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1" r:id="rId1"/>
  </p:sldMasterIdLst>
  <p:notesMasterIdLst>
    <p:notesMasterId r:id="rId21"/>
  </p:notesMasterIdLst>
  <p:sldIdLst>
    <p:sldId id="256" r:id="rId2"/>
    <p:sldId id="260" r:id="rId3"/>
    <p:sldId id="327" r:id="rId4"/>
    <p:sldId id="297" r:id="rId5"/>
    <p:sldId id="324" r:id="rId6"/>
    <p:sldId id="339" r:id="rId7"/>
    <p:sldId id="341" r:id="rId8"/>
    <p:sldId id="343" r:id="rId9"/>
    <p:sldId id="344" r:id="rId10"/>
    <p:sldId id="345" r:id="rId11"/>
    <p:sldId id="346" r:id="rId12"/>
    <p:sldId id="340" r:id="rId13"/>
    <p:sldId id="347" r:id="rId14"/>
    <p:sldId id="309" r:id="rId15"/>
    <p:sldId id="336" r:id="rId16"/>
    <p:sldId id="314" r:id="rId17"/>
    <p:sldId id="335" r:id="rId18"/>
    <p:sldId id="295" r:id="rId19"/>
    <p:sldId id="27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1513"/>
    <a:srgbClr val="FFFFFF"/>
    <a:srgbClr val="A6A6A6"/>
    <a:srgbClr val="E6B729"/>
    <a:srgbClr val="B2B2B2"/>
    <a:srgbClr val="F2960E"/>
    <a:srgbClr val="4B866D"/>
    <a:srgbClr val="CC0000"/>
    <a:srgbClr val="F2F2F2"/>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Stile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Stile medio 2 - Colore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Stile chiaro 1 - Colore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D7B26C5-4107-4FEC-AEDC-1716B250A1EF}" styleName="Stile chi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06" autoAdjust="0"/>
    <p:restoredTop sz="66941" autoAdjust="0"/>
  </p:normalViewPr>
  <p:slideViewPr>
    <p:cSldViewPr snapToGrid="0">
      <p:cViewPr varScale="1">
        <p:scale>
          <a:sx n="46" d="100"/>
          <a:sy n="46" d="100"/>
        </p:scale>
        <p:origin x="1576" y="40"/>
      </p:cViewPr>
      <p:guideLst>
        <p:guide orient="horz" pos="2160"/>
        <p:guide pos="3840"/>
      </p:guideLst>
    </p:cSldViewPr>
  </p:slideViewPr>
  <p:notesTextViewPr>
    <p:cViewPr>
      <p:scale>
        <a:sx n="1" d="1"/>
        <a:sy n="1" d="1"/>
      </p:scale>
      <p:origin x="0" y="0"/>
    </p:cViewPr>
  </p:notesTextViewPr>
  <p:notesViewPr>
    <p:cSldViewPr snapToGrid="0">
      <p:cViewPr varScale="1">
        <p:scale>
          <a:sx n="59" d="100"/>
          <a:sy n="59" d="100"/>
        </p:scale>
        <p:origin x="-250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8A6058-E8ED-4072-A8C8-7433F3504CAB}" type="datetimeFigureOut">
              <a:rPr lang="it-IT" smtClean="0"/>
              <a:pPr/>
              <a:t>22/01/2019</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6BEB06-CD59-4FDF-9C41-A98B09EE3869}" type="slidenum">
              <a:rPr lang="it-IT" smtClean="0"/>
              <a:pPr/>
              <a:t>‹N›</a:t>
            </a:fld>
            <a:endParaRPr lang="it-IT"/>
          </a:p>
        </p:txBody>
      </p:sp>
    </p:spTree>
    <p:extLst>
      <p:ext uri="{BB962C8B-B14F-4D97-AF65-F5344CB8AC3E}">
        <p14:creationId xmlns:p14="http://schemas.microsoft.com/office/powerpoint/2010/main" val="64427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676BEB06-CD59-4FDF-9C41-A98B09EE3869}" type="slidenum">
              <a:rPr lang="it-IT" smtClean="0"/>
              <a:pPr/>
              <a:t>1</a:t>
            </a:fld>
            <a:endParaRPr lang="it-IT" dirty="0"/>
          </a:p>
        </p:txBody>
      </p:sp>
    </p:spTree>
    <p:extLst>
      <p:ext uri="{BB962C8B-B14F-4D97-AF65-F5344CB8AC3E}">
        <p14:creationId xmlns:p14="http://schemas.microsoft.com/office/powerpoint/2010/main" val="40988154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it-IT" dirty="0" smtClean="0"/>
              <a:t>AUDIO</a:t>
            </a:r>
            <a:endParaRPr lang="it-IT" sz="1200" b="0" i="0" u="none" strike="noStrike" kern="1200" baseline="0" dirty="0" smtClean="0">
              <a:solidFill>
                <a:schemeClr val="tx1"/>
              </a:solidFill>
              <a:latin typeface="+mn-lt"/>
              <a:ea typeface="+mn-ea"/>
              <a:cs typeface="+mn-cs"/>
            </a:endParaRPr>
          </a:p>
          <a:p>
            <a:pPr marL="228600" indent="-228600">
              <a:buFont typeface="+mj-lt"/>
              <a:buAutoNum type="arabicPeriod"/>
            </a:pPr>
            <a:endParaRPr lang="it-IT" sz="1200" b="0" i="0" u="none" strike="noStrike" kern="1200" baseline="0" dirty="0" smtClean="0">
              <a:solidFill>
                <a:schemeClr val="tx1"/>
              </a:solidFill>
              <a:latin typeface="+mn-lt"/>
              <a:ea typeface="+mn-ea"/>
              <a:cs typeface="+mn-cs"/>
            </a:endParaRPr>
          </a:p>
          <a:p>
            <a:pPr marL="228600" indent="-228600">
              <a:buFont typeface="+mj-lt"/>
              <a:buAutoNum type="arabicPeriod"/>
            </a:pPr>
            <a:endParaRPr lang="it-IT" sz="1200" b="0" i="0" u="none" strike="noStrike" kern="1200" baseline="0" dirty="0" smtClean="0">
              <a:solidFill>
                <a:schemeClr val="tx1"/>
              </a:solidFill>
              <a:latin typeface="+mn-lt"/>
              <a:ea typeface="+mn-ea"/>
              <a:cs typeface="+mn-cs"/>
            </a:endParaRPr>
          </a:p>
          <a:p>
            <a:pPr marL="228600" indent="-228600" algn="just">
              <a:lnSpc>
                <a:spcPct val="120000"/>
              </a:lnSpc>
              <a:buFont typeface="+mj-lt"/>
              <a:buAutoNum type="arabicPeriod"/>
              <a:defRPr/>
            </a:pPr>
            <a:r>
              <a:rPr lang="it-IT" sz="1200" baseline="0" dirty="0" smtClean="0">
                <a:cs typeface="Arial" charset="0"/>
              </a:rPr>
              <a:t>La sicurezza e il buon funzionamento delle apparecchiature e dei dati,</a:t>
            </a:r>
          </a:p>
          <a:p>
            <a:pPr marL="228600" indent="-228600" algn="just">
              <a:lnSpc>
                <a:spcPct val="120000"/>
              </a:lnSpc>
              <a:buFont typeface="+mj-lt"/>
              <a:buAutoNum type="arabicPeriod"/>
              <a:defRPr/>
            </a:pPr>
            <a:r>
              <a:rPr lang="it-IT" sz="1200" baseline="0" dirty="0" smtClean="0">
                <a:cs typeface="Arial" charset="0"/>
              </a:rPr>
              <a:t>dipendono anche molto, anzi in primo luogo, dall'erogazione di energia elettrica.</a:t>
            </a:r>
          </a:p>
          <a:p>
            <a:pPr marL="228600" indent="-228600" algn="just">
              <a:lnSpc>
                <a:spcPct val="120000"/>
              </a:lnSpc>
              <a:buFont typeface="+mj-lt"/>
              <a:buAutoNum type="arabicPeriod"/>
              <a:defRPr/>
            </a:pPr>
            <a:r>
              <a:rPr lang="it-IT" sz="1200" baseline="0" dirty="0" smtClean="0">
                <a:cs typeface="Arial" charset="0"/>
              </a:rPr>
              <a:t>Dare per scontata la continuità dell'erogazione è un errore frequente,</a:t>
            </a:r>
          </a:p>
          <a:p>
            <a:pPr marL="228600" indent="-228600" algn="just">
              <a:lnSpc>
                <a:spcPct val="120000"/>
              </a:lnSpc>
              <a:buFont typeface="+mj-lt"/>
              <a:buAutoNum type="arabicPeriod"/>
              <a:defRPr/>
            </a:pPr>
            <a:r>
              <a:rPr lang="it-IT" sz="1200" baseline="0" dirty="0" smtClean="0">
                <a:cs typeface="Arial" charset="0"/>
              </a:rPr>
              <a:t>ma l’energia può subire momentanei sbalzi di tensione di un certo livello: anche le microinterruzioni per pochi millisecondi o secondi possono causare corruzione o perdita di dati.</a:t>
            </a:r>
          </a:p>
          <a:p>
            <a:pPr marL="228600" indent="-228600" algn="just">
              <a:lnSpc>
                <a:spcPct val="120000"/>
              </a:lnSpc>
              <a:buFont typeface="+mj-lt"/>
              <a:buAutoNum type="arabicPeriod"/>
              <a:defRPr/>
            </a:pPr>
            <a:r>
              <a:rPr lang="it-IT" sz="1200" baseline="0" dirty="0" smtClean="0">
                <a:cs typeface="Arial" charset="0"/>
              </a:rPr>
              <a:t>Questi guasti, per non parlare dei blackout di minuti o di ore, causano anche costose interruzioni dell'attività lavorativa e tutto un lavoro aggiuntivo di recupero.</a:t>
            </a:r>
          </a:p>
          <a:p>
            <a:pPr marL="228600" indent="-228600" algn="just">
              <a:lnSpc>
                <a:spcPct val="120000"/>
              </a:lnSpc>
              <a:buFont typeface="+mj-lt"/>
              <a:buAutoNum type="arabicPeriod"/>
              <a:defRPr/>
            </a:pPr>
            <a:r>
              <a:rPr lang="it-IT" sz="1200" baseline="0" dirty="0" smtClean="0">
                <a:cs typeface="Arial" charset="0"/>
              </a:rPr>
              <a:t>La principale soluzione in questo caso sono gli UPS o Gruppi di Continuità,</a:t>
            </a:r>
          </a:p>
          <a:p>
            <a:pPr marL="228600" indent="-228600" algn="just">
              <a:lnSpc>
                <a:spcPct val="120000"/>
              </a:lnSpc>
              <a:buFont typeface="+mj-lt"/>
              <a:buAutoNum type="arabicPeriod"/>
              <a:defRPr/>
            </a:pPr>
            <a:r>
              <a:rPr lang="it-IT" sz="1200" baseline="0" dirty="0" smtClean="0">
                <a:cs typeface="Arial" charset="0"/>
              </a:rPr>
              <a:t>che servono sia a eliminare le micro interruzioni e sbalzi di tensione,</a:t>
            </a:r>
          </a:p>
          <a:p>
            <a:pPr marL="228600" indent="-228600" algn="just">
              <a:lnSpc>
                <a:spcPct val="120000"/>
              </a:lnSpc>
              <a:buFont typeface="+mj-lt"/>
              <a:buAutoNum type="arabicPeriod"/>
              <a:defRPr/>
            </a:pPr>
            <a:r>
              <a:rPr lang="it-IT" sz="1200" baseline="0" dirty="0" smtClean="0">
                <a:cs typeface="Arial" charset="0"/>
              </a:rPr>
              <a:t>sia, in caso di blackout, a  fornire energia elettrica per un certo tempo.</a:t>
            </a:r>
          </a:p>
          <a:p>
            <a:pPr marL="228600" indent="-228600" algn="just">
              <a:lnSpc>
                <a:spcPct val="120000"/>
              </a:lnSpc>
              <a:buFont typeface="+mj-lt"/>
              <a:buAutoNum type="arabicPeriod"/>
              <a:defRPr/>
            </a:pPr>
            <a:r>
              <a:rPr lang="it-IT" sz="1200" baseline="0" dirty="0" smtClean="0">
                <a:cs typeface="Arial" charset="0"/>
              </a:rPr>
              <a:t> Tutti gli apparecchi della Rete vanno quindi messi sotto continuità elettrica: infatti, se uno solo non funziona, poi tutti gli altri diventano inutili.</a:t>
            </a:r>
          </a:p>
          <a:p>
            <a:pPr marL="228600" indent="-228600" algn="just">
              <a:lnSpc>
                <a:spcPct val="120000"/>
              </a:lnSpc>
              <a:buFont typeface="+mj-lt"/>
              <a:buAutoNum type="arabicPeriod"/>
              <a:defRPr/>
            </a:pPr>
            <a:endParaRPr lang="it-IT" sz="1200" baseline="0" dirty="0" smtClean="0">
              <a:cs typeface="Arial" charset="0"/>
            </a:endParaRPr>
          </a:p>
          <a:p>
            <a:pPr marL="228600" indent="-228600" algn="just">
              <a:lnSpc>
                <a:spcPct val="120000"/>
              </a:lnSpc>
              <a:buFont typeface="+mj-lt"/>
              <a:buNone/>
              <a:defRPr/>
            </a:pPr>
            <a:endParaRPr lang="it-IT" sz="1200" baseline="0" dirty="0" smtClean="0">
              <a:cs typeface="Arial" charset="0"/>
            </a:endParaRPr>
          </a:p>
          <a:p>
            <a:pPr marL="228600" indent="-228600" algn="just">
              <a:lnSpc>
                <a:spcPct val="120000"/>
              </a:lnSpc>
              <a:buFont typeface="+mj-lt"/>
              <a:buNone/>
              <a:defRPr/>
            </a:pPr>
            <a:r>
              <a:rPr lang="it-IT" sz="1200" baseline="0" dirty="0" smtClean="0">
                <a:cs typeface="Arial" charset="0"/>
              </a:rPr>
              <a:t>POP UP UPS o gruppo elettrogeno?</a:t>
            </a:r>
          </a:p>
          <a:p>
            <a:pPr marL="228600" indent="-228600" algn="just">
              <a:lnSpc>
                <a:spcPct val="120000"/>
              </a:lnSpc>
              <a:buFont typeface="+mj-lt"/>
              <a:buNone/>
              <a:defRPr/>
            </a:pPr>
            <a:r>
              <a:rPr lang="it-IT" sz="1200" baseline="0" dirty="0" smtClean="0">
                <a:cs typeface="Arial" charset="0"/>
              </a:rPr>
              <a:t>	</a:t>
            </a:r>
          </a:p>
          <a:p>
            <a:pPr marL="228600" indent="-228600" algn="just">
              <a:lnSpc>
                <a:spcPct val="120000"/>
              </a:lnSpc>
              <a:buFont typeface="+mj-lt"/>
              <a:buNone/>
              <a:defRPr/>
            </a:pPr>
            <a:r>
              <a:rPr lang="it-IT" sz="1200" baseline="0" dirty="0" smtClean="0">
                <a:cs typeface="Arial" charset="0"/>
              </a:rPr>
              <a:t>	Se le interruzioni di erogazione della corrente elettrica sono frequenti e importanti, allora invece di un UPS si rende necessario un gruppo elettrogeno.</a:t>
            </a:r>
          </a:p>
          <a:p>
            <a:pPr marL="228600" indent="-228600" algn="just">
              <a:lnSpc>
                <a:spcPct val="120000"/>
              </a:lnSpc>
              <a:buFont typeface="+mj-lt"/>
              <a:buNone/>
              <a:defRPr/>
            </a:pPr>
            <a:r>
              <a:rPr lang="it-IT" sz="1200" baseline="0" dirty="0" smtClean="0">
                <a:cs typeface="Arial" charset="0"/>
              </a:rPr>
              <a:t>	La scelta va fatta calcolando costi-benefici nella concreta situazione aziendale e l’effettiva frequenza di interruzioni importanti. Il parere e l'intervento dell'elettricista di fiducia sono essenziali in questo caso.</a:t>
            </a:r>
            <a:endParaRPr lang="it-IT" sz="1200" dirty="0" smtClean="0">
              <a:cs typeface="Arial" charset="0"/>
            </a:endParaRPr>
          </a:p>
        </p:txBody>
      </p:sp>
      <p:sp>
        <p:nvSpPr>
          <p:cNvPr id="4" name="Segnaposto numero diapositiva 3"/>
          <p:cNvSpPr>
            <a:spLocks noGrp="1"/>
          </p:cNvSpPr>
          <p:nvPr>
            <p:ph type="sldNum" sz="quarter" idx="10"/>
          </p:nvPr>
        </p:nvSpPr>
        <p:spPr/>
        <p:txBody>
          <a:bodyPr/>
          <a:lstStyle/>
          <a:p>
            <a:fld id="{676BEB06-CD59-4FDF-9C41-A98B09EE3869}" type="slidenum">
              <a:rPr lang="it-IT" smtClean="0"/>
              <a:pPr/>
              <a:t>10</a:t>
            </a:fld>
            <a:endParaRPr lang="it-IT"/>
          </a:p>
        </p:txBody>
      </p:sp>
    </p:spTree>
    <p:extLst>
      <p:ext uri="{BB962C8B-B14F-4D97-AF65-F5344CB8AC3E}">
        <p14:creationId xmlns:p14="http://schemas.microsoft.com/office/powerpoint/2010/main" val="20752717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228600" indent="-228600" algn="just">
              <a:lnSpc>
                <a:spcPct val="120000"/>
              </a:lnSpc>
              <a:buFont typeface="+mj-lt"/>
              <a:buNone/>
              <a:defRPr/>
            </a:pPr>
            <a:r>
              <a:rPr lang="it-IT" sz="1200" dirty="0" smtClean="0">
                <a:cs typeface="Arial" charset="0"/>
              </a:rPr>
              <a:t>AUDIO</a:t>
            </a:r>
          </a:p>
          <a:p>
            <a:pPr marL="228600" indent="-228600" algn="just">
              <a:lnSpc>
                <a:spcPct val="120000"/>
              </a:lnSpc>
              <a:buFont typeface="+mj-lt"/>
              <a:buNone/>
              <a:defRPr/>
            </a:pPr>
            <a:endParaRPr lang="it-IT" sz="1200" dirty="0" smtClean="0">
              <a:cs typeface="Arial" charset="0"/>
            </a:endParaRPr>
          </a:p>
          <a:p>
            <a:pPr marL="228600" marR="0" indent="-228600" algn="just" defTabSz="914400" rtl="0" eaLnBrk="1" fontAlgn="auto" latinLnBrk="0" hangingPunct="1">
              <a:lnSpc>
                <a:spcPct val="120000"/>
              </a:lnSpc>
              <a:spcBef>
                <a:spcPts val="0"/>
              </a:spcBef>
              <a:spcAft>
                <a:spcPts val="0"/>
              </a:spcAft>
              <a:buClrTx/>
              <a:buSzTx/>
              <a:buFont typeface="+mj-lt"/>
              <a:buAutoNum type="arabicPeriod"/>
              <a:tabLst/>
              <a:defRPr/>
            </a:pPr>
            <a:r>
              <a:rPr lang="it-IT" sz="1200" b="0" i="0" u="none" strike="noStrike" kern="1200" baseline="0" dirty="0" smtClean="0">
                <a:solidFill>
                  <a:schemeClr val="tx1"/>
                </a:solidFill>
                <a:latin typeface="+mn-lt"/>
                <a:ea typeface="+mn-ea"/>
                <a:cs typeface="Arial" charset="0"/>
              </a:rPr>
              <a:t>Esaminiamo ora altri aspetti pratici estremamente importanti, in primo luogo la temperatura alla quale lavorano le macchine.</a:t>
            </a:r>
          </a:p>
          <a:p>
            <a:pPr marL="228600" marR="0" indent="-228600" algn="just" defTabSz="914400" rtl="0" eaLnBrk="1" fontAlgn="auto" latinLnBrk="0" hangingPunct="1">
              <a:lnSpc>
                <a:spcPct val="120000"/>
              </a:lnSpc>
              <a:spcBef>
                <a:spcPts val="0"/>
              </a:spcBef>
              <a:spcAft>
                <a:spcPts val="0"/>
              </a:spcAft>
              <a:buClrTx/>
              <a:buSzTx/>
              <a:buFont typeface="+mj-lt"/>
              <a:buAutoNum type="arabicPeriod"/>
              <a:tabLst/>
              <a:defRPr/>
            </a:pPr>
            <a:r>
              <a:rPr lang="it-IT" sz="1200" b="0" i="0" u="none" strike="noStrike" kern="1200" baseline="0" dirty="0" smtClean="0">
                <a:solidFill>
                  <a:schemeClr val="tx1"/>
                </a:solidFill>
                <a:latin typeface="+mn-lt"/>
                <a:ea typeface="+mn-ea"/>
                <a:cs typeface="Arial" charset="0"/>
              </a:rPr>
              <a:t>Infatti, tutte le apparecchiature elettroniche funzionano solo entro un determinato intervallo termico,  oltre il quale possono anche rompersi.</a:t>
            </a:r>
          </a:p>
          <a:p>
            <a:pPr marL="228600" marR="0" indent="-228600" algn="just" defTabSz="914400" rtl="0" eaLnBrk="1" fontAlgn="auto" latinLnBrk="0" hangingPunct="1">
              <a:lnSpc>
                <a:spcPct val="120000"/>
              </a:lnSpc>
              <a:spcBef>
                <a:spcPts val="0"/>
              </a:spcBef>
              <a:spcAft>
                <a:spcPts val="0"/>
              </a:spcAft>
              <a:buClrTx/>
              <a:buSzTx/>
              <a:buFont typeface="+mj-lt"/>
              <a:buAutoNum type="arabicPeriod"/>
              <a:tabLst/>
              <a:defRPr/>
            </a:pPr>
            <a:r>
              <a:rPr lang="it-IT" sz="1200" b="0" i="0" u="none" strike="noStrike" kern="1200" baseline="0" dirty="0" smtClean="0">
                <a:solidFill>
                  <a:schemeClr val="tx1"/>
                </a:solidFill>
                <a:latin typeface="+mn-lt"/>
                <a:ea typeface="+mn-ea"/>
                <a:cs typeface="Arial" charset="0"/>
              </a:rPr>
              <a:t>Occorre assicurarsi che i sistemi di ventilazione degli apparecchi funzionino bene,</a:t>
            </a:r>
          </a:p>
          <a:p>
            <a:pPr marL="228600" marR="0" indent="-228600" algn="just" defTabSz="914400" rtl="0" eaLnBrk="1" fontAlgn="auto" latinLnBrk="0" hangingPunct="1">
              <a:lnSpc>
                <a:spcPct val="120000"/>
              </a:lnSpc>
              <a:spcBef>
                <a:spcPts val="0"/>
              </a:spcBef>
              <a:spcAft>
                <a:spcPts val="0"/>
              </a:spcAft>
              <a:buClrTx/>
              <a:buSzTx/>
              <a:buFont typeface="+mj-lt"/>
              <a:buAutoNum type="arabicPeriod"/>
              <a:tabLst/>
              <a:defRPr/>
            </a:pPr>
            <a:r>
              <a:rPr lang="it-IT" sz="1200" b="0" i="0" u="none" strike="noStrike" kern="1200" baseline="0" dirty="0" smtClean="0">
                <a:solidFill>
                  <a:schemeClr val="tx1"/>
                </a:solidFill>
                <a:latin typeface="+mn-lt"/>
                <a:ea typeface="+mn-ea"/>
                <a:cs typeface="Arial" charset="0"/>
              </a:rPr>
              <a:t>e che questi si trovino in luoghi</a:t>
            </a:r>
          </a:p>
          <a:p>
            <a:pPr marL="228600" marR="0" indent="-228600" algn="just" defTabSz="914400" rtl="0" eaLnBrk="1" fontAlgn="auto" latinLnBrk="0" hangingPunct="1">
              <a:lnSpc>
                <a:spcPct val="120000"/>
              </a:lnSpc>
              <a:spcBef>
                <a:spcPts val="0"/>
              </a:spcBef>
              <a:spcAft>
                <a:spcPts val="0"/>
              </a:spcAft>
              <a:buClrTx/>
              <a:buSzTx/>
              <a:buFont typeface="+mj-lt"/>
              <a:buAutoNum type="arabicPeriod"/>
              <a:tabLst/>
              <a:defRPr/>
            </a:pPr>
            <a:r>
              <a:rPr lang="it-IT" sz="1200" b="0" i="0" u="none" strike="noStrike" kern="1200" baseline="0" dirty="0" smtClean="0">
                <a:solidFill>
                  <a:schemeClr val="tx1"/>
                </a:solidFill>
                <a:latin typeface="+mn-lt"/>
                <a:ea typeface="+mn-ea"/>
                <a:cs typeface="Arial" charset="0"/>
              </a:rPr>
              <a:t>ben arieggiati, asciutti e climatizzati.</a:t>
            </a:r>
          </a:p>
          <a:p>
            <a:pPr marL="228600" marR="0" indent="-228600" algn="just" defTabSz="914400" rtl="0" eaLnBrk="1" fontAlgn="auto" latinLnBrk="0" hangingPunct="1">
              <a:lnSpc>
                <a:spcPct val="120000"/>
              </a:lnSpc>
              <a:spcBef>
                <a:spcPts val="0"/>
              </a:spcBef>
              <a:spcAft>
                <a:spcPts val="0"/>
              </a:spcAft>
              <a:buClrTx/>
              <a:buSzTx/>
              <a:buFont typeface="+mj-lt"/>
              <a:buAutoNum type="arabicPeriod"/>
              <a:tabLst/>
              <a:defRPr/>
            </a:pPr>
            <a:r>
              <a:rPr lang="it-IT" sz="1200" b="0" i="0" u="none" strike="noStrike" kern="1200" baseline="0" dirty="0" smtClean="0">
                <a:solidFill>
                  <a:schemeClr val="tx1"/>
                </a:solidFill>
                <a:latin typeface="+mn-lt"/>
                <a:ea typeface="+mn-ea"/>
                <a:cs typeface="Arial" charset="0"/>
              </a:rPr>
              <a:t>A maggior ragione nel caso dei server o dei NAS, che non vengono mai spenti, e laddove siano presenti dati sensibili, che comportino una particolare responsabilità,</a:t>
            </a:r>
          </a:p>
          <a:p>
            <a:pPr marL="228600" marR="0" indent="-228600" algn="just" defTabSz="914400" rtl="0" eaLnBrk="1" fontAlgn="auto" latinLnBrk="0" hangingPunct="1">
              <a:lnSpc>
                <a:spcPct val="120000"/>
              </a:lnSpc>
              <a:spcBef>
                <a:spcPts val="0"/>
              </a:spcBef>
              <a:spcAft>
                <a:spcPts val="0"/>
              </a:spcAft>
              <a:buClrTx/>
              <a:buSzTx/>
              <a:buFont typeface="+mj-lt"/>
              <a:buAutoNum type="arabicPeriod"/>
              <a:tabLst/>
              <a:defRPr/>
            </a:pPr>
            <a:r>
              <a:rPr lang="it-IT" sz="1200" b="0" i="0" u="none" strike="noStrike" kern="1200" baseline="0" dirty="0" smtClean="0">
                <a:solidFill>
                  <a:schemeClr val="tx1"/>
                </a:solidFill>
                <a:latin typeface="+mn-lt"/>
                <a:ea typeface="+mn-ea"/>
                <a:cs typeface="Arial" charset="0"/>
              </a:rPr>
              <a:t>occorre avere spazi dedicati e ad accesso controllato, con sensori di calore, e anche sistemi di rilevamento delle fiamme.</a:t>
            </a:r>
          </a:p>
          <a:p>
            <a:pPr marL="228600" marR="0" indent="-228600" algn="just" defTabSz="914400" rtl="0" eaLnBrk="1" fontAlgn="auto" latinLnBrk="0" hangingPunct="1">
              <a:lnSpc>
                <a:spcPct val="120000"/>
              </a:lnSpc>
              <a:spcBef>
                <a:spcPts val="0"/>
              </a:spcBef>
              <a:spcAft>
                <a:spcPts val="0"/>
              </a:spcAft>
              <a:buClrTx/>
              <a:buSzTx/>
              <a:buFont typeface="+mj-lt"/>
              <a:buAutoNum type="arabicPeriod"/>
              <a:tabLst/>
              <a:defRPr/>
            </a:pPr>
            <a:r>
              <a:rPr lang="it-IT" sz="1200" b="0" i="0" u="none" strike="noStrike" kern="1200" baseline="0" dirty="0" smtClean="0">
                <a:solidFill>
                  <a:schemeClr val="tx1"/>
                </a:solidFill>
                <a:latin typeface="+mn-lt"/>
                <a:ea typeface="+mn-ea"/>
                <a:cs typeface="Arial" charset="0"/>
              </a:rPr>
              <a:t>Infine, non va dimenticata l’importanza della manutenzione preventiva: verifiche su apparecchiature, dischi, schede e sistemi di backup, ricorrendo  a tecnici specializzati, e adeguata attenzione per gli eventuali “</a:t>
            </a:r>
            <a:r>
              <a:rPr lang="it-IT" sz="1200" b="0" i="0" u="none" strike="noStrike" kern="1200" baseline="0" dirty="0" err="1" smtClean="0">
                <a:solidFill>
                  <a:schemeClr val="tx1"/>
                </a:solidFill>
                <a:latin typeface="+mn-lt"/>
                <a:ea typeface="+mn-ea"/>
                <a:cs typeface="Arial" charset="0"/>
              </a:rPr>
              <a:t>alert</a:t>
            </a:r>
            <a:r>
              <a:rPr lang="it-IT" sz="1200" b="0" i="0" u="none" strike="noStrike" kern="1200" baseline="0" dirty="0" smtClean="0">
                <a:solidFill>
                  <a:schemeClr val="tx1"/>
                </a:solidFill>
                <a:latin typeface="+mn-lt"/>
                <a:ea typeface="+mn-ea"/>
                <a:cs typeface="Arial" charset="0"/>
              </a:rPr>
              <a:t>” che i sistemi inviano.</a:t>
            </a:r>
            <a:endParaRPr lang="it-IT" sz="1200" dirty="0" smtClean="0">
              <a:cs typeface="Arial" charset="0"/>
            </a:endParaRPr>
          </a:p>
        </p:txBody>
      </p:sp>
      <p:sp>
        <p:nvSpPr>
          <p:cNvPr id="4" name="Segnaposto numero diapositiva 3"/>
          <p:cNvSpPr>
            <a:spLocks noGrp="1"/>
          </p:cNvSpPr>
          <p:nvPr>
            <p:ph type="sldNum" sz="quarter" idx="10"/>
          </p:nvPr>
        </p:nvSpPr>
        <p:spPr/>
        <p:txBody>
          <a:bodyPr/>
          <a:lstStyle/>
          <a:p>
            <a:fld id="{676BEB06-CD59-4FDF-9C41-A98B09EE3869}" type="slidenum">
              <a:rPr lang="it-IT" smtClean="0"/>
              <a:pPr/>
              <a:t>11</a:t>
            </a:fld>
            <a:endParaRPr lang="it-IT"/>
          </a:p>
        </p:txBody>
      </p:sp>
    </p:spTree>
    <p:extLst>
      <p:ext uri="{BB962C8B-B14F-4D97-AF65-F5344CB8AC3E}">
        <p14:creationId xmlns:p14="http://schemas.microsoft.com/office/powerpoint/2010/main" val="27079815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indent="0">
              <a:lnSpc>
                <a:spcPct val="150000"/>
              </a:lnSpc>
              <a:buFont typeface="+mj-lt"/>
              <a:buNone/>
            </a:pPr>
            <a:r>
              <a:rPr lang="it-IT" sz="1200" kern="1200" dirty="0" smtClean="0">
                <a:solidFill>
                  <a:schemeClr val="tx1"/>
                </a:solidFill>
                <a:latin typeface="Garamond"/>
                <a:ea typeface="+mn-ea"/>
                <a:cs typeface="Garamond"/>
              </a:rPr>
              <a:t>AUDIO</a:t>
            </a:r>
          </a:p>
          <a:p>
            <a:pPr marL="228600" indent="-228600">
              <a:lnSpc>
                <a:spcPct val="150000"/>
              </a:lnSpc>
              <a:buFont typeface="+mj-lt"/>
              <a:buAutoNum type="arabicPeriod"/>
            </a:pPr>
            <a:endParaRPr lang="it-IT" sz="1200" kern="1200" dirty="0" smtClean="0">
              <a:solidFill>
                <a:schemeClr val="tx1"/>
              </a:solidFill>
              <a:latin typeface="Garamond"/>
              <a:ea typeface="+mn-ea"/>
              <a:cs typeface="Garamond"/>
            </a:endParaRPr>
          </a:p>
          <a:p>
            <a:pPr marL="228600" indent="-228600">
              <a:lnSpc>
                <a:spcPct val="150000"/>
              </a:lnSpc>
              <a:buFont typeface="+mj-lt"/>
              <a:buAutoNum type="arabicPeriod"/>
            </a:pPr>
            <a:r>
              <a:rPr lang="it-IT" sz="1200" kern="1200" baseline="0" dirty="0" smtClean="0">
                <a:solidFill>
                  <a:schemeClr val="tx1"/>
                </a:solidFill>
                <a:latin typeface="Garamond"/>
                <a:ea typeface="+mn-ea"/>
                <a:cs typeface="Garamond"/>
              </a:rPr>
              <a:t>Ai fini della sicurezza, inoltre, saper gestire gli incidenti è fondamentale.</a:t>
            </a:r>
          </a:p>
          <a:p>
            <a:pPr marL="228600" indent="-228600">
              <a:lnSpc>
                <a:spcPct val="150000"/>
              </a:lnSpc>
              <a:buFont typeface="+mj-lt"/>
              <a:buAutoNum type="arabicPeriod"/>
            </a:pPr>
            <a:r>
              <a:rPr lang="it-IT" sz="1200" kern="1200" dirty="0" smtClean="0">
                <a:solidFill>
                  <a:schemeClr val="tx1"/>
                </a:solidFill>
                <a:latin typeface="Garamond"/>
                <a:ea typeface="+mn-ea"/>
                <a:cs typeface="Garamond"/>
              </a:rPr>
              <a:t>Per incidente intendiamo</a:t>
            </a:r>
            <a:endParaRPr lang="it-IT" sz="1200" kern="1200" baseline="0" dirty="0" smtClean="0">
              <a:solidFill>
                <a:schemeClr val="tx1"/>
              </a:solidFill>
              <a:latin typeface="Garamond"/>
              <a:ea typeface="+mn-ea"/>
              <a:cs typeface="Garamond"/>
            </a:endParaRPr>
          </a:p>
          <a:p>
            <a:pPr marL="228600" indent="-228600">
              <a:lnSpc>
                <a:spcPct val="150000"/>
              </a:lnSpc>
              <a:buFont typeface="+mj-lt"/>
              <a:buAutoNum type="arabicPeriod"/>
            </a:pPr>
            <a:r>
              <a:rPr lang="it-IT" sz="1200" kern="1200" dirty="0" smtClean="0">
                <a:solidFill>
                  <a:schemeClr val="tx1"/>
                </a:solidFill>
                <a:latin typeface="Garamond"/>
                <a:ea typeface="+mn-ea"/>
                <a:cs typeface="Garamond"/>
              </a:rPr>
              <a:t>qualunque evento anomalo che possa compromettere la riservatezza</a:t>
            </a:r>
            <a:r>
              <a:rPr lang="it-IT" sz="1200" kern="1200" baseline="0" dirty="0" smtClean="0">
                <a:solidFill>
                  <a:schemeClr val="tx1"/>
                </a:solidFill>
                <a:latin typeface="Garamond"/>
                <a:ea typeface="+mn-ea"/>
                <a:cs typeface="Garamond"/>
              </a:rPr>
              <a:t> integrità e accessibilità di dati </a:t>
            </a:r>
            <a:r>
              <a:rPr lang="it-IT" sz="1200" kern="1200" dirty="0" smtClean="0">
                <a:solidFill>
                  <a:schemeClr val="tx1"/>
                </a:solidFill>
                <a:latin typeface="Garamond"/>
                <a:ea typeface="+mn-ea"/>
                <a:cs typeface="Garamond"/>
              </a:rPr>
              <a:t>o sistemi, propri, o altrui ma sotto la propria responsabilità.</a:t>
            </a:r>
          </a:p>
          <a:p>
            <a:pPr marL="228600" indent="-228600">
              <a:lnSpc>
                <a:spcPct val="150000"/>
              </a:lnSpc>
              <a:buFont typeface="+mj-lt"/>
              <a:buAutoNum type="arabicPeriod"/>
            </a:pPr>
            <a:r>
              <a:rPr lang="it-IT" sz="1200" kern="1200" dirty="0" smtClean="0">
                <a:solidFill>
                  <a:schemeClr val="tx1"/>
                </a:solidFill>
                <a:latin typeface="Garamond"/>
                <a:ea typeface="+mn-ea"/>
                <a:cs typeface="Garamond"/>
              </a:rPr>
              <a:t>Ovviamente, è auspicabile che l'azienda sia</a:t>
            </a:r>
            <a:r>
              <a:rPr lang="it-IT" sz="1200" kern="1200" baseline="0" dirty="0" smtClean="0">
                <a:solidFill>
                  <a:schemeClr val="tx1"/>
                </a:solidFill>
                <a:latin typeface="Garamond"/>
                <a:ea typeface="+mn-ea"/>
                <a:cs typeface="Garamond"/>
              </a:rPr>
              <a:t> in grado di rilevare </a:t>
            </a:r>
            <a:r>
              <a:rPr lang="it-IT" sz="1200" kern="1200" dirty="0" smtClean="0">
                <a:solidFill>
                  <a:schemeClr val="tx1"/>
                </a:solidFill>
                <a:latin typeface="Garamond"/>
                <a:ea typeface="+mn-ea"/>
                <a:cs typeface="Garamond"/>
              </a:rPr>
              <a:t>gli incidenti tempestivamente e fermarli molto prima che provochino danni!</a:t>
            </a:r>
            <a:br>
              <a:rPr lang="it-IT" sz="1200" kern="1200" dirty="0" smtClean="0">
                <a:solidFill>
                  <a:schemeClr val="tx1"/>
                </a:solidFill>
                <a:latin typeface="Garamond"/>
                <a:ea typeface="+mn-ea"/>
                <a:cs typeface="Garamond"/>
              </a:rPr>
            </a:br>
            <a:r>
              <a:rPr lang="it-IT" sz="1200" kern="1200" dirty="0" smtClean="0">
                <a:solidFill>
                  <a:schemeClr val="tx1"/>
                </a:solidFill>
                <a:latin typeface="Garamond"/>
                <a:ea typeface="+mn-ea"/>
                <a:cs typeface="Garamond"/>
              </a:rPr>
              <a:t>Ma non sempre ciò è possibile … </a:t>
            </a:r>
          </a:p>
          <a:p>
            <a:pPr marL="228600" indent="-228600">
              <a:lnSpc>
                <a:spcPct val="150000"/>
              </a:lnSpc>
              <a:buFont typeface="+mj-lt"/>
              <a:buAutoNum type="arabicPeriod"/>
            </a:pPr>
            <a:r>
              <a:rPr lang="it-IT" sz="1200" kern="1200" dirty="0" smtClean="0">
                <a:solidFill>
                  <a:schemeClr val="tx1"/>
                </a:solidFill>
                <a:latin typeface="Garamond"/>
                <a:ea typeface="+mn-ea"/>
                <a:cs typeface="Garamond"/>
              </a:rPr>
              <a:t>Molto spesso le</a:t>
            </a:r>
            <a:r>
              <a:rPr lang="it-IT" sz="1200" kern="1200" baseline="0" dirty="0" smtClean="0">
                <a:solidFill>
                  <a:schemeClr val="tx1"/>
                </a:solidFill>
                <a:latin typeface="Garamond"/>
                <a:ea typeface="+mn-ea"/>
                <a:cs typeface="Garamond"/>
              </a:rPr>
              <a:t> anomalie sono silenziose e difficili da rilevare.</a:t>
            </a:r>
            <a:endParaRPr lang="it-IT" sz="1200" kern="1200" dirty="0" smtClean="0">
              <a:solidFill>
                <a:schemeClr val="tx1"/>
              </a:solidFill>
              <a:latin typeface="Garamond"/>
              <a:ea typeface="+mn-ea"/>
              <a:cs typeface="Garamond"/>
            </a:endParaRPr>
          </a:p>
          <a:p>
            <a:pPr marL="228600" indent="-228600">
              <a:lnSpc>
                <a:spcPct val="150000"/>
              </a:lnSpc>
              <a:buFont typeface="+mj-lt"/>
              <a:buAutoNum type="arabicPeriod"/>
            </a:pPr>
            <a:r>
              <a:rPr lang="it-IT" sz="1200" kern="1200" dirty="0" smtClean="0">
                <a:solidFill>
                  <a:schemeClr val="tx1"/>
                </a:solidFill>
                <a:latin typeface="Garamond"/>
                <a:ea typeface="+mn-ea"/>
                <a:cs typeface="Garamond"/>
              </a:rPr>
              <a:t>Occorre anche, naturalmente,  saper gestire gli eventuali danni</a:t>
            </a:r>
            <a:r>
              <a:rPr lang="it-IT" sz="1200" kern="1200" baseline="0" dirty="0" smtClean="0">
                <a:solidFill>
                  <a:schemeClr val="tx1"/>
                </a:solidFill>
                <a:latin typeface="Garamond"/>
                <a:ea typeface="+mn-ea"/>
                <a:cs typeface="Garamond"/>
              </a:rPr>
              <a:t> </a:t>
            </a:r>
            <a:endParaRPr lang="it-IT" sz="1200" kern="1200" dirty="0" smtClean="0">
              <a:solidFill>
                <a:schemeClr val="tx1"/>
              </a:solidFill>
              <a:latin typeface="Garamond"/>
              <a:ea typeface="+mn-ea"/>
              <a:cs typeface="Garamond"/>
            </a:endParaRPr>
          </a:p>
          <a:p>
            <a:pPr marL="228600" indent="-228600">
              <a:lnSpc>
                <a:spcPct val="150000"/>
              </a:lnSpc>
              <a:buFont typeface="+mj-lt"/>
              <a:buAutoNum type="arabicPeriod"/>
            </a:pPr>
            <a:r>
              <a:rPr lang="it-IT" sz="1200" kern="1200" dirty="0" smtClean="0">
                <a:solidFill>
                  <a:schemeClr val="tx1"/>
                </a:solidFill>
                <a:latin typeface="Garamond"/>
                <a:ea typeface="+mn-ea"/>
                <a:cs typeface="Garamond"/>
              </a:rPr>
              <a:t>A tal fine, è molto importante riuscire a fare un monitoraggio a 360°. Prima ci si accorge di un'anomalia, prima si riescono a prendere provvedimenti.</a:t>
            </a:r>
          </a:p>
          <a:p>
            <a:pPr marL="228600" indent="-228600">
              <a:lnSpc>
                <a:spcPct val="150000"/>
              </a:lnSpc>
              <a:buFont typeface="+mj-lt"/>
              <a:buAutoNum type="arabicPeriod"/>
            </a:pPr>
            <a:r>
              <a:rPr lang="it-IT" sz="1200" kern="1200" dirty="0" smtClean="0">
                <a:solidFill>
                  <a:schemeClr val="tx1"/>
                </a:solidFill>
                <a:latin typeface="Garamond"/>
                <a:ea typeface="+mn-ea"/>
                <a:cs typeface="Garamond"/>
              </a:rPr>
              <a:t>Per prevenire i danni, servono misure tecniche basilari, quali:</a:t>
            </a:r>
          </a:p>
          <a:p>
            <a:pPr marL="228600" indent="-228600">
              <a:lnSpc>
                <a:spcPct val="150000"/>
              </a:lnSpc>
              <a:buFont typeface="+mj-lt"/>
              <a:buAutoNum type="arabicPeriod"/>
            </a:pPr>
            <a:r>
              <a:rPr lang="it-IT" sz="1200" kern="1200" baseline="0" dirty="0" smtClean="0">
                <a:solidFill>
                  <a:schemeClr val="tx1"/>
                </a:solidFill>
                <a:latin typeface="Garamond"/>
                <a:ea typeface="+mn-ea"/>
                <a:cs typeface="Garamond"/>
              </a:rPr>
              <a:t>s</a:t>
            </a:r>
            <a:r>
              <a:rPr lang="it-IT" sz="1200" kern="1200" dirty="0" smtClean="0">
                <a:solidFill>
                  <a:schemeClr val="tx1"/>
                </a:solidFill>
                <a:latin typeface="Garamond"/>
                <a:ea typeface="+mn-ea"/>
                <a:cs typeface="Garamond"/>
              </a:rPr>
              <a:t>istemi di monitoraggio, di backup, sistemi duplicati (</a:t>
            </a:r>
            <a:r>
              <a:rPr lang="it-IT" sz="1200" kern="1200" dirty="0" err="1" smtClean="0">
                <a:solidFill>
                  <a:schemeClr val="tx1"/>
                </a:solidFill>
                <a:latin typeface="Garamond"/>
                <a:ea typeface="+mn-ea"/>
                <a:cs typeface="Garamond"/>
              </a:rPr>
              <a:t>mirror</a:t>
            </a:r>
            <a:r>
              <a:rPr lang="it-IT" sz="1200" kern="1200" dirty="0" smtClean="0">
                <a:solidFill>
                  <a:schemeClr val="tx1"/>
                </a:solidFill>
                <a:latin typeface="Garamond"/>
                <a:ea typeface="+mn-ea"/>
                <a:cs typeface="Garamond"/>
              </a:rPr>
              <a:t>) e procedure di recupero</a:t>
            </a:r>
            <a:r>
              <a:rPr lang="it-IT" sz="1200" kern="1200" baseline="0" dirty="0" smtClean="0">
                <a:solidFill>
                  <a:schemeClr val="tx1"/>
                </a:solidFill>
                <a:latin typeface="Garamond"/>
                <a:ea typeface="+mn-ea"/>
                <a:cs typeface="Garamond"/>
              </a:rPr>
              <a:t> </a:t>
            </a:r>
            <a:r>
              <a:rPr lang="it-IT" sz="1200" kern="1200" dirty="0" smtClean="0">
                <a:solidFill>
                  <a:schemeClr val="tx1"/>
                </a:solidFill>
                <a:latin typeface="Garamond"/>
                <a:ea typeface="+mn-ea"/>
                <a:cs typeface="Garamond"/>
              </a:rPr>
              <a:t>affidabili. Bisogna </a:t>
            </a:r>
            <a:r>
              <a:rPr lang="it-IT" sz="1200" kern="1200" baseline="0" dirty="0" smtClean="0">
                <a:solidFill>
                  <a:schemeClr val="tx1"/>
                </a:solidFill>
                <a:latin typeface="Garamond"/>
                <a:ea typeface="+mn-ea"/>
                <a:cs typeface="Garamond"/>
              </a:rPr>
              <a:t> </a:t>
            </a:r>
            <a:r>
              <a:rPr lang="it-IT" sz="1200" kern="1200" dirty="0" smtClean="0">
                <a:solidFill>
                  <a:schemeClr val="tx1"/>
                </a:solidFill>
                <a:latin typeface="Garamond"/>
                <a:ea typeface="+mn-ea"/>
                <a:cs typeface="Garamond"/>
              </a:rPr>
              <a:t>anche verificare il sistema di backup in anticipo, per esempio, che non vi siano incompatibilità dei file system.</a:t>
            </a:r>
          </a:p>
          <a:p>
            <a:pPr marL="228600" indent="-228600">
              <a:lnSpc>
                <a:spcPct val="150000"/>
              </a:lnSpc>
              <a:buFont typeface="+mj-lt"/>
              <a:buAutoNum type="arabicPeriod"/>
            </a:pPr>
            <a:r>
              <a:rPr lang="it-IT" sz="1200" kern="1200" baseline="0" dirty="0" smtClean="0">
                <a:solidFill>
                  <a:schemeClr val="tx1"/>
                </a:solidFill>
                <a:latin typeface="Garamond"/>
                <a:ea typeface="+mn-ea"/>
                <a:cs typeface="Garamond"/>
              </a:rPr>
              <a:t>Ma soprattutto, da un punto di vista organizzativo, </a:t>
            </a:r>
          </a:p>
          <a:p>
            <a:pPr marL="228600" indent="-228600">
              <a:lnSpc>
                <a:spcPct val="150000"/>
              </a:lnSpc>
              <a:buFont typeface="+mj-lt"/>
              <a:buAutoNum type="arabicPeriod"/>
            </a:pPr>
            <a:r>
              <a:rPr lang="it-IT" sz="1200" kern="1200" baseline="0" dirty="0" smtClean="0">
                <a:solidFill>
                  <a:schemeClr val="tx1"/>
                </a:solidFill>
                <a:latin typeface="Garamond"/>
                <a:ea typeface="+mn-ea"/>
                <a:cs typeface="Garamond"/>
              </a:rPr>
              <a:t>è necessaria una politica e relative procedure ad hoc. Essenziali saranno i criteri per classificare gli incidenti per importanza e per urgenza, la definizione dei ruoli in caso di incidente, e prevedere una simulazione di incidente almeno una volta l’anno, anche per poter migliorare le misure adottate.</a:t>
            </a:r>
          </a:p>
          <a:p>
            <a:pPr marL="0" indent="0">
              <a:lnSpc>
                <a:spcPct val="150000"/>
              </a:lnSpc>
              <a:buFont typeface="+mj-lt"/>
              <a:buNone/>
            </a:pPr>
            <a:endParaRPr lang="it-IT" sz="1200" kern="1200" dirty="0" smtClean="0">
              <a:solidFill>
                <a:schemeClr val="tx1"/>
              </a:solidFill>
              <a:latin typeface="Garamond"/>
              <a:ea typeface="+mn-ea"/>
              <a:cs typeface="Garamond"/>
            </a:endParaRPr>
          </a:p>
        </p:txBody>
      </p:sp>
      <p:sp>
        <p:nvSpPr>
          <p:cNvPr id="4" name="Segnaposto numero diapositiva 3"/>
          <p:cNvSpPr>
            <a:spLocks noGrp="1"/>
          </p:cNvSpPr>
          <p:nvPr>
            <p:ph type="sldNum" sz="quarter" idx="10"/>
          </p:nvPr>
        </p:nvSpPr>
        <p:spPr/>
        <p:txBody>
          <a:bodyPr/>
          <a:lstStyle/>
          <a:p>
            <a:fld id="{676BEB06-CD59-4FDF-9C41-A98B09EE3869}" type="slidenum">
              <a:rPr lang="it-IT" smtClean="0"/>
              <a:pPr/>
              <a:t>12</a:t>
            </a:fld>
            <a:endParaRPr lang="it-IT"/>
          </a:p>
        </p:txBody>
      </p:sp>
    </p:spTree>
    <p:extLst>
      <p:ext uri="{BB962C8B-B14F-4D97-AF65-F5344CB8AC3E}">
        <p14:creationId xmlns:p14="http://schemas.microsoft.com/office/powerpoint/2010/main" val="26083732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indent="0">
              <a:lnSpc>
                <a:spcPct val="150000"/>
              </a:lnSpc>
              <a:buFont typeface="+mj-lt"/>
              <a:buNone/>
            </a:pPr>
            <a:r>
              <a:rPr lang="it-IT" sz="1200" kern="1200" dirty="0" smtClean="0">
                <a:solidFill>
                  <a:schemeClr val="tx1"/>
                </a:solidFill>
                <a:latin typeface="Garamond"/>
                <a:ea typeface="+mn-ea"/>
                <a:cs typeface="Garamond"/>
              </a:rPr>
              <a:t>AUDIO</a:t>
            </a:r>
          </a:p>
          <a:p>
            <a:pPr marL="228600" indent="-228600">
              <a:lnSpc>
                <a:spcPct val="150000"/>
              </a:lnSpc>
              <a:buFont typeface="+mj-lt"/>
              <a:buAutoNum type="arabicPeriod"/>
            </a:pPr>
            <a:endParaRPr lang="it-IT" sz="1200" kern="1200" dirty="0" smtClean="0">
              <a:solidFill>
                <a:schemeClr val="tx1"/>
              </a:solidFill>
              <a:latin typeface="Garamond"/>
              <a:ea typeface="+mn-ea"/>
              <a:cs typeface="Garamond"/>
            </a:endParaRPr>
          </a:p>
          <a:p>
            <a:pPr marL="228600" indent="-228600">
              <a:lnSpc>
                <a:spcPct val="150000"/>
              </a:lnSpc>
              <a:buFont typeface="+mj-lt"/>
              <a:buAutoNum type="arabicPeriod"/>
            </a:pPr>
            <a:r>
              <a:rPr lang="it-IT" sz="1200" kern="1200" baseline="0" dirty="0" smtClean="0">
                <a:solidFill>
                  <a:schemeClr val="tx1"/>
                </a:solidFill>
                <a:latin typeface="Garamond"/>
                <a:ea typeface="+mn-ea"/>
                <a:cs typeface="Garamond"/>
              </a:rPr>
              <a:t>Soffermiamoci ora su alcuni aspetti fondamentali della gestione degli incidenti.</a:t>
            </a:r>
          </a:p>
          <a:p>
            <a:pPr marL="228600" indent="-228600">
              <a:lnSpc>
                <a:spcPct val="150000"/>
              </a:lnSpc>
              <a:buFont typeface="+mj-lt"/>
              <a:buAutoNum type="arabicPeriod"/>
            </a:pPr>
            <a:r>
              <a:rPr lang="it-IT" sz="1200" kern="1200" baseline="0" dirty="0" smtClean="0">
                <a:solidFill>
                  <a:schemeClr val="tx1"/>
                </a:solidFill>
                <a:latin typeface="Garamond"/>
                <a:ea typeface="+mn-ea"/>
                <a:cs typeface="Garamond"/>
              </a:rPr>
              <a:t>L’azienda ha, anche per legge, una serie di responsabilità verso se stessa e verso terzi.</a:t>
            </a:r>
          </a:p>
          <a:p>
            <a:pPr marL="228600" indent="-228600">
              <a:lnSpc>
                <a:spcPct val="150000"/>
              </a:lnSpc>
              <a:buFont typeface="+mj-lt"/>
              <a:buAutoNum type="arabicPeriod"/>
            </a:pPr>
            <a:r>
              <a:rPr lang="it-IT" sz="1200" kern="1200" baseline="0" dirty="0" smtClean="0">
                <a:solidFill>
                  <a:schemeClr val="tx1"/>
                </a:solidFill>
                <a:latin typeface="Garamond"/>
                <a:ea typeface="+mn-ea"/>
                <a:cs typeface="Garamond"/>
              </a:rPr>
              <a:t>Non essere capaci di prevenire e gestire gli incidenti può solo aumentarla. Responsabilità è la prima parola-chiave.</a:t>
            </a:r>
          </a:p>
          <a:p>
            <a:pPr marL="228600" indent="-228600">
              <a:lnSpc>
                <a:spcPct val="150000"/>
              </a:lnSpc>
              <a:buFont typeface="+mj-lt"/>
              <a:buAutoNum type="arabicPeriod"/>
            </a:pPr>
            <a:r>
              <a:rPr lang="it-IT" sz="1200" kern="1200" baseline="0" dirty="0" smtClean="0">
                <a:solidFill>
                  <a:schemeClr val="tx1"/>
                </a:solidFill>
                <a:latin typeface="Garamond"/>
                <a:ea typeface="+mn-ea"/>
                <a:cs typeface="Garamond"/>
              </a:rPr>
              <a:t>Inoltre, il GDPR prevede che si rendano pubbliche informazioni quali l’incidente subito e i dati coinvolti.</a:t>
            </a:r>
          </a:p>
          <a:p>
            <a:pPr marL="228600" indent="-228600">
              <a:lnSpc>
                <a:spcPct val="150000"/>
              </a:lnSpc>
              <a:buFont typeface="+mj-lt"/>
              <a:buAutoNum type="arabicPeriod"/>
            </a:pPr>
            <a:r>
              <a:rPr lang="it-IT" sz="1200" kern="1200" baseline="0" dirty="0" smtClean="0">
                <a:solidFill>
                  <a:schemeClr val="tx1"/>
                </a:solidFill>
                <a:latin typeface="Garamond"/>
                <a:ea typeface="+mn-ea"/>
                <a:cs typeface="Garamond"/>
              </a:rPr>
              <a:t>Oltre alle misure già elencate, è essenziale saper documentare tutto (eventi, attività),</a:t>
            </a:r>
          </a:p>
          <a:p>
            <a:pPr marL="228600" indent="-228600">
              <a:lnSpc>
                <a:spcPct val="150000"/>
              </a:lnSpc>
              <a:buFont typeface="+mj-lt"/>
              <a:buAutoNum type="arabicPeriod"/>
            </a:pPr>
            <a:r>
              <a:rPr lang="it-IT" sz="1200" kern="1200" baseline="0" dirty="0" smtClean="0">
                <a:solidFill>
                  <a:schemeClr val="tx1"/>
                </a:solidFill>
                <a:latin typeface="Garamond"/>
                <a:ea typeface="+mn-ea"/>
                <a:cs typeface="Garamond"/>
              </a:rPr>
              <a:t>anche perché l’onere della prova è a proprio carico.</a:t>
            </a:r>
          </a:p>
          <a:p>
            <a:pPr marL="228600" indent="-228600">
              <a:lnSpc>
                <a:spcPct val="150000"/>
              </a:lnSpc>
              <a:buFont typeface="+mj-lt"/>
              <a:buAutoNum type="arabicPeriod"/>
            </a:pPr>
            <a:r>
              <a:rPr lang="it-IT" sz="1200" kern="1200" baseline="0" dirty="0" smtClean="0">
                <a:solidFill>
                  <a:schemeClr val="tx1"/>
                </a:solidFill>
                <a:latin typeface="Garamond"/>
                <a:ea typeface="+mn-ea"/>
                <a:cs typeface="Garamond"/>
              </a:rPr>
              <a:t>Altra parola-chiave, come detto, è il monitoraggio,</a:t>
            </a:r>
          </a:p>
          <a:p>
            <a:pPr marL="228600" indent="-228600">
              <a:lnSpc>
                <a:spcPct val="150000"/>
              </a:lnSpc>
              <a:buFont typeface="+mj-lt"/>
              <a:buAutoNum type="arabicPeriod"/>
            </a:pPr>
            <a:r>
              <a:rPr lang="it-IT" sz="1200" kern="1200" baseline="0" dirty="0" smtClean="0">
                <a:solidFill>
                  <a:schemeClr val="tx1"/>
                </a:solidFill>
                <a:latin typeface="Garamond"/>
                <a:ea typeface="+mn-ea"/>
                <a:cs typeface="Garamond"/>
              </a:rPr>
              <a:t>in particolare della Rete, data la numerosità e complessità delle minacce alle quali si è esposti. Può essere svolto con competenze interne o in outsourcing, ma deve essere continuo.</a:t>
            </a:r>
          </a:p>
          <a:p>
            <a:pPr marL="228600" indent="-228600">
              <a:lnSpc>
                <a:spcPct val="150000"/>
              </a:lnSpc>
              <a:buFont typeface="+mj-lt"/>
              <a:buAutoNum type="arabicPeriod"/>
            </a:pPr>
            <a:r>
              <a:rPr lang="it-IT" sz="1200" kern="1200" baseline="0" dirty="0" smtClean="0">
                <a:solidFill>
                  <a:schemeClr val="tx1"/>
                </a:solidFill>
                <a:latin typeface="Garamond"/>
                <a:ea typeface="+mn-ea"/>
                <a:cs typeface="Garamond"/>
              </a:rPr>
              <a:t>Infine, occorre saper minimizzare le conseguenze,</a:t>
            </a:r>
          </a:p>
          <a:p>
            <a:pPr marL="228600" indent="-228600">
              <a:lnSpc>
                <a:spcPct val="150000"/>
              </a:lnSpc>
              <a:buFont typeface="+mj-lt"/>
              <a:buAutoNum type="arabicPeriod"/>
            </a:pPr>
            <a:r>
              <a:rPr lang="it-IT" sz="1200" kern="1200" baseline="0" dirty="0" smtClean="0">
                <a:solidFill>
                  <a:schemeClr val="tx1"/>
                </a:solidFill>
                <a:latin typeface="Garamond"/>
                <a:ea typeface="+mn-ea"/>
                <a:cs typeface="Garamond"/>
              </a:rPr>
              <a:t>con procedure di backup e ripristino realmente efficaci e anche attraverso una adeguata comunicazione esterna (collaborazione con le autorità se del caso, aspetti legali, immagine aziendale …).</a:t>
            </a:r>
          </a:p>
          <a:p>
            <a:pPr marL="228600" indent="-228600">
              <a:lnSpc>
                <a:spcPct val="150000"/>
              </a:lnSpc>
              <a:buFont typeface="+mj-lt"/>
              <a:buAutoNum type="arabicPeriod"/>
            </a:pPr>
            <a:endParaRPr lang="it-IT" sz="1200" kern="1200" baseline="0" dirty="0" smtClean="0">
              <a:solidFill>
                <a:schemeClr val="tx1"/>
              </a:solidFill>
              <a:latin typeface="Garamond"/>
              <a:ea typeface="+mn-ea"/>
              <a:cs typeface="Garamond"/>
            </a:endParaRPr>
          </a:p>
          <a:p>
            <a:pPr marL="228600" indent="-228600">
              <a:lnSpc>
                <a:spcPct val="150000"/>
              </a:lnSpc>
              <a:buFont typeface="+mj-lt"/>
              <a:buNone/>
            </a:pPr>
            <a:r>
              <a:rPr lang="it-IT" sz="1200" kern="1200" baseline="0" dirty="0" smtClean="0">
                <a:solidFill>
                  <a:schemeClr val="tx1"/>
                </a:solidFill>
                <a:latin typeface="Garamond"/>
                <a:ea typeface="+mn-ea"/>
                <a:cs typeface="Garamond"/>
              </a:rPr>
              <a:t>POP UP  Cosa non deve mancare nelle procedure di backup e ripristino?</a:t>
            </a:r>
          </a:p>
          <a:p>
            <a:pPr marL="228600" indent="-228600">
              <a:lnSpc>
                <a:spcPct val="150000"/>
              </a:lnSpc>
              <a:buFont typeface="+mj-lt"/>
              <a:buNone/>
            </a:pPr>
            <a:endParaRPr lang="it-IT" sz="1200" kern="1200" baseline="0" dirty="0" smtClean="0">
              <a:solidFill>
                <a:schemeClr val="tx1"/>
              </a:solidFill>
              <a:latin typeface="Garamond"/>
              <a:ea typeface="+mn-ea"/>
              <a:cs typeface="Garamond"/>
            </a:endParaRPr>
          </a:p>
          <a:p>
            <a:pPr marL="228600" indent="-228600">
              <a:lnSpc>
                <a:spcPct val="150000"/>
              </a:lnSpc>
              <a:buFont typeface="+mj-lt"/>
              <a:buNone/>
            </a:pPr>
            <a:r>
              <a:rPr lang="it-IT" sz="1200" kern="1200" baseline="0" dirty="0" smtClean="0">
                <a:solidFill>
                  <a:schemeClr val="tx1"/>
                </a:solidFill>
                <a:latin typeface="Garamond"/>
                <a:ea typeface="+mn-ea"/>
                <a:cs typeface="Garamond"/>
              </a:rPr>
              <a:t>Tali procedure devono comprendere/assicurare: </a:t>
            </a:r>
          </a:p>
          <a:p>
            <a:pPr marL="228600" indent="-228600">
              <a:lnSpc>
                <a:spcPct val="150000"/>
              </a:lnSpc>
              <a:buFontTx/>
              <a:buNone/>
            </a:pPr>
            <a:endParaRPr lang="it-IT" sz="1200" kern="1200" baseline="0" dirty="0" smtClean="0">
              <a:solidFill>
                <a:schemeClr val="tx1"/>
              </a:solidFill>
              <a:latin typeface="Garamond"/>
              <a:ea typeface="+mn-ea"/>
              <a:cs typeface="Garamond"/>
            </a:endParaRPr>
          </a:p>
          <a:p>
            <a:pPr marL="228600" indent="-228600">
              <a:lnSpc>
                <a:spcPct val="150000"/>
              </a:lnSpc>
              <a:buFontTx/>
              <a:buNone/>
            </a:pPr>
            <a:r>
              <a:rPr lang="it-IT" sz="1200" kern="1200" baseline="0" dirty="0" smtClean="0">
                <a:solidFill>
                  <a:schemeClr val="tx1"/>
                </a:solidFill>
                <a:latin typeface="Garamond"/>
                <a:ea typeface="+mn-ea"/>
                <a:cs typeface="Garamond"/>
              </a:rPr>
              <a:t>La configurazione dei sistemi;</a:t>
            </a:r>
          </a:p>
          <a:p>
            <a:pPr marL="228600" indent="-228600">
              <a:lnSpc>
                <a:spcPct val="150000"/>
              </a:lnSpc>
              <a:buFontTx/>
              <a:buNone/>
            </a:pPr>
            <a:r>
              <a:rPr lang="it-IT" sz="1200" kern="1200" baseline="0" dirty="0" smtClean="0">
                <a:solidFill>
                  <a:schemeClr val="tx1"/>
                </a:solidFill>
                <a:latin typeface="Garamond"/>
                <a:ea typeface="+mn-ea"/>
                <a:cs typeface="Garamond"/>
              </a:rPr>
              <a:t>L’effettiva efficacia (verifiche preliminari, anche della qualità dei dati salvati)</a:t>
            </a:r>
          </a:p>
          <a:p>
            <a:pPr marL="228600" indent="-228600">
              <a:lnSpc>
                <a:spcPct val="150000"/>
              </a:lnSpc>
              <a:buFontTx/>
              <a:buNone/>
            </a:pPr>
            <a:r>
              <a:rPr lang="it-IT" sz="1200" kern="1200" baseline="0" dirty="0" smtClean="0">
                <a:solidFill>
                  <a:schemeClr val="tx1"/>
                </a:solidFill>
                <a:latin typeface="Garamond"/>
                <a:ea typeface="+mn-ea"/>
                <a:cs typeface="Garamond"/>
              </a:rPr>
              <a:t>L’automatizzazione;</a:t>
            </a:r>
          </a:p>
          <a:p>
            <a:pPr marL="228600" indent="-228600">
              <a:lnSpc>
                <a:spcPct val="150000"/>
              </a:lnSpc>
              <a:buFontTx/>
              <a:buNone/>
            </a:pPr>
            <a:r>
              <a:rPr lang="it-IT" sz="1200" kern="1200" baseline="0" dirty="0" smtClean="0">
                <a:solidFill>
                  <a:schemeClr val="tx1"/>
                </a:solidFill>
                <a:latin typeface="Garamond"/>
                <a:ea typeface="+mn-ea"/>
                <a:cs typeface="Garamond"/>
              </a:rPr>
              <a:t>Uno storico di almeno tre/sei mesi;</a:t>
            </a:r>
          </a:p>
          <a:p>
            <a:pPr marL="228600" indent="-228600">
              <a:lnSpc>
                <a:spcPct val="150000"/>
              </a:lnSpc>
              <a:buFontTx/>
              <a:buNone/>
            </a:pPr>
            <a:r>
              <a:rPr lang="it-IT" sz="1200" kern="1200" baseline="0" dirty="0" smtClean="0">
                <a:solidFill>
                  <a:schemeClr val="tx1"/>
                </a:solidFill>
                <a:latin typeface="Garamond"/>
                <a:ea typeface="+mn-ea"/>
                <a:cs typeface="Garamond"/>
              </a:rPr>
              <a:t>Un punto di ripristino prossimo rispetto al momento dell’incidente.</a:t>
            </a:r>
          </a:p>
          <a:p>
            <a:pPr marL="228600" indent="-228600">
              <a:lnSpc>
                <a:spcPct val="150000"/>
              </a:lnSpc>
              <a:buFontTx/>
              <a:buNone/>
            </a:pPr>
            <a:endParaRPr lang="it-IT" sz="1200" kern="1200" baseline="0" dirty="0" smtClean="0">
              <a:solidFill>
                <a:schemeClr val="tx1"/>
              </a:solidFill>
              <a:latin typeface="Garamond"/>
              <a:ea typeface="+mn-ea"/>
              <a:cs typeface="Garamond"/>
            </a:endParaRPr>
          </a:p>
          <a:p>
            <a:pPr marL="228600" indent="-228600" algn="l">
              <a:lnSpc>
                <a:spcPct val="120000"/>
              </a:lnSpc>
              <a:buFont typeface="+mj-lt"/>
              <a:buNone/>
              <a:defRPr/>
            </a:pPr>
            <a:r>
              <a:rPr lang="it-IT" sz="1200" kern="1200" baseline="0" dirty="0" smtClean="0">
                <a:solidFill>
                  <a:schemeClr val="tx1"/>
                </a:solidFill>
                <a:latin typeface="Garamond"/>
                <a:ea typeface="+mn-ea"/>
                <a:cs typeface="Garamond"/>
              </a:rPr>
              <a:t>Inoltre, si tenga presente che</a:t>
            </a:r>
            <a:r>
              <a:rPr lang="it-IT" sz="1200" baseline="0" dirty="0" smtClean="0">
                <a:cs typeface="Arial" charset="0"/>
              </a:rPr>
              <a:t> le attuali soluzioni di backup sono "in casa" o in </a:t>
            </a:r>
            <a:r>
              <a:rPr lang="it-IT" sz="1200" baseline="0" dirty="0" err="1" smtClean="0">
                <a:cs typeface="Arial" charset="0"/>
              </a:rPr>
              <a:t>cloud</a:t>
            </a:r>
            <a:r>
              <a:rPr lang="it-IT" sz="1200" baseline="0" dirty="0" smtClean="0">
                <a:cs typeface="Arial" charset="0"/>
              </a:rPr>
              <a:t>.</a:t>
            </a:r>
          </a:p>
          <a:p>
            <a:pPr marL="228600" indent="-228600" algn="l">
              <a:lnSpc>
                <a:spcPct val="120000"/>
              </a:lnSpc>
              <a:buFont typeface="+mj-lt"/>
              <a:buNone/>
              <a:defRPr/>
            </a:pPr>
            <a:r>
              <a:rPr lang="it-IT" sz="1200" baseline="0" dirty="0" smtClean="0">
                <a:cs typeface="Arial" charset="0"/>
              </a:rPr>
              <a:t>La soluzione in "casa“ è più veloce, anche per il nel ripristino dei sistemi.</a:t>
            </a:r>
          </a:p>
          <a:p>
            <a:pPr marL="228600" indent="-228600" algn="l">
              <a:lnSpc>
                <a:spcPct val="120000"/>
              </a:lnSpc>
              <a:buFont typeface="+mj-lt"/>
              <a:buNone/>
              <a:defRPr/>
            </a:pPr>
            <a:r>
              <a:rPr lang="it-IT" sz="1200" baseline="0" dirty="0" smtClean="0">
                <a:cs typeface="Arial" charset="0"/>
              </a:rPr>
              <a:t>Le copie in </a:t>
            </a:r>
            <a:r>
              <a:rPr lang="it-IT" sz="1200" baseline="0" dirty="0" err="1" smtClean="0">
                <a:cs typeface="Arial" charset="0"/>
              </a:rPr>
              <a:t>cloud</a:t>
            </a:r>
            <a:r>
              <a:rPr lang="it-IT" sz="1200" baseline="0" dirty="0" smtClean="0">
                <a:cs typeface="Arial" charset="0"/>
              </a:rPr>
              <a:t>, danno maggiori garanzia dal punto di vista di mantenimento del dato, in quanto ci si appoggia a Web Farm specialistiche, con </a:t>
            </a:r>
          </a:p>
          <a:p>
            <a:pPr marL="228600" indent="-228600" algn="l">
              <a:lnSpc>
                <a:spcPct val="120000"/>
              </a:lnSpc>
              <a:buFont typeface="+mj-lt"/>
              <a:buNone/>
              <a:defRPr/>
            </a:pPr>
            <a:r>
              <a:rPr lang="it-IT" sz="1200" baseline="0" dirty="0" smtClean="0">
                <a:cs typeface="Arial" charset="0"/>
              </a:rPr>
              <a:t>particolari misure di protezione. Ovviamente bisogna disporre ,per poter beneficiare di questa soluzione, di un ottimo collegamento internet.</a:t>
            </a:r>
            <a:endParaRPr lang="it-IT" sz="1200" kern="1200" baseline="0" dirty="0" smtClean="0">
              <a:solidFill>
                <a:schemeClr val="tx1"/>
              </a:solidFill>
              <a:latin typeface="Garamond"/>
              <a:ea typeface="+mn-ea"/>
              <a:cs typeface="Garamond"/>
            </a:endParaRPr>
          </a:p>
          <a:p>
            <a:pPr marL="228600" indent="-228600">
              <a:lnSpc>
                <a:spcPct val="150000"/>
              </a:lnSpc>
              <a:buFont typeface="+mj-lt"/>
              <a:buAutoNum type="arabicPeriod"/>
            </a:pPr>
            <a:endParaRPr lang="it-IT" sz="1200" kern="1200" baseline="0" dirty="0" smtClean="0">
              <a:solidFill>
                <a:schemeClr val="tx1"/>
              </a:solidFill>
              <a:latin typeface="Garamond"/>
              <a:ea typeface="+mn-ea"/>
              <a:cs typeface="Garamond"/>
            </a:endParaRPr>
          </a:p>
        </p:txBody>
      </p:sp>
      <p:sp>
        <p:nvSpPr>
          <p:cNvPr id="4" name="Segnaposto numero diapositiva 3"/>
          <p:cNvSpPr>
            <a:spLocks noGrp="1"/>
          </p:cNvSpPr>
          <p:nvPr>
            <p:ph type="sldNum" sz="quarter" idx="10"/>
          </p:nvPr>
        </p:nvSpPr>
        <p:spPr/>
        <p:txBody>
          <a:bodyPr/>
          <a:lstStyle/>
          <a:p>
            <a:fld id="{676BEB06-CD59-4FDF-9C41-A98B09EE3869}" type="slidenum">
              <a:rPr lang="it-IT" smtClean="0"/>
              <a:pPr/>
              <a:t>13</a:t>
            </a:fld>
            <a:endParaRPr lang="it-IT"/>
          </a:p>
        </p:txBody>
      </p:sp>
    </p:spTree>
    <p:extLst>
      <p:ext uri="{BB962C8B-B14F-4D97-AF65-F5344CB8AC3E}">
        <p14:creationId xmlns:p14="http://schemas.microsoft.com/office/powerpoint/2010/main" val="26083732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it-IT" dirty="0"/>
              <a:t>AUDIO</a:t>
            </a:r>
          </a:p>
          <a:p>
            <a:pPr marL="228600" indent="-228600" algn="just">
              <a:lnSpc>
                <a:spcPct val="120000"/>
              </a:lnSpc>
              <a:buFont typeface="+mj-lt"/>
              <a:buAutoNum type="arabicPeriod"/>
              <a:defRPr/>
            </a:pPr>
            <a:endParaRPr lang="it-IT" sz="1200" baseline="0" dirty="0" smtClean="0">
              <a:cs typeface="Arial" charset="0"/>
            </a:endParaRPr>
          </a:p>
          <a:p>
            <a:pPr marL="228600" indent="-228600" algn="l">
              <a:lnSpc>
                <a:spcPct val="120000"/>
              </a:lnSpc>
              <a:buFont typeface="+mj-lt"/>
              <a:buAutoNum type="arabicPeriod"/>
              <a:defRPr/>
            </a:pPr>
            <a:r>
              <a:rPr lang="it-IT" sz="1200" baseline="0" dirty="0" smtClean="0">
                <a:cs typeface="Arial" charset="0"/>
              </a:rPr>
              <a:t>A questo punto, facciamo una sintesi dei principali accorgimenti che consentono di </a:t>
            </a:r>
          </a:p>
          <a:p>
            <a:pPr marL="228600" indent="-228600" algn="l">
              <a:lnSpc>
                <a:spcPct val="120000"/>
              </a:lnSpc>
              <a:buFont typeface="+mj-lt"/>
              <a:buAutoNum type="arabicPeriod"/>
              <a:defRPr/>
            </a:pPr>
            <a:r>
              <a:rPr lang="it-IT" sz="1200" baseline="0" dirty="0" smtClean="0">
                <a:cs typeface="Arial" charset="0"/>
              </a:rPr>
              <a:t>tornare velocemente alla normalità, in primo luogo operativa, dopo un  incidente più o meno grave che abbia  coinvolto dati e sistemi.</a:t>
            </a:r>
          </a:p>
          <a:p>
            <a:pPr marL="228600" indent="-228600" algn="l">
              <a:lnSpc>
                <a:spcPct val="120000"/>
              </a:lnSpc>
              <a:buFont typeface="+mj-lt"/>
              <a:buAutoNum type="arabicPeriod"/>
              <a:defRPr/>
            </a:pPr>
            <a:r>
              <a:rPr lang="it-IT" sz="1200" baseline="0" dirty="0" smtClean="0">
                <a:cs typeface="Arial" charset="0"/>
              </a:rPr>
              <a:t>Un fermo aziendale è infatti estremamente costoso!</a:t>
            </a:r>
          </a:p>
          <a:p>
            <a:pPr marL="228600" indent="-228600" algn="l">
              <a:lnSpc>
                <a:spcPct val="120000"/>
              </a:lnSpc>
              <a:buFont typeface="+mj-lt"/>
              <a:buAutoNum type="arabicPeriod"/>
              <a:defRPr/>
            </a:pPr>
            <a:r>
              <a:rPr lang="it-IT" sz="1200" baseline="0" dirty="0" smtClean="0">
                <a:cs typeface="Arial" charset="0"/>
              </a:rPr>
              <a:t>Ci saranno sicuramente molto utili:</a:t>
            </a:r>
          </a:p>
          <a:p>
            <a:pPr marL="228600" indent="-228600" algn="l">
              <a:lnSpc>
                <a:spcPct val="120000"/>
              </a:lnSpc>
              <a:buFont typeface="+mj-lt"/>
              <a:buAutoNum type="arabicPeriod"/>
              <a:defRPr/>
            </a:pPr>
            <a:r>
              <a:rPr lang="it-IT" sz="1200" baseline="0" dirty="0" smtClean="0">
                <a:cs typeface="Arial" charset="0"/>
              </a:rPr>
              <a:t>assistenza, o competenza interna, informatica, di buon livello;</a:t>
            </a:r>
          </a:p>
          <a:p>
            <a:pPr marL="228600" indent="-228600" algn="l">
              <a:lnSpc>
                <a:spcPct val="120000"/>
              </a:lnSpc>
              <a:buFont typeface="+mj-lt"/>
              <a:buAutoNum type="arabicPeriod"/>
              <a:defRPr/>
            </a:pPr>
            <a:r>
              <a:rPr lang="it-IT" sz="1200" baseline="0" dirty="0" smtClean="0">
                <a:cs typeface="Arial" charset="0"/>
              </a:rPr>
              <a:t>dotazioni essenziali quali antivirus, </a:t>
            </a:r>
            <a:r>
              <a:rPr lang="it-IT" sz="1200" baseline="0" dirty="0" err="1" smtClean="0">
                <a:cs typeface="Arial" charset="0"/>
              </a:rPr>
              <a:t>anti-malware</a:t>
            </a:r>
            <a:r>
              <a:rPr lang="it-IT" sz="1200" baseline="0" dirty="0" smtClean="0">
                <a:cs typeface="Arial" charset="0"/>
              </a:rPr>
              <a:t>, sistemi di controllo degli accessi e firewall (se non già presenti)</a:t>
            </a:r>
          </a:p>
          <a:p>
            <a:pPr marL="228600" indent="-228600" algn="l">
              <a:lnSpc>
                <a:spcPct val="120000"/>
              </a:lnSpc>
              <a:buFont typeface="+mj-lt"/>
              <a:buAutoNum type="arabicPeriod"/>
              <a:defRPr/>
            </a:pPr>
            <a:r>
              <a:rPr lang="it-IT" sz="1200" baseline="0" dirty="0" smtClean="0">
                <a:cs typeface="Arial" charset="0"/>
              </a:rPr>
              <a:t>un sistema di copie di backup che permetta di recuperare la copia più recente</a:t>
            </a:r>
          </a:p>
          <a:p>
            <a:pPr marL="228600" indent="-228600" algn="l">
              <a:lnSpc>
                <a:spcPct val="120000"/>
              </a:lnSpc>
              <a:buFont typeface="+mj-lt"/>
              <a:buAutoNum type="arabicPeriod"/>
              <a:defRPr/>
            </a:pPr>
            <a:r>
              <a:rPr lang="it-IT" sz="1200" baseline="0" dirty="0" smtClean="0">
                <a:cs typeface="Arial" charset="0"/>
              </a:rPr>
              <a:t>formazione e informazione circa il corretto uso dei sistemi e della postazione di lavoro.</a:t>
            </a:r>
          </a:p>
          <a:p>
            <a:pPr marL="228600" indent="-228600" algn="l">
              <a:lnSpc>
                <a:spcPct val="120000"/>
              </a:lnSpc>
              <a:buFont typeface="+mj-lt"/>
              <a:buNone/>
              <a:defRPr/>
            </a:pPr>
            <a:endParaRPr lang="it-IT" sz="1200" baseline="0" dirty="0" smtClean="0">
              <a:cs typeface="Arial" charset="0"/>
            </a:endParaRPr>
          </a:p>
        </p:txBody>
      </p:sp>
      <p:sp>
        <p:nvSpPr>
          <p:cNvPr id="4" name="Segnaposto numero diapositiva 3"/>
          <p:cNvSpPr>
            <a:spLocks noGrp="1"/>
          </p:cNvSpPr>
          <p:nvPr>
            <p:ph type="sldNum" sz="quarter" idx="10"/>
          </p:nvPr>
        </p:nvSpPr>
        <p:spPr/>
        <p:txBody>
          <a:bodyPr/>
          <a:lstStyle/>
          <a:p>
            <a:fld id="{676BEB06-CD59-4FDF-9C41-A98B09EE3869}" type="slidenum">
              <a:rPr lang="it-IT" smtClean="0"/>
              <a:pPr/>
              <a:t>14</a:t>
            </a:fld>
            <a:endParaRPr lang="it-IT"/>
          </a:p>
        </p:txBody>
      </p:sp>
    </p:spTree>
    <p:extLst>
      <p:ext uri="{BB962C8B-B14F-4D97-AF65-F5344CB8AC3E}">
        <p14:creationId xmlns:p14="http://schemas.microsoft.com/office/powerpoint/2010/main" val="27621026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indent="0">
              <a:lnSpc>
                <a:spcPct val="150000"/>
              </a:lnSpc>
              <a:buFont typeface="+mj-lt"/>
              <a:buNone/>
            </a:pPr>
            <a:r>
              <a:rPr lang="it-IT" sz="1200" kern="1200" dirty="0" smtClean="0">
                <a:solidFill>
                  <a:schemeClr val="tx1"/>
                </a:solidFill>
                <a:latin typeface="Garamond"/>
                <a:ea typeface="+mn-ea"/>
                <a:cs typeface="Garamond"/>
              </a:rPr>
              <a:t>AUDIO</a:t>
            </a:r>
          </a:p>
          <a:p>
            <a:pPr marL="228600" indent="-228600">
              <a:lnSpc>
                <a:spcPct val="150000"/>
              </a:lnSpc>
              <a:buFont typeface="+mj-lt"/>
              <a:buAutoNum type="arabicPeriod"/>
            </a:pPr>
            <a:endParaRPr lang="it-IT" sz="1200" kern="1200" dirty="0" smtClean="0">
              <a:solidFill>
                <a:schemeClr val="tx1"/>
              </a:solidFill>
              <a:latin typeface="Garamond"/>
              <a:ea typeface="+mn-ea"/>
              <a:cs typeface="Garamond"/>
            </a:endParaRPr>
          </a:p>
          <a:p>
            <a:pPr marL="228600" indent="-228600">
              <a:lnSpc>
                <a:spcPct val="150000"/>
              </a:lnSpc>
              <a:buFont typeface="+mj-lt"/>
              <a:buAutoNum type="arabicPeriod"/>
            </a:pPr>
            <a:r>
              <a:rPr lang="it-IT" sz="1200" kern="1200" dirty="0" smtClean="0">
                <a:solidFill>
                  <a:schemeClr val="tx1"/>
                </a:solidFill>
                <a:latin typeface="Garamond"/>
                <a:ea typeface="+mn-ea"/>
                <a:cs typeface="Garamond"/>
              </a:rPr>
              <a:t>Infine, non va dimenticato che formazione e sensibilizzazione sono un passo necessario per garantire la sicurezza informatica.</a:t>
            </a:r>
          </a:p>
          <a:p>
            <a:pPr marL="228600" indent="-228600">
              <a:lnSpc>
                <a:spcPct val="150000"/>
              </a:lnSpc>
              <a:buFont typeface="+mj-lt"/>
              <a:buAutoNum type="arabicPeriod"/>
            </a:pPr>
            <a:r>
              <a:rPr lang="it-IT" sz="1200" kern="1200" dirty="0" smtClean="0">
                <a:solidFill>
                  <a:schemeClr val="tx1"/>
                </a:solidFill>
                <a:latin typeface="Garamond"/>
                <a:ea typeface="+mn-ea"/>
                <a:cs typeface="Garamond"/>
              </a:rPr>
              <a:t>Spesso</a:t>
            </a:r>
            <a:r>
              <a:rPr lang="it-IT" sz="1200" kern="1200" baseline="0" dirty="0" smtClean="0">
                <a:solidFill>
                  <a:schemeClr val="tx1"/>
                </a:solidFill>
                <a:latin typeface="Garamond"/>
                <a:ea typeface="+mn-ea"/>
                <a:cs typeface="Garamond"/>
              </a:rPr>
              <a:t> sono gli utenti stessi che, con comportamenti incauti o del tutto sbagliati, causano incidenti.</a:t>
            </a:r>
          </a:p>
          <a:p>
            <a:pPr marL="228600" indent="-228600">
              <a:lnSpc>
                <a:spcPct val="150000"/>
              </a:lnSpc>
              <a:buFont typeface="+mj-lt"/>
              <a:buAutoNum type="arabicPeriod"/>
            </a:pPr>
            <a:r>
              <a:rPr lang="it-IT" sz="1200" kern="1200" baseline="0" dirty="0" smtClean="0">
                <a:solidFill>
                  <a:schemeClr val="tx1"/>
                </a:solidFill>
                <a:latin typeface="Garamond"/>
                <a:ea typeface="+mn-ea"/>
                <a:cs typeface="Garamond"/>
              </a:rPr>
              <a:t>Gli utenti devono quindi essere informati e sensibilizzati circa questa tematica, diventando parte attiva  e responsabile.</a:t>
            </a:r>
          </a:p>
          <a:p>
            <a:pPr marL="228600" indent="-228600">
              <a:lnSpc>
                <a:spcPct val="150000"/>
              </a:lnSpc>
              <a:buFont typeface="+mj-lt"/>
              <a:buAutoNum type="arabicPeriod"/>
            </a:pPr>
            <a:r>
              <a:rPr lang="it-IT" sz="1200" kern="1200" baseline="0" dirty="0" smtClean="0">
                <a:solidFill>
                  <a:schemeClr val="tx1"/>
                </a:solidFill>
                <a:latin typeface="Garamond"/>
                <a:ea typeface="+mn-ea"/>
                <a:cs typeface="Garamond"/>
              </a:rPr>
              <a:t>Tra l’altro sono previsti</a:t>
            </a:r>
          </a:p>
          <a:p>
            <a:pPr marL="228600" indent="-228600">
              <a:lnSpc>
                <a:spcPct val="150000"/>
              </a:lnSpc>
              <a:buFont typeface="+mj-lt"/>
              <a:buAutoNum type="arabicPeriod"/>
            </a:pPr>
            <a:r>
              <a:rPr lang="it-IT" sz="1200" kern="1200" baseline="0" dirty="0" smtClean="0">
                <a:solidFill>
                  <a:schemeClr val="tx1"/>
                </a:solidFill>
                <a:latin typeface="Garamond"/>
                <a:ea typeface="+mn-ea"/>
                <a:cs typeface="Garamond"/>
              </a:rPr>
              <a:t>obblighi formativi veri e propri, come quelli del D.L. 193/03. In base ad esso, argomenti formativi importanti sono:</a:t>
            </a:r>
          </a:p>
          <a:p>
            <a:pPr marL="228600" indent="-228600">
              <a:lnSpc>
                <a:spcPct val="150000"/>
              </a:lnSpc>
              <a:buFont typeface="+mj-lt"/>
              <a:buAutoNum type="arabicPeriod"/>
            </a:pPr>
            <a:r>
              <a:rPr lang="it-IT" sz="1200" kern="1200" baseline="0" dirty="0" smtClean="0">
                <a:solidFill>
                  <a:schemeClr val="tx1"/>
                </a:solidFill>
                <a:latin typeface="Garamond"/>
                <a:ea typeface="+mn-ea"/>
                <a:cs typeface="Garamond"/>
              </a:rPr>
              <a:t>sicurezza, riservatezza, disponibilità e integrità dei dati,</a:t>
            </a:r>
          </a:p>
          <a:p>
            <a:pPr marL="228600" indent="-228600">
              <a:lnSpc>
                <a:spcPct val="150000"/>
              </a:lnSpc>
              <a:buFont typeface="+mj-lt"/>
              <a:buAutoNum type="arabicPeriod"/>
            </a:pPr>
            <a:r>
              <a:rPr lang="it-IT" sz="1200" kern="1200" baseline="0" dirty="0" smtClean="0">
                <a:solidFill>
                  <a:schemeClr val="tx1"/>
                </a:solidFill>
                <a:latin typeface="Garamond"/>
                <a:ea typeface="+mn-ea"/>
                <a:cs typeface="Garamond"/>
              </a:rPr>
              <a:t>responsabilità per danni derivanti dall’accesso abusivo ai sistemi,</a:t>
            </a:r>
          </a:p>
          <a:p>
            <a:pPr marL="228600" indent="-228600">
              <a:lnSpc>
                <a:spcPct val="150000"/>
              </a:lnSpc>
              <a:buFont typeface="+mj-lt"/>
              <a:buAutoNum type="arabicPeriod"/>
            </a:pPr>
            <a:r>
              <a:rPr lang="it-IT" sz="1200" kern="1200" baseline="0" dirty="0" smtClean="0">
                <a:solidFill>
                  <a:schemeClr val="tx1"/>
                </a:solidFill>
                <a:latin typeface="Garamond"/>
                <a:ea typeface="+mn-ea"/>
                <a:cs typeface="Garamond"/>
              </a:rPr>
              <a:t>furto di informazioni.</a:t>
            </a:r>
          </a:p>
          <a:p>
            <a:pPr marL="228600" indent="-228600">
              <a:lnSpc>
                <a:spcPct val="150000"/>
              </a:lnSpc>
              <a:buFont typeface="+mj-lt"/>
              <a:buAutoNum type="arabicPeriod"/>
            </a:pPr>
            <a:r>
              <a:rPr lang="it-IT" sz="1200" kern="1200" baseline="0" dirty="0" smtClean="0">
                <a:solidFill>
                  <a:schemeClr val="tx1"/>
                </a:solidFill>
                <a:latin typeface="Garamond"/>
                <a:ea typeface="+mn-ea"/>
                <a:cs typeface="Garamond"/>
              </a:rPr>
              <a:t>Un riferimento in materia è il decreto del Presidente del Consiglio dei Ministri del 24 gennaio 2013, con gli indirizzi operativi e le linee d’azione per la sicurezza informatica nazionale.</a:t>
            </a:r>
          </a:p>
        </p:txBody>
      </p:sp>
      <p:sp>
        <p:nvSpPr>
          <p:cNvPr id="4" name="Segnaposto numero diapositiva 3"/>
          <p:cNvSpPr>
            <a:spLocks noGrp="1"/>
          </p:cNvSpPr>
          <p:nvPr>
            <p:ph type="sldNum" sz="quarter" idx="10"/>
          </p:nvPr>
        </p:nvSpPr>
        <p:spPr/>
        <p:txBody>
          <a:bodyPr/>
          <a:lstStyle/>
          <a:p>
            <a:fld id="{676BEB06-CD59-4FDF-9C41-A98B09EE3869}" type="slidenum">
              <a:rPr lang="it-IT" smtClean="0"/>
              <a:pPr/>
              <a:t>15</a:t>
            </a:fld>
            <a:endParaRPr lang="it-IT"/>
          </a:p>
        </p:txBody>
      </p:sp>
    </p:spTree>
    <p:extLst>
      <p:ext uri="{BB962C8B-B14F-4D97-AF65-F5344CB8AC3E}">
        <p14:creationId xmlns:p14="http://schemas.microsoft.com/office/powerpoint/2010/main" val="26083732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it-IT" sz="1200" dirty="0" smtClean="0">
                <a:cs typeface="+mn-cs"/>
              </a:rPr>
              <a:t>AUDIO</a:t>
            </a:r>
          </a:p>
          <a:p>
            <a:pPr algn="just">
              <a:lnSpc>
                <a:spcPct val="120000"/>
              </a:lnSpc>
              <a:defRPr/>
            </a:pPr>
            <a:endParaRPr lang="it-IT" sz="1200" dirty="0" smtClean="0">
              <a:cs typeface="Arial" charset="0"/>
            </a:endParaRPr>
          </a:p>
          <a:p>
            <a:pPr algn="just">
              <a:lnSpc>
                <a:spcPct val="120000"/>
              </a:lnSpc>
              <a:defRPr/>
            </a:pPr>
            <a:endParaRPr lang="it-IT" sz="1200" dirty="0" smtClean="0">
              <a:cs typeface="Arial" charset="0"/>
            </a:endParaRPr>
          </a:p>
          <a:p>
            <a:pPr marL="228600" indent="-228600" algn="just">
              <a:lnSpc>
                <a:spcPct val="120000"/>
              </a:lnSpc>
              <a:buFont typeface="+mj-lt"/>
              <a:buAutoNum type="arabicPeriod"/>
              <a:defRPr/>
            </a:pPr>
            <a:r>
              <a:rPr lang="it-IT" sz="1200" dirty="0" smtClean="0">
                <a:cs typeface="Arial" charset="0"/>
              </a:rPr>
              <a:t>Come</a:t>
            </a:r>
            <a:r>
              <a:rPr lang="it-IT" sz="1200" baseline="0" dirty="0" smtClean="0">
                <a:cs typeface="Arial" charset="0"/>
              </a:rPr>
              <a:t> più volte ricordato, l’azienda</a:t>
            </a:r>
          </a:p>
          <a:p>
            <a:pPr marL="228600" indent="-228600" algn="just">
              <a:lnSpc>
                <a:spcPct val="120000"/>
              </a:lnSpc>
              <a:buFont typeface="+mj-lt"/>
              <a:buAutoNum type="arabicPeriod"/>
              <a:defRPr/>
            </a:pPr>
            <a:r>
              <a:rPr lang="it-IT" sz="1200" baseline="0" dirty="0" smtClean="0">
                <a:cs typeface="Arial" charset="0"/>
              </a:rPr>
              <a:t>è responsabile dei dati sensibili dei propri clienti,</a:t>
            </a:r>
          </a:p>
          <a:p>
            <a:pPr marL="228600" indent="-228600" algn="just">
              <a:lnSpc>
                <a:spcPct val="120000"/>
              </a:lnSpc>
              <a:buFont typeface="+mj-lt"/>
              <a:buAutoNum type="arabicPeriod"/>
              <a:defRPr/>
            </a:pPr>
            <a:r>
              <a:rPr lang="it-IT" sz="1200" baseline="0" dirty="0" smtClean="0">
                <a:cs typeface="Arial" charset="0"/>
              </a:rPr>
              <a:t>anche in termini di legge.</a:t>
            </a:r>
          </a:p>
          <a:p>
            <a:pPr marL="228600" indent="-228600" algn="just">
              <a:lnSpc>
                <a:spcPct val="120000"/>
              </a:lnSpc>
              <a:buFont typeface="+mj-lt"/>
              <a:buAutoNum type="arabicPeriod"/>
              <a:defRPr/>
            </a:pPr>
            <a:r>
              <a:rPr lang="it-IT" sz="1200" baseline="0" dirty="0" smtClean="0">
                <a:cs typeface="Arial" charset="0"/>
              </a:rPr>
              <a:t>Questo è particolarmente importante in caso di istituti bancari e finanziari, per i quali tali dati costituiscono gran parte della “materia prima” del proprio business.</a:t>
            </a:r>
          </a:p>
          <a:p>
            <a:pPr marL="228600" indent="-228600" algn="just">
              <a:lnSpc>
                <a:spcPct val="120000"/>
              </a:lnSpc>
              <a:buFont typeface="+mj-lt"/>
              <a:buAutoNum type="arabicPeriod"/>
              <a:defRPr/>
            </a:pPr>
            <a:r>
              <a:rPr lang="it-IT" sz="1200" baseline="0" dirty="0" smtClean="0">
                <a:cs typeface="Arial" charset="0"/>
              </a:rPr>
              <a:t>Occorre quindi, da parte di queste organizzazioni, uno sforzo in più nella strategia di tutela e salvaguardia.</a:t>
            </a:r>
          </a:p>
          <a:p>
            <a:pPr marL="228600" indent="-228600" algn="just">
              <a:lnSpc>
                <a:spcPct val="120000"/>
              </a:lnSpc>
              <a:buFont typeface="+mj-lt"/>
              <a:buAutoNum type="arabicPeriod"/>
              <a:defRPr/>
            </a:pPr>
            <a:r>
              <a:rPr lang="it-IT" sz="1200" baseline="0" dirty="0" smtClean="0">
                <a:cs typeface="Arial" charset="0"/>
              </a:rPr>
              <a:t>A partire, per esempio, dalla ridefinizione dei confini aziendali: se il proprio servizio si sostanzia in transazioni che i clienti effettuano su siti e applicazioni della propria azienda, questi confini finiscono col comprendere anche i clienti come parte attiva della sicurezza.</a:t>
            </a:r>
          </a:p>
          <a:p>
            <a:pPr marL="228600" indent="-228600" algn="just">
              <a:lnSpc>
                <a:spcPct val="120000"/>
              </a:lnSpc>
              <a:buFont typeface="+mj-lt"/>
              <a:buAutoNum type="arabicPeriod"/>
              <a:defRPr/>
            </a:pPr>
            <a:r>
              <a:rPr lang="it-IT" sz="1200" strike="sngStrike" baseline="0" dirty="0" smtClean="0">
                <a:cs typeface="Arial" charset="0"/>
              </a:rPr>
              <a:t>Si può leggere anche in quest’ottica, di evoluzione della strategia di comunicazione</a:t>
            </a:r>
          </a:p>
          <a:p>
            <a:pPr marL="228600" indent="-228600" algn="just">
              <a:lnSpc>
                <a:spcPct val="120000"/>
              </a:lnSpc>
              <a:buFont typeface="+mj-lt"/>
              <a:buAutoNum type="arabicPeriod"/>
              <a:defRPr/>
            </a:pPr>
            <a:r>
              <a:rPr lang="it-IT" sz="1200" strike="sngStrike" baseline="0" dirty="0" smtClean="0">
                <a:cs typeface="Arial" charset="0"/>
              </a:rPr>
              <a:t> rivolta tanto ai clienti della banca quanto ai collaboratori,</a:t>
            </a:r>
          </a:p>
          <a:p>
            <a:pPr marL="228600" indent="-228600" algn="just">
              <a:lnSpc>
                <a:spcPct val="120000"/>
              </a:lnSpc>
              <a:buFont typeface="+mj-lt"/>
              <a:buAutoNum type="arabicPeriod"/>
              <a:defRPr/>
            </a:pPr>
            <a:r>
              <a:rPr lang="it-IT" sz="1200" strike="sngStrike" baseline="0" dirty="0" smtClean="0">
                <a:cs typeface="Arial" charset="0"/>
              </a:rPr>
              <a:t>il documento pubblicato on </a:t>
            </a:r>
            <a:r>
              <a:rPr lang="it-IT" sz="1200" strike="sngStrike" baseline="0" dirty="0" err="1" smtClean="0">
                <a:cs typeface="Arial" charset="0"/>
              </a:rPr>
              <a:t>line</a:t>
            </a:r>
            <a:r>
              <a:rPr lang="it-IT" sz="1200" strike="sngStrike" baseline="0" dirty="0" smtClean="0">
                <a:cs typeface="Arial" charset="0"/>
              </a:rPr>
              <a:t> da </a:t>
            </a:r>
            <a:r>
              <a:rPr lang="it-IT" sz="1200" strike="sngStrike" baseline="0" dirty="0" err="1" smtClean="0">
                <a:cs typeface="Arial" charset="0"/>
              </a:rPr>
              <a:t>Credit</a:t>
            </a:r>
            <a:r>
              <a:rPr lang="it-IT" sz="1200" strike="sngStrike" baseline="0" dirty="0" smtClean="0">
                <a:cs typeface="Arial" charset="0"/>
              </a:rPr>
              <a:t> </a:t>
            </a:r>
            <a:r>
              <a:rPr lang="it-IT" sz="1200" strike="sngStrike" baseline="0" dirty="0" err="1" smtClean="0">
                <a:cs typeface="Arial" charset="0"/>
              </a:rPr>
              <a:t>Suisse</a:t>
            </a:r>
            <a:r>
              <a:rPr lang="it-IT" sz="1200" strike="sngStrike" baseline="0" dirty="0" smtClean="0">
                <a:cs typeface="Arial" charset="0"/>
              </a:rPr>
              <a:t>, che riepiloga le principali misure di sicurezza e autotutela attuabili da clienti e collaboratori. Entrambi infatti, come utenti della rete e del sito aziendale, sono parti in causa nel determinare maggiore o minore sicurezza o vulnerabilità </a:t>
            </a:r>
          </a:p>
          <a:p>
            <a:pPr marL="228600" indent="-228600" algn="just">
              <a:lnSpc>
                <a:spcPct val="120000"/>
              </a:lnSpc>
              <a:buFont typeface="+mj-lt"/>
              <a:buAutoNum type="arabicPeriod"/>
              <a:defRPr/>
            </a:pPr>
            <a:r>
              <a:rPr lang="it-IT" sz="1200" strike="sngStrike" baseline="0" dirty="0" smtClean="0">
                <a:cs typeface="Arial" charset="0"/>
              </a:rPr>
              <a:t>Anche qui, ovviamente, è la Rete ormai a dettare le priorità:</a:t>
            </a:r>
          </a:p>
          <a:p>
            <a:pPr marL="228600" indent="-228600" algn="just">
              <a:lnSpc>
                <a:spcPct val="120000"/>
              </a:lnSpc>
              <a:buFont typeface="+mj-lt"/>
              <a:buAutoNum type="arabicPeriod"/>
              <a:defRPr/>
            </a:pPr>
            <a:r>
              <a:rPr lang="it-IT" sz="1200" strike="sngStrike" baseline="0" dirty="0" smtClean="0">
                <a:cs typeface="Arial" charset="0"/>
              </a:rPr>
              <a:t>veicolo principe dei servizi e delle comunicazioni, ma anche delle minacce e dell’esposizione a contatti illegali di vario genere.</a:t>
            </a:r>
          </a:p>
          <a:p>
            <a:pPr marL="228600" indent="-228600" algn="just">
              <a:lnSpc>
                <a:spcPct val="120000"/>
              </a:lnSpc>
              <a:buFont typeface="+mj-lt"/>
              <a:buAutoNum type="arabicPeriod"/>
              <a:defRPr/>
            </a:pPr>
            <a:endParaRPr lang="it-IT" sz="1200" dirty="0" smtClean="0">
              <a:cs typeface="Arial" charset="0"/>
            </a:endParaRPr>
          </a:p>
        </p:txBody>
      </p:sp>
      <p:sp>
        <p:nvSpPr>
          <p:cNvPr id="4" name="Segnaposto numero diapositiva 3"/>
          <p:cNvSpPr>
            <a:spLocks noGrp="1"/>
          </p:cNvSpPr>
          <p:nvPr>
            <p:ph type="sldNum" sz="quarter" idx="10"/>
          </p:nvPr>
        </p:nvSpPr>
        <p:spPr/>
        <p:txBody>
          <a:bodyPr/>
          <a:lstStyle/>
          <a:p>
            <a:fld id="{676BEB06-CD59-4FDF-9C41-A98B09EE3869}" type="slidenum">
              <a:rPr lang="it-IT" smtClean="0"/>
              <a:pPr/>
              <a:t>16</a:t>
            </a:fld>
            <a:endParaRPr lang="it-IT"/>
          </a:p>
        </p:txBody>
      </p:sp>
    </p:spTree>
    <p:extLst>
      <p:ext uri="{BB962C8B-B14F-4D97-AF65-F5344CB8AC3E}">
        <p14:creationId xmlns:p14="http://schemas.microsoft.com/office/powerpoint/2010/main" val="2442316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228600" indent="-228600">
              <a:buFont typeface="+mj-lt"/>
              <a:buNone/>
            </a:pPr>
            <a:r>
              <a:rPr lang="it-IT" sz="1200" b="0" i="0" u="none" strike="noStrike" kern="1200" baseline="0" dirty="0" smtClean="0">
                <a:solidFill>
                  <a:schemeClr val="tx1"/>
                </a:solidFill>
                <a:latin typeface="+mn-lt"/>
                <a:ea typeface="+mn-ea"/>
                <a:cs typeface="+mn-cs"/>
              </a:rPr>
              <a:t>AUDIO</a:t>
            </a:r>
          </a:p>
          <a:p>
            <a:pPr marL="228600" indent="-228600">
              <a:buFont typeface="+mj-lt"/>
              <a:buNone/>
            </a:pPr>
            <a:endParaRPr lang="it-IT" sz="1200" b="0" i="0" u="none" strike="noStrike" kern="1200" baseline="0" dirty="0" smtClean="0">
              <a:solidFill>
                <a:schemeClr val="tx1"/>
              </a:solidFill>
              <a:latin typeface="+mn-lt"/>
              <a:ea typeface="+mn-ea"/>
              <a:cs typeface="+mn-cs"/>
            </a:endParaRPr>
          </a:p>
          <a:p>
            <a:pPr marL="228600" indent="-228600" algn="l">
              <a:lnSpc>
                <a:spcPct val="120000"/>
              </a:lnSpc>
              <a:buFont typeface="+mj-lt"/>
              <a:buAutoNum type="arabicPeriod"/>
              <a:defRPr/>
            </a:pPr>
            <a:r>
              <a:rPr lang="it-IT" sz="1200" b="0" i="0" u="none" strike="sngStrike" kern="1200" baseline="0" dirty="0" smtClean="0">
                <a:solidFill>
                  <a:schemeClr val="tx1"/>
                </a:solidFill>
                <a:latin typeface="+mn-lt"/>
                <a:ea typeface="+mn-ea"/>
                <a:cs typeface="+mn-cs"/>
              </a:rPr>
              <a:t>Oltre a evidenziare accorgimenti di carattere generale, in gran parte già menzionati in questo corso,</a:t>
            </a:r>
          </a:p>
          <a:p>
            <a:pPr marL="228600" indent="-228600" algn="l">
              <a:lnSpc>
                <a:spcPct val="120000"/>
              </a:lnSpc>
              <a:buFont typeface="+mj-lt"/>
              <a:buAutoNum type="arabicPeriod"/>
              <a:defRPr/>
            </a:pPr>
            <a:r>
              <a:rPr lang="it-IT" sz="1200" b="0" i="0" u="none" strike="sngStrike" kern="1200" baseline="0" dirty="0" smtClean="0">
                <a:solidFill>
                  <a:schemeClr val="tx1"/>
                </a:solidFill>
                <a:latin typeface="+mn-lt"/>
                <a:ea typeface="+mn-ea"/>
                <a:cs typeface="+mn-cs"/>
              </a:rPr>
              <a:t>nel documento si pone in rilievo la necessità di controllare regolarmente i conti bancari e i relativi movimenti.</a:t>
            </a:r>
          </a:p>
          <a:p>
            <a:pPr marL="228600" indent="-228600" algn="l">
              <a:lnSpc>
                <a:spcPct val="120000"/>
              </a:lnSpc>
              <a:buFont typeface="+mj-lt"/>
              <a:buAutoNum type="arabicPeriod"/>
              <a:defRPr/>
            </a:pPr>
            <a:r>
              <a:rPr lang="it-IT" sz="1200" b="0" i="0" u="none" strike="noStrike" kern="1200" baseline="0" dirty="0" smtClean="0">
                <a:solidFill>
                  <a:schemeClr val="tx1"/>
                </a:solidFill>
                <a:latin typeface="+mn-lt"/>
                <a:ea typeface="+mn-ea"/>
                <a:cs typeface="+mn-cs"/>
              </a:rPr>
              <a:t>Si devono preferire modalità operative e di accesso </a:t>
            </a:r>
            <a:r>
              <a:rPr lang="it-IT" sz="1200" b="0" i="0" u="none" strike="noStrike" kern="1200" baseline="0" dirty="0" err="1" smtClean="0">
                <a:solidFill>
                  <a:schemeClr val="tx1"/>
                </a:solidFill>
                <a:latin typeface="+mn-lt"/>
                <a:ea typeface="+mn-ea"/>
                <a:cs typeface="+mn-cs"/>
              </a:rPr>
              <a:t>ipercontrollate</a:t>
            </a:r>
            <a:r>
              <a:rPr lang="it-IT" sz="1200" b="0" i="0" u="none" strike="noStrike" kern="1200" baseline="0" dirty="0" smtClean="0">
                <a:solidFill>
                  <a:schemeClr val="tx1"/>
                </a:solidFill>
                <a:latin typeface="+mn-lt"/>
                <a:ea typeface="+mn-ea"/>
                <a:cs typeface="+mn-cs"/>
              </a:rPr>
              <a:t>, come chiamate di conferma al cliente  prima di autorizzare un trasferimento.</a:t>
            </a:r>
          </a:p>
          <a:p>
            <a:pPr marL="228600" indent="-228600" algn="l">
              <a:lnSpc>
                <a:spcPct val="120000"/>
              </a:lnSpc>
              <a:buFont typeface="+mj-lt"/>
              <a:buAutoNum type="arabicPeriod"/>
              <a:defRPr/>
            </a:pPr>
            <a:r>
              <a:rPr lang="it-IT" sz="1200" b="0" i="0" u="none" strike="noStrike" kern="1200" baseline="0" dirty="0" smtClean="0">
                <a:solidFill>
                  <a:schemeClr val="tx1"/>
                </a:solidFill>
                <a:latin typeface="+mn-lt"/>
                <a:ea typeface="+mn-ea"/>
                <a:cs typeface="+mn-cs"/>
              </a:rPr>
              <a:t>Infatti, si sono ormai moltiplicati i trasferimenti non autorizzati da conti bancari di aziende, in particolare grazie al furto di credenziali tramite software malevoli.</a:t>
            </a:r>
          </a:p>
          <a:p>
            <a:pPr marL="228600" indent="-228600" algn="l">
              <a:lnSpc>
                <a:spcPct val="120000"/>
              </a:lnSpc>
              <a:buFont typeface="+mj-lt"/>
              <a:buAutoNum type="arabicPeriod"/>
              <a:defRPr/>
            </a:pPr>
            <a:r>
              <a:rPr lang="it-IT" sz="1200" b="0" i="0" u="none" strike="noStrike" kern="1200" baseline="0" dirty="0" smtClean="0">
                <a:solidFill>
                  <a:schemeClr val="tx1"/>
                </a:solidFill>
                <a:latin typeface="+mn-lt"/>
                <a:ea typeface="+mn-ea"/>
                <a:cs typeface="+mn-cs"/>
              </a:rPr>
              <a:t>In altri casi, pervengono via mail richieste di pagamento provenienti apparentemente dai fornitori, ma che in realtà sono gestite da un’organizzazione criminale. </a:t>
            </a:r>
          </a:p>
          <a:p>
            <a:pPr marL="228600" indent="-228600" algn="l">
              <a:lnSpc>
                <a:spcPct val="120000"/>
              </a:lnSpc>
              <a:buFont typeface="+mj-lt"/>
              <a:buAutoNum type="arabicPeriod"/>
              <a:defRPr/>
            </a:pPr>
            <a:r>
              <a:rPr lang="it-IT" sz="1200" b="0" i="0" u="none" strike="noStrike" kern="1200" baseline="0" dirty="0" smtClean="0">
                <a:solidFill>
                  <a:schemeClr val="tx1"/>
                </a:solidFill>
                <a:latin typeface="+mn-lt"/>
                <a:ea typeface="+mn-ea"/>
                <a:cs typeface="+mn-cs"/>
              </a:rPr>
              <a:t>Purtroppo, in tali casi di la normativa sulla protezione dei consumatori, non tutela le aziende!</a:t>
            </a:r>
          </a:p>
          <a:p>
            <a:pPr marL="228600" indent="-228600" algn="l">
              <a:lnSpc>
                <a:spcPct val="120000"/>
              </a:lnSpc>
              <a:buFont typeface="+mj-lt"/>
              <a:buAutoNum type="arabicPeriod"/>
              <a:defRPr/>
            </a:pPr>
            <a:r>
              <a:rPr lang="it-IT" sz="1200" b="0" i="0" u="none" strike="noStrike" kern="1200" baseline="0" dirty="0" smtClean="0">
                <a:solidFill>
                  <a:schemeClr val="tx1"/>
                </a:solidFill>
                <a:latin typeface="+mn-lt"/>
                <a:ea typeface="+mn-ea"/>
                <a:cs typeface="+mn-cs"/>
              </a:rPr>
              <a:t>Ulteriori modalità di truffa vanno da pagamenti con assegni a vuoto, a carte di credito o debito fasulle a false restituzioni di merci.</a:t>
            </a:r>
          </a:p>
          <a:p>
            <a:pPr marL="228600" indent="-228600" algn="l">
              <a:lnSpc>
                <a:spcPct val="120000"/>
              </a:lnSpc>
              <a:buFont typeface="+mj-lt"/>
              <a:buAutoNum type="arabicPeriod"/>
              <a:defRPr/>
            </a:pPr>
            <a:r>
              <a:rPr lang="it-IT" sz="1200" b="0" i="0" u="none" strike="noStrike" kern="1200" baseline="0" dirty="0" smtClean="0">
                <a:solidFill>
                  <a:schemeClr val="tx1"/>
                </a:solidFill>
                <a:latin typeface="+mn-lt"/>
                <a:ea typeface="+mn-ea"/>
                <a:cs typeface="+mn-cs"/>
              </a:rPr>
              <a:t>Per l’azienda è bene ricorrere a un’assicurazione contro questi rischi. </a:t>
            </a:r>
          </a:p>
        </p:txBody>
      </p:sp>
      <p:sp>
        <p:nvSpPr>
          <p:cNvPr id="4" name="Segnaposto numero diapositiva 3"/>
          <p:cNvSpPr>
            <a:spLocks noGrp="1"/>
          </p:cNvSpPr>
          <p:nvPr>
            <p:ph type="sldNum" sz="quarter" idx="10"/>
          </p:nvPr>
        </p:nvSpPr>
        <p:spPr/>
        <p:txBody>
          <a:bodyPr/>
          <a:lstStyle/>
          <a:p>
            <a:fld id="{676BEB06-CD59-4FDF-9C41-A98B09EE3869}" type="slidenum">
              <a:rPr lang="it-IT" smtClean="0"/>
              <a:pPr/>
              <a:t>17</a:t>
            </a:fld>
            <a:endParaRPr lang="it-IT"/>
          </a:p>
        </p:txBody>
      </p:sp>
    </p:spTree>
    <p:extLst>
      <p:ext uri="{BB962C8B-B14F-4D97-AF65-F5344CB8AC3E}">
        <p14:creationId xmlns:p14="http://schemas.microsoft.com/office/powerpoint/2010/main" val="39098373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AUDIO</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1200" b="0" i="0" kern="1200" dirty="0" smtClean="0">
                <a:solidFill>
                  <a:schemeClr val="tx1"/>
                </a:solidFill>
                <a:effectLst/>
                <a:latin typeface="+mn-lt"/>
                <a:ea typeface="+mn-ea"/>
                <a:cs typeface="+mn-cs"/>
              </a:rPr>
              <a:t>Bene, </a:t>
            </a:r>
            <a:r>
              <a:rPr lang="it-IT" sz="1200" b="0" i="0" kern="1200" baseline="0" dirty="0" smtClean="0">
                <a:solidFill>
                  <a:schemeClr val="tx1"/>
                </a:solidFill>
                <a:effectLst/>
                <a:latin typeface="+mn-lt"/>
                <a:ea typeface="+mn-ea"/>
                <a:cs typeface="+mn-cs"/>
              </a:rPr>
              <a:t>vai a fare </a:t>
            </a:r>
            <a:r>
              <a:rPr lang="it-IT" sz="1200" b="0" i="0" kern="1200" baseline="0" dirty="0">
                <a:solidFill>
                  <a:schemeClr val="tx1"/>
                </a:solidFill>
                <a:effectLst/>
                <a:latin typeface="+mn-lt"/>
                <a:ea typeface="+mn-ea"/>
                <a:cs typeface="+mn-cs"/>
              </a:rPr>
              <a:t>il </a:t>
            </a:r>
            <a:r>
              <a:rPr lang="it-IT" sz="1200" b="0" i="0" kern="1200" dirty="0">
                <a:solidFill>
                  <a:schemeClr val="tx1"/>
                </a:solidFill>
                <a:effectLst/>
                <a:latin typeface="+mn-lt"/>
                <a:ea typeface="+mn-ea"/>
                <a:cs typeface="+mn-cs"/>
              </a:rPr>
              <a:t>punto con </a:t>
            </a:r>
            <a:r>
              <a:rPr lang="it-IT" sz="1200" b="0" i="0" kern="1200" dirty="0" smtClean="0">
                <a:solidFill>
                  <a:schemeClr val="tx1"/>
                </a:solidFill>
                <a:effectLst/>
                <a:latin typeface="+mn-lt"/>
                <a:ea typeface="+mn-ea"/>
                <a:cs typeface="+mn-cs"/>
              </a:rPr>
              <a:t>l’esperto</a:t>
            </a:r>
            <a:r>
              <a:rPr lang="it-IT" sz="1200" b="0" i="0" kern="1200" dirty="0">
                <a:solidFill>
                  <a:schemeClr val="tx1"/>
                </a:solidFill>
                <a:effectLst/>
                <a:latin typeface="+mn-lt"/>
                <a:ea typeface="+mn-ea"/>
                <a:cs typeface="+mn-cs"/>
              </a:rPr>
              <a:t>. Clicca sulle domande e scopri le risposte.</a:t>
            </a:r>
          </a:p>
          <a:p>
            <a:endParaRPr lang="it-IT" dirty="0"/>
          </a:p>
        </p:txBody>
      </p:sp>
      <p:sp>
        <p:nvSpPr>
          <p:cNvPr id="4" name="Segnaposto numero diapositiva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76BEB06-CD59-4FDF-9C41-A98B09EE3869}" type="slidenum">
              <a:rPr kumimoji="0" lang="it-IT"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it-IT"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19564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AUDIO</a:t>
            </a:r>
          </a:p>
          <a:p>
            <a:r>
              <a:rPr lang="it-IT" baseline="0" dirty="0" smtClean="0"/>
              <a:t>Ora fermati un secondo e </a:t>
            </a:r>
            <a:r>
              <a:rPr lang="it-IT" dirty="0" smtClean="0"/>
              <a:t>prova a rispondere a questa domanda!</a:t>
            </a:r>
            <a:endParaRPr lang="it-IT" dirty="0"/>
          </a:p>
          <a:p>
            <a:endParaRPr lang="it-IT" dirty="0"/>
          </a:p>
          <a:p>
            <a:r>
              <a:rPr lang="it-IT" dirty="0"/>
              <a:t>Feedback.</a:t>
            </a:r>
          </a:p>
          <a:p>
            <a:pPr marL="228600" indent="-228600" algn="l">
              <a:lnSpc>
                <a:spcPct val="120000"/>
              </a:lnSpc>
              <a:buFont typeface="+mj-lt"/>
              <a:buNone/>
              <a:defRPr/>
            </a:pPr>
            <a:r>
              <a:rPr lang="it-IT" dirty="0"/>
              <a:t>Esatto!/Non </a:t>
            </a:r>
            <a:r>
              <a:rPr lang="it-IT" dirty="0" smtClean="0"/>
              <a:t>esatto!</a:t>
            </a:r>
            <a:r>
              <a:rPr lang="it-IT" baseline="0" dirty="0" smtClean="0"/>
              <a:t> La politica generale per la sicurezza è la politica di livello strategico e riguarda tutta l'azienda.</a:t>
            </a:r>
          </a:p>
          <a:p>
            <a:pPr marL="228600" indent="-228600" algn="l">
              <a:lnSpc>
                <a:spcPct val="120000"/>
              </a:lnSpc>
              <a:buFont typeface="+mj-lt"/>
              <a:buNone/>
              <a:defRPr/>
            </a:pPr>
            <a:r>
              <a:rPr lang="it-IT" baseline="0" dirty="0" smtClean="0"/>
              <a:t>Stabilisce, per esempio, le regole per l'uso delle apparecchiature, quali sono le responsabilità individuali, il budget per la sicurezza, i criteri di scelta dei fornitori e </a:t>
            </a:r>
          </a:p>
          <a:p>
            <a:pPr marL="228600" indent="-228600" algn="l">
              <a:lnSpc>
                <a:spcPct val="120000"/>
              </a:lnSpc>
              <a:buFont typeface="+mj-lt"/>
              <a:buNone/>
              <a:defRPr/>
            </a:pPr>
            <a:r>
              <a:rPr lang="it-IT" baseline="0" dirty="0" smtClean="0"/>
              <a:t>le norme di riferimento.</a:t>
            </a:r>
            <a:endParaRPr lang="it-IT" sz="1200" baseline="0" dirty="0" smtClean="0">
              <a:cs typeface="Arial" charset="0"/>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it-IT" sz="1200" dirty="0" smtClean="0">
              <a:cs typeface="+mn-cs"/>
            </a:endParaRPr>
          </a:p>
          <a:p>
            <a:pPr marL="228600" indent="-228600" algn="just">
              <a:lnSpc>
                <a:spcPct val="120000"/>
              </a:lnSpc>
              <a:buFont typeface="+mj-lt"/>
              <a:buAutoNum type="arabicPeriod"/>
              <a:defRPr/>
            </a:pPr>
            <a:endParaRPr lang="it-IT" sz="1200" b="0" dirty="0" smtClean="0">
              <a:cs typeface="Arial" charset="0"/>
            </a:endParaRPr>
          </a:p>
        </p:txBody>
      </p:sp>
      <p:sp>
        <p:nvSpPr>
          <p:cNvPr id="4" name="Segnaposto numero diapositiva 3"/>
          <p:cNvSpPr>
            <a:spLocks noGrp="1"/>
          </p:cNvSpPr>
          <p:nvPr>
            <p:ph type="sldNum" sz="quarter" idx="10"/>
          </p:nvPr>
        </p:nvSpPr>
        <p:spPr/>
        <p:txBody>
          <a:bodyPr/>
          <a:lstStyle/>
          <a:p>
            <a:fld id="{676BEB06-CD59-4FDF-9C41-A98B09EE3869}" type="slidenum">
              <a:rPr lang="it-IT" smtClean="0"/>
              <a:pPr/>
              <a:t>19</a:t>
            </a:fld>
            <a:endParaRPr lang="it-IT"/>
          </a:p>
        </p:txBody>
      </p:sp>
    </p:spTree>
    <p:extLst>
      <p:ext uri="{BB962C8B-B14F-4D97-AF65-F5344CB8AC3E}">
        <p14:creationId xmlns:p14="http://schemas.microsoft.com/office/powerpoint/2010/main" val="3129373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indent="0">
              <a:buFont typeface="+mj-lt"/>
              <a:buNone/>
            </a:pPr>
            <a:r>
              <a:rPr lang="it-IT" dirty="0"/>
              <a:t>AUDIO</a:t>
            </a:r>
          </a:p>
          <a:p>
            <a:pPr marL="228600" indent="-228600" algn="just">
              <a:lnSpc>
                <a:spcPct val="120000"/>
              </a:lnSpc>
              <a:buFont typeface="+mj-lt"/>
              <a:buAutoNum type="arabicPeriod"/>
              <a:defRPr/>
            </a:pPr>
            <a:endParaRPr lang="it-IT" sz="1200" dirty="0" smtClean="0">
              <a:cs typeface="Arial" charset="0"/>
            </a:endParaRPr>
          </a:p>
          <a:p>
            <a:pPr marL="228600" indent="-228600" algn="just">
              <a:lnSpc>
                <a:spcPct val="120000"/>
              </a:lnSpc>
              <a:buFont typeface="+mj-lt"/>
              <a:buAutoNum type="arabicPeriod"/>
              <a:defRPr/>
            </a:pPr>
            <a:r>
              <a:rPr lang="it-IT" sz="1200" dirty="0" smtClean="0">
                <a:cs typeface="Arial" charset="0"/>
              </a:rPr>
              <a:t>Organizzare la sicurezza dei</a:t>
            </a:r>
            <a:r>
              <a:rPr lang="it-IT" sz="1200" baseline="0" dirty="0" smtClean="0">
                <a:cs typeface="Arial" charset="0"/>
              </a:rPr>
              <a:t> sistemi IT e dei dati aziendali … Perché farsi carico di uno sforzo tecnico-organizzativo di questa portata?</a:t>
            </a:r>
          </a:p>
          <a:p>
            <a:pPr marL="228600" indent="-228600" algn="just">
              <a:lnSpc>
                <a:spcPct val="120000"/>
              </a:lnSpc>
              <a:buFont typeface="+mj-lt"/>
              <a:buAutoNum type="arabicPeriod"/>
              <a:defRPr/>
            </a:pPr>
            <a:r>
              <a:rPr lang="it-IT" sz="1200" dirty="0" smtClean="0">
                <a:cs typeface="Arial" charset="0"/>
              </a:rPr>
              <a:t>Organizzare la sicurezza, come vedremo, costa meno ed è più efficace che improvvisarla.</a:t>
            </a:r>
          </a:p>
          <a:p>
            <a:pPr marL="228600" indent="-228600" algn="just">
              <a:lnSpc>
                <a:spcPct val="120000"/>
              </a:lnSpc>
              <a:buFont typeface="+mj-lt"/>
              <a:buAutoNum type="arabicPeriod"/>
              <a:defRPr/>
            </a:pPr>
            <a:r>
              <a:rPr lang="it-IT" sz="1200" dirty="0" smtClean="0">
                <a:latin typeface="Calibri"/>
                <a:cs typeface="Arial" charset="0"/>
              </a:rPr>
              <a:t>È </a:t>
            </a:r>
            <a:r>
              <a:rPr lang="it-IT" sz="1200" dirty="0" smtClean="0">
                <a:cs typeface="Arial" charset="0"/>
              </a:rPr>
              <a:t>un elemento che attesta la qualità dell’azienda, da non trascurare quindi in sede di marketing.</a:t>
            </a:r>
            <a:r>
              <a:rPr lang="it-IT" sz="1200" baseline="0" dirty="0" smtClean="0">
                <a:cs typeface="Arial" charset="0"/>
              </a:rPr>
              <a:t> </a:t>
            </a:r>
            <a:r>
              <a:rPr lang="it-IT" sz="1200" dirty="0" smtClean="0">
                <a:cs typeface="Arial" charset="0"/>
              </a:rPr>
              <a:t>E poi, ovviamente, si tratta di un obbligo di legge...spetta all’azienda l’onere della prova!</a:t>
            </a:r>
          </a:p>
          <a:p>
            <a:pPr marL="228600" indent="-228600" algn="just">
              <a:lnSpc>
                <a:spcPct val="120000"/>
              </a:lnSpc>
              <a:buFont typeface="+mj-lt"/>
              <a:buAutoNum type="arabicPeriod"/>
              <a:defRPr/>
            </a:pPr>
            <a:r>
              <a:rPr lang="it-IT" sz="1200" dirty="0" smtClean="0">
                <a:cs typeface="Arial" charset="0"/>
              </a:rPr>
              <a:t>Fai clic sulle immagini e scopri di che cosa parleremo nelle prossime pagine!</a:t>
            </a:r>
          </a:p>
        </p:txBody>
      </p:sp>
      <p:sp>
        <p:nvSpPr>
          <p:cNvPr id="4" name="Segnaposto numero diapositiva 3"/>
          <p:cNvSpPr>
            <a:spLocks noGrp="1"/>
          </p:cNvSpPr>
          <p:nvPr>
            <p:ph type="sldNum" sz="quarter" idx="10"/>
          </p:nvPr>
        </p:nvSpPr>
        <p:spPr/>
        <p:txBody>
          <a:bodyPr/>
          <a:lstStyle/>
          <a:p>
            <a:fld id="{676BEB06-CD59-4FDF-9C41-A98B09EE3869}" type="slidenum">
              <a:rPr lang="it-IT" smtClean="0"/>
              <a:pPr/>
              <a:t>2</a:t>
            </a:fld>
            <a:endParaRPr lang="it-IT"/>
          </a:p>
        </p:txBody>
      </p:sp>
    </p:spTree>
    <p:extLst>
      <p:ext uri="{BB962C8B-B14F-4D97-AF65-F5344CB8AC3E}">
        <p14:creationId xmlns:p14="http://schemas.microsoft.com/office/powerpoint/2010/main" val="35584910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it-IT" dirty="0" smtClean="0"/>
              <a:t>AUDIO</a:t>
            </a:r>
            <a:endParaRPr lang="it-IT" sz="1200" b="0" i="0" u="none" strike="noStrike" kern="1200" baseline="0" dirty="0" smtClean="0">
              <a:solidFill>
                <a:schemeClr val="tx1"/>
              </a:solidFill>
              <a:latin typeface="+mn-lt"/>
              <a:ea typeface="+mn-ea"/>
              <a:cs typeface="+mn-cs"/>
            </a:endParaRPr>
          </a:p>
          <a:p>
            <a:pPr marL="228600" indent="-228600">
              <a:buFont typeface="+mj-lt"/>
              <a:buAutoNum type="arabicPeriod"/>
            </a:pPr>
            <a:endParaRPr lang="it-IT" sz="1200" b="0" i="0" u="none" strike="noStrike" kern="1200" baseline="0" dirty="0" smtClean="0">
              <a:solidFill>
                <a:schemeClr val="tx1"/>
              </a:solidFill>
              <a:latin typeface="+mn-lt"/>
              <a:ea typeface="+mn-ea"/>
              <a:cs typeface="+mn-cs"/>
            </a:endParaRPr>
          </a:p>
          <a:p>
            <a:pPr marL="228600" indent="-228600">
              <a:buFont typeface="+mj-lt"/>
              <a:buAutoNum type="arabicPeriod"/>
            </a:pPr>
            <a:endParaRPr lang="it-IT" sz="1200" b="0" i="0" u="none" strike="noStrike" kern="1200" baseline="0" dirty="0" smtClean="0">
              <a:solidFill>
                <a:schemeClr val="tx1"/>
              </a:solidFill>
              <a:latin typeface="+mn-lt"/>
              <a:ea typeface="+mn-ea"/>
              <a:cs typeface="+mn-cs"/>
            </a:endParaRPr>
          </a:p>
          <a:p>
            <a:pPr marL="228600" indent="-228600">
              <a:buFont typeface="+mj-lt"/>
              <a:buAutoNum type="arabicPeriod"/>
            </a:pPr>
            <a:r>
              <a:rPr lang="it-IT" sz="1200" b="0" i="0" u="none" strike="noStrike" kern="1200" baseline="0" dirty="0" smtClean="0">
                <a:solidFill>
                  <a:schemeClr val="tx1"/>
                </a:solidFill>
                <a:latin typeface="+mn-lt"/>
                <a:ea typeface="+mn-ea"/>
                <a:cs typeface="+mn-cs"/>
              </a:rPr>
              <a:t>Come si può concretamente perseguire l’obiettivo sicurezza?</a:t>
            </a:r>
          </a:p>
          <a:p>
            <a:pPr marL="228600" indent="-228600">
              <a:buFont typeface="+mj-lt"/>
              <a:buAutoNum type="arabicPeriod"/>
            </a:pPr>
            <a:r>
              <a:rPr lang="it-IT" sz="1200" b="0" i="0" u="none" strike="noStrike" kern="1200" baseline="0" dirty="0" smtClean="0">
                <a:solidFill>
                  <a:schemeClr val="tx1"/>
                </a:solidFill>
                <a:latin typeface="+mn-lt"/>
                <a:ea typeface="+mn-ea"/>
                <a:cs typeface="+mn-cs"/>
              </a:rPr>
              <a:t>I due principali strumenti sono le “Politiche” (o Policy) e le “Procedure”, da formulare dettagliatamente in specifici documenti.</a:t>
            </a:r>
          </a:p>
          <a:p>
            <a:pPr marL="228600" indent="-228600">
              <a:buFont typeface="+mj-lt"/>
              <a:buAutoNum type="arabicPeriod"/>
            </a:pPr>
            <a:r>
              <a:rPr lang="it-IT" sz="1200" b="0" i="0" u="none" strike="noStrike" kern="1200" baseline="0" dirty="0" smtClean="0">
                <a:solidFill>
                  <a:schemeClr val="tx1"/>
                </a:solidFill>
                <a:latin typeface="+mn-lt"/>
                <a:ea typeface="+mn-ea"/>
                <a:cs typeface="+mn-cs"/>
              </a:rPr>
              <a:t>Questi devono riportare gli obiettivi concreti, gli strumenti per raggiungerli,</a:t>
            </a:r>
          </a:p>
          <a:p>
            <a:pPr marL="228600" indent="-228600">
              <a:buFont typeface="+mj-lt"/>
              <a:buAutoNum type="arabicPeriod"/>
            </a:pPr>
            <a:r>
              <a:rPr lang="it-IT" sz="1200" b="0" i="0" u="none" strike="noStrike" kern="1200" baseline="0" dirty="0" smtClean="0">
                <a:solidFill>
                  <a:schemeClr val="tx1"/>
                </a:solidFill>
                <a:latin typeface="+mn-lt"/>
                <a:ea typeface="+mn-ea"/>
                <a:cs typeface="+mn-cs"/>
              </a:rPr>
              <a:t>le specifiche responsabilità, sia operative che di verifica e controllo (</a:t>
            </a:r>
            <a:r>
              <a:rPr lang="it-IT" sz="1200" b="0" i="0" u="none" strike="noStrike" kern="1200" baseline="0" dirty="0" err="1" smtClean="0">
                <a:solidFill>
                  <a:schemeClr val="tx1"/>
                </a:solidFill>
                <a:latin typeface="+mn-lt"/>
                <a:ea typeface="+mn-ea"/>
                <a:cs typeface="+mn-cs"/>
              </a:rPr>
              <a:t>chi-fa-cosa</a:t>
            </a:r>
            <a:r>
              <a:rPr lang="it-IT" sz="1200" b="0" i="0" u="none" strike="noStrike" kern="1200" baseline="0" dirty="0" smtClean="0">
                <a:solidFill>
                  <a:schemeClr val="tx1"/>
                </a:solidFill>
                <a:latin typeface="+mn-lt"/>
                <a:ea typeface="+mn-ea"/>
                <a:cs typeface="+mn-cs"/>
              </a:rPr>
              <a:t>).</a:t>
            </a:r>
          </a:p>
          <a:p>
            <a:pPr marL="228600" indent="-228600">
              <a:buFont typeface="+mj-lt"/>
              <a:buAutoNum type="arabicPeriod"/>
            </a:pPr>
            <a:r>
              <a:rPr lang="it-IT" sz="1200" b="0" i="0" u="none" strike="noStrike" kern="1200" baseline="0" dirty="0" smtClean="0">
                <a:solidFill>
                  <a:schemeClr val="tx1"/>
                </a:solidFill>
                <a:latin typeface="+mn-lt"/>
                <a:ea typeface="+mn-ea"/>
                <a:cs typeface="+mn-cs"/>
              </a:rPr>
              <a:t>Per progettare e formulare politiche e procedure adeguate è importante affidarsi a chi abbia effettive competenze in materia</a:t>
            </a:r>
          </a:p>
          <a:p>
            <a:pPr marL="228600" indent="-228600">
              <a:buFont typeface="+mj-lt"/>
              <a:buAutoNum type="arabicPeriod"/>
            </a:pPr>
            <a:r>
              <a:rPr lang="it-IT" sz="1200" b="0" i="0" u="none" strike="noStrike" kern="1200" baseline="0" dirty="0" smtClean="0">
                <a:solidFill>
                  <a:schemeClr val="tx1"/>
                </a:solidFill>
                <a:latin typeface="+mn-lt"/>
                <a:ea typeface="+mn-ea"/>
                <a:cs typeface="+mn-cs"/>
              </a:rPr>
              <a:t>e le impieghi in primo luogo per comprendere concretamente la realtà aziendale di riferimento.</a:t>
            </a:r>
          </a:p>
        </p:txBody>
      </p:sp>
      <p:sp>
        <p:nvSpPr>
          <p:cNvPr id="4" name="Segnaposto numero diapositiva 3"/>
          <p:cNvSpPr>
            <a:spLocks noGrp="1"/>
          </p:cNvSpPr>
          <p:nvPr>
            <p:ph type="sldNum" sz="quarter" idx="10"/>
          </p:nvPr>
        </p:nvSpPr>
        <p:spPr/>
        <p:txBody>
          <a:bodyPr/>
          <a:lstStyle/>
          <a:p>
            <a:fld id="{676BEB06-CD59-4FDF-9C41-A98B09EE3869}" type="slidenum">
              <a:rPr lang="it-IT" smtClean="0"/>
              <a:pPr/>
              <a:t>3</a:t>
            </a:fld>
            <a:endParaRPr lang="it-IT"/>
          </a:p>
        </p:txBody>
      </p:sp>
    </p:spTree>
    <p:extLst>
      <p:ext uri="{BB962C8B-B14F-4D97-AF65-F5344CB8AC3E}">
        <p14:creationId xmlns:p14="http://schemas.microsoft.com/office/powerpoint/2010/main" val="20752717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228600" indent="-228600" algn="just">
              <a:lnSpc>
                <a:spcPct val="120000"/>
              </a:lnSpc>
              <a:buFont typeface="+mj-lt"/>
              <a:buNone/>
              <a:defRPr/>
            </a:pPr>
            <a:r>
              <a:rPr lang="it-IT" sz="1200" dirty="0" smtClean="0">
                <a:cs typeface="Arial" charset="0"/>
              </a:rPr>
              <a:t>AUDIO</a:t>
            </a:r>
          </a:p>
          <a:p>
            <a:pPr marL="228600" indent="-228600" algn="just">
              <a:lnSpc>
                <a:spcPct val="120000"/>
              </a:lnSpc>
              <a:buFont typeface="+mj-lt"/>
              <a:buNone/>
              <a:defRPr/>
            </a:pPr>
            <a:endParaRPr lang="it-IT" sz="1200" dirty="0" smtClean="0">
              <a:cs typeface="Arial" charset="0"/>
            </a:endParaRPr>
          </a:p>
          <a:p>
            <a:pPr marL="228600" marR="0" indent="-228600" algn="just" defTabSz="914400" rtl="0" eaLnBrk="1" fontAlgn="auto" latinLnBrk="0" hangingPunct="1">
              <a:lnSpc>
                <a:spcPct val="120000"/>
              </a:lnSpc>
              <a:spcBef>
                <a:spcPts val="0"/>
              </a:spcBef>
              <a:spcAft>
                <a:spcPts val="0"/>
              </a:spcAft>
              <a:buClrTx/>
              <a:buSzTx/>
              <a:buFont typeface="+mj-lt"/>
              <a:buAutoNum type="arabicPeriod"/>
              <a:tabLst/>
              <a:defRPr/>
            </a:pPr>
            <a:r>
              <a:rPr lang="it-IT" sz="1200" b="0" i="0" u="none" strike="noStrike" kern="1200" baseline="0" dirty="0" smtClean="0">
                <a:solidFill>
                  <a:schemeClr val="tx1"/>
                </a:solidFill>
                <a:latin typeface="+mn-lt"/>
                <a:ea typeface="+mn-ea"/>
                <a:cs typeface="Arial" charset="0"/>
              </a:rPr>
              <a:t>Occorre qui fare una premessa fondamentale. I “documenti” su cui sono scritte le politiche e le procedure</a:t>
            </a:r>
          </a:p>
          <a:p>
            <a:pPr marL="228600" marR="0" indent="-228600" algn="just" defTabSz="914400" rtl="0" eaLnBrk="1" fontAlgn="auto" latinLnBrk="0" hangingPunct="1">
              <a:lnSpc>
                <a:spcPct val="120000"/>
              </a:lnSpc>
              <a:spcBef>
                <a:spcPts val="0"/>
              </a:spcBef>
              <a:spcAft>
                <a:spcPts val="0"/>
              </a:spcAft>
              <a:buClrTx/>
              <a:buSzTx/>
              <a:buFont typeface="+mj-lt"/>
              <a:buAutoNum type="arabicPeriod"/>
              <a:tabLst/>
              <a:defRPr/>
            </a:pPr>
            <a:r>
              <a:rPr lang="it-IT" sz="1200" b="0" i="0" u="none" strike="noStrike" kern="1200" baseline="0" dirty="0" smtClean="0">
                <a:solidFill>
                  <a:schemeClr val="tx1"/>
                </a:solidFill>
                <a:latin typeface="+mn-lt"/>
                <a:ea typeface="+mn-ea"/>
                <a:cs typeface="Arial" charset="0"/>
              </a:rPr>
              <a:t>sono destinati a rimanere lettera morta, in assenza di  alcuni requisiti organizzativi fondamentali. Esse infatti:</a:t>
            </a:r>
          </a:p>
          <a:p>
            <a:pPr marL="228600" marR="0" indent="-228600" algn="just" defTabSz="914400" rtl="0" eaLnBrk="1" fontAlgn="auto" latinLnBrk="0" hangingPunct="1">
              <a:lnSpc>
                <a:spcPct val="120000"/>
              </a:lnSpc>
              <a:spcBef>
                <a:spcPts val="0"/>
              </a:spcBef>
              <a:spcAft>
                <a:spcPts val="0"/>
              </a:spcAft>
              <a:buClrTx/>
              <a:buSzTx/>
              <a:buFont typeface="+mj-lt"/>
              <a:buAutoNum type="arabicPeriod"/>
              <a:tabLst/>
              <a:defRPr/>
            </a:pPr>
            <a:r>
              <a:rPr lang="it-IT" sz="1200" b="0" i="0" u="none" strike="noStrike" kern="1200" baseline="0" dirty="0" smtClean="0">
                <a:solidFill>
                  <a:schemeClr val="tx1"/>
                </a:solidFill>
                <a:latin typeface="+mn-lt"/>
                <a:ea typeface="+mn-ea"/>
                <a:cs typeface="Arial" charset="0"/>
              </a:rPr>
              <a:t>- devono essere rese note a tutti, sia in fase di prima stesura che di revisione;</a:t>
            </a:r>
          </a:p>
          <a:p>
            <a:pPr marL="228600" marR="0" indent="-228600" algn="just" defTabSz="914400" rtl="0" eaLnBrk="1" fontAlgn="auto" latinLnBrk="0" hangingPunct="1">
              <a:lnSpc>
                <a:spcPct val="120000"/>
              </a:lnSpc>
              <a:spcBef>
                <a:spcPts val="0"/>
              </a:spcBef>
              <a:spcAft>
                <a:spcPts val="0"/>
              </a:spcAft>
              <a:buClrTx/>
              <a:buSzTx/>
              <a:buFont typeface="+mj-lt"/>
              <a:buAutoNum type="arabicPeriod"/>
              <a:tabLst/>
              <a:defRPr/>
            </a:pPr>
            <a:r>
              <a:rPr lang="it-IT" sz="1200" b="0" i="0" u="none" strike="noStrike" kern="1200" baseline="0" dirty="0" smtClean="0">
                <a:solidFill>
                  <a:schemeClr val="tx1"/>
                </a:solidFill>
                <a:latin typeface="+mn-lt"/>
                <a:ea typeface="+mn-ea"/>
                <a:cs typeface="Arial" charset="0"/>
              </a:rPr>
              <a:t>- devono essere applicabili, e applicate;</a:t>
            </a:r>
          </a:p>
          <a:p>
            <a:pPr marL="228600" marR="0" indent="-228600" algn="just" defTabSz="914400" rtl="0" eaLnBrk="1" fontAlgn="auto" latinLnBrk="0" hangingPunct="1">
              <a:lnSpc>
                <a:spcPct val="120000"/>
              </a:lnSpc>
              <a:spcBef>
                <a:spcPts val="0"/>
              </a:spcBef>
              <a:spcAft>
                <a:spcPts val="0"/>
              </a:spcAft>
              <a:buClrTx/>
              <a:buSzTx/>
              <a:buFont typeface="+mj-lt"/>
              <a:buAutoNum type="arabicPeriod"/>
              <a:tabLst/>
              <a:defRPr/>
            </a:pPr>
            <a:r>
              <a:rPr lang="it-IT" sz="1200" b="0" i="0" u="none" strike="noStrike" kern="1200" baseline="0" dirty="0" smtClean="0">
                <a:solidFill>
                  <a:schemeClr val="tx1"/>
                </a:solidFill>
                <a:latin typeface="+mn-lt"/>
                <a:ea typeface="+mn-ea"/>
                <a:cs typeface="Arial" charset="0"/>
              </a:rPr>
              <a:t>- devono avere a sostegno un adeguato budget l’impegno del top management;</a:t>
            </a:r>
          </a:p>
          <a:p>
            <a:pPr marL="228600" marR="0" indent="-228600" algn="just" defTabSz="914400" rtl="0" eaLnBrk="1" fontAlgn="auto" latinLnBrk="0" hangingPunct="1">
              <a:lnSpc>
                <a:spcPct val="120000"/>
              </a:lnSpc>
              <a:spcBef>
                <a:spcPts val="0"/>
              </a:spcBef>
              <a:spcAft>
                <a:spcPts val="0"/>
              </a:spcAft>
              <a:buClrTx/>
              <a:buSzTx/>
              <a:buFont typeface="+mj-lt"/>
              <a:buAutoNum type="arabicPeriod"/>
              <a:tabLst/>
              <a:defRPr/>
            </a:pPr>
            <a:r>
              <a:rPr lang="it-IT" sz="1200" b="0" i="0" u="none" strike="noStrike" kern="1200" baseline="0" dirty="0" smtClean="0">
                <a:solidFill>
                  <a:schemeClr val="tx1"/>
                </a:solidFill>
                <a:latin typeface="+mn-lt"/>
                <a:ea typeface="+mn-ea"/>
                <a:cs typeface="Arial" charset="0"/>
              </a:rPr>
              <a:t>- devono esserne monitorati i risultati, apportando modifiche ove necessario.</a:t>
            </a:r>
            <a:endParaRPr lang="it-IT" sz="1200" dirty="0" smtClean="0">
              <a:cs typeface="Arial" charset="0"/>
            </a:endParaRPr>
          </a:p>
        </p:txBody>
      </p:sp>
      <p:sp>
        <p:nvSpPr>
          <p:cNvPr id="4" name="Segnaposto numero diapositiva 3"/>
          <p:cNvSpPr>
            <a:spLocks noGrp="1"/>
          </p:cNvSpPr>
          <p:nvPr>
            <p:ph type="sldNum" sz="quarter" idx="10"/>
          </p:nvPr>
        </p:nvSpPr>
        <p:spPr/>
        <p:txBody>
          <a:bodyPr/>
          <a:lstStyle/>
          <a:p>
            <a:fld id="{676BEB06-CD59-4FDF-9C41-A98B09EE3869}" type="slidenum">
              <a:rPr lang="it-IT" smtClean="0"/>
              <a:pPr/>
              <a:t>4</a:t>
            </a:fld>
            <a:endParaRPr lang="it-IT"/>
          </a:p>
        </p:txBody>
      </p:sp>
    </p:spTree>
    <p:extLst>
      <p:ext uri="{BB962C8B-B14F-4D97-AF65-F5344CB8AC3E}">
        <p14:creationId xmlns:p14="http://schemas.microsoft.com/office/powerpoint/2010/main" val="2707981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indent="0">
              <a:lnSpc>
                <a:spcPct val="150000"/>
              </a:lnSpc>
              <a:buFont typeface="+mj-lt"/>
              <a:buNone/>
            </a:pPr>
            <a:r>
              <a:rPr lang="it-IT" sz="1200" kern="1200" dirty="0" smtClean="0">
                <a:solidFill>
                  <a:schemeClr val="tx1"/>
                </a:solidFill>
                <a:latin typeface="Garamond"/>
                <a:ea typeface="+mn-ea"/>
                <a:cs typeface="Garamond"/>
              </a:rPr>
              <a:t>AUDIO</a:t>
            </a:r>
          </a:p>
          <a:p>
            <a:pPr marL="0" indent="0">
              <a:lnSpc>
                <a:spcPct val="150000"/>
              </a:lnSpc>
              <a:buFont typeface="+mj-lt"/>
              <a:buNone/>
            </a:pPr>
            <a:endParaRPr lang="it-IT" sz="1200" kern="1200" dirty="0" smtClean="0">
              <a:solidFill>
                <a:schemeClr val="tx1"/>
              </a:solidFill>
              <a:latin typeface="Garamond"/>
              <a:ea typeface="+mn-ea"/>
              <a:cs typeface="Garamond"/>
            </a:endParaRPr>
          </a:p>
          <a:p>
            <a:pPr marL="228600" indent="-228600" algn="just">
              <a:lnSpc>
                <a:spcPct val="120000"/>
              </a:lnSpc>
              <a:buFont typeface="+mj-lt"/>
              <a:buAutoNum type="arabicPeriod"/>
              <a:defRPr/>
            </a:pPr>
            <a:r>
              <a:rPr lang="it-IT" sz="1200" baseline="0" dirty="0" smtClean="0">
                <a:cs typeface="Arial" charset="0"/>
              </a:rPr>
              <a:t>Come distinguere politiche e procedure? In generale, si può dire che</a:t>
            </a:r>
          </a:p>
          <a:p>
            <a:pPr marL="228600" indent="-228600" algn="just">
              <a:lnSpc>
                <a:spcPct val="120000"/>
              </a:lnSpc>
              <a:buFont typeface="+mj-lt"/>
              <a:buAutoNum type="arabicPeriod"/>
              <a:defRPr/>
            </a:pPr>
            <a:r>
              <a:rPr lang="it-IT" sz="1200" baseline="0" dirty="0" smtClean="0">
                <a:cs typeface="Arial" charset="0"/>
              </a:rPr>
              <a:t>le politiche fissano gli obiettivi e finalità dell'azienda,</a:t>
            </a:r>
          </a:p>
          <a:p>
            <a:pPr marL="228600" indent="-228600" algn="just">
              <a:lnSpc>
                <a:spcPct val="120000"/>
              </a:lnSpc>
              <a:buFont typeface="+mj-lt"/>
              <a:buAutoNum type="arabicPeriod"/>
              <a:defRPr/>
            </a:pPr>
            <a:r>
              <a:rPr lang="it-IT" sz="1200" baseline="0" dirty="0" smtClean="0">
                <a:cs typeface="Arial" charset="0"/>
              </a:rPr>
              <a:t>mentre le procedure, sia tecniche che organizzative, specificano dettagliatamente come realizzarli.</a:t>
            </a:r>
          </a:p>
          <a:p>
            <a:pPr marL="228600" indent="-228600" algn="just">
              <a:lnSpc>
                <a:spcPct val="120000"/>
              </a:lnSpc>
              <a:buFont typeface="+mj-lt"/>
              <a:buAutoNum type="arabicPeriod"/>
              <a:defRPr/>
            </a:pPr>
            <a:r>
              <a:rPr lang="it-IT" sz="1200" baseline="0" dirty="0" smtClean="0">
                <a:cs typeface="Arial" charset="0"/>
              </a:rPr>
              <a:t>Un buon criterio per distinguerle è la loro durata:</a:t>
            </a:r>
          </a:p>
          <a:p>
            <a:pPr marL="228600" indent="-228600" algn="just">
              <a:lnSpc>
                <a:spcPct val="120000"/>
              </a:lnSpc>
              <a:buFont typeface="+mj-lt"/>
              <a:buAutoNum type="arabicPeriod"/>
              <a:defRPr/>
            </a:pPr>
            <a:r>
              <a:rPr lang="it-IT" sz="1200" baseline="0" dirty="0" smtClean="0">
                <a:cs typeface="Arial" charset="0"/>
              </a:rPr>
              <a:t>le politiche, se ben formulate, possono durare anche anni, essendo legate a </a:t>
            </a:r>
            <a:r>
              <a:rPr lang="it-IT" sz="1200" baseline="0" dirty="0" err="1" smtClean="0">
                <a:cs typeface="Arial" charset="0"/>
              </a:rPr>
              <a:t>mission</a:t>
            </a:r>
            <a:r>
              <a:rPr lang="it-IT" sz="1200" baseline="0" dirty="0" smtClean="0">
                <a:cs typeface="Arial" charset="0"/>
              </a:rPr>
              <a:t> dell’azienda, evoluzioni normative, ecc.</a:t>
            </a:r>
          </a:p>
          <a:p>
            <a:pPr marL="228600" indent="-228600" algn="just">
              <a:lnSpc>
                <a:spcPct val="120000"/>
              </a:lnSpc>
              <a:buFont typeface="+mj-lt"/>
              <a:buAutoNum type="arabicPeriod"/>
              <a:defRPr/>
            </a:pPr>
            <a:r>
              <a:rPr lang="it-IT" sz="1200" baseline="0" dirty="0" smtClean="0">
                <a:cs typeface="Arial" charset="0"/>
              </a:rPr>
              <a:t>mentre le procedure devono essere aggiornate più frequentemente, per seguire in primo luogo le evoluzioni tecnologiche.</a:t>
            </a:r>
          </a:p>
          <a:p>
            <a:pPr marL="228600" indent="-228600" algn="just">
              <a:lnSpc>
                <a:spcPct val="120000"/>
              </a:lnSpc>
              <a:buFont typeface="+mj-lt"/>
              <a:buAutoNum type="arabicPeriod"/>
              <a:defRPr/>
            </a:pPr>
            <a:r>
              <a:rPr lang="it-IT" sz="1200" baseline="0" dirty="0" smtClean="0">
                <a:cs typeface="Arial" charset="0"/>
              </a:rPr>
              <a:t>Ma quali politiche e procedure servono?</a:t>
            </a:r>
          </a:p>
          <a:p>
            <a:pPr marL="228600" indent="-228600" algn="just">
              <a:lnSpc>
                <a:spcPct val="120000"/>
              </a:lnSpc>
              <a:buFont typeface="+mj-lt"/>
              <a:buAutoNum type="arabicPeriod"/>
              <a:defRPr/>
            </a:pPr>
            <a:r>
              <a:rPr lang="it-IT" sz="1200" baseline="0" dirty="0" smtClean="0">
                <a:cs typeface="Arial" charset="0"/>
              </a:rPr>
              <a:t>La risposta dipende molto dalla natura della singola azienda.</a:t>
            </a:r>
          </a:p>
          <a:p>
            <a:pPr marL="228600" indent="-228600" algn="just">
              <a:lnSpc>
                <a:spcPct val="120000"/>
              </a:lnSpc>
              <a:buFont typeface="+mj-lt"/>
              <a:buAutoNum type="arabicPeriod"/>
              <a:defRPr/>
            </a:pPr>
            <a:r>
              <a:rPr lang="it-IT" sz="1200" baseline="0" dirty="0" smtClean="0">
                <a:cs typeface="Arial" charset="0"/>
              </a:rPr>
              <a:t>Orientativamente, si possono prevedere:</a:t>
            </a:r>
          </a:p>
          <a:p>
            <a:pPr marL="228600" indent="-228600" algn="just">
              <a:lnSpc>
                <a:spcPct val="120000"/>
              </a:lnSpc>
              <a:buFont typeface="+mj-lt"/>
              <a:buAutoNum type="arabicPeriod"/>
              <a:defRPr/>
            </a:pPr>
            <a:r>
              <a:rPr lang="it-IT" sz="1200" baseline="0" dirty="0" smtClean="0">
                <a:cs typeface="Arial" charset="0"/>
              </a:rPr>
              <a:t>politiche generali, che enunciano obiettivi strategici, budget e norme di riferimento;</a:t>
            </a:r>
          </a:p>
          <a:p>
            <a:pPr marL="228600" indent="-228600" algn="just">
              <a:lnSpc>
                <a:spcPct val="120000"/>
              </a:lnSpc>
              <a:buFont typeface="+mj-lt"/>
              <a:buAutoNum type="arabicPeriod"/>
              <a:defRPr/>
            </a:pPr>
            <a:r>
              <a:rPr lang="it-IT" sz="1200" baseline="0" dirty="0" smtClean="0">
                <a:cs typeface="Arial" charset="0"/>
              </a:rPr>
              <a:t>politiche specifiche per la privacy, la gestione accessi, l'uso corretto degli strumenti aziendali, la continuità operativa, la gestione incidenti;</a:t>
            </a:r>
          </a:p>
          <a:p>
            <a:pPr marL="228600" indent="-228600" algn="just">
              <a:lnSpc>
                <a:spcPct val="120000"/>
              </a:lnSpc>
              <a:buFont typeface="+mj-lt"/>
              <a:buAutoNum type="arabicPeriod"/>
              <a:defRPr/>
            </a:pPr>
            <a:r>
              <a:rPr lang="it-IT" sz="1200" baseline="0" dirty="0" smtClean="0">
                <a:cs typeface="Arial" charset="0"/>
              </a:rPr>
              <a:t>procedure per il monitoraggio dei dispositivi, il salvataggio e ripristino, il ripristino da disastro, i rapporti con i mezzi di comunicazione, le autorità, i clienti e i fornitori.</a:t>
            </a:r>
          </a:p>
          <a:p>
            <a:pPr marL="228600" indent="-228600" algn="just">
              <a:lnSpc>
                <a:spcPct val="120000"/>
              </a:lnSpc>
              <a:buFont typeface="+mj-lt"/>
              <a:buAutoNum type="arabicPeriod"/>
              <a:defRPr/>
            </a:pPr>
            <a:r>
              <a:rPr lang="it-IT" sz="1200" baseline="0" dirty="0" smtClean="0">
                <a:cs typeface="Arial" charset="0"/>
              </a:rPr>
              <a:t>Se l'azienda si occupa di software o  servizi ICT bisognerebbe avere anche politiche e procedure per la sicurezza della progettazione.</a:t>
            </a:r>
            <a:endParaRPr lang="it-IT" sz="1200" dirty="0" smtClean="0">
              <a:cs typeface="Arial" charset="0"/>
            </a:endParaRPr>
          </a:p>
        </p:txBody>
      </p:sp>
      <p:sp>
        <p:nvSpPr>
          <p:cNvPr id="4" name="Segnaposto numero diapositiva 3"/>
          <p:cNvSpPr>
            <a:spLocks noGrp="1"/>
          </p:cNvSpPr>
          <p:nvPr>
            <p:ph type="sldNum" sz="quarter" idx="10"/>
          </p:nvPr>
        </p:nvSpPr>
        <p:spPr/>
        <p:txBody>
          <a:bodyPr/>
          <a:lstStyle/>
          <a:p>
            <a:fld id="{676BEB06-CD59-4FDF-9C41-A98B09EE3869}" type="slidenum">
              <a:rPr lang="it-IT" smtClean="0"/>
              <a:pPr/>
              <a:t>5</a:t>
            </a:fld>
            <a:endParaRPr lang="it-IT"/>
          </a:p>
        </p:txBody>
      </p:sp>
    </p:spTree>
    <p:extLst>
      <p:ext uri="{BB962C8B-B14F-4D97-AF65-F5344CB8AC3E}">
        <p14:creationId xmlns:p14="http://schemas.microsoft.com/office/powerpoint/2010/main" val="2506081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indent="0">
              <a:lnSpc>
                <a:spcPct val="150000"/>
              </a:lnSpc>
              <a:buFont typeface="+mj-lt"/>
              <a:buNone/>
            </a:pPr>
            <a:r>
              <a:rPr lang="it-IT" sz="1200" kern="1200" dirty="0" smtClean="0">
                <a:solidFill>
                  <a:schemeClr val="tx1"/>
                </a:solidFill>
                <a:latin typeface="Garamond"/>
                <a:ea typeface="+mn-ea"/>
                <a:cs typeface="Garamond"/>
              </a:rPr>
              <a:t>AUDIO</a:t>
            </a:r>
          </a:p>
          <a:p>
            <a:pPr marL="0" indent="0">
              <a:lnSpc>
                <a:spcPct val="150000"/>
              </a:lnSpc>
              <a:buFont typeface="+mj-lt"/>
              <a:buNone/>
            </a:pPr>
            <a:endParaRPr lang="it-IT" sz="1200" kern="1200" dirty="0" smtClean="0">
              <a:solidFill>
                <a:schemeClr val="tx1"/>
              </a:solidFill>
              <a:latin typeface="Garamond"/>
              <a:ea typeface="+mn-ea"/>
              <a:cs typeface="Garamond"/>
            </a:endParaRPr>
          </a:p>
          <a:p>
            <a:pPr marL="228600" indent="-228600">
              <a:lnSpc>
                <a:spcPct val="150000"/>
              </a:lnSpc>
              <a:buFont typeface="+mj-lt"/>
              <a:buAutoNum type="arabicPeriod"/>
            </a:pPr>
            <a:r>
              <a:rPr lang="it-IT" sz="1200" kern="1200" baseline="0" dirty="0" smtClean="0">
                <a:solidFill>
                  <a:schemeClr val="tx1"/>
                </a:solidFill>
                <a:latin typeface="Garamond"/>
                <a:ea typeface="+mn-ea"/>
                <a:cs typeface="Garamond"/>
              </a:rPr>
              <a:t>La politica generale per la sicurezza è di livello strategico e riguarda tutta l'azienda.</a:t>
            </a:r>
          </a:p>
          <a:p>
            <a:pPr marL="228600" indent="-228600">
              <a:lnSpc>
                <a:spcPct val="150000"/>
              </a:lnSpc>
              <a:buFont typeface="+mj-lt"/>
              <a:buAutoNum type="arabicPeriod"/>
            </a:pPr>
            <a:r>
              <a:rPr lang="it-IT" sz="1200" kern="1200" baseline="0" dirty="0" smtClean="0">
                <a:solidFill>
                  <a:schemeClr val="tx1"/>
                </a:solidFill>
                <a:latin typeface="Garamond"/>
                <a:ea typeface="+mn-ea"/>
                <a:cs typeface="Garamond"/>
              </a:rPr>
              <a:t>Stabilisce, per esempio, le regole per l'uso delle apparecchiature, quali sono le responsabilità individuali, il budget per la sicurezza, i criteri di scelta dei fornitori e le norme di riferimento.</a:t>
            </a:r>
          </a:p>
          <a:p>
            <a:pPr marL="228600" indent="-228600">
              <a:lnSpc>
                <a:spcPct val="150000"/>
              </a:lnSpc>
              <a:buFont typeface="+mj-lt"/>
              <a:buAutoNum type="arabicPeriod"/>
            </a:pPr>
            <a:r>
              <a:rPr lang="it-IT" sz="1200" kern="1200" baseline="0" dirty="0" smtClean="0">
                <a:solidFill>
                  <a:schemeClr val="tx1"/>
                </a:solidFill>
                <a:latin typeface="Garamond"/>
                <a:ea typeface="+mn-ea"/>
                <a:cs typeface="Garamond"/>
              </a:rPr>
              <a:t>Da essa derivano le politiche specifiche quali,</a:t>
            </a:r>
          </a:p>
          <a:p>
            <a:pPr marL="228600" indent="-228600">
              <a:lnSpc>
                <a:spcPct val="150000"/>
              </a:lnSpc>
              <a:buFont typeface="+mj-lt"/>
              <a:buAutoNum type="arabicPeriod"/>
            </a:pPr>
            <a:r>
              <a:rPr lang="it-IT" sz="1200" kern="1200" baseline="0" dirty="0" smtClean="0">
                <a:solidFill>
                  <a:schemeClr val="tx1"/>
                </a:solidFill>
                <a:latin typeface="Garamond"/>
                <a:ea typeface="+mn-ea"/>
                <a:cs typeface="Garamond"/>
              </a:rPr>
              <a:t>la politica sulla continuità operativa e la politica per la gestione degli accessi.</a:t>
            </a:r>
          </a:p>
          <a:p>
            <a:pPr marL="228600" indent="-228600">
              <a:lnSpc>
                <a:spcPct val="150000"/>
              </a:lnSpc>
              <a:buFont typeface="+mj-lt"/>
              <a:buAutoNum type="arabicPeriod"/>
            </a:pPr>
            <a:r>
              <a:rPr lang="it-IT" sz="1200" kern="1200" baseline="0" dirty="0" smtClean="0">
                <a:solidFill>
                  <a:schemeClr val="tx1"/>
                </a:solidFill>
                <a:latin typeface="Garamond"/>
                <a:ea typeface="+mn-ea"/>
                <a:cs typeface="Garamond"/>
              </a:rPr>
              <a:t>La prima esplicita gli obiettivi di budget dell'area, i vincoli normativi, le modalità con cui s'intende ottenere la continuità operativa, gli obiettivi di recupero della operatività in caso di incidente bloccante.</a:t>
            </a:r>
          </a:p>
          <a:p>
            <a:pPr marL="228600" indent="-228600">
              <a:lnSpc>
                <a:spcPct val="150000"/>
              </a:lnSpc>
              <a:buFont typeface="+mj-lt"/>
              <a:buAutoNum type="arabicPeriod"/>
            </a:pPr>
            <a:r>
              <a:rPr lang="it-IT" sz="1200" kern="1200" baseline="0" dirty="0" smtClean="0">
                <a:solidFill>
                  <a:schemeClr val="tx1"/>
                </a:solidFill>
                <a:latin typeface="Garamond"/>
                <a:ea typeface="+mn-ea"/>
                <a:cs typeface="Garamond"/>
              </a:rPr>
              <a:t>Da essa dipendono</a:t>
            </a:r>
          </a:p>
          <a:p>
            <a:pPr marL="228600" indent="-228600">
              <a:lnSpc>
                <a:spcPct val="150000"/>
              </a:lnSpc>
              <a:buFont typeface="+mj-lt"/>
              <a:buAutoNum type="arabicPeriod"/>
            </a:pPr>
            <a:r>
              <a:rPr lang="it-IT" sz="1200" kern="1200" baseline="0" dirty="0" smtClean="0">
                <a:solidFill>
                  <a:schemeClr val="tx1"/>
                </a:solidFill>
                <a:latin typeface="Garamond"/>
                <a:ea typeface="+mn-ea"/>
                <a:cs typeface="Garamond"/>
              </a:rPr>
              <a:t>la politica/procedura di recupero dal disastro e</a:t>
            </a:r>
          </a:p>
          <a:p>
            <a:pPr marL="228600" indent="-228600">
              <a:lnSpc>
                <a:spcPct val="150000"/>
              </a:lnSpc>
              <a:buFont typeface="+mj-lt"/>
              <a:buAutoNum type="arabicPeriod"/>
            </a:pPr>
            <a:r>
              <a:rPr lang="it-IT" sz="1200" kern="1200" baseline="0" dirty="0" smtClean="0">
                <a:solidFill>
                  <a:schemeClr val="tx1"/>
                </a:solidFill>
                <a:latin typeface="Garamond"/>
                <a:ea typeface="+mn-ea"/>
                <a:cs typeface="Garamond"/>
              </a:rPr>
              <a:t>la procedura di salvataggio e ripristino.</a:t>
            </a:r>
          </a:p>
          <a:p>
            <a:pPr marL="228600" indent="-228600">
              <a:lnSpc>
                <a:spcPct val="150000"/>
              </a:lnSpc>
              <a:buFont typeface="+mj-lt"/>
              <a:buAutoNum type="arabicPeriod"/>
            </a:pPr>
            <a:r>
              <a:rPr lang="it-IT" sz="1200" kern="1200" baseline="0" dirty="0" smtClean="0">
                <a:solidFill>
                  <a:schemeClr val="tx1"/>
                </a:solidFill>
                <a:latin typeface="Garamond"/>
                <a:ea typeface="+mn-ea"/>
                <a:cs typeface="Garamond"/>
              </a:rPr>
              <a:t>La politica sulla gestione degli accessi fissa, per esempio, ai criteri generali con cui si gestiscono gli accessi dei collaboratori ai sistemi, stabilisce come gli accessi sono (eventualmente) controllati, e da chi.</a:t>
            </a:r>
          </a:p>
          <a:p>
            <a:pPr marL="228600" indent="-228600">
              <a:lnSpc>
                <a:spcPct val="150000"/>
              </a:lnSpc>
              <a:buFont typeface="+mj-lt"/>
              <a:buAutoNum type="arabicPeriod"/>
            </a:pPr>
            <a:r>
              <a:rPr lang="it-IT" sz="1200" kern="1200" baseline="0" dirty="0" smtClean="0">
                <a:solidFill>
                  <a:schemeClr val="tx1"/>
                </a:solidFill>
                <a:latin typeface="Garamond"/>
                <a:ea typeface="+mn-ea"/>
                <a:cs typeface="Garamond"/>
              </a:rPr>
              <a:t>Da questa politica dipendono</a:t>
            </a:r>
          </a:p>
          <a:p>
            <a:pPr marL="228600" indent="-228600">
              <a:lnSpc>
                <a:spcPct val="150000"/>
              </a:lnSpc>
              <a:buFont typeface="+mj-lt"/>
              <a:buAutoNum type="arabicPeriod"/>
            </a:pPr>
            <a:r>
              <a:rPr lang="it-IT" sz="1200" kern="1200" baseline="0" dirty="0" smtClean="0">
                <a:solidFill>
                  <a:schemeClr val="tx1"/>
                </a:solidFill>
                <a:latin typeface="Garamond"/>
                <a:ea typeface="+mn-ea"/>
                <a:cs typeface="Garamond"/>
              </a:rPr>
              <a:t>la procedura di controllo accessi e la procedura di monitoraggio.</a:t>
            </a:r>
          </a:p>
        </p:txBody>
      </p:sp>
      <p:sp>
        <p:nvSpPr>
          <p:cNvPr id="4" name="Segnaposto numero diapositiva 3"/>
          <p:cNvSpPr>
            <a:spLocks noGrp="1"/>
          </p:cNvSpPr>
          <p:nvPr>
            <p:ph type="sldNum" sz="quarter" idx="10"/>
          </p:nvPr>
        </p:nvSpPr>
        <p:spPr/>
        <p:txBody>
          <a:bodyPr/>
          <a:lstStyle/>
          <a:p>
            <a:fld id="{676BEB06-CD59-4FDF-9C41-A98B09EE3869}" type="slidenum">
              <a:rPr lang="it-IT" smtClean="0"/>
              <a:pPr/>
              <a:t>6</a:t>
            </a:fld>
            <a:endParaRPr lang="it-IT"/>
          </a:p>
        </p:txBody>
      </p:sp>
    </p:spTree>
    <p:extLst>
      <p:ext uri="{BB962C8B-B14F-4D97-AF65-F5344CB8AC3E}">
        <p14:creationId xmlns:p14="http://schemas.microsoft.com/office/powerpoint/2010/main" val="26083732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it-IT" sz="1200" dirty="0" smtClean="0">
                <a:cs typeface="+mn-cs"/>
              </a:rPr>
              <a:t>AUDIO</a:t>
            </a:r>
            <a:endParaRPr lang="it-IT" sz="1200" dirty="0" smtClean="0">
              <a:cs typeface="Arial" charset="0"/>
            </a:endParaRPr>
          </a:p>
          <a:p>
            <a:pPr algn="just">
              <a:lnSpc>
                <a:spcPct val="120000"/>
              </a:lnSpc>
              <a:defRPr/>
            </a:pPr>
            <a:endParaRPr lang="it-IT" sz="1200" dirty="0" smtClean="0">
              <a:cs typeface="Arial" charset="0"/>
            </a:endParaRPr>
          </a:p>
          <a:p>
            <a:pPr marL="228600" indent="-228600" algn="just">
              <a:lnSpc>
                <a:spcPct val="120000"/>
              </a:lnSpc>
              <a:buFont typeface="+mj-lt"/>
              <a:buAutoNum type="arabicPeriod"/>
              <a:defRPr/>
            </a:pPr>
            <a:r>
              <a:rPr lang="it-IT" sz="1200" dirty="0" smtClean="0">
                <a:cs typeface="Arial" charset="0"/>
              </a:rPr>
              <a:t>Esaminiamo</a:t>
            </a:r>
            <a:r>
              <a:rPr lang="it-IT" sz="1200" baseline="0" dirty="0" smtClean="0">
                <a:cs typeface="Arial" charset="0"/>
              </a:rPr>
              <a:t> adesso cosa significano le procedure appena ricordate.</a:t>
            </a:r>
          </a:p>
          <a:p>
            <a:pPr marL="228600" indent="-228600" algn="just">
              <a:lnSpc>
                <a:spcPct val="120000"/>
              </a:lnSpc>
              <a:buFont typeface="+mj-lt"/>
              <a:buAutoNum type="arabicPeriod"/>
              <a:defRPr/>
            </a:pPr>
            <a:r>
              <a:rPr lang="it-IT" sz="1200" baseline="0" dirty="0" smtClean="0">
                <a:cs typeface="Arial" charset="0"/>
              </a:rPr>
              <a:t>Quella di </a:t>
            </a:r>
            <a:r>
              <a:rPr lang="it-IT" sz="1200" baseline="0" dirty="0" err="1" smtClean="0">
                <a:cs typeface="Arial" charset="0"/>
              </a:rPr>
              <a:t>disaster</a:t>
            </a:r>
            <a:r>
              <a:rPr lang="it-IT" sz="1200" baseline="0" dirty="0" smtClean="0">
                <a:cs typeface="Arial" charset="0"/>
              </a:rPr>
              <a:t> </a:t>
            </a:r>
            <a:r>
              <a:rPr lang="it-IT" sz="1200" baseline="0" dirty="0" err="1" smtClean="0">
                <a:cs typeface="Arial" charset="0"/>
              </a:rPr>
              <a:t>recovery</a:t>
            </a:r>
            <a:r>
              <a:rPr lang="it-IT" sz="1200" baseline="0" dirty="0" smtClean="0">
                <a:cs typeface="Arial" charset="0"/>
              </a:rPr>
              <a:t> è un prerequisito per la continuità operativa, collegata alla relativa procedura.</a:t>
            </a:r>
          </a:p>
          <a:p>
            <a:pPr marL="228600" indent="-228600" algn="just">
              <a:lnSpc>
                <a:spcPct val="120000"/>
              </a:lnSpc>
              <a:buFont typeface="+mj-lt"/>
              <a:buAutoNum type="arabicPeriod"/>
              <a:defRPr/>
            </a:pPr>
            <a:r>
              <a:rPr lang="it-IT" sz="1200" baseline="0" dirty="0" smtClean="0">
                <a:cs typeface="Arial" charset="0"/>
              </a:rPr>
              <a:t>Quella di backup and </a:t>
            </a:r>
            <a:r>
              <a:rPr lang="it-IT" sz="1200" baseline="0" dirty="0" err="1" smtClean="0">
                <a:cs typeface="Arial" charset="0"/>
              </a:rPr>
              <a:t>restore</a:t>
            </a:r>
            <a:r>
              <a:rPr lang="it-IT" sz="1200" baseline="0" dirty="0" smtClean="0">
                <a:cs typeface="Arial" charset="0"/>
              </a:rPr>
              <a:t> ha aspetti molto tecnici e serve anch’essa ad assicurare la continuità operativa.</a:t>
            </a:r>
          </a:p>
          <a:p>
            <a:pPr marL="228600" indent="-228600" algn="just">
              <a:lnSpc>
                <a:spcPct val="120000"/>
              </a:lnSpc>
              <a:buFont typeface="+mj-lt"/>
              <a:buAutoNum type="arabicPeriod"/>
              <a:defRPr/>
            </a:pPr>
            <a:r>
              <a:rPr lang="it-IT" sz="1200" baseline="0" dirty="0" smtClean="0">
                <a:cs typeface="Arial" charset="0"/>
              </a:rPr>
              <a:t>Le procedure di controllo accessi e monitoraggio sono prerequisiti per il controllo accessi e subordinate alla politica di monitoraggio. Coinvolgono altre funzioni oltre all’ICT. Per esempio, se bisogna chiudere tempestivamente un account, ci dovrà essere coordinamento con la funzione del Personale.</a:t>
            </a:r>
            <a:endParaRPr lang="it-IT" sz="1200" dirty="0" smtClean="0">
              <a:cs typeface="Arial" charset="0"/>
            </a:endParaRPr>
          </a:p>
        </p:txBody>
      </p:sp>
      <p:sp>
        <p:nvSpPr>
          <p:cNvPr id="4" name="Segnaposto numero diapositiva 3"/>
          <p:cNvSpPr>
            <a:spLocks noGrp="1"/>
          </p:cNvSpPr>
          <p:nvPr>
            <p:ph type="sldNum" sz="quarter" idx="10"/>
          </p:nvPr>
        </p:nvSpPr>
        <p:spPr/>
        <p:txBody>
          <a:bodyPr/>
          <a:lstStyle/>
          <a:p>
            <a:fld id="{676BEB06-CD59-4FDF-9C41-A98B09EE3869}" type="slidenum">
              <a:rPr lang="it-IT" smtClean="0"/>
              <a:pPr/>
              <a:t>7</a:t>
            </a:fld>
            <a:endParaRPr lang="it-IT"/>
          </a:p>
        </p:txBody>
      </p:sp>
    </p:spTree>
    <p:extLst>
      <p:ext uri="{BB962C8B-B14F-4D97-AF65-F5344CB8AC3E}">
        <p14:creationId xmlns:p14="http://schemas.microsoft.com/office/powerpoint/2010/main" val="2442316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it-IT" dirty="0"/>
              <a:t>AUDIO</a:t>
            </a:r>
          </a:p>
          <a:p>
            <a:pPr marL="228600" indent="-228600" algn="just">
              <a:lnSpc>
                <a:spcPct val="120000"/>
              </a:lnSpc>
              <a:buFont typeface="+mj-lt"/>
              <a:buAutoNum type="arabicPeriod"/>
              <a:defRPr/>
            </a:pPr>
            <a:endParaRPr lang="it-IT" sz="1200" baseline="0" dirty="0" smtClean="0">
              <a:cs typeface="Arial" charset="0"/>
            </a:endParaRPr>
          </a:p>
          <a:p>
            <a:pPr marL="228600" indent="-228600" algn="l">
              <a:lnSpc>
                <a:spcPct val="120000"/>
              </a:lnSpc>
              <a:buFont typeface="+mj-lt"/>
              <a:buAutoNum type="arabicPeriod"/>
              <a:defRPr/>
            </a:pPr>
            <a:r>
              <a:rPr lang="it-IT" sz="1200" baseline="0" dirty="0" smtClean="0">
                <a:cs typeface="Arial" charset="0"/>
              </a:rPr>
              <a:t>Nei rapporti con clienti, fornitori e partner in generale, per stabilire "chi fa cosa“ è importantissimo </a:t>
            </a:r>
          </a:p>
          <a:p>
            <a:pPr marL="228600" indent="-228600" algn="l">
              <a:lnSpc>
                <a:spcPct val="120000"/>
              </a:lnSpc>
              <a:buFont typeface="+mj-lt"/>
              <a:buAutoNum type="arabicPeriod"/>
              <a:defRPr/>
            </a:pPr>
            <a:r>
              <a:rPr lang="it-IT" sz="1200" baseline="0" dirty="0" smtClean="0">
                <a:cs typeface="Arial" charset="0"/>
              </a:rPr>
              <a:t>stilare  contratti e/o “Accordi sui Livelli di Servizio” (Service </a:t>
            </a:r>
            <a:r>
              <a:rPr lang="it-IT" sz="1200" baseline="0" dirty="0" err="1" smtClean="0">
                <a:cs typeface="Arial" charset="0"/>
              </a:rPr>
              <a:t>Level</a:t>
            </a:r>
            <a:r>
              <a:rPr lang="it-IT" sz="1200" baseline="0" dirty="0" smtClean="0">
                <a:cs typeface="Arial" charset="0"/>
              </a:rPr>
              <a:t> Agreement) ben formulati.</a:t>
            </a:r>
          </a:p>
          <a:p>
            <a:pPr marL="228600" indent="-228600" algn="l">
              <a:lnSpc>
                <a:spcPct val="120000"/>
              </a:lnSpc>
              <a:buFont typeface="+mj-lt"/>
              <a:buAutoNum type="arabicPeriod"/>
              <a:defRPr/>
            </a:pPr>
            <a:r>
              <a:rPr lang="it-IT" sz="1200" baseline="0" dirty="0" smtClean="0">
                <a:cs typeface="Arial" charset="0"/>
              </a:rPr>
              <a:t>Questi possono essere contenuti nello stesso documento o in due documenti separati, in base alle valutazioni del caso.</a:t>
            </a:r>
          </a:p>
          <a:p>
            <a:pPr marL="228600" indent="-228600" algn="l">
              <a:lnSpc>
                <a:spcPct val="120000"/>
              </a:lnSpc>
              <a:buFont typeface="+mj-lt"/>
              <a:buAutoNum type="arabicPeriod"/>
              <a:defRPr/>
            </a:pPr>
            <a:r>
              <a:rPr lang="it-IT" sz="1200" baseline="0" dirty="0" smtClean="0">
                <a:cs typeface="Arial" charset="0"/>
              </a:rPr>
              <a:t>Compiti,  doveri e responsabilità delle parti</a:t>
            </a:r>
          </a:p>
          <a:p>
            <a:pPr marL="228600" indent="-228600" algn="l">
              <a:lnSpc>
                <a:spcPct val="120000"/>
              </a:lnSpc>
              <a:buFont typeface="+mj-lt"/>
              <a:buAutoNum type="arabicPeriod"/>
              <a:defRPr/>
            </a:pPr>
            <a:r>
              <a:rPr lang="it-IT" sz="1200" baseline="0" dirty="0" smtClean="0">
                <a:cs typeface="Arial" charset="0"/>
              </a:rPr>
              <a:t>devono essere ben definiti,</a:t>
            </a:r>
          </a:p>
          <a:p>
            <a:pPr marL="228600" indent="-228600" algn="l">
              <a:lnSpc>
                <a:spcPct val="120000"/>
              </a:lnSpc>
              <a:buFont typeface="+mj-lt"/>
              <a:buAutoNum type="arabicPeriod"/>
              <a:defRPr/>
            </a:pPr>
            <a:r>
              <a:rPr lang="it-IT" sz="1200" baseline="0" dirty="0" smtClean="0">
                <a:cs typeface="Arial" charset="0"/>
              </a:rPr>
              <a:t>per prevenire o aiutare a gestire qualsiasi tipo di incidente materiale o conflitto fra i contraenti.</a:t>
            </a:r>
          </a:p>
          <a:p>
            <a:pPr marL="228600" indent="-228600" algn="l">
              <a:lnSpc>
                <a:spcPct val="120000"/>
              </a:lnSpc>
              <a:buFont typeface="+mj-lt"/>
              <a:buAutoNum type="arabicPeriod"/>
              <a:defRPr/>
            </a:pPr>
            <a:r>
              <a:rPr lang="it-IT" sz="1200" baseline="0" dirty="0" smtClean="0">
                <a:cs typeface="Arial" charset="0"/>
              </a:rPr>
              <a:t>Compiti,  doveri e responsabilità devono essere resi ben chiari a tutti gli interessati, ed essere stabiliti in modo equilibrato, non distorto, per esempio, dai rapporti di forza esistenti.</a:t>
            </a:r>
          </a:p>
          <a:p>
            <a:pPr marL="228600" indent="-228600" algn="l">
              <a:lnSpc>
                <a:spcPct val="120000"/>
              </a:lnSpc>
              <a:buFont typeface="+mj-lt"/>
              <a:buAutoNum type="arabicPeriod"/>
              <a:defRPr/>
            </a:pPr>
            <a:r>
              <a:rPr lang="it-IT" sz="1200" baseline="0" dirty="0" smtClean="0">
                <a:cs typeface="Arial" charset="0"/>
              </a:rPr>
              <a:t>Dunque, saranno concordati e scritti:</a:t>
            </a:r>
          </a:p>
          <a:p>
            <a:pPr marL="228600" indent="-228600" algn="l">
              <a:lnSpc>
                <a:spcPct val="120000"/>
              </a:lnSpc>
              <a:buFont typeface="+mj-lt"/>
              <a:buAutoNum type="arabicPeriod"/>
              <a:defRPr/>
            </a:pPr>
            <a:r>
              <a:rPr lang="it-IT" sz="1200" baseline="0" dirty="0" smtClean="0">
                <a:cs typeface="Arial" charset="0"/>
              </a:rPr>
              <a:t>gli obiettivi,  che devono essere raggiungibili e alla portata di entrambi;</a:t>
            </a:r>
          </a:p>
          <a:p>
            <a:pPr marL="228600" indent="-228600" algn="l">
              <a:lnSpc>
                <a:spcPct val="120000"/>
              </a:lnSpc>
              <a:buFont typeface="+mj-lt"/>
              <a:buAutoNum type="arabicPeriod"/>
              <a:defRPr/>
            </a:pPr>
            <a:r>
              <a:rPr lang="it-IT" sz="1200" baseline="0" dirty="0" smtClean="0">
                <a:cs typeface="Arial" charset="0"/>
              </a:rPr>
              <a:t>gli strumenti (organizzativi e tecnologici) con cui il fornitore  raggiungerà gli obiettivi;</a:t>
            </a:r>
          </a:p>
          <a:p>
            <a:pPr marL="228600" indent="-228600" algn="l">
              <a:lnSpc>
                <a:spcPct val="120000"/>
              </a:lnSpc>
              <a:buFont typeface="+mj-lt"/>
              <a:buAutoNum type="arabicPeriod"/>
              <a:defRPr/>
            </a:pPr>
            <a:r>
              <a:rPr lang="it-IT" sz="1200" baseline="0" dirty="0" smtClean="0">
                <a:cs typeface="Arial" charset="0"/>
              </a:rPr>
              <a:t>le modalità di verifica del raggiungimento degli obiettivi, da parte del cliente.</a:t>
            </a:r>
          </a:p>
          <a:p>
            <a:pPr marL="228600" indent="-228600" algn="l">
              <a:lnSpc>
                <a:spcPct val="120000"/>
              </a:lnSpc>
              <a:buFont typeface="+mj-lt"/>
              <a:buAutoNum type="arabicPeriod"/>
              <a:defRPr/>
            </a:pPr>
            <a:r>
              <a:rPr lang="it-IT" sz="1200" baseline="0" dirty="0" smtClean="0">
                <a:cs typeface="Arial" charset="0"/>
              </a:rPr>
              <a:t>Questa verifica periodica degli obiettivi di contratti e/o accordi va prevista a livello di Politica, sia quella generale o quelle specifiche, a seconda del tipo di azienda. </a:t>
            </a:r>
          </a:p>
          <a:p>
            <a:pPr marL="228600" indent="-228600" algn="l">
              <a:lnSpc>
                <a:spcPct val="120000"/>
              </a:lnSpc>
              <a:buFont typeface="+mj-lt"/>
              <a:buNone/>
              <a:defRPr/>
            </a:pPr>
            <a:endParaRPr lang="it-IT" sz="1200" baseline="0" dirty="0" smtClean="0">
              <a:cs typeface="Arial" charset="0"/>
            </a:endParaRPr>
          </a:p>
          <a:p>
            <a:pPr marL="228600" indent="-228600" algn="l">
              <a:lnSpc>
                <a:spcPct val="120000"/>
              </a:lnSpc>
              <a:buFont typeface="+mj-lt"/>
              <a:buNone/>
              <a:defRPr/>
            </a:pPr>
            <a:r>
              <a:rPr lang="it-IT" sz="1200" baseline="0" dirty="0" smtClean="0">
                <a:cs typeface="Arial" charset="0"/>
              </a:rPr>
              <a:t>POP UP La responsabilità del trattamento dati</a:t>
            </a:r>
          </a:p>
          <a:p>
            <a:pPr marL="228600" indent="-228600" algn="l">
              <a:lnSpc>
                <a:spcPct val="120000"/>
              </a:lnSpc>
              <a:buFont typeface="+mj-lt"/>
              <a:buNone/>
              <a:defRPr/>
            </a:pPr>
            <a:endParaRPr lang="it-IT" sz="1200" baseline="0" dirty="0" smtClean="0">
              <a:cs typeface="Arial" charset="0"/>
            </a:endParaRPr>
          </a:p>
          <a:p>
            <a:pPr marL="228600" indent="-228600" algn="l">
              <a:lnSpc>
                <a:spcPct val="120000"/>
              </a:lnSpc>
              <a:buFont typeface="+mj-lt"/>
              <a:buNone/>
              <a:defRPr/>
            </a:pPr>
            <a:r>
              <a:rPr lang="it-IT" sz="1200" baseline="0" dirty="0" smtClean="0">
                <a:cs typeface="Arial" charset="0"/>
              </a:rPr>
              <a:t>Occorre tener presente che contratti e accordi non sollevano dalla responsabilità del trattamento dati.</a:t>
            </a:r>
          </a:p>
          <a:p>
            <a:pPr marL="228600" indent="-228600" algn="l">
              <a:lnSpc>
                <a:spcPct val="120000"/>
              </a:lnSpc>
              <a:buFont typeface="+mj-lt"/>
              <a:buNone/>
              <a:defRPr/>
            </a:pPr>
            <a:r>
              <a:rPr lang="it-IT" sz="1200" baseline="0" dirty="0" smtClean="0">
                <a:cs typeface="Arial" charset="0"/>
              </a:rPr>
              <a:t>Il titolare di un trattamento di dati rimane tale davanti alla legge, anche se  si appoggia a fornitori esterni per svolgere determinate funzioni.</a:t>
            </a:r>
          </a:p>
          <a:p>
            <a:pPr marL="228600" indent="-228600" algn="l">
              <a:lnSpc>
                <a:spcPct val="120000"/>
              </a:lnSpc>
              <a:buFont typeface="+mj-lt"/>
              <a:buNone/>
              <a:defRPr/>
            </a:pPr>
            <a:endParaRPr lang="it-IT" sz="1200" baseline="0" dirty="0" smtClean="0">
              <a:cs typeface="Arial" charset="0"/>
            </a:endParaRPr>
          </a:p>
        </p:txBody>
      </p:sp>
      <p:sp>
        <p:nvSpPr>
          <p:cNvPr id="4" name="Segnaposto numero diapositiva 3"/>
          <p:cNvSpPr>
            <a:spLocks noGrp="1"/>
          </p:cNvSpPr>
          <p:nvPr>
            <p:ph type="sldNum" sz="quarter" idx="10"/>
          </p:nvPr>
        </p:nvSpPr>
        <p:spPr/>
        <p:txBody>
          <a:bodyPr/>
          <a:lstStyle/>
          <a:p>
            <a:fld id="{676BEB06-CD59-4FDF-9C41-A98B09EE3869}" type="slidenum">
              <a:rPr lang="it-IT" smtClean="0"/>
              <a:pPr/>
              <a:t>8</a:t>
            </a:fld>
            <a:endParaRPr lang="it-IT"/>
          </a:p>
        </p:txBody>
      </p:sp>
    </p:spTree>
    <p:extLst>
      <p:ext uri="{BB962C8B-B14F-4D97-AF65-F5344CB8AC3E}">
        <p14:creationId xmlns:p14="http://schemas.microsoft.com/office/powerpoint/2010/main" val="27621026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indent="0">
              <a:lnSpc>
                <a:spcPct val="150000"/>
              </a:lnSpc>
              <a:buFont typeface="+mj-lt"/>
              <a:buNone/>
            </a:pPr>
            <a:r>
              <a:rPr lang="it-IT" sz="1200" kern="1200" dirty="0" smtClean="0">
                <a:solidFill>
                  <a:schemeClr val="tx1"/>
                </a:solidFill>
                <a:latin typeface="Garamond"/>
                <a:ea typeface="+mn-ea"/>
                <a:cs typeface="Garamond"/>
              </a:rPr>
              <a:t>AUDIO</a:t>
            </a:r>
          </a:p>
          <a:p>
            <a:pPr marL="228600" indent="-228600" algn="just">
              <a:lnSpc>
                <a:spcPct val="120000"/>
              </a:lnSpc>
              <a:buFont typeface="+mj-lt"/>
              <a:buNone/>
              <a:defRPr/>
            </a:pPr>
            <a:endParaRPr lang="it-IT" sz="1200" baseline="0" dirty="0" smtClean="0">
              <a:cs typeface="Arial" charset="0"/>
            </a:endParaRPr>
          </a:p>
          <a:p>
            <a:pPr marL="228600" indent="-228600" algn="just">
              <a:lnSpc>
                <a:spcPct val="120000"/>
              </a:lnSpc>
              <a:buFont typeface="+mj-lt"/>
              <a:buAutoNum type="arabicPeriod"/>
              <a:defRPr/>
            </a:pPr>
            <a:r>
              <a:rPr lang="it-IT" sz="1200" baseline="0" dirty="0" smtClean="0">
                <a:cs typeface="Arial" charset="0"/>
              </a:rPr>
              <a:t>Ipotizziamo che un'azienda voglia affidare a un fornitore la raccolta dei log degli Amministratori di Sistema.</a:t>
            </a:r>
          </a:p>
          <a:p>
            <a:pPr marL="228600" indent="-228600" algn="just">
              <a:lnSpc>
                <a:spcPct val="120000"/>
              </a:lnSpc>
              <a:buFont typeface="+mj-lt"/>
              <a:buAutoNum type="arabicPeriod"/>
              <a:defRPr/>
            </a:pPr>
            <a:r>
              <a:rPr lang="it-IT" sz="1200" baseline="0" dirty="0" smtClean="0">
                <a:cs typeface="Arial" charset="0"/>
              </a:rPr>
              <a:t>Per le ragioni appena esposte, lo farà attraverso un contratto e un Service </a:t>
            </a:r>
            <a:r>
              <a:rPr lang="it-IT" sz="1200" baseline="0" dirty="0" err="1" smtClean="0">
                <a:cs typeface="Arial" charset="0"/>
              </a:rPr>
              <a:t>Level</a:t>
            </a:r>
            <a:r>
              <a:rPr lang="it-IT" sz="1200" baseline="0" dirty="0" smtClean="0">
                <a:cs typeface="Arial" charset="0"/>
              </a:rPr>
              <a:t> Agreement.</a:t>
            </a:r>
          </a:p>
          <a:p>
            <a:pPr marL="228600" indent="-228600" algn="just">
              <a:lnSpc>
                <a:spcPct val="120000"/>
              </a:lnSpc>
              <a:buFont typeface="+mj-lt"/>
              <a:buAutoNum type="arabicPeriod"/>
              <a:defRPr/>
            </a:pPr>
            <a:r>
              <a:rPr lang="it-IT" sz="1200" baseline="0" dirty="0" smtClean="0">
                <a:cs typeface="Arial" charset="0"/>
              </a:rPr>
              <a:t>In questo documento, verrà dettagliatamente definito,</a:t>
            </a:r>
          </a:p>
          <a:p>
            <a:pPr marL="228600" indent="-228600" algn="just">
              <a:lnSpc>
                <a:spcPct val="120000"/>
              </a:lnSpc>
              <a:buFont typeface="+mj-lt"/>
              <a:buAutoNum type="arabicPeriod"/>
              <a:defRPr/>
            </a:pPr>
            <a:r>
              <a:rPr lang="it-IT" sz="1200" baseline="0" dirty="0" smtClean="0">
                <a:cs typeface="Arial" charset="0"/>
              </a:rPr>
              <a:t>in particolare per il fornitore:</a:t>
            </a:r>
          </a:p>
          <a:p>
            <a:pPr marL="228600" indent="-228600" algn="just">
              <a:lnSpc>
                <a:spcPct val="120000"/>
              </a:lnSpc>
              <a:buFont typeface="+mj-lt"/>
              <a:buAutoNum type="arabicPeriod"/>
              <a:defRPr/>
            </a:pPr>
            <a:r>
              <a:rPr lang="it-IT" sz="1200" baseline="0" dirty="0" smtClean="0">
                <a:cs typeface="Arial" charset="0"/>
              </a:rPr>
              <a:t>oggetto della fornitura e output atteso, tempistica, in quali sedi e con quali autorizzazioni il fornitore </a:t>
            </a:r>
            <a:r>
              <a:rPr lang="it-IT" sz="1200" baseline="0" dirty="0" err="1" smtClean="0">
                <a:cs typeface="Arial" charset="0"/>
              </a:rPr>
              <a:t>assicurererà</a:t>
            </a:r>
            <a:r>
              <a:rPr lang="it-IT" sz="1200" baseline="0" dirty="0" smtClean="0">
                <a:cs typeface="Arial" charset="0"/>
              </a:rPr>
              <a:t> il suo servizio obblighi e garanzie circa il Trattamento Dati.</a:t>
            </a:r>
          </a:p>
          <a:p>
            <a:pPr marL="228600" indent="-228600" algn="just">
              <a:lnSpc>
                <a:spcPct val="120000"/>
              </a:lnSpc>
              <a:buFont typeface="+mj-lt"/>
              <a:buAutoNum type="arabicPeriod"/>
              <a:defRPr/>
            </a:pPr>
            <a:r>
              <a:rPr lang="it-IT" sz="1200" baseline="0" dirty="0" smtClean="0">
                <a:cs typeface="Arial" charset="0"/>
              </a:rPr>
              <a:t>Dal lato del cliente, si specificherà</a:t>
            </a:r>
          </a:p>
          <a:p>
            <a:pPr marL="228600" indent="-228600" algn="just">
              <a:lnSpc>
                <a:spcPct val="120000"/>
              </a:lnSpc>
              <a:buFont typeface="+mj-lt"/>
              <a:buAutoNum type="arabicPeriod"/>
              <a:defRPr/>
            </a:pPr>
            <a:r>
              <a:rPr lang="it-IT" sz="1200" baseline="0" dirty="0" smtClean="0">
                <a:cs typeface="Arial" charset="0"/>
              </a:rPr>
              <a:t>come supporterà e abiliterà il fornitore allo svolgimento delle attività previste, cosa rimane di sua  responsabilità.</a:t>
            </a:r>
          </a:p>
          <a:p>
            <a:pPr marL="228600" indent="-228600" algn="just">
              <a:lnSpc>
                <a:spcPct val="120000"/>
              </a:lnSpc>
              <a:buFont typeface="+mj-lt"/>
              <a:buAutoNum type="arabicPeriod"/>
              <a:defRPr/>
            </a:pPr>
            <a:r>
              <a:rPr lang="it-IT" sz="1200" baseline="0" dirty="0" smtClean="0">
                <a:cs typeface="Arial" charset="0"/>
              </a:rPr>
              <a:t>Infine, per entrambi,</a:t>
            </a:r>
          </a:p>
          <a:p>
            <a:pPr marL="228600" indent="-228600" algn="just">
              <a:lnSpc>
                <a:spcPct val="120000"/>
              </a:lnSpc>
              <a:buFont typeface="+mj-lt"/>
              <a:buAutoNum type="arabicPeriod"/>
              <a:defRPr/>
            </a:pPr>
            <a:r>
              <a:rPr lang="it-IT" sz="1200" baseline="0" dirty="0" smtClean="0">
                <a:cs typeface="Arial" charset="0"/>
              </a:rPr>
              <a:t>è importantissimo specificare le norme di riferimento,</a:t>
            </a:r>
          </a:p>
          <a:p>
            <a:pPr marL="228600" indent="-228600" algn="just">
              <a:lnSpc>
                <a:spcPct val="120000"/>
              </a:lnSpc>
              <a:buFont typeface="+mj-lt"/>
              <a:buAutoNum type="arabicPeriod"/>
              <a:defRPr/>
            </a:pPr>
            <a:r>
              <a:rPr lang="it-IT" sz="1200" baseline="0" dirty="0" smtClean="0">
                <a:cs typeface="Arial" charset="0"/>
              </a:rPr>
              <a:t>quindi non solo le rispettive Procedure implicate dallo specifico servizio ma anche il Provvedimento del Garante della Privacy sugli Amministratori di  Sistema, le norme di Pubblica Sicurezza, l'attuale Testo Unico sulla Privacy e il Regolamento Europeo sulla Protezione dei Dati (GDPR).</a:t>
            </a:r>
          </a:p>
        </p:txBody>
      </p:sp>
      <p:sp>
        <p:nvSpPr>
          <p:cNvPr id="4" name="Segnaposto numero diapositiva 3"/>
          <p:cNvSpPr>
            <a:spLocks noGrp="1"/>
          </p:cNvSpPr>
          <p:nvPr>
            <p:ph type="sldNum" sz="quarter" idx="10"/>
          </p:nvPr>
        </p:nvSpPr>
        <p:spPr/>
        <p:txBody>
          <a:bodyPr/>
          <a:lstStyle/>
          <a:p>
            <a:fld id="{676BEB06-CD59-4FDF-9C41-A98B09EE3869}" type="slidenum">
              <a:rPr lang="it-IT" smtClean="0"/>
              <a:pPr/>
              <a:t>9</a:t>
            </a:fld>
            <a:endParaRPr lang="it-IT"/>
          </a:p>
        </p:txBody>
      </p:sp>
    </p:spTree>
    <p:extLst>
      <p:ext uri="{BB962C8B-B14F-4D97-AF65-F5344CB8AC3E}">
        <p14:creationId xmlns:p14="http://schemas.microsoft.com/office/powerpoint/2010/main" val="2506081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ACA67048-8DE2-40E6-8AFC-3B04CF619662}" type="datetimeFigureOut">
              <a:rPr lang="it-IT" smtClean="0"/>
              <a:pPr/>
              <a:t>22/01/2019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2492508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ACA67048-8DE2-40E6-8AFC-3B04CF619662}" type="datetimeFigureOut">
              <a:rPr lang="it-IT" smtClean="0"/>
              <a:pPr/>
              <a:t>22/01/2019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2023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it-IT"/>
              <a:t>Fare clic per modificare lo stile del titolo dello schema</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ACA67048-8DE2-40E6-8AFC-3B04CF619662}" type="datetimeFigureOut">
              <a:rPr lang="it-IT" smtClean="0"/>
              <a:pPr/>
              <a:t>22/01/2019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7239328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it-IT"/>
              <a:t>Fare clic per modificare lo stile del titolo dello schema</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it-IT"/>
              <a:t>Modifica gli stili del testo dello schema</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ACA67048-8DE2-40E6-8AFC-3B04CF619662}" type="datetimeFigureOut">
              <a:rPr lang="it-IT" smtClean="0"/>
              <a:pPr/>
              <a:t>22/01/2019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0804607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ACA67048-8DE2-40E6-8AFC-3B04CF619662}" type="datetimeFigureOut">
              <a:rPr lang="it-IT" smtClean="0"/>
              <a:pPr/>
              <a:t>22/01/2019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1954255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CA67048-8DE2-40E6-8AFC-3B04CF619662}" type="datetimeFigureOut">
              <a:rPr lang="it-IT" smtClean="0"/>
              <a:pPr/>
              <a:t>22/01/2019</a:t>
            </a:fld>
            <a:endParaRPr lang="it-IT"/>
          </a:p>
        </p:txBody>
      </p:sp>
      <p:sp>
        <p:nvSpPr>
          <p:cNvPr id="4"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4889421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CA67048-8DE2-40E6-8AFC-3B04CF619662}" type="datetimeFigureOut">
              <a:rPr lang="it-IT" smtClean="0"/>
              <a:pPr/>
              <a:t>22/01/2019</a:t>
            </a:fld>
            <a:endParaRPr lang="it-IT"/>
          </a:p>
        </p:txBody>
      </p:sp>
      <p:sp>
        <p:nvSpPr>
          <p:cNvPr id="4"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2974292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nchorCtr="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CA67048-8DE2-40E6-8AFC-3B04CF619662}" type="datetimeFigureOut">
              <a:rPr lang="it-IT" smtClean="0"/>
              <a:pPr/>
              <a:t>22/01/2019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23358627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CA67048-8DE2-40E6-8AFC-3B04CF619662}" type="datetimeFigureOut">
              <a:rPr lang="it-IT" smtClean="0"/>
              <a:pPr/>
              <a:t>22/01/2019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29231874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_Vuota">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C62164E0-9644-4C0E-8373-D614D95BAFAE}"/>
              </a:ext>
            </a:extLst>
          </p:cNvPr>
          <p:cNvSpPr txBox="1"/>
          <p:nvPr userDrawn="1"/>
        </p:nvSpPr>
        <p:spPr>
          <a:xfrm>
            <a:off x="0" y="0"/>
            <a:ext cx="11587942" cy="400110"/>
          </a:xfrm>
          <a:prstGeom prst="rect">
            <a:avLst/>
          </a:prstGeom>
          <a:solidFill>
            <a:schemeClr val="tx2">
              <a:lumMod val="75000"/>
            </a:schemeClr>
          </a:solidFill>
        </p:spPr>
        <p:txBody>
          <a:bodyPr wrap="square" rtlCol="0">
            <a:spAutoFit/>
          </a:bodyPr>
          <a:lstStyle/>
          <a:p>
            <a:endParaRPr lang="it-IT" sz="2000">
              <a:solidFill>
                <a:schemeClr val="bg1"/>
              </a:solidFill>
              <a:latin typeface="Bahnschrift" panose="020B0502040204020203" pitchFamily="34" charset="0"/>
            </a:endParaRPr>
          </a:p>
        </p:txBody>
      </p:sp>
      <p:sp>
        <p:nvSpPr>
          <p:cNvPr id="6" name="CasellaDiTesto 5">
            <a:extLst>
              <a:ext uri="{FF2B5EF4-FFF2-40B4-BE49-F238E27FC236}">
                <a16:creationId xmlns:a16="http://schemas.microsoft.com/office/drawing/2014/main" id="{16B7858F-34D8-4C94-90DF-4A4E8E8C0809}"/>
              </a:ext>
            </a:extLst>
          </p:cNvPr>
          <p:cNvSpPr txBox="1"/>
          <p:nvPr userDrawn="1"/>
        </p:nvSpPr>
        <p:spPr>
          <a:xfrm>
            <a:off x="11596255" y="0"/>
            <a:ext cx="595745" cy="400110"/>
          </a:xfrm>
          <a:prstGeom prst="rect">
            <a:avLst/>
          </a:prstGeom>
          <a:solidFill>
            <a:schemeClr val="tx2">
              <a:lumMod val="75000"/>
            </a:schemeClr>
          </a:solidFill>
        </p:spPr>
        <p:txBody>
          <a:bodyPr wrap="square" rtlCol="0">
            <a:spAutoFit/>
          </a:bodyPr>
          <a:lstStyle>
            <a:defPPr>
              <a:defRPr lang="it-IT"/>
            </a:defPPr>
            <a:lvl1pPr>
              <a:defRPr sz="2000">
                <a:solidFill>
                  <a:schemeClr val="bg1"/>
                </a:solidFill>
                <a:latin typeface="Bahnschrift" panose="020B0502040204020203" pitchFamily="34" charset="0"/>
              </a:defRPr>
            </a:lvl1pPr>
          </a:lstStyle>
          <a:p>
            <a:pPr lvl="0"/>
            <a:endParaRPr lang="it-IT"/>
          </a:p>
        </p:txBody>
      </p:sp>
      <p:cxnSp>
        <p:nvCxnSpPr>
          <p:cNvPr id="10" name="Connettore diritto 9">
            <a:extLst>
              <a:ext uri="{FF2B5EF4-FFF2-40B4-BE49-F238E27FC236}">
                <a16:creationId xmlns:a16="http://schemas.microsoft.com/office/drawing/2014/main" id="{FE3C1D11-31BA-4225-9FF9-15B8F694EB1F}"/>
              </a:ext>
            </a:extLst>
          </p:cNvPr>
          <p:cNvCxnSpPr/>
          <p:nvPr userDrawn="1"/>
        </p:nvCxnSpPr>
        <p:spPr>
          <a:xfrm>
            <a:off x="0" y="400110"/>
            <a:ext cx="12192000" cy="0"/>
          </a:xfrm>
          <a:prstGeom prst="line">
            <a:avLst/>
          </a:prstGeom>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Segnaposto testo 11">
            <a:extLst>
              <a:ext uri="{FF2B5EF4-FFF2-40B4-BE49-F238E27FC236}">
                <a16:creationId xmlns:a16="http://schemas.microsoft.com/office/drawing/2014/main" id="{A4446023-9410-4424-B6AC-84C309F60F3A}"/>
              </a:ext>
            </a:extLst>
          </p:cNvPr>
          <p:cNvSpPr>
            <a:spLocks noGrp="1"/>
          </p:cNvSpPr>
          <p:nvPr>
            <p:ph type="body" sz="quarter" idx="11"/>
          </p:nvPr>
        </p:nvSpPr>
        <p:spPr>
          <a:xfrm>
            <a:off x="0" y="0"/>
            <a:ext cx="11496675" cy="341313"/>
          </a:xfrm>
        </p:spPr>
        <p:txBody>
          <a:bodyPr/>
          <a:lstStyle>
            <a:lvl1pPr marL="0" indent="0">
              <a:buNone/>
              <a:defRPr sz="2000">
                <a:solidFill>
                  <a:schemeClr val="bg1"/>
                </a:solidFill>
                <a:latin typeface="Bahnschrift" panose="020B0502040204020203" pitchFamily="34" charset="0"/>
              </a:defRPr>
            </a:lvl1pPr>
          </a:lstStyle>
          <a:p>
            <a:pPr lvl="0"/>
            <a:r>
              <a:rPr lang="it-IT"/>
              <a:t>Modifica gli stili del testo dello schema</a:t>
            </a:r>
          </a:p>
        </p:txBody>
      </p:sp>
      <p:sp>
        <p:nvSpPr>
          <p:cNvPr id="18" name="Segnaposto testo 19">
            <a:extLst>
              <a:ext uri="{FF2B5EF4-FFF2-40B4-BE49-F238E27FC236}">
                <a16:creationId xmlns:a16="http://schemas.microsoft.com/office/drawing/2014/main" id="{79385AC6-A2B3-4021-BD72-791421DCEEA2}"/>
              </a:ext>
            </a:extLst>
          </p:cNvPr>
          <p:cNvSpPr>
            <a:spLocks noGrp="1"/>
          </p:cNvSpPr>
          <p:nvPr>
            <p:ph type="body" sz="quarter" idx="17"/>
          </p:nvPr>
        </p:nvSpPr>
        <p:spPr>
          <a:xfrm>
            <a:off x="3021711" y="1037950"/>
            <a:ext cx="2015345" cy="2020004"/>
          </a:xfrm>
        </p:spPr>
        <p:txBody>
          <a:bodyPr>
            <a:normAutofit/>
          </a:bodyPr>
          <a:lstStyle>
            <a:lvl1pPr marL="0" indent="0">
              <a:lnSpc>
                <a:spcPct val="100000"/>
              </a:lnSpc>
              <a:buNone/>
              <a:defRPr sz="1400">
                <a:latin typeface="Gisha" panose="020B0502040204020203" pitchFamily="34" charset="-79"/>
                <a:cs typeface="Gisha" panose="020B0502040204020203" pitchFamily="34" charset="-79"/>
              </a:defRPr>
            </a:lvl1pPr>
            <a:lvl2pPr marL="457200" indent="0">
              <a:lnSpc>
                <a:spcPct val="100000"/>
              </a:lnSpc>
              <a:buNone/>
              <a:defRPr sz="1400">
                <a:latin typeface="Gisha" panose="020B0502040204020203" pitchFamily="34" charset="-79"/>
                <a:cs typeface="Gisha" panose="020B0502040204020203" pitchFamily="34" charset="-79"/>
              </a:defRPr>
            </a:lvl2pPr>
            <a:lvl3pPr marL="914400" indent="0">
              <a:lnSpc>
                <a:spcPct val="100000"/>
              </a:lnSpc>
              <a:buNone/>
              <a:defRPr sz="1400">
                <a:latin typeface="Gisha" panose="020B0502040204020203" pitchFamily="34" charset="-79"/>
                <a:cs typeface="Gisha" panose="020B0502040204020203" pitchFamily="34" charset="-79"/>
              </a:defRPr>
            </a:lvl3pPr>
            <a:lvl4pPr marL="1371600" indent="0">
              <a:lnSpc>
                <a:spcPct val="100000"/>
              </a:lnSpc>
              <a:buNone/>
              <a:defRPr sz="1400">
                <a:latin typeface="Gisha" panose="020B0502040204020203" pitchFamily="34" charset="-79"/>
                <a:cs typeface="Gisha" panose="020B0502040204020203" pitchFamily="34" charset="-79"/>
              </a:defRPr>
            </a:lvl4pPr>
            <a:lvl5pPr marL="1828800" indent="0">
              <a:lnSpc>
                <a:spcPct val="100000"/>
              </a:lnSpc>
              <a:buNone/>
              <a:defRPr sz="1400">
                <a:latin typeface="Gisha" panose="020B0502040204020203" pitchFamily="34" charset="-79"/>
                <a:cs typeface="Gisha" panose="020B0502040204020203" pitchFamily="34" charset="-79"/>
              </a:defRPr>
            </a:lvl5pPr>
          </a:lstStyle>
          <a:p>
            <a:pPr lvl="0"/>
            <a:r>
              <a:rPr lang="it-IT"/>
              <a:t>Modifica gli stili del testo dello schema</a:t>
            </a:r>
          </a:p>
        </p:txBody>
      </p:sp>
      <p:sp>
        <p:nvSpPr>
          <p:cNvPr id="4" name="Segnaposto immagine 3">
            <a:extLst>
              <a:ext uri="{FF2B5EF4-FFF2-40B4-BE49-F238E27FC236}">
                <a16:creationId xmlns:a16="http://schemas.microsoft.com/office/drawing/2014/main" id="{7C39B2CD-E6BE-4DE1-A886-9DD76ED17A20}"/>
              </a:ext>
            </a:extLst>
          </p:cNvPr>
          <p:cNvSpPr>
            <a:spLocks noGrp="1"/>
          </p:cNvSpPr>
          <p:nvPr>
            <p:ph type="pic" sz="quarter" idx="12"/>
          </p:nvPr>
        </p:nvSpPr>
        <p:spPr>
          <a:xfrm flipH="1">
            <a:off x="729554" y="1037950"/>
            <a:ext cx="2015346" cy="2015344"/>
          </a:xfrm>
          <a:prstGeom prst="flowChartDelay">
            <a:avLst/>
          </a:prstGeom>
        </p:spPr>
        <p:txBody>
          <a:bodyPr vert="horz"/>
          <a:lstStyle/>
          <a:p>
            <a:endParaRPr lang="it-IT"/>
          </a:p>
        </p:txBody>
      </p:sp>
      <p:sp>
        <p:nvSpPr>
          <p:cNvPr id="30" name="Segnaposto testo 19">
            <a:extLst>
              <a:ext uri="{FF2B5EF4-FFF2-40B4-BE49-F238E27FC236}">
                <a16:creationId xmlns:a16="http://schemas.microsoft.com/office/drawing/2014/main" id="{45FECD9B-6A25-43FA-B234-0E05658BE97F}"/>
              </a:ext>
            </a:extLst>
          </p:cNvPr>
          <p:cNvSpPr>
            <a:spLocks noGrp="1"/>
          </p:cNvSpPr>
          <p:nvPr>
            <p:ph type="body" sz="quarter" idx="18"/>
          </p:nvPr>
        </p:nvSpPr>
        <p:spPr>
          <a:xfrm>
            <a:off x="8776014" y="1122974"/>
            <a:ext cx="2015345" cy="2020004"/>
          </a:xfrm>
        </p:spPr>
        <p:txBody>
          <a:bodyPr>
            <a:normAutofit/>
          </a:bodyPr>
          <a:lstStyle>
            <a:lvl1pPr marL="0" indent="0">
              <a:lnSpc>
                <a:spcPct val="100000"/>
              </a:lnSpc>
              <a:buNone/>
              <a:defRPr sz="1400">
                <a:latin typeface="Gisha" panose="020B0502040204020203" pitchFamily="34" charset="-79"/>
                <a:cs typeface="Gisha" panose="020B0502040204020203" pitchFamily="34" charset="-79"/>
              </a:defRPr>
            </a:lvl1pPr>
            <a:lvl2pPr marL="457200" indent="0">
              <a:lnSpc>
                <a:spcPct val="100000"/>
              </a:lnSpc>
              <a:buNone/>
              <a:defRPr sz="1400">
                <a:latin typeface="Gisha" panose="020B0502040204020203" pitchFamily="34" charset="-79"/>
                <a:cs typeface="Gisha" panose="020B0502040204020203" pitchFamily="34" charset="-79"/>
              </a:defRPr>
            </a:lvl2pPr>
            <a:lvl3pPr marL="914400" indent="0">
              <a:lnSpc>
                <a:spcPct val="100000"/>
              </a:lnSpc>
              <a:buNone/>
              <a:defRPr sz="1400">
                <a:latin typeface="Gisha" panose="020B0502040204020203" pitchFamily="34" charset="-79"/>
                <a:cs typeface="Gisha" panose="020B0502040204020203" pitchFamily="34" charset="-79"/>
              </a:defRPr>
            </a:lvl3pPr>
            <a:lvl4pPr marL="1371600" indent="0">
              <a:lnSpc>
                <a:spcPct val="100000"/>
              </a:lnSpc>
              <a:buNone/>
              <a:defRPr sz="1400">
                <a:latin typeface="Gisha" panose="020B0502040204020203" pitchFamily="34" charset="-79"/>
                <a:cs typeface="Gisha" panose="020B0502040204020203" pitchFamily="34" charset="-79"/>
              </a:defRPr>
            </a:lvl4pPr>
            <a:lvl5pPr marL="1828800" indent="0">
              <a:lnSpc>
                <a:spcPct val="100000"/>
              </a:lnSpc>
              <a:buNone/>
              <a:defRPr sz="1400">
                <a:latin typeface="Gisha" panose="020B0502040204020203" pitchFamily="34" charset="-79"/>
                <a:cs typeface="Gisha" panose="020B0502040204020203" pitchFamily="34" charset="-79"/>
              </a:defRPr>
            </a:lvl5pPr>
          </a:lstStyle>
          <a:p>
            <a:pPr lvl="0"/>
            <a:r>
              <a:rPr lang="it-IT"/>
              <a:t>Modifica gli stili del testo dello schema</a:t>
            </a:r>
          </a:p>
        </p:txBody>
      </p:sp>
      <p:sp>
        <p:nvSpPr>
          <p:cNvPr id="31" name="Segnaposto immagine 3">
            <a:extLst>
              <a:ext uri="{FF2B5EF4-FFF2-40B4-BE49-F238E27FC236}">
                <a16:creationId xmlns:a16="http://schemas.microsoft.com/office/drawing/2014/main" id="{B9356514-9BD6-4AE4-B724-EC87B101CBD8}"/>
              </a:ext>
            </a:extLst>
          </p:cNvPr>
          <p:cNvSpPr>
            <a:spLocks noGrp="1"/>
          </p:cNvSpPr>
          <p:nvPr>
            <p:ph type="pic" sz="quarter" idx="19"/>
          </p:nvPr>
        </p:nvSpPr>
        <p:spPr>
          <a:xfrm flipH="1">
            <a:off x="6483857" y="1122974"/>
            <a:ext cx="2015346" cy="2015344"/>
          </a:xfrm>
          <a:prstGeom prst="flowChartDelay">
            <a:avLst/>
          </a:prstGeom>
        </p:spPr>
        <p:txBody>
          <a:bodyPr vert="horz"/>
          <a:lstStyle/>
          <a:p>
            <a:endParaRPr lang="it-IT"/>
          </a:p>
        </p:txBody>
      </p:sp>
      <p:sp>
        <p:nvSpPr>
          <p:cNvPr id="32" name="Segnaposto testo 19">
            <a:extLst>
              <a:ext uri="{FF2B5EF4-FFF2-40B4-BE49-F238E27FC236}">
                <a16:creationId xmlns:a16="http://schemas.microsoft.com/office/drawing/2014/main" id="{74325C9B-CA40-4187-ADB7-2FC431A0ECD5}"/>
              </a:ext>
            </a:extLst>
          </p:cNvPr>
          <p:cNvSpPr>
            <a:spLocks noGrp="1"/>
          </p:cNvSpPr>
          <p:nvPr>
            <p:ph type="body" sz="quarter" idx="20"/>
          </p:nvPr>
        </p:nvSpPr>
        <p:spPr>
          <a:xfrm>
            <a:off x="3021711" y="3776157"/>
            <a:ext cx="2015345" cy="2020004"/>
          </a:xfrm>
        </p:spPr>
        <p:txBody>
          <a:bodyPr>
            <a:normAutofit/>
          </a:bodyPr>
          <a:lstStyle>
            <a:lvl1pPr marL="0" indent="0">
              <a:lnSpc>
                <a:spcPct val="100000"/>
              </a:lnSpc>
              <a:buNone/>
              <a:defRPr sz="1400">
                <a:latin typeface="Gisha" panose="020B0502040204020203" pitchFamily="34" charset="-79"/>
                <a:cs typeface="Gisha" panose="020B0502040204020203" pitchFamily="34" charset="-79"/>
              </a:defRPr>
            </a:lvl1pPr>
            <a:lvl2pPr marL="457200" indent="0">
              <a:lnSpc>
                <a:spcPct val="100000"/>
              </a:lnSpc>
              <a:buNone/>
              <a:defRPr sz="1400">
                <a:latin typeface="Gisha" panose="020B0502040204020203" pitchFamily="34" charset="-79"/>
                <a:cs typeface="Gisha" panose="020B0502040204020203" pitchFamily="34" charset="-79"/>
              </a:defRPr>
            </a:lvl2pPr>
            <a:lvl3pPr marL="914400" indent="0">
              <a:lnSpc>
                <a:spcPct val="100000"/>
              </a:lnSpc>
              <a:buNone/>
              <a:defRPr sz="1400">
                <a:latin typeface="Gisha" panose="020B0502040204020203" pitchFamily="34" charset="-79"/>
                <a:cs typeface="Gisha" panose="020B0502040204020203" pitchFamily="34" charset="-79"/>
              </a:defRPr>
            </a:lvl3pPr>
            <a:lvl4pPr marL="1371600" indent="0">
              <a:lnSpc>
                <a:spcPct val="100000"/>
              </a:lnSpc>
              <a:buNone/>
              <a:defRPr sz="1400">
                <a:latin typeface="Gisha" panose="020B0502040204020203" pitchFamily="34" charset="-79"/>
                <a:cs typeface="Gisha" panose="020B0502040204020203" pitchFamily="34" charset="-79"/>
              </a:defRPr>
            </a:lvl4pPr>
            <a:lvl5pPr marL="1828800" indent="0">
              <a:lnSpc>
                <a:spcPct val="100000"/>
              </a:lnSpc>
              <a:buNone/>
              <a:defRPr sz="1400">
                <a:latin typeface="Gisha" panose="020B0502040204020203" pitchFamily="34" charset="-79"/>
                <a:cs typeface="Gisha" panose="020B0502040204020203" pitchFamily="34" charset="-79"/>
              </a:defRPr>
            </a:lvl5pPr>
          </a:lstStyle>
          <a:p>
            <a:pPr lvl="0"/>
            <a:r>
              <a:rPr lang="it-IT"/>
              <a:t>Modifica gli stili del testo dello schema</a:t>
            </a:r>
          </a:p>
        </p:txBody>
      </p:sp>
      <p:sp>
        <p:nvSpPr>
          <p:cNvPr id="33" name="Segnaposto immagine 3">
            <a:extLst>
              <a:ext uri="{FF2B5EF4-FFF2-40B4-BE49-F238E27FC236}">
                <a16:creationId xmlns:a16="http://schemas.microsoft.com/office/drawing/2014/main" id="{8035426F-B3E7-4F22-9B5D-78A44BEA9F26}"/>
              </a:ext>
            </a:extLst>
          </p:cNvPr>
          <p:cNvSpPr>
            <a:spLocks noGrp="1"/>
          </p:cNvSpPr>
          <p:nvPr>
            <p:ph type="pic" sz="quarter" idx="21"/>
          </p:nvPr>
        </p:nvSpPr>
        <p:spPr>
          <a:xfrm flipH="1">
            <a:off x="729554" y="3776157"/>
            <a:ext cx="2015346" cy="2015344"/>
          </a:xfrm>
          <a:prstGeom prst="flowChartDelay">
            <a:avLst/>
          </a:prstGeom>
        </p:spPr>
        <p:txBody>
          <a:bodyPr vert="horz"/>
          <a:lstStyle/>
          <a:p>
            <a:endParaRPr lang="it-IT"/>
          </a:p>
        </p:txBody>
      </p:sp>
      <p:sp>
        <p:nvSpPr>
          <p:cNvPr id="34" name="Segnaposto testo 19">
            <a:extLst>
              <a:ext uri="{FF2B5EF4-FFF2-40B4-BE49-F238E27FC236}">
                <a16:creationId xmlns:a16="http://schemas.microsoft.com/office/drawing/2014/main" id="{9CE9ED9C-25DF-4671-A836-0F1AC0EBEFCF}"/>
              </a:ext>
            </a:extLst>
          </p:cNvPr>
          <p:cNvSpPr>
            <a:spLocks noGrp="1"/>
          </p:cNvSpPr>
          <p:nvPr>
            <p:ph type="body" sz="quarter" idx="22"/>
          </p:nvPr>
        </p:nvSpPr>
        <p:spPr>
          <a:xfrm>
            <a:off x="8776014" y="3861181"/>
            <a:ext cx="2015345" cy="2020004"/>
          </a:xfrm>
        </p:spPr>
        <p:txBody>
          <a:bodyPr>
            <a:normAutofit/>
          </a:bodyPr>
          <a:lstStyle>
            <a:lvl1pPr marL="0" indent="0">
              <a:lnSpc>
                <a:spcPct val="100000"/>
              </a:lnSpc>
              <a:buNone/>
              <a:defRPr sz="1400">
                <a:latin typeface="Gisha" panose="020B0502040204020203" pitchFamily="34" charset="-79"/>
                <a:cs typeface="Gisha" panose="020B0502040204020203" pitchFamily="34" charset="-79"/>
              </a:defRPr>
            </a:lvl1pPr>
            <a:lvl2pPr marL="457200" indent="0">
              <a:lnSpc>
                <a:spcPct val="100000"/>
              </a:lnSpc>
              <a:buNone/>
              <a:defRPr sz="1400">
                <a:latin typeface="Gisha" panose="020B0502040204020203" pitchFamily="34" charset="-79"/>
                <a:cs typeface="Gisha" panose="020B0502040204020203" pitchFamily="34" charset="-79"/>
              </a:defRPr>
            </a:lvl2pPr>
            <a:lvl3pPr marL="914400" indent="0">
              <a:lnSpc>
                <a:spcPct val="100000"/>
              </a:lnSpc>
              <a:buNone/>
              <a:defRPr sz="1400">
                <a:latin typeface="Gisha" panose="020B0502040204020203" pitchFamily="34" charset="-79"/>
                <a:cs typeface="Gisha" panose="020B0502040204020203" pitchFamily="34" charset="-79"/>
              </a:defRPr>
            </a:lvl3pPr>
            <a:lvl4pPr marL="1371600" indent="0">
              <a:lnSpc>
                <a:spcPct val="100000"/>
              </a:lnSpc>
              <a:buNone/>
              <a:defRPr sz="1400">
                <a:latin typeface="Gisha" panose="020B0502040204020203" pitchFamily="34" charset="-79"/>
                <a:cs typeface="Gisha" panose="020B0502040204020203" pitchFamily="34" charset="-79"/>
              </a:defRPr>
            </a:lvl4pPr>
            <a:lvl5pPr marL="1828800" indent="0">
              <a:lnSpc>
                <a:spcPct val="100000"/>
              </a:lnSpc>
              <a:buNone/>
              <a:defRPr sz="1400">
                <a:latin typeface="Gisha" panose="020B0502040204020203" pitchFamily="34" charset="-79"/>
                <a:cs typeface="Gisha" panose="020B0502040204020203" pitchFamily="34" charset="-79"/>
              </a:defRPr>
            </a:lvl5pPr>
          </a:lstStyle>
          <a:p>
            <a:pPr lvl="0"/>
            <a:r>
              <a:rPr lang="it-IT"/>
              <a:t>Modifica gli stili del testo dello schema</a:t>
            </a:r>
          </a:p>
        </p:txBody>
      </p:sp>
      <p:sp>
        <p:nvSpPr>
          <p:cNvPr id="35" name="Segnaposto immagine 3">
            <a:extLst>
              <a:ext uri="{FF2B5EF4-FFF2-40B4-BE49-F238E27FC236}">
                <a16:creationId xmlns:a16="http://schemas.microsoft.com/office/drawing/2014/main" id="{0AD52653-42A4-424F-B1D4-E8CC7B0BB456}"/>
              </a:ext>
            </a:extLst>
          </p:cNvPr>
          <p:cNvSpPr>
            <a:spLocks noGrp="1"/>
          </p:cNvSpPr>
          <p:nvPr>
            <p:ph type="pic" sz="quarter" idx="23"/>
          </p:nvPr>
        </p:nvSpPr>
        <p:spPr>
          <a:xfrm flipH="1">
            <a:off x="6483857" y="3861181"/>
            <a:ext cx="2015346" cy="2015344"/>
          </a:xfrm>
          <a:prstGeom prst="flowChartDelay">
            <a:avLst/>
          </a:prstGeom>
        </p:spPr>
        <p:txBody>
          <a:bodyPr vert="horz"/>
          <a:lstStyle/>
          <a:p>
            <a:endParaRPr lang="it-IT"/>
          </a:p>
        </p:txBody>
      </p:sp>
    </p:spTree>
    <p:extLst>
      <p:ext uri="{BB962C8B-B14F-4D97-AF65-F5344CB8AC3E}">
        <p14:creationId xmlns:p14="http://schemas.microsoft.com/office/powerpoint/2010/main" val="17766024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_Vuota">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C62164E0-9644-4C0E-8373-D614D95BAFAE}"/>
              </a:ext>
            </a:extLst>
          </p:cNvPr>
          <p:cNvSpPr txBox="1"/>
          <p:nvPr userDrawn="1"/>
        </p:nvSpPr>
        <p:spPr>
          <a:xfrm>
            <a:off x="0" y="0"/>
            <a:ext cx="11587942" cy="400110"/>
          </a:xfrm>
          <a:prstGeom prst="rect">
            <a:avLst/>
          </a:prstGeom>
          <a:solidFill>
            <a:schemeClr val="tx2">
              <a:lumMod val="75000"/>
            </a:schemeClr>
          </a:solidFill>
        </p:spPr>
        <p:txBody>
          <a:bodyPr wrap="square" rtlCol="0">
            <a:spAutoFit/>
          </a:bodyPr>
          <a:lstStyle/>
          <a:p>
            <a:endParaRPr lang="it-IT" sz="2000">
              <a:solidFill>
                <a:schemeClr val="bg1"/>
              </a:solidFill>
              <a:latin typeface="Bahnschrift" panose="020B0502040204020203" pitchFamily="34" charset="0"/>
            </a:endParaRPr>
          </a:p>
        </p:txBody>
      </p:sp>
      <p:sp>
        <p:nvSpPr>
          <p:cNvPr id="6" name="CasellaDiTesto 5">
            <a:extLst>
              <a:ext uri="{FF2B5EF4-FFF2-40B4-BE49-F238E27FC236}">
                <a16:creationId xmlns:a16="http://schemas.microsoft.com/office/drawing/2014/main" id="{16B7858F-34D8-4C94-90DF-4A4E8E8C0809}"/>
              </a:ext>
            </a:extLst>
          </p:cNvPr>
          <p:cNvSpPr txBox="1"/>
          <p:nvPr userDrawn="1"/>
        </p:nvSpPr>
        <p:spPr>
          <a:xfrm>
            <a:off x="11596255" y="0"/>
            <a:ext cx="595745" cy="400110"/>
          </a:xfrm>
          <a:prstGeom prst="rect">
            <a:avLst/>
          </a:prstGeom>
          <a:solidFill>
            <a:schemeClr val="tx2">
              <a:lumMod val="75000"/>
            </a:schemeClr>
          </a:solidFill>
        </p:spPr>
        <p:txBody>
          <a:bodyPr wrap="square" rtlCol="0">
            <a:spAutoFit/>
          </a:bodyPr>
          <a:lstStyle>
            <a:defPPr>
              <a:defRPr lang="it-IT"/>
            </a:defPPr>
            <a:lvl1pPr>
              <a:defRPr sz="2000">
                <a:solidFill>
                  <a:schemeClr val="bg1"/>
                </a:solidFill>
                <a:latin typeface="Bahnschrift" panose="020B0502040204020203" pitchFamily="34" charset="0"/>
              </a:defRPr>
            </a:lvl1pPr>
          </a:lstStyle>
          <a:p>
            <a:pPr lvl="0"/>
            <a:endParaRPr lang="it-IT"/>
          </a:p>
        </p:txBody>
      </p:sp>
      <p:cxnSp>
        <p:nvCxnSpPr>
          <p:cNvPr id="10" name="Connettore diritto 9">
            <a:extLst>
              <a:ext uri="{FF2B5EF4-FFF2-40B4-BE49-F238E27FC236}">
                <a16:creationId xmlns:a16="http://schemas.microsoft.com/office/drawing/2014/main" id="{FE3C1D11-31BA-4225-9FF9-15B8F694EB1F}"/>
              </a:ext>
            </a:extLst>
          </p:cNvPr>
          <p:cNvCxnSpPr/>
          <p:nvPr userDrawn="1"/>
        </p:nvCxnSpPr>
        <p:spPr>
          <a:xfrm>
            <a:off x="0" y="400110"/>
            <a:ext cx="12192000" cy="0"/>
          </a:xfrm>
          <a:prstGeom prst="line">
            <a:avLst/>
          </a:prstGeom>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Segnaposto testo 11">
            <a:extLst>
              <a:ext uri="{FF2B5EF4-FFF2-40B4-BE49-F238E27FC236}">
                <a16:creationId xmlns:a16="http://schemas.microsoft.com/office/drawing/2014/main" id="{A4446023-9410-4424-B6AC-84C309F60F3A}"/>
              </a:ext>
            </a:extLst>
          </p:cNvPr>
          <p:cNvSpPr>
            <a:spLocks noGrp="1"/>
          </p:cNvSpPr>
          <p:nvPr>
            <p:ph type="body" sz="quarter" idx="11"/>
          </p:nvPr>
        </p:nvSpPr>
        <p:spPr>
          <a:xfrm>
            <a:off x="0" y="0"/>
            <a:ext cx="11496675" cy="341313"/>
          </a:xfrm>
        </p:spPr>
        <p:txBody>
          <a:bodyPr/>
          <a:lstStyle>
            <a:lvl1pPr marL="0" indent="0">
              <a:buNone/>
              <a:defRPr sz="2000">
                <a:solidFill>
                  <a:schemeClr val="bg1"/>
                </a:solidFill>
                <a:latin typeface="Bahnschrift" panose="020B0502040204020203" pitchFamily="34" charset="0"/>
              </a:defRPr>
            </a:lvl1pPr>
          </a:lstStyle>
          <a:p>
            <a:pPr lvl="0"/>
            <a:r>
              <a:rPr lang="it-IT"/>
              <a:t>Modifica gli stili del testo dello schema</a:t>
            </a:r>
          </a:p>
        </p:txBody>
      </p:sp>
      <p:sp>
        <p:nvSpPr>
          <p:cNvPr id="20" name="Segnaposto testo 19">
            <a:extLst>
              <a:ext uri="{FF2B5EF4-FFF2-40B4-BE49-F238E27FC236}">
                <a16:creationId xmlns:a16="http://schemas.microsoft.com/office/drawing/2014/main" id="{5992486F-1F4F-4134-B0D9-303A275658F8}"/>
              </a:ext>
            </a:extLst>
          </p:cNvPr>
          <p:cNvSpPr>
            <a:spLocks noGrp="1"/>
          </p:cNvSpPr>
          <p:nvPr>
            <p:ph type="body" sz="quarter" idx="13"/>
          </p:nvPr>
        </p:nvSpPr>
        <p:spPr>
          <a:xfrm>
            <a:off x="322436" y="861754"/>
            <a:ext cx="6842125" cy="1954182"/>
          </a:xfrm>
        </p:spPr>
        <p:txBody>
          <a:bodyPr>
            <a:normAutofit/>
          </a:bodyPr>
          <a:lstStyle>
            <a:lvl1pPr marL="0" indent="0">
              <a:lnSpc>
                <a:spcPct val="100000"/>
              </a:lnSpc>
              <a:buNone/>
              <a:defRPr sz="1400">
                <a:latin typeface="Gisha" panose="020B0502040204020203" pitchFamily="34" charset="-79"/>
                <a:cs typeface="Gisha" panose="020B0502040204020203" pitchFamily="34" charset="-79"/>
              </a:defRPr>
            </a:lvl1pPr>
            <a:lvl2pPr marL="457200" indent="0">
              <a:lnSpc>
                <a:spcPct val="100000"/>
              </a:lnSpc>
              <a:buNone/>
              <a:defRPr sz="1400">
                <a:latin typeface="Gisha" panose="020B0502040204020203" pitchFamily="34" charset="-79"/>
                <a:cs typeface="Gisha" panose="020B0502040204020203" pitchFamily="34" charset="-79"/>
              </a:defRPr>
            </a:lvl2pPr>
            <a:lvl3pPr marL="914400" indent="0">
              <a:lnSpc>
                <a:spcPct val="100000"/>
              </a:lnSpc>
              <a:buNone/>
              <a:defRPr sz="1400">
                <a:latin typeface="Gisha" panose="020B0502040204020203" pitchFamily="34" charset="-79"/>
                <a:cs typeface="Gisha" panose="020B0502040204020203" pitchFamily="34" charset="-79"/>
              </a:defRPr>
            </a:lvl3pPr>
            <a:lvl4pPr marL="1371600" indent="0">
              <a:lnSpc>
                <a:spcPct val="100000"/>
              </a:lnSpc>
              <a:buNone/>
              <a:defRPr sz="1400">
                <a:latin typeface="Gisha" panose="020B0502040204020203" pitchFamily="34" charset="-79"/>
                <a:cs typeface="Gisha" panose="020B0502040204020203" pitchFamily="34" charset="-79"/>
              </a:defRPr>
            </a:lvl4pPr>
            <a:lvl5pPr marL="1828800" indent="0">
              <a:lnSpc>
                <a:spcPct val="100000"/>
              </a:lnSpc>
              <a:buNone/>
              <a:defRPr sz="1400">
                <a:latin typeface="Gisha" panose="020B0502040204020203" pitchFamily="34" charset="-79"/>
                <a:cs typeface="Gisha" panose="020B0502040204020203" pitchFamily="34" charset="-79"/>
              </a:defRPr>
            </a:lvl5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23" name="Segnaposto testo 19">
            <a:extLst>
              <a:ext uri="{FF2B5EF4-FFF2-40B4-BE49-F238E27FC236}">
                <a16:creationId xmlns:a16="http://schemas.microsoft.com/office/drawing/2014/main" id="{5114F84A-C927-40DB-9548-17B831BA8D7B}"/>
              </a:ext>
            </a:extLst>
          </p:cNvPr>
          <p:cNvSpPr>
            <a:spLocks noGrp="1"/>
          </p:cNvSpPr>
          <p:nvPr>
            <p:ph type="body" sz="quarter" idx="14"/>
          </p:nvPr>
        </p:nvSpPr>
        <p:spPr>
          <a:xfrm>
            <a:off x="322436" y="4091940"/>
            <a:ext cx="6842125" cy="1954182"/>
          </a:xfrm>
        </p:spPr>
        <p:txBody>
          <a:bodyPr>
            <a:normAutofit/>
          </a:bodyPr>
          <a:lstStyle>
            <a:lvl1pPr marL="0" indent="0">
              <a:lnSpc>
                <a:spcPct val="100000"/>
              </a:lnSpc>
              <a:buNone/>
              <a:defRPr sz="1400">
                <a:latin typeface="Gisha" panose="020B0502040204020203" pitchFamily="34" charset="-79"/>
                <a:cs typeface="Gisha" panose="020B0502040204020203" pitchFamily="34" charset="-79"/>
              </a:defRPr>
            </a:lvl1pPr>
            <a:lvl2pPr marL="457200" indent="0">
              <a:lnSpc>
                <a:spcPct val="100000"/>
              </a:lnSpc>
              <a:buNone/>
              <a:defRPr sz="1400">
                <a:latin typeface="Gisha" panose="020B0502040204020203" pitchFamily="34" charset="-79"/>
                <a:cs typeface="Gisha" panose="020B0502040204020203" pitchFamily="34" charset="-79"/>
              </a:defRPr>
            </a:lvl2pPr>
            <a:lvl3pPr marL="914400" indent="0">
              <a:lnSpc>
                <a:spcPct val="100000"/>
              </a:lnSpc>
              <a:buNone/>
              <a:defRPr sz="1400">
                <a:latin typeface="Gisha" panose="020B0502040204020203" pitchFamily="34" charset="-79"/>
                <a:cs typeface="Gisha" panose="020B0502040204020203" pitchFamily="34" charset="-79"/>
              </a:defRPr>
            </a:lvl3pPr>
            <a:lvl4pPr marL="1371600" indent="0">
              <a:lnSpc>
                <a:spcPct val="100000"/>
              </a:lnSpc>
              <a:buNone/>
              <a:defRPr sz="1400">
                <a:latin typeface="Gisha" panose="020B0502040204020203" pitchFamily="34" charset="-79"/>
                <a:cs typeface="Gisha" panose="020B0502040204020203" pitchFamily="34" charset="-79"/>
              </a:defRPr>
            </a:lvl4pPr>
            <a:lvl5pPr marL="1828800" indent="0">
              <a:lnSpc>
                <a:spcPct val="100000"/>
              </a:lnSpc>
              <a:buNone/>
              <a:defRPr sz="1400">
                <a:latin typeface="Gisha" panose="020B0502040204020203" pitchFamily="34" charset="-79"/>
                <a:cs typeface="Gisha" panose="020B0502040204020203" pitchFamily="34" charset="-79"/>
              </a:defRPr>
            </a:lvl5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cxnSp>
        <p:nvCxnSpPr>
          <p:cNvPr id="24" name="Connettore diritto 23">
            <a:extLst>
              <a:ext uri="{FF2B5EF4-FFF2-40B4-BE49-F238E27FC236}">
                <a16:creationId xmlns:a16="http://schemas.microsoft.com/office/drawing/2014/main" id="{9605B206-8EC2-4B2F-B166-FCD009CD862E}"/>
              </a:ext>
            </a:extLst>
          </p:cNvPr>
          <p:cNvCxnSpPr>
            <a:cxnSpLocks/>
          </p:cNvCxnSpPr>
          <p:nvPr userDrawn="1"/>
        </p:nvCxnSpPr>
        <p:spPr>
          <a:xfrm>
            <a:off x="0" y="3536779"/>
            <a:ext cx="12028516"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Segnaposto immagine 7">
            <a:extLst>
              <a:ext uri="{FF2B5EF4-FFF2-40B4-BE49-F238E27FC236}">
                <a16:creationId xmlns:a16="http://schemas.microsoft.com/office/drawing/2014/main" id="{106FAF5C-F3E2-439D-A23C-A25ACDAC95E2}"/>
              </a:ext>
            </a:extLst>
          </p:cNvPr>
          <p:cNvSpPr>
            <a:spLocks noGrp="1"/>
          </p:cNvSpPr>
          <p:nvPr>
            <p:ph type="pic" sz="quarter" idx="10"/>
          </p:nvPr>
        </p:nvSpPr>
        <p:spPr>
          <a:xfrm>
            <a:off x="7528560" y="573580"/>
            <a:ext cx="4599709" cy="6126480"/>
          </a:xfrm>
          <a:prstGeom prst="flowChartDelay">
            <a:avLst/>
          </a:prstGeom>
        </p:spPr>
        <p:txBody>
          <a:bodyPr/>
          <a:lstStyle/>
          <a:p>
            <a:endParaRPr lang="it-IT"/>
          </a:p>
        </p:txBody>
      </p:sp>
    </p:spTree>
    <p:extLst>
      <p:ext uri="{BB962C8B-B14F-4D97-AF65-F5344CB8AC3E}">
        <p14:creationId xmlns:p14="http://schemas.microsoft.com/office/powerpoint/2010/main" val="3517471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3"/>
          <p:cNvSpPr>
            <a:spLocks noGrp="1"/>
          </p:cNvSpPr>
          <p:nvPr>
            <p:ph type="dt" sz="half" idx="10"/>
          </p:nvPr>
        </p:nvSpPr>
        <p:spPr/>
        <p:txBody>
          <a:bodyPr/>
          <a:lstStyle/>
          <a:p>
            <a:fld id="{ACA67048-8DE2-40E6-8AFC-3B04CF619662}" type="datetimeFigureOut">
              <a:rPr lang="it-IT" smtClean="0"/>
              <a:pPr/>
              <a:t>22/01/2019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2070537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ACA67048-8DE2-40E6-8AFC-3B04CF619662}" type="datetimeFigureOut">
              <a:rPr lang="it-IT" smtClean="0"/>
              <a:pPr/>
              <a:t>22/01/2019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177631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ACA67048-8DE2-40E6-8AFC-3B04CF619662}" type="datetimeFigureOut">
              <a:rPr lang="it-IT" smtClean="0"/>
              <a:pPr/>
              <a:t>22/01/2019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1203200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ACA67048-8DE2-40E6-8AFC-3B04CF619662}" type="datetimeFigureOut">
              <a:rPr lang="it-IT" smtClean="0"/>
              <a:pPr/>
              <a:t>22/01/2019</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1724635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7" name="Date Placeholder 2"/>
          <p:cNvSpPr>
            <a:spLocks noGrp="1"/>
          </p:cNvSpPr>
          <p:nvPr>
            <p:ph type="dt" sz="half" idx="10"/>
          </p:nvPr>
        </p:nvSpPr>
        <p:spPr/>
        <p:txBody>
          <a:bodyPr/>
          <a:lstStyle/>
          <a:p>
            <a:fld id="{ACA67048-8DE2-40E6-8AFC-3B04CF619662}" type="datetimeFigureOut">
              <a:rPr lang="it-IT" smtClean="0"/>
              <a:pPr/>
              <a:t>22/01/2019</a:t>
            </a:fld>
            <a:endParaRPr lang="it-IT"/>
          </a:p>
        </p:txBody>
      </p:sp>
      <p:sp>
        <p:nvSpPr>
          <p:cNvPr id="5" name="Footer Placeholder 3"/>
          <p:cNvSpPr>
            <a:spLocks noGrp="1"/>
          </p:cNvSpPr>
          <p:nvPr>
            <p:ph type="ftr" sz="quarter" idx="11"/>
          </p:nvPr>
        </p:nvSpPr>
        <p:spPr/>
        <p:txBody>
          <a:bodyPr/>
          <a:lstStyle/>
          <a:p>
            <a:endParaRPr lang="it-IT"/>
          </a:p>
        </p:txBody>
      </p:sp>
      <p:sp>
        <p:nvSpPr>
          <p:cNvPr id="6" name="Slide Number Placeholder 4"/>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2102506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CA67048-8DE2-40E6-8AFC-3B04CF619662}" type="datetimeFigureOut">
              <a:rPr lang="it-IT" smtClean="0"/>
              <a:pPr/>
              <a:t>22/01/2019</a:t>
            </a:fld>
            <a:endParaRPr lang="it-IT"/>
          </a:p>
        </p:txBody>
      </p:sp>
      <p:sp>
        <p:nvSpPr>
          <p:cNvPr id="5" name="Footer Placeholder 2"/>
          <p:cNvSpPr>
            <a:spLocks noGrp="1"/>
          </p:cNvSpPr>
          <p:nvPr>
            <p:ph type="ftr" sz="quarter" idx="11"/>
          </p:nvPr>
        </p:nvSpPr>
        <p:spPr/>
        <p:txBody>
          <a:bodyPr/>
          <a:lstStyle/>
          <a:p>
            <a:endParaRPr lang="it-IT"/>
          </a:p>
        </p:txBody>
      </p:sp>
      <p:sp>
        <p:nvSpPr>
          <p:cNvPr id="6" name="Slide Number Placeholder 3"/>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356932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7" name="Date Placeholder 4"/>
          <p:cNvSpPr>
            <a:spLocks noGrp="1"/>
          </p:cNvSpPr>
          <p:nvPr>
            <p:ph type="dt" sz="half" idx="10"/>
          </p:nvPr>
        </p:nvSpPr>
        <p:spPr/>
        <p:txBody>
          <a:bodyPr/>
          <a:lstStyle/>
          <a:p>
            <a:fld id="{ACA67048-8DE2-40E6-8AFC-3B04CF619662}" type="datetimeFigureOut">
              <a:rPr lang="it-IT" smtClean="0"/>
              <a:pPr/>
              <a:t>22/01/2019</a:t>
            </a:fld>
            <a:endParaRPr lang="it-IT"/>
          </a:p>
        </p:txBody>
      </p:sp>
      <p:sp>
        <p:nvSpPr>
          <p:cNvPr id="5" name="Footer Placeholder 5"/>
          <p:cNvSpPr>
            <a:spLocks noGrp="1"/>
          </p:cNvSpPr>
          <p:nvPr>
            <p:ph type="ftr" sz="quarter" idx="11"/>
          </p:nvPr>
        </p:nvSpPr>
        <p:spPr/>
        <p:txBody>
          <a:bodyPr/>
          <a:lstStyle/>
          <a:p>
            <a:endParaRPr lang="it-IT"/>
          </a:p>
        </p:txBody>
      </p:sp>
      <p:sp>
        <p:nvSpPr>
          <p:cNvPr id="6" name="Slide Number Placeholder 6"/>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3642131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ACA67048-8DE2-40E6-8AFC-3B04CF619662}" type="datetimeFigureOut">
              <a:rPr lang="it-IT" smtClean="0"/>
              <a:pPr/>
              <a:t>22/01/2019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2494607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1" cstate="print">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2" cstate="print">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3" cstate="print">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4" cstate="print">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CA67048-8DE2-40E6-8AFC-3B04CF619662}" type="datetimeFigureOut">
              <a:rPr lang="it-IT" smtClean="0"/>
              <a:pPr/>
              <a:t>22/01/2019</a:t>
            </a:fld>
            <a:endParaRPr lang="it-IT"/>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it-IT"/>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DDB8AB4-81AB-4E20-95C6-7AAAE526AF48}" type="slidenum">
              <a:rPr lang="it-IT" smtClean="0"/>
              <a:pPr/>
              <a:t>‹N›</a:t>
            </a:fld>
            <a:endParaRPr lang="it-IT"/>
          </a:p>
        </p:txBody>
      </p:sp>
    </p:spTree>
    <p:extLst>
      <p:ext uri="{BB962C8B-B14F-4D97-AF65-F5344CB8AC3E}">
        <p14:creationId xmlns:p14="http://schemas.microsoft.com/office/powerpoint/2010/main" val="2920648480"/>
      </p:ext>
    </p:extLst>
  </p:cSld>
  <p:clrMap bg1="dk1" tx1="lt1" bg2="dk2" tx2="lt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 id="2147483757" r:id="rId16"/>
    <p:sldLayoutId id="2147483758" r:id="rId17"/>
    <p:sldLayoutId id="2147483759" r:id="rId18"/>
    <p:sldLayoutId id="2147483660" r:id="rId19"/>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3.jpeg"/><Relationship Id="rId7"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18.xml"/><Relationship Id="rId6" Type="http://schemas.openxmlformats.org/officeDocument/2006/relationships/image" Target="../media/image25.png"/><Relationship Id="rId5" Type="http://schemas.openxmlformats.org/officeDocument/2006/relationships/hyperlink" Target="https://www.pexels.com/photo/black-metal-current-posts-157827/" TargetMode="External"/><Relationship Id="rId4" Type="http://schemas.openxmlformats.org/officeDocument/2006/relationships/image" Target="../media/image24.jpeg"/></Relationships>
</file>

<file path=ppt/slides/_rels/slide1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1.xml"/><Relationship Id="rId1" Type="http://schemas.openxmlformats.org/officeDocument/2006/relationships/slideLayout" Target="../slideLayouts/slideLayout18.xml"/><Relationship Id="rId5" Type="http://schemas.openxmlformats.org/officeDocument/2006/relationships/image" Target="../media/image28.png"/><Relationship Id="rId4" Type="http://schemas.openxmlformats.org/officeDocument/2006/relationships/hyperlink" Target="https://www.pexels.com/photo/ash-background-beautiful-blaze-216640/"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18.xml"/><Relationship Id="rId5" Type="http://schemas.openxmlformats.org/officeDocument/2006/relationships/image" Target="../media/image20.pn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18.xml"/><Relationship Id="rId6" Type="http://schemas.openxmlformats.org/officeDocument/2006/relationships/image" Target="../media/image20.png"/><Relationship Id="rId5" Type="http://schemas.openxmlformats.org/officeDocument/2006/relationships/image" Target="../media/image28.png"/><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hyperlink" Target="https://www.pexels.com/photo/two-women-talking-in-front-of-man-1493376/" TargetMode="External"/><Relationship Id="rId2" Type="http://schemas.openxmlformats.org/officeDocument/2006/relationships/notesSlide" Target="../notesSlides/notesSlide14.xml"/><Relationship Id="rId1" Type="http://schemas.openxmlformats.org/officeDocument/2006/relationships/slideLayout" Target="../slideLayouts/slideLayout18.xml"/><Relationship Id="rId5" Type="http://schemas.openxmlformats.org/officeDocument/2006/relationships/image" Target="../media/image20.png"/><Relationship Id="rId4" Type="http://schemas.openxmlformats.org/officeDocument/2006/relationships/image" Target="../media/image30.jpeg"/></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6.xml"/><Relationship Id="rId1" Type="http://schemas.openxmlformats.org/officeDocument/2006/relationships/slideLayout" Target="../slideLayouts/slideLayout18.xml"/><Relationship Id="rId5" Type="http://schemas.openxmlformats.org/officeDocument/2006/relationships/image" Target="../media/image32.png"/><Relationship Id="rId4" Type="http://schemas.openxmlformats.org/officeDocument/2006/relationships/hyperlink" Target="https://www.pexels.com/photo/bullion-gold-gold-bars-golden-47047/"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7.xml"/><Relationship Id="rId1" Type="http://schemas.openxmlformats.org/officeDocument/2006/relationships/slideLayout" Target="../slideLayouts/slideLayout18.xml"/><Relationship Id="rId5" Type="http://schemas.openxmlformats.org/officeDocument/2006/relationships/image" Target="../media/image35.png"/><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7.jpeg"/><Relationship Id="rId7"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image" Target="../media/image8.jpeg"/><Relationship Id="rId5" Type="http://schemas.openxmlformats.org/officeDocument/2006/relationships/hyperlink" Target="https://www.pexels.com/photo/selective-focus-photography-of-child-s-hand-on-person-s-palm-1250452/" TargetMode="External"/><Relationship Id="rId4" Type="http://schemas.openxmlformats.org/officeDocument/2006/relationships/hyperlink" Target="https://pixabay.com/en/dollar-exchange-rate-world-economy-544949/"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7"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image" Target="../media/image13.png"/><Relationship Id="rId5" Type="http://schemas.openxmlformats.org/officeDocument/2006/relationships/hyperlink" Target="https://www.pexels.com/photo/batch-books-document-education-357514/" TargetMode="External"/><Relationship Id="rId4" Type="http://schemas.openxmlformats.org/officeDocument/2006/relationships/image" Target="../media/image12.jpeg"/></Relationships>
</file>

<file path=ppt/slides/_rels/slide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5.xml"/><Relationship Id="rId1" Type="http://schemas.openxmlformats.org/officeDocument/2006/relationships/slideLayout" Target="../slideLayouts/slideLayout18.xml"/><Relationship Id="rId5" Type="http://schemas.openxmlformats.org/officeDocument/2006/relationships/image" Target="../media/image17.png"/><Relationship Id="rId4" Type="http://schemas.openxmlformats.org/officeDocument/2006/relationships/hyperlink" Target="https://www.pexels.com/photo/apples-close-up-delicious-diet-209339/"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7.xml"/><Relationship Id="rId1" Type="http://schemas.openxmlformats.org/officeDocument/2006/relationships/slideLayout" Target="../slideLayouts/slideLayout18.xml"/><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hyperlink" Target="https://www.pexels.com/photo/two-persons-hand-shake-1179804/" TargetMode="External"/><Relationship Id="rId2" Type="http://schemas.openxmlformats.org/officeDocument/2006/relationships/notesSlide" Target="../notesSlides/notesSlide8.xml"/><Relationship Id="rId1" Type="http://schemas.openxmlformats.org/officeDocument/2006/relationships/slideLayout" Target="../slideLayouts/slideLayout18.xml"/><Relationship Id="rId5" Type="http://schemas.openxmlformats.org/officeDocument/2006/relationships/image" Target="../media/image13.png"/><Relationship Id="rId4" Type="http://schemas.openxmlformats.org/officeDocument/2006/relationships/image" Target="../media/image21.jpeg"/></Relationships>
</file>

<file path=ppt/slides/_rels/slide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2">
            <a:alpha val="82000"/>
          </a:schemeClr>
        </a:solidFill>
        <a:effectLst/>
      </p:bgPr>
    </p:bg>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EE6EAE5D-D554-4C29-BFCC-8FB07C1A4B42}"/>
              </a:ext>
            </a:extLst>
          </p:cNvPr>
          <p:cNvSpPr/>
          <p:nvPr/>
        </p:nvSpPr>
        <p:spPr>
          <a:xfrm>
            <a:off x="0" y="1605280"/>
            <a:ext cx="12192000" cy="390144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 name="Rettangolo 2">
            <a:extLst>
              <a:ext uri="{FF2B5EF4-FFF2-40B4-BE49-F238E27FC236}">
                <a16:creationId xmlns:a16="http://schemas.microsoft.com/office/drawing/2014/main" id="{A0E21B82-D5FE-4693-A1B5-F7CAB16976A4}"/>
              </a:ext>
            </a:extLst>
          </p:cNvPr>
          <p:cNvSpPr/>
          <p:nvPr/>
        </p:nvSpPr>
        <p:spPr>
          <a:xfrm>
            <a:off x="0" y="1605280"/>
            <a:ext cx="12192000" cy="212852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8" name="Ritardo 7">
            <a:extLst>
              <a:ext uri="{FF2B5EF4-FFF2-40B4-BE49-F238E27FC236}">
                <a16:creationId xmlns:a16="http://schemas.microsoft.com/office/drawing/2014/main" id="{B7123CEB-155E-4C7B-8A86-118048044F1A}"/>
              </a:ext>
            </a:extLst>
          </p:cNvPr>
          <p:cNvSpPr/>
          <p:nvPr/>
        </p:nvSpPr>
        <p:spPr>
          <a:xfrm rot="5400000">
            <a:off x="3145457" y="-598667"/>
            <a:ext cx="2743201" cy="9034118"/>
          </a:xfrm>
          <a:prstGeom prst="flowChartDelay">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it-IT" sz="3600" b="1" dirty="0" smtClean="0">
                <a:solidFill>
                  <a:schemeClr val="tx2">
                    <a:lumMod val="75000"/>
                  </a:schemeClr>
                </a:solidFill>
                <a:latin typeface="Articulate Light" panose="02000503040000020004" pitchFamily="2" charset="0"/>
              </a:rPr>
              <a:t>Cyber Security: un'analisi tecnica</a:t>
            </a:r>
          </a:p>
          <a:p>
            <a:pPr algn="ctr"/>
            <a:r>
              <a:rPr lang="it-IT" sz="3600" b="1" dirty="0" smtClean="0">
                <a:solidFill>
                  <a:schemeClr val="tx2">
                    <a:lumMod val="75000"/>
                  </a:schemeClr>
                </a:solidFill>
                <a:latin typeface="Articulate Light" panose="02000503040000020004" pitchFamily="2" charset="0"/>
              </a:rPr>
              <a:t>[Vademecum per la sicurezza dei dati aziendali - Parte 5]</a:t>
            </a:r>
            <a:endParaRPr lang="it-IT" sz="3600" b="1" dirty="0">
              <a:solidFill>
                <a:schemeClr val="tx2">
                  <a:lumMod val="75000"/>
                </a:schemeClr>
              </a:solidFill>
              <a:latin typeface="Articulate Light" panose="02000503040000020004" pitchFamily="2" charset="0"/>
            </a:endParaRPr>
          </a:p>
        </p:txBody>
      </p:sp>
      <p:cxnSp>
        <p:nvCxnSpPr>
          <p:cNvPr id="17" name="Connettore diritto 16">
            <a:extLst>
              <a:ext uri="{FF2B5EF4-FFF2-40B4-BE49-F238E27FC236}">
                <a16:creationId xmlns:a16="http://schemas.microsoft.com/office/drawing/2014/main" id="{9AC420FA-A18E-4CB2-BAB3-A63E3EC1ED91}"/>
              </a:ext>
            </a:extLst>
          </p:cNvPr>
          <p:cNvCxnSpPr/>
          <p:nvPr/>
        </p:nvCxnSpPr>
        <p:spPr>
          <a:xfrm>
            <a:off x="0" y="3733800"/>
            <a:ext cx="77728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Connettore diritto 17">
            <a:extLst>
              <a:ext uri="{FF2B5EF4-FFF2-40B4-BE49-F238E27FC236}">
                <a16:creationId xmlns:a16="http://schemas.microsoft.com/office/drawing/2014/main" id="{23974546-CBAC-4664-9B03-882C9DC135E3}"/>
              </a:ext>
            </a:extLst>
          </p:cNvPr>
          <p:cNvCxnSpPr>
            <a:cxnSpLocks/>
          </p:cNvCxnSpPr>
          <p:nvPr/>
        </p:nvCxnSpPr>
        <p:spPr>
          <a:xfrm>
            <a:off x="11559396" y="3733800"/>
            <a:ext cx="6326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026" name="Picture 2" descr="Immagine correlata"/>
          <p:cNvPicPr>
            <a:picLocks noChangeAspect="1" noChangeArrowheads="1"/>
          </p:cNvPicPr>
          <p:nvPr/>
        </p:nvPicPr>
        <p:blipFill>
          <a:blip r:embed="rId3" cstate="print">
            <a:duotone>
              <a:schemeClr val="bg2">
                <a:shade val="45000"/>
                <a:satMod val="135000"/>
              </a:schemeClr>
              <a:prstClr val="white"/>
            </a:duotone>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7543800" y="1501774"/>
            <a:ext cx="4331898" cy="3817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33309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8"/>
          <p:cNvPicPr>
            <a:picLocks noChangeAspect="1" noChangeArrowheads="1"/>
          </p:cNvPicPr>
          <p:nvPr/>
        </p:nvPicPr>
        <p:blipFill>
          <a:blip r:embed="rId3" cstate="print"/>
          <a:stretch>
            <a:fillRect/>
          </a:stretch>
        </p:blipFill>
        <p:spPr bwMode="auto">
          <a:xfrm>
            <a:off x="38100" y="3448440"/>
            <a:ext cx="5867400" cy="333336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1" name="Documento 10"/>
          <p:cNvSpPr/>
          <p:nvPr/>
        </p:nvSpPr>
        <p:spPr>
          <a:xfrm>
            <a:off x="0" y="400051"/>
            <a:ext cx="6327206" cy="3784023"/>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r>
              <a:rPr lang="it-IT" sz="1600" dirty="0" smtClean="0">
                <a:latin typeface="Microsoft Yi Baiti" panose="03000500000000000000" pitchFamily="66" charset="0"/>
                <a:ea typeface="Microsoft Yi Baiti" panose="03000500000000000000" pitchFamily="66" charset="0"/>
              </a:rPr>
              <a:t>9</a:t>
            </a:r>
            <a:endParaRPr lang="it-IT" sz="1600" dirty="0">
              <a:latin typeface="Microsoft Yi Baiti" panose="03000500000000000000" pitchFamily="66" charset="0"/>
              <a:ea typeface="Microsoft Yi Baiti" panose="03000500000000000000" pitchFamily="66" charset="0"/>
            </a:endParaRP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827" y="-152399"/>
            <a:ext cx="11496675" cy="341313"/>
          </a:xfrm>
        </p:spPr>
        <p:txBody>
          <a:bodyPr>
            <a:noAutofit/>
          </a:bodyPr>
          <a:lstStyle/>
          <a:p>
            <a:r>
              <a:rPr lang="it-IT" sz="3200" dirty="0" smtClean="0">
                <a:solidFill>
                  <a:schemeClr val="tx1"/>
                </a:solidFill>
                <a:latin typeface="Microsoft Yi Baiti" panose="03000500000000000000" pitchFamily="66" charset="0"/>
                <a:ea typeface="Microsoft Yi Baiti" panose="03000500000000000000" pitchFamily="66" charset="0"/>
              </a:rPr>
              <a:t>Sicurezza ICT e impianti primari 1/2</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37" name="Rettangolo 36"/>
          <p:cNvSpPr/>
          <p:nvPr/>
        </p:nvSpPr>
        <p:spPr>
          <a:xfrm>
            <a:off x="6656060" y="1982425"/>
            <a:ext cx="5322390" cy="369332"/>
          </a:xfrm>
          <a:prstGeom prst="rect">
            <a:avLst/>
          </a:prstGeom>
        </p:spPr>
        <p:txBody>
          <a:bodyPr wrap="square">
            <a:spAutoFit/>
          </a:bodyPr>
          <a:lstStyle/>
          <a:p>
            <a:endParaRPr lang="it-IT" dirty="0">
              <a:latin typeface="Tempus Sans ITC" panose="04020404030D07020202" pitchFamily="82" charset="0"/>
              <a:cs typeface="Gisha" panose="020B0502040204020203" pitchFamily="34" charset="-79"/>
            </a:endParaRPr>
          </a:p>
        </p:txBody>
      </p:sp>
      <p:pic>
        <p:nvPicPr>
          <p:cNvPr id="2056" name="Picture 8"/>
          <p:cNvPicPr>
            <a:picLocks noChangeAspect="1" noChangeArrowheads="1"/>
          </p:cNvPicPr>
          <p:nvPr/>
        </p:nvPicPr>
        <p:blipFill>
          <a:blip r:embed="rId4" cstate="print"/>
          <a:stretch>
            <a:fillRect/>
          </a:stretch>
        </p:blipFill>
        <p:spPr bwMode="auto">
          <a:xfrm>
            <a:off x="5943600" y="406713"/>
            <a:ext cx="6248399" cy="3233569"/>
          </a:xfrm>
          <a:prstGeom prst="flowChartDocument">
            <a:avLst/>
          </a:prstGeom>
          <a:noFill/>
          <a:extLst>
            <a:ext uri="{909E8E84-426E-40DD-AFC4-6F175D3DCCD1}">
              <a14:hiddenFill xmlns:a14="http://schemas.microsoft.com/office/drawing/2010/main">
                <a:solidFill>
                  <a:srgbClr val="FFFFFF"/>
                </a:solidFill>
              </a14:hiddenFill>
            </a:ext>
          </a:extLst>
        </p:spPr>
      </p:pic>
      <p:sp>
        <p:nvSpPr>
          <p:cNvPr id="40" name="Rettangolo arrotondato 39"/>
          <p:cNvSpPr/>
          <p:nvPr/>
        </p:nvSpPr>
        <p:spPr>
          <a:xfrm>
            <a:off x="-3321269" y="-1"/>
            <a:ext cx="3103379" cy="6169915"/>
          </a:xfrm>
          <a:prstGeom prst="roundRect">
            <a:avLst/>
          </a:prstGeom>
          <a:ln>
            <a:solidFill>
              <a:srgbClr val="B01513"/>
            </a:solidFill>
          </a:ln>
        </p:spPr>
        <p:style>
          <a:lnRef idx="2">
            <a:schemeClr val="accent2"/>
          </a:lnRef>
          <a:fillRef idx="1">
            <a:schemeClr val="lt1"/>
          </a:fillRef>
          <a:effectRef idx="0">
            <a:schemeClr val="accent2"/>
          </a:effectRef>
          <a:fontRef idx="minor">
            <a:schemeClr val="dk1"/>
          </a:fontRef>
        </p:style>
        <p:txBody>
          <a:bodyPr rtlCol="0" anchor="ctr"/>
          <a:lstStyle/>
          <a:p>
            <a:r>
              <a:rPr lang="it-IT" sz="1400" b="1" dirty="0"/>
              <a:t>Note sviluppo</a:t>
            </a:r>
          </a:p>
          <a:p>
            <a:endParaRPr lang="it-IT" sz="1400" b="1" dirty="0"/>
          </a:p>
          <a:p>
            <a:r>
              <a:rPr lang="it-IT" sz="1400" b="1" dirty="0"/>
              <a:t>Immagini</a:t>
            </a:r>
          </a:p>
          <a:p>
            <a:r>
              <a:rPr lang="it-IT" sz="1400" dirty="0" smtClean="0"/>
              <a:t> </a:t>
            </a:r>
            <a:endParaRPr lang="it-IT" sz="1400" dirty="0"/>
          </a:p>
          <a:p>
            <a:endParaRPr lang="it-IT" sz="1400" dirty="0"/>
          </a:p>
          <a:p>
            <a:pPr marL="342900" indent="-342900">
              <a:buAutoNum type="arabicPeriod"/>
            </a:pPr>
            <a:r>
              <a:rPr lang="it-IT" sz="1400" dirty="0" smtClean="0">
                <a:hlinkClick r:id="rId5"/>
              </a:rPr>
              <a:t>https://www.pexels.com/photo/black-metal-current-posts-157827/</a:t>
            </a:r>
            <a:endParaRPr lang="it-IT" sz="1400" dirty="0" smtClean="0"/>
          </a:p>
          <a:p>
            <a:pPr marL="342900" indent="-342900">
              <a:buAutoNum type="arabicPeriod"/>
            </a:pPr>
            <a:endParaRPr lang="it-IT" sz="1400" dirty="0" smtClean="0"/>
          </a:p>
          <a:p>
            <a:pPr marL="342900" indent="-342900"/>
            <a:endParaRPr lang="it-IT" sz="1400" dirty="0" smtClean="0"/>
          </a:p>
          <a:p>
            <a:pPr marL="342900" indent="-342900">
              <a:buAutoNum type="arabicPeriod"/>
            </a:pPr>
            <a:r>
              <a:rPr lang="it-IT" sz="1400" dirty="0" smtClean="0"/>
              <a:t>https://www.pexels.com/photo/clouds-dawn-dusk-electricity-157039/</a:t>
            </a:r>
          </a:p>
        </p:txBody>
      </p:sp>
      <p:sp>
        <p:nvSpPr>
          <p:cNvPr id="58" name="Rettangolo arrotondato 57"/>
          <p:cNvSpPr/>
          <p:nvPr/>
        </p:nvSpPr>
        <p:spPr>
          <a:xfrm>
            <a:off x="4412752" y="4764649"/>
            <a:ext cx="197348" cy="30265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1</a:t>
            </a:r>
            <a:endParaRPr lang="it-IT" dirty="0"/>
          </a:p>
        </p:txBody>
      </p:sp>
      <p:sp>
        <p:nvSpPr>
          <p:cNvPr id="30" name="Rettangolo arrotondato 29"/>
          <p:cNvSpPr/>
          <p:nvPr/>
        </p:nvSpPr>
        <p:spPr>
          <a:xfrm>
            <a:off x="6607589" y="3702627"/>
            <a:ext cx="698954" cy="39669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6-9</a:t>
            </a:r>
            <a:endParaRPr lang="it-IT" dirty="0"/>
          </a:p>
        </p:txBody>
      </p:sp>
      <p:sp>
        <p:nvSpPr>
          <p:cNvPr id="31" name="Rettangolo arrotondato 30"/>
          <p:cNvSpPr/>
          <p:nvPr/>
        </p:nvSpPr>
        <p:spPr>
          <a:xfrm>
            <a:off x="5093262" y="502227"/>
            <a:ext cx="488388" cy="29787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1</a:t>
            </a:r>
            <a:endParaRPr lang="it-IT" dirty="0"/>
          </a:p>
        </p:txBody>
      </p:sp>
      <p:sp>
        <p:nvSpPr>
          <p:cNvPr id="25" name="Rettangolo arrotondato 24"/>
          <p:cNvSpPr/>
          <p:nvPr/>
        </p:nvSpPr>
        <p:spPr>
          <a:xfrm>
            <a:off x="0" y="2990850"/>
            <a:ext cx="451926" cy="32385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4</a:t>
            </a:r>
            <a:endParaRPr lang="it-IT" dirty="0"/>
          </a:p>
        </p:txBody>
      </p:sp>
      <p:sp>
        <p:nvSpPr>
          <p:cNvPr id="27" name="Rettangolo arrotondato 26"/>
          <p:cNvSpPr/>
          <p:nvPr/>
        </p:nvSpPr>
        <p:spPr>
          <a:xfrm>
            <a:off x="0" y="1214366"/>
            <a:ext cx="438150" cy="34773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2</a:t>
            </a:r>
            <a:endParaRPr lang="it-IT" dirty="0"/>
          </a:p>
        </p:txBody>
      </p:sp>
      <p:sp>
        <p:nvSpPr>
          <p:cNvPr id="34" name="Rettangolo arrotondato 33"/>
          <p:cNvSpPr/>
          <p:nvPr/>
        </p:nvSpPr>
        <p:spPr>
          <a:xfrm>
            <a:off x="70279" y="2120612"/>
            <a:ext cx="361950" cy="3429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3</a:t>
            </a:r>
            <a:endParaRPr lang="it-IT" dirty="0"/>
          </a:p>
        </p:txBody>
      </p:sp>
      <p:sp>
        <p:nvSpPr>
          <p:cNvPr id="29" name="Rettangolo 28"/>
          <p:cNvSpPr/>
          <p:nvPr/>
        </p:nvSpPr>
        <p:spPr>
          <a:xfrm>
            <a:off x="438150" y="628650"/>
            <a:ext cx="5334000" cy="3139321"/>
          </a:xfrm>
          <a:prstGeom prst="rect">
            <a:avLst/>
          </a:prstGeom>
        </p:spPr>
        <p:txBody>
          <a:bodyPr wrap="square">
            <a:spAutoFit/>
          </a:bodyPr>
          <a:lstStyle/>
          <a:p>
            <a:pPr algn="ctr"/>
            <a:r>
              <a:rPr lang="it-IT" sz="2200" b="1" dirty="0" smtClean="0">
                <a:cs typeface="Arial" charset="0"/>
              </a:rPr>
              <a:t>Erogazione energia elettrica</a:t>
            </a:r>
            <a:br>
              <a:rPr lang="it-IT" sz="2200" b="1" dirty="0" smtClean="0">
                <a:cs typeface="Arial" charset="0"/>
              </a:rPr>
            </a:br>
            <a:endParaRPr lang="it-IT" sz="2200" b="1" dirty="0" smtClean="0">
              <a:cs typeface="Arial" charset="0"/>
            </a:endParaRPr>
          </a:p>
          <a:p>
            <a:r>
              <a:rPr lang="it-IT" sz="2200" dirty="0" smtClean="0">
                <a:cs typeface="Arial" charset="0"/>
              </a:rPr>
              <a:t>Essenziale per integrità dati e apparecchi</a:t>
            </a:r>
          </a:p>
          <a:p>
            <a:pPr algn="ctr"/>
            <a:endParaRPr lang="it-IT" sz="2200" b="1" dirty="0" smtClean="0">
              <a:cs typeface="Arial" charset="0"/>
            </a:endParaRPr>
          </a:p>
          <a:p>
            <a:r>
              <a:rPr lang="it-IT" sz="2200" dirty="0" smtClean="0">
                <a:cs typeface="Arial" charset="0"/>
              </a:rPr>
              <a:t>Non va data per scontata</a:t>
            </a:r>
          </a:p>
          <a:p>
            <a:endParaRPr lang="it-IT" sz="2200" dirty="0" smtClean="0">
              <a:cs typeface="Arial" charset="0"/>
            </a:endParaRPr>
          </a:p>
          <a:p>
            <a:r>
              <a:rPr lang="it-IT" sz="2200" dirty="0" smtClean="0">
                <a:cs typeface="Arial" charset="0"/>
              </a:rPr>
              <a:t>Anche brevi interruzioni causano corruzione/perdita dati</a:t>
            </a:r>
            <a:endParaRPr lang="it-IT" sz="2200" dirty="0">
              <a:cs typeface="Arial" charset="0"/>
            </a:endParaRPr>
          </a:p>
        </p:txBody>
      </p:sp>
      <p:sp>
        <p:nvSpPr>
          <p:cNvPr id="32" name="Ovale 31"/>
          <p:cNvSpPr/>
          <p:nvPr/>
        </p:nvSpPr>
        <p:spPr>
          <a:xfrm rot="1148554">
            <a:off x="10524207" y="3262288"/>
            <a:ext cx="1203403" cy="1138053"/>
          </a:xfrm>
          <a:prstGeom prst="ellipse">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36" name="Picture 10" descr="Immagine correlata"/>
          <p:cNvPicPr>
            <a:picLocks noChangeAspect="1" noChangeArrowheads="1"/>
          </p:cNvPicPr>
          <p:nvPr/>
        </p:nvPicPr>
        <p:blipFill>
          <a:blip r:embed="rId6" cstate="print">
            <a:lum bright="70000" contrast="-70000"/>
            <a:extLst>
              <a:ext uri="{28A0092B-C50C-407E-A947-70E740481C1C}">
                <a14:useLocalDpi xmlns:a14="http://schemas.microsoft.com/office/drawing/2010/main" val="0"/>
              </a:ext>
            </a:extLst>
          </a:blip>
          <a:srcRect/>
          <a:stretch>
            <a:fillRect/>
          </a:stretch>
        </p:blipFill>
        <p:spPr bwMode="auto">
          <a:xfrm rot="17583731">
            <a:off x="11083757" y="3246605"/>
            <a:ext cx="514017" cy="514017"/>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12" descr="Risultati immagini per icona laptop"/>
          <p:cNvPicPr>
            <a:picLocks noChangeAspect="1" noChangeArrowheads="1"/>
          </p:cNvPicPr>
          <p:nvPr/>
        </p:nvPicPr>
        <p:blipFill>
          <a:blip r:embed="rId7" cstate="print">
            <a:lum bright="70000" contrast="-70000"/>
            <a:extLst>
              <a:ext uri="{28A0092B-C50C-407E-A947-70E740481C1C}">
                <a14:useLocalDpi xmlns:a14="http://schemas.microsoft.com/office/drawing/2010/main" val="0"/>
              </a:ext>
            </a:extLst>
          </a:blip>
          <a:srcRect/>
          <a:stretch>
            <a:fillRect/>
          </a:stretch>
        </p:blipFill>
        <p:spPr bwMode="auto">
          <a:xfrm rot="1148554">
            <a:off x="10842636" y="3563709"/>
            <a:ext cx="755631" cy="616643"/>
          </a:xfrm>
          <a:prstGeom prst="rect">
            <a:avLst/>
          </a:prstGeom>
          <a:noFill/>
          <a:extLst>
            <a:ext uri="{909E8E84-426E-40DD-AFC4-6F175D3DCCD1}">
              <a14:hiddenFill xmlns:a14="http://schemas.microsoft.com/office/drawing/2010/main">
                <a:solidFill>
                  <a:srgbClr val="FFFFFF"/>
                </a:solidFill>
              </a14:hiddenFill>
            </a:ext>
          </a:extLst>
        </p:spPr>
      </p:pic>
      <p:sp>
        <p:nvSpPr>
          <p:cNvPr id="43" name="Rettangolo arrotondato 42"/>
          <p:cNvSpPr/>
          <p:nvPr/>
        </p:nvSpPr>
        <p:spPr>
          <a:xfrm>
            <a:off x="10112789" y="3245427"/>
            <a:ext cx="459961" cy="35502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5</a:t>
            </a:r>
            <a:endParaRPr lang="it-IT" dirty="0"/>
          </a:p>
        </p:txBody>
      </p:sp>
      <p:sp>
        <p:nvSpPr>
          <p:cNvPr id="44" name="Rettangolo 43"/>
          <p:cNvSpPr/>
          <p:nvPr/>
        </p:nvSpPr>
        <p:spPr>
          <a:xfrm>
            <a:off x="6553200" y="3695700"/>
            <a:ext cx="5334000" cy="3139321"/>
          </a:xfrm>
          <a:prstGeom prst="rect">
            <a:avLst/>
          </a:prstGeom>
        </p:spPr>
        <p:txBody>
          <a:bodyPr wrap="square">
            <a:spAutoFit/>
          </a:bodyPr>
          <a:lstStyle/>
          <a:p>
            <a:pPr algn="ctr"/>
            <a:r>
              <a:rPr lang="it-IT" sz="2200" b="1" dirty="0" smtClean="0">
                <a:cs typeface="Arial" charset="0"/>
              </a:rPr>
              <a:t>UPS- Gruppi di continuità</a:t>
            </a:r>
          </a:p>
          <a:p>
            <a:endParaRPr lang="it-IT" sz="2200" dirty="0" smtClean="0">
              <a:cs typeface="Arial" charset="0"/>
            </a:endParaRPr>
          </a:p>
          <a:p>
            <a:r>
              <a:rPr lang="it-IT" sz="2200" dirty="0" smtClean="0">
                <a:cs typeface="Arial" charset="0"/>
              </a:rPr>
              <a:t>Ripuliscono l’energia dalle microinterruzioni e sbalzi di tensione</a:t>
            </a:r>
          </a:p>
          <a:p>
            <a:endParaRPr lang="it-IT" sz="2200" dirty="0" smtClean="0">
              <a:cs typeface="Arial" charset="0"/>
            </a:endParaRPr>
          </a:p>
          <a:p>
            <a:r>
              <a:rPr lang="it-IT" sz="2200" dirty="0" smtClean="0">
                <a:cs typeface="Arial" charset="0"/>
              </a:rPr>
              <a:t>Forniscono energia se c’è blackout</a:t>
            </a:r>
          </a:p>
          <a:p>
            <a:pPr algn="ctr"/>
            <a:endParaRPr lang="it-IT" sz="2200" b="1" dirty="0" smtClean="0">
              <a:cs typeface="Arial" charset="0"/>
            </a:endParaRPr>
          </a:p>
          <a:p>
            <a:r>
              <a:rPr lang="it-IT" sz="2200" dirty="0" smtClean="0">
                <a:cs typeface="Arial" charset="0"/>
              </a:rPr>
              <a:t>Tutta la Rete va messa sotto continuità!</a:t>
            </a:r>
            <a:endParaRPr lang="it-IT" sz="2200" dirty="0">
              <a:cs typeface="Arial" charset="0"/>
            </a:endParaRPr>
          </a:p>
        </p:txBody>
      </p:sp>
      <p:pic>
        <p:nvPicPr>
          <p:cNvPr id="45" name="Immagine 44">
            <a:extLst>
              <a:ext uri="{FF2B5EF4-FFF2-40B4-BE49-F238E27FC236}">
                <a16:creationId xmlns:a16="http://schemas.microsoft.com/office/drawing/2014/main" id="{088C000B-1634-4045-A4B4-8C7E9B4922A4}"/>
              </a:ext>
            </a:extLst>
          </p:cNvPr>
          <p:cNvPicPr>
            <a:picLocks noChangeAspect="1"/>
          </p:cNvPicPr>
          <p:nvPr/>
        </p:nvPicPr>
        <p:blipFill>
          <a:blip r:embed="rId8" cstate="print">
            <a:lum bright="70000" contrast="-70000"/>
            <a:extLst>
              <a:ext uri="{28A0092B-C50C-407E-A947-70E740481C1C}">
                <a14:useLocalDpi xmlns:a14="http://schemas.microsoft.com/office/drawing/2010/main" val="0"/>
              </a:ext>
            </a:extLst>
          </a:blip>
          <a:stretch>
            <a:fillRect/>
          </a:stretch>
        </p:blipFill>
        <p:spPr>
          <a:xfrm>
            <a:off x="5185111" y="2689960"/>
            <a:ext cx="758090" cy="758090"/>
          </a:xfrm>
          <a:prstGeom prst="rect">
            <a:avLst/>
          </a:prstGeom>
        </p:spPr>
      </p:pic>
      <p:sp>
        <p:nvSpPr>
          <p:cNvPr id="46" name="CasellaDiTesto 45">
            <a:extLst>
              <a:ext uri="{FF2B5EF4-FFF2-40B4-BE49-F238E27FC236}">
                <a16:creationId xmlns:a16="http://schemas.microsoft.com/office/drawing/2014/main" id="{AF1E612F-E871-41C3-93FC-8FB6829603D9}"/>
              </a:ext>
            </a:extLst>
          </p:cNvPr>
          <p:cNvSpPr txBox="1"/>
          <p:nvPr/>
        </p:nvSpPr>
        <p:spPr>
          <a:xfrm>
            <a:off x="8659715" y="6577423"/>
            <a:ext cx="3532285" cy="2805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it-IT" sz="1200" i="1" dirty="0">
                <a:latin typeface="Times New Roman" panose="02020603050405020304" pitchFamily="18" charset="0"/>
                <a:cs typeface="Times New Roman" panose="02020603050405020304" pitchFamily="18" charset="0"/>
              </a:rPr>
              <a:t>Fai clic sull'info point per approfondire l’argomento</a:t>
            </a:r>
          </a:p>
        </p:txBody>
      </p:sp>
    </p:spTree>
    <p:extLst>
      <p:ext uri="{BB962C8B-B14F-4D97-AF65-F5344CB8AC3E}">
        <p14:creationId xmlns:p14="http://schemas.microsoft.com/office/powerpoint/2010/main" val="29993690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Documento 66">
            <a:extLst>
              <a:ext uri="{FF2B5EF4-FFF2-40B4-BE49-F238E27FC236}">
                <a16:creationId xmlns:a16="http://schemas.microsoft.com/office/drawing/2014/main" id="{ABB207A1-8AF5-47AB-B50D-C3D7D6AA8047}"/>
              </a:ext>
            </a:extLst>
          </p:cNvPr>
          <p:cNvSpPr>
            <a:spLocks/>
          </p:cNvSpPr>
          <p:nvPr/>
        </p:nvSpPr>
        <p:spPr>
          <a:xfrm rot="10800000">
            <a:off x="19048" y="1980642"/>
            <a:ext cx="6369169" cy="4877358"/>
          </a:xfrm>
          <a:prstGeom prst="flowChartDocumen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lvl="0">
              <a:lnSpc>
                <a:spcPct val="150000"/>
              </a:lnSpc>
            </a:pPr>
            <a:endParaRPr lang="it-IT" dirty="0">
              <a:solidFill>
                <a:schemeClr val="tx2">
                  <a:lumMod val="75000"/>
                </a:schemeClr>
              </a:solidFill>
            </a:endParaRPr>
          </a:p>
        </p:txBody>
      </p:sp>
      <p:pic>
        <p:nvPicPr>
          <p:cNvPr id="1026" name="Picture 2"/>
          <p:cNvPicPr>
            <a:picLocks noChangeAspect="1" noChangeArrowheads="1"/>
          </p:cNvPicPr>
          <p:nvPr/>
        </p:nvPicPr>
        <p:blipFill>
          <a:blip r:embed="rId3" cstate="print">
            <a:duotone>
              <a:prstClr val="black"/>
              <a:srgbClr val="D9C3A5">
                <a:tint val="50000"/>
                <a:satMod val="180000"/>
              </a:srgbClr>
            </a:duotone>
            <a:lum bright="20000"/>
          </a:blip>
          <a:stretch>
            <a:fillRect/>
          </a:stretch>
        </p:blipFill>
        <p:spPr bwMode="auto">
          <a:xfrm>
            <a:off x="6115050" y="588357"/>
            <a:ext cx="5886450" cy="6269643"/>
          </a:xfrm>
          <a:prstGeom prst="rect">
            <a:avLst/>
          </a:prstGeom>
          <a:noFill/>
          <a:extLst>
            <a:ext uri="{909E8E84-426E-40DD-AFC4-6F175D3DCCD1}">
              <a14:hiddenFill xmlns:a14="http://schemas.microsoft.com/office/drawing/2010/main">
                <a:solidFill>
                  <a:srgbClr val="FFFFFF"/>
                </a:solidFill>
              </a14:hiddenFill>
            </a:ext>
          </a:extLst>
        </p:spPr>
      </p:pic>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 name="Segnaposto testo 3">
            <a:extLst>
              <a:ext uri="{FF2B5EF4-FFF2-40B4-BE49-F238E27FC236}">
                <a16:creationId xmlns:a16="http://schemas.microsoft.com/office/drawing/2014/main" id="{F253B9FE-41A1-47DC-935A-B3FCFB116763}"/>
              </a:ext>
            </a:extLst>
          </p:cNvPr>
          <p:cNvSpPr>
            <a:spLocks noGrp="1"/>
          </p:cNvSpPr>
          <p:nvPr>
            <p:ph type="body" sz="quarter" idx="11"/>
          </p:nvPr>
        </p:nvSpPr>
        <p:spPr>
          <a:xfrm>
            <a:off x="61519" y="-152399"/>
            <a:ext cx="11496675" cy="341313"/>
          </a:xfrm>
        </p:spPr>
        <p:txBody>
          <a:bodyPr>
            <a:noAutofit/>
          </a:bodyPr>
          <a:lstStyle/>
          <a:p>
            <a:r>
              <a:rPr lang="it-IT" sz="3200" dirty="0" smtClean="0">
                <a:solidFill>
                  <a:schemeClr val="tx1"/>
                </a:solidFill>
                <a:latin typeface="Microsoft Yi Baiti" panose="03000500000000000000" pitchFamily="66" charset="0"/>
                <a:ea typeface="Microsoft Yi Baiti" panose="03000500000000000000" pitchFamily="66" charset="0"/>
              </a:rPr>
              <a:t>Sicurezza ICT e impianti primari  2/</a:t>
            </a:r>
            <a:r>
              <a:rPr lang="it-IT" sz="3200" dirty="0" err="1" smtClean="0">
                <a:solidFill>
                  <a:schemeClr val="tx1"/>
                </a:solidFill>
                <a:latin typeface="Microsoft Yi Baiti" panose="03000500000000000000" pitchFamily="66" charset="0"/>
                <a:ea typeface="Microsoft Yi Baiti" panose="03000500000000000000" pitchFamily="66" charset="0"/>
              </a:rPr>
              <a:t>2</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r>
              <a:rPr lang="it-IT" sz="1600" dirty="0" smtClean="0">
                <a:latin typeface="Microsoft Yi Baiti" panose="03000500000000000000" pitchFamily="66" charset="0"/>
                <a:ea typeface="Microsoft Yi Baiti" panose="03000500000000000000" pitchFamily="66" charset="0"/>
              </a:rPr>
              <a:t>10</a:t>
            </a:r>
            <a:endParaRPr lang="it-IT" sz="1600" dirty="0">
              <a:latin typeface="Microsoft Yi Baiti" panose="03000500000000000000" pitchFamily="66" charset="0"/>
              <a:ea typeface="Microsoft Yi Baiti" panose="03000500000000000000" pitchFamily="66" charset="0"/>
            </a:endParaRPr>
          </a:p>
        </p:txBody>
      </p:sp>
      <p:sp>
        <p:nvSpPr>
          <p:cNvPr id="2" name="Documento 1">
            <a:extLst>
              <a:ext uri="{FF2B5EF4-FFF2-40B4-BE49-F238E27FC236}">
                <a16:creationId xmlns:a16="http://schemas.microsoft.com/office/drawing/2014/main" id="{B5D6EA2C-C98E-4C7C-9DC4-0DFE4FB8D0AA}"/>
              </a:ext>
            </a:extLst>
          </p:cNvPr>
          <p:cNvSpPr/>
          <p:nvPr/>
        </p:nvSpPr>
        <p:spPr>
          <a:xfrm>
            <a:off x="0" y="495299"/>
            <a:ext cx="6153150" cy="2702079"/>
          </a:xfrm>
          <a:prstGeom prst="flowChartDocumen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pPr>
            <a:endParaRPr lang="it-IT" dirty="0">
              <a:solidFill>
                <a:schemeClr val="tx2">
                  <a:lumMod val="75000"/>
                </a:schemeClr>
              </a:solidFill>
            </a:endParaRPr>
          </a:p>
        </p:txBody>
      </p:sp>
      <p:sp>
        <p:nvSpPr>
          <p:cNvPr id="21" name="Rettangolo arrotondato 20"/>
          <p:cNvSpPr/>
          <p:nvPr/>
        </p:nvSpPr>
        <p:spPr>
          <a:xfrm>
            <a:off x="-3321269" y="-1"/>
            <a:ext cx="3103379" cy="61699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it-IT" sz="1400" b="1" dirty="0"/>
              <a:t>Immagine</a:t>
            </a:r>
            <a:r>
              <a:rPr lang="it-IT" sz="1400" dirty="0"/>
              <a:t> </a:t>
            </a:r>
            <a:endParaRPr lang="it-IT" sz="1400" dirty="0" smtClean="0"/>
          </a:p>
          <a:p>
            <a:endParaRPr lang="it-IT" sz="1400" dirty="0" smtClean="0"/>
          </a:p>
          <a:p>
            <a:r>
              <a:rPr lang="it-IT" sz="1400" dirty="0" smtClean="0"/>
              <a:t>Con audio 1 si visualizzano </a:t>
            </a:r>
            <a:r>
              <a:rPr lang="it-IT" sz="1400" dirty="0" err="1" smtClean="0"/>
              <a:t>iconcine</a:t>
            </a:r>
            <a:r>
              <a:rPr lang="it-IT" sz="1400" dirty="0" smtClean="0"/>
              <a:t> e riquadro semitrasparente</a:t>
            </a:r>
          </a:p>
          <a:p>
            <a:endParaRPr lang="it-IT" sz="1400" dirty="0"/>
          </a:p>
          <a:p>
            <a:pPr algn="r"/>
            <a:r>
              <a:rPr lang="it-IT" sz="1400" dirty="0" smtClean="0">
                <a:hlinkClick r:id="rId4"/>
              </a:rPr>
              <a:t>https://www.pexels.com/photo/ash-background-beautiful-blaze-216640/</a:t>
            </a:r>
            <a:endParaRPr lang="it-IT" sz="1400" dirty="0" smtClean="0"/>
          </a:p>
          <a:p>
            <a:pPr algn="r"/>
            <a:r>
              <a:rPr lang="it-IT" sz="1400" dirty="0" smtClean="0"/>
              <a:t>Ricolorata</a:t>
            </a:r>
          </a:p>
          <a:p>
            <a:pPr algn="r"/>
            <a:endParaRPr lang="it-IT" sz="1400" dirty="0" smtClean="0"/>
          </a:p>
          <a:p>
            <a:pPr algn="r"/>
            <a:r>
              <a:rPr lang="it-IT" sz="1400" dirty="0" smtClean="0"/>
              <a:t>Seppia </a:t>
            </a:r>
            <a:r>
              <a:rPr lang="it-IT" sz="1400" dirty="0" err="1" smtClean="0"/>
              <a:t>lumisità</a:t>
            </a:r>
            <a:r>
              <a:rPr lang="it-IT" sz="1400" dirty="0" smtClean="0"/>
              <a:t> +20</a:t>
            </a:r>
          </a:p>
          <a:p>
            <a:pPr algn="r"/>
            <a:r>
              <a:rPr lang="it-IT" sz="1400" dirty="0" smtClean="0"/>
              <a:t>Contrasto -20</a:t>
            </a:r>
            <a:endParaRPr lang="it-IT" sz="1400" dirty="0"/>
          </a:p>
        </p:txBody>
      </p:sp>
      <p:sp>
        <p:nvSpPr>
          <p:cNvPr id="50" name="Rettangolo arrotondato 49"/>
          <p:cNvSpPr/>
          <p:nvPr/>
        </p:nvSpPr>
        <p:spPr>
          <a:xfrm>
            <a:off x="285750" y="3475194"/>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5</a:t>
            </a:r>
            <a:endParaRPr lang="it-IT" dirty="0"/>
          </a:p>
        </p:txBody>
      </p:sp>
      <p:sp>
        <p:nvSpPr>
          <p:cNvPr id="13" name="AutoShape 2" descr="Immagine correlat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
        <p:nvSpPr>
          <p:cNvPr id="39" name="Rettangolo arrotondato 38"/>
          <p:cNvSpPr/>
          <p:nvPr/>
        </p:nvSpPr>
        <p:spPr>
          <a:xfrm>
            <a:off x="266700" y="1333500"/>
            <a:ext cx="520851" cy="28575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2</a:t>
            </a:r>
            <a:endParaRPr lang="it-IT" dirty="0"/>
          </a:p>
        </p:txBody>
      </p:sp>
      <p:sp>
        <p:nvSpPr>
          <p:cNvPr id="36" name="Rettangolo arrotondato 35"/>
          <p:cNvSpPr/>
          <p:nvPr/>
        </p:nvSpPr>
        <p:spPr>
          <a:xfrm>
            <a:off x="5619751" y="5064020"/>
            <a:ext cx="438150" cy="38428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7</a:t>
            </a:r>
            <a:endParaRPr lang="it-IT" dirty="0"/>
          </a:p>
        </p:txBody>
      </p:sp>
      <p:sp>
        <p:nvSpPr>
          <p:cNvPr id="33" name="Rettangolo arrotondato 32"/>
          <p:cNvSpPr/>
          <p:nvPr/>
        </p:nvSpPr>
        <p:spPr>
          <a:xfrm>
            <a:off x="342900" y="2176895"/>
            <a:ext cx="400050" cy="33770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3</a:t>
            </a:r>
            <a:endParaRPr lang="it-IT" dirty="0"/>
          </a:p>
        </p:txBody>
      </p:sp>
      <p:sp>
        <p:nvSpPr>
          <p:cNvPr id="41" name="Rettangolo 40"/>
          <p:cNvSpPr/>
          <p:nvPr/>
        </p:nvSpPr>
        <p:spPr>
          <a:xfrm>
            <a:off x="933450" y="1079128"/>
            <a:ext cx="5124450" cy="707886"/>
          </a:xfrm>
          <a:prstGeom prst="rect">
            <a:avLst/>
          </a:prstGeom>
        </p:spPr>
        <p:txBody>
          <a:bodyPr wrap="square">
            <a:spAutoFit/>
          </a:bodyPr>
          <a:lstStyle/>
          <a:p>
            <a:r>
              <a:rPr lang="it-IT" sz="2000" dirty="0" smtClean="0">
                <a:cs typeface="Arial" charset="0"/>
              </a:rPr>
              <a:t>Gli apparecchi funzionano solo entro un certo </a:t>
            </a:r>
            <a:r>
              <a:rPr lang="it-IT" sz="2000" dirty="0" err="1" smtClean="0">
                <a:cs typeface="Arial" charset="0"/>
              </a:rPr>
              <a:t>range</a:t>
            </a:r>
            <a:r>
              <a:rPr lang="it-IT" sz="2000" dirty="0" smtClean="0">
                <a:cs typeface="Arial" charset="0"/>
              </a:rPr>
              <a:t> termico</a:t>
            </a:r>
            <a:endParaRPr lang="it-IT" sz="2000" dirty="0">
              <a:cs typeface="Arial" charset="0"/>
            </a:endParaRPr>
          </a:p>
        </p:txBody>
      </p:sp>
      <p:sp>
        <p:nvSpPr>
          <p:cNvPr id="32" name="Rettangolo arrotondato 31"/>
          <p:cNvSpPr/>
          <p:nvPr/>
        </p:nvSpPr>
        <p:spPr>
          <a:xfrm>
            <a:off x="304800" y="2748395"/>
            <a:ext cx="436418" cy="3948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4</a:t>
            </a:r>
            <a:endParaRPr lang="it-IT" dirty="0"/>
          </a:p>
        </p:txBody>
      </p:sp>
      <p:sp>
        <p:nvSpPr>
          <p:cNvPr id="37" name="Rettangolo arrotondato 36"/>
          <p:cNvSpPr/>
          <p:nvPr/>
        </p:nvSpPr>
        <p:spPr>
          <a:xfrm>
            <a:off x="5010151" y="609599"/>
            <a:ext cx="247650" cy="36195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1</a:t>
            </a:r>
            <a:endParaRPr lang="it-IT" dirty="0"/>
          </a:p>
        </p:txBody>
      </p:sp>
      <p:pic>
        <p:nvPicPr>
          <p:cNvPr id="28" name="Picture 12" descr="Immagine correlata"/>
          <p:cNvPicPr>
            <a:picLocks noChangeAspect="1" noChangeArrowheads="1"/>
          </p:cNvPicPr>
          <p:nvPr/>
        </p:nvPicPr>
        <p:blipFill>
          <a:blip r:embed="rId5"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20871957">
            <a:off x="5529278" y="2364324"/>
            <a:ext cx="1450282" cy="1499544"/>
          </a:xfrm>
          <a:prstGeom prst="rect">
            <a:avLst/>
          </a:prstGeom>
          <a:noFill/>
          <a:extLst>
            <a:ext uri="{909E8E84-426E-40DD-AFC4-6F175D3DCCD1}">
              <a14:hiddenFill xmlns:a14="http://schemas.microsoft.com/office/drawing/2010/main">
                <a:solidFill>
                  <a:srgbClr val="FFFFFF"/>
                </a:solidFill>
              </a14:hiddenFill>
            </a:ext>
          </a:extLst>
        </p:spPr>
      </p:pic>
      <p:sp>
        <p:nvSpPr>
          <p:cNvPr id="34" name="CasellaDiTesto 33">
            <a:extLst>
              <a:ext uri="{FF2B5EF4-FFF2-40B4-BE49-F238E27FC236}">
                <a16:creationId xmlns:a16="http://schemas.microsoft.com/office/drawing/2014/main" id="{27186AD6-060E-4A5F-9A0A-AF35D77334FB}"/>
              </a:ext>
            </a:extLst>
          </p:cNvPr>
          <p:cNvSpPr txBox="1"/>
          <p:nvPr/>
        </p:nvSpPr>
        <p:spPr>
          <a:xfrm>
            <a:off x="438150" y="525863"/>
            <a:ext cx="4667250" cy="461665"/>
          </a:xfrm>
          <a:prstGeom prst="rect">
            <a:avLst/>
          </a:prstGeom>
          <a:noFill/>
        </p:spPr>
        <p:txBody>
          <a:bodyPr wrap="square" rtlCol="0">
            <a:spAutoFit/>
          </a:bodyPr>
          <a:lstStyle/>
          <a:p>
            <a:pPr lvl="0" algn="ctr" defTabSz="914400">
              <a:spcBef>
                <a:spcPts val="1000"/>
              </a:spcBef>
              <a:defRPr/>
            </a:pPr>
            <a:r>
              <a:rPr lang="it-IT" sz="2400" b="1" dirty="0" smtClean="0">
                <a:latin typeface="Tempus Sans ITC" panose="04020404030D07020202" pitchFamily="82" charset="0"/>
                <a:cs typeface="Gisha" panose="020B0502040204020203" pitchFamily="34" charset="-79"/>
              </a:rPr>
              <a:t>Temperatura </a:t>
            </a:r>
            <a:endParaRPr lang="it-IT" dirty="0">
              <a:cs typeface="Gisha" panose="020B0502040204020203" pitchFamily="34" charset="-79"/>
            </a:endParaRPr>
          </a:p>
        </p:txBody>
      </p:sp>
      <p:sp>
        <p:nvSpPr>
          <p:cNvPr id="24" name="Rettangolo 23"/>
          <p:cNvSpPr/>
          <p:nvPr/>
        </p:nvSpPr>
        <p:spPr>
          <a:xfrm>
            <a:off x="914400" y="1974478"/>
            <a:ext cx="6153150" cy="707886"/>
          </a:xfrm>
          <a:prstGeom prst="rect">
            <a:avLst/>
          </a:prstGeom>
        </p:spPr>
        <p:txBody>
          <a:bodyPr wrap="square">
            <a:spAutoFit/>
          </a:bodyPr>
          <a:lstStyle/>
          <a:p>
            <a:r>
              <a:rPr lang="it-IT" sz="2000" dirty="0" smtClean="0">
                <a:cs typeface="Arial" charset="0"/>
              </a:rPr>
              <a:t>Assicurarsi che le ventole funzionino, che</a:t>
            </a:r>
          </a:p>
          <a:p>
            <a:r>
              <a:rPr lang="it-IT" sz="2000" dirty="0" smtClean="0">
                <a:cs typeface="Arial" charset="0"/>
              </a:rPr>
              <a:t>le griglie siano pulite</a:t>
            </a:r>
            <a:endParaRPr lang="it-IT" sz="2000" dirty="0">
              <a:cs typeface="Arial" charset="0"/>
            </a:endParaRPr>
          </a:p>
        </p:txBody>
      </p:sp>
      <p:sp>
        <p:nvSpPr>
          <p:cNvPr id="25" name="CasellaDiTesto 24">
            <a:extLst>
              <a:ext uri="{FF2B5EF4-FFF2-40B4-BE49-F238E27FC236}">
                <a16:creationId xmlns:a16="http://schemas.microsoft.com/office/drawing/2014/main" id="{27186AD6-060E-4A5F-9A0A-AF35D77334FB}"/>
              </a:ext>
            </a:extLst>
          </p:cNvPr>
          <p:cNvSpPr txBox="1"/>
          <p:nvPr/>
        </p:nvSpPr>
        <p:spPr>
          <a:xfrm>
            <a:off x="666750" y="2754713"/>
            <a:ext cx="4667250" cy="461665"/>
          </a:xfrm>
          <a:prstGeom prst="rect">
            <a:avLst/>
          </a:prstGeom>
          <a:noFill/>
        </p:spPr>
        <p:txBody>
          <a:bodyPr wrap="square" rtlCol="0">
            <a:spAutoFit/>
          </a:bodyPr>
          <a:lstStyle/>
          <a:p>
            <a:pPr lvl="0" algn="ctr" defTabSz="914400">
              <a:spcBef>
                <a:spcPts val="1000"/>
              </a:spcBef>
              <a:defRPr/>
            </a:pPr>
            <a:r>
              <a:rPr lang="it-IT" sz="2400" b="1" dirty="0" smtClean="0">
                <a:latin typeface="Tempus Sans ITC" panose="04020404030D07020202" pitchFamily="82" charset="0"/>
                <a:cs typeface="Gisha" panose="020B0502040204020203" pitchFamily="34" charset="-79"/>
              </a:rPr>
              <a:t>Locali adeguati</a:t>
            </a:r>
            <a:endParaRPr lang="it-IT" dirty="0">
              <a:cs typeface="Gisha" panose="020B0502040204020203" pitchFamily="34" charset="-79"/>
            </a:endParaRPr>
          </a:p>
        </p:txBody>
      </p:sp>
      <p:sp>
        <p:nvSpPr>
          <p:cNvPr id="26" name="Rettangolo 25"/>
          <p:cNvSpPr/>
          <p:nvPr/>
        </p:nvSpPr>
        <p:spPr>
          <a:xfrm>
            <a:off x="857250" y="3327028"/>
            <a:ext cx="5257800" cy="2246769"/>
          </a:xfrm>
          <a:prstGeom prst="rect">
            <a:avLst/>
          </a:prstGeom>
        </p:spPr>
        <p:txBody>
          <a:bodyPr wrap="square">
            <a:spAutoFit/>
          </a:bodyPr>
          <a:lstStyle/>
          <a:p>
            <a:r>
              <a:rPr lang="it-IT" sz="2000" dirty="0" smtClean="0">
                <a:cs typeface="Arial" charset="0"/>
              </a:rPr>
              <a:t>Controllare climatizzazione, aerazione, umidità …</a:t>
            </a:r>
          </a:p>
          <a:p>
            <a:r>
              <a:rPr lang="it-IT" sz="2000" dirty="0" smtClean="0">
                <a:cs typeface="Arial" charset="0"/>
              </a:rPr>
              <a:t/>
            </a:r>
            <a:br>
              <a:rPr lang="it-IT" sz="2000" dirty="0" smtClean="0">
                <a:cs typeface="Arial" charset="0"/>
              </a:rPr>
            </a:br>
            <a:r>
              <a:rPr lang="it-IT" sz="2000" dirty="0" smtClean="0">
                <a:cs typeface="Arial" charset="0"/>
              </a:rPr>
              <a:t>Server e NAS </a:t>
            </a:r>
          </a:p>
          <a:p>
            <a:r>
              <a:rPr lang="it-IT" sz="2000" dirty="0" smtClean="0">
                <a:cs typeface="Arial" charset="0"/>
              </a:rPr>
              <a:t>Macchine con dati sensibili importanti </a:t>
            </a:r>
            <a:r>
              <a:rPr lang="it-IT" sz="2000" dirty="0" smtClean="0">
                <a:cs typeface="Arial" charset="0"/>
                <a:sym typeface="Wingdings" pitchFamily="2" charset="2"/>
              </a:rPr>
              <a:t> </a:t>
            </a:r>
            <a:r>
              <a:rPr lang="it-IT" sz="2000" b="1" dirty="0" smtClean="0">
                <a:cs typeface="Arial" charset="0"/>
                <a:sym typeface="Wingdings" pitchFamily="2" charset="2"/>
              </a:rPr>
              <a:t>spazi dedicati</a:t>
            </a:r>
            <a:r>
              <a:rPr lang="it-IT" sz="2000" dirty="0" smtClean="0">
                <a:cs typeface="Arial" charset="0"/>
                <a:sym typeface="Wingdings" pitchFamily="2" charset="2"/>
              </a:rPr>
              <a:t>, accessi controllati, rilevamento fiamma</a:t>
            </a:r>
            <a:endParaRPr lang="it-IT" sz="2000" dirty="0">
              <a:cs typeface="Arial" charset="0"/>
            </a:endParaRPr>
          </a:p>
        </p:txBody>
      </p:sp>
      <p:sp>
        <p:nvSpPr>
          <p:cNvPr id="27" name="Rettangolo arrotondato 26"/>
          <p:cNvSpPr/>
          <p:nvPr/>
        </p:nvSpPr>
        <p:spPr>
          <a:xfrm>
            <a:off x="304800" y="4541994"/>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6</a:t>
            </a:r>
            <a:endParaRPr lang="it-IT" dirty="0"/>
          </a:p>
        </p:txBody>
      </p:sp>
      <p:sp>
        <p:nvSpPr>
          <p:cNvPr id="29" name="CasellaDiTesto 28">
            <a:extLst>
              <a:ext uri="{FF2B5EF4-FFF2-40B4-BE49-F238E27FC236}">
                <a16:creationId xmlns:a16="http://schemas.microsoft.com/office/drawing/2014/main" id="{27186AD6-060E-4A5F-9A0A-AF35D77334FB}"/>
              </a:ext>
            </a:extLst>
          </p:cNvPr>
          <p:cNvSpPr txBox="1"/>
          <p:nvPr/>
        </p:nvSpPr>
        <p:spPr>
          <a:xfrm>
            <a:off x="819150" y="5631263"/>
            <a:ext cx="4667250" cy="461665"/>
          </a:xfrm>
          <a:prstGeom prst="rect">
            <a:avLst/>
          </a:prstGeom>
          <a:noFill/>
        </p:spPr>
        <p:txBody>
          <a:bodyPr wrap="square" rtlCol="0">
            <a:spAutoFit/>
          </a:bodyPr>
          <a:lstStyle/>
          <a:p>
            <a:pPr lvl="0" algn="ctr" defTabSz="914400">
              <a:spcBef>
                <a:spcPts val="1000"/>
              </a:spcBef>
              <a:defRPr/>
            </a:pPr>
            <a:r>
              <a:rPr lang="it-IT" sz="2400" b="1" dirty="0" smtClean="0">
                <a:latin typeface="Tempus Sans ITC" panose="04020404030D07020202" pitchFamily="82" charset="0"/>
                <a:cs typeface="Gisha" panose="020B0502040204020203" pitchFamily="34" charset="-79"/>
              </a:rPr>
              <a:t>Manutenzione preventiva!</a:t>
            </a:r>
            <a:endParaRPr lang="it-IT" dirty="0">
              <a:cs typeface="Gisha" panose="020B0502040204020203" pitchFamily="34" charset="-79"/>
            </a:endParaRPr>
          </a:p>
        </p:txBody>
      </p:sp>
      <p:sp>
        <p:nvSpPr>
          <p:cNvPr id="30" name="Rettangolo 29"/>
          <p:cNvSpPr/>
          <p:nvPr/>
        </p:nvSpPr>
        <p:spPr>
          <a:xfrm>
            <a:off x="0" y="6150114"/>
            <a:ext cx="6153150" cy="400110"/>
          </a:xfrm>
          <a:prstGeom prst="rect">
            <a:avLst/>
          </a:prstGeom>
        </p:spPr>
        <p:txBody>
          <a:bodyPr wrap="square">
            <a:spAutoFit/>
          </a:bodyPr>
          <a:lstStyle/>
          <a:p>
            <a:pPr lvl="2"/>
            <a:r>
              <a:rPr lang="it-IT" sz="2000" dirty="0" smtClean="0">
                <a:cs typeface="Arial" charset="0"/>
              </a:rPr>
              <a:t>Test tecnici e attenzione agli </a:t>
            </a:r>
            <a:r>
              <a:rPr lang="it-IT" sz="2000" dirty="0" err="1" smtClean="0">
                <a:cs typeface="Arial" charset="0"/>
              </a:rPr>
              <a:t>alert</a:t>
            </a:r>
            <a:r>
              <a:rPr lang="it-IT" sz="2000" dirty="0" smtClean="0">
                <a:cs typeface="Arial" charset="0"/>
              </a:rPr>
              <a:t>!</a:t>
            </a:r>
            <a:endParaRPr lang="it-IT" sz="2000" dirty="0">
              <a:cs typeface="Arial" charset="0"/>
            </a:endParaRPr>
          </a:p>
        </p:txBody>
      </p:sp>
    </p:spTree>
    <p:extLst>
      <p:ext uri="{BB962C8B-B14F-4D97-AF65-F5344CB8AC3E}">
        <p14:creationId xmlns:p14="http://schemas.microsoft.com/office/powerpoint/2010/main" val="7014091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Immagine 54">
            <a:extLst>
              <a:ext uri="{FF2B5EF4-FFF2-40B4-BE49-F238E27FC236}">
                <a16:creationId xmlns:a16="http://schemas.microsoft.com/office/drawing/2014/main" id="{70234E53-0889-4D6B-B017-57D68F4E5504}"/>
              </a:ext>
            </a:extLst>
          </p:cNvPr>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rot="20825247">
            <a:off x="4716402" y="1903769"/>
            <a:ext cx="3092506" cy="2606949"/>
          </a:xfrm>
          <a:prstGeom prst="rect">
            <a:avLst/>
          </a:prstGeom>
          <a:noFill/>
        </p:spPr>
      </p:pic>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r>
              <a:rPr lang="it-IT" sz="1600" dirty="0" smtClean="0">
                <a:latin typeface="Microsoft Yi Baiti" panose="03000500000000000000" pitchFamily="66" charset="0"/>
                <a:ea typeface="Microsoft Yi Baiti" panose="03000500000000000000" pitchFamily="66" charset="0"/>
              </a:rPr>
              <a:t>11</a:t>
            </a:r>
            <a:endParaRPr lang="it-IT" sz="1600" dirty="0">
              <a:latin typeface="Microsoft Yi Baiti" panose="03000500000000000000" pitchFamily="66" charset="0"/>
              <a:ea typeface="Microsoft Yi Baiti" panose="03000500000000000000" pitchFamily="66" charset="0"/>
            </a:endParaRP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dirty="0" smtClean="0">
                <a:solidFill>
                  <a:schemeClr val="tx1"/>
                </a:solidFill>
                <a:latin typeface="Microsoft Yi Baiti" panose="03000500000000000000" pitchFamily="66" charset="0"/>
                <a:ea typeface="Microsoft Yi Baiti" panose="03000500000000000000" pitchFamily="66" charset="0"/>
              </a:rPr>
              <a:t>Gestire gli incidenti 1/2 </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27" name="Rettangolo 26">
            <a:extLst>
              <a:ext uri="{FF2B5EF4-FFF2-40B4-BE49-F238E27FC236}">
                <a16:creationId xmlns:a16="http://schemas.microsoft.com/office/drawing/2014/main" id="{B5BD0707-0870-4F01-8A0A-F9DD33BECCF0}"/>
              </a:ext>
            </a:extLst>
          </p:cNvPr>
          <p:cNvSpPr/>
          <p:nvPr/>
        </p:nvSpPr>
        <p:spPr>
          <a:xfrm>
            <a:off x="-2957957" y="7464"/>
            <a:ext cx="2945460" cy="3954936"/>
          </a:xfrm>
          <a:prstGeom prst="rect">
            <a:avLst/>
          </a:prstGeom>
          <a:solidFill>
            <a:schemeClr val="tx1">
              <a:lumMod val="85000"/>
            </a:schemeClr>
          </a:solidFill>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defPPr>
              <a:defRPr lang="en-US"/>
            </a:defPPr>
            <a:lvl1pPr marL="0" algn="l" defTabSz="685800" rtl="0" eaLnBrk="1" latinLnBrk="0" hangingPunct="1">
              <a:defRPr sz="1400" kern="1200">
                <a:solidFill>
                  <a:schemeClr val="dk1"/>
                </a:solidFill>
                <a:latin typeface="+mn-lt"/>
                <a:ea typeface="+mn-ea"/>
                <a:cs typeface="+mn-cs"/>
              </a:defRPr>
            </a:lvl1pPr>
            <a:lvl2pPr marL="342900" algn="l" defTabSz="685800" rtl="0" eaLnBrk="1" latinLnBrk="0" hangingPunct="1">
              <a:defRPr sz="1400" kern="1200">
                <a:solidFill>
                  <a:schemeClr val="dk1"/>
                </a:solidFill>
                <a:latin typeface="+mn-lt"/>
                <a:ea typeface="+mn-ea"/>
                <a:cs typeface="+mn-cs"/>
              </a:defRPr>
            </a:lvl2pPr>
            <a:lvl3pPr marL="685800" algn="l" defTabSz="685800" rtl="0" eaLnBrk="1" latinLnBrk="0" hangingPunct="1">
              <a:defRPr sz="1400" kern="1200">
                <a:solidFill>
                  <a:schemeClr val="dk1"/>
                </a:solidFill>
                <a:latin typeface="+mn-lt"/>
                <a:ea typeface="+mn-ea"/>
                <a:cs typeface="+mn-cs"/>
              </a:defRPr>
            </a:lvl3pPr>
            <a:lvl4pPr marL="1028700" algn="l" defTabSz="685800" rtl="0" eaLnBrk="1" latinLnBrk="0" hangingPunct="1">
              <a:defRPr sz="1400" kern="1200">
                <a:solidFill>
                  <a:schemeClr val="dk1"/>
                </a:solidFill>
                <a:latin typeface="+mn-lt"/>
                <a:ea typeface="+mn-ea"/>
                <a:cs typeface="+mn-cs"/>
              </a:defRPr>
            </a:lvl4pPr>
            <a:lvl5pPr marL="1371600" algn="l" defTabSz="685800" rtl="0" eaLnBrk="1" latinLnBrk="0" hangingPunct="1">
              <a:defRPr sz="1400" kern="1200">
                <a:solidFill>
                  <a:schemeClr val="dk1"/>
                </a:solidFill>
                <a:latin typeface="+mn-lt"/>
                <a:ea typeface="+mn-ea"/>
                <a:cs typeface="+mn-cs"/>
              </a:defRPr>
            </a:lvl5pPr>
            <a:lvl6pPr marL="1714500" algn="l" defTabSz="685800" rtl="0" eaLnBrk="1" latinLnBrk="0" hangingPunct="1">
              <a:defRPr sz="1400" kern="1200">
                <a:solidFill>
                  <a:schemeClr val="dk1"/>
                </a:solidFill>
                <a:latin typeface="+mn-lt"/>
                <a:ea typeface="+mn-ea"/>
                <a:cs typeface="+mn-cs"/>
              </a:defRPr>
            </a:lvl6pPr>
            <a:lvl7pPr marL="2057400" algn="l" defTabSz="685800" rtl="0" eaLnBrk="1" latinLnBrk="0" hangingPunct="1">
              <a:defRPr sz="1400" kern="1200">
                <a:solidFill>
                  <a:schemeClr val="dk1"/>
                </a:solidFill>
                <a:latin typeface="+mn-lt"/>
                <a:ea typeface="+mn-ea"/>
                <a:cs typeface="+mn-cs"/>
              </a:defRPr>
            </a:lvl7pPr>
            <a:lvl8pPr marL="2400300" algn="l" defTabSz="685800" rtl="0" eaLnBrk="1" latinLnBrk="0" hangingPunct="1">
              <a:defRPr sz="1400" kern="1200">
                <a:solidFill>
                  <a:schemeClr val="dk1"/>
                </a:solidFill>
                <a:latin typeface="+mn-lt"/>
                <a:ea typeface="+mn-ea"/>
                <a:cs typeface="+mn-cs"/>
              </a:defRPr>
            </a:lvl8pPr>
            <a:lvl9pPr marL="2743200" algn="l" defTabSz="685800" rtl="0" eaLnBrk="1" latinLnBrk="0" hangingPunct="1">
              <a:defRPr sz="1400" kern="1200">
                <a:solidFill>
                  <a:schemeClr val="dk1"/>
                </a:solidFill>
                <a:latin typeface="+mn-lt"/>
                <a:ea typeface="+mn-ea"/>
                <a:cs typeface="+mn-cs"/>
              </a:defRPr>
            </a:lvl9pPr>
          </a:lstStyle>
          <a:p>
            <a:r>
              <a:rPr lang="it-IT" b="1" dirty="0"/>
              <a:t>Note sviluppo</a:t>
            </a:r>
          </a:p>
          <a:p>
            <a:endParaRPr lang="it-IT" b="1" dirty="0"/>
          </a:p>
          <a:p>
            <a:r>
              <a:rPr lang="it-IT" b="1" dirty="0" smtClean="0"/>
              <a:t>Immagini</a:t>
            </a:r>
          </a:p>
        </p:txBody>
      </p:sp>
      <p:sp>
        <p:nvSpPr>
          <p:cNvPr id="2" name="Rettangolo 1"/>
          <p:cNvSpPr/>
          <p:nvPr/>
        </p:nvSpPr>
        <p:spPr>
          <a:xfrm>
            <a:off x="642617" y="1225359"/>
            <a:ext cx="4577083" cy="1692771"/>
          </a:xfrm>
          <a:prstGeom prst="rect">
            <a:avLst/>
          </a:prstGeom>
        </p:spPr>
        <p:txBody>
          <a:bodyPr wrap="square">
            <a:spAutoFit/>
          </a:bodyPr>
          <a:lstStyle/>
          <a:p>
            <a:r>
              <a:rPr lang="it-IT" sz="2400" b="1" dirty="0" smtClean="0">
                <a:solidFill>
                  <a:srgbClr val="FFC000"/>
                </a:solidFill>
                <a:cs typeface="Arial" charset="0"/>
              </a:rPr>
              <a:t>Incidente </a:t>
            </a:r>
            <a:br>
              <a:rPr lang="it-IT" sz="2400" b="1" dirty="0" smtClean="0">
                <a:solidFill>
                  <a:srgbClr val="FFC000"/>
                </a:solidFill>
                <a:cs typeface="Arial" charset="0"/>
              </a:rPr>
            </a:br>
            <a:r>
              <a:rPr lang="it-IT" sz="2000" dirty="0" smtClean="0">
                <a:solidFill>
                  <a:srgbClr val="FFFFFF"/>
                </a:solidFill>
                <a:cs typeface="Arial" charset="0"/>
              </a:rPr>
              <a:t>qualunque anomalia che possa compromettere dati o sistemi, propri o altrui sotto la propria responsabilità.</a:t>
            </a:r>
          </a:p>
        </p:txBody>
      </p:sp>
      <p:sp>
        <p:nvSpPr>
          <p:cNvPr id="6" name="CasellaDiTesto 5"/>
          <p:cNvSpPr txBox="1"/>
          <p:nvPr/>
        </p:nvSpPr>
        <p:spPr>
          <a:xfrm>
            <a:off x="3751929" y="716382"/>
            <a:ext cx="5080237" cy="461665"/>
          </a:xfrm>
          <a:prstGeom prst="rect">
            <a:avLst/>
          </a:prstGeom>
          <a:noFill/>
        </p:spPr>
        <p:txBody>
          <a:bodyPr wrap="none" rtlCol="0">
            <a:spAutoFit/>
          </a:bodyPr>
          <a:lstStyle/>
          <a:p>
            <a:pPr algn="ctr"/>
            <a:r>
              <a:rPr lang="it-IT" sz="2400" b="1" dirty="0" smtClean="0"/>
              <a:t>Come si gestiscono gli incidenti?</a:t>
            </a:r>
          </a:p>
        </p:txBody>
      </p:sp>
      <p:sp>
        <p:nvSpPr>
          <p:cNvPr id="44" name="Rettangolo arrotondato 43"/>
          <p:cNvSpPr/>
          <p:nvPr/>
        </p:nvSpPr>
        <p:spPr>
          <a:xfrm>
            <a:off x="325671" y="1234720"/>
            <a:ext cx="360129" cy="34643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2</a:t>
            </a:r>
            <a:endParaRPr lang="it-IT" dirty="0"/>
          </a:p>
        </p:txBody>
      </p:sp>
      <p:sp>
        <p:nvSpPr>
          <p:cNvPr id="53" name="Rettangolo arrotondato 52"/>
          <p:cNvSpPr/>
          <p:nvPr/>
        </p:nvSpPr>
        <p:spPr>
          <a:xfrm>
            <a:off x="3106817" y="723900"/>
            <a:ext cx="436483" cy="36195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1</a:t>
            </a:r>
          </a:p>
        </p:txBody>
      </p:sp>
      <p:sp>
        <p:nvSpPr>
          <p:cNvPr id="56" name="Rettangolo 55"/>
          <p:cNvSpPr/>
          <p:nvPr/>
        </p:nvSpPr>
        <p:spPr>
          <a:xfrm>
            <a:off x="628651" y="3187509"/>
            <a:ext cx="4933949" cy="1138773"/>
          </a:xfrm>
          <a:prstGeom prst="rect">
            <a:avLst/>
          </a:prstGeom>
        </p:spPr>
        <p:txBody>
          <a:bodyPr wrap="square">
            <a:spAutoFit/>
          </a:bodyPr>
          <a:lstStyle/>
          <a:p>
            <a:r>
              <a:rPr lang="it-IT" sz="2400" b="1" dirty="0" smtClean="0">
                <a:solidFill>
                  <a:srgbClr val="FFC000"/>
                </a:solidFill>
                <a:cs typeface="Arial" charset="0"/>
              </a:rPr>
              <a:t>Rilevare tempestivamente</a:t>
            </a:r>
            <a:br>
              <a:rPr lang="it-IT" sz="2400" b="1" dirty="0" smtClean="0">
                <a:solidFill>
                  <a:srgbClr val="FFC000"/>
                </a:solidFill>
                <a:cs typeface="Arial" charset="0"/>
              </a:rPr>
            </a:br>
            <a:r>
              <a:rPr lang="it-IT" sz="2400" b="1" dirty="0" smtClean="0">
                <a:solidFill>
                  <a:srgbClr val="FFC000"/>
                </a:solidFill>
                <a:cs typeface="Arial" charset="0"/>
              </a:rPr>
              <a:t>le anomalie!</a:t>
            </a:r>
          </a:p>
          <a:p>
            <a:r>
              <a:rPr lang="it-IT" sz="2000" dirty="0" smtClean="0">
                <a:solidFill>
                  <a:srgbClr val="FFFFFF"/>
                </a:solidFill>
                <a:cs typeface="Arial" charset="0"/>
              </a:rPr>
              <a:t>Spesso silenziose e “nascoste”</a:t>
            </a:r>
            <a:endParaRPr lang="it-IT" sz="2000" b="1" dirty="0" smtClean="0">
              <a:solidFill>
                <a:srgbClr val="FFC000"/>
              </a:solidFill>
              <a:cs typeface="Arial" charset="0"/>
            </a:endParaRPr>
          </a:p>
        </p:txBody>
      </p:sp>
      <p:sp>
        <p:nvSpPr>
          <p:cNvPr id="57" name="Rettangolo 56"/>
          <p:cNvSpPr/>
          <p:nvPr/>
        </p:nvSpPr>
        <p:spPr>
          <a:xfrm>
            <a:off x="8091167" y="2997009"/>
            <a:ext cx="3776983" cy="1384995"/>
          </a:xfrm>
          <a:prstGeom prst="rect">
            <a:avLst/>
          </a:prstGeom>
        </p:spPr>
        <p:txBody>
          <a:bodyPr wrap="square">
            <a:spAutoFit/>
          </a:bodyPr>
          <a:lstStyle/>
          <a:p>
            <a:r>
              <a:rPr lang="it-IT" sz="2400" b="1" dirty="0" smtClean="0">
                <a:solidFill>
                  <a:srgbClr val="FFC000"/>
                </a:solidFill>
                <a:cs typeface="Arial" charset="0"/>
              </a:rPr>
              <a:t>Misure tecniche</a:t>
            </a:r>
          </a:p>
          <a:p>
            <a:r>
              <a:rPr lang="it-IT" sz="2000" dirty="0" smtClean="0">
                <a:solidFill>
                  <a:srgbClr val="FFFFFF"/>
                </a:solidFill>
                <a:cs typeface="Arial" charset="0"/>
              </a:rPr>
              <a:t>Sistemi di monitoraggio, di backup, sistemi </a:t>
            </a:r>
            <a:r>
              <a:rPr lang="it-IT" sz="2000" dirty="0" err="1" smtClean="0">
                <a:solidFill>
                  <a:srgbClr val="FFFFFF"/>
                </a:solidFill>
                <a:cs typeface="Arial" charset="0"/>
              </a:rPr>
              <a:t>mirror</a:t>
            </a:r>
            <a:r>
              <a:rPr lang="it-IT" sz="2000" dirty="0" smtClean="0">
                <a:solidFill>
                  <a:srgbClr val="FFFFFF"/>
                </a:solidFill>
                <a:cs typeface="Arial" charset="0"/>
              </a:rPr>
              <a:t> e procedure di recupero.</a:t>
            </a:r>
          </a:p>
        </p:txBody>
      </p:sp>
      <p:sp>
        <p:nvSpPr>
          <p:cNvPr id="58" name="Rettangolo 57"/>
          <p:cNvSpPr/>
          <p:nvPr/>
        </p:nvSpPr>
        <p:spPr>
          <a:xfrm>
            <a:off x="718817" y="4806759"/>
            <a:ext cx="4348483" cy="1200329"/>
          </a:xfrm>
          <a:prstGeom prst="rect">
            <a:avLst/>
          </a:prstGeom>
        </p:spPr>
        <p:txBody>
          <a:bodyPr wrap="square">
            <a:spAutoFit/>
          </a:bodyPr>
          <a:lstStyle/>
          <a:p>
            <a:r>
              <a:rPr lang="it-IT" sz="2400" b="1" dirty="0" smtClean="0">
                <a:solidFill>
                  <a:srgbClr val="FFC000"/>
                </a:solidFill>
                <a:cs typeface="Arial" charset="0"/>
              </a:rPr>
              <a:t>Organizzarsi per </a:t>
            </a:r>
            <a:br>
              <a:rPr lang="it-IT" sz="2400" b="1" dirty="0" smtClean="0">
                <a:solidFill>
                  <a:srgbClr val="FFC000"/>
                </a:solidFill>
                <a:cs typeface="Arial" charset="0"/>
              </a:rPr>
            </a:br>
            <a:r>
              <a:rPr lang="it-IT" sz="2400" b="1" dirty="0" smtClean="0">
                <a:solidFill>
                  <a:srgbClr val="FFC000"/>
                </a:solidFill>
                <a:cs typeface="Arial" charset="0"/>
              </a:rPr>
              <a:t>gestire/contenere eventuali danni</a:t>
            </a:r>
          </a:p>
        </p:txBody>
      </p:sp>
      <p:sp>
        <p:nvSpPr>
          <p:cNvPr id="61" name="Rettangolo arrotondato 60"/>
          <p:cNvSpPr/>
          <p:nvPr/>
        </p:nvSpPr>
        <p:spPr>
          <a:xfrm>
            <a:off x="401871" y="4816120"/>
            <a:ext cx="360129" cy="34643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6</a:t>
            </a:r>
            <a:endParaRPr lang="it-IT" dirty="0"/>
          </a:p>
        </p:txBody>
      </p:sp>
      <p:sp>
        <p:nvSpPr>
          <p:cNvPr id="67" name="Rettangolo arrotondato 66"/>
          <p:cNvSpPr/>
          <p:nvPr/>
        </p:nvSpPr>
        <p:spPr>
          <a:xfrm>
            <a:off x="249471" y="3120670"/>
            <a:ext cx="360129" cy="34643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4</a:t>
            </a:r>
            <a:endParaRPr lang="it-IT" dirty="0"/>
          </a:p>
        </p:txBody>
      </p:sp>
      <p:sp>
        <p:nvSpPr>
          <p:cNvPr id="30" name="Rettangolo arrotondato 29"/>
          <p:cNvSpPr/>
          <p:nvPr/>
        </p:nvSpPr>
        <p:spPr>
          <a:xfrm>
            <a:off x="287571" y="3977920"/>
            <a:ext cx="360129" cy="34643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5</a:t>
            </a:r>
            <a:endParaRPr lang="it-IT" dirty="0"/>
          </a:p>
        </p:txBody>
      </p:sp>
      <p:sp>
        <p:nvSpPr>
          <p:cNvPr id="28" name="Rettangolo 27"/>
          <p:cNvSpPr/>
          <p:nvPr/>
        </p:nvSpPr>
        <p:spPr>
          <a:xfrm>
            <a:off x="7995917" y="1549209"/>
            <a:ext cx="3929383" cy="830997"/>
          </a:xfrm>
          <a:prstGeom prst="rect">
            <a:avLst/>
          </a:prstGeom>
        </p:spPr>
        <p:txBody>
          <a:bodyPr wrap="square">
            <a:spAutoFit/>
          </a:bodyPr>
          <a:lstStyle/>
          <a:p>
            <a:r>
              <a:rPr lang="it-IT" sz="2400" b="1" dirty="0" smtClean="0">
                <a:solidFill>
                  <a:srgbClr val="FFC000"/>
                </a:solidFill>
                <a:cs typeface="Arial" charset="0"/>
              </a:rPr>
              <a:t>Monitoraggio a 360°</a:t>
            </a:r>
          </a:p>
          <a:p>
            <a:r>
              <a:rPr lang="it-IT" sz="2400" b="1" dirty="0" smtClean="0">
                <a:solidFill>
                  <a:srgbClr val="FFC000"/>
                </a:solidFill>
                <a:cs typeface="Arial" charset="0"/>
              </a:rPr>
              <a:t>la prima difesa</a:t>
            </a:r>
          </a:p>
        </p:txBody>
      </p:sp>
      <p:sp>
        <p:nvSpPr>
          <p:cNvPr id="33" name="Rettangolo arrotondato 32"/>
          <p:cNvSpPr/>
          <p:nvPr/>
        </p:nvSpPr>
        <p:spPr>
          <a:xfrm>
            <a:off x="325671" y="1825270"/>
            <a:ext cx="360129" cy="34643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3</a:t>
            </a:r>
            <a:endParaRPr lang="it-IT" dirty="0"/>
          </a:p>
        </p:txBody>
      </p:sp>
      <p:sp>
        <p:nvSpPr>
          <p:cNvPr id="24" name="Rettangolo 23"/>
          <p:cNvSpPr/>
          <p:nvPr/>
        </p:nvSpPr>
        <p:spPr>
          <a:xfrm>
            <a:off x="6452867" y="4501959"/>
            <a:ext cx="3776983" cy="461665"/>
          </a:xfrm>
          <a:prstGeom prst="rect">
            <a:avLst/>
          </a:prstGeom>
        </p:spPr>
        <p:txBody>
          <a:bodyPr wrap="square">
            <a:spAutoFit/>
          </a:bodyPr>
          <a:lstStyle/>
          <a:p>
            <a:r>
              <a:rPr lang="it-IT" sz="2400" b="1" dirty="0" smtClean="0">
                <a:solidFill>
                  <a:srgbClr val="FFC000"/>
                </a:solidFill>
                <a:cs typeface="Arial" charset="0"/>
              </a:rPr>
              <a:t>Misure organizzative</a:t>
            </a:r>
          </a:p>
        </p:txBody>
      </p:sp>
      <p:sp>
        <p:nvSpPr>
          <p:cNvPr id="25" name="Rettangolo arrotondato 24"/>
          <p:cNvSpPr/>
          <p:nvPr/>
        </p:nvSpPr>
        <p:spPr>
          <a:xfrm>
            <a:off x="7698021" y="1615720"/>
            <a:ext cx="360129" cy="34643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7</a:t>
            </a:r>
            <a:endParaRPr lang="it-IT" dirty="0"/>
          </a:p>
        </p:txBody>
      </p:sp>
      <p:sp>
        <p:nvSpPr>
          <p:cNvPr id="26" name="Rettangolo 25"/>
          <p:cNvSpPr/>
          <p:nvPr/>
        </p:nvSpPr>
        <p:spPr>
          <a:xfrm>
            <a:off x="6438900" y="5025985"/>
            <a:ext cx="5600700" cy="1631216"/>
          </a:xfrm>
          <a:prstGeom prst="rect">
            <a:avLst/>
          </a:prstGeom>
        </p:spPr>
        <p:txBody>
          <a:bodyPr wrap="square">
            <a:spAutoFit/>
          </a:bodyPr>
          <a:lstStyle/>
          <a:p>
            <a:r>
              <a:rPr lang="it-IT" sz="2000" dirty="0" smtClean="0">
                <a:solidFill>
                  <a:srgbClr val="FFFFFF"/>
                </a:solidFill>
                <a:cs typeface="Arial" charset="0"/>
              </a:rPr>
              <a:t>Politica e procedure ad hoc</a:t>
            </a:r>
          </a:p>
          <a:p>
            <a:r>
              <a:rPr lang="it-IT" sz="2000" dirty="0" smtClean="0">
                <a:solidFill>
                  <a:srgbClr val="FFFFFF"/>
                </a:solidFill>
                <a:cs typeface="Arial" charset="0"/>
              </a:rPr>
              <a:t>Classificazione incidenti(urgenza e importanza)</a:t>
            </a:r>
          </a:p>
          <a:p>
            <a:r>
              <a:rPr lang="it-IT" sz="2000" dirty="0" smtClean="0">
                <a:solidFill>
                  <a:srgbClr val="FFFFFF"/>
                </a:solidFill>
                <a:cs typeface="Arial" charset="0"/>
              </a:rPr>
              <a:t>Ruoli definiti</a:t>
            </a:r>
          </a:p>
          <a:p>
            <a:r>
              <a:rPr lang="it-IT" sz="2000" dirty="0" smtClean="0">
                <a:solidFill>
                  <a:srgbClr val="FFFFFF"/>
                </a:solidFill>
                <a:cs typeface="Arial" charset="0"/>
              </a:rPr>
              <a:t>Simulazione di incidente (1/anno)</a:t>
            </a:r>
            <a:endParaRPr lang="it-IT" dirty="0" smtClean="0">
              <a:solidFill>
                <a:srgbClr val="FFFFFF"/>
              </a:solidFill>
              <a:cs typeface="Arial" charset="0"/>
            </a:endParaRPr>
          </a:p>
        </p:txBody>
      </p:sp>
      <p:sp>
        <p:nvSpPr>
          <p:cNvPr id="31" name="Rettangolo arrotondato 30"/>
          <p:cNvSpPr/>
          <p:nvPr/>
        </p:nvSpPr>
        <p:spPr>
          <a:xfrm>
            <a:off x="7793271" y="2873020"/>
            <a:ext cx="360129" cy="34643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8</a:t>
            </a:r>
            <a:endParaRPr lang="it-IT" dirty="0"/>
          </a:p>
        </p:txBody>
      </p:sp>
      <p:sp>
        <p:nvSpPr>
          <p:cNvPr id="34" name="Rettangolo arrotondato 33"/>
          <p:cNvSpPr/>
          <p:nvPr/>
        </p:nvSpPr>
        <p:spPr>
          <a:xfrm>
            <a:off x="11165121" y="3768370"/>
            <a:ext cx="360129" cy="34643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9</a:t>
            </a:r>
            <a:endParaRPr lang="it-IT" dirty="0"/>
          </a:p>
        </p:txBody>
      </p:sp>
      <p:sp>
        <p:nvSpPr>
          <p:cNvPr id="35" name="Rettangolo arrotondato 34"/>
          <p:cNvSpPr/>
          <p:nvPr/>
        </p:nvSpPr>
        <p:spPr>
          <a:xfrm>
            <a:off x="6002571" y="4549420"/>
            <a:ext cx="474429" cy="34643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10</a:t>
            </a:r>
            <a:endParaRPr lang="it-IT" dirty="0"/>
          </a:p>
        </p:txBody>
      </p:sp>
      <p:sp>
        <p:nvSpPr>
          <p:cNvPr id="36" name="Rettangolo arrotondato 35"/>
          <p:cNvSpPr/>
          <p:nvPr/>
        </p:nvSpPr>
        <p:spPr>
          <a:xfrm>
            <a:off x="5964471" y="5025670"/>
            <a:ext cx="474429" cy="34643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11</a:t>
            </a:r>
            <a:endParaRPr lang="it-IT" dirty="0"/>
          </a:p>
        </p:txBody>
      </p:sp>
      <p:pic>
        <p:nvPicPr>
          <p:cNvPr id="29" name="Picture 12" descr="Immagine correlata"/>
          <p:cNvPicPr>
            <a:picLocks noChangeAspect="1" noChangeArrowheads="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9819113">
            <a:off x="5372000" y="3270299"/>
            <a:ext cx="1181506" cy="992494"/>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12" descr="Risultati immagini per icona laptop"/>
          <p:cNvPicPr>
            <a:picLocks noChangeAspect="1" noChangeArrowheads="1"/>
          </p:cNvPicPr>
          <p:nvPr/>
        </p:nvPicPr>
        <p:blipFill>
          <a:blip r:embed="rId5" cstate="print">
            <a:lum bright="70000" contrast="-70000"/>
            <a:extLst>
              <a:ext uri="{28A0092B-C50C-407E-A947-70E740481C1C}">
                <a14:useLocalDpi xmlns:a14="http://schemas.microsoft.com/office/drawing/2010/main" val="0"/>
              </a:ext>
            </a:extLst>
          </a:blip>
          <a:srcRect/>
          <a:stretch>
            <a:fillRect/>
          </a:stretch>
        </p:blipFill>
        <p:spPr bwMode="auto">
          <a:xfrm rot="1148554">
            <a:off x="6175247" y="2403317"/>
            <a:ext cx="1036519" cy="951293"/>
          </a:xfrm>
          <a:prstGeom prst="rect">
            <a:avLst/>
          </a:prstGeom>
          <a:noFill/>
          <a:extLst>
            <a:ext uri="{909E8E84-426E-40DD-AFC4-6F175D3DCCD1}">
              <a14:hiddenFill xmlns:a14="http://schemas.microsoft.com/office/drawing/2010/main">
                <a:solidFill>
                  <a:srgbClr val="FFFFFF"/>
                </a:solidFill>
              </a14:hiddenFill>
            </a:ext>
          </a:extLst>
        </p:spPr>
      </p:pic>
      <p:sp>
        <p:nvSpPr>
          <p:cNvPr id="37" name="Saetta 36"/>
          <p:cNvSpPr/>
          <p:nvPr/>
        </p:nvSpPr>
        <p:spPr>
          <a:xfrm>
            <a:off x="4876800" y="1543050"/>
            <a:ext cx="1276350" cy="1047750"/>
          </a:xfrm>
          <a:prstGeom prst="lightningBol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660544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r>
              <a:rPr lang="it-IT" sz="1600" dirty="0" smtClean="0">
                <a:latin typeface="Microsoft Yi Baiti" panose="03000500000000000000" pitchFamily="66" charset="0"/>
                <a:ea typeface="Microsoft Yi Baiti" panose="03000500000000000000" pitchFamily="66" charset="0"/>
              </a:rPr>
              <a:t>12</a:t>
            </a:r>
            <a:endParaRPr lang="it-IT" sz="1600" dirty="0">
              <a:latin typeface="Microsoft Yi Baiti" panose="03000500000000000000" pitchFamily="66" charset="0"/>
              <a:ea typeface="Microsoft Yi Baiti" panose="03000500000000000000" pitchFamily="66" charset="0"/>
            </a:endParaRP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dirty="0" smtClean="0">
                <a:solidFill>
                  <a:schemeClr val="tx1"/>
                </a:solidFill>
                <a:latin typeface="Microsoft Yi Baiti" panose="03000500000000000000" pitchFamily="66" charset="0"/>
                <a:ea typeface="Microsoft Yi Baiti" panose="03000500000000000000" pitchFamily="66" charset="0"/>
              </a:rPr>
              <a:t>Gestire gli incidenti 2/</a:t>
            </a:r>
            <a:r>
              <a:rPr lang="it-IT" sz="3200" dirty="0" err="1" smtClean="0">
                <a:solidFill>
                  <a:schemeClr val="tx1"/>
                </a:solidFill>
                <a:latin typeface="Microsoft Yi Baiti" panose="03000500000000000000" pitchFamily="66" charset="0"/>
                <a:ea typeface="Microsoft Yi Baiti" panose="03000500000000000000" pitchFamily="66" charset="0"/>
              </a:rPr>
              <a:t>2</a:t>
            </a:r>
            <a:r>
              <a:rPr lang="it-IT" sz="3200" dirty="0" smtClean="0">
                <a:solidFill>
                  <a:schemeClr val="tx1"/>
                </a:solidFill>
                <a:latin typeface="Microsoft Yi Baiti" panose="03000500000000000000" pitchFamily="66" charset="0"/>
                <a:ea typeface="Microsoft Yi Baiti" panose="03000500000000000000" pitchFamily="66" charset="0"/>
              </a:rPr>
              <a:t> </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27" name="Rettangolo 26">
            <a:extLst>
              <a:ext uri="{FF2B5EF4-FFF2-40B4-BE49-F238E27FC236}">
                <a16:creationId xmlns:a16="http://schemas.microsoft.com/office/drawing/2014/main" id="{B5BD0707-0870-4F01-8A0A-F9DD33BECCF0}"/>
              </a:ext>
            </a:extLst>
          </p:cNvPr>
          <p:cNvSpPr/>
          <p:nvPr/>
        </p:nvSpPr>
        <p:spPr>
          <a:xfrm>
            <a:off x="-2957957" y="7464"/>
            <a:ext cx="2945460" cy="3954936"/>
          </a:xfrm>
          <a:prstGeom prst="rect">
            <a:avLst/>
          </a:prstGeom>
          <a:solidFill>
            <a:schemeClr val="tx1">
              <a:lumMod val="85000"/>
            </a:schemeClr>
          </a:solidFill>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defPPr>
              <a:defRPr lang="en-US"/>
            </a:defPPr>
            <a:lvl1pPr marL="0" algn="l" defTabSz="685800" rtl="0" eaLnBrk="1" latinLnBrk="0" hangingPunct="1">
              <a:defRPr sz="1400" kern="1200">
                <a:solidFill>
                  <a:schemeClr val="dk1"/>
                </a:solidFill>
                <a:latin typeface="+mn-lt"/>
                <a:ea typeface="+mn-ea"/>
                <a:cs typeface="+mn-cs"/>
              </a:defRPr>
            </a:lvl1pPr>
            <a:lvl2pPr marL="342900" algn="l" defTabSz="685800" rtl="0" eaLnBrk="1" latinLnBrk="0" hangingPunct="1">
              <a:defRPr sz="1400" kern="1200">
                <a:solidFill>
                  <a:schemeClr val="dk1"/>
                </a:solidFill>
                <a:latin typeface="+mn-lt"/>
                <a:ea typeface="+mn-ea"/>
                <a:cs typeface="+mn-cs"/>
              </a:defRPr>
            </a:lvl2pPr>
            <a:lvl3pPr marL="685800" algn="l" defTabSz="685800" rtl="0" eaLnBrk="1" latinLnBrk="0" hangingPunct="1">
              <a:defRPr sz="1400" kern="1200">
                <a:solidFill>
                  <a:schemeClr val="dk1"/>
                </a:solidFill>
                <a:latin typeface="+mn-lt"/>
                <a:ea typeface="+mn-ea"/>
                <a:cs typeface="+mn-cs"/>
              </a:defRPr>
            </a:lvl3pPr>
            <a:lvl4pPr marL="1028700" algn="l" defTabSz="685800" rtl="0" eaLnBrk="1" latinLnBrk="0" hangingPunct="1">
              <a:defRPr sz="1400" kern="1200">
                <a:solidFill>
                  <a:schemeClr val="dk1"/>
                </a:solidFill>
                <a:latin typeface="+mn-lt"/>
                <a:ea typeface="+mn-ea"/>
                <a:cs typeface="+mn-cs"/>
              </a:defRPr>
            </a:lvl4pPr>
            <a:lvl5pPr marL="1371600" algn="l" defTabSz="685800" rtl="0" eaLnBrk="1" latinLnBrk="0" hangingPunct="1">
              <a:defRPr sz="1400" kern="1200">
                <a:solidFill>
                  <a:schemeClr val="dk1"/>
                </a:solidFill>
                <a:latin typeface="+mn-lt"/>
                <a:ea typeface="+mn-ea"/>
                <a:cs typeface="+mn-cs"/>
              </a:defRPr>
            </a:lvl5pPr>
            <a:lvl6pPr marL="1714500" algn="l" defTabSz="685800" rtl="0" eaLnBrk="1" latinLnBrk="0" hangingPunct="1">
              <a:defRPr sz="1400" kern="1200">
                <a:solidFill>
                  <a:schemeClr val="dk1"/>
                </a:solidFill>
                <a:latin typeface="+mn-lt"/>
                <a:ea typeface="+mn-ea"/>
                <a:cs typeface="+mn-cs"/>
              </a:defRPr>
            </a:lvl6pPr>
            <a:lvl7pPr marL="2057400" algn="l" defTabSz="685800" rtl="0" eaLnBrk="1" latinLnBrk="0" hangingPunct="1">
              <a:defRPr sz="1400" kern="1200">
                <a:solidFill>
                  <a:schemeClr val="dk1"/>
                </a:solidFill>
                <a:latin typeface="+mn-lt"/>
                <a:ea typeface="+mn-ea"/>
                <a:cs typeface="+mn-cs"/>
              </a:defRPr>
            </a:lvl7pPr>
            <a:lvl8pPr marL="2400300" algn="l" defTabSz="685800" rtl="0" eaLnBrk="1" latinLnBrk="0" hangingPunct="1">
              <a:defRPr sz="1400" kern="1200">
                <a:solidFill>
                  <a:schemeClr val="dk1"/>
                </a:solidFill>
                <a:latin typeface="+mn-lt"/>
                <a:ea typeface="+mn-ea"/>
                <a:cs typeface="+mn-cs"/>
              </a:defRPr>
            </a:lvl8pPr>
            <a:lvl9pPr marL="2743200" algn="l" defTabSz="685800" rtl="0" eaLnBrk="1" latinLnBrk="0" hangingPunct="1">
              <a:defRPr sz="1400" kern="1200">
                <a:solidFill>
                  <a:schemeClr val="dk1"/>
                </a:solidFill>
                <a:latin typeface="+mn-lt"/>
                <a:ea typeface="+mn-ea"/>
                <a:cs typeface="+mn-cs"/>
              </a:defRPr>
            </a:lvl9pPr>
          </a:lstStyle>
          <a:p>
            <a:r>
              <a:rPr lang="it-IT" b="1" dirty="0"/>
              <a:t>Note sviluppo</a:t>
            </a:r>
          </a:p>
          <a:p>
            <a:endParaRPr lang="it-IT" b="1" dirty="0"/>
          </a:p>
          <a:p>
            <a:r>
              <a:rPr lang="it-IT" b="1" dirty="0" smtClean="0"/>
              <a:t>Immagini</a:t>
            </a:r>
          </a:p>
        </p:txBody>
      </p:sp>
      <p:sp>
        <p:nvSpPr>
          <p:cNvPr id="2" name="Rettangolo 1"/>
          <p:cNvSpPr/>
          <p:nvPr/>
        </p:nvSpPr>
        <p:spPr>
          <a:xfrm>
            <a:off x="642617" y="1377759"/>
            <a:ext cx="4577083" cy="1077218"/>
          </a:xfrm>
          <a:prstGeom prst="rect">
            <a:avLst/>
          </a:prstGeom>
        </p:spPr>
        <p:txBody>
          <a:bodyPr wrap="square">
            <a:spAutoFit/>
          </a:bodyPr>
          <a:lstStyle/>
          <a:p>
            <a:r>
              <a:rPr lang="it-IT" sz="2400" b="1" dirty="0" smtClean="0">
                <a:solidFill>
                  <a:srgbClr val="FFC000"/>
                </a:solidFill>
                <a:cs typeface="Arial" charset="0"/>
              </a:rPr>
              <a:t>Responsabilità</a:t>
            </a:r>
            <a:br>
              <a:rPr lang="it-IT" sz="2400" b="1" dirty="0" smtClean="0">
                <a:solidFill>
                  <a:srgbClr val="FFC000"/>
                </a:solidFill>
                <a:cs typeface="Arial" charset="0"/>
              </a:rPr>
            </a:br>
            <a:r>
              <a:rPr lang="it-IT" sz="2000" dirty="0" smtClean="0">
                <a:solidFill>
                  <a:srgbClr val="FFFFFF"/>
                </a:solidFill>
                <a:cs typeface="Arial" charset="0"/>
              </a:rPr>
              <a:t>Non saper gestire/prevenire incidenti può solo aumentarla</a:t>
            </a:r>
          </a:p>
        </p:txBody>
      </p:sp>
      <p:sp>
        <p:nvSpPr>
          <p:cNvPr id="6" name="CasellaDiTesto 5"/>
          <p:cNvSpPr txBox="1"/>
          <p:nvPr/>
        </p:nvSpPr>
        <p:spPr>
          <a:xfrm>
            <a:off x="4285329" y="716382"/>
            <a:ext cx="3241593" cy="461665"/>
          </a:xfrm>
          <a:prstGeom prst="rect">
            <a:avLst/>
          </a:prstGeom>
          <a:noFill/>
        </p:spPr>
        <p:txBody>
          <a:bodyPr wrap="none" rtlCol="0">
            <a:spAutoFit/>
          </a:bodyPr>
          <a:lstStyle/>
          <a:p>
            <a:pPr algn="ctr"/>
            <a:r>
              <a:rPr lang="it-IT" sz="2400" b="1" dirty="0" smtClean="0"/>
              <a:t>Quali fattori-chiave?</a:t>
            </a:r>
          </a:p>
        </p:txBody>
      </p:sp>
      <p:sp>
        <p:nvSpPr>
          <p:cNvPr id="44" name="Rettangolo arrotondato 43"/>
          <p:cNvSpPr/>
          <p:nvPr/>
        </p:nvSpPr>
        <p:spPr>
          <a:xfrm>
            <a:off x="325671" y="1234720"/>
            <a:ext cx="360129" cy="34643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2</a:t>
            </a:r>
            <a:endParaRPr lang="it-IT" dirty="0"/>
          </a:p>
        </p:txBody>
      </p:sp>
      <p:sp>
        <p:nvSpPr>
          <p:cNvPr id="53" name="Rettangolo arrotondato 52"/>
          <p:cNvSpPr/>
          <p:nvPr/>
        </p:nvSpPr>
        <p:spPr>
          <a:xfrm>
            <a:off x="3106817" y="723900"/>
            <a:ext cx="436483" cy="36195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1</a:t>
            </a:r>
          </a:p>
        </p:txBody>
      </p:sp>
      <p:sp>
        <p:nvSpPr>
          <p:cNvPr id="56" name="Rettangolo 55"/>
          <p:cNvSpPr/>
          <p:nvPr/>
        </p:nvSpPr>
        <p:spPr>
          <a:xfrm>
            <a:off x="685801" y="2939859"/>
            <a:ext cx="3581399" cy="461665"/>
          </a:xfrm>
          <a:prstGeom prst="rect">
            <a:avLst/>
          </a:prstGeom>
        </p:spPr>
        <p:txBody>
          <a:bodyPr wrap="square">
            <a:spAutoFit/>
          </a:bodyPr>
          <a:lstStyle/>
          <a:p>
            <a:r>
              <a:rPr lang="it-IT" sz="2400" b="1" i="1" dirty="0" smtClean="0">
                <a:solidFill>
                  <a:srgbClr val="FFFFFF"/>
                </a:solidFill>
                <a:cs typeface="Arial" charset="0"/>
              </a:rPr>
              <a:t>Previsioni del GDPR</a:t>
            </a:r>
          </a:p>
        </p:txBody>
      </p:sp>
      <p:sp>
        <p:nvSpPr>
          <p:cNvPr id="57" name="Rettangolo 56"/>
          <p:cNvSpPr/>
          <p:nvPr/>
        </p:nvSpPr>
        <p:spPr>
          <a:xfrm>
            <a:off x="8091167" y="1473009"/>
            <a:ext cx="3776983" cy="1384995"/>
          </a:xfrm>
          <a:prstGeom prst="rect">
            <a:avLst/>
          </a:prstGeom>
        </p:spPr>
        <p:txBody>
          <a:bodyPr wrap="square">
            <a:spAutoFit/>
          </a:bodyPr>
          <a:lstStyle/>
          <a:p>
            <a:r>
              <a:rPr lang="it-IT" sz="2400" b="1" dirty="0" smtClean="0">
                <a:solidFill>
                  <a:srgbClr val="FFC000"/>
                </a:solidFill>
                <a:cs typeface="Arial" charset="0"/>
              </a:rPr>
              <a:t>Monitoraggio</a:t>
            </a:r>
          </a:p>
          <a:p>
            <a:r>
              <a:rPr lang="it-IT" sz="2000" dirty="0" smtClean="0">
                <a:solidFill>
                  <a:srgbClr val="FFFFFF"/>
                </a:solidFill>
                <a:cs typeface="Arial" charset="0"/>
              </a:rPr>
              <a:t>Rete sotto controllo</a:t>
            </a:r>
          </a:p>
          <a:p>
            <a:r>
              <a:rPr lang="it-IT" sz="2000" dirty="0" smtClean="0">
                <a:solidFill>
                  <a:srgbClr val="FFFFFF"/>
                </a:solidFill>
                <a:cs typeface="Arial" charset="0"/>
              </a:rPr>
              <a:t>Da svolgere eventualmente anche in outsourcing</a:t>
            </a:r>
          </a:p>
        </p:txBody>
      </p:sp>
      <p:sp>
        <p:nvSpPr>
          <p:cNvPr id="61" name="Rettangolo arrotondato 60"/>
          <p:cNvSpPr/>
          <p:nvPr/>
        </p:nvSpPr>
        <p:spPr>
          <a:xfrm>
            <a:off x="306621" y="4758970"/>
            <a:ext cx="360129" cy="34643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6</a:t>
            </a:r>
            <a:endParaRPr lang="it-IT" dirty="0"/>
          </a:p>
        </p:txBody>
      </p:sp>
      <p:sp>
        <p:nvSpPr>
          <p:cNvPr id="67" name="Rettangolo arrotondato 66"/>
          <p:cNvSpPr/>
          <p:nvPr/>
        </p:nvSpPr>
        <p:spPr>
          <a:xfrm>
            <a:off x="268521" y="2892070"/>
            <a:ext cx="360129" cy="34643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4</a:t>
            </a:r>
            <a:endParaRPr lang="it-IT" dirty="0"/>
          </a:p>
        </p:txBody>
      </p:sp>
      <p:sp>
        <p:nvSpPr>
          <p:cNvPr id="30" name="Rettangolo arrotondato 29"/>
          <p:cNvSpPr/>
          <p:nvPr/>
        </p:nvSpPr>
        <p:spPr>
          <a:xfrm>
            <a:off x="268521" y="3996970"/>
            <a:ext cx="360129" cy="34643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5</a:t>
            </a:r>
            <a:endParaRPr lang="it-IT" dirty="0"/>
          </a:p>
        </p:txBody>
      </p:sp>
      <p:sp>
        <p:nvSpPr>
          <p:cNvPr id="33" name="Rettangolo arrotondato 32"/>
          <p:cNvSpPr/>
          <p:nvPr/>
        </p:nvSpPr>
        <p:spPr>
          <a:xfrm>
            <a:off x="325671" y="1825270"/>
            <a:ext cx="360129" cy="34643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3</a:t>
            </a:r>
            <a:endParaRPr lang="it-IT" dirty="0"/>
          </a:p>
        </p:txBody>
      </p:sp>
      <p:sp>
        <p:nvSpPr>
          <p:cNvPr id="25" name="Rettangolo arrotondato 24"/>
          <p:cNvSpPr/>
          <p:nvPr/>
        </p:nvSpPr>
        <p:spPr>
          <a:xfrm>
            <a:off x="7774221" y="1520470"/>
            <a:ext cx="360129" cy="34643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7</a:t>
            </a:r>
            <a:endParaRPr lang="it-IT" dirty="0"/>
          </a:p>
        </p:txBody>
      </p:sp>
      <p:sp>
        <p:nvSpPr>
          <p:cNvPr id="31" name="Rettangolo arrotondato 30"/>
          <p:cNvSpPr/>
          <p:nvPr/>
        </p:nvSpPr>
        <p:spPr>
          <a:xfrm>
            <a:off x="7755171" y="2015770"/>
            <a:ext cx="360129" cy="34643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8</a:t>
            </a:r>
            <a:endParaRPr lang="it-IT" dirty="0"/>
          </a:p>
        </p:txBody>
      </p:sp>
      <p:sp>
        <p:nvSpPr>
          <p:cNvPr id="34" name="Rettangolo arrotondato 33"/>
          <p:cNvSpPr/>
          <p:nvPr/>
        </p:nvSpPr>
        <p:spPr>
          <a:xfrm>
            <a:off x="7602771" y="3863620"/>
            <a:ext cx="360129" cy="34643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9</a:t>
            </a:r>
            <a:endParaRPr lang="it-IT" dirty="0"/>
          </a:p>
        </p:txBody>
      </p:sp>
      <p:sp>
        <p:nvSpPr>
          <p:cNvPr id="35" name="Rettangolo arrotondato 34"/>
          <p:cNvSpPr/>
          <p:nvPr/>
        </p:nvSpPr>
        <p:spPr>
          <a:xfrm>
            <a:off x="7469421" y="4739920"/>
            <a:ext cx="474429" cy="34643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10</a:t>
            </a:r>
            <a:endParaRPr lang="it-IT" dirty="0"/>
          </a:p>
        </p:txBody>
      </p:sp>
      <p:sp>
        <p:nvSpPr>
          <p:cNvPr id="29" name="Rettangolo 28"/>
          <p:cNvSpPr/>
          <p:nvPr/>
        </p:nvSpPr>
        <p:spPr>
          <a:xfrm>
            <a:off x="723901" y="3911409"/>
            <a:ext cx="3581399" cy="1138773"/>
          </a:xfrm>
          <a:prstGeom prst="rect">
            <a:avLst/>
          </a:prstGeom>
        </p:spPr>
        <p:txBody>
          <a:bodyPr wrap="square">
            <a:spAutoFit/>
          </a:bodyPr>
          <a:lstStyle/>
          <a:p>
            <a:r>
              <a:rPr lang="it-IT" sz="2400" b="1" dirty="0" smtClean="0">
                <a:solidFill>
                  <a:srgbClr val="FFC000"/>
                </a:solidFill>
                <a:cs typeface="Arial" charset="0"/>
              </a:rPr>
              <a:t>Saper documentare tutto</a:t>
            </a:r>
          </a:p>
          <a:p>
            <a:r>
              <a:rPr lang="it-IT" sz="2000" dirty="0" smtClean="0">
                <a:solidFill>
                  <a:srgbClr val="FFFFFF"/>
                </a:solidFill>
                <a:cs typeface="Arial" charset="0"/>
              </a:rPr>
              <a:t>Onere della prova</a:t>
            </a:r>
            <a:endParaRPr lang="it-IT" sz="2000" dirty="0" smtClean="0">
              <a:solidFill>
                <a:srgbClr val="FFC000"/>
              </a:solidFill>
              <a:cs typeface="Arial" charset="0"/>
            </a:endParaRPr>
          </a:p>
        </p:txBody>
      </p:sp>
      <p:pic>
        <p:nvPicPr>
          <p:cNvPr id="32" name="Immagine 31">
            <a:extLst>
              <a:ext uri="{FF2B5EF4-FFF2-40B4-BE49-F238E27FC236}">
                <a16:creationId xmlns:a16="http://schemas.microsoft.com/office/drawing/2014/main" id="{088C000B-1634-4045-A4B4-8C7E9B4922A4}"/>
              </a:ext>
            </a:extLst>
          </p:cNvPr>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4499311" y="6099910"/>
            <a:ext cx="758090" cy="758090"/>
          </a:xfrm>
          <a:prstGeom prst="rect">
            <a:avLst/>
          </a:prstGeom>
        </p:spPr>
      </p:pic>
      <p:sp>
        <p:nvSpPr>
          <p:cNvPr id="36" name="CasellaDiTesto 35">
            <a:extLst>
              <a:ext uri="{FF2B5EF4-FFF2-40B4-BE49-F238E27FC236}">
                <a16:creationId xmlns:a16="http://schemas.microsoft.com/office/drawing/2014/main" id="{AF1E612F-E871-41C3-93FC-8FB6829603D9}"/>
              </a:ext>
            </a:extLst>
          </p:cNvPr>
          <p:cNvSpPr txBox="1"/>
          <p:nvPr/>
        </p:nvSpPr>
        <p:spPr>
          <a:xfrm>
            <a:off x="8659715" y="6577423"/>
            <a:ext cx="3532285" cy="2805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it-IT" sz="1200" i="1" dirty="0">
                <a:latin typeface="Times New Roman" panose="02020603050405020304" pitchFamily="18" charset="0"/>
                <a:cs typeface="Times New Roman" panose="02020603050405020304" pitchFamily="18" charset="0"/>
              </a:rPr>
              <a:t>Fai clic sull'info point per approfondire l’argomento</a:t>
            </a:r>
          </a:p>
        </p:txBody>
      </p:sp>
      <p:sp>
        <p:nvSpPr>
          <p:cNvPr id="37" name="Rettangolo 36"/>
          <p:cNvSpPr/>
          <p:nvPr/>
        </p:nvSpPr>
        <p:spPr>
          <a:xfrm>
            <a:off x="8053067" y="3797109"/>
            <a:ext cx="3776983" cy="2369880"/>
          </a:xfrm>
          <a:prstGeom prst="rect">
            <a:avLst/>
          </a:prstGeom>
        </p:spPr>
        <p:txBody>
          <a:bodyPr wrap="square">
            <a:spAutoFit/>
          </a:bodyPr>
          <a:lstStyle/>
          <a:p>
            <a:r>
              <a:rPr lang="it-IT" sz="2400" b="1" dirty="0" smtClean="0">
                <a:solidFill>
                  <a:srgbClr val="FFC000"/>
                </a:solidFill>
                <a:cs typeface="Arial" charset="0"/>
              </a:rPr>
              <a:t>Ripristino allo stato </a:t>
            </a:r>
            <a:r>
              <a:rPr lang="it-IT" sz="2400" b="1" dirty="0" err="1" smtClean="0">
                <a:solidFill>
                  <a:srgbClr val="FFC000"/>
                </a:solidFill>
                <a:cs typeface="Arial" charset="0"/>
              </a:rPr>
              <a:t>pre-incidente</a:t>
            </a:r>
            <a:endParaRPr lang="it-IT" sz="2400" b="1" dirty="0" smtClean="0">
              <a:solidFill>
                <a:srgbClr val="FFC000"/>
              </a:solidFill>
              <a:cs typeface="Arial" charset="0"/>
            </a:endParaRPr>
          </a:p>
          <a:p>
            <a:r>
              <a:rPr lang="it-IT" sz="2000" dirty="0" smtClean="0">
                <a:solidFill>
                  <a:srgbClr val="FFFFFF"/>
                </a:solidFill>
                <a:cs typeface="Arial" charset="0"/>
              </a:rPr>
              <a:t>Procedure di backup e ripristino efficaci</a:t>
            </a:r>
          </a:p>
          <a:p>
            <a:r>
              <a:rPr lang="it-IT" sz="2000" dirty="0" smtClean="0">
                <a:solidFill>
                  <a:srgbClr val="FFFFFF"/>
                </a:solidFill>
                <a:cs typeface="Arial" charset="0"/>
              </a:rPr>
              <a:t>Adeguata comunicazione esterna (autorità, interlocutori …)</a:t>
            </a:r>
          </a:p>
        </p:txBody>
      </p:sp>
      <p:pic>
        <p:nvPicPr>
          <p:cNvPr id="26" name="Immagine 25">
            <a:extLst>
              <a:ext uri="{FF2B5EF4-FFF2-40B4-BE49-F238E27FC236}">
                <a16:creationId xmlns:a16="http://schemas.microsoft.com/office/drawing/2014/main" id="{70234E53-0889-4D6B-B017-57D68F4E5504}"/>
              </a:ext>
            </a:extLst>
          </p:cNvPr>
          <p:cNvPicPr>
            <a:picLocks noChangeAspect="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rot="20825247">
            <a:off x="4773594" y="1869273"/>
            <a:ext cx="2783760" cy="2606949"/>
          </a:xfrm>
          <a:prstGeom prst="rect">
            <a:avLst/>
          </a:prstGeom>
          <a:noFill/>
        </p:spPr>
      </p:pic>
      <p:pic>
        <p:nvPicPr>
          <p:cNvPr id="28" name="Picture 12" descr="Immagine correlata"/>
          <p:cNvPicPr>
            <a:picLocks noChangeAspect="1" noChangeArrowheads="1"/>
          </p:cNvPicPr>
          <p:nvPr/>
        </p:nvPicPr>
        <p:blipFill>
          <a:blip r:embed="rId5"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9819113">
            <a:off x="5372000" y="3270299"/>
            <a:ext cx="1181506" cy="992494"/>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12" descr="Risultati immagini per icona laptop"/>
          <p:cNvPicPr>
            <a:picLocks noChangeAspect="1" noChangeArrowheads="1"/>
          </p:cNvPicPr>
          <p:nvPr/>
        </p:nvPicPr>
        <p:blipFill>
          <a:blip r:embed="rId6" cstate="print">
            <a:lum bright="70000" contrast="-70000"/>
            <a:extLst>
              <a:ext uri="{28A0092B-C50C-407E-A947-70E740481C1C}">
                <a14:useLocalDpi xmlns:a14="http://schemas.microsoft.com/office/drawing/2010/main" val="0"/>
              </a:ext>
            </a:extLst>
          </a:blip>
          <a:srcRect/>
          <a:stretch>
            <a:fillRect/>
          </a:stretch>
        </p:blipFill>
        <p:spPr bwMode="auto">
          <a:xfrm rot="1148554">
            <a:off x="6175247" y="2403317"/>
            <a:ext cx="1036519" cy="951293"/>
          </a:xfrm>
          <a:prstGeom prst="rect">
            <a:avLst/>
          </a:prstGeom>
          <a:noFill/>
          <a:extLst>
            <a:ext uri="{909E8E84-426E-40DD-AFC4-6F175D3DCCD1}">
              <a14:hiddenFill xmlns:a14="http://schemas.microsoft.com/office/drawing/2010/main">
                <a:solidFill>
                  <a:srgbClr val="FFFFFF"/>
                </a:solidFill>
              </a14:hiddenFill>
            </a:ext>
          </a:extLst>
        </p:spPr>
      </p:pic>
      <p:sp>
        <p:nvSpPr>
          <p:cNvPr id="39" name="Saetta 38"/>
          <p:cNvSpPr/>
          <p:nvPr/>
        </p:nvSpPr>
        <p:spPr>
          <a:xfrm>
            <a:off x="5067300" y="1676400"/>
            <a:ext cx="1085850" cy="914400"/>
          </a:xfrm>
          <a:prstGeom prst="lightningBol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660544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Elaborazione 13">
            <a:extLst>
              <a:ext uri="{FF2B5EF4-FFF2-40B4-BE49-F238E27FC236}">
                <a16:creationId xmlns:a16="http://schemas.microsoft.com/office/drawing/2014/main" id="{D196522F-FD5B-4D98-8E11-918D3F154707}"/>
              </a:ext>
            </a:extLst>
          </p:cNvPr>
          <p:cNvSpPr/>
          <p:nvPr/>
        </p:nvSpPr>
        <p:spPr>
          <a:xfrm>
            <a:off x="0" y="462206"/>
            <a:ext cx="8146283" cy="2226598"/>
          </a:xfrm>
          <a:prstGeom prst="flowChartProces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r>
              <a:rPr lang="it-IT" sz="1600" dirty="0" smtClean="0">
                <a:latin typeface="Microsoft Yi Baiti" panose="03000500000000000000" pitchFamily="66" charset="0"/>
                <a:ea typeface="Microsoft Yi Baiti" panose="03000500000000000000" pitchFamily="66" charset="0"/>
              </a:rPr>
              <a:t>13</a:t>
            </a:r>
            <a:endParaRPr lang="it-IT" sz="1600" dirty="0">
              <a:latin typeface="Microsoft Yi Baiti" panose="03000500000000000000" pitchFamily="66" charset="0"/>
              <a:ea typeface="Microsoft Yi Baiti" panose="03000500000000000000" pitchFamily="66" charset="0"/>
            </a:endParaRP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dirty="0" smtClean="0">
                <a:solidFill>
                  <a:schemeClr val="tx1"/>
                </a:solidFill>
                <a:latin typeface="Microsoft Yi Baiti" panose="03000500000000000000" pitchFamily="66" charset="0"/>
                <a:ea typeface="Microsoft Yi Baiti" panose="03000500000000000000" pitchFamily="66" charset="0"/>
              </a:rPr>
              <a:t>Come fare per …? </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16" name="Goccia 15">
            <a:extLst>
              <a:ext uri="{FF2B5EF4-FFF2-40B4-BE49-F238E27FC236}">
                <a16:creationId xmlns:a16="http://schemas.microsoft.com/office/drawing/2014/main" id="{CAACC758-F1BB-41E1-A77A-2FC8748E68BC}"/>
              </a:ext>
            </a:extLst>
          </p:cNvPr>
          <p:cNvSpPr/>
          <p:nvPr/>
        </p:nvSpPr>
        <p:spPr>
          <a:xfrm rot="2700000">
            <a:off x="-2281607" y="5305277"/>
            <a:ext cx="264525" cy="216344"/>
          </a:xfrm>
          <a:prstGeom prst="teardrop">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b="1" dirty="0"/>
          </a:p>
        </p:txBody>
      </p:sp>
      <p:sp>
        <p:nvSpPr>
          <p:cNvPr id="24" name="Rettangolo arrotondato 23"/>
          <p:cNvSpPr/>
          <p:nvPr/>
        </p:nvSpPr>
        <p:spPr>
          <a:xfrm>
            <a:off x="-4364358" y="-32577"/>
            <a:ext cx="3103379" cy="61699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it-IT" sz="1400" b="1" dirty="0" smtClean="0"/>
              <a:t>Note sviluppo</a:t>
            </a:r>
          </a:p>
          <a:p>
            <a:endParaRPr lang="it-IT" sz="1400" b="1" dirty="0" smtClean="0"/>
          </a:p>
          <a:p>
            <a:r>
              <a:rPr lang="it-IT" sz="1400" b="1" dirty="0" smtClean="0">
                <a:hlinkClick r:id="rId3"/>
              </a:rPr>
              <a:t>https://www.pexels.com/photo/two-women-talking-in-front-of-man-1493376/</a:t>
            </a:r>
            <a:endParaRPr lang="it-IT" sz="1400" b="1" dirty="0" smtClean="0"/>
          </a:p>
          <a:p>
            <a:endParaRPr lang="it-IT" sz="1400" b="1" dirty="0" smtClean="0"/>
          </a:p>
          <a:p>
            <a:endParaRPr lang="it-IT" sz="1400" b="1" dirty="0"/>
          </a:p>
          <a:p>
            <a:endParaRPr lang="it-IT" sz="1400" dirty="0"/>
          </a:p>
        </p:txBody>
      </p:sp>
      <p:sp>
        <p:nvSpPr>
          <p:cNvPr id="61" name="Elaborazione 60">
            <a:extLst>
              <a:ext uri="{FF2B5EF4-FFF2-40B4-BE49-F238E27FC236}">
                <a16:creationId xmlns:a16="http://schemas.microsoft.com/office/drawing/2014/main" id="{D196522F-FD5B-4D98-8E11-918D3F154707}"/>
              </a:ext>
            </a:extLst>
          </p:cNvPr>
          <p:cNvSpPr/>
          <p:nvPr/>
        </p:nvSpPr>
        <p:spPr>
          <a:xfrm>
            <a:off x="-1" y="4986635"/>
            <a:ext cx="8084128" cy="1830228"/>
          </a:xfrm>
          <a:prstGeom prst="flowChartProcess">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it-IT" dirty="0"/>
          </a:p>
        </p:txBody>
      </p:sp>
      <p:sp>
        <p:nvSpPr>
          <p:cNvPr id="79" name="Rettangolo arrotondato 78"/>
          <p:cNvSpPr/>
          <p:nvPr/>
        </p:nvSpPr>
        <p:spPr>
          <a:xfrm>
            <a:off x="5054298" y="800965"/>
            <a:ext cx="241602" cy="39918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2</a:t>
            </a:r>
            <a:endParaRPr lang="it-IT" dirty="0"/>
          </a:p>
        </p:txBody>
      </p:sp>
      <p:pic>
        <p:nvPicPr>
          <p:cNvPr id="1026" name="Picture 2"/>
          <p:cNvPicPr>
            <a:picLocks noChangeAspect="1" noChangeArrowheads="1"/>
          </p:cNvPicPr>
          <p:nvPr/>
        </p:nvPicPr>
        <p:blipFill>
          <a:blip r:embed="rId4" cstate="print"/>
          <a:stretch>
            <a:fillRect/>
          </a:stretch>
        </p:blipFill>
        <p:spPr bwMode="auto">
          <a:xfrm>
            <a:off x="8115301" y="476250"/>
            <a:ext cx="4038600" cy="6324600"/>
          </a:xfrm>
          <a:prstGeom prst="rect">
            <a:avLst/>
          </a:prstGeom>
          <a:noFill/>
          <a:ln w="9525">
            <a:noFill/>
            <a:miter lim="800000"/>
            <a:headEnd/>
            <a:tailEnd/>
          </a:ln>
          <a:effectLst/>
        </p:spPr>
      </p:pic>
      <p:sp>
        <p:nvSpPr>
          <p:cNvPr id="53" name="Rettangolo arrotondato 52"/>
          <p:cNvSpPr/>
          <p:nvPr/>
        </p:nvSpPr>
        <p:spPr>
          <a:xfrm>
            <a:off x="3562350" y="655058"/>
            <a:ext cx="263082" cy="42560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1</a:t>
            </a:r>
            <a:endParaRPr lang="it-IT" dirty="0"/>
          </a:p>
        </p:txBody>
      </p:sp>
      <p:sp>
        <p:nvSpPr>
          <p:cNvPr id="21" name="Rettangolo arrotondato 20"/>
          <p:cNvSpPr/>
          <p:nvPr/>
        </p:nvSpPr>
        <p:spPr>
          <a:xfrm>
            <a:off x="5219701" y="914400"/>
            <a:ext cx="2647949" cy="85725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it-IT" dirty="0" smtClean="0"/>
              <a:t>VELOCE RITORNO ALLA NORMALIT</a:t>
            </a:r>
            <a:r>
              <a:rPr lang="it-IT" dirty="0" smtClean="0">
                <a:latin typeface="Calibri"/>
              </a:rPr>
              <a:t>À POST INCIDENTE</a:t>
            </a:r>
            <a:endParaRPr lang="it-IT" dirty="0"/>
          </a:p>
        </p:txBody>
      </p:sp>
      <p:sp>
        <p:nvSpPr>
          <p:cNvPr id="22" name="Rettangolo arrotondato 21"/>
          <p:cNvSpPr/>
          <p:nvPr/>
        </p:nvSpPr>
        <p:spPr>
          <a:xfrm>
            <a:off x="361581" y="838200"/>
            <a:ext cx="2731446" cy="8763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it-IT" dirty="0" smtClean="0"/>
          </a:p>
          <a:p>
            <a:pPr algn="ctr"/>
            <a:endParaRPr lang="it-IT" dirty="0" smtClean="0"/>
          </a:p>
          <a:p>
            <a:pPr algn="ctr"/>
            <a:r>
              <a:rPr lang="it-IT" dirty="0" smtClean="0"/>
              <a:t>SOLUZIONI-CHIAVE</a:t>
            </a:r>
          </a:p>
          <a:p>
            <a:pPr algn="ctr"/>
            <a:endParaRPr lang="it-IT" dirty="0" smtClean="0"/>
          </a:p>
          <a:p>
            <a:pPr algn="ctr"/>
            <a:endParaRPr lang="it-IT" dirty="0"/>
          </a:p>
        </p:txBody>
      </p:sp>
      <p:sp>
        <p:nvSpPr>
          <p:cNvPr id="26" name="Ovale 25"/>
          <p:cNvSpPr/>
          <p:nvPr/>
        </p:nvSpPr>
        <p:spPr>
          <a:xfrm>
            <a:off x="3429000" y="742950"/>
            <a:ext cx="1371600" cy="1295400"/>
          </a:xfrm>
          <a:prstGeom prst="ellipse">
            <a:avLst/>
          </a:prstGeom>
          <a:solidFill>
            <a:srgbClr val="FFC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9" name="Rettangolo arrotondato 38"/>
          <p:cNvSpPr/>
          <p:nvPr/>
        </p:nvSpPr>
        <p:spPr>
          <a:xfrm>
            <a:off x="2790647" y="1547311"/>
            <a:ext cx="295453" cy="30053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1</a:t>
            </a:r>
            <a:endParaRPr lang="it-IT" dirty="0"/>
          </a:p>
        </p:txBody>
      </p:sp>
      <p:sp>
        <p:nvSpPr>
          <p:cNvPr id="75" name="Rettangolo arrotondato 74"/>
          <p:cNvSpPr/>
          <p:nvPr/>
        </p:nvSpPr>
        <p:spPr>
          <a:xfrm>
            <a:off x="7212394" y="2957986"/>
            <a:ext cx="693355" cy="50911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5-8 </a:t>
            </a:r>
            <a:endParaRPr lang="it-IT" dirty="0"/>
          </a:p>
        </p:txBody>
      </p:sp>
      <p:sp>
        <p:nvSpPr>
          <p:cNvPr id="23" name="Rettangolo arrotondato 22"/>
          <p:cNvSpPr/>
          <p:nvPr/>
        </p:nvSpPr>
        <p:spPr>
          <a:xfrm>
            <a:off x="1219200" y="2286000"/>
            <a:ext cx="5791200" cy="3429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it-IT" dirty="0" smtClean="0"/>
          </a:p>
          <a:p>
            <a:pPr algn="ctr"/>
            <a:endParaRPr lang="it-IT" dirty="0" smtClean="0"/>
          </a:p>
          <a:p>
            <a:pPr algn="ctr"/>
            <a:r>
              <a:rPr lang="it-IT" dirty="0" smtClean="0"/>
              <a:t>IL “FERMO” AZIENDALE  HA DEI COSTI!</a:t>
            </a:r>
          </a:p>
          <a:p>
            <a:pPr algn="ctr"/>
            <a:endParaRPr lang="it-IT" dirty="0" smtClean="0"/>
          </a:p>
          <a:p>
            <a:pPr algn="ctr"/>
            <a:endParaRPr lang="it-IT" dirty="0"/>
          </a:p>
        </p:txBody>
      </p:sp>
      <p:sp>
        <p:nvSpPr>
          <p:cNvPr id="25" name="Rettangolo 24"/>
          <p:cNvSpPr/>
          <p:nvPr/>
        </p:nvSpPr>
        <p:spPr>
          <a:xfrm>
            <a:off x="1638300" y="2844609"/>
            <a:ext cx="5391150" cy="3816429"/>
          </a:xfrm>
          <a:prstGeom prst="rect">
            <a:avLst/>
          </a:prstGeom>
        </p:spPr>
        <p:txBody>
          <a:bodyPr wrap="square">
            <a:spAutoFit/>
          </a:bodyPr>
          <a:lstStyle/>
          <a:p>
            <a:r>
              <a:rPr lang="it-IT" sz="2200" b="1" dirty="0" smtClean="0">
                <a:cs typeface="Arial" charset="0"/>
              </a:rPr>
              <a:t>Assistenza/competenza interna, informatica, di buon livello</a:t>
            </a:r>
            <a:br>
              <a:rPr lang="it-IT" sz="2200" b="1" dirty="0" smtClean="0">
                <a:cs typeface="Arial" charset="0"/>
              </a:rPr>
            </a:br>
            <a:r>
              <a:rPr lang="it-IT" sz="2200" b="1" dirty="0" smtClean="0">
                <a:cs typeface="Arial" charset="0"/>
              </a:rPr>
              <a:t/>
            </a:r>
            <a:br>
              <a:rPr lang="it-IT" sz="2200" b="1" dirty="0" smtClean="0">
                <a:cs typeface="Arial" charset="0"/>
              </a:rPr>
            </a:br>
            <a:r>
              <a:rPr lang="it-IT" sz="2200" b="1" dirty="0" smtClean="0">
                <a:cs typeface="Arial" charset="0"/>
              </a:rPr>
              <a:t>Antivirus, </a:t>
            </a:r>
            <a:r>
              <a:rPr lang="it-IT" sz="2200" b="1" dirty="0" err="1" smtClean="0">
                <a:cs typeface="Arial" charset="0"/>
              </a:rPr>
              <a:t>anti-malware</a:t>
            </a:r>
            <a:r>
              <a:rPr lang="it-IT" sz="2200" b="1" dirty="0" smtClean="0">
                <a:cs typeface="Arial" charset="0"/>
              </a:rPr>
              <a:t>, sistemi di controllo degli accessi e firewall </a:t>
            </a:r>
            <a:br>
              <a:rPr lang="it-IT" sz="2200" b="1" dirty="0" smtClean="0">
                <a:cs typeface="Arial" charset="0"/>
              </a:rPr>
            </a:br>
            <a:endParaRPr lang="it-IT" sz="2200" b="1" dirty="0" smtClean="0">
              <a:cs typeface="Arial" charset="0"/>
            </a:endParaRPr>
          </a:p>
          <a:p>
            <a:r>
              <a:rPr lang="it-IT" sz="2200" b="1" dirty="0" smtClean="0">
                <a:cs typeface="Arial" charset="0"/>
              </a:rPr>
              <a:t>Un sistema di backup che permetta di recuperare la copia più recente</a:t>
            </a:r>
            <a:br>
              <a:rPr lang="it-IT" sz="2200" b="1" dirty="0" smtClean="0">
                <a:cs typeface="Arial" charset="0"/>
              </a:rPr>
            </a:br>
            <a:endParaRPr lang="it-IT" sz="2200" b="1" dirty="0" smtClean="0">
              <a:cs typeface="Arial" charset="0"/>
            </a:endParaRPr>
          </a:p>
          <a:p>
            <a:r>
              <a:rPr lang="it-IT" sz="2200" b="1" dirty="0" smtClean="0">
                <a:cs typeface="Arial" charset="0"/>
              </a:rPr>
              <a:t>Formazione e informazione dei lavoratori</a:t>
            </a:r>
          </a:p>
        </p:txBody>
      </p:sp>
      <p:sp>
        <p:nvSpPr>
          <p:cNvPr id="27" name="Rettangolo arrotondato 26"/>
          <p:cNvSpPr/>
          <p:nvPr/>
        </p:nvSpPr>
        <p:spPr>
          <a:xfrm>
            <a:off x="1190447" y="2233111"/>
            <a:ext cx="295453" cy="30053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3</a:t>
            </a:r>
            <a:endParaRPr lang="it-IT" dirty="0"/>
          </a:p>
        </p:txBody>
      </p:sp>
      <p:pic>
        <p:nvPicPr>
          <p:cNvPr id="28" name="Picture 12" descr="Risultati immagini per icona laptop"/>
          <p:cNvPicPr>
            <a:picLocks noChangeAspect="1" noChangeArrowheads="1"/>
          </p:cNvPicPr>
          <p:nvPr/>
        </p:nvPicPr>
        <p:blipFill>
          <a:blip r:embed="rId5" cstate="print">
            <a:lum bright="70000" contrast="-70000"/>
            <a:extLst>
              <a:ext uri="{28A0092B-C50C-407E-A947-70E740481C1C}">
                <a14:useLocalDpi xmlns:a14="http://schemas.microsoft.com/office/drawing/2010/main" val="0"/>
              </a:ext>
            </a:extLst>
          </a:blip>
          <a:srcRect/>
          <a:stretch>
            <a:fillRect/>
          </a:stretch>
        </p:blipFill>
        <p:spPr bwMode="auto">
          <a:xfrm>
            <a:off x="3743296" y="1043002"/>
            <a:ext cx="713487" cy="713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68241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Immagine 21"/>
          <p:cNvPicPr>
            <a:picLocks noChangeAspect="1"/>
          </p:cNvPicPr>
          <p:nvPr/>
        </p:nvPicPr>
        <p:blipFill>
          <a:blip r:embed="rId3" cstate="print"/>
          <a:stretch>
            <a:fillRect/>
          </a:stretch>
        </p:blipFill>
        <p:spPr>
          <a:xfrm>
            <a:off x="0" y="3333750"/>
            <a:ext cx="6057900" cy="3524250"/>
          </a:xfrm>
          <a:prstGeom prst="rect">
            <a:avLst/>
          </a:prstGeom>
        </p:spPr>
      </p:pic>
      <p:sp>
        <p:nvSpPr>
          <p:cNvPr id="12" name="Documento 11"/>
          <p:cNvSpPr/>
          <p:nvPr/>
        </p:nvSpPr>
        <p:spPr>
          <a:xfrm>
            <a:off x="0" y="433804"/>
            <a:ext cx="5991424" cy="3566696"/>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r>
              <a:rPr lang="it-IT" sz="1600" dirty="0" smtClean="0">
                <a:latin typeface="Microsoft Yi Baiti" panose="03000500000000000000" pitchFamily="66" charset="0"/>
                <a:ea typeface="Microsoft Yi Baiti" panose="03000500000000000000" pitchFamily="66" charset="0"/>
              </a:rPr>
              <a:t>14</a:t>
            </a:r>
            <a:endParaRPr lang="it-IT" sz="1600" dirty="0">
              <a:latin typeface="Microsoft Yi Baiti" panose="03000500000000000000" pitchFamily="66" charset="0"/>
              <a:ea typeface="Microsoft Yi Baiti" panose="03000500000000000000" pitchFamily="66" charset="0"/>
            </a:endParaRP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dirty="0" smtClean="0">
                <a:solidFill>
                  <a:schemeClr val="tx1"/>
                </a:solidFill>
                <a:latin typeface="Microsoft Yi Baiti" panose="03000500000000000000" pitchFamily="66" charset="0"/>
                <a:ea typeface="Microsoft Yi Baiti" panose="03000500000000000000" pitchFamily="66" charset="0"/>
              </a:rPr>
              <a:t>Formazione e sensibilizzazione</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27" name="Rettangolo 26">
            <a:extLst>
              <a:ext uri="{FF2B5EF4-FFF2-40B4-BE49-F238E27FC236}">
                <a16:creationId xmlns:a16="http://schemas.microsoft.com/office/drawing/2014/main" id="{B5BD0707-0870-4F01-8A0A-F9DD33BECCF0}"/>
              </a:ext>
            </a:extLst>
          </p:cNvPr>
          <p:cNvSpPr/>
          <p:nvPr/>
        </p:nvSpPr>
        <p:spPr>
          <a:xfrm>
            <a:off x="-2957957" y="7464"/>
            <a:ext cx="2945460" cy="3954936"/>
          </a:xfrm>
          <a:prstGeom prst="rect">
            <a:avLst/>
          </a:prstGeom>
          <a:solidFill>
            <a:schemeClr val="tx1">
              <a:lumMod val="85000"/>
            </a:schemeClr>
          </a:solidFill>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defPPr>
              <a:defRPr lang="en-US"/>
            </a:defPPr>
            <a:lvl1pPr marL="0" algn="l" defTabSz="685800" rtl="0" eaLnBrk="1" latinLnBrk="0" hangingPunct="1">
              <a:defRPr sz="1400" kern="1200">
                <a:solidFill>
                  <a:schemeClr val="dk1"/>
                </a:solidFill>
                <a:latin typeface="+mn-lt"/>
                <a:ea typeface="+mn-ea"/>
                <a:cs typeface="+mn-cs"/>
              </a:defRPr>
            </a:lvl1pPr>
            <a:lvl2pPr marL="342900" algn="l" defTabSz="685800" rtl="0" eaLnBrk="1" latinLnBrk="0" hangingPunct="1">
              <a:defRPr sz="1400" kern="1200">
                <a:solidFill>
                  <a:schemeClr val="dk1"/>
                </a:solidFill>
                <a:latin typeface="+mn-lt"/>
                <a:ea typeface="+mn-ea"/>
                <a:cs typeface="+mn-cs"/>
              </a:defRPr>
            </a:lvl2pPr>
            <a:lvl3pPr marL="685800" algn="l" defTabSz="685800" rtl="0" eaLnBrk="1" latinLnBrk="0" hangingPunct="1">
              <a:defRPr sz="1400" kern="1200">
                <a:solidFill>
                  <a:schemeClr val="dk1"/>
                </a:solidFill>
                <a:latin typeface="+mn-lt"/>
                <a:ea typeface="+mn-ea"/>
                <a:cs typeface="+mn-cs"/>
              </a:defRPr>
            </a:lvl3pPr>
            <a:lvl4pPr marL="1028700" algn="l" defTabSz="685800" rtl="0" eaLnBrk="1" latinLnBrk="0" hangingPunct="1">
              <a:defRPr sz="1400" kern="1200">
                <a:solidFill>
                  <a:schemeClr val="dk1"/>
                </a:solidFill>
                <a:latin typeface="+mn-lt"/>
                <a:ea typeface="+mn-ea"/>
                <a:cs typeface="+mn-cs"/>
              </a:defRPr>
            </a:lvl4pPr>
            <a:lvl5pPr marL="1371600" algn="l" defTabSz="685800" rtl="0" eaLnBrk="1" latinLnBrk="0" hangingPunct="1">
              <a:defRPr sz="1400" kern="1200">
                <a:solidFill>
                  <a:schemeClr val="dk1"/>
                </a:solidFill>
                <a:latin typeface="+mn-lt"/>
                <a:ea typeface="+mn-ea"/>
                <a:cs typeface="+mn-cs"/>
              </a:defRPr>
            </a:lvl5pPr>
            <a:lvl6pPr marL="1714500" algn="l" defTabSz="685800" rtl="0" eaLnBrk="1" latinLnBrk="0" hangingPunct="1">
              <a:defRPr sz="1400" kern="1200">
                <a:solidFill>
                  <a:schemeClr val="dk1"/>
                </a:solidFill>
                <a:latin typeface="+mn-lt"/>
                <a:ea typeface="+mn-ea"/>
                <a:cs typeface="+mn-cs"/>
              </a:defRPr>
            </a:lvl6pPr>
            <a:lvl7pPr marL="2057400" algn="l" defTabSz="685800" rtl="0" eaLnBrk="1" latinLnBrk="0" hangingPunct="1">
              <a:defRPr sz="1400" kern="1200">
                <a:solidFill>
                  <a:schemeClr val="dk1"/>
                </a:solidFill>
                <a:latin typeface="+mn-lt"/>
                <a:ea typeface="+mn-ea"/>
                <a:cs typeface="+mn-cs"/>
              </a:defRPr>
            </a:lvl7pPr>
            <a:lvl8pPr marL="2400300" algn="l" defTabSz="685800" rtl="0" eaLnBrk="1" latinLnBrk="0" hangingPunct="1">
              <a:defRPr sz="1400" kern="1200">
                <a:solidFill>
                  <a:schemeClr val="dk1"/>
                </a:solidFill>
                <a:latin typeface="+mn-lt"/>
                <a:ea typeface="+mn-ea"/>
                <a:cs typeface="+mn-cs"/>
              </a:defRPr>
            </a:lvl8pPr>
            <a:lvl9pPr marL="2743200" algn="l" defTabSz="685800" rtl="0" eaLnBrk="1" latinLnBrk="0" hangingPunct="1">
              <a:defRPr sz="1400" kern="1200">
                <a:solidFill>
                  <a:schemeClr val="dk1"/>
                </a:solidFill>
                <a:latin typeface="+mn-lt"/>
                <a:ea typeface="+mn-ea"/>
                <a:cs typeface="+mn-cs"/>
              </a:defRPr>
            </a:lvl9pPr>
          </a:lstStyle>
          <a:p>
            <a:r>
              <a:rPr lang="it-IT" b="1" dirty="0"/>
              <a:t>Note sviluppo</a:t>
            </a:r>
          </a:p>
          <a:p>
            <a:endParaRPr lang="it-IT" b="1" dirty="0"/>
          </a:p>
          <a:p>
            <a:r>
              <a:rPr lang="it-IT" b="1" dirty="0" smtClean="0"/>
              <a:t>Immagini</a:t>
            </a:r>
          </a:p>
          <a:p>
            <a:endParaRPr lang="it-IT" b="1" dirty="0" smtClean="0"/>
          </a:p>
          <a:p>
            <a:r>
              <a:rPr lang="it-IT" b="1" dirty="0" smtClean="0"/>
              <a:t>https://www.pexels.com/photo/abc-abstract-alphabet-art-1337385/</a:t>
            </a:r>
            <a:endParaRPr lang="it-IT" b="1" dirty="0"/>
          </a:p>
        </p:txBody>
      </p:sp>
      <p:sp>
        <p:nvSpPr>
          <p:cNvPr id="34" name="Rettangolo arrotondato 33"/>
          <p:cNvSpPr/>
          <p:nvPr/>
        </p:nvSpPr>
        <p:spPr>
          <a:xfrm>
            <a:off x="0" y="1050824"/>
            <a:ext cx="500557" cy="28683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1</a:t>
            </a:r>
            <a:endParaRPr lang="it-IT" dirty="0"/>
          </a:p>
        </p:txBody>
      </p:sp>
      <p:sp>
        <p:nvSpPr>
          <p:cNvPr id="6" name="CasellaDiTesto 5"/>
          <p:cNvSpPr txBox="1"/>
          <p:nvPr/>
        </p:nvSpPr>
        <p:spPr>
          <a:xfrm>
            <a:off x="7428579" y="716382"/>
            <a:ext cx="3028394" cy="461665"/>
          </a:xfrm>
          <a:prstGeom prst="rect">
            <a:avLst/>
          </a:prstGeom>
          <a:noFill/>
        </p:spPr>
        <p:txBody>
          <a:bodyPr wrap="none" rtlCol="0">
            <a:spAutoFit/>
          </a:bodyPr>
          <a:lstStyle/>
          <a:p>
            <a:pPr algn="ctr"/>
            <a:r>
              <a:rPr lang="it-IT" sz="2400" b="1" dirty="0" smtClean="0"/>
              <a:t>Quale formazione?</a:t>
            </a:r>
          </a:p>
        </p:txBody>
      </p:sp>
      <p:sp>
        <p:nvSpPr>
          <p:cNvPr id="31" name="Goccia 30">
            <a:extLst>
              <a:ext uri="{FF2B5EF4-FFF2-40B4-BE49-F238E27FC236}">
                <a16:creationId xmlns:a16="http://schemas.microsoft.com/office/drawing/2014/main" id="{ED34B437-BD07-4240-B46E-68949A03EE44}"/>
              </a:ext>
            </a:extLst>
          </p:cNvPr>
          <p:cNvSpPr/>
          <p:nvPr/>
        </p:nvSpPr>
        <p:spPr>
          <a:xfrm rot="1905374">
            <a:off x="6516875" y="1570879"/>
            <a:ext cx="263725" cy="274338"/>
          </a:xfrm>
          <a:prstGeom prst="teardrop">
            <a:avLst>
              <a:gd name="adj" fmla="val 102018"/>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44" name="Rettangolo arrotondato 43"/>
          <p:cNvSpPr/>
          <p:nvPr/>
        </p:nvSpPr>
        <p:spPr>
          <a:xfrm>
            <a:off x="10536471" y="800100"/>
            <a:ext cx="417279" cy="36887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4</a:t>
            </a:r>
            <a:endParaRPr lang="it-IT" dirty="0"/>
          </a:p>
        </p:txBody>
      </p:sp>
      <p:sp>
        <p:nvSpPr>
          <p:cNvPr id="40" name="Goccia 39">
            <a:extLst>
              <a:ext uri="{FF2B5EF4-FFF2-40B4-BE49-F238E27FC236}">
                <a16:creationId xmlns:a16="http://schemas.microsoft.com/office/drawing/2014/main" id="{ED34B437-BD07-4240-B46E-68949A03EE44}"/>
              </a:ext>
            </a:extLst>
          </p:cNvPr>
          <p:cNvSpPr/>
          <p:nvPr/>
        </p:nvSpPr>
        <p:spPr>
          <a:xfrm rot="1905374">
            <a:off x="6499039" y="2524842"/>
            <a:ext cx="263725" cy="274338"/>
          </a:xfrm>
          <a:prstGeom prst="teardrop">
            <a:avLst>
              <a:gd name="adj" fmla="val 102018"/>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49" name="Goccia 48">
            <a:extLst>
              <a:ext uri="{FF2B5EF4-FFF2-40B4-BE49-F238E27FC236}">
                <a16:creationId xmlns:a16="http://schemas.microsoft.com/office/drawing/2014/main" id="{ED34B437-BD07-4240-B46E-68949A03EE44}"/>
              </a:ext>
            </a:extLst>
          </p:cNvPr>
          <p:cNvSpPr/>
          <p:nvPr/>
        </p:nvSpPr>
        <p:spPr>
          <a:xfrm rot="1905374">
            <a:off x="300103" y="1532785"/>
            <a:ext cx="263725" cy="274338"/>
          </a:xfrm>
          <a:prstGeom prst="teardrop">
            <a:avLst>
              <a:gd name="adj" fmla="val 102018"/>
            </a:avLst>
          </a:prstGeom>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50" name="Goccia 49">
            <a:extLst>
              <a:ext uri="{FF2B5EF4-FFF2-40B4-BE49-F238E27FC236}">
                <a16:creationId xmlns:a16="http://schemas.microsoft.com/office/drawing/2014/main" id="{ED34B437-BD07-4240-B46E-68949A03EE44}"/>
              </a:ext>
            </a:extLst>
          </p:cNvPr>
          <p:cNvSpPr/>
          <p:nvPr/>
        </p:nvSpPr>
        <p:spPr>
          <a:xfrm rot="1905374">
            <a:off x="369374" y="2554566"/>
            <a:ext cx="263725" cy="274338"/>
          </a:xfrm>
          <a:prstGeom prst="teardrop">
            <a:avLst>
              <a:gd name="adj" fmla="val 102018"/>
            </a:avLst>
          </a:prstGeom>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30" name="CasellaDiTesto 29"/>
          <p:cNvSpPr txBox="1"/>
          <p:nvPr/>
        </p:nvSpPr>
        <p:spPr>
          <a:xfrm>
            <a:off x="38101" y="640182"/>
            <a:ext cx="6000750" cy="461665"/>
          </a:xfrm>
          <a:prstGeom prst="rect">
            <a:avLst/>
          </a:prstGeom>
          <a:noFill/>
        </p:spPr>
        <p:txBody>
          <a:bodyPr wrap="square" rtlCol="0">
            <a:spAutoFit/>
          </a:bodyPr>
          <a:lstStyle/>
          <a:p>
            <a:pPr algn="ctr"/>
            <a:r>
              <a:rPr lang="it-IT" sz="2400" b="1" dirty="0" smtClean="0"/>
              <a:t>Un passo necessario per la sicurezza</a:t>
            </a:r>
          </a:p>
        </p:txBody>
      </p:sp>
      <p:sp>
        <p:nvSpPr>
          <p:cNvPr id="33" name="Rettangolo 32"/>
          <p:cNvSpPr/>
          <p:nvPr/>
        </p:nvSpPr>
        <p:spPr>
          <a:xfrm>
            <a:off x="680716" y="1453959"/>
            <a:ext cx="5339084" cy="769441"/>
          </a:xfrm>
          <a:prstGeom prst="rect">
            <a:avLst/>
          </a:prstGeom>
        </p:spPr>
        <p:txBody>
          <a:bodyPr wrap="square">
            <a:spAutoFit/>
          </a:bodyPr>
          <a:lstStyle/>
          <a:p>
            <a:r>
              <a:rPr lang="it-IT" sz="2200" dirty="0" smtClean="0">
                <a:cs typeface="Arial" charset="0"/>
              </a:rPr>
              <a:t>Spesso sono gli utenti stessi a causare incidenti</a:t>
            </a:r>
          </a:p>
        </p:txBody>
      </p:sp>
      <p:sp>
        <p:nvSpPr>
          <p:cNvPr id="28" name="Rettangolo arrotondato 27"/>
          <p:cNvSpPr/>
          <p:nvPr/>
        </p:nvSpPr>
        <p:spPr>
          <a:xfrm>
            <a:off x="11452449" y="2423471"/>
            <a:ext cx="739551" cy="52927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6-8</a:t>
            </a:r>
            <a:endParaRPr lang="it-IT" dirty="0"/>
          </a:p>
        </p:txBody>
      </p:sp>
      <p:sp>
        <p:nvSpPr>
          <p:cNvPr id="37" name="Rettangolo arrotondato 36"/>
          <p:cNvSpPr/>
          <p:nvPr/>
        </p:nvSpPr>
        <p:spPr>
          <a:xfrm>
            <a:off x="264906" y="1812824"/>
            <a:ext cx="500557" cy="28683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2</a:t>
            </a:r>
            <a:endParaRPr lang="it-IT" dirty="0"/>
          </a:p>
        </p:txBody>
      </p:sp>
      <p:sp>
        <p:nvSpPr>
          <p:cNvPr id="45" name="Rettangolo 44"/>
          <p:cNvSpPr/>
          <p:nvPr/>
        </p:nvSpPr>
        <p:spPr>
          <a:xfrm>
            <a:off x="7005317" y="1492059"/>
            <a:ext cx="4462784" cy="430887"/>
          </a:xfrm>
          <a:prstGeom prst="rect">
            <a:avLst/>
          </a:prstGeom>
        </p:spPr>
        <p:txBody>
          <a:bodyPr wrap="square">
            <a:spAutoFit/>
          </a:bodyPr>
          <a:lstStyle/>
          <a:p>
            <a:r>
              <a:rPr lang="it-IT" sz="2200" dirty="0" smtClean="0">
                <a:cs typeface="Arial" charset="0"/>
              </a:rPr>
              <a:t>Obblighi formativi (D.L.193/03)</a:t>
            </a:r>
            <a:endParaRPr lang="it-IT" sz="2200" b="1" dirty="0" smtClean="0">
              <a:cs typeface="Arial" charset="0"/>
            </a:endParaRPr>
          </a:p>
        </p:txBody>
      </p:sp>
      <p:sp>
        <p:nvSpPr>
          <p:cNvPr id="46" name="Rettangolo arrotondato 45"/>
          <p:cNvSpPr/>
          <p:nvPr/>
        </p:nvSpPr>
        <p:spPr>
          <a:xfrm>
            <a:off x="322056" y="2860574"/>
            <a:ext cx="500557" cy="28683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3</a:t>
            </a:r>
            <a:endParaRPr lang="it-IT" dirty="0"/>
          </a:p>
        </p:txBody>
      </p:sp>
      <p:sp>
        <p:nvSpPr>
          <p:cNvPr id="52" name="Rettangolo 51"/>
          <p:cNvSpPr/>
          <p:nvPr/>
        </p:nvSpPr>
        <p:spPr>
          <a:xfrm>
            <a:off x="833116" y="2520759"/>
            <a:ext cx="5186683" cy="769441"/>
          </a:xfrm>
          <a:prstGeom prst="rect">
            <a:avLst/>
          </a:prstGeom>
        </p:spPr>
        <p:txBody>
          <a:bodyPr wrap="square">
            <a:spAutoFit/>
          </a:bodyPr>
          <a:lstStyle/>
          <a:p>
            <a:r>
              <a:rPr lang="it-IT" sz="2200" dirty="0" smtClean="0">
                <a:cs typeface="Arial" charset="0"/>
              </a:rPr>
              <a:t>Necessarie consapevolezza e responsabilità</a:t>
            </a:r>
          </a:p>
        </p:txBody>
      </p:sp>
      <p:sp>
        <p:nvSpPr>
          <p:cNvPr id="54" name="Rettangolo 53"/>
          <p:cNvSpPr/>
          <p:nvPr/>
        </p:nvSpPr>
        <p:spPr>
          <a:xfrm>
            <a:off x="6967217" y="2349309"/>
            <a:ext cx="4462784" cy="2123658"/>
          </a:xfrm>
          <a:prstGeom prst="rect">
            <a:avLst/>
          </a:prstGeom>
        </p:spPr>
        <p:txBody>
          <a:bodyPr wrap="square">
            <a:spAutoFit/>
          </a:bodyPr>
          <a:lstStyle/>
          <a:p>
            <a:r>
              <a:rPr lang="it-IT" sz="2200" b="1" dirty="0" smtClean="0">
                <a:cs typeface="Arial" charset="0"/>
              </a:rPr>
              <a:t>Argomenti essenziali</a:t>
            </a:r>
            <a:r>
              <a:rPr lang="it-IT" sz="2200" dirty="0" smtClean="0">
                <a:cs typeface="Arial" charset="0"/>
              </a:rPr>
              <a:t>:</a:t>
            </a:r>
          </a:p>
          <a:p>
            <a:r>
              <a:rPr lang="it-IT" sz="2200" dirty="0" smtClean="0">
                <a:cs typeface="Arial" charset="0"/>
              </a:rPr>
              <a:t>sicurezza, riservatezza, disponibilità e integrità dei dati,</a:t>
            </a:r>
          </a:p>
          <a:p>
            <a:r>
              <a:rPr lang="it-IT" sz="2200" dirty="0" smtClean="0">
                <a:cs typeface="Arial" charset="0"/>
              </a:rPr>
              <a:t>responsabilità per danni (accesso abusivo ai sistemi)</a:t>
            </a:r>
          </a:p>
          <a:p>
            <a:r>
              <a:rPr lang="it-IT" sz="2200" dirty="0" smtClean="0">
                <a:cs typeface="Arial" charset="0"/>
              </a:rPr>
              <a:t>furto di informazioni</a:t>
            </a:r>
          </a:p>
        </p:txBody>
      </p:sp>
      <p:sp>
        <p:nvSpPr>
          <p:cNvPr id="56" name="Goccia 55">
            <a:extLst>
              <a:ext uri="{FF2B5EF4-FFF2-40B4-BE49-F238E27FC236}">
                <a16:creationId xmlns:a16="http://schemas.microsoft.com/office/drawing/2014/main" id="{ED34B437-BD07-4240-B46E-68949A03EE44}"/>
              </a:ext>
            </a:extLst>
          </p:cNvPr>
          <p:cNvSpPr/>
          <p:nvPr/>
        </p:nvSpPr>
        <p:spPr>
          <a:xfrm rot="1905374">
            <a:off x="6537139" y="5001343"/>
            <a:ext cx="263725" cy="274338"/>
          </a:xfrm>
          <a:prstGeom prst="teardrop">
            <a:avLst>
              <a:gd name="adj" fmla="val 102018"/>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57" name="Rettangolo 56"/>
          <p:cNvSpPr/>
          <p:nvPr/>
        </p:nvSpPr>
        <p:spPr>
          <a:xfrm>
            <a:off x="7062467" y="4863909"/>
            <a:ext cx="3872233" cy="1446550"/>
          </a:xfrm>
          <a:prstGeom prst="rect">
            <a:avLst/>
          </a:prstGeom>
        </p:spPr>
        <p:txBody>
          <a:bodyPr wrap="square">
            <a:spAutoFit/>
          </a:bodyPr>
          <a:lstStyle/>
          <a:p>
            <a:r>
              <a:rPr lang="it-IT" sz="2200" dirty="0" smtClean="0">
                <a:cs typeface="Arial" charset="0"/>
              </a:rPr>
              <a:t>Riferimento generale: Decreto 24/01/2013,</a:t>
            </a:r>
          </a:p>
          <a:p>
            <a:r>
              <a:rPr lang="it-IT" sz="2200" dirty="0" smtClean="0">
                <a:cs typeface="Arial" charset="0"/>
              </a:rPr>
              <a:t>sulla </a:t>
            </a:r>
            <a:r>
              <a:rPr lang="it-IT" sz="2200" b="1" dirty="0" smtClean="0">
                <a:cs typeface="Arial" charset="0"/>
              </a:rPr>
              <a:t>Sicurezza  Informatica Nazionale</a:t>
            </a:r>
          </a:p>
        </p:txBody>
      </p:sp>
      <p:sp>
        <p:nvSpPr>
          <p:cNvPr id="35" name="Rettangolo arrotondato 34"/>
          <p:cNvSpPr/>
          <p:nvPr/>
        </p:nvSpPr>
        <p:spPr>
          <a:xfrm>
            <a:off x="11260371" y="1581150"/>
            <a:ext cx="417279" cy="36887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5</a:t>
            </a:r>
            <a:endParaRPr lang="it-IT" dirty="0"/>
          </a:p>
        </p:txBody>
      </p:sp>
      <p:sp>
        <p:nvSpPr>
          <p:cNvPr id="36" name="Rettangolo arrotondato 35"/>
          <p:cNvSpPr/>
          <p:nvPr/>
        </p:nvSpPr>
        <p:spPr>
          <a:xfrm>
            <a:off x="10498371" y="4781550"/>
            <a:ext cx="417279" cy="36887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smtClean="0"/>
              <a:t>9</a:t>
            </a:r>
            <a:endParaRPr lang="it-IT" dirty="0"/>
          </a:p>
        </p:txBody>
      </p:sp>
    </p:spTree>
    <p:extLst>
      <p:ext uri="{BB962C8B-B14F-4D97-AF65-F5344CB8AC3E}">
        <p14:creationId xmlns:p14="http://schemas.microsoft.com/office/powerpoint/2010/main" val="1660544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Elaborazione 13">
            <a:extLst>
              <a:ext uri="{FF2B5EF4-FFF2-40B4-BE49-F238E27FC236}">
                <a16:creationId xmlns:a16="http://schemas.microsoft.com/office/drawing/2014/main" id="{D196522F-FD5B-4D98-8E11-918D3F154707}"/>
              </a:ext>
            </a:extLst>
          </p:cNvPr>
          <p:cNvSpPr/>
          <p:nvPr/>
        </p:nvSpPr>
        <p:spPr>
          <a:xfrm>
            <a:off x="0" y="560928"/>
            <a:ext cx="8212347" cy="3485202"/>
          </a:xfrm>
          <a:prstGeom prst="flowChartProces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8" name="Rettangolo 47">
            <a:extLst>
              <a:ext uri="{FF2B5EF4-FFF2-40B4-BE49-F238E27FC236}">
                <a16:creationId xmlns:a16="http://schemas.microsoft.com/office/drawing/2014/main" id="{048A20EE-898C-45AD-BBC6-70B473489B8A}"/>
              </a:ext>
            </a:extLst>
          </p:cNvPr>
          <p:cNvSpPr/>
          <p:nvPr/>
        </p:nvSpPr>
        <p:spPr>
          <a:xfrm>
            <a:off x="-15240" y="17728"/>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0" y="0"/>
            <a:ext cx="549619" cy="338554"/>
          </a:xfrm>
          <a:prstGeom prst="rect">
            <a:avLst/>
          </a:prstGeom>
          <a:noFill/>
        </p:spPr>
        <p:txBody>
          <a:bodyPr wrap="square" rtlCol="0">
            <a:spAutoFit/>
          </a:bodyPr>
          <a:lstStyle/>
          <a:p>
            <a:r>
              <a:rPr lang="it-IT" sz="1600" dirty="0" smtClean="0">
                <a:latin typeface="Microsoft Yi Baiti" panose="03000500000000000000" pitchFamily="66" charset="0"/>
                <a:ea typeface="Microsoft Yi Baiti" panose="03000500000000000000" pitchFamily="66" charset="0"/>
              </a:rPr>
              <a:t>15</a:t>
            </a:r>
            <a:endParaRPr lang="it-IT" sz="1600" dirty="0">
              <a:latin typeface="Microsoft Yi Baiti" panose="03000500000000000000" pitchFamily="66" charset="0"/>
              <a:ea typeface="Microsoft Yi Baiti" panose="03000500000000000000" pitchFamily="66" charset="0"/>
            </a:endParaRP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dirty="0" smtClean="0">
                <a:solidFill>
                  <a:schemeClr val="tx1"/>
                </a:solidFill>
                <a:latin typeface="Microsoft Yi Baiti" panose="03000500000000000000" pitchFamily="66" charset="0"/>
                <a:ea typeface="Microsoft Yi Baiti" panose="03000500000000000000" pitchFamily="66" charset="0"/>
              </a:rPr>
              <a:t>La responsabilità dei dati 1/2</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19" name="Rettangolo arrotondato 18"/>
          <p:cNvSpPr/>
          <p:nvPr/>
        </p:nvSpPr>
        <p:spPr>
          <a:xfrm>
            <a:off x="10242508" y="3165837"/>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pic>
        <p:nvPicPr>
          <p:cNvPr id="22" name="Picture 4"/>
          <p:cNvPicPr>
            <a:picLocks noChangeAspect="1" noChangeArrowheads="1"/>
          </p:cNvPicPr>
          <p:nvPr/>
        </p:nvPicPr>
        <p:blipFill>
          <a:blip r:embed="rId3" cstate="print">
            <a:lum bright="10000" contrast="-10000"/>
          </a:blip>
          <a:stretch>
            <a:fillRect/>
          </a:stretch>
        </p:blipFill>
        <p:spPr bwMode="auto">
          <a:xfrm rot="5400000">
            <a:off x="6722745" y="1388748"/>
            <a:ext cx="6343649" cy="4594859"/>
          </a:xfrm>
          <a:prstGeom prst="flowChartDocument">
            <a:avLst/>
          </a:prstGeom>
          <a:noFill/>
          <a:extLst>
            <a:ext uri="{909E8E84-426E-40DD-AFC4-6F175D3DCCD1}">
              <a14:hiddenFill xmlns:a14="http://schemas.microsoft.com/office/drawing/2010/main">
                <a:solidFill>
                  <a:srgbClr val="FFFFFF"/>
                </a:solidFill>
              </a14:hiddenFill>
            </a:ext>
          </a:extLst>
        </p:spPr>
      </p:pic>
      <p:sp>
        <p:nvSpPr>
          <p:cNvPr id="28" name="Rettangolo arrotondato 27"/>
          <p:cNvSpPr/>
          <p:nvPr/>
        </p:nvSpPr>
        <p:spPr>
          <a:xfrm>
            <a:off x="-3321269" y="-1"/>
            <a:ext cx="3103379" cy="61699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it-IT" sz="1400" b="1" dirty="0"/>
              <a:t>Immagine</a:t>
            </a:r>
            <a:r>
              <a:rPr lang="it-IT" sz="1400" dirty="0"/>
              <a:t> </a:t>
            </a:r>
          </a:p>
          <a:p>
            <a:r>
              <a:rPr lang="it-IT" sz="1400" dirty="0" smtClean="0">
                <a:hlinkClick r:id="rId4"/>
              </a:rPr>
              <a:t>https://www.pexels.com/photo/bullion-gold-gold-bars-golden-47047/</a:t>
            </a:r>
            <a:endParaRPr lang="it-IT" sz="1400" dirty="0" smtClean="0"/>
          </a:p>
          <a:p>
            <a:endParaRPr lang="it-IT" sz="1400" dirty="0" smtClean="0"/>
          </a:p>
          <a:p>
            <a:r>
              <a:rPr lang="it-IT" sz="1400" dirty="0" smtClean="0"/>
              <a:t>LUM +10</a:t>
            </a:r>
          </a:p>
          <a:p>
            <a:r>
              <a:rPr lang="it-IT" sz="1400" dirty="0" smtClean="0"/>
              <a:t>CONTRAS -10</a:t>
            </a:r>
            <a:endParaRPr lang="it-IT" sz="1400" dirty="0"/>
          </a:p>
        </p:txBody>
      </p:sp>
      <p:sp>
        <p:nvSpPr>
          <p:cNvPr id="3" name="Rettangolo arrotondato 2"/>
          <p:cNvSpPr/>
          <p:nvPr/>
        </p:nvSpPr>
        <p:spPr>
          <a:xfrm>
            <a:off x="4895849" y="933450"/>
            <a:ext cx="2457451" cy="36194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it-IT" dirty="0" smtClean="0"/>
              <a:t>OBBLIGHI </a:t>
            </a:r>
            <a:r>
              <a:rPr lang="it-IT" dirty="0" err="1" smtClean="0"/>
              <a:t>DI</a:t>
            </a:r>
            <a:r>
              <a:rPr lang="it-IT" dirty="0" smtClean="0"/>
              <a:t> LEGGE</a:t>
            </a:r>
            <a:endParaRPr lang="it-IT" dirty="0"/>
          </a:p>
        </p:txBody>
      </p:sp>
      <p:sp>
        <p:nvSpPr>
          <p:cNvPr id="32" name="Rettangolo arrotondato 31"/>
          <p:cNvSpPr/>
          <p:nvPr/>
        </p:nvSpPr>
        <p:spPr>
          <a:xfrm>
            <a:off x="209181" y="918256"/>
            <a:ext cx="2731446" cy="41524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it-IT" dirty="0" smtClean="0"/>
              <a:t>RESPONSABILIT</a:t>
            </a:r>
            <a:r>
              <a:rPr lang="it-IT" dirty="0" smtClean="0">
                <a:latin typeface="Calibri"/>
              </a:rPr>
              <a:t>À</a:t>
            </a:r>
            <a:endParaRPr lang="it-IT" dirty="0"/>
          </a:p>
        </p:txBody>
      </p:sp>
      <p:sp>
        <p:nvSpPr>
          <p:cNvPr id="44" name="Rettangolo arrotondato 43"/>
          <p:cNvSpPr/>
          <p:nvPr/>
        </p:nvSpPr>
        <p:spPr>
          <a:xfrm>
            <a:off x="1981200" y="2209800"/>
            <a:ext cx="3924300" cy="9144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it-IT" b="1" dirty="0" smtClean="0"/>
              <a:t>TOP PRIORITY PER BANCHE E ISTITUTI FINANZIARI</a:t>
            </a:r>
            <a:endParaRPr lang="it-IT" b="1" dirty="0"/>
          </a:p>
        </p:txBody>
      </p:sp>
      <p:sp>
        <p:nvSpPr>
          <p:cNvPr id="12" name="CasellaDiTesto 11"/>
          <p:cNvSpPr txBox="1"/>
          <p:nvPr/>
        </p:nvSpPr>
        <p:spPr>
          <a:xfrm>
            <a:off x="15522385" y="3893730"/>
            <a:ext cx="45719" cy="369332"/>
          </a:xfrm>
          <a:prstGeom prst="rect">
            <a:avLst/>
          </a:prstGeom>
          <a:noFill/>
        </p:spPr>
        <p:txBody>
          <a:bodyPr wrap="square" rtlCol="0">
            <a:spAutoFit/>
          </a:bodyPr>
          <a:lstStyle/>
          <a:p>
            <a:endParaRPr lang="it-IT" dirty="0"/>
          </a:p>
        </p:txBody>
      </p:sp>
      <p:sp>
        <p:nvSpPr>
          <p:cNvPr id="47" name="Rettangolo arrotondato 46"/>
          <p:cNvSpPr/>
          <p:nvPr/>
        </p:nvSpPr>
        <p:spPr>
          <a:xfrm>
            <a:off x="1924051" y="1314450"/>
            <a:ext cx="361949" cy="28575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2</a:t>
            </a:r>
            <a:endParaRPr lang="it-IT" dirty="0"/>
          </a:p>
        </p:txBody>
      </p:sp>
      <p:sp>
        <p:nvSpPr>
          <p:cNvPr id="50" name="Rettangolo arrotondato 49"/>
          <p:cNvSpPr/>
          <p:nvPr/>
        </p:nvSpPr>
        <p:spPr>
          <a:xfrm>
            <a:off x="5706517" y="2997777"/>
            <a:ext cx="522833" cy="27882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5</a:t>
            </a:r>
            <a:endParaRPr lang="it-IT" dirty="0"/>
          </a:p>
        </p:txBody>
      </p:sp>
      <p:sp>
        <p:nvSpPr>
          <p:cNvPr id="58" name="Rettangolo arrotondato 57"/>
          <p:cNvSpPr/>
          <p:nvPr/>
        </p:nvSpPr>
        <p:spPr>
          <a:xfrm>
            <a:off x="4080817" y="729833"/>
            <a:ext cx="414984" cy="33696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1</a:t>
            </a:r>
            <a:endParaRPr lang="it-IT" dirty="0"/>
          </a:p>
        </p:txBody>
      </p:sp>
      <p:sp>
        <p:nvSpPr>
          <p:cNvPr id="59" name="Rettangolo arrotondato 58"/>
          <p:cNvSpPr/>
          <p:nvPr/>
        </p:nvSpPr>
        <p:spPr>
          <a:xfrm>
            <a:off x="6610351" y="1295400"/>
            <a:ext cx="361949" cy="28575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3</a:t>
            </a:r>
            <a:endParaRPr lang="it-IT" dirty="0"/>
          </a:p>
        </p:txBody>
      </p:sp>
      <p:sp>
        <p:nvSpPr>
          <p:cNvPr id="60" name="Rettangolo arrotondato 59"/>
          <p:cNvSpPr/>
          <p:nvPr/>
        </p:nvSpPr>
        <p:spPr>
          <a:xfrm>
            <a:off x="5753101" y="2152650"/>
            <a:ext cx="361949" cy="28575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4</a:t>
            </a:r>
            <a:endParaRPr lang="it-IT" dirty="0"/>
          </a:p>
        </p:txBody>
      </p:sp>
      <p:sp>
        <p:nvSpPr>
          <p:cNvPr id="35" name="Ovale 34"/>
          <p:cNvSpPr/>
          <p:nvPr/>
        </p:nvSpPr>
        <p:spPr>
          <a:xfrm>
            <a:off x="3219450" y="647700"/>
            <a:ext cx="1238250" cy="1295400"/>
          </a:xfrm>
          <a:prstGeom prst="ellipse">
            <a:avLst/>
          </a:prstGeom>
          <a:solidFill>
            <a:schemeClr val="accent3">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smtClean="0">
                <a:latin typeface="Tempus Sans ITC" panose="04020404030D07020202" pitchFamily="82" charset="0"/>
                <a:cs typeface="Gisha" panose="020B0502040204020203" pitchFamily="34" charset="-79"/>
              </a:rPr>
              <a:t>Dati dei clienti</a:t>
            </a:r>
            <a:endParaRPr lang="it-IT" dirty="0"/>
          </a:p>
        </p:txBody>
      </p:sp>
      <p:sp>
        <p:nvSpPr>
          <p:cNvPr id="37" name="Ovale 36"/>
          <p:cNvSpPr/>
          <p:nvPr/>
        </p:nvSpPr>
        <p:spPr>
          <a:xfrm>
            <a:off x="2244436" y="3437976"/>
            <a:ext cx="3870614" cy="2663536"/>
          </a:xfrm>
          <a:prstGeom prst="ellipse">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smtClean="0">
                <a:latin typeface="Tempus Sans ITC" panose="04020404030D07020202" pitchFamily="82" charset="0"/>
                <a:cs typeface="Gisha" panose="020B0502040204020203" pitchFamily="34" charset="-79"/>
              </a:rPr>
              <a:t>I confini aziendali includono anche i clienti</a:t>
            </a:r>
            <a:endParaRPr lang="it-IT" dirty="0"/>
          </a:p>
        </p:txBody>
      </p:sp>
      <p:sp>
        <p:nvSpPr>
          <p:cNvPr id="51" name="Rettangolo arrotondato 50"/>
          <p:cNvSpPr/>
          <p:nvPr/>
        </p:nvSpPr>
        <p:spPr>
          <a:xfrm>
            <a:off x="4809947" y="4004761"/>
            <a:ext cx="295453" cy="30053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6</a:t>
            </a:r>
            <a:endParaRPr lang="it-IT" dirty="0"/>
          </a:p>
        </p:txBody>
      </p:sp>
      <p:pic>
        <p:nvPicPr>
          <p:cNvPr id="36" name="Immagine 35">
            <a:extLst>
              <a:ext uri="{FF2B5EF4-FFF2-40B4-BE49-F238E27FC236}">
                <a16:creationId xmlns:a16="http://schemas.microsoft.com/office/drawing/2014/main" id="{EE06E6BF-8F35-402B-B0A9-CA4AFEA77FAF}"/>
              </a:ext>
            </a:extLst>
          </p:cNvPr>
          <p:cNvPicPr>
            <a:picLocks noChangeAspect="1"/>
          </p:cNvPicPr>
          <p:nvPr/>
        </p:nvPicPr>
        <p:blipFill>
          <a:blip r:embed="rId5"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rot="714928">
            <a:off x="5343679" y="2616448"/>
            <a:ext cx="552901" cy="462894"/>
          </a:xfrm>
          <a:prstGeom prst="rect">
            <a:avLst/>
          </a:prstGeom>
        </p:spPr>
      </p:pic>
      <p:sp>
        <p:nvSpPr>
          <p:cNvPr id="38" name="Freccia circolare a destra 37"/>
          <p:cNvSpPr/>
          <p:nvPr/>
        </p:nvSpPr>
        <p:spPr>
          <a:xfrm>
            <a:off x="876300" y="1619250"/>
            <a:ext cx="762000" cy="1162050"/>
          </a:xfrm>
          <a:prstGeom prst="curvedRightArrow">
            <a:avLst/>
          </a:prstGeom>
          <a:solidFill>
            <a:srgbClr val="A6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42" name="Freccia circolare a sinistra 41"/>
          <p:cNvSpPr/>
          <p:nvPr/>
        </p:nvSpPr>
        <p:spPr>
          <a:xfrm>
            <a:off x="6191250" y="1657350"/>
            <a:ext cx="762000" cy="1123950"/>
          </a:xfrm>
          <a:prstGeom prst="curvedLeftArrow">
            <a:avLst/>
          </a:prstGeom>
          <a:solidFill>
            <a:srgbClr val="A6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43" name="Rettangolo arrotondato 42"/>
          <p:cNvSpPr/>
          <p:nvPr/>
        </p:nvSpPr>
        <p:spPr>
          <a:xfrm>
            <a:off x="7048501" y="1924050"/>
            <a:ext cx="266699" cy="32385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4</a:t>
            </a:r>
            <a:endParaRPr lang="it-IT" dirty="0"/>
          </a:p>
        </p:txBody>
      </p:sp>
      <p:sp>
        <p:nvSpPr>
          <p:cNvPr id="45" name="Rettangolo arrotondato 44"/>
          <p:cNvSpPr/>
          <p:nvPr/>
        </p:nvSpPr>
        <p:spPr>
          <a:xfrm>
            <a:off x="419101" y="2000250"/>
            <a:ext cx="285750" cy="28575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4</a:t>
            </a:r>
            <a:endParaRPr lang="it-IT" dirty="0"/>
          </a:p>
        </p:txBody>
      </p:sp>
    </p:spTree>
    <p:extLst>
      <p:ext uri="{BB962C8B-B14F-4D97-AF65-F5344CB8AC3E}">
        <p14:creationId xmlns:p14="http://schemas.microsoft.com/office/powerpoint/2010/main" val="38956885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 name="Segnaposto testo 3">
            <a:extLst>
              <a:ext uri="{FF2B5EF4-FFF2-40B4-BE49-F238E27FC236}">
                <a16:creationId xmlns:a16="http://schemas.microsoft.com/office/drawing/2014/main" id="{F253B9FE-41A1-47DC-935A-B3FCFB116763}"/>
              </a:ext>
            </a:extLst>
          </p:cNvPr>
          <p:cNvSpPr>
            <a:spLocks noGrp="1"/>
          </p:cNvSpPr>
          <p:nvPr>
            <p:ph type="body" sz="quarter" idx="11"/>
          </p:nvPr>
        </p:nvSpPr>
        <p:spPr>
          <a:xfrm>
            <a:off x="61519" y="-152399"/>
            <a:ext cx="11496675" cy="341313"/>
          </a:xfrm>
        </p:spPr>
        <p:txBody>
          <a:bodyPr>
            <a:noAutofit/>
          </a:bodyPr>
          <a:lstStyle/>
          <a:p>
            <a:r>
              <a:rPr lang="it-IT" sz="3200" dirty="0">
                <a:solidFill>
                  <a:schemeClr val="tx1"/>
                </a:solidFill>
                <a:latin typeface="Microsoft Yi Baiti" panose="03000500000000000000" pitchFamily="66" charset="0"/>
                <a:ea typeface="Microsoft Yi Baiti" panose="03000500000000000000" pitchFamily="66" charset="0"/>
              </a:rPr>
              <a:t>La responsabilità dei dati </a:t>
            </a:r>
            <a:r>
              <a:rPr lang="it-IT" sz="3200" dirty="0" smtClean="0">
                <a:solidFill>
                  <a:schemeClr val="tx1"/>
                </a:solidFill>
                <a:latin typeface="Microsoft Yi Baiti" panose="03000500000000000000" pitchFamily="66" charset="0"/>
                <a:ea typeface="Microsoft Yi Baiti" panose="03000500000000000000" pitchFamily="66" charset="0"/>
              </a:rPr>
              <a:t>2/2</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r>
              <a:rPr lang="it-IT" sz="1600" dirty="0" smtClean="0">
                <a:latin typeface="Microsoft Yi Baiti" panose="03000500000000000000" pitchFamily="66" charset="0"/>
                <a:ea typeface="Microsoft Yi Baiti" panose="03000500000000000000" pitchFamily="66" charset="0"/>
              </a:rPr>
              <a:t>16</a:t>
            </a:r>
            <a:endParaRPr lang="it-IT" sz="1600" dirty="0">
              <a:latin typeface="Microsoft Yi Baiti" panose="03000500000000000000" pitchFamily="66" charset="0"/>
              <a:ea typeface="Microsoft Yi Baiti" panose="03000500000000000000" pitchFamily="66" charset="0"/>
            </a:endParaRPr>
          </a:p>
        </p:txBody>
      </p:sp>
      <p:sp>
        <p:nvSpPr>
          <p:cNvPr id="2" name="Documento 1">
            <a:extLst>
              <a:ext uri="{FF2B5EF4-FFF2-40B4-BE49-F238E27FC236}">
                <a16:creationId xmlns:a16="http://schemas.microsoft.com/office/drawing/2014/main" id="{B5D6EA2C-C98E-4C7C-9DC4-0DFE4FB8D0AA}"/>
              </a:ext>
            </a:extLst>
          </p:cNvPr>
          <p:cNvSpPr/>
          <p:nvPr/>
        </p:nvSpPr>
        <p:spPr>
          <a:xfrm>
            <a:off x="0" y="404631"/>
            <a:ext cx="7035920" cy="2786028"/>
          </a:xfrm>
          <a:prstGeom prst="flowChartDocumen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t-IT" b="1" dirty="0" smtClean="0"/>
          </a:p>
        </p:txBody>
      </p:sp>
      <p:sp>
        <p:nvSpPr>
          <p:cNvPr id="21" name="Rettangolo arrotondato 20"/>
          <p:cNvSpPr/>
          <p:nvPr/>
        </p:nvSpPr>
        <p:spPr>
          <a:xfrm>
            <a:off x="-3321269" y="-1"/>
            <a:ext cx="3103379" cy="61699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it-IT" sz="1400" b="1" dirty="0" smtClean="0"/>
              <a:t>Immagine</a:t>
            </a:r>
          </a:p>
          <a:p>
            <a:endParaRPr lang="it-IT" sz="1400" b="1" dirty="0" smtClean="0"/>
          </a:p>
          <a:p>
            <a:r>
              <a:rPr lang="it-IT" sz="1400" dirty="0" smtClean="0"/>
              <a:t>https://www.pexels.com/photo/selective-focus-photo-of-magnifying-glass-1194775/</a:t>
            </a:r>
            <a:endParaRPr lang="it-IT" sz="1400" dirty="0"/>
          </a:p>
        </p:txBody>
      </p:sp>
      <p:sp>
        <p:nvSpPr>
          <p:cNvPr id="31" name="CasellaDiTesto 30"/>
          <p:cNvSpPr txBox="1"/>
          <p:nvPr/>
        </p:nvSpPr>
        <p:spPr>
          <a:xfrm>
            <a:off x="647700" y="689321"/>
            <a:ext cx="5105400" cy="430887"/>
          </a:xfrm>
          <a:prstGeom prst="rect">
            <a:avLst/>
          </a:prstGeom>
          <a:noFill/>
        </p:spPr>
        <p:txBody>
          <a:bodyPr wrap="square" rtlCol="0">
            <a:spAutoFit/>
          </a:bodyPr>
          <a:lstStyle/>
          <a:p>
            <a:pPr algn="ctr">
              <a:defRPr/>
            </a:pPr>
            <a:r>
              <a:rPr lang="it-IT" sz="2200" b="1" dirty="0" smtClean="0"/>
              <a:t>Conti </a:t>
            </a:r>
            <a:r>
              <a:rPr lang="it-IT" sz="2200" b="1" dirty="0" err="1" smtClean="0"/>
              <a:t>aziendali…</a:t>
            </a:r>
            <a:r>
              <a:rPr lang="it-IT" sz="2200" b="1" dirty="0" smtClean="0"/>
              <a:t> sotto osservazione</a:t>
            </a:r>
          </a:p>
        </p:txBody>
      </p:sp>
      <p:sp>
        <p:nvSpPr>
          <p:cNvPr id="13" name="AutoShape 2" descr="Immagine correlat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
        <p:nvSpPr>
          <p:cNvPr id="32" name="Rettangolo arrotondato 31"/>
          <p:cNvSpPr/>
          <p:nvPr/>
        </p:nvSpPr>
        <p:spPr>
          <a:xfrm>
            <a:off x="5810250" y="1543050"/>
            <a:ext cx="381000" cy="3810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1</a:t>
            </a:r>
            <a:endParaRPr lang="it-IT" dirty="0"/>
          </a:p>
        </p:txBody>
      </p:sp>
      <p:sp>
        <p:nvSpPr>
          <p:cNvPr id="27" name="Rettangolo arrotondato 26"/>
          <p:cNvSpPr/>
          <p:nvPr/>
        </p:nvSpPr>
        <p:spPr>
          <a:xfrm>
            <a:off x="287851" y="3404043"/>
            <a:ext cx="397949" cy="32975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4</a:t>
            </a:r>
            <a:endParaRPr lang="it-IT" dirty="0"/>
          </a:p>
        </p:txBody>
      </p:sp>
      <p:sp>
        <p:nvSpPr>
          <p:cNvPr id="30" name="Rettangolo arrotondato 29"/>
          <p:cNvSpPr/>
          <p:nvPr/>
        </p:nvSpPr>
        <p:spPr>
          <a:xfrm>
            <a:off x="7222051" y="3448050"/>
            <a:ext cx="759899" cy="40005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4-5</a:t>
            </a:r>
            <a:endParaRPr lang="it-IT" dirty="0"/>
          </a:p>
        </p:txBody>
      </p:sp>
      <p:sp>
        <p:nvSpPr>
          <p:cNvPr id="37" name="Rettangolo 36"/>
          <p:cNvSpPr/>
          <p:nvPr/>
        </p:nvSpPr>
        <p:spPr>
          <a:xfrm>
            <a:off x="781050" y="4127943"/>
            <a:ext cx="5105400" cy="707886"/>
          </a:xfrm>
          <a:prstGeom prst="rect">
            <a:avLst/>
          </a:prstGeom>
        </p:spPr>
        <p:txBody>
          <a:bodyPr wrap="square">
            <a:spAutoFit/>
          </a:bodyPr>
          <a:lstStyle/>
          <a:p>
            <a:r>
              <a:rPr lang="it-IT" sz="2000" dirty="0" smtClean="0">
                <a:cs typeface="Arial" charset="0"/>
              </a:rPr>
              <a:t>Attenzione a mail con </a:t>
            </a:r>
            <a:r>
              <a:rPr lang="it-IT" sz="2000" b="1" dirty="0" smtClean="0">
                <a:cs typeface="Arial" charset="0"/>
              </a:rPr>
              <a:t>finte</a:t>
            </a:r>
            <a:r>
              <a:rPr lang="it-IT" sz="2000" dirty="0" smtClean="0">
                <a:cs typeface="Arial" charset="0"/>
              </a:rPr>
              <a:t> richieste di pagamento da parte di propri fornitori</a:t>
            </a:r>
            <a:endParaRPr lang="it-IT" sz="2000" dirty="0"/>
          </a:p>
        </p:txBody>
      </p:sp>
      <p:sp>
        <p:nvSpPr>
          <p:cNvPr id="42" name="Rettangolo 41"/>
          <p:cNvSpPr/>
          <p:nvPr/>
        </p:nvSpPr>
        <p:spPr>
          <a:xfrm>
            <a:off x="609600" y="1315135"/>
            <a:ext cx="5772150" cy="707886"/>
          </a:xfrm>
          <a:prstGeom prst="rect">
            <a:avLst/>
          </a:prstGeom>
        </p:spPr>
        <p:txBody>
          <a:bodyPr wrap="square">
            <a:spAutoFit/>
          </a:bodyPr>
          <a:lstStyle/>
          <a:p>
            <a:r>
              <a:rPr lang="it-IT" sz="2000" dirty="0" smtClean="0">
                <a:cs typeface="Arial" charset="0"/>
              </a:rPr>
              <a:t>Controllare il conto e le transazioni regolarmente</a:t>
            </a:r>
            <a:endParaRPr lang="it-IT" sz="2000" dirty="0"/>
          </a:p>
        </p:txBody>
      </p:sp>
      <p:pic>
        <p:nvPicPr>
          <p:cNvPr id="33" name="Immagine 32" descr="m2ud8 surfthemarketComm.jpg"/>
          <p:cNvPicPr>
            <a:picLocks noChangeAspect="1"/>
          </p:cNvPicPr>
          <p:nvPr/>
        </p:nvPicPr>
        <p:blipFill>
          <a:blip r:embed="rId3" cstate="print">
            <a:lum bright="10000"/>
          </a:blip>
          <a:stretch>
            <a:fillRect/>
          </a:stretch>
        </p:blipFill>
        <p:spPr>
          <a:xfrm>
            <a:off x="7091668" y="552450"/>
            <a:ext cx="4995305" cy="6305550"/>
          </a:xfrm>
          <a:prstGeom prst="rect">
            <a:avLst/>
          </a:prstGeom>
        </p:spPr>
      </p:pic>
      <p:sp>
        <p:nvSpPr>
          <p:cNvPr id="22" name="Rettangolo 21"/>
          <p:cNvSpPr/>
          <p:nvPr/>
        </p:nvSpPr>
        <p:spPr>
          <a:xfrm>
            <a:off x="628650" y="2191435"/>
            <a:ext cx="5772150" cy="707886"/>
          </a:xfrm>
          <a:prstGeom prst="rect">
            <a:avLst/>
          </a:prstGeom>
        </p:spPr>
        <p:txBody>
          <a:bodyPr wrap="square">
            <a:spAutoFit/>
          </a:bodyPr>
          <a:lstStyle/>
          <a:p>
            <a:r>
              <a:rPr lang="it-IT" sz="2000" dirty="0" smtClean="0">
                <a:cs typeface="Arial" charset="0"/>
              </a:rPr>
              <a:t>Preferire modalità </a:t>
            </a:r>
            <a:r>
              <a:rPr lang="it-IT" sz="2000" dirty="0" err="1" smtClean="0">
                <a:cs typeface="Arial" charset="0"/>
              </a:rPr>
              <a:t>ipercontrollate</a:t>
            </a:r>
            <a:r>
              <a:rPr lang="it-IT" sz="2000" dirty="0" smtClean="0">
                <a:cs typeface="Arial" charset="0"/>
              </a:rPr>
              <a:t> di accesso e di operatività</a:t>
            </a:r>
            <a:endParaRPr lang="it-IT" sz="2000" dirty="0"/>
          </a:p>
        </p:txBody>
      </p:sp>
      <p:sp>
        <p:nvSpPr>
          <p:cNvPr id="23" name="Rettangolo arrotondato 22"/>
          <p:cNvSpPr/>
          <p:nvPr/>
        </p:nvSpPr>
        <p:spPr>
          <a:xfrm>
            <a:off x="285750" y="1352550"/>
            <a:ext cx="381000" cy="3810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2</a:t>
            </a:r>
            <a:endParaRPr lang="it-IT" dirty="0"/>
          </a:p>
        </p:txBody>
      </p:sp>
      <p:sp>
        <p:nvSpPr>
          <p:cNvPr id="24" name="Rettangolo arrotondato 23"/>
          <p:cNvSpPr/>
          <p:nvPr/>
        </p:nvSpPr>
        <p:spPr>
          <a:xfrm>
            <a:off x="228600" y="2324100"/>
            <a:ext cx="381000" cy="3810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3</a:t>
            </a:r>
            <a:endParaRPr lang="it-IT" dirty="0"/>
          </a:p>
        </p:txBody>
      </p:sp>
      <p:sp>
        <p:nvSpPr>
          <p:cNvPr id="25" name="Rettangolo 24"/>
          <p:cNvSpPr/>
          <p:nvPr/>
        </p:nvSpPr>
        <p:spPr>
          <a:xfrm>
            <a:off x="895350" y="4858435"/>
            <a:ext cx="5524500" cy="1015663"/>
          </a:xfrm>
          <a:prstGeom prst="rect">
            <a:avLst/>
          </a:prstGeom>
        </p:spPr>
        <p:txBody>
          <a:bodyPr wrap="square">
            <a:spAutoFit/>
          </a:bodyPr>
          <a:lstStyle/>
          <a:p>
            <a:r>
              <a:rPr lang="it-IT" sz="2000" dirty="0" smtClean="0">
                <a:cs typeface="Arial" charset="0"/>
              </a:rPr>
              <a:t>Molto frequenti: pagamenti con assegni a vuoto, carte di debito/credito fasulla, false restituzioni di merci</a:t>
            </a:r>
            <a:endParaRPr lang="it-IT" sz="2000" dirty="0"/>
          </a:p>
        </p:txBody>
      </p:sp>
      <p:sp>
        <p:nvSpPr>
          <p:cNvPr id="34" name="Rettangolo arrotondato 33"/>
          <p:cNvSpPr/>
          <p:nvPr/>
        </p:nvSpPr>
        <p:spPr>
          <a:xfrm>
            <a:off x="383101" y="4185093"/>
            <a:ext cx="397949" cy="32975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5</a:t>
            </a:r>
            <a:endParaRPr lang="it-IT" dirty="0"/>
          </a:p>
        </p:txBody>
      </p:sp>
      <p:sp>
        <p:nvSpPr>
          <p:cNvPr id="35" name="Rettangolo arrotondato 34"/>
          <p:cNvSpPr/>
          <p:nvPr/>
        </p:nvSpPr>
        <p:spPr>
          <a:xfrm>
            <a:off x="6402901" y="3423093"/>
            <a:ext cx="397949" cy="32975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6</a:t>
            </a:r>
            <a:endParaRPr lang="it-IT" dirty="0"/>
          </a:p>
        </p:txBody>
      </p:sp>
      <p:sp>
        <p:nvSpPr>
          <p:cNvPr id="36" name="Rettangolo arrotondato 35"/>
          <p:cNvSpPr/>
          <p:nvPr/>
        </p:nvSpPr>
        <p:spPr>
          <a:xfrm>
            <a:off x="421201" y="4966143"/>
            <a:ext cx="397949" cy="32975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7</a:t>
            </a:r>
            <a:endParaRPr lang="it-IT" dirty="0"/>
          </a:p>
        </p:txBody>
      </p:sp>
      <p:sp>
        <p:nvSpPr>
          <p:cNvPr id="28" name="Rettangolo 27"/>
          <p:cNvSpPr/>
          <p:nvPr/>
        </p:nvSpPr>
        <p:spPr>
          <a:xfrm>
            <a:off x="647700" y="3143935"/>
            <a:ext cx="5772150" cy="707886"/>
          </a:xfrm>
          <a:prstGeom prst="rect">
            <a:avLst/>
          </a:prstGeom>
        </p:spPr>
        <p:txBody>
          <a:bodyPr wrap="square">
            <a:spAutoFit/>
          </a:bodyPr>
          <a:lstStyle/>
          <a:p>
            <a:r>
              <a:rPr lang="it-IT" sz="2000" dirty="0" smtClean="0">
                <a:cs typeface="Arial" charset="0"/>
              </a:rPr>
              <a:t>Molto frequenti i trasferimenti non autorizzati, grazie a furto di identità on </a:t>
            </a:r>
            <a:r>
              <a:rPr lang="it-IT" sz="2000" dirty="0" err="1" smtClean="0">
                <a:cs typeface="Arial" charset="0"/>
              </a:rPr>
              <a:t>line</a:t>
            </a:r>
            <a:r>
              <a:rPr lang="it-IT" sz="2000" dirty="0" smtClean="0">
                <a:cs typeface="Arial" charset="0"/>
              </a:rPr>
              <a:t>!</a:t>
            </a:r>
            <a:endParaRPr lang="it-IT" sz="2000" dirty="0"/>
          </a:p>
        </p:txBody>
      </p:sp>
      <p:pic>
        <p:nvPicPr>
          <p:cNvPr id="41" name="Picture 6" descr="Immagine correlata"/>
          <p:cNvPicPr>
            <a:picLocks noChangeAspect="1" noChangeArrowheads="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rot="715156">
            <a:off x="63594" y="2711788"/>
            <a:ext cx="687600" cy="687600"/>
          </a:xfrm>
          <a:prstGeom prst="rect">
            <a:avLst/>
          </a:prstGeom>
          <a:noFill/>
          <a:extLst>
            <a:ext uri="{909E8E84-426E-40DD-AFC4-6F175D3DCCD1}">
              <a14:hiddenFill xmlns:a14="http://schemas.microsoft.com/office/drawing/2010/main">
                <a:solidFill>
                  <a:srgbClr val="FFFFFF"/>
                </a:solidFill>
              </a14:hiddenFill>
            </a:ext>
          </a:extLst>
        </p:spPr>
      </p:pic>
      <p:sp>
        <p:nvSpPr>
          <p:cNvPr id="43" name="Fumetto 2 42"/>
          <p:cNvSpPr/>
          <p:nvPr/>
        </p:nvSpPr>
        <p:spPr>
          <a:xfrm rot="912283" flipH="1">
            <a:off x="6183076" y="4149359"/>
            <a:ext cx="2327497" cy="2189994"/>
          </a:xfrm>
          <a:prstGeom prst="wedgeRoundRectCallout">
            <a:avLst/>
          </a:prstGeom>
          <a:solidFill>
            <a:srgbClr val="FFFFFF">
              <a:alpha val="27000"/>
            </a:srgbClr>
          </a:solidFill>
          <a:ln>
            <a:solidFill>
              <a:srgbClr val="B015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smtClean="0">
                <a:solidFill>
                  <a:srgbClr val="C00000"/>
                </a:solidFill>
                <a:cs typeface="MV Boli" panose="02000500030200090000" pitchFamily="2" charset="0"/>
              </a:rPr>
              <a:t>La normativa a tutela del consumatore non protegge le aziende in caso di trasferimenti non autorizzati!</a:t>
            </a:r>
            <a:endParaRPr lang="it-IT" b="1" dirty="0">
              <a:solidFill>
                <a:srgbClr val="C00000"/>
              </a:solidFill>
            </a:endParaRPr>
          </a:p>
        </p:txBody>
      </p:sp>
      <p:sp>
        <p:nvSpPr>
          <p:cNvPr id="44" name="Rettangolo 43"/>
          <p:cNvSpPr/>
          <p:nvPr/>
        </p:nvSpPr>
        <p:spPr>
          <a:xfrm>
            <a:off x="1047750" y="6076950"/>
            <a:ext cx="5753100" cy="400110"/>
          </a:xfrm>
          <a:prstGeom prst="rect">
            <a:avLst/>
          </a:prstGeom>
        </p:spPr>
        <p:txBody>
          <a:bodyPr wrap="square">
            <a:spAutoFit/>
          </a:bodyPr>
          <a:lstStyle/>
          <a:p>
            <a:r>
              <a:rPr lang="it-IT" sz="2000" dirty="0" smtClean="0">
                <a:cs typeface="Arial" charset="0"/>
              </a:rPr>
              <a:t>Importante </a:t>
            </a:r>
            <a:r>
              <a:rPr lang="it-IT" sz="2000" b="1" dirty="0" smtClean="0">
                <a:solidFill>
                  <a:srgbClr val="C00000"/>
                </a:solidFill>
                <a:cs typeface="Arial" charset="0"/>
              </a:rPr>
              <a:t>assicurazione</a:t>
            </a:r>
            <a:r>
              <a:rPr lang="it-IT" sz="2000" dirty="0" smtClean="0">
                <a:cs typeface="Arial" charset="0"/>
              </a:rPr>
              <a:t> </a:t>
            </a:r>
            <a:r>
              <a:rPr lang="it-IT" sz="2000" i="1" dirty="0" smtClean="0">
                <a:cs typeface="Arial" charset="0"/>
              </a:rPr>
              <a:t>ad hoc</a:t>
            </a:r>
            <a:endParaRPr lang="it-IT" sz="2000" i="1" dirty="0"/>
          </a:p>
        </p:txBody>
      </p:sp>
      <p:sp>
        <p:nvSpPr>
          <p:cNvPr id="45" name="Ovale 44"/>
          <p:cNvSpPr/>
          <p:nvPr/>
        </p:nvSpPr>
        <p:spPr>
          <a:xfrm rot="1148554">
            <a:off x="5724258" y="678330"/>
            <a:ext cx="1099406" cy="1023281"/>
          </a:xfrm>
          <a:prstGeom prst="ellipse">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46" name="Picture 12" descr="Risultati immagini per icona laptop"/>
          <p:cNvPicPr>
            <a:picLocks noChangeAspect="1" noChangeArrowheads="1"/>
          </p:cNvPicPr>
          <p:nvPr/>
        </p:nvPicPr>
        <p:blipFill>
          <a:blip r:embed="rId5"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148554">
            <a:off x="5924118" y="901358"/>
            <a:ext cx="690330" cy="554455"/>
          </a:xfrm>
          <a:prstGeom prst="rect">
            <a:avLst/>
          </a:prstGeom>
          <a:noFill/>
          <a:extLst>
            <a:ext uri="{909E8E84-426E-40DD-AFC4-6F175D3DCCD1}">
              <a14:hiddenFill xmlns:a14="http://schemas.microsoft.com/office/drawing/2010/main">
                <a:solidFill>
                  <a:srgbClr val="FFFFFF"/>
                </a:solidFill>
              </a14:hiddenFill>
            </a:ext>
          </a:extLst>
        </p:spPr>
      </p:pic>
      <p:sp>
        <p:nvSpPr>
          <p:cNvPr id="47" name="Rettangolo arrotondato 46"/>
          <p:cNvSpPr/>
          <p:nvPr/>
        </p:nvSpPr>
        <p:spPr>
          <a:xfrm>
            <a:off x="266700" y="723900"/>
            <a:ext cx="381000" cy="3810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2</a:t>
            </a:r>
            <a:endParaRPr lang="it-IT" dirty="0"/>
          </a:p>
        </p:txBody>
      </p:sp>
      <p:sp>
        <p:nvSpPr>
          <p:cNvPr id="49" name="Rettangolo arrotondato 48"/>
          <p:cNvSpPr/>
          <p:nvPr/>
        </p:nvSpPr>
        <p:spPr>
          <a:xfrm>
            <a:off x="516451" y="6071043"/>
            <a:ext cx="397949" cy="32975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8</a:t>
            </a:r>
            <a:endParaRPr lang="it-IT" dirty="0"/>
          </a:p>
        </p:txBody>
      </p:sp>
    </p:spTree>
    <p:extLst>
      <p:ext uri="{BB962C8B-B14F-4D97-AF65-F5344CB8AC3E}">
        <p14:creationId xmlns:p14="http://schemas.microsoft.com/office/powerpoint/2010/main" val="23918328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riangolo isoscele 2">
            <a:extLst>
              <a:ext uri="{FF2B5EF4-FFF2-40B4-BE49-F238E27FC236}">
                <a16:creationId xmlns:a16="http://schemas.microsoft.com/office/drawing/2014/main" id="{1C682728-B298-4E1A-9422-94E0141E32B7}"/>
              </a:ext>
            </a:extLst>
          </p:cNvPr>
          <p:cNvSpPr/>
          <p:nvPr/>
        </p:nvSpPr>
        <p:spPr>
          <a:xfrm rot="10800000">
            <a:off x="0" y="476250"/>
            <a:ext cx="12192000" cy="6381750"/>
          </a:xfrm>
          <a:prstGeom prst="triangle">
            <a:avLst>
              <a:gd name="adj" fmla="val 72813"/>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600" b="0" i="0" u="none" strike="noStrike" kern="1200" cap="none" spc="0" normalizeH="0" baseline="0" noProof="0" dirty="0" smtClean="0">
                <a:ln>
                  <a:noFill/>
                </a:ln>
                <a:solidFill>
                  <a:prstClr val="white"/>
                </a:solidFill>
                <a:effectLst/>
                <a:uLnTx/>
                <a:uFillTx/>
                <a:latin typeface="Microsoft Yi Baiti" panose="03000500000000000000" pitchFamily="66" charset="0"/>
                <a:ea typeface="Microsoft Yi Baiti" panose="03000500000000000000" pitchFamily="66" charset="0"/>
                <a:cs typeface="+mn-cs"/>
              </a:rPr>
              <a:t>17</a:t>
            </a:r>
            <a:endParaRPr kumimoji="0" lang="it-IT" sz="1600" b="0" i="0" u="none" strike="noStrike" kern="1200" cap="none" spc="0" normalizeH="0" baseline="0" noProof="0" dirty="0">
              <a:ln>
                <a:noFill/>
              </a:ln>
              <a:solidFill>
                <a:prstClr val="white"/>
              </a:solidFill>
              <a:effectLst/>
              <a:uLnTx/>
              <a:uFillTx/>
              <a:latin typeface="Microsoft Yi Baiti" panose="03000500000000000000" pitchFamily="66" charset="0"/>
              <a:ea typeface="Microsoft Yi Baiti" panose="03000500000000000000" pitchFamily="66" charset="0"/>
              <a:cs typeface="+mn-cs"/>
            </a:endParaRP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dirty="0">
                <a:solidFill>
                  <a:schemeClr val="tx1"/>
                </a:solidFill>
                <a:latin typeface="Microsoft Yi Baiti" panose="03000500000000000000" pitchFamily="66" charset="0"/>
                <a:ea typeface="Microsoft Yi Baiti" panose="03000500000000000000" pitchFamily="66" charset="0"/>
              </a:rPr>
              <a:t>L’esperto risponde</a:t>
            </a:r>
          </a:p>
        </p:txBody>
      </p:sp>
      <p:sp>
        <p:nvSpPr>
          <p:cNvPr id="12" name="Segnaposto testo 7">
            <a:extLst>
              <a:ext uri="{FF2B5EF4-FFF2-40B4-BE49-F238E27FC236}">
                <a16:creationId xmlns:a16="http://schemas.microsoft.com/office/drawing/2014/main" id="{D335602E-1140-4CB3-BBA8-A2483E569201}"/>
              </a:ext>
            </a:extLst>
          </p:cNvPr>
          <p:cNvSpPr>
            <a:spLocks noGrp="1"/>
          </p:cNvSpPr>
          <p:nvPr>
            <p:ph type="body" sz="quarter" idx="17"/>
          </p:nvPr>
        </p:nvSpPr>
        <p:spPr>
          <a:xfrm>
            <a:off x="549422" y="941697"/>
            <a:ext cx="2464689" cy="1368366"/>
          </a:xfrm>
          <a:prstGeom prst="wedgeRoundRectCallout">
            <a:avLst/>
          </a:prstGeom>
          <a:solidFill>
            <a:schemeClr val="accent1">
              <a:lumMod val="75000"/>
            </a:schemeClr>
          </a:solidFill>
          <a:ln w="57150">
            <a:solidFill>
              <a:schemeClr val="accent3"/>
            </a:solidFill>
          </a:ln>
        </p:spPr>
        <p:txBody>
          <a:bodyPr>
            <a:normAutofit/>
          </a:bodyPr>
          <a:lstStyle/>
          <a:p>
            <a:pPr algn="just">
              <a:lnSpc>
                <a:spcPct val="120000"/>
              </a:lnSpc>
              <a:defRPr/>
            </a:pPr>
            <a:r>
              <a:rPr lang="it-IT" i="1" dirty="0" smtClean="0">
                <a:cs typeface="Arial" charset="0"/>
              </a:rPr>
              <a:t>Perché sono importanti politiche e procedure e cosa le differenzia?</a:t>
            </a:r>
            <a:endParaRPr lang="it-IT" dirty="0">
              <a:cs typeface="Arial" charset="0"/>
            </a:endParaRPr>
          </a:p>
        </p:txBody>
      </p:sp>
      <p:sp>
        <p:nvSpPr>
          <p:cNvPr id="14" name="Segnaposto testo 7">
            <a:extLst>
              <a:ext uri="{FF2B5EF4-FFF2-40B4-BE49-F238E27FC236}">
                <a16:creationId xmlns:a16="http://schemas.microsoft.com/office/drawing/2014/main" id="{1D2A209F-5314-4ED3-BA8B-D41B28EBDE4F}"/>
              </a:ext>
            </a:extLst>
          </p:cNvPr>
          <p:cNvSpPr txBox="1">
            <a:spLocks/>
          </p:cNvSpPr>
          <p:nvPr/>
        </p:nvSpPr>
        <p:spPr>
          <a:xfrm>
            <a:off x="3376241" y="941697"/>
            <a:ext cx="2464689" cy="1368366"/>
          </a:xfrm>
          <a:prstGeom prst="wedgeRoundRectCallout">
            <a:avLst/>
          </a:prstGeom>
          <a:solidFill>
            <a:schemeClr val="accent1">
              <a:lumMod val="75000"/>
            </a:schemeClr>
          </a:solidFill>
          <a:ln w="57150">
            <a:solidFill>
              <a:schemeClr val="accent3"/>
            </a:solidFill>
          </a:ln>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it-IT" i="1" dirty="0" smtClean="0">
                <a:ea typeface="+mj-ea"/>
                <a:cs typeface="Arial" charset="0"/>
              </a:rPr>
              <a:t>Che cos’è un  Service </a:t>
            </a:r>
            <a:r>
              <a:rPr lang="it-IT" i="1" dirty="0" err="1" smtClean="0">
                <a:ea typeface="+mj-ea"/>
                <a:cs typeface="Arial" charset="0"/>
              </a:rPr>
              <a:t>Level</a:t>
            </a:r>
            <a:r>
              <a:rPr lang="it-IT" i="1" dirty="0" smtClean="0">
                <a:ea typeface="+mj-ea"/>
                <a:cs typeface="Arial" charset="0"/>
              </a:rPr>
              <a:t> Agreement?</a:t>
            </a:r>
            <a:endParaRPr lang="it-IT" i="1" dirty="0">
              <a:ea typeface="+mj-ea"/>
              <a:cs typeface="Arial"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it-IT" sz="1400" b="0" i="0" u="none" strike="noStrike" kern="1200" cap="none" spc="0" normalizeH="0" baseline="0" noProof="0" dirty="0">
              <a:ln>
                <a:noFill/>
              </a:ln>
              <a:solidFill>
                <a:prstClr val="white"/>
              </a:solidFill>
              <a:effectLst/>
              <a:uLnTx/>
              <a:uFillTx/>
              <a:latin typeface="Gisha" panose="020B0502040204020203" pitchFamily="34" charset="-79"/>
              <a:ea typeface="+mn-ea"/>
              <a:cs typeface="Gisha" panose="020B0502040204020203" pitchFamily="34" charset="-79"/>
            </a:endParaRPr>
          </a:p>
        </p:txBody>
      </p:sp>
      <p:sp>
        <p:nvSpPr>
          <p:cNvPr id="17" name="Segnaposto testo 7">
            <a:extLst>
              <a:ext uri="{FF2B5EF4-FFF2-40B4-BE49-F238E27FC236}">
                <a16:creationId xmlns:a16="http://schemas.microsoft.com/office/drawing/2014/main" id="{3AAED16F-D11B-4E11-9EBC-632F9541F99C}"/>
              </a:ext>
            </a:extLst>
          </p:cNvPr>
          <p:cNvSpPr txBox="1">
            <a:spLocks/>
          </p:cNvSpPr>
          <p:nvPr/>
        </p:nvSpPr>
        <p:spPr>
          <a:xfrm>
            <a:off x="6066377" y="941697"/>
            <a:ext cx="2464689" cy="1368366"/>
          </a:xfrm>
          <a:prstGeom prst="wedgeRoundRectCallout">
            <a:avLst/>
          </a:prstGeom>
          <a:solidFill>
            <a:schemeClr val="accent1">
              <a:lumMod val="75000"/>
            </a:schemeClr>
          </a:solidFill>
          <a:ln w="57150">
            <a:solidFill>
              <a:schemeClr val="accent3"/>
            </a:solidFill>
          </a:ln>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it-IT" i="1" dirty="0" smtClean="0">
                <a:ea typeface="+mj-ea"/>
                <a:cs typeface="Arial" charset="0"/>
              </a:rPr>
              <a:t>Che cosa caratterizza un approccio strategico alla gestione incidenti?</a:t>
            </a:r>
            <a:endParaRPr lang="it-IT" i="1" dirty="0">
              <a:ea typeface="+mj-ea"/>
              <a:cs typeface="Arial" charset="0"/>
            </a:endParaRPr>
          </a:p>
        </p:txBody>
      </p:sp>
      <p:sp>
        <p:nvSpPr>
          <p:cNvPr id="21" name="Segnaposto testo 7">
            <a:extLst>
              <a:ext uri="{FF2B5EF4-FFF2-40B4-BE49-F238E27FC236}">
                <a16:creationId xmlns:a16="http://schemas.microsoft.com/office/drawing/2014/main" id="{E9D34C42-C371-4B24-AF88-175848429470}"/>
              </a:ext>
            </a:extLst>
          </p:cNvPr>
          <p:cNvSpPr txBox="1">
            <a:spLocks/>
          </p:cNvSpPr>
          <p:nvPr/>
        </p:nvSpPr>
        <p:spPr>
          <a:xfrm>
            <a:off x="8943833" y="941697"/>
            <a:ext cx="2464689" cy="1368366"/>
          </a:xfrm>
          <a:prstGeom prst="wedgeRoundRectCallout">
            <a:avLst/>
          </a:prstGeom>
          <a:solidFill>
            <a:schemeClr val="accent1">
              <a:lumMod val="75000"/>
            </a:schemeClr>
          </a:solidFill>
          <a:ln w="57150">
            <a:solidFill>
              <a:schemeClr val="accent3"/>
            </a:solidFill>
          </a:ln>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it-IT" i="1" dirty="0" smtClean="0">
                <a:ea typeface="+mj-ea"/>
                <a:cs typeface="Arial" charset="0"/>
              </a:rPr>
              <a:t>Che cosa rende realmente  efficaci politiche e procedure?</a:t>
            </a:r>
          </a:p>
        </p:txBody>
      </p:sp>
      <p:sp>
        <p:nvSpPr>
          <p:cNvPr id="13" name="Segnaposto testo 7">
            <a:extLst>
              <a:ext uri="{FF2B5EF4-FFF2-40B4-BE49-F238E27FC236}">
                <a16:creationId xmlns:a16="http://schemas.microsoft.com/office/drawing/2014/main" id="{030E7601-1BCD-4147-A51C-33FE13621765}"/>
              </a:ext>
            </a:extLst>
          </p:cNvPr>
          <p:cNvSpPr txBox="1">
            <a:spLocks/>
          </p:cNvSpPr>
          <p:nvPr/>
        </p:nvSpPr>
        <p:spPr>
          <a:xfrm>
            <a:off x="544810" y="3086100"/>
            <a:ext cx="2464689" cy="3487953"/>
          </a:xfrm>
          <a:prstGeom prst="roundRect">
            <a:avLst/>
          </a:prstGeom>
          <a:solidFill>
            <a:schemeClr val="accent1">
              <a:lumMod val="75000"/>
            </a:schemeClr>
          </a:solidFill>
          <a:ln w="57150">
            <a:solidFill>
              <a:schemeClr val="accent3"/>
            </a:solidFill>
          </a:ln>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defRPr/>
            </a:pPr>
            <a:r>
              <a:rPr lang="it-IT" dirty="0" smtClean="0">
                <a:cs typeface="Arial" charset="0"/>
              </a:rPr>
              <a:t>Politiche e procedure sono requisiti fondamentali del funzionamento aziendale;  formalizzano obiettivi  generali e orientamenti e dell’azienda (politiche) e modalità operative per raggiungerli (procedure). Le seconde “discendono” quindi dalle prime.</a:t>
            </a:r>
            <a:endParaRPr lang="it-IT" dirty="0">
              <a:cs typeface="Arial" charset="0"/>
            </a:endParaRPr>
          </a:p>
        </p:txBody>
      </p:sp>
      <p:sp>
        <p:nvSpPr>
          <p:cNvPr id="15" name="Segnaposto testo 7">
            <a:extLst>
              <a:ext uri="{FF2B5EF4-FFF2-40B4-BE49-F238E27FC236}">
                <a16:creationId xmlns:a16="http://schemas.microsoft.com/office/drawing/2014/main" id="{2FBEB95A-A70B-4CAE-9849-97A449015A12}"/>
              </a:ext>
            </a:extLst>
          </p:cNvPr>
          <p:cNvSpPr txBox="1">
            <a:spLocks/>
          </p:cNvSpPr>
          <p:nvPr/>
        </p:nvSpPr>
        <p:spPr>
          <a:xfrm>
            <a:off x="3307260" y="3166711"/>
            <a:ext cx="2464689" cy="3407343"/>
          </a:xfrm>
          <a:prstGeom prst="roundRect">
            <a:avLst/>
          </a:prstGeom>
          <a:solidFill>
            <a:schemeClr val="accent1">
              <a:lumMod val="75000"/>
            </a:schemeClr>
          </a:solidFill>
          <a:ln w="57150">
            <a:solidFill>
              <a:schemeClr val="accent3"/>
            </a:solidFill>
          </a:ln>
        </p:spPr>
        <p:txBody>
          <a:bodyPr vert="horz" lIns="91440" tIns="45720" rIns="91440" bIns="45720" rtlCol="0">
            <a:normAutofit fontScale="92500" lnSpcReduction="10000"/>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defRPr/>
            </a:pPr>
            <a:r>
              <a:rPr lang="it-IT" dirty="0" smtClean="0">
                <a:cs typeface="Arial" charset="0"/>
              </a:rPr>
              <a:t>Si tratta di un documento che completa contratti e accordi commerciali e serve a chiarire in modo condiviso e univoco reciproche responsabilità e impegni di cliente e fornitore. Esso va formulato anche con l’apporto del personale tecnico e riporta sempre anche la normativa  alla quale debbono riferirsi le parti.</a:t>
            </a:r>
            <a:endParaRPr lang="it-IT" dirty="0">
              <a:cs typeface="Arial" charset="0"/>
            </a:endParaRPr>
          </a:p>
        </p:txBody>
      </p:sp>
      <p:sp>
        <p:nvSpPr>
          <p:cNvPr id="18" name="Segnaposto testo 7">
            <a:extLst>
              <a:ext uri="{FF2B5EF4-FFF2-40B4-BE49-F238E27FC236}">
                <a16:creationId xmlns:a16="http://schemas.microsoft.com/office/drawing/2014/main" id="{07E1536A-CBFB-41AD-9122-A925A67AB611}"/>
              </a:ext>
            </a:extLst>
          </p:cNvPr>
          <p:cNvSpPr txBox="1">
            <a:spLocks/>
          </p:cNvSpPr>
          <p:nvPr/>
        </p:nvSpPr>
        <p:spPr>
          <a:xfrm>
            <a:off x="6057879" y="3166711"/>
            <a:ext cx="2464689" cy="3407343"/>
          </a:xfrm>
          <a:prstGeom prst="roundRect">
            <a:avLst/>
          </a:prstGeom>
          <a:solidFill>
            <a:schemeClr val="accent1">
              <a:lumMod val="75000"/>
            </a:schemeClr>
          </a:solidFill>
          <a:ln w="57150">
            <a:solidFill>
              <a:schemeClr val="accent3"/>
            </a:solidFill>
          </a:ln>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defRPr/>
            </a:pPr>
            <a:r>
              <a:rPr lang="it-IT" dirty="0" smtClean="0">
                <a:cs typeface="Arial" charset="0"/>
              </a:rPr>
              <a:t>Innanzitutto la prevenzione, grazie a  un  monitoraggio a 360°. Essa consente di rilevare anomalie sul nascere prima che provochino danni gravi. In secondo luogo, la capacità di reazione e ripristino della normalità quando il danno comunque si verifica.</a:t>
            </a:r>
            <a:endParaRPr lang="it-IT" dirty="0">
              <a:cs typeface="Arial" charset="0"/>
            </a:endParaRPr>
          </a:p>
        </p:txBody>
      </p:sp>
      <p:sp>
        <p:nvSpPr>
          <p:cNvPr id="23" name="Segnaposto testo 7">
            <a:extLst>
              <a:ext uri="{FF2B5EF4-FFF2-40B4-BE49-F238E27FC236}">
                <a16:creationId xmlns:a16="http://schemas.microsoft.com/office/drawing/2014/main" id="{F49D8BF1-CE02-446F-BA87-BDD1F885AAFA}"/>
              </a:ext>
            </a:extLst>
          </p:cNvPr>
          <p:cNvSpPr txBox="1">
            <a:spLocks/>
          </p:cNvSpPr>
          <p:nvPr/>
        </p:nvSpPr>
        <p:spPr>
          <a:xfrm>
            <a:off x="8839379" y="3166711"/>
            <a:ext cx="2464689" cy="3407343"/>
          </a:xfrm>
          <a:prstGeom prst="roundRect">
            <a:avLst/>
          </a:prstGeom>
          <a:solidFill>
            <a:schemeClr val="accent1">
              <a:lumMod val="75000"/>
            </a:schemeClr>
          </a:solidFill>
          <a:ln w="57150">
            <a:solidFill>
              <a:schemeClr val="accent3"/>
            </a:solidFill>
          </a:ln>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defRPr/>
            </a:pPr>
            <a:r>
              <a:rPr lang="it-IT" dirty="0" smtClean="0">
                <a:cs typeface="Arial" charset="0"/>
              </a:rPr>
              <a:t>Politiche e procedure devono essere rese note a tutti, in azienda, devono essere applicabili, poggiare su un adeguato budget e sull’impegno del top management, devono essere aggiornate sulla base del monitoraggio dei risultati.</a:t>
            </a:r>
            <a:endParaRPr lang="it-IT" dirty="0">
              <a:cs typeface="Arial" charset="0"/>
            </a:endParaRPr>
          </a:p>
        </p:txBody>
      </p:sp>
      <p:sp>
        <p:nvSpPr>
          <p:cNvPr id="16" name="Rettangolo arrotondato 15"/>
          <p:cNvSpPr/>
          <p:nvPr/>
        </p:nvSpPr>
        <p:spPr>
          <a:xfrm>
            <a:off x="-3328826" y="-131065"/>
            <a:ext cx="3103379" cy="61699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it-IT" sz="1400" dirty="0"/>
              <a:t>Funzionamento</a:t>
            </a:r>
          </a:p>
          <a:p>
            <a:r>
              <a:rPr lang="it-IT" sz="1400" dirty="0"/>
              <a:t>SVG, al clic sulle domande si aprono i box di risposta.</a:t>
            </a:r>
          </a:p>
          <a:p>
            <a:endParaRPr lang="it-IT" sz="1400" dirty="0"/>
          </a:p>
          <a:p>
            <a:endParaRPr lang="it-IT" sz="1400" b="1" dirty="0"/>
          </a:p>
          <a:p>
            <a:endParaRPr lang="it-IT" sz="1400" b="1" dirty="0"/>
          </a:p>
        </p:txBody>
      </p:sp>
    </p:spTree>
    <p:extLst>
      <p:ext uri="{BB962C8B-B14F-4D97-AF65-F5344CB8AC3E}">
        <p14:creationId xmlns:p14="http://schemas.microsoft.com/office/powerpoint/2010/main" val="41789483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r>
              <a:rPr lang="it-IT" sz="1600" dirty="0" smtClean="0">
                <a:latin typeface="Microsoft Yi Baiti" panose="03000500000000000000" pitchFamily="66" charset="0"/>
                <a:ea typeface="Microsoft Yi Baiti" panose="03000500000000000000" pitchFamily="66" charset="0"/>
              </a:rPr>
              <a:t>18</a:t>
            </a:r>
            <a:endParaRPr lang="it-IT" sz="1600" dirty="0">
              <a:latin typeface="Microsoft Yi Baiti" panose="03000500000000000000" pitchFamily="66" charset="0"/>
              <a:ea typeface="Microsoft Yi Baiti" panose="03000500000000000000" pitchFamily="66" charset="0"/>
            </a:endParaRP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dirty="0">
                <a:solidFill>
                  <a:schemeClr val="tx1"/>
                </a:solidFill>
                <a:latin typeface="Microsoft Yi Baiti" panose="03000500000000000000" pitchFamily="66" charset="0"/>
                <a:ea typeface="Microsoft Yi Baiti" panose="03000500000000000000" pitchFamily="66" charset="0"/>
              </a:rPr>
              <a:t>Learning stop</a:t>
            </a:r>
          </a:p>
        </p:txBody>
      </p:sp>
      <p:sp>
        <p:nvSpPr>
          <p:cNvPr id="16" name="Segnaposto testo 7">
            <a:extLst>
              <a:ext uri="{FF2B5EF4-FFF2-40B4-BE49-F238E27FC236}">
                <a16:creationId xmlns:a16="http://schemas.microsoft.com/office/drawing/2014/main" id="{FCA1622D-041E-4120-9404-586FA559CCD1}"/>
              </a:ext>
            </a:extLst>
          </p:cNvPr>
          <p:cNvSpPr>
            <a:spLocks noGrp="1"/>
          </p:cNvSpPr>
          <p:nvPr>
            <p:ph type="body" sz="quarter" idx="17"/>
          </p:nvPr>
        </p:nvSpPr>
        <p:spPr>
          <a:xfrm>
            <a:off x="1032681" y="665620"/>
            <a:ext cx="9930891" cy="923150"/>
          </a:xfrm>
          <a:prstGeom prst="wedgeRoundRectCallout">
            <a:avLst>
              <a:gd name="adj1" fmla="val -17710"/>
              <a:gd name="adj2" fmla="val 58142"/>
              <a:gd name="adj3" fmla="val 16667"/>
            </a:avLst>
          </a:prstGeom>
          <a:solidFill>
            <a:srgbClr val="426B6F"/>
          </a:solidFill>
          <a:ln>
            <a:noFill/>
          </a:ln>
        </p:spPr>
        <p:style>
          <a:lnRef idx="2">
            <a:schemeClr val="accent2">
              <a:shade val="50000"/>
            </a:schemeClr>
          </a:lnRef>
          <a:fillRef idx="1">
            <a:schemeClr val="accent2"/>
          </a:fillRef>
          <a:effectRef idx="0">
            <a:schemeClr val="accent2"/>
          </a:effectRef>
          <a:fontRef idx="minor">
            <a:schemeClr val="lt1"/>
          </a:fontRef>
        </p:style>
        <p:txBody>
          <a:bodyPr>
            <a:normAutofit/>
          </a:bodyPr>
          <a:lstStyle/>
          <a:p>
            <a:r>
              <a:rPr lang="it-IT" sz="1800" i="1" dirty="0" smtClean="0">
                <a:solidFill>
                  <a:schemeClr val="tx1"/>
                </a:solidFill>
              </a:rPr>
              <a:t>La politica generale per la sicurezza stabilisce</a:t>
            </a:r>
            <a:endParaRPr lang="it-IT" sz="1800" i="1" dirty="0">
              <a:solidFill>
                <a:schemeClr val="tx1"/>
              </a:solidFill>
            </a:endParaRPr>
          </a:p>
        </p:txBody>
      </p:sp>
      <p:sp>
        <p:nvSpPr>
          <p:cNvPr id="17" name="Segnaposto testo 7">
            <a:extLst>
              <a:ext uri="{FF2B5EF4-FFF2-40B4-BE49-F238E27FC236}">
                <a16:creationId xmlns:a16="http://schemas.microsoft.com/office/drawing/2014/main" id="{EB98D9BD-BC22-4143-A9ED-B7D32987B10E}"/>
              </a:ext>
            </a:extLst>
          </p:cNvPr>
          <p:cNvSpPr txBox="1">
            <a:spLocks/>
          </p:cNvSpPr>
          <p:nvPr/>
        </p:nvSpPr>
        <p:spPr>
          <a:xfrm>
            <a:off x="413581" y="3770965"/>
            <a:ext cx="2996369" cy="2001185"/>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1600" dirty="0" smtClean="0"/>
              <a:t>Regole per l'uso delle apparecchiature, responsabilità individuali, budget per la sicurezza, criteri di scelta dei fornitori,  norme di riferimento.</a:t>
            </a:r>
            <a:endParaRPr lang="it-IT" sz="1600" dirty="0"/>
          </a:p>
        </p:txBody>
      </p:sp>
      <p:pic>
        <p:nvPicPr>
          <p:cNvPr id="18" name="Immagine 17">
            <a:extLst>
              <a:ext uri="{FF2B5EF4-FFF2-40B4-BE49-F238E27FC236}">
                <a16:creationId xmlns:a16="http://schemas.microsoft.com/office/drawing/2014/main" id="{08B0BD39-4009-400F-BA34-32995A8CBDD2}"/>
              </a:ext>
            </a:extLst>
          </p:cNvPr>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4260806" y="2782442"/>
            <a:ext cx="810936" cy="810936"/>
          </a:xfrm>
          <a:prstGeom prst="rect">
            <a:avLst/>
          </a:prstGeom>
        </p:spPr>
      </p:pic>
      <p:pic>
        <p:nvPicPr>
          <p:cNvPr id="19" name="Immagine 18">
            <a:extLst>
              <a:ext uri="{FF2B5EF4-FFF2-40B4-BE49-F238E27FC236}">
                <a16:creationId xmlns:a16="http://schemas.microsoft.com/office/drawing/2014/main" id="{B286E357-1027-4805-9E07-4A5FE177C372}"/>
              </a:ext>
            </a:extLst>
          </p:cNvPr>
          <p:cNvPicPr>
            <a:picLocks noChangeAspect="1"/>
          </p:cNvPicPr>
          <p:nvPr/>
        </p:nvPicPr>
        <p:blipFill>
          <a:blip r:embed="rId3"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466325" y="2736460"/>
            <a:ext cx="810936" cy="810936"/>
          </a:xfrm>
          <a:prstGeom prst="rect">
            <a:avLst/>
          </a:prstGeom>
        </p:spPr>
      </p:pic>
      <p:pic>
        <p:nvPicPr>
          <p:cNvPr id="21" name="Immagine 20">
            <a:extLst>
              <a:ext uri="{FF2B5EF4-FFF2-40B4-BE49-F238E27FC236}">
                <a16:creationId xmlns:a16="http://schemas.microsoft.com/office/drawing/2014/main" id="{2EEA935A-7BF4-48CA-9E1C-380E3CD4D6B2}"/>
              </a:ext>
            </a:extLst>
          </p:cNvPr>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9665269" y="2808564"/>
            <a:ext cx="810936" cy="810936"/>
          </a:xfrm>
          <a:prstGeom prst="rect">
            <a:avLst/>
          </a:prstGeom>
        </p:spPr>
      </p:pic>
      <p:pic>
        <p:nvPicPr>
          <p:cNvPr id="22" name="Immagine 21">
            <a:extLst>
              <a:ext uri="{FF2B5EF4-FFF2-40B4-BE49-F238E27FC236}">
                <a16:creationId xmlns:a16="http://schemas.microsoft.com/office/drawing/2014/main" id="{B34726F8-5FE8-4E15-932E-C2E12B569079}"/>
              </a:ext>
            </a:extLst>
          </p:cNvPr>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7442679" y="2765353"/>
            <a:ext cx="810936" cy="810936"/>
          </a:xfrm>
          <a:prstGeom prst="rect">
            <a:avLst/>
          </a:prstGeom>
        </p:spPr>
      </p:pic>
      <p:sp>
        <p:nvSpPr>
          <p:cNvPr id="23" name="Segnaposto testo 7">
            <a:extLst>
              <a:ext uri="{FF2B5EF4-FFF2-40B4-BE49-F238E27FC236}">
                <a16:creationId xmlns:a16="http://schemas.microsoft.com/office/drawing/2014/main" id="{4A67FF13-402A-4E84-A051-62BD0CA448D0}"/>
              </a:ext>
            </a:extLst>
          </p:cNvPr>
          <p:cNvSpPr txBox="1">
            <a:spLocks/>
          </p:cNvSpPr>
          <p:nvPr/>
        </p:nvSpPr>
        <p:spPr>
          <a:xfrm>
            <a:off x="3670326" y="3792393"/>
            <a:ext cx="2746766" cy="1674957"/>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1600" dirty="0" smtClean="0"/>
              <a:t>Indicazioni su vincoli normativi, come ottenere la continuità operativa, come recuperare l’operatività  in caso di incidente bloccante.</a:t>
            </a:r>
            <a:endParaRPr lang="it-IT" sz="1600" dirty="0"/>
          </a:p>
        </p:txBody>
      </p:sp>
      <p:sp>
        <p:nvSpPr>
          <p:cNvPr id="30" name="Rettangolo arrotondato 23">
            <a:extLst>
              <a:ext uri="{FF2B5EF4-FFF2-40B4-BE49-F238E27FC236}">
                <a16:creationId xmlns:a16="http://schemas.microsoft.com/office/drawing/2014/main" id="{61BB96AD-C654-43EF-886F-9E42B0324C47}"/>
              </a:ext>
            </a:extLst>
          </p:cNvPr>
          <p:cNvSpPr/>
          <p:nvPr/>
        </p:nvSpPr>
        <p:spPr>
          <a:xfrm>
            <a:off x="4898399" y="5502946"/>
            <a:ext cx="2083685" cy="365760"/>
          </a:xfrm>
          <a:prstGeom prst="roundRect">
            <a:avLst/>
          </a:prstGeom>
          <a:solidFill>
            <a:srgbClr val="426B6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ormAutofit fontScale="92500" lnSpcReduction="10000"/>
          </a:bodyPr>
          <a:lstStyle/>
          <a:p>
            <a:pPr marL="0" marR="0" lvl="0" indent="0" algn="ctr" defTabSz="914400" rtl="0" eaLnBrk="1" fontAlgn="auto" latinLnBrk="0" hangingPunct="1">
              <a:lnSpc>
                <a:spcPct val="100000"/>
              </a:lnSpc>
              <a:spcBef>
                <a:spcPts val="1000"/>
              </a:spcBef>
              <a:spcAft>
                <a:spcPts val="0"/>
              </a:spcAft>
              <a:buClrTx/>
              <a:buSzTx/>
              <a:buFontTx/>
              <a:buNone/>
              <a:tabLst/>
              <a:defRPr/>
            </a:pPr>
            <a:r>
              <a:rPr kumimoji="0" lang="it-IT" sz="1800" b="1" i="0" u="none" strike="noStrike" kern="1200" cap="none" spc="0" normalizeH="0" baseline="0" noProof="0" dirty="0">
                <a:ln>
                  <a:noFill/>
                </a:ln>
                <a:solidFill>
                  <a:prstClr val="white"/>
                </a:solidFill>
                <a:effectLst/>
                <a:uLnTx/>
                <a:uFillTx/>
                <a:latin typeface="Articulate" panose="02000503040000020004" pitchFamily="2" charset="0"/>
                <a:ea typeface="+mn-ea"/>
                <a:cs typeface="Gisha" panose="020B0502040204020203" pitchFamily="34" charset="-79"/>
              </a:rPr>
              <a:t>Conferma</a:t>
            </a:r>
          </a:p>
        </p:txBody>
      </p:sp>
      <p:sp>
        <p:nvSpPr>
          <p:cNvPr id="15" name="Segnaposto testo 7">
            <a:extLst>
              <a:ext uri="{FF2B5EF4-FFF2-40B4-BE49-F238E27FC236}">
                <a16:creationId xmlns:a16="http://schemas.microsoft.com/office/drawing/2014/main" id="{4A67FF13-402A-4E84-A051-62BD0CA448D0}"/>
              </a:ext>
            </a:extLst>
          </p:cNvPr>
          <p:cNvSpPr txBox="1">
            <a:spLocks/>
          </p:cNvSpPr>
          <p:nvPr/>
        </p:nvSpPr>
        <p:spPr>
          <a:xfrm>
            <a:off x="6704740" y="3767525"/>
            <a:ext cx="2166693" cy="1623625"/>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1600" dirty="0" smtClean="0"/>
              <a:t>Criteri generali con cui si gestiscono gli accessi ai sistemi, modalità di controllo degli accessi.</a:t>
            </a:r>
          </a:p>
          <a:p>
            <a:endParaRPr lang="it-IT" sz="1600" dirty="0" smtClean="0"/>
          </a:p>
          <a:p>
            <a:pPr>
              <a:lnSpc>
                <a:spcPct val="150000"/>
              </a:lnSpc>
            </a:pPr>
            <a:endParaRPr lang="it-IT" sz="1600" dirty="0"/>
          </a:p>
        </p:txBody>
      </p:sp>
      <p:sp>
        <p:nvSpPr>
          <p:cNvPr id="25" name="Rettangolo arrotondato 24"/>
          <p:cNvSpPr/>
          <p:nvPr/>
        </p:nvSpPr>
        <p:spPr>
          <a:xfrm>
            <a:off x="-3328826" y="-131065"/>
            <a:ext cx="3103379" cy="61699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it-IT" sz="1400" dirty="0"/>
              <a:t>Funzionamento</a:t>
            </a:r>
          </a:p>
          <a:p>
            <a:r>
              <a:rPr lang="it-IT" sz="1400" dirty="0"/>
              <a:t>Test in </a:t>
            </a:r>
            <a:r>
              <a:rPr lang="it-IT" sz="1400" dirty="0" err="1"/>
              <a:t>svg</a:t>
            </a:r>
            <a:r>
              <a:rPr lang="it-IT" sz="1400" dirty="0"/>
              <a:t>, la risposta corretta è quella verde. Al clic su conferma si scopre il feedback (testo nelle note di questa slide)</a:t>
            </a:r>
            <a:endParaRPr lang="it-IT" sz="1400" b="1" dirty="0"/>
          </a:p>
        </p:txBody>
      </p:sp>
      <p:sp>
        <p:nvSpPr>
          <p:cNvPr id="26" name="Segnaposto testo 7">
            <a:extLst>
              <a:ext uri="{FF2B5EF4-FFF2-40B4-BE49-F238E27FC236}">
                <a16:creationId xmlns:a16="http://schemas.microsoft.com/office/drawing/2014/main" id="{EB98D9BD-BC22-4143-A9ED-B7D32987B10E}"/>
              </a:ext>
            </a:extLst>
          </p:cNvPr>
          <p:cNvSpPr txBox="1">
            <a:spLocks/>
          </p:cNvSpPr>
          <p:nvPr/>
        </p:nvSpPr>
        <p:spPr>
          <a:xfrm>
            <a:off x="8907637" y="3770965"/>
            <a:ext cx="2865263" cy="1944035"/>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1600" dirty="0" smtClean="0"/>
              <a:t>Criteri generali con cui si gestiscono gli accessi ai sistemi, budget per la sicurezza, come recuperare l’operatività  in caso di incidente. </a:t>
            </a:r>
            <a:endParaRPr lang="it-IT" sz="1600" dirty="0"/>
          </a:p>
        </p:txBody>
      </p:sp>
    </p:spTree>
    <p:extLst>
      <p:ext uri="{BB962C8B-B14F-4D97-AF65-F5344CB8AC3E}">
        <p14:creationId xmlns:p14="http://schemas.microsoft.com/office/powerpoint/2010/main" val="2260751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3" name="Rettangolo 32">
            <a:extLst>
              <a:ext uri="{FF2B5EF4-FFF2-40B4-BE49-F238E27FC236}">
                <a16:creationId xmlns:a16="http://schemas.microsoft.com/office/drawing/2014/main" id="{6A666111-48B8-4545-8DBB-7AF89FD58BEF}"/>
              </a:ext>
            </a:extLst>
          </p:cNvPr>
          <p:cNvSpPr/>
          <p:nvPr/>
        </p:nvSpPr>
        <p:spPr>
          <a:xfrm>
            <a:off x="0" y="1639012"/>
            <a:ext cx="2971800" cy="524243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9220" name="Picture 4"/>
          <p:cNvPicPr>
            <a:picLocks noChangeAspect="1" noChangeArrowheads="1"/>
          </p:cNvPicPr>
          <p:nvPr/>
        </p:nvPicPr>
        <p:blipFill>
          <a:blip r:embed="rId3" cstate="print"/>
          <a:stretch>
            <a:fillRect/>
          </a:stretch>
        </p:blipFill>
        <p:spPr bwMode="auto">
          <a:xfrm>
            <a:off x="0" y="507934"/>
            <a:ext cx="3009900" cy="2063815"/>
          </a:xfrm>
          <a:prstGeom prst="flowChartDocument">
            <a:avLst/>
          </a:prstGeom>
          <a:noFill/>
          <a:extLst>
            <a:ext uri="{909E8E84-426E-40DD-AFC4-6F175D3DCCD1}">
              <a14:hiddenFill xmlns:a14="http://schemas.microsoft.com/office/drawing/2010/main">
                <a:solidFill>
                  <a:srgbClr val="FFFFFF"/>
                </a:solidFill>
              </a14:hiddenFill>
            </a:ext>
          </a:extLst>
        </p:spPr>
      </p:pic>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 name="Segnaposto testo 3">
            <a:extLst>
              <a:ext uri="{FF2B5EF4-FFF2-40B4-BE49-F238E27FC236}">
                <a16:creationId xmlns:a16="http://schemas.microsoft.com/office/drawing/2014/main" id="{F253B9FE-41A1-47DC-935A-B3FCFB116763}"/>
              </a:ext>
            </a:extLst>
          </p:cNvPr>
          <p:cNvSpPr>
            <a:spLocks noGrp="1"/>
          </p:cNvSpPr>
          <p:nvPr>
            <p:ph type="body" sz="quarter" idx="11"/>
          </p:nvPr>
        </p:nvSpPr>
        <p:spPr>
          <a:xfrm>
            <a:off x="61519" y="-152399"/>
            <a:ext cx="11496675" cy="341313"/>
          </a:xfrm>
        </p:spPr>
        <p:txBody>
          <a:bodyPr>
            <a:noAutofit/>
          </a:bodyPr>
          <a:lstStyle/>
          <a:p>
            <a:r>
              <a:rPr lang="it-IT" sz="3200" dirty="0">
                <a:solidFill>
                  <a:schemeClr val="tx1"/>
                </a:solidFill>
                <a:latin typeface="Microsoft Yi Baiti" panose="03000500000000000000" pitchFamily="66" charset="0"/>
                <a:ea typeface="Microsoft Yi Baiti" panose="03000500000000000000" pitchFamily="66" charset="0"/>
              </a:rPr>
              <a:t>Scenario</a:t>
            </a:r>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576517" y="19637"/>
            <a:ext cx="503340" cy="338554"/>
          </a:xfrm>
          <a:prstGeom prst="rect">
            <a:avLst/>
          </a:prstGeom>
          <a:noFill/>
        </p:spPr>
        <p:txBody>
          <a:bodyPr wrap="square" rtlCol="0">
            <a:spAutoFit/>
          </a:bodyPr>
          <a:lstStyle/>
          <a:p>
            <a:r>
              <a:rPr lang="it-IT" sz="1600" dirty="0" smtClean="0">
                <a:latin typeface="Microsoft Yi Baiti" panose="03000500000000000000" pitchFamily="66" charset="0"/>
                <a:ea typeface="Microsoft Yi Baiti" panose="03000500000000000000" pitchFamily="66" charset="0"/>
              </a:rPr>
              <a:t>1</a:t>
            </a:r>
            <a:endParaRPr lang="it-IT" sz="1600" dirty="0">
              <a:latin typeface="Microsoft Yi Baiti" panose="03000500000000000000" pitchFamily="66" charset="0"/>
              <a:ea typeface="Microsoft Yi Baiti" panose="03000500000000000000" pitchFamily="66" charset="0"/>
            </a:endParaRPr>
          </a:p>
        </p:txBody>
      </p:sp>
      <p:sp>
        <p:nvSpPr>
          <p:cNvPr id="39" name="Rettangolo 38">
            <a:extLst>
              <a:ext uri="{FF2B5EF4-FFF2-40B4-BE49-F238E27FC236}">
                <a16:creationId xmlns:a16="http://schemas.microsoft.com/office/drawing/2014/main" id="{3D044AC9-C6B6-4F3F-9D7F-A0EEE1C75AD2}"/>
              </a:ext>
            </a:extLst>
          </p:cNvPr>
          <p:cNvSpPr/>
          <p:nvPr/>
        </p:nvSpPr>
        <p:spPr>
          <a:xfrm>
            <a:off x="3064835" y="609584"/>
            <a:ext cx="2971800" cy="6248416"/>
          </a:xfrm>
          <a:prstGeom prst="rect">
            <a:avLst/>
          </a:prstGeom>
          <a:solidFill>
            <a:srgbClr val="B015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0" name="Rettangolo 39">
            <a:extLst>
              <a:ext uri="{FF2B5EF4-FFF2-40B4-BE49-F238E27FC236}">
                <a16:creationId xmlns:a16="http://schemas.microsoft.com/office/drawing/2014/main" id="{A2DBA2A7-A6BC-4EB2-AA72-CF9832627874}"/>
              </a:ext>
            </a:extLst>
          </p:cNvPr>
          <p:cNvSpPr/>
          <p:nvPr/>
        </p:nvSpPr>
        <p:spPr>
          <a:xfrm>
            <a:off x="6153150" y="1811540"/>
            <a:ext cx="2971800" cy="504645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1" name="Rettangolo 40">
            <a:extLst>
              <a:ext uri="{FF2B5EF4-FFF2-40B4-BE49-F238E27FC236}">
                <a16:creationId xmlns:a16="http://schemas.microsoft.com/office/drawing/2014/main" id="{19737189-C7F0-4B80-860D-548E2EDC43AC}"/>
              </a:ext>
            </a:extLst>
          </p:cNvPr>
          <p:cNvSpPr/>
          <p:nvPr/>
        </p:nvSpPr>
        <p:spPr>
          <a:xfrm>
            <a:off x="9220200" y="1505542"/>
            <a:ext cx="2971800" cy="5352457"/>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68" name="Segnaposto testo 7">
            <a:extLst>
              <a:ext uri="{FF2B5EF4-FFF2-40B4-BE49-F238E27FC236}">
                <a16:creationId xmlns:a16="http://schemas.microsoft.com/office/drawing/2014/main" id="{33C37E95-5F17-4534-AC47-05ECE8B02EF6}"/>
              </a:ext>
            </a:extLst>
          </p:cNvPr>
          <p:cNvSpPr>
            <a:spLocks noGrp="1"/>
          </p:cNvSpPr>
          <p:nvPr>
            <p:ph type="body" sz="quarter" idx="17"/>
          </p:nvPr>
        </p:nvSpPr>
        <p:spPr>
          <a:xfrm>
            <a:off x="224286" y="2694216"/>
            <a:ext cx="2702943" cy="2020004"/>
          </a:xfrm>
        </p:spPr>
        <p:txBody>
          <a:bodyPr>
            <a:normAutofit/>
          </a:bodyPr>
          <a:lstStyle/>
          <a:p>
            <a:r>
              <a:rPr lang="it-IT" sz="1600" dirty="0" smtClean="0">
                <a:cs typeface="Arial" charset="0"/>
              </a:rPr>
              <a:t>Quanto è complesso organizzare la sicurezza  ICT in azienda?</a:t>
            </a:r>
            <a:endParaRPr lang="it-IT" sz="1600" dirty="0">
              <a:cs typeface="Arial" charset="0"/>
            </a:endParaRPr>
          </a:p>
        </p:txBody>
      </p:sp>
      <p:sp>
        <p:nvSpPr>
          <p:cNvPr id="69" name="Segnaposto testo 7">
            <a:extLst>
              <a:ext uri="{FF2B5EF4-FFF2-40B4-BE49-F238E27FC236}">
                <a16:creationId xmlns:a16="http://schemas.microsoft.com/office/drawing/2014/main" id="{F2CD7C70-B322-476A-A001-2A0AF494982C}"/>
              </a:ext>
            </a:extLst>
          </p:cNvPr>
          <p:cNvSpPr txBox="1">
            <a:spLocks/>
          </p:cNvSpPr>
          <p:nvPr/>
        </p:nvSpPr>
        <p:spPr>
          <a:xfrm>
            <a:off x="3321170" y="2694216"/>
            <a:ext cx="2577860" cy="2020004"/>
          </a:xfrm>
          <a:prstGeom prst="rect">
            <a:avLst/>
          </a:prstGeom>
        </p:spPr>
        <p:txBody>
          <a:bodyPr vert="horz" lIns="91440" tIns="45720" rIns="91440" bIns="45720" rtlCol="0">
            <a:normAutofit/>
          </a:bodyPr>
          <a:lstStyle>
            <a:lvl1pPr marL="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1pPr>
            <a:lvl2pPr marL="4572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2pPr>
            <a:lvl3pPr marL="9144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3pPr>
            <a:lvl4pPr marL="13716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4pPr>
            <a:lvl5pPr marL="18288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lvl="0">
              <a:defRPr/>
            </a:pPr>
            <a:r>
              <a:rPr lang="it-IT" sz="1600" dirty="0" smtClean="0"/>
              <a:t>Quali i principali strumenti a disposizione?</a:t>
            </a:r>
            <a:endParaRPr lang="it-IT" sz="1600" dirty="0"/>
          </a:p>
        </p:txBody>
      </p:sp>
      <p:sp>
        <p:nvSpPr>
          <p:cNvPr id="70" name="Segnaposto testo 7">
            <a:extLst>
              <a:ext uri="{FF2B5EF4-FFF2-40B4-BE49-F238E27FC236}">
                <a16:creationId xmlns:a16="http://schemas.microsoft.com/office/drawing/2014/main" id="{2036D021-4959-410B-9EA9-F240321A8817}"/>
              </a:ext>
            </a:extLst>
          </p:cNvPr>
          <p:cNvSpPr txBox="1">
            <a:spLocks/>
          </p:cNvSpPr>
          <p:nvPr/>
        </p:nvSpPr>
        <p:spPr>
          <a:xfrm>
            <a:off x="6369170" y="2707156"/>
            <a:ext cx="2501660" cy="2020004"/>
          </a:xfrm>
          <a:prstGeom prst="rect">
            <a:avLst/>
          </a:prstGeom>
        </p:spPr>
        <p:txBody>
          <a:bodyPr vert="horz" lIns="91440" tIns="45720" rIns="91440" bIns="45720" rtlCol="0">
            <a:normAutofit/>
          </a:bodyPr>
          <a:lstStyle>
            <a:lvl1pPr marL="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1pPr>
            <a:lvl2pPr marL="4572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2pPr>
            <a:lvl3pPr marL="9144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3pPr>
            <a:lvl4pPr marL="13716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4pPr>
            <a:lvl5pPr marL="18288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it-IT" sz="1600" dirty="0" smtClean="0"/>
              <a:t>Che cosa significa assicurare sicurezza a sé e ai propri clienti?</a:t>
            </a:r>
            <a:endParaRPr lang="it-IT" sz="1600" dirty="0"/>
          </a:p>
        </p:txBody>
      </p:sp>
      <p:sp>
        <p:nvSpPr>
          <p:cNvPr id="71" name="Segnaposto testo 7">
            <a:extLst>
              <a:ext uri="{FF2B5EF4-FFF2-40B4-BE49-F238E27FC236}">
                <a16:creationId xmlns:a16="http://schemas.microsoft.com/office/drawing/2014/main" id="{88167B35-4AA4-42ED-B6F5-DBC0F1E2893C}"/>
              </a:ext>
            </a:extLst>
          </p:cNvPr>
          <p:cNvSpPr txBox="1">
            <a:spLocks/>
          </p:cNvSpPr>
          <p:nvPr/>
        </p:nvSpPr>
        <p:spPr>
          <a:xfrm>
            <a:off x="9466053" y="2707156"/>
            <a:ext cx="2501660" cy="2020004"/>
          </a:xfrm>
          <a:prstGeom prst="rect">
            <a:avLst/>
          </a:prstGeom>
        </p:spPr>
        <p:txBody>
          <a:bodyPr vert="horz" lIns="91440" tIns="45720" rIns="91440" bIns="45720" rtlCol="0">
            <a:normAutofit/>
          </a:bodyPr>
          <a:lstStyle>
            <a:lvl1pPr marL="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1pPr>
            <a:lvl2pPr marL="4572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2pPr>
            <a:lvl3pPr marL="9144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3pPr>
            <a:lvl4pPr marL="13716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4pPr>
            <a:lvl5pPr marL="18288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endParaRPr lang="it-IT" sz="1600" dirty="0"/>
          </a:p>
        </p:txBody>
      </p:sp>
      <p:sp>
        <p:nvSpPr>
          <p:cNvPr id="30" name="Rettangolo arrotondato 29"/>
          <p:cNvSpPr/>
          <p:nvPr/>
        </p:nvSpPr>
        <p:spPr>
          <a:xfrm>
            <a:off x="1074802" y="1025687"/>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
        <p:nvSpPr>
          <p:cNvPr id="31" name="Rettangolo arrotondato 30"/>
          <p:cNvSpPr/>
          <p:nvPr/>
        </p:nvSpPr>
        <p:spPr>
          <a:xfrm>
            <a:off x="-4792979" y="266054"/>
            <a:ext cx="4536990" cy="61699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it-IT" sz="1400" b="1" dirty="0"/>
              <a:t>Note sviluppo</a:t>
            </a:r>
          </a:p>
          <a:p>
            <a:endParaRPr lang="it-IT" sz="1400" b="1" dirty="0"/>
          </a:p>
          <a:p>
            <a:r>
              <a:rPr lang="it-IT" sz="1400" b="1" dirty="0" smtClean="0"/>
              <a:t>Immagini</a:t>
            </a:r>
          </a:p>
          <a:p>
            <a:endParaRPr lang="it-IT" sz="1400" b="1" dirty="0" smtClean="0"/>
          </a:p>
          <a:p>
            <a:endParaRPr lang="it-IT" sz="1400" b="1" dirty="0" smtClean="0"/>
          </a:p>
          <a:p>
            <a:pPr marL="342900" indent="-342900">
              <a:buFontTx/>
              <a:buAutoNum type="arabicPeriod"/>
            </a:pPr>
            <a:r>
              <a:rPr lang="it-IT" sz="1400" dirty="0" smtClean="0"/>
              <a:t>https://www.pexels.com/photo/person-holding-a-chalk-in-front-of-the-chalk-board-714699/</a:t>
            </a:r>
          </a:p>
          <a:p>
            <a:pPr marL="342900" indent="-342900"/>
            <a:endParaRPr lang="it-IT" sz="1400" b="1" dirty="0" smtClean="0"/>
          </a:p>
          <a:p>
            <a:r>
              <a:rPr lang="it-IT" sz="1400" dirty="0" smtClean="0"/>
              <a:t>2 https://www.pexels.com/photo/close-up-photography-of-colored-pencils-743986/</a:t>
            </a:r>
            <a:endParaRPr lang="it-IT" sz="1400" b="1" dirty="0" smtClean="0"/>
          </a:p>
          <a:p>
            <a:endParaRPr lang="it-IT" sz="1400" b="1" dirty="0" smtClean="0">
              <a:hlinkClick r:id="rId4"/>
            </a:endParaRPr>
          </a:p>
          <a:p>
            <a:pPr marL="342900" indent="-342900">
              <a:buAutoNum type="arabicPlain" startAt="3"/>
            </a:pPr>
            <a:r>
              <a:rPr lang="it-IT" sz="1400" dirty="0" smtClean="0">
                <a:hlinkClick r:id="rId5"/>
              </a:rPr>
              <a:t>https://www.pexels.com/photo/selective-focus-photography-of-child-s-hand-on-person-s-palm-1250452/</a:t>
            </a:r>
            <a:endParaRPr lang="it-IT" sz="1400" dirty="0" smtClean="0"/>
          </a:p>
          <a:p>
            <a:pPr marL="342900" indent="-342900">
              <a:buAutoNum type="arabicPlain" startAt="3"/>
            </a:pPr>
            <a:endParaRPr lang="it-IT" sz="1400" dirty="0"/>
          </a:p>
          <a:p>
            <a:r>
              <a:rPr lang="it-IT" sz="1400" dirty="0" smtClean="0"/>
              <a:t>4</a:t>
            </a:r>
            <a:r>
              <a:rPr lang="it-IT" sz="1400" b="1" dirty="0" smtClean="0"/>
              <a:t>https://www.pexels.com/</a:t>
            </a:r>
            <a:r>
              <a:rPr lang="it-IT" sz="1400" b="1" dirty="0" err="1" smtClean="0"/>
              <a:t>photo</a:t>
            </a:r>
            <a:r>
              <a:rPr lang="it-IT" sz="1400" b="1" dirty="0" smtClean="0"/>
              <a:t>/abc-abstract-alphabet-art-1337385/</a:t>
            </a:r>
          </a:p>
          <a:p>
            <a:pPr marL="342900" indent="-342900"/>
            <a:endParaRPr lang="it-IT" sz="1400" dirty="0" smtClean="0">
              <a:latin typeface="Gisha" panose="020B0502040204020203" pitchFamily="34" charset="-79"/>
              <a:cs typeface="Gisha" panose="020B0502040204020203" pitchFamily="34" charset="-79"/>
            </a:endParaRPr>
          </a:p>
          <a:p>
            <a:pPr marL="342900" indent="-342900"/>
            <a:endParaRPr lang="it-IT" sz="1400" dirty="0"/>
          </a:p>
        </p:txBody>
      </p:sp>
      <p:pic>
        <p:nvPicPr>
          <p:cNvPr id="9222" name="Picture 6"/>
          <p:cNvPicPr>
            <a:picLocks noChangeAspect="1" noChangeArrowheads="1"/>
          </p:cNvPicPr>
          <p:nvPr/>
        </p:nvPicPr>
        <p:blipFill>
          <a:blip r:embed="rId6" cstate="print"/>
          <a:stretch>
            <a:fillRect/>
          </a:stretch>
        </p:blipFill>
        <p:spPr bwMode="auto">
          <a:xfrm>
            <a:off x="3124200" y="511182"/>
            <a:ext cx="2876550" cy="1884324"/>
          </a:xfrm>
          <a:prstGeom prst="flowChartDocument">
            <a:avLst/>
          </a:prstGeom>
          <a:noFill/>
          <a:extLst>
            <a:ext uri="{909E8E84-426E-40DD-AFC4-6F175D3DCCD1}">
              <a14:hiddenFill xmlns:a14="http://schemas.microsoft.com/office/drawing/2010/main">
                <a:solidFill>
                  <a:srgbClr val="FFFFFF"/>
                </a:solidFill>
              </a14:hiddenFill>
            </a:ext>
          </a:extLst>
        </p:spPr>
      </p:pic>
      <p:sp>
        <p:nvSpPr>
          <p:cNvPr id="19" name="Rettangolo arrotondato 18"/>
          <p:cNvSpPr/>
          <p:nvPr/>
        </p:nvSpPr>
        <p:spPr>
          <a:xfrm>
            <a:off x="5338962" y="1151087"/>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2</a:t>
            </a:r>
          </a:p>
        </p:txBody>
      </p:sp>
      <p:pic>
        <p:nvPicPr>
          <p:cNvPr id="9224" name="Picture 8"/>
          <p:cNvPicPr>
            <a:picLocks noChangeAspect="1" noChangeArrowheads="1"/>
          </p:cNvPicPr>
          <p:nvPr/>
        </p:nvPicPr>
        <p:blipFill>
          <a:blip r:embed="rId7" cstate="print"/>
          <a:stretch>
            <a:fillRect/>
          </a:stretch>
        </p:blipFill>
        <p:spPr bwMode="auto">
          <a:xfrm>
            <a:off x="6153150" y="454497"/>
            <a:ext cx="2952750" cy="1940814"/>
          </a:xfrm>
          <a:prstGeom prst="flowChartDocument">
            <a:avLst/>
          </a:prstGeom>
          <a:noFill/>
          <a:extLst>
            <a:ext uri="{909E8E84-426E-40DD-AFC4-6F175D3DCCD1}">
              <a14:hiddenFill xmlns:a14="http://schemas.microsoft.com/office/drawing/2010/main">
                <a:solidFill>
                  <a:srgbClr val="FFFFFF"/>
                </a:solidFill>
              </a14:hiddenFill>
            </a:ext>
          </a:extLst>
        </p:spPr>
      </p:pic>
      <p:pic>
        <p:nvPicPr>
          <p:cNvPr id="9226" name="Picture 10"/>
          <p:cNvPicPr>
            <a:picLocks noChangeAspect="1" noChangeArrowheads="1"/>
          </p:cNvPicPr>
          <p:nvPr/>
        </p:nvPicPr>
        <p:blipFill>
          <a:blip r:embed="rId8" cstate="print"/>
          <a:stretch>
            <a:fillRect/>
          </a:stretch>
        </p:blipFill>
        <p:spPr bwMode="auto">
          <a:xfrm>
            <a:off x="9258300" y="460835"/>
            <a:ext cx="2933700" cy="1985915"/>
          </a:xfrm>
          <a:prstGeom prst="flowChartDocument">
            <a:avLst/>
          </a:prstGeom>
          <a:noFill/>
          <a:extLst>
            <a:ext uri="{909E8E84-426E-40DD-AFC4-6F175D3DCCD1}">
              <a14:hiddenFill xmlns:a14="http://schemas.microsoft.com/office/drawing/2010/main">
                <a:solidFill>
                  <a:srgbClr val="FFFFFF"/>
                </a:solidFill>
              </a14:hiddenFill>
            </a:ext>
          </a:extLst>
        </p:spPr>
      </p:pic>
      <p:sp>
        <p:nvSpPr>
          <p:cNvPr id="17" name="Rettangolo arrotondato 16"/>
          <p:cNvSpPr/>
          <p:nvPr/>
        </p:nvSpPr>
        <p:spPr>
          <a:xfrm>
            <a:off x="10468515" y="1554057"/>
            <a:ext cx="351885" cy="36999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4</a:t>
            </a:r>
          </a:p>
        </p:txBody>
      </p:sp>
      <p:sp>
        <p:nvSpPr>
          <p:cNvPr id="32" name="Rettangolo arrotondato 31"/>
          <p:cNvSpPr/>
          <p:nvPr/>
        </p:nvSpPr>
        <p:spPr>
          <a:xfrm>
            <a:off x="7399433" y="1021787"/>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3</a:t>
            </a:r>
          </a:p>
        </p:txBody>
      </p:sp>
      <p:sp>
        <p:nvSpPr>
          <p:cNvPr id="22" name="Segnaposto testo 7">
            <a:extLst>
              <a:ext uri="{FF2B5EF4-FFF2-40B4-BE49-F238E27FC236}">
                <a16:creationId xmlns:a16="http://schemas.microsoft.com/office/drawing/2014/main" id="{2036D021-4959-410B-9EA9-F240321A8817}"/>
              </a:ext>
            </a:extLst>
          </p:cNvPr>
          <p:cNvSpPr txBox="1">
            <a:spLocks/>
          </p:cNvSpPr>
          <p:nvPr/>
        </p:nvSpPr>
        <p:spPr>
          <a:xfrm>
            <a:off x="9406747" y="2738717"/>
            <a:ext cx="2501660" cy="2020004"/>
          </a:xfrm>
          <a:prstGeom prst="rect">
            <a:avLst/>
          </a:prstGeom>
        </p:spPr>
        <p:txBody>
          <a:bodyPr vert="horz" lIns="91440" tIns="45720" rIns="91440" bIns="45720" rtlCol="0">
            <a:normAutofit/>
          </a:bodyPr>
          <a:lstStyle>
            <a:lvl1pPr marL="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1pPr>
            <a:lvl2pPr marL="4572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2pPr>
            <a:lvl3pPr marL="9144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3pPr>
            <a:lvl4pPr marL="13716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4pPr>
            <a:lvl5pPr marL="18288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it-IT" sz="1600" dirty="0" smtClean="0"/>
              <a:t>Quali misure si devono prendere in pratica?</a:t>
            </a:r>
            <a:endParaRPr lang="it-IT" sz="1600" dirty="0"/>
          </a:p>
        </p:txBody>
      </p:sp>
    </p:spTree>
    <p:extLst>
      <p:ext uri="{BB962C8B-B14F-4D97-AF65-F5344CB8AC3E}">
        <p14:creationId xmlns:p14="http://schemas.microsoft.com/office/powerpoint/2010/main" val="3453412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8"/>
          <p:cNvPicPr>
            <a:picLocks noChangeAspect="1" noChangeArrowheads="1"/>
          </p:cNvPicPr>
          <p:nvPr/>
        </p:nvPicPr>
        <p:blipFill>
          <a:blip r:embed="rId3" cstate="print">
            <a:duotone>
              <a:schemeClr val="accent2">
                <a:shade val="45000"/>
                <a:satMod val="135000"/>
              </a:schemeClr>
              <a:prstClr val="white"/>
            </a:duotone>
          </a:blip>
          <a:stretch>
            <a:fillRect/>
          </a:stretch>
        </p:blipFill>
        <p:spPr bwMode="auto">
          <a:xfrm>
            <a:off x="0" y="3485939"/>
            <a:ext cx="6267450" cy="333336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1" name="Documento 10"/>
          <p:cNvSpPr/>
          <p:nvPr/>
        </p:nvSpPr>
        <p:spPr>
          <a:xfrm>
            <a:off x="0" y="457201"/>
            <a:ext cx="6327206" cy="3784023"/>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r>
              <a:rPr lang="it-IT" sz="1600" dirty="0" smtClean="0">
                <a:latin typeface="Microsoft Yi Baiti" panose="03000500000000000000" pitchFamily="66" charset="0"/>
                <a:ea typeface="Microsoft Yi Baiti" panose="03000500000000000000" pitchFamily="66" charset="0"/>
              </a:rPr>
              <a:t>2</a:t>
            </a:r>
            <a:endParaRPr lang="it-IT" sz="1600" dirty="0">
              <a:latin typeface="Microsoft Yi Baiti" panose="03000500000000000000" pitchFamily="66" charset="0"/>
              <a:ea typeface="Microsoft Yi Baiti" panose="03000500000000000000" pitchFamily="66" charset="0"/>
            </a:endParaRPr>
          </a:p>
        </p:txBody>
      </p:sp>
      <p:sp>
        <p:nvSpPr>
          <p:cNvPr id="19" name="CasellaDiTesto 18">
            <a:extLst>
              <a:ext uri="{FF2B5EF4-FFF2-40B4-BE49-F238E27FC236}">
                <a16:creationId xmlns:a16="http://schemas.microsoft.com/office/drawing/2014/main" id="{27186AD6-060E-4A5F-9A0A-AF35D77334FB}"/>
              </a:ext>
            </a:extLst>
          </p:cNvPr>
          <p:cNvSpPr txBox="1"/>
          <p:nvPr/>
        </p:nvSpPr>
        <p:spPr>
          <a:xfrm>
            <a:off x="357551" y="716363"/>
            <a:ext cx="5338400" cy="461665"/>
          </a:xfrm>
          <a:prstGeom prst="rect">
            <a:avLst/>
          </a:prstGeom>
          <a:noFill/>
        </p:spPr>
        <p:txBody>
          <a:bodyPr wrap="square" rtlCol="0">
            <a:spAutoFit/>
          </a:bodyPr>
          <a:lstStyle/>
          <a:p>
            <a:pPr lvl="0" algn="ctr" defTabSz="914400">
              <a:spcBef>
                <a:spcPts val="1000"/>
              </a:spcBef>
              <a:defRPr/>
            </a:pPr>
            <a:r>
              <a:rPr lang="it-IT" sz="2400" b="1" dirty="0" smtClean="0">
                <a:latin typeface="Tempus Sans ITC" panose="04020404030D07020202" pitchFamily="82" charset="0"/>
                <a:cs typeface="Gisha" panose="020B0502040204020203" pitchFamily="34" charset="-79"/>
              </a:rPr>
              <a:t>Come realizzare la sicurezza?</a:t>
            </a:r>
            <a:endParaRPr lang="it-IT" dirty="0">
              <a:cs typeface="Gisha" panose="020B0502040204020203" pitchFamily="34" charset="-79"/>
            </a:endParaRP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827" y="-152399"/>
            <a:ext cx="11496675" cy="341313"/>
          </a:xfrm>
        </p:spPr>
        <p:txBody>
          <a:bodyPr>
            <a:noAutofit/>
          </a:bodyPr>
          <a:lstStyle/>
          <a:p>
            <a:r>
              <a:rPr lang="it-IT" sz="3200" dirty="0" smtClean="0">
                <a:solidFill>
                  <a:schemeClr val="tx1"/>
                </a:solidFill>
                <a:latin typeface="Microsoft Yi Baiti" panose="03000500000000000000" pitchFamily="66" charset="0"/>
                <a:ea typeface="Microsoft Yi Baiti" panose="03000500000000000000" pitchFamily="66" charset="0"/>
              </a:rPr>
              <a:t>Premesse fondamentali</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37" name="Rettangolo 36"/>
          <p:cNvSpPr/>
          <p:nvPr/>
        </p:nvSpPr>
        <p:spPr>
          <a:xfrm>
            <a:off x="6656060" y="1982425"/>
            <a:ext cx="5322390" cy="369332"/>
          </a:xfrm>
          <a:prstGeom prst="rect">
            <a:avLst/>
          </a:prstGeom>
        </p:spPr>
        <p:txBody>
          <a:bodyPr wrap="square">
            <a:spAutoFit/>
          </a:bodyPr>
          <a:lstStyle/>
          <a:p>
            <a:endParaRPr lang="it-IT" dirty="0">
              <a:latin typeface="Tempus Sans ITC" panose="04020404030D07020202" pitchFamily="82" charset="0"/>
              <a:cs typeface="Gisha" panose="020B0502040204020203" pitchFamily="34" charset="-79"/>
            </a:endParaRPr>
          </a:p>
        </p:txBody>
      </p:sp>
      <p:pic>
        <p:nvPicPr>
          <p:cNvPr id="2056" name="Picture 8"/>
          <p:cNvPicPr>
            <a:picLocks noChangeAspect="1" noChangeArrowheads="1"/>
          </p:cNvPicPr>
          <p:nvPr/>
        </p:nvPicPr>
        <p:blipFill>
          <a:blip r:embed="rId4" cstate="print"/>
          <a:stretch>
            <a:fillRect/>
          </a:stretch>
        </p:blipFill>
        <p:spPr bwMode="auto">
          <a:xfrm>
            <a:off x="6305550" y="444813"/>
            <a:ext cx="5886449" cy="3233569"/>
          </a:xfrm>
          <a:prstGeom prst="flowChartDocument">
            <a:avLst/>
          </a:prstGeom>
          <a:noFill/>
          <a:extLst>
            <a:ext uri="{909E8E84-426E-40DD-AFC4-6F175D3DCCD1}">
              <a14:hiddenFill xmlns:a14="http://schemas.microsoft.com/office/drawing/2010/main">
                <a:solidFill>
                  <a:srgbClr val="FFFFFF"/>
                </a:solidFill>
              </a14:hiddenFill>
            </a:ext>
          </a:extLst>
        </p:spPr>
      </p:pic>
      <p:sp>
        <p:nvSpPr>
          <p:cNvPr id="40" name="Rettangolo arrotondato 39"/>
          <p:cNvSpPr/>
          <p:nvPr/>
        </p:nvSpPr>
        <p:spPr>
          <a:xfrm>
            <a:off x="-3321269" y="-1"/>
            <a:ext cx="3103379" cy="6169915"/>
          </a:xfrm>
          <a:prstGeom prst="roundRect">
            <a:avLst/>
          </a:prstGeom>
          <a:ln>
            <a:solidFill>
              <a:srgbClr val="B01513"/>
            </a:solidFill>
          </a:ln>
        </p:spPr>
        <p:style>
          <a:lnRef idx="2">
            <a:schemeClr val="accent2"/>
          </a:lnRef>
          <a:fillRef idx="1">
            <a:schemeClr val="lt1"/>
          </a:fillRef>
          <a:effectRef idx="0">
            <a:schemeClr val="accent2"/>
          </a:effectRef>
          <a:fontRef idx="minor">
            <a:schemeClr val="dk1"/>
          </a:fontRef>
        </p:style>
        <p:txBody>
          <a:bodyPr rtlCol="0" anchor="ctr"/>
          <a:lstStyle/>
          <a:p>
            <a:r>
              <a:rPr lang="it-IT" sz="1400" b="1" dirty="0"/>
              <a:t>Note sviluppo</a:t>
            </a:r>
          </a:p>
          <a:p>
            <a:endParaRPr lang="it-IT" sz="1400" b="1" dirty="0"/>
          </a:p>
          <a:p>
            <a:r>
              <a:rPr lang="it-IT" sz="1400" b="1" dirty="0"/>
              <a:t>Immagini</a:t>
            </a:r>
          </a:p>
          <a:p>
            <a:r>
              <a:rPr lang="it-IT" sz="1400" dirty="0" smtClean="0"/>
              <a:t> </a:t>
            </a:r>
            <a:endParaRPr lang="it-IT" sz="1400" dirty="0"/>
          </a:p>
          <a:p>
            <a:endParaRPr lang="it-IT" sz="1400" dirty="0"/>
          </a:p>
          <a:p>
            <a:r>
              <a:rPr lang="it-IT" sz="1400" dirty="0" smtClean="0">
                <a:hlinkClick r:id="rId5"/>
              </a:rPr>
              <a:t>https://www.pexels.com/photo/batch-books-document-education-357514/</a:t>
            </a:r>
            <a:endParaRPr lang="it-IT" sz="1400" dirty="0" smtClean="0"/>
          </a:p>
          <a:p>
            <a:endParaRPr lang="it-IT" sz="1400" dirty="0" smtClean="0"/>
          </a:p>
          <a:p>
            <a:r>
              <a:rPr lang="it-IT" sz="1400" dirty="0" smtClean="0"/>
              <a:t>Ricolorato colore2 </a:t>
            </a:r>
            <a:r>
              <a:rPr lang="it-IT" sz="1400" dirty="0" err="1" smtClean="0"/>
              <a:t>ppt</a:t>
            </a:r>
            <a:r>
              <a:rPr lang="it-IT" sz="1400" dirty="0" smtClean="0"/>
              <a:t> chiaro</a:t>
            </a:r>
          </a:p>
          <a:p>
            <a:endParaRPr lang="it-IT" sz="1400" dirty="0" smtClean="0"/>
          </a:p>
          <a:p>
            <a:endParaRPr lang="it-IT" sz="1400" dirty="0" smtClean="0"/>
          </a:p>
          <a:p>
            <a:r>
              <a:rPr lang="it-IT" sz="1400" dirty="0" smtClean="0"/>
              <a:t>https://unsplash.com/photos/Wm7-Z1ZOi0Y</a:t>
            </a:r>
          </a:p>
          <a:p>
            <a:endParaRPr lang="it-IT" sz="1400" dirty="0" smtClean="0"/>
          </a:p>
          <a:p>
            <a:endParaRPr lang="it-IT" sz="1400" dirty="0"/>
          </a:p>
        </p:txBody>
      </p:sp>
      <p:sp>
        <p:nvSpPr>
          <p:cNvPr id="30" name="Rettangolo arrotondato 29"/>
          <p:cNvSpPr/>
          <p:nvPr/>
        </p:nvSpPr>
        <p:spPr>
          <a:xfrm>
            <a:off x="6245639" y="4788477"/>
            <a:ext cx="698954" cy="39669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5-6</a:t>
            </a:r>
            <a:endParaRPr lang="it-IT" dirty="0"/>
          </a:p>
        </p:txBody>
      </p:sp>
      <p:sp>
        <p:nvSpPr>
          <p:cNvPr id="31" name="Rettangolo arrotondato 30"/>
          <p:cNvSpPr/>
          <p:nvPr/>
        </p:nvSpPr>
        <p:spPr>
          <a:xfrm>
            <a:off x="5112312" y="845127"/>
            <a:ext cx="488388" cy="29787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1</a:t>
            </a:r>
            <a:endParaRPr lang="it-IT" dirty="0"/>
          </a:p>
        </p:txBody>
      </p:sp>
      <p:sp>
        <p:nvSpPr>
          <p:cNvPr id="25" name="Rettangolo arrotondato 24"/>
          <p:cNvSpPr/>
          <p:nvPr/>
        </p:nvSpPr>
        <p:spPr>
          <a:xfrm>
            <a:off x="6958524" y="1181100"/>
            <a:ext cx="261426" cy="2667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1</a:t>
            </a:r>
            <a:endParaRPr lang="it-IT" dirty="0"/>
          </a:p>
        </p:txBody>
      </p:sp>
      <p:sp>
        <p:nvSpPr>
          <p:cNvPr id="27" name="Rettangolo arrotondato 26"/>
          <p:cNvSpPr/>
          <p:nvPr/>
        </p:nvSpPr>
        <p:spPr>
          <a:xfrm>
            <a:off x="533400" y="1557266"/>
            <a:ext cx="538612" cy="32642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2</a:t>
            </a:r>
            <a:endParaRPr lang="it-IT" dirty="0"/>
          </a:p>
        </p:txBody>
      </p:sp>
      <p:sp>
        <p:nvSpPr>
          <p:cNvPr id="26" name="CasellaDiTesto 25"/>
          <p:cNvSpPr txBox="1"/>
          <p:nvPr/>
        </p:nvSpPr>
        <p:spPr>
          <a:xfrm>
            <a:off x="6781800" y="4082998"/>
            <a:ext cx="5181600" cy="2215991"/>
          </a:xfrm>
          <a:prstGeom prst="rect">
            <a:avLst/>
          </a:prstGeom>
          <a:noFill/>
        </p:spPr>
        <p:txBody>
          <a:bodyPr wrap="square" rtlCol="0">
            <a:spAutoFit/>
          </a:bodyPr>
          <a:lstStyle/>
          <a:p>
            <a:r>
              <a:rPr lang="it-IT" sz="2000" dirty="0" smtClean="0"/>
              <a:t>Importante affidarsi a chi abbia specifiche competenze in materia …</a:t>
            </a:r>
            <a:br>
              <a:rPr lang="it-IT" sz="2000" dirty="0" smtClean="0"/>
            </a:br>
            <a:endParaRPr lang="it-IT" sz="2000" dirty="0" smtClean="0"/>
          </a:p>
          <a:p>
            <a:endParaRPr lang="it-IT" sz="2000" dirty="0" smtClean="0"/>
          </a:p>
          <a:p>
            <a:r>
              <a:rPr lang="it-IT" sz="2000" dirty="0" smtClean="0"/>
              <a:t>… e le impieghi per conoscere approfonditamente la realtà aziendale!</a:t>
            </a:r>
            <a:endParaRPr lang="it-IT" b="1" dirty="0" smtClean="0"/>
          </a:p>
          <a:p>
            <a:endParaRPr lang="it-IT" b="1" dirty="0" smtClean="0"/>
          </a:p>
        </p:txBody>
      </p:sp>
      <p:sp>
        <p:nvSpPr>
          <p:cNvPr id="34" name="Rettangolo arrotondato 33"/>
          <p:cNvSpPr/>
          <p:nvPr/>
        </p:nvSpPr>
        <p:spPr>
          <a:xfrm>
            <a:off x="514350" y="2547866"/>
            <a:ext cx="723900" cy="32868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3-4</a:t>
            </a:r>
            <a:endParaRPr lang="it-IT" dirty="0"/>
          </a:p>
        </p:txBody>
      </p:sp>
      <p:sp>
        <p:nvSpPr>
          <p:cNvPr id="24" name="Rettangolo arrotondato 23"/>
          <p:cNvSpPr/>
          <p:nvPr/>
        </p:nvSpPr>
        <p:spPr>
          <a:xfrm>
            <a:off x="1326699" y="1383751"/>
            <a:ext cx="3569151" cy="654599"/>
          </a:xfrm>
          <a:prstGeom prst="roundRect">
            <a:avLst/>
          </a:prstGeom>
          <a:solidFill>
            <a:schemeClr val="accent2">
              <a:lumMod val="20000"/>
              <a:lumOff val="8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it-IT" b="1" dirty="0" smtClean="0">
                <a:solidFill>
                  <a:srgbClr val="CC0000"/>
                </a:solidFill>
              </a:rPr>
              <a:t>POLITICHE E PROCEDURE</a:t>
            </a:r>
            <a:endParaRPr lang="it-IT" b="1" dirty="0">
              <a:solidFill>
                <a:srgbClr val="CC0000"/>
              </a:solidFill>
            </a:endParaRPr>
          </a:p>
        </p:txBody>
      </p:sp>
      <p:sp>
        <p:nvSpPr>
          <p:cNvPr id="33" name="Rettangolo arrotondato 32"/>
          <p:cNvSpPr/>
          <p:nvPr/>
        </p:nvSpPr>
        <p:spPr>
          <a:xfrm>
            <a:off x="1326699" y="2247900"/>
            <a:ext cx="3569151" cy="1314449"/>
          </a:xfrm>
          <a:prstGeom prst="roundRect">
            <a:avLst/>
          </a:prstGeom>
          <a:solidFill>
            <a:schemeClr val="tx2"/>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it-IT" dirty="0" smtClean="0">
                <a:solidFill>
                  <a:srgbClr val="B01513"/>
                </a:solidFill>
              </a:rPr>
              <a:t>Obiettivi e strumenti</a:t>
            </a:r>
            <a:br>
              <a:rPr lang="it-IT" dirty="0" smtClean="0">
                <a:solidFill>
                  <a:srgbClr val="B01513"/>
                </a:solidFill>
              </a:rPr>
            </a:br>
            <a:endParaRPr lang="it-IT" dirty="0" smtClean="0">
              <a:solidFill>
                <a:srgbClr val="B01513"/>
              </a:solidFill>
            </a:endParaRPr>
          </a:p>
          <a:p>
            <a:r>
              <a:rPr lang="it-IT" dirty="0" smtClean="0">
                <a:solidFill>
                  <a:srgbClr val="B01513"/>
                </a:solidFill>
              </a:rPr>
              <a:t>Responsabilità sia operative, che di verifica e controllo </a:t>
            </a:r>
          </a:p>
        </p:txBody>
      </p:sp>
      <p:pic>
        <p:nvPicPr>
          <p:cNvPr id="28" name="Immagine 27">
            <a:extLst>
              <a:ext uri="{FF2B5EF4-FFF2-40B4-BE49-F238E27FC236}">
                <a16:creationId xmlns:a16="http://schemas.microsoft.com/office/drawing/2014/main" id="{13904BB8-96F9-4621-B46D-8161FF91F80C}"/>
              </a:ext>
            </a:extLst>
          </p:cNvPr>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rot="1389433">
            <a:off x="4321254" y="2361210"/>
            <a:ext cx="309547" cy="412729"/>
          </a:xfrm>
          <a:prstGeom prst="rect">
            <a:avLst/>
          </a:prstGeom>
        </p:spPr>
      </p:pic>
      <p:pic>
        <p:nvPicPr>
          <p:cNvPr id="35" name="Immagine 34">
            <a:extLst>
              <a:ext uri="{FF2B5EF4-FFF2-40B4-BE49-F238E27FC236}">
                <a16:creationId xmlns:a16="http://schemas.microsoft.com/office/drawing/2014/main" id="{13904BB8-96F9-4621-B46D-8161FF91F80C}"/>
              </a:ext>
            </a:extLst>
          </p:cNvPr>
          <p:cNvPicPr>
            <a:picLocks noChangeAspect="1"/>
          </p:cNvPicPr>
          <p:nvPr/>
        </p:nvPicPr>
        <p:blipFill>
          <a:blip r:embed="rId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rot="1389433">
            <a:off x="4416504" y="2551711"/>
            <a:ext cx="309547" cy="412729"/>
          </a:xfrm>
          <a:prstGeom prst="rect">
            <a:avLst/>
          </a:prstGeom>
        </p:spPr>
      </p:pic>
      <p:sp>
        <p:nvSpPr>
          <p:cNvPr id="38" name="Freccia in giù 37"/>
          <p:cNvSpPr/>
          <p:nvPr/>
        </p:nvSpPr>
        <p:spPr>
          <a:xfrm>
            <a:off x="2743200" y="1981200"/>
            <a:ext cx="609600" cy="361950"/>
          </a:xfrm>
          <a:prstGeom prst="down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1" name="Picture 6" descr="Immagine correlata"/>
          <p:cNvPicPr>
            <a:picLocks noChangeAspect="1" noChangeArrowheads="1"/>
          </p:cNvPicPr>
          <p:nvPr/>
        </p:nvPicPr>
        <p:blipFill>
          <a:blip r:embed="rId7" cstate="print">
            <a:duotone>
              <a:schemeClr val="accent1">
                <a:shade val="45000"/>
                <a:satMod val="135000"/>
              </a:schemeClr>
              <a:prstClr val="white"/>
            </a:duotone>
          </a:blip>
          <a:srcRect/>
          <a:stretch>
            <a:fillRect/>
          </a:stretch>
        </p:blipFill>
        <p:spPr bwMode="auto">
          <a:xfrm>
            <a:off x="8782050" y="4810050"/>
            <a:ext cx="533400" cy="533400"/>
          </a:xfrm>
          <a:prstGeom prst="rect">
            <a:avLst/>
          </a:prstGeom>
          <a:noFill/>
        </p:spPr>
      </p:pic>
      <p:sp>
        <p:nvSpPr>
          <p:cNvPr id="23" name="CasellaDiTesto 22"/>
          <p:cNvSpPr txBox="1"/>
          <p:nvPr/>
        </p:nvSpPr>
        <p:spPr>
          <a:xfrm>
            <a:off x="1874" y="6292930"/>
            <a:ext cx="12128607" cy="523220"/>
          </a:xfrm>
          <a:prstGeom prst="rect">
            <a:avLst/>
          </a:prstGeom>
          <a:solidFill>
            <a:srgbClr val="18697C"/>
          </a:solidFill>
        </p:spPr>
        <p:txBody>
          <a:bodyPr wrap="square" rtlCol="0">
            <a:spAutoFit/>
          </a:bodyPr>
          <a:lstStyle/>
          <a:p>
            <a:r>
              <a:rPr lang="it-IT" sz="1400" b="1" dirty="0" smtClean="0"/>
              <a:t>I </a:t>
            </a:r>
            <a:r>
              <a:rPr lang="it-IT" sz="1400" b="1" dirty="0"/>
              <a:t>contenuti di questa lezione  sono liberamente tratti e sintetizzati da: </a:t>
            </a:r>
            <a:r>
              <a:rPr lang="en-US" sz="1400" b="1" dirty="0" err="1"/>
              <a:t>Metti</a:t>
            </a:r>
            <a:r>
              <a:rPr lang="en-US" sz="1400" b="1" dirty="0"/>
              <a:t> al </a:t>
            </a:r>
            <a:r>
              <a:rPr lang="en-US" sz="1400" b="1" dirty="0" err="1"/>
              <a:t>sicuro</a:t>
            </a:r>
            <a:r>
              <a:rPr lang="en-US" sz="1400" b="1" dirty="0"/>
              <a:t> </a:t>
            </a:r>
            <a:r>
              <a:rPr lang="en-US" sz="1400" b="1" dirty="0" err="1"/>
              <a:t>il</a:t>
            </a:r>
            <a:r>
              <a:rPr lang="en-US" sz="1400" b="1" dirty="0"/>
              <a:t> </a:t>
            </a:r>
            <a:r>
              <a:rPr lang="en-US" sz="1400" b="1" dirty="0" err="1"/>
              <a:t>tuo</a:t>
            </a:r>
            <a:r>
              <a:rPr lang="en-US" sz="1400" b="1" dirty="0"/>
              <a:t> business- </a:t>
            </a:r>
            <a:r>
              <a:rPr lang="en-US" sz="1400" b="1" dirty="0" err="1"/>
              <a:t>Vademecum</a:t>
            </a:r>
            <a:r>
              <a:rPr lang="en-US" sz="1400" b="1" dirty="0"/>
              <a:t> per la </a:t>
            </a:r>
            <a:r>
              <a:rPr lang="en-US" sz="1400" b="1" dirty="0" err="1"/>
              <a:t>sicurezza</a:t>
            </a:r>
            <a:r>
              <a:rPr lang="en-US" sz="1400" b="1" dirty="0"/>
              <a:t> </a:t>
            </a:r>
            <a:r>
              <a:rPr lang="en-US" sz="1400" b="1" dirty="0" err="1"/>
              <a:t>dei</a:t>
            </a:r>
            <a:r>
              <a:rPr lang="en-US" sz="1400" b="1" dirty="0"/>
              <a:t> </a:t>
            </a:r>
            <a:r>
              <a:rPr lang="en-US" sz="1400" b="1" dirty="0" err="1"/>
              <a:t>dati</a:t>
            </a:r>
            <a:r>
              <a:rPr lang="en-US" sz="1400" b="1" dirty="0"/>
              <a:t> </a:t>
            </a:r>
            <a:r>
              <a:rPr lang="en-US" sz="1400" b="1" dirty="0" err="1"/>
              <a:t>aziendali</a:t>
            </a:r>
            <a:r>
              <a:rPr lang="en-US" sz="1400" b="1" dirty="0"/>
              <a:t> </a:t>
            </a:r>
            <a:r>
              <a:rPr lang="en-US" sz="1400" b="1" dirty="0" err="1"/>
              <a:t>Assintel</a:t>
            </a:r>
            <a:r>
              <a:rPr lang="en-US" sz="1400" b="1" dirty="0"/>
              <a:t> 2017 – ESCLUSE SCHERMATE “ESEMPIO CREDIT SUISSE”</a:t>
            </a:r>
            <a:endParaRPr lang="it-IT" sz="1400" b="1" dirty="0"/>
          </a:p>
        </p:txBody>
      </p:sp>
      <p:sp>
        <p:nvSpPr>
          <p:cNvPr id="29" name="CasellaDiTesto 28"/>
          <p:cNvSpPr txBox="1"/>
          <p:nvPr/>
        </p:nvSpPr>
        <p:spPr>
          <a:xfrm>
            <a:off x="0" y="6308393"/>
            <a:ext cx="12192000" cy="52322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it-IT" sz="1400" b="1" dirty="0" smtClean="0"/>
              <a:t>I contenuti di questa lezione sono liberamente tratti e sintetizzati da: </a:t>
            </a:r>
            <a:r>
              <a:rPr lang="en-US" sz="1400" b="1" dirty="0" smtClean="0"/>
              <a:t>”</a:t>
            </a:r>
            <a:r>
              <a:rPr lang="en-US" sz="1400" b="1" dirty="0" err="1" smtClean="0"/>
              <a:t>Metti</a:t>
            </a:r>
            <a:r>
              <a:rPr lang="en-US" sz="1400" b="1" dirty="0" smtClean="0"/>
              <a:t> al </a:t>
            </a:r>
            <a:r>
              <a:rPr lang="en-US" sz="1400" b="1" dirty="0" err="1" smtClean="0"/>
              <a:t>sicuro</a:t>
            </a:r>
            <a:r>
              <a:rPr lang="en-US" sz="1400" b="1" dirty="0" smtClean="0"/>
              <a:t> </a:t>
            </a:r>
            <a:r>
              <a:rPr lang="en-US" sz="1400" b="1" dirty="0" err="1" smtClean="0"/>
              <a:t>il</a:t>
            </a:r>
            <a:r>
              <a:rPr lang="en-US" sz="1400" b="1" dirty="0" smtClean="0"/>
              <a:t> </a:t>
            </a:r>
            <a:r>
              <a:rPr lang="en-US" sz="1400" b="1" dirty="0" err="1" smtClean="0"/>
              <a:t>tuo</a:t>
            </a:r>
            <a:r>
              <a:rPr lang="en-US" sz="1400" b="1" dirty="0" smtClean="0"/>
              <a:t> business - </a:t>
            </a:r>
            <a:r>
              <a:rPr lang="en-US" sz="1400" b="1" dirty="0" err="1" smtClean="0"/>
              <a:t>Vademecum</a:t>
            </a:r>
            <a:r>
              <a:rPr lang="en-US" sz="1400" b="1" dirty="0" smtClean="0"/>
              <a:t> per la </a:t>
            </a:r>
            <a:r>
              <a:rPr lang="en-US" sz="1400" b="1" dirty="0" err="1" smtClean="0"/>
              <a:t>sicurezza</a:t>
            </a:r>
            <a:r>
              <a:rPr lang="en-US" sz="1400" b="1" dirty="0" smtClean="0"/>
              <a:t> </a:t>
            </a:r>
            <a:r>
              <a:rPr lang="en-US" sz="1400" b="1" dirty="0" err="1" smtClean="0"/>
              <a:t>dei</a:t>
            </a:r>
            <a:r>
              <a:rPr lang="en-US" sz="1400" b="1" dirty="0" smtClean="0"/>
              <a:t> </a:t>
            </a:r>
            <a:r>
              <a:rPr lang="en-US" sz="1400" b="1" dirty="0" err="1" smtClean="0"/>
              <a:t>dati</a:t>
            </a:r>
            <a:r>
              <a:rPr lang="en-US" sz="1400" b="1" dirty="0" smtClean="0"/>
              <a:t> </a:t>
            </a:r>
            <a:r>
              <a:rPr lang="en-US" sz="1400" b="1" dirty="0" err="1" smtClean="0"/>
              <a:t>aziendali</a:t>
            </a:r>
            <a:r>
              <a:rPr lang="en-US" sz="1400" b="1" dirty="0" smtClean="0"/>
              <a:t>” </a:t>
            </a:r>
            <a:r>
              <a:rPr lang="en-US" sz="1400" b="1" dirty="0" err="1" smtClean="0"/>
              <a:t>Assintel</a:t>
            </a:r>
            <a:r>
              <a:rPr lang="en-US" sz="1400" b="1" dirty="0" smtClean="0"/>
              <a:t> 2017</a:t>
            </a:r>
            <a:endParaRPr lang="it-IT" sz="1400" b="1" dirty="0"/>
          </a:p>
        </p:txBody>
      </p:sp>
    </p:spTree>
    <p:extLst>
      <p:ext uri="{BB962C8B-B14F-4D97-AF65-F5344CB8AC3E}">
        <p14:creationId xmlns:p14="http://schemas.microsoft.com/office/powerpoint/2010/main" val="29993690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Documento 66">
            <a:extLst>
              <a:ext uri="{FF2B5EF4-FFF2-40B4-BE49-F238E27FC236}">
                <a16:creationId xmlns:a16="http://schemas.microsoft.com/office/drawing/2014/main" id="{ABB207A1-8AF5-47AB-B50D-C3D7D6AA8047}"/>
              </a:ext>
            </a:extLst>
          </p:cNvPr>
          <p:cNvSpPr>
            <a:spLocks/>
          </p:cNvSpPr>
          <p:nvPr/>
        </p:nvSpPr>
        <p:spPr>
          <a:xfrm rot="10800000">
            <a:off x="19048" y="1980642"/>
            <a:ext cx="6369169" cy="4877358"/>
          </a:xfrm>
          <a:prstGeom prst="flowChartDocumen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lvl="0">
              <a:lnSpc>
                <a:spcPct val="150000"/>
              </a:lnSpc>
            </a:pPr>
            <a:endParaRPr lang="it-IT" dirty="0">
              <a:solidFill>
                <a:schemeClr val="tx2">
                  <a:lumMod val="75000"/>
                </a:schemeClr>
              </a:solidFill>
            </a:endParaRPr>
          </a:p>
        </p:txBody>
      </p:sp>
      <p:pic>
        <p:nvPicPr>
          <p:cNvPr id="1026" name="Picture 2"/>
          <p:cNvPicPr>
            <a:picLocks noChangeAspect="1" noChangeArrowheads="1"/>
          </p:cNvPicPr>
          <p:nvPr/>
        </p:nvPicPr>
        <p:blipFill>
          <a:blip r:embed="rId3" cstate="print"/>
          <a:stretch>
            <a:fillRect/>
          </a:stretch>
        </p:blipFill>
        <p:spPr bwMode="auto">
          <a:xfrm>
            <a:off x="6381750" y="531207"/>
            <a:ext cx="5810249" cy="6269643"/>
          </a:xfrm>
          <a:prstGeom prst="rect">
            <a:avLst/>
          </a:prstGeom>
          <a:noFill/>
          <a:extLst>
            <a:ext uri="{909E8E84-426E-40DD-AFC4-6F175D3DCCD1}">
              <a14:hiddenFill xmlns:a14="http://schemas.microsoft.com/office/drawing/2010/main">
                <a:solidFill>
                  <a:srgbClr val="FFFFFF"/>
                </a:solidFill>
              </a14:hiddenFill>
            </a:ext>
          </a:extLst>
        </p:spPr>
      </p:pic>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 name="Segnaposto testo 3">
            <a:extLst>
              <a:ext uri="{FF2B5EF4-FFF2-40B4-BE49-F238E27FC236}">
                <a16:creationId xmlns:a16="http://schemas.microsoft.com/office/drawing/2014/main" id="{F253B9FE-41A1-47DC-935A-B3FCFB116763}"/>
              </a:ext>
            </a:extLst>
          </p:cNvPr>
          <p:cNvSpPr>
            <a:spLocks noGrp="1"/>
          </p:cNvSpPr>
          <p:nvPr>
            <p:ph type="body" sz="quarter" idx="11"/>
          </p:nvPr>
        </p:nvSpPr>
        <p:spPr>
          <a:xfrm>
            <a:off x="61519" y="-152399"/>
            <a:ext cx="11496675" cy="341313"/>
          </a:xfrm>
        </p:spPr>
        <p:txBody>
          <a:bodyPr>
            <a:noAutofit/>
          </a:bodyPr>
          <a:lstStyle/>
          <a:p>
            <a:r>
              <a:rPr lang="it-IT" sz="3200" dirty="0" smtClean="0">
                <a:solidFill>
                  <a:schemeClr val="tx1"/>
                </a:solidFill>
                <a:latin typeface="Microsoft Yi Baiti" panose="03000500000000000000" pitchFamily="66" charset="0"/>
                <a:ea typeface="Microsoft Yi Baiti" panose="03000500000000000000" pitchFamily="66" charset="0"/>
              </a:rPr>
              <a:t>Requisiti necessari</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r>
              <a:rPr lang="it-IT" sz="1600" dirty="0" smtClean="0">
                <a:latin typeface="Microsoft Yi Baiti" panose="03000500000000000000" pitchFamily="66" charset="0"/>
                <a:ea typeface="Microsoft Yi Baiti" panose="03000500000000000000" pitchFamily="66" charset="0"/>
              </a:rPr>
              <a:t>3</a:t>
            </a:r>
            <a:endParaRPr lang="it-IT" sz="1600" dirty="0">
              <a:latin typeface="Microsoft Yi Baiti" panose="03000500000000000000" pitchFamily="66" charset="0"/>
              <a:ea typeface="Microsoft Yi Baiti" panose="03000500000000000000" pitchFamily="66" charset="0"/>
            </a:endParaRPr>
          </a:p>
        </p:txBody>
      </p:sp>
      <p:sp>
        <p:nvSpPr>
          <p:cNvPr id="2" name="Documento 1">
            <a:extLst>
              <a:ext uri="{FF2B5EF4-FFF2-40B4-BE49-F238E27FC236}">
                <a16:creationId xmlns:a16="http://schemas.microsoft.com/office/drawing/2014/main" id="{B5D6EA2C-C98E-4C7C-9DC4-0DFE4FB8D0AA}"/>
              </a:ext>
            </a:extLst>
          </p:cNvPr>
          <p:cNvSpPr/>
          <p:nvPr/>
        </p:nvSpPr>
        <p:spPr>
          <a:xfrm>
            <a:off x="0" y="495299"/>
            <a:ext cx="6362700" cy="2702079"/>
          </a:xfrm>
          <a:prstGeom prst="flowChartDocumen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pPr>
            <a:endParaRPr lang="it-IT" dirty="0">
              <a:solidFill>
                <a:schemeClr val="tx2">
                  <a:lumMod val="75000"/>
                </a:schemeClr>
              </a:solidFill>
            </a:endParaRPr>
          </a:p>
        </p:txBody>
      </p:sp>
      <p:sp>
        <p:nvSpPr>
          <p:cNvPr id="21" name="Rettangolo arrotondato 20"/>
          <p:cNvSpPr/>
          <p:nvPr/>
        </p:nvSpPr>
        <p:spPr>
          <a:xfrm>
            <a:off x="-3321269" y="-1"/>
            <a:ext cx="3103379" cy="61699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it-IT" sz="1400" b="1" dirty="0"/>
              <a:t>Immagine</a:t>
            </a:r>
            <a:r>
              <a:rPr lang="it-IT" sz="1400" dirty="0"/>
              <a:t> </a:t>
            </a:r>
            <a:endParaRPr lang="it-IT" sz="1400" dirty="0" smtClean="0"/>
          </a:p>
          <a:p>
            <a:endParaRPr lang="it-IT" sz="1400" dirty="0" smtClean="0"/>
          </a:p>
          <a:p>
            <a:r>
              <a:rPr lang="it-IT" sz="1400" dirty="0" smtClean="0"/>
              <a:t>https://www.pexels.com/photo/action-backboard-ball-basketball-358042/</a:t>
            </a:r>
            <a:endParaRPr lang="it-IT" sz="1400" dirty="0"/>
          </a:p>
        </p:txBody>
      </p:sp>
      <p:sp>
        <p:nvSpPr>
          <p:cNvPr id="50" name="Rettangolo arrotondato 49"/>
          <p:cNvSpPr/>
          <p:nvPr/>
        </p:nvSpPr>
        <p:spPr>
          <a:xfrm>
            <a:off x="247650" y="4789644"/>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5</a:t>
            </a:r>
            <a:endParaRPr lang="it-IT" dirty="0"/>
          </a:p>
        </p:txBody>
      </p:sp>
      <p:sp>
        <p:nvSpPr>
          <p:cNvPr id="13" name="AutoShape 2" descr="Immagine correlat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
        <p:nvSpPr>
          <p:cNvPr id="39" name="Rettangolo arrotondato 38"/>
          <p:cNvSpPr/>
          <p:nvPr/>
        </p:nvSpPr>
        <p:spPr>
          <a:xfrm>
            <a:off x="266700" y="1333500"/>
            <a:ext cx="520851" cy="28575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2</a:t>
            </a:r>
            <a:endParaRPr lang="it-IT" dirty="0"/>
          </a:p>
        </p:txBody>
      </p:sp>
      <p:sp>
        <p:nvSpPr>
          <p:cNvPr id="36" name="Rettangolo arrotondato 35"/>
          <p:cNvSpPr/>
          <p:nvPr/>
        </p:nvSpPr>
        <p:spPr>
          <a:xfrm>
            <a:off x="342900" y="5997470"/>
            <a:ext cx="504403" cy="39668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6</a:t>
            </a:r>
            <a:endParaRPr lang="it-IT" dirty="0"/>
          </a:p>
        </p:txBody>
      </p:sp>
      <p:sp>
        <p:nvSpPr>
          <p:cNvPr id="33" name="Rettangolo arrotondato 32"/>
          <p:cNvSpPr/>
          <p:nvPr/>
        </p:nvSpPr>
        <p:spPr>
          <a:xfrm>
            <a:off x="266700" y="2805545"/>
            <a:ext cx="400050" cy="33770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3</a:t>
            </a:r>
            <a:endParaRPr lang="it-IT" dirty="0"/>
          </a:p>
        </p:txBody>
      </p:sp>
      <p:sp>
        <p:nvSpPr>
          <p:cNvPr id="41" name="Rettangolo 40"/>
          <p:cNvSpPr/>
          <p:nvPr/>
        </p:nvSpPr>
        <p:spPr>
          <a:xfrm>
            <a:off x="933450" y="1269628"/>
            <a:ext cx="4572000" cy="1107996"/>
          </a:xfrm>
          <a:prstGeom prst="rect">
            <a:avLst/>
          </a:prstGeom>
        </p:spPr>
        <p:txBody>
          <a:bodyPr wrap="square">
            <a:spAutoFit/>
          </a:bodyPr>
          <a:lstStyle/>
          <a:p>
            <a:r>
              <a:rPr lang="it-IT" sz="2200" dirty="0" smtClean="0">
                <a:cs typeface="Arial" charset="0"/>
              </a:rPr>
              <a:t>Politiche e procedure rimangono </a:t>
            </a:r>
            <a:r>
              <a:rPr lang="it-IT" sz="2200" i="1" dirty="0" smtClean="0">
                <a:cs typeface="Arial" charset="0"/>
              </a:rPr>
              <a:t>lettera morta </a:t>
            </a:r>
            <a:r>
              <a:rPr lang="it-IT" sz="2200" dirty="0" smtClean="0">
                <a:cs typeface="Arial" charset="0"/>
              </a:rPr>
              <a:t>se mancano …</a:t>
            </a:r>
            <a:endParaRPr lang="it-IT" sz="2200" dirty="0">
              <a:cs typeface="Arial" charset="0"/>
            </a:endParaRPr>
          </a:p>
        </p:txBody>
      </p:sp>
      <p:sp>
        <p:nvSpPr>
          <p:cNvPr id="32" name="Rettangolo arrotondato 31"/>
          <p:cNvSpPr/>
          <p:nvPr/>
        </p:nvSpPr>
        <p:spPr>
          <a:xfrm>
            <a:off x="247650" y="3834245"/>
            <a:ext cx="436418" cy="3948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4</a:t>
            </a:r>
            <a:endParaRPr lang="it-IT" dirty="0"/>
          </a:p>
        </p:txBody>
      </p:sp>
      <p:sp>
        <p:nvSpPr>
          <p:cNvPr id="47" name="Rettangolo 46"/>
          <p:cNvSpPr/>
          <p:nvPr/>
        </p:nvSpPr>
        <p:spPr>
          <a:xfrm>
            <a:off x="985516" y="2787459"/>
            <a:ext cx="4729484" cy="774891"/>
          </a:xfrm>
          <a:prstGeom prst="rect">
            <a:avLst/>
          </a:prstGeom>
        </p:spPr>
        <p:txBody>
          <a:bodyPr wrap="square">
            <a:spAutoFit/>
          </a:bodyPr>
          <a:lstStyle/>
          <a:p>
            <a:r>
              <a:rPr lang="it-IT" sz="2200" b="1" dirty="0" smtClean="0">
                <a:cs typeface="Arial" charset="0"/>
              </a:rPr>
              <a:t>Tempestiva e capillare condivisione</a:t>
            </a:r>
          </a:p>
        </p:txBody>
      </p:sp>
      <p:sp>
        <p:nvSpPr>
          <p:cNvPr id="52" name="Rettangolo 51"/>
          <p:cNvSpPr/>
          <p:nvPr/>
        </p:nvSpPr>
        <p:spPr>
          <a:xfrm>
            <a:off x="928366" y="3759009"/>
            <a:ext cx="4805684" cy="769441"/>
          </a:xfrm>
          <a:prstGeom prst="rect">
            <a:avLst/>
          </a:prstGeom>
        </p:spPr>
        <p:txBody>
          <a:bodyPr wrap="square">
            <a:spAutoFit/>
          </a:bodyPr>
          <a:lstStyle/>
          <a:p>
            <a:r>
              <a:rPr lang="it-IT" sz="2200" b="1" dirty="0" smtClean="0">
                <a:cs typeface="Arial" charset="0"/>
              </a:rPr>
              <a:t>Applicabilità e impegno ad applicarle</a:t>
            </a:r>
          </a:p>
        </p:txBody>
      </p:sp>
      <p:sp>
        <p:nvSpPr>
          <p:cNvPr id="37" name="Rettangolo arrotondato 36"/>
          <p:cNvSpPr/>
          <p:nvPr/>
        </p:nvSpPr>
        <p:spPr>
          <a:xfrm>
            <a:off x="5010151" y="609599"/>
            <a:ext cx="247650" cy="36195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1</a:t>
            </a:r>
            <a:endParaRPr lang="it-IT" dirty="0"/>
          </a:p>
        </p:txBody>
      </p:sp>
      <p:sp>
        <p:nvSpPr>
          <p:cNvPr id="34" name="CasellaDiTesto 33">
            <a:extLst>
              <a:ext uri="{FF2B5EF4-FFF2-40B4-BE49-F238E27FC236}">
                <a16:creationId xmlns:a16="http://schemas.microsoft.com/office/drawing/2014/main" id="{27186AD6-060E-4A5F-9A0A-AF35D77334FB}"/>
              </a:ext>
            </a:extLst>
          </p:cNvPr>
          <p:cNvSpPr txBox="1"/>
          <p:nvPr/>
        </p:nvSpPr>
        <p:spPr>
          <a:xfrm>
            <a:off x="395651" y="525863"/>
            <a:ext cx="5338400" cy="461665"/>
          </a:xfrm>
          <a:prstGeom prst="rect">
            <a:avLst/>
          </a:prstGeom>
          <a:noFill/>
        </p:spPr>
        <p:txBody>
          <a:bodyPr wrap="square" rtlCol="0">
            <a:spAutoFit/>
          </a:bodyPr>
          <a:lstStyle/>
          <a:p>
            <a:pPr lvl="0" algn="ctr" defTabSz="914400">
              <a:spcBef>
                <a:spcPts val="1000"/>
              </a:spcBef>
              <a:defRPr/>
            </a:pPr>
            <a:r>
              <a:rPr lang="it-IT" sz="2400" b="1" dirty="0" smtClean="0">
                <a:latin typeface="Tempus Sans ITC" panose="04020404030D07020202" pitchFamily="82" charset="0"/>
                <a:cs typeface="Gisha" panose="020B0502040204020203" pitchFamily="34" charset="-79"/>
              </a:rPr>
              <a:t>Una premessa importante</a:t>
            </a:r>
            <a:endParaRPr lang="it-IT" dirty="0">
              <a:cs typeface="Gisha" panose="020B0502040204020203" pitchFamily="34" charset="-79"/>
            </a:endParaRPr>
          </a:p>
        </p:txBody>
      </p:sp>
      <p:sp>
        <p:nvSpPr>
          <p:cNvPr id="35" name="Rettangolo 34"/>
          <p:cNvSpPr/>
          <p:nvPr/>
        </p:nvSpPr>
        <p:spPr>
          <a:xfrm>
            <a:off x="1042666" y="4730559"/>
            <a:ext cx="4805684" cy="769441"/>
          </a:xfrm>
          <a:prstGeom prst="rect">
            <a:avLst/>
          </a:prstGeom>
        </p:spPr>
        <p:txBody>
          <a:bodyPr wrap="square">
            <a:spAutoFit/>
          </a:bodyPr>
          <a:lstStyle/>
          <a:p>
            <a:r>
              <a:rPr lang="it-IT" sz="2200" b="1" dirty="0" smtClean="0">
                <a:cs typeface="Arial" charset="0"/>
              </a:rPr>
              <a:t>Budget  mirato, </a:t>
            </a:r>
            <a:r>
              <a:rPr lang="it-IT" sz="2200" b="1" dirty="0" err="1" smtClean="0">
                <a:cs typeface="Arial" charset="0"/>
              </a:rPr>
              <a:t>commitment</a:t>
            </a:r>
            <a:r>
              <a:rPr lang="it-IT" sz="2200" b="1" dirty="0" smtClean="0">
                <a:cs typeface="Arial" charset="0"/>
              </a:rPr>
              <a:t> della direzione</a:t>
            </a:r>
          </a:p>
        </p:txBody>
      </p:sp>
      <p:sp>
        <p:nvSpPr>
          <p:cNvPr id="38" name="Rettangolo 37"/>
          <p:cNvSpPr/>
          <p:nvPr/>
        </p:nvSpPr>
        <p:spPr>
          <a:xfrm>
            <a:off x="966466" y="5816409"/>
            <a:ext cx="4805684" cy="769441"/>
          </a:xfrm>
          <a:prstGeom prst="rect">
            <a:avLst/>
          </a:prstGeom>
        </p:spPr>
        <p:txBody>
          <a:bodyPr wrap="square">
            <a:spAutoFit/>
          </a:bodyPr>
          <a:lstStyle/>
          <a:p>
            <a:r>
              <a:rPr lang="it-IT" sz="2200" b="1" dirty="0" smtClean="0">
                <a:cs typeface="Arial" charset="0"/>
              </a:rPr>
              <a:t>Monitoraggio dei risultati e</a:t>
            </a:r>
          </a:p>
          <a:p>
            <a:r>
              <a:rPr lang="it-IT" sz="2200" b="1" dirty="0" smtClean="0">
                <a:cs typeface="Arial" charset="0"/>
              </a:rPr>
              <a:t>attività di revisione</a:t>
            </a:r>
          </a:p>
        </p:txBody>
      </p:sp>
    </p:spTree>
    <p:extLst>
      <p:ext uri="{BB962C8B-B14F-4D97-AF65-F5344CB8AC3E}">
        <p14:creationId xmlns:p14="http://schemas.microsoft.com/office/powerpoint/2010/main" val="7014091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Immagine 21"/>
          <p:cNvPicPr>
            <a:picLocks noChangeAspect="1"/>
          </p:cNvPicPr>
          <p:nvPr/>
        </p:nvPicPr>
        <p:blipFill>
          <a:blip r:embed="rId3" cstate="print">
            <a:lum contrast="-20000"/>
          </a:blip>
          <a:stretch>
            <a:fillRect/>
          </a:stretch>
        </p:blipFill>
        <p:spPr>
          <a:xfrm>
            <a:off x="0" y="3470524"/>
            <a:ext cx="6019799" cy="3387476"/>
          </a:xfrm>
          <a:prstGeom prst="rect">
            <a:avLst/>
          </a:prstGeom>
        </p:spPr>
      </p:pic>
      <p:sp>
        <p:nvSpPr>
          <p:cNvPr id="12" name="Documento 11"/>
          <p:cNvSpPr/>
          <p:nvPr/>
        </p:nvSpPr>
        <p:spPr>
          <a:xfrm>
            <a:off x="0" y="490954"/>
            <a:ext cx="6019470" cy="3661946"/>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r>
              <a:rPr lang="it-IT" sz="1600" dirty="0" smtClean="0">
                <a:latin typeface="Microsoft Yi Baiti" panose="03000500000000000000" pitchFamily="66" charset="0"/>
                <a:ea typeface="Microsoft Yi Baiti" panose="03000500000000000000" pitchFamily="66" charset="0"/>
              </a:rPr>
              <a:t>4</a:t>
            </a:r>
            <a:endParaRPr lang="it-IT" sz="1600" dirty="0">
              <a:latin typeface="Microsoft Yi Baiti" panose="03000500000000000000" pitchFamily="66" charset="0"/>
              <a:ea typeface="Microsoft Yi Baiti" panose="03000500000000000000" pitchFamily="66" charset="0"/>
            </a:endParaRP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dirty="0" smtClean="0">
                <a:solidFill>
                  <a:schemeClr val="tx1"/>
                </a:solidFill>
                <a:latin typeface="Microsoft Yi Baiti" panose="03000500000000000000" pitchFamily="66" charset="0"/>
                <a:ea typeface="Microsoft Yi Baiti" panose="03000500000000000000" pitchFamily="66" charset="0"/>
              </a:rPr>
              <a:t>Politiche e procedure: nozioni fondamentali</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27" name="Rettangolo 26">
            <a:extLst>
              <a:ext uri="{FF2B5EF4-FFF2-40B4-BE49-F238E27FC236}">
                <a16:creationId xmlns:a16="http://schemas.microsoft.com/office/drawing/2014/main" id="{B5BD0707-0870-4F01-8A0A-F9DD33BECCF0}"/>
              </a:ext>
            </a:extLst>
          </p:cNvPr>
          <p:cNvSpPr/>
          <p:nvPr/>
        </p:nvSpPr>
        <p:spPr>
          <a:xfrm>
            <a:off x="-2957957" y="7464"/>
            <a:ext cx="2945460" cy="3954936"/>
          </a:xfrm>
          <a:prstGeom prst="rect">
            <a:avLst/>
          </a:prstGeom>
          <a:solidFill>
            <a:schemeClr val="tx1">
              <a:lumMod val="85000"/>
            </a:schemeClr>
          </a:solidFill>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defPPr>
              <a:defRPr lang="en-US"/>
            </a:defPPr>
            <a:lvl1pPr marL="0" algn="l" defTabSz="685800" rtl="0" eaLnBrk="1" latinLnBrk="0" hangingPunct="1">
              <a:defRPr sz="1400" kern="1200">
                <a:solidFill>
                  <a:schemeClr val="dk1"/>
                </a:solidFill>
                <a:latin typeface="+mn-lt"/>
                <a:ea typeface="+mn-ea"/>
                <a:cs typeface="+mn-cs"/>
              </a:defRPr>
            </a:lvl1pPr>
            <a:lvl2pPr marL="342900" algn="l" defTabSz="685800" rtl="0" eaLnBrk="1" latinLnBrk="0" hangingPunct="1">
              <a:defRPr sz="1400" kern="1200">
                <a:solidFill>
                  <a:schemeClr val="dk1"/>
                </a:solidFill>
                <a:latin typeface="+mn-lt"/>
                <a:ea typeface="+mn-ea"/>
                <a:cs typeface="+mn-cs"/>
              </a:defRPr>
            </a:lvl2pPr>
            <a:lvl3pPr marL="685800" algn="l" defTabSz="685800" rtl="0" eaLnBrk="1" latinLnBrk="0" hangingPunct="1">
              <a:defRPr sz="1400" kern="1200">
                <a:solidFill>
                  <a:schemeClr val="dk1"/>
                </a:solidFill>
                <a:latin typeface="+mn-lt"/>
                <a:ea typeface="+mn-ea"/>
                <a:cs typeface="+mn-cs"/>
              </a:defRPr>
            </a:lvl3pPr>
            <a:lvl4pPr marL="1028700" algn="l" defTabSz="685800" rtl="0" eaLnBrk="1" latinLnBrk="0" hangingPunct="1">
              <a:defRPr sz="1400" kern="1200">
                <a:solidFill>
                  <a:schemeClr val="dk1"/>
                </a:solidFill>
                <a:latin typeface="+mn-lt"/>
                <a:ea typeface="+mn-ea"/>
                <a:cs typeface="+mn-cs"/>
              </a:defRPr>
            </a:lvl4pPr>
            <a:lvl5pPr marL="1371600" algn="l" defTabSz="685800" rtl="0" eaLnBrk="1" latinLnBrk="0" hangingPunct="1">
              <a:defRPr sz="1400" kern="1200">
                <a:solidFill>
                  <a:schemeClr val="dk1"/>
                </a:solidFill>
                <a:latin typeface="+mn-lt"/>
                <a:ea typeface="+mn-ea"/>
                <a:cs typeface="+mn-cs"/>
              </a:defRPr>
            </a:lvl5pPr>
            <a:lvl6pPr marL="1714500" algn="l" defTabSz="685800" rtl="0" eaLnBrk="1" latinLnBrk="0" hangingPunct="1">
              <a:defRPr sz="1400" kern="1200">
                <a:solidFill>
                  <a:schemeClr val="dk1"/>
                </a:solidFill>
                <a:latin typeface="+mn-lt"/>
                <a:ea typeface="+mn-ea"/>
                <a:cs typeface="+mn-cs"/>
              </a:defRPr>
            </a:lvl6pPr>
            <a:lvl7pPr marL="2057400" algn="l" defTabSz="685800" rtl="0" eaLnBrk="1" latinLnBrk="0" hangingPunct="1">
              <a:defRPr sz="1400" kern="1200">
                <a:solidFill>
                  <a:schemeClr val="dk1"/>
                </a:solidFill>
                <a:latin typeface="+mn-lt"/>
                <a:ea typeface="+mn-ea"/>
                <a:cs typeface="+mn-cs"/>
              </a:defRPr>
            </a:lvl7pPr>
            <a:lvl8pPr marL="2400300" algn="l" defTabSz="685800" rtl="0" eaLnBrk="1" latinLnBrk="0" hangingPunct="1">
              <a:defRPr sz="1400" kern="1200">
                <a:solidFill>
                  <a:schemeClr val="dk1"/>
                </a:solidFill>
                <a:latin typeface="+mn-lt"/>
                <a:ea typeface="+mn-ea"/>
                <a:cs typeface="+mn-cs"/>
              </a:defRPr>
            </a:lvl8pPr>
            <a:lvl9pPr marL="2743200" algn="l" defTabSz="685800" rtl="0" eaLnBrk="1" latinLnBrk="0" hangingPunct="1">
              <a:defRPr sz="1400" kern="1200">
                <a:solidFill>
                  <a:schemeClr val="dk1"/>
                </a:solidFill>
                <a:latin typeface="+mn-lt"/>
                <a:ea typeface="+mn-ea"/>
                <a:cs typeface="+mn-cs"/>
              </a:defRPr>
            </a:lvl9pPr>
          </a:lstStyle>
          <a:p>
            <a:r>
              <a:rPr lang="it-IT" b="1" dirty="0"/>
              <a:t>Note sviluppo</a:t>
            </a:r>
          </a:p>
          <a:p>
            <a:endParaRPr lang="it-IT" b="1" dirty="0"/>
          </a:p>
          <a:p>
            <a:r>
              <a:rPr lang="it-IT" b="1" dirty="0"/>
              <a:t>Immagini</a:t>
            </a:r>
          </a:p>
          <a:p>
            <a:r>
              <a:rPr lang="it-IT" dirty="0" smtClean="0">
                <a:hlinkClick r:id="rId4"/>
              </a:rPr>
              <a:t>https://www.pexels.com/photo/apples-close-up-delicious-diet-209339/</a:t>
            </a:r>
            <a:endParaRPr lang="it-IT" dirty="0" smtClean="0"/>
          </a:p>
          <a:p>
            <a:endParaRPr lang="it-IT" dirty="0" smtClean="0">
              <a:latin typeface="Gisha" panose="020B0502040204020203" pitchFamily="34" charset="-79"/>
              <a:cs typeface="Gisha" panose="020B0502040204020203" pitchFamily="34" charset="-79"/>
            </a:endParaRPr>
          </a:p>
          <a:p>
            <a:r>
              <a:rPr lang="it-IT" dirty="0" smtClean="0">
                <a:latin typeface="Gisha" panose="020B0502040204020203" pitchFamily="34" charset="-79"/>
                <a:cs typeface="Gisha" panose="020B0502040204020203" pitchFamily="34" charset="-79"/>
              </a:rPr>
              <a:t>Contrasto -20</a:t>
            </a:r>
            <a:endParaRPr lang="it-IT" dirty="0">
              <a:latin typeface="Gisha" panose="020B0502040204020203" pitchFamily="34" charset="-79"/>
              <a:cs typeface="Gisha" panose="020B0502040204020203" pitchFamily="34" charset="-79"/>
            </a:endParaRPr>
          </a:p>
        </p:txBody>
      </p:sp>
      <p:sp>
        <p:nvSpPr>
          <p:cNvPr id="39" name="Rettangolo arrotondato 38"/>
          <p:cNvSpPr/>
          <p:nvPr/>
        </p:nvSpPr>
        <p:spPr>
          <a:xfrm>
            <a:off x="4566663" y="759287"/>
            <a:ext cx="252987" cy="34561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1</a:t>
            </a:r>
            <a:endParaRPr lang="it-IT" dirty="0"/>
          </a:p>
        </p:txBody>
      </p:sp>
      <p:sp>
        <p:nvSpPr>
          <p:cNvPr id="2" name="Rettangolo 1"/>
          <p:cNvSpPr/>
          <p:nvPr/>
        </p:nvSpPr>
        <p:spPr>
          <a:xfrm>
            <a:off x="1" y="594718"/>
            <a:ext cx="6057900" cy="954107"/>
          </a:xfrm>
          <a:prstGeom prst="rect">
            <a:avLst/>
          </a:prstGeom>
        </p:spPr>
        <p:txBody>
          <a:bodyPr wrap="square">
            <a:spAutoFit/>
          </a:bodyPr>
          <a:lstStyle/>
          <a:p>
            <a:pPr algn="ctr"/>
            <a:r>
              <a:rPr lang="it-IT" sz="2800" b="1" dirty="0" smtClean="0">
                <a:latin typeface="Tempus Sans ITC" panose="04020404030D07020202" pitchFamily="82" charset="0"/>
                <a:cs typeface="Gisha" panose="020B0502040204020203" pitchFamily="34" charset="-79"/>
              </a:rPr>
              <a:t>Come distinguere</a:t>
            </a:r>
          </a:p>
          <a:p>
            <a:pPr algn="ctr"/>
            <a:r>
              <a:rPr lang="it-IT" sz="2800" b="1" dirty="0" smtClean="0">
                <a:latin typeface="Tempus Sans ITC" panose="04020404030D07020202" pitchFamily="82" charset="0"/>
                <a:cs typeface="Gisha" panose="020B0502040204020203" pitchFamily="34" charset="-79"/>
              </a:rPr>
              <a:t>politiche  e procedure?</a:t>
            </a:r>
            <a:endParaRPr lang="it-IT" sz="2800" b="1" dirty="0">
              <a:latin typeface="Tempus Sans ITC" panose="04020404030D07020202" pitchFamily="82" charset="0"/>
              <a:cs typeface="Gisha" panose="020B0502040204020203" pitchFamily="34" charset="-79"/>
            </a:endParaRPr>
          </a:p>
        </p:txBody>
      </p:sp>
      <p:sp>
        <p:nvSpPr>
          <p:cNvPr id="34" name="Rettangolo arrotondato 33"/>
          <p:cNvSpPr/>
          <p:nvPr/>
        </p:nvSpPr>
        <p:spPr>
          <a:xfrm>
            <a:off x="280636" y="2305050"/>
            <a:ext cx="309914" cy="28575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2</a:t>
            </a:r>
            <a:endParaRPr lang="it-IT" dirty="0"/>
          </a:p>
        </p:txBody>
      </p:sp>
      <p:sp>
        <p:nvSpPr>
          <p:cNvPr id="4" name="CasellaDiTesto 3"/>
          <p:cNvSpPr txBox="1"/>
          <p:nvPr/>
        </p:nvSpPr>
        <p:spPr>
          <a:xfrm>
            <a:off x="6258628" y="1355156"/>
            <a:ext cx="5651432" cy="954107"/>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pPr marL="457200" indent="-457200"/>
            <a:r>
              <a:rPr lang="it-IT" sz="2000" b="1" dirty="0" smtClean="0">
                <a:cs typeface="Arial" charset="0"/>
              </a:rPr>
              <a:t>Politiche generali</a:t>
            </a:r>
          </a:p>
          <a:p>
            <a:pPr marL="457200" indent="-457200"/>
            <a:r>
              <a:rPr lang="it-IT" dirty="0" smtClean="0">
                <a:cs typeface="Arial" charset="0"/>
              </a:rPr>
              <a:t>Obiettivi strategici – budget – norme di </a:t>
            </a:r>
          </a:p>
          <a:p>
            <a:pPr marL="457200" indent="-457200"/>
            <a:r>
              <a:rPr lang="it-IT" dirty="0" smtClean="0">
                <a:cs typeface="Arial" charset="0"/>
              </a:rPr>
              <a:t>riferimento</a:t>
            </a:r>
            <a:endParaRPr lang="it-IT" dirty="0" smtClean="0"/>
          </a:p>
        </p:txBody>
      </p:sp>
      <p:sp>
        <p:nvSpPr>
          <p:cNvPr id="5" name="Rettangolo 4"/>
          <p:cNvSpPr/>
          <p:nvPr/>
        </p:nvSpPr>
        <p:spPr>
          <a:xfrm>
            <a:off x="6317510" y="2569798"/>
            <a:ext cx="5550640" cy="1231106"/>
          </a:xfrm>
          <a:prstGeom prst="rect">
            <a:avLst/>
          </a:prstGeom>
        </p:spPr>
        <p:style>
          <a:lnRef idx="1">
            <a:schemeClr val="accent3"/>
          </a:lnRef>
          <a:fillRef idx="3">
            <a:schemeClr val="accent3"/>
          </a:fillRef>
          <a:effectRef idx="2">
            <a:schemeClr val="accent3"/>
          </a:effectRef>
          <a:fontRef idx="minor">
            <a:schemeClr val="lt1"/>
          </a:fontRef>
        </p:style>
        <p:txBody>
          <a:bodyPr wrap="square">
            <a:spAutoFit/>
          </a:bodyPr>
          <a:lstStyle/>
          <a:p>
            <a:r>
              <a:rPr lang="it-IT" sz="2000" b="1" dirty="0" smtClean="0">
                <a:cs typeface="Arial" charset="0"/>
              </a:rPr>
              <a:t>Politiche specifiche</a:t>
            </a:r>
          </a:p>
          <a:p>
            <a:r>
              <a:rPr lang="it-IT" dirty="0" smtClean="0">
                <a:cs typeface="Arial" charset="0"/>
              </a:rPr>
              <a:t>Privacy – gestione accessi – uso strumenti 	</a:t>
            </a:r>
          </a:p>
          <a:p>
            <a:r>
              <a:rPr lang="it-IT" dirty="0" smtClean="0">
                <a:cs typeface="Arial" charset="0"/>
              </a:rPr>
              <a:t>aziendali – continuità operativa, gestione 	</a:t>
            </a:r>
          </a:p>
          <a:p>
            <a:r>
              <a:rPr lang="it-IT" dirty="0" smtClean="0">
                <a:cs typeface="Arial" charset="0"/>
              </a:rPr>
              <a:t>incidenti </a:t>
            </a:r>
            <a:endParaRPr lang="it-IT" dirty="0" smtClean="0"/>
          </a:p>
        </p:txBody>
      </p:sp>
      <p:sp>
        <p:nvSpPr>
          <p:cNvPr id="7" name="Rettangolo 6"/>
          <p:cNvSpPr/>
          <p:nvPr/>
        </p:nvSpPr>
        <p:spPr>
          <a:xfrm>
            <a:off x="6324600" y="4508748"/>
            <a:ext cx="5585460" cy="954107"/>
          </a:xfrm>
          <a:prstGeom prst="rect">
            <a:avLst/>
          </a:prstGeom>
        </p:spPr>
        <p:style>
          <a:lnRef idx="1">
            <a:schemeClr val="accent3"/>
          </a:lnRef>
          <a:fillRef idx="3">
            <a:schemeClr val="accent3"/>
          </a:fillRef>
          <a:effectRef idx="2">
            <a:schemeClr val="accent3"/>
          </a:effectRef>
          <a:fontRef idx="minor">
            <a:schemeClr val="lt1"/>
          </a:fontRef>
        </p:style>
        <p:txBody>
          <a:bodyPr wrap="square">
            <a:spAutoFit/>
          </a:bodyPr>
          <a:lstStyle/>
          <a:p>
            <a:r>
              <a:rPr lang="it-IT" sz="2000" b="1" dirty="0" smtClean="0">
                <a:cs typeface="Arial" charset="0"/>
              </a:rPr>
              <a:t>Procedure specifiche</a:t>
            </a:r>
          </a:p>
          <a:p>
            <a:r>
              <a:rPr lang="it-IT" dirty="0" smtClean="0">
                <a:cs typeface="Arial" charset="0"/>
              </a:rPr>
              <a:t>Monitoraggio dispositivi -  salvataggio e ripristino  - </a:t>
            </a:r>
            <a:r>
              <a:rPr lang="it-IT" dirty="0" err="1" smtClean="0">
                <a:cs typeface="Arial" charset="0"/>
              </a:rPr>
              <a:t>disaster</a:t>
            </a:r>
            <a:r>
              <a:rPr lang="it-IT" dirty="0" smtClean="0">
                <a:cs typeface="Arial" charset="0"/>
              </a:rPr>
              <a:t> </a:t>
            </a:r>
            <a:r>
              <a:rPr lang="it-IT" dirty="0" err="1" smtClean="0">
                <a:cs typeface="Arial" charset="0"/>
              </a:rPr>
              <a:t>recovery</a:t>
            </a:r>
            <a:r>
              <a:rPr lang="it-IT" dirty="0" smtClean="0">
                <a:cs typeface="Arial" charset="0"/>
              </a:rPr>
              <a:t>  - rapporti con  l’esterno</a:t>
            </a:r>
            <a:endParaRPr lang="it-IT" sz="2400" dirty="0" smtClean="0"/>
          </a:p>
        </p:txBody>
      </p:sp>
      <p:sp>
        <p:nvSpPr>
          <p:cNvPr id="44" name="Rettangolo arrotondato 43"/>
          <p:cNvSpPr/>
          <p:nvPr/>
        </p:nvSpPr>
        <p:spPr>
          <a:xfrm>
            <a:off x="10917471" y="746665"/>
            <a:ext cx="283929" cy="33918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7</a:t>
            </a:r>
            <a:endParaRPr lang="it-IT" dirty="0"/>
          </a:p>
        </p:txBody>
      </p:sp>
      <p:sp>
        <p:nvSpPr>
          <p:cNvPr id="31" name="Rettangolo 30"/>
          <p:cNvSpPr/>
          <p:nvPr/>
        </p:nvSpPr>
        <p:spPr>
          <a:xfrm>
            <a:off x="6286500" y="5751604"/>
            <a:ext cx="5604510" cy="677108"/>
          </a:xfrm>
          <a:prstGeom prst="rect">
            <a:avLst/>
          </a:prstGeom>
          <a:solidFill>
            <a:schemeClr val="accent4">
              <a:lumMod val="50000"/>
              <a:alpha val="92157"/>
            </a:schemeClr>
          </a:solidFill>
        </p:spPr>
        <p:style>
          <a:lnRef idx="1">
            <a:schemeClr val="accent3"/>
          </a:lnRef>
          <a:fillRef idx="3">
            <a:schemeClr val="accent3"/>
          </a:fillRef>
          <a:effectRef idx="2">
            <a:schemeClr val="accent3"/>
          </a:effectRef>
          <a:fontRef idx="minor">
            <a:schemeClr val="lt1"/>
          </a:fontRef>
        </p:style>
        <p:txBody>
          <a:bodyPr wrap="square">
            <a:spAutoFit/>
          </a:bodyPr>
          <a:lstStyle/>
          <a:p>
            <a:r>
              <a:rPr lang="it-IT" sz="2000" b="1" dirty="0" smtClean="0">
                <a:cs typeface="Arial" charset="0"/>
              </a:rPr>
              <a:t>Politiche e procedure di security </a:t>
            </a:r>
            <a:r>
              <a:rPr lang="it-IT" sz="2000" b="1" dirty="0" err="1" smtClean="0">
                <a:cs typeface="Arial" charset="0"/>
              </a:rPr>
              <a:t>by</a:t>
            </a:r>
            <a:r>
              <a:rPr lang="it-IT" sz="2000" b="1" dirty="0" smtClean="0">
                <a:cs typeface="Arial" charset="0"/>
              </a:rPr>
              <a:t> design</a:t>
            </a:r>
          </a:p>
          <a:p>
            <a:r>
              <a:rPr lang="it-IT" dirty="0" smtClean="0">
                <a:cs typeface="Arial" charset="0"/>
              </a:rPr>
              <a:t>Interessa aziende di servizi ICT e SW</a:t>
            </a:r>
            <a:endParaRPr lang="it-IT" dirty="0" smtClean="0"/>
          </a:p>
        </p:txBody>
      </p:sp>
      <p:sp>
        <p:nvSpPr>
          <p:cNvPr id="25" name="Rettangolo arrotondato 24"/>
          <p:cNvSpPr/>
          <p:nvPr/>
        </p:nvSpPr>
        <p:spPr>
          <a:xfrm>
            <a:off x="5443103" y="1905000"/>
            <a:ext cx="309997" cy="35675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3</a:t>
            </a:r>
            <a:endParaRPr lang="it-IT" dirty="0"/>
          </a:p>
        </p:txBody>
      </p:sp>
      <p:sp>
        <p:nvSpPr>
          <p:cNvPr id="29" name="Rettangolo arrotondato 28"/>
          <p:cNvSpPr/>
          <p:nvPr/>
        </p:nvSpPr>
        <p:spPr>
          <a:xfrm>
            <a:off x="10167503" y="4038600"/>
            <a:ext cx="367147" cy="29960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8</a:t>
            </a:r>
            <a:endParaRPr lang="it-IT" dirty="0"/>
          </a:p>
        </p:txBody>
      </p:sp>
      <p:pic>
        <p:nvPicPr>
          <p:cNvPr id="33" name="Picture 8" descr="Immagine correlata"/>
          <p:cNvPicPr>
            <a:picLocks noChangeAspect="1" noChangeArrowheads="1"/>
          </p:cNvPicPr>
          <p:nvPr/>
        </p:nvPicPr>
        <p:blipFill>
          <a:blip r:embed="rId5"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20083932">
            <a:off x="7966700" y="3775495"/>
            <a:ext cx="666030" cy="490506"/>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35" name="Picture 8" descr="Immagine correlata"/>
          <p:cNvPicPr>
            <a:picLocks noChangeAspect="1" noChangeArrowheads="1"/>
          </p:cNvPicPr>
          <p:nvPr/>
        </p:nvPicPr>
        <p:blipFill>
          <a:blip r:embed="rId5"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566091">
            <a:off x="9010651" y="3714750"/>
            <a:ext cx="933450" cy="668537"/>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32" name="CasellaDiTesto 31"/>
          <p:cNvSpPr txBox="1"/>
          <p:nvPr/>
        </p:nvSpPr>
        <p:spPr>
          <a:xfrm>
            <a:off x="280636" y="2021987"/>
            <a:ext cx="2533649" cy="1631216"/>
          </a:xfrm>
          <a:prstGeom prst="rect">
            <a:avLst/>
          </a:prstGeom>
          <a:noFill/>
        </p:spPr>
        <p:txBody>
          <a:bodyPr wrap="square" rtlCol="0">
            <a:spAutoFit/>
          </a:bodyPr>
          <a:lstStyle/>
          <a:p>
            <a:r>
              <a:rPr lang="it-IT" sz="2000" dirty="0" smtClean="0"/>
              <a:t>- Contengono obiettivi e finalità generali</a:t>
            </a:r>
          </a:p>
          <a:p>
            <a:r>
              <a:rPr lang="it-IT" sz="2000" dirty="0" smtClean="0"/>
              <a:t>- Restano valide anche anni</a:t>
            </a:r>
            <a:endParaRPr lang="it-IT" b="1" dirty="0" smtClean="0"/>
          </a:p>
        </p:txBody>
      </p:sp>
      <p:sp>
        <p:nvSpPr>
          <p:cNvPr id="37" name="Freccia a destra 36"/>
          <p:cNvSpPr/>
          <p:nvPr/>
        </p:nvSpPr>
        <p:spPr>
          <a:xfrm rot="19181002" flipH="1">
            <a:off x="2004423" y="1591550"/>
            <a:ext cx="386912" cy="346408"/>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0" name="Freccia a destra 39"/>
          <p:cNvSpPr/>
          <p:nvPr/>
        </p:nvSpPr>
        <p:spPr>
          <a:xfrm rot="2418998">
            <a:off x="3566522" y="1610599"/>
            <a:ext cx="386912" cy="346408"/>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1" name="CasellaDiTesto 40"/>
          <p:cNvSpPr txBox="1"/>
          <p:nvPr/>
        </p:nvSpPr>
        <p:spPr>
          <a:xfrm>
            <a:off x="3143251" y="2000250"/>
            <a:ext cx="2724149" cy="2215991"/>
          </a:xfrm>
          <a:prstGeom prst="rect">
            <a:avLst/>
          </a:prstGeom>
          <a:noFill/>
        </p:spPr>
        <p:txBody>
          <a:bodyPr wrap="square" rtlCol="0">
            <a:spAutoFit/>
          </a:bodyPr>
          <a:lstStyle/>
          <a:p>
            <a:r>
              <a:rPr lang="it-IT" sz="2000" dirty="0" smtClean="0"/>
              <a:t>- Descrivono come realizzare obiettivi e finalità</a:t>
            </a:r>
          </a:p>
          <a:p>
            <a:r>
              <a:rPr lang="it-IT" sz="2000" dirty="0" smtClean="0"/>
              <a:t>- Aggiornamento frequente</a:t>
            </a:r>
          </a:p>
          <a:p>
            <a:endParaRPr lang="it-IT" sz="2000" b="1" dirty="0" smtClean="0"/>
          </a:p>
          <a:p>
            <a:endParaRPr lang="it-IT" b="1" dirty="0" smtClean="0"/>
          </a:p>
        </p:txBody>
      </p:sp>
      <p:sp>
        <p:nvSpPr>
          <p:cNvPr id="28" name="Rettangolo 27"/>
          <p:cNvSpPr/>
          <p:nvPr/>
        </p:nvSpPr>
        <p:spPr>
          <a:xfrm>
            <a:off x="6134100" y="689968"/>
            <a:ext cx="6057900" cy="523220"/>
          </a:xfrm>
          <a:prstGeom prst="rect">
            <a:avLst/>
          </a:prstGeom>
        </p:spPr>
        <p:txBody>
          <a:bodyPr wrap="square">
            <a:spAutoFit/>
          </a:bodyPr>
          <a:lstStyle/>
          <a:p>
            <a:pPr algn="ctr"/>
            <a:r>
              <a:rPr lang="it-IT" sz="2800" b="1" dirty="0" smtClean="0">
                <a:latin typeface="Tempus Sans ITC" panose="04020404030D07020202" pitchFamily="82" charset="0"/>
                <a:cs typeface="Gisha" panose="020B0502040204020203" pitchFamily="34" charset="-79"/>
              </a:rPr>
              <a:t>Quali sono necessarie?</a:t>
            </a:r>
            <a:endParaRPr lang="it-IT" sz="2800" b="1" dirty="0">
              <a:latin typeface="Tempus Sans ITC" panose="04020404030D07020202" pitchFamily="82" charset="0"/>
              <a:cs typeface="Gisha" panose="020B0502040204020203" pitchFamily="34" charset="-79"/>
            </a:endParaRPr>
          </a:p>
        </p:txBody>
      </p:sp>
      <p:sp>
        <p:nvSpPr>
          <p:cNvPr id="30" name="Rettangolo arrotondato 29"/>
          <p:cNvSpPr/>
          <p:nvPr/>
        </p:nvSpPr>
        <p:spPr>
          <a:xfrm>
            <a:off x="242453" y="2971800"/>
            <a:ext cx="309997" cy="35675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5</a:t>
            </a:r>
            <a:endParaRPr lang="it-IT" dirty="0"/>
          </a:p>
        </p:txBody>
      </p:sp>
      <p:sp>
        <p:nvSpPr>
          <p:cNvPr id="36" name="Rettangolo arrotondato 35"/>
          <p:cNvSpPr/>
          <p:nvPr/>
        </p:nvSpPr>
        <p:spPr>
          <a:xfrm>
            <a:off x="2852303" y="3009900"/>
            <a:ext cx="309997" cy="35675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6</a:t>
            </a:r>
            <a:endParaRPr lang="it-IT" dirty="0"/>
          </a:p>
        </p:txBody>
      </p:sp>
      <p:sp>
        <p:nvSpPr>
          <p:cNvPr id="38" name="Rettangolo arrotondato 37"/>
          <p:cNvSpPr/>
          <p:nvPr/>
        </p:nvSpPr>
        <p:spPr>
          <a:xfrm>
            <a:off x="10586603" y="1409700"/>
            <a:ext cx="595747" cy="28575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10</a:t>
            </a:r>
            <a:endParaRPr lang="it-IT" dirty="0"/>
          </a:p>
        </p:txBody>
      </p:sp>
      <p:sp>
        <p:nvSpPr>
          <p:cNvPr id="42" name="Rettangolo arrotondato 41"/>
          <p:cNvSpPr/>
          <p:nvPr/>
        </p:nvSpPr>
        <p:spPr>
          <a:xfrm>
            <a:off x="10929503" y="2647950"/>
            <a:ext cx="595747" cy="28575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11</a:t>
            </a:r>
            <a:endParaRPr lang="it-IT" dirty="0"/>
          </a:p>
        </p:txBody>
      </p:sp>
      <p:sp>
        <p:nvSpPr>
          <p:cNvPr id="43" name="Rettangolo arrotondato 42"/>
          <p:cNvSpPr/>
          <p:nvPr/>
        </p:nvSpPr>
        <p:spPr>
          <a:xfrm>
            <a:off x="10834253" y="4419600"/>
            <a:ext cx="595747" cy="28575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12</a:t>
            </a:r>
            <a:endParaRPr lang="it-IT" dirty="0"/>
          </a:p>
        </p:txBody>
      </p:sp>
      <p:sp>
        <p:nvSpPr>
          <p:cNvPr id="45" name="Rettangolo arrotondato 44"/>
          <p:cNvSpPr/>
          <p:nvPr/>
        </p:nvSpPr>
        <p:spPr>
          <a:xfrm>
            <a:off x="11253353" y="6096000"/>
            <a:ext cx="595747" cy="28575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13</a:t>
            </a:r>
            <a:endParaRPr lang="it-IT" dirty="0"/>
          </a:p>
        </p:txBody>
      </p:sp>
    </p:spTree>
    <p:extLst>
      <p:ext uri="{BB962C8B-B14F-4D97-AF65-F5344CB8AC3E}">
        <p14:creationId xmlns:p14="http://schemas.microsoft.com/office/powerpoint/2010/main" val="37608166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r>
              <a:rPr lang="it-IT" sz="1600" dirty="0" smtClean="0">
                <a:latin typeface="Microsoft Yi Baiti" panose="03000500000000000000" pitchFamily="66" charset="0"/>
                <a:ea typeface="Microsoft Yi Baiti" panose="03000500000000000000" pitchFamily="66" charset="0"/>
              </a:rPr>
              <a:t>5</a:t>
            </a:r>
            <a:endParaRPr lang="it-IT" sz="1600" dirty="0">
              <a:latin typeface="Microsoft Yi Baiti" panose="03000500000000000000" pitchFamily="66" charset="0"/>
              <a:ea typeface="Microsoft Yi Baiti" panose="03000500000000000000" pitchFamily="66" charset="0"/>
            </a:endParaRP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dirty="0" smtClean="0">
                <a:solidFill>
                  <a:schemeClr val="tx1"/>
                </a:solidFill>
                <a:latin typeface="Microsoft Yi Baiti" panose="03000500000000000000" pitchFamily="66" charset="0"/>
                <a:ea typeface="Microsoft Yi Baiti" panose="03000500000000000000" pitchFamily="66" charset="0"/>
              </a:rPr>
              <a:t>Relazioni fra politiche e procedure (esempio)</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27" name="Rettangolo 26">
            <a:extLst>
              <a:ext uri="{FF2B5EF4-FFF2-40B4-BE49-F238E27FC236}">
                <a16:creationId xmlns:a16="http://schemas.microsoft.com/office/drawing/2014/main" id="{B5BD0707-0870-4F01-8A0A-F9DD33BECCF0}"/>
              </a:ext>
            </a:extLst>
          </p:cNvPr>
          <p:cNvSpPr/>
          <p:nvPr/>
        </p:nvSpPr>
        <p:spPr>
          <a:xfrm>
            <a:off x="-2957957" y="7464"/>
            <a:ext cx="2945460" cy="3954936"/>
          </a:xfrm>
          <a:prstGeom prst="rect">
            <a:avLst/>
          </a:prstGeom>
          <a:solidFill>
            <a:schemeClr val="tx1">
              <a:lumMod val="85000"/>
            </a:schemeClr>
          </a:solidFill>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defPPr>
              <a:defRPr lang="en-US"/>
            </a:defPPr>
            <a:lvl1pPr marL="0" algn="l" defTabSz="685800" rtl="0" eaLnBrk="1" latinLnBrk="0" hangingPunct="1">
              <a:defRPr sz="1400" kern="1200">
                <a:solidFill>
                  <a:schemeClr val="dk1"/>
                </a:solidFill>
                <a:latin typeface="+mn-lt"/>
                <a:ea typeface="+mn-ea"/>
                <a:cs typeface="+mn-cs"/>
              </a:defRPr>
            </a:lvl1pPr>
            <a:lvl2pPr marL="342900" algn="l" defTabSz="685800" rtl="0" eaLnBrk="1" latinLnBrk="0" hangingPunct="1">
              <a:defRPr sz="1400" kern="1200">
                <a:solidFill>
                  <a:schemeClr val="dk1"/>
                </a:solidFill>
                <a:latin typeface="+mn-lt"/>
                <a:ea typeface="+mn-ea"/>
                <a:cs typeface="+mn-cs"/>
              </a:defRPr>
            </a:lvl2pPr>
            <a:lvl3pPr marL="685800" algn="l" defTabSz="685800" rtl="0" eaLnBrk="1" latinLnBrk="0" hangingPunct="1">
              <a:defRPr sz="1400" kern="1200">
                <a:solidFill>
                  <a:schemeClr val="dk1"/>
                </a:solidFill>
                <a:latin typeface="+mn-lt"/>
                <a:ea typeface="+mn-ea"/>
                <a:cs typeface="+mn-cs"/>
              </a:defRPr>
            </a:lvl3pPr>
            <a:lvl4pPr marL="1028700" algn="l" defTabSz="685800" rtl="0" eaLnBrk="1" latinLnBrk="0" hangingPunct="1">
              <a:defRPr sz="1400" kern="1200">
                <a:solidFill>
                  <a:schemeClr val="dk1"/>
                </a:solidFill>
                <a:latin typeface="+mn-lt"/>
                <a:ea typeface="+mn-ea"/>
                <a:cs typeface="+mn-cs"/>
              </a:defRPr>
            </a:lvl4pPr>
            <a:lvl5pPr marL="1371600" algn="l" defTabSz="685800" rtl="0" eaLnBrk="1" latinLnBrk="0" hangingPunct="1">
              <a:defRPr sz="1400" kern="1200">
                <a:solidFill>
                  <a:schemeClr val="dk1"/>
                </a:solidFill>
                <a:latin typeface="+mn-lt"/>
                <a:ea typeface="+mn-ea"/>
                <a:cs typeface="+mn-cs"/>
              </a:defRPr>
            </a:lvl5pPr>
            <a:lvl6pPr marL="1714500" algn="l" defTabSz="685800" rtl="0" eaLnBrk="1" latinLnBrk="0" hangingPunct="1">
              <a:defRPr sz="1400" kern="1200">
                <a:solidFill>
                  <a:schemeClr val="dk1"/>
                </a:solidFill>
                <a:latin typeface="+mn-lt"/>
                <a:ea typeface="+mn-ea"/>
                <a:cs typeface="+mn-cs"/>
              </a:defRPr>
            </a:lvl6pPr>
            <a:lvl7pPr marL="2057400" algn="l" defTabSz="685800" rtl="0" eaLnBrk="1" latinLnBrk="0" hangingPunct="1">
              <a:defRPr sz="1400" kern="1200">
                <a:solidFill>
                  <a:schemeClr val="dk1"/>
                </a:solidFill>
                <a:latin typeface="+mn-lt"/>
                <a:ea typeface="+mn-ea"/>
                <a:cs typeface="+mn-cs"/>
              </a:defRPr>
            </a:lvl7pPr>
            <a:lvl8pPr marL="2400300" algn="l" defTabSz="685800" rtl="0" eaLnBrk="1" latinLnBrk="0" hangingPunct="1">
              <a:defRPr sz="1400" kern="1200">
                <a:solidFill>
                  <a:schemeClr val="dk1"/>
                </a:solidFill>
                <a:latin typeface="+mn-lt"/>
                <a:ea typeface="+mn-ea"/>
                <a:cs typeface="+mn-cs"/>
              </a:defRPr>
            </a:lvl8pPr>
            <a:lvl9pPr marL="2743200" algn="l" defTabSz="685800" rtl="0" eaLnBrk="1" latinLnBrk="0" hangingPunct="1">
              <a:defRPr sz="1400" kern="1200">
                <a:solidFill>
                  <a:schemeClr val="dk1"/>
                </a:solidFill>
                <a:latin typeface="+mn-lt"/>
                <a:ea typeface="+mn-ea"/>
                <a:cs typeface="+mn-cs"/>
              </a:defRPr>
            </a:lvl9pPr>
          </a:lstStyle>
          <a:p>
            <a:r>
              <a:rPr lang="it-IT" b="1" dirty="0"/>
              <a:t>Note sviluppo</a:t>
            </a:r>
          </a:p>
          <a:p>
            <a:endParaRPr lang="it-IT" b="1" dirty="0"/>
          </a:p>
          <a:p>
            <a:r>
              <a:rPr lang="it-IT" b="1" dirty="0" smtClean="0"/>
              <a:t>Immagini</a:t>
            </a:r>
          </a:p>
        </p:txBody>
      </p:sp>
      <p:sp>
        <p:nvSpPr>
          <p:cNvPr id="44" name="Rettangolo arrotondato 43"/>
          <p:cNvSpPr/>
          <p:nvPr/>
        </p:nvSpPr>
        <p:spPr>
          <a:xfrm>
            <a:off x="859071" y="1710970"/>
            <a:ext cx="360129" cy="34643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2</a:t>
            </a:r>
            <a:endParaRPr lang="it-IT" dirty="0"/>
          </a:p>
        </p:txBody>
      </p:sp>
      <p:sp>
        <p:nvSpPr>
          <p:cNvPr id="53" name="Rettangolo arrotondato 52"/>
          <p:cNvSpPr/>
          <p:nvPr/>
        </p:nvSpPr>
        <p:spPr>
          <a:xfrm>
            <a:off x="2821067" y="895350"/>
            <a:ext cx="436483" cy="36195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1</a:t>
            </a:r>
          </a:p>
        </p:txBody>
      </p:sp>
      <p:sp>
        <p:nvSpPr>
          <p:cNvPr id="61" name="Rettangolo arrotondato 60"/>
          <p:cNvSpPr/>
          <p:nvPr/>
        </p:nvSpPr>
        <p:spPr>
          <a:xfrm>
            <a:off x="5221521" y="2701570"/>
            <a:ext cx="360129" cy="34643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4</a:t>
            </a:r>
            <a:endParaRPr lang="it-IT" dirty="0"/>
          </a:p>
        </p:txBody>
      </p:sp>
      <p:sp>
        <p:nvSpPr>
          <p:cNvPr id="63" name="Rettangolo arrotondato 62"/>
          <p:cNvSpPr/>
          <p:nvPr/>
        </p:nvSpPr>
        <p:spPr>
          <a:xfrm>
            <a:off x="3278421" y="6153150"/>
            <a:ext cx="588729" cy="43815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sz="1600" dirty="0" smtClean="0"/>
              <a:t>7-8</a:t>
            </a:r>
            <a:endParaRPr lang="it-IT" sz="1600" dirty="0"/>
          </a:p>
        </p:txBody>
      </p:sp>
      <p:sp>
        <p:nvSpPr>
          <p:cNvPr id="64" name="Rettangolo arrotondato 63"/>
          <p:cNvSpPr/>
          <p:nvPr/>
        </p:nvSpPr>
        <p:spPr>
          <a:xfrm>
            <a:off x="10403121" y="3196870"/>
            <a:ext cx="360129" cy="34643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9</a:t>
            </a:r>
            <a:endParaRPr lang="it-IT" dirty="0"/>
          </a:p>
        </p:txBody>
      </p:sp>
      <p:sp>
        <p:nvSpPr>
          <p:cNvPr id="65" name="Rettangolo arrotondato 64"/>
          <p:cNvSpPr/>
          <p:nvPr/>
        </p:nvSpPr>
        <p:spPr>
          <a:xfrm>
            <a:off x="9145821" y="4987570"/>
            <a:ext cx="703029" cy="42263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10</a:t>
            </a:r>
            <a:endParaRPr lang="it-IT" dirty="0"/>
          </a:p>
        </p:txBody>
      </p:sp>
      <p:sp>
        <p:nvSpPr>
          <p:cNvPr id="67" name="Rettangolo arrotondato 66"/>
          <p:cNvSpPr/>
          <p:nvPr/>
        </p:nvSpPr>
        <p:spPr>
          <a:xfrm>
            <a:off x="859071" y="3120670"/>
            <a:ext cx="360129" cy="34643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5</a:t>
            </a:r>
            <a:endParaRPr lang="it-IT" dirty="0"/>
          </a:p>
        </p:txBody>
      </p:sp>
      <p:sp>
        <p:nvSpPr>
          <p:cNvPr id="68" name="Rettangolo arrotondato 67"/>
          <p:cNvSpPr/>
          <p:nvPr/>
        </p:nvSpPr>
        <p:spPr>
          <a:xfrm>
            <a:off x="4038601" y="5029200"/>
            <a:ext cx="361949" cy="2667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sz="1600" dirty="0" smtClean="0"/>
              <a:t>6</a:t>
            </a:r>
            <a:endParaRPr lang="it-IT" sz="1600" dirty="0"/>
          </a:p>
        </p:txBody>
      </p:sp>
      <p:sp>
        <p:nvSpPr>
          <p:cNvPr id="30" name="Rettangolo arrotondato 29"/>
          <p:cNvSpPr/>
          <p:nvPr/>
        </p:nvSpPr>
        <p:spPr>
          <a:xfrm>
            <a:off x="5278671" y="2187220"/>
            <a:ext cx="360129" cy="34643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3</a:t>
            </a:r>
            <a:endParaRPr lang="it-IT" dirty="0"/>
          </a:p>
        </p:txBody>
      </p:sp>
      <p:sp>
        <p:nvSpPr>
          <p:cNvPr id="32" name="Freccia in giù 31"/>
          <p:cNvSpPr/>
          <p:nvPr/>
        </p:nvSpPr>
        <p:spPr>
          <a:xfrm>
            <a:off x="5581650" y="2305050"/>
            <a:ext cx="647700" cy="381000"/>
          </a:xfrm>
          <a:prstGeom prst="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8" name="Freccia in giù 37"/>
          <p:cNvSpPr/>
          <p:nvPr/>
        </p:nvSpPr>
        <p:spPr>
          <a:xfrm>
            <a:off x="3200400" y="5010150"/>
            <a:ext cx="647700" cy="381000"/>
          </a:xfrm>
          <a:prstGeom prst="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1" name="Rettangolo arrotondato 40"/>
          <p:cNvSpPr/>
          <p:nvPr/>
        </p:nvSpPr>
        <p:spPr>
          <a:xfrm>
            <a:off x="699767" y="5625909"/>
            <a:ext cx="2862583" cy="646986"/>
          </a:xfrm>
          <a:prstGeom prst="roundRect">
            <a:avLst/>
          </a:prstGeom>
          <a:solidFill>
            <a:srgbClr val="FFFFFF">
              <a:alpha val="40000"/>
            </a:srgbClr>
          </a:solidFill>
        </p:spPr>
        <p:txBody>
          <a:bodyPr wrap="square">
            <a:spAutoFit/>
          </a:bodyPr>
          <a:lstStyle/>
          <a:p>
            <a:r>
              <a:rPr lang="it-IT" sz="1600" b="1" dirty="0" smtClean="0">
                <a:solidFill>
                  <a:srgbClr val="FFC000"/>
                </a:solidFill>
                <a:cs typeface="Arial" charset="0"/>
              </a:rPr>
              <a:t>Politica/procedura </a:t>
            </a:r>
          </a:p>
          <a:p>
            <a:r>
              <a:rPr lang="it-IT" sz="1600" b="1" dirty="0" smtClean="0">
                <a:solidFill>
                  <a:srgbClr val="FFC000"/>
                </a:solidFill>
                <a:cs typeface="Arial" charset="0"/>
              </a:rPr>
              <a:t>di </a:t>
            </a:r>
            <a:r>
              <a:rPr lang="it-IT" sz="1600" b="1" dirty="0" err="1" smtClean="0">
                <a:solidFill>
                  <a:srgbClr val="FFC000"/>
                </a:solidFill>
                <a:cs typeface="Arial" charset="0"/>
              </a:rPr>
              <a:t>disaster</a:t>
            </a:r>
            <a:r>
              <a:rPr lang="it-IT" sz="1600" b="1" dirty="0" smtClean="0">
                <a:solidFill>
                  <a:srgbClr val="FFC000"/>
                </a:solidFill>
                <a:cs typeface="Arial" charset="0"/>
              </a:rPr>
              <a:t> </a:t>
            </a:r>
            <a:r>
              <a:rPr lang="it-IT" sz="1600" b="1" dirty="0" err="1" smtClean="0">
                <a:solidFill>
                  <a:srgbClr val="FFC000"/>
                </a:solidFill>
                <a:cs typeface="Arial" charset="0"/>
              </a:rPr>
              <a:t>recovery</a:t>
            </a:r>
            <a:endParaRPr lang="it-IT" sz="1600" b="1" dirty="0" smtClean="0">
              <a:solidFill>
                <a:srgbClr val="FFC000"/>
              </a:solidFill>
              <a:cs typeface="Arial" charset="0"/>
            </a:endParaRPr>
          </a:p>
        </p:txBody>
      </p:sp>
      <p:sp>
        <p:nvSpPr>
          <p:cNvPr id="46" name="Rettangolo arrotondato 45"/>
          <p:cNvSpPr/>
          <p:nvPr/>
        </p:nvSpPr>
        <p:spPr>
          <a:xfrm>
            <a:off x="3804917" y="5625909"/>
            <a:ext cx="2862583" cy="646986"/>
          </a:xfrm>
          <a:prstGeom prst="roundRect">
            <a:avLst/>
          </a:prstGeom>
          <a:solidFill>
            <a:srgbClr val="FFFFFF">
              <a:alpha val="40000"/>
            </a:srgbClr>
          </a:solidFill>
        </p:spPr>
        <p:txBody>
          <a:bodyPr wrap="square">
            <a:spAutoFit/>
          </a:bodyPr>
          <a:lstStyle/>
          <a:p>
            <a:r>
              <a:rPr lang="it-IT" sz="1600" b="1" dirty="0" smtClean="0">
                <a:solidFill>
                  <a:srgbClr val="F2960E"/>
                </a:solidFill>
                <a:cs typeface="Arial" charset="0"/>
              </a:rPr>
              <a:t>Procedura</a:t>
            </a:r>
            <a:r>
              <a:rPr lang="it-IT" sz="1600" b="1" dirty="0" smtClean="0">
                <a:solidFill>
                  <a:srgbClr val="FFC000"/>
                </a:solidFill>
                <a:cs typeface="Arial" charset="0"/>
              </a:rPr>
              <a:t> di backup </a:t>
            </a:r>
          </a:p>
          <a:p>
            <a:r>
              <a:rPr lang="it-IT" sz="1600" b="1" dirty="0" smtClean="0">
                <a:solidFill>
                  <a:srgbClr val="FFC000"/>
                </a:solidFill>
                <a:cs typeface="Arial" charset="0"/>
              </a:rPr>
              <a:t>and </a:t>
            </a:r>
            <a:r>
              <a:rPr lang="it-IT" sz="1600" b="1" dirty="0" err="1" smtClean="0">
                <a:solidFill>
                  <a:srgbClr val="FFC000"/>
                </a:solidFill>
                <a:cs typeface="Arial" charset="0"/>
              </a:rPr>
              <a:t>restore</a:t>
            </a:r>
            <a:endParaRPr lang="it-IT" sz="1600" b="1" dirty="0" smtClean="0">
              <a:solidFill>
                <a:srgbClr val="FFC000"/>
              </a:solidFill>
              <a:cs typeface="Arial" charset="0"/>
            </a:endParaRPr>
          </a:p>
        </p:txBody>
      </p:sp>
      <p:sp>
        <p:nvSpPr>
          <p:cNvPr id="47" name="Rettangolo arrotondato 46"/>
          <p:cNvSpPr/>
          <p:nvPr/>
        </p:nvSpPr>
        <p:spPr>
          <a:xfrm>
            <a:off x="6686551" y="2463609"/>
            <a:ext cx="4133849" cy="2553891"/>
          </a:xfrm>
          <a:prstGeom prst="roundRect">
            <a:avLst/>
          </a:prstGeom>
          <a:solidFill>
            <a:srgbClr val="FFFFFF">
              <a:alpha val="40000"/>
            </a:srgbClr>
          </a:solidFill>
        </p:spPr>
        <p:txBody>
          <a:bodyPr wrap="square">
            <a:spAutoFit/>
          </a:bodyPr>
          <a:lstStyle/>
          <a:p>
            <a:r>
              <a:rPr lang="it-IT" sz="1600" b="1" dirty="0" smtClean="0">
                <a:solidFill>
                  <a:srgbClr val="FFC000"/>
                </a:solidFill>
                <a:cs typeface="Arial" charset="0"/>
              </a:rPr>
              <a:t>Politica sulla gestione degli  accessi</a:t>
            </a:r>
          </a:p>
          <a:p>
            <a:endParaRPr lang="it-IT" sz="1600" dirty="0" smtClean="0">
              <a:solidFill>
                <a:schemeClr val="tx1">
                  <a:lumMod val="95000"/>
                </a:schemeClr>
              </a:solidFill>
              <a:cs typeface="Arial" charset="0"/>
            </a:endParaRPr>
          </a:p>
          <a:p>
            <a:r>
              <a:rPr lang="it-IT" sz="1600" dirty="0" smtClean="0">
                <a:solidFill>
                  <a:schemeClr val="tx1">
                    <a:lumMod val="95000"/>
                  </a:schemeClr>
                </a:solidFill>
                <a:cs typeface="Arial" charset="0"/>
              </a:rPr>
              <a:t>-Criteri generali con cui si gestiscono gli accessi dei collaboratori ai sistemi</a:t>
            </a:r>
          </a:p>
          <a:p>
            <a:r>
              <a:rPr lang="it-IT" sz="1600" dirty="0" smtClean="0">
                <a:solidFill>
                  <a:schemeClr val="tx1">
                    <a:lumMod val="95000"/>
                  </a:schemeClr>
                </a:solidFill>
                <a:cs typeface="Arial" charset="0"/>
              </a:rPr>
              <a:t>-Modalità e frequenza di controllo degli accessi</a:t>
            </a:r>
          </a:p>
          <a:p>
            <a:endParaRPr lang="it-IT" sz="1600" dirty="0" smtClean="0">
              <a:solidFill>
                <a:schemeClr val="tx1">
                  <a:lumMod val="95000"/>
                </a:schemeClr>
              </a:solidFill>
              <a:cs typeface="Arial" charset="0"/>
            </a:endParaRPr>
          </a:p>
          <a:p>
            <a:endParaRPr lang="it-IT" sz="1600" dirty="0" smtClean="0">
              <a:solidFill>
                <a:schemeClr val="tx1">
                  <a:lumMod val="95000"/>
                </a:schemeClr>
              </a:solidFill>
              <a:cs typeface="Arial" charset="0"/>
            </a:endParaRPr>
          </a:p>
          <a:p>
            <a:endParaRPr lang="it-IT" sz="1600" b="1" dirty="0" smtClean="0">
              <a:solidFill>
                <a:srgbClr val="FFC000"/>
              </a:solidFill>
              <a:cs typeface="Arial" charset="0"/>
            </a:endParaRPr>
          </a:p>
        </p:txBody>
      </p:sp>
      <p:sp>
        <p:nvSpPr>
          <p:cNvPr id="49" name="Rettangolo arrotondato 48"/>
          <p:cNvSpPr/>
          <p:nvPr/>
        </p:nvSpPr>
        <p:spPr>
          <a:xfrm>
            <a:off x="7119617" y="5619750"/>
            <a:ext cx="3586483" cy="646986"/>
          </a:xfrm>
          <a:prstGeom prst="roundRect">
            <a:avLst/>
          </a:prstGeom>
          <a:solidFill>
            <a:srgbClr val="FFFFFF">
              <a:alpha val="40000"/>
            </a:srgbClr>
          </a:solidFill>
        </p:spPr>
        <p:txBody>
          <a:bodyPr wrap="square">
            <a:spAutoFit/>
          </a:bodyPr>
          <a:lstStyle/>
          <a:p>
            <a:r>
              <a:rPr lang="it-IT" sz="1600" b="1" dirty="0" smtClean="0">
                <a:solidFill>
                  <a:srgbClr val="F2960E"/>
                </a:solidFill>
                <a:cs typeface="Arial" charset="0"/>
              </a:rPr>
              <a:t>Procedura</a:t>
            </a:r>
            <a:r>
              <a:rPr lang="it-IT" sz="1600" b="1" dirty="0" smtClean="0">
                <a:solidFill>
                  <a:srgbClr val="FFC000"/>
                </a:solidFill>
                <a:cs typeface="Arial" charset="0"/>
              </a:rPr>
              <a:t> di controllo accessi e </a:t>
            </a:r>
            <a:r>
              <a:rPr lang="it-IT" sz="1600" b="1" dirty="0" smtClean="0">
                <a:solidFill>
                  <a:srgbClr val="F2960E"/>
                </a:solidFill>
                <a:cs typeface="Arial" charset="0"/>
              </a:rPr>
              <a:t>procedura</a:t>
            </a:r>
            <a:r>
              <a:rPr lang="it-IT" sz="1600" b="1" dirty="0" smtClean="0">
                <a:solidFill>
                  <a:srgbClr val="FFC000"/>
                </a:solidFill>
                <a:cs typeface="Arial" charset="0"/>
              </a:rPr>
              <a:t> di monitoraggio</a:t>
            </a:r>
          </a:p>
        </p:txBody>
      </p:sp>
      <p:sp>
        <p:nvSpPr>
          <p:cNvPr id="50" name="Rettangolo arrotondato 49"/>
          <p:cNvSpPr/>
          <p:nvPr/>
        </p:nvSpPr>
        <p:spPr>
          <a:xfrm>
            <a:off x="1143001" y="2501709"/>
            <a:ext cx="4267200" cy="2281476"/>
          </a:xfrm>
          <a:prstGeom prst="roundRect">
            <a:avLst/>
          </a:prstGeom>
          <a:solidFill>
            <a:srgbClr val="FFFFFF">
              <a:alpha val="40000"/>
            </a:srgbClr>
          </a:solidFill>
        </p:spPr>
        <p:txBody>
          <a:bodyPr wrap="square">
            <a:spAutoFit/>
          </a:bodyPr>
          <a:lstStyle/>
          <a:p>
            <a:pPr algn="ctr"/>
            <a:r>
              <a:rPr lang="it-IT" sz="1600" b="1" dirty="0" smtClean="0">
                <a:solidFill>
                  <a:srgbClr val="FFC000"/>
                </a:solidFill>
                <a:cs typeface="Arial" charset="0"/>
              </a:rPr>
              <a:t>Politica per  la continuità operativa</a:t>
            </a:r>
          </a:p>
          <a:p>
            <a:pPr algn="ctr"/>
            <a:endParaRPr lang="it-IT" sz="1600" b="1" dirty="0" smtClean="0">
              <a:solidFill>
                <a:srgbClr val="FFC000"/>
              </a:solidFill>
              <a:cs typeface="Arial" charset="0"/>
            </a:endParaRPr>
          </a:p>
          <a:p>
            <a:pPr marL="342900" indent="-342900"/>
            <a:r>
              <a:rPr lang="it-IT" sz="1600" dirty="0" smtClean="0">
                <a:solidFill>
                  <a:schemeClr val="tx1">
                    <a:lumMod val="95000"/>
                  </a:schemeClr>
                </a:solidFill>
              </a:rPr>
              <a:t>-Obiettivi di budget dell'area</a:t>
            </a:r>
          </a:p>
          <a:p>
            <a:pPr marL="342900" indent="-342900"/>
            <a:r>
              <a:rPr lang="it-IT" sz="1600" dirty="0" smtClean="0">
                <a:solidFill>
                  <a:schemeClr val="tx1">
                    <a:lumMod val="95000"/>
                  </a:schemeClr>
                </a:solidFill>
              </a:rPr>
              <a:t>-Vincoli normativi</a:t>
            </a:r>
          </a:p>
          <a:p>
            <a:pPr marL="342900" indent="-342900"/>
            <a:r>
              <a:rPr lang="it-IT" sz="1600" dirty="0" smtClean="0">
                <a:solidFill>
                  <a:schemeClr val="tx1">
                    <a:lumMod val="95000"/>
                  </a:schemeClr>
                </a:solidFill>
              </a:rPr>
              <a:t>-Come ottenere la continuità </a:t>
            </a:r>
          </a:p>
          <a:p>
            <a:pPr marL="342900" indent="-342900"/>
            <a:r>
              <a:rPr lang="it-IT" sz="1600" dirty="0" smtClean="0">
                <a:solidFill>
                  <a:schemeClr val="tx1">
                    <a:lumMod val="95000"/>
                  </a:schemeClr>
                </a:solidFill>
              </a:rPr>
              <a:t>operativa</a:t>
            </a:r>
          </a:p>
          <a:p>
            <a:pPr marL="342900" indent="-342900"/>
            <a:r>
              <a:rPr lang="it-IT" sz="1600" dirty="0" smtClean="0">
                <a:solidFill>
                  <a:schemeClr val="tx1">
                    <a:lumMod val="95000"/>
                  </a:schemeClr>
                </a:solidFill>
              </a:rPr>
              <a:t>-Obiettivi di recupero dell’operatività </a:t>
            </a:r>
          </a:p>
          <a:p>
            <a:pPr marL="342900" indent="-342900"/>
            <a:r>
              <a:rPr lang="it-IT" sz="1600" dirty="0" smtClean="0">
                <a:solidFill>
                  <a:schemeClr val="tx1">
                    <a:lumMod val="95000"/>
                  </a:schemeClr>
                </a:solidFill>
              </a:rPr>
              <a:t>in caso di incidente bloccante</a:t>
            </a:r>
            <a:endParaRPr lang="it-IT" sz="1600" b="1" dirty="0" smtClean="0">
              <a:solidFill>
                <a:srgbClr val="FFC000"/>
              </a:solidFill>
              <a:cs typeface="Arial" charset="0"/>
            </a:endParaRPr>
          </a:p>
        </p:txBody>
      </p:sp>
      <p:sp>
        <p:nvSpPr>
          <p:cNvPr id="60" name="Freccia in giù 59"/>
          <p:cNvSpPr/>
          <p:nvPr/>
        </p:nvSpPr>
        <p:spPr>
          <a:xfrm>
            <a:off x="8248650" y="5010150"/>
            <a:ext cx="647700" cy="381000"/>
          </a:xfrm>
          <a:prstGeom prst="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9" name="CasellaDiTesto 68"/>
          <p:cNvSpPr txBox="1"/>
          <p:nvPr/>
        </p:nvSpPr>
        <p:spPr>
          <a:xfrm>
            <a:off x="3256629" y="735432"/>
            <a:ext cx="5117106" cy="461665"/>
          </a:xfrm>
          <a:prstGeom prst="rect">
            <a:avLst/>
          </a:prstGeom>
          <a:noFill/>
        </p:spPr>
        <p:txBody>
          <a:bodyPr wrap="none" rtlCol="0">
            <a:spAutoFit/>
          </a:bodyPr>
          <a:lstStyle/>
          <a:p>
            <a:pPr algn="ctr"/>
            <a:r>
              <a:rPr lang="it-IT" sz="2400" b="1" dirty="0" smtClean="0">
                <a:solidFill>
                  <a:srgbClr val="FFC000"/>
                </a:solidFill>
              </a:rPr>
              <a:t>Politica generale per la sicurezza</a:t>
            </a:r>
          </a:p>
        </p:txBody>
      </p:sp>
      <p:sp>
        <p:nvSpPr>
          <p:cNvPr id="72" name="Rettangolo 71"/>
          <p:cNvSpPr/>
          <p:nvPr/>
        </p:nvSpPr>
        <p:spPr>
          <a:xfrm>
            <a:off x="1276350" y="1237387"/>
            <a:ext cx="9277350" cy="1015663"/>
          </a:xfrm>
          <a:prstGeom prst="rect">
            <a:avLst/>
          </a:prstGeom>
        </p:spPr>
        <p:txBody>
          <a:bodyPr wrap="square">
            <a:spAutoFit/>
          </a:bodyPr>
          <a:lstStyle/>
          <a:p>
            <a:pPr algn="ctr"/>
            <a:r>
              <a:rPr lang="it-IT" sz="2000" i="1" dirty="0" smtClean="0">
                <a:solidFill>
                  <a:srgbClr val="FFC000"/>
                </a:solidFill>
              </a:rPr>
              <a:t>Di livello strategico . Riguarda tutta l'azienda.</a:t>
            </a:r>
          </a:p>
          <a:p>
            <a:pPr algn="ctr"/>
            <a:r>
              <a:rPr lang="it-IT" sz="2000" dirty="0" smtClean="0"/>
              <a:t>Regole per l'uso delle apparecchiature, responsabilità individuali, budget per la sicurezza, criteri di scelta dei fornitori ,  norme di riferimento …</a:t>
            </a:r>
            <a:endParaRPr lang="it-IT" sz="2000" dirty="0"/>
          </a:p>
        </p:txBody>
      </p:sp>
      <p:sp>
        <p:nvSpPr>
          <p:cNvPr id="73" name="Rettangolo arrotondato 72"/>
          <p:cNvSpPr/>
          <p:nvPr/>
        </p:nvSpPr>
        <p:spPr>
          <a:xfrm>
            <a:off x="6174021" y="2663470"/>
            <a:ext cx="360129" cy="34643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4</a:t>
            </a:r>
            <a:endParaRPr lang="it-IT" dirty="0"/>
          </a:p>
        </p:txBody>
      </p:sp>
      <p:sp>
        <p:nvSpPr>
          <p:cNvPr id="74" name="Rettangolo arrotondato 73"/>
          <p:cNvSpPr/>
          <p:nvPr/>
        </p:nvSpPr>
        <p:spPr>
          <a:xfrm>
            <a:off x="10022121" y="6191250"/>
            <a:ext cx="569679" cy="28575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11</a:t>
            </a:r>
            <a:endParaRPr lang="it-IT" dirty="0"/>
          </a:p>
        </p:txBody>
      </p:sp>
    </p:spTree>
    <p:extLst>
      <p:ext uri="{BB962C8B-B14F-4D97-AF65-F5344CB8AC3E}">
        <p14:creationId xmlns:p14="http://schemas.microsoft.com/office/powerpoint/2010/main" val="1660544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Elaborazione 29">
            <a:extLst>
              <a:ext uri="{FF2B5EF4-FFF2-40B4-BE49-F238E27FC236}">
                <a16:creationId xmlns:a16="http://schemas.microsoft.com/office/drawing/2014/main" id="{8AA135C1-60F5-41E3-BC26-F98C1F4A1A9A}"/>
              </a:ext>
            </a:extLst>
          </p:cNvPr>
          <p:cNvSpPr/>
          <p:nvPr/>
        </p:nvSpPr>
        <p:spPr>
          <a:xfrm>
            <a:off x="0" y="3372798"/>
            <a:ext cx="8816196" cy="3485202"/>
          </a:xfrm>
          <a:prstGeom prst="flowChartProcess">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Elaborazione 13">
            <a:extLst>
              <a:ext uri="{FF2B5EF4-FFF2-40B4-BE49-F238E27FC236}">
                <a16:creationId xmlns:a16="http://schemas.microsoft.com/office/drawing/2014/main" id="{D196522F-FD5B-4D98-8E11-918D3F154707}"/>
              </a:ext>
            </a:extLst>
          </p:cNvPr>
          <p:cNvSpPr/>
          <p:nvPr/>
        </p:nvSpPr>
        <p:spPr>
          <a:xfrm>
            <a:off x="-15240" y="503778"/>
            <a:ext cx="8212347" cy="3485202"/>
          </a:xfrm>
          <a:prstGeom prst="flowChartProces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8" name="Rettangolo 47">
            <a:extLst>
              <a:ext uri="{FF2B5EF4-FFF2-40B4-BE49-F238E27FC236}">
                <a16:creationId xmlns:a16="http://schemas.microsoft.com/office/drawing/2014/main" id="{048A20EE-898C-45AD-BBC6-70B473489B8A}"/>
              </a:ext>
            </a:extLst>
          </p:cNvPr>
          <p:cNvSpPr/>
          <p:nvPr/>
        </p:nvSpPr>
        <p:spPr>
          <a:xfrm>
            <a:off x="-15240" y="17728"/>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0" y="0"/>
            <a:ext cx="549619" cy="338554"/>
          </a:xfrm>
          <a:prstGeom prst="rect">
            <a:avLst/>
          </a:prstGeom>
          <a:noFill/>
        </p:spPr>
        <p:txBody>
          <a:bodyPr wrap="square" rtlCol="0">
            <a:spAutoFit/>
          </a:bodyPr>
          <a:lstStyle/>
          <a:p>
            <a:r>
              <a:rPr lang="it-IT" sz="1600" dirty="0" smtClean="0">
                <a:latin typeface="Microsoft Yi Baiti" panose="03000500000000000000" pitchFamily="66" charset="0"/>
                <a:ea typeface="Microsoft Yi Baiti" panose="03000500000000000000" pitchFamily="66" charset="0"/>
              </a:rPr>
              <a:t>6</a:t>
            </a:r>
            <a:endParaRPr lang="it-IT" sz="1600" dirty="0">
              <a:latin typeface="Microsoft Yi Baiti" panose="03000500000000000000" pitchFamily="66" charset="0"/>
              <a:ea typeface="Microsoft Yi Baiti" panose="03000500000000000000" pitchFamily="66" charset="0"/>
            </a:endParaRP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dirty="0" smtClean="0">
                <a:solidFill>
                  <a:schemeClr val="tx1"/>
                </a:solidFill>
                <a:latin typeface="Microsoft Yi Baiti" panose="03000500000000000000" pitchFamily="66" charset="0"/>
                <a:ea typeface="Microsoft Yi Baiti" panose="03000500000000000000" pitchFamily="66" charset="0"/>
              </a:rPr>
              <a:t>Quattro importanti procedure</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19" name="Rettangolo arrotondato 18"/>
          <p:cNvSpPr/>
          <p:nvPr/>
        </p:nvSpPr>
        <p:spPr>
          <a:xfrm>
            <a:off x="10242508" y="3165837"/>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pic>
        <p:nvPicPr>
          <p:cNvPr id="22" name="Picture 4"/>
          <p:cNvPicPr>
            <a:picLocks noChangeAspect="1" noChangeArrowheads="1"/>
          </p:cNvPicPr>
          <p:nvPr/>
        </p:nvPicPr>
        <p:blipFill>
          <a:blip r:embed="rId3" cstate="print"/>
          <a:stretch>
            <a:fillRect/>
          </a:stretch>
        </p:blipFill>
        <p:spPr bwMode="auto">
          <a:xfrm rot="5400000">
            <a:off x="6665074" y="1308218"/>
            <a:ext cx="6362701" cy="4736868"/>
          </a:xfrm>
          <a:prstGeom prst="flowChartDocument">
            <a:avLst/>
          </a:prstGeom>
          <a:noFill/>
          <a:extLst>
            <a:ext uri="{909E8E84-426E-40DD-AFC4-6F175D3DCCD1}">
              <a14:hiddenFill xmlns:a14="http://schemas.microsoft.com/office/drawing/2010/main">
                <a:solidFill>
                  <a:srgbClr val="FFFFFF"/>
                </a:solidFill>
              </a14:hiddenFill>
            </a:ext>
          </a:extLst>
        </p:spPr>
      </p:pic>
      <p:sp>
        <p:nvSpPr>
          <p:cNvPr id="28" name="Rettangolo arrotondato 27"/>
          <p:cNvSpPr/>
          <p:nvPr/>
        </p:nvSpPr>
        <p:spPr>
          <a:xfrm>
            <a:off x="-3321269" y="-1"/>
            <a:ext cx="3103379" cy="61699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it-IT" sz="1400" b="1" dirty="0"/>
              <a:t>Immagine</a:t>
            </a:r>
            <a:r>
              <a:rPr lang="it-IT" sz="1400" dirty="0"/>
              <a:t> </a:t>
            </a:r>
          </a:p>
          <a:p>
            <a:r>
              <a:rPr lang="it-IT" sz="1400" dirty="0" smtClean="0"/>
              <a:t>https://unsplash.com/photos/AzXvM3IoYMI</a:t>
            </a:r>
            <a:endParaRPr lang="it-IT" sz="1400" dirty="0"/>
          </a:p>
        </p:txBody>
      </p:sp>
      <p:sp>
        <p:nvSpPr>
          <p:cNvPr id="12" name="CasellaDiTesto 11"/>
          <p:cNvSpPr txBox="1"/>
          <p:nvPr/>
        </p:nvSpPr>
        <p:spPr>
          <a:xfrm>
            <a:off x="15522385" y="3893730"/>
            <a:ext cx="45719" cy="369332"/>
          </a:xfrm>
          <a:prstGeom prst="rect">
            <a:avLst/>
          </a:prstGeom>
          <a:noFill/>
        </p:spPr>
        <p:txBody>
          <a:bodyPr wrap="square" rtlCol="0">
            <a:spAutoFit/>
          </a:bodyPr>
          <a:lstStyle/>
          <a:p>
            <a:endParaRPr lang="it-IT" dirty="0"/>
          </a:p>
        </p:txBody>
      </p:sp>
      <p:sp>
        <p:nvSpPr>
          <p:cNvPr id="47" name="Rettangolo arrotondato 46"/>
          <p:cNvSpPr/>
          <p:nvPr/>
        </p:nvSpPr>
        <p:spPr>
          <a:xfrm>
            <a:off x="0" y="1581150"/>
            <a:ext cx="361949" cy="28575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2</a:t>
            </a:r>
            <a:endParaRPr lang="it-IT" dirty="0"/>
          </a:p>
        </p:txBody>
      </p:sp>
      <p:sp>
        <p:nvSpPr>
          <p:cNvPr id="50" name="Rettangolo arrotondato 49"/>
          <p:cNvSpPr/>
          <p:nvPr/>
        </p:nvSpPr>
        <p:spPr>
          <a:xfrm>
            <a:off x="3706267" y="5321877"/>
            <a:ext cx="522833" cy="27882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4</a:t>
            </a:r>
            <a:endParaRPr lang="it-IT" dirty="0"/>
          </a:p>
        </p:txBody>
      </p:sp>
      <p:sp>
        <p:nvSpPr>
          <p:cNvPr id="42" name="Rettangolo arrotondato 41"/>
          <p:cNvSpPr/>
          <p:nvPr/>
        </p:nvSpPr>
        <p:spPr>
          <a:xfrm>
            <a:off x="5909617" y="1720433"/>
            <a:ext cx="414984" cy="33696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1</a:t>
            </a:r>
            <a:endParaRPr lang="it-IT" dirty="0"/>
          </a:p>
        </p:txBody>
      </p:sp>
      <p:sp>
        <p:nvSpPr>
          <p:cNvPr id="54" name="CasellaDiTesto 53"/>
          <p:cNvSpPr txBox="1"/>
          <p:nvPr/>
        </p:nvSpPr>
        <p:spPr>
          <a:xfrm>
            <a:off x="419101" y="1663648"/>
            <a:ext cx="5924549" cy="1015663"/>
          </a:xfrm>
          <a:prstGeom prst="rect">
            <a:avLst/>
          </a:prstGeom>
          <a:noFill/>
        </p:spPr>
        <p:txBody>
          <a:bodyPr wrap="square" rtlCol="0">
            <a:spAutoFit/>
          </a:bodyPr>
          <a:lstStyle/>
          <a:p>
            <a:r>
              <a:rPr lang="it-IT" sz="2000" dirty="0" smtClean="0"/>
              <a:t>Prerequisito per la continuità operativa</a:t>
            </a:r>
          </a:p>
          <a:p>
            <a:r>
              <a:rPr lang="it-IT" sz="2000" dirty="0" smtClean="0"/>
              <a:t>Deve essere in sintonia con la politica sulla continuità operativa, dalla quale dipende</a:t>
            </a:r>
            <a:endParaRPr lang="it-IT" b="1" dirty="0" smtClean="0"/>
          </a:p>
        </p:txBody>
      </p:sp>
      <p:sp>
        <p:nvSpPr>
          <p:cNvPr id="59" name="Rettangolo arrotondato 58"/>
          <p:cNvSpPr/>
          <p:nvPr/>
        </p:nvSpPr>
        <p:spPr>
          <a:xfrm>
            <a:off x="0" y="3676650"/>
            <a:ext cx="361949" cy="28575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3</a:t>
            </a:r>
            <a:endParaRPr lang="it-IT" dirty="0"/>
          </a:p>
        </p:txBody>
      </p:sp>
      <p:sp>
        <p:nvSpPr>
          <p:cNvPr id="60" name="Rettangolo arrotondato 59"/>
          <p:cNvSpPr/>
          <p:nvPr/>
        </p:nvSpPr>
        <p:spPr>
          <a:xfrm flipH="1" flipV="1">
            <a:off x="4362450" y="609600"/>
            <a:ext cx="342901" cy="32385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4</a:t>
            </a:r>
            <a:endParaRPr lang="it-IT" dirty="0"/>
          </a:p>
        </p:txBody>
      </p:sp>
      <p:sp>
        <p:nvSpPr>
          <p:cNvPr id="51" name="Rettangolo arrotondato 50"/>
          <p:cNvSpPr/>
          <p:nvPr/>
        </p:nvSpPr>
        <p:spPr>
          <a:xfrm>
            <a:off x="6505397" y="2785561"/>
            <a:ext cx="707626" cy="51701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6-8</a:t>
            </a:r>
            <a:endParaRPr lang="it-IT" dirty="0"/>
          </a:p>
        </p:txBody>
      </p:sp>
      <p:sp>
        <p:nvSpPr>
          <p:cNvPr id="33" name="Ovale 32"/>
          <p:cNvSpPr/>
          <p:nvPr/>
        </p:nvSpPr>
        <p:spPr>
          <a:xfrm rot="1148554">
            <a:off x="5924550" y="838200"/>
            <a:ext cx="1543050" cy="1466850"/>
          </a:xfrm>
          <a:prstGeom prst="ellipse">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34" name="Picture 10" descr="Immagine correlata"/>
          <p:cNvPicPr>
            <a:picLocks noChangeAspect="1" noChangeArrowheads="1"/>
          </p:cNvPicPr>
          <p:nvPr/>
        </p:nvPicPr>
        <p:blipFill>
          <a:blip r:embed="rId4" cstate="print">
            <a:lum bright="70000" contrast="-70000"/>
            <a:extLst>
              <a:ext uri="{28A0092B-C50C-407E-A947-70E740481C1C}">
                <a14:useLocalDpi xmlns:a14="http://schemas.microsoft.com/office/drawing/2010/main" val="0"/>
              </a:ext>
            </a:extLst>
          </a:blip>
          <a:srcRect/>
          <a:stretch>
            <a:fillRect/>
          </a:stretch>
        </p:blipFill>
        <p:spPr bwMode="auto">
          <a:xfrm rot="17583731">
            <a:off x="6692933" y="1005755"/>
            <a:ext cx="803599" cy="803599"/>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12" descr="Risultati immagini per icona laptop"/>
          <p:cNvPicPr>
            <a:picLocks noChangeAspect="1" noChangeArrowheads="1"/>
          </p:cNvPicPr>
          <p:nvPr/>
        </p:nvPicPr>
        <p:blipFill>
          <a:blip r:embed="rId5" cstate="print">
            <a:lum bright="70000" contrast="-70000"/>
            <a:extLst>
              <a:ext uri="{28A0092B-C50C-407E-A947-70E740481C1C}">
                <a14:useLocalDpi xmlns:a14="http://schemas.microsoft.com/office/drawing/2010/main" val="0"/>
              </a:ext>
            </a:extLst>
          </a:blip>
          <a:srcRect/>
          <a:stretch>
            <a:fillRect/>
          </a:stretch>
        </p:blipFill>
        <p:spPr bwMode="auto">
          <a:xfrm rot="1148554">
            <a:off x="6076950" y="1123950"/>
            <a:ext cx="1009650" cy="803989"/>
          </a:xfrm>
          <a:prstGeom prst="rect">
            <a:avLst/>
          </a:prstGeom>
          <a:noFill/>
          <a:extLst>
            <a:ext uri="{909E8E84-426E-40DD-AFC4-6F175D3DCCD1}">
              <a14:hiddenFill xmlns:a14="http://schemas.microsoft.com/office/drawing/2010/main">
                <a:solidFill>
                  <a:srgbClr val="FFFFFF"/>
                </a:solidFill>
              </a14:hiddenFill>
            </a:ext>
          </a:extLst>
        </p:spPr>
      </p:pic>
      <p:sp>
        <p:nvSpPr>
          <p:cNvPr id="36" name="Rettangolo arrotondato 35"/>
          <p:cNvSpPr/>
          <p:nvPr/>
        </p:nvSpPr>
        <p:spPr>
          <a:xfrm>
            <a:off x="547367" y="1015809"/>
            <a:ext cx="4177033" cy="374571"/>
          </a:xfrm>
          <a:prstGeom prst="roundRect">
            <a:avLst/>
          </a:prstGeom>
          <a:solidFill>
            <a:schemeClr val="tx1">
              <a:lumMod val="50000"/>
              <a:alpha val="85098"/>
            </a:schemeClr>
          </a:solidFill>
        </p:spPr>
        <p:txBody>
          <a:bodyPr wrap="square">
            <a:spAutoFit/>
          </a:bodyPr>
          <a:lstStyle/>
          <a:p>
            <a:r>
              <a:rPr lang="it-IT" sz="1600" b="1" dirty="0" smtClean="0">
                <a:solidFill>
                  <a:srgbClr val="FFC000"/>
                </a:solidFill>
                <a:cs typeface="Arial" charset="0"/>
              </a:rPr>
              <a:t>Politica/procedura  di </a:t>
            </a:r>
            <a:r>
              <a:rPr lang="it-IT" sz="1600" b="1" dirty="0" err="1" smtClean="0">
                <a:solidFill>
                  <a:srgbClr val="FFC000"/>
                </a:solidFill>
                <a:cs typeface="Arial" charset="0"/>
              </a:rPr>
              <a:t>disaster</a:t>
            </a:r>
            <a:r>
              <a:rPr lang="it-IT" sz="1600" b="1" dirty="0" smtClean="0">
                <a:solidFill>
                  <a:srgbClr val="FFC000"/>
                </a:solidFill>
                <a:cs typeface="Arial" charset="0"/>
              </a:rPr>
              <a:t> </a:t>
            </a:r>
            <a:r>
              <a:rPr lang="it-IT" sz="1600" b="1" dirty="0" err="1" smtClean="0">
                <a:solidFill>
                  <a:srgbClr val="FFC000"/>
                </a:solidFill>
                <a:cs typeface="Arial" charset="0"/>
              </a:rPr>
              <a:t>recovery</a:t>
            </a:r>
            <a:endParaRPr lang="it-IT" sz="1600" b="1" dirty="0" smtClean="0">
              <a:solidFill>
                <a:srgbClr val="FFC000"/>
              </a:solidFill>
              <a:cs typeface="Arial" charset="0"/>
            </a:endParaRPr>
          </a:p>
        </p:txBody>
      </p:sp>
      <p:sp>
        <p:nvSpPr>
          <p:cNvPr id="37" name="Rettangolo arrotondato 36"/>
          <p:cNvSpPr/>
          <p:nvPr/>
        </p:nvSpPr>
        <p:spPr>
          <a:xfrm>
            <a:off x="471167" y="3073209"/>
            <a:ext cx="3967483" cy="374571"/>
          </a:xfrm>
          <a:prstGeom prst="roundRect">
            <a:avLst/>
          </a:prstGeom>
          <a:solidFill>
            <a:schemeClr val="tx1">
              <a:lumMod val="50000"/>
              <a:alpha val="85098"/>
            </a:schemeClr>
          </a:solidFill>
        </p:spPr>
        <p:txBody>
          <a:bodyPr wrap="square">
            <a:spAutoFit/>
          </a:bodyPr>
          <a:lstStyle/>
          <a:p>
            <a:r>
              <a:rPr lang="it-IT" sz="1600" b="1" dirty="0" smtClean="0">
                <a:solidFill>
                  <a:srgbClr val="F2960E"/>
                </a:solidFill>
                <a:cs typeface="Arial" charset="0"/>
              </a:rPr>
              <a:t>Procedura</a:t>
            </a:r>
            <a:r>
              <a:rPr lang="it-IT" sz="1600" b="1" dirty="0" smtClean="0">
                <a:solidFill>
                  <a:srgbClr val="FFC000"/>
                </a:solidFill>
                <a:cs typeface="Arial" charset="0"/>
              </a:rPr>
              <a:t> di backup  and </a:t>
            </a:r>
            <a:r>
              <a:rPr lang="it-IT" sz="1600" b="1" dirty="0" err="1" smtClean="0">
                <a:solidFill>
                  <a:srgbClr val="FFC000"/>
                </a:solidFill>
                <a:cs typeface="Arial" charset="0"/>
              </a:rPr>
              <a:t>restore</a:t>
            </a:r>
            <a:endParaRPr lang="it-IT" sz="1600" b="1" dirty="0" smtClean="0">
              <a:solidFill>
                <a:srgbClr val="FFC000"/>
              </a:solidFill>
              <a:cs typeface="Arial" charset="0"/>
            </a:endParaRPr>
          </a:p>
        </p:txBody>
      </p:sp>
      <p:sp>
        <p:nvSpPr>
          <p:cNvPr id="39" name="Rettangolo arrotondato 38"/>
          <p:cNvSpPr/>
          <p:nvPr/>
        </p:nvSpPr>
        <p:spPr>
          <a:xfrm>
            <a:off x="509267" y="4610100"/>
            <a:ext cx="3357883" cy="374571"/>
          </a:xfrm>
          <a:prstGeom prst="roundRect">
            <a:avLst/>
          </a:prstGeom>
          <a:solidFill>
            <a:schemeClr val="tx1">
              <a:lumMod val="50000"/>
              <a:alpha val="85098"/>
            </a:schemeClr>
          </a:solidFill>
        </p:spPr>
        <p:txBody>
          <a:bodyPr wrap="square">
            <a:spAutoFit/>
          </a:bodyPr>
          <a:lstStyle/>
          <a:p>
            <a:r>
              <a:rPr lang="it-IT" sz="1600" b="1" dirty="0" smtClean="0">
                <a:solidFill>
                  <a:srgbClr val="F2960E"/>
                </a:solidFill>
                <a:cs typeface="Arial" charset="0"/>
              </a:rPr>
              <a:t>Procedura</a:t>
            </a:r>
            <a:r>
              <a:rPr lang="it-IT" sz="1600" b="1" dirty="0" smtClean="0">
                <a:solidFill>
                  <a:srgbClr val="FFC000"/>
                </a:solidFill>
                <a:cs typeface="Arial" charset="0"/>
              </a:rPr>
              <a:t> di controllo accessi</a:t>
            </a:r>
          </a:p>
        </p:txBody>
      </p:sp>
      <p:sp>
        <p:nvSpPr>
          <p:cNvPr id="40" name="CasellaDiTesto 39"/>
          <p:cNvSpPr txBox="1"/>
          <p:nvPr/>
        </p:nvSpPr>
        <p:spPr>
          <a:xfrm>
            <a:off x="552451" y="3682949"/>
            <a:ext cx="5924549" cy="1015663"/>
          </a:xfrm>
          <a:prstGeom prst="rect">
            <a:avLst/>
          </a:prstGeom>
          <a:noFill/>
        </p:spPr>
        <p:txBody>
          <a:bodyPr wrap="square" rtlCol="0">
            <a:spAutoFit/>
          </a:bodyPr>
          <a:lstStyle/>
          <a:p>
            <a:r>
              <a:rPr lang="it-IT" sz="2000" dirty="0" smtClean="0"/>
              <a:t>Prerequisito per il recupero del disastro</a:t>
            </a:r>
          </a:p>
          <a:p>
            <a:r>
              <a:rPr lang="it-IT" sz="2000" dirty="0" smtClean="0"/>
              <a:t>Procedure molto tecnica</a:t>
            </a:r>
          </a:p>
          <a:p>
            <a:endParaRPr lang="it-IT" sz="2000" dirty="0" smtClean="0"/>
          </a:p>
        </p:txBody>
      </p:sp>
      <p:sp>
        <p:nvSpPr>
          <p:cNvPr id="41" name="CasellaDiTesto 40"/>
          <p:cNvSpPr txBox="1"/>
          <p:nvPr/>
        </p:nvSpPr>
        <p:spPr>
          <a:xfrm>
            <a:off x="552451" y="5187899"/>
            <a:ext cx="3162299" cy="1631216"/>
          </a:xfrm>
          <a:prstGeom prst="rect">
            <a:avLst/>
          </a:prstGeom>
          <a:noFill/>
        </p:spPr>
        <p:txBody>
          <a:bodyPr wrap="square" rtlCol="0">
            <a:spAutoFit/>
          </a:bodyPr>
          <a:lstStyle/>
          <a:p>
            <a:r>
              <a:rPr lang="it-IT" sz="2000" dirty="0" smtClean="0"/>
              <a:t>Prerequisito per la gestione accessi</a:t>
            </a:r>
          </a:p>
          <a:p>
            <a:r>
              <a:rPr lang="it-IT" sz="2000" dirty="0" smtClean="0"/>
              <a:t>Riguarda diverse Funzioni, oltre all’ICT</a:t>
            </a:r>
          </a:p>
          <a:p>
            <a:endParaRPr lang="it-IT" sz="2000" dirty="0" smtClean="0"/>
          </a:p>
        </p:txBody>
      </p:sp>
      <p:sp>
        <p:nvSpPr>
          <p:cNvPr id="43" name="Rettangolo arrotondato 42"/>
          <p:cNvSpPr/>
          <p:nvPr/>
        </p:nvSpPr>
        <p:spPr>
          <a:xfrm>
            <a:off x="4357367" y="4610101"/>
            <a:ext cx="3148333" cy="374571"/>
          </a:xfrm>
          <a:prstGeom prst="roundRect">
            <a:avLst/>
          </a:prstGeom>
          <a:solidFill>
            <a:schemeClr val="tx1">
              <a:lumMod val="50000"/>
              <a:alpha val="85098"/>
            </a:schemeClr>
          </a:solidFill>
        </p:spPr>
        <p:txBody>
          <a:bodyPr wrap="square">
            <a:spAutoFit/>
          </a:bodyPr>
          <a:lstStyle/>
          <a:p>
            <a:r>
              <a:rPr lang="it-IT" sz="1600" b="1" dirty="0" smtClean="0">
                <a:solidFill>
                  <a:srgbClr val="F2960E"/>
                </a:solidFill>
                <a:cs typeface="Arial" charset="0"/>
              </a:rPr>
              <a:t>Procedura</a:t>
            </a:r>
            <a:r>
              <a:rPr lang="it-IT" sz="1600" b="1" dirty="0" smtClean="0">
                <a:solidFill>
                  <a:srgbClr val="FFC000"/>
                </a:solidFill>
                <a:cs typeface="Arial" charset="0"/>
              </a:rPr>
              <a:t> di monitoraggio</a:t>
            </a:r>
          </a:p>
        </p:txBody>
      </p:sp>
      <p:sp>
        <p:nvSpPr>
          <p:cNvPr id="46" name="CasellaDiTesto 45"/>
          <p:cNvSpPr txBox="1"/>
          <p:nvPr/>
        </p:nvSpPr>
        <p:spPr>
          <a:xfrm>
            <a:off x="4381501" y="5206949"/>
            <a:ext cx="3162299" cy="1323439"/>
          </a:xfrm>
          <a:prstGeom prst="rect">
            <a:avLst/>
          </a:prstGeom>
          <a:noFill/>
        </p:spPr>
        <p:txBody>
          <a:bodyPr wrap="square" rtlCol="0">
            <a:spAutoFit/>
          </a:bodyPr>
          <a:lstStyle/>
          <a:p>
            <a:r>
              <a:rPr lang="it-IT" sz="2000" dirty="0" smtClean="0"/>
              <a:t>Prerequisito per la gestione accessi e incidenti</a:t>
            </a:r>
          </a:p>
          <a:p>
            <a:r>
              <a:rPr lang="it-IT" sz="2000" dirty="0" smtClean="0"/>
              <a:t>Ha aspetti legali</a:t>
            </a:r>
          </a:p>
        </p:txBody>
      </p:sp>
      <p:sp>
        <p:nvSpPr>
          <p:cNvPr id="29" name="Rettangolo arrotondato 28"/>
          <p:cNvSpPr/>
          <p:nvPr/>
        </p:nvSpPr>
        <p:spPr>
          <a:xfrm>
            <a:off x="4919017" y="1129883"/>
            <a:ext cx="414984" cy="33696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1</a:t>
            </a:r>
            <a:endParaRPr lang="it-IT" dirty="0"/>
          </a:p>
        </p:txBody>
      </p:sp>
      <p:sp>
        <p:nvSpPr>
          <p:cNvPr id="31" name="Rettangolo arrotondato 30"/>
          <p:cNvSpPr/>
          <p:nvPr/>
        </p:nvSpPr>
        <p:spPr>
          <a:xfrm>
            <a:off x="4557067" y="3111083"/>
            <a:ext cx="414984" cy="33696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1</a:t>
            </a:r>
            <a:endParaRPr lang="it-IT" dirty="0"/>
          </a:p>
        </p:txBody>
      </p:sp>
      <p:sp>
        <p:nvSpPr>
          <p:cNvPr id="32" name="Rettangolo arrotondato 31"/>
          <p:cNvSpPr/>
          <p:nvPr/>
        </p:nvSpPr>
        <p:spPr>
          <a:xfrm>
            <a:off x="3890317" y="4558883"/>
            <a:ext cx="414984" cy="33696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1</a:t>
            </a:r>
            <a:endParaRPr lang="it-IT" dirty="0"/>
          </a:p>
        </p:txBody>
      </p:sp>
    </p:spTree>
    <p:extLst>
      <p:ext uri="{BB962C8B-B14F-4D97-AF65-F5344CB8AC3E}">
        <p14:creationId xmlns:p14="http://schemas.microsoft.com/office/powerpoint/2010/main" val="38956885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Elaborazione 13">
            <a:extLst>
              <a:ext uri="{FF2B5EF4-FFF2-40B4-BE49-F238E27FC236}">
                <a16:creationId xmlns:a16="http://schemas.microsoft.com/office/drawing/2014/main" id="{D196522F-FD5B-4D98-8E11-918D3F154707}"/>
              </a:ext>
            </a:extLst>
          </p:cNvPr>
          <p:cNvSpPr/>
          <p:nvPr/>
        </p:nvSpPr>
        <p:spPr>
          <a:xfrm>
            <a:off x="0" y="443156"/>
            <a:ext cx="8210550" cy="2242894"/>
          </a:xfrm>
          <a:prstGeom prst="flowChartProces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r>
              <a:rPr lang="it-IT" sz="1600" dirty="0" smtClean="0">
                <a:latin typeface="Microsoft Yi Baiti" panose="03000500000000000000" pitchFamily="66" charset="0"/>
                <a:ea typeface="Microsoft Yi Baiti" panose="03000500000000000000" pitchFamily="66" charset="0"/>
              </a:rPr>
              <a:t>7</a:t>
            </a:r>
            <a:endParaRPr lang="it-IT" sz="1600" dirty="0">
              <a:latin typeface="Microsoft Yi Baiti" panose="03000500000000000000" pitchFamily="66" charset="0"/>
              <a:ea typeface="Microsoft Yi Baiti" panose="03000500000000000000" pitchFamily="66" charset="0"/>
            </a:endParaRP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dirty="0" smtClean="0">
                <a:solidFill>
                  <a:schemeClr val="tx1"/>
                </a:solidFill>
                <a:latin typeface="Microsoft Yi Baiti" panose="03000500000000000000" pitchFamily="66" charset="0"/>
                <a:ea typeface="Microsoft Yi Baiti" panose="03000500000000000000" pitchFamily="66" charset="0"/>
              </a:rPr>
              <a:t>Contratti e accordi sui livelli di servizio </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16" name="Goccia 15">
            <a:extLst>
              <a:ext uri="{FF2B5EF4-FFF2-40B4-BE49-F238E27FC236}">
                <a16:creationId xmlns:a16="http://schemas.microsoft.com/office/drawing/2014/main" id="{CAACC758-F1BB-41E1-A77A-2FC8748E68BC}"/>
              </a:ext>
            </a:extLst>
          </p:cNvPr>
          <p:cNvSpPr/>
          <p:nvPr/>
        </p:nvSpPr>
        <p:spPr>
          <a:xfrm rot="2700000">
            <a:off x="-2281607" y="5305277"/>
            <a:ext cx="264525" cy="216344"/>
          </a:xfrm>
          <a:prstGeom prst="teardrop">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b="1" dirty="0"/>
          </a:p>
        </p:txBody>
      </p:sp>
      <p:sp>
        <p:nvSpPr>
          <p:cNvPr id="24" name="Rettangolo arrotondato 23"/>
          <p:cNvSpPr/>
          <p:nvPr/>
        </p:nvSpPr>
        <p:spPr>
          <a:xfrm>
            <a:off x="-4364358" y="-32577"/>
            <a:ext cx="3103379" cy="61699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it-IT" sz="1400" b="1" dirty="0" smtClean="0"/>
              <a:t>Note sviluppo</a:t>
            </a:r>
          </a:p>
          <a:p>
            <a:r>
              <a:rPr lang="it-IT" sz="1400" dirty="0" smtClean="0">
                <a:hlinkClick r:id="rId3"/>
              </a:rPr>
              <a:t>https://www.pexels.com/photo/two-persons-hand-shake-1179804/</a:t>
            </a:r>
            <a:endParaRPr lang="it-IT" sz="1400" dirty="0" smtClean="0"/>
          </a:p>
          <a:p>
            <a:endParaRPr lang="it-IT" sz="1400" dirty="0" smtClean="0"/>
          </a:p>
          <a:p>
            <a:r>
              <a:rPr lang="it-IT" sz="1400" dirty="0" smtClean="0"/>
              <a:t>Ricolorata </a:t>
            </a:r>
            <a:r>
              <a:rPr lang="it-IT" sz="1400" dirty="0" err="1" smtClean="0"/>
              <a:t>lumin</a:t>
            </a:r>
            <a:r>
              <a:rPr lang="it-IT" sz="1400" dirty="0" smtClean="0"/>
              <a:t> +10 contrasto + 30</a:t>
            </a:r>
          </a:p>
          <a:p>
            <a:endParaRPr lang="it-IT" sz="1400" b="1" dirty="0"/>
          </a:p>
          <a:p>
            <a:endParaRPr lang="it-IT" sz="1400" dirty="0"/>
          </a:p>
        </p:txBody>
      </p:sp>
      <p:sp>
        <p:nvSpPr>
          <p:cNvPr id="61" name="Elaborazione 60">
            <a:extLst>
              <a:ext uri="{FF2B5EF4-FFF2-40B4-BE49-F238E27FC236}">
                <a16:creationId xmlns:a16="http://schemas.microsoft.com/office/drawing/2014/main" id="{D196522F-FD5B-4D98-8E11-918D3F154707}"/>
              </a:ext>
            </a:extLst>
          </p:cNvPr>
          <p:cNvSpPr/>
          <p:nvPr/>
        </p:nvSpPr>
        <p:spPr>
          <a:xfrm>
            <a:off x="95249" y="4986635"/>
            <a:ext cx="8084128" cy="1830228"/>
          </a:xfrm>
          <a:prstGeom prst="flowChartProcess">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it-IT" dirty="0"/>
          </a:p>
        </p:txBody>
      </p:sp>
      <p:pic>
        <p:nvPicPr>
          <p:cNvPr id="1026" name="Picture 2"/>
          <p:cNvPicPr>
            <a:picLocks noChangeAspect="1" noChangeArrowheads="1"/>
          </p:cNvPicPr>
          <p:nvPr/>
        </p:nvPicPr>
        <p:blipFill>
          <a:blip r:embed="rId4" cstate="print">
            <a:duotone>
              <a:schemeClr val="accent2">
                <a:shade val="45000"/>
                <a:satMod val="135000"/>
              </a:schemeClr>
              <a:prstClr val="white"/>
            </a:duotone>
            <a:lum bright="10000" contrast="-30000"/>
          </a:blip>
          <a:stretch>
            <a:fillRect/>
          </a:stretch>
        </p:blipFill>
        <p:spPr bwMode="auto">
          <a:xfrm>
            <a:off x="8210550" y="476250"/>
            <a:ext cx="3981450" cy="6381750"/>
          </a:xfrm>
          <a:prstGeom prst="rect">
            <a:avLst/>
          </a:prstGeom>
          <a:noFill/>
          <a:ln w="9525">
            <a:noFill/>
            <a:miter lim="800000"/>
            <a:headEnd/>
            <a:tailEnd/>
          </a:ln>
          <a:effectLst/>
        </p:spPr>
      </p:pic>
      <p:sp>
        <p:nvSpPr>
          <p:cNvPr id="53" name="Rettangolo arrotondato 52"/>
          <p:cNvSpPr/>
          <p:nvPr/>
        </p:nvSpPr>
        <p:spPr>
          <a:xfrm>
            <a:off x="7124700" y="616958"/>
            <a:ext cx="304800" cy="31649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1</a:t>
            </a:r>
            <a:endParaRPr lang="it-IT" dirty="0"/>
          </a:p>
        </p:txBody>
      </p:sp>
      <p:sp>
        <p:nvSpPr>
          <p:cNvPr id="75" name="Rettangolo arrotondato 74"/>
          <p:cNvSpPr/>
          <p:nvPr/>
        </p:nvSpPr>
        <p:spPr>
          <a:xfrm>
            <a:off x="201995" y="2596036"/>
            <a:ext cx="674306" cy="47101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4-7 </a:t>
            </a:r>
            <a:endParaRPr lang="it-IT" dirty="0"/>
          </a:p>
        </p:txBody>
      </p:sp>
      <p:sp>
        <p:nvSpPr>
          <p:cNvPr id="79" name="Rettangolo arrotondato 78"/>
          <p:cNvSpPr/>
          <p:nvPr/>
        </p:nvSpPr>
        <p:spPr>
          <a:xfrm>
            <a:off x="5225748" y="5430115"/>
            <a:ext cx="603552" cy="38013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12</a:t>
            </a:r>
            <a:endParaRPr lang="it-IT" dirty="0"/>
          </a:p>
        </p:txBody>
      </p:sp>
      <p:sp>
        <p:nvSpPr>
          <p:cNvPr id="25" name="Rettangolo arrotondato 24"/>
          <p:cNvSpPr/>
          <p:nvPr/>
        </p:nvSpPr>
        <p:spPr>
          <a:xfrm>
            <a:off x="266700" y="1333500"/>
            <a:ext cx="520851" cy="28575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2</a:t>
            </a:r>
            <a:endParaRPr lang="it-IT" dirty="0"/>
          </a:p>
        </p:txBody>
      </p:sp>
      <p:sp>
        <p:nvSpPr>
          <p:cNvPr id="27" name="Rettangolo 26"/>
          <p:cNvSpPr/>
          <p:nvPr/>
        </p:nvSpPr>
        <p:spPr>
          <a:xfrm>
            <a:off x="933450" y="1269628"/>
            <a:ext cx="6362700" cy="769441"/>
          </a:xfrm>
          <a:prstGeom prst="rect">
            <a:avLst/>
          </a:prstGeom>
        </p:spPr>
        <p:txBody>
          <a:bodyPr wrap="square">
            <a:spAutoFit/>
          </a:bodyPr>
          <a:lstStyle/>
          <a:p>
            <a:r>
              <a:rPr lang="it-IT" sz="2200" dirty="0" smtClean="0">
                <a:cs typeface="Arial" charset="0"/>
              </a:rPr>
              <a:t>Essenziali contratti e Service </a:t>
            </a:r>
            <a:r>
              <a:rPr lang="it-IT" sz="2200" dirty="0" err="1" smtClean="0">
                <a:cs typeface="Arial" charset="0"/>
              </a:rPr>
              <a:t>Level</a:t>
            </a:r>
            <a:r>
              <a:rPr lang="it-IT" sz="2200" dirty="0" smtClean="0">
                <a:cs typeface="Arial" charset="0"/>
              </a:rPr>
              <a:t> Agreement ben formulati</a:t>
            </a:r>
            <a:endParaRPr lang="it-IT" sz="2200" dirty="0">
              <a:cs typeface="Arial" charset="0"/>
            </a:endParaRPr>
          </a:p>
        </p:txBody>
      </p:sp>
      <p:sp>
        <p:nvSpPr>
          <p:cNvPr id="28" name="CasellaDiTesto 27">
            <a:extLst>
              <a:ext uri="{FF2B5EF4-FFF2-40B4-BE49-F238E27FC236}">
                <a16:creationId xmlns:a16="http://schemas.microsoft.com/office/drawing/2014/main" id="{27186AD6-060E-4A5F-9A0A-AF35D77334FB}"/>
              </a:ext>
            </a:extLst>
          </p:cNvPr>
          <p:cNvSpPr txBox="1"/>
          <p:nvPr/>
        </p:nvSpPr>
        <p:spPr>
          <a:xfrm>
            <a:off x="395650" y="583013"/>
            <a:ext cx="7643449" cy="461665"/>
          </a:xfrm>
          <a:prstGeom prst="rect">
            <a:avLst/>
          </a:prstGeom>
          <a:noFill/>
        </p:spPr>
        <p:txBody>
          <a:bodyPr wrap="square" rtlCol="0">
            <a:spAutoFit/>
          </a:bodyPr>
          <a:lstStyle/>
          <a:p>
            <a:pPr lvl="0" algn="ctr" defTabSz="914400">
              <a:spcBef>
                <a:spcPts val="1000"/>
              </a:spcBef>
              <a:defRPr/>
            </a:pPr>
            <a:r>
              <a:rPr lang="it-IT" sz="2400" b="1" dirty="0" smtClean="0">
                <a:latin typeface="Tempus Sans ITC" panose="04020404030D07020202" pitchFamily="82" charset="0"/>
                <a:cs typeface="Gisha" panose="020B0502040204020203" pitchFamily="34" charset="-79"/>
              </a:rPr>
              <a:t>Rapporti con clienti e fornitori: </a:t>
            </a:r>
            <a:r>
              <a:rPr lang="it-IT" sz="2400" b="1" dirty="0" err="1" smtClean="0">
                <a:latin typeface="Tempus Sans ITC" panose="04020404030D07020202" pitchFamily="82" charset="0"/>
                <a:cs typeface="Gisha" panose="020B0502040204020203" pitchFamily="34" charset="-79"/>
              </a:rPr>
              <a:t>chi-fa-cosa</a:t>
            </a:r>
            <a:r>
              <a:rPr lang="it-IT" sz="2400" b="1" dirty="0" smtClean="0">
                <a:latin typeface="Tempus Sans ITC" panose="04020404030D07020202" pitchFamily="82" charset="0"/>
                <a:cs typeface="Gisha" panose="020B0502040204020203" pitchFamily="34" charset="-79"/>
              </a:rPr>
              <a:t>!</a:t>
            </a:r>
            <a:endParaRPr lang="it-IT" dirty="0">
              <a:cs typeface="Gisha" panose="020B0502040204020203" pitchFamily="34" charset="-79"/>
            </a:endParaRPr>
          </a:p>
        </p:txBody>
      </p:sp>
      <p:sp>
        <p:nvSpPr>
          <p:cNvPr id="29" name="Rettangolo 28"/>
          <p:cNvSpPr/>
          <p:nvPr/>
        </p:nvSpPr>
        <p:spPr>
          <a:xfrm>
            <a:off x="952500" y="2381250"/>
            <a:ext cx="6362700" cy="2462213"/>
          </a:xfrm>
          <a:prstGeom prst="rect">
            <a:avLst/>
          </a:prstGeom>
        </p:spPr>
        <p:txBody>
          <a:bodyPr wrap="square">
            <a:spAutoFit/>
          </a:bodyPr>
          <a:lstStyle/>
          <a:p>
            <a:pPr algn="ctr"/>
            <a:r>
              <a:rPr lang="it-IT" sz="2200" b="1" dirty="0" smtClean="0">
                <a:cs typeface="Arial" charset="0"/>
              </a:rPr>
              <a:t>Compiti, doveri e responsabilità </a:t>
            </a:r>
          </a:p>
          <a:p>
            <a:pPr algn="ctr"/>
            <a:endParaRPr lang="it-IT" sz="2200" b="1" dirty="0" smtClean="0">
              <a:cs typeface="Arial" charset="0"/>
            </a:endParaRPr>
          </a:p>
          <a:p>
            <a:r>
              <a:rPr lang="it-IT" sz="2200" dirty="0" smtClean="0">
                <a:cs typeface="Arial" charset="0"/>
              </a:rPr>
              <a:t>Vanno definiti nel dettaglio</a:t>
            </a:r>
          </a:p>
          <a:p>
            <a:r>
              <a:rPr lang="it-IT" sz="2200" dirty="0" smtClean="0">
                <a:cs typeface="Arial" charset="0"/>
              </a:rPr>
              <a:t>Facilitano la prevenzione e la risoluzione di incidenti e conflitti</a:t>
            </a:r>
          </a:p>
          <a:p>
            <a:r>
              <a:rPr lang="it-IT" sz="2200" dirty="0" smtClean="0">
                <a:cs typeface="Arial" charset="0"/>
              </a:rPr>
              <a:t>Devono essere ben chiari a tutte le parti in gioco</a:t>
            </a:r>
            <a:endParaRPr lang="it-IT" sz="2200" dirty="0">
              <a:cs typeface="Arial" charset="0"/>
            </a:endParaRPr>
          </a:p>
        </p:txBody>
      </p:sp>
      <p:sp>
        <p:nvSpPr>
          <p:cNvPr id="31" name="Rettangolo 30"/>
          <p:cNvSpPr/>
          <p:nvPr/>
        </p:nvSpPr>
        <p:spPr>
          <a:xfrm>
            <a:off x="1104900" y="5098678"/>
            <a:ext cx="6362700" cy="1446550"/>
          </a:xfrm>
          <a:prstGeom prst="rect">
            <a:avLst/>
          </a:prstGeom>
        </p:spPr>
        <p:txBody>
          <a:bodyPr wrap="square">
            <a:spAutoFit/>
          </a:bodyPr>
          <a:lstStyle/>
          <a:p>
            <a:r>
              <a:rPr lang="it-IT" sz="2200" dirty="0" smtClean="0">
                <a:cs typeface="Arial" charset="0"/>
              </a:rPr>
              <a:t>Quali obiettivi?</a:t>
            </a:r>
          </a:p>
          <a:p>
            <a:r>
              <a:rPr lang="it-IT" sz="2200" dirty="0" smtClean="0">
                <a:cs typeface="Arial" charset="0"/>
              </a:rPr>
              <a:t>Con quali strumenti?</a:t>
            </a:r>
          </a:p>
          <a:p>
            <a:r>
              <a:rPr lang="it-IT" sz="2200" dirty="0" smtClean="0">
                <a:cs typeface="Arial" charset="0"/>
              </a:rPr>
              <a:t>Quali modalità di verifica? </a:t>
            </a:r>
            <a:r>
              <a:rPr lang="it-IT" sz="2200" dirty="0" smtClean="0">
                <a:cs typeface="Arial" charset="0"/>
                <a:sym typeface="Wingdings" pitchFamily="2" charset="2"/>
              </a:rPr>
              <a:t> Definite nella Politica generale/Politiche specifiche</a:t>
            </a:r>
            <a:endParaRPr lang="it-IT" sz="2200" dirty="0" smtClean="0">
              <a:cs typeface="Arial" charset="0"/>
            </a:endParaRPr>
          </a:p>
        </p:txBody>
      </p:sp>
      <p:sp>
        <p:nvSpPr>
          <p:cNvPr id="32" name="Rettangolo arrotondato 31"/>
          <p:cNvSpPr/>
          <p:nvPr/>
        </p:nvSpPr>
        <p:spPr>
          <a:xfrm>
            <a:off x="201995" y="5148736"/>
            <a:ext cx="693356" cy="47101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9-11 </a:t>
            </a:r>
            <a:endParaRPr lang="it-IT" dirty="0"/>
          </a:p>
        </p:txBody>
      </p:sp>
      <p:pic>
        <p:nvPicPr>
          <p:cNvPr id="21" name="Immagine 20">
            <a:extLst>
              <a:ext uri="{FF2B5EF4-FFF2-40B4-BE49-F238E27FC236}">
                <a16:creationId xmlns:a16="http://schemas.microsoft.com/office/drawing/2014/main" id="{13904BB8-96F9-4621-B46D-8161FF91F80C}"/>
              </a:ext>
            </a:extLst>
          </p:cNvPr>
          <p:cNvPicPr>
            <a:picLocks noChangeAspect="1"/>
          </p:cNvPicPr>
          <p:nvPr/>
        </p:nvPicPr>
        <p:blipFill>
          <a:blip r:embed="rId5"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rot="1389433">
            <a:off x="6926463" y="2121376"/>
            <a:ext cx="842629" cy="1123504"/>
          </a:xfrm>
          <a:prstGeom prst="rect">
            <a:avLst/>
          </a:prstGeom>
        </p:spPr>
      </p:pic>
      <p:pic>
        <p:nvPicPr>
          <p:cNvPr id="22" name="Immagine 21">
            <a:extLst>
              <a:ext uri="{FF2B5EF4-FFF2-40B4-BE49-F238E27FC236}">
                <a16:creationId xmlns:a16="http://schemas.microsoft.com/office/drawing/2014/main" id="{13904BB8-96F9-4621-B46D-8161FF91F80C}"/>
              </a:ext>
            </a:extLst>
          </p:cNvPr>
          <p:cNvPicPr>
            <a:picLocks noChangeAspect="1"/>
          </p:cNvPicPr>
          <p:nvPr/>
        </p:nvPicPr>
        <p:blipFill>
          <a:blip r:embed="rId5"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rot="1389433">
            <a:off x="7021713" y="2311877"/>
            <a:ext cx="842629" cy="1123504"/>
          </a:xfrm>
          <a:prstGeom prst="rect">
            <a:avLst/>
          </a:prstGeom>
        </p:spPr>
      </p:pic>
      <p:sp>
        <p:nvSpPr>
          <p:cNvPr id="23" name="Rettangolo arrotondato 22"/>
          <p:cNvSpPr/>
          <p:nvPr/>
        </p:nvSpPr>
        <p:spPr>
          <a:xfrm>
            <a:off x="6362700" y="1962150"/>
            <a:ext cx="520851" cy="28575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4</a:t>
            </a:r>
            <a:endParaRPr lang="it-IT" dirty="0"/>
          </a:p>
        </p:txBody>
      </p:sp>
    </p:spTree>
    <p:extLst>
      <p:ext uri="{BB962C8B-B14F-4D97-AF65-F5344CB8AC3E}">
        <p14:creationId xmlns:p14="http://schemas.microsoft.com/office/powerpoint/2010/main" val="15368241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Immagine 21"/>
          <p:cNvPicPr>
            <a:picLocks noChangeAspect="1"/>
          </p:cNvPicPr>
          <p:nvPr/>
        </p:nvPicPr>
        <p:blipFill>
          <a:blip r:embed="rId3" cstate="print"/>
          <a:stretch>
            <a:fillRect/>
          </a:stretch>
        </p:blipFill>
        <p:spPr>
          <a:xfrm>
            <a:off x="0" y="3352800"/>
            <a:ext cx="6076950" cy="3505200"/>
          </a:xfrm>
          <a:prstGeom prst="rect">
            <a:avLst/>
          </a:prstGeom>
        </p:spPr>
      </p:pic>
      <p:sp>
        <p:nvSpPr>
          <p:cNvPr id="12" name="Documento 11"/>
          <p:cNvSpPr/>
          <p:nvPr/>
        </p:nvSpPr>
        <p:spPr>
          <a:xfrm>
            <a:off x="0" y="490954"/>
            <a:ext cx="6019470" cy="3719096"/>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r>
              <a:rPr lang="it-IT" sz="1600" dirty="0" smtClean="0">
                <a:latin typeface="Microsoft Yi Baiti" panose="03000500000000000000" pitchFamily="66" charset="0"/>
                <a:ea typeface="Microsoft Yi Baiti" panose="03000500000000000000" pitchFamily="66" charset="0"/>
              </a:rPr>
              <a:t>8</a:t>
            </a:r>
            <a:endParaRPr lang="it-IT" sz="1600" dirty="0">
              <a:latin typeface="Microsoft Yi Baiti" panose="03000500000000000000" pitchFamily="66" charset="0"/>
              <a:ea typeface="Microsoft Yi Baiti" panose="03000500000000000000" pitchFamily="66" charset="0"/>
            </a:endParaRP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dirty="0" smtClean="0">
                <a:solidFill>
                  <a:schemeClr val="tx1"/>
                </a:solidFill>
                <a:latin typeface="Microsoft Yi Baiti" panose="03000500000000000000" pitchFamily="66" charset="0"/>
                <a:ea typeface="Microsoft Yi Baiti" panose="03000500000000000000" pitchFamily="66" charset="0"/>
              </a:rPr>
              <a:t>Esempio di Service </a:t>
            </a:r>
            <a:r>
              <a:rPr lang="it-IT" sz="3200" dirty="0" err="1" smtClean="0">
                <a:solidFill>
                  <a:schemeClr val="tx1"/>
                </a:solidFill>
                <a:latin typeface="Microsoft Yi Baiti" panose="03000500000000000000" pitchFamily="66" charset="0"/>
                <a:ea typeface="Microsoft Yi Baiti" panose="03000500000000000000" pitchFamily="66" charset="0"/>
              </a:rPr>
              <a:t>Level</a:t>
            </a:r>
            <a:r>
              <a:rPr lang="it-IT" sz="3200" dirty="0" smtClean="0">
                <a:solidFill>
                  <a:schemeClr val="tx1"/>
                </a:solidFill>
                <a:latin typeface="Microsoft Yi Baiti" panose="03000500000000000000" pitchFamily="66" charset="0"/>
                <a:ea typeface="Microsoft Yi Baiti" panose="03000500000000000000" pitchFamily="66" charset="0"/>
              </a:rPr>
              <a:t> Agreement</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27" name="Rettangolo 26">
            <a:extLst>
              <a:ext uri="{FF2B5EF4-FFF2-40B4-BE49-F238E27FC236}">
                <a16:creationId xmlns:a16="http://schemas.microsoft.com/office/drawing/2014/main" id="{B5BD0707-0870-4F01-8A0A-F9DD33BECCF0}"/>
              </a:ext>
            </a:extLst>
          </p:cNvPr>
          <p:cNvSpPr/>
          <p:nvPr/>
        </p:nvSpPr>
        <p:spPr>
          <a:xfrm>
            <a:off x="-2957957" y="7464"/>
            <a:ext cx="2945460" cy="3954936"/>
          </a:xfrm>
          <a:prstGeom prst="rect">
            <a:avLst/>
          </a:prstGeom>
          <a:solidFill>
            <a:schemeClr val="tx1">
              <a:lumMod val="85000"/>
            </a:schemeClr>
          </a:solidFill>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defPPr>
              <a:defRPr lang="en-US"/>
            </a:defPPr>
            <a:lvl1pPr marL="0" algn="l" defTabSz="685800" rtl="0" eaLnBrk="1" latinLnBrk="0" hangingPunct="1">
              <a:defRPr sz="1400" kern="1200">
                <a:solidFill>
                  <a:schemeClr val="dk1"/>
                </a:solidFill>
                <a:latin typeface="+mn-lt"/>
                <a:ea typeface="+mn-ea"/>
                <a:cs typeface="+mn-cs"/>
              </a:defRPr>
            </a:lvl1pPr>
            <a:lvl2pPr marL="342900" algn="l" defTabSz="685800" rtl="0" eaLnBrk="1" latinLnBrk="0" hangingPunct="1">
              <a:defRPr sz="1400" kern="1200">
                <a:solidFill>
                  <a:schemeClr val="dk1"/>
                </a:solidFill>
                <a:latin typeface="+mn-lt"/>
                <a:ea typeface="+mn-ea"/>
                <a:cs typeface="+mn-cs"/>
              </a:defRPr>
            </a:lvl2pPr>
            <a:lvl3pPr marL="685800" algn="l" defTabSz="685800" rtl="0" eaLnBrk="1" latinLnBrk="0" hangingPunct="1">
              <a:defRPr sz="1400" kern="1200">
                <a:solidFill>
                  <a:schemeClr val="dk1"/>
                </a:solidFill>
                <a:latin typeface="+mn-lt"/>
                <a:ea typeface="+mn-ea"/>
                <a:cs typeface="+mn-cs"/>
              </a:defRPr>
            </a:lvl3pPr>
            <a:lvl4pPr marL="1028700" algn="l" defTabSz="685800" rtl="0" eaLnBrk="1" latinLnBrk="0" hangingPunct="1">
              <a:defRPr sz="1400" kern="1200">
                <a:solidFill>
                  <a:schemeClr val="dk1"/>
                </a:solidFill>
                <a:latin typeface="+mn-lt"/>
                <a:ea typeface="+mn-ea"/>
                <a:cs typeface="+mn-cs"/>
              </a:defRPr>
            </a:lvl4pPr>
            <a:lvl5pPr marL="1371600" algn="l" defTabSz="685800" rtl="0" eaLnBrk="1" latinLnBrk="0" hangingPunct="1">
              <a:defRPr sz="1400" kern="1200">
                <a:solidFill>
                  <a:schemeClr val="dk1"/>
                </a:solidFill>
                <a:latin typeface="+mn-lt"/>
                <a:ea typeface="+mn-ea"/>
                <a:cs typeface="+mn-cs"/>
              </a:defRPr>
            </a:lvl5pPr>
            <a:lvl6pPr marL="1714500" algn="l" defTabSz="685800" rtl="0" eaLnBrk="1" latinLnBrk="0" hangingPunct="1">
              <a:defRPr sz="1400" kern="1200">
                <a:solidFill>
                  <a:schemeClr val="dk1"/>
                </a:solidFill>
                <a:latin typeface="+mn-lt"/>
                <a:ea typeface="+mn-ea"/>
                <a:cs typeface="+mn-cs"/>
              </a:defRPr>
            </a:lvl6pPr>
            <a:lvl7pPr marL="2057400" algn="l" defTabSz="685800" rtl="0" eaLnBrk="1" latinLnBrk="0" hangingPunct="1">
              <a:defRPr sz="1400" kern="1200">
                <a:solidFill>
                  <a:schemeClr val="dk1"/>
                </a:solidFill>
                <a:latin typeface="+mn-lt"/>
                <a:ea typeface="+mn-ea"/>
                <a:cs typeface="+mn-cs"/>
              </a:defRPr>
            </a:lvl7pPr>
            <a:lvl8pPr marL="2400300" algn="l" defTabSz="685800" rtl="0" eaLnBrk="1" latinLnBrk="0" hangingPunct="1">
              <a:defRPr sz="1400" kern="1200">
                <a:solidFill>
                  <a:schemeClr val="dk1"/>
                </a:solidFill>
                <a:latin typeface="+mn-lt"/>
                <a:ea typeface="+mn-ea"/>
                <a:cs typeface="+mn-cs"/>
              </a:defRPr>
            </a:lvl8pPr>
            <a:lvl9pPr marL="2743200" algn="l" defTabSz="685800" rtl="0" eaLnBrk="1" latinLnBrk="0" hangingPunct="1">
              <a:defRPr sz="1400" kern="1200">
                <a:solidFill>
                  <a:schemeClr val="dk1"/>
                </a:solidFill>
                <a:latin typeface="+mn-lt"/>
                <a:ea typeface="+mn-ea"/>
                <a:cs typeface="+mn-cs"/>
              </a:defRPr>
            </a:lvl9pPr>
          </a:lstStyle>
          <a:p>
            <a:r>
              <a:rPr lang="it-IT" b="1" dirty="0"/>
              <a:t>Note sviluppo</a:t>
            </a:r>
          </a:p>
          <a:p>
            <a:endParaRPr lang="it-IT" b="1" dirty="0"/>
          </a:p>
          <a:p>
            <a:r>
              <a:rPr lang="it-IT" b="1" dirty="0"/>
              <a:t>Immagini</a:t>
            </a:r>
          </a:p>
          <a:p>
            <a:r>
              <a:rPr lang="it-IT" dirty="0" smtClean="0"/>
              <a:t>https://www.pexels.com/photo/pen-calendar-to-do-checklist-3243/</a:t>
            </a:r>
            <a:endParaRPr lang="it-IT" dirty="0">
              <a:latin typeface="Gisha" panose="020B0502040204020203" pitchFamily="34" charset="-79"/>
              <a:cs typeface="Gisha" panose="020B0502040204020203" pitchFamily="34" charset="-79"/>
            </a:endParaRPr>
          </a:p>
        </p:txBody>
      </p:sp>
      <p:sp>
        <p:nvSpPr>
          <p:cNvPr id="39" name="Rettangolo arrotondato 38"/>
          <p:cNvSpPr/>
          <p:nvPr/>
        </p:nvSpPr>
        <p:spPr>
          <a:xfrm>
            <a:off x="5195313" y="702137"/>
            <a:ext cx="252987" cy="34561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1</a:t>
            </a:r>
            <a:endParaRPr lang="it-IT" dirty="0"/>
          </a:p>
        </p:txBody>
      </p:sp>
      <p:sp>
        <p:nvSpPr>
          <p:cNvPr id="2" name="Rettangolo 1"/>
          <p:cNvSpPr/>
          <p:nvPr/>
        </p:nvSpPr>
        <p:spPr>
          <a:xfrm>
            <a:off x="1" y="537568"/>
            <a:ext cx="6038850" cy="954107"/>
          </a:xfrm>
          <a:prstGeom prst="rect">
            <a:avLst/>
          </a:prstGeom>
        </p:spPr>
        <p:txBody>
          <a:bodyPr wrap="square">
            <a:spAutoFit/>
          </a:bodyPr>
          <a:lstStyle/>
          <a:p>
            <a:pPr algn="ctr"/>
            <a:r>
              <a:rPr lang="it-IT" sz="2800" b="1" dirty="0" smtClean="0">
                <a:latin typeface="Tempus Sans ITC" panose="04020404030D07020202" pitchFamily="82" charset="0"/>
                <a:cs typeface="Gisha" panose="020B0502040204020203" pitchFamily="34" charset="-79"/>
              </a:rPr>
              <a:t>Outsourcing: raccolta log Amministratori di Sistema</a:t>
            </a:r>
            <a:endParaRPr lang="it-IT" sz="2800" b="1" dirty="0">
              <a:latin typeface="Tempus Sans ITC" panose="04020404030D07020202" pitchFamily="82" charset="0"/>
              <a:cs typeface="Gisha" panose="020B0502040204020203" pitchFamily="34" charset="-79"/>
            </a:endParaRPr>
          </a:p>
        </p:txBody>
      </p:sp>
      <p:sp>
        <p:nvSpPr>
          <p:cNvPr id="34" name="Rettangolo arrotondato 33"/>
          <p:cNvSpPr/>
          <p:nvPr/>
        </p:nvSpPr>
        <p:spPr>
          <a:xfrm>
            <a:off x="2166586" y="1638300"/>
            <a:ext cx="309914" cy="28575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2</a:t>
            </a:r>
            <a:endParaRPr lang="it-IT" dirty="0"/>
          </a:p>
        </p:txBody>
      </p:sp>
      <p:sp>
        <p:nvSpPr>
          <p:cNvPr id="4" name="CasellaDiTesto 3"/>
          <p:cNvSpPr txBox="1"/>
          <p:nvPr/>
        </p:nvSpPr>
        <p:spPr>
          <a:xfrm>
            <a:off x="6258628" y="1564706"/>
            <a:ext cx="5651432" cy="1631216"/>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pPr marL="457200" indent="-457200"/>
            <a:r>
              <a:rPr lang="it-IT" sz="2000" dirty="0" smtClean="0">
                <a:cs typeface="Arial" charset="0"/>
              </a:rPr>
              <a:t>Oggetto della fornitura e output atteso</a:t>
            </a:r>
          </a:p>
          <a:p>
            <a:pPr marL="457200" indent="-457200"/>
            <a:r>
              <a:rPr lang="it-IT" sz="2000" dirty="0" smtClean="0">
                <a:cs typeface="Arial" charset="0"/>
              </a:rPr>
              <a:t>Tempistica</a:t>
            </a:r>
          </a:p>
          <a:p>
            <a:pPr marL="457200" indent="-457200"/>
            <a:r>
              <a:rPr lang="it-IT" sz="2000" dirty="0" smtClean="0">
                <a:cs typeface="Arial" charset="0"/>
              </a:rPr>
              <a:t>Sedi di svolgimento del servizio</a:t>
            </a:r>
          </a:p>
          <a:p>
            <a:pPr marL="457200" indent="-457200"/>
            <a:r>
              <a:rPr lang="it-IT" sz="2000" dirty="0" smtClean="0">
                <a:cs typeface="Arial" charset="0"/>
              </a:rPr>
              <a:t>Autorizzazioni</a:t>
            </a:r>
          </a:p>
          <a:p>
            <a:pPr marL="457200" indent="-457200"/>
            <a:r>
              <a:rPr lang="it-IT" sz="2000" dirty="0" smtClean="0">
                <a:cs typeface="Arial" charset="0"/>
              </a:rPr>
              <a:t>Obblighi e garanzie circa il Trattamento Dati</a:t>
            </a:r>
            <a:endParaRPr lang="it-IT" dirty="0" smtClean="0"/>
          </a:p>
        </p:txBody>
      </p:sp>
      <p:sp>
        <p:nvSpPr>
          <p:cNvPr id="5" name="Rettangolo 4"/>
          <p:cNvSpPr/>
          <p:nvPr/>
        </p:nvSpPr>
        <p:spPr>
          <a:xfrm>
            <a:off x="6317510" y="3503248"/>
            <a:ext cx="5550640" cy="707886"/>
          </a:xfrm>
          <a:prstGeom prst="rect">
            <a:avLst/>
          </a:prstGeom>
        </p:spPr>
        <p:style>
          <a:lnRef idx="1">
            <a:schemeClr val="accent3"/>
          </a:lnRef>
          <a:fillRef idx="3">
            <a:schemeClr val="accent3"/>
          </a:fillRef>
          <a:effectRef idx="2">
            <a:schemeClr val="accent3"/>
          </a:effectRef>
          <a:fontRef idx="minor">
            <a:schemeClr val="lt1"/>
          </a:fontRef>
        </p:style>
        <p:txBody>
          <a:bodyPr wrap="square">
            <a:spAutoFit/>
          </a:bodyPr>
          <a:lstStyle/>
          <a:p>
            <a:r>
              <a:rPr lang="it-IT" sz="2000" dirty="0" smtClean="0">
                <a:cs typeface="Arial" charset="0"/>
              </a:rPr>
              <a:t>Quale supporto/abilitazioni per il fornitore</a:t>
            </a:r>
          </a:p>
          <a:p>
            <a:r>
              <a:rPr lang="it-IT" sz="2000" dirty="0" smtClean="0">
                <a:cs typeface="Arial" charset="0"/>
              </a:rPr>
              <a:t>Cosa rimane di sua responsabilità</a:t>
            </a:r>
            <a:endParaRPr lang="it-IT" dirty="0" smtClean="0"/>
          </a:p>
        </p:txBody>
      </p:sp>
      <p:sp>
        <p:nvSpPr>
          <p:cNvPr id="7" name="Rettangolo 6"/>
          <p:cNvSpPr/>
          <p:nvPr/>
        </p:nvSpPr>
        <p:spPr>
          <a:xfrm>
            <a:off x="6324600" y="4680198"/>
            <a:ext cx="5585460" cy="1938992"/>
          </a:xfrm>
          <a:prstGeom prst="rect">
            <a:avLst/>
          </a:prstGeom>
        </p:spPr>
        <p:style>
          <a:lnRef idx="1">
            <a:schemeClr val="accent3"/>
          </a:lnRef>
          <a:fillRef idx="3">
            <a:schemeClr val="accent3"/>
          </a:fillRef>
          <a:effectRef idx="2">
            <a:schemeClr val="accent3"/>
          </a:effectRef>
          <a:fontRef idx="minor">
            <a:schemeClr val="lt1"/>
          </a:fontRef>
        </p:style>
        <p:txBody>
          <a:bodyPr wrap="square">
            <a:spAutoFit/>
          </a:bodyPr>
          <a:lstStyle/>
          <a:p>
            <a:r>
              <a:rPr lang="it-IT" sz="2000" b="1" dirty="0" smtClean="0">
                <a:cs typeface="Arial" charset="0"/>
              </a:rPr>
              <a:t>Norme di riferimento</a:t>
            </a:r>
            <a:r>
              <a:rPr lang="it-IT" sz="2000" dirty="0" smtClean="0">
                <a:cs typeface="Arial" charset="0"/>
              </a:rPr>
              <a:t>:</a:t>
            </a:r>
          </a:p>
          <a:p>
            <a:r>
              <a:rPr lang="it-IT" sz="2000" dirty="0" smtClean="0">
                <a:cs typeface="Arial" charset="0"/>
              </a:rPr>
              <a:t>Procedure</a:t>
            </a:r>
          </a:p>
          <a:p>
            <a:r>
              <a:rPr lang="it-IT" sz="2000" dirty="0" smtClean="0">
                <a:cs typeface="Arial" charset="0"/>
              </a:rPr>
              <a:t>Provvedimento del Garante della Privacy sugli Amministratori di Sistema,</a:t>
            </a:r>
          </a:p>
          <a:p>
            <a:r>
              <a:rPr lang="it-IT" sz="2000" dirty="0" smtClean="0">
                <a:cs typeface="Arial" charset="0"/>
              </a:rPr>
              <a:t>norme di Pubblica Sicurezza, TU sulla Privacy e GDPR</a:t>
            </a:r>
            <a:endParaRPr lang="it-IT" sz="2400" dirty="0" smtClean="0"/>
          </a:p>
        </p:txBody>
      </p:sp>
      <p:sp>
        <p:nvSpPr>
          <p:cNvPr id="25" name="Rettangolo arrotondato 24"/>
          <p:cNvSpPr/>
          <p:nvPr/>
        </p:nvSpPr>
        <p:spPr>
          <a:xfrm>
            <a:off x="7310003" y="609600"/>
            <a:ext cx="309997" cy="35675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3</a:t>
            </a:r>
            <a:endParaRPr lang="it-IT" dirty="0"/>
          </a:p>
        </p:txBody>
      </p:sp>
      <p:sp>
        <p:nvSpPr>
          <p:cNvPr id="29" name="Rettangolo arrotondato 28"/>
          <p:cNvSpPr/>
          <p:nvPr/>
        </p:nvSpPr>
        <p:spPr>
          <a:xfrm>
            <a:off x="5309753" y="3028950"/>
            <a:ext cx="367147" cy="29960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6</a:t>
            </a:r>
            <a:endParaRPr lang="it-IT" dirty="0"/>
          </a:p>
        </p:txBody>
      </p:sp>
      <p:sp>
        <p:nvSpPr>
          <p:cNvPr id="37" name="Freccia a destra 36"/>
          <p:cNvSpPr/>
          <p:nvPr/>
        </p:nvSpPr>
        <p:spPr>
          <a:xfrm rot="16358053" flipH="1">
            <a:off x="2721062" y="1784890"/>
            <a:ext cx="375575" cy="511412"/>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0" name="Rettangolo arrotondato 29"/>
          <p:cNvSpPr/>
          <p:nvPr/>
        </p:nvSpPr>
        <p:spPr>
          <a:xfrm>
            <a:off x="5576453" y="952500"/>
            <a:ext cx="309997" cy="35675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4</a:t>
            </a:r>
            <a:endParaRPr lang="it-IT" dirty="0"/>
          </a:p>
        </p:txBody>
      </p:sp>
      <p:sp>
        <p:nvSpPr>
          <p:cNvPr id="36" name="Rettangolo arrotondato 35"/>
          <p:cNvSpPr/>
          <p:nvPr/>
        </p:nvSpPr>
        <p:spPr>
          <a:xfrm>
            <a:off x="11310503" y="1619250"/>
            <a:ext cx="309997" cy="35675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5</a:t>
            </a:r>
            <a:endParaRPr lang="it-IT" dirty="0"/>
          </a:p>
        </p:txBody>
      </p:sp>
      <p:sp>
        <p:nvSpPr>
          <p:cNvPr id="42" name="Rettangolo arrotondato 41"/>
          <p:cNvSpPr/>
          <p:nvPr/>
        </p:nvSpPr>
        <p:spPr>
          <a:xfrm>
            <a:off x="11348603" y="3905250"/>
            <a:ext cx="462397" cy="32385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7</a:t>
            </a:r>
            <a:endParaRPr lang="it-IT" dirty="0"/>
          </a:p>
        </p:txBody>
      </p:sp>
      <p:sp>
        <p:nvSpPr>
          <p:cNvPr id="43" name="Rettangolo arrotondato 42"/>
          <p:cNvSpPr/>
          <p:nvPr/>
        </p:nvSpPr>
        <p:spPr>
          <a:xfrm>
            <a:off x="7614803" y="4343400"/>
            <a:ext cx="367147" cy="28575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8</a:t>
            </a:r>
            <a:endParaRPr lang="it-IT" dirty="0"/>
          </a:p>
        </p:txBody>
      </p:sp>
      <p:sp>
        <p:nvSpPr>
          <p:cNvPr id="45" name="Rettangolo arrotondato 44"/>
          <p:cNvSpPr/>
          <p:nvPr/>
        </p:nvSpPr>
        <p:spPr>
          <a:xfrm>
            <a:off x="5766953" y="5086350"/>
            <a:ext cx="595747" cy="28575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10</a:t>
            </a:r>
            <a:endParaRPr lang="it-IT" dirty="0"/>
          </a:p>
        </p:txBody>
      </p:sp>
      <p:sp>
        <p:nvSpPr>
          <p:cNvPr id="46" name="Rettangolo 45"/>
          <p:cNvSpPr/>
          <p:nvPr/>
        </p:nvSpPr>
        <p:spPr>
          <a:xfrm>
            <a:off x="6629400" y="564778"/>
            <a:ext cx="4629150" cy="523220"/>
          </a:xfrm>
          <a:prstGeom prst="rect">
            <a:avLst/>
          </a:prstGeom>
        </p:spPr>
        <p:txBody>
          <a:bodyPr wrap="square">
            <a:spAutoFit/>
          </a:bodyPr>
          <a:lstStyle/>
          <a:p>
            <a:pPr algn="ctr"/>
            <a:r>
              <a:rPr lang="it-IT" sz="2800" b="1" dirty="0" smtClean="0">
                <a:latin typeface="Tempus Sans ITC" pitchFamily="82" charset="0"/>
                <a:cs typeface="Arial" charset="0"/>
              </a:rPr>
              <a:t>Cosa definire?</a:t>
            </a:r>
            <a:endParaRPr lang="it-IT" sz="2800" b="1" dirty="0">
              <a:latin typeface="Tempus Sans ITC" pitchFamily="82" charset="0"/>
              <a:cs typeface="Arial" charset="0"/>
            </a:endParaRPr>
          </a:p>
        </p:txBody>
      </p:sp>
      <p:sp>
        <p:nvSpPr>
          <p:cNvPr id="49" name="Rettangolo 48"/>
          <p:cNvSpPr/>
          <p:nvPr/>
        </p:nvSpPr>
        <p:spPr>
          <a:xfrm>
            <a:off x="914400" y="2622178"/>
            <a:ext cx="4629150" cy="523220"/>
          </a:xfrm>
          <a:prstGeom prst="rect">
            <a:avLst/>
          </a:prstGeom>
        </p:spPr>
        <p:txBody>
          <a:bodyPr wrap="square">
            <a:spAutoFit/>
          </a:bodyPr>
          <a:lstStyle/>
          <a:p>
            <a:pPr algn="ctr"/>
            <a:r>
              <a:rPr lang="it-IT" sz="2800" b="1" dirty="0" smtClean="0">
                <a:latin typeface="Tempus Sans ITC" pitchFamily="82" charset="0"/>
                <a:cs typeface="Arial" charset="0"/>
              </a:rPr>
              <a:t>Service </a:t>
            </a:r>
            <a:r>
              <a:rPr lang="it-IT" sz="2800" b="1" dirty="0" err="1" smtClean="0">
                <a:latin typeface="Tempus Sans ITC" pitchFamily="82" charset="0"/>
                <a:cs typeface="Arial" charset="0"/>
              </a:rPr>
              <a:t>Level</a:t>
            </a:r>
            <a:r>
              <a:rPr lang="it-IT" sz="2800" b="1" dirty="0" smtClean="0">
                <a:latin typeface="Tempus Sans ITC" pitchFamily="82" charset="0"/>
                <a:cs typeface="Arial" charset="0"/>
              </a:rPr>
              <a:t> Agreement</a:t>
            </a:r>
            <a:endParaRPr lang="it-IT" sz="2800" b="1" dirty="0">
              <a:latin typeface="Tempus Sans ITC" pitchFamily="82" charset="0"/>
              <a:cs typeface="Arial" charset="0"/>
            </a:endParaRPr>
          </a:p>
        </p:txBody>
      </p:sp>
      <p:sp>
        <p:nvSpPr>
          <p:cNvPr id="53" name="Rettangolo arrotondato 52"/>
          <p:cNvSpPr/>
          <p:nvPr/>
        </p:nvSpPr>
        <p:spPr>
          <a:xfrm>
            <a:off x="5671817" y="1187259"/>
            <a:ext cx="2024383" cy="374571"/>
          </a:xfrm>
          <a:prstGeom prst="roundRect">
            <a:avLst/>
          </a:prstGeom>
          <a:solidFill>
            <a:srgbClr val="A6A6A6"/>
          </a:solidFill>
        </p:spPr>
        <p:txBody>
          <a:bodyPr wrap="square">
            <a:spAutoFit/>
          </a:bodyPr>
          <a:lstStyle/>
          <a:p>
            <a:pPr algn="ctr"/>
            <a:r>
              <a:rPr lang="it-IT" sz="1600" b="1" dirty="0" smtClean="0">
                <a:latin typeface="Tempus Sans ITC" panose="04020404030D07020202" pitchFamily="82" charset="0"/>
                <a:cs typeface="Gisha" panose="020B0502040204020203" pitchFamily="34" charset="-79"/>
              </a:rPr>
              <a:t>Fornitore</a:t>
            </a:r>
            <a:endParaRPr lang="it-IT" sz="1600" b="1" dirty="0" smtClean="0">
              <a:solidFill>
                <a:srgbClr val="E6B729"/>
              </a:solidFill>
              <a:cs typeface="Arial" charset="0"/>
            </a:endParaRPr>
          </a:p>
        </p:txBody>
      </p:sp>
      <p:sp>
        <p:nvSpPr>
          <p:cNvPr id="54" name="Rettangolo arrotondato 53"/>
          <p:cNvSpPr/>
          <p:nvPr/>
        </p:nvSpPr>
        <p:spPr>
          <a:xfrm>
            <a:off x="5557517" y="3206559"/>
            <a:ext cx="2024383" cy="374571"/>
          </a:xfrm>
          <a:prstGeom prst="roundRect">
            <a:avLst/>
          </a:prstGeom>
          <a:solidFill>
            <a:srgbClr val="A6A6A6"/>
          </a:solidFill>
        </p:spPr>
        <p:txBody>
          <a:bodyPr wrap="square">
            <a:spAutoFit/>
          </a:bodyPr>
          <a:lstStyle/>
          <a:p>
            <a:pPr algn="ctr"/>
            <a:r>
              <a:rPr lang="it-IT" sz="1600" b="1" dirty="0" smtClean="0">
                <a:latin typeface="Tempus Sans ITC" panose="04020404030D07020202" pitchFamily="82" charset="0"/>
                <a:cs typeface="Gisha" panose="020B0502040204020203" pitchFamily="34" charset="-79"/>
              </a:rPr>
              <a:t>Cliente</a:t>
            </a:r>
            <a:endParaRPr lang="it-IT" sz="1600" b="1" dirty="0" smtClean="0">
              <a:solidFill>
                <a:srgbClr val="E6B729"/>
              </a:solidFill>
              <a:cs typeface="Arial" charset="0"/>
            </a:endParaRPr>
          </a:p>
        </p:txBody>
      </p:sp>
      <p:sp>
        <p:nvSpPr>
          <p:cNvPr id="55" name="Rettangolo arrotondato 54"/>
          <p:cNvSpPr/>
          <p:nvPr/>
        </p:nvSpPr>
        <p:spPr>
          <a:xfrm>
            <a:off x="5557517" y="4330509"/>
            <a:ext cx="2024383" cy="374571"/>
          </a:xfrm>
          <a:prstGeom prst="roundRect">
            <a:avLst/>
          </a:prstGeom>
          <a:solidFill>
            <a:srgbClr val="A6A6A6"/>
          </a:solidFill>
        </p:spPr>
        <p:txBody>
          <a:bodyPr wrap="square">
            <a:spAutoFit/>
          </a:bodyPr>
          <a:lstStyle/>
          <a:p>
            <a:pPr algn="ctr"/>
            <a:r>
              <a:rPr lang="it-IT" sz="1600" b="1" dirty="0" smtClean="0">
                <a:latin typeface="Tempus Sans ITC" panose="04020404030D07020202" pitchFamily="82" charset="0"/>
                <a:cs typeface="Gisha" panose="020B0502040204020203" pitchFamily="34" charset="-79"/>
              </a:rPr>
              <a:t>Entrambi</a:t>
            </a:r>
            <a:endParaRPr lang="it-IT" sz="1600" b="1" dirty="0" smtClean="0">
              <a:solidFill>
                <a:srgbClr val="E6B729"/>
              </a:solidFill>
              <a:cs typeface="Arial" charset="0"/>
            </a:endParaRPr>
          </a:p>
        </p:txBody>
      </p:sp>
      <p:sp>
        <p:nvSpPr>
          <p:cNvPr id="56" name="Rettangolo arrotondato 55"/>
          <p:cNvSpPr/>
          <p:nvPr/>
        </p:nvSpPr>
        <p:spPr>
          <a:xfrm>
            <a:off x="9081653" y="4724400"/>
            <a:ext cx="367147" cy="28575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9</a:t>
            </a:r>
            <a:endParaRPr lang="it-IT" dirty="0"/>
          </a:p>
        </p:txBody>
      </p:sp>
    </p:spTree>
    <p:extLst>
      <p:ext uri="{BB962C8B-B14F-4D97-AF65-F5344CB8AC3E}">
        <p14:creationId xmlns:p14="http://schemas.microsoft.com/office/powerpoint/2010/main" val="376081667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e">
  <a:themeElements>
    <a:clrScheme name="Ione">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e">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e">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9108</TotalTime>
  <Words>4265</Words>
  <Application>Microsoft Office PowerPoint</Application>
  <PresentationFormat>Widescreen</PresentationFormat>
  <Paragraphs>683</Paragraphs>
  <Slides>19</Slides>
  <Notes>19</Notes>
  <HiddenSlides>0</HiddenSlides>
  <MMClips>0</MMClips>
  <ScaleCrop>false</ScaleCrop>
  <HeadingPairs>
    <vt:vector size="6" baseType="variant">
      <vt:variant>
        <vt:lpstr>Caratteri utilizzati</vt:lpstr>
      </vt:variant>
      <vt:variant>
        <vt:i4>14</vt:i4>
      </vt:variant>
      <vt:variant>
        <vt:lpstr>Tema</vt:lpstr>
      </vt:variant>
      <vt:variant>
        <vt:i4>1</vt:i4>
      </vt:variant>
      <vt:variant>
        <vt:lpstr>Titoli diapositive</vt:lpstr>
      </vt:variant>
      <vt:variant>
        <vt:i4>19</vt:i4>
      </vt:variant>
    </vt:vector>
  </HeadingPairs>
  <TitlesOfParts>
    <vt:vector size="34" baseType="lpstr">
      <vt:lpstr>Arial</vt:lpstr>
      <vt:lpstr>Articulate</vt:lpstr>
      <vt:lpstr>Articulate Light</vt:lpstr>
      <vt:lpstr>Bahnschrift</vt:lpstr>
      <vt:lpstr>Calibri</vt:lpstr>
      <vt:lpstr>Century Gothic</vt:lpstr>
      <vt:lpstr>Garamond</vt:lpstr>
      <vt:lpstr>Gisha</vt:lpstr>
      <vt:lpstr>Microsoft Yi Baiti</vt:lpstr>
      <vt:lpstr>MV Boli</vt:lpstr>
      <vt:lpstr>Tempus Sans ITC</vt:lpstr>
      <vt:lpstr>Times New Roman</vt:lpstr>
      <vt:lpstr>Wingdings</vt:lpstr>
      <vt:lpstr>Wingdings 3</vt:lpstr>
      <vt:lpstr>Ione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Valentina</dc:creator>
  <cp:lastModifiedBy>emessore</cp:lastModifiedBy>
  <cp:revision>1200</cp:revision>
  <dcterms:created xsi:type="dcterms:W3CDTF">2018-07-03T17:42:04Z</dcterms:created>
  <dcterms:modified xsi:type="dcterms:W3CDTF">2019-01-22T10:27:43Z</dcterms:modified>
</cp:coreProperties>
</file>