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0"/>
  </p:notesMasterIdLst>
  <p:sldIdLst>
    <p:sldId id="256" r:id="rId2"/>
    <p:sldId id="312" r:id="rId3"/>
    <p:sldId id="260" r:id="rId4"/>
    <p:sldId id="333" r:id="rId5"/>
    <p:sldId id="301" r:id="rId6"/>
    <p:sldId id="334" r:id="rId7"/>
    <p:sldId id="314" r:id="rId8"/>
    <p:sldId id="335" r:id="rId9"/>
    <p:sldId id="332" r:id="rId10"/>
    <p:sldId id="336" r:id="rId11"/>
    <p:sldId id="337" r:id="rId12"/>
    <p:sldId id="309" r:id="rId13"/>
    <p:sldId id="338" r:id="rId14"/>
    <p:sldId id="327" r:id="rId15"/>
    <p:sldId id="319" r:id="rId16"/>
    <p:sldId id="339" r:id="rId17"/>
    <p:sldId id="29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63737"/>
    <a:srgbClr val="757575"/>
    <a:srgbClr val="118053"/>
    <a:srgbClr val="B68E15"/>
    <a:srgbClr val="DFBA4E"/>
    <a:srgbClr val="426B6F"/>
    <a:srgbClr val="23585E"/>
    <a:srgbClr val="B01513"/>
    <a:srgbClr val="18697C"/>
    <a:srgbClr val="F3CD5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7613" autoAdjust="0"/>
  </p:normalViewPr>
  <p:slideViewPr>
    <p:cSldViewPr snapToGrid="0">
      <p:cViewPr>
        <p:scale>
          <a:sx n="50" d="100"/>
          <a:sy n="50" d="100"/>
        </p:scale>
        <p:origin x="-1644"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23271-A74D-46D2-9817-184B073632D9}" type="doc">
      <dgm:prSet loTypeId="urn:microsoft.com/office/officeart/2009/layout/ReverseList" loCatId="relationship" qsTypeId="urn:microsoft.com/office/officeart/2005/8/quickstyle/simple1" qsCatId="simple" csTypeId="urn:microsoft.com/office/officeart/2005/8/colors/colorful4" csCatId="colorful" phldr="1"/>
      <dgm:spPr/>
      <dgm:t>
        <a:bodyPr/>
        <a:lstStyle/>
        <a:p>
          <a:endParaRPr lang="it-IT"/>
        </a:p>
      </dgm:t>
    </dgm:pt>
    <dgm:pt modelId="{6F4F4628-C71E-4132-BB53-0B96FAC2542E}" type="pres">
      <dgm:prSet presAssocID="{7E323271-A74D-46D2-9817-184B073632D9}" presName="Name0" presStyleCnt="0">
        <dgm:presLayoutVars>
          <dgm:chMax val="2"/>
          <dgm:chPref val="2"/>
          <dgm:animLvl val="lvl"/>
        </dgm:presLayoutVars>
      </dgm:prSet>
      <dgm:spPr/>
      <dgm:t>
        <a:bodyPr/>
        <a:lstStyle/>
        <a:p>
          <a:endParaRPr lang="it-IT"/>
        </a:p>
      </dgm:t>
    </dgm:pt>
  </dgm:ptLst>
  <dgm:cxnLst>
    <dgm:cxn modelId="{2E362668-5109-406A-89D7-C7A3A566AEC9}" type="presOf" srcId="{7E323271-A74D-46D2-9817-184B073632D9}" destId="{6F4F4628-C71E-4132-BB53-0B96FAC2542E}" srcOrd="0" destOrd="0" presId="urn:microsoft.com/office/officeart/2009/layout/Reverse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C626E-0924-475F-B3A6-33057F50B349}" type="doc">
      <dgm:prSet loTypeId="urn:microsoft.com/office/officeart/2005/8/layout/arrow6" loCatId="relationship" qsTypeId="urn:microsoft.com/office/officeart/2005/8/quickstyle/simple1" qsCatId="simple" csTypeId="urn:microsoft.com/office/officeart/2005/8/colors/colorful5" csCatId="colorful" phldr="1"/>
      <dgm:spPr/>
      <dgm:t>
        <a:bodyPr/>
        <a:lstStyle/>
        <a:p>
          <a:endParaRPr lang="it-IT"/>
        </a:p>
      </dgm:t>
    </dgm:pt>
    <dgm:pt modelId="{D1258A99-6856-4BD6-8A88-C863A3F8C634}">
      <dgm:prSet phldrT="[Testo]" custT="1"/>
      <dgm:spPr/>
      <dgm:t>
        <a:bodyPr/>
        <a:lstStyle/>
        <a:p>
          <a:r>
            <a:rPr lang="it-IT" sz="3200" dirty="0"/>
            <a:t>Ieri</a:t>
          </a:r>
        </a:p>
      </dgm:t>
    </dgm:pt>
    <dgm:pt modelId="{ECE4D191-AF21-43EB-B01B-042ACF182F80}" type="parTrans" cxnId="{6155E593-EBA1-4F30-8699-FF292C5CB3B0}">
      <dgm:prSet/>
      <dgm:spPr/>
      <dgm:t>
        <a:bodyPr/>
        <a:lstStyle/>
        <a:p>
          <a:endParaRPr lang="it-IT"/>
        </a:p>
      </dgm:t>
    </dgm:pt>
    <dgm:pt modelId="{5FD35CCB-4D61-404B-8ECA-9B5DD52A10A1}" type="sibTrans" cxnId="{6155E593-EBA1-4F30-8699-FF292C5CB3B0}">
      <dgm:prSet/>
      <dgm:spPr/>
      <dgm:t>
        <a:bodyPr/>
        <a:lstStyle/>
        <a:p>
          <a:endParaRPr lang="it-IT"/>
        </a:p>
      </dgm:t>
    </dgm:pt>
    <dgm:pt modelId="{118ACB67-1D0F-4910-8887-485D0F56767D}">
      <dgm:prSet phldrT="[Testo]" custT="1"/>
      <dgm:spPr/>
      <dgm:t>
        <a:bodyPr/>
        <a:lstStyle/>
        <a:p>
          <a:r>
            <a:rPr lang="it-IT" sz="3200" dirty="0"/>
            <a:t>Oggi</a:t>
          </a:r>
        </a:p>
      </dgm:t>
    </dgm:pt>
    <dgm:pt modelId="{B87C042C-547A-47E3-96EB-8E029F0716C1}" type="parTrans" cxnId="{9C50E508-782F-46CC-AFA1-757D417FA874}">
      <dgm:prSet/>
      <dgm:spPr/>
      <dgm:t>
        <a:bodyPr/>
        <a:lstStyle/>
        <a:p>
          <a:endParaRPr lang="it-IT"/>
        </a:p>
      </dgm:t>
    </dgm:pt>
    <dgm:pt modelId="{64D60560-D4A2-42B2-B71C-91F355A17571}" type="sibTrans" cxnId="{9C50E508-782F-46CC-AFA1-757D417FA874}">
      <dgm:prSet/>
      <dgm:spPr/>
      <dgm:t>
        <a:bodyPr/>
        <a:lstStyle/>
        <a:p>
          <a:endParaRPr lang="it-IT"/>
        </a:p>
      </dgm:t>
    </dgm:pt>
    <dgm:pt modelId="{3D3F0AE8-0335-43F8-83CC-77BD6AF92F53}" type="pres">
      <dgm:prSet presAssocID="{65EC626E-0924-475F-B3A6-33057F50B349}" presName="compositeShape" presStyleCnt="0">
        <dgm:presLayoutVars>
          <dgm:chMax val="2"/>
          <dgm:dir/>
          <dgm:resizeHandles val="exact"/>
        </dgm:presLayoutVars>
      </dgm:prSet>
      <dgm:spPr/>
      <dgm:t>
        <a:bodyPr/>
        <a:lstStyle/>
        <a:p>
          <a:endParaRPr lang="it-IT"/>
        </a:p>
      </dgm:t>
    </dgm:pt>
    <dgm:pt modelId="{005E0E78-A9A6-4A4B-B68F-DA09EB9320B8}" type="pres">
      <dgm:prSet presAssocID="{65EC626E-0924-475F-B3A6-33057F50B349}" presName="ribbon" presStyleLbl="node1" presStyleIdx="0" presStyleCnt="1" custScaleX="88076" custLinFactX="-17915" custLinFactNeighborX="-100000" custLinFactNeighborY="-81632"/>
      <dgm:spPr>
        <a:solidFill>
          <a:srgbClr val="18697C"/>
        </a:solidFill>
      </dgm:spPr>
    </dgm:pt>
    <dgm:pt modelId="{F595C4EC-53B3-46FE-9FCD-7B43A5EB8739}" type="pres">
      <dgm:prSet presAssocID="{65EC626E-0924-475F-B3A6-33057F50B349}" presName="leftArrowText" presStyleLbl="node1" presStyleIdx="0" presStyleCnt="1" custLinFactNeighborX="7035" custLinFactNeighborY="15404">
        <dgm:presLayoutVars>
          <dgm:chMax val="0"/>
          <dgm:bulletEnabled val="1"/>
        </dgm:presLayoutVars>
      </dgm:prSet>
      <dgm:spPr/>
      <dgm:t>
        <a:bodyPr/>
        <a:lstStyle/>
        <a:p>
          <a:endParaRPr lang="it-IT"/>
        </a:p>
      </dgm:t>
    </dgm:pt>
    <dgm:pt modelId="{AA12E801-8E7E-40D3-943B-43214EB5FD7A}" type="pres">
      <dgm:prSet presAssocID="{65EC626E-0924-475F-B3A6-33057F50B349}" presName="rightArrowText" presStyleLbl="node1" presStyleIdx="0" presStyleCnt="1" custLinFactNeighborX="-31586" custLinFactNeighborY="10309">
        <dgm:presLayoutVars>
          <dgm:chMax val="0"/>
          <dgm:bulletEnabled val="1"/>
        </dgm:presLayoutVars>
      </dgm:prSet>
      <dgm:spPr/>
      <dgm:t>
        <a:bodyPr/>
        <a:lstStyle/>
        <a:p>
          <a:endParaRPr lang="it-IT"/>
        </a:p>
      </dgm:t>
    </dgm:pt>
  </dgm:ptLst>
  <dgm:cxnLst>
    <dgm:cxn modelId="{6155E593-EBA1-4F30-8699-FF292C5CB3B0}" srcId="{65EC626E-0924-475F-B3A6-33057F50B349}" destId="{D1258A99-6856-4BD6-8A88-C863A3F8C634}" srcOrd="0" destOrd="0" parTransId="{ECE4D191-AF21-43EB-B01B-042ACF182F80}" sibTransId="{5FD35CCB-4D61-404B-8ECA-9B5DD52A10A1}"/>
    <dgm:cxn modelId="{9C50E508-782F-46CC-AFA1-757D417FA874}" srcId="{65EC626E-0924-475F-B3A6-33057F50B349}" destId="{118ACB67-1D0F-4910-8887-485D0F56767D}" srcOrd="1" destOrd="0" parTransId="{B87C042C-547A-47E3-96EB-8E029F0716C1}" sibTransId="{64D60560-D4A2-42B2-B71C-91F355A17571}"/>
    <dgm:cxn modelId="{CEE67209-99BE-4055-B378-0069F70CEC4D}" type="presOf" srcId="{D1258A99-6856-4BD6-8A88-C863A3F8C634}" destId="{F595C4EC-53B3-46FE-9FCD-7B43A5EB8739}" srcOrd="0" destOrd="0" presId="urn:microsoft.com/office/officeart/2005/8/layout/arrow6"/>
    <dgm:cxn modelId="{3C70109A-A054-440C-812B-757C4C68D466}" type="presOf" srcId="{65EC626E-0924-475F-B3A6-33057F50B349}" destId="{3D3F0AE8-0335-43F8-83CC-77BD6AF92F53}" srcOrd="0" destOrd="0" presId="urn:microsoft.com/office/officeart/2005/8/layout/arrow6"/>
    <dgm:cxn modelId="{4C528EFF-DB48-48F6-A893-57FD16D6B592}" type="presOf" srcId="{118ACB67-1D0F-4910-8887-485D0F56767D}" destId="{AA12E801-8E7E-40D3-943B-43214EB5FD7A}" srcOrd="0" destOrd="0" presId="urn:microsoft.com/office/officeart/2005/8/layout/arrow6"/>
    <dgm:cxn modelId="{93893FD5-83F3-4ED8-A546-9DBDA234E246}" type="presParOf" srcId="{3D3F0AE8-0335-43F8-83CC-77BD6AF92F53}" destId="{005E0E78-A9A6-4A4B-B68F-DA09EB9320B8}" srcOrd="0" destOrd="0" presId="urn:microsoft.com/office/officeart/2005/8/layout/arrow6"/>
    <dgm:cxn modelId="{BFE9C924-FFE0-4670-B926-329AD1BDCACC}" type="presParOf" srcId="{3D3F0AE8-0335-43F8-83CC-77BD6AF92F53}" destId="{F595C4EC-53B3-46FE-9FCD-7B43A5EB8739}" srcOrd="1" destOrd="0" presId="urn:microsoft.com/office/officeart/2005/8/layout/arrow6"/>
    <dgm:cxn modelId="{430327A9-4AE9-4B4D-982F-769F1E9D0A8B}" type="presParOf" srcId="{3D3F0AE8-0335-43F8-83CC-77BD6AF92F53}" destId="{AA12E801-8E7E-40D3-943B-43214EB5FD7A}" srcOrd="2" destOrd="0" presId="urn:microsoft.com/office/officeart/2005/8/layout/arrow6"/>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4DCD4F-FD51-4AD0-A2DE-230A3E52A8C4}"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it-IT"/>
        </a:p>
      </dgm:t>
    </dgm:pt>
    <dgm:pt modelId="{550170E1-39A0-4F1D-A430-2E0183B0120E}">
      <dgm:prSet custT="1"/>
      <dgm:spPr/>
      <dgm:t>
        <a:bodyPr/>
        <a:lstStyle/>
        <a:p>
          <a:r>
            <a:rPr lang="it-IT" sz="1600"/>
            <a:t>Il ceto medio è fragile</a:t>
          </a:r>
          <a:endParaRPr lang="it-IT" sz="1600" dirty="0"/>
        </a:p>
      </dgm:t>
    </dgm:pt>
    <dgm:pt modelId="{D797DB47-E7A4-4A51-B237-99E49DF19DE6}" type="parTrans" cxnId="{955B6FD9-24E9-4F80-9E06-A93890D5A269}">
      <dgm:prSet/>
      <dgm:spPr/>
      <dgm:t>
        <a:bodyPr/>
        <a:lstStyle/>
        <a:p>
          <a:endParaRPr lang="it-IT" sz="4800"/>
        </a:p>
      </dgm:t>
    </dgm:pt>
    <dgm:pt modelId="{624D4551-68F6-482C-8476-FEA601F9454D}" type="sibTrans" cxnId="{955B6FD9-24E9-4F80-9E06-A93890D5A269}">
      <dgm:prSet/>
      <dgm:spPr/>
      <dgm:t>
        <a:bodyPr/>
        <a:lstStyle/>
        <a:p>
          <a:endParaRPr lang="it-IT" sz="4800"/>
        </a:p>
      </dgm:t>
    </dgm:pt>
    <dgm:pt modelId="{4EE8D55C-573A-4891-8B14-13A6BA2A5EF8}">
      <dgm:prSet custT="1"/>
      <dgm:spPr/>
      <dgm:t>
        <a:bodyPr/>
        <a:lstStyle/>
        <a:p>
          <a:r>
            <a:rPr lang="it-IT" sz="1600"/>
            <a:t>La disoccupazione giovanile aumenta</a:t>
          </a:r>
          <a:endParaRPr lang="it-IT" sz="1600" dirty="0"/>
        </a:p>
      </dgm:t>
    </dgm:pt>
    <dgm:pt modelId="{A426CBE3-DF2B-4F2A-85BC-C9D2D8EE85B3}" type="parTrans" cxnId="{1B5AD7E1-79EC-4053-971D-1BBAD990178E}">
      <dgm:prSet/>
      <dgm:spPr/>
      <dgm:t>
        <a:bodyPr/>
        <a:lstStyle/>
        <a:p>
          <a:endParaRPr lang="it-IT" sz="4800"/>
        </a:p>
      </dgm:t>
    </dgm:pt>
    <dgm:pt modelId="{03F9A831-3033-4188-8DE4-6FB86E4F1E60}" type="sibTrans" cxnId="{1B5AD7E1-79EC-4053-971D-1BBAD990178E}">
      <dgm:prSet/>
      <dgm:spPr/>
      <dgm:t>
        <a:bodyPr/>
        <a:lstStyle/>
        <a:p>
          <a:endParaRPr lang="it-IT" sz="4800"/>
        </a:p>
      </dgm:t>
    </dgm:pt>
    <dgm:pt modelId="{16293D70-2738-44E4-A7F3-95C8D7BAD18C}">
      <dgm:prSet custT="1"/>
      <dgm:spPr/>
      <dgm:t>
        <a:bodyPr/>
        <a:lstStyle/>
        <a:p>
          <a:r>
            <a:rPr lang="it-IT" sz="1600"/>
            <a:t>Le fasce anziane necessitano di assistenza e protezione</a:t>
          </a:r>
          <a:endParaRPr lang="it-IT" sz="1600" dirty="0"/>
        </a:p>
      </dgm:t>
    </dgm:pt>
    <dgm:pt modelId="{90D711F4-0626-4E72-B438-0F4977C54064}" type="parTrans" cxnId="{80253852-7B42-4087-A01C-6B1FCC873DA4}">
      <dgm:prSet/>
      <dgm:spPr/>
      <dgm:t>
        <a:bodyPr/>
        <a:lstStyle/>
        <a:p>
          <a:endParaRPr lang="it-IT" sz="4800"/>
        </a:p>
      </dgm:t>
    </dgm:pt>
    <dgm:pt modelId="{1FD31668-4057-477A-85D9-101175DD22BC}" type="sibTrans" cxnId="{80253852-7B42-4087-A01C-6B1FCC873DA4}">
      <dgm:prSet/>
      <dgm:spPr/>
      <dgm:t>
        <a:bodyPr/>
        <a:lstStyle/>
        <a:p>
          <a:endParaRPr lang="it-IT" sz="4800"/>
        </a:p>
      </dgm:t>
    </dgm:pt>
    <dgm:pt modelId="{5FE59860-5CE5-404F-B9FA-F35E2BB45136}" type="pres">
      <dgm:prSet presAssocID="{D54DCD4F-FD51-4AD0-A2DE-230A3E52A8C4}" presName="linearFlow" presStyleCnt="0">
        <dgm:presLayoutVars>
          <dgm:dir/>
          <dgm:resizeHandles val="exact"/>
        </dgm:presLayoutVars>
      </dgm:prSet>
      <dgm:spPr/>
      <dgm:t>
        <a:bodyPr/>
        <a:lstStyle/>
        <a:p>
          <a:endParaRPr lang="it-IT"/>
        </a:p>
      </dgm:t>
    </dgm:pt>
    <dgm:pt modelId="{916B9620-2686-4CC7-9F46-BBDD0E4DB24C}" type="pres">
      <dgm:prSet presAssocID="{550170E1-39A0-4F1D-A430-2E0183B0120E}" presName="composite" presStyleCnt="0"/>
      <dgm:spPr/>
    </dgm:pt>
    <dgm:pt modelId="{98F16152-44FF-4706-ABF2-3E3AAA5FCBD6}" type="pres">
      <dgm:prSet presAssocID="{550170E1-39A0-4F1D-A430-2E0183B0120E}" presName="imgShp" presStyleLbl="fgImgPlace1" presStyleIdx="0" presStyleCnt="3"/>
      <dgm:spPr>
        <a:prstGeom prst="teardrop">
          <a:avLst/>
        </a:prstGeom>
        <a:blipFill>
          <a:blip xmlns:r="http://schemas.openxmlformats.org/officeDocument/2006/relationships" r:embed="rId1" cstate="print">
            <a:lum bright="70000" contrast="-70000"/>
            <a:extLst>
              <a:ext uri="{28A0092B-C50C-407E-A947-70E740481C1C}">
                <a14:useLocalDpi xmlns:a14="http://schemas.microsoft.com/office/drawing/2010/main" xmlns="" val="0"/>
              </a:ext>
            </a:extLst>
          </a:blip>
          <a:srcRect/>
          <a:stretch>
            <a:fillRect/>
          </a:stretch>
        </a:blipFill>
      </dgm:spPr>
      <dgm:t>
        <a:bodyPr/>
        <a:lstStyle/>
        <a:p>
          <a:endParaRPr lang="it-IT"/>
        </a:p>
      </dgm:t>
    </dgm:pt>
    <dgm:pt modelId="{6A4D999D-8DC3-4025-A6E2-700E069F3B15}" type="pres">
      <dgm:prSet presAssocID="{550170E1-39A0-4F1D-A430-2E0183B0120E}" presName="txShp" presStyleLbl="node1" presStyleIdx="0" presStyleCnt="3">
        <dgm:presLayoutVars>
          <dgm:bulletEnabled val="1"/>
        </dgm:presLayoutVars>
      </dgm:prSet>
      <dgm:spPr/>
      <dgm:t>
        <a:bodyPr/>
        <a:lstStyle/>
        <a:p>
          <a:endParaRPr lang="it-IT"/>
        </a:p>
      </dgm:t>
    </dgm:pt>
    <dgm:pt modelId="{DFF1D2B2-CED9-4B20-B880-B9B0BDA3352F}" type="pres">
      <dgm:prSet presAssocID="{624D4551-68F6-482C-8476-FEA601F9454D}" presName="spacing" presStyleCnt="0"/>
      <dgm:spPr/>
    </dgm:pt>
    <dgm:pt modelId="{F46C681D-D1C2-48B5-8849-0E80AB561382}" type="pres">
      <dgm:prSet presAssocID="{4EE8D55C-573A-4891-8B14-13A6BA2A5EF8}" presName="composite" presStyleCnt="0"/>
      <dgm:spPr/>
    </dgm:pt>
    <dgm:pt modelId="{FF48DE2A-020F-4AB6-BD82-E6A87A035F7D}" type="pres">
      <dgm:prSet presAssocID="{4EE8D55C-573A-4891-8B14-13A6BA2A5EF8}" presName="imgShp" presStyleLbl="fgImgPlace1" presStyleIdx="1" presStyleCnt="3"/>
      <dgm:spPr>
        <a:prstGeom prst="teardrop">
          <a:avLst/>
        </a:prstGeom>
        <a:blipFill>
          <a:blip xmlns:r="http://schemas.openxmlformats.org/officeDocument/2006/relationships" r:embed="rId2">
            <a:lum bright="70000" contrast="-70000"/>
            <a:extLst>
              <a:ext uri="{28A0092B-C50C-407E-A947-70E740481C1C}">
                <a14:useLocalDpi xmlns:a14="http://schemas.microsoft.com/office/drawing/2010/main" xmlns="" val="0"/>
              </a:ext>
            </a:extLst>
          </a:blip>
          <a:srcRect/>
          <a:stretch>
            <a:fillRect/>
          </a:stretch>
        </a:blipFill>
      </dgm:spPr>
      <dgm:t>
        <a:bodyPr/>
        <a:lstStyle/>
        <a:p>
          <a:endParaRPr lang="it-IT"/>
        </a:p>
      </dgm:t>
    </dgm:pt>
    <dgm:pt modelId="{E4EAADEC-C86A-4BDA-B845-987DA8A8C694}" type="pres">
      <dgm:prSet presAssocID="{4EE8D55C-573A-4891-8B14-13A6BA2A5EF8}" presName="txShp" presStyleLbl="node1" presStyleIdx="1" presStyleCnt="3">
        <dgm:presLayoutVars>
          <dgm:bulletEnabled val="1"/>
        </dgm:presLayoutVars>
      </dgm:prSet>
      <dgm:spPr/>
      <dgm:t>
        <a:bodyPr/>
        <a:lstStyle/>
        <a:p>
          <a:endParaRPr lang="it-IT"/>
        </a:p>
      </dgm:t>
    </dgm:pt>
    <dgm:pt modelId="{7EAF8896-759E-43F6-99F5-4C1FB3A35C05}" type="pres">
      <dgm:prSet presAssocID="{03F9A831-3033-4188-8DE4-6FB86E4F1E60}" presName="spacing" presStyleCnt="0"/>
      <dgm:spPr/>
    </dgm:pt>
    <dgm:pt modelId="{F79C7EA2-C68B-462F-96EA-D4E29E064194}" type="pres">
      <dgm:prSet presAssocID="{16293D70-2738-44E4-A7F3-95C8D7BAD18C}" presName="composite" presStyleCnt="0"/>
      <dgm:spPr/>
    </dgm:pt>
    <dgm:pt modelId="{3E7594B0-C96B-4203-809A-573592CB83D8}" type="pres">
      <dgm:prSet presAssocID="{16293D70-2738-44E4-A7F3-95C8D7BAD18C}" presName="imgShp" presStyleLbl="fgImgPlace1" presStyleIdx="2" presStyleCnt="3"/>
      <dgm:spPr>
        <a:prstGeom prst="teardrop">
          <a:avLst/>
        </a:prstGeom>
        <a:blipFill>
          <a:blip xmlns:r="http://schemas.openxmlformats.org/officeDocument/2006/relationships" r:embed="rId3">
            <a:lum bright="70000" contrast="-70000"/>
            <a:extLst>
              <a:ext uri="{28A0092B-C50C-407E-A947-70E740481C1C}">
                <a14:useLocalDpi xmlns:a14="http://schemas.microsoft.com/office/drawing/2010/main" xmlns="" val="0"/>
              </a:ext>
            </a:extLst>
          </a:blip>
          <a:srcRect/>
          <a:stretch>
            <a:fillRect/>
          </a:stretch>
        </a:blipFill>
      </dgm:spPr>
      <dgm:t>
        <a:bodyPr/>
        <a:lstStyle/>
        <a:p>
          <a:endParaRPr lang="it-IT"/>
        </a:p>
      </dgm:t>
    </dgm:pt>
    <dgm:pt modelId="{376397B0-9929-46C8-B3F2-53ED7C71A3C3}" type="pres">
      <dgm:prSet presAssocID="{16293D70-2738-44E4-A7F3-95C8D7BAD18C}" presName="txShp" presStyleLbl="node1" presStyleIdx="2" presStyleCnt="3">
        <dgm:presLayoutVars>
          <dgm:bulletEnabled val="1"/>
        </dgm:presLayoutVars>
      </dgm:prSet>
      <dgm:spPr/>
      <dgm:t>
        <a:bodyPr/>
        <a:lstStyle/>
        <a:p>
          <a:endParaRPr lang="it-IT"/>
        </a:p>
      </dgm:t>
    </dgm:pt>
  </dgm:ptLst>
  <dgm:cxnLst>
    <dgm:cxn modelId="{E115E4FB-C69B-4A6C-BCBE-969F24A730EA}" type="presOf" srcId="{D54DCD4F-FD51-4AD0-A2DE-230A3E52A8C4}" destId="{5FE59860-5CE5-404F-B9FA-F35E2BB45136}" srcOrd="0" destOrd="0" presId="urn:microsoft.com/office/officeart/2005/8/layout/vList3#1"/>
    <dgm:cxn modelId="{955B6FD9-24E9-4F80-9E06-A93890D5A269}" srcId="{D54DCD4F-FD51-4AD0-A2DE-230A3E52A8C4}" destId="{550170E1-39A0-4F1D-A430-2E0183B0120E}" srcOrd="0" destOrd="0" parTransId="{D797DB47-E7A4-4A51-B237-99E49DF19DE6}" sibTransId="{624D4551-68F6-482C-8476-FEA601F9454D}"/>
    <dgm:cxn modelId="{5C315436-7A39-42F2-8B26-B93C68B747CA}" type="presOf" srcId="{550170E1-39A0-4F1D-A430-2E0183B0120E}" destId="{6A4D999D-8DC3-4025-A6E2-700E069F3B15}" srcOrd="0" destOrd="0" presId="urn:microsoft.com/office/officeart/2005/8/layout/vList3#1"/>
    <dgm:cxn modelId="{80253852-7B42-4087-A01C-6B1FCC873DA4}" srcId="{D54DCD4F-FD51-4AD0-A2DE-230A3E52A8C4}" destId="{16293D70-2738-44E4-A7F3-95C8D7BAD18C}" srcOrd="2" destOrd="0" parTransId="{90D711F4-0626-4E72-B438-0F4977C54064}" sibTransId="{1FD31668-4057-477A-85D9-101175DD22BC}"/>
    <dgm:cxn modelId="{3C3AE77C-1B72-4CB3-8D70-B4506C457E1A}" type="presOf" srcId="{4EE8D55C-573A-4891-8B14-13A6BA2A5EF8}" destId="{E4EAADEC-C86A-4BDA-B845-987DA8A8C694}" srcOrd="0" destOrd="0" presId="urn:microsoft.com/office/officeart/2005/8/layout/vList3#1"/>
    <dgm:cxn modelId="{1B5AD7E1-79EC-4053-971D-1BBAD990178E}" srcId="{D54DCD4F-FD51-4AD0-A2DE-230A3E52A8C4}" destId="{4EE8D55C-573A-4891-8B14-13A6BA2A5EF8}" srcOrd="1" destOrd="0" parTransId="{A426CBE3-DF2B-4F2A-85BC-C9D2D8EE85B3}" sibTransId="{03F9A831-3033-4188-8DE4-6FB86E4F1E60}"/>
    <dgm:cxn modelId="{268D45D3-16B5-458C-9DE9-25B27AA176CA}" type="presOf" srcId="{16293D70-2738-44E4-A7F3-95C8D7BAD18C}" destId="{376397B0-9929-46C8-B3F2-53ED7C71A3C3}" srcOrd="0" destOrd="0" presId="urn:microsoft.com/office/officeart/2005/8/layout/vList3#1"/>
    <dgm:cxn modelId="{80647CC6-2D6F-4D3D-A60E-D92BB656DC33}" type="presParOf" srcId="{5FE59860-5CE5-404F-B9FA-F35E2BB45136}" destId="{916B9620-2686-4CC7-9F46-BBDD0E4DB24C}" srcOrd="0" destOrd="0" presId="urn:microsoft.com/office/officeart/2005/8/layout/vList3#1"/>
    <dgm:cxn modelId="{9B95BBA7-1938-4F7A-96C9-FA29EEF0A2AC}" type="presParOf" srcId="{916B9620-2686-4CC7-9F46-BBDD0E4DB24C}" destId="{98F16152-44FF-4706-ABF2-3E3AAA5FCBD6}" srcOrd="0" destOrd="0" presId="urn:microsoft.com/office/officeart/2005/8/layout/vList3#1"/>
    <dgm:cxn modelId="{E52318A1-ADBF-41B3-90F6-7609C02486FD}" type="presParOf" srcId="{916B9620-2686-4CC7-9F46-BBDD0E4DB24C}" destId="{6A4D999D-8DC3-4025-A6E2-700E069F3B15}" srcOrd="1" destOrd="0" presId="urn:microsoft.com/office/officeart/2005/8/layout/vList3#1"/>
    <dgm:cxn modelId="{B34BF8FD-A5B2-40C7-A987-5AE48789252B}" type="presParOf" srcId="{5FE59860-5CE5-404F-B9FA-F35E2BB45136}" destId="{DFF1D2B2-CED9-4B20-B880-B9B0BDA3352F}" srcOrd="1" destOrd="0" presId="urn:microsoft.com/office/officeart/2005/8/layout/vList3#1"/>
    <dgm:cxn modelId="{DCB91363-D311-45E4-A62B-BE51ADA85B6C}" type="presParOf" srcId="{5FE59860-5CE5-404F-B9FA-F35E2BB45136}" destId="{F46C681D-D1C2-48B5-8849-0E80AB561382}" srcOrd="2" destOrd="0" presId="urn:microsoft.com/office/officeart/2005/8/layout/vList3#1"/>
    <dgm:cxn modelId="{7068B40D-15E0-474B-95CE-C4C86EFB1AF7}" type="presParOf" srcId="{F46C681D-D1C2-48B5-8849-0E80AB561382}" destId="{FF48DE2A-020F-4AB6-BD82-E6A87A035F7D}" srcOrd="0" destOrd="0" presId="urn:microsoft.com/office/officeart/2005/8/layout/vList3#1"/>
    <dgm:cxn modelId="{B82E3BC8-8D5E-46B6-A960-3FDE30AF836D}" type="presParOf" srcId="{F46C681D-D1C2-48B5-8849-0E80AB561382}" destId="{E4EAADEC-C86A-4BDA-B845-987DA8A8C694}" srcOrd="1" destOrd="0" presId="urn:microsoft.com/office/officeart/2005/8/layout/vList3#1"/>
    <dgm:cxn modelId="{AD6387B5-7DDF-4509-AEBA-AD07028508BF}" type="presParOf" srcId="{5FE59860-5CE5-404F-B9FA-F35E2BB45136}" destId="{7EAF8896-759E-43F6-99F5-4C1FB3A35C05}" srcOrd="3" destOrd="0" presId="urn:microsoft.com/office/officeart/2005/8/layout/vList3#1"/>
    <dgm:cxn modelId="{1297CCF7-9A32-47D0-A095-567AED6E6C3A}" type="presParOf" srcId="{5FE59860-5CE5-404F-B9FA-F35E2BB45136}" destId="{F79C7EA2-C68B-462F-96EA-D4E29E064194}" srcOrd="4" destOrd="0" presId="urn:microsoft.com/office/officeart/2005/8/layout/vList3#1"/>
    <dgm:cxn modelId="{400B8A5D-4652-44E8-BDFA-234B87330E05}" type="presParOf" srcId="{F79C7EA2-C68B-462F-96EA-D4E29E064194}" destId="{3E7594B0-C96B-4203-809A-573592CB83D8}" srcOrd="0" destOrd="0" presId="urn:microsoft.com/office/officeart/2005/8/layout/vList3#1"/>
    <dgm:cxn modelId="{661610EA-3212-4B28-8E03-20871023CA6E}" type="presParOf" srcId="{F79C7EA2-C68B-462F-96EA-D4E29E064194}" destId="{376397B0-9929-46C8-B3F2-53ED7C71A3C3}" srcOrd="1" destOrd="0" presId="urn:microsoft.com/office/officeart/2005/8/layout/vList3#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323271-A74D-46D2-9817-184B073632D9}" type="doc">
      <dgm:prSet loTypeId="urn:microsoft.com/office/officeart/2009/layout/ReverseList" loCatId="relationship" qsTypeId="urn:microsoft.com/office/officeart/2005/8/quickstyle/simple1" qsCatId="simple" csTypeId="urn:microsoft.com/office/officeart/2005/8/colors/colorful4" csCatId="colorful" phldr="1"/>
      <dgm:spPr/>
      <dgm:t>
        <a:bodyPr/>
        <a:lstStyle/>
        <a:p>
          <a:endParaRPr lang="it-IT"/>
        </a:p>
      </dgm:t>
    </dgm:pt>
    <dgm:pt modelId="{6F4F4628-C71E-4132-BB53-0B96FAC2542E}" type="pres">
      <dgm:prSet presAssocID="{7E323271-A74D-46D2-9817-184B073632D9}" presName="Name0" presStyleCnt="0">
        <dgm:presLayoutVars>
          <dgm:chMax val="2"/>
          <dgm:chPref val="2"/>
          <dgm:animLvl val="lvl"/>
        </dgm:presLayoutVars>
      </dgm:prSet>
      <dgm:spPr/>
      <dgm:t>
        <a:bodyPr/>
        <a:lstStyle/>
        <a:p>
          <a:endParaRPr lang="it-IT"/>
        </a:p>
      </dgm:t>
    </dgm:pt>
  </dgm:ptLst>
  <dgm:cxnLst>
    <dgm:cxn modelId="{2E362668-5109-406A-89D7-C7A3A566AEC9}" type="presOf" srcId="{7E323271-A74D-46D2-9817-184B073632D9}" destId="{6F4F4628-C71E-4132-BB53-0B96FAC2542E}" srcOrd="0" destOrd="0" presId="urn:microsoft.com/office/officeart/2009/layout/Reverse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323271-A74D-46D2-9817-184B073632D9}" type="doc">
      <dgm:prSet loTypeId="urn:microsoft.com/office/officeart/2009/layout/ReverseList" loCatId="relationship" qsTypeId="urn:microsoft.com/office/officeart/2005/8/quickstyle/simple1" qsCatId="simple" csTypeId="urn:microsoft.com/office/officeart/2005/8/colors/colorful4" csCatId="colorful" phldr="1"/>
      <dgm:spPr/>
      <dgm:t>
        <a:bodyPr/>
        <a:lstStyle/>
        <a:p>
          <a:endParaRPr lang="it-IT"/>
        </a:p>
      </dgm:t>
    </dgm:pt>
    <dgm:pt modelId="{6F4F4628-C71E-4132-BB53-0B96FAC2542E}" type="pres">
      <dgm:prSet presAssocID="{7E323271-A74D-46D2-9817-184B073632D9}" presName="Name0" presStyleCnt="0">
        <dgm:presLayoutVars>
          <dgm:chMax val="2"/>
          <dgm:chPref val="2"/>
          <dgm:animLvl val="lvl"/>
        </dgm:presLayoutVars>
      </dgm:prSet>
      <dgm:spPr/>
      <dgm:t>
        <a:bodyPr/>
        <a:lstStyle/>
        <a:p>
          <a:endParaRPr lang="it-IT"/>
        </a:p>
      </dgm:t>
    </dgm:pt>
  </dgm:ptLst>
  <dgm:cxnLst>
    <dgm:cxn modelId="{2E362668-5109-406A-89D7-C7A3A566AEC9}" type="presOf" srcId="{7E323271-A74D-46D2-9817-184B073632D9}" destId="{6F4F4628-C71E-4132-BB53-0B96FAC2542E}" srcOrd="0" destOrd="0" presId="urn:microsoft.com/office/officeart/2009/layout/ReverseLis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30138D-7FBA-436B-82C4-2513B40BB7A9}"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it-IT"/>
        </a:p>
      </dgm:t>
    </dgm:pt>
    <dgm:pt modelId="{F9C9FF01-3176-4F1B-8ADB-E480333C9E32}">
      <dgm:prSet phldrT="[Testo]" custT="1"/>
      <dgm:spPr/>
      <dgm:t>
        <a:bodyPr/>
        <a:lstStyle/>
        <a:p>
          <a:r>
            <a:rPr lang="it-IT" sz="1600"/>
            <a:t>Rinvio delle tappe</a:t>
          </a:r>
        </a:p>
      </dgm:t>
    </dgm:pt>
    <dgm:pt modelId="{B9AF643B-3DED-4774-A324-B4044B201646}" type="parTrans" cxnId="{E705216C-F922-41CB-8F7D-793BFF623D20}">
      <dgm:prSet/>
      <dgm:spPr/>
      <dgm:t>
        <a:bodyPr/>
        <a:lstStyle/>
        <a:p>
          <a:endParaRPr lang="it-IT" sz="1600"/>
        </a:p>
      </dgm:t>
    </dgm:pt>
    <dgm:pt modelId="{987702DE-9D46-46DF-89A8-02A98142C0EA}" type="sibTrans" cxnId="{E705216C-F922-41CB-8F7D-793BFF623D20}">
      <dgm:prSet/>
      <dgm:spPr/>
      <dgm:t>
        <a:bodyPr/>
        <a:lstStyle/>
        <a:p>
          <a:endParaRPr lang="it-IT" sz="1600"/>
        </a:p>
      </dgm:t>
    </dgm:pt>
    <dgm:pt modelId="{51362A06-97DC-4D3C-8AE6-57FEF61C0964}">
      <dgm:prSet phldrT="[Testo]" custT="1"/>
      <dgm:spPr>
        <a:solidFill>
          <a:srgbClr val="DFBA4E">
            <a:alpha val="90000"/>
          </a:srgbClr>
        </a:solidFill>
        <a:ln>
          <a:noFill/>
        </a:ln>
      </dgm:spPr>
      <dgm:t>
        <a:bodyPr/>
        <a:lstStyle/>
        <a:p>
          <a:r>
            <a:rPr lang="it-IT" sz="1600"/>
            <a:t>Uscita dalla famiglia di origine </a:t>
          </a:r>
        </a:p>
      </dgm:t>
    </dgm:pt>
    <dgm:pt modelId="{5F6B43A8-71DA-42A0-9BB3-8F30E4B69E6F}" type="parTrans" cxnId="{6D79839F-6471-42FA-A51C-3902A4C8325C}">
      <dgm:prSet/>
      <dgm:spPr/>
      <dgm:t>
        <a:bodyPr/>
        <a:lstStyle/>
        <a:p>
          <a:endParaRPr lang="it-IT" sz="1600"/>
        </a:p>
      </dgm:t>
    </dgm:pt>
    <dgm:pt modelId="{CD4996DC-C966-4B4A-AF91-991AE9CF0ABA}" type="sibTrans" cxnId="{6D79839F-6471-42FA-A51C-3902A4C8325C}">
      <dgm:prSet/>
      <dgm:spPr/>
      <dgm:t>
        <a:bodyPr/>
        <a:lstStyle/>
        <a:p>
          <a:endParaRPr lang="it-IT" sz="1600"/>
        </a:p>
      </dgm:t>
    </dgm:pt>
    <dgm:pt modelId="{F16EF9A4-92B3-44B4-81E1-D1C3BD536D19}">
      <dgm:prSet phldrT="[Testo]" custT="1"/>
      <dgm:spPr/>
      <dgm:t>
        <a:bodyPr/>
        <a:lstStyle/>
        <a:p>
          <a:r>
            <a:rPr lang="it-IT" sz="1600"/>
            <a:t>Nuove forme di vita familiare</a:t>
          </a:r>
        </a:p>
      </dgm:t>
    </dgm:pt>
    <dgm:pt modelId="{0CF5E44A-DB37-4FF6-A3EF-1DDE088FBA1F}" type="parTrans" cxnId="{71A96556-D6D4-4C82-A76E-D7ECAED239DC}">
      <dgm:prSet/>
      <dgm:spPr/>
      <dgm:t>
        <a:bodyPr/>
        <a:lstStyle/>
        <a:p>
          <a:endParaRPr lang="it-IT" sz="1600"/>
        </a:p>
      </dgm:t>
    </dgm:pt>
    <dgm:pt modelId="{5438D42B-6FA2-4AEC-8792-08A2165603D4}" type="sibTrans" cxnId="{71A96556-D6D4-4C82-A76E-D7ECAED239DC}">
      <dgm:prSet/>
      <dgm:spPr/>
      <dgm:t>
        <a:bodyPr/>
        <a:lstStyle/>
        <a:p>
          <a:endParaRPr lang="it-IT" sz="1600"/>
        </a:p>
      </dgm:t>
    </dgm:pt>
    <dgm:pt modelId="{5EFDE48F-49BA-4D71-8C73-424267631615}">
      <dgm:prSet phldrT="[Testo]" custT="1"/>
      <dgm:spPr>
        <a:solidFill>
          <a:srgbClr val="DFBA4E">
            <a:alpha val="90000"/>
          </a:srgbClr>
        </a:solidFill>
        <a:ln>
          <a:noFill/>
        </a:ln>
      </dgm:spPr>
      <dgm:t>
        <a:bodyPr/>
        <a:lstStyle/>
        <a:p>
          <a:r>
            <a:rPr lang="it-IT" sz="1600"/>
            <a:t>Unioni libere</a:t>
          </a:r>
        </a:p>
      </dgm:t>
    </dgm:pt>
    <dgm:pt modelId="{F6120CF4-F7FF-4B52-84F6-2A3BDCC50C23}" type="parTrans" cxnId="{6D1C56A0-DD8E-48BB-97C9-E217AC7E35AF}">
      <dgm:prSet/>
      <dgm:spPr/>
      <dgm:t>
        <a:bodyPr/>
        <a:lstStyle/>
        <a:p>
          <a:endParaRPr lang="it-IT" sz="1600"/>
        </a:p>
      </dgm:t>
    </dgm:pt>
    <dgm:pt modelId="{63B03136-15DB-4383-AA15-094BD5117A83}" type="sibTrans" cxnId="{6D1C56A0-DD8E-48BB-97C9-E217AC7E35AF}">
      <dgm:prSet/>
      <dgm:spPr/>
      <dgm:t>
        <a:bodyPr/>
        <a:lstStyle/>
        <a:p>
          <a:endParaRPr lang="it-IT" sz="1600"/>
        </a:p>
      </dgm:t>
    </dgm:pt>
    <dgm:pt modelId="{B6C5E2AA-632D-4A5C-9586-307D53D67DB9}">
      <dgm:prSet custT="1"/>
      <dgm:spPr>
        <a:solidFill>
          <a:srgbClr val="DFBA4E">
            <a:alpha val="90000"/>
          </a:srgbClr>
        </a:solidFill>
        <a:ln>
          <a:noFill/>
        </a:ln>
      </dgm:spPr>
      <dgm:t>
        <a:bodyPr/>
        <a:lstStyle/>
        <a:p>
          <a:r>
            <a:rPr lang="it-IT" sz="1600"/>
            <a:t>Formazione dell’unione </a:t>
          </a:r>
        </a:p>
      </dgm:t>
    </dgm:pt>
    <dgm:pt modelId="{19D6D353-6C9E-4891-998D-A3DB966EBDA7}" type="parTrans" cxnId="{0A509AC4-68B2-4413-A175-99C8C628A886}">
      <dgm:prSet/>
      <dgm:spPr/>
      <dgm:t>
        <a:bodyPr/>
        <a:lstStyle/>
        <a:p>
          <a:endParaRPr lang="it-IT" sz="1600"/>
        </a:p>
      </dgm:t>
    </dgm:pt>
    <dgm:pt modelId="{8DF8C1B5-9968-4F47-90E9-422F9A69C6D0}" type="sibTrans" cxnId="{0A509AC4-68B2-4413-A175-99C8C628A886}">
      <dgm:prSet/>
      <dgm:spPr/>
      <dgm:t>
        <a:bodyPr/>
        <a:lstStyle/>
        <a:p>
          <a:endParaRPr lang="it-IT" sz="1600"/>
        </a:p>
      </dgm:t>
    </dgm:pt>
    <dgm:pt modelId="{AAF68161-40BC-4B2B-94C3-4C9EA80073E5}">
      <dgm:prSet custT="1"/>
      <dgm:spPr>
        <a:solidFill>
          <a:srgbClr val="DFBA4E">
            <a:alpha val="90000"/>
          </a:srgbClr>
        </a:solidFill>
        <a:ln>
          <a:noFill/>
        </a:ln>
      </dgm:spPr>
      <dgm:t>
        <a:bodyPr/>
        <a:lstStyle/>
        <a:p>
          <a:r>
            <a:rPr lang="it-IT" sz="1600"/>
            <a:t>arrivo del primo figlio</a:t>
          </a:r>
        </a:p>
      </dgm:t>
    </dgm:pt>
    <dgm:pt modelId="{2CA307E1-A35C-485E-B160-DDF367CB999F}" type="parTrans" cxnId="{E7F519A9-BC3B-4B1D-BEF3-05FED54EE987}">
      <dgm:prSet/>
      <dgm:spPr/>
      <dgm:t>
        <a:bodyPr/>
        <a:lstStyle/>
        <a:p>
          <a:endParaRPr lang="it-IT" sz="1600"/>
        </a:p>
      </dgm:t>
    </dgm:pt>
    <dgm:pt modelId="{FB39B0FC-9B60-4AE5-9085-48705C882895}" type="sibTrans" cxnId="{E7F519A9-BC3B-4B1D-BEF3-05FED54EE987}">
      <dgm:prSet/>
      <dgm:spPr/>
      <dgm:t>
        <a:bodyPr/>
        <a:lstStyle/>
        <a:p>
          <a:endParaRPr lang="it-IT" sz="1600"/>
        </a:p>
      </dgm:t>
    </dgm:pt>
    <dgm:pt modelId="{37E6AC3D-B377-4B94-8382-B196D87308DC}">
      <dgm:prSet custT="1"/>
      <dgm:spPr>
        <a:solidFill>
          <a:srgbClr val="DFBA4E">
            <a:alpha val="90000"/>
          </a:srgbClr>
        </a:solidFill>
        <a:ln>
          <a:noFill/>
        </a:ln>
      </dgm:spPr>
      <dgm:t>
        <a:bodyPr/>
        <a:lstStyle/>
        <a:p>
          <a:r>
            <a:rPr lang="it-IT" sz="1600"/>
            <a:t>Vita autonoma</a:t>
          </a:r>
        </a:p>
      </dgm:t>
    </dgm:pt>
    <dgm:pt modelId="{B2C171D8-0908-465F-9237-E01C11957FF1}" type="parTrans" cxnId="{4996777D-57E5-4E1D-845D-92454EF1D087}">
      <dgm:prSet/>
      <dgm:spPr/>
      <dgm:t>
        <a:bodyPr/>
        <a:lstStyle/>
        <a:p>
          <a:endParaRPr lang="it-IT" sz="1600"/>
        </a:p>
      </dgm:t>
    </dgm:pt>
    <dgm:pt modelId="{29BE9560-A04B-4D3B-A2F9-F36A48C7ECBC}" type="sibTrans" cxnId="{4996777D-57E5-4E1D-845D-92454EF1D087}">
      <dgm:prSet/>
      <dgm:spPr/>
      <dgm:t>
        <a:bodyPr/>
        <a:lstStyle/>
        <a:p>
          <a:endParaRPr lang="it-IT" sz="1600"/>
        </a:p>
      </dgm:t>
    </dgm:pt>
    <dgm:pt modelId="{41343010-E0E6-4FC1-8F28-A66082E9BD79}" type="pres">
      <dgm:prSet presAssocID="{E030138D-7FBA-436B-82C4-2513B40BB7A9}" presName="linear" presStyleCnt="0">
        <dgm:presLayoutVars>
          <dgm:dir/>
          <dgm:animLvl val="lvl"/>
          <dgm:resizeHandles val="exact"/>
        </dgm:presLayoutVars>
      </dgm:prSet>
      <dgm:spPr/>
      <dgm:t>
        <a:bodyPr/>
        <a:lstStyle/>
        <a:p>
          <a:endParaRPr lang="it-IT"/>
        </a:p>
      </dgm:t>
    </dgm:pt>
    <dgm:pt modelId="{6AA9081F-9D72-45D2-A788-4DB255079CA8}" type="pres">
      <dgm:prSet presAssocID="{F9C9FF01-3176-4F1B-8ADB-E480333C9E32}" presName="parentLin" presStyleCnt="0"/>
      <dgm:spPr/>
    </dgm:pt>
    <dgm:pt modelId="{B64DEE26-DEF4-4A84-88E3-695C7B133F4B}" type="pres">
      <dgm:prSet presAssocID="{F9C9FF01-3176-4F1B-8ADB-E480333C9E32}" presName="parentLeftMargin" presStyleLbl="node1" presStyleIdx="0" presStyleCnt="2"/>
      <dgm:spPr/>
      <dgm:t>
        <a:bodyPr/>
        <a:lstStyle/>
        <a:p>
          <a:endParaRPr lang="it-IT"/>
        </a:p>
      </dgm:t>
    </dgm:pt>
    <dgm:pt modelId="{8400FC7A-06DD-416B-8240-7DB77CCBDC13}" type="pres">
      <dgm:prSet presAssocID="{F9C9FF01-3176-4F1B-8ADB-E480333C9E32}" presName="parentText" presStyleLbl="node1" presStyleIdx="0" presStyleCnt="2">
        <dgm:presLayoutVars>
          <dgm:chMax val="0"/>
          <dgm:bulletEnabled val="1"/>
        </dgm:presLayoutVars>
      </dgm:prSet>
      <dgm:spPr/>
      <dgm:t>
        <a:bodyPr/>
        <a:lstStyle/>
        <a:p>
          <a:endParaRPr lang="it-IT"/>
        </a:p>
      </dgm:t>
    </dgm:pt>
    <dgm:pt modelId="{025AC084-4FC8-42B7-8E07-5A3E7D68F659}" type="pres">
      <dgm:prSet presAssocID="{F9C9FF01-3176-4F1B-8ADB-E480333C9E32}" presName="negativeSpace" presStyleCnt="0"/>
      <dgm:spPr/>
    </dgm:pt>
    <dgm:pt modelId="{84FB1414-542B-4CAB-AE50-3C9793429ACC}" type="pres">
      <dgm:prSet presAssocID="{F9C9FF01-3176-4F1B-8ADB-E480333C9E32}" presName="childText" presStyleLbl="conFgAcc1" presStyleIdx="0" presStyleCnt="2">
        <dgm:presLayoutVars>
          <dgm:bulletEnabled val="1"/>
        </dgm:presLayoutVars>
      </dgm:prSet>
      <dgm:spPr>
        <a:prstGeom prst="roundRect">
          <a:avLst/>
        </a:prstGeom>
      </dgm:spPr>
      <dgm:t>
        <a:bodyPr/>
        <a:lstStyle/>
        <a:p>
          <a:endParaRPr lang="it-IT"/>
        </a:p>
      </dgm:t>
    </dgm:pt>
    <dgm:pt modelId="{40F80031-7B57-4158-8A32-0AF97D169BB6}" type="pres">
      <dgm:prSet presAssocID="{987702DE-9D46-46DF-89A8-02A98142C0EA}" presName="spaceBetweenRectangles" presStyleCnt="0"/>
      <dgm:spPr/>
    </dgm:pt>
    <dgm:pt modelId="{C64D0540-0185-41C8-BB5C-C0DE5320C059}" type="pres">
      <dgm:prSet presAssocID="{F16EF9A4-92B3-44B4-81E1-D1C3BD536D19}" presName="parentLin" presStyleCnt="0"/>
      <dgm:spPr/>
    </dgm:pt>
    <dgm:pt modelId="{F9E034F5-EBFD-412D-9BDF-DB1866EB6ECD}" type="pres">
      <dgm:prSet presAssocID="{F16EF9A4-92B3-44B4-81E1-D1C3BD536D19}" presName="parentLeftMargin" presStyleLbl="node1" presStyleIdx="0" presStyleCnt="2"/>
      <dgm:spPr/>
      <dgm:t>
        <a:bodyPr/>
        <a:lstStyle/>
        <a:p>
          <a:endParaRPr lang="it-IT"/>
        </a:p>
      </dgm:t>
    </dgm:pt>
    <dgm:pt modelId="{80DDA3FE-8B3C-49B5-AD6C-55570FC8D326}" type="pres">
      <dgm:prSet presAssocID="{F16EF9A4-92B3-44B4-81E1-D1C3BD536D19}" presName="parentText" presStyleLbl="node1" presStyleIdx="1" presStyleCnt="2">
        <dgm:presLayoutVars>
          <dgm:chMax val="0"/>
          <dgm:bulletEnabled val="1"/>
        </dgm:presLayoutVars>
      </dgm:prSet>
      <dgm:spPr/>
      <dgm:t>
        <a:bodyPr/>
        <a:lstStyle/>
        <a:p>
          <a:endParaRPr lang="it-IT"/>
        </a:p>
      </dgm:t>
    </dgm:pt>
    <dgm:pt modelId="{B75ACA25-A570-4956-840D-99C34CCB3259}" type="pres">
      <dgm:prSet presAssocID="{F16EF9A4-92B3-44B4-81E1-D1C3BD536D19}" presName="negativeSpace" presStyleCnt="0"/>
      <dgm:spPr/>
    </dgm:pt>
    <dgm:pt modelId="{5B326B15-6810-433F-B39A-A497526FB8F6}" type="pres">
      <dgm:prSet presAssocID="{F16EF9A4-92B3-44B4-81E1-D1C3BD536D19}" presName="childText" presStyleLbl="conFgAcc1" presStyleIdx="1" presStyleCnt="2">
        <dgm:presLayoutVars>
          <dgm:bulletEnabled val="1"/>
        </dgm:presLayoutVars>
      </dgm:prSet>
      <dgm:spPr>
        <a:prstGeom prst="roundRect">
          <a:avLst/>
        </a:prstGeom>
      </dgm:spPr>
      <dgm:t>
        <a:bodyPr/>
        <a:lstStyle/>
        <a:p>
          <a:endParaRPr lang="it-IT"/>
        </a:p>
      </dgm:t>
    </dgm:pt>
  </dgm:ptLst>
  <dgm:cxnLst>
    <dgm:cxn modelId="{E705216C-F922-41CB-8F7D-793BFF623D20}" srcId="{E030138D-7FBA-436B-82C4-2513B40BB7A9}" destId="{F9C9FF01-3176-4F1B-8ADB-E480333C9E32}" srcOrd="0" destOrd="0" parTransId="{B9AF643B-3DED-4774-A324-B4044B201646}" sibTransId="{987702DE-9D46-46DF-89A8-02A98142C0EA}"/>
    <dgm:cxn modelId="{9F9F76DD-46B8-44CE-BC53-FB9F421F1D9E}" type="presOf" srcId="{B6C5E2AA-632D-4A5C-9586-307D53D67DB9}" destId="{84FB1414-542B-4CAB-AE50-3C9793429ACC}" srcOrd="0" destOrd="1" presId="urn:microsoft.com/office/officeart/2005/8/layout/list1"/>
    <dgm:cxn modelId="{71A96556-D6D4-4C82-A76E-D7ECAED239DC}" srcId="{E030138D-7FBA-436B-82C4-2513B40BB7A9}" destId="{F16EF9A4-92B3-44B4-81E1-D1C3BD536D19}" srcOrd="1" destOrd="0" parTransId="{0CF5E44A-DB37-4FF6-A3EF-1DDE088FBA1F}" sibTransId="{5438D42B-6FA2-4AEC-8792-08A2165603D4}"/>
    <dgm:cxn modelId="{424E1103-71C3-4707-89A6-2F0F4629A8BF}" type="presOf" srcId="{37E6AC3D-B377-4B94-8382-B196D87308DC}" destId="{5B326B15-6810-433F-B39A-A497526FB8F6}" srcOrd="0" destOrd="1" presId="urn:microsoft.com/office/officeart/2005/8/layout/list1"/>
    <dgm:cxn modelId="{F4A5181D-85EE-4CC5-BBAD-857E859832E3}" type="presOf" srcId="{5EFDE48F-49BA-4D71-8C73-424267631615}" destId="{5B326B15-6810-433F-B39A-A497526FB8F6}" srcOrd="0" destOrd="0" presId="urn:microsoft.com/office/officeart/2005/8/layout/list1"/>
    <dgm:cxn modelId="{8410E5F4-3188-463B-B14C-E79FC27178BF}" type="presOf" srcId="{51362A06-97DC-4D3C-8AE6-57FEF61C0964}" destId="{84FB1414-542B-4CAB-AE50-3C9793429ACC}" srcOrd="0" destOrd="0" presId="urn:microsoft.com/office/officeart/2005/8/layout/list1"/>
    <dgm:cxn modelId="{0A509AC4-68B2-4413-A175-99C8C628A886}" srcId="{F9C9FF01-3176-4F1B-8ADB-E480333C9E32}" destId="{B6C5E2AA-632D-4A5C-9586-307D53D67DB9}" srcOrd="1" destOrd="0" parTransId="{19D6D353-6C9E-4891-998D-A3DB966EBDA7}" sibTransId="{8DF8C1B5-9968-4F47-90E9-422F9A69C6D0}"/>
    <dgm:cxn modelId="{9A564947-9BA8-4F59-B7DF-D89D36DFAD40}" type="presOf" srcId="{F9C9FF01-3176-4F1B-8ADB-E480333C9E32}" destId="{B64DEE26-DEF4-4A84-88E3-695C7B133F4B}" srcOrd="0" destOrd="0" presId="urn:microsoft.com/office/officeart/2005/8/layout/list1"/>
    <dgm:cxn modelId="{745821B6-A997-4E01-A798-D0EB120A250D}" type="presOf" srcId="{E030138D-7FBA-436B-82C4-2513B40BB7A9}" destId="{41343010-E0E6-4FC1-8F28-A66082E9BD79}" srcOrd="0" destOrd="0" presId="urn:microsoft.com/office/officeart/2005/8/layout/list1"/>
    <dgm:cxn modelId="{7F1741A0-E8FD-4E33-9685-62AA05A0719F}" type="presOf" srcId="{AAF68161-40BC-4B2B-94C3-4C9EA80073E5}" destId="{84FB1414-542B-4CAB-AE50-3C9793429ACC}" srcOrd="0" destOrd="2" presId="urn:microsoft.com/office/officeart/2005/8/layout/list1"/>
    <dgm:cxn modelId="{4996777D-57E5-4E1D-845D-92454EF1D087}" srcId="{F16EF9A4-92B3-44B4-81E1-D1C3BD536D19}" destId="{37E6AC3D-B377-4B94-8382-B196D87308DC}" srcOrd="1" destOrd="0" parTransId="{B2C171D8-0908-465F-9237-E01C11957FF1}" sibTransId="{29BE9560-A04B-4D3B-A2F9-F36A48C7ECBC}"/>
    <dgm:cxn modelId="{6D79839F-6471-42FA-A51C-3902A4C8325C}" srcId="{F9C9FF01-3176-4F1B-8ADB-E480333C9E32}" destId="{51362A06-97DC-4D3C-8AE6-57FEF61C0964}" srcOrd="0" destOrd="0" parTransId="{5F6B43A8-71DA-42A0-9BB3-8F30E4B69E6F}" sibTransId="{CD4996DC-C966-4B4A-AF91-991AE9CF0ABA}"/>
    <dgm:cxn modelId="{26EAC249-C2A7-410E-9E2D-0430ECC50BF0}" type="presOf" srcId="{F16EF9A4-92B3-44B4-81E1-D1C3BD536D19}" destId="{F9E034F5-EBFD-412D-9BDF-DB1866EB6ECD}" srcOrd="0" destOrd="0" presId="urn:microsoft.com/office/officeart/2005/8/layout/list1"/>
    <dgm:cxn modelId="{A54CF010-F0C6-4128-A2D6-BE9AF637FFD0}" type="presOf" srcId="{F16EF9A4-92B3-44B4-81E1-D1C3BD536D19}" destId="{80DDA3FE-8B3C-49B5-AD6C-55570FC8D326}" srcOrd="1" destOrd="0" presId="urn:microsoft.com/office/officeart/2005/8/layout/list1"/>
    <dgm:cxn modelId="{60433ABF-7CA6-4A96-AB6A-FBDECA4B747F}" type="presOf" srcId="{F9C9FF01-3176-4F1B-8ADB-E480333C9E32}" destId="{8400FC7A-06DD-416B-8240-7DB77CCBDC13}" srcOrd="1" destOrd="0" presId="urn:microsoft.com/office/officeart/2005/8/layout/list1"/>
    <dgm:cxn modelId="{6D1C56A0-DD8E-48BB-97C9-E217AC7E35AF}" srcId="{F16EF9A4-92B3-44B4-81E1-D1C3BD536D19}" destId="{5EFDE48F-49BA-4D71-8C73-424267631615}" srcOrd="0" destOrd="0" parTransId="{F6120CF4-F7FF-4B52-84F6-2A3BDCC50C23}" sibTransId="{63B03136-15DB-4383-AA15-094BD5117A83}"/>
    <dgm:cxn modelId="{E7F519A9-BC3B-4B1D-BEF3-05FED54EE987}" srcId="{F9C9FF01-3176-4F1B-8ADB-E480333C9E32}" destId="{AAF68161-40BC-4B2B-94C3-4C9EA80073E5}" srcOrd="2" destOrd="0" parTransId="{2CA307E1-A35C-485E-B160-DDF367CB999F}" sibTransId="{FB39B0FC-9B60-4AE5-9085-48705C882895}"/>
    <dgm:cxn modelId="{721B6334-0067-418F-95E9-974BF359DABA}" type="presParOf" srcId="{41343010-E0E6-4FC1-8F28-A66082E9BD79}" destId="{6AA9081F-9D72-45D2-A788-4DB255079CA8}" srcOrd="0" destOrd="0" presId="urn:microsoft.com/office/officeart/2005/8/layout/list1"/>
    <dgm:cxn modelId="{D27D5F22-9552-45AC-B455-2DF2470343ED}" type="presParOf" srcId="{6AA9081F-9D72-45D2-A788-4DB255079CA8}" destId="{B64DEE26-DEF4-4A84-88E3-695C7B133F4B}" srcOrd="0" destOrd="0" presId="urn:microsoft.com/office/officeart/2005/8/layout/list1"/>
    <dgm:cxn modelId="{4CDE0C14-9251-4786-A8F4-3330E7AB834F}" type="presParOf" srcId="{6AA9081F-9D72-45D2-A788-4DB255079CA8}" destId="{8400FC7A-06DD-416B-8240-7DB77CCBDC13}" srcOrd="1" destOrd="0" presId="urn:microsoft.com/office/officeart/2005/8/layout/list1"/>
    <dgm:cxn modelId="{76E0135A-FB16-493B-B39F-22886C029F30}" type="presParOf" srcId="{41343010-E0E6-4FC1-8F28-A66082E9BD79}" destId="{025AC084-4FC8-42B7-8E07-5A3E7D68F659}" srcOrd="1" destOrd="0" presId="urn:microsoft.com/office/officeart/2005/8/layout/list1"/>
    <dgm:cxn modelId="{A9A17572-2023-4AD9-BBFE-BD6A4E33B229}" type="presParOf" srcId="{41343010-E0E6-4FC1-8F28-A66082E9BD79}" destId="{84FB1414-542B-4CAB-AE50-3C9793429ACC}" srcOrd="2" destOrd="0" presId="urn:microsoft.com/office/officeart/2005/8/layout/list1"/>
    <dgm:cxn modelId="{BD788B5E-CACD-42F9-A9D7-6C688333B366}" type="presParOf" srcId="{41343010-E0E6-4FC1-8F28-A66082E9BD79}" destId="{40F80031-7B57-4158-8A32-0AF97D169BB6}" srcOrd="3" destOrd="0" presId="urn:microsoft.com/office/officeart/2005/8/layout/list1"/>
    <dgm:cxn modelId="{2CDE335B-5077-44E9-BD33-885CBF6E767C}" type="presParOf" srcId="{41343010-E0E6-4FC1-8F28-A66082E9BD79}" destId="{C64D0540-0185-41C8-BB5C-C0DE5320C059}" srcOrd="4" destOrd="0" presId="urn:microsoft.com/office/officeart/2005/8/layout/list1"/>
    <dgm:cxn modelId="{89542179-C3B4-47BE-91D1-8EBCE6F51824}" type="presParOf" srcId="{C64D0540-0185-41C8-BB5C-C0DE5320C059}" destId="{F9E034F5-EBFD-412D-9BDF-DB1866EB6ECD}" srcOrd="0" destOrd="0" presId="urn:microsoft.com/office/officeart/2005/8/layout/list1"/>
    <dgm:cxn modelId="{FF6EF45C-BE85-484A-AF1D-09E89B058299}" type="presParOf" srcId="{C64D0540-0185-41C8-BB5C-C0DE5320C059}" destId="{80DDA3FE-8B3C-49B5-AD6C-55570FC8D326}" srcOrd="1" destOrd="0" presId="urn:microsoft.com/office/officeart/2005/8/layout/list1"/>
    <dgm:cxn modelId="{DEAE9C60-99F3-4228-8B2E-779BE482703F}" type="presParOf" srcId="{41343010-E0E6-4FC1-8F28-A66082E9BD79}" destId="{B75ACA25-A570-4956-840D-99C34CCB3259}" srcOrd="5" destOrd="0" presId="urn:microsoft.com/office/officeart/2005/8/layout/list1"/>
    <dgm:cxn modelId="{AE652ACF-649C-4902-86BA-BE48B79DF607}" type="presParOf" srcId="{41343010-E0E6-4FC1-8F28-A66082E9BD79}" destId="{5B326B15-6810-433F-B39A-A497526FB8F6}" srcOrd="6" destOrd="0" presId="urn:microsoft.com/office/officeart/2005/8/layout/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5E0E78-A9A6-4A4B-B68F-DA09EB9320B8}">
      <dsp:nvSpPr>
        <dsp:cNvPr id="0" name=""/>
        <dsp:cNvSpPr/>
      </dsp:nvSpPr>
      <dsp:spPr>
        <a:xfrm>
          <a:off x="0" y="0"/>
          <a:ext cx="4455416" cy="2023441"/>
        </a:xfrm>
        <a:prstGeom prst="leftRightRibbon">
          <a:avLst/>
        </a:prstGeom>
        <a:solidFill>
          <a:srgbClr val="18697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5C4EC-53B3-46FE-9FCD-7B43A5EB8739}">
      <dsp:nvSpPr>
        <dsp:cNvPr id="0" name=""/>
        <dsp:cNvSpPr/>
      </dsp:nvSpPr>
      <dsp:spPr>
        <a:xfrm>
          <a:off x="724470" y="1146878"/>
          <a:ext cx="1669339" cy="99148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a:lnSpc>
              <a:spcPct val="90000"/>
            </a:lnSpc>
            <a:spcBef>
              <a:spcPct val="0"/>
            </a:spcBef>
            <a:spcAft>
              <a:spcPct val="35000"/>
            </a:spcAft>
          </a:pPr>
          <a:r>
            <a:rPr lang="it-IT" sz="3200" kern="1200" dirty="0"/>
            <a:t>Ieri</a:t>
          </a:r>
        </a:p>
      </dsp:txBody>
      <dsp:txXfrm>
        <a:off x="724470" y="1146878"/>
        <a:ext cx="1669339" cy="991486"/>
      </dsp:txXfrm>
    </dsp:sp>
    <dsp:sp modelId="{AA12E801-8E7E-40D3-943B-43214EB5FD7A}">
      <dsp:nvSpPr>
        <dsp:cNvPr id="0" name=""/>
        <dsp:cNvSpPr/>
      </dsp:nvSpPr>
      <dsp:spPr>
        <a:xfrm>
          <a:off x="1906155" y="1420112"/>
          <a:ext cx="1972855" cy="99148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a:lnSpc>
              <a:spcPct val="90000"/>
            </a:lnSpc>
            <a:spcBef>
              <a:spcPct val="0"/>
            </a:spcBef>
            <a:spcAft>
              <a:spcPct val="35000"/>
            </a:spcAft>
          </a:pPr>
          <a:r>
            <a:rPr lang="it-IT" sz="3200" kern="1200" dirty="0"/>
            <a:t>Oggi</a:t>
          </a:r>
        </a:p>
      </dsp:txBody>
      <dsp:txXfrm>
        <a:off x="1906155" y="1420112"/>
        <a:ext cx="1972855" cy="99148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4D999D-8DC3-4025-A6E2-700E069F3B15}">
      <dsp:nvSpPr>
        <dsp:cNvPr id="0" name=""/>
        <dsp:cNvSpPr/>
      </dsp:nvSpPr>
      <dsp:spPr>
        <a:xfrm rot="10800000">
          <a:off x="1203425" y="723"/>
          <a:ext cx="4100102" cy="682773"/>
        </a:xfrm>
        <a:prstGeom prst="homePlat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1084" tIns="60960" rIns="113792" bIns="60960" numCol="1" spcCol="1270" anchor="ctr" anchorCtr="0">
          <a:noAutofit/>
        </a:bodyPr>
        <a:lstStyle/>
        <a:p>
          <a:pPr lvl="0" algn="ctr" defTabSz="711200">
            <a:lnSpc>
              <a:spcPct val="90000"/>
            </a:lnSpc>
            <a:spcBef>
              <a:spcPct val="0"/>
            </a:spcBef>
            <a:spcAft>
              <a:spcPct val="35000"/>
            </a:spcAft>
          </a:pPr>
          <a:r>
            <a:rPr lang="it-IT" sz="1600" kern="1200"/>
            <a:t>Il ceto medio è fragile</a:t>
          </a:r>
          <a:endParaRPr lang="it-IT" sz="1600" kern="1200" dirty="0"/>
        </a:p>
      </dsp:txBody>
      <dsp:txXfrm rot="10800000">
        <a:off x="1203425" y="723"/>
        <a:ext cx="4100102" cy="682773"/>
      </dsp:txXfrm>
    </dsp:sp>
    <dsp:sp modelId="{98F16152-44FF-4706-ABF2-3E3AAA5FCBD6}">
      <dsp:nvSpPr>
        <dsp:cNvPr id="0" name=""/>
        <dsp:cNvSpPr/>
      </dsp:nvSpPr>
      <dsp:spPr>
        <a:xfrm>
          <a:off x="862039" y="723"/>
          <a:ext cx="682773" cy="682773"/>
        </a:xfrm>
        <a:prstGeom prst="teardrop">
          <a:avLst/>
        </a:prstGeom>
        <a:blipFill>
          <a:blip xmlns:r="http://schemas.openxmlformats.org/officeDocument/2006/relationships" r:embed="rId1" cstate="print">
            <a:lum bright="70000" contrast="-70000"/>
            <a:extLst>
              <a:ext uri="{28A0092B-C50C-407E-A947-70E740481C1C}">
                <a14:useLocalDpi xmlns:a14="http://schemas.microsoft.com/office/drawing/2010/main" xmlns=""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4EAADEC-C86A-4BDA-B845-987DA8A8C694}">
      <dsp:nvSpPr>
        <dsp:cNvPr id="0" name=""/>
        <dsp:cNvSpPr/>
      </dsp:nvSpPr>
      <dsp:spPr>
        <a:xfrm rot="10800000">
          <a:off x="1203425" y="886435"/>
          <a:ext cx="4100102" cy="682773"/>
        </a:xfrm>
        <a:prstGeom prst="homePlat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1084" tIns="60960" rIns="113792" bIns="60960" numCol="1" spcCol="1270" anchor="ctr" anchorCtr="0">
          <a:noAutofit/>
        </a:bodyPr>
        <a:lstStyle/>
        <a:p>
          <a:pPr lvl="0" algn="ctr" defTabSz="711200">
            <a:lnSpc>
              <a:spcPct val="90000"/>
            </a:lnSpc>
            <a:spcBef>
              <a:spcPct val="0"/>
            </a:spcBef>
            <a:spcAft>
              <a:spcPct val="35000"/>
            </a:spcAft>
          </a:pPr>
          <a:r>
            <a:rPr lang="it-IT" sz="1600" kern="1200"/>
            <a:t>La disoccupazione giovanile aumenta</a:t>
          </a:r>
          <a:endParaRPr lang="it-IT" sz="1600" kern="1200" dirty="0"/>
        </a:p>
      </dsp:txBody>
      <dsp:txXfrm rot="10800000">
        <a:off x="1203425" y="886435"/>
        <a:ext cx="4100102" cy="682773"/>
      </dsp:txXfrm>
    </dsp:sp>
    <dsp:sp modelId="{FF48DE2A-020F-4AB6-BD82-E6A87A035F7D}">
      <dsp:nvSpPr>
        <dsp:cNvPr id="0" name=""/>
        <dsp:cNvSpPr/>
      </dsp:nvSpPr>
      <dsp:spPr>
        <a:xfrm>
          <a:off x="862039" y="886435"/>
          <a:ext cx="682773" cy="682773"/>
        </a:xfrm>
        <a:prstGeom prst="teardrop">
          <a:avLst/>
        </a:prstGeom>
        <a:blipFill>
          <a:blip xmlns:r="http://schemas.openxmlformats.org/officeDocument/2006/relationships" r:embed="rId2">
            <a:lum bright="70000" contrast="-70000"/>
            <a:extLst>
              <a:ext uri="{28A0092B-C50C-407E-A947-70E740481C1C}">
                <a14:useLocalDpi xmlns:a14="http://schemas.microsoft.com/office/drawing/2010/main" xmlns=""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76397B0-9929-46C8-B3F2-53ED7C71A3C3}">
      <dsp:nvSpPr>
        <dsp:cNvPr id="0" name=""/>
        <dsp:cNvSpPr/>
      </dsp:nvSpPr>
      <dsp:spPr>
        <a:xfrm rot="10800000">
          <a:off x="1203425" y="1772147"/>
          <a:ext cx="4100102" cy="682773"/>
        </a:xfrm>
        <a:prstGeom prst="homePlat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1084" tIns="60960" rIns="113792" bIns="60960" numCol="1" spcCol="1270" anchor="ctr" anchorCtr="0">
          <a:noAutofit/>
        </a:bodyPr>
        <a:lstStyle/>
        <a:p>
          <a:pPr lvl="0" algn="ctr" defTabSz="711200">
            <a:lnSpc>
              <a:spcPct val="90000"/>
            </a:lnSpc>
            <a:spcBef>
              <a:spcPct val="0"/>
            </a:spcBef>
            <a:spcAft>
              <a:spcPct val="35000"/>
            </a:spcAft>
          </a:pPr>
          <a:r>
            <a:rPr lang="it-IT" sz="1600" kern="1200"/>
            <a:t>Le fasce anziane necessitano di assistenza e protezione</a:t>
          </a:r>
          <a:endParaRPr lang="it-IT" sz="1600" kern="1200" dirty="0"/>
        </a:p>
      </dsp:txBody>
      <dsp:txXfrm rot="10800000">
        <a:off x="1203425" y="1772147"/>
        <a:ext cx="4100102" cy="682773"/>
      </dsp:txXfrm>
    </dsp:sp>
    <dsp:sp modelId="{3E7594B0-C96B-4203-809A-573592CB83D8}">
      <dsp:nvSpPr>
        <dsp:cNvPr id="0" name=""/>
        <dsp:cNvSpPr/>
      </dsp:nvSpPr>
      <dsp:spPr>
        <a:xfrm>
          <a:off x="862039" y="1772147"/>
          <a:ext cx="682773" cy="682773"/>
        </a:xfrm>
        <a:prstGeom prst="teardrop">
          <a:avLst/>
        </a:prstGeom>
        <a:blipFill>
          <a:blip xmlns:r="http://schemas.openxmlformats.org/officeDocument/2006/relationships" r:embed="rId3">
            <a:lum bright="70000" contrast="-70000"/>
            <a:extLst>
              <a:ext uri="{28A0092B-C50C-407E-A947-70E740481C1C}">
                <a14:useLocalDpi xmlns:a14="http://schemas.microsoft.com/office/drawing/2010/main" xmlns="" val="0"/>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FB1414-542B-4CAB-AE50-3C9793429ACC}">
      <dsp:nvSpPr>
        <dsp:cNvPr id="0" name=""/>
        <dsp:cNvSpPr/>
      </dsp:nvSpPr>
      <dsp:spPr>
        <a:xfrm>
          <a:off x="0" y="176037"/>
          <a:ext cx="5828914" cy="1212750"/>
        </a:xfrm>
        <a:prstGeom prst="roundRect">
          <a:avLst/>
        </a:prstGeom>
        <a:solidFill>
          <a:srgbClr val="DFBA4E">
            <a:alpha val="90000"/>
          </a:srgb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52388" tIns="229108" rIns="452388" bIns="113792" numCol="1" spcCol="1270" anchor="t" anchorCtr="0">
          <a:noAutofit/>
        </a:bodyPr>
        <a:lstStyle/>
        <a:p>
          <a:pPr marL="171450" lvl="1" indent="-171450" algn="l" defTabSz="711200">
            <a:lnSpc>
              <a:spcPct val="90000"/>
            </a:lnSpc>
            <a:spcBef>
              <a:spcPct val="0"/>
            </a:spcBef>
            <a:spcAft>
              <a:spcPct val="15000"/>
            </a:spcAft>
            <a:buChar char="••"/>
          </a:pPr>
          <a:r>
            <a:rPr lang="it-IT" sz="1600" kern="1200"/>
            <a:t>Uscita dalla famiglia di origine </a:t>
          </a:r>
        </a:p>
        <a:p>
          <a:pPr marL="171450" lvl="1" indent="-171450" algn="l" defTabSz="711200">
            <a:lnSpc>
              <a:spcPct val="90000"/>
            </a:lnSpc>
            <a:spcBef>
              <a:spcPct val="0"/>
            </a:spcBef>
            <a:spcAft>
              <a:spcPct val="15000"/>
            </a:spcAft>
            <a:buChar char="••"/>
          </a:pPr>
          <a:r>
            <a:rPr lang="it-IT" sz="1600" kern="1200"/>
            <a:t>Formazione dell’unione </a:t>
          </a:r>
        </a:p>
        <a:p>
          <a:pPr marL="171450" lvl="1" indent="-171450" algn="l" defTabSz="711200">
            <a:lnSpc>
              <a:spcPct val="90000"/>
            </a:lnSpc>
            <a:spcBef>
              <a:spcPct val="0"/>
            </a:spcBef>
            <a:spcAft>
              <a:spcPct val="15000"/>
            </a:spcAft>
            <a:buChar char="••"/>
          </a:pPr>
          <a:r>
            <a:rPr lang="it-IT" sz="1600" kern="1200"/>
            <a:t>arrivo del primo figlio</a:t>
          </a:r>
        </a:p>
      </dsp:txBody>
      <dsp:txXfrm>
        <a:off x="0" y="176037"/>
        <a:ext cx="5828914" cy="1212750"/>
      </dsp:txXfrm>
    </dsp:sp>
    <dsp:sp modelId="{8400FC7A-06DD-416B-8240-7DB77CCBDC13}">
      <dsp:nvSpPr>
        <dsp:cNvPr id="0" name=""/>
        <dsp:cNvSpPr/>
      </dsp:nvSpPr>
      <dsp:spPr>
        <a:xfrm>
          <a:off x="291445" y="13677"/>
          <a:ext cx="4080239" cy="32472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223" tIns="0" rIns="154223" bIns="0" numCol="1" spcCol="1270" anchor="ctr" anchorCtr="0">
          <a:noAutofit/>
        </a:bodyPr>
        <a:lstStyle/>
        <a:p>
          <a:pPr lvl="0" algn="l" defTabSz="711200">
            <a:lnSpc>
              <a:spcPct val="90000"/>
            </a:lnSpc>
            <a:spcBef>
              <a:spcPct val="0"/>
            </a:spcBef>
            <a:spcAft>
              <a:spcPct val="35000"/>
            </a:spcAft>
          </a:pPr>
          <a:r>
            <a:rPr lang="it-IT" sz="1600" kern="1200"/>
            <a:t>Rinvio delle tappe</a:t>
          </a:r>
        </a:p>
      </dsp:txBody>
      <dsp:txXfrm>
        <a:off x="291445" y="13677"/>
        <a:ext cx="4080239" cy="324720"/>
      </dsp:txXfrm>
    </dsp:sp>
    <dsp:sp modelId="{5B326B15-6810-433F-B39A-A497526FB8F6}">
      <dsp:nvSpPr>
        <dsp:cNvPr id="0" name=""/>
        <dsp:cNvSpPr/>
      </dsp:nvSpPr>
      <dsp:spPr>
        <a:xfrm>
          <a:off x="0" y="1610547"/>
          <a:ext cx="5828914" cy="935550"/>
        </a:xfrm>
        <a:prstGeom prst="roundRect">
          <a:avLst/>
        </a:prstGeom>
        <a:solidFill>
          <a:srgbClr val="DFBA4E">
            <a:alpha val="90000"/>
          </a:srgb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52388" tIns="229108" rIns="452388" bIns="113792" numCol="1" spcCol="1270" anchor="t" anchorCtr="0">
          <a:noAutofit/>
        </a:bodyPr>
        <a:lstStyle/>
        <a:p>
          <a:pPr marL="171450" lvl="1" indent="-171450" algn="l" defTabSz="711200">
            <a:lnSpc>
              <a:spcPct val="90000"/>
            </a:lnSpc>
            <a:spcBef>
              <a:spcPct val="0"/>
            </a:spcBef>
            <a:spcAft>
              <a:spcPct val="15000"/>
            </a:spcAft>
            <a:buChar char="••"/>
          </a:pPr>
          <a:r>
            <a:rPr lang="it-IT" sz="1600" kern="1200"/>
            <a:t>Unioni libere</a:t>
          </a:r>
        </a:p>
        <a:p>
          <a:pPr marL="171450" lvl="1" indent="-171450" algn="l" defTabSz="711200">
            <a:lnSpc>
              <a:spcPct val="90000"/>
            </a:lnSpc>
            <a:spcBef>
              <a:spcPct val="0"/>
            </a:spcBef>
            <a:spcAft>
              <a:spcPct val="15000"/>
            </a:spcAft>
            <a:buChar char="••"/>
          </a:pPr>
          <a:r>
            <a:rPr lang="it-IT" sz="1600" kern="1200"/>
            <a:t>Vita autonoma</a:t>
          </a:r>
        </a:p>
      </dsp:txBody>
      <dsp:txXfrm>
        <a:off x="0" y="1610547"/>
        <a:ext cx="5828914" cy="935550"/>
      </dsp:txXfrm>
    </dsp:sp>
    <dsp:sp modelId="{80DDA3FE-8B3C-49B5-AD6C-55570FC8D326}">
      <dsp:nvSpPr>
        <dsp:cNvPr id="0" name=""/>
        <dsp:cNvSpPr/>
      </dsp:nvSpPr>
      <dsp:spPr>
        <a:xfrm>
          <a:off x="291445" y="1448187"/>
          <a:ext cx="4080239" cy="324720"/>
        </a:xfrm>
        <a:prstGeom prst="roundRect">
          <a:avLst/>
        </a:prstGeom>
        <a:solidFill>
          <a:schemeClr val="accent4">
            <a:hueOff val="2658761"/>
            <a:satOff val="962"/>
            <a:lumOff val="-78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223" tIns="0" rIns="154223" bIns="0" numCol="1" spcCol="1270" anchor="ctr" anchorCtr="0">
          <a:noAutofit/>
        </a:bodyPr>
        <a:lstStyle/>
        <a:p>
          <a:pPr lvl="0" algn="l" defTabSz="711200">
            <a:lnSpc>
              <a:spcPct val="90000"/>
            </a:lnSpc>
            <a:spcBef>
              <a:spcPct val="0"/>
            </a:spcBef>
            <a:spcAft>
              <a:spcPct val="35000"/>
            </a:spcAft>
          </a:pPr>
          <a:r>
            <a:rPr lang="it-IT" sz="1600" kern="1200"/>
            <a:t>Nuove forme di vita familiare</a:t>
          </a:r>
        </a:p>
      </dsp:txBody>
      <dsp:txXfrm>
        <a:off x="291445" y="1448187"/>
        <a:ext cx="4080239" cy="324720"/>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23/01/2019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xmlns=""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xmlns=""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pPr>
            <a:r>
              <a:rPr lang="it-IT" sz="1200" dirty="0"/>
              <a:t>AUDIO</a:t>
            </a:r>
          </a:p>
          <a:p>
            <a:pPr marL="228600" indent="-228600" algn="just">
              <a:lnSpc>
                <a:spcPct val="120000"/>
              </a:lnSpc>
              <a:buFont typeface="+mj-lt"/>
              <a:buAutoNum type="arabicPeriod"/>
            </a:pPr>
            <a:r>
              <a:rPr lang="it-IT" sz="1200" b="0" dirty="0"/>
              <a:t>La Famiglia rappresenta </a:t>
            </a:r>
          </a:p>
          <a:p>
            <a:pPr marL="228600" indent="-228600" algn="just">
              <a:lnSpc>
                <a:spcPct val="120000"/>
              </a:lnSpc>
              <a:buFont typeface="+mj-lt"/>
              <a:buAutoNum type="arabicPeriod"/>
            </a:pPr>
            <a:r>
              <a:rPr lang="it-IT" sz="1200" b="0" dirty="0"/>
              <a:t>il perno dell’evoluzione e del cambiamento sociale in atto </a:t>
            </a:r>
          </a:p>
          <a:p>
            <a:pPr marL="228600" indent="-228600" algn="just">
              <a:lnSpc>
                <a:spcPct val="120000"/>
              </a:lnSpc>
              <a:buFont typeface="+mj-lt"/>
              <a:buAutoNum type="arabicPeriod"/>
            </a:pPr>
            <a:r>
              <a:rPr lang="it-IT" sz="1200" b="0" dirty="0"/>
              <a:t>ed è frutto di modifiche che si sono via via propagate tra le generazioni. </a:t>
            </a:r>
          </a:p>
          <a:p>
            <a:pPr marL="228600" indent="-228600" algn="just">
              <a:lnSpc>
                <a:spcPct val="120000"/>
              </a:lnSpc>
              <a:buFont typeface="+mj-lt"/>
              <a:buAutoNum type="arabicPeriod"/>
            </a:pPr>
            <a:r>
              <a:rPr lang="it-IT" sz="1200" b="0" dirty="0"/>
              <a:t>Rispetto alla composizione dei nuclei familiari, le coppie legali, se si escludono le regioni più tradizionaliste, sono destinate a continuare la loro attuale flessione; </a:t>
            </a:r>
          </a:p>
          <a:p>
            <a:pPr marL="228600" indent="-228600" algn="just">
              <a:lnSpc>
                <a:spcPct val="120000"/>
              </a:lnSpc>
              <a:buFont typeface="+mj-lt"/>
              <a:buAutoNum type="arabicPeriod"/>
            </a:pPr>
            <a:r>
              <a:rPr lang="it-IT" sz="1200" b="0" dirty="0"/>
              <a:t>una crisi, quella del matrimonio, dovuta in particolare </a:t>
            </a:r>
          </a:p>
          <a:p>
            <a:pPr marL="228600" indent="-228600" algn="just">
              <a:lnSpc>
                <a:spcPct val="120000"/>
              </a:lnSpc>
              <a:buFont typeface="+mj-lt"/>
              <a:buAutoNum type="arabicPeriod"/>
            </a:pPr>
            <a:r>
              <a:rPr lang="it-IT" sz="1200" b="0" dirty="0"/>
              <a:t>al mutato quadro valoriale, spostatosi </a:t>
            </a:r>
          </a:p>
          <a:p>
            <a:pPr marL="228600" indent="-228600" algn="just">
              <a:lnSpc>
                <a:spcPct val="120000"/>
              </a:lnSpc>
              <a:buFont typeface="+mj-lt"/>
              <a:buAutoNum type="arabicPeriod"/>
            </a:pPr>
            <a:r>
              <a:rPr lang="it-IT" sz="1200" b="0" dirty="0"/>
              <a:t>dalla tradizionale etica del sacrificio </a:t>
            </a:r>
          </a:p>
          <a:p>
            <a:pPr marL="228600" indent="-228600" algn="just">
              <a:lnSpc>
                <a:spcPct val="120000"/>
              </a:lnSpc>
              <a:buFont typeface="+mj-lt"/>
              <a:buAutoNum type="arabicPeriod"/>
            </a:pPr>
            <a:r>
              <a:rPr lang="it-IT" sz="1200" b="0" dirty="0"/>
              <a:t>alla ricerca della felicità individuale. </a:t>
            </a:r>
          </a:p>
          <a:p>
            <a:pPr marL="228600" indent="-228600" algn="just">
              <a:lnSpc>
                <a:spcPct val="120000"/>
              </a:lnSpc>
              <a:buFont typeface="+mj-lt"/>
              <a:buAutoNum type="arabicPeriod"/>
            </a:pPr>
            <a:r>
              <a:rPr lang="it-IT" sz="1200" b="0" dirty="0"/>
              <a:t>La famiglia tradizionale sta scomparendo per vari motivi: </a:t>
            </a:r>
          </a:p>
          <a:p>
            <a:pPr marL="228600" indent="-228600" algn="just">
              <a:lnSpc>
                <a:spcPct val="120000"/>
              </a:lnSpc>
              <a:buFont typeface="+mj-lt"/>
              <a:buAutoNum type="arabicPeriod"/>
            </a:pPr>
            <a:r>
              <a:rPr lang="it-IT" sz="1200" b="0" dirty="0"/>
              <a:t>nuovi valori sociali,</a:t>
            </a:r>
          </a:p>
          <a:p>
            <a:pPr marL="228600" indent="-228600" algn="just">
              <a:lnSpc>
                <a:spcPct val="120000"/>
              </a:lnSpc>
              <a:buFont typeface="+mj-lt"/>
              <a:buAutoNum type="arabicPeriod"/>
            </a:pPr>
            <a:r>
              <a:rPr lang="it-IT" sz="1200" b="0" dirty="0"/>
              <a:t>la ridefinizione dei ruoli maschili e femminili, </a:t>
            </a:r>
          </a:p>
          <a:p>
            <a:pPr marL="228600" indent="-228600" algn="just">
              <a:lnSpc>
                <a:spcPct val="120000"/>
              </a:lnSpc>
              <a:buFont typeface="+mj-lt"/>
              <a:buAutoNum type="arabicPeriod"/>
            </a:pPr>
            <a:r>
              <a:rPr lang="it-IT" sz="1200" b="0" dirty="0"/>
              <a:t>il progressivo aumento della scolarizzazione </a:t>
            </a:r>
          </a:p>
          <a:p>
            <a:pPr marL="228600" indent="-228600" algn="just">
              <a:lnSpc>
                <a:spcPct val="120000"/>
              </a:lnSpc>
              <a:buFont typeface="+mj-lt"/>
              <a:buAutoNum type="arabicPeriod"/>
            </a:pPr>
            <a:r>
              <a:rPr lang="it-IT" sz="1200" b="0" dirty="0"/>
              <a:t>e lo spostamento in avanti della conclusione degli studi </a:t>
            </a:r>
          </a:p>
          <a:p>
            <a:pPr marL="228600" indent="-228600" algn="just">
              <a:lnSpc>
                <a:spcPct val="120000"/>
              </a:lnSpc>
              <a:buFont typeface="+mj-lt"/>
              <a:buAutoNum type="arabicPeriod"/>
            </a:pPr>
            <a:r>
              <a:rPr lang="it-IT" sz="1200" b="0" dirty="0"/>
              <a:t>comportano un ritardato ingresso nel mondo del lavoro.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xmlns="" val="680591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buFont typeface="+mj-lt"/>
              <a:buAutoNum type="arabicPeriod"/>
            </a:pPr>
            <a:r>
              <a:rPr lang="it-IT" sz="1200" kern="1200" dirty="0">
                <a:solidFill>
                  <a:schemeClr val="tx1"/>
                </a:solidFill>
                <a:latin typeface="+mn-lt"/>
                <a:ea typeface="+mn-ea"/>
                <a:cs typeface="+mn-cs"/>
              </a:rPr>
              <a:t>Il processo di formazione della famiglia risente </a:t>
            </a:r>
          </a:p>
          <a:p>
            <a:pPr marL="228600" indent="-228600">
              <a:buFont typeface="+mj-lt"/>
              <a:buAutoNum type="arabicPeriod"/>
            </a:pPr>
            <a:r>
              <a:rPr lang="it-IT" sz="1200" kern="1200" dirty="0">
                <a:solidFill>
                  <a:schemeClr val="tx1"/>
                </a:solidFill>
                <a:latin typeface="+mn-lt"/>
                <a:ea typeface="+mn-ea"/>
                <a:cs typeface="+mn-cs"/>
              </a:rPr>
              <a:t>del rinvio delle tappe, </a:t>
            </a:r>
          </a:p>
          <a:p>
            <a:pPr marL="228600" indent="-228600">
              <a:buFont typeface="+mj-lt"/>
              <a:buAutoNum type="arabicPeriod"/>
            </a:pPr>
            <a:r>
              <a:rPr lang="it-IT" sz="1200" kern="1200" dirty="0">
                <a:solidFill>
                  <a:schemeClr val="tx1"/>
                </a:solidFill>
                <a:latin typeface="+mn-lt"/>
                <a:ea typeface="+mn-ea"/>
                <a:cs typeface="+mn-cs"/>
              </a:rPr>
              <a:t>Quali l’uscita dalla famiglia di origine, </a:t>
            </a:r>
          </a:p>
          <a:p>
            <a:pPr marL="228600" indent="-228600">
              <a:buFont typeface="+mj-lt"/>
              <a:buAutoNum type="arabicPeriod"/>
            </a:pPr>
            <a:r>
              <a:rPr lang="it-IT" sz="1200" kern="1200" dirty="0">
                <a:solidFill>
                  <a:schemeClr val="tx1"/>
                </a:solidFill>
                <a:latin typeface="+mn-lt"/>
                <a:ea typeface="+mn-ea"/>
                <a:cs typeface="+mn-cs"/>
              </a:rPr>
              <a:t>la formazione dell’unione, </a:t>
            </a:r>
          </a:p>
          <a:p>
            <a:pPr marL="228600" indent="-228600">
              <a:buFont typeface="+mj-lt"/>
              <a:buAutoNum type="arabicPeriod"/>
            </a:pPr>
            <a:r>
              <a:rPr lang="it-IT" sz="1200" kern="1200" dirty="0">
                <a:solidFill>
                  <a:schemeClr val="tx1"/>
                </a:solidFill>
                <a:latin typeface="+mn-lt"/>
                <a:ea typeface="+mn-ea"/>
                <a:cs typeface="+mn-cs"/>
              </a:rPr>
              <a:t>e l’arrivo del primo figlio, </a:t>
            </a:r>
          </a:p>
          <a:p>
            <a:pPr marL="228600" indent="-228600">
              <a:buFont typeface="+mj-lt"/>
              <a:buAutoNum type="arabicPeriod"/>
            </a:pPr>
            <a:r>
              <a:rPr lang="it-IT" sz="1200" kern="1200" dirty="0">
                <a:solidFill>
                  <a:schemeClr val="tx1"/>
                </a:solidFill>
                <a:latin typeface="+mn-lt"/>
                <a:ea typeface="+mn-ea"/>
                <a:cs typeface="+mn-cs"/>
              </a:rPr>
              <a:t>e dell’emergere di nuove forme di vita familiare: </a:t>
            </a:r>
          </a:p>
          <a:p>
            <a:pPr marL="228600" indent="-228600">
              <a:buFont typeface="+mj-lt"/>
              <a:buAutoNum type="arabicPeriod"/>
            </a:pPr>
            <a:r>
              <a:rPr lang="it-IT" sz="1200" kern="1200" dirty="0">
                <a:solidFill>
                  <a:schemeClr val="tx1"/>
                </a:solidFill>
                <a:latin typeface="+mn-lt"/>
                <a:ea typeface="+mn-ea"/>
                <a:cs typeface="+mn-cs"/>
              </a:rPr>
              <a:t>aumentano, infatti, quelle caratterizzate da unioni libere </a:t>
            </a:r>
          </a:p>
          <a:p>
            <a:pPr marL="228600" indent="-228600">
              <a:buFont typeface="+mj-lt"/>
              <a:buAutoNum type="arabicPeriod"/>
            </a:pPr>
            <a:r>
              <a:rPr lang="it-IT" sz="1200" kern="1200" dirty="0">
                <a:solidFill>
                  <a:schemeClr val="tx1"/>
                </a:solidFill>
                <a:latin typeface="+mn-lt"/>
                <a:ea typeface="+mn-ea"/>
                <a:cs typeface="+mn-cs"/>
              </a:rPr>
              <a:t>o da periodi di vita autonoma </a:t>
            </a:r>
          </a:p>
          <a:p>
            <a:pPr marL="228600" indent="-228600">
              <a:buFont typeface="+mj-lt"/>
              <a:buAutoNum type="arabicPeriod"/>
            </a:pPr>
            <a:r>
              <a:rPr lang="it-IT" sz="1200" kern="1200" dirty="0">
                <a:solidFill>
                  <a:schemeClr val="tx1"/>
                </a:solidFill>
                <a:latin typeface="+mn-lt"/>
                <a:ea typeface="+mn-ea"/>
                <a:cs typeface="+mn-cs"/>
              </a:rPr>
              <a:t>e, conseguentemente, i percorsi di formazione della famiglia risultano più diversificati di un tempo. </a:t>
            </a:r>
          </a:p>
          <a:p>
            <a:pPr marL="228600" indent="-228600">
              <a:buFont typeface="+mj-lt"/>
              <a:buAutoNum type="arabicPeriod"/>
            </a:pPr>
            <a:r>
              <a:rPr lang="it-IT" sz="1200" kern="1200" dirty="0">
                <a:solidFill>
                  <a:schemeClr val="tx1"/>
                </a:solidFill>
                <a:latin typeface="+mn-lt"/>
                <a:ea typeface="+mn-ea"/>
                <a:cs typeface="+mn-cs"/>
              </a:rPr>
              <a:t>Inoltre le esperienze nei percorsi di transizione allo stato adulto </a:t>
            </a:r>
          </a:p>
          <a:p>
            <a:pPr marL="228600" indent="-228600">
              <a:buFont typeface="+mj-lt"/>
              <a:buAutoNum type="arabicPeriod"/>
            </a:pPr>
            <a:r>
              <a:rPr lang="it-IT" sz="1200" kern="1200" dirty="0">
                <a:solidFill>
                  <a:schemeClr val="tx1"/>
                </a:solidFill>
                <a:latin typeface="+mn-lt"/>
                <a:ea typeface="+mn-ea"/>
                <a:cs typeface="+mn-cs"/>
              </a:rPr>
              <a:t>variano secondo il genere, </a:t>
            </a:r>
          </a:p>
          <a:p>
            <a:pPr marL="228600" indent="-228600">
              <a:buFont typeface="+mj-lt"/>
              <a:buAutoNum type="arabicPeriod"/>
            </a:pPr>
            <a:r>
              <a:rPr lang="it-IT" sz="1200" kern="1200" dirty="0">
                <a:solidFill>
                  <a:schemeClr val="tx1"/>
                </a:solidFill>
                <a:latin typeface="+mn-lt"/>
                <a:ea typeface="+mn-ea"/>
                <a:cs typeface="+mn-cs"/>
              </a:rPr>
              <a:t>l’estrazione sociale </a:t>
            </a:r>
          </a:p>
          <a:p>
            <a:pPr marL="228600" indent="-228600">
              <a:buFont typeface="+mj-lt"/>
              <a:buAutoNum type="arabicPeriod"/>
            </a:pPr>
            <a:r>
              <a:rPr lang="it-IT" sz="1200" kern="1200" dirty="0">
                <a:solidFill>
                  <a:schemeClr val="tx1"/>
                </a:solidFill>
                <a:latin typeface="+mn-lt"/>
                <a:ea typeface="+mn-ea"/>
                <a:cs typeface="+mn-cs"/>
              </a:rPr>
              <a:t>e il territorio di residenza. </a:t>
            </a:r>
          </a:p>
          <a:p>
            <a:pPr marL="228600" indent="-228600">
              <a:buFont typeface="+mj-lt"/>
              <a:buAutoNum type="arabicPeriod"/>
            </a:pPr>
            <a:r>
              <a:rPr lang="it-IT" sz="1200" kern="1200" dirty="0">
                <a:solidFill>
                  <a:schemeClr val="tx1"/>
                </a:solidFill>
                <a:latin typeface="+mn-lt"/>
                <a:ea typeface="+mn-ea"/>
                <a:cs typeface="+mn-cs"/>
              </a:rPr>
              <a:t>Le dinamiche non sono omogenee e rivelano un ruolo fondamentale fornito dall’estrazione sociale e dal livello di scolarizzazione nella definizione delle differenti tappe. </a:t>
            </a:r>
          </a:p>
          <a:p>
            <a:endParaRPr lang="it-IT" sz="1200" b="0" i="0" u="none" strike="noStrike" kern="1200" baseline="0" dirty="0">
              <a:solidFill>
                <a:schemeClr val="tx1"/>
              </a:solidFill>
              <a:latin typeface="+mn-lt"/>
              <a:ea typeface="+mn-ea"/>
              <a:cs typeface="+mn-cs"/>
            </a:endParaRPr>
          </a:p>
          <a:p>
            <a:pPr algn="just"/>
            <a:endParaRPr lang="it-IT" sz="1200" dirty="0"/>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xmlns="" val="143254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a:cs typeface="Arial" charset="0"/>
              </a:rPr>
              <a:t>La frattura della famiglia tradizionale ha inevitabilmente aumentato il livello di vulnerabilità dell’Istituto al punto che </a:t>
            </a:r>
          </a:p>
          <a:p>
            <a:pPr marL="228600" indent="-228600" algn="just">
              <a:lnSpc>
                <a:spcPct val="120000"/>
              </a:lnSpc>
              <a:buFont typeface="+mj-lt"/>
              <a:buAutoNum type="arabicPeriod"/>
              <a:defRPr/>
            </a:pPr>
            <a:r>
              <a:rPr lang="it-IT" sz="1200">
                <a:cs typeface="Arial" charset="0"/>
              </a:rPr>
              <a:t>gli individui hanno via via adottato misure per riposizionare il proprio stile di vita all’interno di un quadro economico che si è, nell’ultima decade, profondamente modificato; </a:t>
            </a:r>
          </a:p>
          <a:p>
            <a:pPr marL="228600" indent="-228600" algn="just">
              <a:lnSpc>
                <a:spcPct val="120000"/>
              </a:lnSpc>
              <a:buFont typeface="+mj-lt"/>
              <a:buAutoNum type="arabicPeriod"/>
              <a:defRPr/>
            </a:pPr>
            <a:r>
              <a:rPr lang="it-IT" sz="1200">
                <a:cs typeface="Arial" charset="0"/>
              </a:rPr>
              <a:t>facendo ricorso a strategie finalizzate a ridurre l’impatto sul bilancio familiare di eventi negativi inattesi. </a:t>
            </a:r>
          </a:p>
          <a:p>
            <a:pPr marL="228600" indent="-228600" algn="just">
              <a:lnSpc>
                <a:spcPct val="120000"/>
              </a:lnSpc>
              <a:buFont typeface="+mj-lt"/>
              <a:buAutoNum type="arabicPeriod"/>
              <a:defRPr/>
            </a:pPr>
            <a:r>
              <a:rPr lang="it-IT" sz="1200">
                <a:cs typeface="Arial" charset="0"/>
              </a:rPr>
              <a:t>In una prospettiva di gestione del rischio </a:t>
            </a:r>
          </a:p>
          <a:p>
            <a:pPr marL="228600" indent="-228600" algn="just">
              <a:lnSpc>
                <a:spcPct val="120000"/>
              </a:lnSpc>
              <a:buFont typeface="+mj-lt"/>
              <a:buAutoNum type="arabicPeriod"/>
              <a:defRPr/>
            </a:pPr>
            <a:r>
              <a:rPr lang="it-IT" sz="1200">
                <a:cs typeface="Arial" charset="0"/>
              </a:rPr>
              <a:t>le famiglie hanno cominciato a dotarsi di  strategie </a:t>
            </a:r>
          </a:p>
          <a:p>
            <a:pPr marL="228600" indent="-228600" algn="just">
              <a:lnSpc>
                <a:spcPct val="120000"/>
              </a:lnSpc>
              <a:buFont typeface="+mj-lt"/>
              <a:buAutoNum type="arabicPeriod"/>
              <a:defRPr/>
            </a:pPr>
            <a:r>
              <a:rPr lang="it-IT" sz="1200">
                <a:cs typeface="Arial" charset="0"/>
              </a:rPr>
              <a:t>per fare fronte a spese impreviste </a:t>
            </a:r>
          </a:p>
          <a:p>
            <a:pPr marL="228600" indent="-228600" algn="just">
              <a:lnSpc>
                <a:spcPct val="120000"/>
              </a:lnSpc>
              <a:buFont typeface="+mj-lt"/>
              <a:buAutoNum type="arabicPeriod"/>
              <a:defRPr/>
            </a:pPr>
            <a:r>
              <a:rPr lang="it-IT" sz="1200">
                <a:cs typeface="Arial" charset="0"/>
              </a:rPr>
              <a:t>o inattese riduzioni di reddito: </a:t>
            </a:r>
          </a:p>
          <a:p>
            <a:pPr marL="228600" indent="-228600" algn="just">
              <a:lnSpc>
                <a:spcPct val="120000"/>
              </a:lnSpc>
              <a:buFont typeface="+mj-lt"/>
              <a:buAutoNum type="arabicPeriod"/>
              <a:defRPr/>
            </a:pPr>
            <a:r>
              <a:rPr lang="it-IT" sz="1200">
                <a:cs typeface="Arial" charset="0"/>
              </a:rPr>
              <a:t>ad esempio dotarsi di strumenti finanziari </a:t>
            </a:r>
          </a:p>
          <a:p>
            <a:pPr marL="228600" indent="-228600" algn="just">
              <a:lnSpc>
                <a:spcPct val="120000"/>
              </a:lnSpc>
              <a:buFont typeface="+mj-lt"/>
              <a:buAutoNum type="arabicPeriod"/>
              <a:defRPr/>
            </a:pPr>
            <a:r>
              <a:rPr lang="it-IT" sz="1200">
                <a:cs typeface="Arial" charset="0"/>
              </a:rPr>
              <a:t>per loro natura preposti alla gestione del rischio il cui effetto è quello di proteggere un buffer di capitale, </a:t>
            </a:r>
          </a:p>
          <a:p>
            <a:pPr marL="228600" indent="-228600" algn="just">
              <a:lnSpc>
                <a:spcPct val="120000"/>
              </a:lnSpc>
              <a:buFont typeface="+mj-lt"/>
              <a:buAutoNum type="arabicPeriod"/>
              <a:defRPr/>
            </a:pPr>
            <a:r>
              <a:rPr lang="it-IT" sz="1200">
                <a:cs typeface="Arial" charset="0"/>
              </a:rPr>
              <a:t>o proteggersi con polizze assicurative sulle aree ritenute più importanti utilizzando strumenti complementari o supplementari a quelli offerti dal welfare pubblico. </a:t>
            </a: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xmlns="" val="2762102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a:solidFill>
                  <a:schemeClr val="tx1"/>
                </a:solidFill>
                <a:latin typeface="+mn-lt"/>
                <a:ea typeface="+mn-ea"/>
                <a:cs typeface="+mn-cs"/>
              </a:rPr>
              <a:t>AUDIO</a:t>
            </a:r>
          </a:p>
          <a:p>
            <a:pPr marL="228600" indent="-228600">
              <a:buFont typeface="+mj-lt"/>
              <a:buAutoNum type="arabicPeriod"/>
            </a:pPr>
            <a:r>
              <a:rPr lang="it-IT" sz="1200" b="0" i="0" u="none" strike="noStrike" kern="1200" baseline="0">
                <a:solidFill>
                  <a:schemeClr val="tx1"/>
                </a:solidFill>
                <a:latin typeface="+mn-lt"/>
                <a:ea typeface="+mn-ea"/>
                <a:cs typeface="+mn-cs"/>
              </a:rPr>
              <a:t>Le dinamiche demografiche stanno cambiando inesorabilmente, </a:t>
            </a:r>
          </a:p>
          <a:p>
            <a:pPr marL="228600" indent="-228600">
              <a:buFont typeface="+mj-lt"/>
              <a:buAutoNum type="arabicPeriod"/>
            </a:pPr>
            <a:r>
              <a:rPr lang="it-IT" sz="1200" b="0" i="0" u="none" strike="noStrike" kern="1200" baseline="0">
                <a:solidFill>
                  <a:schemeClr val="tx1"/>
                </a:solidFill>
                <a:latin typeface="+mn-lt"/>
                <a:ea typeface="+mn-ea"/>
                <a:cs typeface="+mn-cs"/>
              </a:rPr>
              <a:t>influenzando così molteplici aspetti della vita moderna. Due i fenomeni più evidenti: </a:t>
            </a:r>
          </a:p>
          <a:p>
            <a:pPr marL="228600" indent="-228600">
              <a:buFont typeface="+mj-lt"/>
              <a:buAutoNum type="arabicPeriod"/>
            </a:pPr>
            <a:r>
              <a:rPr lang="it-IT" sz="1200" b="0" i="0" u="none" strike="noStrike" kern="1200" baseline="0">
                <a:solidFill>
                  <a:schemeClr val="tx1"/>
                </a:solidFill>
                <a:latin typeface="+mn-lt"/>
                <a:ea typeface="+mn-ea"/>
                <a:cs typeface="+mn-cs"/>
              </a:rPr>
              <a:t>Molti Paesi sviluppati sono stati caratterizzati da un forte invecchiamento della popolazione,</a:t>
            </a:r>
          </a:p>
          <a:p>
            <a:pPr marL="228600" indent="-228600">
              <a:buFont typeface="+mj-lt"/>
              <a:buAutoNum type="arabicPeriod"/>
            </a:pPr>
            <a:r>
              <a:rPr lang="it-IT" sz="1200" b="0" i="0" u="none" strike="noStrike" kern="1200" baseline="0">
                <a:solidFill>
                  <a:schemeClr val="tx1"/>
                </a:solidFill>
                <a:latin typeface="+mn-lt"/>
                <a:ea typeface="+mn-ea"/>
                <a:cs typeface="+mn-cs"/>
              </a:rPr>
              <a:t>causato da una parte da una persistente bassa fecondità, </a:t>
            </a:r>
          </a:p>
          <a:p>
            <a:pPr marL="228600" indent="-228600">
              <a:buFont typeface="+mj-lt"/>
              <a:buAutoNum type="arabicPeriod"/>
            </a:pPr>
            <a:r>
              <a:rPr lang="it-IT" sz="1200" b="0" i="0" u="none" strike="noStrike" kern="1200" baseline="0">
                <a:solidFill>
                  <a:schemeClr val="tx1"/>
                </a:solidFill>
                <a:latin typeface="+mn-lt"/>
                <a:ea typeface="+mn-ea"/>
                <a:cs typeface="+mn-cs"/>
              </a:rPr>
              <a:t>e dall’altra da un aumento della longevità. </a:t>
            </a:r>
          </a:p>
          <a:p>
            <a:pPr marL="228600" indent="-228600">
              <a:buFont typeface="+mj-lt"/>
              <a:buAutoNum type="arabicPeriod"/>
            </a:pPr>
            <a:r>
              <a:rPr lang="it-IT" sz="1200" b="0" i="0" u="none" strike="noStrike" kern="1200" baseline="0">
                <a:solidFill>
                  <a:schemeClr val="tx1"/>
                </a:solidFill>
                <a:latin typeface="+mn-lt"/>
                <a:ea typeface="+mn-ea"/>
                <a:cs typeface="+mn-cs"/>
              </a:rPr>
              <a:t>Solo agli inizi del secolo scorso nessuno avrebbe mai pensato di raggiungere e superare i cento anni di vita. </a:t>
            </a:r>
          </a:p>
          <a:p>
            <a:pPr marL="228600" indent="-228600">
              <a:buFont typeface="+mj-lt"/>
              <a:buAutoNum type="arabicPeriod"/>
            </a:pPr>
            <a:r>
              <a:rPr lang="it-IT" sz="1200" b="0" i="0" u="none" strike="noStrike" kern="1200" baseline="0">
                <a:solidFill>
                  <a:schemeClr val="tx1"/>
                </a:solidFill>
                <a:latin typeface="+mn-lt"/>
                <a:ea typeface="+mn-ea"/>
                <a:cs typeface="+mn-cs"/>
              </a:rPr>
              <a:t>Le condizioni di vita favorevoli, </a:t>
            </a:r>
          </a:p>
          <a:p>
            <a:pPr marL="228600" indent="-228600">
              <a:buFont typeface="+mj-lt"/>
              <a:buAutoNum type="arabicPeriod"/>
            </a:pPr>
            <a:r>
              <a:rPr lang="it-IT" sz="1200" b="0" i="0" u="none" strike="noStrike" kern="1200" baseline="0">
                <a:solidFill>
                  <a:schemeClr val="tx1"/>
                </a:solidFill>
                <a:latin typeface="+mn-lt"/>
                <a:ea typeface="+mn-ea"/>
                <a:cs typeface="+mn-cs"/>
              </a:rPr>
              <a:t>la fine dei grandi conflitti mondiali, </a:t>
            </a:r>
          </a:p>
          <a:p>
            <a:pPr marL="228600" indent="-228600">
              <a:buFont typeface="+mj-lt"/>
              <a:buAutoNum type="arabicPeriod"/>
            </a:pPr>
            <a:r>
              <a:rPr lang="it-IT" sz="1200" b="0" i="0" u="none" strike="noStrike" kern="1200" baseline="0">
                <a:solidFill>
                  <a:schemeClr val="tx1"/>
                </a:solidFill>
                <a:latin typeface="+mn-lt"/>
                <a:ea typeface="+mn-ea"/>
                <a:cs typeface="+mn-cs"/>
              </a:rPr>
              <a:t>l’attenuarsi delle malattie virali,</a:t>
            </a:r>
          </a:p>
          <a:p>
            <a:pPr marL="228600" indent="-228600">
              <a:buFont typeface="+mj-lt"/>
              <a:buAutoNum type="arabicPeriod"/>
            </a:pPr>
            <a:r>
              <a:rPr lang="it-IT" sz="1200" b="0" i="0" u="none" strike="noStrike" kern="1200" baseline="0">
                <a:solidFill>
                  <a:schemeClr val="tx1"/>
                </a:solidFill>
                <a:latin typeface="+mn-lt"/>
                <a:ea typeface="+mn-ea"/>
                <a:cs typeface="+mn-cs"/>
              </a:rPr>
              <a:t> gli sviluppi in campo medico </a:t>
            </a:r>
          </a:p>
          <a:p>
            <a:pPr marL="228600" indent="-228600">
              <a:buFont typeface="+mj-lt"/>
              <a:buAutoNum type="arabicPeriod"/>
            </a:pPr>
            <a:r>
              <a:rPr lang="it-IT" sz="1200" b="0" i="0" u="none" strike="noStrike" kern="1200" baseline="0">
                <a:solidFill>
                  <a:schemeClr val="tx1"/>
                </a:solidFill>
                <a:latin typeface="+mn-lt"/>
                <a:ea typeface="+mn-ea"/>
                <a:cs typeface="+mn-cs"/>
              </a:rPr>
              <a:t>e uno stile di vita sempre più agiato </a:t>
            </a:r>
          </a:p>
          <a:p>
            <a:pPr marL="228600" indent="-228600">
              <a:buFont typeface="+mj-lt"/>
              <a:buAutoNum type="arabicPeriod"/>
            </a:pPr>
            <a:r>
              <a:rPr lang="it-IT" sz="1200" b="0" i="0" u="none" strike="noStrike" kern="1200" baseline="0">
                <a:solidFill>
                  <a:schemeClr val="tx1"/>
                </a:solidFill>
                <a:latin typeface="+mn-lt"/>
                <a:ea typeface="+mn-ea"/>
                <a:cs typeface="+mn-cs"/>
              </a:rPr>
              <a:t>hanno consentito all’uomo di incrementare la speranza di vita media, permettendo il raggiungimento in salute di età molto avanzate. </a:t>
            </a: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xmlns="" val="644660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buFont typeface="+mj-lt"/>
              <a:buAutoNum type="arabicPeriod"/>
            </a:pPr>
            <a:r>
              <a:rPr lang="it-IT" sz="1200" b="0" i="0" u="none" strike="noStrike" kern="1200" baseline="0" dirty="0">
                <a:solidFill>
                  <a:schemeClr val="tx1"/>
                </a:solidFill>
                <a:latin typeface="+mn-lt"/>
                <a:ea typeface="+mn-ea"/>
                <a:cs typeface="+mn-cs"/>
              </a:rPr>
              <a:t>Si fa avanti invece la Generazione dei </a:t>
            </a:r>
            <a:r>
              <a:rPr lang="it-IT" sz="1200" b="0" i="0" u="none" strike="noStrike" kern="1200" baseline="0" dirty="0" err="1">
                <a:solidFill>
                  <a:schemeClr val="tx1"/>
                </a:solidFill>
                <a:latin typeface="+mn-lt"/>
                <a:ea typeface="+mn-ea"/>
                <a:cs typeface="+mn-cs"/>
              </a:rPr>
              <a:t>Millenials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ovvero…</a:t>
            </a:r>
            <a:endParaRPr lang="it-IT" sz="1200" b="0" i="0" u="none" strike="noStrike" kern="1200" baseline="0" dirty="0">
              <a:solidFill>
                <a:schemeClr val="tx1"/>
              </a:solidFill>
              <a:latin typeface="+mn-lt"/>
              <a:ea typeface="+mn-ea"/>
              <a:cs typeface="+mn-cs"/>
            </a:endParaRPr>
          </a:p>
          <a:p>
            <a:pPr marL="228600" indent="-228600">
              <a:buFont typeface="+mj-lt"/>
              <a:buAutoNum type="arabicPeriod"/>
            </a:pPr>
            <a:r>
              <a:rPr lang="it-IT" sz="1200" b="0" i="0" u="none" strike="noStrike" kern="1200" baseline="0" dirty="0">
                <a:solidFill>
                  <a:schemeClr val="tx1"/>
                </a:solidFill>
                <a:latin typeface="+mn-lt"/>
                <a:ea typeface="+mn-ea"/>
                <a:cs typeface="+mn-cs"/>
              </a:rPr>
              <a:t>coloro che sono nati tra gli anni ‘80 e il 2001,</a:t>
            </a:r>
          </a:p>
          <a:p>
            <a:pPr marL="228600" indent="-228600">
              <a:buFont typeface="+mj-lt"/>
              <a:buAutoNum type="arabicPeriod"/>
            </a:pPr>
            <a:r>
              <a:rPr lang="it-IT" sz="1200" b="0" i="0" u="none" strike="noStrike" kern="1200" baseline="0" dirty="0">
                <a:solidFill>
                  <a:schemeClr val="tx1"/>
                </a:solidFill>
                <a:latin typeface="+mn-lt"/>
                <a:ea typeface="+mn-ea"/>
                <a:cs typeface="+mn-cs"/>
              </a:rPr>
              <a:t>che hanno visto cambiare il mondo con l’avvento di Internet </a:t>
            </a:r>
          </a:p>
          <a:p>
            <a:pPr marL="228600" indent="-228600">
              <a:buFont typeface="+mj-lt"/>
              <a:buAutoNum type="arabicPeriod"/>
            </a:pPr>
            <a:r>
              <a:rPr lang="it-IT" sz="1200" b="0" i="0" u="none" strike="noStrike" kern="1200" baseline="0" dirty="0">
                <a:solidFill>
                  <a:schemeClr val="tx1"/>
                </a:solidFill>
                <a:latin typeface="+mn-lt"/>
                <a:ea typeface="+mn-ea"/>
                <a:cs typeface="+mn-cs"/>
              </a:rPr>
              <a:t>e sono cresciuti nell’era della globalizzazione e delle crisi economiche. </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In particolare , </a:t>
            </a:r>
            <a:r>
              <a:rPr lang="it-IT" sz="1200" b="0" i="0" u="none" strike="noStrike" kern="1200" baseline="0" dirty="0">
                <a:solidFill>
                  <a:schemeClr val="tx1"/>
                </a:solidFill>
                <a:latin typeface="+mn-lt"/>
                <a:ea typeface="+mn-ea"/>
                <a:cs typeface="+mn-cs"/>
              </a:rPr>
              <a:t>gli under 35, oggi rappresentano il 40% della popolazione mondiale, </a:t>
            </a:r>
          </a:p>
          <a:p>
            <a:pPr marL="228600" indent="-228600">
              <a:buFont typeface="+mj-lt"/>
              <a:buAutoNum type="arabicPeriod"/>
            </a:pPr>
            <a:r>
              <a:rPr lang="it-IT" sz="1200" b="0" i="0" u="none" strike="noStrike" kern="1200" baseline="0" dirty="0">
                <a:solidFill>
                  <a:schemeClr val="tx1"/>
                </a:solidFill>
                <a:latin typeface="+mn-lt"/>
                <a:ea typeface="+mn-ea"/>
                <a:cs typeface="+mn-cs"/>
              </a:rPr>
              <a:t>il 25% di quella Europea. </a:t>
            </a:r>
          </a:p>
          <a:p>
            <a:pPr marL="228600" indent="-228600">
              <a:buFont typeface="+mj-lt"/>
              <a:buAutoNum type="arabicPeriod"/>
            </a:pPr>
            <a:r>
              <a:rPr lang="it-IT" sz="1200" b="0" i="0" u="none" strike="noStrike" kern="1200" baseline="0" dirty="0">
                <a:solidFill>
                  <a:schemeClr val="tx1"/>
                </a:solidFill>
                <a:latin typeface="+mn-lt"/>
                <a:ea typeface="+mn-ea"/>
                <a:cs typeface="+mn-cs"/>
              </a:rPr>
              <a:t>I </a:t>
            </a:r>
            <a:r>
              <a:rPr lang="it-IT" sz="1200" b="0" i="0" u="none" strike="noStrike" kern="1200" baseline="0" dirty="0" err="1">
                <a:solidFill>
                  <a:schemeClr val="tx1"/>
                </a:solidFill>
                <a:latin typeface="+mn-lt"/>
                <a:ea typeface="+mn-ea"/>
                <a:cs typeface="+mn-cs"/>
              </a:rPr>
              <a:t>Millennials</a:t>
            </a:r>
            <a:r>
              <a:rPr lang="it-IT" sz="1200" b="0" i="0" u="none" strike="noStrike" kern="1200" baseline="0" dirty="0">
                <a:solidFill>
                  <a:schemeClr val="tx1"/>
                </a:solidFill>
                <a:latin typeface="+mn-lt"/>
                <a:ea typeface="+mn-ea"/>
                <a:cs typeface="+mn-cs"/>
              </a:rPr>
              <a:t> sono gli investitori di domani. </a:t>
            </a:r>
          </a:p>
          <a:p>
            <a:pPr marL="228600" indent="-228600">
              <a:buFont typeface="+mj-lt"/>
              <a:buAutoNum type="arabicPeriod"/>
            </a:pPr>
            <a:r>
              <a:rPr lang="it-IT" sz="1200" b="0" i="0" u="none" strike="noStrike" kern="1200" baseline="0" dirty="0">
                <a:solidFill>
                  <a:schemeClr val="tx1"/>
                </a:solidFill>
                <a:latin typeface="+mn-lt"/>
                <a:ea typeface="+mn-ea"/>
                <a:cs typeface="+mn-cs"/>
              </a:rPr>
              <a:t>Secondo un recente studio prodotto da </a:t>
            </a:r>
            <a:r>
              <a:rPr lang="it-IT" sz="1200" b="0" i="0" u="none" strike="noStrike" kern="1200" baseline="0" dirty="0" err="1">
                <a:solidFill>
                  <a:schemeClr val="tx1"/>
                </a:solidFill>
                <a:latin typeface="+mn-lt"/>
                <a:ea typeface="+mn-ea"/>
                <a:cs typeface="+mn-cs"/>
              </a:rPr>
              <a:t>Deloitte</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Millennials</a:t>
            </a:r>
            <a:r>
              <a:rPr lang="it-IT" sz="1200" b="0" i="0" u="none" strike="noStrike" kern="1200" baseline="0" dirty="0">
                <a:solidFill>
                  <a:schemeClr val="tx1"/>
                </a:solidFill>
                <a:latin typeface="+mn-lt"/>
                <a:ea typeface="+mn-ea"/>
                <a:cs typeface="+mn-cs"/>
              </a:rPr>
              <a:t> and </a:t>
            </a:r>
            <a:r>
              <a:rPr lang="it-IT" sz="1200" b="0" i="0" u="none" strike="noStrike" kern="1200" baseline="0" dirty="0" err="1">
                <a:solidFill>
                  <a:schemeClr val="tx1"/>
                </a:solidFill>
                <a:latin typeface="+mn-lt"/>
                <a:ea typeface="+mn-ea"/>
                <a:cs typeface="+mn-cs"/>
              </a:rPr>
              <a:t>Wealth</a:t>
            </a:r>
            <a:r>
              <a:rPr lang="it-IT" sz="1200" b="0" i="0" u="none" strike="noStrike" kern="1200" baseline="0" dirty="0">
                <a:solidFill>
                  <a:schemeClr val="tx1"/>
                </a:solidFill>
                <a:latin typeface="+mn-lt"/>
                <a:ea typeface="+mn-ea"/>
                <a:cs typeface="+mn-cs"/>
              </a:rPr>
              <a:t> Management”, </a:t>
            </a:r>
          </a:p>
          <a:p>
            <a:pPr marL="228600" indent="-228600">
              <a:buFont typeface="+mj-lt"/>
              <a:buAutoNum type="arabicPeriod"/>
            </a:pPr>
            <a:r>
              <a:rPr lang="it-IT" sz="1200" b="0" i="0" u="none" strike="noStrike" kern="1200" baseline="0" dirty="0">
                <a:solidFill>
                  <a:schemeClr val="tx1"/>
                </a:solidFill>
                <a:latin typeface="+mn-lt"/>
                <a:ea typeface="+mn-ea"/>
                <a:cs typeface="+mn-cs"/>
              </a:rPr>
              <a:t>si stima che entro il 2020 la ricchezza netta degli under 35 di tutto il mondo </a:t>
            </a:r>
          </a:p>
          <a:p>
            <a:pPr marL="228600" indent="-228600">
              <a:buFont typeface="+mj-lt"/>
              <a:buAutoNum type="arabicPeriod"/>
            </a:pPr>
            <a:r>
              <a:rPr lang="it-IT" sz="1200" b="0" i="0" u="none" strike="noStrike" kern="1200" baseline="0" dirty="0">
                <a:solidFill>
                  <a:schemeClr val="tx1"/>
                </a:solidFill>
                <a:latin typeface="+mn-lt"/>
                <a:ea typeface="+mn-ea"/>
                <a:cs typeface="+mn-cs"/>
              </a:rPr>
              <a:t>sarà il doppio rispetto al 2015, </a:t>
            </a:r>
          </a:p>
          <a:p>
            <a:pPr marL="228600" indent="-228600">
              <a:buFont typeface="+mj-lt"/>
              <a:buAutoNum type="arabicPeriod"/>
            </a:pPr>
            <a:r>
              <a:rPr lang="it-IT" sz="1200" b="0" i="0" u="none" strike="noStrike" kern="1200" baseline="0" dirty="0">
                <a:solidFill>
                  <a:schemeClr val="tx1"/>
                </a:solidFill>
                <a:latin typeface="+mn-lt"/>
                <a:ea typeface="+mn-ea"/>
                <a:cs typeface="+mn-cs"/>
              </a:rPr>
              <a:t>oscillando tra i 19 ed i 24 trilioni di dollari. </a:t>
            </a:r>
          </a:p>
          <a:p>
            <a:pPr marL="228600" indent="-228600">
              <a:buFont typeface="+mj-lt"/>
              <a:buAutoNum type="arabicPeriod"/>
            </a:pPr>
            <a:r>
              <a:rPr lang="it-IT" sz="1200" b="0" i="0" u="none" strike="noStrike" kern="1200" baseline="0" dirty="0">
                <a:solidFill>
                  <a:schemeClr val="tx1"/>
                </a:solidFill>
                <a:latin typeface="+mn-lt"/>
                <a:ea typeface="+mn-ea"/>
                <a:cs typeface="+mn-cs"/>
              </a:rPr>
              <a:t>I </a:t>
            </a:r>
            <a:r>
              <a:rPr lang="it-IT" sz="1200" b="0" i="0" u="none" strike="noStrike" kern="1200" baseline="0" dirty="0" err="1">
                <a:solidFill>
                  <a:schemeClr val="tx1"/>
                </a:solidFill>
                <a:latin typeface="+mn-lt"/>
                <a:ea typeface="+mn-ea"/>
                <a:cs typeface="+mn-cs"/>
              </a:rPr>
              <a:t>Millennials</a:t>
            </a:r>
            <a:r>
              <a:rPr lang="it-IT" sz="1200" b="0" i="0" u="none" strike="noStrike" kern="1200" baseline="0" dirty="0">
                <a:solidFill>
                  <a:schemeClr val="tx1"/>
                </a:solidFill>
                <a:latin typeface="+mn-lt"/>
                <a:ea typeface="+mn-ea"/>
                <a:cs typeface="+mn-cs"/>
              </a:rPr>
              <a:t> hanno la forza demografica per cambiare il mondo, sono un megatrend.</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xmlns="" val="207527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a:solidFill>
                  <a:schemeClr val="tx1"/>
                </a:solidFill>
                <a:latin typeface="+mn-lt"/>
                <a:ea typeface="+mn-ea"/>
                <a:cs typeface="+mn-cs"/>
              </a:rPr>
              <a:t>AUDIO</a:t>
            </a:r>
          </a:p>
          <a:p>
            <a:pPr marL="228600" indent="-228600">
              <a:buFont typeface="+mj-lt"/>
              <a:buAutoNum type="arabicPeriod"/>
            </a:pPr>
            <a:r>
              <a:rPr lang="it-IT" sz="1200" b="0" i="0" u="none" strike="noStrike" kern="1200" baseline="0">
                <a:solidFill>
                  <a:schemeClr val="tx1"/>
                </a:solidFill>
                <a:latin typeface="+mn-lt"/>
                <a:ea typeface="+mn-ea"/>
                <a:cs typeface="+mn-cs"/>
              </a:rPr>
              <a:t>La crisi finanziaria internazionale </a:t>
            </a:r>
          </a:p>
          <a:p>
            <a:pPr marL="228600" indent="-228600">
              <a:buFont typeface="+mj-lt"/>
              <a:buAutoNum type="arabicPeriod"/>
            </a:pPr>
            <a:r>
              <a:rPr lang="it-IT" sz="1200" b="0" i="0" u="none" strike="noStrike" kern="1200" baseline="0">
                <a:solidFill>
                  <a:schemeClr val="tx1"/>
                </a:solidFill>
                <a:latin typeface="+mn-lt"/>
                <a:ea typeface="+mn-ea"/>
                <a:cs typeface="+mn-cs"/>
              </a:rPr>
              <a:t>ha fatto emergere la necessità di regolare e monitorare i rischi finanziari a livello macro.</a:t>
            </a:r>
          </a:p>
          <a:p>
            <a:pPr marL="228600" indent="-228600">
              <a:buFont typeface="+mj-lt"/>
              <a:buAutoNum type="arabicPeriod"/>
            </a:pPr>
            <a:r>
              <a:rPr lang="it-IT" sz="1200" b="0" i="0" u="none" strike="noStrike" kern="1200" baseline="0">
                <a:solidFill>
                  <a:schemeClr val="tx1"/>
                </a:solidFill>
                <a:latin typeface="+mn-lt"/>
                <a:ea typeface="+mn-ea"/>
                <a:cs typeface="+mn-cs"/>
              </a:rPr>
              <a:t>Da ciò deriva l’adozione, dopo la crisi, di un nuovo approccio normativo</a:t>
            </a:r>
          </a:p>
          <a:p>
            <a:pPr marL="228600" indent="-228600">
              <a:buFont typeface="+mj-lt"/>
              <a:buAutoNum type="arabicPeriod"/>
            </a:pPr>
            <a:r>
              <a:rPr lang="it-IT" sz="1200" b="0" i="0" u="none" strike="noStrike" kern="1200" baseline="0">
                <a:solidFill>
                  <a:schemeClr val="tx1"/>
                </a:solidFill>
                <a:latin typeface="+mn-lt"/>
                <a:ea typeface="+mn-ea"/>
                <a:cs typeface="+mn-cs"/>
              </a:rPr>
              <a:t>che assume come obiettivo chiave della regolamentazione e della supervisione delle istituzioni e dei mercati finanziari, </a:t>
            </a:r>
          </a:p>
          <a:p>
            <a:pPr marL="228600" indent="-228600">
              <a:buFont typeface="+mj-lt"/>
              <a:buAutoNum type="arabicPeriod"/>
            </a:pPr>
            <a:r>
              <a:rPr lang="it-IT" sz="1200" b="0" i="0" u="none" strike="noStrike" kern="1200" baseline="0">
                <a:solidFill>
                  <a:schemeClr val="tx1"/>
                </a:solidFill>
                <a:latin typeface="+mn-lt"/>
                <a:ea typeface="+mn-ea"/>
                <a:cs typeface="+mn-cs"/>
              </a:rPr>
              <a:t>la tradizionale stabilità finanziaria, intesa però nella rinnovata e più ampia prospettiva di “stabilità sistemica”. </a:t>
            </a:r>
          </a:p>
          <a:p>
            <a:pPr marL="228600" indent="-228600">
              <a:buFont typeface="+mj-lt"/>
              <a:buAutoNum type="arabicPeriod"/>
            </a:pPr>
            <a:r>
              <a:rPr lang="it-IT" sz="1200" b="0" i="0" u="none" strike="noStrike" kern="1200" baseline="0">
                <a:solidFill>
                  <a:schemeClr val="tx1"/>
                </a:solidFill>
                <a:latin typeface="+mn-lt"/>
                <a:ea typeface="+mn-ea"/>
                <a:cs typeface="+mn-cs"/>
              </a:rPr>
              <a:t>Il quadro regolamentare per il settore finanziario europeo </a:t>
            </a:r>
          </a:p>
          <a:p>
            <a:pPr marL="228600" indent="-228600">
              <a:buFont typeface="+mj-lt"/>
              <a:buAutoNum type="arabicPeriod"/>
            </a:pPr>
            <a:r>
              <a:rPr lang="it-IT" sz="1200" b="0" i="0" u="none" strike="noStrike" kern="1200" baseline="0">
                <a:solidFill>
                  <a:schemeClr val="tx1"/>
                </a:solidFill>
                <a:latin typeface="+mn-lt"/>
                <a:ea typeface="+mn-ea"/>
                <a:cs typeface="+mn-cs"/>
              </a:rPr>
              <a:t>risulta inoltre ad oggi fortemente composito. </a:t>
            </a:r>
          </a:p>
          <a:p>
            <a:pPr marL="228600" indent="-228600">
              <a:buFont typeface="+mj-lt"/>
              <a:buAutoNum type="arabicPeriod"/>
            </a:pPr>
            <a:r>
              <a:rPr lang="it-IT" sz="1200" b="0" i="0" u="none" strike="noStrike" kern="1200" baseline="0">
                <a:solidFill>
                  <a:schemeClr val="tx1"/>
                </a:solidFill>
                <a:latin typeface="+mn-lt"/>
                <a:ea typeface="+mn-ea"/>
                <a:cs typeface="+mn-cs"/>
              </a:rPr>
              <a:t>La disciplina nazionale è infatti affiancata </a:t>
            </a:r>
          </a:p>
          <a:p>
            <a:pPr marL="228600" indent="-228600">
              <a:buFont typeface="+mj-lt"/>
              <a:buAutoNum type="arabicPeriod"/>
            </a:pPr>
            <a:r>
              <a:rPr lang="it-IT" sz="1200" b="0" i="0" u="none" strike="noStrike" kern="1200" baseline="0">
                <a:solidFill>
                  <a:schemeClr val="tx1"/>
                </a:solidFill>
                <a:latin typeface="+mn-lt"/>
                <a:ea typeface="+mn-ea"/>
                <a:cs typeface="+mn-cs"/>
              </a:rPr>
              <a:t>da norme prodotte a livello europeo </a:t>
            </a:r>
          </a:p>
          <a:p>
            <a:pPr marL="228600" indent="-228600">
              <a:buFont typeface="+mj-lt"/>
              <a:buAutoNum type="arabicPeriod"/>
            </a:pPr>
            <a:r>
              <a:rPr lang="it-IT" sz="1200" b="0" i="0" u="none" strike="noStrike" kern="1200" baseline="0">
                <a:solidFill>
                  <a:schemeClr val="tx1"/>
                </a:solidFill>
                <a:latin typeface="+mn-lt"/>
                <a:ea typeface="+mn-ea"/>
                <a:cs typeface="+mn-cs"/>
              </a:rPr>
              <a:t>secondo gli obiettivi di libera circolazione </a:t>
            </a:r>
          </a:p>
          <a:p>
            <a:pPr marL="228600" indent="-228600">
              <a:buFont typeface="+mj-lt"/>
              <a:buAutoNum type="arabicPeriod"/>
            </a:pPr>
            <a:r>
              <a:rPr lang="it-IT" sz="1200" b="0" i="0" u="none" strike="noStrike" kern="1200" baseline="0">
                <a:solidFill>
                  <a:schemeClr val="tx1"/>
                </a:solidFill>
                <a:latin typeface="+mn-lt"/>
                <a:ea typeface="+mn-ea"/>
                <a:cs typeface="+mn-cs"/>
              </a:rPr>
              <a:t>e integrazione dei mercati </a:t>
            </a:r>
          </a:p>
          <a:p>
            <a:pPr marL="228600" indent="-228600">
              <a:buFont typeface="+mj-lt"/>
              <a:buAutoNum type="arabicPeriod"/>
            </a:pPr>
            <a:r>
              <a:rPr lang="it-IT" sz="1200" b="0" i="0" u="none" strike="noStrike" kern="1200" baseline="0">
                <a:solidFill>
                  <a:schemeClr val="tx1"/>
                </a:solidFill>
                <a:latin typeface="+mn-lt"/>
                <a:ea typeface="+mn-ea"/>
                <a:cs typeface="+mn-cs"/>
              </a:rPr>
              <a:t>previsti dal Trattato sul Funzionamento dell'Unione Europea.</a:t>
            </a: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xmlns="" val="3909837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dirty="0">
                <a:cs typeface="Arial" charset="0"/>
              </a:rPr>
              <a:t>Nel Settore Bancario </a:t>
            </a:r>
          </a:p>
          <a:p>
            <a:pPr marL="228600" indent="-228600" algn="just">
              <a:lnSpc>
                <a:spcPct val="120000"/>
              </a:lnSpc>
              <a:buFont typeface="+mj-lt"/>
              <a:buAutoNum type="arabicPeriod"/>
              <a:defRPr/>
            </a:pPr>
            <a:r>
              <a:rPr lang="it-IT" sz="1200" dirty="0">
                <a:cs typeface="Arial" charset="0"/>
              </a:rPr>
              <a:t>Il pacchetto Capital </a:t>
            </a:r>
            <a:r>
              <a:rPr lang="it-IT" sz="1200" dirty="0" err="1">
                <a:cs typeface="Arial" charset="0"/>
              </a:rPr>
              <a:t>Requirements</a:t>
            </a:r>
            <a:r>
              <a:rPr lang="it-IT" sz="1200" dirty="0">
                <a:cs typeface="Arial" charset="0"/>
              </a:rPr>
              <a:t> Directive IV (la direttiva sui requisiti di capitale) rientra nel recepimento delle norme di Basilea III adeguate al settore bancario europeo, </a:t>
            </a:r>
          </a:p>
          <a:p>
            <a:pPr marL="228600" indent="-228600" algn="just">
              <a:lnSpc>
                <a:spcPct val="120000"/>
              </a:lnSpc>
              <a:buFont typeface="+mj-lt"/>
              <a:buAutoNum type="arabicPeriod"/>
              <a:defRPr/>
            </a:pPr>
            <a:r>
              <a:rPr lang="it-IT" sz="1200" dirty="0">
                <a:cs typeface="Arial" charset="0"/>
              </a:rPr>
              <a:t>a cui si aggiunge la recente Direttiva sul risanamento e la risoluzione delle Banche (BRRD).</a:t>
            </a:r>
          </a:p>
          <a:p>
            <a:pPr marL="228600" indent="-228600" algn="just">
              <a:lnSpc>
                <a:spcPct val="120000"/>
              </a:lnSpc>
              <a:buFont typeface="+mj-lt"/>
              <a:buAutoNum type="arabicPeriod"/>
              <a:defRPr/>
            </a:pPr>
            <a:r>
              <a:rPr lang="it-IT" sz="1200" dirty="0">
                <a:cs typeface="Arial" charset="0"/>
              </a:rPr>
              <a:t>Nel Settore Finanziario </a:t>
            </a:r>
          </a:p>
          <a:p>
            <a:pPr marL="228600" indent="-228600" algn="just">
              <a:lnSpc>
                <a:spcPct val="120000"/>
              </a:lnSpc>
              <a:buFont typeface="+mj-lt"/>
              <a:buAutoNum type="arabicPeriod"/>
              <a:defRPr/>
            </a:pPr>
            <a:r>
              <a:rPr lang="it-IT" sz="1200" dirty="0">
                <a:cs typeface="Arial" charset="0"/>
              </a:rPr>
              <a:t>la </a:t>
            </a:r>
            <a:r>
              <a:rPr lang="it-IT" sz="1200" dirty="0" err="1">
                <a:cs typeface="Arial" charset="0"/>
              </a:rPr>
              <a:t>MiFID</a:t>
            </a:r>
            <a:r>
              <a:rPr lang="it-IT" sz="1200" dirty="0">
                <a:cs typeface="Arial" charset="0"/>
              </a:rPr>
              <a:t> I stabiliva norme uniformi per la negoziazione di valori mobiliari, che hanno portato a una maggiore concorrenza e a una migliore tutela degli investitori. </a:t>
            </a:r>
          </a:p>
          <a:p>
            <a:pPr marL="228600" indent="-228600" algn="just">
              <a:lnSpc>
                <a:spcPct val="120000"/>
              </a:lnSpc>
              <a:buFont typeface="+mj-lt"/>
              <a:buAutoNum type="arabicPeriod"/>
              <a:defRPr/>
            </a:pPr>
            <a:r>
              <a:rPr lang="it-IT" sz="1200" dirty="0">
                <a:cs typeface="Arial" charset="0"/>
              </a:rPr>
              <a:t>Ma con l’avvento di </a:t>
            </a:r>
            <a:r>
              <a:rPr lang="it-IT" sz="1200" dirty="0" err="1">
                <a:cs typeface="Arial" charset="0"/>
              </a:rPr>
              <a:t>MiFID</a:t>
            </a:r>
            <a:r>
              <a:rPr lang="it-IT" sz="1200" dirty="0">
                <a:cs typeface="Arial" charset="0"/>
              </a:rPr>
              <a:t> II è stato istituito un nuovo quadro giuridico che introduce una serie di disposizioni volte a rafforzare la tutela dei consumatori. </a:t>
            </a:r>
          </a:p>
          <a:p>
            <a:pPr marL="228600" indent="-228600" algn="just">
              <a:lnSpc>
                <a:spcPct val="120000"/>
              </a:lnSpc>
              <a:buFont typeface="+mj-lt"/>
              <a:buAutoNum type="arabicPeriod"/>
              <a:defRPr/>
            </a:pPr>
            <a:r>
              <a:rPr lang="it-IT" sz="1200" dirty="0">
                <a:cs typeface="Arial" charset="0"/>
              </a:rPr>
              <a:t>Entrambe le norme hanno definito e definiscono processo, soggetti e perimetro della Consulenza finanziaria. </a:t>
            </a:r>
          </a:p>
          <a:p>
            <a:pPr marL="228600" indent="-228600" algn="just">
              <a:lnSpc>
                <a:spcPct val="120000"/>
              </a:lnSpc>
              <a:buFont typeface="+mj-lt"/>
              <a:buAutoNum type="arabicPeriod"/>
              <a:defRPr/>
            </a:pPr>
            <a:r>
              <a:rPr lang="it-IT" sz="1200" dirty="0">
                <a:cs typeface="Arial" charset="0"/>
              </a:rPr>
              <a:t>Nel Settore Assicurativo </a:t>
            </a:r>
          </a:p>
          <a:p>
            <a:pPr marL="228600" indent="-228600" algn="just">
              <a:lnSpc>
                <a:spcPct val="120000"/>
              </a:lnSpc>
              <a:buFont typeface="+mj-lt"/>
              <a:buAutoNum type="arabicPeriod"/>
              <a:defRPr/>
            </a:pPr>
            <a:r>
              <a:rPr lang="it-IT" sz="1200" dirty="0">
                <a:cs typeface="Arial" charset="0"/>
              </a:rPr>
              <a:t>la direttiva </a:t>
            </a:r>
            <a:r>
              <a:rPr lang="it-IT" sz="1200" dirty="0" err="1">
                <a:cs typeface="Arial" charset="0"/>
              </a:rPr>
              <a:t>Solvency</a:t>
            </a:r>
            <a:r>
              <a:rPr lang="it-IT" sz="1200" dirty="0">
                <a:cs typeface="Arial" charset="0"/>
              </a:rPr>
              <a:t> II ha armonizzato le norme frammentarie esistenti in materia di attività di assicurazione diversa dall'assicurazione sulla vita, assicurazione sulla vita e riassicurazione. </a:t>
            </a:r>
          </a:p>
          <a:p>
            <a:pPr marL="228600" indent="-228600" algn="just">
              <a:lnSpc>
                <a:spcPct val="120000"/>
              </a:lnSpc>
              <a:buFont typeface="+mj-lt"/>
              <a:buAutoNum type="arabicPeriod"/>
              <a:defRPr/>
            </a:pPr>
            <a:r>
              <a:rPr lang="it-IT" sz="1200" dirty="0">
                <a:cs typeface="Arial" charset="0"/>
              </a:rPr>
              <a:t>La Direttiva Europea in materia di “Distribuzione Assicurativa” arricchisce la nozione d’intermediazione definendo in maniera più specifica il perimetro e il concetto di consulenza assicurativa.</a:t>
            </a:r>
          </a:p>
          <a:p>
            <a:pPr marL="228600" indent="-228600" algn="just">
              <a:lnSpc>
                <a:spcPct val="120000"/>
              </a:lnSpc>
              <a:buFont typeface="+mj-lt"/>
              <a:buAutoNum type="arabicPeriod"/>
              <a:defRPr/>
            </a:pPr>
            <a:endParaRPr lang="it-IT" sz="1200" dirty="0">
              <a:cs typeface="Arial" charset="0"/>
            </a:endParaRPr>
          </a:p>
          <a:p>
            <a:pPr marL="0" indent="0" algn="just">
              <a:lnSpc>
                <a:spcPct val="120000"/>
              </a:lnSpc>
              <a:buFont typeface="+mj-lt"/>
              <a:buNone/>
              <a:defRPr/>
            </a:pPr>
            <a:r>
              <a:rPr lang="it-IT" sz="1200" dirty="0">
                <a:cs typeface="Arial" charset="0"/>
              </a:rPr>
              <a:t>POPUP</a:t>
            </a:r>
          </a:p>
          <a:p>
            <a:pPr marL="0" indent="0" algn="just">
              <a:lnSpc>
                <a:spcPct val="120000"/>
              </a:lnSpc>
              <a:buFont typeface="+mj-lt"/>
              <a:buNone/>
              <a:defRPr/>
            </a:pPr>
            <a:r>
              <a:rPr lang="it-IT" sz="1200" b="1" dirty="0">
                <a:cs typeface="Arial" charset="0"/>
              </a:rPr>
              <a:t>Le attività disciplinate da </a:t>
            </a:r>
            <a:r>
              <a:rPr lang="it-IT" sz="1200" b="1" dirty="0" err="1">
                <a:cs typeface="Arial" charset="0"/>
              </a:rPr>
              <a:t>Solvency</a:t>
            </a:r>
            <a:r>
              <a:rPr lang="it-IT" sz="1200" b="1" dirty="0">
                <a:cs typeface="Arial" charset="0"/>
              </a:rPr>
              <a:t> II</a:t>
            </a:r>
          </a:p>
          <a:p>
            <a:pPr marL="0" indent="0" algn="just">
              <a:lnSpc>
                <a:spcPct val="120000"/>
              </a:lnSpc>
              <a:buFont typeface="+mj-lt"/>
              <a:buNone/>
              <a:defRPr/>
            </a:pPr>
            <a:r>
              <a:rPr lang="it-IT" sz="1200" kern="1200" dirty="0">
                <a:solidFill>
                  <a:schemeClr val="tx1"/>
                </a:solidFill>
                <a:effectLst/>
                <a:latin typeface="+mn-lt"/>
                <a:ea typeface="+mn-ea"/>
                <a:cs typeface="+mn-cs"/>
              </a:rPr>
              <a:t>La direttiva </a:t>
            </a:r>
            <a:r>
              <a:rPr lang="it-IT" sz="1200" kern="1200" dirty="0" err="1">
                <a:solidFill>
                  <a:schemeClr val="tx1"/>
                </a:solidFill>
                <a:effectLst/>
                <a:latin typeface="+mn-lt"/>
                <a:ea typeface="+mn-ea"/>
                <a:cs typeface="+mn-cs"/>
              </a:rPr>
              <a:t>Solvency</a:t>
            </a:r>
            <a:r>
              <a:rPr lang="it-IT" sz="1200" kern="1200" dirty="0">
                <a:solidFill>
                  <a:schemeClr val="tx1"/>
                </a:solidFill>
                <a:effectLst/>
                <a:latin typeface="+mn-lt"/>
                <a:ea typeface="+mn-ea"/>
                <a:cs typeface="+mn-cs"/>
              </a:rPr>
              <a:t> II stabilisce le norme in materia di autorizzazione all'esercizio dell'attività̀, requisiti patrimoniali, gestione del rischio e vigilanza delle società di assicurazione diretta e riassicurazione</a:t>
            </a: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16</a:t>
            </a:fld>
            <a:endParaRPr lang="it-IT"/>
          </a:p>
        </p:txBody>
      </p:sp>
    </p:spTree>
    <p:extLst>
      <p:ext uri="{BB962C8B-B14F-4D97-AF65-F5344CB8AC3E}">
        <p14:creationId xmlns:p14="http://schemas.microsoft.com/office/powerpoint/2010/main" xmlns="" val="81070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Bene, </a:t>
            </a:r>
            <a:r>
              <a:rPr lang="it-IT" sz="1200" b="0" i="0" kern="1200" baseline="0" dirty="0">
                <a:solidFill>
                  <a:schemeClr val="tx1"/>
                </a:solidFill>
                <a:effectLst/>
                <a:latin typeface="+mn-lt"/>
                <a:ea typeface="+mn-ea"/>
                <a:cs typeface="+mn-cs"/>
              </a:rPr>
              <a:t>vai a fare il </a:t>
            </a:r>
            <a:r>
              <a:rPr lang="it-IT" sz="1200" b="0" i="0" kern="1200" dirty="0">
                <a:solidFill>
                  <a:schemeClr val="tx1"/>
                </a:solidFill>
                <a:effectLst/>
                <a:latin typeface="+mn-lt"/>
                <a:ea typeface="+mn-ea"/>
                <a:cs typeface="+mn-cs"/>
              </a:rPr>
              <a:t>punto con l’esperto.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40195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a:t>Ora fermati un secondo e </a:t>
            </a:r>
            <a:r>
              <a:rPr lang="it-IT" dirty="0"/>
              <a:t>prova a rispondere a questa domanda!</a:t>
            </a:r>
          </a:p>
          <a:p>
            <a:endParaRPr lang="it-IT" dirty="0"/>
          </a:p>
          <a:p>
            <a:r>
              <a:rPr lang="it-IT" dirty="0"/>
              <a:t>Feedback.</a:t>
            </a:r>
          </a:p>
          <a:p>
            <a:pPr marL="228600" indent="-228600" algn="just">
              <a:lnSpc>
                <a:spcPct val="120000"/>
              </a:lnSpc>
              <a:buFont typeface="+mj-lt"/>
              <a:buAutoNum type="arabicPeriod"/>
              <a:defRPr/>
            </a:pPr>
            <a:r>
              <a:rPr lang="it-IT" dirty="0"/>
              <a:t>Esatto!/Non esatto!</a:t>
            </a:r>
            <a:r>
              <a:rPr lang="it-IT" baseline="0" dirty="0"/>
              <a:t> Nel Settore Finanziario la </a:t>
            </a:r>
            <a:r>
              <a:rPr lang="it-IT" baseline="0" dirty="0" err="1"/>
              <a:t>MiFID</a:t>
            </a:r>
            <a:r>
              <a:rPr lang="it-IT" baseline="0" dirty="0"/>
              <a:t> I e </a:t>
            </a:r>
            <a:r>
              <a:rPr lang="it-IT" baseline="0" dirty="0" err="1"/>
              <a:t>MiFID</a:t>
            </a:r>
            <a:r>
              <a:rPr lang="it-IT" baseline="0" dirty="0"/>
              <a:t> II hanno definito e definiscono processo, soggetti e perimetro della Consulenza finanziaria.</a:t>
            </a:r>
          </a:p>
          <a:p>
            <a:pPr marL="0" indent="0" algn="just">
              <a:lnSpc>
                <a:spcPct val="120000"/>
              </a:lnSpc>
              <a:buFont typeface="+mj-lt"/>
              <a:buNone/>
              <a:defRPr/>
            </a:pPr>
            <a:endParaRPr lang="it-IT" sz="1200" b="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18</a:t>
            </a:fld>
            <a:endParaRPr lang="it-IT"/>
          </a:p>
        </p:txBody>
      </p:sp>
    </p:spTree>
    <p:extLst>
      <p:ext uri="{BB962C8B-B14F-4D97-AF65-F5344CB8AC3E}">
        <p14:creationId xmlns:p14="http://schemas.microsoft.com/office/powerpoint/2010/main" xmlns=""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dirty="0"/>
          </a:p>
        </p:txBody>
      </p:sp>
    </p:spTree>
    <p:extLst>
      <p:ext uri="{BB962C8B-B14F-4D97-AF65-F5344CB8AC3E}">
        <p14:creationId xmlns:p14="http://schemas.microsoft.com/office/powerpoint/2010/main" xmlns="" val="279476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r>
              <a:rPr lang="it-IT" sz="1200">
                <a:cs typeface="Arial" charset="0"/>
              </a:rPr>
              <a:t>Le profonde crisi economiche e il processo di globalizzazione hanno modificato il mercato finanziario</a:t>
            </a:r>
          </a:p>
          <a:p>
            <a:pPr marL="228600" indent="-228600" algn="just">
              <a:lnSpc>
                <a:spcPct val="120000"/>
              </a:lnSpc>
              <a:buFont typeface="+mj-lt"/>
              <a:buAutoNum type="arabicPeriod"/>
              <a:defRPr/>
            </a:pPr>
            <a:r>
              <a:rPr lang="it-IT" sz="1200">
                <a:cs typeface="Arial" charset="0"/>
              </a:rPr>
              <a:t>determinando un cambiamento di prospettiva sia nel consumatore che nelle istituzioni </a:t>
            </a:r>
          </a:p>
          <a:p>
            <a:pPr marL="228600" indent="-228600" algn="just">
              <a:lnSpc>
                <a:spcPct val="120000"/>
              </a:lnSpc>
              <a:buFont typeface="+mj-lt"/>
              <a:buAutoNum type="arabicPeriod"/>
              <a:defRPr/>
            </a:pPr>
            <a:r>
              <a:rPr lang="it-IT" sz="1200">
                <a:cs typeface="Arial" charset="0"/>
              </a:rPr>
              <a:t>preposte alla cura del patrimonio familiare. Anche la normativa europea si è adeguata ai nuovi trend.</a:t>
            </a:r>
          </a:p>
          <a:p>
            <a:pPr marL="228600" indent="-228600" algn="just">
              <a:lnSpc>
                <a:spcPct val="120000"/>
              </a:lnSpc>
              <a:buFont typeface="+mj-lt"/>
              <a:buAutoNum type="arabicPeriod"/>
              <a:defRPr/>
            </a:pPr>
            <a:r>
              <a:rPr lang="it-IT" sz="1200">
                <a:cs typeface="Arial" charset="0"/>
              </a:rPr>
              <a:t>Fai clic sulle immagini e scopri di che cosa parleremo nelle prossime pagine!</a:t>
            </a: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xmlns="" val="355849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pPr>
            <a:r>
              <a:rPr lang="it-IT" sz="1200"/>
              <a:t>AUDIO</a:t>
            </a:r>
          </a:p>
          <a:p>
            <a:pPr marL="228600" indent="-228600" algn="just">
              <a:lnSpc>
                <a:spcPct val="120000"/>
              </a:lnSpc>
              <a:buFont typeface="+mj-lt"/>
              <a:buAutoNum type="arabicPeriod"/>
            </a:pPr>
            <a:r>
              <a:rPr lang="it-IT" sz="1200" b="0"/>
              <a:t>Stiamo assistendo in questo primo scorcio del XXI secolo alla fine delle certezze. </a:t>
            </a:r>
          </a:p>
          <a:p>
            <a:pPr marL="228600" indent="-228600" algn="just">
              <a:lnSpc>
                <a:spcPct val="120000"/>
              </a:lnSpc>
              <a:buFont typeface="+mj-lt"/>
              <a:buAutoNum type="arabicPeriod"/>
            </a:pPr>
            <a:r>
              <a:rPr lang="it-IT" sz="1200" b="0"/>
              <a:t>È iniziata l’era della complessità, del relativismo e del dubbio sistematico. </a:t>
            </a:r>
          </a:p>
          <a:p>
            <a:pPr marL="228600" indent="-228600" algn="just">
              <a:lnSpc>
                <a:spcPct val="120000"/>
              </a:lnSpc>
              <a:buFont typeface="+mj-lt"/>
              <a:buAutoNum type="arabicPeriod"/>
            </a:pPr>
            <a:r>
              <a:rPr lang="it-IT" sz="1200" b="0"/>
              <a:t>La società moderna, complice il processo di globalizzazione e interconnessione risulta</a:t>
            </a:r>
          </a:p>
          <a:p>
            <a:pPr marL="228600" indent="-228600" algn="just">
              <a:lnSpc>
                <a:spcPct val="120000"/>
              </a:lnSpc>
              <a:buFont typeface="+mj-lt"/>
              <a:buAutoNum type="arabicPeriod"/>
            </a:pPr>
            <a:r>
              <a:rPr lang="it-IT" sz="1200" b="0"/>
              <a:t> sempre più cangiante, indefinita e imprevedibile.</a:t>
            </a:r>
          </a:p>
          <a:p>
            <a:pPr marL="228600" indent="-228600" algn="just">
              <a:lnSpc>
                <a:spcPct val="120000"/>
              </a:lnSpc>
              <a:buFont typeface="+mj-lt"/>
              <a:buAutoNum type="arabicPeriod"/>
            </a:pPr>
            <a:r>
              <a:rPr lang="it-IT" sz="1200" b="0"/>
              <a:t>L’era della produzione che aveva caratterizzato buona parte del XX secolo </a:t>
            </a:r>
          </a:p>
          <a:p>
            <a:pPr marL="228600" indent="-228600" algn="just">
              <a:lnSpc>
                <a:spcPct val="120000"/>
              </a:lnSpc>
              <a:buFont typeface="+mj-lt"/>
              <a:buAutoNum type="arabicPeriod"/>
            </a:pPr>
            <a:r>
              <a:rPr lang="it-IT" sz="1200" b="0"/>
              <a:t>ed innescato il fenomeno del consumismo,</a:t>
            </a:r>
          </a:p>
          <a:p>
            <a:pPr marL="228600" indent="-228600" algn="just">
              <a:lnSpc>
                <a:spcPct val="120000"/>
              </a:lnSpc>
              <a:buFont typeface="+mj-lt"/>
              <a:buAutoNum type="arabicPeriod"/>
            </a:pPr>
            <a:r>
              <a:rPr lang="it-IT" sz="1200" b="0"/>
              <a:t>lascia sempre di più spazio ad un consumo responsabile, </a:t>
            </a:r>
          </a:p>
          <a:p>
            <a:pPr marL="228600" indent="-228600" algn="just">
              <a:lnSpc>
                <a:spcPct val="120000"/>
              </a:lnSpc>
              <a:buFont typeface="+mj-lt"/>
              <a:buAutoNum type="arabicPeriod"/>
            </a:pPr>
            <a:r>
              <a:rPr lang="it-IT" sz="1200" b="0"/>
              <a:t>selettivo, dedicato e relazionale. </a:t>
            </a:r>
          </a:p>
          <a:p>
            <a:pPr marL="228600" indent="-228600" algn="just">
              <a:lnSpc>
                <a:spcPct val="120000"/>
              </a:lnSpc>
              <a:buFont typeface="+mj-lt"/>
              <a:buAutoNum type="arabicPeriod"/>
            </a:pPr>
            <a:r>
              <a:rPr lang="it-IT" sz="1200" b="0"/>
              <a:t>Il mondo delle imprese prende finalmente coscienza di operare all’interno della società: </a:t>
            </a:r>
          </a:p>
          <a:p>
            <a:pPr marL="228600" indent="-228600" algn="just">
              <a:lnSpc>
                <a:spcPct val="120000"/>
              </a:lnSpc>
              <a:buFont typeface="+mj-lt"/>
              <a:buAutoNum type="arabicPeriod"/>
            </a:pPr>
            <a:r>
              <a:rPr lang="it-IT" sz="1200" b="0"/>
              <a:t>i consumatori sono attori sociali con cui dialogare, non macchine per l’acquisto, </a:t>
            </a:r>
          </a:p>
          <a:p>
            <a:pPr marL="228600" indent="-228600" algn="just">
              <a:lnSpc>
                <a:spcPct val="120000"/>
              </a:lnSpc>
              <a:buFont typeface="+mj-lt"/>
              <a:buAutoNum type="arabicPeriod"/>
            </a:pPr>
            <a:r>
              <a:rPr lang="it-IT" sz="1200" b="0"/>
              <a:t>e perciò nasce una nuova Era commerciale </a:t>
            </a:r>
          </a:p>
          <a:p>
            <a:pPr marL="228600" indent="-228600" algn="just">
              <a:lnSpc>
                <a:spcPct val="120000"/>
              </a:lnSpc>
              <a:buFont typeface="+mj-lt"/>
              <a:buAutoNum type="arabicPeriod"/>
            </a:pPr>
            <a:r>
              <a:rPr lang="it-IT" sz="1200" b="0"/>
              <a:t>basata sull’ascolto, sulla relazione, sull’attenzione e sull’educazione del Cliente/Consumatore.</a:t>
            </a:r>
            <a:endParaRPr lang="it-IT" sz="1200" b="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xmlns="" val="47419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pPr>
            <a:r>
              <a:rPr lang="it-IT" sz="1200" b="0"/>
              <a:t>Ma a questa evoluzione industriale e commerciale risponde come contraltare la Crisi Economica dell’ultimo decennio che incide sugli assetti sociali della popolazione e sul welfare pubblico. </a:t>
            </a:r>
          </a:p>
          <a:p>
            <a:pPr marL="228600" indent="-228600" algn="just">
              <a:lnSpc>
                <a:spcPct val="120000"/>
              </a:lnSpc>
              <a:buFont typeface="+mj-lt"/>
              <a:buAutoNum type="arabicPeriod"/>
            </a:pPr>
            <a:r>
              <a:rPr lang="it-IT" sz="1200" b="0"/>
              <a:t>Il ceto medio risulta sempre più fragile,</a:t>
            </a:r>
          </a:p>
          <a:p>
            <a:pPr marL="228600" indent="-228600" algn="just">
              <a:lnSpc>
                <a:spcPct val="120000"/>
              </a:lnSpc>
              <a:buFont typeface="+mj-lt"/>
              <a:buAutoNum type="arabicPeriod"/>
            </a:pPr>
            <a:r>
              <a:rPr lang="it-IT" sz="1200" b="0"/>
              <a:t>la disoccupazione giovanile ha assunto proporzioni insostenibili </a:t>
            </a:r>
          </a:p>
          <a:p>
            <a:pPr marL="228600" indent="-228600" algn="just">
              <a:lnSpc>
                <a:spcPct val="120000"/>
              </a:lnSpc>
              <a:buFont typeface="+mj-lt"/>
              <a:buAutoNum type="arabicPeriod"/>
            </a:pPr>
            <a:r>
              <a:rPr lang="it-IT" sz="1200" b="0"/>
              <a:t>e le fasce più anziane della popolazione, vuoi per il prolungarsi della vita media, vuoi per la carenza di strutture di supporto e per l’impossibilità di molte famiglie di farsene carico, necessitano di assistenza e protezione.</a:t>
            </a:r>
          </a:p>
          <a:p>
            <a:pPr marL="228600" indent="-228600" algn="just">
              <a:lnSpc>
                <a:spcPct val="120000"/>
              </a:lnSpc>
              <a:buFont typeface="+mj-lt"/>
              <a:buAutoNum type="arabicPeriod"/>
            </a:pPr>
            <a:r>
              <a:rPr lang="it-IT" sz="1200" b="0"/>
              <a:t>Naturalmente il fatto di attraversare una crisi lunga e profonda come quella che abbiamo conosciuto </a:t>
            </a:r>
          </a:p>
          <a:p>
            <a:pPr marL="228600" indent="-228600" algn="just">
              <a:lnSpc>
                <a:spcPct val="120000"/>
              </a:lnSpc>
              <a:buFont typeface="+mj-lt"/>
              <a:buAutoNum type="arabicPeriod"/>
            </a:pPr>
            <a:r>
              <a:rPr lang="it-IT" sz="1200" b="0"/>
              <a:t>sollecita anche la nascita di nuovi timori </a:t>
            </a:r>
          </a:p>
          <a:p>
            <a:pPr marL="228600" indent="-228600" algn="just">
              <a:lnSpc>
                <a:spcPct val="120000"/>
              </a:lnSpc>
              <a:buFont typeface="+mj-lt"/>
              <a:buAutoNum type="arabicPeriod"/>
            </a:pPr>
            <a:r>
              <a:rPr lang="it-IT" sz="1200" b="0"/>
              <a:t>e la percezione di rischi che vanno </a:t>
            </a:r>
          </a:p>
          <a:p>
            <a:pPr marL="228600" indent="-228600" algn="just">
              <a:lnSpc>
                <a:spcPct val="120000"/>
              </a:lnSpc>
              <a:buFont typeface="+mj-lt"/>
              <a:buAutoNum type="arabicPeriod"/>
            </a:pPr>
            <a:r>
              <a:rPr lang="it-IT" sz="1200" b="0"/>
              <a:t>al di là di quelli tradizionalmente coperti dal mondo assicurativo, </a:t>
            </a:r>
          </a:p>
          <a:p>
            <a:pPr marL="228600" indent="-228600" algn="just">
              <a:lnSpc>
                <a:spcPct val="120000"/>
              </a:lnSpc>
              <a:buFont typeface="+mj-lt"/>
              <a:buAutoNum type="arabicPeriod"/>
            </a:pPr>
            <a:r>
              <a:rPr lang="it-IT" sz="1200" b="0"/>
              <a:t>stimolando in parallelo l’assunzione di responsabilità più dirette da parte degli individui </a:t>
            </a:r>
          </a:p>
          <a:p>
            <a:pPr marL="228600" indent="-228600" algn="just">
              <a:lnSpc>
                <a:spcPct val="120000"/>
              </a:lnSpc>
              <a:buFont typeface="+mj-lt"/>
              <a:buAutoNum type="arabicPeriod"/>
            </a:pPr>
            <a:r>
              <a:rPr lang="it-IT" sz="1200" b="0"/>
              <a:t>con il conseguente bisogno di «Proteggere» il proprio Patrimonio familiare .  </a:t>
            </a: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xmlns="" val="347701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lnSpc>
                <a:spcPct val="120000"/>
              </a:lnSpc>
              <a:buFont typeface="+mj-lt"/>
              <a:buNone/>
            </a:pPr>
            <a:r>
              <a:rPr lang="it-IT" sz="1200" dirty="0"/>
              <a:t>AUDIO</a:t>
            </a:r>
          </a:p>
          <a:p>
            <a:pPr marL="228600" indent="-228600" algn="just">
              <a:lnSpc>
                <a:spcPct val="120000"/>
              </a:lnSpc>
              <a:buFont typeface="+mj-lt"/>
              <a:buAutoNum type="arabicPeriod"/>
            </a:pPr>
            <a:r>
              <a:rPr lang="it-IT" sz="1200" b="0" dirty="0"/>
              <a:t>Il quadro economico degli ultimi anni ha inciso fortemente sugli individui aumentando </a:t>
            </a:r>
            <a:r>
              <a:rPr lang="it-IT" sz="1200" b="0" dirty="0" smtClean="0"/>
              <a:t>sia incertezze </a:t>
            </a:r>
            <a:r>
              <a:rPr lang="it-IT" sz="1200" b="0" dirty="0"/>
              <a:t>e paure</a:t>
            </a:r>
          </a:p>
          <a:p>
            <a:pPr marL="228600" indent="-228600" algn="just">
              <a:lnSpc>
                <a:spcPct val="120000"/>
              </a:lnSpc>
              <a:buFont typeface="+mj-lt"/>
              <a:buAutoNum type="arabicPeriod"/>
            </a:pPr>
            <a:r>
              <a:rPr lang="it-IT" sz="1200" b="0" dirty="0"/>
              <a:t> che la fragilità economica e finanziaria delle famiglie </a:t>
            </a:r>
          </a:p>
          <a:p>
            <a:pPr marL="228600" indent="-228600" algn="just">
              <a:lnSpc>
                <a:spcPct val="120000"/>
              </a:lnSpc>
              <a:buFont typeface="+mj-lt"/>
              <a:buAutoNum type="arabicPeriod"/>
            </a:pPr>
            <a:r>
              <a:rPr lang="it-IT" sz="1200" b="0" dirty="0"/>
              <a:t>ed incrementando la quota di liquidità del portafoglio finanziario. </a:t>
            </a:r>
          </a:p>
          <a:p>
            <a:pPr marL="228600" indent="-228600" algn="just">
              <a:lnSpc>
                <a:spcPct val="120000"/>
              </a:lnSpc>
              <a:buFont typeface="+mj-lt"/>
              <a:buAutoNum type="arabicPeriod"/>
            </a:pPr>
            <a:r>
              <a:rPr lang="it-IT" sz="1200" b="0" dirty="0"/>
              <a:t>L’invecchiamento della generazione post bellica,</a:t>
            </a:r>
          </a:p>
          <a:p>
            <a:pPr marL="228600" indent="-228600" algn="just">
              <a:lnSpc>
                <a:spcPct val="120000"/>
              </a:lnSpc>
              <a:buFont typeface="+mj-lt"/>
              <a:buAutoNum type="arabicPeriod"/>
            </a:pPr>
            <a:r>
              <a:rPr lang="it-IT" sz="1200" b="0" dirty="0"/>
              <a:t>che detiene la ricchezza finanziaria e patrimoniale, sta favorendo il processo graduale di passaggio generazionale della ricchezza. </a:t>
            </a:r>
          </a:p>
          <a:p>
            <a:pPr marL="228600" indent="-228600" algn="just">
              <a:lnSpc>
                <a:spcPct val="120000"/>
              </a:lnSpc>
              <a:buFont typeface="+mj-lt"/>
              <a:buAutoNum type="arabicPeriod"/>
            </a:pPr>
            <a:r>
              <a:rPr lang="it-IT" sz="1200" b="0" dirty="0"/>
              <a:t>La crisi immobiliare legata alla stretta creditizia che le Banche hanno adottato </a:t>
            </a:r>
          </a:p>
          <a:p>
            <a:pPr marL="228600" indent="-228600" algn="just">
              <a:lnSpc>
                <a:spcPct val="120000"/>
              </a:lnSpc>
              <a:buFont typeface="+mj-lt"/>
              <a:buAutoNum type="arabicPeriod"/>
            </a:pPr>
            <a:r>
              <a:rPr lang="it-IT" sz="1200" b="0" dirty="0"/>
              <a:t>e l’innalzamento della pressione fiscale </a:t>
            </a:r>
          </a:p>
          <a:p>
            <a:pPr marL="228600" indent="-228600" algn="just">
              <a:lnSpc>
                <a:spcPct val="120000"/>
              </a:lnSpc>
              <a:buFont typeface="+mj-lt"/>
              <a:buAutoNum type="arabicPeriod"/>
            </a:pPr>
            <a:r>
              <a:rPr lang="it-IT" sz="1200" b="0" dirty="0"/>
              <a:t>hanno gradualmente disincentivato l’attenzione delle famiglie per l’investimento in immobili. </a:t>
            </a:r>
          </a:p>
          <a:p>
            <a:pPr marL="228600" indent="-228600" algn="just">
              <a:lnSpc>
                <a:spcPct val="120000"/>
              </a:lnSpc>
              <a:buFont typeface="+mj-lt"/>
              <a:buAutoNum type="arabicPeriod"/>
            </a:pPr>
            <a:r>
              <a:rPr lang="it-IT" sz="1200" b="0" dirty="0"/>
              <a:t>I sistemi di Welfare tradizionali sembrano poco attrezzati, nella configurazione attuale, ad offrire un’adeguata protezione verso nuovi rischi e nuove paure </a:t>
            </a:r>
          </a:p>
          <a:p>
            <a:pPr marL="228600" indent="-228600" algn="just">
              <a:lnSpc>
                <a:spcPct val="120000"/>
              </a:lnSpc>
              <a:buFont typeface="+mj-lt"/>
              <a:buAutoNum type="arabicPeriod"/>
            </a:pPr>
            <a:r>
              <a:rPr lang="it-IT" sz="1200" b="0" dirty="0"/>
              <a:t>come ad esempio la precarizzazione del lavoro, </a:t>
            </a:r>
          </a:p>
          <a:p>
            <a:pPr marL="228600" indent="-228600" algn="just">
              <a:lnSpc>
                <a:spcPct val="120000"/>
              </a:lnSpc>
              <a:buFont typeface="+mj-lt"/>
              <a:buAutoNum type="arabicPeriod"/>
            </a:pPr>
            <a:r>
              <a:rPr lang="it-IT" sz="1200" b="0" dirty="0"/>
              <a:t>l’instabilità reddituale, </a:t>
            </a:r>
          </a:p>
          <a:p>
            <a:pPr marL="228600" indent="-228600" algn="just">
              <a:lnSpc>
                <a:spcPct val="120000"/>
              </a:lnSpc>
              <a:buFont typeface="+mj-lt"/>
              <a:buAutoNum type="arabicPeriod"/>
            </a:pPr>
            <a:r>
              <a:rPr lang="it-IT" sz="1200" b="0" dirty="0"/>
              <a:t>la </a:t>
            </a:r>
            <a:r>
              <a:rPr lang="it-IT" sz="1200" b="0" dirty="0" err="1"/>
              <a:t>fragilizzazione</a:t>
            </a:r>
            <a:r>
              <a:rPr lang="it-IT" sz="1200" b="0" dirty="0"/>
              <a:t> e l’inerzia delle istituzioni preposte alla protezione sociale.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xmlns="" val="272071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a:solidFill>
                  <a:schemeClr val="tx1"/>
                </a:solidFill>
                <a:effectLst/>
                <a:latin typeface="+mn-lt"/>
                <a:ea typeface="+mn-ea"/>
                <a:cs typeface="+mn-cs"/>
              </a:rPr>
              <a:t>Questi i motivi della crescente preoccupazione per il futuro delle nuove generazioni che sta </a:t>
            </a:r>
            <a:r>
              <a:rPr lang="it-IT" sz="1200" b="1" kern="1200">
                <a:solidFill>
                  <a:schemeClr val="tx1"/>
                </a:solidFill>
                <a:effectLst/>
                <a:latin typeface="+mn-lt"/>
                <a:ea typeface="+mn-ea"/>
                <a:cs typeface="+mn-cs"/>
              </a:rPr>
              <a:t>ridisegnando le motivazioni e le declinazioni del risparmio</a:t>
            </a:r>
            <a:r>
              <a:rPr lang="it-IT" sz="1200" kern="1200">
                <a:solidFill>
                  <a:schemeClr val="tx1"/>
                </a:solidFill>
                <a:effectLst/>
                <a:latin typeface="+mn-lt"/>
                <a:ea typeface="+mn-ea"/>
                <a:cs typeface="+mn-cs"/>
              </a:rPr>
              <a:t>, </a:t>
            </a:r>
          </a:p>
          <a:p>
            <a:pPr marL="228600" indent="-228600">
              <a:buFont typeface="+mj-lt"/>
              <a:buAutoNum type="arabicPeriod"/>
            </a:pPr>
            <a:r>
              <a:rPr lang="it-IT" sz="1200" kern="1200">
                <a:solidFill>
                  <a:schemeClr val="tx1"/>
                </a:solidFill>
                <a:effectLst/>
                <a:latin typeface="+mn-lt"/>
                <a:ea typeface="+mn-ea"/>
                <a:cs typeface="+mn-cs"/>
              </a:rPr>
              <a:t>e che se da una parte favorisce teoricamente la pianificazione di azioni volte quanto più possibile alla protezione del Patrimonio </a:t>
            </a:r>
          </a:p>
          <a:p>
            <a:pPr marL="228600" indent="-228600">
              <a:buFont typeface="+mj-lt"/>
              <a:buAutoNum type="arabicPeriod"/>
            </a:pPr>
            <a:r>
              <a:rPr lang="it-IT" sz="1200" kern="1200">
                <a:solidFill>
                  <a:schemeClr val="tx1"/>
                </a:solidFill>
                <a:effectLst/>
                <a:latin typeface="+mn-lt"/>
                <a:ea typeface="+mn-ea"/>
                <a:cs typeface="+mn-cs"/>
              </a:rPr>
              <a:t>dall’altra, in antitesi, restringe gli orizzonti temporali con il conseguente tramonto del Life Cycle di lungo periodo </a:t>
            </a:r>
          </a:p>
          <a:p>
            <a:pPr marL="228600" indent="-228600">
              <a:buFont typeface="+mj-lt"/>
              <a:buAutoNum type="arabicPeriod"/>
            </a:pPr>
            <a:r>
              <a:rPr lang="it-IT" sz="1200" kern="1200">
                <a:solidFill>
                  <a:schemeClr val="tx1"/>
                </a:solidFill>
                <a:effectLst/>
                <a:latin typeface="+mn-lt"/>
                <a:ea typeface="+mn-ea"/>
                <a:cs typeface="+mn-cs"/>
              </a:rPr>
              <a:t>a vantaggio di micro Life Cycle consecutivi, </a:t>
            </a:r>
          </a:p>
          <a:p>
            <a:pPr marL="228600" indent="-228600">
              <a:buFont typeface="+mj-lt"/>
              <a:buAutoNum type="arabicPeriod"/>
            </a:pPr>
            <a:r>
              <a:rPr lang="it-IT" sz="1200" kern="1200">
                <a:solidFill>
                  <a:schemeClr val="tx1"/>
                </a:solidFill>
                <a:effectLst/>
                <a:latin typeface="+mn-lt"/>
                <a:ea typeface="+mn-ea"/>
                <a:cs typeface="+mn-cs"/>
              </a:rPr>
              <a:t>per permettere la coesistenza di rendimenti interessanti e disponibilità di capitale. </a:t>
            </a:r>
          </a:p>
          <a:p>
            <a:pPr marL="228600" indent="-228600">
              <a:buFont typeface="+mj-lt"/>
              <a:buAutoNum type="arabicPeriod"/>
            </a:pPr>
            <a:r>
              <a:rPr lang="it-IT" sz="1200" kern="1200">
                <a:solidFill>
                  <a:schemeClr val="tx1"/>
                </a:solidFill>
                <a:effectLst/>
                <a:latin typeface="+mn-lt"/>
                <a:ea typeface="+mn-ea"/>
                <a:cs typeface="+mn-cs"/>
              </a:rPr>
              <a:t>Del resto il tema dell’incertezza si riferisce al cliente che ha vissuto negli ultimi dieci anni, all’interno della crisi economica, una crisi fiduciaria nei confronti di quelle stesse istituzioni finanziarie che avrebbero dovuto assicurargli stabilità e trasparenza. </a:t>
            </a:r>
          </a:p>
          <a:p>
            <a:pPr marL="228600" indent="-228600">
              <a:buFont typeface="+mj-lt"/>
              <a:buAutoNum type="arabicPeriod"/>
            </a:pPr>
            <a:r>
              <a:rPr lang="it-IT" sz="1200" kern="1200">
                <a:solidFill>
                  <a:schemeClr val="tx1"/>
                </a:solidFill>
                <a:effectLst/>
                <a:latin typeface="+mn-lt"/>
                <a:ea typeface="+mn-ea"/>
                <a:cs typeface="+mn-cs"/>
              </a:rPr>
              <a:t>Il tema della fiducia violata è un tema che accentua il senso di inadeguatezza che può e dovrebbe essere ricostruito attraverso </a:t>
            </a:r>
          </a:p>
          <a:p>
            <a:pPr marL="228600" indent="-228600">
              <a:buFont typeface="+mj-lt"/>
              <a:buAutoNum type="arabicPeriod"/>
            </a:pPr>
            <a:r>
              <a:rPr lang="it-IT" sz="1200" kern="1200">
                <a:solidFill>
                  <a:schemeClr val="tx1"/>
                </a:solidFill>
                <a:effectLst/>
                <a:latin typeface="+mn-lt"/>
                <a:ea typeface="+mn-ea"/>
                <a:cs typeface="+mn-cs"/>
              </a:rPr>
              <a:t>un apparato normativo più severo,</a:t>
            </a:r>
          </a:p>
          <a:p>
            <a:pPr marL="228600" indent="-228600">
              <a:buFont typeface="+mj-lt"/>
              <a:buAutoNum type="arabicPeriod"/>
            </a:pPr>
            <a:r>
              <a:rPr lang="it-IT" sz="1200" kern="1200">
                <a:solidFill>
                  <a:schemeClr val="tx1"/>
                </a:solidFill>
                <a:effectLst/>
                <a:latin typeface="+mn-lt"/>
                <a:ea typeface="+mn-ea"/>
                <a:cs typeface="+mn-cs"/>
              </a:rPr>
              <a:t>un sistema di controllo istituzionale più accurato,</a:t>
            </a:r>
          </a:p>
          <a:p>
            <a:pPr marL="228600" indent="-228600">
              <a:buFont typeface="+mj-lt"/>
              <a:buAutoNum type="arabicPeriod"/>
            </a:pPr>
            <a:r>
              <a:rPr lang="it-IT" sz="1200" kern="1200">
                <a:solidFill>
                  <a:schemeClr val="tx1"/>
                </a:solidFill>
                <a:effectLst/>
                <a:latin typeface="+mn-lt"/>
                <a:ea typeface="+mn-ea"/>
                <a:cs typeface="+mn-cs"/>
              </a:rPr>
              <a:t> l’innalzamento del livello culturale della clientela </a:t>
            </a:r>
          </a:p>
          <a:p>
            <a:pPr marL="228600" indent="-228600">
              <a:buFont typeface="+mj-lt"/>
              <a:buAutoNum type="arabicPeriod"/>
            </a:pPr>
            <a:r>
              <a:rPr lang="it-IT" sz="1200" kern="1200">
                <a:solidFill>
                  <a:schemeClr val="tx1"/>
                </a:solidFill>
                <a:effectLst/>
                <a:latin typeface="+mn-lt"/>
                <a:ea typeface="+mn-ea"/>
                <a:cs typeface="+mn-cs"/>
              </a:rPr>
              <a:t>e l’assistenza di un professionista della finanza in grado di affiancare il cliente e di curarne gli interessi.</a:t>
            </a:r>
          </a:p>
          <a:p>
            <a:pPr algn="just">
              <a:lnSpc>
                <a:spcPct val="120000"/>
              </a:lnSpc>
              <a:defRPr/>
            </a:pPr>
            <a:endParaRPr lang="it-IT" sz="1200" dirty="0">
              <a:cs typeface="Arial" charset="0"/>
            </a:endParaRPr>
          </a:p>
          <a:p>
            <a:pPr lvl="0" algn="just">
              <a:buNone/>
            </a:pPr>
            <a:endParaRPr lang="it-IT" dirty="0">
              <a:latin typeface="Garamond"/>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xmlns="" val="24423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b="0" i="0" u="none" strike="noStrike" kern="1200" baseline="0">
                <a:solidFill>
                  <a:schemeClr val="tx1"/>
                </a:solidFill>
                <a:latin typeface="+mn-lt"/>
                <a:ea typeface="+mn-ea"/>
                <a:cs typeface="+mn-cs"/>
              </a:rPr>
              <a:t>Il mercato finanziario è sempre stato un ambiente caratterizzato da una particolare complessità e velocità. </a:t>
            </a:r>
          </a:p>
          <a:p>
            <a:pPr marL="228600" indent="-228600">
              <a:buFont typeface="+mj-lt"/>
              <a:buAutoNum type="arabicPeriod"/>
            </a:pPr>
            <a:r>
              <a:rPr lang="it-IT" sz="1200" b="0" i="0" u="none" strike="noStrike" kern="1200" baseline="0">
                <a:solidFill>
                  <a:schemeClr val="tx1"/>
                </a:solidFill>
                <a:latin typeface="+mn-lt"/>
                <a:ea typeface="+mn-ea"/>
                <a:cs typeface="+mn-cs"/>
              </a:rPr>
              <a:t>Negli ultimi dieci anni questa complessità si è accentuata in virtù di un insieme di fattori:</a:t>
            </a:r>
          </a:p>
          <a:p>
            <a:pPr marL="228600" indent="-228600">
              <a:buFont typeface="+mj-lt"/>
              <a:buAutoNum type="arabicPeriod"/>
            </a:pPr>
            <a:r>
              <a:rPr lang="it-IT" sz="1200" b="0" i="0" u="none" strike="noStrike" kern="1200" baseline="0">
                <a:solidFill>
                  <a:schemeClr val="tx1"/>
                </a:solidFill>
                <a:latin typeface="+mn-lt"/>
                <a:ea typeface="+mn-ea"/>
                <a:cs typeface="+mn-cs"/>
              </a:rPr>
              <a:t>La Globalizzazione dei Mercati e la crescita delle Economie Emergenti;</a:t>
            </a:r>
          </a:p>
          <a:p>
            <a:pPr marL="228600" indent="-228600">
              <a:buFont typeface="+mj-lt"/>
              <a:buAutoNum type="arabicPeriod"/>
            </a:pPr>
            <a:r>
              <a:rPr lang="it-IT" sz="1200" b="0" i="0" u="none" strike="noStrike" kern="1200" baseline="0">
                <a:solidFill>
                  <a:schemeClr val="tx1"/>
                </a:solidFill>
                <a:latin typeface="+mn-lt"/>
                <a:ea typeface="+mn-ea"/>
                <a:cs typeface="+mn-cs"/>
              </a:rPr>
              <a:t>L’Incertezza Macroeconomica determinata dalla Grande Crisi Finanziaria;</a:t>
            </a:r>
          </a:p>
          <a:p>
            <a:pPr marL="228600" indent="-228600">
              <a:buFont typeface="+mj-lt"/>
              <a:buAutoNum type="arabicPeriod"/>
            </a:pPr>
            <a:r>
              <a:rPr lang="it-IT" sz="1200" b="0" i="0" u="none" strike="noStrike" kern="1200" baseline="0">
                <a:solidFill>
                  <a:schemeClr val="tx1"/>
                </a:solidFill>
                <a:latin typeface="+mn-lt"/>
                <a:ea typeface="+mn-ea"/>
                <a:cs typeface="+mn-cs"/>
              </a:rPr>
              <a:t>L’Alta mutabilità dei contesti geopolitici;</a:t>
            </a:r>
          </a:p>
          <a:p>
            <a:pPr marL="228600" indent="-228600">
              <a:buFont typeface="+mj-lt"/>
              <a:buAutoNum type="arabicPeriod"/>
            </a:pPr>
            <a:r>
              <a:rPr lang="it-IT" sz="1200" b="0" i="0" u="none" strike="noStrike" kern="1200" baseline="0">
                <a:solidFill>
                  <a:schemeClr val="tx1"/>
                </a:solidFill>
                <a:latin typeface="+mn-lt"/>
                <a:ea typeface="+mn-ea"/>
                <a:cs typeface="+mn-cs"/>
              </a:rPr>
              <a:t>La Politica monetaria espansiva da parte delle Banche Centrali;</a:t>
            </a:r>
          </a:p>
          <a:p>
            <a:pPr marL="228600" indent="-228600">
              <a:buFont typeface="+mj-lt"/>
              <a:buAutoNum type="arabicPeriod"/>
            </a:pPr>
            <a:r>
              <a:rPr lang="it-IT" sz="1200" b="0" i="0" u="none" strike="noStrike" kern="1200" baseline="0">
                <a:solidFill>
                  <a:schemeClr val="tx1"/>
                </a:solidFill>
                <a:latin typeface="+mn-lt"/>
                <a:ea typeface="+mn-ea"/>
                <a:cs typeface="+mn-cs"/>
              </a:rPr>
              <a:t>La Digitalizzazione della finanza;</a:t>
            </a:r>
          </a:p>
          <a:p>
            <a:pPr marL="228600" indent="-228600">
              <a:buFont typeface="+mj-lt"/>
              <a:buAutoNum type="arabicPeriod"/>
            </a:pPr>
            <a:r>
              <a:rPr lang="it-IT" sz="1200" b="0" i="0" u="none" strike="noStrike" kern="1200" baseline="0">
                <a:solidFill>
                  <a:schemeClr val="tx1"/>
                </a:solidFill>
                <a:latin typeface="+mn-lt"/>
                <a:ea typeface="+mn-ea"/>
                <a:cs typeface="+mn-cs"/>
              </a:rPr>
              <a:t>La De-cartolarizzazione della ricchezza finanziaria;</a:t>
            </a:r>
          </a:p>
          <a:p>
            <a:pPr marL="228600" indent="-228600">
              <a:buFont typeface="+mj-lt"/>
              <a:buAutoNum type="arabicPeriod"/>
            </a:pPr>
            <a:r>
              <a:rPr lang="it-IT" sz="1200" b="0" i="0" u="none" strike="noStrike" kern="1200" baseline="0">
                <a:solidFill>
                  <a:schemeClr val="tx1"/>
                </a:solidFill>
                <a:latin typeface="+mn-lt"/>
                <a:ea typeface="+mn-ea"/>
                <a:cs typeface="+mn-cs"/>
              </a:rPr>
              <a:t>Lo Sviluppo e la sofisticazione dell’ingegneria finanziaria; </a:t>
            </a:r>
          </a:p>
          <a:p>
            <a:pPr marL="228600" indent="-228600">
              <a:buFont typeface="+mj-lt"/>
              <a:buAutoNum type="arabicPeriod"/>
            </a:pPr>
            <a:r>
              <a:rPr lang="it-IT" sz="1200" b="0" i="0" u="none" strike="noStrike" kern="1200" baseline="0">
                <a:solidFill>
                  <a:schemeClr val="tx1"/>
                </a:solidFill>
                <a:latin typeface="+mn-lt"/>
                <a:ea typeface="+mn-ea"/>
                <a:cs typeface="+mn-cs"/>
              </a:rPr>
              <a:t>E l’Avvento di nuovi modelli industriali generati dallo sviluppo della tecnologia e della telematica.</a:t>
            </a: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xmlns="" val="263190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pPr>
            <a:r>
              <a:rPr lang="it-IT" sz="1200" b="0"/>
              <a:t>I servizi finanziari costituiscono un elemento essenziale</a:t>
            </a:r>
          </a:p>
          <a:p>
            <a:pPr marL="228600" indent="-228600" algn="just">
              <a:lnSpc>
                <a:spcPct val="120000"/>
              </a:lnSpc>
              <a:buFont typeface="+mj-lt"/>
              <a:buAutoNum type="arabicPeriod"/>
            </a:pPr>
            <a:r>
              <a:rPr lang="it-IT" sz="1200" b="0"/>
              <a:t>nel quadro degli sforzi dell’Unione Europea volti a completare il mercato interno, </a:t>
            </a:r>
          </a:p>
          <a:p>
            <a:pPr marL="228600" indent="-228600" algn="just">
              <a:lnSpc>
                <a:spcPct val="120000"/>
              </a:lnSpc>
              <a:buFont typeface="+mj-lt"/>
              <a:buAutoNum type="arabicPeriod"/>
            </a:pPr>
            <a:r>
              <a:rPr lang="it-IT" sz="1200" b="0"/>
              <a:t>nell'ambito della libera circolazione di servizi e capitali. </a:t>
            </a:r>
          </a:p>
          <a:p>
            <a:pPr marL="228600" indent="-228600" algn="just">
              <a:lnSpc>
                <a:spcPct val="120000"/>
              </a:lnSpc>
              <a:buFont typeface="+mj-lt"/>
              <a:buAutoNum type="arabicPeriod"/>
            </a:pPr>
            <a:r>
              <a:rPr lang="it-IT" sz="1200" b="0"/>
              <a:t>Il recesso del Regno Unito dall’Unione Europea comporta una </a:t>
            </a:r>
          </a:p>
          <a:p>
            <a:pPr marL="228600" indent="-228600" algn="just">
              <a:lnSpc>
                <a:spcPct val="120000"/>
              </a:lnSpc>
              <a:buFont typeface="+mj-lt"/>
              <a:buAutoNum type="arabicPeriod"/>
            </a:pPr>
            <a:r>
              <a:rPr lang="it-IT" sz="1200" b="0"/>
              <a:t>nuova serie di sfide con possibili </a:t>
            </a:r>
          </a:p>
          <a:p>
            <a:pPr marL="228600" indent="-228600" algn="just">
              <a:lnSpc>
                <a:spcPct val="120000"/>
              </a:lnSpc>
              <a:buFont typeface="+mj-lt"/>
              <a:buAutoNum type="arabicPeriod"/>
            </a:pPr>
            <a:r>
              <a:rPr lang="it-IT" sz="1200" b="0"/>
              <a:t>implicazioni per il settore dei servizi finanziari all'interno dell'UE e al di fuori di essa. </a:t>
            </a:r>
          </a:p>
          <a:p>
            <a:pPr marL="228600" indent="-228600" algn="just">
              <a:lnSpc>
                <a:spcPct val="120000"/>
              </a:lnSpc>
              <a:buFont typeface="+mj-lt"/>
              <a:buAutoNum type="arabicPeriod"/>
            </a:pPr>
            <a:r>
              <a:rPr lang="it-IT" sz="1200" b="0"/>
              <a:t>La definizione di norme e standard in materia di architettura normativa dei servizi finanziari dopo la crisi, </a:t>
            </a:r>
          </a:p>
          <a:p>
            <a:pPr marL="228600" indent="-228600" algn="just">
              <a:lnSpc>
                <a:spcPct val="120000"/>
              </a:lnSpc>
              <a:buFont typeface="+mj-lt"/>
              <a:buAutoNum type="arabicPeriod"/>
            </a:pPr>
            <a:r>
              <a:rPr lang="it-IT" sz="1200" b="0"/>
              <a:t>è dovuta alla globalizzazione e all'interdipendenza dei mercati finanziari che si sono concretizzate nei decenni precedenti alla crisi </a:t>
            </a:r>
          </a:p>
          <a:p>
            <a:pPr marL="228600" indent="-228600" algn="just">
              <a:lnSpc>
                <a:spcPct val="120000"/>
              </a:lnSpc>
              <a:buFont typeface="+mj-lt"/>
              <a:buAutoNum type="arabicPeriod"/>
            </a:pPr>
            <a:r>
              <a:rPr lang="it-IT" sz="1200" b="0"/>
              <a:t>e che hanno provocato un effetto di «contagio» globale a seguito della prima «bolla» scoppiata negli Stati Uniti.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xmlns="" val="398892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xmlns=""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xmlns=""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xmlns=""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xmlns=""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xmlns=""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xmlns=""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xmlns=""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xmlns=""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xmlns=""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xmlns=""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xmlns=""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xmlns=""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xmlns=""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xmlns=""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xmlns=""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xmlns=""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xmlns=""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xmlns=""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xmlns=""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xmlns=""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xmlns=""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xmlns=""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23/01/2019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23/01/2019</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xmlns=""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37.png"/><Relationship Id="rId3" Type="http://schemas.openxmlformats.org/officeDocument/2006/relationships/image" Target="../media/image33.jpeg"/><Relationship Id="rId7" Type="http://schemas.openxmlformats.org/officeDocument/2006/relationships/diagramData" Target="../diagrams/data6.xml"/><Relationship Id="rId12"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5.jpeg"/><Relationship Id="rId11" Type="http://schemas.microsoft.com/office/2007/relationships/diagramDrawing" Target="../diagrams/drawing6.xml"/><Relationship Id="rId5" Type="http://schemas.openxmlformats.org/officeDocument/2006/relationships/hyperlink" Target="https://pixabay.com/it/amore-coppia-famiglia-fidanzatini-2055372/" TargetMode="External"/><Relationship Id="rId10" Type="http://schemas.openxmlformats.org/officeDocument/2006/relationships/diagramColors" Target="../diagrams/colors6.xml"/><Relationship Id="rId4" Type="http://schemas.openxmlformats.org/officeDocument/2006/relationships/image" Target="../media/image34.jpeg"/><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9.jpeg"/></Relationships>
</file>

<file path=ppt/slides/_rels/slide1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55.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hyperlink" Target="https://pixabay.com/it/soldi-risparmio-salvadanaio-white-1885540/"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1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diagramColors" Target="../diagrams/colors1.xml"/><Relationship Id="rId12" Type="http://schemas.openxmlformats.org/officeDocument/2006/relationships/diagramQuickStyle" Target="../diagrams/quickStyle2.xml"/><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5" Type="http://schemas.openxmlformats.org/officeDocument/2006/relationships/image" Target="../media/image13.png"/><Relationship Id="rId10" Type="http://schemas.openxmlformats.org/officeDocument/2006/relationships/diagramData" Target="../diagrams/data2.xml"/><Relationship Id="rId4" Type="http://schemas.openxmlformats.org/officeDocument/2006/relationships/diagramData" Target="../diagrams/data1.xml"/><Relationship Id="rId9" Type="http://schemas.openxmlformats.org/officeDocument/2006/relationships/image" Target="../media/image12.png"/><Relationship Id="rId14"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jpe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22.png"/><Relationship Id="rId4" Type="http://schemas.openxmlformats.org/officeDocument/2006/relationships/image" Target="../media/image18.jpe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3.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30.jpe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xmlns=""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xmlns=""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xmlns="" id="{B7123CEB-155E-4C7B-8A86-118048044F1A}"/>
              </a:ext>
            </a:extLst>
          </p:cNvPr>
          <p:cNvSpPr/>
          <p:nvPr/>
        </p:nvSpPr>
        <p:spPr>
          <a:xfrm rot="5400000">
            <a:off x="2514837" y="-1188954"/>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a:solidFill>
                  <a:schemeClr val="tx2">
                    <a:lumMod val="75000"/>
                  </a:schemeClr>
                </a:solidFill>
                <a:latin typeface="Articulate Light" panose="02000503040000020004" pitchFamily="2" charset="0"/>
              </a:rPr>
              <a:t>Il contesto</a:t>
            </a:r>
          </a:p>
          <a:p>
            <a:pPr algn="ctr"/>
            <a:r>
              <a:rPr lang="it-IT" sz="3600" b="1">
                <a:solidFill>
                  <a:schemeClr val="tx2">
                    <a:lumMod val="75000"/>
                  </a:schemeClr>
                </a:solidFill>
                <a:latin typeface="Articulate Light" panose="02000503040000020004" pitchFamily="2" charset="0"/>
              </a:rPr>
              <a:t>Lezione 1</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xmlns=""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xmlns=""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496" y="2929515"/>
            <a:ext cx="6356146" cy="3928485"/>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9</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sociale 1/3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a:t>Immagini</a:t>
            </a:r>
          </a:p>
          <a:p>
            <a:r>
              <a:rPr lang="it-IT"/>
              <a:t>https://pixabay.com/it/collegato-famiglia-insieme-bambino-1327191/</a:t>
            </a:r>
            <a:endParaRPr lang="it-IT" dirty="0"/>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a:p>
        </p:txBody>
      </p:sp>
      <p:graphicFrame>
        <p:nvGraphicFramePr>
          <p:cNvPr id="35" name="Diagramma 34"/>
          <p:cNvGraphicFramePr/>
          <p:nvPr>
            <p:extLst>
              <p:ext uri="{D42A27DB-BD31-4B8C-83A1-F6EECF244321}">
                <p14:modId xmlns:p14="http://schemas.microsoft.com/office/powerpoint/2010/main" xmlns="" val="17646788"/>
              </p:ext>
            </p:extLst>
          </p:nvPr>
        </p:nvGraphicFramePr>
        <p:xfrm>
          <a:off x="6411366" y="3071668"/>
          <a:ext cx="5767294" cy="3728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6" name="Rettangolo arrotondato 35"/>
          <p:cNvSpPr/>
          <p:nvPr/>
        </p:nvSpPr>
        <p:spPr>
          <a:xfrm>
            <a:off x="11528459" y="636685"/>
            <a:ext cx="615452" cy="4060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58" name="Rettangolo 57">
            <a:extLst>
              <a:ext uri="{FF2B5EF4-FFF2-40B4-BE49-F238E27FC236}">
                <a16:creationId xmlns:a16="http://schemas.microsoft.com/office/drawing/2014/main" xmlns="" id="{5FD4132C-F16A-43A5-859D-A84FA41E0711}"/>
              </a:ext>
            </a:extLst>
          </p:cNvPr>
          <p:cNvSpPr/>
          <p:nvPr/>
        </p:nvSpPr>
        <p:spPr>
          <a:xfrm>
            <a:off x="6418695" y="943655"/>
            <a:ext cx="1940181" cy="677108"/>
          </a:xfrm>
          <a:prstGeom prst="rect">
            <a:avLst/>
          </a:prstGeom>
        </p:spPr>
        <p:txBody>
          <a:bodyPr wrap="square">
            <a:spAutoFit/>
          </a:bodyPr>
          <a:lstStyle/>
          <a:p>
            <a:r>
              <a:rPr lang="it-IT" sz="1900">
                <a:solidFill>
                  <a:schemeClr val="tx1">
                    <a:lumMod val="95000"/>
                  </a:schemeClr>
                </a:solidFill>
              </a:rPr>
              <a:t>Flessione delle coppie legali</a:t>
            </a:r>
            <a:endParaRPr lang="it-IT" sz="1900" dirty="0">
              <a:solidFill>
                <a:schemeClr val="tx1">
                  <a:lumMod val="95000"/>
                </a:schemeClr>
              </a:solidFill>
            </a:endParaRPr>
          </a:p>
        </p:txBody>
      </p:sp>
      <p:sp>
        <p:nvSpPr>
          <p:cNvPr id="59" name="Ovale 58">
            <a:extLst>
              <a:ext uri="{FF2B5EF4-FFF2-40B4-BE49-F238E27FC236}">
                <a16:creationId xmlns:a16="http://schemas.microsoft.com/office/drawing/2014/main" xmlns="" id="{FCCC0CD5-90A4-4758-801C-6ED2FB51C6C0}"/>
              </a:ext>
            </a:extLst>
          </p:cNvPr>
          <p:cNvSpPr/>
          <p:nvPr/>
        </p:nvSpPr>
        <p:spPr>
          <a:xfrm flipH="1">
            <a:off x="8414186" y="641539"/>
            <a:ext cx="1940181" cy="1281341"/>
          </a:xfrm>
          <a:prstGeom prst="ellipse">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Mutato quadro valoriale</a:t>
            </a:r>
            <a:endParaRPr lang="it-IT" sz="2000" b="1" dirty="0">
              <a:solidFill>
                <a:schemeClr val="tx1"/>
              </a:solidFill>
              <a:latin typeface="Tempus Sans ITC" panose="04020404030D07020202" pitchFamily="82" charset="0"/>
              <a:cs typeface="Gisha" panose="020B0502040204020203" pitchFamily="34" charset="-79"/>
            </a:endParaRPr>
          </a:p>
        </p:txBody>
      </p:sp>
      <p:pic>
        <p:nvPicPr>
          <p:cNvPr id="3" name="Immagine 2">
            <a:extLst>
              <a:ext uri="{FF2B5EF4-FFF2-40B4-BE49-F238E27FC236}">
                <a16:creationId xmlns:a16="http://schemas.microsoft.com/office/drawing/2014/main" xmlns="" id="{21A9EEC5-C7B2-4FC6-88F3-6485A7331958}"/>
              </a:ext>
            </a:extLst>
          </p:cNvPr>
          <p:cNvPicPr>
            <a:picLocks noChangeAspect="1"/>
          </p:cNvPicPr>
          <p:nvPr/>
        </p:nvPicPr>
        <p:blipFill>
          <a:blip r:embed="rId9" cstate="print">
            <a:lum bright="70000" contrast="-70000"/>
            <a:extLst>
              <a:ext uri="{28A0092B-C50C-407E-A947-70E740481C1C}">
                <a14:useLocalDpi xmlns:a14="http://schemas.microsoft.com/office/drawing/2010/main" xmlns="" val="0"/>
              </a:ext>
            </a:extLst>
          </a:blip>
          <a:stretch>
            <a:fillRect/>
          </a:stretch>
        </p:blipFill>
        <p:spPr>
          <a:xfrm>
            <a:off x="8664807" y="4277206"/>
            <a:ext cx="1291813" cy="1291813"/>
          </a:xfrm>
          <a:prstGeom prst="rect">
            <a:avLst/>
          </a:prstGeom>
        </p:spPr>
      </p:pic>
      <p:sp>
        <p:nvSpPr>
          <p:cNvPr id="66" name="CasellaDiTesto 65">
            <a:extLst>
              <a:ext uri="{FF2B5EF4-FFF2-40B4-BE49-F238E27FC236}">
                <a16:creationId xmlns:a16="http://schemas.microsoft.com/office/drawing/2014/main" xmlns="" id="{90A734D8-F6B6-4906-8556-381EC83EFDFE}"/>
              </a:ext>
            </a:extLst>
          </p:cNvPr>
          <p:cNvSpPr txBox="1"/>
          <p:nvPr/>
        </p:nvSpPr>
        <p:spPr>
          <a:xfrm>
            <a:off x="6445776" y="3635123"/>
            <a:ext cx="2628900" cy="584775"/>
          </a:xfrm>
          <a:prstGeom prst="rect">
            <a:avLst/>
          </a:prstGeom>
          <a:noFill/>
        </p:spPr>
        <p:txBody>
          <a:bodyPr wrap="square" rtlCol="0">
            <a:spAutoFit/>
          </a:bodyPr>
          <a:lstStyle/>
          <a:p>
            <a:pPr algn="ctr"/>
            <a:r>
              <a:rPr lang="it-IT" sz="1600">
                <a:solidFill>
                  <a:schemeClr val="tx2">
                    <a:lumMod val="75000"/>
                  </a:schemeClr>
                </a:solidFill>
              </a:rPr>
              <a:t>Ridefinizione dei ruoli (gender)</a:t>
            </a:r>
            <a:endParaRPr lang="it-IT" sz="1600" dirty="0">
              <a:solidFill>
                <a:schemeClr val="tx2">
                  <a:lumMod val="75000"/>
                </a:schemeClr>
              </a:solidFill>
            </a:endParaRPr>
          </a:p>
        </p:txBody>
      </p:sp>
      <p:sp>
        <p:nvSpPr>
          <p:cNvPr id="67" name="CasellaDiTesto 66">
            <a:extLst>
              <a:ext uri="{FF2B5EF4-FFF2-40B4-BE49-F238E27FC236}">
                <a16:creationId xmlns:a16="http://schemas.microsoft.com/office/drawing/2014/main" xmlns="" id="{04642810-DC36-4ECD-AED4-85EFA723EB87}"/>
              </a:ext>
            </a:extLst>
          </p:cNvPr>
          <p:cNvSpPr txBox="1"/>
          <p:nvPr/>
        </p:nvSpPr>
        <p:spPr>
          <a:xfrm>
            <a:off x="6418695" y="5453855"/>
            <a:ext cx="2010487" cy="338554"/>
          </a:xfrm>
          <a:prstGeom prst="rect">
            <a:avLst/>
          </a:prstGeom>
          <a:noFill/>
        </p:spPr>
        <p:txBody>
          <a:bodyPr wrap="none" rtlCol="0">
            <a:spAutoFit/>
          </a:bodyPr>
          <a:lstStyle/>
          <a:p>
            <a:r>
              <a:rPr lang="it-IT" sz="1600">
                <a:solidFill>
                  <a:schemeClr val="tx2">
                    <a:lumMod val="75000"/>
                  </a:schemeClr>
                </a:solidFill>
              </a:rPr>
              <a:t>Nuovi valori sociali</a:t>
            </a:r>
            <a:endParaRPr lang="it-IT" sz="1600" dirty="0">
              <a:solidFill>
                <a:schemeClr val="tx2">
                  <a:lumMod val="75000"/>
                </a:schemeClr>
              </a:solidFill>
            </a:endParaRPr>
          </a:p>
        </p:txBody>
      </p:sp>
      <p:sp>
        <p:nvSpPr>
          <p:cNvPr id="68" name="CasellaDiTesto 67">
            <a:extLst>
              <a:ext uri="{FF2B5EF4-FFF2-40B4-BE49-F238E27FC236}">
                <a16:creationId xmlns:a16="http://schemas.microsoft.com/office/drawing/2014/main" xmlns="" id="{48200330-607A-45DB-AAE9-29FD56497DC9}"/>
              </a:ext>
            </a:extLst>
          </p:cNvPr>
          <p:cNvSpPr txBox="1"/>
          <p:nvPr/>
        </p:nvSpPr>
        <p:spPr>
          <a:xfrm>
            <a:off x="9790474" y="3520342"/>
            <a:ext cx="2193082" cy="584775"/>
          </a:xfrm>
          <a:prstGeom prst="rect">
            <a:avLst/>
          </a:prstGeom>
          <a:noFill/>
        </p:spPr>
        <p:txBody>
          <a:bodyPr wrap="square" rtlCol="0">
            <a:spAutoFit/>
          </a:bodyPr>
          <a:lstStyle/>
          <a:p>
            <a:pPr algn="ctr"/>
            <a:r>
              <a:rPr lang="it-IT" sz="1600">
                <a:solidFill>
                  <a:schemeClr val="tx2">
                    <a:lumMod val="75000"/>
                  </a:schemeClr>
                </a:solidFill>
              </a:rPr>
              <a:t>Aumento della scolarizzazione</a:t>
            </a:r>
            <a:endParaRPr lang="it-IT" sz="1600" dirty="0">
              <a:solidFill>
                <a:schemeClr val="tx2">
                  <a:lumMod val="75000"/>
                </a:schemeClr>
              </a:solidFill>
            </a:endParaRPr>
          </a:p>
        </p:txBody>
      </p:sp>
      <p:sp>
        <p:nvSpPr>
          <p:cNvPr id="69" name="Arco 68">
            <a:extLst>
              <a:ext uri="{FF2B5EF4-FFF2-40B4-BE49-F238E27FC236}">
                <a16:creationId xmlns:a16="http://schemas.microsoft.com/office/drawing/2014/main" xmlns="" id="{E793BE81-5864-4EB5-8E8D-B786962DBAC5}"/>
              </a:ext>
            </a:extLst>
          </p:cNvPr>
          <p:cNvSpPr/>
          <p:nvPr/>
        </p:nvSpPr>
        <p:spPr>
          <a:xfrm rot="9812039">
            <a:off x="7931076" y="3355279"/>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70" name="Arco 69">
            <a:extLst>
              <a:ext uri="{FF2B5EF4-FFF2-40B4-BE49-F238E27FC236}">
                <a16:creationId xmlns:a16="http://schemas.microsoft.com/office/drawing/2014/main" xmlns="" id="{666C8511-74E7-449F-A8C9-358AC0F3B146}"/>
              </a:ext>
            </a:extLst>
          </p:cNvPr>
          <p:cNvSpPr/>
          <p:nvPr/>
        </p:nvSpPr>
        <p:spPr>
          <a:xfrm rot="4605501">
            <a:off x="9484838" y="3544583"/>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71" name="Arco 70">
            <a:extLst>
              <a:ext uri="{FF2B5EF4-FFF2-40B4-BE49-F238E27FC236}">
                <a16:creationId xmlns:a16="http://schemas.microsoft.com/office/drawing/2014/main" xmlns="" id="{D6F5FA07-0CCC-429B-9703-3C77B569BBB4}"/>
              </a:ext>
            </a:extLst>
          </p:cNvPr>
          <p:cNvSpPr/>
          <p:nvPr/>
        </p:nvSpPr>
        <p:spPr>
          <a:xfrm rot="19452277">
            <a:off x="10041328" y="4864831"/>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5" name="Rettangolo arrotondato 40">
            <a:extLst>
              <a:ext uri="{FF2B5EF4-FFF2-40B4-BE49-F238E27FC236}">
                <a16:creationId xmlns:a16="http://schemas.microsoft.com/office/drawing/2014/main" xmlns="" id="{697A0B52-7AA9-4220-9BCF-9E2B3F0172DB}"/>
              </a:ext>
            </a:extLst>
          </p:cNvPr>
          <p:cNvSpPr/>
          <p:nvPr/>
        </p:nvSpPr>
        <p:spPr>
          <a:xfrm>
            <a:off x="-217312" y="1679511"/>
            <a:ext cx="801513" cy="449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38" name="Rettangolo arrotondato 37"/>
          <p:cNvSpPr/>
          <p:nvPr/>
        </p:nvSpPr>
        <p:spPr>
          <a:xfrm>
            <a:off x="6716869" y="618479"/>
            <a:ext cx="619297" cy="449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51" name="Rettangolo arrotondato 41">
            <a:extLst>
              <a:ext uri="{FF2B5EF4-FFF2-40B4-BE49-F238E27FC236}">
                <a16:creationId xmlns:a16="http://schemas.microsoft.com/office/drawing/2014/main" xmlns="" id="{821CDB25-CAEB-4D39-B97E-0A3C185BE050}"/>
              </a:ext>
            </a:extLst>
          </p:cNvPr>
          <p:cNvSpPr/>
          <p:nvPr/>
        </p:nvSpPr>
        <p:spPr>
          <a:xfrm>
            <a:off x="1344665" y="641539"/>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39" name="CasellaDiTesto 38">
            <a:extLst>
              <a:ext uri="{FF2B5EF4-FFF2-40B4-BE49-F238E27FC236}">
                <a16:creationId xmlns:a16="http://schemas.microsoft.com/office/drawing/2014/main" xmlns="" id="{C074A373-AD30-4997-9085-34B36C06F6CA}"/>
              </a:ext>
            </a:extLst>
          </p:cNvPr>
          <p:cNvSpPr txBox="1"/>
          <p:nvPr/>
        </p:nvSpPr>
        <p:spPr>
          <a:xfrm>
            <a:off x="504051" y="1329319"/>
            <a:ext cx="5435485" cy="1477328"/>
          </a:xfrm>
          <a:prstGeom prst="rect">
            <a:avLst/>
          </a:prstGeom>
          <a:noFill/>
        </p:spPr>
        <p:txBody>
          <a:bodyPr wrap="square" rtlCol="0">
            <a:spAutoFit/>
          </a:bodyPr>
          <a:lstStyle/>
          <a:p>
            <a:r>
              <a:rPr lang="it-IT"/>
              <a:t>Perno dell’evoluzione e del cambiamento sociale in atto </a:t>
            </a:r>
          </a:p>
          <a:p>
            <a:endParaRPr lang="it-IT"/>
          </a:p>
          <a:p>
            <a:r>
              <a:rPr lang="it-IT"/>
              <a:t>Frutto di modifiche che si sono via via propagate tra le generazioni</a:t>
            </a:r>
            <a:endParaRPr lang="it-IT" dirty="0"/>
          </a:p>
        </p:txBody>
      </p:sp>
      <p:sp>
        <p:nvSpPr>
          <p:cNvPr id="40" name="CasellaDiTesto 39">
            <a:extLst>
              <a:ext uri="{FF2B5EF4-FFF2-40B4-BE49-F238E27FC236}">
                <a16:creationId xmlns:a16="http://schemas.microsoft.com/office/drawing/2014/main" xmlns="" id="{ACED68F3-AFAD-4701-9841-8AE7DFA5A09C}"/>
              </a:ext>
            </a:extLst>
          </p:cNvPr>
          <p:cNvSpPr txBox="1"/>
          <p:nvPr/>
        </p:nvSpPr>
        <p:spPr>
          <a:xfrm>
            <a:off x="12993" y="526285"/>
            <a:ext cx="6271692" cy="646331"/>
          </a:xfrm>
          <a:prstGeom prst="rect">
            <a:avLst/>
          </a:prstGeom>
          <a:noFill/>
        </p:spPr>
        <p:txBody>
          <a:bodyPr wrap="square" rtlCol="0">
            <a:spAutoFit/>
          </a:bodyPr>
          <a:lstStyle/>
          <a:p>
            <a:pPr algn="ctr"/>
            <a:r>
              <a:rPr lang="it-IT" sz="3600" b="1">
                <a:latin typeface="Tempus Sans ITC" panose="04020404030D07020202" pitchFamily="82" charset="0"/>
                <a:cs typeface="Gisha" panose="020B0502040204020203" pitchFamily="34" charset="-79"/>
              </a:rPr>
              <a:t>FAMIGLIA</a:t>
            </a:r>
            <a:endParaRPr lang="it-IT" sz="3600" dirty="0"/>
          </a:p>
        </p:txBody>
      </p:sp>
      <p:sp>
        <p:nvSpPr>
          <p:cNvPr id="41" name="Goccia 40">
            <a:extLst>
              <a:ext uri="{FF2B5EF4-FFF2-40B4-BE49-F238E27FC236}">
                <a16:creationId xmlns:a16="http://schemas.microsoft.com/office/drawing/2014/main" xmlns="" id="{67ADC381-186A-4BA2-A2F3-827E8480CEC2}"/>
              </a:ext>
            </a:extLst>
          </p:cNvPr>
          <p:cNvSpPr/>
          <p:nvPr/>
        </p:nvSpPr>
        <p:spPr>
          <a:xfrm rot="1905374">
            <a:off x="175376" y="2268966"/>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Goccia 41">
            <a:extLst>
              <a:ext uri="{FF2B5EF4-FFF2-40B4-BE49-F238E27FC236}">
                <a16:creationId xmlns:a16="http://schemas.microsoft.com/office/drawing/2014/main" xmlns="" id="{2AACF730-E92D-49D0-AF98-8B428CA44CD1}"/>
              </a:ext>
            </a:extLst>
          </p:cNvPr>
          <p:cNvSpPr/>
          <p:nvPr/>
        </p:nvSpPr>
        <p:spPr>
          <a:xfrm rot="1905374">
            <a:off x="187874" y="1453843"/>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3" name="Rettangolo arrotondato 41">
            <a:extLst>
              <a:ext uri="{FF2B5EF4-FFF2-40B4-BE49-F238E27FC236}">
                <a16:creationId xmlns:a16="http://schemas.microsoft.com/office/drawing/2014/main" xmlns="" id="{94A2266D-D1D7-4791-9322-0DA6FA17C362}"/>
              </a:ext>
            </a:extLst>
          </p:cNvPr>
          <p:cNvSpPr/>
          <p:nvPr/>
        </p:nvSpPr>
        <p:spPr>
          <a:xfrm>
            <a:off x="545696" y="5483327"/>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45" name="Rettangolo 44">
            <a:extLst>
              <a:ext uri="{FF2B5EF4-FFF2-40B4-BE49-F238E27FC236}">
                <a16:creationId xmlns:a16="http://schemas.microsoft.com/office/drawing/2014/main" xmlns="" id="{FEFC854A-8028-4A2B-A0B1-52EDE279034A}"/>
              </a:ext>
            </a:extLst>
          </p:cNvPr>
          <p:cNvSpPr/>
          <p:nvPr/>
        </p:nvSpPr>
        <p:spPr>
          <a:xfrm>
            <a:off x="10477604" y="855537"/>
            <a:ext cx="2050800" cy="677108"/>
          </a:xfrm>
          <a:prstGeom prst="rect">
            <a:avLst/>
          </a:prstGeom>
        </p:spPr>
        <p:txBody>
          <a:bodyPr wrap="square">
            <a:spAutoFit/>
          </a:bodyPr>
          <a:lstStyle/>
          <a:p>
            <a:r>
              <a:rPr lang="it-IT" sz="1900">
                <a:solidFill>
                  <a:schemeClr val="tx1">
                    <a:lumMod val="95000"/>
                  </a:schemeClr>
                </a:solidFill>
              </a:rPr>
              <a:t>Crisi del matrimonio</a:t>
            </a:r>
            <a:endParaRPr lang="it-IT" sz="1900" dirty="0">
              <a:solidFill>
                <a:schemeClr val="tx1">
                  <a:lumMod val="95000"/>
                </a:schemeClr>
              </a:solidFill>
            </a:endParaRPr>
          </a:p>
        </p:txBody>
      </p:sp>
      <p:sp>
        <p:nvSpPr>
          <p:cNvPr id="53" name="Ovale 52">
            <a:extLst>
              <a:ext uri="{FF2B5EF4-FFF2-40B4-BE49-F238E27FC236}">
                <a16:creationId xmlns:a16="http://schemas.microsoft.com/office/drawing/2014/main" xmlns="" id="{76FEB986-7109-4257-AFE6-230649966DEB}"/>
              </a:ext>
            </a:extLst>
          </p:cNvPr>
          <p:cNvSpPr/>
          <p:nvPr/>
        </p:nvSpPr>
        <p:spPr>
          <a:xfrm>
            <a:off x="6956089" y="1961789"/>
            <a:ext cx="1742224" cy="952143"/>
          </a:xfrm>
          <a:prstGeom prst="ellipse">
            <a:avLst/>
          </a:prstGeom>
          <a:solidFill>
            <a:srgbClr val="863737"/>
          </a:solidFill>
        </p:spPr>
        <p:txBody>
          <a:bodyPr wrap="square">
            <a:spAutoFit/>
          </a:bodyPr>
          <a:lstStyle/>
          <a:p>
            <a:pPr algn="ctr">
              <a:buClr>
                <a:schemeClr val="accent1"/>
              </a:buClr>
            </a:pPr>
            <a:r>
              <a:rPr lang="it-IT" sz="1900">
                <a:solidFill>
                  <a:schemeClr val="tx1">
                    <a:lumMod val="95000"/>
                  </a:schemeClr>
                </a:solidFill>
              </a:rPr>
              <a:t>Etica del sacrificio</a:t>
            </a:r>
            <a:endParaRPr lang="it-IT" sz="1900" dirty="0">
              <a:solidFill>
                <a:schemeClr val="tx1">
                  <a:lumMod val="95000"/>
                </a:schemeClr>
              </a:solidFill>
            </a:endParaRPr>
          </a:p>
        </p:txBody>
      </p:sp>
      <p:sp>
        <p:nvSpPr>
          <p:cNvPr id="73" name="Ovale 72">
            <a:extLst>
              <a:ext uri="{FF2B5EF4-FFF2-40B4-BE49-F238E27FC236}">
                <a16:creationId xmlns:a16="http://schemas.microsoft.com/office/drawing/2014/main" xmlns="" id="{979F59D7-1E61-4060-831A-F280B86669B0}"/>
              </a:ext>
            </a:extLst>
          </p:cNvPr>
          <p:cNvSpPr/>
          <p:nvPr/>
        </p:nvSpPr>
        <p:spPr>
          <a:xfrm>
            <a:off x="9583256" y="1742127"/>
            <a:ext cx="2400300" cy="1363295"/>
          </a:xfrm>
          <a:prstGeom prst="ellipse">
            <a:avLst/>
          </a:prstGeom>
          <a:solidFill>
            <a:srgbClr val="863737"/>
          </a:solidFill>
        </p:spPr>
        <p:txBody>
          <a:bodyPr wrap="square">
            <a:spAutoFit/>
          </a:bodyPr>
          <a:lstStyle/>
          <a:p>
            <a:pPr algn="ctr">
              <a:buClr>
                <a:srgbClr val="00B050"/>
              </a:buClr>
            </a:pPr>
            <a:r>
              <a:rPr lang="it-IT" sz="1900">
                <a:solidFill>
                  <a:schemeClr val="tx1">
                    <a:lumMod val="95000"/>
                  </a:schemeClr>
                </a:solidFill>
              </a:rPr>
              <a:t>Ricerca della felicità individuale</a:t>
            </a:r>
            <a:endParaRPr lang="it-IT" sz="1900" dirty="0">
              <a:solidFill>
                <a:schemeClr val="tx1">
                  <a:lumMod val="95000"/>
                </a:schemeClr>
              </a:solidFill>
            </a:endParaRPr>
          </a:p>
        </p:txBody>
      </p:sp>
      <p:sp>
        <p:nvSpPr>
          <p:cNvPr id="2" name="Freccia a destra 1">
            <a:extLst>
              <a:ext uri="{FF2B5EF4-FFF2-40B4-BE49-F238E27FC236}">
                <a16:creationId xmlns:a16="http://schemas.microsoft.com/office/drawing/2014/main" xmlns="" id="{43B3F98B-25E0-4955-A9BF-48198B9B2438}"/>
              </a:ext>
            </a:extLst>
          </p:cNvPr>
          <p:cNvSpPr/>
          <p:nvPr/>
        </p:nvSpPr>
        <p:spPr>
          <a:xfrm>
            <a:off x="8632855" y="2302166"/>
            <a:ext cx="944582" cy="271724"/>
          </a:xfrm>
          <a:prstGeom prst="rightArrow">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Freccia a destra 73">
            <a:extLst>
              <a:ext uri="{FF2B5EF4-FFF2-40B4-BE49-F238E27FC236}">
                <a16:creationId xmlns:a16="http://schemas.microsoft.com/office/drawing/2014/main" xmlns="" id="{0ED9FE64-2222-4954-9277-56E9E7FF9313}"/>
              </a:ext>
            </a:extLst>
          </p:cNvPr>
          <p:cNvSpPr/>
          <p:nvPr/>
        </p:nvSpPr>
        <p:spPr>
          <a:xfrm rot="7519971">
            <a:off x="8220632" y="1593304"/>
            <a:ext cx="944582" cy="271724"/>
          </a:xfrm>
          <a:prstGeom prst="rightArrow">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arrotondato 41">
            <a:extLst>
              <a:ext uri="{FF2B5EF4-FFF2-40B4-BE49-F238E27FC236}">
                <a16:creationId xmlns:a16="http://schemas.microsoft.com/office/drawing/2014/main" xmlns="" id="{876B1B6C-7FEB-4CF8-8318-A58E18B2C7B3}"/>
              </a:ext>
            </a:extLst>
          </p:cNvPr>
          <p:cNvSpPr/>
          <p:nvPr/>
        </p:nvSpPr>
        <p:spPr>
          <a:xfrm>
            <a:off x="8492074" y="228735"/>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4" name="Rettangolo arrotondato 46">
            <a:extLst>
              <a:ext uri="{FF2B5EF4-FFF2-40B4-BE49-F238E27FC236}">
                <a16:creationId xmlns:a16="http://schemas.microsoft.com/office/drawing/2014/main" xmlns="" id="{BD070364-0DBD-4669-A921-16EE5EF7607C}"/>
              </a:ext>
            </a:extLst>
          </p:cNvPr>
          <p:cNvSpPr/>
          <p:nvPr/>
        </p:nvSpPr>
        <p:spPr>
          <a:xfrm>
            <a:off x="6642217" y="2109898"/>
            <a:ext cx="638658" cy="4147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4" name="Rettangolo arrotondato 43"/>
          <p:cNvSpPr/>
          <p:nvPr/>
        </p:nvSpPr>
        <p:spPr>
          <a:xfrm>
            <a:off x="11498198" y="1957560"/>
            <a:ext cx="657796" cy="4147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75" name="Striscia diagonale 74">
            <a:extLst>
              <a:ext uri="{FF2B5EF4-FFF2-40B4-BE49-F238E27FC236}">
                <a16:creationId xmlns:a16="http://schemas.microsoft.com/office/drawing/2014/main" xmlns="" id="{0261FB7D-7221-4175-A884-F6DAF54945F3}"/>
              </a:ext>
            </a:extLst>
          </p:cNvPr>
          <p:cNvSpPr/>
          <p:nvPr/>
        </p:nvSpPr>
        <p:spPr>
          <a:xfrm>
            <a:off x="8652594" y="4310329"/>
            <a:ext cx="1478494" cy="1410125"/>
          </a:xfrm>
          <a:prstGeom prst="diagStripe">
            <a:avLst>
              <a:gd name="adj" fmla="val 49189"/>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6" name="CasellaDiTesto 75">
            <a:extLst>
              <a:ext uri="{FF2B5EF4-FFF2-40B4-BE49-F238E27FC236}">
                <a16:creationId xmlns:a16="http://schemas.microsoft.com/office/drawing/2014/main" xmlns="" id="{7B5BE606-9DDC-4723-B37B-E03FB6D8F358}"/>
              </a:ext>
            </a:extLst>
          </p:cNvPr>
          <p:cNvSpPr txBox="1"/>
          <p:nvPr/>
        </p:nvSpPr>
        <p:spPr>
          <a:xfrm>
            <a:off x="9744974" y="5282066"/>
            <a:ext cx="2459523" cy="584775"/>
          </a:xfrm>
          <a:prstGeom prst="rect">
            <a:avLst/>
          </a:prstGeom>
          <a:noFill/>
        </p:spPr>
        <p:txBody>
          <a:bodyPr wrap="square" rtlCol="0">
            <a:spAutoFit/>
          </a:bodyPr>
          <a:lstStyle/>
          <a:p>
            <a:pPr algn="ctr"/>
            <a:r>
              <a:rPr lang="it-IT" sz="1600" dirty="0">
                <a:solidFill>
                  <a:schemeClr val="tx2">
                    <a:lumMod val="75000"/>
                  </a:schemeClr>
                </a:solidFill>
              </a:rPr>
              <a:t>Ritardo </a:t>
            </a:r>
            <a:r>
              <a:rPr lang="it-IT" sz="1600" dirty="0" smtClean="0">
                <a:solidFill>
                  <a:schemeClr val="tx2">
                    <a:lumMod val="75000"/>
                  </a:schemeClr>
                </a:solidFill>
              </a:rPr>
              <a:t>nella </a:t>
            </a:r>
            <a:r>
              <a:rPr lang="it-IT" sz="1600" dirty="0">
                <a:solidFill>
                  <a:schemeClr val="tx2">
                    <a:lumMod val="75000"/>
                  </a:schemeClr>
                </a:solidFill>
              </a:rPr>
              <a:t>conclusione degli studi</a:t>
            </a:r>
          </a:p>
        </p:txBody>
      </p:sp>
      <p:sp>
        <p:nvSpPr>
          <p:cNvPr id="77" name="CasellaDiTesto 76">
            <a:extLst>
              <a:ext uri="{FF2B5EF4-FFF2-40B4-BE49-F238E27FC236}">
                <a16:creationId xmlns:a16="http://schemas.microsoft.com/office/drawing/2014/main" xmlns="" id="{E5D19429-51E1-498E-81F2-525223B8B6FC}"/>
              </a:ext>
            </a:extLst>
          </p:cNvPr>
          <p:cNvSpPr txBox="1"/>
          <p:nvPr/>
        </p:nvSpPr>
        <p:spPr>
          <a:xfrm>
            <a:off x="7618642" y="5925666"/>
            <a:ext cx="3390672" cy="830997"/>
          </a:xfrm>
          <a:prstGeom prst="rect">
            <a:avLst/>
          </a:prstGeom>
          <a:noFill/>
        </p:spPr>
        <p:txBody>
          <a:bodyPr wrap="none" rtlCol="0">
            <a:spAutoFit/>
          </a:bodyPr>
          <a:lstStyle/>
          <a:p>
            <a:pPr algn="ctr"/>
            <a:r>
              <a:rPr lang="it-IT" sz="2400" b="1">
                <a:solidFill>
                  <a:schemeClr val="bg1"/>
                </a:solidFill>
              </a:rPr>
              <a:t>Ritardato ingresso </a:t>
            </a:r>
          </a:p>
          <a:p>
            <a:pPr algn="ctr"/>
            <a:r>
              <a:rPr lang="it-IT" sz="2400">
                <a:solidFill>
                  <a:schemeClr val="bg1"/>
                </a:solidFill>
              </a:rPr>
              <a:t>nel mondo del lavoro</a:t>
            </a:r>
            <a:endParaRPr lang="it-IT" sz="2400" dirty="0">
              <a:solidFill>
                <a:schemeClr val="bg1"/>
              </a:solidFill>
            </a:endParaRPr>
          </a:p>
        </p:txBody>
      </p:sp>
      <p:sp>
        <p:nvSpPr>
          <p:cNvPr id="78" name="Arco 77">
            <a:extLst>
              <a:ext uri="{FF2B5EF4-FFF2-40B4-BE49-F238E27FC236}">
                <a16:creationId xmlns:a16="http://schemas.microsoft.com/office/drawing/2014/main" xmlns="" id="{124541BB-F0BD-424F-817D-1AC3C38FFF85}"/>
              </a:ext>
            </a:extLst>
          </p:cNvPr>
          <p:cNvSpPr/>
          <p:nvPr/>
        </p:nvSpPr>
        <p:spPr>
          <a:xfrm rot="16200000">
            <a:off x="8066248" y="4695799"/>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6" name="Rettangolo arrotondato 45"/>
          <p:cNvSpPr/>
          <p:nvPr/>
        </p:nvSpPr>
        <p:spPr>
          <a:xfrm>
            <a:off x="9239648" y="4128941"/>
            <a:ext cx="478045" cy="3698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sp>
        <p:nvSpPr>
          <p:cNvPr id="47" name="Rettangolo arrotondato 46"/>
          <p:cNvSpPr/>
          <p:nvPr/>
        </p:nvSpPr>
        <p:spPr>
          <a:xfrm>
            <a:off x="6261856" y="5120842"/>
            <a:ext cx="669399" cy="383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79" name="Rettangolo arrotondato 46">
            <a:extLst>
              <a:ext uri="{FF2B5EF4-FFF2-40B4-BE49-F238E27FC236}">
                <a16:creationId xmlns:a16="http://schemas.microsoft.com/office/drawing/2014/main" xmlns="" id="{A39610FD-C1CC-4696-A002-603E5D7D049E}"/>
              </a:ext>
            </a:extLst>
          </p:cNvPr>
          <p:cNvSpPr/>
          <p:nvPr/>
        </p:nvSpPr>
        <p:spPr>
          <a:xfrm>
            <a:off x="6402945" y="3328582"/>
            <a:ext cx="669399" cy="383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80" name="Rettangolo arrotondato 46">
            <a:extLst>
              <a:ext uri="{FF2B5EF4-FFF2-40B4-BE49-F238E27FC236}">
                <a16:creationId xmlns:a16="http://schemas.microsoft.com/office/drawing/2014/main" xmlns="" id="{A2115E73-A442-4DB8-9BE0-681A1A729A4E}"/>
              </a:ext>
            </a:extLst>
          </p:cNvPr>
          <p:cNvSpPr/>
          <p:nvPr/>
        </p:nvSpPr>
        <p:spPr>
          <a:xfrm>
            <a:off x="9574950" y="3433544"/>
            <a:ext cx="669399" cy="383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12</a:t>
            </a:r>
          </a:p>
        </p:txBody>
      </p:sp>
      <p:sp>
        <p:nvSpPr>
          <p:cNvPr id="81" name="Rettangolo arrotondato 46">
            <a:extLst>
              <a:ext uri="{FF2B5EF4-FFF2-40B4-BE49-F238E27FC236}">
                <a16:creationId xmlns:a16="http://schemas.microsoft.com/office/drawing/2014/main" xmlns="" id="{BAF6BC31-5A8E-4F37-8612-0548ED71ABB9}"/>
              </a:ext>
            </a:extLst>
          </p:cNvPr>
          <p:cNvSpPr/>
          <p:nvPr/>
        </p:nvSpPr>
        <p:spPr>
          <a:xfrm>
            <a:off x="11326680" y="4967694"/>
            <a:ext cx="669399" cy="383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
        <p:nvSpPr>
          <p:cNvPr id="82" name="Rettangolo arrotondato 46">
            <a:extLst>
              <a:ext uri="{FF2B5EF4-FFF2-40B4-BE49-F238E27FC236}">
                <a16:creationId xmlns:a16="http://schemas.microsoft.com/office/drawing/2014/main" xmlns="" id="{0AE5E895-D1F4-4D77-AF18-BB661DA1B052}"/>
              </a:ext>
            </a:extLst>
          </p:cNvPr>
          <p:cNvSpPr/>
          <p:nvPr/>
        </p:nvSpPr>
        <p:spPr>
          <a:xfrm>
            <a:off x="7125830" y="6108280"/>
            <a:ext cx="669399" cy="3835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14</a:t>
            </a:r>
            <a:endParaRPr lang="it-IT" dirty="0"/>
          </a:p>
        </p:txBody>
      </p:sp>
    </p:spTree>
    <p:extLst>
      <p:ext uri="{BB962C8B-B14F-4D97-AF65-F5344CB8AC3E}">
        <p14:creationId xmlns:p14="http://schemas.microsoft.com/office/powerpoint/2010/main" xmlns="" val="402285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4104" y="3034148"/>
            <a:ext cx="6315669" cy="37851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xmlns="" id="{27186AD6-060E-4A5F-9A0A-AF35D77334FB}"/>
              </a:ext>
            </a:extLst>
          </p:cNvPr>
          <p:cNvSpPr txBox="1"/>
          <p:nvPr/>
        </p:nvSpPr>
        <p:spPr>
          <a:xfrm>
            <a:off x="96432" y="555492"/>
            <a:ext cx="6230774" cy="430887"/>
          </a:xfrm>
          <a:prstGeom prst="rect">
            <a:avLst/>
          </a:prstGeom>
          <a:noFill/>
        </p:spPr>
        <p:txBody>
          <a:bodyPr wrap="square" rtlCol="0">
            <a:spAutoFit/>
          </a:bodyPr>
          <a:lstStyle/>
          <a:p>
            <a:pPr lvl="0" defTabSz="914400">
              <a:spcBef>
                <a:spcPts val="1000"/>
              </a:spcBef>
              <a:defRPr/>
            </a:pPr>
            <a:r>
              <a:rPr lang="it-IT" sz="2200" b="1">
                <a:latin typeface="Tempus Sans ITC" panose="04020404030D07020202" pitchFamily="82" charset="0"/>
                <a:cs typeface="Gisha" panose="020B0502040204020203" pitchFamily="34" charset="-79"/>
              </a:rPr>
              <a:t>Influenze sul processo di formazione della famiglia</a:t>
            </a:r>
            <a:endParaRPr lang="it-IT" sz="2200" dirty="0">
              <a:cs typeface="Gisha" panose="020B0502040204020203" pitchFamily="34" charset="-79"/>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sociale 2/3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7337" b="-93"/>
          <a:stretch/>
        </p:blipFill>
        <p:spPr bwMode="auto">
          <a:xfrm>
            <a:off x="6315669" y="463290"/>
            <a:ext cx="5876331" cy="3394641"/>
          </a:xfrm>
          <a:prstGeom prst="flowChartDocument">
            <a:avLst/>
          </a:prstGeom>
          <a:noFill/>
          <a:extLst>
            <a:ext uri="{909E8E84-426E-40DD-AFC4-6F175D3DCCD1}">
              <a14:hiddenFill xmlns:a14="http://schemas.microsoft.com/office/drawing/2010/main" xmlns="">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r>
              <a:rPr lang="it-IT" sz="1400"/>
              <a:t>1. </a:t>
            </a:r>
          </a:p>
          <a:p>
            <a:r>
              <a:rPr lang="it-IT" sz="1400">
                <a:hlinkClick r:id="rId5"/>
              </a:rPr>
              <a:t>https://pixabay.com/it/amore-coppia-famiglia-fidanzatini-2055372/</a:t>
            </a:r>
            <a:endParaRPr lang="it-IT" sz="1400"/>
          </a:p>
          <a:p>
            <a:endParaRPr lang="it-IT" sz="1400"/>
          </a:p>
          <a:p>
            <a:r>
              <a:rPr lang="it-IT" sz="1400"/>
              <a:t>2.</a:t>
            </a:r>
          </a:p>
          <a:p>
            <a:r>
              <a:rPr lang="it-IT" sz="1400"/>
              <a:t>https://pixabay.com/it/leggere-libro-ragazzo-bambino-316507/</a:t>
            </a:r>
            <a:endParaRPr lang="it-IT" sz="1400" dirty="0"/>
          </a:p>
          <a:p>
            <a:r>
              <a:rPr lang="it-IT" sz="1400" dirty="0"/>
              <a:t> </a:t>
            </a:r>
          </a:p>
          <a:p>
            <a:endParaRPr lang="it-IT" sz="1400" dirty="0"/>
          </a:p>
        </p:txBody>
      </p:sp>
      <p:sp>
        <p:nvSpPr>
          <p:cNvPr id="25" name="CasellaDiTesto 24">
            <a:extLst>
              <a:ext uri="{FF2B5EF4-FFF2-40B4-BE49-F238E27FC236}">
                <a16:creationId xmlns:a16="http://schemas.microsoft.com/office/drawing/2014/main" xmlns="" id="{27186AD6-060E-4A5F-9A0A-AF35D77334FB}"/>
              </a:ext>
            </a:extLst>
          </p:cNvPr>
          <p:cNvSpPr txBox="1"/>
          <p:nvPr/>
        </p:nvSpPr>
        <p:spPr>
          <a:xfrm>
            <a:off x="6478392" y="5637651"/>
            <a:ext cx="5677726" cy="830997"/>
          </a:xfrm>
          <a:prstGeom prst="rect">
            <a:avLst/>
          </a:prstGeom>
          <a:noFill/>
        </p:spPr>
        <p:txBody>
          <a:bodyPr wrap="square" rtlCol="0">
            <a:spAutoFit/>
          </a:bodyPr>
          <a:lstStyle/>
          <a:p>
            <a:pPr lvl="0" algn="ctr" defTabSz="914400">
              <a:spcBef>
                <a:spcPts val="1000"/>
              </a:spcBef>
              <a:defRPr/>
            </a:pPr>
            <a:r>
              <a:rPr lang="it-IT" sz="2400">
                <a:latin typeface="Tempus Sans ITC" panose="04020404030D07020202" pitchFamily="82" charset="0"/>
                <a:cs typeface="Gisha" panose="020B0502040204020203" pitchFamily="34" charset="-79"/>
              </a:rPr>
              <a:t>Ruolo fondamentale rivestono l’</a:t>
            </a:r>
            <a:r>
              <a:rPr lang="it-IT" sz="2400" b="1">
                <a:latin typeface="Tempus Sans ITC" panose="04020404030D07020202" pitchFamily="82" charset="0"/>
                <a:cs typeface="Gisha" panose="020B0502040204020203" pitchFamily="34" charset="-79"/>
              </a:rPr>
              <a:t>estrazione sociale </a:t>
            </a:r>
            <a:r>
              <a:rPr lang="it-IT" sz="2400">
                <a:latin typeface="Tempus Sans ITC" panose="04020404030D07020202" pitchFamily="82" charset="0"/>
                <a:cs typeface="Gisha" panose="020B0502040204020203" pitchFamily="34" charset="-79"/>
              </a:rPr>
              <a:t>e il </a:t>
            </a:r>
            <a:r>
              <a:rPr lang="it-IT" sz="2400" b="1">
                <a:latin typeface="Tempus Sans ITC" panose="04020404030D07020202" pitchFamily="82" charset="0"/>
                <a:cs typeface="Gisha" panose="020B0502040204020203" pitchFamily="34" charset="-79"/>
              </a:rPr>
              <a:t>livello di scolarizzazione</a:t>
            </a:r>
            <a:endParaRPr lang="it-IT" b="1" dirty="0">
              <a:cs typeface="Gisha" panose="020B0502040204020203" pitchFamily="34" charset="-79"/>
            </a:endParaRPr>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Rettangolo arrotondato 40"/>
          <p:cNvSpPr/>
          <p:nvPr/>
        </p:nvSpPr>
        <p:spPr>
          <a:xfrm>
            <a:off x="6478392" y="6092543"/>
            <a:ext cx="545748" cy="4064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14</a:t>
            </a:r>
            <a:endParaRPr lang="it-IT" dirty="0"/>
          </a:p>
        </p:txBody>
      </p:sp>
      <p:sp>
        <p:nvSpPr>
          <p:cNvPr id="32" name="Rettangolo arrotondato 31"/>
          <p:cNvSpPr/>
          <p:nvPr/>
        </p:nvSpPr>
        <p:spPr>
          <a:xfrm>
            <a:off x="9185478" y="3906385"/>
            <a:ext cx="950679" cy="42879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11-13</a:t>
            </a:r>
          </a:p>
        </p:txBody>
      </p:sp>
      <p:graphicFrame>
        <p:nvGraphicFramePr>
          <p:cNvPr id="4" name="Diagramma 3">
            <a:extLst>
              <a:ext uri="{FF2B5EF4-FFF2-40B4-BE49-F238E27FC236}">
                <a16:creationId xmlns:a16="http://schemas.microsoft.com/office/drawing/2014/main" xmlns="" id="{09B9DBFD-DCCD-4B58-BFAD-BEEE7DDAE36E}"/>
              </a:ext>
            </a:extLst>
          </p:cNvPr>
          <p:cNvGraphicFramePr/>
          <p:nvPr>
            <p:extLst>
              <p:ext uri="{D42A27DB-BD31-4B8C-83A1-F6EECF244321}">
                <p14:modId xmlns:p14="http://schemas.microsoft.com/office/powerpoint/2010/main" xmlns="" val="1203697631"/>
              </p:ext>
            </p:extLst>
          </p:nvPr>
        </p:nvGraphicFramePr>
        <p:xfrm>
          <a:off x="236327" y="1017815"/>
          <a:ext cx="5828914" cy="2559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6" name="CasellaDiTesto 25">
            <a:extLst>
              <a:ext uri="{FF2B5EF4-FFF2-40B4-BE49-F238E27FC236}">
                <a16:creationId xmlns:a16="http://schemas.microsoft.com/office/drawing/2014/main" xmlns="" id="{5F6C2256-6050-4F5A-86A8-C1CD16727DAA}"/>
              </a:ext>
            </a:extLst>
          </p:cNvPr>
          <p:cNvSpPr txBox="1"/>
          <p:nvPr/>
        </p:nvSpPr>
        <p:spPr>
          <a:xfrm rot="20765765" flipH="1">
            <a:off x="2915273" y="2952130"/>
            <a:ext cx="2184244" cy="1514773"/>
          </a:xfrm>
          <a:prstGeom prst="teardrop">
            <a:avLst/>
          </a:prstGeom>
          <a:solidFill>
            <a:srgbClr val="863737"/>
          </a:solidFill>
        </p:spPr>
        <p:txBody>
          <a:bodyPr wrap="square" rtlCol="0">
            <a:spAutoFit/>
          </a:bodyPr>
          <a:lstStyle/>
          <a:p>
            <a:pPr algn="ctr"/>
            <a:r>
              <a:rPr lang="it-IT" sz="1600"/>
              <a:t>Percorsi di formazione della famiglia diversificati</a:t>
            </a:r>
            <a:endParaRPr lang="it-IT" sz="1600" dirty="0"/>
          </a:p>
        </p:txBody>
      </p:sp>
      <p:grpSp>
        <p:nvGrpSpPr>
          <p:cNvPr id="8" name="Gruppo 7">
            <a:extLst>
              <a:ext uri="{FF2B5EF4-FFF2-40B4-BE49-F238E27FC236}">
                <a16:creationId xmlns:a16="http://schemas.microsoft.com/office/drawing/2014/main" xmlns="" id="{CC4A2D3A-D53E-4D7F-86F0-16236CE8EDA7}"/>
              </a:ext>
            </a:extLst>
          </p:cNvPr>
          <p:cNvGrpSpPr/>
          <p:nvPr/>
        </p:nvGrpSpPr>
        <p:grpSpPr>
          <a:xfrm>
            <a:off x="7988110" y="3973069"/>
            <a:ext cx="2625728" cy="1250138"/>
            <a:chOff x="7412250" y="3995360"/>
            <a:chExt cx="2625728" cy="1250138"/>
          </a:xfrm>
        </p:grpSpPr>
        <p:sp>
          <p:nvSpPr>
            <p:cNvPr id="27" name="Goccia 26">
              <a:extLst>
                <a:ext uri="{FF2B5EF4-FFF2-40B4-BE49-F238E27FC236}">
                  <a16:creationId xmlns:a16="http://schemas.microsoft.com/office/drawing/2014/main" xmlns="" id="{ED34B437-BD07-4240-B46E-68949A03EE44}"/>
                </a:ext>
              </a:extLst>
            </p:cNvPr>
            <p:cNvSpPr/>
            <p:nvPr/>
          </p:nvSpPr>
          <p:spPr>
            <a:xfrm rot="1905374">
              <a:off x="7412250" y="4526636"/>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8" name="Goccia 27">
              <a:extLst>
                <a:ext uri="{FF2B5EF4-FFF2-40B4-BE49-F238E27FC236}">
                  <a16:creationId xmlns:a16="http://schemas.microsoft.com/office/drawing/2014/main" xmlns="" id="{ED34B437-BD07-4240-B46E-68949A03EE44}"/>
                </a:ext>
              </a:extLst>
            </p:cNvPr>
            <p:cNvSpPr/>
            <p:nvPr/>
          </p:nvSpPr>
          <p:spPr>
            <a:xfrm rot="1905374">
              <a:off x="7412251" y="4069941"/>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9" name="Goccia 28">
              <a:extLst>
                <a:ext uri="{FF2B5EF4-FFF2-40B4-BE49-F238E27FC236}">
                  <a16:creationId xmlns:a16="http://schemas.microsoft.com/office/drawing/2014/main" xmlns="" id="{ED34B437-BD07-4240-B46E-68949A03EE44}"/>
                </a:ext>
              </a:extLst>
            </p:cNvPr>
            <p:cNvSpPr/>
            <p:nvPr/>
          </p:nvSpPr>
          <p:spPr>
            <a:xfrm rot="1905374">
              <a:off x="7434402" y="4963544"/>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xmlns="" id="{5D76943D-B9FB-436A-9872-AC883A5B1DF8}"/>
                </a:ext>
              </a:extLst>
            </p:cNvPr>
            <p:cNvSpPr txBox="1"/>
            <p:nvPr/>
          </p:nvSpPr>
          <p:spPr>
            <a:xfrm>
              <a:off x="7521474" y="3995360"/>
              <a:ext cx="1334680" cy="338554"/>
            </a:xfrm>
            <a:prstGeom prst="rect">
              <a:avLst/>
            </a:prstGeom>
            <a:noFill/>
          </p:spPr>
          <p:txBody>
            <a:bodyPr wrap="square" rtlCol="0">
              <a:spAutoFit/>
            </a:bodyPr>
            <a:lstStyle/>
            <a:p>
              <a:pPr algn="ctr"/>
              <a:r>
                <a:rPr lang="it-IT" sz="1600">
                  <a:solidFill>
                    <a:schemeClr val="tx2">
                      <a:lumMod val="75000"/>
                    </a:schemeClr>
                  </a:solidFill>
                </a:rPr>
                <a:t>Genere</a:t>
              </a:r>
              <a:endParaRPr lang="it-IT" sz="1600" dirty="0">
                <a:solidFill>
                  <a:schemeClr val="tx2">
                    <a:lumMod val="75000"/>
                  </a:schemeClr>
                </a:solidFill>
              </a:endParaRPr>
            </a:p>
          </p:txBody>
        </p:sp>
        <p:sp>
          <p:nvSpPr>
            <p:cNvPr id="31" name="CasellaDiTesto 30">
              <a:extLst>
                <a:ext uri="{FF2B5EF4-FFF2-40B4-BE49-F238E27FC236}">
                  <a16:creationId xmlns:a16="http://schemas.microsoft.com/office/drawing/2014/main" xmlns="" id="{F4A801CE-4F22-4054-BD74-B1E38D109A74}"/>
                </a:ext>
              </a:extLst>
            </p:cNvPr>
            <p:cNvSpPr txBox="1"/>
            <p:nvPr/>
          </p:nvSpPr>
          <p:spPr>
            <a:xfrm>
              <a:off x="7577242" y="4458651"/>
              <a:ext cx="2216885" cy="338554"/>
            </a:xfrm>
            <a:prstGeom prst="rect">
              <a:avLst/>
            </a:prstGeom>
            <a:noFill/>
          </p:spPr>
          <p:txBody>
            <a:bodyPr wrap="square" rtlCol="0">
              <a:spAutoFit/>
            </a:bodyPr>
            <a:lstStyle/>
            <a:p>
              <a:pPr algn="ctr"/>
              <a:r>
                <a:rPr lang="it-IT" sz="1600">
                  <a:solidFill>
                    <a:schemeClr val="tx2">
                      <a:lumMod val="75000"/>
                    </a:schemeClr>
                  </a:solidFill>
                </a:rPr>
                <a:t>Estrazione sociale</a:t>
              </a:r>
              <a:endParaRPr lang="it-IT" sz="1600" dirty="0">
                <a:solidFill>
                  <a:schemeClr val="tx2">
                    <a:lumMod val="75000"/>
                  </a:schemeClr>
                </a:solidFill>
              </a:endParaRPr>
            </a:p>
          </p:txBody>
        </p:sp>
        <p:sp>
          <p:nvSpPr>
            <p:cNvPr id="33" name="CasellaDiTesto 32">
              <a:extLst>
                <a:ext uri="{FF2B5EF4-FFF2-40B4-BE49-F238E27FC236}">
                  <a16:creationId xmlns:a16="http://schemas.microsoft.com/office/drawing/2014/main" xmlns="" id="{21C6DCAD-C517-4345-A903-694E992D7F93}"/>
                </a:ext>
              </a:extLst>
            </p:cNvPr>
            <p:cNvSpPr txBox="1"/>
            <p:nvPr/>
          </p:nvSpPr>
          <p:spPr>
            <a:xfrm>
              <a:off x="7674330" y="4906944"/>
              <a:ext cx="2363648" cy="338554"/>
            </a:xfrm>
            <a:prstGeom prst="rect">
              <a:avLst/>
            </a:prstGeom>
            <a:noFill/>
          </p:spPr>
          <p:txBody>
            <a:bodyPr wrap="square" rtlCol="0">
              <a:spAutoFit/>
            </a:bodyPr>
            <a:lstStyle/>
            <a:p>
              <a:pPr algn="ctr"/>
              <a:r>
                <a:rPr lang="it-IT" sz="1600">
                  <a:solidFill>
                    <a:schemeClr val="tx2">
                      <a:lumMod val="75000"/>
                    </a:schemeClr>
                  </a:solidFill>
                </a:rPr>
                <a:t>Territorio di residenza</a:t>
              </a:r>
              <a:endParaRPr lang="it-IT" sz="1600" dirty="0">
                <a:solidFill>
                  <a:schemeClr val="tx2">
                    <a:lumMod val="75000"/>
                  </a:schemeClr>
                </a:solidFill>
              </a:endParaRPr>
            </a:p>
          </p:txBody>
        </p:sp>
      </p:grpSp>
      <p:pic>
        <p:nvPicPr>
          <p:cNvPr id="12" name="Immagine 11">
            <a:extLst>
              <a:ext uri="{FF2B5EF4-FFF2-40B4-BE49-F238E27FC236}">
                <a16:creationId xmlns:a16="http://schemas.microsoft.com/office/drawing/2014/main" xmlns="" id="{BD04A3B6-A80F-4EA3-BF58-1A8E935DB4D5}"/>
              </a:ext>
            </a:extLst>
          </p:cNvPr>
          <p:cNvPicPr>
            <a:picLocks noChangeAspect="1"/>
          </p:cNvPicPr>
          <p:nvPr/>
        </p:nvPicPr>
        <p:blipFill>
          <a:blip r:embed="rId12" cstate="print">
            <a:lum bright="70000" contrast="-70000"/>
            <a:extLst>
              <a:ext uri="{28A0092B-C50C-407E-A947-70E740481C1C}">
                <a14:useLocalDpi xmlns:a14="http://schemas.microsoft.com/office/drawing/2010/main" xmlns="" val="0"/>
              </a:ext>
            </a:extLst>
          </a:blip>
          <a:stretch>
            <a:fillRect/>
          </a:stretch>
        </p:blipFill>
        <p:spPr>
          <a:xfrm>
            <a:off x="6934323" y="4496692"/>
            <a:ext cx="661714" cy="661714"/>
          </a:xfrm>
          <a:prstGeom prst="rect">
            <a:avLst/>
          </a:prstGeom>
        </p:spPr>
      </p:pic>
      <p:pic>
        <p:nvPicPr>
          <p:cNvPr id="35" name="Immagine 34">
            <a:extLst>
              <a:ext uri="{FF2B5EF4-FFF2-40B4-BE49-F238E27FC236}">
                <a16:creationId xmlns:a16="http://schemas.microsoft.com/office/drawing/2014/main" xmlns="" id="{18DE0DBD-8A07-44A4-A9C3-CB4F358361F4}"/>
              </a:ext>
            </a:extLst>
          </p:cNvPr>
          <p:cNvPicPr>
            <a:picLocks noChangeAspect="1"/>
          </p:cNvPicPr>
          <p:nvPr/>
        </p:nvPicPr>
        <p:blipFill>
          <a:blip r:embed="rId13" cstate="print">
            <a:lum bright="70000" contrast="-70000"/>
            <a:extLst>
              <a:ext uri="{28A0092B-C50C-407E-A947-70E740481C1C}">
                <a14:useLocalDpi xmlns:a14="http://schemas.microsoft.com/office/drawing/2010/main" xmlns="" val="0"/>
              </a:ext>
            </a:extLst>
          </a:blip>
          <a:stretch>
            <a:fillRect/>
          </a:stretch>
        </p:blipFill>
        <p:spPr>
          <a:xfrm>
            <a:off x="10486941" y="3768386"/>
            <a:ext cx="1374267" cy="1374267"/>
          </a:xfrm>
          <a:prstGeom prst="rect">
            <a:avLst/>
          </a:prstGeom>
        </p:spPr>
      </p:pic>
      <p:sp>
        <p:nvSpPr>
          <p:cNvPr id="36" name="Freccia destra con strisce 35">
            <a:extLst>
              <a:ext uri="{FF2B5EF4-FFF2-40B4-BE49-F238E27FC236}">
                <a16:creationId xmlns:a16="http://schemas.microsoft.com/office/drawing/2014/main" xmlns="" id="{11BA5814-2617-464E-AF74-FA413A0370E4}"/>
              </a:ext>
            </a:extLst>
          </p:cNvPr>
          <p:cNvSpPr/>
          <p:nvPr/>
        </p:nvSpPr>
        <p:spPr>
          <a:xfrm>
            <a:off x="6363085" y="5198492"/>
            <a:ext cx="5828915" cy="530447"/>
          </a:xfrm>
          <a:prstGeom prst="stripedRightArrow">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arrotondato 46">
            <a:extLst>
              <a:ext uri="{FF2B5EF4-FFF2-40B4-BE49-F238E27FC236}">
                <a16:creationId xmlns:a16="http://schemas.microsoft.com/office/drawing/2014/main" xmlns="" id="{DE3FA8F5-3661-4C4C-BF46-751D28B02536}"/>
              </a:ext>
            </a:extLst>
          </p:cNvPr>
          <p:cNvSpPr/>
          <p:nvPr/>
        </p:nvSpPr>
        <p:spPr>
          <a:xfrm>
            <a:off x="-138672" y="476250"/>
            <a:ext cx="470207"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43" name="Rettangolo arrotondato 46">
            <a:extLst>
              <a:ext uri="{FF2B5EF4-FFF2-40B4-BE49-F238E27FC236}">
                <a16:creationId xmlns:a16="http://schemas.microsoft.com/office/drawing/2014/main" xmlns="" id="{847DB477-4994-4690-9AE5-0B6B5C22022E}"/>
              </a:ext>
            </a:extLst>
          </p:cNvPr>
          <p:cNvSpPr/>
          <p:nvPr/>
        </p:nvSpPr>
        <p:spPr>
          <a:xfrm>
            <a:off x="-605761" y="965368"/>
            <a:ext cx="775742"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2-5</a:t>
            </a:r>
            <a:endParaRPr lang="it-IT" dirty="0"/>
          </a:p>
        </p:txBody>
      </p:sp>
      <p:sp>
        <p:nvSpPr>
          <p:cNvPr id="44" name="Rettangolo arrotondato 46">
            <a:extLst>
              <a:ext uri="{FF2B5EF4-FFF2-40B4-BE49-F238E27FC236}">
                <a16:creationId xmlns:a16="http://schemas.microsoft.com/office/drawing/2014/main" xmlns="" id="{46DFC8F1-7092-4331-8376-EF28F75FA875}"/>
              </a:ext>
            </a:extLst>
          </p:cNvPr>
          <p:cNvSpPr/>
          <p:nvPr/>
        </p:nvSpPr>
        <p:spPr>
          <a:xfrm>
            <a:off x="-526543" y="2452222"/>
            <a:ext cx="775742"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6-8</a:t>
            </a:r>
            <a:endParaRPr lang="it-IT" dirty="0"/>
          </a:p>
        </p:txBody>
      </p:sp>
      <p:sp>
        <p:nvSpPr>
          <p:cNvPr id="45" name="Rettangolo arrotondato 46">
            <a:extLst>
              <a:ext uri="{FF2B5EF4-FFF2-40B4-BE49-F238E27FC236}">
                <a16:creationId xmlns:a16="http://schemas.microsoft.com/office/drawing/2014/main" xmlns="" id="{EF4AB209-C82B-40EF-9812-CEBBA3F7F2FA}"/>
              </a:ext>
            </a:extLst>
          </p:cNvPr>
          <p:cNvSpPr/>
          <p:nvPr/>
        </p:nvSpPr>
        <p:spPr>
          <a:xfrm>
            <a:off x="2870887" y="3693472"/>
            <a:ext cx="470207"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46" name="Rettangolo arrotondato 46">
            <a:extLst>
              <a:ext uri="{FF2B5EF4-FFF2-40B4-BE49-F238E27FC236}">
                <a16:creationId xmlns:a16="http://schemas.microsoft.com/office/drawing/2014/main" xmlns="" id="{A556D80E-24EC-4647-B0FB-E0FC311A40EC}"/>
              </a:ext>
            </a:extLst>
          </p:cNvPr>
          <p:cNvSpPr/>
          <p:nvPr/>
        </p:nvSpPr>
        <p:spPr>
          <a:xfrm>
            <a:off x="6598441" y="4296465"/>
            <a:ext cx="502611"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47" name="Rettangolo arrotondato 46">
            <a:extLst>
              <a:ext uri="{FF2B5EF4-FFF2-40B4-BE49-F238E27FC236}">
                <a16:creationId xmlns:a16="http://schemas.microsoft.com/office/drawing/2014/main" xmlns="" id="{A9817EE6-0432-4A61-846F-F9D213EEA161}"/>
              </a:ext>
            </a:extLst>
          </p:cNvPr>
          <p:cNvSpPr/>
          <p:nvPr/>
        </p:nvSpPr>
        <p:spPr>
          <a:xfrm>
            <a:off x="11299775" y="3603824"/>
            <a:ext cx="502611"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49" name="Rettangolo arrotondato 46">
            <a:extLst>
              <a:ext uri="{FF2B5EF4-FFF2-40B4-BE49-F238E27FC236}">
                <a16:creationId xmlns:a16="http://schemas.microsoft.com/office/drawing/2014/main" xmlns="" id="{38579645-DCEE-4B4A-AB5A-BE2AA6BE8912}"/>
              </a:ext>
            </a:extLst>
          </p:cNvPr>
          <p:cNvSpPr/>
          <p:nvPr/>
        </p:nvSpPr>
        <p:spPr>
          <a:xfrm>
            <a:off x="6377515" y="5236019"/>
            <a:ext cx="502611"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50" name="Rettangolo arrotondato 46">
            <a:extLst>
              <a:ext uri="{FF2B5EF4-FFF2-40B4-BE49-F238E27FC236}">
                <a16:creationId xmlns:a16="http://schemas.microsoft.com/office/drawing/2014/main" xmlns="" id="{325B3EE8-A82D-45E8-9DBB-B598E4166F5C}"/>
              </a:ext>
            </a:extLst>
          </p:cNvPr>
          <p:cNvSpPr/>
          <p:nvPr/>
        </p:nvSpPr>
        <p:spPr>
          <a:xfrm>
            <a:off x="322101" y="4767104"/>
            <a:ext cx="470207"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51" name="Rettangolo arrotondato 46">
            <a:extLst>
              <a:ext uri="{FF2B5EF4-FFF2-40B4-BE49-F238E27FC236}">
                <a16:creationId xmlns:a16="http://schemas.microsoft.com/office/drawing/2014/main" xmlns="" id="{09444E87-1E79-438F-92D3-DD5ADDDF3D6A}"/>
              </a:ext>
            </a:extLst>
          </p:cNvPr>
          <p:cNvSpPr/>
          <p:nvPr/>
        </p:nvSpPr>
        <p:spPr>
          <a:xfrm>
            <a:off x="7272963" y="1622057"/>
            <a:ext cx="502611" cy="3603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Tree>
    <p:extLst>
      <p:ext uri="{BB962C8B-B14F-4D97-AF65-F5344CB8AC3E}">
        <p14:creationId xmlns:p14="http://schemas.microsoft.com/office/powerpoint/2010/main" xmlns="" val="10568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xmlns="" id="{D196522F-FD5B-4D98-8E11-918D3F154707}"/>
              </a:ext>
            </a:extLst>
          </p:cNvPr>
          <p:cNvSpPr/>
          <p:nvPr/>
        </p:nvSpPr>
        <p:spPr>
          <a:xfrm>
            <a:off x="20972" y="366956"/>
            <a:ext cx="8212347"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11</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sociale 3/3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xmlns=""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3187208" y="5148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a:t>https://www.pexels.com/photo/person-holding-pen-writing-on-life-insurance-paper-938958/</a:t>
            </a:r>
            <a:endParaRPr lang="it-IT" sz="1400" dirty="0"/>
          </a:p>
          <a:p>
            <a:endParaRPr lang="it-IT" sz="1400" dirty="0"/>
          </a:p>
          <a:p>
            <a:endParaRPr lang="it-IT" sz="1400" dirty="0"/>
          </a:p>
        </p:txBody>
      </p:sp>
      <p:pic>
        <p:nvPicPr>
          <p:cNvPr id="3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7568014" y="476250"/>
            <a:ext cx="4623986" cy="638174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asellaDiTesto 3"/>
          <p:cNvSpPr txBox="1"/>
          <p:nvPr/>
        </p:nvSpPr>
        <p:spPr>
          <a:xfrm>
            <a:off x="205428" y="2755444"/>
            <a:ext cx="3764172" cy="400110"/>
          </a:xfrm>
          <a:prstGeom prst="rect">
            <a:avLst/>
          </a:prstGeom>
          <a:noFill/>
        </p:spPr>
        <p:txBody>
          <a:bodyPr wrap="none" rtlCol="0">
            <a:spAutoFit/>
          </a:bodyPr>
          <a:lstStyle/>
          <a:p>
            <a:r>
              <a:rPr lang="it-IT" sz="2000" b="1">
                <a:latin typeface="Tempus Sans ITC" panose="04020404030D07020202" pitchFamily="82" charset="0"/>
                <a:cs typeface="Gisha" panose="020B0502040204020203" pitchFamily="34" charset="-79"/>
              </a:rPr>
              <a:t>Prospettiva di gestione del rischio</a:t>
            </a:r>
            <a:endParaRPr lang="it-IT" sz="2000" b="1" dirty="0">
              <a:latin typeface="Tempus Sans ITC" panose="04020404030D07020202" pitchFamily="82" charset="0"/>
              <a:cs typeface="Gisha" panose="020B0502040204020203" pitchFamily="34" charset="-79"/>
            </a:endParaRPr>
          </a:p>
        </p:txBody>
      </p:sp>
      <p:sp>
        <p:nvSpPr>
          <p:cNvPr id="9" name="CasellaDiTesto 8"/>
          <p:cNvSpPr txBox="1"/>
          <p:nvPr/>
        </p:nvSpPr>
        <p:spPr>
          <a:xfrm>
            <a:off x="249120" y="554463"/>
            <a:ext cx="6740531" cy="707886"/>
          </a:xfrm>
          <a:prstGeom prst="rect">
            <a:avLst/>
          </a:prstGeom>
          <a:noFill/>
        </p:spPr>
        <p:txBody>
          <a:bodyPr wrap="square" rtlCol="0">
            <a:spAutoFit/>
          </a:bodyPr>
          <a:lstStyle/>
          <a:p>
            <a:r>
              <a:rPr lang="it-IT" sz="2000" b="1">
                <a:latin typeface="Tempus Sans ITC" panose="04020404030D07020202" pitchFamily="82" charset="0"/>
                <a:cs typeface="Gisha" panose="020B0502040204020203" pitchFamily="34" charset="-79"/>
              </a:rPr>
              <a:t>La frattura della famiglia tradizionale ha aumentato il livello di vulnerabilità dell’Istituto </a:t>
            </a:r>
            <a:endParaRPr lang="it-IT" sz="2000" b="1" dirty="0">
              <a:latin typeface="Tempus Sans ITC" panose="04020404030D07020202" pitchFamily="82" charset="0"/>
              <a:cs typeface="Gisha" panose="020B0502040204020203" pitchFamily="34" charset="-79"/>
            </a:endParaRPr>
          </a:p>
        </p:txBody>
      </p:sp>
      <p:sp>
        <p:nvSpPr>
          <p:cNvPr id="58" name="CasellaDiTesto 57"/>
          <p:cNvSpPr txBox="1"/>
          <p:nvPr/>
        </p:nvSpPr>
        <p:spPr>
          <a:xfrm>
            <a:off x="1760931" y="1326391"/>
            <a:ext cx="4533613" cy="338554"/>
          </a:xfrm>
          <a:prstGeom prst="rect">
            <a:avLst/>
          </a:prstGeom>
          <a:noFill/>
        </p:spPr>
        <p:txBody>
          <a:bodyPr wrap="none" rtlCol="0">
            <a:spAutoFit/>
          </a:bodyPr>
          <a:lstStyle/>
          <a:p>
            <a:r>
              <a:rPr lang="it-IT" sz="1600">
                <a:solidFill>
                  <a:schemeClr val="tx2">
                    <a:lumMod val="75000"/>
                  </a:schemeClr>
                </a:solidFill>
              </a:rPr>
              <a:t>Misure per riposizionare il proprio stile di vita </a:t>
            </a:r>
            <a:endParaRPr lang="it-IT" sz="1600" dirty="0">
              <a:solidFill>
                <a:schemeClr val="tx2">
                  <a:lumMod val="75000"/>
                </a:schemeClr>
              </a:solidFill>
            </a:endParaRPr>
          </a:p>
        </p:txBody>
      </p:sp>
      <p:sp>
        <p:nvSpPr>
          <p:cNvPr id="59" name="Goccia 58">
            <a:extLst>
              <a:ext uri="{FF2B5EF4-FFF2-40B4-BE49-F238E27FC236}">
                <a16:creationId xmlns:a16="http://schemas.microsoft.com/office/drawing/2014/main" xmlns="" id="{C57C8360-8269-4875-8ADE-12259106F6E1}"/>
              </a:ext>
            </a:extLst>
          </p:cNvPr>
          <p:cNvSpPr/>
          <p:nvPr/>
        </p:nvSpPr>
        <p:spPr>
          <a:xfrm rot="1001462">
            <a:off x="545520" y="3213456"/>
            <a:ext cx="1875225" cy="1294231"/>
          </a:xfrm>
          <a:prstGeom prst="teardrop">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Spese impreviste</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61" name="Elaborazione 60">
            <a:extLst>
              <a:ext uri="{FF2B5EF4-FFF2-40B4-BE49-F238E27FC236}">
                <a16:creationId xmlns:a16="http://schemas.microsoft.com/office/drawing/2014/main" xmlns="" id="{D196522F-FD5B-4D98-8E11-918D3F154707}"/>
              </a:ext>
            </a:extLst>
          </p:cNvPr>
          <p:cNvSpPr/>
          <p:nvPr/>
        </p:nvSpPr>
        <p:spPr>
          <a:xfrm>
            <a:off x="-1" y="4781038"/>
            <a:ext cx="7573901" cy="2035825"/>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12" name="CasellaDiTesto 11"/>
          <p:cNvSpPr txBox="1"/>
          <p:nvPr/>
        </p:nvSpPr>
        <p:spPr>
          <a:xfrm>
            <a:off x="1066445" y="5451869"/>
            <a:ext cx="2391171" cy="923330"/>
          </a:xfrm>
          <a:prstGeom prst="rect">
            <a:avLst/>
          </a:prstGeom>
          <a:noFill/>
        </p:spPr>
        <p:txBody>
          <a:bodyPr wrap="square" rtlCol="0">
            <a:spAutoFit/>
          </a:bodyPr>
          <a:lstStyle/>
          <a:p>
            <a:r>
              <a:rPr lang="it-IT">
                <a:solidFill>
                  <a:schemeClr val="tx2">
                    <a:lumMod val="50000"/>
                  </a:schemeClr>
                </a:solidFill>
              </a:rPr>
              <a:t>Strumenti finanziari preposti alla gestione del rischio</a:t>
            </a:r>
            <a:endParaRPr lang="it-IT" dirty="0">
              <a:solidFill>
                <a:schemeClr val="tx2">
                  <a:lumMod val="50000"/>
                </a:schemeClr>
              </a:solidFill>
            </a:endParaRPr>
          </a:p>
        </p:txBody>
      </p:sp>
      <p:pic>
        <p:nvPicPr>
          <p:cNvPr id="3" name="Immagine 2">
            <a:extLst>
              <a:ext uri="{FF2B5EF4-FFF2-40B4-BE49-F238E27FC236}">
                <a16:creationId xmlns:a16="http://schemas.microsoft.com/office/drawing/2014/main" xmlns="" id="{422542C0-F9A1-4E85-BCEC-653076E74B9B}"/>
              </a:ext>
            </a:extLst>
          </p:cNvPr>
          <p:cNvPicPr>
            <a:picLocks noChangeAspect="1"/>
          </p:cNvPicPr>
          <p:nvPr/>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161390" y="1230006"/>
            <a:ext cx="1219200" cy="1219200"/>
          </a:xfrm>
          <a:prstGeom prst="rect">
            <a:avLst/>
          </a:prstGeom>
        </p:spPr>
      </p:pic>
      <p:sp>
        <p:nvSpPr>
          <p:cNvPr id="47" name="CasellaDiTesto 46">
            <a:extLst>
              <a:ext uri="{FF2B5EF4-FFF2-40B4-BE49-F238E27FC236}">
                <a16:creationId xmlns:a16="http://schemas.microsoft.com/office/drawing/2014/main" xmlns="" id="{438076EC-5057-44BF-99D1-BEB4FF40D573}"/>
              </a:ext>
            </a:extLst>
          </p:cNvPr>
          <p:cNvSpPr txBox="1"/>
          <p:nvPr/>
        </p:nvSpPr>
        <p:spPr>
          <a:xfrm>
            <a:off x="1760932" y="1790329"/>
            <a:ext cx="5664492" cy="584775"/>
          </a:xfrm>
          <a:prstGeom prst="rect">
            <a:avLst/>
          </a:prstGeom>
          <a:noFill/>
        </p:spPr>
        <p:txBody>
          <a:bodyPr wrap="square" rtlCol="0">
            <a:spAutoFit/>
          </a:bodyPr>
          <a:lstStyle/>
          <a:p>
            <a:r>
              <a:rPr lang="it-IT" sz="1600">
                <a:solidFill>
                  <a:schemeClr val="tx2">
                    <a:lumMod val="75000"/>
                  </a:schemeClr>
                </a:solidFill>
              </a:rPr>
              <a:t>Strategie per ridurre l’impatto sul bilancio familiare di eventi negativi inattesi</a:t>
            </a:r>
            <a:endParaRPr lang="it-IT" sz="1600" dirty="0">
              <a:solidFill>
                <a:schemeClr val="tx2">
                  <a:lumMod val="75000"/>
                </a:schemeClr>
              </a:solidFill>
            </a:endParaRPr>
          </a:p>
        </p:txBody>
      </p:sp>
      <p:sp>
        <p:nvSpPr>
          <p:cNvPr id="49" name="Goccia 48">
            <a:extLst>
              <a:ext uri="{FF2B5EF4-FFF2-40B4-BE49-F238E27FC236}">
                <a16:creationId xmlns:a16="http://schemas.microsoft.com/office/drawing/2014/main" xmlns="" id="{487E72BF-68BB-41E7-94E4-C4285DEAA874}"/>
              </a:ext>
            </a:extLst>
          </p:cNvPr>
          <p:cNvSpPr/>
          <p:nvPr/>
        </p:nvSpPr>
        <p:spPr>
          <a:xfrm rot="1905374">
            <a:off x="1488289" y="1406694"/>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xmlns="" id="{252167F0-D839-4FB3-AA22-C83863D254FD}"/>
              </a:ext>
            </a:extLst>
          </p:cNvPr>
          <p:cNvSpPr/>
          <p:nvPr/>
        </p:nvSpPr>
        <p:spPr>
          <a:xfrm rot="1905374">
            <a:off x="1488290" y="1881447"/>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5" name="Rettangolo arrotondato 74"/>
          <p:cNvSpPr/>
          <p:nvPr/>
        </p:nvSpPr>
        <p:spPr>
          <a:xfrm>
            <a:off x="-76661" y="554974"/>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1" name="Rettangolo arrotondato 74">
            <a:extLst>
              <a:ext uri="{FF2B5EF4-FFF2-40B4-BE49-F238E27FC236}">
                <a16:creationId xmlns:a16="http://schemas.microsoft.com/office/drawing/2014/main" xmlns="" id="{0A3BABD0-6678-4E09-B288-D1A7A5977AE8}"/>
              </a:ext>
            </a:extLst>
          </p:cNvPr>
          <p:cNvSpPr/>
          <p:nvPr/>
        </p:nvSpPr>
        <p:spPr>
          <a:xfrm>
            <a:off x="3489240" y="1026424"/>
            <a:ext cx="60270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52" name="Goccia 51">
            <a:extLst>
              <a:ext uri="{FF2B5EF4-FFF2-40B4-BE49-F238E27FC236}">
                <a16:creationId xmlns:a16="http://schemas.microsoft.com/office/drawing/2014/main" xmlns="" id="{B45D38A6-381E-44ED-9389-D84A171B2456}"/>
              </a:ext>
            </a:extLst>
          </p:cNvPr>
          <p:cNvSpPr/>
          <p:nvPr/>
        </p:nvSpPr>
        <p:spPr>
          <a:xfrm rot="1001462">
            <a:off x="5152727" y="3153782"/>
            <a:ext cx="1875225" cy="1294231"/>
          </a:xfrm>
          <a:prstGeom prst="teardrop">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Riduzioni di reddito inattese</a:t>
            </a:r>
            <a:endParaRPr lang="it-IT" sz="2000" b="1" dirty="0">
              <a:solidFill>
                <a:schemeClr val="tx1"/>
              </a:solidFill>
              <a:latin typeface="Tempus Sans ITC" panose="04020404030D07020202" pitchFamily="82" charset="0"/>
              <a:cs typeface="Gisha" panose="020B0502040204020203" pitchFamily="34" charset="-79"/>
            </a:endParaRPr>
          </a:p>
        </p:txBody>
      </p:sp>
      <p:pic>
        <p:nvPicPr>
          <p:cNvPr id="7" name="Immagine 6">
            <a:extLst>
              <a:ext uri="{FF2B5EF4-FFF2-40B4-BE49-F238E27FC236}">
                <a16:creationId xmlns:a16="http://schemas.microsoft.com/office/drawing/2014/main" xmlns="" id="{D74AB4C1-8851-4949-BFE5-DF280F54216B}"/>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3334784" y="3325100"/>
            <a:ext cx="1108893" cy="1108893"/>
          </a:xfrm>
          <a:prstGeom prst="rect">
            <a:avLst/>
          </a:prstGeom>
        </p:spPr>
      </p:pic>
      <p:sp>
        <p:nvSpPr>
          <p:cNvPr id="77" name="Rettangolo arrotondato 76"/>
          <p:cNvSpPr/>
          <p:nvPr/>
        </p:nvSpPr>
        <p:spPr>
          <a:xfrm>
            <a:off x="-236921" y="2713195"/>
            <a:ext cx="442364" cy="4163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74" name="Rettangolo arrotondato 73"/>
          <p:cNvSpPr/>
          <p:nvPr/>
        </p:nvSpPr>
        <p:spPr>
          <a:xfrm>
            <a:off x="4139620" y="3290429"/>
            <a:ext cx="471170" cy="3846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76" name="Rettangolo arrotondato 75"/>
          <p:cNvSpPr/>
          <p:nvPr/>
        </p:nvSpPr>
        <p:spPr>
          <a:xfrm>
            <a:off x="569218" y="3217776"/>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0" name="Rettangolo arrotondato 75">
            <a:extLst>
              <a:ext uri="{FF2B5EF4-FFF2-40B4-BE49-F238E27FC236}">
                <a16:creationId xmlns:a16="http://schemas.microsoft.com/office/drawing/2014/main" xmlns="" id="{88F8BE70-3387-4A05-854A-BB473732EF52}"/>
              </a:ext>
            </a:extLst>
          </p:cNvPr>
          <p:cNvSpPr/>
          <p:nvPr/>
        </p:nvSpPr>
        <p:spPr>
          <a:xfrm>
            <a:off x="4807139" y="3250221"/>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2" name="CasellaDiTesto 61">
            <a:extLst>
              <a:ext uri="{FF2B5EF4-FFF2-40B4-BE49-F238E27FC236}">
                <a16:creationId xmlns:a16="http://schemas.microsoft.com/office/drawing/2014/main" xmlns="" id="{AF40D380-A011-4E95-B389-869A389F220D}"/>
              </a:ext>
            </a:extLst>
          </p:cNvPr>
          <p:cNvSpPr txBox="1"/>
          <p:nvPr/>
        </p:nvSpPr>
        <p:spPr>
          <a:xfrm>
            <a:off x="4524062" y="5458238"/>
            <a:ext cx="2941531" cy="923330"/>
          </a:xfrm>
          <a:prstGeom prst="rect">
            <a:avLst/>
          </a:prstGeom>
          <a:noFill/>
        </p:spPr>
        <p:txBody>
          <a:bodyPr wrap="square" rtlCol="0">
            <a:spAutoFit/>
          </a:bodyPr>
          <a:lstStyle/>
          <a:p>
            <a:r>
              <a:rPr lang="it-IT">
                <a:solidFill>
                  <a:schemeClr val="tx2">
                    <a:lumMod val="50000"/>
                  </a:schemeClr>
                </a:solidFill>
              </a:rPr>
              <a:t>Polizze assicurative alternative agli strumenti del welfare pubblico</a:t>
            </a:r>
            <a:endParaRPr lang="it-IT" dirty="0">
              <a:solidFill>
                <a:schemeClr val="tx2">
                  <a:lumMod val="50000"/>
                </a:schemeClr>
              </a:solidFill>
            </a:endParaRPr>
          </a:p>
        </p:txBody>
      </p:sp>
      <p:sp>
        <p:nvSpPr>
          <p:cNvPr id="63" name="CasellaDiTesto 62">
            <a:extLst>
              <a:ext uri="{FF2B5EF4-FFF2-40B4-BE49-F238E27FC236}">
                <a16:creationId xmlns:a16="http://schemas.microsoft.com/office/drawing/2014/main" xmlns="" id="{12D96AB8-8009-4042-9F22-07D5A57C4C26}"/>
              </a:ext>
            </a:extLst>
          </p:cNvPr>
          <p:cNvSpPr txBox="1"/>
          <p:nvPr/>
        </p:nvSpPr>
        <p:spPr>
          <a:xfrm>
            <a:off x="156080" y="4861983"/>
            <a:ext cx="2852063" cy="400110"/>
          </a:xfrm>
          <a:prstGeom prst="rect">
            <a:avLst/>
          </a:prstGeom>
          <a:noFill/>
        </p:spPr>
        <p:txBody>
          <a:bodyPr wrap="none" rtlCol="0">
            <a:spAutoFit/>
          </a:bodyPr>
          <a:lstStyle/>
          <a:p>
            <a:r>
              <a:rPr lang="it-IT" sz="2000" b="1">
                <a:solidFill>
                  <a:schemeClr val="tx2">
                    <a:lumMod val="50000"/>
                  </a:schemeClr>
                </a:solidFill>
                <a:latin typeface="Tempus Sans ITC" panose="04020404030D07020202" pitchFamily="82" charset="0"/>
                <a:cs typeface="Gisha" panose="020B0502040204020203" pitchFamily="34" charset="-79"/>
              </a:rPr>
              <a:t>Strategie di protezione…</a:t>
            </a:r>
            <a:endParaRPr lang="it-IT" sz="2000" b="1" dirty="0">
              <a:solidFill>
                <a:schemeClr val="tx2">
                  <a:lumMod val="50000"/>
                </a:schemeClr>
              </a:solidFill>
              <a:latin typeface="Tempus Sans ITC" panose="04020404030D07020202" pitchFamily="82" charset="0"/>
              <a:cs typeface="Gisha" panose="020B0502040204020203" pitchFamily="34" charset="-79"/>
            </a:endParaRPr>
          </a:p>
        </p:txBody>
      </p:sp>
      <p:pic>
        <p:nvPicPr>
          <p:cNvPr id="17" name="Immagine 16">
            <a:extLst>
              <a:ext uri="{FF2B5EF4-FFF2-40B4-BE49-F238E27FC236}">
                <a16:creationId xmlns:a16="http://schemas.microsoft.com/office/drawing/2014/main" xmlns="" id="{172B0787-E222-4BA4-BAA5-6FDDF32C5A3A}"/>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254412" y="5520546"/>
            <a:ext cx="770489" cy="770489"/>
          </a:xfrm>
          <a:prstGeom prst="rect">
            <a:avLst/>
          </a:prstGeom>
        </p:spPr>
      </p:pic>
      <p:pic>
        <p:nvPicPr>
          <p:cNvPr id="19" name="Immagine 18">
            <a:extLst>
              <a:ext uri="{FF2B5EF4-FFF2-40B4-BE49-F238E27FC236}">
                <a16:creationId xmlns:a16="http://schemas.microsoft.com/office/drawing/2014/main" xmlns="" id="{0079D953-6FD8-44B6-9C7A-A7185B71CF7A}"/>
              </a:ext>
            </a:extLst>
          </p:cNvPr>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3781798" y="5548771"/>
            <a:ext cx="742264" cy="742264"/>
          </a:xfrm>
          <a:prstGeom prst="rect">
            <a:avLst/>
          </a:prstGeom>
        </p:spPr>
      </p:pic>
      <p:sp>
        <p:nvSpPr>
          <p:cNvPr id="64" name="Rettangolo arrotondato 75">
            <a:extLst>
              <a:ext uri="{FF2B5EF4-FFF2-40B4-BE49-F238E27FC236}">
                <a16:creationId xmlns:a16="http://schemas.microsoft.com/office/drawing/2014/main" xmlns="" id="{F37D4322-3BC0-4F22-AA2A-407041653610}"/>
              </a:ext>
            </a:extLst>
          </p:cNvPr>
          <p:cNvSpPr/>
          <p:nvPr/>
        </p:nvSpPr>
        <p:spPr>
          <a:xfrm>
            <a:off x="-236921" y="4823013"/>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65" name="Rettangolo arrotondato 75">
            <a:extLst>
              <a:ext uri="{FF2B5EF4-FFF2-40B4-BE49-F238E27FC236}">
                <a16:creationId xmlns:a16="http://schemas.microsoft.com/office/drawing/2014/main" xmlns="" id="{A896A8EF-620C-49C0-AEBA-487026D935D7}"/>
              </a:ext>
            </a:extLst>
          </p:cNvPr>
          <p:cNvSpPr/>
          <p:nvPr/>
        </p:nvSpPr>
        <p:spPr>
          <a:xfrm>
            <a:off x="498179" y="6031967"/>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67" name="Rettangolo arrotondato 75">
            <a:extLst>
              <a:ext uri="{FF2B5EF4-FFF2-40B4-BE49-F238E27FC236}">
                <a16:creationId xmlns:a16="http://schemas.microsoft.com/office/drawing/2014/main" xmlns="" id="{7CEDD16A-09F2-4260-B01E-67A778F361FB}"/>
              </a:ext>
            </a:extLst>
          </p:cNvPr>
          <p:cNvSpPr/>
          <p:nvPr/>
        </p:nvSpPr>
        <p:spPr>
          <a:xfrm>
            <a:off x="4280417" y="6093230"/>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Tree>
    <p:extLst>
      <p:ext uri="{BB962C8B-B14F-4D97-AF65-F5344CB8AC3E}">
        <p14:creationId xmlns:p14="http://schemas.microsoft.com/office/powerpoint/2010/main" xmlns="" val="153682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18956"/>
          <a:stretch/>
        </p:blipFill>
        <p:spPr bwMode="auto">
          <a:xfrm>
            <a:off x="4473970" y="458957"/>
            <a:ext cx="7718030" cy="6348865"/>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xmlns=""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demografico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12</a:t>
            </a:r>
          </a:p>
        </p:txBody>
      </p:sp>
      <p:sp>
        <p:nvSpPr>
          <p:cNvPr id="68" name="Segnaposto testo 7">
            <a:extLst>
              <a:ext uri="{FF2B5EF4-FFF2-40B4-BE49-F238E27FC236}">
                <a16:creationId xmlns:a16="http://schemas.microsoft.com/office/drawing/2014/main" xmlns=""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xmlns="" id="{B5D6EA2C-C98E-4C7C-9DC4-0DFE4FB8D0AA}"/>
              </a:ext>
            </a:extLst>
          </p:cNvPr>
          <p:cNvSpPr/>
          <p:nvPr/>
        </p:nvSpPr>
        <p:spPr>
          <a:xfrm>
            <a:off x="0" y="42368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xmlns="" id="{ABB207A1-8AF5-47AB-B50D-C3D7D6AA8047}"/>
              </a:ext>
            </a:extLst>
          </p:cNvPr>
          <p:cNvSpPr>
            <a:spLocks/>
          </p:cNvSpPr>
          <p:nvPr/>
        </p:nvSpPr>
        <p:spPr>
          <a:xfrm rot="10800000">
            <a:off x="-2"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a:t>https://www.pexels.com/photo/people-walking-on-the-street-1402790/</a:t>
            </a:r>
            <a:endParaRPr lang="it-IT" sz="1400" dirty="0"/>
          </a:p>
        </p:txBody>
      </p:sp>
      <p:sp>
        <p:nvSpPr>
          <p:cNvPr id="12" name="CasellaDiTesto 11"/>
          <p:cNvSpPr txBox="1"/>
          <p:nvPr/>
        </p:nvSpPr>
        <p:spPr>
          <a:xfrm>
            <a:off x="121285" y="511965"/>
            <a:ext cx="6164894" cy="646331"/>
          </a:xfrm>
          <a:prstGeom prst="rect">
            <a:avLst/>
          </a:prstGeom>
          <a:noFill/>
        </p:spPr>
        <p:txBody>
          <a:bodyPr wrap="square" rtlCol="0">
            <a:spAutoFit/>
          </a:bodyPr>
          <a:lstStyle/>
          <a:p>
            <a:pPr algn="ctr"/>
            <a:r>
              <a:rPr lang="it-IT" sz="3600" b="1">
                <a:latin typeface="Tempus Sans ITC" panose="04020404030D07020202" pitchFamily="82" charset="0"/>
                <a:cs typeface="Gisha" panose="020B0502040204020203" pitchFamily="34" charset="-79"/>
              </a:rPr>
              <a:t>Le dinamiche demografiche…</a:t>
            </a:r>
            <a:endParaRPr lang="it-IT" sz="3600" dirty="0"/>
          </a:p>
        </p:txBody>
      </p:sp>
      <p:sp>
        <p:nvSpPr>
          <p:cNvPr id="31" name="CasellaDiTesto 30"/>
          <p:cNvSpPr txBox="1"/>
          <p:nvPr/>
        </p:nvSpPr>
        <p:spPr>
          <a:xfrm>
            <a:off x="379909" y="1222721"/>
            <a:ext cx="5953149" cy="923330"/>
          </a:xfrm>
          <a:prstGeom prst="rect">
            <a:avLst/>
          </a:prstGeom>
          <a:noFill/>
        </p:spPr>
        <p:txBody>
          <a:bodyPr wrap="square" rtlCol="0">
            <a:spAutoFit/>
          </a:bodyPr>
          <a:lstStyle/>
          <a:p>
            <a:r>
              <a:rPr lang="it-IT"/>
              <a:t>…stanno cambiando inesorabilmente e influenzano molteplici aspetti della vita moderna. </a:t>
            </a:r>
          </a:p>
          <a:p>
            <a:endParaRPr lang="it-IT"/>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8" name="CasellaDiTesto 17">
            <a:extLst>
              <a:ext uri="{FF2B5EF4-FFF2-40B4-BE49-F238E27FC236}">
                <a16:creationId xmlns:a16="http://schemas.microsoft.com/office/drawing/2014/main" xmlns="" id="{73F5C6A8-471B-4F02-9ACC-8B419AB16C22}"/>
              </a:ext>
            </a:extLst>
          </p:cNvPr>
          <p:cNvSpPr txBox="1"/>
          <p:nvPr/>
        </p:nvSpPr>
        <p:spPr>
          <a:xfrm>
            <a:off x="121285" y="3043301"/>
            <a:ext cx="5897794" cy="461665"/>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Fattori di invecchiamento della popolazione</a:t>
            </a:r>
            <a:endParaRPr lang="it-IT" dirty="0">
              <a:cs typeface="Gisha" panose="020B0502040204020203" pitchFamily="34" charset="-79"/>
            </a:endParaRPr>
          </a:p>
        </p:txBody>
      </p:sp>
      <p:pic>
        <p:nvPicPr>
          <p:cNvPr id="7" name="Immagine 6">
            <a:extLst>
              <a:ext uri="{FF2B5EF4-FFF2-40B4-BE49-F238E27FC236}">
                <a16:creationId xmlns:a16="http://schemas.microsoft.com/office/drawing/2014/main" xmlns="" id="{61DA9A72-CC8A-49A4-9BF1-4A3649C2B8AF}"/>
              </a:ext>
            </a:extLst>
          </p:cNvPr>
          <p:cNvPicPr>
            <a:picLocks noChangeAspect="1"/>
          </p:cNvPicPr>
          <p:nvPr/>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84164" y="3598408"/>
            <a:ext cx="923330" cy="923330"/>
          </a:xfrm>
          <a:prstGeom prst="rect">
            <a:avLst/>
          </a:prstGeom>
        </p:spPr>
      </p:pic>
      <p:pic>
        <p:nvPicPr>
          <p:cNvPr id="9" name="Immagine 8">
            <a:extLst>
              <a:ext uri="{FF2B5EF4-FFF2-40B4-BE49-F238E27FC236}">
                <a16:creationId xmlns:a16="http://schemas.microsoft.com/office/drawing/2014/main" xmlns="" id="{85E0F7A6-4877-4AE7-A0F1-3518B9AF70AB}"/>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136709" y="3638353"/>
            <a:ext cx="503971" cy="624076"/>
          </a:xfrm>
          <a:prstGeom prst="rect">
            <a:avLst/>
          </a:prstGeom>
        </p:spPr>
      </p:pic>
      <p:sp>
        <p:nvSpPr>
          <p:cNvPr id="23" name="CasellaDiTesto 22">
            <a:extLst>
              <a:ext uri="{FF2B5EF4-FFF2-40B4-BE49-F238E27FC236}">
                <a16:creationId xmlns:a16="http://schemas.microsoft.com/office/drawing/2014/main" xmlns="" id="{94AC3FD4-38AD-40F3-A3AE-9F5AF0A85A1C}"/>
              </a:ext>
            </a:extLst>
          </p:cNvPr>
          <p:cNvSpPr txBox="1"/>
          <p:nvPr/>
        </p:nvSpPr>
        <p:spPr>
          <a:xfrm>
            <a:off x="1433953" y="3712653"/>
            <a:ext cx="3733715" cy="369332"/>
          </a:xfrm>
          <a:prstGeom prst="rect">
            <a:avLst/>
          </a:prstGeom>
          <a:noFill/>
        </p:spPr>
        <p:txBody>
          <a:bodyPr wrap="square" rtlCol="0">
            <a:spAutoFit/>
          </a:bodyPr>
          <a:lstStyle/>
          <a:p>
            <a:r>
              <a:rPr lang="it-IT">
                <a:solidFill>
                  <a:schemeClr val="tx1">
                    <a:lumMod val="95000"/>
                  </a:schemeClr>
                </a:solidFill>
              </a:rPr>
              <a:t>Persistente bassa fecondità</a:t>
            </a:r>
            <a:endParaRPr lang="it-IT" dirty="0">
              <a:solidFill>
                <a:schemeClr val="tx1">
                  <a:lumMod val="95000"/>
                </a:schemeClr>
              </a:solidFill>
            </a:endParaRPr>
          </a:p>
        </p:txBody>
      </p:sp>
      <p:sp>
        <p:nvSpPr>
          <p:cNvPr id="26" name="CasellaDiTesto 25">
            <a:extLst>
              <a:ext uri="{FF2B5EF4-FFF2-40B4-BE49-F238E27FC236}">
                <a16:creationId xmlns:a16="http://schemas.microsoft.com/office/drawing/2014/main" xmlns="" id="{CD3FAF57-E240-4B4E-B0DB-34305EE69602}"/>
              </a:ext>
            </a:extLst>
          </p:cNvPr>
          <p:cNvSpPr txBox="1"/>
          <p:nvPr/>
        </p:nvSpPr>
        <p:spPr>
          <a:xfrm>
            <a:off x="1433952" y="4177985"/>
            <a:ext cx="3733715" cy="369332"/>
          </a:xfrm>
          <a:prstGeom prst="rect">
            <a:avLst/>
          </a:prstGeom>
          <a:noFill/>
        </p:spPr>
        <p:txBody>
          <a:bodyPr wrap="square" rtlCol="0">
            <a:spAutoFit/>
          </a:bodyPr>
          <a:lstStyle/>
          <a:p>
            <a:r>
              <a:rPr lang="it-IT">
                <a:solidFill>
                  <a:schemeClr val="tx1">
                    <a:lumMod val="95000"/>
                  </a:schemeClr>
                </a:solidFill>
              </a:rPr>
              <a:t>Aumento della longevità</a:t>
            </a:r>
            <a:endParaRPr lang="it-IT" dirty="0">
              <a:solidFill>
                <a:schemeClr val="tx1">
                  <a:lumMod val="95000"/>
                </a:schemeClr>
              </a:solidFill>
            </a:endParaRPr>
          </a:p>
        </p:txBody>
      </p:sp>
      <p:pic>
        <p:nvPicPr>
          <p:cNvPr id="14" name="Immagine 13">
            <a:extLst>
              <a:ext uri="{FF2B5EF4-FFF2-40B4-BE49-F238E27FC236}">
                <a16:creationId xmlns:a16="http://schemas.microsoft.com/office/drawing/2014/main" xmlns="" id="{0E5C1B50-3422-49C6-9C0F-2BA46661C95A}"/>
              </a:ext>
            </a:extLst>
          </p:cNvPr>
          <p:cNvPicPr>
            <a:picLocks noChangeAspect="1"/>
          </p:cNvPicPr>
          <p:nvPr/>
        </p:nvPicPr>
        <p:blipFill>
          <a:blip r:embed="rId6" cstate="print">
            <a:lum bright="70000" contrast="-70000"/>
            <a:extLst>
              <a:ext uri="{28A0092B-C50C-407E-A947-70E740481C1C}">
                <a14:useLocalDpi xmlns:a14="http://schemas.microsoft.com/office/drawing/2010/main" xmlns="" val="0"/>
              </a:ext>
            </a:extLst>
          </a:blip>
          <a:stretch>
            <a:fillRect/>
          </a:stretch>
        </p:blipFill>
        <p:spPr>
          <a:xfrm>
            <a:off x="5058461" y="3588203"/>
            <a:ext cx="923331" cy="923331"/>
          </a:xfrm>
          <a:prstGeom prst="rect">
            <a:avLst/>
          </a:prstGeom>
        </p:spPr>
      </p:pic>
      <p:pic>
        <p:nvPicPr>
          <p:cNvPr id="28" name="Immagine 27">
            <a:extLst>
              <a:ext uri="{FF2B5EF4-FFF2-40B4-BE49-F238E27FC236}">
                <a16:creationId xmlns:a16="http://schemas.microsoft.com/office/drawing/2014/main" xmlns="" id="{C8D7AEA9-5C4C-4708-BAE1-D8A3D8707AE5}"/>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rot="10800000">
            <a:off x="4711206" y="3843222"/>
            <a:ext cx="503971" cy="624076"/>
          </a:xfrm>
          <a:prstGeom prst="rect">
            <a:avLst/>
          </a:prstGeom>
        </p:spPr>
      </p:pic>
      <p:sp>
        <p:nvSpPr>
          <p:cNvPr id="30" name="Goccia 29">
            <a:extLst>
              <a:ext uri="{FF2B5EF4-FFF2-40B4-BE49-F238E27FC236}">
                <a16:creationId xmlns:a16="http://schemas.microsoft.com/office/drawing/2014/main" xmlns="" id="{FD864DAB-8A27-463E-9CF7-8776CA834CDE}"/>
              </a:ext>
            </a:extLst>
          </p:cNvPr>
          <p:cNvSpPr/>
          <p:nvPr/>
        </p:nvSpPr>
        <p:spPr>
          <a:xfrm rot="1001462">
            <a:off x="4023650" y="2126198"/>
            <a:ext cx="1157608" cy="879959"/>
          </a:xfrm>
          <a:prstGeom prst="teardrop">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+ 100!</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34" name="CasellaDiTesto 33">
            <a:extLst>
              <a:ext uri="{FF2B5EF4-FFF2-40B4-BE49-F238E27FC236}">
                <a16:creationId xmlns:a16="http://schemas.microsoft.com/office/drawing/2014/main" xmlns="" id="{D8B0E067-E458-425C-A606-247D66442EC6}"/>
              </a:ext>
            </a:extLst>
          </p:cNvPr>
          <p:cNvSpPr txBox="1"/>
          <p:nvPr/>
        </p:nvSpPr>
        <p:spPr>
          <a:xfrm>
            <a:off x="386643" y="4797599"/>
            <a:ext cx="2216885" cy="584775"/>
          </a:xfrm>
          <a:prstGeom prst="rect">
            <a:avLst/>
          </a:prstGeom>
          <a:noFill/>
        </p:spPr>
        <p:txBody>
          <a:bodyPr wrap="square" rtlCol="0">
            <a:spAutoFit/>
          </a:bodyPr>
          <a:lstStyle/>
          <a:p>
            <a:pPr algn="ctr"/>
            <a:r>
              <a:rPr lang="it-IT" sz="1600">
                <a:solidFill>
                  <a:schemeClr val="tx2">
                    <a:lumMod val="75000"/>
                  </a:schemeClr>
                </a:solidFill>
              </a:rPr>
              <a:t>Condizioni di vita favorevoli</a:t>
            </a:r>
            <a:endParaRPr lang="it-IT" sz="1600" dirty="0">
              <a:solidFill>
                <a:schemeClr val="tx2">
                  <a:lumMod val="75000"/>
                </a:schemeClr>
              </a:solidFill>
            </a:endParaRPr>
          </a:p>
        </p:txBody>
      </p:sp>
      <p:pic>
        <p:nvPicPr>
          <p:cNvPr id="16" name="Immagine 15">
            <a:extLst>
              <a:ext uri="{FF2B5EF4-FFF2-40B4-BE49-F238E27FC236}">
                <a16:creationId xmlns:a16="http://schemas.microsoft.com/office/drawing/2014/main" xmlns="" id="{13AB6847-729B-4288-AE57-702F0BD8FED2}"/>
              </a:ext>
            </a:extLst>
          </p:cNvPr>
          <p:cNvPicPr>
            <a:picLocks noChangeAspect="1"/>
          </p:cNvPicPr>
          <p:nvPr/>
        </p:nvPicPr>
        <p:blipFill>
          <a:blip r:embed="rId7" cstate="print">
            <a:lum bright="70000" contrast="-70000"/>
            <a:extLst>
              <a:ext uri="{28A0092B-C50C-407E-A947-70E740481C1C}">
                <a14:useLocalDpi xmlns:a14="http://schemas.microsoft.com/office/drawing/2010/main" xmlns="" val="0"/>
              </a:ext>
            </a:extLst>
          </a:blip>
          <a:stretch>
            <a:fillRect/>
          </a:stretch>
        </p:blipFill>
        <p:spPr>
          <a:xfrm>
            <a:off x="2609553" y="5072926"/>
            <a:ext cx="1015584" cy="1015584"/>
          </a:xfrm>
          <a:prstGeom prst="rect">
            <a:avLst/>
          </a:prstGeom>
        </p:spPr>
      </p:pic>
      <p:sp>
        <p:nvSpPr>
          <p:cNvPr id="35" name="CasellaDiTesto 34">
            <a:extLst>
              <a:ext uri="{FF2B5EF4-FFF2-40B4-BE49-F238E27FC236}">
                <a16:creationId xmlns:a16="http://schemas.microsoft.com/office/drawing/2014/main" xmlns="" id="{7EEE0E3F-85EF-4879-BC82-1C8DE2EE0D17}"/>
              </a:ext>
            </a:extLst>
          </p:cNvPr>
          <p:cNvSpPr txBox="1"/>
          <p:nvPr/>
        </p:nvSpPr>
        <p:spPr>
          <a:xfrm>
            <a:off x="3805769" y="4780771"/>
            <a:ext cx="2216885" cy="584775"/>
          </a:xfrm>
          <a:prstGeom prst="rect">
            <a:avLst/>
          </a:prstGeom>
          <a:noFill/>
        </p:spPr>
        <p:txBody>
          <a:bodyPr wrap="square" rtlCol="0">
            <a:spAutoFit/>
          </a:bodyPr>
          <a:lstStyle/>
          <a:p>
            <a:pPr algn="ctr"/>
            <a:r>
              <a:rPr lang="it-IT" sz="1600">
                <a:solidFill>
                  <a:schemeClr val="tx2">
                    <a:lumMod val="75000"/>
                  </a:schemeClr>
                </a:solidFill>
              </a:rPr>
              <a:t>Fine dei conflitti mondiali</a:t>
            </a:r>
            <a:endParaRPr lang="it-IT" sz="1600" dirty="0">
              <a:solidFill>
                <a:schemeClr val="tx2">
                  <a:lumMod val="75000"/>
                </a:schemeClr>
              </a:solidFill>
            </a:endParaRPr>
          </a:p>
        </p:txBody>
      </p:sp>
      <p:sp>
        <p:nvSpPr>
          <p:cNvPr id="36" name="CasellaDiTesto 35">
            <a:extLst>
              <a:ext uri="{FF2B5EF4-FFF2-40B4-BE49-F238E27FC236}">
                <a16:creationId xmlns:a16="http://schemas.microsoft.com/office/drawing/2014/main" xmlns="" id="{CDE729C6-234D-4405-877E-19F6A46C4B1B}"/>
              </a:ext>
            </a:extLst>
          </p:cNvPr>
          <p:cNvSpPr txBox="1"/>
          <p:nvPr/>
        </p:nvSpPr>
        <p:spPr>
          <a:xfrm>
            <a:off x="3887466" y="5562695"/>
            <a:ext cx="2216885" cy="584775"/>
          </a:xfrm>
          <a:prstGeom prst="rect">
            <a:avLst/>
          </a:prstGeom>
          <a:noFill/>
        </p:spPr>
        <p:txBody>
          <a:bodyPr wrap="square" rtlCol="0">
            <a:spAutoFit/>
          </a:bodyPr>
          <a:lstStyle/>
          <a:p>
            <a:pPr algn="ctr"/>
            <a:r>
              <a:rPr lang="it-IT" sz="1600">
                <a:solidFill>
                  <a:schemeClr val="tx2">
                    <a:lumMod val="75000"/>
                  </a:schemeClr>
                </a:solidFill>
              </a:rPr>
              <a:t>Attenuazione delle malattie virali</a:t>
            </a:r>
            <a:endParaRPr lang="it-IT" sz="1600" dirty="0">
              <a:solidFill>
                <a:schemeClr val="tx2">
                  <a:lumMod val="75000"/>
                </a:schemeClr>
              </a:solidFill>
            </a:endParaRPr>
          </a:p>
        </p:txBody>
      </p:sp>
      <p:sp>
        <p:nvSpPr>
          <p:cNvPr id="37" name="CasellaDiTesto 36">
            <a:extLst>
              <a:ext uri="{FF2B5EF4-FFF2-40B4-BE49-F238E27FC236}">
                <a16:creationId xmlns:a16="http://schemas.microsoft.com/office/drawing/2014/main" xmlns="" id="{6E5DF72E-E650-4623-B70F-A911176A0438}"/>
              </a:ext>
            </a:extLst>
          </p:cNvPr>
          <p:cNvSpPr txBox="1"/>
          <p:nvPr/>
        </p:nvSpPr>
        <p:spPr>
          <a:xfrm>
            <a:off x="2076139" y="6183253"/>
            <a:ext cx="2216885" cy="584775"/>
          </a:xfrm>
          <a:prstGeom prst="rect">
            <a:avLst/>
          </a:prstGeom>
          <a:noFill/>
        </p:spPr>
        <p:txBody>
          <a:bodyPr wrap="square" rtlCol="0">
            <a:spAutoFit/>
          </a:bodyPr>
          <a:lstStyle/>
          <a:p>
            <a:pPr algn="ctr"/>
            <a:r>
              <a:rPr lang="it-IT" sz="1600">
                <a:solidFill>
                  <a:schemeClr val="tx2">
                    <a:lumMod val="75000"/>
                  </a:schemeClr>
                </a:solidFill>
              </a:rPr>
              <a:t>Sviluppi in campo medico</a:t>
            </a:r>
            <a:endParaRPr lang="it-IT" sz="1600" dirty="0">
              <a:solidFill>
                <a:schemeClr val="tx2">
                  <a:lumMod val="75000"/>
                </a:schemeClr>
              </a:solidFill>
            </a:endParaRPr>
          </a:p>
        </p:txBody>
      </p:sp>
      <p:sp>
        <p:nvSpPr>
          <p:cNvPr id="38" name="CasellaDiTesto 37">
            <a:extLst>
              <a:ext uri="{FF2B5EF4-FFF2-40B4-BE49-F238E27FC236}">
                <a16:creationId xmlns:a16="http://schemas.microsoft.com/office/drawing/2014/main" xmlns="" id="{8E52DF36-E06A-4D79-A857-F8CAA1FD82E7}"/>
              </a:ext>
            </a:extLst>
          </p:cNvPr>
          <p:cNvSpPr txBox="1"/>
          <p:nvPr/>
        </p:nvSpPr>
        <p:spPr>
          <a:xfrm>
            <a:off x="283892" y="5674349"/>
            <a:ext cx="2216885" cy="338554"/>
          </a:xfrm>
          <a:prstGeom prst="rect">
            <a:avLst/>
          </a:prstGeom>
          <a:noFill/>
        </p:spPr>
        <p:txBody>
          <a:bodyPr wrap="square" rtlCol="0">
            <a:spAutoFit/>
          </a:bodyPr>
          <a:lstStyle/>
          <a:p>
            <a:pPr algn="ctr"/>
            <a:r>
              <a:rPr lang="it-IT" sz="1600">
                <a:solidFill>
                  <a:schemeClr val="tx2">
                    <a:lumMod val="75000"/>
                  </a:schemeClr>
                </a:solidFill>
              </a:rPr>
              <a:t>Stile di vita agiato</a:t>
            </a:r>
            <a:endParaRPr lang="it-IT" sz="1600" dirty="0">
              <a:solidFill>
                <a:schemeClr val="tx2">
                  <a:lumMod val="75000"/>
                </a:schemeClr>
              </a:solidFill>
            </a:endParaRPr>
          </a:p>
        </p:txBody>
      </p:sp>
      <p:sp>
        <p:nvSpPr>
          <p:cNvPr id="39" name="Arco 38">
            <a:extLst>
              <a:ext uri="{FF2B5EF4-FFF2-40B4-BE49-F238E27FC236}">
                <a16:creationId xmlns:a16="http://schemas.microsoft.com/office/drawing/2014/main" xmlns="" id="{2518B057-F7F3-4154-9EDD-60A54C08F972}"/>
              </a:ext>
            </a:extLst>
          </p:cNvPr>
          <p:cNvSpPr/>
          <p:nvPr/>
        </p:nvSpPr>
        <p:spPr>
          <a:xfrm rot="5854158">
            <a:off x="3294848" y="4358839"/>
            <a:ext cx="886068" cy="1301038"/>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0" name="Arco 39">
            <a:extLst>
              <a:ext uri="{FF2B5EF4-FFF2-40B4-BE49-F238E27FC236}">
                <a16:creationId xmlns:a16="http://schemas.microsoft.com/office/drawing/2014/main" xmlns="" id="{D3B3CE27-9EFD-4195-9735-84436F0E5056}"/>
              </a:ext>
            </a:extLst>
          </p:cNvPr>
          <p:cNvSpPr/>
          <p:nvPr/>
        </p:nvSpPr>
        <p:spPr>
          <a:xfrm rot="15978282" flipH="1">
            <a:off x="2297816" y="4707845"/>
            <a:ext cx="621454" cy="1195151"/>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2" name="Arco 41">
            <a:extLst>
              <a:ext uri="{FF2B5EF4-FFF2-40B4-BE49-F238E27FC236}">
                <a16:creationId xmlns:a16="http://schemas.microsoft.com/office/drawing/2014/main" xmlns="" id="{2E2FCB29-619C-42E7-9D79-C7551E1B605C}"/>
              </a:ext>
            </a:extLst>
          </p:cNvPr>
          <p:cNvSpPr/>
          <p:nvPr/>
        </p:nvSpPr>
        <p:spPr>
          <a:xfrm rot="8021660">
            <a:off x="3343209" y="4886589"/>
            <a:ext cx="886068" cy="1301038"/>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3" name="Arco 42">
            <a:extLst>
              <a:ext uri="{FF2B5EF4-FFF2-40B4-BE49-F238E27FC236}">
                <a16:creationId xmlns:a16="http://schemas.microsoft.com/office/drawing/2014/main" xmlns="" id="{E68D48E2-34AC-48CB-91BB-053EDDBBF3E4}"/>
              </a:ext>
            </a:extLst>
          </p:cNvPr>
          <p:cNvSpPr/>
          <p:nvPr/>
        </p:nvSpPr>
        <p:spPr>
          <a:xfrm rot="6215206">
            <a:off x="1588273" y="5003496"/>
            <a:ext cx="886068" cy="1301038"/>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4" name="Arco 43">
            <a:extLst>
              <a:ext uri="{FF2B5EF4-FFF2-40B4-BE49-F238E27FC236}">
                <a16:creationId xmlns:a16="http://schemas.microsoft.com/office/drawing/2014/main" xmlns="" id="{E43FDD64-E9B7-4F22-8A5B-1C4722498229}"/>
              </a:ext>
            </a:extLst>
          </p:cNvPr>
          <p:cNvSpPr/>
          <p:nvPr/>
        </p:nvSpPr>
        <p:spPr>
          <a:xfrm rot="1786587">
            <a:off x="1935122" y="5362384"/>
            <a:ext cx="886068" cy="1301038"/>
          </a:xfrm>
          <a:prstGeom prst="arc">
            <a:avLst>
              <a:gd name="adj1" fmla="val 18786655"/>
              <a:gd name="adj2" fmla="val 0"/>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5" name="Rettangolo arrotondato 74">
            <a:extLst>
              <a:ext uri="{FF2B5EF4-FFF2-40B4-BE49-F238E27FC236}">
                <a16:creationId xmlns:a16="http://schemas.microsoft.com/office/drawing/2014/main" xmlns="" id="{71D1C7B7-6029-413A-A430-AE214037A8E6}"/>
              </a:ext>
            </a:extLst>
          </p:cNvPr>
          <p:cNvSpPr/>
          <p:nvPr/>
        </p:nvSpPr>
        <p:spPr>
          <a:xfrm>
            <a:off x="-126869" y="636584"/>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6" name="Rettangolo arrotondato 74">
            <a:extLst>
              <a:ext uri="{FF2B5EF4-FFF2-40B4-BE49-F238E27FC236}">
                <a16:creationId xmlns:a16="http://schemas.microsoft.com/office/drawing/2014/main" xmlns="" id="{407AC20A-51EF-4464-8281-F79BD7183996}"/>
              </a:ext>
            </a:extLst>
          </p:cNvPr>
          <p:cNvSpPr/>
          <p:nvPr/>
        </p:nvSpPr>
        <p:spPr>
          <a:xfrm>
            <a:off x="-39811" y="1256204"/>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7" name="Rettangolo arrotondato 74">
            <a:extLst>
              <a:ext uri="{FF2B5EF4-FFF2-40B4-BE49-F238E27FC236}">
                <a16:creationId xmlns:a16="http://schemas.microsoft.com/office/drawing/2014/main" xmlns="" id="{D2F00310-3758-4286-9EFC-E38F48B37E48}"/>
              </a:ext>
            </a:extLst>
          </p:cNvPr>
          <p:cNvSpPr/>
          <p:nvPr/>
        </p:nvSpPr>
        <p:spPr>
          <a:xfrm>
            <a:off x="-280403" y="307819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49" name="Rettangolo arrotondato 74">
            <a:extLst>
              <a:ext uri="{FF2B5EF4-FFF2-40B4-BE49-F238E27FC236}">
                <a16:creationId xmlns:a16="http://schemas.microsoft.com/office/drawing/2014/main" xmlns="" id="{7A745A90-AAFC-4181-A2E2-73413AD45676}"/>
              </a:ext>
            </a:extLst>
          </p:cNvPr>
          <p:cNvSpPr/>
          <p:nvPr/>
        </p:nvSpPr>
        <p:spPr>
          <a:xfrm>
            <a:off x="960628" y="3486859"/>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0" name="Rettangolo arrotondato 74">
            <a:extLst>
              <a:ext uri="{FF2B5EF4-FFF2-40B4-BE49-F238E27FC236}">
                <a16:creationId xmlns:a16="http://schemas.microsoft.com/office/drawing/2014/main" xmlns="" id="{D678E894-2B30-478F-BA87-BF1B7E0E6FF3}"/>
              </a:ext>
            </a:extLst>
          </p:cNvPr>
          <p:cNvSpPr/>
          <p:nvPr/>
        </p:nvSpPr>
        <p:spPr>
          <a:xfrm>
            <a:off x="4407427" y="4177985"/>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1" name="Rettangolo arrotondato 74">
            <a:extLst>
              <a:ext uri="{FF2B5EF4-FFF2-40B4-BE49-F238E27FC236}">
                <a16:creationId xmlns:a16="http://schemas.microsoft.com/office/drawing/2014/main" xmlns="" id="{6F4568C7-02BF-4AAB-BB40-47C86C98E5E7}"/>
              </a:ext>
            </a:extLst>
          </p:cNvPr>
          <p:cNvSpPr/>
          <p:nvPr/>
        </p:nvSpPr>
        <p:spPr>
          <a:xfrm>
            <a:off x="4958536" y="2385867"/>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2" name="Rettangolo arrotondato 74">
            <a:extLst>
              <a:ext uri="{FF2B5EF4-FFF2-40B4-BE49-F238E27FC236}">
                <a16:creationId xmlns:a16="http://schemas.microsoft.com/office/drawing/2014/main" xmlns="" id="{C2CE3780-7CC7-4C82-AE28-B33ABD3C2BDC}"/>
              </a:ext>
            </a:extLst>
          </p:cNvPr>
          <p:cNvSpPr/>
          <p:nvPr/>
        </p:nvSpPr>
        <p:spPr>
          <a:xfrm>
            <a:off x="207325" y="475656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53" name="Rettangolo arrotondato 74">
            <a:extLst>
              <a:ext uri="{FF2B5EF4-FFF2-40B4-BE49-F238E27FC236}">
                <a16:creationId xmlns:a16="http://schemas.microsoft.com/office/drawing/2014/main" xmlns="" id="{2769B205-8423-408C-B1AD-AE8159198A94}"/>
              </a:ext>
            </a:extLst>
          </p:cNvPr>
          <p:cNvSpPr/>
          <p:nvPr/>
        </p:nvSpPr>
        <p:spPr>
          <a:xfrm>
            <a:off x="5580696" y="491164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4" name="Rettangolo arrotondato 74">
            <a:extLst>
              <a:ext uri="{FF2B5EF4-FFF2-40B4-BE49-F238E27FC236}">
                <a16:creationId xmlns:a16="http://schemas.microsoft.com/office/drawing/2014/main" xmlns="" id="{6209176F-842A-497A-8A90-3C19CC9C7176}"/>
              </a:ext>
            </a:extLst>
          </p:cNvPr>
          <p:cNvSpPr/>
          <p:nvPr/>
        </p:nvSpPr>
        <p:spPr>
          <a:xfrm>
            <a:off x="5941078" y="6143203"/>
            <a:ext cx="701673" cy="8747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sp>
        <p:nvSpPr>
          <p:cNvPr id="55" name="Rettangolo arrotondato 74">
            <a:extLst>
              <a:ext uri="{FF2B5EF4-FFF2-40B4-BE49-F238E27FC236}">
                <a16:creationId xmlns:a16="http://schemas.microsoft.com/office/drawing/2014/main" xmlns="" id="{42B1B5A8-E3F5-49B8-A9AB-B579AFB0DA4D}"/>
              </a:ext>
            </a:extLst>
          </p:cNvPr>
          <p:cNvSpPr/>
          <p:nvPr/>
        </p:nvSpPr>
        <p:spPr>
          <a:xfrm>
            <a:off x="3516902" y="6411932"/>
            <a:ext cx="639534"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10</a:t>
            </a:r>
          </a:p>
        </p:txBody>
      </p:sp>
      <p:sp>
        <p:nvSpPr>
          <p:cNvPr id="56" name="Rettangolo arrotondato 74">
            <a:extLst>
              <a:ext uri="{FF2B5EF4-FFF2-40B4-BE49-F238E27FC236}">
                <a16:creationId xmlns:a16="http://schemas.microsoft.com/office/drawing/2014/main" xmlns="" id="{C0AE7424-1A11-4D5A-A3FE-EA66EA7F5ADB}"/>
              </a:ext>
            </a:extLst>
          </p:cNvPr>
          <p:cNvSpPr/>
          <p:nvPr/>
        </p:nvSpPr>
        <p:spPr>
          <a:xfrm>
            <a:off x="347653" y="5947835"/>
            <a:ext cx="535953"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57" name="Rettangolo arrotondato 74">
            <a:extLst>
              <a:ext uri="{FF2B5EF4-FFF2-40B4-BE49-F238E27FC236}">
                <a16:creationId xmlns:a16="http://schemas.microsoft.com/office/drawing/2014/main" xmlns="" id="{E5B44A37-AF2A-473C-9F9D-0B34C4872AE1}"/>
              </a:ext>
            </a:extLst>
          </p:cNvPr>
          <p:cNvSpPr/>
          <p:nvPr/>
        </p:nvSpPr>
        <p:spPr>
          <a:xfrm>
            <a:off x="2823970" y="4837915"/>
            <a:ext cx="639534"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58" name="Rettangolo arrotondato 74">
            <a:extLst>
              <a:ext uri="{FF2B5EF4-FFF2-40B4-BE49-F238E27FC236}">
                <a16:creationId xmlns:a16="http://schemas.microsoft.com/office/drawing/2014/main" xmlns="" id="{09A99E9E-27B6-46D6-8EDE-ABE77FB054D6}"/>
              </a:ext>
            </a:extLst>
          </p:cNvPr>
          <p:cNvSpPr/>
          <p:nvPr/>
        </p:nvSpPr>
        <p:spPr>
          <a:xfrm>
            <a:off x="8694350" y="598731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xmlns="" val="36818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ccia in giù 6">
            <a:extLst>
              <a:ext uri="{FF2B5EF4-FFF2-40B4-BE49-F238E27FC236}">
                <a16:creationId xmlns:a16="http://schemas.microsoft.com/office/drawing/2014/main" xmlns="" id="{4689A1A6-7AC3-48E4-8894-46519BFDFC49}"/>
              </a:ext>
            </a:extLst>
          </p:cNvPr>
          <p:cNvSpPr/>
          <p:nvPr/>
        </p:nvSpPr>
        <p:spPr>
          <a:xfrm>
            <a:off x="11590528" y="5128598"/>
            <a:ext cx="327675" cy="275176"/>
          </a:xfrm>
          <a:prstGeom prst="downArrow">
            <a:avLst/>
          </a:prstGeom>
          <a:solidFill>
            <a:srgbClr val="118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xmlns="" id="{FCD63790-FCB0-47F2-8579-A94D3AEC870D}"/>
              </a:ext>
            </a:extLst>
          </p:cNvPr>
          <p:cNvSpPr/>
          <p:nvPr/>
        </p:nvSpPr>
        <p:spPr>
          <a:xfrm>
            <a:off x="8316193" y="4308035"/>
            <a:ext cx="3531680" cy="787910"/>
          </a:xfrm>
          <a:prstGeom prst="rect">
            <a:avLst/>
          </a:prstGeom>
          <a:solidFill>
            <a:srgbClr val="00B05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9" name="Picture 8"/>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31226"/>
          <a:stretch/>
        </p:blipFill>
        <p:spPr bwMode="auto">
          <a:xfrm>
            <a:off x="0" y="3595079"/>
            <a:ext cx="6325880" cy="32629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xmlns="" id="{27186AD6-060E-4A5F-9A0A-AF35D77334FB}"/>
              </a:ext>
            </a:extLst>
          </p:cNvPr>
          <p:cNvSpPr txBox="1"/>
          <p:nvPr/>
        </p:nvSpPr>
        <p:spPr>
          <a:xfrm>
            <a:off x="61519" y="711169"/>
            <a:ext cx="5825993" cy="461665"/>
          </a:xfrm>
          <a:prstGeom prst="rect">
            <a:avLst/>
          </a:prstGeom>
          <a:noFill/>
        </p:spPr>
        <p:txBody>
          <a:bodyPr wrap="square" rtlCol="0">
            <a:spAutoFit/>
          </a:bodyPr>
          <a:lstStyle/>
          <a:p>
            <a:pPr lvl="0" defTabSz="914400">
              <a:spcBef>
                <a:spcPts val="1000"/>
              </a:spcBef>
              <a:defRPr/>
            </a:pPr>
            <a:r>
              <a:rPr lang="it-IT" sz="2400" b="1" dirty="0">
                <a:latin typeface="Tempus Sans ITC" panose="04020404030D07020202" pitchFamily="82" charset="0"/>
                <a:cs typeface="Gisha" panose="020B0502040204020203" pitchFamily="34" charset="-79"/>
              </a:rPr>
              <a:t>Generazione dei </a:t>
            </a:r>
            <a:r>
              <a:rPr lang="it-IT" sz="2400" b="1" dirty="0" err="1" smtClean="0">
                <a:latin typeface="Tempus Sans ITC" panose="04020404030D07020202" pitchFamily="82" charset="0"/>
                <a:cs typeface="Gisha" panose="020B0502040204020203" pitchFamily="34" charset="-79"/>
              </a:rPr>
              <a:t>Millennials</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demografico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11877" b="-151"/>
          <a:stretch/>
        </p:blipFill>
        <p:spPr bwMode="auto">
          <a:xfrm>
            <a:off x="6327206" y="470406"/>
            <a:ext cx="5836350" cy="2896877"/>
          </a:xfrm>
          <a:prstGeom prst="flowChartDocument">
            <a:avLst/>
          </a:prstGeom>
          <a:noFill/>
          <a:extLst>
            <a:ext uri="{909E8E84-426E-40DD-AFC4-6F175D3DCCD1}">
              <a14:hiddenFill xmlns:a14="http://schemas.microsoft.com/office/drawing/2010/main" xmlns="">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Note sviluppo</a:t>
            </a:r>
          </a:p>
          <a:p>
            <a:r>
              <a:rPr lang="it-IT" sz="1400"/>
              <a:t>In sincro con audio11 vengono evidenziati i «milioni» relativi al 2020 e viene indicato l’importo</a:t>
            </a:r>
            <a:endParaRPr lang="it-IT" sz="1400" dirty="0"/>
          </a:p>
          <a:p>
            <a:endParaRPr lang="it-IT" sz="1400" b="1" dirty="0"/>
          </a:p>
          <a:p>
            <a:r>
              <a:rPr lang="it-IT" sz="1400" b="1"/>
              <a:t>Immagini</a:t>
            </a:r>
          </a:p>
          <a:p>
            <a:r>
              <a:rPr lang="it-IT" sz="1400"/>
              <a:t>1. https://www.pexels.com/photo/apple-computer-desk-laptop-209151/</a:t>
            </a:r>
            <a:endParaRPr lang="it-IT" sz="1400" dirty="0"/>
          </a:p>
          <a:p>
            <a:r>
              <a:rPr lang="it-IT" sz="1400" dirty="0"/>
              <a:t> </a:t>
            </a:r>
          </a:p>
          <a:p>
            <a:r>
              <a:rPr lang="it-IT" sz="1400"/>
              <a:t>2. https://www.pexels.com/photo/woman-in-gray-cardigan-holding-black-ipad-outdoors-1438073/</a:t>
            </a:r>
            <a:endParaRPr lang="it-IT" sz="1400" dirty="0"/>
          </a:p>
        </p:txBody>
      </p:sp>
      <p:sp>
        <p:nvSpPr>
          <p:cNvPr id="25" name="CasellaDiTesto 24">
            <a:extLst>
              <a:ext uri="{FF2B5EF4-FFF2-40B4-BE49-F238E27FC236}">
                <a16:creationId xmlns:a16="http://schemas.microsoft.com/office/drawing/2014/main" xmlns="" id="{27186AD6-060E-4A5F-9A0A-AF35D77334FB}"/>
              </a:ext>
            </a:extLst>
          </p:cNvPr>
          <p:cNvSpPr txBox="1"/>
          <p:nvPr/>
        </p:nvSpPr>
        <p:spPr>
          <a:xfrm>
            <a:off x="6420395" y="3341256"/>
            <a:ext cx="5677726" cy="461665"/>
          </a:xfrm>
          <a:prstGeom prst="rect">
            <a:avLst/>
          </a:prstGeom>
          <a:noFill/>
        </p:spPr>
        <p:txBody>
          <a:bodyPr wrap="square" rtlCol="0">
            <a:spAutoFit/>
          </a:bodyPr>
          <a:lstStyle/>
          <a:p>
            <a:pPr lvl="0" algn="ctr" defTabSz="914400">
              <a:spcBef>
                <a:spcPts val="1000"/>
              </a:spcBef>
              <a:defRPr/>
            </a:pPr>
            <a:r>
              <a:rPr lang="it-IT" sz="2400" b="1" dirty="0">
                <a:latin typeface="Tempus Sans ITC" panose="04020404030D07020202" pitchFamily="82" charset="0"/>
                <a:cs typeface="Gisha" panose="020B0502040204020203" pitchFamily="34" charset="-79"/>
              </a:rPr>
              <a:t>I </a:t>
            </a:r>
            <a:r>
              <a:rPr lang="it-IT" sz="2400" b="1" dirty="0" err="1">
                <a:latin typeface="Tempus Sans ITC" panose="04020404030D07020202" pitchFamily="82" charset="0"/>
                <a:cs typeface="Gisha" panose="020B0502040204020203" pitchFamily="34" charset="-79"/>
              </a:rPr>
              <a:t>Millennials</a:t>
            </a:r>
            <a:r>
              <a:rPr lang="it-IT" sz="2400" b="1" dirty="0">
                <a:latin typeface="Tempus Sans ITC" panose="04020404030D07020202" pitchFamily="82" charset="0"/>
                <a:cs typeface="Gisha" panose="020B0502040204020203" pitchFamily="34" charset="-79"/>
              </a:rPr>
              <a:t> sono gli investitori di domani</a:t>
            </a:r>
            <a:endParaRPr lang="it-IT" dirty="0">
              <a:cs typeface="Gisha" panose="020B0502040204020203" pitchFamily="34" charset="-79"/>
            </a:endParaRPr>
          </a:p>
        </p:txBody>
      </p:sp>
      <p:sp>
        <p:nvSpPr>
          <p:cNvPr id="2" name="CasellaDiTesto 1"/>
          <p:cNvSpPr txBox="1"/>
          <p:nvPr/>
        </p:nvSpPr>
        <p:spPr>
          <a:xfrm>
            <a:off x="984531" y="1282875"/>
            <a:ext cx="4358145" cy="338554"/>
          </a:xfrm>
          <a:prstGeom prst="rect">
            <a:avLst/>
          </a:prstGeom>
          <a:noFill/>
        </p:spPr>
        <p:txBody>
          <a:bodyPr wrap="square" rtlCol="0">
            <a:spAutoFit/>
          </a:bodyPr>
          <a:lstStyle/>
          <a:p>
            <a:r>
              <a:rPr lang="it-IT" sz="1600" dirty="0"/>
              <a:t>Nati tra gli anni ‘80 e il 2001</a:t>
            </a:r>
          </a:p>
        </p:txBody>
      </p:sp>
      <p:sp>
        <p:nvSpPr>
          <p:cNvPr id="21" name="CasellaDiTesto 20">
            <a:extLst>
              <a:ext uri="{FF2B5EF4-FFF2-40B4-BE49-F238E27FC236}">
                <a16:creationId xmlns:a16="http://schemas.microsoft.com/office/drawing/2014/main" xmlns="" id="{6988C20A-BBCF-4935-890E-BE977A2DF730}"/>
              </a:ext>
            </a:extLst>
          </p:cNvPr>
          <p:cNvSpPr txBox="1"/>
          <p:nvPr/>
        </p:nvSpPr>
        <p:spPr>
          <a:xfrm>
            <a:off x="984531" y="1762248"/>
            <a:ext cx="4358145" cy="584775"/>
          </a:xfrm>
          <a:prstGeom prst="rect">
            <a:avLst/>
          </a:prstGeom>
          <a:noFill/>
        </p:spPr>
        <p:txBody>
          <a:bodyPr wrap="square" rtlCol="0">
            <a:spAutoFit/>
          </a:bodyPr>
          <a:lstStyle/>
          <a:p>
            <a:r>
              <a:rPr lang="it-IT" sz="1600" dirty="0"/>
              <a:t>Hanno visto cambiare il mondo con l’avvento di Internet</a:t>
            </a:r>
          </a:p>
        </p:txBody>
      </p:sp>
      <p:sp>
        <p:nvSpPr>
          <p:cNvPr id="22" name="CasellaDiTesto 21">
            <a:extLst>
              <a:ext uri="{FF2B5EF4-FFF2-40B4-BE49-F238E27FC236}">
                <a16:creationId xmlns:a16="http://schemas.microsoft.com/office/drawing/2014/main" xmlns="" id="{EDC5A7DC-A81B-4AAB-8E2B-3C9782BFAD64}"/>
              </a:ext>
            </a:extLst>
          </p:cNvPr>
          <p:cNvSpPr txBox="1"/>
          <p:nvPr/>
        </p:nvSpPr>
        <p:spPr>
          <a:xfrm>
            <a:off x="984531" y="2445779"/>
            <a:ext cx="4902981" cy="584775"/>
          </a:xfrm>
          <a:prstGeom prst="rect">
            <a:avLst/>
          </a:prstGeom>
          <a:noFill/>
        </p:spPr>
        <p:txBody>
          <a:bodyPr wrap="square" rtlCol="0">
            <a:spAutoFit/>
          </a:bodyPr>
          <a:lstStyle/>
          <a:p>
            <a:r>
              <a:rPr lang="it-IT" sz="1600" dirty="0"/>
              <a:t>Sono cresciuti nell’era della globalizzazione e delle crisi economiche</a:t>
            </a:r>
          </a:p>
        </p:txBody>
      </p:sp>
      <p:sp>
        <p:nvSpPr>
          <p:cNvPr id="23" name="Goccia 22">
            <a:extLst>
              <a:ext uri="{FF2B5EF4-FFF2-40B4-BE49-F238E27FC236}">
                <a16:creationId xmlns:a16="http://schemas.microsoft.com/office/drawing/2014/main" xmlns="" id="{0633F630-C0B3-46DA-8116-7F1D943EFEBB}"/>
              </a:ext>
            </a:extLst>
          </p:cNvPr>
          <p:cNvSpPr/>
          <p:nvPr/>
        </p:nvSpPr>
        <p:spPr>
          <a:xfrm rot="1001462">
            <a:off x="96138" y="3200798"/>
            <a:ext cx="941217" cy="825788"/>
          </a:xfrm>
          <a:prstGeom prst="teardrop">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40%</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27" name="Goccia 26">
            <a:extLst>
              <a:ext uri="{FF2B5EF4-FFF2-40B4-BE49-F238E27FC236}">
                <a16:creationId xmlns:a16="http://schemas.microsoft.com/office/drawing/2014/main" xmlns="" id="{EC4B478F-3F11-4A0F-9A5A-158BB3219138}"/>
              </a:ext>
            </a:extLst>
          </p:cNvPr>
          <p:cNvSpPr/>
          <p:nvPr/>
        </p:nvSpPr>
        <p:spPr>
          <a:xfrm rot="1001462">
            <a:off x="2734088" y="3120522"/>
            <a:ext cx="941217" cy="825788"/>
          </a:xfrm>
          <a:prstGeom prst="teardrop">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25%</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28" name="CasellaDiTesto 27">
            <a:extLst>
              <a:ext uri="{FF2B5EF4-FFF2-40B4-BE49-F238E27FC236}">
                <a16:creationId xmlns:a16="http://schemas.microsoft.com/office/drawing/2014/main" xmlns="" id="{9ED321F9-9091-427D-AAB5-64657BAE8499}"/>
              </a:ext>
            </a:extLst>
          </p:cNvPr>
          <p:cNvSpPr txBox="1"/>
          <p:nvPr/>
        </p:nvSpPr>
        <p:spPr>
          <a:xfrm>
            <a:off x="1136115" y="3242285"/>
            <a:ext cx="2216885" cy="584775"/>
          </a:xfrm>
          <a:prstGeom prst="rect">
            <a:avLst/>
          </a:prstGeom>
          <a:noFill/>
        </p:spPr>
        <p:txBody>
          <a:bodyPr wrap="square" rtlCol="0">
            <a:spAutoFit/>
          </a:bodyPr>
          <a:lstStyle/>
          <a:p>
            <a:r>
              <a:rPr lang="it-IT" sz="1600">
                <a:solidFill>
                  <a:schemeClr val="tx2">
                    <a:lumMod val="75000"/>
                  </a:schemeClr>
                </a:solidFill>
              </a:rPr>
              <a:t>Popolazione mondiale</a:t>
            </a:r>
            <a:endParaRPr lang="it-IT" sz="1600" dirty="0">
              <a:solidFill>
                <a:schemeClr val="tx2">
                  <a:lumMod val="75000"/>
                </a:schemeClr>
              </a:solidFill>
            </a:endParaRPr>
          </a:p>
        </p:txBody>
      </p:sp>
      <p:sp>
        <p:nvSpPr>
          <p:cNvPr id="29" name="CasellaDiTesto 28">
            <a:extLst>
              <a:ext uri="{FF2B5EF4-FFF2-40B4-BE49-F238E27FC236}">
                <a16:creationId xmlns:a16="http://schemas.microsoft.com/office/drawing/2014/main" xmlns="" id="{D0D6C7BC-F547-4189-9E9C-DFFD50DA635C}"/>
              </a:ext>
            </a:extLst>
          </p:cNvPr>
          <p:cNvSpPr txBox="1"/>
          <p:nvPr/>
        </p:nvSpPr>
        <p:spPr>
          <a:xfrm>
            <a:off x="3743770" y="3188913"/>
            <a:ext cx="2216885" cy="584775"/>
          </a:xfrm>
          <a:prstGeom prst="rect">
            <a:avLst/>
          </a:prstGeom>
          <a:noFill/>
        </p:spPr>
        <p:txBody>
          <a:bodyPr wrap="square" rtlCol="0">
            <a:spAutoFit/>
          </a:bodyPr>
          <a:lstStyle/>
          <a:p>
            <a:r>
              <a:rPr lang="it-IT" sz="1600">
                <a:solidFill>
                  <a:schemeClr val="tx2">
                    <a:lumMod val="75000"/>
                  </a:schemeClr>
                </a:solidFill>
              </a:rPr>
              <a:t>Popolazione europea</a:t>
            </a:r>
            <a:endParaRPr lang="it-IT" sz="1600" dirty="0">
              <a:solidFill>
                <a:schemeClr val="tx2">
                  <a:lumMod val="75000"/>
                </a:schemeClr>
              </a:solidFill>
            </a:endParaRPr>
          </a:p>
        </p:txBody>
      </p:sp>
      <p:sp>
        <p:nvSpPr>
          <p:cNvPr id="33" name="Goccia 32">
            <a:extLst>
              <a:ext uri="{FF2B5EF4-FFF2-40B4-BE49-F238E27FC236}">
                <a16:creationId xmlns:a16="http://schemas.microsoft.com/office/drawing/2014/main" xmlns="" id="{8504EEA0-172B-496C-B6FA-AAB61CC598EC}"/>
              </a:ext>
            </a:extLst>
          </p:cNvPr>
          <p:cNvSpPr/>
          <p:nvPr/>
        </p:nvSpPr>
        <p:spPr>
          <a:xfrm rot="1905374">
            <a:off x="708129" y="1360440"/>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4" name="Goccia 33">
            <a:extLst>
              <a:ext uri="{FF2B5EF4-FFF2-40B4-BE49-F238E27FC236}">
                <a16:creationId xmlns:a16="http://schemas.microsoft.com/office/drawing/2014/main" xmlns="" id="{6E033EE1-A8BF-4674-A281-BE782D8A0583}"/>
              </a:ext>
            </a:extLst>
          </p:cNvPr>
          <p:cNvSpPr/>
          <p:nvPr/>
        </p:nvSpPr>
        <p:spPr>
          <a:xfrm rot="1905374">
            <a:off x="700637" y="1858951"/>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5" name="Goccia 34">
            <a:extLst>
              <a:ext uri="{FF2B5EF4-FFF2-40B4-BE49-F238E27FC236}">
                <a16:creationId xmlns:a16="http://schemas.microsoft.com/office/drawing/2014/main" xmlns="" id="{D3A0A872-B791-4604-88DF-F79129A25CF4}"/>
              </a:ext>
            </a:extLst>
          </p:cNvPr>
          <p:cNvSpPr/>
          <p:nvPr/>
        </p:nvSpPr>
        <p:spPr>
          <a:xfrm rot="1905374">
            <a:off x="703736" y="2549075"/>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xmlns="" id="{47BBCC12-A92B-43E6-82D1-9B63034DFD7E}"/>
              </a:ext>
            </a:extLst>
          </p:cNvPr>
          <p:cNvSpPr txBox="1"/>
          <p:nvPr/>
        </p:nvSpPr>
        <p:spPr>
          <a:xfrm>
            <a:off x="6513555" y="3759952"/>
            <a:ext cx="5616926" cy="338554"/>
          </a:xfrm>
          <a:prstGeom prst="rect">
            <a:avLst/>
          </a:prstGeom>
          <a:noFill/>
        </p:spPr>
        <p:txBody>
          <a:bodyPr wrap="square" rtlCol="0">
            <a:spAutoFit/>
          </a:bodyPr>
          <a:lstStyle/>
          <a:p>
            <a:r>
              <a:rPr lang="it-IT" sz="1600" i="1"/>
              <a:t>Deloitte, “Millennials and Wealth Management” </a:t>
            </a:r>
            <a:endParaRPr lang="it-IT" sz="1600" i="1" dirty="0"/>
          </a:p>
        </p:txBody>
      </p:sp>
      <p:sp>
        <p:nvSpPr>
          <p:cNvPr id="38" name="CasellaDiTesto 37">
            <a:extLst>
              <a:ext uri="{FF2B5EF4-FFF2-40B4-BE49-F238E27FC236}">
                <a16:creationId xmlns:a16="http://schemas.microsoft.com/office/drawing/2014/main" xmlns="" id="{5F82366F-EE04-470B-9055-FE999C8CB454}"/>
              </a:ext>
            </a:extLst>
          </p:cNvPr>
          <p:cNvSpPr txBox="1"/>
          <p:nvPr/>
        </p:nvSpPr>
        <p:spPr>
          <a:xfrm>
            <a:off x="6560857" y="4547002"/>
            <a:ext cx="4358145" cy="369332"/>
          </a:xfrm>
          <a:prstGeom prst="rect">
            <a:avLst/>
          </a:prstGeom>
          <a:noFill/>
        </p:spPr>
        <p:txBody>
          <a:bodyPr wrap="square" rtlCol="0">
            <a:spAutoFit/>
          </a:bodyPr>
          <a:lstStyle/>
          <a:p>
            <a:r>
              <a:rPr lang="it-IT" b="1"/>
              <a:t>Entro il 2020</a:t>
            </a:r>
          </a:p>
        </p:txBody>
      </p:sp>
      <p:pic>
        <p:nvPicPr>
          <p:cNvPr id="5" name="Immagine 4">
            <a:extLst>
              <a:ext uri="{FF2B5EF4-FFF2-40B4-BE49-F238E27FC236}">
                <a16:creationId xmlns:a16="http://schemas.microsoft.com/office/drawing/2014/main" xmlns="" id="{CE7AA614-3F1F-4452-B6BB-B0F9D9A94352}"/>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8547015" y="4397825"/>
            <a:ext cx="640080" cy="640080"/>
          </a:xfrm>
          <a:prstGeom prst="rect">
            <a:avLst/>
          </a:prstGeom>
        </p:spPr>
      </p:pic>
      <p:pic>
        <p:nvPicPr>
          <p:cNvPr id="41" name="Immagine 40">
            <a:extLst>
              <a:ext uri="{FF2B5EF4-FFF2-40B4-BE49-F238E27FC236}">
                <a16:creationId xmlns:a16="http://schemas.microsoft.com/office/drawing/2014/main" xmlns="" id="{A2065755-5596-4A2D-AF6D-3D83500D5186}"/>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9389327" y="4422425"/>
            <a:ext cx="640080" cy="640080"/>
          </a:xfrm>
          <a:prstGeom prst="rect">
            <a:avLst/>
          </a:prstGeom>
        </p:spPr>
      </p:pic>
      <p:pic>
        <p:nvPicPr>
          <p:cNvPr id="42" name="Immagine 41">
            <a:extLst>
              <a:ext uri="{FF2B5EF4-FFF2-40B4-BE49-F238E27FC236}">
                <a16:creationId xmlns:a16="http://schemas.microsoft.com/office/drawing/2014/main" xmlns="" id="{1D96E438-ED57-4812-8544-F1B4A67256EA}"/>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10177806" y="4397825"/>
            <a:ext cx="640080" cy="640080"/>
          </a:xfrm>
          <a:prstGeom prst="rect">
            <a:avLst/>
          </a:prstGeom>
        </p:spPr>
      </p:pic>
      <p:pic>
        <p:nvPicPr>
          <p:cNvPr id="43" name="Immagine 42">
            <a:extLst>
              <a:ext uri="{FF2B5EF4-FFF2-40B4-BE49-F238E27FC236}">
                <a16:creationId xmlns:a16="http://schemas.microsoft.com/office/drawing/2014/main" xmlns="" id="{D79A6A36-FB5B-4657-9AB9-DB7E633724C1}"/>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11020118" y="4422425"/>
            <a:ext cx="640080" cy="640080"/>
          </a:xfrm>
          <a:prstGeom prst="rect">
            <a:avLst/>
          </a:prstGeom>
        </p:spPr>
      </p:pic>
      <p:sp>
        <p:nvSpPr>
          <p:cNvPr id="44" name="CasellaDiTesto 43">
            <a:extLst>
              <a:ext uri="{FF2B5EF4-FFF2-40B4-BE49-F238E27FC236}">
                <a16:creationId xmlns:a16="http://schemas.microsoft.com/office/drawing/2014/main" xmlns="" id="{2596BA9C-D9BE-44D3-BFC2-6E208122C478}"/>
              </a:ext>
            </a:extLst>
          </p:cNvPr>
          <p:cNvSpPr txBox="1"/>
          <p:nvPr/>
        </p:nvSpPr>
        <p:spPr>
          <a:xfrm>
            <a:off x="7326198" y="5270957"/>
            <a:ext cx="1322080" cy="369332"/>
          </a:xfrm>
          <a:prstGeom prst="rect">
            <a:avLst/>
          </a:prstGeom>
          <a:noFill/>
        </p:spPr>
        <p:txBody>
          <a:bodyPr wrap="square" rtlCol="0">
            <a:spAutoFit/>
          </a:bodyPr>
          <a:lstStyle/>
          <a:p>
            <a:r>
              <a:rPr lang="it-IT" b="1"/>
              <a:t>2015</a:t>
            </a:r>
            <a:endParaRPr lang="it-IT" b="1" dirty="0"/>
          </a:p>
        </p:txBody>
      </p:sp>
      <p:pic>
        <p:nvPicPr>
          <p:cNvPr id="45" name="Immagine 44">
            <a:extLst>
              <a:ext uri="{FF2B5EF4-FFF2-40B4-BE49-F238E27FC236}">
                <a16:creationId xmlns:a16="http://schemas.microsoft.com/office/drawing/2014/main" xmlns="" id="{FAF9295D-DF51-427C-8998-E42F6EF16956}"/>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8568122" y="5137882"/>
            <a:ext cx="640080" cy="640080"/>
          </a:xfrm>
          <a:prstGeom prst="rect">
            <a:avLst/>
          </a:prstGeom>
        </p:spPr>
      </p:pic>
      <p:pic>
        <p:nvPicPr>
          <p:cNvPr id="46" name="Immagine 45">
            <a:extLst>
              <a:ext uri="{FF2B5EF4-FFF2-40B4-BE49-F238E27FC236}">
                <a16:creationId xmlns:a16="http://schemas.microsoft.com/office/drawing/2014/main" xmlns="" id="{0393333B-7FB4-4FBA-AD9C-1A499E49BEAE}"/>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9410434" y="5162482"/>
            <a:ext cx="640080" cy="640080"/>
          </a:xfrm>
          <a:prstGeom prst="rect">
            <a:avLst/>
          </a:prstGeom>
        </p:spPr>
      </p:pic>
      <p:sp>
        <p:nvSpPr>
          <p:cNvPr id="47" name="CasellaDiTesto 46">
            <a:extLst>
              <a:ext uri="{FF2B5EF4-FFF2-40B4-BE49-F238E27FC236}">
                <a16:creationId xmlns:a16="http://schemas.microsoft.com/office/drawing/2014/main" xmlns="" id="{C9E3A98D-F4C3-41CA-A1BD-CC70BC458A33}"/>
              </a:ext>
            </a:extLst>
          </p:cNvPr>
          <p:cNvSpPr txBox="1"/>
          <p:nvPr/>
        </p:nvSpPr>
        <p:spPr>
          <a:xfrm>
            <a:off x="10179688" y="5490731"/>
            <a:ext cx="1880799" cy="584775"/>
          </a:xfrm>
          <a:prstGeom prst="rect">
            <a:avLst/>
          </a:prstGeom>
          <a:noFill/>
          <a:ln w="12700">
            <a:solidFill>
              <a:srgbClr val="118053"/>
            </a:solidFill>
          </a:ln>
        </p:spPr>
        <p:txBody>
          <a:bodyPr wrap="square" rtlCol="0">
            <a:spAutoFit/>
          </a:bodyPr>
          <a:lstStyle/>
          <a:p>
            <a:pPr algn="ctr"/>
            <a:r>
              <a:rPr lang="it-IT" sz="1600"/>
              <a:t>19 &gt; 24 </a:t>
            </a:r>
          </a:p>
          <a:p>
            <a:pPr algn="ctr"/>
            <a:r>
              <a:rPr lang="it-IT" sz="1600"/>
              <a:t>trilioni di dollari</a:t>
            </a:r>
            <a:endParaRPr lang="it-IT" sz="1600" dirty="0"/>
          </a:p>
        </p:txBody>
      </p:sp>
      <p:sp>
        <p:nvSpPr>
          <p:cNvPr id="49" name="CasellaDiTesto 48">
            <a:extLst>
              <a:ext uri="{FF2B5EF4-FFF2-40B4-BE49-F238E27FC236}">
                <a16:creationId xmlns:a16="http://schemas.microsoft.com/office/drawing/2014/main" xmlns="" id="{B5C05D78-B63D-413B-A30B-D6D8C4BB1932}"/>
              </a:ext>
            </a:extLst>
          </p:cNvPr>
          <p:cNvSpPr txBox="1"/>
          <p:nvPr/>
        </p:nvSpPr>
        <p:spPr>
          <a:xfrm>
            <a:off x="6413378" y="6116349"/>
            <a:ext cx="5935605" cy="707886"/>
          </a:xfrm>
          <a:prstGeom prst="rect">
            <a:avLst/>
          </a:prstGeom>
          <a:noFill/>
        </p:spPr>
        <p:txBody>
          <a:bodyPr wrap="square" rtlCol="0">
            <a:spAutoFit/>
          </a:bodyPr>
          <a:lstStyle/>
          <a:p>
            <a:r>
              <a:rPr lang="it-IT" sz="2000" dirty="0"/>
              <a:t>I </a:t>
            </a:r>
            <a:r>
              <a:rPr lang="it-IT" sz="2000" b="1" dirty="0" err="1"/>
              <a:t>Millennials</a:t>
            </a:r>
            <a:r>
              <a:rPr lang="it-IT" sz="2000" dirty="0"/>
              <a:t> hanno la forza demografica per cambiare il mondo… sono un </a:t>
            </a:r>
            <a:r>
              <a:rPr lang="it-IT" sz="2000" b="1" dirty="0" err="1"/>
              <a:t>megatrend</a:t>
            </a:r>
            <a:r>
              <a:rPr lang="it-IT" sz="2000" dirty="0"/>
              <a:t>.</a:t>
            </a:r>
          </a:p>
        </p:txBody>
      </p:sp>
      <p:sp>
        <p:nvSpPr>
          <p:cNvPr id="58" name="Rettangolo arrotondato 57"/>
          <p:cNvSpPr/>
          <p:nvPr/>
        </p:nvSpPr>
        <p:spPr>
          <a:xfrm>
            <a:off x="4282226" y="644421"/>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0" name="Rettangolo arrotondato 57">
            <a:extLst>
              <a:ext uri="{FF2B5EF4-FFF2-40B4-BE49-F238E27FC236}">
                <a16:creationId xmlns:a16="http://schemas.microsoft.com/office/drawing/2014/main" xmlns="" id="{0A393A63-7F08-47CC-A8D6-13F214D9FBEC}"/>
              </a:ext>
            </a:extLst>
          </p:cNvPr>
          <p:cNvSpPr/>
          <p:nvPr/>
        </p:nvSpPr>
        <p:spPr>
          <a:xfrm>
            <a:off x="-14915" y="1239582"/>
            <a:ext cx="669280"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2-4</a:t>
            </a:r>
            <a:endParaRPr lang="it-IT" dirty="0"/>
          </a:p>
        </p:txBody>
      </p:sp>
      <p:sp>
        <p:nvSpPr>
          <p:cNvPr id="51" name="Rettangolo arrotondato 57">
            <a:extLst>
              <a:ext uri="{FF2B5EF4-FFF2-40B4-BE49-F238E27FC236}">
                <a16:creationId xmlns:a16="http://schemas.microsoft.com/office/drawing/2014/main" xmlns="" id="{E5BEDBC1-38E2-4763-A72A-4A295CE50F64}"/>
              </a:ext>
            </a:extLst>
          </p:cNvPr>
          <p:cNvSpPr/>
          <p:nvPr/>
        </p:nvSpPr>
        <p:spPr>
          <a:xfrm>
            <a:off x="544837" y="3015764"/>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2" name="Rettangolo arrotondato 57">
            <a:extLst>
              <a:ext uri="{FF2B5EF4-FFF2-40B4-BE49-F238E27FC236}">
                <a16:creationId xmlns:a16="http://schemas.microsoft.com/office/drawing/2014/main" xmlns="" id="{3B41A08F-C744-43AE-80E5-8F9667C3BBA6}"/>
              </a:ext>
            </a:extLst>
          </p:cNvPr>
          <p:cNvSpPr/>
          <p:nvPr/>
        </p:nvSpPr>
        <p:spPr>
          <a:xfrm>
            <a:off x="3335587" y="3005446"/>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3" name="Rettangolo arrotondato 57">
            <a:extLst>
              <a:ext uri="{FF2B5EF4-FFF2-40B4-BE49-F238E27FC236}">
                <a16:creationId xmlns:a16="http://schemas.microsoft.com/office/drawing/2014/main" xmlns="" id="{A48C7B3F-617E-478A-BCD9-5683DEC67D74}"/>
              </a:ext>
            </a:extLst>
          </p:cNvPr>
          <p:cNvSpPr/>
          <p:nvPr/>
        </p:nvSpPr>
        <p:spPr>
          <a:xfrm>
            <a:off x="6107967" y="3156325"/>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54" name="Rettangolo arrotondato 57">
            <a:extLst>
              <a:ext uri="{FF2B5EF4-FFF2-40B4-BE49-F238E27FC236}">
                <a16:creationId xmlns:a16="http://schemas.microsoft.com/office/drawing/2014/main" xmlns="" id="{3BCC2FAC-E467-41DE-BE94-25B06001DD27}"/>
              </a:ext>
            </a:extLst>
          </p:cNvPr>
          <p:cNvSpPr/>
          <p:nvPr/>
        </p:nvSpPr>
        <p:spPr>
          <a:xfrm>
            <a:off x="6077498" y="3808133"/>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5" name="Rettangolo arrotondato 57">
            <a:extLst>
              <a:ext uri="{FF2B5EF4-FFF2-40B4-BE49-F238E27FC236}">
                <a16:creationId xmlns:a16="http://schemas.microsoft.com/office/drawing/2014/main" xmlns="" id="{56A21388-ED1B-4ACE-B1B0-21135672E7F7}"/>
              </a:ext>
            </a:extLst>
          </p:cNvPr>
          <p:cNvSpPr/>
          <p:nvPr/>
        </p:nvSpPr>
        <p:spPr>
          <a:xfrm>
            <a:off x="6088110" y="4525050"/>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56" name="Rettangolo arrotondato 57">
            <a:extLst>
              <a:ext uri="{FF2B5EF4-FFF2-40B4-BE49-F238E27FC236}">
                <a16:creationId xmlns:a16="http://schemas.microsoft.com/office/drawing/2014/main" xmlns="" id="{73FA598B-5D91-48A0-BD15-8E791515D035}"/>
              </a:ext>
            </a:extLst>
          </p:cNvPr>
          <p:cNvSpPr/>
          <p:nvPr/>
        </p:nvSpPr>
        <p:spPr>
          <a:xfrm>
            <a:off x="6766274" y="5192911"/>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57" name="Rettangolo arrotondato 57">
            <a:extLst>
              <a:ext uri="{FF2B5EF4-FFF2-40B4-BE49-F238E27FC236}">
                <a16:creationId xmlns:a16="http://schemas.microsoft.com/office/drawing/2014/main" xmlns="" id="{8FC3AD54-01BD-4CAC-8067-5A3C1C201295}"/>
              </a:ext>
            </a:extLst>
          </p:cNvPr>
          <p:cNvSpPr/>
          <p:nvPr/>
        </p:nvSpPr>
        <p:spPr>
          <a:xfrm>
            <a:off x="11563724" y="5350866"/>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59" name="Rettangolo arrotondato 57">
            <a:extLst>
              <a:ext uri="{FF2B5EF4-FFF2-40B4-BE49-F238E27FC236}">
                <a16:creationId xmlns:a16="http://schemas.microsoft.com/office/drawing/2014/main" xmlns="" id="{377A64DC-A34D-4DAD-B60C-E4D6F529882F}"/>
              </a:ext>
            </a:extLst>
          </p:cNvPr>
          <p:cNvSpPr/>
          <p:nvPr/>
        </p:nvSpPr>
        <p:spPr>
          <a:xfrm>
            <a:off x="6014050" y="6251546"/>
            <a:ext cx="496763" cy="4132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Tree>
    <p:extLst>
      <p:ext uri="{BB962C8B-B14F-4D97-AF65-F5344CB8AC3E}">
        <p14:creationId xmlns:p14="http://schemas.microsoft.com/office/powerpoint/2010/main" xmlns="" val="299936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6377887" y="0"/>
            <a:ext cx="5814113"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xmlns=""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normativo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xmlns=""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xmlns="" id="{B5D6EA2C-C98E-4C7C-9DC4-0DFE4FB8D0AA}"/>
              </a:ext>
            </a:extLst>
          </p:cNvPr>
          <p:cNvSpPr/>
          <p:nvPr/>
        </p:nvSpPr>
        <p:spPr>
          <a:xfrm>
            <a:off x="0" y="42368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xmlns="" id="{ABB207A1-8AF5-47AB-B50D-C3D7D6AA8047}"/>
              </a:ext>
            </a:extLst>
          </p:cNvPr>
          <p:cNvSpPr>
            <a:spLocks/>
          </p:cNvSpPr>
          <p:nvPr/>
        </p:nvSpPr>
        <p:spPr>
          <a:xfrm rot="10800000">
            <a:off x="-2"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https://pixabay.com/it/globo-africa-europa-continenti-599486/ </a:t>
            </a:r>
            <a:endParaRPr lang="it-IT" sz="1400" dirty="0"/>
          </a:p>
        </p:txBody>
      </p:sp>
      <p:sp>
        <p:nvSpPr>
          <p:cNvPr id="12" name="CasellaDiTesto 11"/>
          <p:cNvSpPr txBox="1"/>
          <p:nvPr/>
        </p:nvSpPr>
        <p:spPr>
          <a:xfrm>
            <a:off x="366099" y="513218"/>
            <a:ext cx="6408069" cy="461665"/>
          </a:xfrm>
          <a:prstGeom prst="rect">
            <a:avLst/>
          </a:prstGeom>
          <a:noFill/>
        </p:spPr>
        <p:txBody>
          <a:bodyPr wrap="square" rtlCol="0">
            <a:spAutoFit/>
          </a:bodyPr>
          <a:lstStyle/>
          <a:p>
            <a:r>
              <a:rPr lang="it-IT" sz="2400" b="1">
                <a:latin typeface="Tempus Sans ITC" panose="04020404030D07020202" pitchFamily="82" charset="0"/>
                <a:cs typeface="Gisha" panose="020B0502040204020203" pitchFamily="34" charset="-79"/>
              </a:rPr>
              <a:t>CRISI FINANZIARIA INTERNAZIONALE </a:t>
            </a:r>
            <a:endParaRPr lang="it-IT" sz="2400" dirty="0"/>
          </a:p>
        </p:txBody>
      </p:sp>
      <p:sp>
        <p:nvSpPr>
          <p:cNvPr id="31" name="CasellaDiTesto 30"/>
          <p:cNvSpPr txBox="1"/>
          <p:nvPr/>
        </p:nvSpPr>
        <p:spPr>
          <a:xfrm>
            <a:off x="1373374" y="1191276"/>
            <a:ext cx="4761275" cy="646331"/>
          </a:xfrm>
          <a:prstGeom prst="rect">
            <a:avLst/>
          </a:prstGeom>
          <a:noFill/>
        </p:spPr>
        <p:txBody>
          <a:bodyPr wrap="square" rtlCol="0">
            <a:spAutoFit/>
          </a:bodyPr>
          <a:lstStyle/>
          <a:p>
            <a:r>
              <a:rPr lang="it-IT"/>
              <a:t>Necessità di regolare e monitorare i rischi finanziari </a:t>
            </a:r>
            <a:r>
              <a:rPr lang="it-IT" b="1"/>
              <a:t>a livello macro</a:t>
            </a:r>
            <a:endParaRPr lang="it-IT" b="1" dirty="0"/>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9" name="Rettangolo arrotondato 28"/>
          <p:cNvSpPr/>
          <p:nvPr/>
        </p:nvSpPr>
        <p:spPr>
          <a:xfrm>
            <a:off x="-302438" y="542796"/>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p:cNvSpPr/>
          <p:nvPr/>
        </p:nvSpPr>
        <p:spPr>
          <a:xfrm>
            <a:off x="-93783" y="1180827"/>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3" name="Rettangolo arrotondato 32"/>
          <p:cNvSpPr/>
          <p:nvPr/>
        </p:nvSpPr>
        <p:spPr>
          <a:xfrm>
            <a:off x="85289" y="2820786"/>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pic>
        <p:nvPicPr>
          <p:cNvPr id="7" name="Immagine 6">
            <a:extLst>
              <a:ext uri="{FF2B5EF4-FFF2-40B4-BE49-F238E27FC236}">
                <a16:creationId xmlns:a16="http://schemas.microsoft.com/office/drawing/2014/main" xmlns="" id="{B5BFF174-8CEF-4CB2-9FB6-2977FF42F35B}"/>
              </a:ext>
            </a:extLst>
          </p:cNvPr>
          <p:cNvPicPr>
            <a:picLocks noChangeAspect="1"/>
          </p:cNvPicPr>
          <p:nvPr/>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307975" y="1191276"/>
            <a:ext cx="999909" cy="999909"/>
          </a:xfrm>
          <a:prstGeom prst="rect">
            <a:avLst/>
          </a:prstGeom>
        </p:spPr>
      </p:pic>
      <p:sp>
        <p:nvSpPr>
          <p:cNvPr id="22" name="CasellaDiTesto 21">
            <a:extLst>
              <a:ext uri="{FF2B5EF4-FFF2-40B4-BE49-F238E27FC236}">
                <a16:creationId xmlns:a16="http://schemas.microsoft.com/office/drawing/2014/main" xmlns="" id="{521F8FDC-17AD-4A29-AB04-1EA58EF950EA}"/>
              </a:ext>
            </a:extLst>
          </p:cNvPr>
          <p:cNvSpPr txBox="1"/>
          <p:nvPr/>
        </p:nvSpPr>
        <p:spPr>
          <a:xfrm>
            <a:off x="168467" y="2879784"/>
            <a:ext cx="5826674" cy="461665"/>
          </a:xfrm>
          <a:prstGeom prst="rect">
            <a:avLst/>
          </a:prstGeom>
          <a:noFill/>
        </p:spPr>
        <p:txBody>
          <a:bodyPr wrap="square" rtlCol="0">
            <a:spAutoFit/>
          </a:bodyPr>
          <a:lstStyle/>
          <a:p>
            <a:pPr algn="ctr"/>
            <a:r>
              <a:rPr lang="it-IT" sz="2400" b="1">
                <a:latin typeface="Tempus Sans ITC" panose="04020404030D07020202" pitchFamily="82" charset="0"/>
                <a:cs typeface="Gisha" panose="020B0502040204020203" pitchFamily="34" charset="-79"/>
              </a:rPr>
              <a:t>NUOVO APPROCCIO NORMATIVO</a:t>
            </a:r>
            <a:endParaRPr lang="it-IT" sz="2400" dirty="0"/>
          </a:p>
        </p:txBody>
      </p:sp>
      <p:pic>
        <p:nvPicPr>
          <p:cNvPr id="14" name="Immagine 13">
            <a:extLst>
              <a:ext uri="{FF2B5EF4-FFF2-40B4-BE49-F238E27FC236}">
                <a16:creationId xmlns:a16="http://schemas.microsoft.com/office/drawing/2014/main" xmlns="" id="{DFA80F29-A443-4464-8683-A6F7B53775BE}"/>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479481" y="4409687"/>
            <a:ext cx="767649" cy="767649"/>
          </a:xfrm>
          <a:prstGeom prst="rect">
            <a:avLst/>
          </a:prstGeom>
        </p:spPr>
      </p:pic>
      <p:pic>
        <p:nvPicPr>
          <p:cNvPr id="16" name="Immagine 15">
            <a:extLst>
              <a:ext uri="{FF2B5EF4-FFF2-40B4-BE49-F238E27FC236}">
                <a16:creationId xmlns:a16="http://schemas.microsoft.com/office/drawing/2014/main" xmlns="" id="{1CE1F478-AF5A-412C-96E7-87131CBECFDC}"/>
              </a:ext>
            </a:extLst>
          </p:cNvPr>
          <p:cNvPicPr>
            <a:picLocks noChangeAspect="1"/>
          </p:cNvPicPr>
          <p:nvPr/>
        </p:nvPicPr>
        <p:blipFill>
          <a:blip r:embed="rId6" cstate="print">
            <a:lum bright="70000" contrast="-70000"/>
            <a:extLst>
              <a:ext uri="{28A0092B-C50C-407E-A947-70E740481C1C}">
                <a14:useLocalDpi xmlns:a14="http://schemas.microsoft.com/office/drawing/2010/main" xmlns="" val="0"/>
              </a:ext>
            </a:extLst>
          </a:blip>
          <a:stretch>
            <a:fillRect/>
          </a:stretch>
        </p:blipFill>
        <p:spPr>
          <a:xfrm>
            <a:off x="307975" y="3306086"/>
            <a:ext cx="885959" cy="885959"/>
          </a:xfrm>
          <a:prstGeom prst="rect">
            <a:avLst/>
          </a:prstGeom>
        </p:spPr>
      </p:pic>
      <p:sp>
        <p:nvSpPr>
          <p:cNvPr id="27" name="CasellaDiTesto 26">
            <a:extLst>
              <a:ext uri="{FF2B5EF4-FFF2-40B4-BE49-F238E27FC236}">
                <a16:creationId xmlns:a16="http://schemas.microsoft.com/office/drawing/2014/main" xmlns="" id="{435AC88A-EE7B-41CD-AAE0-2C6B012C807E}"/>
              </a:ext>
            </a:extLst>
          </p:cNvPr>
          <p:cNvSpPr txBox="1"/>
          <p:nvPr/>
        </p:nvSpPr>
        <p:spPr>
          <a:xfrm>
            <a:off x="1373374" y="3383372"/>
            <a:ext cx="4761275" cy="646331"/>
          </a:xfrm>
          <a:prstGeom prst="rect">
            <a:avLst/>
          </a:prstGeom>
          <a:noFill/>
        </p:spPr>
        <p:txBody>
          <a:bodyPr wrap="square" rtlCol="0">
            <a:spAutoFit/>
          </a:bodyPr>
          <a:lstStyle/>
          <a:p>
            <a:r>
              <a:rPr lang="it-IT"/>
              <a:t>Tradizionale stabilità finanziaria intesa come </a:t>
            </a:r>
            <a:r>
              <a:rPr lang="it-IT" b="1"/>
              <a:t>stabilità sistemica</a:t>
            </a:r>
            <a:endParaRPr lang="it-IT" b="1" dirty="0"/>
          </a:p>
        </p:txBody>
      </p:sp>
      <p:sp>
        <p:nvSpPr>
          <p:cNvPr id="28" name="CasellaDiTesto 27">
            <a:extLst>
              <a:ext uri="{FF2B5EF4-FFF2-40B4-BE49-F238E27FC236}">
                <a16:creationId xmlns:a16="http://schemas.microsoft.com/office/drawing/2014/main" xmlns="" id="{EAA02806-D073-4B75-BCF3-9877F4F3EE80}"/>
              </a:ext>
            </a:extLst>
          </p:cNvPr>
          <p:cNvSpPr txBox="1"/>
          <p:nvPr/>
        </p:nvSpPr>
        <p:spPr>
          <a:xfrm>
            <a:off x="1359275" y="4258456"/>
            <a:ext cx="4761275" cy="1146789"/>
          </a:xfrm>
          <a:prstGeom prst="rect">
            <a:avLst/>
          </a:prstGeom>
          <a:noFill/>
        </p:spPr>
        <p:txBody>
          <a:bodyPr wrap="square" rtlCol="0">
            <a:spAutoFit/>
          </a:bodyPr>
          <a:lstStyle/>
          <a:p>
            <a:r>
              <a:rPr lang="it-IT"/>
              <a:t>Quadro regolamentare composito</a:t>
            </a:r>
          </a:p>
          <a:p>
            <a:pPr lvl="1">
              <a:lnSpc>
                <a:spcPct val="150000"/>
              </a:lnSpc>
            </a:pPr>
            <a:r>
              <a:rPr lang="it-IT" b="1"/>
              <a:t>Disciplina nazionale</a:t>
            </a:r>
          </a:p>
          <a:p>
            <a:pPr lvl="1">
              <a:lnSpc>
                <a:spcPct val="150000"/>
              </a:lnSpc>
            </a:pPr>
            <a:r>
              <a:rPr lang="it-IT" b="1"/>
              <a:t>Norme europee </a:t>
            </a:r>
            <a:endParaRPr lang="it-IT" b="1" dirty="0"/>
          </a:p>
        </p:txBody>
      </p:sp>
      <p:sp>
        <p:nvSpPr>
          <p:cNvPr id="30" name="Goccia 29">
            <a:extLst>
              <a:ext uri="{FF2B5EF4-FFF2-40B4-BE49-F238E27FC236}">
                <a16:creationId xmlns:a16="http://schemas.microsoft.com/office/drawing/2014/main" xmlns="" id="{DC9F2098-E2FC-4B9C-ADDA-316525A4A31E}"/>
              </a:ext>
            </a:extLst>
          </p:cNvPr>
          <p:cNvSpPr/>
          <p:nvPr/>
        </p:nvSpPr>
        <p:spPr>
          <a:xfrm rot="1905374">
            <a:off x="1512540" y="4687988"/>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4" name="Goccia 33">
            <a:extLst>
              <a:ext uri="{FF2B5EF4-FFF2-40B4-BE49-F238E27FC236}">
                <a16:creationId xmlns:a16="http://schemas.microsoft.com/office/drawing/2014/main" xmlns="" id="{34FAC7AC-66C6-4495-9AAF-E6BBC1B9B5D0}"/>
              </a:ext>
            </a:extLst>
          </p:cNvPr>
          <p:cNvSpPr/>
          <p:nvPr/>
        </p:nvSpPr>
        <p:spPr>
          <a:xfrm rot="1905374">
            <a:off x="1512539" y="508204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5" name="Goccia 34">
            <a:extLst>
              <a:ext uri="{FF2B5EF4-FFF2-40B4-BE49-F238E27FC236}">
                <a16:creationId xmlns:a16="http://schemas.microsoft.com/office/drawing/2014/main" xmlns="" id="{703115C4-236E-4404-8486-6BB32A34042E}"/>
              </a:ext>
            </a:extLst>
          </p:cNvPr>
          <p:cNvSpPr/>
          <p:nvPr/>
        </p:nvSpPr>
        <p:spPr>
          <a:xfrm>
            <a:off x="224287" y="5492648"/>
            <a:ext cx="2639630" cy="867361"/>
          </a:xfrm>
          <a:prstGeom prst="teardrop">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a:solidFill>
                  <a:schemeClr val="tx1"/>
                </a:solidFill>
                <a:latin typeface="Tempus Sans ITC" panose="04020404030D07020202" pitchFamily="82" charset="0"/>
                <a:cs typeface="Gisha" panose="020B0502040204020203" pitchFamily="34" charset="-79"/>
              </a:rPr>
              <a:t>LIBERA CIRCOLAZIONE</a:t>
            </a:r>
            <a:endParaRPr lang="it-IT" b="1" dirty="0">
              <a:solidFill>
                <a:schemeClr val="tx1"/>
              </a:solidFill>
              <a:latin typeface="Tempus Sans ITC" panose="04020404030D07020202" pitchFamily="82" charset="0"/>
              <a:cs typeface="Gisha" panose="020B0502040204020203" pitchFamily="34" charset="-79"/>
            </a:endParaRPr>
          </a:p>
        </p:txBody>
      </p:sp>
      <p:sp>
        <p:nvSpPr>
          <p:cNvPr id="36" name="Goccia 35">
            <a:extLst>
              <a:ext uri="{FF2B5EF4-FFF2-40B4-BE49-F238E27FC236}">
                <a16:creationId xmlns:a16="http://schemas.microsoft.com/office/drawing/2014/main" xmlns="" id="{0F165E65-72CE-484F-81B1-672C24A0C8EE}"/>
              </a:ext>
            </a:extLst>
          </p:cNvPr>
          <p:cNvSpPr/>
          <p:nvPr/>
        </p:nvSpPr>
        <p:spPr>
          <a:xfrm>
            <a:off x="3081804" y="5492648"/>
            <a:ext cx="2639630" cy="867361"/>
          </a:xfrm>
          <a:prstGeom prst="teardrop">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a:solidFill>
                  <a:schemeClr val="tx1"/>
                </a:solidFill>
                <a:latin typeface="Tempus Sans ITC" panose="04020404030D07020202" pitchFamily="82" charset="0"/>
                <a:cs typeface="Gisha" panose="020B0502040204020203" pitchFamily="34" charset="-79"/>
              </a:rPr>
              <a:t>INTEGRAZIONE DEI MERCATI</a:t>
            </a:r>
            <a:endParaRPr lang="it-IT" b="1" dirty="0">
              <a:solidFill>
                <a:schemeClr val="tx1"/>
              </a:solidFill>
              <a:latin typeface="Tempus Sans ITC" panose="04020404030D07020202" pitchFamily="82" charset="0"/>
              <a:cs typeface="Gisha" panose="020B0502040204020203" pitchFamily="34" charset="-79"/>
            </a:endParaRPr>
          </a:p>
        </p:txBody>
      </p:sp>
      <p:sp>
        <p:nvSpPr>
          <p:cNvPr id="37" name="CasellaDiTesto 36">
            <a:extLst>
              <a:ext uri="{FF2B5EF4-FFF2-40B4-BE49-F238E27FC236}">
                <a16:creationId xmlns:a16="http://schemas.microsoft.com/office/drawing/2014/main" xmlns="" id="{EB8970B8-720D-4E29-A331-0DE0D9C25868}"/>
              </a:ext>
            </a:extLst>
          </p:cNvPr>
          <p:cNvSpPr txBox="1"/>
          <p:nvPr/>
        </p:nvSpPr>
        <p:spPr>
          <a:xfrm>
            <a:off x="267537" y="6434319"/>
            <a:ext cx="6018858" cy="369332"/>
          </a:xfrm>
          <a:prstGeom prst="rect">
            <a:avLst/>
          </a:prstGeom>
          <a:noFill/>
        </p:spPr>
        <p:txBody>
          <a:bodyPr wrap="square" rtlCol="0">
            <a:spAutoFit/>
          </a:bodyPr>
          <a:lstStyle/>
          <a:p>
            <a:pPr algn="ctr"/>
            <a:r>
              <a:rPr lang="it-IT" b="1"/>
              <a:t>Trattato sul Funzionamento dell'Unione Europea</a:t>
            </a:r>
            <a:endParaRPr lang="it-IT" b="1" dirty="0"/>
          </a:p>
        </p:txBody>
      </p:sp>
      <p:sp>
        <p:nvSpPr>
          <p:cNvPr id="38" name="Rettangolo arrotondato 32">
            <a:extLst>
              <a:ext uri="{FF2B5EF4-FFF2-40B4-BE49-F238E27FC236}">
                <a16:creationId xmlns:a16="http://schemas.microsoft.com/office/drawing/2014/main" xmlns="" id="{21399D14-B838-471E-9515-EBA493F82682}"/>
              </a:ext>
            </a:extLst>
          </p:cNvPr>
          <p:cNvSpPr/>
          <p:nvPr/>
        </p:nvSpPr>
        <p:spPr>
          <a:xfrm>
            <a:off x="-354920" y="3494247"/>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3-4</a:t>
            </a:r>
            <a:endParaRPr lang="it-IT" dirty="0"/>
          </a:p>
        </p:txBody>
      </p:sp>
      <p:sp>
        <p:nvSpPr>
          <p:cNvPr id="39" name="Rettangolo arrotondato 32">
            <a:extLst>
              <a:ext uri="{FF2B5EF4-FFF2-40B4-BE49-F238E27FC236}">
                <a16:creationId xmlns:a16="http://schemas.microsoft.com/office/drawing/2014/main" xmlns="" id="{E4786136-7EC1-4C7B-9777-DBCA7A9A66F6}"/>
              </a:ext>
            </a:extLst>
          </p:cNvPr>
          <p:cNvSpPr/>
          <p:nvPr/>
        </p:nvSpPr>
        <p:spPr>
          <a:xfrm>
            <a:off x="-159782" y="4561067"/>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6-9</a:t>
            </a:r>
            <a:endParaRPr lang="it-IT" dirty="0"/>
          </a:p>
        </p:txBody>
      </p:sp>
      <p:sp>
        <p:nvSpPr>
          <p:cNvPr id="40" name="Rettangolo arrotondato 32">
            <a:extLst>
              <a:ext uri="{FF2B5EF4-FFF2-40B4-BE49-F238E27FC236}">
                <a16:creationId xmlns:a16="http://schemas.microsoft.com/office/drawing/2014/main" xmlns="" id="{F88951FB-7317-4342-ABF2-5D7D9F3EED57}"/>
              </a:ext>
            </a:extLst>
          </p:cNvPr>
          <p:cNvSpPr/>
          <p:nvPr/>
        </p:nvSpPr>
        <p:spPr>
          <a:xfrm>
            <a:off x="2425725" y="5562008"/>
            <a:ext cx="841778"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10-11</a:t>
            </a:r>
            <a:endParaRPr lang="it-IT" dirty="0"/>
          </a:p>
        </p:txBody>
      </p:sp>
      <p:sp>
        <p:nvSpPr>
          <p:cNvPr id="41" name="Rettangolo arrotondato 32">
            <a:extLst>
              <a:ext uri="{FF2B5EF4-FFF2-40B4-BE49-F238E27FC236}">
                <a16:creationId xmlns:a16="http://schemas.microsoft.com/office/drawing/2014/main" xmlns="" id="{13ACAEEB-AD45-4C01-9148-A279D878409E}"/>
              </a:ext>
            </a:extLst>
          </p:cNvPr>
          <p:cNvSpPr/>
          <p:nvPr/>
        </p:nvSpPr>
        <p:spPr>
          <a:xfrm>
            <a:off x="-93783" y="6418829"/>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42" name="Rettangolo arrotondato 28">
            <a:extLst>
              <a:ext uri="{FF2B5EF4-FFF2-40B4-BE49-F238E27FC236}">
                <a16:creationId xmlns:a16="http://schemas.microsoft.com/office/drawing/2014/main" xmlns="" id="{C2135ADB-7D8B-4072-8EED-7D70F888225D}"/>
              </a:ext>
            </a:extLst>
          </p:cNvPr>
          <p:cNvSpPr/>
          <p:nvPr/>
        </p:nvSpPr>
        <p:spPr>
          <a:xfrm>
            <a:off x="6645424" y="1014458"/>
            <a:ext cx="722640" cy="4287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xmlns="" val="239183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xmlns="" id="{D196522F-FD5B-4D98-8E11-918D3F154707}"/>
              </a:ext>
            </a:extLst>
          </p:cNvPr>
          <p:cNvSpPr/>
          <p:nvPr/>
        </p:nvSpPr>
        <p:spPr>
          <a:xfrm>
            <a:off x="20972" y="366956"/>
            <a:ext cx="8212347" cy="1629589"/>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normativo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xmlns=""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3187208" y="5148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Note sviluppo</a:t>
            </a:r>
          </a:p>
          <a:p>
            <a:r>
              <a:rPr lang="it-IT" sz="1400"/>
              <a:t>https://www.freepik.com/free-photo/lady-of-justice-and-law-books-on-wooden-table_3100455.htm#term=law&amp;page=1&amp;position=28</a:t>
            </a:r>
          </a:p>
          <a:p>
            <a:endParaRPr lang="it-IT" sz="1400" b="1"/>
          </a:p>
          <a:p>
            <a:r>
              <a:rPr lang="it-IT" sz="1400" b="1"/>
              <a:t>POPUP</a:t>
            </a:r>
            <a:endParaRPr lang="it-IT" sz="1400" b="1" dirty="0"/>
          </a:p>
          <a:p>
            <a:endParaRPr lang="it-IT" sz="1400" b="1" dirty="0"/>
          </a:p>
          <a:p>
            <a:endParaRPr lang="it-IT" sz="1400" dirty="0"/>
          </a:p>
          <a:p>
            <a:endParaRPr lang="it-IT" sz="1400" dirty="0"/>
          </a:p>
        </p:txBody>
      </p:sp>
      <p:pic>
        <p:nvPicPr>
          <p:cNvPr id="3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7576578" y="476535"/>
            <a:ext cx="4615421" cy="638174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CasellaDiTesto 8"/>
          <p:cNvSpPr txBox="1"/>
          <p:nvPr/>
        </p:nvSpPr>
        <p:spPr>
          <a:xfrm>
            <a:off x="249120" y="554463"/>
            <a:ext cx="6740531" cy="400110"/>
          </a:xfrm>
          <a:prstGeom prst="rect">
            <a:avLst/>
          </a:prstGeom>
          <a:noFill/>
        </p:spPr>
        <p:txBody>
          <a:bodyPr wrap="square" rtlCol="0">
            <a:spAutoFit/>
          </a:bodyPr>
          <a:lstStyle/>
          <a:p>
            <a:r>
              <a:rPr lang="it-IT" sz="2000" b="1">
                <a:latin typeface="Tempus Sans ITC" panose="04020404030D07020202" pitchFamily="82" charset="0"/>
                <a:cs typeface="Gisha" panose="020B0502040204020203" pitchFamily="34" charset="-79"/>
              </a:rPr>
              <a:t>SETTORE BANCARIO </a:t>
            </a:r>
            <a:endParaRPr lang="it-IT" sz="2000" b="1" dirty="0">
              <a:latin typeface="Tempus Sans ITC" panose="04020404030D07020202" pitchFamily="82" charset="0"/>
              <a:cs typeface="Gisha" panose="020B0502040204020203" pitchFamily="34" charset="-79"/>
            </a:endParaRPr>
          </a:p>
        </p:txBody>
      </p:sp>
      <p:sp>
        <p:nvSpPr>
          <p:cNvPr id="58" name="CasellaDiTesto 57"/>
          <p:cNvSpPr txBox="1"/>
          <p:nvPr/>
        </p:nvSpPr>
        <p:spPr>
          <a:xfrm>
            <a:off x="1478827" y="929811"/>
            <a:ext cx="4690708" cy="584775"/>
          </a:xfrm>
          <a:prstGeom prst="rect">
            <a:avLst/>
          </a:prstGeom>
          <a:noFill/>
        </p:spPr>
        <p:txBody>
          <a:bodyPr wrap="none" rtlCol="0">
            <a:spAutoFit/>
          </a:bodyPr>
          <a:lstStyle/>
          <a:p>
            <a:r>
              <a:rPr lang="it-IT" sz="1600" dirty="0">
                <a:solidFill>
                  <a:schemeClr val="tx2">
                    <a:lumMod val="75000"/>
                  </a:schemeClr>
                </a:solidFill>
              </a:rPr>
              <a:t>Pacchetto </a:t>
            </a:r>
            <a:r>
              <a:rPr lang="it-IT" sz="1600" b="1" dirty="0">
                <a:solidFill>
                  <a:schemeClr val="tx2">
                    <a:lumMod val="75000"/>
                  </a:schemeClr>
                </a:solidFill>
              </a:rPr>
              <a:t>Capital </a:t>
            </a:r>
            <a:r>
              <a:rPr lang="it-IT" sz="1600" b="1" dirty="0" err="1">
                <a:solidFill>
                  <a:schemeClr val="tx2">
                    <a:lumMod val="75000"/>
                  </a:schemeClr>
                </a:solidFill>
              </a:rPr>
              <a:t>Requirements</a:t>
            </a:r>
            <a:r>
              <a:rPr lang="it-IT" sz="1600" b="1" dirty="0">
                <a:solidFill>
                  <a:schemeClr val="tx2">
                    <a:lumMod val="75000"/>
                  </a:schemeClr>
                </a:solidFill>
              </a:rPr>
              <a:t> Directive IV </a:t>
            </a:r>
          </a:p>
          <a:p>
            <a:r>
              <a:rPr lang="it-IT" sz="1600" dirty="0">
                <a:solidFill>
                  <a:schemeClr val="tx2">
                    <a:lumMod val="75000"/>
                  </a:schemeClr>
                </a:solidFill>
                <a:sym typeface="Symbol" panose="05050102010706020507" pitchFamily="18" charset="2"/>
              </a:rPr>
              <a:t> </a:t>
            </a:r>
            <a:r>
              <a:rPr lang="it-IT" sz="1600" dirty="0">
                <a:solidFill>
                  <a:schemeClr val="tx2">
                    <a:lumMod val="75000"/>
                  </a:schemeClr>
                </a:solidFill>
              </a:rPr>
              <a:t>Recepisce le norme di Basilea III</a:t>
            </a:r>
          </a:p>
        </p:txBody>
      </p:sp>
      <p:sp>
        <p:nvSpPr>
          <p:cNvPr id="61" name="Elaborazione 60">
            <a:extLst>
              <a:ext uri="{FF2B5EF4-FFF2-40B4-BE49-F238E27FC236}">
                <a16:creationId xmlns:a16="http://schemas.microsoft.com/office/drawing/2014/main" xmlns="" id="{D196522F-FD5B-4D98-8E11-918D3F154707}"/>
              </a:ext>
            </a:extLst>
          </p:cNvPr>
          <p:cNvSpPr/>
          <p:nvPr/>
        </p:nvSpPr>
        <p:spPr>
          <a:xfrm>
            <a:off x="-1" y="4138626"/>
            <a:ext cx="7573901" cy="2678237"/>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49" name="Goccia 48">
            <a:extLst>
              <a:ext uri="{FF2B5EF4-FFF2-40B4-BE49-F238E27FC236}">
                <a16:creationId xmlns:a16="http://schemas.microsoft.com/office/drawing/2014/main" xmlns="" id="{487E72BF-68BB-41E7-94E4-C4285DEAA874}"/>
              </a:ext>
            </a:extLst>
          </p:cNvPr>
          <p:cNvSpPr/>
          <p:nvPr/>
        </p:nvSpPr>
        <p:spPr>
          <a:xfrm rot="1905374">
            <a:off x="1126387" y="101274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5" name="Rettangolo arrotondato 74"/>
          <p:cNvSpPr/>
          <p:nvPr/>
        </p:nvSpPr>
        <p:spPr>
          <a:xfrm>
            <a:off x="-163879" y="554463"/>
            <a:ext cx="44196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7" name="Rettangolo arrotondato 76"/>
          <p:cNvSpPr/>
          <p:nvPr/>
        </p:nvSpPr>
        <p:spPr>
          <a:xfrm>
            <a:off x="-200210" y="2055590"/>
            <a:ext cx="442364" cy="4163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pic>
        <p:nvPicPr>
          <p:cNvPr id="19" name="Immagine 18">
            <a:extLst>
              <a:ext uri="{FF2B5EF4-FFF2-40B4-BE49-F238E27FC236}">
                <a16:creationId xmlns:a16="http://schemas.microsoft.com/office/drawing/2014/main" xmlns="" id="{0079D953-6FD8-44B6-9C7A-A7185B71CF7A}"/>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xmlns="" val="0"/>
              </a:ext>
            </a:extLst>
          </a:blip>
          <a:stretch>
            <a:fillRect/>
          </a:stretch>
        </p:blipFill>
        <p:spPr>
          <a:xfrm>
            <a:off x="98415" y="4792974"/>
            <a:ext cx="742264" cy="742264"/>
          </a:xfrm>
          <a:prstGeom prst="rect">
            <a:avLst/>
          </a:prstGeom>
        </p:spPr>
      </p:pic>
      <p:sp>
        <p:nvSpPr>
          <p:cNvPr id="64" name="Rettangolo arrotondato 75">
            <a:extLst>
              <a:ext uri="{FF2B5EF4-FFF2-40B4-BE49-F238E27FC236}">
                <a16:creationId xmlns:a16="http://schemas.microsoft.com/office/drawing/2014/main" xmlns="" id="{F37D4322-3BC0-4F22-AA2A-407041653610}"/>
              </a:ext>
            </a:extLst>
          </p:cNvPr>
          <p:cNvSpPr/>
          <p:nvPr/>
        </p:nvSpPr>
        <p:spPr>
          <a:xfrm>
            <a:off x="-388014" y="4286650"/>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35" name="CasellaDiTesto 34">
            <a:extLst>
              <a:ext uri="{FF2B5EF4-FFF2-40B4-BE49-F238E27FC236}">
                <a16:creationId xmlns:a16="http://schemas.microsoft.com/office/drawing/2014/main" xmlns="" id="{B7FFB4AF-99F3-4110-B655-8D8437711839}"/>
              </a:ext>
            </a:extLst>
          </p:cNvPr>
          <p:cNvSpPr txBox="1"/>
          <p:nvPr/>
        </p:nvSpPr>
        <p:spPr>
          <a:xfrm>
            <a:off x="144319" y="2074758"/>
            <a:ext cx="6740531" cy="400110"/>
          </a:xfrm>
          <a:prstGeom prst="rect">
            <a:avLst/>
          </a:prstGeom>
          <a:noFill/>
        </p:spPr>
        <p:txBody>
          <a:bodyPr wrap="square" rtlCol="0">
            <a:spAutoFit/>
          </a:bodyPr>
          <a:lstStyle/>
          <a:p>
            <a:r>
              <a:rPr lang="it-IT" sz="2000" b="1">
                <a:latin typeface="Tempus Sans ITC" panose="04020404030D07020202" pitchFamily="82" charset="0"/>
                <a:cs typeface="Gisha" panose="020B0502040204020203" pitchFamily="34" charset="-79"/>
              </a:rPr>
              <a:t>SETTORE FINANZIARIO  </a:t>
            </a:r>
            <a:endParaRPr lang="it-IT" sz="2000" b="1" dirty="0">
              <a:latin typeface="Tempus Sans ITC" panose="04020404030D07020202" pitchFamily="82" charset="0"/>
              <a:cs typeface="Gisha" panose="020B0502040204020203" pitchFamily="34" charset="-79"/>
            </a:endParaRPr>
          </a:p>
        </p:txBody>
      </p:sp>
      <p:sp>
        <p:nvSpPr>
          <p:cNvPr id="36" name="CasellaDiTesto 35">
            <a:extLst>
              <a:ext uri="{FF2B5EF4-FFF2-40B4-BE49-F238E27FC236}">
                <a16:creationId xmlns:a16="http://schemas.microsoft.com/office/drawing/2014/main" xmlns="" id="{5C25F407-4D41-4F90-9F81-862E2C421E85}"/>
              </a:ext>
            </a:extLst>
          </p:cNvPr>
          <p:cNvSpPr txBox="1"/>
          <p:nvPr/>
        </p:nvSpPr>
        <p:spPr>
          <a:xfrm>
            <a:off x="61519" y="4276245"/>
            <a:ext cx="6740531" cy="400110"/>
          </a:xfrm>
          <a:prstGeom prst="rect">
            <a:avLst/>
          </a:prstGeom>
          <a:noFill/>
        </p:spPr>
        <p:txBody>
          <a:bodyPr wrap="square" rtlCol="0">
            <a:spAutoFit/>
          </a:bodyPr>
          <a:lstStyle/>
          <a:p>
            <a:r>
              <a:rPr lang="it-IT" sz="2000" b="1">
                <a:solidFill>
                  <a:schemeClr val="tx2">
                    <a:lumMod val="50000"/>
                  </a:schemeClr>
                </a:solidFill>
                <a:latin typeface="Tempus Sans ITC" panose="04020404030D07020202" pitchFamily="82" charset="0"/>
                <a:cs typeface="Gisha" panose="020B0502040204020203" pitchFamily="34" charset="-79"/>
              </a:rPr>
              <a:t>SETTORE </a:t>
            </a:r>
            <a:r>
              <a:rPr lang="it-IT" sz="2000" b="1">
                <a:solidFill>
                  <a:srgbClr val="757575"/>
                </a:solidFill>
                <a:latin typeface="Tempus Sans ITC" panose="04020404030D07020202" pitchFamily="82" charset="0"/>
                <a:cs typeface="Gisha" panose="020B0502040204020203" pitchFamily="34" charset="-79"/>
              </a:rPr>
              <a:t>ASSICURATIVO</a:t>
            </a:r>
            <a:r>
              <a:rPr lang="it-IT" sz="2000" b="1">
                <a:solidFill>
                  <a:schemeClr val="tx2">
                    <a:lumMod val="50000"/>
                  </a:schemeClr>
                </a:solidFill>
                <a:latin typeface="Tempus Sans ITC" panose="04020404030D07020202" pitchFamily="82" charset="0"/>
                <a:cs typeface="Gisha" panose="020B0502040204020203" pitchFamily="34" charset="-79"/>
              </a:rPr>
              <a:t>   </a:t>
            </a:r>
            <a:endParaRPr lang="it-IT" sz="2000" b="1" dirty="0">
              <a:solidFill>
                <a:schemeClr val="tx2">
                  <a:lumMod val="50000"/>
                </a:schemeClr>
              </a:solidFill>
              <a:latin typeface="Tempus Sans ITC" panose="04020404030D07020202" pitchFamily="82" charset="0"/>
              <a:cs typeface="Gisha" panose="020B0502040204020203" pitchFamily="34" charset="-79"/>
            </a:endParaRPr>
          </a:p>
        </p:txBody>
      </p:sp>
      <p:pic>
        <p:nvPicPr>
          <p:cNvPr id="5" name="Immagine 4">
            <a:extLst>
              <a:ext uri="{FF2B5EF4-FFF2-40B4-BE49-F238E27FC236}">
                <a16:creationId xmlns:a16="http://schemas.microsoft.com/office/drawing/2014/main" xmlns="" id="{F43FF4FE-4982-4A8B-9AC9-D9F85B8142AE}"/>
              </a:ext>
            </a:extLst>
          </p:cNvPr>
          <p:cNvPicPr>
            <a:picLocks noChangeAspect="1"/>
          </p:cNvPicPr>
          <p:nvPr/>
        </p:nvPicPr>
        <p:blipFill>
          <a:blip r:embed="rId5" cstate="print">
            <a:lum bright="70000" contrast="-70000"/>
            <a:extLst>
              <a:ext uri="{28A0092B-C50C-407E-A947-70E740481C1C}">
                <a14:useLocalDpi xmlns:a14="http://schemas.microsoft.com/office/drawing/2010/main" xmlns="" val="0"/>
              </a:ext>
            </a:extLst>
          </a:blip>
          <a:stretch>
            <a:fillRect/>
          </a:stretch>
        </p:blipFill>
        <p:spPr>
          <a:xfrm>
            <a:off x="144319" y="1074365"/>
            <a:ext cx="752821" cy="752821"/>
          </a:xfrm>
          <a:prstGeom prst="rect">
            <a:avLst/>
          </a:prstGeom>
        </p:spPr>
      </p:pic>
      <p:pic>
        <p:nvPicPr>
          <p:cNvPr id="8" name="Immagine 7">
            <a:extLst>
              <a:ext uri="{FF2B5EF4-FFF2-40B4-BE49-F238E27FC236}">
                <a16:creationId xmlns:a16="http://schemas.microsoft.com/office/drawing/2014/main" xmlns="" id="{BCE165B8-A1F0-4BF4-9A50-328938796E2A}"/>
              </a:ext>
            </a:extLst>
          </p:cNvPr>
          <p:cNvPicPr>
            <a:picLocks noChangeAspect="1"/>
          </p:cNvPicPr>
          <p:nvPr/>
        </p:nvPicPr>
        <p:blipFill>
          <a:blip r:embed="rId6" cstate="print">
            <a:lum bright="70000" contrast="-70000"/>
            <a:extLst>
              <a:ext uri="{28A0092B-C50C-407E-A947-70E740481C1C}">
                <a14:useLocalDpi xmlns:a14="http://schemas.microsoft.com/office/drawing/2010/main" xmlns="" val="0"/>
              </a:ext>
            </a:extLst>
          </a:blip>
          <a:stretch>
            <a:fillRect/>
          </a:stretch>
        </p:blipFill>
        <p:spPr>
          <a:xfrm>
            <a:off x="144319" y="2595178"/>
            <a:ext cx="663412" cy="663412"/>
          </a:xfrm>
          <a:prstGeom prst="rect">
            <a:avLst/>
          </a:prstGeom>
        </p:spPr>
      </p:pic>
      <p:sp>
        <p:nvSpPr>
          <p:cNvPr id="40" name="CasellaDiTesto 39">
            <a:extLst>
              <a:ext uri="{FF2B5EF4-FFF2-40B4-BE49-F238E27FC236}">
                <a16:creationId xmlns:a16="http://schemas.microsoft.com/office/drawing/2014/main" xmlns="" id="{2294AC37-85B9-42AC-A020-7A843FF4F201}"/>
              </a:ext>
            </a:extLst>
          </p:cNvPr>
          <p:cNvSpPr txBox="1"/>
          <p:nvPr/>
        </p:nvSpPr>
        <p:spPr>
          <a:xfrm>
            <a:off x="1449139" y="1443031"/>
            <a:ext cx="6249883" cy="338554"/>
          </a:xfrm>
          <a:prstGeom prst="rect">
            <a:avLst/>
          </a:prstGeom>
          <a:noFill/>
        </p:spPr>
        <p:txBody>
          <a:bodyPr wrap="square" rtlCol="0">
            <a:spAutoFit/>
          </a:bodyPr>
          <a:lstStyle/>
          <a:p>
            <a:r>
              <a:rPr lang="it-IT" sz="1600">
                <a:solidFill>
                  <a:schemeClr val="tx2">
                    <a:lumMod val="75000"/>
                  </a:schemeClr>
                </a:solidFill>
              </a:rPr>
              <a:t>Direttiva sul risanamento e la risoluzione delle Banche (</a:t>
            </a:r>
            <a:r>
              <a:rPr lang="it-IT" sz="1600" b="1">
                <a:solidFill>
                  <a:schemeClr val="tx2">
                    <a:lumMod val="75000"/>
                  </a:schemeClr>
                </a:solidFill>
              </a:rPr>
              <a:t>BRRD</a:t>
            </a:r>
            <a:r>
              <a:rPr lang="it-IT" sz="1600">
                <a:solidFill>
                  <a:schemeClr val="tx2">
                    <a:lumMod val="75000"/>
                  </a:schemeClr>
                </a:solidFill>
              </a:rPr>
              <a:t>)</a:t>
            </a:r>
            <a:endParaRPr lang="it-IT" sz="1600" dirty="0">
              <a:solidFill>
                <a:schemeClr val="tx2">
                  <a:lumMod val="75000"/>
                </a:schemeClr>
              </a:solidFill>
            </a:endParaRPr>
          </a:p>
        </p:txBody>
      </p:sp>
      <p:sp>
        <p:nvSpPr>
          <p:cNvPr id="41" name="Goccia 40">
            <a:extLst>
              <a:ext uri="{FF2B5EF4-FFF2-40B4-BE49-F238E27FC236}">
                <a16:creationId xmlns:a16="http://schemas.microsoft.com/office/drawing/2014/main" xmlns="" id="{97553486-E235-49D8-AE66-791FAF91C33D}"/>
              </a:ext>
            </a:extLst>
          </p:cNvPr>
          <p:cNvSpPr/>
          <p:nvPr/>
        </p:nvSpPr>
        <p:spPr>
          <a:xfrm rot="1905374">
            <a:off x="1153127" y="1518536"/>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xmlns="" id="{3AD9917B-AFE9-45AC-9A7A-929A250CFF2C}"/>
              </a:ext>
            </a:extLst>
          </p:cNvPr>
          <p:cNvSpPr txBox="1"/>
          <p:nvPr/>
        </p:nvSpPr>
        <p:spPr>
          <a:xfrm>
            <a:off x="1414650" y="2467763"/>
            <a:ext cx="5658921" cy="584775"/>
          </a:xfrm>
          <a:prstGeom prst="rect">
            <a:avLst/>
          </a:prstGeom>
          <a:noFill/>
        </p:spPr>
        <p:txBody>
          <a:bodyPr wrap="none" rtlCol="0">
            <a:spAutoFit/>
          </a:bodyPr>
          <a:lstStyle/>
          <a:p>
            <a:r>
              <a:rPr lang="it-IT" sz="1600" b="1" dirty="0" err="1">
                <a:solidFill>
                  <a:schemeClr val="tx2">
                    <a:lumMod val="75000"/>
                  </a:schemeClr>
                </a:solidFill>
              </a:rPr>
              <a:t>MiFID</a:t>
            </a:r>
            <a:r>
              <a:rPr lang="it-IT" sz="1600" b="1" dirty="0">
                <a:solidFill>
                  <a:schemeClr val="tx2">
                    <a:lumMod val="75000"/>
                  </a:schemeClr>
                </a:solidFill>
              </a:rPr>
              <a:t> I </a:t>
            </a:r>
            <a:r>
              <a:rPr lang="it-IT" sz="1600" dirty="0">
                <a:solidFill>
                  <a:schemeClr val="tx2">
                    <a:lumMod val="75000"/>
                  </a:schemeClr>
                </a:solidFill>
                <a:sym typeface="Symbol" panose="05050102010706020507" pitchFamily="18" charset="2"/>
              </a:rPr>
              <a:t> N</a:t>
            </a:r>
            <a:r>
              <a:rPr lang="it-IT" sz="1600" dirty="0">
                <a:solidFill>
                  <a:schemeClr val="tx2">
                    <a:lumMod val="75000"/>
                  </a:schemeClr>
                </a:solidFill>
              </a:rPr>
              <a:t>orme per la negoziazione di valori mobiliari </a:t>
            </a:r>
          </a:p>
          <a:p>
            <a:r>
              <a:rPr lang="it-IT" sz="1600" dirty="0" smtClean="0">
                <a:solidFill>
                  <a:schemeClr val="tx2">
                    <a:lumMod val="75000"/>
                  </a:schemeClr>
                </a:solidFill>
              </a:rPr>
              <a:t>Maggiore </a:t>
            </a:r>
            <a:r>
              <a:rPr lang="it-IT" sz="1600" dirty="0">
                <a:solidFill>
                  <a:schemeClr val="tx2">
                    <a:lumMod val="75000"/>
                  </a:schemeClr>
                </a:solidFill>
              </a:rPr>
              <a:t>concorrenza + Migliore tutela degli investitori</a:t>
            </a:r>
          </a:p>
        </p:txBody>
      </p:sp>
      <p:sp>
        <p:nvSpPr>
          <p:cNvPr id="43" name="CasellaDiTesto 42">
            <a:extLst>
              <a:ext uri="{FF2B5EF4-FFF2-40B4-BE49-F238E27FC236}">
                <a16:creationId xmlns:a16="http://schemas.microsoft.com/office/drawing/2014/main" xmlns="" id="{91F98504-97D7-466B-A45A-C982E3579165}"/>
              </a:ext>
            </a:extLst>
          </p:cNvPr>
          <p:cNvSpPr txBox="1"/>
          <p:nvPr/>
        </p:nvSpPr>
        <p:spPr>
          <a:xfrm>
            <a:off x="1386094" y="3082634"/>
            <a:ext cx="6312928" cy="338554"/>
          </a:xfrm>
          <a:prstGeom prst="rect">
            <a:avLst/>
          </a:prstGeom>
          <a:noFill/>
        </p:spPr>
        <p:txBody>
          <a:bodyPr wrap="square" rtlCol="0">
            <a:spAutoFit/>
          </a:bodyPr>
          <a:lstStyle/>
          <a:p>
            <a:r>
              <a:rPr lang="it-IT" sz="1600" b="1" dirty="0" err="1">
                <a:solidFill>
                  <a:schemeClr val="tx2">
                    <a:lumMod val="75000"/>
                  </a:schemeClr>
                </a:solidFill>
              </a:rPr>
              <a:t>MiFID</a:t>
            </a:r>
            <a:r>
              <a:rPr lang="it-IT" sz="1600" b="1" dirty="0">
                <a:solidFill>
                  <a:schemeClr val="tx2">
                    <a:lumMod val="75000"/>
                  </a:schemeClr>
                </a:solidFill>
              </a:rPr>
              <a:t> II </a:t>
            </a:r>
            <a:r>
              <a:rPr lang="it-IT" sz="1600" dirty="0">
                <a:solidFill>
                  <a:schemeClr val="tx2">
                    <a:lumMod val="75000"/>
                  </a:schemeClr>
                </a:solidFill>
                <a:sym typeface="Symbol" panose="05050102010706020507" pitchFamily="18" charset="2"/>
              </a:rPr>
              <a:t> </a:t>
            </a:r>
            <a:r>
              <a:rPr lang="it-IT" sz="1600" dirty="0" smtClean="0">
                <a:solidFill>
                  <a:schemeClr val="tx2">
                    <a:lumMod val="75000"/>
                  </a:schemeClr>
                </a:solidFill>
                <a:sym typeface="Symbol" panose="05050102010706020507" pitchFamily="18" charset="2"/>
              </a:rPr>
              <a:t>Rafforza </a:t>
            </a:r>
            <a:r>
              <a:rPr lang="it-IT" sz="1600" dirty="0">
                <a:solidFill>
                  <a:schemeClr val="tx2">
                    <a:lumMod val="75000"/>
                  </a:schemeClr>
                </a:solidFill>
                <a:sym typeface="Symbol" panose="05050102010706020507" pitchFamily="18" charset="2"/>
              </a:rPr>
              <a:t>la tutela dei consumatori</a:t>
            </a:r>
            <a:endParaRPr lang="it-IT" sz="1600" dirty="0">
              <a:solidFill>
                <a:schemeClr val="tx2">
                  <a:lumMod val="75000"/>
                </a:schemeClr>
              </a:solidFill>
            </a:endParaRPr>
          </a:p>
        </p:txBody>
      </p:sp>
      <p:sp>
        <p:nvSpPr>
          <p:cNvPr id="44" name="Goccia 43">
            <a:extLst>
              <a:ext uri="{FF2B5EF4-FFF2-40B4-BE49-F238E27FC236}">
                <a16:creationId xmlns:a16="http://schemas.microsoft.com/office/drawing/2014/main" xmlns="" id="{C8552738-40BD-494D-9548-E4DC46F7D09E}"/>
              </a:ext>
            </a:extLst>
          </p:cNvPr>
          <p:cNvSpPr/>
          <p:nvPr/>
        </p:nvSpPr>
        <p:spPr>
          <a:xfrm rot="1905374">
            <a:off x="1122437" y="2542678"/>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5" name="Goccia 44">
            <a:extLst>
              <a:ext uri="{FF2B5EF4-FFF2-40B4-BE49-F238E27FC236}">
                <a16:creationId xmlns:a16="http://schemas.microsoft.com/office/drawing/2014/main" xmlns="" id="{A48C326E-5E10-49A6-8750-AE963738939A}"/>
              </a:ext>
            </a:extLst>
          </p:cNvPr>
          <p:cNvSpPr/>
          <p:nvPr/>
        </p:nvSpPr>
        <p:spPr>
          <a:xfrm rot="1905374">
            <a:off x="1126386" y="3152640"/>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6" name="CasellaDiTesto 45">
            <a:extLst>
              <a:ext uri="{FF2B5EF4-FFF2-40B4-BE49-F238E27FC236}">
                <a16:creationId xmlns:a16="http://schemas.microsoft.com/office/drawing/2014/main" xmlns="" id="{0EA1231F-2DFC-45CA-9E72-FE5244DEB5F4}"/>
              </a:ext>
            </a:extLst>
          </p:cNvPr>
          <p:cNvSpPr txBox="1"/>
          <p:nvPr/>
        </p:nvSpPr>
        <p:spPr>
          <a:xfrm>
            <a:off x="1171258" y="4753481"/>
            <a:ext cx="6312928" cy="830997"/>
          </a:xfrm>
          <a:prstGeom prst="rect">
            <a:avLst/>
          </a:prstGeom>
          <a:noFill/>
        </p:spPr>
        <p:txBody>
          <a:bodyPr wrap="square" rtlCol="0">
            <a:spAutoFit/>
          </a:bodyPr>
          <a:lstStyle/>
          <a:p>
            <a:r>
              <a:rPr lang="it-IT" sz="1600" b="1" dirty="0" err="1">
                <a:solidFill>
                  <a:srgbClr val="757575"/>
                </a:solidFill>
              </a:rPr>
              <a:t>Solvency</a:t>
            </a:r>
            <a:r>
              <a:rPr lang="it-IT" sz="1600" b="1" dirty="0">
                <a:solidFill>
                  <a:srgbClr val="757575"/>
                </a:solidFill>
              </a:rPr>
              <a:t> II </a:t>
            </a:r>
            <a:r>
              <a:rPr lang="it-IT" sz="1600" dirty="0">
                <a:solidFill>
                  <a:srgbClr val="757575"/>
                </a:solidFill>
                <a:sym typeface="Symbol" panose="05050102010706020507" pitchFamily="18" charset="2"/>
              </a:rPr>
              <a:t></a:t>
            </a:r>
            <a:r>
              <a:rPr lang="it-IT" sz="1600" dirty="0">
                <a:solidFill>
                  <a:srgbClr val="757575"/>
                </a:solidFill>
              </a:rPr>
              <a:t> Attività di assicurazione diversa dall'assicurazione sulla vita, assicurazione sulla vita e riassicurazione</a:t>
            </a:r>
          </a:p>
        </p:txBody>
      </p:sp>
      <p:sp>
        <p:nvSpPr>
          <p:cNvPr id="53" name="CasellaDiTesto 52">
            <a:extLst>
              <a:ext uri="{FF2B5EF4-FFF2-40B4-BE49-F238E27FC236}">
                <a16:creationId xmlns:a16="http://schemas.microsoft.com/office/drawing/2014/main" xmlns="" id="{368B2340-5F70-4D4B-9DC3-57978D969A42}"/>
              </a:ext>
            </a:extLst>
          </p:cNvPr>
          <p:cNvSpPr txBox="1"/>
          <p:nvPr/>
        </p:nvSpPr>
        <p:spPr>
          <a:xfrm>
            <a:off x="1150283" y="5715319"/>
            <a:ext cx="6312928" cy="830997"/>
          </a:xfrm>
          <a:prstGeom prst="rect">
            <a:avLst/>
          </a:prstGeom>
          <a:noFill/>
        </p:spPr>
        <p:txBody>
          <a:bodyPr wrap="square" rtlCol="0">
            <a:spAutoFit/>
          </a:bodyPr>
          <a:lstStyle/>
          <a:p>
            <a:r>
              <a:rPr lang="it-IT" sz="1600" b="1" dirty="0" err="1">
                <a:solidFill>
                  <a:srgbClr val="757575"/>
                </a:solidFill>
              </a:rPr>
              <a:t>Insurance</a:t>
            </a:r>
            <a:r>
              <a:rPr lang="it-IT" sz="1600" b="1" dirty="0">
                <a:solidFill>
                  <a:srgbClr val="757575"/>
                </a:solidFill>
              </a:rPr>
              <a:t> Distribution Directive</a:t>
            </a:r>
            <a:r>
              <a:rPr lang="it-IT" sz="1600" dirty="0">
                <a:solidFill>
                  <a:srgbClr val="757575"/>
                </a:solidFill>
              </a:rPr>
              <a:t>(IDD) </a:t>
            </a:r>
            <a:r>
              <a:rPr lang="it-IT" sz="1600" dirty="0">
                <a:solidFill>
                  <a:srgbClr val="757575"/>
                </a:solidFill>
                <a:sym typeface="Symbol" panose="05050102010706020507" pitchFamily="18" charset="2"/>
              </a:rPr>
              <a:t></a:t>
            </a:r>
            <a:r>
              <a:rPr lang="it-IT" sz="1600" dirty="0">
                <a:solidFill>
                  <a:srgbClr val="757575"/>
                </a:solidFill>
              </a:rPr>
              <a:t> </a:t>
            </a:r>
            <a:r>
              <a:rPr lang="it-IT" sz="1600" dirty="0" smtClean="0">
                <a:solidFill>
                  <a:srgbClr val="757575"/>
                </a:solidFill>
              </a:rPr>
              <a:t>Arricchisce </a:t>
            </a:r>
            <a:r>
              <a:rPr lang="it-IT" sz="1600" dirty="0">
                <a:solidFill>
                  <a:srgbClr val="757575"/>
                </a:solidFill>
              </a:rPr>
              <a:t>la nozione d’intermediazione </a:t>
            </a:r>
            <a:r>
              <a:rPr lang="it-IT" sz="1600" dirty="0" smtClean="0">
                <a:solidFill>
                  <a:srgbClr val="757575"/>
                </a:solidFill>
                <a:sym typeface="Symbol" panose="05050102010706020507" pitchFamily="18" charset="2"/>
              </a:rPr>
              <a:t>e </a:t>
            </a:r>
            <a:r>
              <a:rPr lang="it-IT" sz="1600" dirty="0" smtClean="0">
                <a:solidFill>
                  <a:srgbClr val="757575"/>
                </a:solidFill>
              </a:rPr>
              <a:t>definisce </a:t>
            </a:r>
            <a:r>
              <a:rPr lang="it-IT" sz="1600" dirty="0">
                <a:solidFill>
                  <a:srgbClr val="757575"/>
                </a:solidFill>
              </a:rPr>
              <a:t>perimetro </a:t>
            </a:r>
            <a:r>
              <a:rPr lang="it-IT" sz="1600" dirty="0" smtClean="0">
                <a:solidFill>
                  <a:srgbClr val="757575"/>
                </a:solidFill>
              </a:rPr>
              <a:t>e concetto </a:t>
            </a:r>
            <a:r>
              <a:rPr lang="it-IT" sz="1600" dirty="0">
                <a:solidFill>
                  <a:srgbClr val="757575"/>
                </a:solidFill>
              </a:rPr>
              <a:t>di consulenza assicurativa</a:t>
            </a:r>
          </a:p>
        </p:txBody>
      </p:sp>
      <p:sp>
        <p:nvSpPr>
          <p:cNvPr id="54" name="Goccia 53">
            <a:extLst>
              <a:ext uri="{FF2B5EF4-FFF2-40B4-BE49-F238E27FC236}">
                <a16:creationId xmlns:a16="http://schemas.microsoft.com/office/drawing/2014/main" xmlns="" id="{2283AA95-6E23-4E69-BB03-2184256D1F5B}"/>
              </a:ext>
            </a:extLst>
          </p:cNvPr>
          <p:cNvSpPr/>
          <p:nvPr/>
        </p:nvSpPr>
        <p:spPr>
          <a:xfrm rot="1905374">
            <a:off x="885381" y="4812502"/>
            <a:ext cx="263725" cy="274338"/>
          </a:xfrm>
          <a:prstGeom prst="teardrop">
            <a:avLst>
              <a:gd name="adj" fmla="val 102018"/>
            </a:avLst>
          </a:prstGeom>
          <a:solidFill>
            <a:srgbClr val="863737"/>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5" name="Goccia 54">
            <a:extLst>
              <a:ext uri="{FF2B5EF4-FFF2-40B4-BE49-F238E27FC236}">
                <a16:creationId xmlns:a16="http://schemas.microsoft.com/office/drawing/2014/main" xmlns="" id="{4F55B245-E5A9-475F-9C0C-CC5F35F5B336}"/>
              </a:ext>
            </a:extLst>
          </p:cNvPr>
          <p:cNvSpPr/>
          <p:nvPr/>
        </p:nvSpPr>
        <p:spPr>
          <a:xfrm rot="1905374">
            <a:off x="890671" y="5758641"/>
            <a:ext cx="263725" cy="274338"/>
          </a:xfrm>
          <a:prstGeom prst="teardrop">
            <a:avLst>
              <a:gd name="adj" fmla="val 102018"/>
            </a:avLst>
          </a:prstGeom>
          <a:solidFill>
            <a:srgbClr val="863737"/>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9" name="Goccia 58">
            <a:extLst>
              <a:ext uri="{FF2B5EF4-FFF2-40B4-BE49-F238E27FC236}">
                <a16:creationId xmlns:a16="http://schemas.microsoft.com/office/drawing/2014/main" xmlns="" id="{C57C8360-8269-4875-8ADE-12259106F6E1}"/>
              </a:ext>
            </a:extLst>
          </p:cNvPr>
          <p:cNvSpPr/>
          <p:nvPr/>
        </p:nvSpPr>
        <p:spPr>
          <a:xfrm flipH="1">
            <a:off x="4158185" y="3490771"/>
            <a:ext cx="2251884" cy="1027101"/>
          </a:xfrm>
          <a:prstGeom prst="teardrop">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a:solidFill>
                  <a:schemeClr val="tx1"/>
                </a:solidFill>
                <a:latin typeface="Tempus Sans ITC" panose="04020404030D07020202" pitchFamily="82" charset="0"/>
                <a:cs typeface="Gisha" panose="020B0502040204020203" pitchFamily="34" charset="-79"/>
              </a:rPr>
              <a:t>Processo, soggetti, perimetro della Consulenza finanziaria</a:t>
            </a:r>
            <a:endParaRPr lang="it-IT" sz="1400" b="1" dirty="0">
              <a:solidFill>
                <a:schemeClr val="tx1"/>
              </a:solidFill>
              <a:latin typeface="Tempus Sans ITC" panose="04020404030D07020202" pitchFamily="82" charset="0"/>
              <a:cs typeface="Gisha" panose="020B0502040204020203" pitchFamily="34" charset="-79"/>
            </a:endParaRPr>
          </a:p>
        </p:txBody>
      </p:sp>
      <p:pic>
        <p:nvPicPr>
          <p:cNvPr id="56" name="Immagine 55">
            <a:extLst>
              <a:ext uri="{FF2B5EF4-FFF2-40B4-BE49-F238E27FC236}">
                <a16:creationId xmlns:a16="http://schemas.microsoft.com/office/drawing/2014/main" xmlns="" id="{B5961C6D-5FB9-4F1F-ACC2-CF03493F7782}"/>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xmlns="" val="0"/>
              </a:ext>
            </a:extLst>
          </a:blip>
          <a:stretch>
            <a:fillRect/>
          </a:stretch>
        </p:blipFill>
        <p:spPr>
          <a:xfrm>
            <a:off x="6443754" y="4676355"/>
            <a:ext cx="758090" cy="758090"/>
          </a:xfrm>
          <a:prstGeom prst="rect">
            <a:avLst/>
          </a:prstGeom>
        </p:spPr>
      </p:pic>
      <p:sp>
        <p:nvSpPr>
          <p:cNvPr id="51" name="Rettangolo arrotondato 74">
            <a:extLst>
              <a:ext uri="{FF2B5EF4-FFF2-40B4-BE49-F238E27FC236}">
                <a16:creationId xmlns:a16="http://schemas.microsoft.com/office/drawing/2014/main" xmlns="" id="{0A3BABD0-6678-4E09-B288-D1A7A5977AE8}"/>
              </a:ext>
            </a:extLst>
          </p:cNvPr>
          <p:cNvSpPr/>
          <p:nvPr/>
        </p:nvSpPr>
        <p:spPr>
          <a:xfrm>
            <a:off x="453150" y="992790"/>
            <a:ext cx="60270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57" name="Rettangolo arrotondato 74">
            <a:extLst>
              <a:ext uri="{FF2B5EF4-FFF2-40B4-BE49-F238E27FC236}">
                <a16:creationId xmlns:a16="http://schemas.microsoft.com/office/drawing/2014/main" xmlns="" id="{56842C75-CE9F-4109-8DEF-BE35328E137A}"/>
              </a:ext>
            </a:extLst>
          </p:cNvPr>
          <p:cNvSpPr/>
          <p:nvPr/>
        </p:nvSpPr>
        <p:spPr>
          <a:xfrm>
            <a:off x="483057" y="2455801"/>
            <a:ext cx="602700"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5-6</a:t>
            </a:r>
            <a:endParaRPr lang="it-IT" dirty="0"/>
          </a:p>
        </p:txBody>
      </p:sp>
      <p:sp>
        <p:nvSpPr>
          <p:cNvPr id="60" name="Rettangolo arrotondato 75">
            <a:extLst>
              <a:ext uri="{FF2B5EF4-FFF2-40B4-BE49-F238E27FC236}">
                <a16:creationId xmlns:a16="http://schemas.microsoft.com/office/drawing/2014/main" xmlns="" id="{88F8BE70-3387-4A05-854A-BB473732EF52}"/>
              </a:ext>
            </a:extLst>
          </p:cNvPr>
          <p:cNvSpPr/>
          <p:nvPr/>
        </p:nvSpPr>
        <p:spPr>
          <a:xfrm>
            <a:off x="3918394" y="3697505"/>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5" name="Rettangolo arrotondato 75">
            <a:extLst>
              <a:ext uri="{FF2B5EF4-FFF2-40B4-BE49-F238E27FC236}">
                <a16:creationId xmlns:a16="http://schemas.microsoft.com/office/drawing/2014/main" xmlns="" id="{A896A8EF-620C-49C0-AEBA-487026D935D7}"/>
              </a:ext>
            </a:extLst>
          </p:cNvPr>
          <p:cNvSpPr/>
          <p:nvPr/>
        </p:nvSpPr>
        <p:spPr>
          <a:xfrm>
            <a:off x="733594" y="5009459"/>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67" name="Rettangolo arrotondato 75">
            <a:extLst>
              <a:ext uri="{FF2B5EF4-FFF2-40B4-BE49-F238E27FC236}">
                <a16:creationId xmlns:a16="http://schemas.microsoft.com/office/drawing/2014/main" xmlns="" id="{7CEDD16A-09F2-4260-B01E-67A778F361FB}"/>
              </a:ext>
            </a:extLst>
          </p:cNvPr>
          <p:cNvSpPr/>
          <p:nvPr/>
        </p:nvSpPr>
        <p:spPr>
          <a:xfrm>
            <a:off x="440476" y="5842160"/>
            <a:ext cx="526722" cy="3788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Tree>
    <p:extLst>
      <p:ext uri="{BB962C8B-B14F-4D97-AF65-F5344CB8AC3E}">
        <p14:creationId xmlns:p14="http://schemas.microsoft.com/office/powerpoint/2010/main" xmlns="" val="41527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xmlns=""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xmlns=""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nSpc>
                <a:spcPct val="120000"/>
              </a:lnSpc>
              <a:defRPr/>
            </a:pPr>
            <a:r>
              <a:rPr lang="it-IT" i="1" dirty="0">
                <a:cs typeface="Arial" charset="0"/>
              </a:rPr>
              <a:t>Il recesso del Regno Unito dall’Unione Europea ha implicazioni per il settore dei servizi finanziari?</a:t>
            </a:r>
            <a:endParaRPr lang="it-IT" dirty="0">
              <a:cs typeface="Arial" charset="0"/>
            </a:endParaRPr>
          </a:p>
        </p:txBody>
      </p:sp>
      <p:sp>
        <p:nvSpPr>
          <p:cNvPr id="14" name="Segnaposto testo 7">
            <a:extLst>
              <a:ext uri="{FF2B5EF4-FFF2-40B4-BE49-F238E27FC236}">
                <a16:creationId xmlns:a16="http://schemas.microsoft.com/office/drawing/2014/main" xmlns=""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In che modo si è trasformata la famiglia tradizionale?</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xmlns=""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In che modo la frattura della famiglia tradizionale ha inciso sulle scelte finanziarie degli individui?</a:t>
            </a:r>
            <a:endParaRPr lang="it-IT" i="1" dirty="0">
              <a:ea typeface="+mj-ea"/>
              <a:cs typeface="Arial" charset="0"/>
            </a:endParaRPr>
          </a:p>
        </p:txBody>
      </p:sp>
      <p:sp>
        <p:nvSpPr>
          <p:cNvPr id="21" name="Segnaposto testo 7">
            <a:extLst>
              <a:ext uri="{FF2B5EF4-FFF2-40B4-BE49-F238E27FC236}">
                <a16:creationId xmlns:a16="http://schemas.microsoft.com/office/drawing/2014/main" xmlns=""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i="1">
                <a:ea typeface="+mj-ea"/>
                <a:cs typeface="Arial" charset="0"/>
              </a:rPr>
              <a:t>A seguito della crisi finanziaria internazionale, su quali obiettivi si fonda il nuovo approccio normativo?</a:t>
            </a:r>
            <a:endParaRPr lang="it-IT" i="1" dirty="0">
              <a:ea typeface="+mj-ea"/>
              <a:cs typeface="Arial" charset="0"/>
            </a:endParaRPr>
          </a:p>
        </p:txBody>
      </p:sp>
      <p:sp>
        <p:nvSpPr>
          <p:cNvPr id="13" name="Segnaposto testo 7">
            <a:extLst>
              <a:ext uri="{FF2B5EF4-FFF2-40B4-BE49-F238E27FC236}">
                <a16:creationId xmlns:a16="http://schemas.microsoft.com/office/drawing/2014/main" xmlns=""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dirty="0">
                <a:cs typeface="Arial" charset="0"/>
              </a:rPr>
              <a:t>Si, considerato che il Regno Unito non intende partecipare al mercato unico o all'Unione doganale, si dovranno avviare i lavori per un accordo di libero scambio, che comprenda il commercio di beni in tutti i settori e senza tariffe o restrizioni quantitative, ma anche il commercio di servizi, compresi quelli finanziari.</a:t>
            </a:r>
            <a:endParaRPr lang="it-IT" dirty="0">
              <a:latin typeface="Garamond"/>
              <a:cs typeface="Garamond"/>
            </a:endParaRPr>
          </a:p>
        </p:txBody>
      </p:sp>
      <p:sp>
        <p:nvSpPr>
          <p:cNvPr id="15" name="Segnaposto testo 7">
            <a:extLst>
              <a:ext uri="{FF2B5EF4-FFF2-40B4-BE49-F238E27FC236}">
                <a16:creationId xmlns:a16="http://schemas.microsoft.com/office/drawing/2014/main" xmlns=""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dirty="0">
                <a:cs typeface="Arial" charset="0"/>
              </a:rPr>
              <a:t>Prima di tutto si assiste ad un allungamento dei tempi: l’uscita dalla famiglia di origine, la formazione dell’unione, e l’arrivo del primo figlio sono sempre più ritardati</a:t>
            </a:r>
            <a:r>
              <a:rPr lang="it-IT" dirty="0" smtClean="0">
                <a:cs typeface="Arial" charset="0"/>
              </a:rPr>
              <a:t>.</a:t>
            </a:r>
          </a:p>
          <a:p>
            <a:pPr algn="just">
              <a:lnSpc>
                <a:spcPct val="120000"/>
              </a:lnSpc>
              <a:defRPr/>
            </a:pPr>
            <a:r>
              <a:rPr lang="it-IT" dirty="0" smtClean="0">
                <a:cs typeface="Arial" charset="0"/>
              </a:rPr>
              <a:t>Inoltre </a:t>
            </a:r>
            <a:r>
              <a:rPr lang="it-IT" dirty="0">
                <a:cs typeface="Arial" charset="0"/>
              </a:rPr>
              <a:t>tendono ad emergere nuove forme di vita familiare, soprattutto all’insegna delle unioni libere che si fondano sull’indipendenza dei singoli individui.</a:t>
            </a:r>
          </a:p>
        </p:txBody>
      </p:sp>
      <p:sp>
        <p:nvSpPr>
          <p:cNvPr id="18" name="Segnaposto testo 7">
            <a:extLst>
              <a:ext uri="{FF2B5EF4-FFF2-40B4-BE49-F238E27FC236}">
                <a16:creationId xmlns:a16="http://schemas.microsoft.com/office/drawing/2014/main" xmlns=""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dirty="0">
                <a:cs typeface="Arial" charset="0"/>
              </a:rPr>
              <a:t>Facendo ricorso a strategie finalizzate a ridurre l’impatto sul bilancio familiare di eventi negativi inattesi</a:t>
            </a:r>
            <a:r>
              <a:rPr lang="it-IT" dirty="0" smtClean="0">
                <a:cs typeface="Arial" charset="0"/>
              </a:rPr>
              <a:t>.</a:t>
            </a:r>
          </a:p>
          <a:p>
            <a:pPr algn="just">
              <a:lnSpc>
                <a:spcPct val="120000"/>
              </a:lnSpc>
              <a:defRPr/>
            </a:pPr>
            <a:r>
              <a:rPr lang="it-IT" dirty="0" smtClean="0">
                <a:cs typeface="Arial" charset="0"/>
              </a:rPr>
              <a:t>Le </a:t>
            </a:r>
            <a:r>
              <a:rPr lang="it-IT" dirty="0">
                <a:cs typeface="Arial" charset="0"/>
              </a:rPr>
              <a:t>famiglie hanno cominciato a dotarsi di strategie per fare fronte a spese impreviste o inattese riduzioni di reddito.</a:t>
            </a:r>
          </a:p>
        </p:txBody>
      </p:sp>
      <p:sp>
        <p:nvSpPr>
          <p:cNvPr id="23" name="Segnaposto testo 7">
            <a:extLst>
              <a:ext uri="{FF2B5EF4-FFF2-40B4-BE49-F238E27FC236}">
                <a16:creationId xmlns:a16="http://schemas.microsoft.com/office/drawing/2014/main" xmlns="" id="{F49D8BF1-CE02-446F-BA87-BDD1F885AAFA}"/>
              </a:ext>
            </a:extLst>
          </p:cNvPr>
          <p:cNvSpPr txBox="1">
            <a:spLocks/>
          </p:cNvSpPr>
          <p:nvPr/>
        </p:nvSpPr>
        <p:spPr>
          <a:xfrm>
            <a:off x="8905732"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t>Il nuovo approccio normativo assume come obiettivo chiave della regolamentazione e della supervisione delle istituzioni e dei mercati finanziari la tradizionale stabilità finanziaria, intesa però nella rinnovata e più ampia prospettiva di “stabilità sistemica”.</a:t>
            </a:r>
            <a:endParaRPr lang="it-IT" dirty="0"/>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xmlns="" val="417894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xmlns=""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a:solidFill>
                  <a:schemeClr val="tx1"/>
                </a:solidFill>
              </a:rPr>
              <a:t>Costituisce la normativa di riferimento per la definizione di processo, soggetti e perimetro della Consulenza finanziaria</a:t>
            </a:r>
            <a:endParaRPr lang="it-IT" sz="1800" i="1" dirty="0">
              <a:solidFill>
                <a:schemeClr val="tx1"/>
              </a:solidFill>
            </a:endParaRPr>
          </a:p>
        </p:txBody>
      </p:sp>
      <p:sp>
        <p:nvSpPr>
          <p:cNvPr id="17" name="Segnaposto testo 7">
            <a:extLst>
              <a:ext uri="{FF2B5EF4-FFF2-40B4-BE49-F238E27FC236}">
                <a16:creationId xmlns:a16="http://schemas.microsoft.com/office/drawing/2014/main" xmlns="" id="{EB98D9BD-BC22-4143-A9ED-B7D32987B10E}"/>
              </a:ext>
            </a:extLst>
          </p:cNvPr>
          <p:cNvSpPr txBox="1">
            <a:spLocks/>
          </p:cNvSpPr>
          <p:nvPr/>
        </p:nvSpPr>
        <p:spPr>
          <a:xfrm>
            <a:off x="1275317" y="3759002"/>
            <a:ext cx="1539397" cy="586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Solvency II </a:t>
            </a:r>
            <a:endParaRPr lang="it-IT" sz="1600" dirty="0"/>
          </a:p>
        </p:txBody>
      </p:sp>
      <p:pic>
        <p:nvPicPr>
          <p:cNvPr id="18" name="Immagine 17">
            <a:extLst>
              <a:ext uri="{FF2B5EF4-FFF2-40B4-BE49-F238E27FC236}">
                <a16:creationId xmlns:a16="http://schemas.microsoft.com/office/drawing/2014/main" xmlns=""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xmlns="" val="0"/>
              </a:ext>
            </a:extLst>
          </a:blip>
          <a:stretch>
            <a:fillRect/>
          </a:stretch>
        </p:blipFill>
        <p:spPr>
          <a:xfrm>
            <a:off x="3935627" y="2822503"/>
            <a:ext cx="810936" cy="810936"/>
          </a:xfrm>
          <a:prstGeom prst="rect">
            <a:avLst/>
          </a:prstGeom>
        </p:spPr>
      </p:pic>
      <p:pic>
        <p:nvPicPr>
          <p:cNvPr id="19" name="Immagine 18">
            <a:extLst>
              <a:ext uri="{FF2B5EF4-FFF2-40B4-BE49-F238E27FC236}">
                <a16:creationId xmlns:a16="http://schemas.microsoft.com/office/drawing/2014/main" xmlns=""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xmlns="" val="0"/>
              </a:ext>
            </a:extLst>
          </a:blip>
          <a:stretch>
            <a:fillRect/>
          </a:stretch>
        </p:blipFill>
        <p:spPr>
          <a:xfrm>
            <a:off x="9296761" y="2914556"/>
            <a:ext cx="810936" cy="810936"/>
          </a:xfrm>
          <a:prstGeom prst="rect">
            <a:avLst/>
          </a:prstGeom>
        </p:spPr>
      </p:pic>
      <p:pic>
        <p:nvPicPr>
          <p:cNvPr id="21" name="Immagine 20">
            <a:extLst>
              <a:ext uri="{FF2B5EF4-FFF2-40B4-BE49-F238E27FC236}">
                <a16:creationId xmlns:a16="http://schemas.microsoft.com/office/drawing/2014/main" xmlns=""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xmlns="" val="0"/>
              </a:ext>
            </a:extLst>
          </a:blip>
          <a:stretch>
            <a:fillRect/>
          </a:stretch>
        </p:blipFill>
        <p:spPr>
          <a:xfrm>
            <a:off x="6616194" y="2844000"/>
            <a:ext cx="810936" cy="810936"/>
          </a:xfrm>
          <a:prstGeom prst="rect">
            <a:avLst/>
          </a:prstGeom>
        </p:spPr>
      </p:pic>
      <p:pic>
        <p:nvPicPr>
          <p:cNvPr id="22" name="Immagine 21">
            <a:extLst>
              <a:ext uri="{FF2B5EF4-FFF2-40B4-BE49-F238E27FC236}">
                <a16:creationId xmlns:a16="http://schemas.microsoft.com/office/drawing/2014/main" xmlns=""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xmlns=""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xmlns="" id="{4A67FF13-402A-4E84-A051-62BD0CA448D0}"/>
              </a:ext>
            </a:extLst>
          </p:cNvPr>
          <p:cNvSpPr txBox="1">
            <a:spLocks/>
          </p:cNvSpPr>
          <p:nvPr/>
        </p:nvSpPr>
        <p:spPr>
          <a:xfrm>
            <a:off x="3831497" y="3725492"/>
            <a:ext cx="967962" cy="59803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IDD</a:t>
            </a:r>
            <a:endParaRPr lang="it-IT" sz="1600" dirty="0"/>
          </a:p>
        </p:txBody>
      </p:sp>
      <p:sp>
        <p:nvSpPr>
          <p:cNvPr id="30" name="Rettangolo arrotondato 23">
            <a:extLst>
              <a:ext uri="{FF2B5EF4-FFF2-40B4-BE49-F238E27FC236}">
                <a16:creationId xmlns:a16="http://schemas.microsoft.com/office/drawing/2014/main" xmlns=""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xmlns="" id="{4A67FF13-402A-4E84-A051-62BD0CA448D0}"/>
              </a:ext>
            </a:extLst>
          </p:cNvPr>
          <p:cNvSpPr txBox="1">
            <a:spLocks/>
          </p:cNvSpPr>
          <p:nvPr/>
        </p:nvSpPr>
        <p:spPr>
          <a:xfrm>
            <a:off x="6343783" y="3759002"/>
            <a:ext cx="2166693" cy="125778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Basilea III </a:t>
            </a: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xmlns="" id="{EB98D9BD-BC22-4143-A9ED-B7D32987B10E}"/>
              </a:ext>
            </a:extLst>
          </p:cNvPr>
          <p:cNvSpPr txBox="1">
            <a:spLocks/>
          </p:cNvSpPr>
          <p:nvPr/>
        </p:nvSpPr>
        <p:spPr>
          <a:xfrm>
            <a:off x="9077298" y="3759429"/>
            <a:ext cx="1839385" cy="12803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sym typeface="Wingdings" panose="05000000000000000000" pitchFamily="2" charset="2"/>
              </a:rPr>
              <a:t>MiFID</a:t>
            </a:r>
            <a:endParaRPr lang="it-IT" sz="1600" dirty="0"/>
          </a:p>
        </p:txBody>
      </p:sp>
    </p:spTree>
    <p:extLst>
      <p:ext uri="{BB962C8B-B14F-4D97-AF65-F5344CB8AC3E}">
        <p14:creationId xmlns:p14="http://schemas.microsoft.com/office/powerpoint/2010/main" xmlns=""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Copertina</a:t>
            </a:r>
          </a:p>
        </p:txBody>
      </p:sp>
      <p:sp>
        <p:nvSpPr>
          <p:cNvPr id="4" name="Rettangolo arrotondato 3"/>
          <p:cNvSpPr/>
          <p:nvPr/>
        </p:nvSpPr>
        <p:spPr>
          <a:xfrm>
            <a:off x="-4754879" y="-1"/>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Da ripensare adattandola allo stile del corso</a:t>
            </a:r>
            <a:endParaRPr lang="it-IT" sz="1400" dirty="0"/>
          </a:p>
        </p:txBody>
      </p:sp>
      <p:sp>
        <p:nvSpPr>
          <p:cNvPr id="5" name="CasellaDiTesto 4">
            <a:extLst>
              <a:ext uri="{FF2B5EF4-FFF2-40B4-BE49-F238E27FC236}">
                <a16:creationId xmlns:a16="http://schemas.microsoft.com/office/drawing/2014/main" xmlns=""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a:t>
            </a:r>
          </a:p>
        </p:txBody>
      </p:sp>
      <p:sp>
        <p:nvSpPr>
          <p:cNvPr id="3" name="CasellaDiTesto 2"/>
          <p:cNvSpPr txBox="1"/>
          <p:nvPr/>
        </p:nvSpPr>
        <p:spPr>
          <a:xfrm>
            <a:off x="870857" y="1712686"/>
            <a:ext cx="10705660" cy="3108543"/>
          </a:xfrm>
          <a:prstGeom prst="rect">
            <a:avLst/>
          </a:prstGeom>
          <a:noFill/>
        </p:spPr>
        <p:txBody>
          <a:bodyPr wrap="square" rtlCol="0">
            <a:spAutoFit/>
          </a:bodyPr>
          <a:lstStyle/>
          <a:p>
            <a:r>
              <a:rPr lang="it-IT" sz="2800" dirty="0"/>
              <a:t>Titolo corso</a:t>
            </a:r>
          </a:p>
          <a:p>
            <a:r>
              <a:rPr lang="it-IT" sz="2800"/>
              <a:t>L'importanza della diversificazione di portafoglio nell'ottica della protezione del cliente </a:t>
            </a:r>
            <a:endParaRPr lang="it-IT" sz="2800" dirty="0"/>
          </a:p>
          <a:p>
            <a:endParaRPr lang="it-IT" sz="2800" dirty="0"/>
          </a:p>
          <a:p>
            <a:r>
              <a:rPr lang="it-IT" sz="2800"/>
              <a:t>Docente:</a:t>
            </a:r>
            <a:endParaRPr lang="it-IT" sz="2800" dirty="0"/>
          </a:p>
          <a:p>
            <a:endParaRPr lang="it-IT" sz="2800" dirty="0"/>
          </a:p>
          <a:p>
            <a:r>
              <a:rPr lang="it-IT" sz="2800"/>
              <a:t>Durata</a:t>
            </a:r>
            <a:endParaRPr lang="it-IT" sz="2800" dirty="0"/>
          </a:p>
        </p:txBody>
      </p:sp>
    </p:spTree>
    <p:extLst>
      <p:ext uri="{BB962C8B-B14F-4D97-AF65-F5344CB8AC3E}">
        <p14:creationId xmlns:p14="http://schemas.microsoft.com/office/powerpoint/2010/main" xmlns="" val="188781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xmlns=""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 y="526986"/>
            <a:ext cx="2955045" cy="1564745"/>
          </a:xfrm>
          <a:prstGeom prst="flowChartDocument">
            <a:avLst/>
          </a:prstGeom>
          <a:noFill/>
          <a:extLst>
            <a:ext uri="{909E8E84-426E-40DD-AFC4-6F175D3DCCD1}">
              <a14:hiddenFill xmlns:a14="http://schemas.microsoft.com/office/drawing/2010/main" xmlns="">
                <a:solidFill>
                  <a:srgbClr val="FFFFFF"/>
                </a:solidFill>
              </a14:hiddenFill>
            </a:ext>
          </a:extLst>
        </p:spPr>
      </p:pic>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xmlns=""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2</a:t>
            </a:r>
          </a:p>
        </p:txBody>
      </p:sp>
      <p:sp>
        <p:nvSpPr>
          <p:cNvPr id="39" name="Rettangolo 38">
            <a:extLst>
              <a:ext uri="{FF2B5EF4-FFF2-40B4-BE49-F238E27FC236}">
                <a16:creationId xmlns:a16="http://schemas.microsoft.com/office/drawing/2014/main" xmlns=""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xmlns=""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xmlns=""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xmlns=""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a:cs typeface="Arial" charset="0"/>
              </a:rPr>
              <a:t>Quali sono le conseguenze dell’incertezza che è derivata dalla profonda crisi economica?</a:t>
            </a:r>
            <a:endParaRPr lang="it-IT" sz="1600" dirty="0">
              <a:cs typeface="Arial" charset="0"/>
            </a:endParaRPr>
          </a:p>
        </p:txBody>
      </p:sp>
      <p:sp>
        <p:nvSpPr>
          <p:cNvPr id="69" name="Segnaposto testo 7">
            <a:extLst>
              <a:ext uri="{FF2B5EF4-FFF2-40B4-BE49-F238E27FC236}">
                <a16:creationId xmlns:a16="http://schemas.microsoft.com/office/drawing/2014/main" xmlns=""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a:t>In che modo le famiglie reagiscono alla percezione del rischio e al bisogno di protezione?</a:t>
            </a:r>
            <a:endParaRPr lang="it-IT" sz="1600" dirty="0"/>
          </a:p>
        </p:txBody>
      </p:sp>
      <p:sp>
        <p:nvSpPr>
          <p:cNvPr id="70" name="Segnaposto testo 7">
            <a:extLst>
              <a:ext uri="{FF2B5EF4-FFF2-40B4-BE49-F238E27FC236}">
                <a16:creationId xmlns:a16="http://schemas.microsoft.com/office/drawing/2014/main" xmlns=""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Quali sono i fattori che hanno influenzato il nuovo mercato finanziario?</a:t>
            </a:r>
            <a:endParaRPr lang="it-IT" sz="1600" dirty="0"/>
          </a:p>
        </p:txBody>
      </p:sp>
      <p:sp>
        <p:nvSpPr>
          <p:cNvPr id="71" name="Segnaposto testo 7">
            <a:extLst>
              <a:ext uri="{FF2B5EF4-FFF2-40B4-BE49-F238E27FC236}">
                <a16:creationId xmlns:a16="http://schemas.microsoft.com/office/drawing/2014/main" xmlns=""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2355767" y="18928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4879" y="-1"/>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endParaRPr lang="it-IT" sz="1400" b="1"/>
          </a:p>
          <a:p>
            <a:r>
              <a:rPr lang="it-IT" sz="1400"/>
              <a:t>1. https://pixabay.com/it/in-perdita-incerto-problema-2773594/</a:t>
            </a:r>
          </a:p>
          <a:p>
            <a:r>
              <a:rPr lang="it-IT" sz="1400"/>
              <a:t>2. </a:t>
            </a:r>
            <a:r>
              <a:rPr lang="it-IT" sz="1400">
                <a:hlinkClick r:id="rId4"/>
              </a:rPr>
              <a:t>https://pixabay.com/it/soldi-risparmio-salvadanaio-white-1885540/</a:t>
            </a:r>
            <a:endParaRPr lang="it-IT" sz="1400"/>
          </a:p>
          <a:p>
            <a:endParaRPr lang="it-IT" sz="1400" b="1"/>
          </a:p>
          <a:p>
            <a:r>
              <a:rPr lang="it-IT" sz="1400"/>
              <a:t>3. https://pixabay.com/it/ipad-compressa-tecnologia-tocco-820272/</a:t>
            </a:r>
          </a:p>
          <a:p>
            <a:r>
              <a:rPr lang="it-IT" sz="1400"/>
              <a:t>4. https://www.freepik.com/free-photo/golden-justice-scale-in-front-of-lawyer-reading-book-on-table_3114863.htm#term=law&amp;page=1&amp;position=15</a:t>
            </a:r>
            <a:endParaRPr lang="it-IT" sz="1400" dirty="0"/>
          </a:p>
          <a:p>
            <a:endParaRPr lang="it-IT" sz="1400" dirty="0"/>
          </a:p>
          <a:p>
            <a:pPr marL="342900" indent="-342900">
              <a:buFont typeface="+mj-lt"/>
              <a:buAutoNum type="arabicPeriod"/>
            </a:pPr>
            <a:endParaRPr lang="it-IT" sz="1400" dirty="0"/>
          </a:p>
        </p:txBody>
      </p:sp>
      <p:pic>
        <p:nvPicPr>
          <p:cNvPr id="922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tretch>
            <a:fillRect/>
          </a:stretch>
        </p:blipFill>
        <p:spPr bwMode="auto">
          <a:xfrm>
            <a:off x="3097130" y="511182"/>
            <a:ext cx="2970223" cy="1884324"/>
          </a:xfrm>
          <a:prstGeom prst="flowChartDocument">
            <a:avLst/>
          </a:prstGeom>
          <a:noFill/>
          <a:extLst>
            <a:ext uri="{909E8E84-426E-40DD-AFC4-6F175D3DCCD1}">
              <a14:hiddenFill xmlns:a14="http://schemas.microsoft.com/office/drawing/2010/main" xmlns="">
                <a:solidFill>
                  <a:srgbClr val="FFFFFF"/>
                </a:solidFill>
              </a14:hiddenFill>
            </a:ext>
          </a:extLst>
        </p:spPr>
      </p:pic>
      <p:sp>
        <p:nvSpPr>
          <p:cNvPr id="19" name="Rettangolo arrotondato 18"/>
          <p:cNvSpPr/>
          <p:nvPr/>
        </p:nvSpPr>
        <p:spPr>
          <a:xfrm>
            <a:off x="5506790"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tretch>
            <a:fillRect/>
          </a:stretch>
        </p:blipFill>
        <p:spPr bwMode="auto">
          <a:xfrm>
            <a:off x="6188955" y="454497"/>
            <a:ext cx="2911221" cy="1940814"/>
          </a:xfrm>
          <a:prstGeom prst="flowChartDocument">
            <a:avLst/>
          </a:prstGeom>
          <a:noFill/>
          <a:extLst>
            <a:ext uri="{909E8E84-426E-40DD-AFC4-6F175D3DCCD1}">
              <a14:hiddenFill xmlns:a14="http://schemas.microsoft.com/office/drawing/2010/main" xmlns="">
                <a:solidFill>
                  <a:srgbClr val="FFFFFF"/>
                </a:solidFill>
              </a14:hiddenFill>
            </a:ext>
          </a:extLst>
        </p:spPr>
      </p:pic>
      <p:pic>
        <p:nvPicPr>
          <p:cNvPr id="9226" name="Picture 10"/>
          <p:cNvPicPr>
            <a:picLocks noChangeAspect="1" noChangeArrowheads="1"/>
          </p:cNvPicPr>
          <p:nvPr/>
        </p:nvPicPr>
        <p:blipFill>
          <a:blip r:embed="rId7" cstate="print">
            <a:extLst>
              <a:ext uri="{28A0092B-C50C-407E-A947-70E740481C1C}">
                <a14:useLocalDpi xmlns:a14="http://schemas.microsoft.com/office/drawing/2010/main" xmlns="" val="0"/>
              </a:ext>
            </a:extLst>
          </a:blip>
          <a:stretch>
            <a:fillRect/>
          </a:stretch>
        </p:blipFill>
        <p:spPr bwMode="auto">
          <a:xfrm>
            <a:off x="9210746" y="460835"/>
            <a:ext cx="2981253" cy="1985914"/>
          </a:xfrm>
          <a:prstGeom prst="flowChartDocument">
            <a:avLst/>
          </a:prstGeom>
          <a:noFill/>
          <a:extLst>
            <a:ext uri="{909E8E84-426E-40DD-AFC4-6F175D3DCCD1}">
              <a14:hiddenFill xmlns:a14="http://schemas.microsoft.com/office/drawing/2010/main" xmlns="">
                <a:solidFill>
                  <a:srgbClr val="FFFFFF"/>
                </a:solidFill>
              </a14:hiddenFill>
            </a:ext>
          </a:extLst>
        </p:spPr>
      </p:pic>
      <p:sp>
        <p:nvSpPr>
          <p:cNvPr id="17" name="Rettangolo arrotondato 16"/>
          <p:cNvSpPr/>
          <p:nvPr/>
        </p:nvSpPr>
        <p:spPr>
          <a:xfrm>
            <a:off x="11607207"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8562131" y="20917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xmlns=""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Come si è adeguata la normativa europea ai nuovi cambiamenti?</a:t>
            </a:r>
            <a:endParaRPr lang="it-IT" sz="1600" dirty="0"/>
          </a:p>
        </p:txBody>
      </p:sp>
    </p:spTree>
    <p:extLst>
      <p:ext uri="{BB962C8B-B14F-4D97-AF65-F5344CB8AC3E}">
        <p14:creationId xmlns:p14="http://schemas.microsoft.com/office/powerpoint/2010/main" xmlns="" val="3453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2929515"/>
            <a:ext cx="6338869" cy="3928485"/>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generale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r>
              <a:rPr lang="it-IT">
                <a:latin typeface="Gisha" panose="020B0502040204020203" pitchFamily="34" charset="-79"/>
                <a:cs typeface="Gisha" panose="020B0502040204020203" pitchFamily="34" charset="-79"/>
              </a:rPr>
              <a:t>https://www.freepik.com/free-photo/crop-women-near-paper-bags_2074306.htm#term=consumers&amp;page=2&amp;position=20</a:t>
            </a:r>
            <a:endParaRPr lang="it-IT" dirty="0">
              <a:latin typeface="Gisha" panose="020B0502040204020203" pitchFamily="34" charset="-79"/>
              <a:cs typeface="Gisha" panose="020B0502040204020203" pitchFamily="34" charset="-79"/>
            </a:endParaRPr>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a:p>
        </p:txBody>
      </p:sp>
      <p:sp>
        <p:nvSpPr>
          <p:cNvPr id="5" name="CasellaDiTesto 4"/>
          <p:cNvSpPr txBox="1"/>
          <p:nvPr/>
        </p:nvSpPr>
        <p:spPr>
          <a:xfrm>
            <a:off x="6546755" y="690456"/>
            <a:ext cx="4575291" cy="923330"/>
          </a:xfrm>
          <a:prstGeom prst="rect">
            <a:avLst/>
          </a:prstGeom>
          <a:noFill/>
        </p:spPr>
        <p:txBody>
          <a:bodyPr wrap="none" rtlCol="0">
            <a:spAutoFit/>
          </a:bodyPr>
          <a:lstStyle/>
          <a:p>
            <a:r>
              <a:rPr lang="it-IT" b="1"/>
              <a:t>XX SECOLO</a:t>
            </a:r>
          </a:p>
          <a:p>
            <a:r>
              <a:rPr lang="it-IT"/>
              <a:t>Era della produzione e del consumismo</a:t>
            </a:r>
            <a:endParaRPr lang="it-IT" dirty="0"/>
          </a:p>
          <a:p>
            <a:endParaRPr lang="it-IT" dirty="0"/>
          </a:p>
        </p:txBody>
      </p:sp>
      <p:sp>
        <p:nvSpPr>
          <p:cNvPr id="17" name="CasellaDiTesto 16"/>
          <p:cNvSpPr txBox="1"/>
          <p:nvPr/>
        </p:nvSpPr>
        <p:spPr>
          <a:xfrm>
            <a:off x="6484046" y="1678343"/>
            <a:ext cx="5448627" cy="923330"/>
          </a:xfrm>
          <a:prstGeom prst="rect">
            <a:avLst/>
          </a:prstGeom>
          <a:noFill/>
        </p:spPr>
        <p:txBody>
          <a:bodyPr wrap="square" rtlCol="0">
            <a:spAutoFit/>
          </a:bodyPr>
          <a:lstStyle/>
          <a:p>
            <a:pPr algn="r"/>
            <a:r>
              <a:rPr lang="it-IT" b="1"/>
              <a:t>XXI SECOLO</a:t>
            </a:r>
            <a:endParaRPr lang="it-IT" b="1" dirty="0"/>
          </a:p>
          <a:p>
            <a:pPr algn="r"/>
            <a:r>
              <a:rPr lang="it-IT"/>
              <a:t>Consumo responsabile, selettivo, </a:t>
            </a:r>
          </a:p>
          <a:p>
            <a:pPr algn="r"/>
            <a:r>
              <a:rPr lang="it-IT"/>
              <a:t>dedicato, razionale</a:t>
            </a:r>
            <a:endParaRPr lang="it-IT" dirty="0"/>
          </a:p>
        </p:txBody>
      </p:sp>
      <p:graphicFrame>
        <p:nvGraphicFramePr>
          <p:cNvPr id="35" name="Diagramma 34"/>
          <p:cNvGraphicFramePr/>
          <p:nvPr>
            <p:extLst/>
          </p:nvPr>
        </p:nvGraphicFramePr>
        <p:xfrm>
          <a:off x="6411366" y="3071668"/>
          <a:ext cx="5767294" cy="3728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 name="Picture 4" descr="Immagine correlata"/>
          <p:cNvPicPr>
            <a:picLocks noChangeAspect="1" noChangeArrowheads="1"/>
          </p:cNvPicPr>
          <p:nvPr/>
        </p:nvPicPr>
        <p:blipFill>
          <a:blip r:embed="rId9" cstate="print">
            <a:lum bright="70000" contrast="-70000"/>
            <a:extLst>
              <a:ext uri="{28A0092B-C50C-407E-A947-70E740481C1C}">
                <a14:useLocalDpi xmlns:a14="http://schemas.microsoft.com/office/drawing/2010/main" xmlns="" val="0"/>
              </a:ext>
            </a:extLst>
          </a:blip>
          <a:srcRect/>
          <a:stretch>
            <a:fillRect/>
          </a:stretch>
        </p:blipFill>
        <p:spPr bwMode="auto">
          <a:xfrm>
            <a:off x="11232841" y="647359"/>
            <a:ext cx="699832" cy="699832"/>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3" name="CasellaDiTesto 22"/>
          <p:cNvSpPr txBox="1"/>
          <p:nvPr/>
        </p:nvSpPr>
        <p:spPr>
          <a:xfrm>
            <a:off x="6514130" y="4735900"/>
            <a:ext cx="1693711" cy="1200329"/>
          </a:xfrm>
          <a:prstGeom prst="rect">
            <a:avLst/>
          </a:prstGeom>
          <a:noFill/>
        </p:spPr>
        <p:txBody>
          <a:bodyPr wrap="square" rtlCol="0">
            <a:spAutoFit/>
          </a:bodyPr>
          <a:lstStyle/>
          <a:p>
            <a:r>
              <a:rPr lang="it-IT" b="1"/>
              <a:t>Consumatori</a:t>
            </a:r>
            <a:r>
              <a:rPr lang="it-IT"/>
              <a:t>: attori sociali con cui dialogare</a:t>
            </a:r>
            <a:endParaRPr lang="it-IT" dirty="0"/>
          </a:p>
        </p:txBody>
      </p:sp>
      <p:sp>
        <p:nvSpPr>
          <p:cNvPr id="36" name="Rettangolo arrotondato 35"/>
          <p:cNvSpPr/>
          <p:nvPr/>
        </p:nvSpPr>
        <p:spPr>
          <a:xfrm>
            <a:off x="6119519" y="350908"/>
            <a:ext cx="615452" cy="4060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42" name="Rettangolo arrotondato 41"/>
          <p:cNvSpPr/>
          <p:nvPr/>
        </p:nvSpPr>
        <p:spPr>
          <a:xfrm>
            <a:off x="11816054" y="1604635"/>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3" name="Rettangolo arrotondato 42"/>
          <p:cNvSpPr/>
          <p:nvPr/>
        </p:nvSpPr>
        <p:spPr>
          <a:xfrm>
            <a:off x="11832580" y="505990"/>
            <a:ext cx="619296" cy="4785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44" name="Rettangolo arrotondato 43"/>
          <p:cNvSpPr/>
          <p:nvPr/>
        </p:nvSpPr>
        <p:spPr>
          <a:xfrm>
            <a:off x="6619358" y="4385271"/>
            <a:ext cx="657796" cy="4147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46" name="Rettangolo arrotondato 45"/>
          <p:cNvSpPr/>
          <p:nvPr/>
        </p:nvSpPr>
        <p:spPr>
          <a:xfrm>
            <a:off x="10865375" y="289832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sp>
        <p:nvSpPr>
          <p:cNvPr id="47" name="Rettangolo arrotondato 46"/>
          <p:cNvSpPr/>
          <p:nvPr/>
        </p:nvSpPr>
        <p:spPr>
          <a:xfrm>
            <a:off x="8764034" y="4151150"/>
            <a:ext cx="720538" cy="4764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grpSp>
        <p:nvGrpSpPr>
          <p:cNvPr id="14" name="Gruppo 13">
            <a:extLst>
              <a:ext uri="{FF2B5EF4-FFF2-40B4-BE49-F238E27FC236}">
                <a16:creationId xmlns:a16="http://schemas.microsoft.com/office/drawing/2014/main" xmlns="" id="{8A6C6B6B-0324-470A-848A-94031A658D41}"/>
              </a:ext>
            </a:extLst>
          </p:cNvPr>
          <p:cNvGrpSpPr/>
          <p:nvPr/>
        </p:nvGrpSpPr>
        <p:grpSpPr>
          <a:xfrm>
            <a:off x="91004" y="943383"/>
            <a:ext cx="5058604" cy="3303537"/>
            <a:chOff x="111433" y="814049"/>
            <a:chExt cx="5058604" cy="3303537"/>
          </a:xfrm>
        </p:grpSpPr>
        <p:graphicFrame>
          <p:nvGraphicFramePr>
            <p:cNvPr id="7" name="Diagramma 6"/>
            <p:cNvGraphicFramePr/>
            <p:nvPr>
              <p:extLst>
                <p:ext uri="{D42A27DB-BD31-4B8C-83A1-F6EECF244321}">
                  <p14:modId xmlns:p14="http://schemas.microsoft.com/office/powerpoint/2010/main" xmlns="" val="1839292827"/>
                </p:ext>
              </p:extLst>
            </p:nvPr>
          </p:nvGraphicFramePr>
          <p:xfrm>
            <a:off x="111433" y="814049"/>
            <a:ext cx="5058604" cy="33035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Immagine 7">
              <a:extLst>
                <a:ext uri="{FF2B5EF4-FFF2-40B4-BE49-F238E27FC236}">
                  <a16:creationId xmlns:a16="http://schemas.microsoft.com/office/drawing/2014/main" xmlns="" id="{E7708C84-6441-4627-8A24-365CB1390F14}"/>
                </a:ext>
              </a:extLst>
            </p:cNvPr>
            <p:cNvPicPr>
              <a:picLocks noChangeAspect="1"/>
            </p:cNvPicPr>
            <p:nvPr/>
          </p:nvPicPr>
          <p:blipFill>
            <a:blip r:embed="rId15" cstate="print">
              <a:lum bright="70000" contrast="-70000"/>
              <a:extLst>
                <a:ext uri="{28A0092B-C50C-407E-A947-70E740481C1C}">
                  <a14:useLocalDpi xmlns:a14="http://schemas.microsoft.com/office/drawing/2010/main" xmlns="" val="0"/>
                </a:ext>
              </a:extLst>
            </a:blip>
            <a:stretch>
              <a:fillRect/>
            </a:stretch>
          </p:blipFill>
          <p:spPr>
            <a:xfrm>
              <a:off x="741885" y="1217857"/>
              <a:ext cx="886694" cy="886694"/>
            </a:xfrm>
            <a:prstGeom prst="rect">
              <a:avLst/>
            </a:prstGeom>
          </p:spPr>
        </p:pic>
        <p:pic>
          <p:nvPicPr>
            <p:cNvPr id="11" name="Immagine 10">
              <a:extLst>
                <a:ext uri="{FF2B5EF4-FFF2-40B4-BE49-F238E27FC236}">
                  <a16:creationId xmlns:a16="http://schemas.microsoft.com/office/drawing/2014/main" xmlns="" id="{1FCC07CD-1B16-47A2-BE6C-EAF6F5E5EB63}"/>
                </a:ext>
              </a:extLst>
            </p:cNvPr>
            <p:cNvPicPr>
              <a:picLocks noChangeAspect="1"/>
            </p:cNvPicPr>
            <p:nvPr/>
          </p:nvPicPr>
          <p:blipFill>
            <a:blip r:embed="rId16" cstate="print">
              <a:lum bright="70000" contrast="-70000"/>
              <a:extLst>
                <a:ext uri="{28A0092B-C50C-407E-A947-70E740481C1C}">
                  <a14:useLocalDpi xmlns:a14="http://schemas.microsoft.com/office/drawing/2010/main" xmlns="" val="0"/>
                </a:ext>
              </a:extLst>
            </a:blip>
            <a:stretch>
              <a:fillRect/>
            </a:stretch>
          </p:blipFill>
          <p:spPr>
            <a:xfrm>
              <a:off x="3038295" y="1508652"/>
              <a:ext cx="933667" cy="933667"/>
            </a:xfrm>
            <a:prstGeom prst="rect">
              <a:avLst/>
            </a:prstGeom>
          </p:spPr>
        </p:pic>
      </p:grpSp>
      <p:sp>
        <p:nvSpPr>
          <p:cNvPr id="45" name="CasellaDiTesto 44">
            <a:extLst>
              <a:ext uri="{FF2B5EF4-FFF2-40B4-BE49-F238E27FC236}">
                <a16:creationId xmlns:a16="http://schemas.microsoft.com/office/drawing/2014/main" xmlns="" id="{79F80F3A-2A71-44D4-9E10-5F7B51A1DB3D}"/>
              </a:ext>
            </a:extLst>
          </p:cNvPr>
          <p:cNvSpPr txBox="1"/>
          <p:nvPr/>
        </p:nvSpPr>
        <p:spPr>
          <a:xfrm>
            <a:off x="4647163" y="1516260"/>
            <a:ext cx="1709122" cy="1286186"/>
          </a:xfrm>
          <a:prstGeom prst="rect">
            <a:avLst/>
          </a:prstGeom>
          <a:noFill/>
        </p:spPr>
        <p:txBody>
          <a:bodyPr wrap="none" rtlCol="0">
            <a:spAutoFit/>
          </a:bodyPr>
          <a:lstStyle/>
          <a:p>
            <a:pPr>
              <a:lnSpc>
                <a:spcPct val="150000"/>
              </a:lnSpc>
            </a:pPr>
            <a:r>
              <a:rPr lang="it-IT"/>
              <a:t>Cangiante</a:t>
            </a:r>
          </a:p>
          <a:p>
            <a:pPr>
              <a:lnSpc>
                <a:spcPct val="150000"/>
              </a:lnSpc>
            </a:pPr>
            <a:r>
              <a:rPr lang="it-IT"/>
              <a:t>Indefinita</a:t>
            </a:r>
          </a:p>
          <a:p>
            <a:pPr>
              <a:lnSpc>
                <a:spcPct val="150000"/>
              </a:lnSpc>
            </a:pPr>
            <a:r>
              <a:rPr lang="it-IT"/>
              <a:t>imprevedibile</a:t>
            </a:r>
            <a:endParaRPr lang="it-IT" dirty="0"/>
          </a:p>
        </p:txBody>
      </p:sp>
      <p:sp>
        <p:nvSpPr>
          <p:cNvPr id="50" name="CasellaDiTesto 49">
            <a:extLst>
              <a:ext uri="{FF2B5EF4-FFF2-40B4-BE49-F238E27FC236}">
                <a16:creationId xmlns:a16="http://schemas.microsoft.com/office/drawing/2014/main" xmlns="" id="{B975976E-2E5F-44D3-B0B2-6C59F109B744}"/>
              </a:ext>
            </a:extLst>
          </p:cNvPr>
          <p:cNvSpPr txBox="1"/>
          <p:nvPr/>
        </p:nvSpPr>
        <p:spPr>
          <a:xfrm>
            <a:off x="1076035" y="546776"/>
            <a:ext cx="4557658" cy="461665"/>
          </a:xfrm>
          <a:prstGeom prst="rect">
            <a:avLst/>
          </a:prstGeom>
          <a:noFill/>
        </p:spPr>
        <p:txBody>
          <a:bodyPr wrap="none" rtlCol="0">
            <a:spAutoFit/>
          </a:bodyPr>
          <a:lstStyle/>
          <a:p>
            <a:r>
              <a:rPr lang="it-IT" sz="2400" b="1">
                <a:latin typeface="Tempus Sans ITC" panose="04020404030D07020202" pitchFamily="82" charset="0"/>
                <a:cs typeface="Gisha" panose="020B0502040204020203" pitchFamily="34" charset="-79"/>
              </a:rPr>
              <a:t>La società moderna si trasforma…</a:t>
            </a:r>
            <a:endParaRPr lang="it-IT" sz="2400" b="1" dirty="0">
              <a:latin typeface="Tempus Sans ITC" panose="04020404030D07020202" pitchFamily="82" charset="0"/>
              <a:cs typeface="Gisha" panose="020B0502040204020203" pitchFamily="34" charset="-79"/>
            </a:endParaRPr>
          </a:p>
        </p:txBody>
      </p:sp>
      <p:sp>
        <p:nvSpPr>
          <p:cNvPr id="41" name="Rettangolo arrotondato 40"/>
          <p:cNvSpPr/>
          <p:nvPr/>
        </p:nvSpPr>
        <p:spPr>
          <a:xfrm>
            <a:off x="-322725" y="1516260"/>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0" name="Rettangolo arrotondato 39"/>
          <p:cNvSpPr/>
          <p:nvPr/>
        </p:nvSpPr>
        <p:spPr>
          <a:xfrm>
            <a:off x="2328704" y="1472816"/>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9" name="Rettangolo arrotondato 38"/>
          <p:cNvSpPr/>
          <p:nvPr/>
        </p:nvSpPr>
        <p:spPr>
          <a:xfrm>
            <a:off x="83544" y="435864"/>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38" name="Rettangolo arrotondato 37"/>
          <p:cNvSpPr/>
          <p:nvPr/>
        </p:nvSpPr>
        <p:spPr>
          <a:xfrm>
            <a:off x="5113463" y="1210341"/>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pic>
        <p:nvPicPr>
          <p:cNvPr id="21" name="Immagine 20">
            <a:extLst>
              <a:ext uri="{FF2B5EF4-FFF2-40B4-BE49-F238E27FC236}">
                <a16:creationId xmlns:a16="http://schemas.microsoft.com/office/drawing/2014/main" xmlns="" id="{33A9E6D5-589E-4DB7-A2C7-544EC71090D1}"/>
              </a:ext>
            </a:extLst>
          </p:cNvPr>
          <p:cNvPicPr>
            <a:picLocks noChangeAspect="1"/>
          </p:cNvPicPr>
          <p:nvPr/>
        </p:nvPicPr>
        <p:blipFill>
          <a:blip r:embed="rId17" cstate="print">
            <a:lum bright="70000" contrast="-70000"/>
            <a:extLst>
              <a:ext uri="{28A0092B-C50C-407E-A947-70E740481C1C}">
                <a14:useLocalDpi xmlns:a14="http://schemas.microsoft.com/office/drawing/2010/main" xmlns="" val="0"/>
              </a:ext>
            </a:extLst>
          </a:blip>
          <a:stretch>
            <a:fillRect/>
          </a:stretch>
        </p:blipFill>
        <p:spPr>
          <a:xfrm>
            <a:off x="6678725" y="1749585"/>
            <a:ext cx="982535" cy="982535"/>
          </a:xfrm>
          <a:prstGeom prst="rect">
            <a:avLst/>
          </a:prstGeom>
        </p:spPr>
      </p:pic>
      <p:sp>
        <p:nvSpPr>
          <p:cNvPr id="51" name="Rettangolo arrotondato 41">
            <a:extLst>
              <a:ext uri="{FF2B5EF4-FFF2-40B4-BE49-F238E27FC236}">
                <a16:creationId xmlns:a16="http://schemas.microsoft.com/office/drawing/2014/main" xmlns="" id="{821CDB25-CAEB-4D39-B97E-0A3C185BE050}"/>
              </a:ext>
            </a:extLst>
          </p:cNvPr>
          <p:cNvSpPr/>
          <p:nvPr/>
        </p:nvSpPr>
        <p:spPr>
          <a:xfrm>
            <a:off x="6331340" y="1620975"/>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2" name="CasellaDiTesto 51">
            <a:extLst>
              <a:ext uri="{FF2B5EF4-FFF2-40B4-BE49-F238E27FC236}">
                <a16:creationId xmlns:a16="http://schemas.microsoft.com/office/drawing/2014/main" xmlns="" id="{0C7A59C6-1AD2-4DCC-AAC2-86EB6B7B8E08}"/>
              </a:ext>
            </a:extLst>
          </p:cNvPr>
          <p:cNvSpPr txBox="1"/>
          <p:nvPr/>
        </p:nvSpPr>
        <p:spPr>
          <a:xfrm>
            <a:off x="6455281" y="3344052"/>
            <a:ext cx="5493569" cy="830997"/>
          </a:xfrm>
          <a:prstGeom prst="rect">
            <a:avLst/>
          </a:prstGeom>
          <a:noFill/>
        </p:spPr>
        <p:txBody>
          <a:bodyPr wrap="square" rtlCol="0">
            <a:spAutoFit/>
          </a:bodyPr>
          <a:lstStyle/>
          <a:p>
            <a:r>
              <a:rPr lang="it-IT" sz="2400" b="1">
                <a:latin typeface="Tempus Sans ITC" panose="04020404030D07020202" pitchFamily="82" charset="0"/>
                <a:cs typeface="Gisha" panose="020B0502040204020203" pitchFamily="34" charset="-79"/>
              </a:rPr>
              <a:t>Il mondo delle imprese prende coscienza di operare all’interno della società</a:t>
            </a:r>
            <a:endParaRPr lang="it-IT" sz="2400" b="1" dirty="0">
              <a:latin typeface="Tempus Sans ITC" panose="04020404030D07020202" pitchFamily="82" charset="0"/>
              <a:cs typeface="Gisha" panose="020B0502040204020203" pitchFamily="34" charset="-79"/>
            </a:endParaRPr>
          </a:p>
        </p:txBody>
      </p:sp>
      <p:pic>
        <p:nvPicPr>
          <p:cNvPr id="28" name="Immagine 27">
            <a:extLst>
              <a:ext uri="{FF2B5EF4-FFF2-40B4-BE49-F238E27FC236}">
                <a16:creationId xmlns:a16="http://schemas.microsoft.com/office/drawing/2014/main" xmlns="" id="{3185BBF1-6B0D-493A-ABD4-188C5BB30217}"/>
              </a:ext>
            </a:extLst>
          </p:cNvPr>
          <p:cNvPicPr>
            <a:picLocks noChangeAspect="1"/>
          </p:cNvPicPr>
          <p:nvPr/>
        </p:nvPicPr>
        <p:blipFill>
          <a:blip r:embed="rId18" cstate="print">
            <a:lum bright="70000" contrast="-70000"/>
            <a:extLst>
              <a:ext uri="{28A0092B-C50C-407E-A947-70E740481C1C}">
                <a14:useLocalDpi xmlns:a14="http://schemas.microsoft.com/office/drawing/2010/main" xmlns="" val="0"/>
              </a:ext>
            </a:extLst>
          </a:blip>
          <a:stretch>
            <a:fillRect/>
          </a:stretch>
        </p:blipFill>
        <p:spPr>
          <a:xfrm>
            <a:off x="8324253" y="4550309"/>
            <a:ext cx="1600101" cy="1600101"/>
          </a:xfrm>
          <a:prstGeom prst="rect">
            <a:avLst/>
          </a:prstGeom>
        </p:spPr>
      </p:pic>
      <p:sp>
        <p:nvSpPr>
          <p:cNvPr id="53" name="CasellaDiTesto 52">
            <a:extLst>
              <a:ext uri="{FF2B5EF4-FFF2-40B4-BE49-F238E27FC236}">
                <a16:creationId xmlns:a16="http://schemas.microsoft.com/office/drawing/2014/main" xmlns="" id="{7E7E2D3F-B9F4-47F5-A95C-3636C9BCDBA3}"/>
              </a:ext>
            </a:extLst>
          </p:cNvPr>
          <p:cNvSpPr txBox="1"/>
          <p:nvPr/>
        </p:nvSpPr>
        <p:spPr>
          <a:xfrm>
            <a:off x="10170296" y="4597684"/>
            <a:ext cx="1885253" cy="1754326"/>
          </a:xfrm>
          <a:prstGeom prst="rect">
            <a:avLst/>
          </a:prstGeom>
          <a:noFill/>
        </p:spPr>
        <p:txBody>
          <a:bodyPr wrap="square" rtlCol="0">
            <a:spAutoFit/>
          </a:bodyPr>
          <a:lstStyle/>
          <a:p>
            <a:r>
              <a:rPr lang="it-IT" b="1"/>
              <a:t>Nuova Era commerciale</a:t>
            </a:r>
          </a:p>
          <a:p>
            <a:pPr marL="285750" indent="-285750">
              <a:buFont typeface="Wingdings" panose="05000000000000000000" pitchFamily="2" charset="2"/>
              <a:buChar char="ü"/>
            </a:pPr>
            <a:r>
              <a:rPr lang="it-IT"/>
              <a:t>Ascolto</a:t>
            </a:r>
          </a:p>
          <a:p>
            <a:pPr marL="285750" indent="-285750">
              <a:buFont typeface="Wingdings" panose="05000000000000000000" pitchFamily="2" charset="2"/>
              <a:buChar char="ü"/>
            </a:pPr>
            <a:r>
              <a:rPr lang="it-IT"/>
              <a:t>Relazione</a:t>
            </a:r>
          </a:p>
          <a:p>
            <a:pPr marL="285750" indent="-285750">
              <a:buFont typeface="Wingdings" panose="05000000000000000000" pitchFamily="2" charset="2"/>
              <a:buChar char="ü"/>
            </a:pPr>
            <a:r>
              <a:rPr lang="it-IT"/>
              <a:t>Attenzione</a:t>
            </a:r>
          </a:p>
          <a:p>
            <a:pPr marL="285750" indent="-285750">
              <a:buFont typeface="Wingdings" panose="05000000000000000000" pitchFamily="2" charset="2"/>
              <a:buChar char="ü"/>
            </a:pPr>
            <a:r>
              <a:rPr lang="it-IT"/>
              <a:t>Educazione</a:t>
            </a:r>
            <a:endParaRPr lang="it-IT" dirty="0"/>
          </a:p>
        </p:txBody>
      </p:sp>
      <p:sp>
        <p:nvSpPr>
          <p:cNvPr id="54" name="Rettangolo arrotondato 46">
            <a:extLst>
              <a:ext uri="{FF2B5EF4-FFF2-40B4-BE49-F238E27FC236}">
                <a16:creationId xmlns:a16="http://schemas.microsoft.com/office/drawing/2014/main" xmlns="" id="{BD070364-0DBD-4669-A921-16EE5EF7607C}"/>
              </a:ext>
            </a:extLst>
          </p:cNvPr>
          <p:cNvSpPr/>
          <p:nvPr/>
        </p:nvSpPr>
        <p:spPr>
          <a:xfrm>
            <a:off x="11035462" y="4142464"/>
            <a:ext cx="720538" cy="4764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55" name="Rettangolo arrotondato 40">
            <a:extLst>
              <a:ext uri="{FF2B5EF4-FFF2-40B4-BE49-F238E27FC236}">
                <a16:creationId xmlns:a16="http://schemas.microsoft.com/office/drawing/2014/main" xmlns="" id="{697A0B52-7AA9-4220-9BCF-9E2B3F0172DB}"/>
              </a:ext>
            </a:extLst>
          </p:cNvPr>
          <p:cNvSpPr/>
          <p:nvPr/>
        </p:nvSpPr>
        <p:spPr>
          <a:xfrm>
            <a:off x="-145156" y="469710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xmlns="" val="12103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rot="10800000">
            <a:off x="11563" y="3166280"/>
            <a:ext cx="6284521" cy="3682749"/>
          </a:xfrm>
          <a:prstGeom prst="flowChartDocument">
            <a:avLst/>
          </a:prstGeom>
          <a:noFill/>
          <a:extLst>
            <a:ext uri="{909E8E84-426E-40DD-AFC4-6F175D3DCCD1}">
              <a14:hiddenFill xmlns:a14="http://schemas.microsoft.com/office/drawing/2010/main" xmlns="">
                <a:solidFill>
                  <a:srgbClr val="FFFFFF"/>
                </a:solidFill>
              </a14:hiddenFill>
            </a:ext>
          </a:extLst>
        </p:spPr>
      </p:pic>
      <p:pic>
        <p:nvPicPr>
          <p:cNvPr id="2058"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tretch>
            <a:fillRect/>
          </a:stretch>
        </p:blipFill>
        <p:spPr bwMode="auto">
          <a:xfrm>
            <a:off x="6288901" y="479055"/>
            <a:ext cx="5884348" cy="4136927"/>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4</a:t>
            </a:r>
          </a:p>
        </p:txBody>
      </p:sp>
      <p:sp>
        <p:nvSpPr>
          <p:cNvPr id="71" name="Segnaposto testo 7">
            <a:extLst>
              <a:ext uri="{FF2B5EF4-FFF2-40B4-BE49-F238E27FC236}">
                <a16:creationId xmlns:a16="http://schemas.microsoft.com/office/drawing/2014/main" xmlns=""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24" name="Documento 23">
            <a:extLst>
              <a:ext uri="{FF2B5EF4-FFF2-40B4-BE49-F238E27FC236}">
                <a16:creationId xmlns:a16="http://schemas.microsoft.com/office/drawing/2014/main" xmlns="" id="{ABB207A1-8AF5-47AB-B50D-C3D7D6AA8047}"/>
              </a:ext>
            </a:extLst>
          </p:cNvPr>
          <p:cNvSpPr>
            <a:spLocks/>
          </p:cNvSpPr>
          <p:nvPr/>
        </p:nvSpPr>
        <p:spPr>
          <a:xfrm rot="10800000">
            <a:off x="6307651" y="2819220"/>
            <a:ext cx="5884349" cy="403877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generale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sp>
        <p:nvSpPr>
          <p:cNvPr id="40" name="Rettangolo arrotondato 39"/>
          <p:cNvSpPr/>
          <p:nvPr/>
        </p:nvSpPr>
        <p:spPr>
          <a:xfrm>
            <a:off x="-4000499" y="-1"/>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a:t> </a:t>
            </a:r>
          </a:p>
          <a:p>
            <a:r>
              <a:rPr lang="fr-FR" sz="1400"/>
              <a:t>https://www.freepik.com/free-photo/banknotes-next-to-financial-information_969778.htm#term=financial crisis&amp;page=2&amp;position=33</a:t>
            </a:r>
            <a:endParaRPr lang="it-IT" sz="1400" dirty="0"/>
          </a:p>
          <a:p>
            <a:endParaRPr lang="it-IT" sz="1400" dirty="0"/>
          </a:p>
          <a:p>
            <a:endParaRPr lang="it-IT" sz="1400" dirty="0"/>
          </a:p>
          <a:p>
            <a:r>
              <a:rPr lang="it-IT" sz="1400"/>
              <a:t>2.</a:t>
            </a:r>
          </a:p>
          <a:p>
            <a:r>
              <a:rPr lang="fr-FR" sz="1400"/>
              <a:t>https://www.freepik.com/free-photo/graph-business-financial-investment-risk-word_2765736.htm#term=economy crisis&amp;page=1&amp;position=27</a:t>
            </a:r>
            <a:r>
              <a:rPr lang="it-IT" sz="1400"/>
              <a:t> </a:t>
            </a:r>
            <a:endParaRPr lang="it-IT" sz="1400" dirty="0"/>
          </a:p>
        </p:txBody>
      </p:sp>
      <p:sp>
        <p:nvSpPr>
          <p:cNvPr id="58" name="Rettangolo arrotondato 57"/>
          <p:cNvSpPr/>
          <p:nvPr/>
        </p:nvSpPr>
        <p:spPr>
          <a:xfrm>
            <a:off x="6694846" y="3620333"/>
            <a:ext cx="512143" cy="3884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graphicFrame>
        <p:nvGraphicFramePr>
          <p:cNvPr id="11" name="Diagramma 10"/>
          <p:cNvGraphicFramePr/>
          <p:nvPr>
            <p:extLst>
              <p:ext uri="{D42A27DB-BD31-4B8C-83A1-F6EECF244321}">
                <p14:modId xmlns:p14="http://schemas.microsoft.com/office/powerpoint/2010/main" xmlns="" val="1813593155"/>
              </p:ext>
            </p:extLst>
          </p:nvPr>
        </p:nvGraphicFramePr>
        <p:xfrm>
          <a:off x="32501" y="1356205"/>
          <a:ext cx="6165567" cy="24556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6" name="CasellaDiTesto 15"/>
          <p:cNvSpPr txBox="1"/>
          <p:nvPr/>
        </p:nvSpPr>
        <p:spPr>
          <a:xfrm>
            <a:off x="6443102" y="3658704"/>
            <a:ext cx="5535348" cy="400110"/>
          </a:xfrm>
          <a:prstGeom prst="rect">
            <a:avLst/>
          </a:prstGeom>
          <a:noFill/>
        </p:spPr>
        <p:txBody>
          <a:bodyPr wrap="square" rtlCol="0">
            <a:spAutoFit/>
          </a:bodyPr>
          <a:lstStyle/>
          <a:p>
            <a:pPr algn="ctr"/>
            <a:r>
              <a:rPr lang="it-IT" sz="2000" b="1">
                <a:solidFill>
                  <a:schemeClr val="tx2">
                    <a:lumMod val="75000"/>
                  </a:schemeClr>
                </a:solidFill>
              </a:rPr>
              <a:t>Conseguenze di una lunga crisi</a:t>
            </a:r>
            <a:endParaRPr lang="it-IT" sz="2000" b="1" dirty="0">
              <a:solidFill>
                <a:schemeClr val="tx2">
                  <a:lumMod val="75000"/>
                </a:schemeClr>
              </a:solidFill>
            </a:endParaRPr>
          </a:p>
        </p:txBody>
      </p:sp>
      <p:sp>
        <p:nvSpPr>
          <p:cNvPr id="2049" name="CasellaDiTesto 2048"/>
          <p:cNvSpPr txBox="1"/>
          <p:nvPr/>
        </p:nvSpPr>
        <p:spPr>
          <a:xfrm>
            <a:off x="9989731" y="4598829"/>
            <a:ext cx="2265555" cy="646331"/>
          </a:xfrm>
          <a:prstGeom prst="rect">
            <a:avLst/>
          </a:prstGeom>
          <a:noFill/>
        </p:spPr>
        <p:txBody>
          <a:bodyPr wrap="square" rtlCol="0">
            <a:spAutoFit/>
          </a:bodyPr>
          <a:lstStyle/>
          <a:p>
            <a:r>
              <a:rPr lang="it-IT"/>
              <a:t>Resposabilità più dirette</a:t>
            </a:r>
            <a:endParaRPr lang="it-IT" dirty="0"/>
          </a:p>
        </p:txBody>
      </p:sp>
      <p:sp>
        <p:nvSpPr>
          <p:cNvPr id="25" name="Rettangolo arrotondato 24"/>
          <p:cNvSpPr/>
          <p:nvPr/>
        </p:nvSpPr>
        <p:spPr>
          <a:xfrm>
            <a:off x="-226833" y="697476"/>
            <a:ext cx="647936" cy="3713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26" name="Rettangolo arrotondato 25"/>
          <p:cNvSpPr/>
          <p:nvPr/>
        </p:nvSpPr>
        <p:spPr>
          <a:xfrm>
            <a:off x="6244365" y="5038664"/>
            <a:ext cx="665298" cy="4123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6-7</a:t>
            </a:r>
            <a:endParaRPr lang="it-IT" dirty="0"/>
          </a:p>
        </p:txBody>
      </p:sp>
      <p:sp>
        <p:nvSpPr>
          <p:cNvPr id="27" name="Rettangolo arrotondato 26"/>
          <p:cNvSpPr/>
          <p:nvPr/>
        </p:nvSpPr>
        <p:spPr>
          <a:xfrm>
            <a:off x="-18614" y="148687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2-4</a:t>
            </a:r>
            <a:endParaRPr lang="it-IT" dirty="0"/>
          </a:p>
        </p:txBody>
      </p:sp>
      <p:sp>
        <p:nvSpPr>
          <p:cNvPr id="28" name="Rettangolo arrotondato 27"/>
          <p:cNvSpPr/>
          <p:nvPr/>
        </p:nvSpPr>
        <p:spPr>
          <a:xfrm>
            <a:off x="8835703" y="4212319"/>
            <a:ext cx="630350"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29" name="CasellaDiTesto 28">
            <a:extLst>
              <a:ext uri="{FF2B5EF4-FFF2-40B4-BE49-F238E27FC236}">
                <a16:creationId xmlns:a16="http://schemas.microsoft.com/office/drawing/2014/main" xmlns="" id="{9DA22DE2-7E11-4F5E-91A4-DFDD8A1D9C7D}"/>
              </a:ext>
            </a:extLst>
          </p:cNvPr>
          <p:cNvSpPr txBox="1"/>
          <p:nvPr/>
        </p:nvSpPr>
        <p:spPr>
          <a:xfrm>
            <a:off x="155575" y="603368"/>
            <a:ext cx="5907042" cy="707886"/>
          </a:xfrm>
          <a:prstGeom prst="rect">
            <a:avLst/>
          </a:prstGeom>
          <a:noFill/>
        </p:spPr>
        <p:txBody>
          <a:bodyPr wrap="square" rtlCol="0">
            <a:spAutoFit/>
          </a:bodyPr>
          <a:lstStyle/>
          <a:p>
            <a:r>
              <a:rPr lang="it-IT" sz="2000" b="1">
                <a:solidFill>
                  <a:schemeClr val="tx2">
                    <a:lumMod val="75000"/>
                  </a:schemeClr>
                </a:solidFill>
              </a:rPr>
              <a:t>La Crisi Economica incide sugli assetti sociali e sul walfare pubblico</a:t>
            </a:r>
            <a:endParaRPr lang="it-IT" sz="2000" b="1" dirty="0">
              <a:solidFill>
                <a:schemeClr val="tx2">
                  <a:lumMod val="75000"/>
                </a:schemeClr>
              </a:solidFill>
            </a:endParaRPr>
          </a:p>
        </p:txBody>
      </p:sp>
      <p:sp>
        <p:nvSpPr>
          <p:cNvPr id="31" name="Rettangolo arrotondato 24">
            <a:extLst>
              <a:ext uri="{FF2B5EF4-FFF2-40B4-BE49-F238E27FC236}">
                <a16:creationId xmlns:a16="http://schemas.microsoft.com/office/drawing/2014/main" xmlns="" id="{8C39CEA3-5BED-4116-8E46-03FA27CAB138}"/>
              </a:ext>
            </a:extLst>
          </p:cNvPr>
          <p:cNvSpPr/>
          <p:nvPr/>
        </p:nvSpPr>
        <p:spPr>
          <a:xfrm>
            <a:off x="456726" y="4163123"/>
            <a:ext cx="647936" cy="3713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33" name="CasellaDiTesto 32">
            <a:extLst>
              <a:ext uri="{FF2B5EF4-FFF2-40B4-BE49-F238E27FC236}">
                <a16:creationId xmlns:a16="http://schemas.microsoft.com/office/drawing/2014/main" xmlns="" id="{C0FB2B0E-01F9-4C81-B05E-08E73F41259E}"/>
              </a:ext>
            </a:extLst>
          </p:cNvPr>
          <p:cNvSpPr txBox="1"/>
          <p:nvPr/>
        </p:nvSpPr>
        <p:spPr>
          <a:xfrm>
            <a:off x="6589852" y="4638554"/>
            <a:ext cx="1922976" cy="400110"/>
          </a:xfrm>
          <a:prstGeom prst="rect">
            <a:avLst/>
          </a:prstGeom>
          <a:noFill/>
        </p:spPr>
        <p:txBody>
          <a:bodyPr wrap="square" rtlCol="0">
            <a:spAutoFit/>
          </a:bodyPr>
          <a:lstStyle/>
          <a:p>
            <a:r>
              <a:rPr lang="it-IT" sz="2000" b="1">
                <a:solidFill>
                  <a:schemeClr val="tx2">
                    <a:lumMod val="75000"/>
                  </a:schemeClr>
                </a:solidFill>
              </a:rPr>
              <a:t>Nuovi timori</a:t>
            </a:r>
            <a:endParaRPr lang="it-IT" sz="2000" b="1" dirty="0">
              <a:solidFill>
                <a:schemeClr val="tx2">
                  <a:lumMod val="75000"/>
                </a:schemeClr>
              </a:solidFill>
            </a:endParaRPr>
          </a:p>
        </p:txBody>
      </p:sp>
      <p:sp>
        <p:nvSpPr>
          <p:cNvPr id="34" name="CasellaDiTesto 33">
            <a:extLst>
              <a:ext uri="{FF2B5EF4-FFF2-40B4-BE49-F238E27FC236}">
                <a16:creationId xmlns:a16="http://schemas.microsoft.com/office/drawing/2014/main" xmlns="" id="{9B828D4B-A4C7-415F-8D7B-F9C1D5B36222}"/>
              </a:ext>
            </a:extLst>
          </p:cNvPr>
          <p:cNvSpPr txBox="1"/>
          <p:nvPr/>
        </p:nvSpPr>
        <p:spPr>
          <a:xfrm>
            <a:off x="6637905" y="5483452"/>
            <a:ext cx="1922976" cy="707886"/>
          </a:xfrm>
          <a:prstGeom prst="rect">
            <a:avLst/>
          </a:prstGeom>
          <a:noFill/>
        </p:spPr>
        <p:txBody>
          <a:bodyPr wrap="square" rtlCol="0">
            <a:spAutoFit/>
          </a:bodyPr>
          <a:lstStyle/>
          <a:p>
            <a:r>
              <a:rPr lang="it-IT" sz="2000" b="1">
                <a:solidFill>
                  <a:schemeClr val="tx2">
                    <a:lumMod val="75000"/>
                  </a:schemeClr>
                </a:solidFill>
              </a:rPr>
              <a:t>Percezione dei rischi</a:t>
            </a:r>
            <a:endParaRPr lang="it-IT" sz="2000" b="1" dirty="0">
              <a:solidFill>
                <a:schemeClr val="tx2">
                  <a:lumMod val="75000"/>
                </a:schemeClr>
              </a:solidFill>
            </a:endParaRPr>
          </a:p>
        </p:txBody>
      </p:sp>
      <p:pic>
        <p:nvPicPr>
          <p:cNvPr id="4" name="Immagine 3">
            <a:extLst>
              <a:ext uri="{FF2B5EF4-FFF2-40B4-BE49-F238E27FC236}">
                <a16:creationId xmlns:a16="http://schemas.microsoft.com/office/drawing/2014/main" xmlns="" id="{E45DD227-F0AC-4FA1-B915-1999852454BD}"/>
              </a:ext>
            </a:extLst>
          </p:cNvPr>
          <p:cNvPicPr>
            <a:picLocks noChangeAspect="1"/>
          </p:cNvPicPr>
          <p:nvPr/>
        </p:nvPicPr>
        <p:blipFill>
          <a:blip r:embed="rId10" cstate="print">
            <a:lum bright="70000" contrast="-70000"/>
            <a:extLst>
              <a:ext uri="{28A0092B-C50C-407E-A947-70E740481C1C}">
                <a14:useLocalDpi xmlns:a14="http://schemas.microsoft.com/office/drawing/2010/main" xmlns="" val="0"/>
              </a:ext>
            </a:extLst>
          </a:blip>
          <a:stretch>
            <a:fillRect/>
          </a:stretch>
        </p:blipFill>
        <p:spPr>
          <a:xfrm>
            <a:off x="8292611" y="4650083"/>
            <a:ext cx="1444424" cy="1444424"/>
          </a:xfrm>
          <a:prstGeom prst="rect">
            <a:avLst/>
          </a:prstGeom>
        </p:spPr>
      </p:pic>
      <p:sp>
        <p:nvSpPr>
          <p:cNvPr id="5" name="Striscia diagonale 4">
            <a:extLst>
              <a:ext uri="{FF2B5EF4-FFF2-40B4-BE49-F238E27FC236}">
                <a16:creationId xmlns:a16="http://schemas.microsoft.com/office/drawing/2014/main" xmlns="" id="{47080794-A892-43A8-8D3A-6977B9402E91}"/>
              </a:ext>
            </a:extLst>
          </p:cNvPr>
          <p:cNvSpPr/>
          <p:nvPr/>
        </p:nvSpPr>
        <p:spPr>
          <a:xfrm>
            <a:off x="8457132" y="4638554"/>
            <a:ext cx="1342741" cy="1763407"/>
          </a:xfrm>
          <a:prstGeom prst="diagStrip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8" name="CasellaDiTesto 37">
            <a:extLst>
              <a:ext uri="{FF2B5EF4-FFF2-40B4-BE49-F238E27FC236}">
                <a16:creationId xmlns:a16="http://schemas.microsoft.com/office/drawing/2014/main" xmlns="" id="{73FE4A97-4DE9-4139-AB9E-EF00BB50693E}"/>
              </a:ext>
            </a:extLst>
          </p:cNvPr>
          <p:cNvSpPr txBox="1"/>
          <p:nvPr/>
        </p:nvSpPr>
        <p:spPr>
          <a:xfrm>
            <a:off x="10036028" y="5457720"/>
            <a:ext cx="2265555" cy="923330"/>
          </a:xfrm>
          <a:prstGeom prst="rect">
            <a:avLst/>
          </a:prstGeom>
          <a:noFill/>
        </p:spPr>
        <p:txBody>
          <a:bodyPr wrap="square" rtlCol="0">
            <a:spAutoFit/>
          </a:bodyPr>
          <a:lstStyle/>
          <a:p>
            <a:r>
              <a:rPr lang="it-IT"/>
              <a:t>Protezione del patrimonio familiare</a:t>
            </a:r>
            <a:endParaRPr lang="it-IT" dirty="0"/>
          </a:p>
        </p:txBody>
      </p:sp>
      <p:sp>
        <p:nvSpPr>
          <p:cNvPr id="6" name="Parentesi graffa chiusa 5">
            <a:extLst>
              <a:ext uri="{FF2B5EF4-FFF2-40B4-BE49-F238E27FC236}">
                <a16:creationId xmlns:a16="http://schemas.microsoft.com/office/drawing/2014/main" xmlns="" id="{233950F0-40EA-49C4-8E0C-71813D650878}"/>
              </a:ext>
            </a:extLst>
          </p:cNvPr>
          <p:cNvSpPr/>
          <p:nvPr/>
        </p:nvSpPr>
        <p:spPr>
          <a:xfrm>
            <a:off x="9823306" y="4650083"/>
            <a:ext cx="141088" cy="1541255"/>
          </a:xfrm>
          <a:prstGeom prst="rightBrace">
            <a:avLst/>
          </a:prstGeom>
          <a:ln w="28575">
            <a:solidFill>
              <a:srgbClr val="8637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41" name="Rettangolo arrotondato 25">
            <a:extLst>
              <a:ext uri="{FF2B5EF4-FFF2-40B4-BE49-F238E27FC236}">
                <a16:creationId xmlns:a16="http://schemas.microsoft.com/office/drawing/2014/main" xmlns="" id="{546FA11A-B916-478E-BE27-9688B04690E1}"/>
              </a:ext>
            </a:extLst>
          </p:cNvPr>
          <p:cNvSpPr/>
          <p:nvPr/>
        </p:nvSpPr>
        <p:spPr>
          <a:xfrm>
            <a:off x="11271665" y="4935075"/>
            <a:ext cx="787271" cy="4123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9-10</a:t>
            </a:r>
            <a:endParaRPr lang="it-IT" dirty="0"/>
          </a:p>
        </p:txBody>
      </p:sp>
    </p:spTree>
    <p:extLst>
      <p:ext uri="{BB962C8B-B14F-4D97-AF65-F5344CB8AC3E}">
        <p14:creationId xmlns:p14="http://schemas.microsoft.com/office/powerpoint/2010/main" xmlns="" val="60391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666" y="2929515"/>
            <a:ext cx="6346408" cy="3928485"/>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economico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r>
              <a:rPr lang="it-IT">
                <a:latin typeface="Gisha" panose="020B0502040204020203" pitchFamily="34" charset="-79"/>
                <a:cs typeface="Gisha" panose="020B0502040204020203" pitchFamily="34" charset="-79"/>
              </a:rPr>
              <a:t>https://www.freepik.com/free-photo/a-person-s-hand-investing-money-in-buying-house_3095589.htm#term=house&amp;page=1&amp;position=30</a:t>
            </a:r>
            <a:endParaRPr lang="it-IT" dirty="0">
              <a:latin typeface="Gisha" panose="020B0502040204020203" pitchFamily="34" charset="-79"/>
              <a:cs typeface="Gisha" panose="020B0502040204020203" pitchFamily="34" charset="-79"/>
            </a:endParaRPr>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a:p>
        </p:txBody>
      </p:sp>
      <p:graphicFrame>
        <p:nvGraphicFramePr>
          <p:cNvPr id="35" name="Diagramma 34"/>
          <p:cNvGraphicFramePr/>
          <p:nvPr>
            <p:extLst/>
          </p:nvPr>
        </p:nvGraphicFramePr>
        <p:xfrm>
          <a:off x="6411366" y="3071668"/>
          <a:ext cx="5767294" cy="3728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6" name="Rettangolo arrotondato 35"/>
          <p:cNvSpPr/>
          <p:nvPr/>
        </p:nvSpPr>
        <p:spPr>
          <a:xfrm>
            <a:off x="8711995" y="590178"/>
            <a:ext cx="615452" cy="4060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46" name="Rettangolo arrotondato 45"/>
          <p:cNvSpPr/>
          <p:nvPr/>
        </p:nvSpPr>
        <p:spPr>
          <a:xfrm>
            <a:off x="6601998" y="4575348"/>
            <a:ext cx="652348" cy="4353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sp>
        <p:nvSpPr>
          <p:cNvPr id="47" name="Rettangolo arrotondato 46"/>
          <p:cNvSpPr/>
          <p:nvPr/>
        </p:nvSpPr>
        <p:spPr>
          <a:xfrm>
            <a:off x="8994738" y="4476815"/>
            <a:ext cx="866434" cy="4764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10-12</a:t>
            </a:r>
            <a:endParaRPr lang="it-IT" dirty="0"/>
          </a:p>
        </p:txBody>
      </p:sp>
      <p:sp>
        <p:nvSpPr>
          <p:cNvPr id="49" name="Rettangolo con angoli diagonali arrotondati 48">
            <a:extLst>
              <a:ext uri="{FF2B5EF4-FFF2-40B4-BE49-F238E27FC236}">
                <a16:creationId xmlns:a16="http://schemas.microsoft.com/office/drawing/2014/main" xmlns="" id="{248CB327-B07A-4734-9B98-0EDB4BECA74B}"/>
              </a:ext>
            </a:extLst>
          </p:cNvPr>
          <p:cNvSpPr/>
          <p:nvPr/>
        </p:nvSpPr>
        <p:spPr>
          <a:xfrm>
            <a:off x="114631" y="811955"/>
            <a:ext cx="6129110" cy="557009"/>
          </a:xfrm>
          <a:prstGeom prst="round2DiagRect">
            <a:avLst/>
          </a:prstGeom>
          <a:solidFill>
            <a:srgbClr val="FFC00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900">
                <a:solidFill>
                  <a:schemeClr val="bg1"/>
                </a:solidFill>
              </a:rPr>
              <a:t>Aumento di incertezze e paure</a:t>
            </a:r>
          </a:p>
        </p:txBody>
      </p:sp>
      <p:sp>
        <p:nvSpPr>
          <p:cNvPr id="56" name="Rettangolo con angoli diagonali arrotondati 55">
            <a:extLst>
              <a:ext uri="{FF2B5EF4-FFF2-40B4-BE49-F238E27FC236}">
                <a16:creationId xmlns:a16="http://schemas.microsoft.com/office/drawing/2014/main" xmlns="" id="{F85813F0-8DF4-4823-94D8-F2E8B161FB1F}"/>
              </a:ext>
            </a:extLst>
          </p:cNvPr>
          <p:cNvSpPr/>
          <p:nvPr/>
        </p:nvSpPr>
        <p:spPr>
          <a:xfrm>
            <a:off x="114631" y="1470004"/>
            <a:ext cx="6129110" cy="557009"/>
          </a:xfrm>
          <a:prstGeom prst="round2DiagRect">
            <a:avLst/>
          </a:prstGeom>
          <a:solidFill>
            <a:srgbClr val="FFC00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900">
                <a:solidFill>
                  <a:schemeClr val="bg1"/>
                </a:solidFill>
              </a:rPr>
              <a:t>Maggiore fragilità economica e finanziaria</a:t>
            </a:r>
          </a:p>
        </p:txBody>
      </p:sp>
      <p:sp>
        <p:nvSpPr>
          <p:cNvPr id="57" name="Rettangolo con angoli diagonali arrotondati 56">
            <a:extLst>
              <a:ext uri="{FF2B5EF4-FFF2-40B4-BE49-F238E27FC236}">
                <a16:creationId xmlns:a16="http://schemas.microsoft.com/office/drawing/2014/main" xmlns="" id="{78C8CB83-50CB-4471-95F7-58520FFB0CA2}"/>
              </a:ext>
            </a:extLst>
          </p:cNvPr>
          <p:cNvSpPr/>
          <p:nvPr/>
        </p:nvSpPr>
        <p:spPr>
          <a:xfrm>
            <a:off x="114631" y="2127043"/>
            <a:ext cx="6129110" cy="557009"/>
          </a:xfrm>
          <a:prstGeom prst="round2DiagRect">
            <a:avLst/>
          </a:prstGeom>
          <a:solidFill>
            <a:srgbClr val="FFC00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900">
                <a:solidFill>
                  <a:schemeClr val="bg1"/>
                </a:solidFill>
              </a:rPr>
              <a:t>Incremento della quota di liquidità del portafoglio</a:t>
            </a:r>
          </a:p>
        </p:txBody>
      </p:sp>
      <p:sp>
        <p:nvSpPr>
          <p:cNvPr id="58" name="Rettangolo 57">
            <a:extLst>
              <a:ext uri="{FF2B5EF4-FFF2-40B4-BE49-F238E27FC236}">
                <a16:creationId xmlns:a16="http://schemas.microsoft.com/office/drawing/2014/main" xmlns="" id="{5FD4132C-F16A-43A5-859D-A84FA41E0711}"/>
              </a:ext>
            </a:extLst>
          </p:cNvPr>
          <p:cNvSpPr/>
          <p:nvPr/>
        </p:nvSpPr>
        <p:spPr>
          <a:xfrm>
            <a:off x="8217680" y="908648"/>
            <a:ext cx="3912801" cy="1554272"/>
          </a:xfrm>
          <a:prstGeom prst="rect">
            <a:avLst/>
          </a:prstGeom>
        </p:spPr>
        <p:txBody>
          <a:bodyPr wrap="square">
            <a:spAutoFit/>
          </a:bodyPr>
          <a:lstStyle/>
          <a:p>
            <a:r>
              <a:rPr lang="it-IT" sz="1900" dirty="0">
                <a:solidFill>
                  <a:schemeClr val="tx1">
                    <a:lumMod val="95000"/>
                  </a:schemeClr>
                </a:solidFill>
              </a:rPr>
              <a:t>L’invecchiamento della popolazione post bellica favorisce il passaggio generazionale della </a:t>
            </a:r>
            <a:r>
              <a:rPr lang="it-IT" sz="1900" dirty="0" smtClean="0">
                <a:solidFill>
                  <a:schemeClr val="tx1">
                    <a:lumMod val="95000"/>
                  </a:schemeClr>
                </a:solidFill>
              </a:rPr>
              <a:t>ricchezza</a:t>
            </a:r>
            <a:r>
              <a:rPr lang="it-IT" sz="1900" dirty="0">
                <a:solidFill>
                  <a:schemeClr val="tx1">
                    <a:lumMod val="95000"/>
                  </a:schemeClr>
                </a:solidFill>
              </a:rPr>
              <a:t>.</a:t>
            </a:r>
          </a:p>
          <a:p>
            <a:endParaRPr lang="it-IT" sz="1900" dirty="0">
              <a:solidFill>
                <a:schemeClr val="tx1">
                  <a:lumMod val="95000"/>
                </a:schemeClr>
              </a:solidFill>
              <a:cs typeface="Arial" charset="0"/>
            </a:endParaRPr>
          </a:p>
        </p:txBody>
      </p:sp>
      <p:sp>
        <p:nvSpPr>
          <p:cNvPr id="59" name="Goccia 58">
            <a:extLst>
              <a:ext uri="{FF2B5EF4-FFF2-40B4-BE49-F238E27FC236}">
                <a16:creationId xmlns:a16="http://schemas.microsoft.com/office/drawing/2014/main" xmlns="" id="{FCCC0CD5-90A4-4758-801C-6ED2FB51C6C0}"/>
              </a:ext>
            </a:extLst>
          </p:cNvPr>
          <p:cNvSpPr/>
          <p:nvPr/>
        </p:nvSpPr>
        <p:spPr>
          <a:xfrm rot="1001462">
            <a:off x="6543398" y="871458"/>
            <a:ext cx="1487556" cy="1294231"/>
          </a:xfrm>
          <a:prstGeom prst="teardrop">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TREND</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60" name="CasellaDiTesto 59">
            <a:extLst>
              <a:ext uri="{FF2B5EF4-FFF2-40B4-BE49-F238E27FC236}">
                <a16:creationId xmlns:a16="http://schemas.microsoft.com/office/drawing/2014/main" xmlns="" id="{9E55D5C1-E9FA-486E-9A86-088F3041B4FA}"/>
              </a:ext>
            </a:extLst>
          </p:cNvPr>
          <p:cNvSpPr txBox="1"/>
          <p:nvPr/>
        </p:nvSpPr>
        <p:spPr>
          <a:xfrm>
            <a:off x="6957380" y="2933971"/>
            <a:ext cx="1919870" cy="677108"/>
          </a:xfrm>
          <a:prstGeom prst="round2DiagRect">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9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it-IT" sz="1800" b="0">
                <a:solidFill>
                  <a:schemeClr val="tx1"/>
                </a:solidFill>
              </a:rPr>
              <a:t>Crisi immobiliare</a:t>
            </a:r>
            <a:endParaRPr lang="it-IT" sz="1800" b="0" dirty="0">
              <a:solidFill>
                <a:schemeClr val="tx1"/>
              </a:solidFill>
            </a:endParaRPr>
          </a:p>
        </p:txBody>
      </p:sp>
      <p:sp>
        <p:nvSpPr>
          <p:cNvPr id="61" name="CasellaDiTesto 60">
            <a:extLst>
              <a:ext uri="{FF2B5EF4-FFF2-40B4-BE49-F238E27FC236}">
                <a16:creationId xmlns:a16="http://schemas.microsoft.com/office/drawing/2014/main" xmlns="" id="{2DBF37A0-6273-4214-BF97-112DA06D085C}"/>
              </a:ext>
            </a:extLst>
          </p:cNvPr>
          <p:cNvSpPr txBox="1"/>
          <p:nvPr/>
        </p:nvSpPr>
        <p:spPr>
          <a:xfrm>
            <a:off x="7822354" y="3694754"/>
            <a:ext cx="3109309" cy="677108"/>
          </a:xfrm>
          <a:prstGeom prst="round2DiagRect">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it-IT"/>
              <a:t>Riduzione degli investimenti immobiliari  </a:t>
            </a:r>
            <a:endParaRPr lang="it-IT" dirty="0"/>
          </a:p>
        </p:txBody>
      </p:sp>
      <p:sp>
        <p:nvSpPr>
          <p:cNvPr id="62" name="CasellaDiTesto 61">
            <a:extLst>
              <a:ext uri="{FF2B5EF4-FFF2-40B4-BE49-F238E27FC236}">
                <a16:creationId xmlns:a16="http://schemas.microsoft.com/office/drawing/2014/main" xmlns="" id="{DDA350AC-EDAD-47B6-9494-522697A2B659}"/>
              </a:ext>
            </a:extLst>
          </p:cNvPr>
          <p:cNvSpPr txBox="1"/>
          <p:nvPr/>
        </p:nvSpPr>
        <p:spPr>
          <a:xfrm>
            <a:off x="9692688" y="2933971"/>
            <a:ext cx="1858489" cy="677108"/>
          </a:xfrm>
          <a:prstGeom prst="round2DiagRect">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it-IT"/>
              <a:t>Pressione fiscale </a:t>
            </a:r>
          </a:p>
        </p:txBody>
      </p:sp>
      <p:sp>
        <p:nvSpPr>
          <p:cNvPr id="63" name="CasellaDiTesto 62">
            <a:extLst>
              <a:ext uri="{FF2B5EF4-FFF2-40B4-BE49-F238E27FC236}">
                <a16:creationId xmlns:a16="http://schemas.microsoft.com/office/drawing/2014/main" xmlns="" id="{9FF5B2E2-6B0A-4399-8E64-0AB0683AC466}"/>
              </a:ext>
            </a:extLst>
          </p:cNvPr>
          <p:cNvSpPr txBox="1"/>
          <p:nvPr/>
        </p:nvSpPr>
        <p:spPr>
          <a:xfrm>
            <a:off x="9105371" y="3133432"/>
            <a:ext cx="357860" cy="369332"/>
          </a:xfrm>
          <a:prstGeom prst="rect">
            <a:avLst/>
          </a:prstGeom>
          <a:noFill/>
        </p:spPr>
        <p:txBody>
          <a:bodyPr wrap="square" rtlCol="0">
            <a:spAutoFit/>
          </a:bodyPr>
          <a:lstStyle/>
          <a:p>
            <a:r>
              <a:rPr lang="it-IT" b="1">
                <a:solidFill>
                  <a:schemeClr val="tx1">
                    <a:lumMod val="95000"/>
                  </a:schemeClr>
                </a:solidFill>
              </a:rPr>
              <a:t>+</a:t>
            </a:r>
          </a:p>
        </p:txBody>
      </p:sp>
      <p:sp>
        <p:nvSpPr>
          <p:cNvPr id="64" name="CasellaDiTesto 63">
            <a:extLst>
              <a:ext uri="{FF2B5EF4-FFF2-40B4-BE49-F238E27FC236}">
                <a16:creationId xmlns:a16="http://schemas.microsoft.com/office/drawing/2014/main" xmlns="" id="{6613C32E-8214-497E-A36C-D6A805748112}"/>
              </a:ext>
            </a:extLst>
          </p:cNvPr>
          <p:cNvSpPr txBox="1"/>
          <p:nvPr/>
        </p:nvSpPr>
        <p:spPr>
          <a:xfrm>
            <a:off x="7449672" y="3820054"/>
            <a:ext cx="357860" cy="369332"/>
          </a:xfrm>
          <a:prstGeom prst="rect">
            <a:avLst/>
          </a:prstGeom>
          <a:noFill/>
        </p:spPr>
        <p:txBody>
          <a:bodyPr wrap="square" rtlCol="0">
            <a:spAutoFit/>
          </a:bodyPr>
          <a:lstStyle/>
          <a:p>
            <a:r>
              <a:rPr lang="it-IT" b="1">
                <a:solidFill>
                  <a:schemeClr val="tx1">
                    <a:lumMod val="95000"/>
                  </a:schemeClr>
                </a:solidFill>
              </a:rPr>
              <a:t>=</a:t>
            </a:r>
          </a:p>
        </p:txBody>
      </p:sp>
      <p:sp>
        <p:nvSpPr>
          <p:cNvPr id="65" name="CasellaDiTesto 64">
            <a:extLst>
              <a:ext uri="{FF2B5EF4-FFF2-40B4-BE49-F238E27FC236}">
                <a16:creationId xmlns:a16="http://schemas.microsoft.com/office/drawing/2014/main" xmlns="" id="{6E6676BA-3FC6-4556-B960-25D66B1C5BF4}"/>
              </a:ext>
            </a:extLst>
          </p:cNvPr>
          <p:cNvSpPr txBox="1"/>
          <p:nvPr/>
        </p:nvSpPr>
        <p:spPr>
          <a:xfrm>
            <a:off x="6389101" y="5027597"/>
            <a:ext cx="2184051" cy="1138773"/>
          </a:xfrm>
          <a:prstGeom prst="rect">
            <a:avLst/>
          </a:prstGeom>
          <a:noFill/>
        </p:spPr>
        <p:txBody>
          <a:bodyPr wrap="square" rtlCol="0">
            <a:spAutoFit/>
          </a:bodyPr>
          <a:lstStyle/>
          <a:p>
            <a:r>
              <a:rPr lang="it-IT" sz="1700" dirty="0">
                <a:solidFill>
                  <a:schemeClr val="tx1">
                    <a:lumMod val="95000"/>
                  </a:schemeClr>
                </a:solidFill>
              </a:rPr>
              <a:t>I sistemi di </a:t>
            </a:r>
            <a:r>
              <a:rPr lang="it-IT" sz="1700" dirty="0" smtClean="0">
                <a:solidFill>
                  <a:schemeClr val="tx1">
                    <a:lumMod val="95000"/>
                  </a:schemeClr>
                </a:solidFill>
              </a:rPr>
              <a:t>Welfare </a:t>
            </a:r>
            <a:r>
              <a:rPr lang="it-IT" sz="1700" dirty="0">
                <a:solidFill>
                  <a:schemeClr val="tx1">
                    <a:lumMod val="95000"/>
                  </a:schemeClr>
                </a:solidFill>
              </a:rPr>
              <a:t>tradizionali non offrono adeguata protezione</a:t>
            </a:r>
          </a:p>
        </p:txBody>
      </p:sp>
      <p:pic>
        <p:nvPicPr>
          <p:cNvPr id="3" name="Immagine 2">
            <a:extLst>
              <a:ext uri="{FF2B5EF4-FFF2-40B4-BE49-F238E27FC236}">
                <a16:creationId xmlns:a16="http://schemas.microsoft.com/office/drawing/2014/main" xmlns="" id="{21A9EEC5-C7B2-4FC6-88F3-6485A7331958}"/>
              </a:ext>
            </a:extLst>
          </p:cNvPr>
          <p:cNvPicPr>
            <a:picLocks noChangeAspect="1"/>
          </p:cNvPicPr>
          <p:nvPr/>
        </p:nvPicPr>
        <p:blipFill>
          <a:blip r:embed="rId9" cstate="print">
            <a:lum bright="70000" contrast="-70000"/>
            <a:extLst>
              <a:ext uri="{28A0092B-C50C-407E-A947-70E740481C1C}">
                <a14:useLocalDpi xmlns:a14="http://schemas.microsoft.com/office/drawing/2010/main" xmlns="" val="0"/>
              </a:ext>
            </a:extLst>
          </a:blip>
          <a:stretch>
            <a:fillRect/>
          </a:stretch>
        </p:blipFill>
        <p:spPr>
          <a:xfrm>
            <a:off x="8614661" y="4978380"/>
            <a:ext cx="1291813" cy="1291813"/>
          </a:xfrm>
          <a:prstGeom prst="rect">
            <a:avLst/>
          </a:prstGeom>
        </p:spPr>
      </p:pic>
      <p:sp>
        <p:nvSpPr>
          <p:cNvPr id="66" name="CasellaDiTesto 65">
            <a:extLst>
              <a:ext uri="{FF2B5EF4-FFF2-40B4-BE49-F238E27FC236}">
                <a16:creationId xmlns:a16="http://schemas.microsoft.com/office/drawing/2014/main" xmlns="" id="{90A734D8-F6B6-4906-8556-381EC83EFDFE}"/>
              </a:ext>
            </a:extLst>
          </p:cNvPr>
          <p:cNvSpPr txBox="1"/>
          <p:nvPr/>
        </p:nvSpPr>
        <p:spPr>
          <a:xfrm>
            <a:off x="9756919" y="4810292"/>
            <a:ext cx="1766830" cy="338554"/>
          </a:xfrm>
          <a:prstGeom prst="rect">
            <a:avLst/>
          </a:prstGeom>
          <a:noFill/>
        </p:spPr>
        <p:txBody>
          <a:bodyPr wrap="none" rtlCol="0">
            <a:spAutoFit/>
          </a:bodyPr>
          <a:lstStyle/>
          <a:p>
            <a:r>
              <a:rPr lang="it-IT" sz="1600">
                <a:solidFill>
                  <a:schemeClr val="tx2">
                    <a:lumMod val="75000"/>
                  </a:schemeClr>
                </a:solidFill>
              </a:rPr>
              <a:t>Lavoro precario</a:t>
            </a:r>
            <a:endParaRPr lang="it-IT" sz="1600" dirty="0">
              <a:solidFill>
                <a:schemeClr val="tx2">
                  <a:lumMod val="75000"/>
                </a:schemeClr>
              </a:solidFill>
            </a:endParaRPr>
          </a:p>
        </p:txBody>
      </p:sp>
      <p:sp>
        <p:nvSpPr>
          <p:cNvPr id="67" name="CasellaDiTesto 66">
            <a:extLst>
              <a:ext uri="{FF2B5EF4-FFF2-40B4-BE49-F238E27FC236}">
                <a16:creationId xmlns:a16="http://schemas.microsoft.com/office/drawing/2014/main" xmlns="" id="{04642810-DC36-4ECD-AED4-85EFA723EB87}"/>
              </a:ext>
            </a:extLst>
          </p:cNvPr>
          <p:cNvSpPr txBox="1"/>
          <p:nvPr/>
        </p:nvSpPr>
        <p:spPr>
          <a:xfrm>
            <a:off x="10082574" y="5385216"/>
            <a:ext cx="1837362" cy="338554"/>
          </a:xfrm>
          <a:prstGeom prst="rect">
            <a:avLst/>
          </a:prstGeom>
          <a:noFill/>
        </p:spPr>
        <p:txBody>
          <a:bodyPr wrap="none" rtlCol="0">
            <a:spAutoFit/>
          </a:bodyPr>
          <a:lstStyle/>
          <a:p>
            <a:r>
              <a:rPr lang="it-IT" sz="1600">
                <a:solidFill>
                  <a:schemeClr val="tx2">
                    <a:lumMod val="75000"/>
                  </a:schemeClr>
                </a:solidFill>
              </a:rPr>
              <a:t>Reddito instabile</a:t>
            </a:r>
            <a:endParaRPr lang="it-IT" sz="1600" dirty="0">
              <a:solidFill>
                <a:schemeClr val="tx2">
                  <a:lumMod val="75000"/>
                </a:schemeClr>
              </a:solidFill>
            </a:endParaRPr>
          </a:p>
        </p:txBody>
      </p:sp>
      <p:sp>
        <p:nvSpPr>
          <p:cNvPr id="68" name="CasellaDiTesto 67">
            <a:extLst>
              <a:ext uri="{FF2B5EF4-FFF2-40B4-BE49-F238E27FC236}">
                <a16:creationId xmlns:a16="http://schemas.microsoft.com/office/drawing/2014/main" xmlns="" id="{48200330-607A-45DB-AAE9-29FD56497DC9}"/>
              </a:ext>
            </a:extLst>
          </p:cNvPr>
          <p:cNvSpPr txBox="1"/>
          <p:nvPr/>
        </p:nvSpPr>
        <p:spPr>
          <a:xfrm>
            <a:off x="9817848" y="5961895"/>
            <a:ext cx="2278188" cy="338554"/>
          </a:xfrm>
          <a:prstGeom prst="rect">
            <a:avLst/>
          </a:prstGeom>
          <a:noFill/>
        </p:spPr>
        <p:txBody>
          <a:bodyPr wrap="none" rtlCol="0">
            <a:spAutoFit/>
          </a:bodyPr>
          <a:lstStyle/>
          <a:p>
            <a:r>
              <a:rPr lang="it-IT" sz="1600">
                <a:solidFill>
                  <a:schemeClr val="tx2">
                    <a:lumMod val="75000"/>
                  </a:schemeClr>
                </a:solidFill>
              </a:rPr>
              <a:t>Inerzia delle istituzioni</a:t>
            </a:r>
            <a:endParaRPr lang="it-IT" sz="1600" dirty="0">
              <a:solidFill>
                <a:schemeClr val="tx2">
                  <a:lumMod val="75000"/>
                </a:schemeClr>
              </a:solidFill>
            </a:endParaRPr>
          </a:p>
        </p:txBody>
      </p:sp>
      <p:sp>
        <p:nvSpPr>
          <p:cNvPr id="69" name="Arco 68">
            <a:extLst>
              <a:ext uri="{FF2B5EF4-FFF2-40B4-BE49-F238E27FC236}">
                <a16:creationId xmlns:a16="http://schemas.microsoft.com/office/drawing/2014/main" xmlns="" id="{E793BE81-5864-4EB5-8E8D-B786962DBAC5}"/>
              </a:ext>
            </a:extLst>
          </p:cNvPr>
          <p:cNvSpPr/>
          <p:nvPr/>
        </p:nvSpPr>
        <p:spPr>
          <a:xfrm rot="16606279">
            <a:off x="9878829" y="4380451"/>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70" name="Arco 69">
            <a:extLst>
              <a:ext uri="{FF2B5EF4-FFF2-40B4-BE49-F238E27FC236}">
                <a16:creationId xmlns:a16="http://schemas.microsoft.com/office/drawing/2014/main" xmlns="" id="{666C8511-74E7-449F-A8C9-358AC0F3B146}"/>
              </a:ext>
            </a:extLst>
          </p:cNvPr>
          <p:cNvSpPr/>
          <p:nvPr/>
        </p:nvSpPr>
        <p:spPr>
          <a:xfrm rot="16981387">
            <a:off x="10210932" y="4922529"/>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71" name="Arco 70">
            <a:extLst>
              <a:ext uri="{FF2B5EF4-FFF2-40B4-BE49-F238E27FC236}">
                <a16:creationId xmlns:a16="http://schemas.microsoft.com/office/drawing/2014/main" xmlns="" id="{D6F5FA07-0CCC-429B-9703-3C77B569BBB4}"/>
              </a:ext>
            </a:extLst>
          </p:cNvPr>
          <p:cNvSpPr/>
          <p:nvPr/>
        </p:nvSpPr>
        <p:spPr>
          <a:xfrm rot="16844097">
            <a:off x="9991826" y="5469807"/>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55" name="Rettangolo arrotondato 40">
            <a:extLst>
              <a:ext uri="{FF2B5EF4-FFF2-40B4-BE49-F238E27FC236}">
                <a16:creationId xmlns:a16="http://schemas.microsoft.com/office/drawing/2014/main" xmlns="" id="{697A0B52-7AA9-4220-9BCF-9E2B3F0172DB}"/>
              </a:ext>
            </a:extLst>
          </p:cNvPr>
          <p:cNvSpPr/>
          <p:nvPr/>
        </p:nvSpPr>
        <p:spPr>
          <a:xfrm>
            <a:off x="40615" y="465655"/>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
        <p:nvSpPr>
          <p:cNvPr id="38" name="Rettangolo arrotondato 37"/>
          <p:cNvSpPr/>
          <p:nvPr/>
        </p:nvSpPr>
        <p:spPr>
          <a:xfrm>
            <a:off x="6830375" y="659965"/>
            <a:ext cx="619297" cy="449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51" name="Rettangolo arrotondato 41">
            <a:extLst>
              <a:ext uri="{FF2B5EF4-FFF2-40B4-BE49-F238E27FC236}">
                <a16:creationId xmlns:a16="http://schemas.microsoft.com/office/drawing/2014/main" xmlns="" id="{821CDB25-CAEB-4D39-B97E-0A3C185BE050}"/>
              </a:ext>
            </a:extLst>
          </p:cNvPr>
          <p:cNvSpPr/>
          <p:nvPr/>
        </p:nvSpPr>
        <p:spPr>
          <a:xfrm>
            <a:off x="1097875" y="4787698"/>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2" name="Rettangolo arrotondato 41">
            <a:extLst>
              <a:ext uri="{FF2B5EF4-FFF2-40B4-BE49-F238E27FC236}">
                <a16:creationId xmlns:a16="http://schemas.microsoft.com/office/drawing/2014/main" xmlns="" id="{876B1B6C-7FEB-4CF8-8318-A58E18B2C7B3}"/>
              </a:ext>
            </a:extLst>
          </p:cNvPr>
          <p:cNvSpPr/>
          <p:nvPr/>
        </p:nvSpPr>
        <p:spPr>
          <a:xfrm>
            <a:off x="6480408" y="2892483"/>
            <a:ext cx="652348" cy="4785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4" name="Rettangolo arrotondato 46">
            <a:extLst>
              <a:ext uri="{FF2B5EF4-FFF2-40B4-BE49-F238E27FC236}">
                <a16:creationId xmlns:a16="http://schemas.microsoft.com/office/drawing/2014/main" xmlns="" id="{BD070364-0DBD-4669-A921-16EE5EF7607C}"/>
              </a:ext>
            </a:extLst>
          </p:cNvPr>
          <p:cNvSpPr/>
          <p:nvPr/>
        </p:nvSpPr>
        <p:spPr>
          <a:xfrm>
            <a:off x="11375498" y="2881118"/>
            <a:ext cx="720538" cy="4764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4" name="Rettangolo arrotondato 43"/>
          <p:cNvSpPr/>
          <p:nvPr/>
        </p:nvSpPr>
        <p:spPr>
          <a:xfrm>
            <a:off x="7722005" y="3618591"/>
            <a:ext cx="657796" cy="4147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xmlns="" val="132135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xmlns="" id="{8AA135C1-60F5-41E3-BC26-F98C1F4A1A9A}"/>
              </a:ext>
            </a:extLst>
          </p:cNvPr>
          <p:cNvSpPr/>
          <p:nvPr/>
        </p:nvSpPr>
        <p:spPr>
          <a:xfrm>
            <a:off x="1525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xmlns="" id="{D196522F-FD5B-4D98-8E11-918D3F154707}"/>
              </a:ext>
            </a:extLst>
          </p:cNvPr>
          <p:cNvSpPr/>
          <p:nvPr/>
        </p:nvSpPr>
        <p:spPr>
          <a:xfrm>
            <a:off x="-15240" y="436728"/>
            <a:ext cx="8190249" cy="34570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economico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https://www.freepik.com/free-photo/jar-for-savings-on-orange-background_3075325.htm#term=economic&amp;page=2&amp;position=27 </a:t>
            </a:r>
            <a:endParaRPr lang="it-IT" sz="1400" dirty="0"/>
          </a:p>
        </p:txBody>
      </p:sp>
      <p:sp>
        <p:nvSpPr>
          <p:cNvPr id="41" name="Goccia 40">
            <a:extLst>
              <a:ext uri="{FF2B5EF4-FFF2-40B4-BE49-F238E27FC236}">
                <a16:creationId xmlns:a16="http://schemas.microsoft.com/office/drawing/2014/main" xmlns="" id="{ED34B437-BD07-4240-B46E-68949A03EE44}"/>
              </a:ext>
            </a:extLst>
          </p:cNvPr>
          <p:cNvSpPr/>
          <p:nvPr/>
        </p:nvSpPr>
        <p:spPr>
          <a:xfrm rot="1905374">
            <a:off x="524280" y="2026633"/>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xmlns="" id="{27186AD6-060E-4A5F-9A0A-AF35D77334FB}"/>
              </a:ext>
            </a:extLst>
          </p:cNvPr>
          <p:cNvSpPr txBox="1"/>
          <p:nvPr/>
        </p:nvSpPr>
        <p:spPr>
          <a:xfrm>
            <a:off x="-670533" y="697478"/>
            <a:ext cx="8515655" cy="461665"/>
          </a:xfrm>
          <a:prstGeom prst="rect">
            <a:avLst/>
          </a:prstGeom>
          <a:noFill/>
        </p:spPr>
        <p:txBody>
          <a:bodyPr wrap="square" rtlCol="0">
            <a:spAutoFit/>
          </a:bodyPr>
          <a:lstStyle/>
          <a:p>
            <a:pPr lvl="0" algn="ctr" defTabSz="914400">
              <a:spcBef>
                <a:spcPts val="1000"/>
              </a:spcBef>
              <a:defRPr/>
            </a:pPr>
            <a:r>
              <a:rPr lang="it-IT" sz="2400" b="1">
                <a:latin typeface="Tempus Sans ITC" panose="04020404030D07020202" pitchFamily="82" charset="0"/>
                <a:cs typeface="Gisha" panose="020B0502040204020203" pitchFamily="34" charset="-79"/>
              </a:rPr>
              <a:t>Nuove motivazioni e declinazioni del risparmio</a:t>
            </a:r>
            <a:endParaRPr lang="it-IT" sz="2400" b="1" dirty="0">
              <a:latin typeface="Tempus Sans ITC" panose="04020404030D07020202" pitchFamily="82" charset="0"/>
              <a:cs typeface="Gisha" panose="020B0502040204020203" pitchFamily="34" charset="-79"/>
            </a:endParaRPr>
          </a:p>
        </p:txBody>
      </p:sp>
      <p:sp>
        <p:nvSpPr>
          <p:cNvPr id="31" name="CasellaDiTesto 30">
            <a:extLst>
              <a:ext uri="{FF2B5EF4-FFF2-40B4-BE49-F238E27FC236}">
                <a16:creationId xmlns:a16="http://schemas.microsoft.com/office/drawing/2014/main" xmlns="" id="{27186AD6-060E-4A5F-9A0A-AF35D77334FB}"/>
              </a:ext>
            </a:extLst>
          </p:cNvPr>
          <p:cNvSpPr txBox="1"/>
          <p:nvPr/>
        </p:nvSpPr>
        <p:spPr>
          <a:xfrm>
            <a:off x="239684" y="4018976"/>
            <a:ext cx="8515655" cy="830997"/>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L’incertezza deriva dalla crisi fiduciaria verso le istituzioni finanziarie</a:t>
            </a:r>
            <a:endParaRPr lang="it-IT" sz="2400" b="1" dirty="0">
              <a:latin typeface="Tempus Sans ITC" panose="04020404030D07020202" pitchFamily="82" charset="0"/>
              <a:cs typeface="Gisha" panose="020B0502040204020203" pitchFamily="34" charset="-79"/>
            </a:endParaRPr>
          </a:p>
        </p:txBody>
      </p:sp>
      <p:sp>
        <p:nvSpPr>
          <p:cNvPr id="9" name="CasellaDiTesto 8"/>
          <p:cNvSpPr txBox="1"/>
          <p:nvPr/>
        </p:nvSpPr>
        <p:spPr>
          <a:xfrm>
            <a:off x="2693412" y="4763213"/>
            <a:ext cx="5791970" cy="1701684"/>
          </a:xfrm>
          <a:prstGeom prst="rect">
            <a:avLst/>
          </a:prstGeom>
          <a:noFill/>
        </p:spPr>
        <p:txBody>
          <a:bodyPr wrap="none" rtlCol="0">
            <a:spAutoFit/>
          </a:bodyPr>
          <a:lstStyle/>
          <a:p>
            <a:pPr>
              <a:lnSpc>
                <a:spcPct val="150000"/>
              </a:lnSpc>
            </a:pPr>
            <a:r>
              <a:rPr lang="it-IT"/>
              <a:t>Apparato normativo più severo </a:t>
            </a:r>
          </a:p>
          <a:p>
            <a:pPr>
              <a:lnSpc>
                <a:spcPct val="150000"/>
              </a:lnSpc>
            </a:pPr>
            <a:r>
              <a:rPr lang="it-IT"/>
              <a:t>Sistema di controllo istituzionale più accurato </a:t>
            </a:r>
          </a:p>
          <a:p>
            <a:pPr>
              <a:lnSpc>
                <a:spcPct val="150000"/>
              </a:lnSpc>
            </a:pPr>
            <a:r>
              <a:rPr lang="it-IT"/>
              <a:t>Innalzamento del livello culturale della clientela </a:t>
            </a:r>
          </a:p>
          <a:p>
            <a:pPr>
              <a:lnSpc>
                <a:spcPct val="150000"/>
              </a:lnSpc>
            </a:pPr>
            <a:r>
              <a:rPr lang="it-IT"/>
              <a:t>Assistenza di professionisti che affiancano il cliente</a:t>
            </a:r>
            <a:endParaRPr lang="it-IT" dirty="0"/>
          </a:p>
        </p:txBody>
      </p:sp>
      <p:sp>
        <p:nvSpPr>
          <p:cNvPr id="43" name="Goccia 42">
            <a:extLst>
              <a:ext uri="{FF2B5EF4-FFF2-40B4-BE49-F238E27FC236}">
                <a16:creationId xmlns:a16="http://schemas.microsoft.com/office/drawing/2014/main" xmlns="" id="{ED34B437-BD07-4240-B46E-68949A03EE44}"/>
              </a:ext>
            </a:extLst>
          </p:cNvPr>
          <p:cNvSpPr/>
          <p:nvPr/>
        </p:nvSpPr>
        <p:spPr>
          <a:xfrm rot="1905374">
            <a:off x="515816" y="2665340"/>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305830" y="4127911"/>
            <a:ext cx="611670" cy="4052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0" name="Rettangolo arrotondato 49"/>
          <p:cNvSpPr/>
          <p:nvPr/>
        </p:nvSpPr>
        <p:spPr>
          <a:xfrm>
            <a:off x="6435653" y="478174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8-11</a:t>
            </a:r>
            <a:endParaRPr lang="it-IT" dirty="0"/>
          </a:p>
        </p:txBody>
      </p:sp>
      <p:sp>
        <p:nvSpPr>
          <p:cNvPr id="34" name="CasellaDiTesto 33">
            <a:extLst>
              <a:ext uri="{FF2B5EF4-FFF2-40B4-BE49-F238E27FC236}">
                <a16:creationId xmlns:a16="http://schemas.microsoft.com/office/drawing/2014/main" xmlns="" id="{E9CFB659-721C-4933-841C-ACBFDA1FC295}"/>
              </a:ext>
            </a:extLst>
          </p:cNvPr>
          <p:cNvSpPr txBox="1"/>
          <p:nvPr/>
        </p:nvSpPr>
        <p:spPr>
          <a:xfrm>
            <a:off x="840460" y="1341797"/>
            <a:ext cx="5420074" cy="369332"/>
          </a:xfrm>
          <a:prstGeom prst="rect">
            <a:avLst/>
          </a:prstGeom>
          <a:noFill/>
        </p:spPr>
        <p:txBody>
          <a:bodyPr wrap="none" rtlCol="0">
            <a:spAutoFit/>
          </a:bodyPr>
          <a:lstStyle/>
          <a:p>
            <a:r>
              <a:rPr lang="it-IT"/>
              <a:t>Pianificazione della protezione del Patrimonio</a:t>
            </a:r>
            <a:endParaRPr lang="it-IT" dirty="0"/>
          </a:p>
        </p:txBody>
      </p:sp>
      <p:sp>
        <p:nvSpPr>
          <p:cNvPr id="35" name="CasellaDiTesto 34">
            <a:extLst>
              <a:ext uri="{FF2B5EF4-FFF2-40B4-BE49-F238E27FC236}">
                <a16:creationId xmlns:a16="http://schemas.microsoft.com/office/drawing/2014/main" xmlns="" id="{599FBE04-4042-4A70-B12F-D681E85541C2}"/>
              </a:ext>
            </a:extLst>
          </p:cNvPr>
          <p:cNvSpPr txBox="1"/>
          <p:nvPr/>
        </p:nvSpPr>
        <p:spPr>
          <a:xfrm>
            <a:off x="840460" y="1961967"/>
            <a:ext cx="4883068" cy="369332"/>
          </a:xfrm>
          <a:prstGeom prst="rect">
            <a:avLst/>
          </a:prstGeom>
          <a:noFill/>
        </p:spPr>
        <p:txBody>
          <a:bodyPr wrap="none" rtlCol="0">
            <a:spAutoFit/>
          </a:bodyPr>
          <a:lstStyle/>
          <a:p>
            <a:r>
              <a:rPr lang="it-IT"/>
              <a:t>Tramonto del Life Cycle di lungo periodo</a:t>
            </a:r>
            <a:endParaRPr lang="it-IT" dirty="0"/>
          </a:p>
        </p:txBody>
      </p:sp>
      <p:sp>
        <p:nvSpPr>
          <p:cNvPr id="36" name="CasellaDiTesto 35">
            <a:extLst>
              <a:ext uri="{FF2B5EF4-FFF2-40B4-BE49-F238E27FC236}">
                <a16:creationId xmlns:a16="http://schemas.microsoft.com/office/drawing/2014/main" xmlns="" id="{2591F1BD-64BD-4502-B61F-E95FFB9D476A}"/>
              </a:ext>
            </a:extLst>
          </p:cNvPr>
          <p:cNvSpPr txBox="1"/>
          <p:nvPr/>
        </p:nvSpPr>
        <p:spPr>
          <a:xfrm>
            <a:off x="843117" y="2607812"/>
            <a:ext cx="5152373" cy="369332"/>
          </a:xfrm>
          <a:prstGeom prst="rect">
            <a:avLst/>
          </a:prstGeom>
          <a:noFill/>
        </p:spPr>
        <p:txBody>
          <a:bodyPr wrap="none" rtlCol="0">
            <a:spAutoFit/>
          </a:bodyPr>
          <a:lstStyle/>
          <a:p>
            <a:r>
              <a:rPr lang="it-IT"/>
              <a:t>Preferenza per micro Life Cycle consecutivi</a:t>
            </a:r>
            <a:endParaRPr lang="it-IT" dirty="0"/>
          </a:p>
        </p:txBody>
      </p:sp>
      <p:sp>
        <p:nvSpPr>
          <p:cNvPr id="38" name="CasellaDiTesto 37">
            <a:extLst>
              <a:ext uri="{FF2B5EF4-FFF2-40B4-BE49-F238E27FC236}">
                <a16:creationId xmlns:a16="http://schemas.microsoft.com/office/drawing/2014/main" xmlns="" id="{9C6365E6-EE07-4D5C-84FD-E6C0306B7134}"/>
              </a:ext>
            </a:extLst>
          </p:cNvPr>
          <p:cNvSpPr txBox="1"/>
          <p:nvPr/>
        </p:nvSpPr>
        <p:spPr>
          <a:xfrm>
            <a:off x="15241" y="3219320"/>
            <a:ext cx="7704353" cy="461665"/>
          </a:xfrm>
          <a:prstGeom prst="rect">
            <a:avLst/>
          </a:prstGeom>
          <a:noFill/>
        </p:spPr>
        <p:txBody>
          <a:bodyPr wrap="none" rtlCol="0">
            <a:spAutoFit/>
          </a:bodyPr>
          <a:lstStyle/>
          <a:p>
            <a:r>
              <a:rPr lang="it-IT" sz="2400">
                <a:solidFill>
                  <a:schemeClr val="bg1"/>
                </a:solidFill>
              </a:rPr>
              <a:t>Più </a:t>
            </a:r>
            <a:r>
              <a:rPr lang="it-IT" sz="2400" b="1">
                <a:solidFill>
                  <a:schemeClr val="bg1"/>
                </a:solidFill>
              </a:rPr>
              <a:t>rendimenti</a:t>
            </a:r>
            <a:r>
              <a:rPr lang="it-IT" sz="2400">
                <a:solidFill>
                  <a:schemeClr val="bg1"/>
                </a:solidFill>
              </a:rPr>
              <a:t> e maggiore </a:t>
            </a:r>
            <a:r>
              <a:rPr lang="it-IT" sz="2400" b="1">
                <a:solidFill>
                  <a:schemeClr val="bg1"/>
                </a:solidFill>
              </a:rPr>
              <a:t>disponibilità di capitale</a:t>
            </a:r>
            <a:endParaRPr lang="it-IT" sz="2400" b="1" dirty="0">
              <a:solidFill>
                <a:schemeClr val="bg1"/>
              </a:solidFill>
            </a:endParaRPr>
          </a:p>
        </p:txBody>
      </p:sp>
      <p:sp>
        <p:nvSpPr>
          <p:cNvPr id="39" name="Goccia 38">
            <a:extLst>
              <a:ext uri="{FF2B5EF4-FFF2-40B4-BE49-F238E27FC236}">
                <a16:creationId xmlns:a16="http://schemas.microsoft.com/office/drawing/2014/main" xmlns="" id="{418CC1E3-A230-45EE-A8A2-59043148DC60}"/>
              </a:ext>
            </a:extLst>
          </p:cNvPr>
          <p:cNvSpPr/>
          <p:nvPr/>
        </p:nvSpPr>
        <p:spPr>
          <a:xfrm rot="1905374">
            <a:off x="524280" y="1396588"/>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0" name="Goccia 39">
            <a:extLst>
              <a:ext uri="{FF2B5EF4-FFF2-40B4-BE49-F238E27FC236}">
                <a16:creationId xmlns:a16="http://schemas.microsoft.com/office/drawing/2014/main" xmlns="" id="{FE11AB09-3B0E-409D-AF42-DD8D5763BCBC}"/>
              </a:ext>
            </a:extLst>
          </p:cNvPr>
          <p:cNvSpPr/>
          <p:nvPr/>
        </p:nvSpPr>
        <p:spPr>
          <a:xfrm rot="1001462">
            <a:off x="68989" y="5044563"/>
            <a:ext cx="2019965" cy="1294231"/>
          </a:xfrm>
          <a:prstGeom prst="teardrop">
            <a:avLst/>
          </a:prstGeom>
          <a:solidFill>
            <a:srgbClr val="86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a:solidFill>
                  <a:schemeClr val="tx1"/>
                </a:solidFill>
                <a:latin typeface="Tempus Sans ITC" panose="04020404030D07020202" pitchFamily="82" charset="0"/>
                <a:cs typeface="Gisha" panose="020B0502040204020203" pitchFamily="34" charset="-79"/>
              </a:rPr>
              <a:t>SOLUZIONI</a:t>
            </a:r>
            <a:endParaRPr lang="it-IT" b="1" dirty="0">
              <a:solidFill>
                <a:schemeClr val="tx1"/>
              </a:solidFill>
              <a:latin typeface="Tempus Sans ITC" panose="04020404030D07020202" pitchFamily="82" charset="0"/>
              <a:cs typeface="Gisha" panose="020B0502040204020203" pitchFamily="34" charset="-79"/>
            </a:endParaRPr>
          </a:p>
        </p:txBody>
      </p:sp>
      <p:sp>
        <p:nvSpPr>
          <p:cNvPr id="42" name="Goccia 41">
            <a:extLst>
              <a:ext uri="{FF2B5EF4-FFF2-40B4-BE49-F238E27FC236}">
                <a16:creationId xmlns:a16="http://schemas.microsoft.com/office/drawing/2014/main" xmlns="" id="{0DE234E7-C6D8-4707-9357-3DEC72C1E802}"/>
              </a:ext>
            </a:extLst>
          </p:cNvPr>
          <p:cNvSpPr/>
          <p:nvPr/>
        </p:nvSpPr>
        <p:spPr>
          <a:xfrm rot="1905374">
            <a:off x="2409519" y="5348100"/>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Goccia 51">
            <a:extLst>
              <a:ext uri="{FF2B5EF4-FFF2-40B4-BE49-F238E27FC236}">
                <a16:creationId xmlns:a16="http://schemas.microsoft.com/office/drawing/2014/main" xmlns="" id="{CA5DCB61-ACDC-4C0F-B5D0-5DB21C4E85F6}"/>
              </a:ext>
            </a:extLst>
          </p:cNvPr>
          <p:cNvSpPr/>
          <p:nvPr/>
        </p:nvSpPr>
        <p:spPr>
          <a:xfrm rot="1905374">
            <a:off x="2428284" y="5740543"/>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3" name="Goccia 52">
            <a:extLst>
              <a:ext uri="{FF2B5EF4-FFF2-40B4-BE49-F238E27FC236}">
                <a16:creationId xmlns:a16="http://schemas.microsoft.com/office/drawing/2014/main" xmlns="" id="{FA50C047-A1E6-466A-8F32-922369B53EE4}"/>
              </a:ext>
            </a:extLst>
          </p:cNvPr>
          <p:cNvSpPr/>
          <p:nvPr/>
        </p:nvSpPr>
        <p:spPr>
          <a:xfrm rot="1905374">
            <a:off x="2409520" y="4950026"/>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4" name="Goccia 53">
            <a:extLst>
              <a:ext uri="{FF2B5EF4-FFF2-40B4-BE49-F238E27FC236}">
                <a16:creationId xmlns:a16="http://schemas.microsoft.com/office/drawing/2014/main" xmlns="" id="{F1AFE084-40C4-4EEA-B24A-5FA0A4E60AFF}"/>
              </a:ext>
            </a:extLst>
          </p:cNvPr>
          <p:cNvSpPr/>
          <p:nvPr/>
        </p:nvSpPr>
        <p:spPr>
          <a:xfrm rot="1905374">
            <a:off x="2444980" y="6138617"/>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5" name="Rettangolo arrotondato 44"/>
          <p:cNvSpPr/>
          <p:nvPr/>
        </p:nvSpPr>
        <p:spPr>
          <a:xfrm>
            <a:off x="-121467" y="588753"/>
            <a:ext cx="671106" cy="4004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6" name="Rettangolo arrotondato 45"/>
          <p:cNvSpPr/>
          <p:nvPr/>
        </p:nvSpPr>
        <p:spPr>
          <a:xfrm>
            <a:off x="-585560" y="1375617"/>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2-4</a:t>
            </a:r>
            <a:endParaRPr lang="it-IT" dirty="0"/>
          </a:p>
        </p:txBody>
      </p:sp>
      <p:sp>
        <p:nvSpPr>
          <p:cNvPr id="49" name="Rettangolo arrotondato 48"/>
          <p:cNvSpPr/>
          <p:nvPr/>
        </p:nvSpPr>
        <p:spPr>
          <a:xfrm>
            <a:off x="-649579" y="3402992"/>
            <a:ext cx="796515" cy="3980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1" name="Rettangolo arrotondato 50"/>
          <p:cNvSpPr/>
          <p:nvPr/>
        </p:nvSpPr>
        <p:spPr>
          <a:xfrm>
            <a:off x="608353" y="4851422"/>
            <a:ext cx="578832" cy="3945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2" name="Documento 1">
            <a:extLst>
              <a:ext uri="{FF2B5EF4-FFF2-40B4-BE49-F238E27FC236}">
                <a16:creationId xmlns:a16="http://schemas.microsoft.com/office/drawing/2014/main" xmlns="" id="{C2139D1B-68AD-42AB-A185-6C27F9212BAE}"/>
              </a:ext>
            </a:extLst>
          </p:cNvPr>
          <p:cNvSpPr/>
          <p:nvPr/>
        </p:nvSpPr>
        <p:spPr>
          <a:xfrm rot="5400000">
            <a:off x="6644929" y="1310700"/>
            <a:ext cx="6370724" cy="4737281"/>
          </a:xfrm>
          <a:prstGeom prst="flowChartDocument">
            <a:avLst/>
          </a:prstGeom>
          <a:blipFill dpi="0" rotWithShape="0">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389568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finanziario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https://pixabay.com/it/finanziaria-pagina-di-giornale-2654082/ </a:t>
            </a:r>
            <a:endParaRPr lang="it-IT" sz="1400" dirty="0"/>
          </a:p>
        </p:txBody>
      </p:sp>
      <p:sp>
        <p:nvSpPr>
          <p:cNvPr id="25" name="CasellaDiTesto 24">
            <a:extLst>
              <a:ext uri="{FF2B5EF4-FFF2-40B4-BE49-F238E27FC236}">
                <a16:creationId xmlns:a16="http://schemas.microsoft.com/office/drawing/2014/main" xmlns="" id="{27186AD6-060E-4A5F-9A0A-AF35D77334FB}"/>
              </a:ext>
            </a:extLst>
          </p:cNvPr>
          <p:cNvSpPr txBox="1"/>
          <p:nvPr/>
        </p:nvSpPr>
        <p:spPr>
          <a:xfrm>
            <a:off x="61519" y="649402"/>
            <a:ext cx="8515655" cy="830997"/>
          </a:xfrm>
          <a:prstGeom prst="rect">
            <a:avLst/>
          </a:prstGeom>
          <a:noFill/>
        </p:spPr>
        <p:txBody>
          <a:bodyPr wrap="square" rtlCol="0">
            <a:spAutoFit/>
          </a:bodyPr>
          <a:lstStyle/>
          <a:p>
            <a:pPr defTabSz="914400">
              <a:spcBef>
                <a:spcPts val="1000"/>
              </a:spcBef>
              <a:defRPr/>
            </a:pPr>
            <a:r>
              <a:rPr lang="it-IT" sz="2400">
                <a:latin typeface="Tempus Sans ITC" panose="04020404030D07020202" pitchFamily="82" charset="0"/>
              </a:rPr>
              <a:t>FATTORI CHE HANNO ACCENTUATO LA COMPLESSITÀ DEL MERCATO FINANZIARIO</a:t>
            </a:r>
            <a:endParaRPr lang="it-IT" sz="2400" b="1">
              <a:latin typeface="Tempus Sans ITC" panose="04020404030D07020202" pitchFamily="82" charset="0"/>
              <a:cs typeface="Gisha" panose="020B0502040204020203" pitchFamily="34" charset="-79"/>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pic>
        <p:nvPicPr>
          <p:cNvPr id="6" name="Immagin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86806" y="828353"/>
            <a:ext cx="4106668" cy="6160002"/>
          </a:xfrm>
          <a:prstGeom prst="rect">
            <a:avLst/>
          </a:prstGeom>
        </p:spPr>
      </p:pic>
      <p:pic>
        <p:nvPicPr>
          <p:cNvPr id="13" name="Immagine 12">
            <a:extLst>
              <a:ext uri="{FF2B5EF4-FFF2-40B4-BE49-F238E27FC236}">
                <a16:creationId xmlns:a16="http://schemas.microsoft.com/office/drawing/2014/main" xmlns="" id="{CF70C6F6-43C8-4F79-B6D7-A8BEDFB56325}"/>
              </a:ext>
            </a:extLst>
          </p:cNvPr>
          <p:cNvPicPr>
            <a:picLocks noChangeAspect="1"/>
          </p:cNvPicPr>
          <p:nvPr/>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3458798" y="3115264"/>
            <a:ext cx="1392740" cy="1392740"/>
          </a:xfrm>
          <a:prstGeom prst="rect">
            <a:avLst/>
          </a:prstGeom>
        </p:spPr>
      </p:pic>
      <p:sp>
        <p:nvSpPr>
          <p:cNvPr id="30" name="CasellaDiTesto 29">
            <a:extLst>
              <a:ext uri="{FF2B5EF4-FFF2-40B4-BE49-F238E27FC236}">
                <a16:creationId xmlns:a16="http://schemas.microsoft.com/office/drawing/2014/main" xmlns="" id="{17CE5825-1C3C-481D-A0FE-06C0339076D2}"/>
              </a:ext>
            </a:extLst>
          </p:cNvPr>
          <p:cNvSpPr txBox="1"/>
          <p:nvPr/>
        </p:nvSpPr>
        <p:spPr>
          <a:xfrm>
            <a:off x="1657000" y="1850260"/>
            <a:ext cx="3017377" cy="923330"/>
          </a:xfrm>
          <a:prstGeom prst="rect">
            <a:avLst/>
          </a:prstGeom>
          <a:noFill/>
        </p:spPr>
        <p:txBody>
          <a:bodyPr wrap="square" rtlCol="0">
            <a:spAutoFit/>
          </a:bodyPr>
          <a:lstStyle/>
          <a:p>
            <a:pPr algn="ctr"/>
            <a:r>
              <a:rPr lang="it-IT"/>
              <a:t>Globalizzazione e crescita delle Economie emergenti</a:t>
            </a:r>
            <a:endParaRPr lang="it-IT" dirty="0"/>
          </a:p>
        </p:txBody>
      </p:sp>
      <p:sp>
        <p:nvSpPr>
          <p:cNvPr id="31" name="CasellaDiTesto 30">
            <a:extLst>
              <a:ext uri="{FF2B5EF4-FFF2-40B4-BE49-F238E27FC236}">
                <a16:creationId xmlns:a16="http://schemas.microsoft.com/office/drawing/2014/main" xmlns="" id="{8241E48D-61CD-4534-8674-8A096E7C6A4F}"/>
              </a:ext>
            </a:extLst>
          </p:cNvPr>
          <p:cNvSpPr txBox="1"/>
          <p:nvPr/>
        </p:nvSpPr>
        <p:spPr>
          <a:xfrm>
            <a:off x="4476050" y="2134097"/>
            <a:ext cx="3017377" cy="646331"/>
          </a:xfrm>
          <a:prstGeom prst="rect">
            <a:avLst/>
          </a:prstGeom>
          <a:noFill/>
        </p:spPr>
        <p:txBody>
          <a:bodyPr wrap="square" rtlCol="0">
            <a:spAutoFit/>
          </a:bodyPr>
          <a:lstStyle/>
          <a:p>
            <a:pPr algn="ctr"/>
            <a:r>
              <a:rPr lang="it-IT"/>
              <a:t>Incertezza Macroeconomica</a:t>
            </a:r>
            <a:endParaRPr lang="it-IT" dirty="0"/>
          </a:p>
        </p:txBody>
      </p:sp>
      <p:sp>
        <p:nvSpPr>
          <p:cNvPr id="32" name="CasellaDiTesto 31">
            <a:extLst>
              <a:ext uri="{FF2B5EF4-FFF2-40B4-BE49-F238E27FC236}">
                <a16:creationId xmlns:a16="http://schemas.microsoft.com/office/drawing/2014/main" xmlns="" id="{9E6B232E-5A37-405A-A074-AE8D24B0E3A8}"/>
              </a:ext>
            </a:extLst>
          </p:cNvPr>
          <p:cNvSpPr txBox="1"/>
          <p:nvPr/>
        </p:nvSpPr>
        <p:spPr>
          <a:xfrm>
            <a:off x="4969577" y="3429000"/>
            <a:ext cx="3017377" cy="646331"/>
          </a:xfrm>
          <a:prstGeom prst="rect">
            <a:avLst/>
          </a:prstGeom>
          <a:noFill/>
        </p:spPr>
        <p:txBody>
          <a:bodyPr wrap="square" rtlCol="0">
            <a:spAutoFit/>
          </a:bodyPr>
          <a:lstStyle/>
          <a:p>
            <a:pPr algn="ctr"/>
            <a:r>
              <a:rPr lang="it-IT"/>
              <a:t>Alta mutabilità dei contesti geopolitici</a:t>
            </a:r>
            <a:endParaRPr lang="it-IT" dirty="0"/>
          </a:p>
        </p:txBody>
      </p:sp>
      <p:sp>
        <p:nvSpPr>
          <p:cNvPr id="33" name="CasellaDiTesto 32">
            <a:extLst>
              <a:ext uri="{FF2B5EF4-FFF2-40B4-BE49-F238E27FC236}">
                <a16:creationId xmlns:a16="http://schemas.microsoft.com/office/drawing/2014/main" xmlns="" id="{1C078650-1D74-46BB-8685-66CC9763D567}"/>
              </a:ext>
            </a:extLst>
          </p:cNvPr>
          <p:cNvSpPr txBox="1"/>
          <p:nvPr/>
        </p:nvSpPr>
        <p:spPr>
          <a:xfrm>
            <a:off x="4416762" y="4705170"/>
            <a:ext cx="3514710" cy="646331"/>
          </a:xfrm>
          <a:prstGeom prst="rect">
            <a:avLst/>
          </a:prstGeom>
          <a:noFill/>
        </p:spPr>
        <p:txBody>
          <a:bodyPr wrap="square" rtlCol="0">
            <a:spAutoFit/>
          </a:bodyPr>
          <a:lstStyle/>
          <a:p>
            <a:pPr algn="ctr"/>
            <a:r>
              <a:rPr lang="it-IT"/>
              <a:t>Politica monetaria espansiva delle Banche Centrali</a:t>
            </a:r>
            <a:endParaRPr lang="it-IT" dirty="0"/>
          </a:p>
        </p:txBody>
      </p:sp>
      <p:sp>
        <p:nvSpPr>
          <p:cNvPr id="34" name="CasellaDiTesto 33">
            <a:extLst>
              <a:ext uri="{FF2B5EF4-FFF2-40B4-BE49-F238E27FC236}">
                <a16:creationId xmlns:a16="http://schemas.microsoft.com/office/drawing/2014/main" xmlns="" id="{E3312AF4-1A6E-486B-B21B-134B892FC6E6}"/>
              </a:ext>
            </a:extLst>
          </p:cNvPr>
          <p:cNvSpPr txBox="1"/>
          <p:nvPr/>
        </p:nvSpPr>
        <p:spPr>
          <a:xfrm>
            <a:off x="2316808" y="5686834"/>
            <a:ext cx="3514710" cy="369332"/>
          </a:xfrm>
          <a:prstGeom prst="rect">
            <a:avLst/>
          </a:prstGeom>
          <a:noFill/>
        </p:spPr>
        <p:txBody>
          <a:bodyPr wrap="square" rtlCol="0">
            <a:spAutoFit/>
          </a:bodyPr>
          <a:lstStyle/>
          <a:p>
            <a:pPr algn="ctr"/>
            <a:r>
              <a:rPr lang="it-IT"/>
              <a:t>Digitalizzazione della finanza</a:t>
            </a:r>
            <a:endParaRPr lang="it-IT" dirty="0"/>
          </a:p>
        </p:txBody>
      </p:sp>
      <p:sp>
        <p:nvSpPr>
          <p:cNvPr id="35" name="CasellaDiTesto 34">
            <a:extLst>
              <a:ext uri="{FF2B5EF4-FFF2-40B4-BE49-F238E27FC236}">
                <a16:creationId xmlns:a16="http://schemas.microsoft.com/office/drawing/2014/main" xmlns="" id="{DDF0C429-B645-4096-B5B9-8CA99E9FDEF6}"/>
              </a:ext>
            </a:extLst>
          </p:cNvPr>
          <p:cNvSpPr txBox="1"/>
          <p:nvPr/>
        </p:nvSpPr>
        <p:spPr>
          <a:xfrm>
            <a:off x="215897" y="4843337"/>
            <a:ext cx="3514710" cy="646331"/>
          </a:xfrm>
          <a:prstGeom prst="rect">
            <a:avLst/>
          </a:prstGeom>
          <a:noFill/>
        </p:spPr>
        <p:txBody>
          <a:bodyPr wrap="square" rtlCol="0">
            <a:spAutoFit/>
          </a:bodyPr>
          <a:lstStyle/>
          <a:p>
            <a:pPr algn="ctr"/>
            <a:r>
              <a:rPr lang="it-IT"/>
              <a:t>De-cartolarizzazione della ricchezza finanziaria</a:t>
            </a:r>
            <a:endParaRPr lang="it-IT" dirty="0"/>
          </a:p>
        </p:txBody>
      </p:sp>
      <p:sp>
        <p:nvSpPr>
          <p:cNvPr id="36" name="CasellaDiTesto 35">
            <a:extLst>
              <a:ext uri="{FF2B5EF4-FFF2-40B4-BE49-F238E27FC236}">
                <a16:creationId xmlns:a16="http://schemas.microsoft.com/office/drawing/2014/main" xmlns="" id="{ADEAEF12-4690-4FBA-8D42-2BD6064EE364}"/>
              </a:ext>
            </a:extLst>
          </p:cNvPr>
          <p:cNvSpPr txBox="1"/>
          <p:nvPr/>
        </p:nvSpPr>
        <p:spPr>
          <a:xfrm>
            <a:off x="-146868" y="3845866"/>
            <a:ext cx="3514710" cy="646331"/>
          </a:xfrm>
          <a:prstGeom prst="rect">
            <a:avLst/>
          </a:prstGeom>
          <a:noFill/>
        </p:spPr>
        <p:txBody>
          <a:bodyPr wrap="square" rtlCol="0">
            <a:spAutoFit/>
          </a:bodyPr>
          <a:lstStyle/>
          <a:p>
            <a:pPr algn="ctr"/>
            <a:r>
              <a:rPr lang="it-IT"/>
              <a:t>Sviluppo e sofisticazione dell’ingegneria finanziaria</a:t>
            </a:r>
            <a:endParaRPr lang="it-IT" dirty="0"/>
          </a:p>
        </p:txBody>
      </p:sp>
      <p:sp>
        <p:nvSpPr>
          <p:cNvPr id="37" name="CasellaDiTesto 36">
            <a:extLst>
              <a:ext uri="{FF2B5EF4-FFF2-40B4-BE49-F238E27FC236}">
                <a16:creationId xmlns:a16="http://schemas.microsoft.com/office/drawing/2014/main" xmlns="" id="{C0E5A47E-9680-4CBC-B0ED-71F0B67C23D7}"/>
              </a:ext>
            </a:extLst>
          </p:cNvPr>
          <p:cNvSpPr txBox="1"/>
          <p:nvPr/>
        </p:nvSpPr>
        <p:spPr>
          <a:xfrm>
            <a:off x="-143570" y="3031419"/>
            <a:ext cx="3514710" cy="369332"/>
          </a:xfrm>
          <a:prstGeom prst="rect">
            <a:avLst/>
          </a:prstGeom>
          <a:noFill/>
        </p:spPr>
        <p:txBody>
          <a:bodyPr wrap="square" rtlCol="0">
            <a:spAutoFit/>
          </a:bodyPr>
          <a:lstStyle/>
          <a:p>
            <a:pPr algn="ctr"/>
            <a:r>
              <a:rPr lang="it-IT"/>
              <a:t>Nuovi modelli industriali</a:t>
            </a:r>
            <a:endParaRPr lang="it-IT" dirty="0"/>
          </a:p>
        </p:txBody>
      </p:sp>
      <p:sp>
        <p:nvSpPr>
          <p:cNvPr id="39" name="Arco 38">
            <a:extLst>
              <a:ext uri="{FF2B5EF4-FFF2-40B4-BE49-F238E27FC236}">
                <a16:creationId xmlns:a16="http://schemas.microsoft.com/office/drawing/2014/main" xmlns="" id="{C99FB153-0B60-461B-8587-47546AB498D8}"/>
              </a:ext>
            </a:extLst>
          </p:cNvPr>
          <p:cNvSpPr/>
          <p:nvPr/>
        </p:nvSpPr>
        <p:spPr>
          <a:xfrm rot="4766208">
            <a:off x="4203989" y="2084490"/>
            <a:ext cx="703876" cy="1616472"/>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0" name="Arco 39">
            <a:extLst>
              <a:ext uri="{FF2B5EF4-FFF2-40B4-BE49-F238E27FC236}">
                <a16:creationId xmlns:a16="http://schemas.microsoft.com/office/drawing/2014/main" xmlns="" id="{EA0CCDBD-88B1-46EB-B6B0-66AE6D4B7BE1}"/>
              </a:ext>
            </a:extLst>
          </p:cNvPr>
          <p:cNvSpPr/>
          <p:nvPr/>
        </p:nvSpPr>
        <p:spPr>
          <a:xfrm rot="17539753">
            <a:off x="5234928" y="3170691"/>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1" name="Arco 40">
            <a:extLst>
              <a:ext uri="{FF2B5EF4-FFF2-40B4-BE49-F238E27FC236}">
                <a16:creationId xmlns:a16="http://schemas.microsoft.com/office/drawing/2014/main" xmlns="" id="{6CDA7421-33A3-4712-829D-86E6827FC688}"/>
              </a:ext>
            </a:extLst>
          </p:cNvPr>
          <p:cNvSpPr/>
          <p:nvPr/>
        </p:nvSpPr>
        <p:spPr>
          <a:xfrm rot="19746239">
            <a:off x="4627406" y="4245850"/>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2" name="Arco 41">
            <a:extLst>
              <a:ext uri="{FF2B5EF4-FFF2-40B4-BE49-F238E27FC236}">
                <a16:creationId xmlns:a16="http://schemas.microsoft.com/office/drawing/2014/main" xmlns="" id="{C959B0E4-8439-42DB-99A2-892E81A67034}"/>
              </a:ext>
            </a:extLst>
          </p:cNvPr>
          <p:cNvSpPr/>
          <p:nvPr/>
        </p:nvSpPr>
        <p:spPr>
          <a:xfrm rot="2164581">
            <a:off x="3179310" y="4432600"/>
            <a:ext cx="937506" cy="1845258"/>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3" name="Arco 42">
            <a:extLst>
              <a:ext uri="{FF2B5EF4-FFF2-40B4-BE49-F238E27FC236}">
                <a16:creationId xmlns:a16="http://schemas.microsoft.com/office/drawing/2014/main" xmlns="" id="{240819F4-DAE6-4EF8-8510-F97F3E93C787}"/>
              </a:ext>
            </a:extLst>
          </p:cNvPr>
          <p:cNvSpPr/>
          <p:nvPr/>
        </p:nvSpPr>
        <p:spPr>
          <a:xfrm rot="16200000">
            <a:off x="3183911" y="4134735"/>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4" name="Arco 43">
            <a:extLst>
              <a:ext uri="{FF2B5EF4-FFF2-40B4-BE49-F238E27FC236}">
                <a16:creationId xmlns:a16="http://schemas.microsoft.com/office/drawing/2014/main" xmlns="" id="{7068D99E-D3BC-4730-A0EC-13FCB23D0E7A}"/>
              </a:ext>
            </a:extLst>
          </p:cNvPr>
          <p:cNvSpPr/>
          <p:nvPr/>
        </p:nvSpPr>
        <p:spPr>
          <a:xfrm rot="16505288">
            <a:off x="2873065" y="3189950"/>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5" name="Arco 44">
            <a:extLst>
              <a:ext uri="{FF2B5EF4-FFF2-40B4-BE49-F238E27FC236}">
                <a16:creationId xmlns:a16="http://schemas.microsoft.com/office/drawing/2014/main" xmlns="" id="{0177B0A3-39C0-41EF-B4EA-41F486B0E381}"/>
              </a:ext>
            </a:extLst>
          </p:cNvPr>
          <p:cNvSpPr/>
          <p:nvPr/>
        </p:nvSpPr>
        <p:spPr>
          <a:xfrm rot="19053213">
            <a:off x="2737558" y="2793370"/>
            <a:ext cx="937506" cy="1463404"/>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46" name="Arco 45">
            <a:extLst>
              <a:ext uri="{FF2B5EF4-FFF2-40B4-BE49-F238E27FC236}">
                <a16:creationId xmlns:a16="http://schemas.microsoft.com/office/drawing/2014/main" xmlns="" id="{967ED829-00E7-43DD-97AD-4FB0D2CA7E27}"/>
              </a:ext>
            </a:extLst>
          </p:cNvPr>
          <p:cNvSpPr/>
          <p:nvPr/>
        </p:nvSpPr>
        <p:spPr>
          <a:xfrm>
            <a:off x="3382386" y="2455481"/>
            <a:ext cx="937506" cy="1061506"/>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38" name="Rettangolo arrotondato 37"/>
          <p:cNvSpPr/>
          <p:nvPr/>
        </p:nvSpPr>
        <p:spPr>
          <a:xfrm>
            <a:off x="-391367" y="743304"/>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47" name="Rettangolo arrotondato 37">
            <a:extLst>
              <a:ext uri="{FF2B5EF4-FFF2-40B4-BE49-F238E27FC236}">
                <a16:creationId xmlns:a16="http://schemas.microsoft.com/office/drawing/2014/main" xmlns="" id="{2E6BCE9D-E0DF-4D1F-8BA7-C1DEA5E32546}"/>
              </a:ext>
            </a:extLst>
          </p:cNvPr>
          <p:cNvSpPr/>
          <p:nvPr/>
        </p:nvSpPr>
        <p:spPr>
          <a:xfrm>
            <a:off x="8617408" y="1284610"/>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49" name="Rettangolo arrotondato 37">
            <a:extLst>
              <a:ext uri="{FF2B5EF4-FFF2-40B4-BE49-F238E27FC236}">
                <a16:creationId xmlns:a16="http://schemas.microsoft.com/office/drawing/2014/main" xmlns="" id="{4777B216-192B-45A8-B487-2968F09C57CE}"/>
              </a:ext>
            </a:extLst>
          </p:cNvPr>
          <p:cNvSpPr/>
          <p:nvPr/>
        </p:nvSpPr>
        <p:spPr>
          <a:xfrm>
            <a:off x="3713576" y="3115264"/>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0" name="Rettangolo arrotondato 37">
            <a:extLst>
              <a:ext uri="{FF2B5EF4-FFF2-40B4-BE49-F238E27FC236}">
                <a16:creationId xmlns:a16="http://schemas.microsoft.com/office/drawing/2014/main" xmlns="" id="{E27D4DEB-2096-49F9-8C65-D1A82D56D190}"/>
              </a:ext>
            </a:extLst>
          </p:cNvPr>
          <p:cNvSpPr/>
          <p:nvPr/>
        </p:nvSpPr>
        <p:spPr>
          <a:xfrm>
            <a:off x="1531543" y="1729725"/>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1" name="Rettangolo arrotondato 37">
            <a:extLst>
              <a:ext uri="{FF2B5EF4-FFF2-40B4-BE49-F238E27FC236}">
                <a16:creationId xmlns:a16="http://schemas.microsoft.com/office/drawing/2014/main" xmlns="" id="{79C5C586-E0E7-48E3-ACD3-C257F46576E8}"/>
              </a:ext>
            </a:extLst>
          </p:cNvPr>
          <p:cNvSpPr/>
          <p:nvPr/>
        </p:nvSpPr>
        <p:spPr>
          <a:xfrm>
            <a:off x="5874112" y="1777389"/>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2" name="Rettangolo arrotondato 37">
            <a:extLst>
              <a:ext uri="{FF2B5EF4-FFF2-40B4-BE49-F238E27FC236}">
                <a16:creationId xmlns:a16="http://schemas.microsoft.com/office/drawing/2014/main" xmlns="" id="{4B3DCE32-BCAA-4F58-AC87-65D27B953475}"/>
              </a:ext>
            </a:extLst>
          </p:cNvPr>
          <p:cNvSpPr/>
          <p:nvPr/>
        </p:nvSpPr>
        <p:spPr>
          <a:xfrm>
            <a:off x="6022306" y="3064185"/>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3" name="Rettangolo arrotondato 37">
            <a:extLst>
              <a:ext uri="{FF2B5EF4-FFF2-40B4-BE49-F238E27FC236}">
                <a16:creationId xmlns:a16="http://schemas.microsoft.com/office/drawing/2014/main" xmlns="" id="{DD769A95-F55E-4EF4-817B-BE26A24FEF54}"/>
              </a:ext>
            </a:extLst>
          </p:cNvPr>
          <p:cNvSpPr/>
          <p:nvPr/>
        </p:nvSpPr>
        <p:spPr>
          <a:xfrm>
            <a:off x="5738910" y="4404785"/>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4" name="Rettangolo arrotondato 37">
            <a:extLst>
              <a:ext uri="{FF2B5EF4-FFF2-40B4-BE49-F238E27FC236}">
                <a16:creationId xmlns:a16="http://schemas.microsoft.com/office/drawing/2014/main" xmlns="" id="{3B251121-CBCA-4112-9D62-0B4328C22E86}"/>
              </a:ext>
            </a:extLst>
          </p:cNvPr>
          <p:cNvSpPr/>
          <p:nvPr/>
        </p:nvSpPr>
        <p:spPr>
          <a:xfrm>
            <a:off x="3880485" y="5963259"/>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55" name="Rettangolo arrotondato 37">
            <a:extLst>
              <a:ext uri="{FF2B5EF4-FFF2-40B4-BE49-F238E27FC236}">
                <a16:creationId xmlns:a16="http://schemas.microsoft.com/office/drawing/2014/main" xmlns="" id="{03AA5336-730D-4550-818C-5BA96409AF82}"/>
              </a:ext>
            </a:extLst>
          </p:cNvPr>
          <p:cNvSpPr/>
          <p:nvPr/>
        </p:nvSpPr>
        <p:spPr>
          <a:xfrm>
            <a:off x="115287" y="5196673"/>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6" name="Rettangolo arrotondato 37">
            <a:extLst>
              <a:ext uri="{FF2B5EF4-FFF2-40B4-BE49-F238E27FC236}">
                <a16:creationId xmlns:a16="http://schemas.microsoft.com/office/drawing/2014/main" xmlns="" id="{DDB90CB2-2CFC-4418-9C4F-14D37192793E}"/>
              </a:ext>
            </a:extLst>
          </p:cNvPr>
          <p:cNvSpPr/>
          <p:nvPr/>
        </p:nvSpPr>
        <p:spPr>
          <a:xfrm>
            <a:off x="-25214" y="3760220"/>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57" name="Rettangolo arrotondato 37">
            <a:extLst>
              <a:ext uri="{FF2B5EF4-FFF2-40B4-BE49-F238E27FC236}">
                <a16:creationId xmlns:a16="http://schemas.microsoft.com/office/drawing/2014/main" xmlns="" id="{D0554B1C-C770-4163-9F94-46EFF440C7E2}"/>
              </a:ext>
            </a:extLst>
          </p:cNvPr>
          <p:cNvSpPr/>
          <p:nvPr/>
        </p:nvSpPr>
        <p:spPr>
          <a:xfrm>
            <a:off x="-194875" y="2780428"/>
            <a:ext cx="657621" cy="391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Tree>
    <p:extLst>
      <p:ext uri="{BB962C8B-B14F-4D97-AF65-F5344CB8AC3E}">
        <p14:creationId xmlns:p14="http://schemas.microsoft.com/office/powerpoint/2010/main" xmlns="" val="345965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xmlns="" id="{D196522F-FD5B-4D98-8E11-918D3F154707}"/>
              </a:ext>
            </a:extLst>
          </p:cNvPr>
          <p:cNvSpPr/>
          <p:nvPr/>
        </p:nvSpPr>
        <p:spPr>
          <a:xfrm>
            <a:off x="20972" y="366956"/>
            <a:ext cx="8212347"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quadro finanziario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xmlns=""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3098405" y="-3257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r>
              <a:rPr lang="it-IT" sz="1400"/>
              <a:t>https://pixabay.com/it/brexit-europa-eu-gran-bretagna-2275630/</a:t>
            </a:r>
            <a:endParaRPr lang="it-IT" sz="1400" dirty="0"/>
          </a:p>
          <a:p>
            <a:endParaRPr lang="it-IT" sz="1400" dirty="0"/>
          </a:p>
          <a:p>
            <a:endParaRPr lang="it-IT" sz="1400" dirty="0"/>
          </a:p>
          <a:p>
            <a:endParaRPr lang="it-IT" sz="1400" dirty="0"/>
          </a:p>
        </p:txBody>
      </p:sp>
      <p:sp>
        <p:nvSpPr>
          <p:cNvPr id="11" name="Rettangolo 10"/>
          <p:cNvSpPr/>
          <p:nvPr/>
        </p:nvSpPr>
        <p:spPr>
          <a:xfrm>
            <a:off x="2155897" y="2810431"/>
            <a:ext cx="5328201" cy="1554272"/>
          </a:xfrm>
          <a:prstGeom prst="rect">
            <a:avLst/>
          </a:prstGeom>
        </p:spPr>
        <p:txBody>
          <a:bodyPr wrap="square">
            <a:spAutoFit/>
          </a:bodyPr>
          <a:lstStyle/>
          <a:p>
            <a:r>
              <a:rPr lang="it-IT" sz="1900" b="1" dirty="0">
                <a:solidFill>
                  <a:schemeClr val="tx2">
                    <a:lumMod val="75000"/>
                  </a:schemeClr>
                </a:solidFill>
              </a:rPr>
              <a:t>Recesso del Regno Unito dall’UE</a:t>
            </a:r>
          </a:p>
          <a:p>
            <a:pPr>
              <a:lnSpc>
                <a:spcPct val="150000"/>
              </a:lnSpc>
            </a:pPr>
            <a:r>
              <a:rPr lang="it-IT" sz="1900" dirty="0">
                <a:solidFill>
                  <a:schemeClr val="tx2">
                    <a:lumMod val="75000"/>
                  </a:schemeClr>
                </a:solidFill>
              </a:rPr>
              <a:t>Nuove sfide</a:t>
            </a:r>
          </a:p>
          <a:p>
            <a:pPr>
              <a:lnSpc>
                <a:spcPct val="150000"/>
              </a:lnSpc>
            </a:pPr>
            <a:r>
              <a:rPr lang="it-IT" sz="1900" dirty="0">
                <a:solidFill>
                  <a:schemeClr val="tx2">
                    <a:lumMod val="75000"/>
                  </a:schemeClr>
                </a:solidFill>
              </a:rPr>
              <a:t>Implicazioni per il settore dei servizi finanziari</a:t>
            </a:r>
          </a:p>
          <a:p>
            <a:endParaRPr lang="it-IT" sz="1900" dirty="0">
              <a:cs typeface="Arial" charset="0"/>
            </a:endParaRPr>
          </a:p>
        </p:txBody>
      </p:sp>
      <p:sp>
        <p:nvSpPr>
          <p:cNvPr id="61" name="Elaborazione 60">
            <a:extLst>
              <a:ext uri="{FF2B5EF4-FFF2-40B4-BE49-F238E27FC236}">
                <a16:creationId xmlns:a16="http://schemas.microsoft.com/office/drawing/2014/main" xmlns="" id="{D196522F-FD5B-4D98-8E11-918D3F154707}"/>
              </a:ext>
            </a:extLst>
          </p:cNvPr>
          <p:cNvSpPr/>
          <p:nvPr/>
        </p:nvSpPr>
        <p:spPr>
          <a:xfrm>
            <a:off x="-1" y="4578925"/>
            <a:ext cx="7573901" cy="223793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71" name="Rettangolo arrotondato 70"/>
          <p:cNvSpPr/>
          <p:nvPr/>
        </p:nvSpPr>
        <p:spPr>
          <a:xfrm>
            <a:off x="1438566" y="73538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75" name="Rettangolo arrotondato 74"/>
          <p:cNvSpPr/>
          <p:nvPr/>
        </p:nvSpPr>
        <p:spPr>
          <a:xfrm>
            <a:off x="119541" y="69946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6" name="Rettangolo arrotondato 75"/>
          <p:cNvSpPr/>
          <p:nvPr/>
        </p:nvSpPr>
        <p:spPr>
          <a:xfrm>
            <a:off x="784144" y="20411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78" name="Rettangolo arrotondato 77"/>
          <p:cNvSpPr/>
          <p:nvPr/>
        </p:nvSpPr>
        <p:spPr>
          <a:xfrm>
            <a:off x="3805975" y="3192843"/>
            <a:ext cx="589844" cy="4114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5-6</a:t>
            </a:r>
            <a:endParaRPr lang="it-IT" dirty="0"/>
          </a:p>
        </p:txBody>
      </p:sp>
      <p:pic>
        <p:nvPicPr>
          <p:cNvPr id="5" name="Immagine 4">
            <a:extLst>
              <a:ext uri="{FF2B5EF4-FFF2-40B4-BE49-F238E27FC236}">
                <a16:creationId xmlns:a16="http://schemas.microsoft.com/office/drawing/2014/main" xmlns="" id="{12E294B6-D360-4411-B60C-CEA8F68C0F25}"/>
              </a:ext>
            </a:extLst>
          </p:cNvPr>
          <p:cNvPicPr>
            <a:picLocks noChangeAspect="1"/>
          </p:cNvPicPr>
          <p:nvPr/>
        </p:nvPicPr>
        <p:blipFill>
          <a:blip r:embed="rId3" cstate="print">
            <a:lum bright="70000" contrast="-70000"/>
            <a:extLst>
              <a:ext uri="{28A0092B-C50C-407E-A947-70E740481C1C}">
                <a14:useLocalDpi xmlns:a14="http://schemas.microsoft.com/office/drawing/2010/main" xmlns="" val="0"/>
              </a:ext>
            </a:extLst>
          </a:blip>
          <a:stretch>
            <a:fillRect/>
          </a:stretch>
        </p:blipFill>
        <p:spPr>
          <a:xfrm>
            <a:off x="312542" y="689504"/>
            <a:ext cx="1385165" cy="1385165"/>
          </a:xfrm>
          <a:prstGeom prst="rect">
            <a:avLst/>
          </a:prstGeom>
        </p:spPr>
      </p:pic>
      <p:sp>
        <p:nvSpPr>
          <p:cNvPr id="41" name="Rettangolo 40">
            <a:extLst>
              <a:ext uri="{FF2B5EF4-FFF2-40B4-BE49-F238E27FC236}">
                <a16:creationId xmlns:a16="http://schemas.microsoft.com/office/drawing/2014/main" xmlns="" id="{038D1AB3-8A8A-4DDB-B992-04482E69EDA5}"/>
              </a:ext>
            </a:extLst>
          </p:cNvPr>
          <p:cNvSpPr/>
          <p:nvPr/>
        </p:nvSpPr>
        <p:spPr>
          <a:xfrm>
            <a:off x="1890708" y="979796"/>
            <a:ext cx="5275313" cy="969496"/>
          </a:xfrm>
          <a:prstGeom prst="rect">
            <a:avLst/>
          </a:prstGeom>
        </p:spPr>
        <p:txBody>
          <a:bodyPr wrap="square">
            <a:spAutoFit/>
          </a:bodyPr>
          <a:lstStyle/>
          <a:p>
            <a:r>
              <a:rPr lang="it-IT" sz="1900">
                <a:solidFill>
                  <a:schemeClr val="tx2">
                    <a:lumMod val="75000"/>
                  </a:schemeClr>
                </a:solidFill>
              </a:rPr>
              <a:t>L’Unione Europea punta sui servizi finanziari per completare il mercato interno</a:t>
            </a:r>
            <a:endParaRPr lang="it-IT" sz="1900" dirty="0">
              <a:solidFill>
                <a:schemeClr val="tx2">
                  <a:lumMod val="75000"/>
                </a:schemeClr>
              </a:solidFill>
            </a:endParaRPr>
          </a:p>
          <a:p>
            <a:endParaRPr lang="it-IT" sz="1900" dirty="0">
              <a:cs typeface="Arial" charset="0"/>
            </a:endParaRPr>
          </a:p>
        </p:txBody>
      </p:sp>
      <p:sp>
        <p:nvSpPr>
          <p:cNvPr id="42" name="CasellaDiTesto 41">
            <a:extLst>
              <a:ext uri="{FF2B5EF4-FFF2-40B4-BE49-F238E27FC236}">
                <a16:creationId xmlns:a16="http://schemas.microsoft.com/office/drawing/2014/main" xmlns="" id="{44469C0C-70CC-4F3F-9FE5-1AFA55B7B5DE}"/>
              </a:ext>
            </a:extLst>
          </p:cNvPr>
          <p:cNvSpPr txBox="1"/>
          <p:nvPr/>
        </p:nvSpPr>
        <p:spPr>
          <a:xfrm>
            <a:off x="1175296" y="2130115"/>
            <a:ext cx="5758308" cy="461665"/>
          </a:xfrm>
          <a:prstGeom prst="rect">
            <a:avLst/>
          </a:prstGeom>
          <a:noFill/>
        </p:spPr>
        <p:txBody>
          <a:bodyPr wrap="none" rtlCol="0">
            <a:spAutoFit/>
          </a:bodyPr>
          <a:lstStyle/>
          <a:p>
            <a:r>
              <a:rPr lang="it-IT" sz="2400" b="1">
                <a:solidFill>
                  <a:schemeClr val="bg1"/>
                </a:solidFill>
              </a:rPr>
              <a:t>Libera circolazione </a:t>
            </a:r>
            <a:r>
              <a:rPr lang="it-IT" sz="2400">
                <a:solidFill>
                  <a:schemeClr val="bg1"/>
                </a:solidFill>
              </a:rPr>
              <a:t>di servizi e capitali</a:t>
            </a:r>
            <a:endParaRPr lang="it-IT" sz="2400" b="1" dirty="0">
              <a:solidFill>
                <a:schemeClr val="bg1"/>
              </a:solidFill>
            </a:endParaRPr>
          </a:p>
        </p:txBody>
      </p:sp>
      <p:sp>
        <p:nvSpPr>
          <p:cNvPr id="43" name="Goccia 42">
            <a:extLst>
              <a:ext uri="{FF2B5EF4-FFF2-40B4-BE49-F238E27FC236}">
                <a16:creationId xmlns:a16="http://schemas.microsoft.com/office/drawing/2014/main" xmlns="" id="{E18969F5-E4DC-4DAA-9ED6-DAD0DDF03079}"/>
              </a:ext>
            </a:extLst>
          </p:cNvPr>
          <p:cNvSpPr/>
          <p:nvPr/>
        </p:nvSpPr>
        <p:spPr>
          <a:xfrm rot="1905374">
            <a:off x="1871755" y="3709273"/>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Goccia 43">
            <a:extLst>
              <a:ext uri="{FF2B5EF4-FFF2-40B4-BE49-F238E27FC236}">
                <a16:creationId xmlns:a16="http://schemas.microsoft.com/office/drawing/2014/main" xmlns="" id="{BFCFA5D3-7EC8-4163-923E-3E733C88400B}"/>
              </a:ext>
            </a:extLst>
          </p:cNvPr>
          <p:cNvSpPr/>
          <p:nvPr/>
        </p:nvSpPr>
        <p:spPr>
          <a:xfrm rot="1905374">
            <a:off x="1884525" y="3284285"/>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xmlns="" id="{D79A0036-EB4C-407F-A251-6F0205F48794}"/>
              </a:ext>
            </a:extLst>
          </p:cNvPr>
          <p:cNvPicPr>
            <a:picLocks noChangeAspect="1"/>
          </p:cNvPicPr>
          <p:nvPr/>
        </p:nvPicPr>
        <p:blipFill>
          <a:blip r:embed="rId4" cstate="print">
            <a:lum bright="70000" contrast="-70000"/>
            <a:extLst>
              <a:ext uri="{28A0092B-C50C-407E-A947-70E740481C1C}">
                <a14:useLocalDpi xmlns:a14="http://schemas.microsoft.com/office/drawing/2010/main" xmlns="" val="0"/>
              </a:ext>
            </a:extLst>
          </a:blip>
          <a:stretch>
            <a:fillRect/>
          </a:stretch>
        </p:blipFill>
        <p:spPr>
          <a:xfrm rot="16200000">
            <a:off x="305035" y="2974220"/>
            <a:ext cx="1303320" cy="1303320"/>
          </a:xfrm>
          <a:prstGeom prst="rect">
            <a:avLst/>
          </a:prstGeom>
        </p:spPr>
      </p:pic>
      <p:sp>
        <p:nvSpPr>
          <p:cNvPr id="51" name="Rettangolo arrotondato 53">
            <a:extLst>
              <a:ext uri="{FF2B5EF4-FFF2-40B4-BE49-F238E27FC236}">
                <a16:creationId xmlns:a16="http://schemas.microsoft.com/office/drawing/2014/main" xmlns="" id="{768A8D16-5096-4936-9413-3138377209DD}"/>
              </a:ext>
            </a:extLst>
          </p:cNvPr>
          <p:cNvSpPr/>
          <p:nvPr/>
        </p:nvSpPr>
        <p:spPr>
          <a:xfrm>
            <a:off x="48707" y="28495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pic>
        <p:nvPicPr>
          <p:cNvPr id="13" name="Immagine 12">
            <a:extLst>
              <a:ext uri="{FF2B5EF4-FFF2-40B4-BE49-F238E27FC236}">
                <a16:creationId xmlns:a16="http://schemas.microsoft.com/office/drawing/2014/main" xmlns="" id="{AFF4E948-1C16-4C8C-AF80-3829B1C56F2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rot="16200000">
            <a:off x="6685996" y="1319425"/>
            <a:ext cx="6340613" cy="4654263"/>
          </a:xfrm>
          <a:prstGeom prst="rect">
            <a:avLst/>
          </a:prstGeom>
        </p:spPr>
      </p:pic>
      <p:sp>
        <p:nvSpPr>
          <p:cNvPr id="54" name="Rettangolo arrotondato 53"/>
          <p:cNvSpPr/>
          <p:nvPr/>
        </p:nvSpPr>
        <p:spPr>
          <a:xfrm>
            <a:off x="11356860" y="165354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6" name="Goccia 55">
            <a:extLst>
              <a:ext uri="{FF2B5EF4-FFF2-40B4-BE49-F238E27FC236}">
                <a16:creationId xmlns:a16="http://schemas.microsoft.com/office/drawing/2014/main" xmlns="" id="{93073A58-0166-4141-9DD8-F0D35577DA59}"/>
              </a:ext>
            </a:extLst>
          </p:cNvPr>
          <p:cNvSpPr/>
          <p:nvPr/>
        </p:nvSpPr>
        <p:spPr>
          <a:xfrm rot="1001462">
            <a:off x="4897814" y="4768584"/>
            <a:ext cx="2357657" cy="1982179"/>
          </a:xfrm>
          <a:prstGeom prst="teardrop">
            <a:avLst/>
          </a:prstGeom>
          <a:solidFill>
            <a:srgbClr val="235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CONTAGIO GLOBALE</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55" name="Goccia 54">
            <a:extLst>
              <a:ext uri="{FF2B5EF4-FFF2-40B4-BE49-F238E27FC236}">
                <a16:creationId xmlns:a16="http://schemas.microsoft.com/office/drawing/2014/main" xmlns="" id="{D1D3DCCE-DA9F-48F9-8A92-19887BA37871}"/>
              </a:ext>
            </a:extLst>
          </p:cNvPr>
          <p:cNvSpPr/>
          <p:nvPr/>
        </p:nvSpPr>
        <p:spPr>
          <a:xfrm rot="1001462">
            <a:off x="2433247" y="4339195"/>
            <a:ext cx="2721709" cy="2330608"/>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Globalizzazione e interdipendenza</a:t>
            </a:r>
          </a:p>
          <a:p>
            <a:pPr algn="ctr"/>
            <a:r>
              <a:rPr lang="it-IT" sz="2000" b="1">
                <a:solidFill>
                  <a:schemeClr val="tx1"/>
                </a:solidFill>
                <a:latin typeface="Tempus Sans ITC" panose="04020404030D07020202" pitchFamily="82" charset="0"/>
                <a:cs typeface="Gisha" panose="020B0502040204020203" pitchFamily="34" charset="-79"/>
              </a:rPr>
              <a:t>MERCATI FINANZIARI</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52" name="Goccia 51">
            <a:extLst>
              <a:ext uri="{FF2B5EF4-FFF2-40B4-BE49-F238E27FC236}">
                <a16:creationId xmlns:a16="http://schemas.microsoft.com/office/drawing/2014/main" xmlns="" id="{CB0DA647-C7B8-488F-81C3-C0C7FED64035}"/>
              </a:ext>
            </a:extLst>
          </p:cNvPr>
          <p:cNvSpPr/>
          <p:nvPr/>
        </p:nvSpPr>
        <p:spPr>
          <a:xfrm rot="1001462">
            <a:off x="120509" y="4659041"/>
            <a:ext cx="2357657" cy="1982179"/>
          </a:xfrm>
          <a:prstGeom prst="teardrop">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a:solidFill>
                  <a:schemeClr val="tx1"/>
                </a:solidFill>
                <a:latin typeface="Tempus Sans ITC" panose="04020404030D07020202" pitchFamily="82" charset="0"/>
                <a:cs typeface="Gisha" panose="020B0502040204020203" pitchFamily="34" charset="-79"/>
              </a:rPr>
              <a:t>Norme e Standard SERVIZI FINANZIARI</a:t>
            </a:r>
            <a:endParaRPr lang="it-IT" sz="2000" b="1" dirty="0">
              <a:solidFill>
                <a:schemeClr val="tx1"/>
              </a:solidFill>
              <a:latin typeface="Tempus Sans ITC" panose="04020404030D07020202" pitchFamily="82" charset="0"/>
              <a:cs typeface="Gisha" panose="020B0502040204020203" pitchFamily="34" charset="-79"/>
            </a:endParaRPr>
          </a:p>
        </p:txBody>
      </p:sp>
      <p:sp>
        <p:nvSpPr>
          <p:cNvPr id="17" name="Freccia destra con strisce 16">
            <a:extLst>
              <a:ext uri="{FF2B5EF4-FFF2-40B4-BE49-F238E27FC236}">
                <a16:creationId xmlns:a16="http://schemas.microsoft.com/office/drawing/2014/main" xmlns="" id="{9B6752BA-46B0-4BA7-AFDE-85CD890EEDF9}"/>
              </a:ext>
            </a:extLst>
          </p:cNvPr>
          <p:cNvSpPr/>
          <p:nvPr/>
        </p:nvSpPr>
        <p:spPr>
          <a:xfrm>
            <a:off x="-8414" y="5817641"/>
            <a:ext cx="7492512" cy="995476"/>
          </a:xfrm>
          <a:prstGeom prst="stripedRightArrow">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Rettangolo arrotondato 84"/>
          <p:cNvSpPr/>
          <p:nvPr/>
        </p:nvSpPr>
        <p:spPr>
          <a:xfrm>
            <a:off x="168771" y="487636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
        <p:nvSpPr>
          <p:cNvPr id="79" name="Rettangolo arrotondato 78"/>
          <p:cNvSpPr/>
          <p:nvPr/>
        </p:nvSpPr>
        <p:spPr>
          <a:xfrm>
            <a:off x="2734682" y="462515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8</a:t>
            </a:r>
          </a:p>
        </p:txBody>
      </p:sp>
      <p:sp>
        <p:nvSpPr>
          <p:cNvPr id="74" name="Rettangolo arrotondato 73"/>
          <p:cNvSpPr/>
          <p:nvPr/>
        </p:nvSpPr>
        <p:spPr>
          <a:xfrm>
            <a:off x="6176169" y="468805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xmlns="" val="3812288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5240</TotalTime>
  <Words>3433</Words>
  <Application>Microsoft Office PowerPoint</Application>
  <PresentationFormat>Personalizzato</PresentationFormat>
  <Paragraphs>626</Paragraphs>
  <Slides>18</Slides>
  <Notes>18</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Ione</vt:lpstr>
      <vt:lpstr>Diapositiva 1</vt:lpstr>
      <vt:lpstr>Copertina</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Alice Antonello</cp:lastModifiedBy>
  <cp:revision>748</cp:revision>
  <dcterms:created xsi:type="dcterms:W3CDTF">2018-07-03T17:42:04Z</dcterms:created>
  <dcterms:modified xsi:type="dcterms:W3CDTF">2019-01-23T13:49:38Z</dcterms:modified>
</cp:coreProperties>
</file>