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7"/>
  </p:notesMasterIdLst>
  <p:sldIdLst>
    <p:sldId id="256" r:id="rId2"/>
    <p:sldId id="260" r:id="rId3"/>
    <p:sldId id="309" r:id="rId4"/>
    <p:sldId id="314" r:id="rId5"/>
    <p:sldId id="339" r:id="rId6"/>
    <p:sldId id="324" r:id="rId7"/>
    <p:sldId id="336" r:id="rId8"/>
    <p:sldId id="331" r:id="rId9"/>
    <p:sldId id="315" r:id="rId10"/>
    <p:sldId id="340" r:id="rId11"/>
    <p:sldId id="341" r:id="rId12"/>
    <p:sldId id="342" r:id="rId13"/>
    <p:sldId id="343" r:id="rId14"/>
    <p:sldId id="295"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3F6374"/>
    <a:srgbClr val="757575"/>
    <a:srgbClr val="B01513"/>
    <a:srgbClr val="FAC356"/>
    <a:srgbClr val="F7FA8E"/>
    <a:srgbClr val="000000"/>
    <a:srgbClr val="18697C"/>
    <a:srgbClr val="FFFFFF"/>
    <a:srgbClr val="426B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Stile medio 2 - Colore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9" autoAdjust="0"/>
    <p:restoredTop sz="63390" autoAdjust="0"/>
  </p:normalViewPr>
  <p:slideViewPr>
    <p:cSldViewPr snapToGrid="0">
      <p:cViewPr varScale="1">
        <p:scale>
          <a:sx n="43" d="100"/>
          <a:sy n="43" d="100"/>
        </p:scale>
        <p:origin x="1452"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14/12/2018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a:t>
            </a:fld>
            <a:endParaRPr lang="it-IT" dirty="0"/>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lnSpc>
                <a:spcPct val="120000"/>
              </a:lnSpc>
              <a:defRPr/>
            </a:pPr>
            <a:r>
              <a:rPr lang="it-IT" sz="1200" dirty="0" smtClean="0">
                <a:cs typeface="Arial" charset="0"/>
              </a:rPr>
              <a:t>AUDIO</a:t>
            </a:r>
          </a:p>
          <a:p>
            <a:pPr marL="228600" indent="-228600" algn="just">
              <a:lnSpc>
                <a:spcPct val="120000"/>
              </a:lnSpc>
              <a:buFont typeface="+mj-lt"/>
              <a:buNone/>
              <a:defRPr/>
            </a:pPr>
            <a:endParaRPr lang="it-IT" sz="1200" dirty="0" smtClean="0">
              <a:cs typeface="Arial" charset="0"/>
            </a:endParaRPr>
          </a:p>
          <a:p>
            <a:pPr marL="228600" indent="-228600" algn="just">
              <a:lnSpc>
                <a:spcPct val="120000"/>
              </a:lnSpc>
              <a:buFont typeface="+mj-lt"/>
              <a:buAutoNum type="arabicPeriod"/>
            </a:pPr>
            <a:r>
              <a:rPr lang="it-IT" sz="1200" baseline="0" dirty="0" smtClean="0">
                <a:cs typeface="Arial" charset="0"/>
              </a:rPr>
              <a:t>Influenzano la percezione del rischio</a:t>
            </a:r>
          </a:p>
          <a:p>
            <a:pPr marL="228600" indent="-228600" algn="just">
              <a:lnSpc>
                <a:spcPct val="120000"/>
              </a:lnSpc>
              <a:buFont typeface="+mj-lt"/>
              <a:buAutoNum type="arabicPeriod"/>
            </a:pPr>
            <a:r>
              <a:rPr lang="it-IT" sz="1200" baseline="0" dirty="0" smtClean="0">
                <a:cs typeface="Arial" charset="0"/>
              </a:rPr>
              <a:t>ulteriori fattori, che q</a:t>
            </a:r>
            <a:r>
              <a:rPr lang="it-IT" sz="1200" dirty="0" smtClean="0">
                <a:cs typeface="Arial" charset="0"/>
              </a:rPr>
              <a:t>ui</a:t>
            </a:r>
            <a:r>
              <a:rPr lang="it-IT" sz="1200" baseline="0" dirty="0" smtClean="0">
                <a:cs typeface="Arial" charset="0"/>
              </a:rPr>
              <a:t> andiamo a esaminare.</a:t>
            </a:r>
          </a:p>
          <a:p>
            <a:pPr marL="228600" indent="-228600" algn="just">
              <a:lnSpc>
                <a:spcPct val="120000"/>
              </a:lnSpc>
              <a:buFont typeface="+mj-lt"/>
              <a:buAutoNum type="arabicPeriod"/>
            </a:pPr>
            <a:r>
              <a:rPr lang="it-IT" sz="1200" baseline="0" dirty="0" smtClean="0">
                <a:cs typeface="Arial" charset="0"/>
              </a:rPr>
              <a:t>Il fatto che un evento dannoso si presenti come “catastrofe” piuttosto che sotto forma cronica,</a:t>
            </a:r>
          </a:p>
          <a:p>
            <a:pPr marL="228600" indent="-228600" algn="just">
              <a:lnSpc>
                <a:spcPct val="120000"/>
              </a:lnSpc>
              <a:buFont typeface="+mj-lt"/>
              <a:buAutoNum type="arabicPeriod"/>
            </a:pPr>
            <a:r>
              <a:rPr lang="it-IT" sz="1200" baseline="0" dirty="0" smtClean="0">
                <a:cs typeface="Arial" charset="0"/>
              </a:rPr>
              <a:t>la gravità delle sue conseguenze,</a:t>
            </a:r>
          </a:p>
          <a:p>
            <a:pPr marL="228600" indent="-228600" algn="just">
              <a:lnSpc>
                <a:spcPct val="120000"/>
              </a:lnSpc>
              <a:buFont typeface="+mj-lt"/>
              <a:buAutoNum type="arabicPeriod"/>
            </a:pPr>
            <a:r>
              <a:rPr lang="it-IT" sz="1200" baseline="0" dirty="0" smtClean="0">
                <a:cs typeface="Arial" charset="0"/>
              </a:rPr>
              <a:t>la loro immediatezza,</a:t>
            </a:r>
          </a:p>
          <a:p>
            <a:pPr marL="228600" indent="-228600" algn="just">
              <a:lnSpc>
                <a:spcPct val="120000"/>
              </a:lnSpc>
              <a:buFont typeface="+mj-lt"/>
              <a:buAutoNum type="arabicPeriod"/>
            </a:pPr>
            <a:r>
              <a:rPr lang="it-IT" sz="1200" baseline="0" dirty="0" smtClean="0">
                <a:cs typeface="Arial" charset="0"/>
              </a:rPr>
              <a:t>e il fatto che si possano osservare direttamente,</a:t>
            </a:r>
          </a:p>
          <a:p>
            <a:pPr marL="228600" indent="-228600" algn="just">
              <a:lnSpc>
                <a:spcPct val="120000"/>
              </a:lnSpc>
              <a:buFont typeface="+mj-lt"/>
              <a:buAutoNum type="arabicPeriod"/>
            </a:pPr>
            <a:r>
              <a:rPr lang="it-IT" sz="1200" baseline="0" dirty="0" smtClean="0">
                <a:cs typeface="Arial" charset="0"/>
              </a:rPr>
              <a:t>sono tutti elementi che creano una percezione di maggiore rischiosità.</a:t>
            </a:r>
          </a:p>
          <a:p>
            <a:pPr marL="228600" indent="-228600" algn="just">
              <a:lnSpc>
                <a:spcPct val="120000"/>
              </a:lnSpc>
              <a:buFont typeface="+mj-lt"/>
              <a:buAutoNum type="arabicPeriod"/>
            </a:pPr>
            <a:endParaRPr lang="it-IT" sz="1200" baseline="0" dirty="0" smtClean="0">
              <a:cs typeface="Arial" charset="0"/>
            </a:endParaRPr>
          </a:p>
          <a:p>
            <a:pPr marL="228600" indent="-228600" algn="just">
              <a:lnSpc>
                <a:spcPct val="120000"/>
              </a:lnSpc>
              <a:buFont typeface="+mj-lt"/>
              <a:buAutoNum type="arabicPeriod"/>
            </a:pP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10</a:t>
            </a:fld>
            <a:endParaRPr lang="it-IT"/>
          </a:p>
        </p:txBody>
      </p:sp>
    </p:spTree>
    <p:extLst>
      <p:ext uri="{BB962C8B-B14F-4D97-AF65-F5344CB8AC3E}">
        <p14:creationId xmlns:p14="http://schemas.microsoft.com/office/powerpoint/2010/main" val="1502276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lnSpc>
                <a:spcPct val="120000"/>
              </a:lnSpc>
              <a:defRPr/>
            </a:pPr>
            <a:r>
              <a:rPr lang="it-IT" sz="1200" dirty="0" smtClean="0">
                <a:cs typeface="Arial" charset="0"/>
              </a:rPr>
              <a:t>AUDIO</a:t>
            </a:r>
          </a:p>
          <a:p>
            <a:pPr marL="228600" indent="-228600" algn="just">
              <a:lnSpc>
                <a:spcPct val="120000"/>
              </a:lnSpc>
              <a:buFont typeface="+mj-lt"/>
              <a:buNone/>
              <a:defRPr/>
            </a:pPr>
            <a:endParaRPr lang="it-IT" sz="1200" dirty="0" smtClean="0">
              <a:cs typeface="Arial" charset="0"/>
            </a:endParaRPr>
          </a:p>
          <a:p>
            <a:pPr marL="228600" indent="-228600" algn="just">
              <a:lnSpc>
                <a:spcPct val="120000"/>
              </a:lnSpc>
              <a:buFont typeface="+mj-lt"/>
              <a:buAutoNum type="arabicPeriod"/>
            </a:pPr>
            <a:r>
              <a:rPr lang="it-IT" sz="1200" baseline="0" dirty="0" smtClean="0">
                <a:cs typeface="Arial" charset="0"/>
              </a:rPr>
              <a:t>Infine,</a:t>
            </a:r>
          </a:p>
          <a:p>
            <a:pPr marL="228600" indent="-228600" algn="just">
              <a:lnSpc>
                <a:spcPct val="120000"/>
              </a:lnSpc>
              <a:buFont typeface="+mj-lt"/>
              <a:buAutoNum type="arabicPeriod"/>
            </a:pPr>
            <a:r>
              <a:rPr lang="it-IT" sz="1200" baseline="0" dirty="0" smtClean="0">
                <a:cs typeface="Arial" charset="0"/>
              </a:rPr>
              <a:t>mentre se vi sono</a:t>
            </a:r>
          </a:p>
          <a:p>
            <a:pPr marL="228600" indent="-228600" algn="just">
              <a:lnSpc>
                <a:spcPct val="120000"/>
              </a:lnSpc>
              <a:buFont typeface="+mj-lt"/>
              <a:buAutoNum type="arabicPeriod"/>
            </a:pPr>
            <a:r>
              <a:rPr lang="it-IT" sz="1200" baseline="0" dirty="0" smtClean="0">
                <a:cs typeface="Arial" charset="0"/>
              </a:rPr>
              <a:t>un maggior livello di conoscenza scientifica e di competenze specialistiche da mettere in campo, la percezione del rischio si abbassa,</a:t>
            </a:r>
          </a:p>
          <a:p>
            <a:pPr marL="228600" indent="-228600" algn="just">
              <a:lnSpc>
                <a:spcPct val="120000"/>
              </a:lnSpc>
              <a:buFont typeface="+mj-lt"/>
              <a:buAutoNum type="arabicPeriod"/>
            </a:pPr>
            <a:r>
              <a:rPr lang="it-IT" sz="1200" baseline="0" dirty="0" smtClean="0">
                <a:cs typeface="Arial" charset="0"/>
              </a:rPr>
              <a:t>la novità e la scarsa familiarità di un determinato evento od oggetto potenzialmente dannoso,</a:t>
            </a:r>
          </a:p>
          <a:p>
            <a:pPr marL="228600" indent="-228600" algn="just">
              <a:lnSpc>
                <a:spcPct val="120000"/>
              </a:lnSpc>
              <a:buFont typeface="+mj-lt"/>
              <a:buAutoNum type="arabicPeriod"/>
            </a:pPr>
            <a:r>
              <a:rPr lang="it-IT" sz="1200" baseline="0" dirty="0" smtClean="0">
                <a:cs typeface="Arial" charset="0"/>
              </a:rPr>
              <a:t>nonché il grado di esposizione delle persone, sia individuale che collettiva,</a:t>
            </a:r>
          </a:p>
          <a:p>
            <a:pPr marL="228600" indent="-228600" algn="just">
              <a:lnSpc>
                <a:spcPct val="120000"/>
              </a:lnSpc>
              <a:buFont typeface="+mj-lt"/>
              <a:buAutoNum type="arabicPeriod"/>
            </a:pPr>
            <a:r>
              <a:rPr lang="it-IT" sz="1200" baseline="0" dirty="0" smtClean="0">
                <a:cs typeface="Arial" charset="0"/>
              </a:rPr>
              <a:t>aumentano la percezione di rischiosità.</a:t>
            </a:r>
          </a:p>
          <a:p>
            <a:pPr marL="228600" indent="-228600" algn="just">
              <a:lnSpc>
                <a:spcPct val="120000"/>
              </a:lnSpc>
              <a:buFont typeface="+mj-lt"/>
              <a:buAutoNum type="arabicPeriod"/>
            </a:pPr>
            <a:endParaRPr lang="it-IT" sz="1200" baseline="0" dirty="0" smtClean="0">
              <a:cs typeface="Arial" charset="0"/>
            </a:endParaRPr>
          </a:p>
          <a:p>
            <a:pPr marL="228600" indent="-228600" algn="just">
              <a:lnSpc>
                <a:spcPct val="120000"/>
              </a:lnSpc>
              <a:buFont typeface="+mj-lt"/>
              <a:buAutoNum type="arabicPeriod"/>
            </a:pP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11</a:t>
            </a:fld>
            <a:endParaRPr lang="it-IT"/>
          </a:p>
        </p:txBody>
      </p:sp>
    </p:spTree>
    <p:extLst>
      <p:ext uri="{BB962C8B-B14F-4D97-AF65-F5344CB8AC3E}">
        <p14:creationId xmlns:p14="http://schemas.microsoft.com/office/powerpoint/2010/main" val="1502276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0" indent="0">
              <a:lnSpc>
                <a:spcPct val="150000"/>
              </a:lnSpc>
              <a:buFont typeface="+mj-lt"/>
              <a:buNone/>
            </a:pP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In sintesi, il rischio implica l’esistenza di un pericolo e la possibilità che esso si concretizzi, trasformandosi</a:t>
            </a:r>
            <a:r>
              <a:rPr lang="it-IT" sz="1200" kern="1200" baseline="0" dirty="0" smtClean="0">
                <a:solidFill>
                  <a:schemeClr val="tx1"/>
                </a:solidFill>
                <a:latin typeface="Garamond"/>
                <a:ea typeface="+mn-ea"/>
                <a:cs typeface="Garamond"/>
              </a:rPr>
              <a:t> </a:t>
            </a:r>
            <a:r>
              <a:rPr lang="it-IT" sz="1200" kern="1200" dirty="0" smtClean="0">
                <a:solidFill>
                  <a:schemeClr val="tx1"/>
                </a:solidFill>
                <a:latin typeface="Garamond"/>
                <a:ea typeface="+mn-ea"/>
                <a:cs typeface="Garamond"/>
              </a:rPr>
              <a:t>in danno. </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La capacità di gestire</a:t>
            </a:r>
            <a:r>
              <a:rPr lang="it-IT" sz="1200" kern="1200" baseline="0" dirty="0" smtClean="0">
                <a:solidFill>
                  <a:schemeClr val="tx1"/>
                </a:solidFill>
                <a:latin typeface="Garamond"/>
                <a:ea typeface="+mn-ea"/>
                <a:cs typeface="Garamond"/>
              </a:rPr>
              <a:t> il rischio</a:t>
            </a:r>
            <a:r>
              <a:rPr lang="it-IT" sz="1200" kern="1200" dirty="0" smtClean="0">
                <a:solidFill>
                  <a:schemeClr val="tx1"/>
                </a:solidFill>
                <a:latin typeface="Garamond"/>
                <a:ea typeface="+mn-ea"/>
                <a:cs typeface="Garamond"/>
              </a:rPr>
              <a:t> diventa sempre più essenziale per il professionista dei servizi finanziari.</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A questo proposito,</a:t>
            </a:r>
            <a:r>
              <a:rPr lang="it-IT" sz="1200" kern="1200" baseline="0" dirty="0" smtClean="0">
                <a:solidFill>
                  <a:schemeClr val="tx1"/>
                </a:solidFill>
                <a:latin typeface="Garamond"/>
                <a:ea typeface="+mn-ea"/>
                <a:cs typeface="Garamond"/>
              </a:rPr>
              <a:t> ricordiamo che </a:t>
            </a:r>
            <a:r>
              <a:rPr lang="it-IT" sz="1200" kern="1200" dirty="0" smtClean="0">
                <a:solidFill>
                  <a:schemeClr val="tx1"/>
                </a:solidFill>
                <a:latin typeface="Garamond"/>
                <a:ea typeface="+mn-ea"/>
                <a:cs typeface="Garamond"/>
              </a:rPr>
              <a:t>vi sono tre principali strategie per fronteggiare il rischio: </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La prevenzione, volta a ridurre la probabilità che si</a:t>
            </a:r>
            <a:r>
              <a:rPr lang="it-IT" sz="1200" kern="1200" baseline="0" dirty="0" smtClean="0">
                <a:solidFill>
                  <a:schemeClr val="tx1"/>
                </a:solidFill>
                <a:latin typeface="Garamond"/>
                <a:ea typeface="+mn-ea"/>
                <a:cs typeface="Garamond"/>
              </a:rPr>
              <a:t> concretizzi il pericolo</a:t>
            </a:r>
            <a:r>
              <a:rPr lang="it-IT" sz="1200" kern="1200" dirty="0" smtClean="0">
                <a:solidFill>
                  <a:schemeClr val="tx1"/>
                </a:solidFill>
                <a:latin typeface="Garamond"/>
                <a:ea typeface="+mn-ea"/>
                <a:cs typeface="Garamond"/>
              </a:rPr>
              <a:t>;</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La protezione, volta a diminuire il danno o trasferirlo su altro soggetto;</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La diversificazione, volta a distribuire/ripartire la probabilità che si concretizzi</a:t>
            </a:r>
            <a:r>
              <a:rPr lang="it-IT" sz="1200" kern="1200" baseline="0" dirty="0" smtClean="0">
                <a:solidFill>
                  <a:schemeClr val="tx1"/>
                </a:solidFill>
                <a:latin typeface="Garamond"/>
                <a:ea typeface="+mn-ea"/>
                <a:cs typeface="Garamond"/>
              </a:rPr>
              <a:t> il pericolo</a:t>
            </a:r>
            <a:r>
              <a:rPr lang="it-IT" sz="1200" kern="1200" dirty="0" smtClean="0">
                <a:solidFill>
                  <a:schemeClr val="tx1"/>
                </a:solidFill>
                <a:latin typeface="Garamond"/>
                <a:ea typeface="+mn-ea"/>
                <a:cs typeface="Garamond"/>
              </a:rPr>
              <a:t>.</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La gestione del rischio presuppone quindi</a:t>
            </a:r>
            <a:r>
              <a:rPr lang="it-IT" sz="1200" kern="1200" baseline="0" dirty="0" smtClean="0">
                <a:solidFill>
                  <a:schemeClr val="tx1"/>
                </a:solidFill>
                <a:latin typeface="Garamond"/>
                <a:ea typeface="+mn-ea"/>
                <a:cs typeface="Garamond"/>
              </a:rPr>
              <a:t> </a:t>
            </a:r>
            <a:r>
              <a:rPr lang="it-IT" sz="1200" kern="1200" dirty="0" smtClean="0">
                <a:solidFill>
                  <a:schemeClr val="tx1"/>
                </a:solidFill>
                <a:latin typeface="Garamond"/>
                <a:ea typeface="+mn-ea"/>
                <a:cs typeface="Garamond"/>
              </a:rPr>
              <a:t>una cultura specifica,</a:t>
            </a:r>
            <a:r>
              <a:rPr lang="it-IT" sz="1200" kern="1200" baseline="0" dirty="0" smtClean="0">
                <a:solidFill>
                  <a:schemeClr val="tx1"/>
                </a:solidFill>
                <a:latin typeface="Garamond"/>
                <a:ea typeface="+mn-ea"/>
                <a:cs typeface="Garamond"/>
              </a:rPr>
              <a:t> </a:t>
            </a:r>
            <a:r>
              <a:rPr lang="it-IT" sz="1200" kern="1200" dirty="0" smtClean="0">
                <a:solidFill>
                  <a:schemeClr val="tx1"/>
                </a:solidFill>
                <a:latin typeface="Garamond"/>
                <a:ea typeface="+mn-ea"/>
                <a:cs typeface="Garamond"/>
              </a:rPr>
              <a:t>e che si instauri con il cliente un chiaro processo di </a:t>
            </a:r>
            <a:r>
              <a:rPr lang="it-IT" sz="1200" kern="1200" dirty="0" err="1" smtClean="0">
                <a:solidFill>
                  <a:schemeClr val="tx1"/>
                </a:solidFill>
                <a:latin typeface="Garamond"/>
                <a:ea typeface="+mn-ea"/>
                <a:cs typeface="Garamond"/>
              </a:rPr>
              <a:t>Risk</a:t>
            </a:r>
            <a:r>
              <a:rPr lang="it-IT" sz="1200" kern="1200" dirty="0" smtClean="0">
                <a:solidFill>
                  <a:schemeClr val="tx1"/>
                </a:solidFill>
                <a:latin typeface="Garamond"/>
                <a:ea typeface="+mn-ea"/>
                <a:cs typeface="Garamond"/>
              </a:rPr>
              <a:t> Management.</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12</a:t>
            </a:fld>
            <a:endParaRPr lang="it-IT"/>
          </a:p>
        </p:txBody>
      </p:sp>
    </p:spTree>
    <p:extLst>
      <p:ext uri="{BB962C8B-B14F-4D97-AF65-F5344CB8AC3E}">
        <p14:creationId xmlns:p14="http://schemas.microsoft.com/office/powerpoint/2010/main" val="2608373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endParaRPr lang="it-IT" dirty="0" smtClean="0">
              <a:latin typeface="Garamond"/>
              <a:cs typeface="Garamond"/>
            </a:endParaRPr>
          </a:p>
          <a:p>
            <a:pPr marL="228600" indent="-228600" algn="just">
              <a:lnSpc>
                <a:spcPct val="120000"/>
              </a:lnSpc>
              <a:buFont typeface="+mj-lt"/>
              <a:buAutoNum type="arabicPeriod"/>
              <a:defRPr/>
            </a:pPr>
            <a:endParaRPr lang="it-IT" dirty="0" smtClean="0">
              <a:latin typeface="Garamond"/>
              <a:cs typeface="Garamond"/>
            </a:endParaRP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Sinteticamente, possiamo dire che il processo di </a:t>
            </a:r>
            <a:r>
              <a:rPr lang="it-IT" sz="1200" kern="1200" dirty="0" err="1" smtClean="0">
                <a:solidFill>
                  <a:schemeClr val="tx1"/>
                </a:solidFill>
                <a:latin typeface="Garamond"/>
                <a:ea typeface="+mn-ea"/>
                <a:cs typeface="Garamond"/>
              </a:rPr>
              <a:t>Risk</a:t>
            </a:r>
            <a:r>
              <a:rPr lang="it-IT" sz="1200" kern="1200" dirty="0" smtClean="0">
                <a:solidFill>
                  <a:schemeClr val="tx1"/>
                </a:solidFill>
                <a:latin typeface="Garamond"/>
                <a:ea typeface="+mn-ea"/>
                <a:cs typeface="Garamond"/>
              </a:rPr>
              <a:t> Management si</a:t>
            </a:r>
            <a:r>
              <a:rPr lang="it-IT" sz="1200" kern="1200" baseline="0" dirty="0" smtClean="0">
                <a:solidFill>
                  <a:schemeClr val="tx1"/>
                </a:solidFill>
                <a:latin typeface="Garamond"/>
                <a:ea typeface="+mn-ea"/>
                <a:cs typeface="Garamond"/>
              </a:rPr>
              <a:t> basa su alcune fasi essenziali:</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innanzitutto, occorre identificare i rischi che minacciano gli obiettivi del cliente</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effettuandone una chiara mappatura, per aumentare la consapevolezza del cliente stesso,</a:t>
            </a:r>
            <a:r>
              <a:rPr lang="it-IT" sz="1200" kern="1200" baseline="0" dirty="0" smtClean="0">
                <a:solidFill>
                  <a:schemeClr val="tx1"/>
                </a:solidFill>
                <a:latin typeface="Garamond"/>
                <a:ea typeface="+mn-ea"/>
                <a:cs typeface="Garamond"/>
              </a:rPr>
              <a:t> la condivisione</a:t>
            </a:r>
            <a:r>
              <a:rPr lang="it-IT" sz="1200" kern="1200" dirty="0" smtClean="0">
                <a:solidFill>
                  <a:schemeClr val="tx1"/>
                </a:solidFill>
                <a:latin typeface="Garamond"/>
                <a:ea typeface="+mn-ea"/>
                <a:cs typeface="Garamond"/>
              </a:rPr>
              <a:t> e la capacità di reazione efficace.</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Si passa poi all’identificazione delle priorità e degli ambiti di intervento,</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nonché alla definizione del livello di rischio sostenibile (in linea con il “Profilo” del Cliente, ma anche in una prospettiva futura),</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e allo sviluppo di strategie di controllo e di monitoraggio dei rischi stessi.</a:t>
            </a:r>
          </a:p>
          <a:p>
            <a:pPr marL="228600" indent="-228600">
              <a:lnSpc>
                <a:spcPct val="150000"/>
              </a:lnSpc>
              <a:buFont typeface="+mj-lt"/>
              <a:buAutoNum type="arabicPeriod"/>
            </a:pPr>
            <a:endParaRPr lang="it-IT" sz="1200" kern="1200" baseline="0" dirty="0" smtClean="0">
              <a:solidFill>
                <a:schemeClr val="tx1"/>
              </a:solidFill>
              <a:latin typeface="Garamond"/>
              <a:ea typeface="+mn-ea"/>
              <a:cs typeface="Garamond"/>
            </a:endParaRPr>
          </a:p>
          <a:p>
            <a:pPr marL="228600" indent="-228600">
              <a:lnSpc>
                <a:spcPct val="150000"/>
              </a:lnSpc>
              <a:buFont typeface="+mj-lt"/>
              <a:buAutoNum type="arabicPeriod"/>
            </a:pPr>
            <a:endParaRPr lang="it-IT" sz="1200" kern="1200" baseline="0" dirty="0" smtClean="0">
              <a:solidFill>
                <a:schemeClr val="tx1"/>
              </a:solidFill>
              <a:latin typeface="Garamond"/>
              <a:ea typeface="+mn-ea"/>
              <a:cs typeface="Garamond"/>
            </a:endParaRPr>
          </a:p>
          <a:p>
            <a:pPr marL="228600" indent="-228600">
              <a:lnSpc>
                <a:spcPct val="150000"/>
              </a:lnSpc>
              <a:buFont typeface="+mj-lt"/>
              <a:buAutoNum type="arabicPeriod"/>
            </a:pPr>
            <a:endParaRPr lang="it-IT" sz="1200" kern="1200" dirty="0" smtClean="0">
              <a:solidFill>
                <a:schemeClr val="tx1"/>
              </a:solidFill>
              <a:latin typeface="Garamond"/>
              <a:ea typeface="+mn-ea"/>
              <a:cs typeface="Garamond"/>
            </a:endParaRPr>
          </a:p>
          <a:p>
            <a:pPr marL="228600" indent="-228600" algn="just">
              <a:lnSpc>
                <a:spcPct val="120000"/>
              </a:lnSpc>
              <a:buFont typeface="+mj-lt"/>
              <a:buNone/>
              <a:defRPr/>
            </a:pPr>
            <a:endParaRPr lang="it-IT" sz="1200" kern="1200" dirty="0" smtClean="0">
              <a:solidFill>
                <a:schemeClr val="tx1"/>
              </a:solidFill>
              <a:latin typeface="Garamond"/>
              <a:ea typeface="+mn-ea"/>
              <a:cs typeface="Garamond"/>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13</a:t>
            </a:fld>
            <a:endParaRPr lang="it-IT"/>
          </a:p>
        </p:txBody>
      </p:sp>
    </p:spTree>
    <p:extLst>
      <p:ext uri="{BB962C8B-B14F-4D97-AF65-F5344CB8AC3E}">
        <p14:creationId xmlns:p14="http://schemas.microsoft.com/office/powerpoint/2010/main" val="2608373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smtClean="0">
                <a:solidFill>
                  <a:schemeClr val="tx1"/>
                </a:solidFill>
                <a:effectLst/>
                <a:latin typeface="+mn-lt"/>
                <a:ea typeface="+mn-ea"/>
                <a:cs typeface="+mn-cs"/>
              </a:rPr>
              <a:t>Bene, </a:t>
            </a:r>
            <a:r>
              <a:rPr lang="it-IT" sz="1200" b="0" i="0" kern="1200" baseline="0" dirty="0" smtClean="0">
                <a:solidFill>
                  <a:schemeClr val="tx1"/>
                </a:solidFill>
                <a:effectLst/>
                <a:latin typeface="+mn-lt"/>
                <a:ea typeface="+mn-ea"/>
                <a:cs typeface="+mn-cs"/>
              </a:rPr>
              <a:t>vai a fare </a:t>
            </a:r>
            <a:r>
              <a:rPr lang="it-IT" sz="1200" b="0" i="0" kern="1200" baseline="0" dirty="0">
                <a:solidFill>
                  <a:schemeClr val="tx1"/>
                </a:solidFill>
                <a:effectLst/>
                <a:latin typeface="+mn-lt"/>
                <a:ea typeface="+mn-ea"/>
                <a:cs typeface="+mn-cs"/>
              </a:rPr>
              <a:t>il </a:t>
            </a:r>
            <a:r>
              <a:rPr lang="it-IT" sz="1200" b="0" i="0" kern="1200" dirty="0">
                <a:solidFill>
                  <a:schemeClr val="tx1"/>
                </a:solidFill>
                <a:effectLst/>
                <a:latin typeface="+mn-lt"/>
                <a:ea typeface="+mn-ea"/>
                <a:cs typeface="+mn-cs"/>
              </a:rPr>
              <a:t>punto con </a:t>
            </a:r>
            <a:r>
              <a:rPr lang="it-IT" sz="1200" b="0" i="0" kern="1200" dirty="0" smtClean="0">
                <a:solidFill>
                  <a:schemeClr val="tx1"/>
                </a:solidFill>
                <a:effectLst/>
                <a:latin typeface="+mn-lt"/>
                <a:ea typeface="+mn-ea"/>
                <a:cs typeface="+mn-cs"/>
              </a:rPr>
              <a:t>l’esperto</a:t>
            </a:r>
            <a:r>
              <a:rPr lang="it-IT" sz="1200" b="0" i="0" kern="1200" dirty="0">
                <a:solidFill>
                  <a:schemeClr val="tx1"/>
                </a:solidFill>
                <a:effectLst/>
                <a:latin typeface="+mn-lt"/>
                <a:ea typeface="+mn-ea"/>
                <a:cs typeface="+mn-cs"/>
              </a:rPr>
              <a:t>.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564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r>
              <a:rPr lang="it-IT" baseline="0" dirty="0" smtClean="0"/>
              <a:t>Ora fermati un secondo e </a:t>
            </a:r>
            <a:r>
              <a:rPr lang="it-IT" dirty="0" smtClean="0"/>
              <a:t>prova a rispondere a questa domanda!</a:t>
            </a:r>
            <a:endParaRPr lang="it-IT" dirty="0"/>
          </a:p>
          <a:p>
            <a:endParaRPr lang="it-IT" dirty="0"/>
          </a:p>
          <a:p>
            <a:r>
              <a:rPr lang="it-IT" dirty="0"/>
              <a:t>Feedback.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dirty="0"/>
              <a:t>Esatto!/Non </a:t>
            </a:r>
            <a:r>
              <a:rPr lang="it-IT" dirty="0" smtClean="0"/>
              <a:t>esatto!</a:t>
            </a:r>
            <a:r>
              <a:rPr lang="it-IT" baseline="0" dirty="0" smtClean="0"/>
              <a:t> In linea generale, quando le persone devono effettuare delle valutazioni e non hanno conoscenze adeguate o tempo sufficiente, adottano delle scorciatoie di ragionamento, più semplici di un’analisi sistematica. Queste sono basate su indizi, anche forniti dal solo sistema cognitivo, e consentono di trarre conclusioni generali.</a:t>
            </a:r>
            <a:endParaRPr lang="it-IT" sz="1200" dirty="0" smtClean="0">
              <a:cs typeface="+mn-cs"/>
            </a:endParaRPr>
          </a:p>
          <a:p>
            <a:pPr marL="228600" indent="-228600" algn="just">
              <a:lnSpc>
                <a:spcPct val="120000"/>
              </a:lnSpc>
              <a:buFont typeface="+mj-lt"/>
              <a:buAutoNum type="arabicPeriod"/>
              <a:defRPr/>
            </a:pPr>
            <a:endParaRPr lang="it-IT" sz="1200" b="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15</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dirty="0"/>
              <a:t>AUDIO</a:t>
            </a:r>
          </a:p>
          <a:p>
            <a:pPr marL="228600" indent="-228600" algn="just">
              <a:lnSpc>
                <a:spcPct val="120000"/>
              </a:lnSpc>
              <a:buFont typeface="+mj-lt"/>
              <a:buAutoNum type="arabicPeriod"/>
              <a:defRPr/>
            </a:pP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Ogni giorno siamo costretti a prendere delle decisioni e cercare di prevedere le conseguenze delle nostre scelte, esponendoci così al</a:t>
            </a:r>
            <a:r>
              <a:rPr lang="it-IT" sz="1200" baseline="0" dirty="0" smtClean="0">
                <a:cs typeface="Arial" charset="0"/>
              </a:rPr>
              <a:t> rischio.</a:t>
            </a: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Non solo, recenti teorie sociali identificano nella produzione e gestione del rischio il tratto caratterizzante delle</a:t>
            </a:r>
            <a:r>
              <a:rPr lang="it-IT" sz="1200" baseline="0" dirty="0" smtClean="0">
                <a:cs typeface="Arial" charset="0"/>
              </a:rPr>
              <a:t> </a:t>
            </a:r>
            <a:r>
              <a:rPr lang="it-IT" sz="1200" dirty="0" smtClean="0">
                <a:cs typeface="Arial" charset="0"/>
              </a:rPr>
              <a:t>società contemporanee,</a:t>
            </a:r>
          </a:p>
          <a:p>
            <a:pPr marL="228600" indent="-228600" algn="just">
              <a:lnSpc>
                <a:spcPct val="120000"/>
              </a:lnSpc>
              <a:buFont typeface="+mj-lt"/>
              <a:buAutoNum type="arabicPeriod"/>
              <a:defRPr/>
            </a:pPr>
            <a:r>
              <a:rPr lang="it-IT" sz="1200" dirty="0" smtClean="0">
                <a:cs typeface="Arial" charset="0"/>
              </a:rPr>
              <a:t>introducendo il concetto di </a:t>
            </a:r>
            <a:r>
              <a:rPr lang="it-IT" sz="1200" baseline="0" dirty="0" smtClean="0">
                <a:cs typeface="Arial" charset="0"/>
              </a:rPr>
              <a:t> </a:t>
            </a:r>
            <a:r>
              <a:rPr lang="it-IT" sz="1200" dirty="0" smtClean="0">
                <a:cs typeface="Arial" charset="0"/>
              </a:rPr>
              <a:t>“società del rischio”.</a:t>
            </a:r>
          </a:p>
          <a:p>
            <a:pPr marL="228600" indent="-228600" algn="just">
              <a:lnSpc>
                <a:spcPct val="120000"/>
              </a:lnSpc>
              <a:buFont typeface="+mj-lt"/>
              <a:buAutoNum type="arabicPeriod"/>
              <a:defRPr/>
            </a:pPr>
            <a:r>
              <a:rPr lang="it-IT" sz="1200" dirty="0" smtClean="0">
                <a:cs typeface="Arial" charset="0"/>
              </a:rPr>
              <a:t>Come</a:t>
            </a:r>
            <a:r>
              <a:rPr lang="it-IT" sz="1200" baseline="0" dirty="0" smtClean="0">
                <a:cs typeface="Arial" charset="0"/>
              </a:rPr>
              <a:t> impattano queste considerazioni sulla gestione dei patrimoni, investimenti, risparmio?</a:t>
            </a:r>
          </a:p>
          <a:p>
            <a:pPr marL="228600" indent="-228600" algn="just">
              <a:lnSpc>
                <a:spcPct val="120000"/>
              </a:lnSpc>
              <a:buFont typeface="+mj-lt"/>
              <a:buAutoNum type="arabicPeriod"/>
              <a:defRPr/>
            </a:pPr>
            <a:r>
              <a:rPr lang="it-IT" sz="1200" dirty="0" smtClean="0">
                <a:cs typeface="Arial" charset="0"/>
              </a:rPr>
              <a:t>Fai clic sulle immagini e scopri di che cosa parleremo nelle prossime pagine!</a:t>
            </a:r>
          </a:p>
          <a:p>
            <a:pPr marL="228600" indent="-228600" algn="just">
              <a:lnSpc>
                <a:spcPct val="120000"/>
              </a:lnSpc>
              <a:buFont typeface="+mj-lt"/>
              <a:buAutoNum type="arabicPeriod"/>
              <a:defRPr/>
            </a:pPr>
            <a:endParaRPr lang="it-IT" sz="1200" dirty="0" smtClean="0">
              <a:cs typeface="Arial" charset="0"/>
            </a:endParaRPr>
          </a:p>
          <a:p>
            <a:pPr marL="228600" indent="-228600" algn="just">
              <a:lnSpc>
                <a:spcPct val="120000"/>
              </a:lnSpc>
              <a:buFont typeface="+mj-lt"/>
              <a:buNone/>
              <a:defRPr/>
            </a:pP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endParaRPr lang="it-IT" sz="1200" baseline="0" dirty="0">
              <a:cs typeface="Arial" charset="0"/>
            </a:endParaRPr>
          </a:p>
          <a:p>
            <a:pPr marL="228600" indent="-228600" algn="just">
              <a:lnSpc>
                <a:spcPct val="120000"/>
              </a:lnSpc>
              <a:buFont typeface="+mj-lt"/>
              <a:buAutoNum type="arabicPeriod"/>
              <a:defRPr/>
            </a:pPr>
            <a:r>
              <a:rPr lang="it-IT" sz="1200" dirty="0" smtClean="0">
                <a:cs typeface="Arial" charset="0"/>
              </a:rPr>
              <a:t>Soffermiamoci,</a:t>
            </a:r>
            <a:r>
              <a:rPr lang="it-IT" sz="1200" baseline="0" dirty="0" smtClean="0">
                <a:cs typeface="Arial" charset="0"/>
              </a:rPr>
              <a:t> per iniziare, </a:t>
            </a:r>
            <a:r>
              <a:rPr lang="it-IT" sz="1200" dirty="0" smtClean="0">
                <a:cs typeface="Arial" charset="0"/>
              </a:rPr>
              <a:t>sul concetto di rischio.</a:t>
            </a:r>
          </a:p>
          <a:p>
            <a:pPr marL="228600" indent="-228600" algn="just">
              <a:lnSpc>
                <a:spcPct val="120000"/>
              </a:lnSpc>
              <a:buFont typeface="+mj-lt"/>
              <a:buAutoNum type="arabicPeriod"/>
              <a:defRPr/>
            </a:pPr>
            <a:r>
              <a:rPr lang="it-IT" sz="1200" dirty="0" smtClean="0">
                <a:cs typeface="Arial" charset="0"/>
              </a:rPr>
              <a:t>Tecnicamente, esso si riferisce a situazioni nelle quali si prende una decisione le cui conseguenze</a:t>
            </a:r>
            <a:r>
              <a:rPr lang="it-IT" sz="1200" baseline="0" dirty="0" smtClean="0">
                <a:cs typeface="Arial" charset="0"/>
              </a:rPr>
              <a:t> </a:t>
            </a:r>
            <a:r>
              <a:rPr lang="it-IT" sz="1200" dirty="0" smtClean="0">
                <a:cs typeface="Arial" charset="0"/>
              </a:rPr>
              <a:t>dipendono da eventi futuri incerti.</a:t>
            </a:r>
          </a:p>
          <a:p>
            <a:pPr marL="228600" indent="-228600" algn="just">
              <a:lnSpc>
                <a:spcPct val="120000"/>
              </a:lnSpc>
              <a:buFont typeface="+mj-lt"/>
              <a:buAutoNum type="arabicPeriod"/>
              <a:defRPr/>
            </a:pPr>
            <a:r>
              <a:rPr lang="it-IT" sz="1200" dirty="0" smtClean="0">
                <a:cs typeface="Arial" charset="0"/>
              </a:rPr>
              <a:t>Non conoscendo dunque la probabilità di tali eventi,</a:t>
            </a:r>
          </a:p>
          <a:p>
            <a:pPr marL="228600" indent="-228600" algn="just">
              <a:lnSpc>
                <a:spcPct val="120000"/>
              </a:lnSpc>
              <a:buFont typeface="+mj-lt"/>
              <a:buAutoNum type="arabicPeriod"/>
              <a:defRPr/>
            </a:pPr>
            <a:r>
              <a:rPr lang="it-IT" sz="1200" dirty="0" smtClean="0">
                <a:cs typeface="Arial" charset="0"/>
              </a:rPr>
              <a:t>ogni volta che una persona, una famiglia o un’impresa fanno una scelta, operano in condizioni di incertezza.</a:t>
            </a:r>
          </a:p>
          <a:p>
            <a:pPr marL="228600" indent="-228600" algn="just">
              <a:lnSpc>
                <a:spcPct val="120000"/>
              </a:lnSpc>
              <a:buFont typeface="+mj-lt"/>
              <a:buAutoNum type="arabicPeriod"/>
              <a:defRPr/>
            </a:pPr>
            <a:r>
              <a:rPr lang="it-IT" sz="1200" dirty="0" smtClean="0">
                <a:cs typeface="Arial" charset="0"/>
              </a:rPr>
              <a:t>Tutte le fonti di rischio, siano esse naturali o prodotte dall’uomo, sono percepite e valutate in maniera differente dalle persone.</a:t>
            </a:r>
          </a:p>
          <a:p>
            <a:pPr marL="228600" indent="-228600" algn="just">
              <a:lnSpc>
                <a:spcPct val="120000"/>
              </a:lnSpc>
              <a:buFont typeface="+mj-lt"/>
              <a:buAutoNum type="arabicPeriod"/>
              <a:defRPr/>
            </a:pPr>
            <a:r>
              <a:rPr lang="it-IT" sz="1200" dirty="0" smtClean="0">
                <a:cs typeface="Arial" charset="0"/>
              </a:rPr>
              <a:t>Queste valutazioni sono uno degli elementi fondamentali dei </a:t>
            </a:r>
            <a:r>
              <a:rPr lang="it-IT" sz="1200" baseline="0" dirty="0" smtClean="0">
                <a:cs typeface="Arial" charset="0"/>
              </a:rPr>
              <a:t> </a:t>
            </a:r>
            <a:r>
              <a:rPr lang="it-IT" sz="1200" dirty="0" smtClean="0">
                <a:cs typeface="Arial" charset="0"/>
              </a:rPr>
              <a:t>“calcoli decisionali” che le persone fanno prima di agire.</a:t>
            </a:r>
          </a:p>
          <a:p>
            <a:pPr marL="228600" indent="-228600" algn="just">
              <a:lnSpc>
                <a:spcPct val="120000"/>
              </a:lnSpc>
              <a:buFont typeface="+mj-lt"/>
              <a:buAutoNum type="arabicPeriod"/>
              <a:defRPr/>
            </a:pPr>
            <a:endParaRPr lang="it-IT" sz="1200" dirty="0" smtClean="0">
              <a:latin typeface="Garamond"/>
              <a:cs typeface="Arial" charset="0"/>
            </a:endParaRPr>
          </a:p>
          <a:p>
            <a:pPr marL="228600" indent="-228600" algn="just">
              <a:lnSpc>
                <a:spcPct val="120000"/>
              </a:lnSpc>
              <a:buFont typeface="+mj-lt"/>
              <a:buNone/>
              <a:defRPr/>
            </a:pPr>
            <a:r>
              <a:rPr lang="it-IT" sz="1200" dirty="0" smtClean="0">
                <a:cs typeface="Arial" charset="0"/>
              </a:rPr>
              <a:t>POP</a:t>
            </a:r>
            <a:r>
              <a:rPr lang="it-IT" sz="1200" baseline="0" dirty="0" smtClean="0">
                <a:cs typeface="Arial" charset="0"/>
              </a:rPr>
              <a:t> UP </a:t>
            </a:r>
          </a:p>
          <a:p>
            <a:pPr marL="228600" indent="-228600" algn="just">
              <a:lnSpc>
                <a:spcPct val="120000"/>
              </a:lnSpc>
              <a:buFont typeface="+mj-lt"/>
              <a:buNone/>
              <a:defRPr/>
            </a:pPr>
            <a:r>
              <a:rPr lang="it-IT" sz="1200" baseline="0" dirty="0" smtClean="0">
                <a:cs typeface="Arial" charset="0"/>
              </a:rPr>
              <a:t>Il rischio secondo il sociologo </a:t>
            </a:r>
            <a:r>
              <a:rPr lang="it-IT" sz="1200" baseline="0" dirty="0" err="1" smtClean="0">
                <a:cs typeface="Arial" charset="0"/>
              </a:rPr>
              <a:t>Ulrich</a:t>
            </a:r>
            <a:r>
              <a:rPr lang="it-IT" sz="1200" baseline="0" dirty="0" smtClean="0">
                <a:cs typeface="Arial" charset="0"/>
              </a:rPr>
              <a:t> Beck</a:t>
            </a:r>
          </a:p>
          <a:p>
            <a:pPr marL="228600" indent="-228600" algn="just">
              <a:lnSpc>
                <a:spcPct val="120000"/>
              </a:lnSpc>
              <a:buFont typeface="+mj-lt"/>
              <a:buNone/>
              <a:defRPr/>
            </a:pPr>
            <a:r>
              <a:rPr lang="it-IT" sz="1200" dirty="0" smtClean="0">
                <a:cs typeface="Arial" charset="0"/>
              </a:rPr>
              <a:t>Il termine “società del rischio”</a:t>
            </a:r>
            <a:r>
              <a:rPr lang="it-IT" sz="1200" baseline="0" dirty="0" smtClean="0">
                <a:cs typeface="Arial" charset="0"/>
              </a:rPr>
              <a:t> </a:t>
            </a:r>
            <a:r>
              <a:rPr lang="it-IT" sz="1200" dirty="0" smtClean="0">
                <a:cs typeface="Arial" charset="0"/>
              </a:rPr>
              <a:t>è stato usato per la </a:t>
            </a:r>
            <a:r>
              <a:rPr lang="it-IT" sz="1200" baseline="0" dirty="0" smtClean="0">
                <a:cs typeface="Arial" charset="0"/>
              </a:rPr>
              <a:t> </a:t>
            </a:r>
            <a:r>
              <a:rPr lang="it-IT" sz="1200" dirty="0" smtClean="0">
                <a:cs typeface="Arial" charset="0"/>
              </a:rPr>
              <a:t>prima volta dal sociologo tedesco </a:t>
            </a:r>
            <a:r>
              <a:rPr lang="it-IT" sz="1200" dirty="0" err="1" smtClean="0">
                <a:cs typeface="Arial" charset="0"/>
              </a:rPr>
              <a:t>Ulrich</a:t>
            </a:r>
            <a:r>
              <a:rPr lang="it-IT" sz="1200" dirty="0" smtClean="0">
                <a:cs typeface="Arial" charset="0"/>
              </a:rPr>
              <a:t> Beck :</a:t>
            </a:r>
          </a:p>
          <a:p>
            <a:pPr marL="228600" indent="-228600" algn="just">
              <a:lnSpc>
                <a:spcPct val="120000"/>
              </a:lnSpc>
              <a:buFont typeface="+mj-lt"/>
              <a:buNone/>
              <a:defRPr/>
            </a:pPr>
            <a:r>
              <a:rPr lang="it-IT" sz="1200" dirty="0" smtClean="0">
                <a:cs typeface="Arial" charset="0"/>
              </a:rPr>
              <a:t>“Quello di </a:t>
            </a:r>
            <a:r>
              <a:rPr lang="it-IT" sz="1200" baseline="0" dirty="0" smtClean="0">
                <a:cs typeface="Arial" charset="0"/>
              </a:rPr>
              <a:t> </a:t>
            </a:r>
            <a:r>
              <a:rPr lang="it-IT" sz="1200" dirty="0" smtClean="0">
                <a:cs typeface="Arial" charset="0"/>
              </a:rPr>
              <a:t>rischio è – quindi - un concetto moderno che presuppone delle scelte e cerca di rendere prevedibili e controllabili le conseguenze imprevedibili delle decisioni umane nelle società avanzate”.</a:t>
            </a:r>
          </a:p>
          <a:p>
            <a:pPr marL="228600" indent="-228600" algn="just">
              <a:lnSpc>
                <a:spcPct val="120000"/>
              </a:lnSpc>
              <a:buFont typeface="+mj-lt"/>
              <a:buNone/>
              <a:defRPr/>
            </a:pPr>
            <a:r>
              <a:rPr lang="it-IT" sz="1200" dirty="0" smtClean="0">
                <a:cs typeface="Arial" charset="0"/>
              </a:rPr>
              <a:t>Beck ha cercato di porre in rilievo gli interessi mediatici, politici e scientifici gravitanti </a:t>
            </a:r>
            <a:r>
              <a:rPr lang="it-IT" sz="1200" baseline="0" dirty="0" smtClean="0">
                <a:cs typeface="Arial" charset="0"/>
              </a:rPr>
              <a:t> </a:t>
            </a:r>
            <a:r>
              <a:rPr lang="it-IT" sz="1200" dirty="0" smtClean="0">
                <a:cs typeface="Arial" charset="0"/>
              </a:rPr>
              <a:t>attorno alla produzione sociale del rischio.</a:t>
            </a:r>
          </a:p>
          <a:p>
            <a:pPr marL="228600" indent="-228600" algn="just">
              <a:lnSpc>
                <a:spcPct val="120000"/>
              </a:lnSpc>
              <a:buFont typeface="+mj-lt"/>
              <a:buNone/>
              <a:defRPr/>
            </a:pPr>
            <a:endParaRPr lang="it-IT" dirty="0">
              <a:latin typeface="Garamond"/>
              <a:cs typeface="Garamond"/>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3</a:t>
            </a:fld>
            <a:endParaRPr lang="it-IT"/>
          </a:p>
        </p:txBody>
      </p:sp>
    </p:spTree>
    <p:extLst>
      <p:ext uri="{BB962C8B-B14F-4D97-AF65-F5344CB8AC3E}">
        <p14:creationId xmlns:p14="http://schemas.microsoft.com/office/powerpoint/2010/main" val="2762102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smtClean="0">
                <a:cs typeface="+mn-cs"/>
              </a:rPr>
              <a:t>AUDIO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dirty="0" smtClean="0">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In linea generale, [secondo Beck],</a:t>
            </a:r>
            <a:r>
              <a:rPr lang="it-IT" sz="1200" baseline="0" dirty="0" smtClean="0">
                <a:cs typeface="+mn-cs"/>
              </a:rPr>
              <a:t> q</a:t>
            </a:r>
            <a:r>
              <a:rPr lang="it-IT" sz="1200" dirty="0" smtClean="0">
                <a:cs typeface="+mn-cs"/>
              </a:rPr>
              <a:t>uando</a:t>
            </a:r>
            <a:r>
              <a:rPr lang="it-IT" sz="1200" baseline="0" dirty="0" smtClean="0">
                <a:cs typeface="+mn-cs"/>
              </a:rPr>
              <a:t> l</a:t>
            </a:r>
            <a:r>
              <a:rPr lang="it-IT" sz="1200" dirty="0" smtClean="0">
                <a:cs typeface="+mn-cs"/>
              </a:rPr>
              <a:t>e persone devono effettuare delle valutazioni e non hanno conoscenze adeguate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o semplicemente il tempo sufficiente,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smtClean="0">
                <a:cs typeface="+mn-cs"/>
              </a:rPr>
              <a:t>adottano delle </a:t>
            </a:r>
            <a:r>
              <a:rPr lang="it-IT" sz="1200" dirty="0" smtClean="0">
                <a:cs typeface="+mn-cs"/>
              </a:rPr>
              <a:t>scorciatoie di ragionamento, più semplici di un’analisi sistematica.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Tali</a:t>
            </a:r>
            <a:r>
              <a:rPr lang="it-IT" sz="1200" baseline="0" dirty="0" smtClean="0">
                <a:cs typeface="+mn-cs"/>
              </a:rPr>
              <a:t> </a:t>
            </a:r>
            <a:r>
              <a:rPr lang="it-IT" sz="1200" dirty="0" smtClean="0">
                <a:cs typeface="+mn-cs"/>
              </a:rPr>
              <a:t>valutazioni intuitive si basano su indizi, anche forniti dal proprio sistema cognitivo,  per trarre delle conclusioni generali.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Per esempio: il</a:t>
            </a:r>
            <a:r>
              <a:rPr lang="it-IT" sz="1200" baseline="0" dirty="0" smtClean="0">
                <a:cs typeface="+mn-cs"/>
              </a:rPr>
              <a:t> rischio </a:t>
            </a:r>
            <a:r>
              <a:rPr lang="it-IT" sz="1200" dirty="0" smtClean="0">
                <a:cs typeface="+mn-cs"/>
              </a:rPr>
              <a:t>è controllabile personalmente o no?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Se mi viene facilmente in mente un esempio di incidente aereo, allora vuol dire che gli incidenti aerei sono frequenti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Se quella attività mi piace allora vuol dire che non è rischiosa...</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dirty="0" smtClean="0">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dirty="0" smtClean="0">
              <a:cs typeface="+mn-cs"/>
            </a:endParaRPr>
          </a:p>
          <a:p>
            <a:pPr marL="228600" indent="-228600" algn="just">
              <a:lnSpc>
                <a:spcPct val="120000"/>
              </a:lnSpc>
              <a:buFont typeface="+mj-lt"/>
              <a:buAutoNum type="arabicPeriod"/>
              <a:defRPr/>
            </a:pPr>
            <a:endParaRPr lang="it-IT" sz="1200" dirty="0" smtClean="0">
              <a:cs typeface="Arial" charset="0"/>
            </a:endParaRPr>
          </a:p>
          <a:p>
            <a:pPr marL="228600" indent="-228600" algn="just">
              <a:lnSpc>
                <a:spcPct val="120000"/>
              </a:lnSpc>
              <a:buFont typeface="+mj-lt"/>
              <a:buAutoNum type="arabicPeriod"/>
              <a:defRPr/>
            </a:pPr>
            <a:endParaRPr lang="it-IT" sz="1200" dirty="0" smtClean="0">
              <a:cs typeface="Arial"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dirty="0" smtClean="0">
              <a:cs typeface="+mn-cs"/>
            </a:endParaRPr>
          </a:p>
          <a:p>
            <a:pPr algn="just">
              <a:lnSpc>
                <a:spcPct val="120000"/>
              </a:lnSpc>
              <a:defRPr/>
            </a:pP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4</a:t>
            </a:fld>
            <a:endParaRPr lang="it-IT"/>
          </a:p>
        </p:txBody>
      </p:sp>
    </p:spTree>
    <p:extLst>
      <p:ext uri="{BB962C8B-B14F-4D97-AF65-F5344CB8AC3E}">
        <p14:creationId xmlns:p14="http://schemas.microsoft.com/office/powerpoint/2010/main" val="244231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endParaRPr lang="it-IT" dirty="0" smtClean="0">
              <a:latin typeface="Garamond"/>
              <a:cs typeface="Garamond"/>
            </a:endParaRPr>
          </a:p>
          <a:p>
            <a:pPr marL="228600" indent="-228600" algn="just">
              <a:lnSpc>
                <a:spcPct val="120000"/>
              </a:lnSpc>
              <a:buFont typeface="+mj-lt"/>
              <a:buAutoNum type="arabicPeriod"/>
              <a:defRPr/>
            </a:pPr>
            <a:endParaRPr lang="it-IT" dirty="0" smtClean="0">
              <a:latin typeface="Garamond"/>
              <a:cs typeface="Garamond"/>
            </a:endParaRP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È importante considerare che la</a:t>
            </a:r>
            <a:r>
              <a:rPr lang="it-IT" sz="1200" kern="1200" baseline="0" dirty="0" smtClean="0">
                <a:solidFill>
                  <a:schemeClr val="tx1"/>
                </a:solidFill>
                <a:latin typeface="Garamond"/>
                <a:ea typeface="+mn-ea"/>
                <a:cs typeface="Garamond"/>
              </a:rPr>
              <a:t> multidimensionalità è una caratteristica essenziale</a:t>
            </a:r>
          </a:p>
          <a:p>
            <a:pPr marL="228600" indent="-228600">
              <a:lnSpc>
                <a:spcPct val="150000"/>
              </a:lnSpc>
              <a:buFont typeface="+mj-lt"/>
              <a:buAutoNum type="arabicPeriod"/>
            </a:pPr>
            <a:r>
              <a:rPr lang="it-IT" sz="1200" kern="1200" baseline="0" dirty="0" smtClean="0">
                <a:solidFill>
                  <a:schemeClr val="tx1"/>
                </a:solidFill>
                <a:latin typeface="Garamond"/>
                <a:ea typeface="+mn-ea"/>
                <a:cs typeface="Garamond"/>
              </a:rPr>
              <a:t>del </a:t>
            </a:r>
            <a:r>
              <a:rPr lang="it-IT" sz="1200" kern="1200" dirty="0" smtClean="0">
                <a:solidFill>
                  <a:schemeClr val="tx1"/>
                </a:solidFill>
                <a:latin typeface="Garamond"/>
                <a:ea typeface="+mn-ea"/>
                <a:cs typeface="Garamond"/>
              </a:rPr>
              <a:t>rapporto dell’essere umano con il rischio, </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e induce comportamenti anche contrastanti,</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quando uno stesso individuo affronta rischi diversi.</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Per esempio, una persona può amare sport estremi, ma essere molto prudente negli investimenti finanziari </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Oppure, essere uno scommettitore d’azzardo e guidare l’automobile in modo scrupoloso.</a:t>
            </a:r>
          </a:p>
          <a:p>
            <a:pPr marL="228600" indent="-228600" algn="just">
              <a:lnSpc>
                <a:spcPct val="120000"/>
              </a:lnSpc>
              <a:buFont typeface="+mj-lt"/>
              <a:buNone/>
              <a:defRPr/>
            </a:pPr>
            <a:endParaRPr lang="it-IT" sz="1200" kern="1200" dirty="0" smtClean="0">
              <a:solidFill>
                <a:schemeClr val="tx1"/>
              </a:solidFill>
              <a:latin typeface="Garamond"/>
              <a:ea typeface="+mn-ea"/>
              <a:cs typeface="Garamond"/>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5</a:t>
            </a:fld>
            <a:endParaRPr lang="it-IT"/>
          </a:p>
        </p:txBody>
      </p:sp>
    </p:spTree>
    <p:extLst>
      <p:ext uri="{BB962C8B-B14F-4D97-AF65-F5344CB8AC3E}">
        <p14:creationId xmlns:p14="http://schemas.microsoft.com/office/powerpoint/2010/main" val="2608373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228600" indent="-228600">
              <a:lnSpc>
                <a:spcPct val="150000"/>
              </a:lnSpc>
              <a:buFont typeface="+mj-lt"/>
              <a:buAutoNum type="arabicPeriod"/>
            </a:pP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Per comprendere meglio l’argomento,occorre innanzitutto distinguere fra rischio incertezza:</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secondo l'economista Frank </a:t>
            </a:r>
            <a:r>
              <a:rPr lang="it-IT" sz="1200" kern="1200" dirty="0" err="1" smtClean="0">
                <a:solidFill>
                  <a:schemeClr val="tx1"/>
                </a:solidFill>
                <a:latin typeface="Garamond"/>
                <a:ea typeface="+mn-ea"/>
                <a:cs typeface="Garamond"/>
              </a:rPr>
              <a:t>Knight</a:t>
            </a:r>
            <a:r>
              <a:rPr lang="it-IT" sz="1200" kern="1200" dirty="0" smtClean="0">
                <a:solidFill>
                  <a:schemeClr val="tx1"/>
                </a:solidFill>
                <a:latin typeface="Garamond"/>
                <a:ea typeface="+mn-ea"/>
                <a:cs typeface="Garamond"/>
              </a:rPr>
              <a:t>, il rischio è "una condizione in cui è possibile derivare una distribuzione di probabilità dei risultati tale da riuscire ad assicurarsi contro tale condizione.</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L’incertezza rappresenta invece una condizione nella quale non esiste tale distribuzione di probabilità". </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In entrambi i casi, vi è un legame con la probabilità del manifestarsi di determinati eventi.</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Il rischio viene associato a eventi dei quali può essere misurata la frequenza,</a:t>
            </a:r>
            <a:r>
              <a:rPr lang="it-IT" sz="1200" kern="1200" baseline="0" dirty="0" smtClean="0">
                <a:solidFill>
                  <a:schemeClr val="tx1"/>
                </a:solidFill>
                <a:latin typeface="Garamond"/>
                <a:ea typeface="+mn-ea"/>
                <a:cs typeface="Garamond"/>
              </a:rPr>
              <a:t> dunque con una probabilità oggettiva.</a:t>
            </a: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Al contrario, l’incertezza riguarda una probabilità soggettiva, ciò che l’individuo reputa possibile in base a una sua convinzione personale, non osservabile né misurabile.</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Alcuni studi dimostrano che il confine tra rischio e incertezza è molto sottile: anche nei casi in cui la probabilità di un evento può essere misurata, la relativa  interpretazione soggettiva si lega invece a condizionamenti mentali, emotivi e sociali.</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La componente cognitiva è quindi solo una parte del processo decisionale</a:t>
            </a:r>
          </a:p>
          <a:p>
            <a:pPr marL="0" indent="0">
              <a:lnSpc>
                <a:spcPct val="150000"/>
              </a:lnSpc>
              <a:buFont typeface="+mj-lt"/>
              <a:buNone/>
            </a:pPr>
            <a:endParaRPr lang="it-IT" sz="1200" kern="1200" dirty="0" smtClean="0">
              <a:solidFill>
                <a:schemeClr val="tx1"/>
              </a:solidFill>
              <a:latin typeface="Garamond"/>
              <a:ea typeface="+mn-ea"/>
              <a:cs typeface="Garamond"/>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6</a:t>
            </a:fld>
            <a:endParaRPr lang="it-IT"/>
          </a:p>
        </p:txBody>
      </p:sp>
    </p:spTree>
    <p:extLst>
      <p:ext uri="{BB962C8B-B14F-4D97-AF65-F5344CB8AC3E}">
        <p14:creationId xmlns:p14="http://schemas.microsoft.com/office/powerpoint/2010/main" val="2506081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endParaRPr lang="it-IT" sz="1200" baseline="0" dirty="0">
              <a:cs typeface="Arial" charset="0"/>
            </a:endParaRPr>
          </a:p>
          <a:p>
            <a:pPr marL="228600" indent="-228600" rtl="0">
              <a:buFont typeface="+mj-lt"/>
              <a:buAutoNum type="arabicPeriod"/>
            </a:pPr>
            <a:r>
              <a:rPr lang="it-IT" dirty="0" smtClean="0"/>
              <a:t>Infine, va considerata la distinzione tra rischio e pericolo, termini comunemente usati per designare eventi con conseguenze negative. </a:t>
            </a:r>
          </a:p>
          <a:p>
            <a:pPr marL="228600" indent="-228600" rtl="0">
              <a:buFont typeface="+mj-lt"/>
              <a:buAutoNum type="arabicPeriod"/>
            </a:pPr>
            <a:r>
              <a:rPr lang="it-IT" dirty="0" smtClean="0"/>
              <a:t>Tecnicamente però,</a:t>
            </a:r>
          </a:p>
          <a:p>
            <a:pPr marL="228600" indent="-228600" rtl="0">
              <a:buFont typeface="+mj-lt"/>
              <a:buAutoNum type="arabicPeriod"/>
            </a:pPr>
            <a:r>
              <a:rPr lang="it-IT" dirty="0" smtClean="0"/>
              <a:t>un evento o una sostanza possono essere definiti rischiosi, </a:t>
            </a:r>
          </a:p>
          <a:p>
            <a:pPr marL="228600" indent="-228600" rtl="0">
              <a:buFont typeface="+mj-lt"/>
              <a:buAutoNum type="arabicPeriod"/>
            </a:pPr>
            <a:r>
              <a:rPr lang="it-IT" dirty="0" smtClean="0"/>
              <a:t>se le conseguenze negative attese sono solo probabili,</a:t>
            </a:r>
          </a:p>
          <a:p>
            <a:pPr marL="228600" indent="-228600" rtl="0">
              <a:buFont typeface="+mj-lt"/>
              <a:buAutoNum type="arabicPeriod"/>
            </a:pPr>
            <a:r>
              <a:rPr lang="it-IT" dirty="0" smtClean="0"/>
              <a:t>pericolosi, </a:t>
            </a:r>
          </a:p>
          <a:p>
            <a:pPr marL="228600" indent="-228600" rtl="0">
              <a:buFont typeface="+mj-lt"/>
              <a:buAutoNum type="arabicPeriod"/>
            </a:pPr>
            <a:r>
              <a:rPr lang="it-IT" dirty="0" smtClean="0"/>
              <a:t>se invece le conseguenze negative sono certe.</a:t>
            </a:r>
          </a:p>
          <a:p>
            <a:pPr marL="228600" indent="-228600" rtl="0">
              <a:buFont typeface="+mj-lt"/>
              <a:buAutoNum type="arabicPeriod"/>
            </a:pPr>
            <a:r>
              <a:rPr lang="it-IT" dirty="0" smtClean="0"/>
              <a:t>Quando si parla di pericolo, ci si focalizza quindi sulla certezza degli effetti, mentre quando si parla di rischio si pone l’accento sulla loro incertezza.</a:t>
            </a:r>
          </a:p>
          <a:p>
            <a:pPr marL="228600" indent="-228600" rtl="0">
              <a:buFont typeface="+mj-lt"/>
              <a:buAutoNum type="arabicPeriod"/>
            </a:pPr>
            <a:r>
              <a:rPr lang="it-IT" dirty="0" smtClean="0"/>
              <a:t>Pensiamo per esempio alla differenza fra le conseguenze negative dell’uso del cellulare,</a:t>
            </a:r>
            <a:endParaRPr lang="it-IT" baseline="0" dirty="0" smtClean="0"/>
          </a:p>
          <a:p>
            <a:pPr marL="228600" indent="-228600" rtl="0">
              <a:buFont typeface="+mj-lt"/>
              <a:buAutoNum type="arabicPeriod"/>
            </a:pPr>
            <a:r>
              <a:rPr lang="it-IT" dirty="0" smtClean="0"/>
              <a:t>e quelle di un’esplosione in una centrale nucleare</a:t>
            </a:r>
            <a:r>
              <a:rPr lang="it-IT" baseline="0" dirty="0" smtClean="0"/>
              <a:t>.</a:t>
            </a:r>
            <a:endParaRPr lang="it-IT" dirty="0" smtClean="0"/>
          </a:p>
          <a:p>
            <a:pPr marL="228600" indent="-228600" rtl="0">
              <a:buFont typeface="+mj-lt"/>
              <a:buAutoNum type="arabicPeriod"/>
            </a:pPr>
            <a:r>
              <a:rPr lang="it-IT" dirty="0" smtClean="0"/>
              <a:t>Nel configurare il rischio gioca un ruolo importante anche la valutazione soggettiva. </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7</a:t>
            </a:fld>
            <a:endParaRPr lang="it-IT"/>
          </a:p>
        </p:txBody>
      </p:sp>
    </p:spTree>
    <p:extLst>
      <p:ext uri="{BB962C8B-B14F-4D97-AF65-F5344CB8AC3E}">
        <p14:creationId xmlns:p14="http://schemas.microsoft.com/office/powerpoint/2010/main" val="2762102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0" indent="0">
              <a:lnSpc>
                <a:spcPct val="150000"/>
              </a:lnSpc>
              <a:buFont typeface="+mj-lt"/>
              <a:buNone/>
            </a:pP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Il rischio, come detto, riguarda la probabilità oggettiva che una minaccia futura possa manifestarsi.</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Se invece si parla di rischio sotto il profilo</a:t>
            </a:r>
            <a:r>
              <a:rPr lang="it-IT" sz="1200" kern="1200" baseline="0" dirty="0" smtClean="0">
                <a:solidFill>
                  <a:schemeClr val="tx1"/>
                </a:solidFill>
                <a:latin typeface="Garamond"/>
                <a:ea typeface="+mn-ea"/>
                <a:cs typeface="Garamond"/>
              </a:rPr>
              <a:t> </a:t>
            </a:r>
            <a:r>
              <a:rPr lang="it-IT" sz="1200" kern="1200" dirty="0" smtClean="0">
                <a:solidFill>
                  <a:schemeClr val="tx1"/>
                </a:solidFill>
                <a:latin typeface="Garamond"/>
                <a:ea typeface="+mn-ea"/>
                <a:cs typeface="Garamond"/>
              </a:rPr>
              <a:t>soggettivo, si fa rifermento al "rischio percepito".</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La percezione del rischio entra in gioco in diverse attività quotidiane e orienta le decisioni e i comportamenti delle persone.</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Essa riguarda, per esempio, le conseguenze sia immediate sia future,</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con le loro implicazioni razionali, oggettive, emozionali, soggettive.</a:t>
            </a:r>
            <a:endParaRPr lang="it-IT" sz="1200" b="0" i="0" u="none" strike="noStrike" kern="1200" baseline="0" dirty="0" smtClean="0">
              <a:solidFill>
                <a:schemeClr val="tx1"/>
              </a:solidFill>
              <a:latin typeface="+mn-lt"/>
              <a:ea typeface="+mn-ea"/>
              <a:cs typeface="+mn-cs"/>
            </a:endParaRPr>
          </a:p>
          <a:p>
            <a:pPr marL="228600" indent="-228600">
              <a:lnSpc>
                <a:spcPct val="150000"/>
              </a:lnSpc>
              <a:buFont typeface="+mj-lt"/>
              <a:buAutoNum type="arabicPeriod"/>
            </a:pPr>
            <a:r>
              <a:rPr lang="it-IT" sz="1200" b="0" i="0" u="none" strike="noStrike" kern="1200" baseline="0" dirty="0" smtClean="0">
                <a:solidFill>
                  <a:schemeClr val="tx1"/>
                </a:solidFill>
                <a:latin typeface="+mn-lt"/>
                <a:ea typeface="+mn-ea"/>
                <a:cs typeface="+mn-cs"/>
              </a:rPr>
              <a:t>La ricerca ha sottolineato che spesso c’è una discrepanza tra la percezione soggettiva e la valutazione oggettiva del rischio .</a:t>
            </a:r>
          </a:p>
          <a:p>
            <a:pPr marL="228600" indent="-228600">
              <a:lnSpc>
                <a:spcPct val="150000"/>
              </a:lnSpc>
              <a:buFont typeface="+mj-lt"/>
              <a:buAutoNum type="arabicPeriod"/>
            </a:pPr>
            <a:r>
              <a:rPr lang="it-IT" sz="1200" b="0" i="0" u="none" strike="noStrike" kern="1200" baseline="0" dirty="0" smtClean="0">
                <a:solidFill>
                  <a:schemeClr val="tx1"/>
                </a:solidFill>
                <a:latin typeface="+mn-lt"/>
                <a:ea typeface="+mn-ea"/>
                <a:cs typeface="+mn-cs"/>
              </a:rPr>
              <a:t>Le persone, quando devono valutare un rischio, generalmente non si affidano a un’analisi sistematica:</a:t>
            </a:r>
          </a:p>
          <a:p>
            <a:pPr marL="228600" indent="-228600">
              <a:lnSpc>
                <a:spcPct val="150000"/>
              </a:lnSpc>
              <a:buFont typeface="+mj-lt"/>
              <a:buAutoNum type="arabicPeriod"/>
            </a:pPr>
            <a:r>
              <a:rPr lang="it-IT" sz="1200" b="0" i="0" u="none" strike="noStrike" kern="1200" baseline="0" dirty="0" smtClean="0">
                <a:solidFill>
                  <a:schemeClr val="tx1"/>
                </a:solidFill>
                <a:latin typeface="+mn-lt"/>
                <a:ea typeface="+mn-ea"/>
                <a:cs typeface="+mn-cs"/>
              </a:rPr>
              <a:t>Adottano piuttosto dei “ragionamenti scorciatoia”, o euristiche, che permettono di superare la scarsità di conoscenze o anche solo di tempo.</a:t>
            </a:r>
          </a:p>
          <a:p>
            <a:pPr marL="0" indent="0">
              <a:lnSpc>
                <a:spcPct val="150000"/>
              </a:lnSpc>
              <a:buFont typeface="+mj-lt"/>
              <a:buNone/>
            </a:pPr>
            <a:endParaRPr lang="it-IT" sz="1200" kern="1200" dirty="0" smtClean="0">
              <a:solidFill>
                <a:schemeClr val="tx1"/>
              </a:solidFill>
              <a:latin typeface="Garamond"/>
              <a:ea typeface="+mn-ea"/>
              <a:cs typeface="Garamond"/>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8</a:t>
            </a:fld>
            <a:endParaRPr lang="it-IT"/>
          </a:p>
        </p:txBody>
      </p:sp>
    </p:spTree>
    <p:extLst>
      <p:ext uri="{BB962C8B-B14F-4D97-AF65-F5344CB8AC3E}">
        <p14:creationId xmlns:p14="http://schemas.microsoft.com/office/powerpoint/2010/main" val="260837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just">
              <a:lnSpc>
                <a:spcPct val="120000"/>
              </a:lnSpc>
              <a:defRPr/>
            </a:pPr>
            <a:r>
              <a:rPr lang="it-IT" sz="1200" dirty="0" smtClean="0">
                <a:cs typeface="Arial" charset="0"/>
              </a:rPr>
              <a:t>AUDIO</a:t>
            </a:r>
          </a:p>
          <a:p>
            <a:pPr marL="228600" indent="-228600" algn="just">
              <a:lnSpc>
                <a:spcPct val="120000"/>
              </a:lnSpc>
              <a:buFont typeface="+mj-lt"/>
              <a:buNone/>
              <a:defRPr/>
            </a:pPr>
            <a:endParaRPr lang="it-IT" sz="1200" dirty="0" smtClean="0">
              <a:cs typeface="Arial" charset="0"/>
            </a:endParaRPr>
          </a:p>
          <a:p>
            <a:pPr marL="228600" indent="-228600" algn="just">
              <a:lnSpc>
                <a:spcPct val="120000"/>
              </a:lnSpc>
              <a:buFont typeface="+mj-lt"/>
              <a:buAutoNum type="arabicPeriod"/>
            </a:pPr>
            <a:r>
              <a:rPr lang="it-IT" sz="1200" dirty="0" smtClean="0"/>
              <a:t>Ma da cosa dipende la percezione soggettiva del rischio?</a:t>
            </a:r>
          </a:p>
          <a:p>
            <a:pPr marL="228600" indent="-228600" algn="just">
              <a:lnSpc>
                <a:spcPct val="120000"/>
              </a:lnSpc>
              <a:buFont typeface="+mj-lt"/>
              <a:buAutoNum type="arabicPeriod"/>
            </a:pPr>
            <a:r>
              <a:rPr lang="it-IT" sz="1200" dirty="0" smtClean="0"/>
              <a:t>Diversi studi hanno individuato</a:t>
            </a:r>
          </a:p>
          <a:p>
            <a:pPr marL="228600" indent="-228600" algn="just">
              <a:lnSpc>
                <a:spcPct val="120000"/>
              </a:lnSpc>
              <a:buFont typeface="+mj-lt"/>
              <a:buAutoNum type="arabicPeriod"/>
            </a:pPr>
            <a:r>
              <a:rPr lang="it-IT" sz="1200" dirty="0" smtClean="0"/>
              <a:t>Alcuni fattori che la influenzano in modo particolare.</a:t>
            </a:r>
          </a:p>
          <a:p>
            <a:pPr marL="228600" indent="-228600" algn="just">
              <a:lnSpc>
                <a:spcPct val="120000"/>
              </a:lnSpc>
              <a:buFont typeface="+mj-lt"/>
              <a:buAutoNum type="arabicPeriod"/>
            </a:pPr>
            <a:r>
              <a:rPr lang="it-IT" sz="1200" dirty="0" smtClean="0"/>
              <a:t>Se</a:t>
            </a:r>
            <a:r>
              <a:rPr lang="it-IT" sz="1200" baseline="0" dirty="0" smtClean="0"/>
              <a:t> ne</a:t>
            </a:r>
            <a:r>
              <a:rPr lang="it-IT" sz="1200" dirty="0" smtClean="0"/>
              <a:t> evidenziano principalmente due:</a:t>
            </a:r>
          </a:p>
          <a:p>
            <a:pPr marL="228600" indent="-228600" algn="just">
              <a:lnSpc>
                <a:spcPct val="120000"/>
              </a:lnSpc>
              <a:buFont typeface="+mj-lt"/>
              <a:buAutoNum type="arabicPeriod"/>
            </a:pPr>
            <a:r>
              <a:rPr lang="it-IT" sz="1200" dirty="0" smtClean="0"/>
              <a:t>l’aspetto “terrificante”, cioè il grado di paura che l’evento provoca nei soggetti,</a:t>
            </a:r>
          </a:p>
          <a:p>
            <a:pPr marL="228600" indent="-228600" algn="just">
              <a:lnSpc>
                <a:spcPct val="120000"/>
              </a:lnSpc>
              <a:buFont typeface="+mj-lt"/>
              <a:buAutoNum type="arabicPeriod"/>
            </a:pPr>
            <a:r>
              <a:rPr lang="it-IT" sz="1200" dirty="0" smtClean="0"/>
              <a:t>e la conoscenza del rischio, cioè le informazioni relative ad un determinato evento rischioso. </a:t>
            </a:r>
          </a:p>
          <a:p>
            <a:pPr marL="228600" indent="-228600" algn="just">
              <a:lnSpc>
                <a:spcPct val="120000"/>
              </a:lnSpc>
              <a:buFont typeface="+mj-lt"/>
              <a:buAutoNum type="arabicPeriod"/>
            </a:pPr>
            <a:r>
              <a:rPr lang="it-IT" sz="1200" baseline="0" dirty="0" smtClean="0"/>
              <a:t>Anche la possibilità di controllare l’evento rischioso, </a:t>
            </a:r>
          </a:p>
          <a:p>
            <a:pPr marL="228600" indent="-228600" algn="just">
              <a:lnSpc>
                <a:spcPct val="120000"/>
              </a:lnSpc>
              <a:buFont typeface="+mj-lt"/>
              <a:buAutoNum type="arabicPeriod"/>
            </a:pPr>
            <a:r>
              <a:rPr lang="it-IT" sz="1200" baseline="0" dirty="0" smtClean="0"/>
              <a:t>nonché la volontarietà dell’esposizione al rischio, hanno una loro significativa influenza. </a:t>
            </a:r>
            <a:endParaRPr lang="it-IT" sz="1200" dirty="0" smtClean="0"/>
          </a:p>
          <a:p>
            <a:pPr marL="228600" indent="-228600" algn="just">
              <a:lnSpc>
                <a:spcPct val="120000"/>
              </a:lnSpc>
              <a:buFont typeface="+mj-lt"/>
              <a:buNone/>
              <a:defRPr/>
            </a:pP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9</a:t>
            </a:fld>
            <a:endParaRPr lang="it-IT"/>
          </a:p>
        </p:txBody>
      </p:sp>
    </p:spTree>
    <p:extLst>
      <p:ext uri="{BB962C8B-B14F-4D97-AF65-F5344CB8AC3E}">
        <p14:creationId xmlns:p14="http://schemas.microsoft.com/office/powerpoint/2010/main" val="1502276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14/12/2018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14/12/2018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hyperlink" Target="https://www.pexels.com/photo/blue-red-and-yellow-stripe-surface-1329297/"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18.jpeg"/><Relationship Id="rId5" Type="http://schemas.openxmlformats.org/officeDocument/2006/relationships/hyperlink" Target="https://www.pexels.com/photo/person-holding-black-twist-pen-938959/" TargetMode="External"/><Relationship Id="rId4" Type="http://schemas.openxmlformats.org/officeDocument/2006/relationships/hyperlink" Target="https://www.pexels.com/photo/man-in-brown-long-sleeved-button-up-shirt-standing-while-using-gray-laptop-computer-on-brown-wooden-table-beside-woman-in-gray-long-sleeved-shirt-sitting-1120344/"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7.jpeg"/><Relationship Id="rId7" Type="http://schemas.openxmlformats.org/officeDocument/2006/relationships/hyperlink" Target="https://www.pexels.com/photo/man-in-brown-long-sleeved-button-up-shirt-standing-while-using-gray-laptop-computer-on-brown-wooden-table-beside-woman-in-gray-long-sleeved-shirt-sitting-1120344/"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s://www.pexels.com/photo/macbook-pro-beside-spiral-notebook-669616/" TargetMode="External"/><Relationship Id="rId5" Type="http://schemas.openxmlformats.org/officeDocument/2006/relationships/hyperlink" Target="https://www.pexels.com/photo/blur-board-game-business-challenge-278918/" TargetMode="External"/><Relationship Id="rId10" Type="http://schemas.openxmlformats.org/officeDocument/2006/relationships/image" Target="../media/image10.jpeg"/><Relationship Id="rId4" Type="http://schemas.openxmlformats.org/officeDocument/2006/relationships/hyperlink" Target="https://www.pexels.com/photo/man-wearing-eyeglasses-using-drawing-pad-889089/" TargetMode="External"/><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8.jpeg"/><Relationship Id="rId4" Type="http://schemas.openxmlformats.org/officeDocument/2006/relationships/hyperlink" Target="https://www.pexels.com/photo/blur-board-game-business-challenge-278918/"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hyperlink" Target="https://www.pexels.com/photo/ball-casino-chance-gamble-3326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Rettangolo 2">
            <a:extLst>
              <a:ext uri="{FF2B5EF4-FFF2-40B4-BE49-F238E27FC236}">
                <a16:creationId xmlns:a16="http://schemas.microsoft.com/office/drawing/2014/main"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itardo 7">
            <a:extLst>
              <a:ext uri="{FF2B5EF4-FFF2-40B4-BE49-F238E27FC236}">
                <a16:creationId xmlns:a16="http://schemas.microsoft.com/office/drawing/2014/main" id="{B7123CEB-155E-4C7B-8A86-118048044F1A}"/>
              </a:ext>
            </a:extLst>
          </p:cNvPr>
          <p:cNvSpPr/>
          <p:nvPr/>
        </p:nvSpPr>
        <p:spPr>
          <a:xfrm rot="5400000">
            <a:off x="3145457" y="-598667"/>
            <a:ext cx="2743201" cy="9034118"/>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3600" b="1" dirty="0" smtClean="0">
                <a:solidFill>
                  <a:schemeClr val="tx2">
                    <a:lumMod val="75000"/>
                  </a:schemeClr>
                </a:solidFill>
                <a:latin typeface="Articulate Light" panose="02000503040000020004" pitchFamily="2" charset="0"/>
              </a:rPr>
              <a:t>L'importanza della diversificazione di portafoglio nell'ottica della protezione del cliente </a:t>
            </a:r>
            <a:endParaRPr lang="it-IT" sz="3600" b="1" dirty="0">
              <a:solidFill>
                <a:schemeClr val="tx2">
                  <a:lumMod val="75000"/>
                </a:schemeClr>
              </a:solidFill>
              <a:latin typeface="Articulate Light" panose="02000503040000020004" pitchFamily="2" charset="0"/>
            </a:endParaRPr>
          </a:p>
          <a:p>
            <a:pPr algn="ctr"/>
            <a:r>
              <a:rPr lang="it-IT" sz="3600" b="1" dirty="0" smtClean="0">
                <a:solidFill>
                  <a:schemeClr val="tx2">
                    <a:lumMod val="75000"/>
                  </a:schemeClr>
                </a:solidFill>
                <a:latin typeface="Articulate Light" panose="02000503040000020004" pitchFamily="2" charset="0"/>
              </a:rPr>
              <a:t>Rischio e incertezza</a:t>
            </a:r>
            <a:endParaRPr lang="it-IT" sz="3600" b="1" dirty="0">
              <a:solidFill>
                <a:schemeClr val="tx2">
                  <a:lumMod val="75000"/>
                </a:schemeClr>
              </a:solidFill>
              <a:latin typeface="Articulate Light" panose="02000503040000020004" pitchFamily="2" charset="0"/>
            </a:endParaRPr>
          </a:p>
        </p:txBody>
      </p:sp>
      <p:cxnSp>
        <p:nvCxnSpPr>
          <p:cNvPr id="17" name="Connettore diritto 16">
            <a:extLst>
              <a:ext uri="{FF2B5EF4-FFF2-40B4-BE49-F238E27FC236}">
                <a16:creationId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330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1"/>
          </p:nvPr>
        </p:nvSpPr>
        <p:spPr/>
        <p:txBody>
          <a:bodyPr>
            <a:normAutofit fontScale="92500" lnSpcReduction="20000"/>
          </a:bodyPr>
          <a:lstStyle/>
          <a:p>
            <a:r>
              <a:rPr lang="it-IT" dirty="0"/>
              <a:t>Gli attacchi informatici nella storia</a:t>
            </a:r>
          </a:p>
        </p:txBody>
      </p:sp>
      <p:cxnSp>
        <p:nvCxnSpPr>
          <p:cNvPr id="127" name="OTLSHAPE_M_f8ce024184224652bbf3050456bd997a_Connector10"/>
          <p:cNvCxnSpPr>
            <a:stCxn id="91" idx="0"/>
            <a:endCxn id="112" idx="3"/>
          </p:cNvCxnSpPr>
          <p:nvPr>
            <p:custDataLst>
              <p:tags r:id="rId1"/>
            </p:custDataLst>
          </p:nvPr>
        </p:nvCxnSpPr>
        <p:spPr>
          <a:xfrm flipV="1">
            <a:off x="5019885" y="4106601"/>
            <a:ext cx="9852" cy="498998"/>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Rettangolo 12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9"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Fattori che influenzano la  percezione del rischio 2/3 </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1" name="Rettangolo arrotondato 13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Immagine</a:t>
            </a:r>
          </a:p>
          <a:p>
            <a:endParaRPr lang="it-IT" sz="1400" b="1" dirty="0" smtClean="0"/>
          </a:p>
          <a:p>
            <a:r>
              <a:rPr lang="it-IT" sz="1400" b="1" dirty="0" smtClean="0"/>
              <a:t>Con audio  1. tabella vuota</a:t>
            </a:r>
          </a:p>
          <a:p>
            <a:endParaRPr lang="it-IT" sz="1400" b="1" dirty="0" smtClean="0"/>
          </a:p>
          <a:p>
            <a:r>
              <a:rPr lang="it-IT" sz="1400" b="1" dirty="0" smtClean="0"/>
              <a:t>Le intestazioni </a:t>
            </a:r>
            <a:r>
              <a:rPr lang="it-IT" sz="1400" b="1" dirty="0" err="1" smtClean="0"/>
              <a:t>rdi</a:t>
            </a:r>
            <a:r>
              <a:rPr lang="it-IT" sz="1400" b="1" dirty="0" smtClean="0"/>
              <a:t> riga e i relativi testi si visualizzano appaiati</a:t>
            </a:r>
            <a:r>
              <a:rPr lang="it-IT" sz="1400" dirty="0" smtClean="0"/>
              <a:t> </a:t>
            </a:r>
          </a:p>
          <a:p>
            <a:r>
              <a:rPr lang="it-IT" sz="1400" dirty="0" smtClean="0"/>
              <a:t> </a:t>
            </a:r>
            <a:endParaRPr lang="it-IT" sz="1400" dirty="0"/>
          </a:p>
        </p:txBody>
      </p:sp>
      <p:sp>
        <p:nvSpPr>
          <p:cNvPr id="133" name="CasellaDiTesto 132">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9</a:t>
            </a:r>
            <a:endParaRPr lang="it-IT" sz="1600" dirty="0">
              <a:latin typeface="Microsoft Yi Baiti" panose="03000500000000000000" pitchFamily="66" charset="0"/>
              <a:ea typeface="Microsoft Yi Baiti" panose="03000500000000000000" pitchFamily="66" charset="0"/>
            </a:endParaRPr>
          </a:p>
        </p:txBody>
      </p:sp>
      <p:sp>
        <p:nvSpPr>
          <p:cNvPr id="23" name="Rettangolo arrotondato 22"/>
          <p:cNvSpPr/>
          <p:nvPr/>
        </p:nvSpPr>
        <p:spPr>
          <a:xfrm>
            <a:off x="7870571" y="2667518"/>
            <a:ext cx="638716" cy="4151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3-5</a:t>
            </a:r>
            <a:endParaRPr lang="it-IT" dirty="0"/>
          </a:p>
        </p:txBody>
      </p:sp>
      <p:graphicFrame>
        <p:nvGraphicFramePr>
          <p:cNvPr id="29" name="Tabella 28"/>
          <p:cNvGraphicFramePr>
            <a:graphicFrameLocks noGrp="1"/>
          </p:cNvGraphicFramePr>
          <p:nvPr>
            <p:extLst>
              <p:ext uri="{D42A27DB-BD31-4B8C-83A1-F6EECF244321}">
                <p14:modId xmlns:p14="http://schemas.microsoft.com/office/powerpoint/2010/main" val="4211140544"/>
              </p:ext>
            </p:extLst>
          </p:nvPr>
        </p:nvGraphicFramePr>
        <p:xfrm>
          <a:off x="914400" y="848360"/>
          <a:ext cx="10591800" cy="5058186"/>
        </p:xfrm>
        <a:graphic>
          <a:graphicData uri="http://schemas.openxmlformats.org/drawingml/2006/table">
            <a:tbl>
              <a:tblPr firstRow="1" bandRow="1">
                <a:tableStyleId>{5C22544A-7EE6-4342-B048-85BDC9FD1C3A}</a:tableStyleId>
              </a:tblPr>
              <a:tblGrid>
                <a:gridCol w="2914650">
                  <a:extLst>
                    <a:ext uri="{9D8B030D-6E8A-4147-A177-3AD203B41FA5}">
                      <a16:colId xmlns:a16="http://schemas.microsoft.com/office/drawing/2014/main" val="20000"/>
                    </a:ext>
                  </a:extLst>
                </a:gridCol>
                <a:gridCol w="7677150">
                  <a:extLst>
                    <a:ext uri="{9D8B030D-6E8A-4147-A177-3AD203B41FA5}">
                      <a16:colId xmlns:a16="http://schemas.microsoft.com/office/drawing/2014/main" val="20001"/>
                    </a:ext>
                  </a:extLst>
                </a:gridCol>
              </a:tblGrid>
              <a:tr h="345512">
                <a:tc>
                  <a:txBody>
                    <a:bodyPr/>
                    <a:lstStyle/>
                    <a:p>
                      <a:pPr algn="ctr"/>
                      <a:r>
                        <a:rPr lang="it-IT" dirty="0" smtClean="0"/>
                        <a:t>Fattore</a:t>
                      </a:r>
                      <a:endParaRPr lang="it-IT" dirty="0"/>
                    </a:p>
                  </a:txBody>
                  <a:tcPr/>
                </a:tc>
                <a:tc>
                  <a:txBody>
                    <a:bodyPr/>
                    <a:lstStyle/>
                    <a:p>
                      <a:pPr algn="ctr"/>
                      <a:r>
                        <a:rPr lang="it-IT" dirty="0" smtClean="0"/>
                        <a:t>Spiegazione</a:t>
                      </a:r>
                      <a:endParaRPr lang="it-IT" dirty="0"/>
                    </a:p>
                  </a:txBody>
                  <a:tcPr/>
                </a:tc>
                <a:extLst>
                  <a:ext uri="{0D108BD9-81ED-4DB2-BD59-A6C34878D82A}">
                    <a16:rowId xmlns:a16="http://schemas.microsoft.com/office/drawing/2014/main" val="10000"/>
                  </a:ext>
                </a:extLst>
              </a:tr>
              <a:tr h="851946">
                <a:tc>
                  <a:txBody>
                    <a:bodyPr/>
                    <a:lstStyle/>
                    <a:p>
                      <a:r>
                        <a:rPr lang="it-IT" b="1" dirty="0" smtClean="0"/>
                        <a:t>Cronicità/</a:t>
                      </a:r>
                      <a:r>
                        <a:rPr lang="it-IT" b="1" dirty="0" err="1" smtClean="0"/>
                        <a:t>catastroficità</a:t>
                      </a:r>
                      <a:endParaRPr lang="it-IT" b="1" dirty="0"/>
                    </a:p>
                  </a:txBody>
                  <a:tcPr/>
                </a:tc>
                <a:tc>
                  <a:txBody>
                    <a:bodyPr/>
                    <a:lstStyle/>
                    <a:p>
                      <a:pPr>
                        <a:buFontTx/>
                        <a:buNone/>
                      </a:pPr>
                      <a:r>
                        <a:rPr lang="it-IT" dirty="0" smtClean="0"/>
                        <a:t>Le persone percepiscono come</a:t>
                      </a:r>
                      <a:r>
                        <a:rPr lang="it-IT" baseline="0" dirty="0" smtClean="0"/>
                        <a:t> più rischiosi gli eventi “catastrofici”, come terremoti e inondazioni, piuttosto che quelli di tipo cronico, </a:t>
                      </a:r>
                      <a:r>
                        <a:rPr lang="it-IT" dirty="0" smtClean="0"/>
                        <a:t>come gli incidenti stradali, che hanno un impatto su singoli individui in tempi e luoghi separati.</a:t>
                      </a:r>
                    </a:p>
                    <a:p>
                      <a:pPr>
                        <a:buFontTx/>
                        <a:buNone/>
                      </a:pPr>
                      <a:r>
                        <a:rPr lang="it-IT" dirty="0" smtClean="0"/>
                        <a:t> </a:t>
                      </a:r>
                    </a:p>
                  </a:txBody>
                  <a:tcPr/>
                </a:tc>
                <a:extLst>
                  <a:ext uri="{0D108BD9-81ED-4DB2-BD59-A6C34878D82A}">
                    <a16:rowId xmlns:a16="http://schemas.microsoft.com/office/drawing/2014/main" val="10001"/>
                  </a:ext>
                </a:extLst>
              </a:tr>
              <a:tr h="851946">
                <a:tc>
                  <a:txBody>
                    <a:bodyPr/>
                    <a:lstStyle/>
                    <a:p>
                      <a:r>
                        <a:rPr lang="it-IT" b="1" dirty="0" smtClean="0"/>
                        <a:t>Gravità</a:t>
                      </a:r>
                      <a:r>
                        <a:rPr lang="it-IT" b="1" baseline="0" dirty="0" smtClean="0"/>
                        <a:t> delle conseguenze</a:t>
                      </a:r>
                      <a:endParaRPr lang="it-IT" b="1" dirty="0"/>
                    </a:p>
                  </a:txBody>
                  <a:tcPr/>
                </a:tc>
                <a:tc>
                  <a:txBody>
                    <a:bodyPr/>
                    <a:lstStyle/>
                    <a:p>
                      <a:r>
                        <a:rPr lang="it-IT" dirty="0" smtClean="0"/>
                        <a:t>Più gravi sono le conseguenze di un’attività, maggiormente rischiosa viene percepita tale attività. </a:t>
                      </a:r>
                      <a:r>
                        <a:rPr lang="it-IT" baseline="0" dirty="0" smtClean="0"/>
                        <a:t> Quindi, gli incidenti stradali sono tipicamente considerati meno rischiosi di quelli nucleari</a:t>
                      </a:r>
                      <a:endParaRPr lang="it-IT" dirty="0" smtClean="0"/>
                    </a:p>
                  </a:txBody>
                  <a:tcPr/>
                </a:tc>
                <a:extLst>
                  <a:ext uri="{0D108BD9-81ED-4DB2-BD59-A6C34878D82A}">
                    <a16:rowId xmlns:a16="http://schemas.microsoft.com/office/drawing/2014/main" val="10002"/>
                  </a:ext>
                </a:extLst>
              </a:tr>
              <a:tr h="851946">
                <a:tc>
                  <a:txBody>
                    <a:bodyPr/>
                    <a:lstStyle/>
                    <a:p>
                      <a:r>
                        <a:rPr lang="it-IT" b="1" dirty="0" smtClean="0"/>
                        <a:t>Immediatezza delle conseguenze</a:t>
                      </a:r>
                      <a:endParaRPr lang="it-IT" b="1" dirty="0"/>
                    </a:p>
                  </a:txBody>
                  <a:tcPr/>
                </a:tc>
                <a:tc>
                  <a:txBody>
                    <a:bodyPr/>
                    <a:lstStyle/>
                    <a:p>
                      <a:r>
                        <a:rPr lang="it-IT" dirty="0" smtClean="0"/>
                        <a:t>Le persone percepiscono maggiori rischi per attività o eventi che presentano effetti negativi immediati.</a:t>
                      </a:r>
                    </a:p>
                  </a:txBody>
                  <a:tcPr/>
                </a:tc>
                <a:extLst>
                  <a:ext uri="{0D108BD9-81ED-4DB2-BD59-A6C34878D82A}">
                    <a16:rowId xmlns:a16="http://schemas.microsoft.com/office/drawing/2014/main" val="10003"/>
                  </a:ext>
                </a:extLst>
              </a:tr>
              <a:tr h="851946">
                <a:tc>
                  <a:txBody>
                    <a:bodyPr/>
                    <a:lstStyle/>
                    <a:p>
                      <a:r>
                        <a:rPr lang="it-IT" b="1" dirty="0" smtClean="0"/>
                        <a:t>Osservabilità dei danni</a:t>
                      </a:r>
                      <a:endParaRPr lang="it-IT" b="1" dirty="0"/>
                    </a:p>
                  </a:txBody>
                  <a:tcPr/>
                </a:tc>
                <a:tc>
                  <a:txBody>
                    <a:bodyPr/>
                    <a:lstStyle/>
                    <a:p>
                      <a:r>
                        <a:rPr lang="it-IT" sz="1800" dirty="0" smtClean="0">
                          <a:cs typeface="Arial" charset="0"/>
                        </a:rPr>
                        <a:t>Non siamo filogeneticamente preparati a tutelarci da rischi non osservabili ed intuitivamente non ne percepiamo il pericolo</a:t>
                      </a:r>
                      <a:r>
                        <a:rPr lang="it-IT" sz="1800" baseline="0" dirty="0" smtClean="0">
                          <a:cs typeface="Arial" charset="0"/>
                        </a:rPr>
                        <a:t> come nel caso dell’ingestione di pesticidi mangiando frutta e verdura. </a:t>
                      </a:r>
                      <a:r>
                        <a:rPr lang="it-IT" sz="1800" dirty="0" smtClean="0">
                          <a:cs typeface="Arial" charset="0"/>
                        </a:rPr>
                        <a:t>Se invece i danni di un evento sono osservabili, lo riteniamo</a:t>
                      </a:r>
                      <a:r>
                        <a:rPr lang="it-IT" sz="1800" baseline="0" dirty="0" smtClean="0">
                          <a:cs typeface="Arial" charset="0"/>
                        </a:rPr>
                        <a:t>  </a:t>
                      </a:r>
                      <a:r>
                        <a:rPr lang="it-IT" sz="1800" dirty="0" smtClean="0">
                          <a:cs typeface="Arial" charset="0"/>
                        </a:rPr>
                        <a:t>rischioso.</a:t>
                      </a:r>
                    </a:p>
                    <a:p>
                      <a:endParaRPr lang="it-IT" dirty="0"/>
                    </a:p>
                  </a:txBody>
                  <a:tcPr/>
                </a:tc>
                <a:extLst>
                  <a:ext uri="{0D108BD9-81ED-4DB2-BD59-A6C34878D82A}">
                    <a16:rowId xmlns:a16="http://schemas.microsoft.com/office/drawing/2014/main" val="10004"/>
                  </a:ext>
                </a:extLst>
              </a:tr>
            </a:tbl>
          </a:graphicData>
        </a:graphic>
      </p:graphicFrame>
      <p:sp>
        <p:nvSpPr>
          <p:cNvPr id="30" name="Rettangolo arrotondato 29"/>
          <p:cNvSpPr/>
          <p:nvPr/>
        </p:nvSpPr>
        <p:spPr>
          <a:xfrm>
            <a:off x="3657601" y="647700"/>
            <a:ext cx="457200" cy="2961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5" name="Rettangolo arrotondato 24"/>
          <p:cNvSpPr/>
          <p:nvPr/>
        </p:nvSpPr>
        <p:spPr>
          <a:xfrm>
            <a:off x="3390900" y="1809750"/>
            <a:ext cx="514350" cy="3186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17" name="Rettangolo arrotondato 16"/>
          <p:cNvSpPr/>
          <p:nvPr/>
        </p:nvSpPr>
        <p:spPr>
          <a:xfrm>
            <a:off x="3333750" y="2934218"/>
            <a:ext cx="476250" cy="2852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21" name="Rettangolo arrotondato 20"/>
          <p:cNvSpPr/>
          <p:nvPr/>
        </p:nvSpPr>
        <p:spPr>
          <a:xfrm>
            <a:off x="3371850" y="4972568"/>
            <a:ext cx="438150" cy="3233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22" name="Rettangolo arrotondato 21"/>
          <p:cNvSpPr/>
          <p:nvPr/>
        </p:nvSpPr>
        <p:spPr>
          <a:xfrm>
            <a:off x="3194429" y="3943868"/>
            <a:ext cx="590550" cy="3042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Tree>
    <p:extLst>
      <p:ext uri="{BB962C8B-B14F-4D97-AF65-F5344CB8AC3E}">
        <p14:creationId xmlns:p14="http://schemas.microsoft.com/office/powerpoint/2010/main" val="1723478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1"/>
          </p:nvPr>
        </p:nvSpPr>
        <p:spPr/>
        <p:txBody>
          <a:bodyPr>
            <a:normAutofit fontScale="92500" lnSpcReduction="20000"/>
          </a:bodyPr>
          <a:lstStyle/>
          <a:p>
            <a:r>
              <a:rPr lang="it-IT" dirty="0"/>
              <a:t>Gli attacchi informatici nella storia</a:t>
            </a:r>
          </a:p>
        </p:txBody>
      </p:sp>
      <p:cxnSp>
        <p:nvCxnSpPr>
          <p:cNvPr id="127" name="OTLSHAPE_M_f8ce024184224652bbf3050456bd997a_Connector10"/>
          <p:cNvCxnSpPr>
            <a:stCxn id="91" idx="0"/>
            <a:endCxn id="112" idx="3"/>
          </p:cNvCxnSpPr>
          <p:nvPr>
            <p:custDataLst>
              <p:tags r:id="rId1"/>
            </p:custDataLst>
          </p:nvPr>
        </p:nvCxnSpPr>
        <p:spPr>
          <a:xfrm flipV="1">
            <a:off x="5019885" y="4106601"/>
            <a:ext cx="9852" cy="498998"/>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Rettangolo 12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9"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Fattori che influenzano la percezione del rischio 3/</a:t>
            </a:r>
            <a:r>
              <a:rPr lang="it-IT" sz="3200" dirty="0" err="1" smtClean="0">
                <a:solidFill>
                  <a:schemeClr val="tx1"/>
                </a:solidFill>
                <a:latin typeface="Microsoft Yi Baiti" panose="03000500000000000000" pitchFamily="66" charset="0"/>
                <a:ea typeface="Microsoft Yi Baiti" panose="03000500000000000000" pitchFamily="66" charset="0"/>
              </a:rPr>
              <a:t>3</a:t>
            </a:r>
            <a:r>
              <a:rPr lang="it-IT" sz="3200" dirty="0" smtClean="0">
                <a:solidFill>
                  <a:schemeClr val="tx1"/>
                </a:solidFill>
                <a:latin typeface="Microsoft Yi Baiti" panose="03000500000000000000" pitchFamily="66" charset="0"/>
                <a:ea typeface="Microsoft Yi Baiti" panose="03000500000000000000" pitchFamily="66" charset="0"/>
              </a:rPr>
              <a:t> </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1" name="Rettangolo arrotondato 13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Immagine</a:t>
            </a:r>
          </a:p>
          <a:p>
            <a:endParaRPr lang="it-IT" sz="1400" b="1" dirty="0" smtClean="0"/>
          </a:p>
          <a:p>
            <a:r>
              <a:rPr lang="it-IT" sz="1400" b="1" dirty="0" smtClean="0"/>
              <a:t>Con audio  1. tabella vuota</a:t>
            </a:r>
          </a:p>
          <a:p>
            <a:endParaRPr lang="it-IT" sz="1400" b="1" dirty="0" smtClean="0"/>
          </a:p>
          <a:p>
            <a:r>
              <a:rPr lang="it-IT" sz="1400" b="1" dirty="0" smtClean="0"/>
              <a:t>Le intestazioni </a:t>
            </a:r>
            <a:r>
              <a:rPr lang="it-IT" sz="1400" b="1" dirty="0" err="1" smtClean="0"/>
              <a:t>rdi</a:t>
            </a:r>
            <a:r>
              <a:rPr lang="it-IT" sz="1400" b="1" dirty="0" smtClean="0"/>
              <a:t> riga e i relativi testi si visualizzano appaiati</a:t>
            </a:r>
            <a:r>
              <a:rPr lang="it-IT" sz="1400" dirty="0" smtClean="0"/>
              <a:t> </a:t>
            </a:r>
          </a:p>
          <a:p>
            <a:r>
              <a:rPr lang="it-IT" sz="1400" dirty="0" smtClean="0"/>
              <a:t> </a:t>
            </a:r>
            <a:endParaRPr lang="it-IT" sz="1400" dirty="0"/>
          </a:p>
        </p:txBody>
      </p:sp>
      <p:sp>
        <p:nvSpPr>
          <p:cNvPr id="133" name="CasellaDiTesto 132">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10</a:t>
            </a:r>
            <a:endParaRPr lang="it-IT" sz="1600" dirty="0">
              <a:latin typeface="Microsoft Yi Baiti" panose="03000500000000000000" pitchFamily="66" charset="0"/>
              <a:ea typeface="Microsoft Yi Baiti" panose="03000500000000000000" pitchFamily="66" charset="0"/>
            </a:endParaRPr>
          </a:p>
        </p:txBody>
      </p:sp>
      <p:sp>
        <p:nvSpPr>
          <p:cNvPr id="23" name="Rettangolo arrotondato 22"/>
          <p:cNvSpPr/>
          <p:nvPr/>
        </p:nvSpPr>
        <p:spPr>
          <a:xfrm>
            <a:off x="7870571" y="2667518"/>
            <a:ext cx="638716" cy="4151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3-5</a:t>
            </a:r>
            <a:endParaRPr lang="it-IT" dirty="0"/>
          </a:p>
        </p:txBody>
      </p:sp>
      <p:graphicFrame>
        <p:nvGraphicFramePr>
          <p:cNvPr id="29" name="Tabella 28"/>
          <p:cNvGraphicFramePr>
            <a:graphicFrameLocks noGrp="1"/>
          </p:cNvGraphicFramePr>
          <p:nvPr/>
        </p:nvGraphicFramePr>
        <p:xfrm>
          <a:off x="914400" y="943610"/>
          <a:ext cx="10591800" cy="5029200"/>
        </p:xfrm>
        <a:graphic>
          <a:graphicData uri="http://schemas.openxmlformats.org/drawingml/2006/table">
            <a:tbl>
              <a:tblPr firstRow="1" bandRow="1">
                <a:tableStyleId>{5C22544A-7EE6-4342-B048-85BDC9FD1C3A}</a:tableStyleId>
              </a:tblPr>
              <a:tblGrid>
                <a:gridCol w="2914650">
                  <a:extLst>
                    <a:ext uri="{9D8B030D-6E8A-4147-A177-3AD203B41FA5}">
                      <a16:colId xmlns:a16="http://schemas.microsoft.com/office/drawing/2014/main" val="20000"/>
                    </a:ext>
                  </a:extLst>
                </a:gridCol>
                <a:gridCol w="7677150">
                  <a:extLst>
                    <a:ext uri="{9D8B030D-6E8A-4147-A177-3AD203B41FA5}">
                      <a16:colId xmlns:a16="http://schemas.microsoft.com/office/drawing/2014/main" val="20001"/>
                    </a:ext>
                  </a:extLst>
                </a:gridCol>
              </a:tblGrid>
              <a:tr h="345512">
                <a:tc>
                  <a:txBody>
                    <a:bodyPr/>
                    <a:lstStyle/>
                    <a:p>
                      <a:pPr algn="ctr"/>
                      <a:r>
                        <a:rPr lang="it-IT" dirty="0" smtClean="0"/>
                        <a:t>Fattore</a:t>
                      </a:r>
                      <a:endParaRPr lang="it-IT" dirty="0"/>
                    </a:p>
                  </a:txBody>
                  <a:tcPr/>
                </a:tc>
                <a:tc>
                  <a:txBody>
                    <a:bodyPr/>
                    <a:lstStyle/>
                    <a:p>
                      <a:pPr algn="ctr"/>
                      <a:r>
                        <a:rPr lang="it-IT" dirty="0" smtClean="0"/>
                        <a:t>Spiegazione</a:t>
                      </a:r>
                      <a:endParaRPr lang="it-IT" dirty="0"/>
                    </a:p>
                  </a:txBody>
                  <a:tcPr/>
                </a:tc>
                <a:extLst>
                  <a:ext uri="{0D108BD9-81ED-4DB2-BD59-A6C34878D82A}">
                    <a16:rowId xmlns:a16="http://schemas.microsoft.com/office/drawing/2014/main" val="10000"/>
                  </a:ext>
                </a:extLst>
              </a:tr>
              <a:tr h="851946">
                <a:tc>
                  <a:txBody>
                    <a:bodyPr/>
                    <a:lstStyle/>
                    <a:p>
                      <a:r>
                        <a:rPr lang="it-IT" b="1" dirty="0" smtClean="0"/>
                        <a:t>Conoscenze da parte della scienza</a:t>
                      </a:r>
                      <a:endParaRPr lang="it-IT" b="1" dirty="0"/>
                    </a:p>
                  </a:txBody>
                  <a:tcPr/>
                </a:tc>
                <a:tc>
                  <a:txBody>
                    <a:bodyPr/>
                    <a:lstStyle/>
                    <a:p>
                      <a:pPr>
                        <a:buFontTx/>
                        <a:buNone/>
                      </a:pPr>
                      <a:r>
                        <a:rPr lang="it-IT" dirty="0" smtClean="0"/>
                        <a:t>Le persone ritengono che maggiore è la conoscenza scientifica esistente</a:t>
                      </a:r>
                      <a:r>
                        <a:rPr lang="it-IT" baseline="0" dirty="0" smtClean="0"/>
                        <a:t> circa</a:t>
                      </a:r>
                      <a:r>
                        <a:rPr lang="it-IT" dirty="0" smtClean="0"/>
                        <a:t> un determinato evento o attività,</a:t>
                      </a:r>
                      <a:r>
                        <a:rPr lang="it-IT" baseline="0" dirty="0" smtClean="0"/>
                        <a:t> </a:t>
                      </a:r>
                      <a:r>
                        <a:rPr lang="it-IT" dirty="0" smtClean="0"/>
                        <a:t>maggiore è la possibilità per la scienza di riuscire a prevedere e gestire possibili incidenti, minore è la sua gravità. </a:t>
                      </a:r>
                    </a:p>
                    <a:p>
                      <a:pPr>
                        <a:buFontTx/>
                        <a:buNone/>
                      </a:pPr>
                      <a:endParaRPr lang="it-IT" dirty="0" smtClean="0"/>
                    </a:p>
                    <a:p>
                      <a:pPr>
                        <a:buFontTx/>
                        <a:buNone/>
                      </a:pPr>
                      <a:endParaRPr lang="it-IT" dirty="0" smtClean="0"/>
                    </a:p>
                  </a:txBody>
                  <a:tcPr/>
                </a:tc>
                <a:extLst>
                  <a:ext uri="{0D108BD9-81ED-4DB2-BD59-A6C34878D82A}">
                    <a16:rowId xmlns:a16="http://schemas.microsoft.com/office/drawing/2014/main" val="10001"/>
                  </a:ext>
                </a:extLst>
              </a:tr>
              <a:tr h="851946">
                <a:tc>
                  <a:txBody>
                    <a:bodyPr/>
                    <a:lstStyle/>
                    <a:p>
                      <a:r>
                        <a:rPr lang="it-IT" b="1" dirty="0" smtClean="0"/>
                        <a:t>Novità/familiarità</a:t>
                      </a:r>
                      <a:endParaRPr lang="it-IT" b="1" dirty="0"/>
                    </a:p>
                  </a:txBody>
                  <a:tcPr/>
                </a:tc>
                <a:tc>
                  <a:txBody>
                    <a:bodyPr/>
                    <a:lstStyle/>
                    <a:p>
                      <a:r>
                        <a:rPr lang="it-IT" dirty="0" smtClean="0"/>
                        <a:t>Generalmente se un’attività, una</a:t>
                      </a:r>
                      <a:r>
                        <a:rPr lang="it-IT" baseline="0" dirty="0" smtClean="0"/>
                        <a:t> </a:t>
                      </a:r>
                      <a:r>
                        <a:rPr lang="it-IT" dirty="0" smtClean="0"/>
                        <a:t>sostanza o una tecnologia sono nuove, dunque</a:t>
                      </a:r>
                      <a:r>
                        <a:rPr lang="it-IT" baseline="0" dirty="0" smtClean="0"/>
                        <a:t> ancora </a:t>
                      </a:r>
                      <a:r>
                        <a:rPr lang="it-IT" dirty="0" smtClean="0"/>
                        <a:t>relativamente ignote, incutono più timore. Questo si mostra per esempio rispetto al consumo di psicofarmaci.</a:t>
                      </a:r>
                    </a:p>
                    <a:p>
                      <a:endParaRPr lang="it-IT" dirty="0" smtClean="0"/>
                    </a:p>
                    <a:p>
                      <a:endParaRPr lang="it-IT" dirty="0" smtClean="0"/>
                    </a:p>
                  </a:txBody>
                  <a:tcPr/>
                </a:tc>
                <a:extLst>
                  <a:ext uri="{0D108BD9-81ED-4DB2-BD59-A6C34878D82A}">
                    <a16:rowId xmlns:a16="http://schemas.microsoft.com/office/drawing/2014/main" val="10002"/>
                  </a:ext>
                </a:extLst>
              </a:tr>
              <a:tr h="851946">
                <a:tc>
                  <a:txBody>
                    <a:bodyPr/>
                    <a:lstStyle/>
                    <a:p>
                      <a:r>
                        <a:rPr lang="it-IT" b="1" dirty="0" smtClean="0"/>
                        <a:t>Grado di esposizione</a:t>
                      </a:r>
                      <a:endParaRPr lang="it-IT" b="1" dirty="0"/>
                    </a:p>
                  </a:txBody>
                  <a:tcPr/>
                </a:tc>
                <a:tc>
                  <a:txBody>
                    <a:bodyPr/>
                    <a:lstStyle/>
                    <a:p>
                      <a:r>
                        <a:rPr lang="it-IT" dirty="0" smtClean="0"/>
                        <a:t>Maggiore è l’esposizione personale a un rischio, maggiore è la gravità percepita, e questa aumenta se </a:t>
                      </a:r>
                      <a:r>
                        <a:rPr lang="it-IT" baseline="0" dirty="0" smtClean="0"/>
                        <a:t> </a:t>
                      </a:r>
                      <a:r>
                        <a:rPr lang="it-IT" dirty="0" smtClean="0"/>
                        <a:t>la gente pensa che molte altre persone siano esposte</a:t>
                      </a:r>
                      <a:r>
                        <a:rPr lang="it-IT" baseline="0" dirty="0" smtClean="0"/>
                        <a:t> a quello stesso </a:t>
                      </a:r>
                      <a:r>
                        <a:rPr lang="it-IT" dirty="0" smtClean="0"/>
                        <a:t> rischio.</a:t>
                      </a:r>
                    </a:p>
                    <a:p>
                      <a:endParaRPr lang="it-IT" dirty="0" smtClean="0"/>
                    </a:p>
                    <a:p>
                      <a:endParaRPr lang="it-IT" dirty="0" smtClean="0"/>
                    </a:p>
                  </a:txBody>
                  <a:tcPr/>
                </a:tc>
                <a:extLst>
                  <a:ext uri="{0D108BD9-81ED-4DB2-BD59-A6C34878D82A}">
                    <a16:rowId xmlns:a16="http://schemas.microsoft.com/office/drawing/2014/main" val="10003"/>
                  </a:ext>
                </a:extLst>
              </a:tr>
            </a:tbl>
          </a:graphicData>
        </a:graphic>
      </p:graphicFrame>
      <p:sp>
        <p:nvSpPr>
          <p:cNvPr id="30" name="Rettangolo arrotondato 29"/>
          <p:cNvSpPr/>
          <p:nvPr/>
        </p:nvSpPr>
        <p:spPr>
          <a:xfrm>
            <a:off x="3600451" y="971550"/>
            <a:ext cx="457200" cy="2961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5" name="Rettangolo arrotondato 24"/>
          <p:cNvSpPr/>
          <p:nvPr/>
        </p:nvSpPr>
        <p:spPr>
          <a:xfrm>
            <a:off x="3371850" y="2228850"/>
            <a:ext cx="514350" cy="3186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17" name="Rettangolo arrotondato 16"/>
          <p:cNvSpPr/>
          <p:nvPr/>
        </p:nvSpPr>
        <p:spPr>
          <a:xfrm>
            <a:off x="3352800" y="3715268"/>
            <a:ext cx="476250" cy="2852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22" name="Rettangolo arrotondato 21"/>
          <p:cNvSpPr/>
          <p:nvPr/>
        </p:nvSpPr>
        <p:spPr>
          <a:xfrm>
            <a:off x="3257550" y="5029718"/>
            <a:ext cx="590550" cy="3042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Tree>
    <p:extLst>
      <p:ext uri="{BB962C8B-B14F-4D97-AF65-F5344CB8AC3E}">
        <p14:creationId xmlns:p14="http://schemas.microsoft.com/office/powerpoint/2010/main" val="1723478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a:duotone>
              <a:schemeClr val="accent2">
                <a:shade val="45000"/>
                <a:satMod val="135000"/>
              </a:schemeClr>
              <a:prstClr val="white"/>
            </a:duotone>
          </a:blip>
          <a:srcRect t="3141" r="2229" b="6806"/>
          <a:stretch>
            <a:fillRect/>
          </a:stretch>
        </p:blipFill>
        <p:spPr>
          <a:xfrm>
            <a:off x="0" y="3390900"/>
            <a:ext cx="5981700" cy="3371850"/>
          </a:xfrm>
          <a:prstGeom prst="rect">
            <a:avLst/>
          </a:prstGeom>
        </p:spPr>
      </p:pic>
      <p:sp>
        <p:nvSpPr>
          <p:cNvPr id="12" name="Documento 11"/>
          <p:cNvSpPr/>
          <p:nvPr/>
        </p:nvSpPr>
        <p:spPr>
          <a:xfrm>
            <a:off x="0" y="433804"/>
            <a:ext cx="5991424" cy="3700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11</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Gestione del rischio: le strategie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smtClean="0"/>
              <a:t>Immagini</a:t>
            </a:r>
          </a:p>
          <a:p>
            <a:r>
              <a:rPr lang="it-IT" b="1" dirty="0" smtClean="0">
                <a:hlinkClick r:id="rId4"/>
              </a:rPr>
              <a:t>https://www.pexels.com/photo/blue-red-and-yellow-stripe-surface-1329297/</a:t>
            </a:r>
            <a:endParaRPr lang="it-IT" b="1" dirty="0" smtClean="0"/>
          </a:p>
          <a:p>
            <a:endParaRPr lang="it-IT" b="1" dirty="0" smtClean="0"/>
          </a:p>
          <a:p>
            <a:r>
              <a:rPr lang="it-IT" b="1" dirty="0" smtClean="0"/>
              <a:t>Ricolorato colore 2 </a:t>
            </a:r>
            <a:r>
              <a:rPr lang="it-IT" b="1" dirty="0" err="1" smtClean="0"/>
              <a:t>ppt</a:t>
            </a:r>
            <a:r>
              <a:rPr lang="it-IT" b="1" dirty="0" smtClean="0"/>
              <a:t> chiaro</a:t>
            </a:r>
            <a:endParaRPr lang="it-IT" b="1" dirty="0"/>
          </a:p>
        </p:txBody>
      </p:sp>
      <p:sp>
        <p:nvSpPr>
          <p:cNvPr id="39" name="Rettangolo arrotondato 38"/>
          <p:cNvSpPr/>
          <p:nvPr/>
        </p:nvSpPr>
        <p:spPr>
          <a:xfrm>
            <a:off x="3804663" y="44359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4" name="Rettangolo arrotondato 33"/>
          <p:cNvSpPr/>
          <p:nvPr/>
        </p:nvSpPr>
        <p:spPr>
          <a:xfrm>
            <a:off x="5598907" y="622199"/>
            <a:ext cx="344693" cy="3112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6" name="CasellaDiTesto 5"/>
          <p:cNvSpPr txBox="1"/>
          <p:nvPr/>
        </p:nvSpPr>
        <p:spPr>
          <a:xfrm>
            <a:off x="6914228" y="830682"/>
            <a:ext cx="4325271" cy="461665"/>
          </a:xfrm>
          <a:prstGeom prst="rect">
            <a:avLst/>
          </a:prstGeom>
          <a:noFill/>
        </p:spPr>
        <p:txBody>
          <a:bodyPr wrap="square" rtlCol="0">
            <a:spAutoFit/>
          </a:bodyPr>
          <a:lstStyle/>
          <a:p>
            <a:pPr algn="ctr"/>
            <a:r>
              <a:rPr lang="it-IT" sz="2400" b="1" dirty="0" smtClean="0"/>
              <a:t>Strategie applicabili </a:t>
            </a:r>
          </a:p>
        </p:txBody>
      </p:sp>
      <p:sp>
        <p:nvSpPr>
          <p:cNvPr id="32" name="Goccia 31">
            <a:extLst>
              <a:ext uri="{FF2B5EF4-FFF2-40B4-BE49-F238E27FC236}">
                <a16:creationId xmlns:a16="http://schemas.microsoft.com/office/drawing/2014/main" id="{ED34B437-BD07-4240-B46E-68949A03EE44}"/>
              </a:ext>
            </a:extLst>
          </p:cNvPr>
          <p:cNvSpPr/>
          <p:nvPr/>
        </p:nvSpPr>
        <p:spPr>
          <a:xfrm rot="1905374">
            <a:off x="6227144" y="1987972"/>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4" name="Rettangolo arrotondato 43"/>
          <p:cNvSpPr/>
          <p:nvPr/>
        </p:nvSpPr>
        <p:spPr>
          <a:xfrm>
            <a:off x="10879371" y="968020"/>
            <a:ext cx="341079" cy="3464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36" name="Rettangolo 35"/>
          <p:cNvSpPr/>
          <p:nvPr/>
        </p:nvSpPr>
        <p:spPr>
          <a:xfrm>
            <a:off x="6708197" y="1812651"/>
            <a:ext cx="5236153" cy="3785652"/>
          </a:xfrm>
          <a:prstGeom prst="rect">
            <a:avLst/>
          </a:prstGeom>
        </p:spPr>
        <p:txBody>
          <a:bodyPr wrap="square">
            <a:spAutoFit/>
          </a:bodyPr>
          <a:lstStyle/>
          <a:p>
            <a:r>
              <a:rPr lang="it-IT" sz="2400" b="1" dirty="0" smtClean="0">
                <a:cs typeface="Arial" charset="0"/>
              </a:rPr>
              <a:t>Prevenzione</a:t>
            </a:r>
            <a:r>
              <a:rPr lang="it-IT" sz="2400" dirty="0" smtClean="0">
                <a:cs typeface="Arial" charset="0"/>
              </a:rPr>
              <a:t>:  per ridurre le probabilità che si concretizzi il pericolo</a:t>
            </a:r>
          </a:p>
          <a:p>
            <a:endParaRPr lang="it-IT" sz="2400" dirty="0" smtClean="0">
              <a:cs typeface="Arial" charset="0"/>
            </a:endParaRPr>
          </a:p>
          <a:p>
            <a:r>
              <a:rPr lang="it-IT" sz="2400" b="1" dirty="0" smtClean="0">
                <a:cs typeface="Arial" charset="0"/>
              </a:rPr>
              <a:t>Protezione</a:t>
            </a:r>
            <a:r>
              <a:rPr lang="it-IT" sz="2400" dirty="0" smtClean="0">
                <a:cs typeface="Arial" charset="0"/>
              </a:rPr>
              <a:t>: per diminuire il danno o trasferirlo su altro soggetto</a:t>
            </a:r>
          </a:p>
          <a:p>
            <a:endParaRPr lang="it-IT" sz="2400" dirty="0" smtClean="0">
              <a:cs typeface="Arial" charset="0"/>
            </a:endParaRPr>
          </a:p>
          <a:p>
            <a:r>
              <a:rPr lang="it-IT" sz="2400" b="1" dirty="0" smtClean="0">
                <a:cs typeface="Arial" charset="0"/>
              </a:rPr>
              <a:t>Diversificazione</a:t>
            </a:r>
            <a:r>
              <a:rPr lang="it-IT" sz="2400" dirty="0" smtClean="0">
                <a:cs typeface="Arial" charset="0"/>
              </a:rPr>
              <a:t>: per distribuire/ripartire la probabilità che si concretizzi il pericolo</a:t>
            </a:r>
          </a:p>
        </p:txBody>
      </p:sp>
      <p:sp>
        <p:nvSpPr>
          <p:cNvPr id="40" name="Goccia 39">
            <a:extLst>
              <a:ext uri="{FF2B5EF4-FFF2-40B4-BE49-F238E27FC236}">
                <a16:creationId xmlns:a16="http://schemas.microsoft.com/office/drawing/2014/main" id="{ED34B437-BD07-4240-B46E-68949A03EE44}"/>
              </a:ext>
            </a:extLst>
          </p:cNvPr>
          <p:cNvSpPr/>
          <p:nvPr/>
        </p:nvSpPr>
        <p:spPr>
          <a:xfrm rot="1905374">
            <a:off x="6222815" y="3439242"/>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2" name="Goccia 41">
            <a:extLst>
              <a:ext uri="{FF2B5EF4-FFF2-40B4-BE49-F238E27FC236}">
                <a16:creationId xmlns:a16="http://schemas.microsoft.com/office/drawing/2014/main" id="{ED34B437-BD07-4240-B46E-68949A03EE44}"/>
              </a:ext>
            </a:extLst>
          </p:cNvPr>
          <p:cNvSpPr/>
          <p:nvPr/>
        </p:nvSpPr>
        <p:spPr>
          <a:xfrm rot="1905374">
            <a:off x="6282559" y="4544148"/>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2" name="Rettangolo 51"/>
          <p:cNvSpPr/>
          <p:nvPr/>
        </p:nvSpPr>
        <p:spPr>
          <a:xfrm>
            <a:off x="0" y="910225"/>
            <a:ext cx="6017063" cy="830997"/>
          </a:xfrm>
          <a:prstGeom prst="rect">
            <a:avLst/>
          </a:prstGeom>
        </p:spPr>
        <p:txBody>
          <a:bodyPr wrap="square">
            <a:spAutoFit/>
          </a:bodyPr>
          <a:lstStyle/>
          <a:p>
            <a:pPr algn="ctr"/>
            <a:r>
              <a:rPr lang="it-IT" sz="2400" b="1" dirty="0" smtClean="0">
                <a:cs typeface="Arial" charset="0"/>
              </a:rPr>
              <a:t>Rischio: possibilità che un pericolo si concretizzi</a:t>
            </a:r>
          </a:p>
        </p:txBody>
      </p:sp>
      <p:sp>
        <p:nvSpPr>
          <p:cNvPr id="53" name="Rettangolo arrotondato 52"/>
          <p:cNvSpPr/>
          <p:nvPr/>
        </p:nvSpPr>
        <p:spPr>
          <a:xfrm>
            <a:off x="5202317" y="2609850"/>
            <a:ext cx="341233" cy="4000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30" name="CasellaDiTesto 29"/>
          <p:cNvSpPr txBox="1"/>
          <p:nvPr/>
        </p:nvSpPr>
        <p:spPr>
          <a:xfrm>
            <a:off x="751046" y="2349448"/>
            <a:ext cx="4773454" cy="769441"/>
          </a:xfrm>
          <a:prstGeom prst="rect">
            <a:avLst/>
          </a:prstGeom>
          <a:noFill/>
        </p:spPr>
        <p:txBody>
          <a:bodyPr wrap="square" rtlCol="0">
            <a:spAutoFit/>
          </a:bodyPr>
          <a:lstStyle/>
          <a:p>
            <a:r>
              <a:rPr lang="it-IT" sz="2200" dirty="0" smtClean="0"/>
              <a:t>Essenziale che il consulente sappia gestire il rischio</a:t>
            </a:r>
            <a:endParaRPr lang="it-IT" sz="2200" dirty="0"/>
          </a:p>
        </p:txBody>
      </p:sp>
      <p:sp>
        <p:nvSpPr>
          <p:cNvPr id="26" name="Rettangolo arrotondato 25"/>
          <p:cNvSpPr/>
          <p:nvPr/>
        </p:nvSpPr>
        <p:spPr>
          <a:xfrm>
            <a:off x="11164764" y="1795679"/>
            <a:ext cx="570036" cy="33792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4-6</a:t>
            </a:r>
            <a:endParaRPr lang="it-IT" dirty="0"/>
          </a:p>
        </p:txBody>
      </p:sp>
      <p:sp>
        <p:nvSpPr>
          <p:cNvPr id="28" name="Freccia in giù 27"/>
          <p:cNvSpPr/>
          <p:nvPr/>
        </p:nvSpPr>
        <p:spPr>
          <a:xfrm>
            <a:off x="2971800" y="1943100"/>
            <a:ext cx="419100" cy="24765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CasellaDiTesto 28"/>
          <p:cNvSpPr txBox="1"/>
          <p:nvPr/>
        </p:nvSpPr>
        <p:spPr>
          <a:xfrm>
            <a:off x="6656546" y="5835598"/>
            <a:ext cx="4773454" cy="851297"/>
          </a:xfrm>
          <a:prstGeom prst="roundRect">
            <a:avLst/>
          </a:prstGeom>
          <a:solidFill>
            <a:srgbClr val="FFC000">
              <a:alpha val="74118"/>
            </a:srgbClr>
          </a:solidFill>
        </p:spPr>
        <p:txBody>
          <a:bodyPr wrap="square" rtlCol="0">
            <a:spAutoFit/>
          </a:bodyPr>
          <a:lstStyle/>
          <a:p>
            <a:pPr algn="ctr"/>
            <a:r>
              <a:rPr lang="it-IT" sz="2200" b="1" dirty="0" smtClean="0"/>
              <a:t>Cultura specifica e </a:t>
            </a:r>
            <a:r>
              <a:rPr lang="it-IT" sz="2200" b="1" dirty="0" err="1" smtClean="0"/>
              <a:t>Risk</a:t>
            </a:r>
            <a:r>
              <a:rPr lang="it-IT" sz="2200" b="1" dirty="0" smtClean="0"/>
              <a:t> Management</a:t>
            </a:r>
            <a:endParaRPr lang="it-IT" sz="2200" b="1" dirty="0"/>
          </a:p>
        </p:txBody>
      </p:sp>
      <p:sp>
        <p:nvSpPr>
          <p:cNvPr id="31" name="Rettangolo arrotondato 30"/>
          <p:cNvSpPr/>
          <p:nvPr/>
        </p:nvSpPr>
        <p:spPr>
          <a:xfrm>
            <a:off x="6326064" y="5796179"/>
            <a:ext cx="570036" cy="33792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Tree>
    <p:extLst>
      <p:ext uri="{BB962C8B-B14F-4D97-AF65-F5344CB8AC3E}">
        <p14:creationId xmlns:p14="http://schemas.microsoft.com/office/powerpoint/2010/main" val="1660544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a:stretch>
            <a:fillRect/>
          </a:stretch>
        </p:blipFill>
        <p:spPr>
          <a:xfrm>
            <a:off x="0" y="3219450"/>
            <a:ext cx="5943600" cy="3638550"/>
          </a:xfrm>
          <a:prstGeom prst="rect">
            <a:avLst/>
          </a:prstGeom>
        </p:spPr>
      </p:pic>
      <p:sp>
        <p:nvSpPr>
          <p:cNvPr id="12" name="Documento 11"/>
          <p:cNvSpPr/>
          <p:nvPr/>
        </p:nvSpPr>
        <p:spPr>
          <a:xfrm>
            <a:off x="-13525" y="448916"/>
            <a:ext cx="5991424" cy="3700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Gestione del rischio: le fasi del processo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smtClean="0"/>
              <a:t>Immagini</a:t>
            </a:r>
          </a:p>
          <a:p>
            <a:r>
              <a:rPr lang="it-IT" dirty="0" smtClean="0">
                <a:latin typeface="Gisha" panose="020B0502040204020203" pitchFamily="34" charset="-79"/>
                <a:cs typeface="Gisha" panose="020B0502040204020203" pitchFamily="34" charset="-79"/>
                <a:hlinkClick r:id="rId4"/>
              </a:rPr>
              <a:t>https://www.pexels.com/photo/man-in-brown-long-sleeved-button-up-shirt-standing-while-using-gray-laptop-computer-on-brown-wooden-table-beside-woman-in-gray-long-sleeved-shirt-sitting-1120344/</a:t>
            </a:r>
            <a:endParaRPr lang="it-IT" dirty="0" smtClean="0">
              <a:latin typeface="Gisha" panose="020B0502040204020203" pitchFamily="34" charset="-79"/>
              <a:cs typeface="Gisha" panose="020B0502040204020203" pitchFamily="34" charset="-79"/>
            </a:endParaRPr>
          </a:p>
          <a:p>
            <a:endParaRPr lang="it-IT" dirty="0" smtClean="0">
              <a:latin typeface="Gisha" panose="020B0502040204020203" pitchFamily="34" charset="-79"/>
              <a:cs typeface="Gisha" panose="020B0502040204020203" pitchFamily="34" charset="-79"/>
            </a:endParaRPr>
          </a:p>
          <a:p>
            <a:r>
              <a:rPr lang="it-IT" dirty="0" smtClean="0">
                <a:latin typeface="Gisha" panose="020B0502040204020203" pitchFamily="34" charset="-79"/>
                <a:cs typeface="Gisha" panose="020B0502040204020203" pitchFamily="34" charset="-79"/>
                <a:hlinkClick r:id="rId5"/>
              </a:rPr>
              <a:t>https://www.pexels.com/photo/person-holding-black-twist-pen-938959/</a:t>
            </a:r>
            <a:endParaRPr lang="it-IT" dirty="0" smtClean="0">
              <a:latin typeface="Gisha" panose="020B0502040204020203" pitchFamily="34" charset="-79"/>
              <a:cs typeface="Gisha" panose="020B0502040204020203" pitchFamily="34" charset="-79"/>
            </a:endParaRPr>
          </a:p>
        </p:txBody>
      </p:sp>
      <p:sp>
        <p:nvSpPr>
          <p:cNvPr id="39" name="Rettangolo arrotondato 38"/>
          <p:cNvSpPr/>
          <p:nvPr/>
        </p:nvSpPr>
        <p:spPr>
          <a:xfrm>
            <a:off x="3804663" y="44359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52" name="Rettangolo 51"/>
          <p:cNvSpPr/>
          <p:nvPr/>
        </p:nvSpPr>
        <p:spPr>
          <a:xfrm>
            <a:off x="215920" y="1265606"/>
            <a:ext cx="5428136" cy="830997"/>
          </a:xfrm>
          <a:prstGeom prst="rect">
            <a:avLst/>
          </a:prstGeom>
        </p:spPr>
        <p:txBody>
          <a:bodyPr wrap="square">
            <a:spAutoFit/>
          </a:bodyPr>
          <a:lstStyle/>
          <a:p>
            <a:r>
              <a:rPr lang="it-IT" sz="2400" b="1" dirty="0" smtClean="0">
                <a:cs typeface="Arial" charset="0"/>
              </a:rPr>
              <a:t>1. </a:t>
            </a:r>
            <a:r>
              <a:rPr lang="it-IT" sz="2400" dirty="0" smtClean="0">
                <a:cs typeface="Arial" charset="0"/>
              </a:rPr>
              <a:t>Identificare i rischi che minacciano gli obiettivi del cliente</a:t>
            </a:r>
          </a:p>
        </p:txBody>
      </p:sp>
      <p:sp>
        <p:nvSpPr>
          <p:cNvPr id="53" name="Rettangolo arrotondato 52"/>
          <p:cNvSpPr/>
          <p:nvPr/>
        </p:nvSpPr>
        <p:spPr>
          <a:xfrm>
            <a:off x="5988622" y="1650960"/>
            <a:ext cx="768873" cy="30856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3-4</a:t>
            </a:r>
            <a:endParaRPr lang="it-IT" dirty="0"/>
          </a:p>
        </p:txBody>
      </p:sp>
      <p:sp>
        <p:nvSpPr>
          <p:cNvPr id="47" name="Rettangolo arrotondato 46"/>
          <p:cNvSpPr/>
          <p:nvPr/>
        </p:nvSpPr>
        <p:spPr>
          <a:xfrm>
            <a:off x="11271765" y="3459912"/>
            <a:ext cx="641714" cy="4499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4-6</a:t>
            </a:r>
            <a:endParaRPr lang="it-IT" dirty="0"/>
          </a:p>
        </p:txBody>
      </p:sp>
      <p:sp>
        <p:nvSpPr>
          <p:cNvPr id="45" name="Rettangolo arrotondato 44"/>
          <p:cNvSpPr/>
          <p:nvPr/>
        </p:nvSpPr>
        <p:spPr>
          <a:xfrm>
            <a:off x="4881576" y="1271870"/>
            <a:ext cx="509574" cy="2711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35" name="Documento 34">
            <a:extLst>
              <a:ext uri="{FF2B5EF4-FFF2-40B4-BE49-F238E27FC236}">
                <a16:creationId xmlns:a16="http://schemas.microsoft.com/office/drawing/2014/main" id="{ABB207A1-8AF5-47AB-B50D-C3D7D6AA8047}"/>
              </a:ext>
            </a:extLst>
          </p:cNvPr>
          <p:cNvSpPr>
            <a:spLocks/>
          </p:cNvSpPr>
          <p:nvPr/>
        </p:nvSpPr>
        <p:spPr>
          <a:xfrm rot="10800000" flipV="1">
            <a:off x="6022427" y="504496"/>
            <a:ext cx="6169571" cy="3421117"/>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pic>
        <p:nvPicPr>
          <p:cNvPr id="37" name="Picture 4"/>
          <p:cNvPicPr>
            <a:picLocks noChangeAspect="1" noChangeArrowheads="1"/>
          </p:cNvPicPr>
          <p:nvPr/>
        </p:nvPicPr>
        <p:blipFill>
          <a:blip r:embed="rId6"/>
          <a:stretch>
            <a:fillRect/>
          </a:stretch>
        </p:blipFill>
        <p:spPr bwMode="auto">
          <a:xfrm>
            <a:off x="6019800" y="488731"/>
            <a:ext cx="6172199" cy="3206969"/>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25" name="Rettangolo 24"/>
          <p:cNvSpPr/>
          <p:nvPr/>
        </p:nvSpPr>
        <p:spPr>
          <a:xfrm>
            <a:off x="330220" y="2465756"/>
            <a:ext cx="5428136" cy="830997"/>
          </a:xfrm>
          <a:prstGeom prst="rect">
            <a:avLst/>
          </a:prstGeom>
        </p:spPr>
        <p:txBody>
          <a:bodyPr wrap="square">
            <a:spAutoFit/>
          </a:bodyPr>
          <a:lstStyle/>
          <a:p>
            <a:r>
              <a:rPr lang="it-IT" sz="2400" b="1" dirty="0" smtClean="0">
                <a:cs typeface="Arial" charset="0"/>
              </a:rPr>
              <a:t>2. </a:t>
            </a:r>
            <a:r>
              <a:rPr lang="it-IT" sz="2400" dirty="0" smtClean="0">
                <a:cs typeface="Arial" charset="0"/>
              </a:rPr>
              <a:t>Mappare e condividere i rischi con il cliente</a:t>
            </a:r>
          </a:p>
        </p:txBody>
      </p:sp>
      <p:sp>
        <p:nvSpPr>
          <p:cNvPr id="31" name="Rettangolo arrotondato 30"/>
          <p:cNvSpPr/>
          <p:nvPr/>
        </p:nvSpPr>
        <p:spPr>
          <a:xfrm>
            <a:off x="5395926" y="2376770"/>
            <a:ext cx="357174" cy="2711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33" name="Rettangolo 32"/>
          <p:cNvSpPr/>
          <p:nvPr/>
        </p:nvSpPr>
        <p:spPr>
          <a:xfrm>
            <a:off x="6369070" y="3894506"/>
            <a:ext cx="5428136" cy="830997"/>
          </a:xfrm>
          <a:prstGeom prst="rect">
            <a:avLst/>
          </a:prstGeom>
        </p:spPr>
        <p:txBody>
          <a:bodyPr wrap="square">
            <a:spAutoFit/>
          </a:bodyPr>
          <a:lstStyle/>
          <a:p>
            <a:r>
              <a:rPr lang="it-IT" sz="2400" b="1" dirty="0" smtClean="0">
                <a:cs typeface="Arial" charset="0"/>
              </a:rPr>
              <a:t>3. </a:t>
            </a:r>
            <a:r>
              <a:rPr lang="it-IT" sz="2400" dirty="0" smtClean="0">
                <a:cs typeface="Arial" charset="0"/>
              </a:rPr>
              <a:t>Identificare priorità e ambiti di intervento</a:t>
            </a:r>
          </a:p>
        </p:txBody>
      </p:sp>
      <p:sp>
        <p:nvSpPr>
          <p:cNvPr id="34" name="Rettangolo 33"/>
          <p:cNvSpPr/>
          <p:nvPr/>
        </p:nvSpPr>
        <p:spPr>
          <a:xfrm>
            <a:off x="6350020" y="4885106"/>
            <a:ext cx="5428136" cy="830997"/>
          </a:xfrm>
          <a:prstGeom prst="rect">
            <a:avLst/>
          </a:prstGeom>
        </p:spPr>
        <p:txBody>
          <a:bodyPr wrap="square">
            <a:spAutoFit/>
          </a:bodyPr>
          <a:lstStyle/>
          <a:p>
            <a:r>
              <a:rPr lang="it-IT" sz="2400" b="1" dirty="0" smtClean="0">
                <a:cs typeface="Arial" charset="0"/>
              </a:rPr>
              <a:t>4. </a:t>
            </a:r>
            <a:r>
              <a:rPr lang="it-IT" sz="2400" dirty="0" smtClean="0">
                <a:cs typeface="Arial" charset="0"/>
              </a:rPr>
              <a:t>Definire il livello di rischio sostenibile</a:t>
            </a:r>
          </a:p>
        </p:txBody>
      </p:sp>
      <p:sp>
        <p:nvSpPr>
          <p:cNvPr id="38" name="Rettangolo 37"/>
          <p:cNvSpPr/>
          <p:nvPr/>
        </p:nvSpPr>
        <p:spPr>
          <a:xfrm>
            <a:off x="6407170" y="5855553"/>
            <a:ext cx="5428136" cy="830997"/>
          </a:xfrm>
          <a:prstGeom prst="rect">
            <a:avLst/>
          </a:prstGeom>
        </p:spPr>
        <p:txBody>
          <a:bodyPr wrap="square">
            <a:spAutoFit/>
          </a:bodyPr>
          <a:lstStyle/>
          <a:p>
            <a:r>
              <a:rPr lang="it-IT" sz="2400" b="1" dirty="0" smtClean="0">
                <a:cs typeface="Arial" charset="0"/>
              </a:rPr>
              <a:t>5. </a:t>
            </a:r>
            <a:r>
              <a:rPr lang="it-IT" sz="2400" dirty="0" smtClean="0">
                <a:cs typeface="Arial" charset="0"/>
              </a:rPr>
              <a:t>Sviluppare strategie di monitoraggio e controllo del rischio</a:t>
            </a:r>
          </a:p>
        </p:txBody>
      </p:sp>
      <p:sp>
        <p:nvSpPr>
          <p:cNvPr id="41" name="Rettangolo 40"/>
          <p:cNvSpPr/>
          <p:nvPr/>
        </p:nvSpPr>
        <p:spPr>
          <a:xfrm>
            <a:off x="368320" y="617906"/>
            <a:ext cx="5428136" cy="461665"/>
          </a:xfrm>
          <a:prstGeom prst="rect">
            <a:avLst/>
          </a:prstGeom>
        </p:spPr>
        <p:txBody>
          <a:bodyPr wrap="square">
            <a:spAutoFit/>
          </a:bodyPr>
          <a:lstStyle/>
          <a:p>
            <a:pPr algn="ctr"/>
            <a:r>
              <a:rPr lang="it-IT" sz="2400" b="1" dirty="0" err="1" smtClean="0">
                <a:cs typeface="Arial" charset="0"/>
              </a:rPr>
              <a:t>Risk</a:t>
            </a:r>
            <a:r>
              <a:rPr lang="it-IT" sz="2400" b="1" dirty="0" smtClean="0">
                <a:cs typeface="Arial" charset="0"/>
              </a:rPr>
              <a:t> management</a:t>
            </a:r>
          </a:p>
        </p:txBody>
      </p:sp>
      <p:sp>
        <p:nvSpPr>
          <p:cNvPr id="42" name="Rettangolo arrotondato 41"/>
          <p:cNvSpPr/>
          <p:nvPr/>
        </p:nvSpPr>
        <p:spPr>
          <a:xfrm>
            <a:off x="4748226" y="681320"/>
            <a:ext cx="471474" cy="2521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Tree>
    <p:extLst>
      <p:ext uri="{BB962C8B-B14F-4D97-AF65-F5344CB8AC3E}">
        <p14:creationId xmlns:p14="http://schemas.microsoft.com/office/powerpoint/2010/main" val="166054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1800" b="0" i="0" u="none" strike="noStrike" kern="1200" cap="none" spc="0" normalizeH="0" baseline="0" noProof="0" dirty="0" smtClean="0">
                <a:ln>
                  <a:noFill/>
                </a:ln>
                <a:solidFill>
                  <a:prstClr val="white"/>
                </a:solidFill>
                <a:effectLst/>
                <a:uLnTx/>
                <a:uFillTx/>
                <a:latin typeface="Century Gothic" panose="020B0502020202020204"/>
                <a:ea typeface="+mn-ea"/>
                <a:cs typeface="+mn-cs"/>
              </a:rPr>
              <a:t> un</a:t>
            </a: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smtClean="0">
                <a:ln>
                  <a:noFill/>
                </a:ln>
                <a:solidFill>
                  <a:prstClr val="white"/>
                </a:solidFill>
                <a:effectLst/>
                <a:uLnTx/>
                <a:uFillTx/>
                <a:latin typeface="Microsoft Yi Baiti" panose="03000500000000000000" pitchFamily="66" charset="0"/>
                <a:ea typeface="Microsoft Yi Baiti" panose="03000500000000000000" pitchFamily="66" charset="0"/>
                <a:cs typeface="+mn-cs"/>
              </a:rPr>
              <a:t>13</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normAutofit/>
          </a:bodyPr>
          <a:lstStyle/>
          <a:p>
            <a:pPr algn="just">
              <a:lnSpc>
                <a:spcPct val="120000"/>
              </a:lnSpc>
              <a:defRPr/>
            </a:pPr>
            <a:r>
              <a:rPr lang="it-IT" i="1" dirty="0" smtClean="0">
                <a:cs typeface="Arial" charset="0"/>
              </a:rPr>
              <a:t>Che differenza c’è fra rischio e pericolo?</a:t>
            </a:r>
          </a:p>
          <a:p>
            <a:pPr algn="just">
              <a:lnSpc>
                <a:spcPct val="120000"/>
              </a:lnSpc>
              <a:defRPr/>
            </a:pPr>
            <a:endParaRPr lang="it-IT" dirty="0">
              <a:cs typeface="Arial" charset="0"/>
            </a:endParaRPr>
          </a:p>
        </p:txBody>
      </p:sp>
      <p:sp>
        <p:nvSpPr>
          <p:cNvPr id="14" name="Segnaposto testo 7">
            <a:extLst>
              <a:ext uri="{FF2B5EF4-FFF2-40B4-BE49-F238E27FC236}">
                <a16:creationId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dirty="0" smtClean="0">
                <a:ea typeface="+mj-ea"/>
                <a:cs typeface="Arial" charset="0"/>
              </a:rPr>
              <a:t>Che cos’è la valutazione del rischio?</a:t>
            </a:r>
            <a:endParaRPr lang="it-IT" i="1" dirty="0">
              <a:ea typeface="+mj-ea"/>
              <a:cs typeface="Arial"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id="{3AAED16F-D11B-4E11-9EBC-632F9541F99C}"/>
              </a:ext>
            </a:extLst>
          </p:cNvPr>
          <p:cNvSpPr txBox="1">
            <a:spLocks/>
          </p:cNvSpPr>
          <p:nvPr/>
        </p:nvSpPr>
        <p:spPr>
          <a:xfrm>
            <a:off x="6066377"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it-IT" i="1" dirty="0" smtClean="0">
                <a:ea typeface="+mj-ea"/>
                <a:cs typeface="Arial" charset="0"/>
              </a:rPr>
              <a:t>Quali fattori influenzano la valutazione intuitiva del rischio?</a:t>
            </a:r>
            <a:endParaRPr lang="it-IT" i="1" dirty="0">
              <a:ea typeface="+mj-ea"/>
              <a:cs typeface="Arial" charset="0"/>
            </a:endParaRPr>
          </a:p>
        </p:txBody>
      </p:sp>
      <p:sp>
        <p:nvSpPr>
          <p:cNvPr id="21" name="Segnaposto testo 7">
            <a:extLst>
              <a:ext uri="{FF2B5EF4-FFF2-40B4-BE49-F238E27FC236}">
                <a16:creationId xmlns:a16="http://schemas.microsoft.com/office/drawing/2014/main" id="{E9D34C42-C371-4B24-AF88-175848429470}"/>
              </a:ext>
            </a:extLst>
          </p:cNvPr>
          <p:cNvSpPr txBox="1">
            <a:spLocks/>
          </p:cNvSpPr>
          <p:nvPr/>
        </p:nvSpPr>
        <p:spPr>
          <a:xfrm>
            <a:off x="8886683" y="92264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it-IT" i="1" dirty="0" smtClean="0">
                <a:cs typeface="Arial" charset="0"/>
              </a:rPr>
              <a:t>Che  cos’è il </a:t>
            </a:r>
            <a:r>
              <a:rPr lang="it-IT" i="1" dirty="0" err="1" smtClean="0">
                <a:cs typeface="Arial" charset="0"/>
              </a:rPr>
              <a:t>risk</a:t>
            </a:r>
            <a:r>
              <a:rPr lang="it-IT" i="1" dirty="0" smtClean="0">
                <a:cs typeface="Arial" charset="0"/>
              </a:rPr>
              <a:t> management?</a:t>
            </a:r>
            <a:endParaRPr lang="it-IT" i="1" dirty="0">
              <a:cs typeface="Arial" charset="0"/>
            </a:endParaRPr>
          </a:p>
        </p:txBody>
      </p:sp>
      <p:sp>
        <p:nvSpPr>
          <p:cNvPr id="13" name="Segnaposto testo 7">
            <a:extLst>
              <a:ext uri="{FF2B5EF4-FFF2-40B4-BE49-F238E27FC236}">
                <a16:creationId xmlns:a16="http://schemas.microsoft.com/office/drawing/2014/main" id="{030E7601-1BCD-4147-A51C-33FE13621765}"/>
              </a:ext>
            </a:extLst>
          </p:cNvPr>
          <p:cNvSpPr txBox="1">
            <a:spLocks/>
          </p:cNvSpPr>
          <p:nvPr/>
        </p:nvSpPr>
        <p:spPr>
          <a:xfrm>
            <a:off x="544810"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30000"/>
              </a:lnSpc>
              <a:defRPr/>
            </a:pPr>
            <a:r>
              <a:rPr lang="it-IT" dirty="0" smtClean="0">
                <a:cs typeface="Arial" charset="0"/>
              </a:rPr>
              <a:t>I due termini, per quanto spesso usati in maniera intercambiabile, si riferiscono il primo a un evento  con conseguenze negative probabili, il secondo, a un evento con conseguenze negative certe.</a:t>
            </a:r>
            <a:endParaRPr lang="it-IT" dirty="0">
              <a:cs typeface="Arial" charset="0"/>
            </a:endParaRPr>
          </a:p>
        </p:txBody>
      </p:sp>
      <p:sp>
        <p:nvSpPr>
          <p:cNvPr id="15" name="Segnaposto testo 7">
            <a:extLst>
              <a:ext uri="{FF2B5EF4-FFF2-40B4-BE49-F238E27FC236}">
                <a16:creationId xmlns:a16="http://schemas.microsoft.com/office/drawing/2014/main"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dirty="0" smtClean="0">
                <a:cs typeface="Arial" charset="0"/>
              </a:rPr>
              <a:t>Si tratta del processo con cui si stima la probabilità che, data una certa situazione, si verifichino in futuro conseguenze indesiderate. Questo processo riguarda tanto  la vita quotidiana delle persone quanto ambiti specialistici come la gestione di investimenti e risparmio. </a:t>
            </a:r>
            <a:endParaRPr lang="it-IT" dirty="0">
              <a:cs typeface="Arial" charset="0"/>
            </a:endParaRPr>
          </a:p>
        </p:txBody>
      </p:sp>
      <p:sp>
        <p:nvSpPr>
          <p:cNvPr id="18" name="Segnaposto testo 7">
            <a:extLst>
              <a:ext uri="{FF2B5EF4-FFF2-40B4-BE49-F238E27FC236}">
                <a16:creationId xmlns:a16="http://schemas.microsoft.com/office/drawing/2014/main" id="{07E1536A-CBFB-41AD-9122-A925A67AB611}"/>
              </a:ext>
            </a:extLst>
          </p:cNvPr>
          <p:cNvSpPr txBox="1">
            <a:spLocks/>
          </p:cNvSpPr>
          <p:nvPr/>
        </p:nvSpPr>
        <p:spPr>
          <a:xfrm>
            <a:off x="6000729" y="2797791"/>
            <a:ext cx="2464689" cy="377626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dirty="0" smtClean="0">
                <a:cs typeface="Arial" charset="0"/>
              </a:rPr>
              <a:t>Il fatto  che  vi possano essere effetti molto gravi  innalza la percezione di rischio. Il grado di conoscenze di cui dispone l’individuo può sia innalzare che abbassare la percezione del rischio. Vi sono poi numerosi altri fattori, fra i quali, per esempio, il grado di controllo percepito.</a:t>
            </a:r>
            <a:endParaRPr lang="it-IT" dirty="0">
              <a:cs typeface="Arial" charset="0"/>
            </a:endParaRPr>
          </a:p>
        </p:txBody>
      </p:sp>
      <p:sp>
        <p:nvSpPr>
          <p:cNvPr id="23" name="Segnaposto testo 7">
            <a:extLst>
              <a:ext uri="{FF2B5EF4-FFF2-40B4-BE49-F238E27FC236}">
                <a16:creationId xmlns:a16="http://schemas.microsoft.com/office/drawing/2014/main" id="{F49D8BF1-CE02-446F-BA87-BDD1F885AAFA}"/>
              </a:ext>
            </a:extLst>
          </p:cNvPr>
          <p:cNvSpPr txBox="1">
            <a:spLocks/>
          </p:cNvSpPr>
          <p:nvPr/>
        </p:nvSpPr>
        <p:spPr>
          <a:xfrm>
            <a:off x="876317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dirty="0" smtClean="0">
                <a:cs typeface="Arial" charset="0"/>
              </a:rPr>
              <a:t>Sinteticamente, si tratta del processo attuato in sede di consulenza su risparmio e gli investimenti, volto ad identificare e mappare i rischi, condividerli con il cliente e definire le strategie di, contenimento e controllo dei rischi stessi.</a:t>
            </a:r>
            <a:endParaRPr lang="it-IT" dirty="0">
              <a:cs typeface="Arial" charset="0"/>
            </a:endParaRPr>
          </a:p>
        </p:txBody>
      </p:sp>
      <p:sp>
        <p:nvSpPr>
          <p:cNvPr id="16" name="Rettangolo arrotondato 15"/>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SVG, al clic sulle domande si aprono i box di risposta.</a:t>
            </a:r>
          </a:p>
          <a:p>
            <a:endParaRPr lang="it-IT" sz="1400" dirty="0"/>
          </a:p>
          <a:p>
            <a:endParaRPr lang="it-IT" sz="1400" b="1" dirty="0"/>
          </a:p>
          <a:p>
            <a:endParaRPr lang="it-IT" sz="1400" b="1" dirty="0"/>
          </a:p>
        </p:txBody>
      </p:sp>
    </p:spTree>
    <p:extLst>
      <p:ext uri="{BB962C8B-B14F-4D97-AF65-F5344CB8AC3E}">
        <p14:creationId xmlns:p14="http://schemas.microsoft.com/office/powerpoint/2010/main" val="4178948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14</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id="{FCA1622D-041E-4120-9404-586FA559CCD1}"/>
              </a:ext>
            </a:extLst>
          </p:cNvPr>
          <p:cNvSpPr>
            <a:spLocks noGrp="1"/>
          </p:cNvSpPr>
          <p:nvPr>
            <p:ph type="body" sz="quarter" idx="17"/>
          </p:nvPr>
        </p:nvSpPr>
        <p:spPr>
          <a:xfrm>
            <a:off x="1261281" y="741820"/>
            <a:ext cx="9930891" cy="923150"/>
          </a:xfrm>
          <a:prstGeom prst="wedgeRoundRectCallout">
            <a:avLst>
              <a:gd name="adj1" fmla="val -17710"/>
              <a:gd name="adj2" fmla="val 58142"/>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i="1" dirty="0" smtClean="0">
                <a:solidFill>
                  <a:schemeClr val="tx1"/>
                </a:solidFill>
              </a:rPr>
              <a:t>I ragionamenti  (euristiche) utilizzati dagli individui nella valutazione dei rischi sono:</a:t>
            </a:r>
            <a:endParaRPr lang="it-IT" sz="1800" i="1" dirty="0">
              <a:solidFill>
                <a:schemeClr val="tx1"/>
              </a:solidFill>
            </a:endParaRPr>
          </a:p>
        </p:txBody>
      </p:sp>
      <p:sp>
        <p:nvSpPr>
          <p:cNvPr id="17" name="Segnaposto testo 7">
            <a:extLst>
              <a:ext uri="{FF2B5EF4-FFF2-40B4-BE49-F238E27FC236}">
                <a16:creationId xmlns:a16="http://schemas.microsoft.com/office/drawing/2014/main" id="{EB98D9BD-BC22-4143-A9ED-B7D32987B10E}"/>
              </a:ext>
            </a:extLst>
          </p:cNvPr>
          <p:cNvSpPr txBox="1">
            <a:spLocks/>
          </p:cNvSpPr>
          <p:nvPr/>
        </p:nvSpPr>
        <p:spPr>
          <a:xfrm>
            <a:off x="413581" y="3770965"/>
            <a:ext cx="3352499" cy="218375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Molto articolati e prendono in considerazione tutte le possibili opzioni.</a:t>
            </a:r>
            <a:endParaRPr lang="it-IT" sz="1600" dirty="0"/>
          </a:p>
        </p:txBody>
      </p:sp>
      <p:pic>
        <p:nvPicPr>
          <p:cNvPr id="18" name="Immagine 17">
            <a:extLst>
              <a:ext uri="{FF2B5EF4-FFF2-40B4-BE49-F238E27FC236}">
                <a16:creationId xmlns:a16="http://schemas.microsoft.com/office/drawing/2014/main" id="{08B0BD39-4009-400F-BA34-32995A8CBDD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7080206" y="2877692"/>
            <a:ext cx="810936" cy="810936"/>
          </a:xfrm>
          <a:prstGeom prst="rect">
            <a:avLst/>
          </a:prstGeom>
        </p:spPr>
      </p:pic>
      <p:pic>
        <p:nvPicPr>
          <p:cNvPr id="19" name="Immagine 18">
            <a:extLst>
              <a:ext uri="{FF2B5EF4-FFF2-40B4-BE49-F238E27FC236}">
                <a16:creationId xmlns:a16="http://schemas.microsoft.com/office/drawing/2014/main" id="{B286E357-1027-4805-9E07-4A5FE177C372}"/>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514325" y="2869810"/>
            <a:ext cx="810936" cy="810936"/>
          </a:xfrm>
          <a:prstGeom prst="rect">
            <a:avLst/>
          </a:prstGeom>
        </p:spPr>
      </p:pic>
      <p:pic>
        <p:nvPicPr>
          <p:cNvPr id="21" name="Immagine 20">
            <a:extLst>
              <a:ext uri="{FF2B5EF4-FFF2-40B4-BE49-F238E27FC236}">
                <a16:creationId xmlns:a16="http://schemas.microsoft.com/office/drawing/2014/main" id="{2EEA935A-7BF4-48CA-9E1C-380E3CD4D6B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531919" y="2922864"/>
            <a:ext cx="810936" cy="810936"/>
          </a:xfrm>
          <a:prstGeom prst="rect">
            <a:avLst/>
          </a:prstGeom>
        </p:spPr>
      </p:pic>
      <p:pic>
        <p:nvPicPr>
          <p:cNvPr id="22" name="Immagine 21">
            <a:extLst>
              <a:ext uri="{FF2B5EF4-FFF2-40B4-BE49-F238E27FC236}">
                <a16:creationId xmlns:a16="http://schemas.microsoft.com/office/drawing/2014/main" id="{B34726F8-5FE8-4E15-932E-C2E12B569079}"/>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594329" y="2822503"/>
            <a:ext cx="810936" cy="810936"/>
          </a:xfrm>
          <a:prstGeom prst="rect">
            <a:avLst/>
          </a:prstGeom>
        </p:spPr>
      </p:pic>
      <p:sp>
        <p:nvSpPr>
          <p:cNvPr id="23" name="Segnaposto testo 7">
            <a:extLst>
              <a:ext uri="{FF2B5EF4-FFF2-40B4-BE49-F238E27FC236}">
                <a16:creationId xmlns:a16="http://schemas.microsoft.com/office/drawing/2014/main" id="{4A67FF13-402A-4E84-A051-62BD0CA448D0}"/>
              </a:ext>
            </a:extLst>
          </p:cNvPr>
          <p:cNvSpPr txBox="1">
            <a:spLocks/>
          </p:cNvSpPr>
          <p:nvPr/>
        </p:nvSpPr>
        <p:spPr>
          <a:xfrm>
            <a:off x="3822726" y="3792393"/>
            <a:ext cx="2746766" cy="13701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Dei ragionamenti-scorciatoia che consentono di abbreviare e rendere meno onerose le valutazioni.</a:t>
            </a:r>
            <a:endParaRPr lang="it-IT" sz="1600" dirty="0"/>
          </a:p>
        </p:txBody>
      </p:sp>
      <p:sp>
        <p:nvSpPr>
          <p:cNvPr id="30" name="Rettangolo arrotondato 23">
            <a:extLst>
              <a:ext uri="{FF2B5EF4-FFF2-40B4-BE49-F238E27FC236}">
                <a16:creationId xmlns:a16="http://schemas.microsoft.com/office/drawing/2014/main"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
        <p:nvSpPr>
          <p:cNvPr id="15" name="Segnaposto testo 7">
            <a:extLst>
              <a:ext uri="{FF2B5EF4-FFF2-40B4-BE49-F238E27FC236}">
                <a16:creationId xmlns:a16="http://schemas.microsoft.com/office/drawing/2014/main" id="{4A67FF13-402A-4E84-A051-62BD0CA448D0}"/>
              </a:ext>
            </a:extLst>
          </p:cNvPr>
          <p:cNvSpPr txBox="1">
            <a:spLocks/>
          </p:cNvSpPr>
          <p:nvPr/>
        </p:nvSpPr>
        <p:spPr>
          <a:xfrm>
            <a:off x="6647590" y="3843725"/>
            <a:ext cx="2166693" cy="168077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Dei  veloci ragionamenti  intuitivi utilizzati nei momenti di particolare stress.</a:t>
            </a:r>
            <a:endParaRPr lang="it-IT" sz="1600" dirty="0"/>
          </a:p>
        </p:txBody>
      </p:sp>
      <p:sp>
        <p:nvSpPr>
          <p:cNvPr id="25" name="Rettangolo arrotondato 24"/>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Test in </a:t>
            </a:r>
            <a:r>
              <a:rPr lang="it-IT" sz="1400" dirty="0" err="1"/>
              <a:t>svg</a:t>
            </a:r>
            <a:r>
              <a:rPr lang="it-IT" sz="1400" dirty="0"/>
              <a:t>, la risposta corretta è quella verde. Al clic su conferma si scopre il feedback (testo nelle note di questa slide)</a:t>
            </a:r>
            <a:endParaRPr lang="it-IT" sz="1400" b="1" dirty="0"/>
          </a:p>
        </p:txBody>
      </p:sp>
      <p:sp>
        <p:nvSpPr>
          <p:cNvPr id="26" name="Segnaposto testo 7">
            <a:extLst>
              <a:ext uri="{FF2B5EF4-FFF2-40B4-BE49-F238E27FC236}">
                <a16:creationId xmlns:a16="http://schemas.microsoft.com/office/drawing/2014/main" id="{EB98D9BD-BC22-4143-A9ED-B7D32987B10E}"/>
              </a:ext>
            </a:extLst>
          </p:cNvPr>
          <p:cNvSpPr txBox="1">
            <a:spLocks/>
          </p:cNvSpPr>
          <p:nvPr/>
        </p:nvSpPr>
        <p:spPr>
          <a:xfrm>
            <a:off x="8907637" y="3885265"/>
            <a:ext cx="2884313" cy="205833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Delle tecniche decisionali </a:t>
            </a:r>
            <a:br>
              <a:rPr lang="it-IT" sz="1600" dirty="0" smtClean="0"/>
            </a:br>
            <a:r>
              <a:rPr lang="it-IT" sz="1600" dirty="0" smtClean="0"/>
              <a:t>apprese per velocizzare il</a:t>
            </a:r>
            <a:br>
              <a:rPr lang="it-IT" sz="1600" dirty="0" smtClean="0"/>
            </a:br>
            <a:r>
              <a:rPr lang="it-IT" sz="1600" dirty="0" smtClean="0"/>
              <a:t>processo di valutazione</a:t>
            </a:r>
            <a:br>
              <a:rPr lang="it-IT" sz="1600" dirty="0" smtClean="0"/>
            </a:br>
            <a:r>
              <a:rPr lang="it-IT" sz="1600" dirty="0" smtClean="0"/>
              <a:t>del rischio  e la presa di</a:t>
            </a:r>
            <a:br>
              <a:rPr lang="it-IT" sz="1600" dirty="0" smtClean="0"/>
            </a:br>
            <a:r>
              <a:rPr lang="it-IT" sz="1600" dirty="0" smtClean="0"/>
              <a:t>decisione.</a:t>
            </a:r>
            <a:endParaRPr lang="it-IT" sz="1600" dirty="0"/>
          </a:p>
        </p:txBody>
      </p:sp>
    </p:spTree>
    <p:extLst>
      <p:ext uri="{BB962C8B-B14F-4D97-AF65-F5344CB8AC3E}">
        <p14:creationId xmlns:p14="http://schemas.microsoft.com/office/powerpoint/2010/main"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220" name="Picture 4"/>
          <p:cNvPicPr>
            <a:picLocks noChangeAspect="1" noChangeArrowheads="1"/>
          </p:cNvPicPr>
          <p:nvPr/>
        </p:nvPicPr>
        <p:blipFill>
          <a:blip r:embed="rId3"/>
          <a:stretch>
            <a:fillRect/>
          </a:stretch>
        </p:blipFill>
        <p:spPr bwMode="auto">
          <a:xfrm>
            <a:off x="0" y="526985"/>
            <a:ext cx="2914650" cy="1961034"/>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Scenario</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576517" y="19637"/>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a:t>
            </a:r>
            <a:endParaRPr lang="it-IT" sz="1600" dirty="0">
              <a:latin typeface="Microsoft Yi Baiti" panose="03000500000000000000" pitchFamily="66" charset="0"/>
              <a:ea typeface="Microsoft Yi Baiti" panose="03000500000000000000" pitchFamily="66" charset="0"/>
            </a:endParaRPr>
          </a:p>
        </p:txBody>
      </p:sp>
      <p:sp>
        <p:nvSpPr>
          <p:cNvPr id="39" name="Rettangolo 38">
            <a:extLst>
              <a:ext uri="{FF2B5EF4-FFF2-40B4-BE49-F238E27FC236}">
                <a16:creationId xmlns:a16="http://schemas.microsoft.com/office/drawing/2014/main" id="{3D044AC9-C6B6-4F3F-9D7F-A0EEE1C75AD2}"/>
              </a:ext>
            </a:extLst>
          </p:cNvPr>
          <p:cNvSpPr/>
          <p:nvPr/>
        </p:nvSpPr>
        <p:spPr>
          <a:xfrm>
            <a:off x="3064835" y="609584"/>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A2DBA2A7-A6BC-4EB2-AA72-CF9832627874}"/>
              </a:ext>
            </a:extLst>
          </p:cNvPr>
          <p:cNvSpPr/>
          <p:nvPr/>
        </p:nvSpPr>
        <p:spPr>
          <a:xfrm>
            <a:off x="6153150"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9737189-C7F0-4B80-860D-548E2EDC43AC}"/>
              </a:ext>
            </a:extLst>
          </p:cNvPr>
          <p:cNvSpPr/>
          <p:nvPr/>
        </p:nvSpPr>
        <p:spPr>
          <a:xfrm>
            <a:off x="9220200" y="1505542"/>
            <a:ext cx="2971800" cy="535245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6" y="2694216"/>
            <a:ext cx="2702943" cy="2020004"/>
          </a:xfrm>
        </p:spPr>
        <p:txBody>
          <a:bodyPr>
            <a:normAutofit/>
          </a:bodyPr>
          <a:lstStyle/>
          <a:p>
            <a:r>
              <a:rPr lang="it-IT" sz="1600" dirty="0" smtClean="0">
                <a:cs typeface="Arial" charset="0"/>
              </a:rPr>
              <a:t>Che cos’è il rischio?  Come viene valutato e affrontato dalle persone? </a:t>
            </a:r>
            <a:endParaRPr lang="it-IT" sz="1600" dirty="0">
              <a:cs typeface="Arial" charset="0"/>
            </a:endParaRPr>
          </a:p>
        </p:txBody>
      </p:sp>
      <p:sp>
        <p:nvSpPr>
          <p:cNvPr id="69" name="Segnaposto testo 7">
            <a:extLst>
              <a:ext uri="{FF2B5EF4-FFF2-40B4-BE49-F238E27FC236}">
                <a16:creationId xmlns:a16="http://schemas.microsoft.com/office/drawing/2014/main" id="{F2CD7C70-B322-476A-A001-2A0AF494982C}"/>
              </a:ext>
            </a:extLst>
          </p:cNvPr>
          <p:cNvSpPr txBox="1">
            <a:spLocks/>
          </p:cNvSpPr>
          <p:nvPr/>
        </p:nvSpPr>
        <p:spPr>
          <a:xfrm>
            <a:off x="3321170" y="2694216"/>
            <a:ext cx="25778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defRPr/>
            </a:pPr>
            <a:r>
              <a:rPr lang="it-IT" sz="1600" dirty="0" smtClean="0"/>
              <a:t>Quali relazioni ci sono fra i concetti di rischio, pericolo, probabilità?</a:t>
            </a:r>
            <a:endParaRPr lang="it-IT" sz="1600" dirty="0"/>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2707156"/>
            <a:ext cx="2501660" cy="180769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smtClean="0"/>
              <a:t>Ci sono dei fattori-chiave che determinano la percezione del rischio?</a:t>
            </a:r>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it-IT" sz="1600" dirty="0"/>
          </a:p>
        </p:txBody>
      </p:sp>
      <p:sp>
        <p:nvSpPr>
          <p:cNvPr id="30" name="Rettangolo arrotondato 29"/>
          <p:cNvSpPr/>
          <p:nvPr/>
        </p:nvSpPr>
        <p:spPr>
          <a:xfrm>
            <a:off x="1074802" y="1025687"/>
            <a:ext cx="353948" cy="4221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1" name="Rettangolo arrotondato 30"/>
          <p:cNvSpPr/>
          <p:nvPr/>
        </p:nvSpPr>
        <p:spPr>
          <a:xfrm>
            <a:off x="-4754879" y="-1"/>
            <a:ext cx="453699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smtClean="0"/>
              <a:t>Immagini</a:t>
            </a:r>
          </a:p>
          <a:p>
            <a:endParaRPr lang="it-IT" sz="1400" b="1" dirty="0" smtClean="0"/>
          </a:p>
          <a:p>
            <a:endParaRPr lang="it-IT" sz="1400" b="1" dirty="0" smtClean="0"/>
          </a:p>
          <a:p>
            <a:r>
              <a:rPr lang="it-IT" sz="1400" dirty="0" smtClean="0">
                <a:hlinkClick r:id="rId4"/>
              </a:rPr>
              <a:t>https://www.pexels.com/photo/man-wearing-eyeglasses-using-drawing-pad-889089/</a:t>
            </a:r>
            <a:endParaRPr lang="it-IT" sz="1400" dirty="0" smtClean="0"/>
          </a:p>
          <a:p>
            <a:endParaRPr lang="it-IT" sz="1400" dirty="0" smtClean="0"/>
          </a:p>
          <a:p>
            <a:r>
              <a:rPr lang="it-IT" sz="1400" dirty="0" smtClean="0"/>
              <a:t>https://www.pexels.com/photo/woman-in-white-dress-shirt-holding-blue-permanent-marker-1081226/</a:t>
            </a:r>
          </a:p>
          <a:p>
            <a:endParaRPr lang="it-IT" sz="1400" dirty="0" smtClean="0"/>
          </a:p>
          <a:p>
            <a:pPr marL="342900" indent="-342900"/>
            <a:endParaRPr lang="it-IT" sz="1400" b="1" dirty="0" smtClean="0"/>
          </a:p>
          <a:p>
            <a:r>
              <a:rPr lang="it-IT" sz="1400" dirty="0" smtClean="0">
                <a:latin typeface="Gisha" panose="020B0502040204020203" pitchFamily="34" charset="-79"/>
                <a:cs typeface="Gisha" panose="020B0502040204020203" pitchFamily="34" charset="-79"/>
                <a:hlinkClick r:id="rId5"/>
              </a:rPr>
              <a:t>https://www.pexels.com/photo/blur-board-game-business-challenge-278918/</a:t>
            </a:r>
            <a:endParaRPr lang="it-IT" sz="1400" dirty="0" smtClean="0">
              <a:latin typeface="Gisha" panose="020B0502040204020203" pitchFamily="34" charset="-79"/>
              <a:cs typeface="Gisha" panose="020B0502040204020203" pitchFamily="34" charset="-79"/>
            </a:endParaRPr>
          </a:p>
          <a:p>
            <a:pPr marL="342900" indent="-342900"/>
            <a:endParaRPr lang="it-IT" sz="1400" dirty="0">
              <a:hlinkClick r:id="rId6"/>
            </a:endParaRPr>
          </a:p>
          <a:p>
            <a:pPr marL="342900" indent="-342900"/>
            <a:r>
              <a:rPr lang="it-IT" sz="1400" dirty="0" smtClean="0">
                <a:hlinkClick r:id="rId6"/>
              </a:rPr>
              <a:t>4. </a:t>
            </a:r>
            <a:r>
              <a:rPr lang="it-IT" sz="1400" dirty="0" smtClean="0">
                <a:latin typeface="Gisha" panose="020B0502040204020203" pitchFamily="34" charset="-79"/>
                <a:cs typeface="Gisha" panose="020B0502040204020203" pitchFamily="34" charset="-79"/>
                <a:hlinkClick r:id="rId7"/>
              </a:rPr>
              <a:t>https://www.pexels.com/photo/man-in-brown-long-sleeved-button-up-shirt-standing-while-using-gray-laptop-computer-on-brown-wooden-table-beside-woman-in-gray-long-sleeved-shirt-sitting-1120344/</a:t>
            </a:r>
            <a:endParaRPr lang="it-IT" sz="1400" dirty="0" smtClean="0">
              <a:latin typeface="Gisha" panose="020B0502040204020203" pitchFamily="34" charset="-79"/>
              <a:cs typeface="Gisha" panose="020B0502040204020203" pitchFamily="34" charset="-79"/>
            </a:endParaRPr>
          </a:p>
          <a:p>
            <a:pPr marL="342900" indent="-342900"/>
            <a:endParaRPr lang="it-IT" sz="1400" dirty="0"/>
          </a:p>
        </p:txBody>
      </p:sp>
      <p:pic>
        <p:nvPicPr>
          <p:cNvPr id="9222" name="Picture 6"/>
          <p:cNvPicPr>
            <a:picLocks noChangeAspect="1" noChangeArrowheads="1"/>
          </p:cNvPicPr>
          <p:nvPr/>
        </p:nvPicPr>
        <p:blipFill>
          <a:blip r:embed="rId8"/>
          <a:stretch>
            <a:fillRect/>
          </a:stretch>
        </p:blipFill>
        <p:spPr bwMode="auto">
          <a:xfrm>
            <a:off x="6153150" y="454032"/>
            <a:ext cx="2952750" cy="1884324"/>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9" name="Rettangolo arrotondato 18"/>
          <p:cNvSpPr/>
          <p:nvPr/>
        </p:nvSpPr>
        <p:spPr>
          <a:xfrm>
            <a:off x="4215012" y="1055837"/>
            <a:ext cx="337938" cy="4681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pic>
        <p:nvPicPr>
          <p:cNvPr id="9226" name="Picture 10"/>
          <p:cNvPicPr>
            <a:picLocks noChangeAspect="1" noChangeArrowheads="1"/>
          </p:cNvPicPr>
          <p:nvPr/>
        </p:nvPicPr>
        <p:blipFill>
          <a:blip r:embed="rId9"/>
          <a:stretch>
            <a:fillRect/>
          </a:stretch>
        </p:blipFill>
        <p:spPr bwMode="auto">
          <a:xfrm>
            <a:off x="9220200" y="460835"/>
            <a:ext cx="2971800" cy="1985915"/>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7" name="Rettangolo arrotondato 16"/>
          <p:cNvSpPr/>
          <p:nvPr/>
        </p:nvSpPr>
        <p:spPr>
          <a:xfrm>
            <a:off x="10449465" y="1058757"/>
            <a:ext cx="313785" cy="4652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2" name="Rettangolo arrotondato 31"/>
          <p:cNvSpPr/>
          <p:nvPr/>
        </p:nvSpPr>
        <p:spPr>
          <a:xfrm>
            <a:off x="7399433" y="1021787"/>
            <a:ext cx="296767" cy="4450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2" name="Segnaposto testo 7">
            <a:extLst>
              <a:ext uri="{FF2B5EF4-FFF2-40B4-BE49-F238E27FC236}">
                <a16:creationId xmlns:a16="http://schemas.microsoft.com/office/drawing/2014/main" id="{2036D021-4959-410B-9EA9-F240321A8817}"/>
              </a:ext>
            </a:extLst>
          </p:cNvPr>
          <p:cNvSpPr txBox="1">
            <a:spLocks/>
          </p:cNvSpPr>
          <p:nvPr/>
        </p:nvSpPr>
        <p:spPr>
          <a:xfrm>
            <a:off x="9406747" y="2738717"/>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smtClean="0"/>
              <a:t>Come si articola il </a:t>
            </a:r>
            <a:r>
              <a:rPr lang="it-IT" sz="1600" dirty="0" err="1" smtClean="0"/>
              <a:t>risk</a:t>
            </a:r>
            <a:r>
              <a:rPr lang="it-IT" sz="1600" dirty="0" smtClean="0"/>
              <a:t> management?</a:t>
            </a:r>
            <a:endParaRPr lang="it-IT" sz="1600" dirty="0"/>
          </a:p>
        </p:txBody>
      </p:sp>
      <p:pic>
        <p:nvPicPr>
          <p:cNvPr id="23" name="Picture 2"/>
          <p:cNvPicPr>
            <a:picLocks noChangeAspect="1" noChangeArrowheads="1"/>
          </p:cNvPicPr>
          <p:nvPr/>
        </p:nvPicPr>
        <p:blipFill>
          <a:blip r:embed="rId10"/>
          <a:stretch>
            <a:fillRect/>
          </a:stretch>
        </p:blipFill>
        <p:spPr bwMode="auto">
          <a:xfrm>
            <a:off x="3067050" y="514350"/>
            <a:ext cx="2895599" cy="2012389"/>
          </a:xfrm>
          <a:prstGeom prst="rect">
            <a:avLst/>
          </a:prstGeom>
          <a:noFill/>
          <a:ln w="9525">
            <a:noFill/>
            <a:miter lim="800000"/>
            <a:headEnd/>
            <a:tailEnd/>
          </a:ln>
          <a:effectLst/>
        </p:spPr>
      </p:pic>
    </p:spTree>
    <p:extLst>
      <p:ext uri="{BB962C8B-B14F-4D97-AF65-F5344CB8AC3E}">
        <p14:creationId xmlns:p14="http://schemas.microsoft.com/office/powerpoint/2010/main" val="345341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id="{D196522F-FD5B-4D98-8E11-918D3F154707}"/>
              </a:ext>
            </a:extLst>
          </p:cNvPr>
          <p:cNvSpPr/>
          <p:nvPr/>
        </p:nvSpPr>
        <p:spPr>
          <a:xfrm>
            <a:off x="0" y="395531"/>
            <a:ext cx="8146283" cy="2226598"/>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Il concetto di rischio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4" name="Rettangolo arrotondato 23"/>
          <p:cNvSpPr/>
          <p:nvPr/>
        </p:nvSpPr>
        <p:spPr>
          <a:xfrm>
            <a:off x="-4364358" y="-32577"/>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Note sviluppo</a:t>
            </a:r>
          </a:p>
          <a:p>
            <a:endParaRPr lang="it-IT" sz="1400" b="1" dirty="0"/>
          </a:p>
          <a:p>
            <a:r>
              <a:rPr lang="it-IT" sz="1400" dirty="0" smtClean="0"/>
              <a:t>https://www.pexels.com/photo/man-wearing-eyeglasses-using-drawing-pad-889089/</a:t>
            </a:r>
            <a:endParaRPr lang="it-IT" sz="1400" dirty="0"/>
          </a:p>
          <a:p>
            <a:endParaRPr lang="it-IT" sz="1400" dirty="0"/>
          </a:p>
          <a:p>
            <a:endParaRPr lang="it-IT" sz="1400" dirty="0"/>
          </a:p>
          <a:p>
            <a:endParaRPr lang="it-IT" sz="1400" dirty="0"/>
          </a:p>
        </p:txBody>
      </p:sp>
      <p:sp>
        <p:nvSpPr>
          <p:cNvPr id="61" name="Elaborazione 60">
            <a:extLst>
              <a:ext uri="{FF2B5EF4-FFF2-40B4-BE49-F238E27FC236}">
                <a16:creationId xmlns:a16="http://schemas.microsoft.com/office/drawing/2014/main" id="{D196522F-FD5B-4D98-8E11-918D3F154707}"/>
              </a:ext>
            </a:extLst>
          </p:cNvPr>
          <p:cNvSpPr/>
          <p:nvPr/>
        </p:nvSpPr>
        <p:spPr>
          <a:xfrm>
            <a:off x="0" y="5027772"/>
            <a:ext cx="8084128" cy="1830228"/>
          </a:xfrm>
          <a:prstGeom prst="flowChart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sp>
        <p:nvSpPr>
          <p:cNvPr id="86" name="Rettangolo arrotondato 85"/>
          <p:cNvSpPr/>
          <p:nvPr/>
        </p:nvSpPr>
        <p:spPr>
          <a:xfrm>
            <a:off x="899114" y="3064132"/>
            <a:ext cx="385896" cy="392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46" name="CasellaDiTesto 45"/>
          <p:cNvSpPr txBox="1"/>
          <p:nvPr/>
        </p:nvSpPr>
        <p:spPr>
          <a:xfrm>
            <a:off x="1573369" y="627948"/>
            <a:ext cx="4666662" cy="1938992"/>
          </a:xfrm>
          <a:prstGeom prst="rect">
            <a:avLst/>
          </a:prstGeom>
          <a:noFill/>
        </p:spPr>
        <p:txBody>
          <a:bodyPr wrap="none" rtlCol="0">
            <a:spAutoFit/>
          </a:bodyPr>
          <a:lstStyle/>
          <a:p>
            <a:pPr algn="ctr"/>
            <a:r>
              <a:rPr lang="it-IT" sz="2400" b="1" dirty="0" smtClean="0">
                <a:solidFill>
                  <a:schemeClr val="tx2">
                    <a:lumMod val="75000"/>
                  </a:schemeClr>
                </a:solidFill>
              </a:rPr>
              <a:t>Rischio:</a:t>
            </a:r>
          </a:p>
          <a:p>
            <a:pPr algn="ctr"/>
            <a:r>
              <a:rPr lang="it-IT" sz="2400" b="1" dirty="0" smtClean="0">
                <a:solidFill>
                  <a:schemeClr val="tx2">
                    <a:lumMod val="75000"/>
                  </a:schemeClr>
                </a:solidFill>
              </a:rPr>
              <a:t>si prende una decisione le cui</a:t>
            </a:r>
          </a:p>
          <a:p>
            <a:pPr algn="ctr"/>
            <a:r>
              <a:rPr lang="it-IT" sz="2400" b="1" dirty="0" smtClean="0">
                <a:solidFill>
                  <a:schemeClr val="tx2">
                    <a:lumMod val="75000"/>
                  </a:schemeClr>
                </a:solidFill>
              </a:rPr>
              <a:t> conseguenze dipendono</a:t>
            </a:r>
          </a:p>
          <a:p>
            <a:pPr algn="ctr"/>
            <a:r>
              <a:rPr lang="it-IT" sz="2400" b="1" dirty="0" smtClean="0">
                <a:solidFill>
                  <a:schemeClr val="tx2">
                    <a:lumMod val="75000"/>
                  </a:schemeClr>
                </a:solidFill>
              </a:rPr>
              <a:t>da eventi futuri incerti</a:t>
            </a:r>
          </a:p>
          <a:p>
            <a:endParaRPr lang="it-IT" sz="2400" b="1" dirty="0" smtClean="0">
              <a:solidFill>
                <a:schemeClr val="tx2">
                  <a:lumMod val="75000"/>
                </a:schemeClr>
              </a:solidFill>
            </a:endParaRPr>
          </a:p>
        </p:txBody>
      </p:sp>
      <p:pic>
        <p:nvPicPr>
          <p:cNvPr id="1026" name="Picture 2"/>
          <p:cNvPicPr>
            <a:picLocks noChangeAspect="1" noChangeArrowheads="1"/>
          </p:cNvPicPr>
          <p:nvPr/>
        </p:nvPicPr>
        <p:blipFill>
          <a:blip r:embed="rId3"/>
          <a:stretch>
            <a:fillRect/>
          </a:stretch>
        </p:blipFill>
        <p:spPr bwMode="auto">
          <a:xfrm>
            <a:off x="7886700" y="514350"/>
            <a:ext cx="4333875" cy="6343650"/>
          </a:xfrm>
          <a:prstGeom prst="rect">
            <a:avLst/>
          </a:prstGeom>
          <a:noFill/>
          <a:ln w="9525">
            <a:noFill/>
            <a:miter lim="800000"/>
            <a:headEnd/>
            <a:tailEnd/>
          </a:ln>
          <a:effectLst/>
        </p:spPr>
      </p:pic>
      <p:sp>
        <p:nvSpPr>
          <p:cNvPr id="27" name="Rettangolo arrotondato 26"/>
          <p:cNvSpPr/>
          <p:nvPr/>
        </p:nvSpPr>
        <p:spPr>
          <a:xfrm>
            <a:off x="6321269" y="1349517"/>
            <a:ext cx="263082" cy="4256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75" name="Rettangolo arrotondato 74"/>
          <p:cNvSpPr/>
          <p:nvPr/>
        </p:nvSpPr>
        <p:spPr>
          <a:xfrm>
            <a:off x="2373695" y="5186837"/>
            <a:ext cx="388555" cy="2805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40" name="Rettangolo arrotondato 39"/>
          <p:cNvSpPr/>
          <p:nvPr/>
        </p:nvSpPr>
        <p:spPr>
          <a:xfrm>
            <a:off x="7193345" y="5243987"/>
            <a:ext cx="426655" cy="3376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
        <p:nvSpPr>
          <p:cNvPr id="30" name="CasellaDiTesto 29"/>
          <p:cNvSpPr txBox="1"/>
          <p:nvPr/>
        </p:nvSpPr>
        <p:spPr>
          <a:xfrm>
            <a:off x="1276350" y="3048000"/>
            <a:ext cx="5524500" cy="1569660"/>
          </a:xfrm>
          <a:prstGeom prst="rect">
            <a:avLst/>
          </a:prstGeom>
          <a:noFill/>
        </p:spPr>
        <p:txBody>
          <a:bodyPr wrap="square" rtlCol="0">
            <a:spAutoFit/>
          </a:bodyPr>
          <a:lstStyle/>
          <a:p>
            <a:pPr algn="ctr"/>
            <a:r>
              <a:rPr lang="it-IT" sz="2400" b="1" dirty="0" smtClean="0">
                <a:solidFill>
                  <a:schemeClr val="tx2">
                    <a:lumMod val="75000"/>
                  </a:schemeClr>
                </a:solidFill>
              </a:rPr>
              <a:t>Non si conoscono le probabilità degli eventi</a:t>
            </a:r>
          </a:p>
          <a:p>
            <a:pPr algn="ctr"/>
            <a:r>
              <a:rPr lang="it-IT" sz="2400" b="1" dirty="0" smtClean="0">
                <a:solidFill>
                  <a:schemeClr val="tx2">
                    <a:lumMod val="75000"/>
                  </a:schemeClr>
                </a:solidFill>
              </a:rPr>
              <a:t>Si sceglie in condizioni di incertezza</a:t>
            </a:r>
          </a:p>
          <a:p>
            <a:endParaRPr lang="it-IT" sz="2400" b="1" dirty="0" smtClean="0">
              <a:solidFill>
                <a:schemeClr val="tx2">
                  <a:lumMod val="75000"/>
                </a:schemeClr>
              </a:solidFill>
            </a:endParaRPr>
          </a:p>
        </p:txBody>
      </p:sp>
      <p:sp>
        <p:nvSpPr>
          <p:cNvPr id="31" name="Rettangolo arrotondato 30"/>
          <p:cNvSpPr/>
          <p:nvPr/>
        </p:nvSpPr>
        <p:spPr>
          <a:xfrm>
            <a:off x="861014" y="3924300"/>
            <a:ext cx="396286" cy="3429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32" name="CasellaDiTesto 31"/>
          <p:cNvSpPr txBox="1"/>
          <p:nvPr/>
        </p:nvSpPr>
        <p:spPr>
          <a:xfrm>
            <a:off x="4876800" y="5707440"/>
            <a:ext cx="3105150" cy="830997"/>
          </a:xfrm>
          <a:prstGeom prst="rect">
            <a:avLst/>
          </a:prstGeom>
          <a:noFill/>
        </p:spPr>
        <p:txBody>
          <a:bodyPr wrap="square" rtlCol="0">
            <a:spAutoFit/>
          </a:bodyPr>
          <a:lstStyle/>
          <a:p>
            <a:r>
              <a:rPr lang="it-IT" sz="2400" b="1" dirty="0" smtClean="0">
                <a:solidFill>
                  <a:schemeClr val="accent4">
                    <a:lumMod val="75000"/>
                  </a:schemeClr>
                </a:solidFill>
              </a:rPr>
              <a:t>Calcoli decisionali</a:t>
            </a:r>
          </a:p>
          <a:p>
            <a:endParaRPr lang="it-IT" sz="2400" b="1" dirty="0" smtClean="0">
              <a:solidFill>
                <a:schemeClr val="tx2">
                  <a:lumMod val="75000"/>
                </a:schemeClr>
              </a:solidFill>
            </a:endParaRPr>
          </a:p>
        </p:txBody>
      </p:sp>
      <p:sp>
        <p:nvSpPr>
          <p:cNvPr id="34" name="CasellaDiTesto 33"/>
          <p:cNvSpPr txBox="1"/>
          <p:nvPr/>
        </p:nvSpPr>
        <p:spPr>
          <a:xfrm>
            <a:off x="419100" y="5269290"/>
            <a:ext cx="3829050" cy="1569660"/>
          </a:xfrm>
          <a:prstGeom prst="rect">
            <a:avLst/>
          </a:prstGeom>
          <a:noFill/>
        </p:spPr>
        <p:txBody>
          <a:bodyPr wrap="square" rtlCol="0">
            <a:spAutoFit/>
          </a:bodyPr>
          <a:lstStyle/>
          <a:p>
            <a:r>
              <a:rPr lang="it-IT" sz="2400" b="1" dirty="0" smtClean="0">
                <a:solidFill>
                  <a:schemeClr val="accent4">
                    <a:lumMod val="75000"/>
                  </a:schemeClr>
                </a:solidFill>
              </a:rPr>
              <a:t>I rischi sono diversamente  percepiti</a:t>
            </a:r>
            <a:br>
              <a:rPr lang="it-IT" sz="2400" b="1" dirty="0" smtClean="0">
                <a:solidFill>
                  <a:schemeClr val="accent4">
                    <a:lumMod val="75000"/>
                  </a:schemeClr>
                </a:solidFill>
              </a:rPr>
            </a:br>
            <a:r>
              <a:rPr lang="it-IT" sz="2400" b="1" dirty="0" smtClean="0">
                <a:solidFill>
                  <a:schemeClr val="accent4">
                    <a:lumMod val="75000"/>
                  </a:schemeClr>
                </a:solidFill>
              </a:rPr>
              <a:t>e valutati  dalle persone</a:t>
            </a:r>
          </a:p>
          <a:p>
            <a:endParaRPr lang="it-IT" sz="2400" b="1" dirty="0" smtClean="0">
              <a:solidFill>
                <a:schemeClr val="tx2">
                  <a:lumMod val="75000"/>
                </a:schemeClr>
              </a:solidFill>
            </a:endParaRPr>
          </a:p>
        </p:txBody>
      </p:sp>
      <p:sp>
        <p:nvSpPr>
          <p:cNvPr id="37" name="Freccia a destra 36"/>
          <p:cNvSpPr/>
          <p:nvPr/>
        </p:nvSpPr>
        <p:spPr>
          <a:xfrm>
            <a:off x="4267200" y="5715000"/>
            <a:ext cx="400050" cy="476250"/>
          </a:xfrm>
          <a:prstGeom prst="rightArrow">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p:cNvSpPr/>
          <p:nvPr/>
        </p:nvSpPr>
        <p:spPr>
          <a:xfrm rot="20608033">
            <a:off x="3762625" y="4356407"/>
            <a:ext cx="572593" cy="923330"/>
          </a:xfrm>
          <a:prstGeom prst="rect">
            <a:avLst/>
          </a:prstGeom>
          <a:noFill/>
        </p:spPr>
        <p:txBody>
          <a:bodyPr wrap="square" lIns="91440" tIns="45720" rIns="91440" bIns="45720">
            <a:spAutoFit/>
          </a:bodyPr>
          <a:lstStyle/>
          <a:p>
            <a:pPr algn="ctr"/>
            <a:r>
              <a:rPr lang="it-IT" sz="5400" b="1" cap="all" spc="0" dirty="0" smtClean="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rPr>
              <a:t>?</a:t>
            </a:r>
            <a:endParaRPr lang="it-IT" sz="5400" b="1" cap="all" spc="0" dirty="0">
              <a:ln w="9000" cmpd="sng">
                <a:solidFill>
                  <a:schemeClr val="accent4">
                    <a:shade val="50000"/>
                    <a:satMod val="120000"/>
                  </a:schemeClr>
                </a:solidFill>
                <a:prstDash val="solid"/>
              </a:ln>
              <a:solidFill>
                <a:srgbClr val="FF0000"/>
              </a:solidFill>
              <a:effectLst>
                <a:reflection blurRad="12700" stA="28000" endPos="45000" dist="1000" dir="5400000" sy="-100000" algn="bl" rotWithShape="0"/>
              </a:effectLst>
            </a:endParaRPr>
          </a:p>
        </p:txBody>
      </p:sp>
      <p:sp>
        <p:nvSpPr>
          <p:cNvPr id="41" name="Rettangolo arrotondato 40"/>
          <p:cNvSpPr/>
          <p:nvPr/>
        </p:nvSpPr>
        <p:spPr>
          <a:xfrm>
            <a:off x="4366214" y="4819650"/>
            <a:ext cx="415336" cy="3048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pic>
        <p:nvPicPr>
          <p:cNvPr id="22" name="Immagine 21">
            <a:extLst>
              <a:ext uri="{FF2B5EF4-FFF2-40B4-BE49-F238E27FC236}">
                <a16:creationId xmlns:a16="http://schemas.microsoft.com/office/drawing/2014/main" id="{088C000B-1634-4045-A4B4-8C7E9B4922A4}"/>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605184" y="3560754"/>
            <a:ext cx="1411296" cy="1411296"/>
          </a:xfrm>
          <a:prstGeom prst="rect">
            <a:avLst/>
          </a:prstGeom>
        </p:spPr>
      </p:pic>
      <p:sp>
        <p:nvSpPr>
          <p:cNvPr id="23" name="CasellaDiTesto 22">
            <a:extLst>
              <a:ext uri="{FF2B5EF4-FFF2-40B4-BE49-F238E27FC236}">
                <a16:creationId xmlns:a16="http://schemas.microsoft.com/office/drawing/2014/main" id="{AF1E612F-E871-41C3-93FC-8FB6829603D9}"/>
              </a:ext>
            </a:extLst>
          </p:cNvPr>
          <p:cNvSpPr txBox="1"/>
          <p:nvPr/>
        </p:nvSpPr>
        <p:spPr>
          <a:xfrm>
            <a:off x="8678765" y="6577423"/>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1536824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0" y="3752850"/>
            <a:ext cx="7886700" cy="3105150"/>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1" y="313278"/>
            <a:ext cx="7486650"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3</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Valutazione intuitiva del </a:t>
            </a:r>
            <a:r>
              <a:rPr lang="it-IT" sz="3200" dirty="0" err="1" smtClean="0">
                <a:solidFill>
                  <a:schemeClr val="tx1"/>
                </a:solidFill>
                <a:latin typeface="Microsoft Yi Baiti" panose="03000500000000000000" pitchFamily="66" charset="0"/>
                <a:ea typeface="Microsoft Yi Baiti" panose="03000500000000000000" pitchFamily="66" charset="0"/>
              </a:rPr>
              <a:t>rischo</a:t>
            </a:r>
            <a:r>
              <a:rPr lang="it-IT" sz="3200" dirty="0" smtClean="0">
                <a:solidFill>
                  <a:schemeClr val="tx1"/>
                </a:solidFill>
                <a:latin typeface="Microsoft Yi Baiti" panose="03000500000000000000" pitchFamily="66" charset="0"/>
                <a:ea typeface="Microsoft Yi Baiti" panose="03000500000000000000" pitchFamily="66" charset="0"/>
              </a:rPr>
              <a:t> 1</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22" name="Picture 4"/>
          <p:cNvPicPr>
            <a:picLocks noChangeAspect="1" noChangeArrowheads="1"/>
          </p:cNvPicPr>
          <p:nvPr/>
        </p:nvPicPr>
        <p:blipFill>
          <a:blip r:embed="rId3"/>
          <a:stretch>
            <a:fillRect/>
          </a:stretch>
        </p:blipFill>
        <p:spPr bwMode="auto">
          <a:xfrm rot="5400000">
            <a:off x="6281737" y="1017830"/>
            <a:ext cx="6372221" cy="5308121"/>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28" name="Rettangolo arrotondato 27"/>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r>
              <a:rPr lang="it-IT" sz="1400" dirty="0" smtClean="0">
                <a:latin typeface="Gisha" panose="020B0502040204020203" pitchFamily="34" charset="-79"/>
                <a:cs typeface="Gisha" panose="020B0502040204020203" pitchFamily="34" charset="-79"/>
              </a:rPr>
              <a:t>https://www.pexels.com/photo/sport-jump-motorcycle-motorsport-50602/</a:t>
            </a:r>
            <a:endParaRPr lang="it-IT" sz="1400" dirty="0">
              <a:latin typeface="Gisha" panose="020B0502040204020203" pitchFamily="34" charset="-79"/>
              <a:cs typeface="Gisha" panose="020B0502040204020203" pitchFamily="34" charset="-79"/>
            </a:endParaRPr>
          </a:p>
        </p:txBody>
      </p:sp>
      <p:sp>
        <p:nvSpPr>
          <p:cNvPr id="3" name="Rettangolo arrotondato 2"/>
          <p:cNvSpPr/>
          <p:nvPr/>
        </p:nvSpPr>
        <p:spPr>
          <a:xfrm>
            <a:off x="3732420" y="838200"/>
            <a:ext cx="2820779" cy="12763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MANCANZA </a:t>
            </a:r>
            <a:r>
              <a:rPr lang="it-IT" dirty="0" err="1" smtClean="0"/>
              <a:t>DI</a:t>
            </a:r>
            <a:r>
              <a:rPr lang="it-IT" dirty="0" smtClean="0"/>
              <a:t> TEMPO</a:t>
            </a:r>
            <a:endParaRPr lang="it-IT" dirty="0"/>
          </a:p>
        </p:txBody>
      </p:sp>
      <p:sp>
        <p:nvSpPr>
          <p:cNvPr id="32" name="Rettangolo arrotondato 31"/>
          <p:cNvSpPr/>
          <p:nvPr/>
        </p:nvSpPr>
        <p:spPr>
          <a:xfrm>
            <a:off x="590181" y="838200"/>
            <a:ext cx="2731446" cy="1298864"/>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MANCANZA </a:t>
            </a:r>
            <a:r>
              <a:rPr lang="it-IT" dirty="0" err="1" smtClean="0"/>
              <a:t>DI</a:t>
            </a:r>
            <a:r>
              <a:rPr lang="it-IT" dirty="0" smtClean="0"/>
              <a:t> CONOSCENZE</a:t>
            </a:r>
            <a:endParaRPr lang="it-IT" dirty="0"/>
          </a:p>
        </p:txBody>
      </p:sp>
      <p:sp>
        <p:nvSpPr>
          <p:cNvPr id="45" name="Rettangolo arrotondato 44"/>
          <p:cNvSpPr/>
          <p:nvPr/>
        </p:nvSpPr>
        <p:spPr>
          <a:xfrm>
            <a:off x="247651" y="666749"/>
            <a:ext cx="552450" cy="30653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46" name="Rettangolo arrotondato 45"/>
          <p:cNvSpPr/>
          <p:nvPr/>
        </p:nvSpPr>
        <p:spPr>
          <a:xfrm>
            <a:off x="5219701" y="3543300"/>
            <a:ext cx="342899"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47" name="Rettangolo arrotondato 46"/>
          <p:cNvSpPr/>
          <p:nvPr/>
        </p:nvSpPr>
        <p:spPr>
          <a:xfrm>
            <a:off x="6309729" y="854656"/>
            <a:ext cx="586371" cy="2883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49" name="Rettangolo arrotondato 48"/>
          <p:cNvSpPr/>
          <p:nvPr/>
        </p:nvSpPr>
        <p:spPr>
          <a:xfrm>
            <a:off x="6636246" y="4390158"/>
            <a:ext cx="907554" cy="4104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5-7</a:t>
            </a:r>
            <a:endParaRPr lang="it-IT" dirty="0"/>
          </a:p>
        </p:txBody>
      </p:sp>
      <p:sp>
        <p:nvSpPr>
          <p:cNvPr id="37" name="Ovale 36"/>
          <p:cNvSpPr/>
          <p:nvPr/>
        </p:nvSpPr>
        <p:spPr>
          <a:xfrm>
            <a:off x="9401175" y="2686050"/>
            <a:ext cx="1657350" cy="220027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arrotondato 40"/>
          <p:cNvSpPr/>
          <p:nvPr/>
        </p:nvSpPr>
        <p:spPr>
          <a:xfrm>
            <a:off x="3709404" y="2178630"/>
            <a:ext cx="348246" cy="39311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9" name="Freccia in giù 28"/>
          <p:cNvSpPr/>
          <p:nvPr/>
        </p:nvSpPr>
        <p:spPr>
          <a:xfrm>
            <a:off x="3314700" y="2114550"/>
            <a:ext cx="400050" cy="38100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Rettangolo arrotondato 30"/>
          <p:cNvSpPr/>
          <p:nvPr/>
        </p:nvSpPr>
        <p:spPr>
          <a:xfrm>
            <a:off x="2075070" y="2514600"/>
            <a:ext cx="2820779" cy="127635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Ragionamenti “</a:t>
            </a:r>
            <a:r>
              <a:rPr lang="it-IT" dirty="0" err="1" smtClean="0"/>
              <a:t>scorciaoia</a:t>
            </a:r>
            <a:r>
              <a:rPr lang="it-IT" dirty="0" smtClean="0"/>
              <a:t>” per valutare i rischi</a:t>
            </a:r>
            <a:endParaRPr lang="it-IT" dirty="0"/>
          </a:p>
        </p:txBody>
      </p:sp>
      <p:sp>
        <p:nvSpPr>
          <p:cNvPr id="34" name="Goccia 33">
            <a:extLst>
              <a:ext uri="{FF2B5EF4-FFF2-40B4-BE49-F238E27FC236}">
                <a16:creationId xmlns:a16="http://schemas.microsoft.com/office/drawing/2014/main" id="{ED34B437-BD07-4240-B46E-68949A03EE44}"/>
              </a:ext>
            </a:extLst>
          </p:cNvPr>
          <p:cNvSpPr/>
          <p:nvPr/>
        </p:nvSpPr>
        <p:spPr>
          <a:xfrm rot="1905374">
            <a:off x="304435" y="4197770"/>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5" name="Rettangolo 34"/>
          <p:cNvSpPr/>
          <p:nvPr/>
        </p:nvSpPr>
        <p:spPr>
          <a:xfrm>
            <a:off x="785485" y="4079601"/>
            <a:ext cx="7920365" cy="2492990"/>
          </a:xfrm>
          <a:prstGeom prst="rect">
            <a:avLst/>
          </a:prstGeom>
        </p:spPr>
        <p:txBody>
          <a:bodyPr wrap="square">
            <a:spAutoFit/>
          </a:bodyPr>
          <a:lstStyle/>
          <a:p>
            <a:r>
              <a:rPr lang="it-IT" sz="2200" dirty="0" smtClean="0">
                <a:cs typeface="Arial" charset="0"/>
              </a:rPr>
              <a:t>Il rischio è controllabile personalmente?</a:t>
            </a:r>
          </a:p>
          <a:p>
            <a:endParaRPr lang="it-IT" sz="2200" dirty="0" smtClean="0">
              <a:cs typeface="Arial" charset="0"/>
            </a:endParaRPr>
          </a:p>
          <a:p>
            <a:r>
              <a:rPr lang="it-IT" sz="2200" dirty="0" smtClean="0">
                <a:cs typeface="Arial" charset="0"/>
              </a:rPr>
              <a:t>Se mi vengono facilmente in mente</a:t>
            </a:r>
            <a:br>
              <a:rPr lang="it-IT" sz="2200" dirty="0" smtClean="0">
                <a:cs typeface="Arial" charset="0"/>
              </a:rPr>
            </a:br>
            <a:r>
              <a:rPr lang="it-IT" sz="2200" dirty="0" smtClean="0">
                <a:cs typeface="Arial" charset="0"/>
              </a:rPr>
              <a:t>gli incidenti aerei, allora questi sono frequenti</a:t>
            </a:r>
          </a:p>
          <a:p>
            <a:endParaRPr lang="it-IT" sz="2200" dirty="0" smtClean="0">
              <a:cs typeface="Arial" charset="0"/>
            </a:endParaRPr>
          </a:p>
          <a:p>
            <a:r>
              <a:rPr lang="it-IT" sz="2200" dirty="0" smtClean="0">
                <a:cs typeface="Arial" charset="0"/>
              </a:rPr>
              <a:t>Se quell’attività mi piace, significa che non</a:t>
            </a:r>
            <a:br>
              <a:rPr lang="it-IT" sz="2200" dirty="0" smtClean="0">
                <a:cs typeface="Arial" charset="0"/>
              </a:rPr>
            </a:br>
            <a:r>
              <a:rPr lang="it-IT" sz="2200" dirty="0" smtClean="0">
                <a:cs typeface="Arial" charset="0"/>
              </a:rPr>
              <a:t>è rischiosa </a:t>
            </a:r>
            <a:r>
              <a:rPr lang="it-IT" sz="2400" dirty="0" smtClean="0">
                <a:cs typeface="Arial" charset="0"/>
              </a:rPr>
              <a:t>…</a:t>
            </a:r>
          </a:p>
        </p:txBody>
      </p:sp>
      <p:sp>
        <p:nvSpPr>
          <p:cNvPr id="36" name="Goccia 35">
            <a:extLst>
              <a:ext uri="{FF2B5EF4-FFF2-40B4-BE49-F238E27FC236}">
                <a16:creationId xmlns:a16="http://schemas.microsoft.com/office/drawing/2014/main" id="{ED34B437-BD07-4240-B46E-68949A03EE44}"/>
              </a:ext>
            </a:extLst>
          </p:cNvPr>
          <p:cNvSpPr/>
          <p:nvPr/>
        </p:nvSpPr>
        <p:spPr>
          <a:xfrm rot="1905374">
            <a:off x="300103" y="4982292"/>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8" name="Goccia 37">
            <a:extLst>
              <a:ext uri="{FF2B5EF4-FFF2-40B4-BE49-F238E27FC236}">
                <a16:creationId xmlns:a16="http://schemas.microsoft.com/office/drawing/2014/main" id="{ED34B437-BD07-4240-B46E-68949A03EE44}"/>
              </a:ext>
            </a:extLst>
          </p:cNvPr>
          <p:cNvSpPr/>
          <p:nvPr/>
        </p:nvSpPr>
        <p:spPr>
          <a:xfrm rot="1905374">
            <a:off x="340798" y="5953848"/>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9" name="Rettangolo 38"/>
          <p:cNvSpPr/>
          <p:nvPr/>
        </p:nvSpPr>
        <p:spPr>
          <a:xfrm>
            <a:off x="477551" y="3653135"/>
            <a:ext cx="513050" cy="923330"/>
          </a:xfrm>
          <a:prstGeom prst="rect">
            <a:avLst/>
          </a:prstGeom>
          <a:noFill/>
        </p:spPr>
        <p:txBody>
          <a:bodyPr wrap="square" lIns="91440" tIns="45720" rIns="91440" bIns="45720">
            <a:spAutoFit/>
          </a:bodyPr>
          <a:lstStyle/>
          <a:p>
            <a:pPr algn="ctr"/>
            <a:r>
              <a:rPr lang="it-IT" sz="5400" b="1" cap="all" spc="0" dirty="0" smtClean="0">
                <a:ln w="9000" cmpd="sng">
                  <a:solidFill>
                    <a:schemeClr val="accent4">
                      <a:shade val="50000"/>
                      <a:satMod val="120000"/>
                    </a:schemeClr>
                  </a:solidFill>
                  <a:prstDash val="solid"/>
                </a:ln>
                <a:solidFill>
                  <a:srgbClr val="FAC356"/>
                </a:solidFill>
                <a:effectLst>
                  <a:reflection blurRad="12700" stA="28000" endPos="45000" dist="1000" dir="5400000" sy="-100000" algn="bl" rotWithShape="0"/>
                </a:effectLst>
                <a:cs typeface="Arial" charset="0"/>
              </a:rPr>
              <a:t>“</a:t>
            </a:r>
            <a:endParaRPr lang="it-IT" sz="5400" b="1" cap="all" spc="0" dirty="0">
              <a:ln w="9000" cmpd="sng">
                <a:solidFill>
                  <a:schemeClr val="accent4">
                    <a:shade val="50000"/>
                    <a:satMod val="120000"/>
                  </a:schemeClr>
                </a:solidFill>
                <a:prstDash val="solid"/>
              </a:ln>
              <a:solidFill>
                <a:srgbClr val="FAC356"/>
              </a:solidFill>
              <a:effectLst>
                <a:reflection blurRad="12700" stA="28000" endPos="45000" dist="1000" dir="5400000" sy="-100000" algn="bl" rotWithShape="0"/>
              </a:effectLst>
            </a:endParaRPr>
          </a:p>
        </p:txBody>
      </p:sp>
      <p:sp>
        <p:nvSpPr>
          <p:cNvPr id="53" name="Rettangolo 52"/>
          <p:cNvSpPr/>
          <p:nvPr/>
        </p:nvSpPr>
        <p:spPr>
          <a:xfrm rot="10800000">
            <a:off x="2725451" y="5767685"/>
            <a:ext cx="455899" cy="923330"/>
          </a:xfrm>
          <a:prstGeom prst="rect">
            <a:avLst/>
          </a:prstGeom>
          <a:noFill/>
        </p:spPr>
        <p:txBody>
          <a:bodyPr wrap="square" lIns="91440" tIns="45720" rIns="91440" bIns="45720">
            <a:spAutoFit/>
          </a:bodyPr>
          <a:lstStyle/>
          <a:p>
            <a:pPr algn="ctr"/>
            <a:r>
              <a:rPr lang="it-IT" sz="5400" b="1" cap="all" spc="0" dirty="0" smtClean="0">
                <a:ln w="9000" cmpd="sng">
                  <a:solidFill>
                    <a:schemeClr val="accent4">
                      <a:shade val="50000"/>
                      <a:satMod val="120000"/>
                    </a:schemeClr>
                  </a:solidFill>
                  <a:prstDash val="solid"/>
                </a:ln>
                <a:solidFill>
                  <a:srgbClr val="FAC356"/>
                </a:solidFill>
                <a:effectLst>
                  <a:reflection blurRad="12700" stA="28000" endPos="45000" dist="1000" dir="5400000" sy="-100000" algn="bl" rotWithShape="0"/>
                </a:effectLst>
                <a:cs typeface="Arial" charset="0"/>
              </a:rPr>
              <a:t>“</a:t>
            </a:r>
            <a:endParaRPr lang="it-IT" sz="5400" b="1" cap="all" spc="0" dirty="0">
              <a:ln w="9000" cmpd="sng">
                <a:solidFill>
                  <a:schemeClr val="accent4">
                    <a:shade val="50000"/>
                    <a:satMod val="120000"/>
                  </a:schemeClr>
                </a:solidFill>
                <a:prstDash val="solid"/>
              </a:ln>
              <a:solidFill>
                <a:srgbClr val="FAC356"/>
              </a:solidFill>
              <a:effectLst>
                <a:reflection blurRad="12700" stA="28000" endPos="45000" dist="1000" dir="5400000" sy="-100000" algn="bl" rotWithShape="0"/>
              </a:effectLst>
            </a:endParaRPr>
          </a:p>
        </p:txBody>
      </p:sp>
      <p:sp>
        <p:nvSpPr>
          <p:cNvPr id="54" name="Rettangolo arrotondato 53"/>
          <p:cNvSpPr/>
          <p:nvPr/>
        </p:nvSpPr>
        <p:spPr>
          <a:xfrm>
            <a:off x="4075321" y="3581400"/>
            <a:ext cx="1030079" cy="400050"/>
          </a:xfrm>
          <a:prstGeom prst="roundRect">
            <a:avLst/>
          </a:prstGeom>
          <a:solidFill>
            <a:schemeClr val="accent4">
              <a:lumMod val="75000"/>
            </a:schemeClr>
          </a:solidFill>
          <a:ln w="57150"/>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b="1" dirty="0" smtClean="0">
                <a:solidFill>
                  <a:schemeClr val="tx1"/>
                </a:solidFill>
              </a:rPr>
              <a:t>Indizi</a:t>
            </a:r>
            <a:endParaRPr lang="it-IT" b="1" dirty="0">
              <a:solidFill>
                <a:schemeClr val="tx1"/>
              </a:solidFill>
            </a:endParaRPr>
          </a:p>
        </p:txBody>
      </p:sp>
    </p:spTree>
    <p:extLst>
      <p:ext uri="{BB962C8B-B14F-4D97-AF65-F5344CB8AC3E}">
        <p14:creationId xmlns:p14="http://schemas.microsoft.com/office/powerpoint/2010/main" val="3895688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a:stretch>
            <a:fillRect/>
          </a:stretch>
        </p:blipFill>
        <p:spPr>
          <a:xfrm>
            <a:off x="0" y="3219450"/>
            <a:ext cx="5676900" cy="3638550"/>
          </a:xfrm>
          <a:prstGeom prst="rect">
            <a:avLst/>
          </a:prstGeom>
        </p:spPr>
      </p:pic>
      <p:sp>
        <p:nvSpPr>
          <p:cNvPr id="12" name="Documento 11"/>
          <p:cNvSpPr/>
          <p:nvPr/>
        </p:nvSpPr>
        <p:spPr>
          <a:xfrm>
            <a:off x="-13525" y="448916"/>
            <a:ext cx="5991424" cy="3700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4</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Valutazione intuitiva del rischio 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smtClean="0"/>
              <a:t>Immagini</a:t>
            </a:r>
          </a:p>
          <a:p>
            <a:endParaRPr lang="it-IT" dirty="0" smtClean="0">
              <a:latin typeface="Gisha" panose="020B0502040204020203" pitchFamily="34" charset="-79"/>
              <a:cs typeface="Gisha" panose="020B0502040204020203" pitchFamily="34" charset="-79"/>
            </a:endParaRPr>
          </a:p>
          <a:p>
            <a:r>
              <a:rPr lang="it-IT" dirty="0" smtClean="0">
                <a:latin typeface="Gisha" panose="020B0502040204020203" pitchFamily="34" charset="-79"/>
                <a:cs typeface="Gisha" panose="020B0502040204020203" pitchFamily="34" charset="-79"/>
                <a:hlinkClick r:id="rId4"/>
              </a:rPr>
              <a:t>https://www.pexels.com/photo/blur-board-game-business-challenge-278918/</a:t>
            </a:r>
            <a:endParaRPr lang="it-IT" dirty="0" smtClean="0">
              <a:latin typeface="Gisha" panose="020B0502040204020203" pitchFamily="34" charset="-79"/>
              <a:cs typeface="Gisha" panose="020B0502040204020203" pitchFamily="34" charset="-79"/>
            </a:endParaRPr>
          </a:p>
          <a:p>
            <a:endParaRPr lang="it-IT" dirty="0" smtClean="0">
              <a:latin typeface="Gisha" panose="020B0502040204020203" pitchFamily="34" charset="-79"/>
              <a:cs typeface="Gisha" panose="020B0502040204020203" pitchFamily="34" charset="-79"/>
            </a:endParaRPr>
          </a:p>
          <a:p>
            <a:r>
              <a:rPr lang="it-IT" dirty="0" smtClean="0">
                <a:latin typeface="Gisha" panose="020B0502040204020203" pitchFamily="34" charset="-79"/>
                <a:cs typeface="Gisha" panose="020B0502040204020203" pitchFamily="34" charset="-79"/>
              </a:rPr>
              <a:t>https://www.pexels.com/photo/4k-wallpaper-adorable-blur-boy-1148998/</a:t>
            </a:r>
          </a:p>
          <a:p>
            <a:endParaRPr lang="it-IT" dirty="0" smtClean="0">
              <a:latin typeface="Gisha" panose="020B0502040204020203" pitchFamily="34" charset="-79"/>
              <a:cs typeface="Gisha" panose="020B0502040204020203" pitchFamily="34" charset="-79"/>
            </a:endParaRPr>
          </a:p>
        </p:txBody>
      </p:sp>
      <p:sp>
        <p:nvSpPr>
          <p:cNvPr id="39" name="Rettangolo arrotondato 38"/>
          <p:cNvSpPr/>
          <p:nvPr/>
        </p:nvSpPr>
        <p:spPr>
          <a:xfrm>
            <a:off x="3804663" y="44359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2" name="Goccia 31">
            <a:extLst>
              <a:ext uri="{FF2B5EF4-FFF2-40B4-BE49-F238E27FC236}">
                <a16:creationId xmlns:a16="http://schemas.microsoft.com/office/drawing/2014/main" id="{ED34B437-BD07-4240-B46E-68949A03EE44}"/>
              </a:ext>
            </a:extLst>
          </p:cNvPr>
          <p:cNvSpPr/>
          <p:nvPr/>
        </p:nvSpPr>
        <p:spPr>
          <a:xfrm rot="1905374">
            <a:off x="6227145" y="4423827"/>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6" name="Rettangolo 35"/>
          <p:cNvSpPr/>
          <p:nvPr/>
        </p:nvSpPr>
        <p:spPr>
          <a:xfrm>
            <a:off x="6631997" y="4326681"/>
            <a:ext cx="5236153" cy="1938992"/>
          </a:xfrm>
          <a:prstGeom prst="rect">
            <a:avLst/>
          </a:prstGeom>
        </p:spPr>
        <p:txBody>
          <a:bodyPr wrap="square">
            <a:spAutoFit/>
          </a:bodyPr>
          <a:lstStyle/>
          <a:p>
            <a:r>
              <a:rPr lang="it-IT" sz="2000" dirty="0" smtClean="0">
                <a:cs typeface="Arial" charset="0"/>
              </a:rPr>
              <a:t>Una persona può amare sport estremi, ma essere prudente negli investimenti finanziari  …</a:t>
            </a:r>
          </a:p>
          <a:p>
            <a:endParaRPr lang="it-IT" sz="2000" dirty="0" smtClean="0">
              <a:cs typeface="Arial" charset="0"/>
            </a:endParaRPr>
          </a:p>
          <a:p>
            <a:r>
              <a:rPr lang="it-IT" sz="2000" dirty="0" smtClean="0">
                <a:cs typeface="Arial" charset="0"/>
                <a:sym typeface="Wingdings" pitchFamily="2" charset="2"/>
              </a:rPr>
              <a:t>giocare d’azzardo e guidare l’automobile in modo scrupoloso</a:t>
            </a:r>
          </a:p>
        </p:txBody>
      </p:sp>
      <p:sp>
        <p:nvSpPr>
          <p:cNvPr id="40" name="Goccia 39">
            <a:extLst>
              <a:ext uri="{FF2B5EF4-FFF2-40B4-BE49-F238E27FC236}">
                <a16:creationId xmlns:a16="http://schemas.microsoft.com/office/drawing/2014/main" id="{ED34B437-BD07-4240-B46E-68949A03EE44}"/>
              </a:ext>
            </a:extLst>
          </p:cNvPr>
          <p:cNvSpPr/>
          <p:nvPr/>
        </p:nvSpPr>
        <p:spPr>
          <a:xfrm rot="1905374">
            <a:off x="6279966" y="5566359"/>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2" name="Rettangolo 51"/>
          <p:cNvSpPr/>
          <p:nvPr/>
        </p:nvSpPr>
        <p:spPr>
          <a:xfrm>
            <a:off x="215920" y="694106"/>
            <a:ext cx="5428136" cy="461665"/>
          </a:xfrm>
          <a:prstGeom prst="rect">
            <a:avLst/>
          </a:prstGeom>
        </p:spPr>
        <p:txBody>
          <a:bodyPr wrap="square">
            <a:spAutoFit/>
          </a:bodyPr>
          <a:lstStyle/>
          <a:p>
            <a:pPr algn="ctr"/>
            <a:r>
              <a:rPr lang="it-IT" sz="2400" b="1" dirty="0" smtClean="0">
                <a:cs typeface="Arial" charset="0"/>
              </a:rPr>
              <a:t>Multidimensionalità</a:t>
            </a:r>
          </a:p>
        </p:txBody>
      </p:sp>
      <p:sp>
        <p:nvSpPr>
          <p:cNvPr id="53" name="Rettangolo arrotondato 52"/>
          <p:cNvSpPr/>
          <p:nvPr/>
        </p:nvSpPr>
        <p:spPr>
          <a:xfrm>
            <a:off x="4864672" y="2241510"/>
            <a:ext cx="768873" cy="30856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3-4</a:t>
            </a:r>
            <a:endParaRPr lang="it-IT" dirty="0"/>
          </a:p>
        </p:txBody>
      </p:sp>
      <p:sp>
        <p:nvSpPr>
          <p:cNvPr id="24" name="Rettangolo arrotondato 23"/>
          <p:cNvSpPr/>
          <p:nvPr/>
        </p:nvSpPr>
        <p:spPr>
          <a:xfrm>
            <a:off x="5593652" y="827151"/>
            <a:ext cx="397246" cy="2133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46" name="Rettangolo arrotondato 45"/>
          <p:cNvSpPr/>
          <p:nvPr/>
        </p:nvSpPr>
        <p:spPr>
          <a:xfrm>
            <a:off x="11625902" y="3579565"/>
            <a:ext cx="373624" cy="29883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47" name="Rettangolo arrotondato 46"/>
          <p:cNvSpPr/>
          <p:nvPr/>
        </p:nvSpPr>
        <p:spPr>
          <a:xfrm>
            <a:off x="11195565" y="5364912"/>
            <a:ext cx="641714" cy="4499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5-6</a:t>
            </a:r>
            <a:endParaRPr lang="it-IT" dirty="0"/>
          </a:p>
        </p:txBody>
      </p:sp>
      <p:sp>
        <p:nvSpPr>
          <p:cNvPr id="43" name="CasellaDiTesto 42"/>
          <p:cNvSpPr txBox="1"/>
          <p:nvPr/>
        </p:nvSpPr>
        <p:spPr>
          <a:xfrm>
            <a:off x="685800" y="1355550"/>
            <a:ext cx="4362450" cy="378000"/>
          </a:xfrm>
          <a:prstGeom prst="rect">
            <a:avLst/>
          </a:prstGeom>
          <a:noFill/>
        </p:spPr>
        <p:txBody>
          <a:bodyPr wrap="square" rtlCol="0">
            <a:spAutoFit/>
          </a:bodyPr>
          <a:lstStyle/>
          <a:p>
            <a:pPr algn="ctr"/>
            <a:r>
              <a:rPr lang="it-IT" dirty="0" smtClean="0"/>
              <a:t>del rapporto col rischio</a:t>
            </a:r>
            <a:endParaRPr lang="it-IT" dirty="0"/>
          </a:p>
        </p:txBody>
      </p:sp>
      <p:sp>
        <p:nvSpPr>
          <p:cNvPr id="45" name="Rettangolo arrotondato 44"/>
          <p:cNvSpPr/>
          <p:nvPr/>
        </p:nvSpPr>
        <p:spPr>
          <a:xfrm>
            <a:off x="5319726" y="1424270"/>
            <a:ext cx="397246" cy="2133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8" name="Rettangolo 27"/>
          <p:cNvSpPr/>
          <p:nvPr/>
        </p:nvSpPr>
        <p:spPr>
          <a:xfrm>
            <a:off x="6325362" y="3616063"/>
            <a:ext cx="5085588" cy="461665"/>
          </a:xfrm>
          <a:prstGeom prst="rect">
            <a:avLst/>
          </a:prstGeom>
        </p:spPr>
        <p:txBody>
          <a:bodyPr wrap="square">
            <a:spAutoFit/>
          </a:bodyPr>
          <a:lstStyle/>
          <a:p>
            <a:pPr algn="ctr"/>
            <a:r>
              <a:rPr lang="it-IT" sz="2400" b="1" dirty="0" smtClean="0">
                <a:cs typeface="Arial" charset="0"/>
              </a:rPr>
              <a:t>Esempi</a:t>
            </a:r>
          </a:p>
        </p:txBody>
      </p:sp>
      <p:sp>
        <p:nvSpPr>
          <p:cNvPr id="35" name="Documento 34">
            <a:extLst>
              <a:ext uri="{FF2B5EF4-FFF2-40B4-BE49-F238E27FC236}">
                <a16:creationId xmlns:a16="http://schemas.microsoft.com/office/drawing/2014/main" id="{ABB207A1-8AF5-47AB-B50D-C3D7D6AA8047}"/>
              </a:ext>
            </a:extLst>
          </p:cNvPr>
          <p:cNvSpPr>
            <a:spLocks/>
          </p:cNvSpPr>
          <p:nvPr/>
        </p:nvSpPr>
        <p:spPr>
          <a:xfrm rot="10800000" flipV="1">
            <a:off x="6022427" y="504496"/>
            <a:ext cx="6169571" cy="3421117"/>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pic>
        <p:nvPicPr>
          <p:cNvPr id="37" name="Picture 4"/>
          <p:cNvPicPr>
            <a:picLocks noChangeAspect="1" noChangeArrowheads="1"/>
          </p:cNvPicPr>
          <p:nvPr/>
        </p:nvPicPr>
        <p:blipFill>
          <a:blip r:embed="rId5"/>
          <a:stretch>
            <a:fillRect/>
          </a:stretch>
        </p:blipFill>
        <p:spPr bwMode="auto">
          <a:xfrm>
            <a:off x="5924550" y="488731"/>
            <a:ext cx="6019800" cy="3058509"/>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26" name="Rettangolo 25"/>
          <p:cNvSpPr/>
          <p:nvPr/>
        </p:nvSpPr>
        <p:spPr>
          <a:xfrm>
            <a:off x="330220" y="2141906"/>
            <a:ext cx="5428136" cy="461665"/>
          </a:xfrm>
          <a:prstGeom prst="rect">
            <a:avLst/>
          </a:prstGeom>
        </p:spPr>
        <p:txBody>
          <a:bodyPr wrap="square">
            <a:spAutoFit/>
          </a:bodyPr>
          <a:lstStyle/>
          <a:p>
            <a:pPr algn="ctr"/>
            <a:r>
              <a:rPr lang="it-IT" sz="2400" b="1" dirty="0" smtClean="0">
                <a:cs typeface="Arial" charset="0"/>
              </a:rPr>
              <a:t>Molteplicità</a:t>
            </a:r>
          </a:p>
        </p:txBody>
      </p:sp>
      <p:sp>
        <p:nvSpPr>
          <p:cNvPr id="29" name="CasellaDiTesto 28"/>
          <p:cNvSpPr txBox="1"/>
          <p:nvPr/>
        </p:nvSpPr>
        <p:spPr>
          <a:xfrm>
            <a:off x="819150" y="2784300"/>
            <a:ext cx="4362450" cy="646331"/>
          </a:xfrm>
          <a:prstGeom prst="rect">
            <a:avLst/>
          </a:prstGeom>
          <a:noFill/>
        </p:spPr>
        <p:txBody>
          <a:bodyPr wrap="square" rtlCol="0">
            <a:spAutoFit/>
          </a:bodyPr>
          <a:lstStyle/>
          <a:p>
            <a:pPr algn="ctr"/>
            <a:r>
              <a:rPr lang="it-IT" dirty="0" smtClean="0"/>
              <a:t>dei comportamenti, anche di uno stesso individuo in situazioni diverse</a:t>
            </a:r>
            <a:endParaRPr lang="it-IT" dirty="0"/>
          </a:p>
        </p:txBody>
      </p:sp>
    </p:spTree>
    <p:extLst>
      <p:ext uri="{BB962C8B-B14F-4D97-AF65-F5344CB8AC3E}">
        <p14:creationId xmlns:p14="http://schemas.microsoft.com/office/powerpoint/2010/main" val="166054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a:duotone>
              <a:schemeClr val="accent4">
                <a:shade val="45000"/>
                <a:satMod val="135000"/>
              </a:schemeClr>
              <a:prstClr val="white"/>
            </a:duotone>
          </a:blip>
          <a:stretch>
            <a:fillRect/>
          </a:stretch>
        </p:blipFill>
        <p:spPr>
          <a:xfrm>
            <a:off x="0" y="3429000"/>
            <a:ext cx="5962649" cy="3429000"/>
          </a:xfrm>
          <a:prstGeom prst="rect">
            <a:avLst/>
          </a:prstGeom>
        </p:spPr>
      </p:pic>
      <p:sp>
        <p:nvSpPr>
          <p:cNvPr id="12" name="Documento 11"/>
          <p:cNvSpPr/>
          <p:nvPr/>
        </p:nvSpPr>
        <p:spPr>
          <a:xfrm>
            <a:off x="-13525" y="338554"/>
            <a:ext cx="6019470" cy="381781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5</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Rischio e incertezza</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a:t>Immagini</a:t>
            </a:r>
          </a:p>
          <a:p>
            <a:endParaRPr lang="it-IT" dirty="0" smtClean="0">
              <a:latin typeface="Gisha" panose="020B0502040204020203" pitchFamily="34" charset="-79"/>
              <a:cs typeface="Gisha" panose="020B0502040204020203" pitchFamily="34" charset="-79"/>
            </a:endParaRPr>
          </a:p>
          <a:p>
            <a:endParaRPr lang="it-IT" dirty="0" smtClean="0">
              <a:latin typeface="Gisha" panose="020B0502040204020203" pitchFamily="34" charset="-79"/>
              <a:cs typeface="Gisha" panose="020B0502040204020203" pitchFamily="34" charset="-79"/>
            </a:endParaRPr>
          </a:p>
          <a:p>
            <a:r>
              <a:rPr lang="it-IT" dirty="0" smtClean="0">
                <a:latin typeface="Gisha" panose="020B0502040204020203" pitchFamily="34" charset="-79"/>
                <a:cs typeface="Gisha" panose="020B0502040204020203" pitchFamily="34" charset="-79"/>
                <a:hlinkClick r:id="rId4"/>
              </a:rPr>
              <a:t>https://www.pexels.com/photo/ball-casino-chance-gamble-33267/</a:t>
            </a:r>
            <a:r>
              <a:rPr lang="it-IT" dirty="0" smtClean="0">
                <a:latin typeface="Gisha" panose="020B0502040204020203" pitchFamily="34" charset="-79"/>
                <a:cs typeface="Gisha" panose="020B0502040204020203" pitchFamily="34" charset="-79"/>
              </a:rPr>
              <a:t>  ricolorata colore 4 chiaro </a:t>
            </a:r>
            <a:r>
              <a:rPr lang="it-IT" dirty="0" err="1" smtClean="0">
                <a:latin typeface="Gisha" panose="020B0502040204020203" pitchFamily="34" charset="-79"/>
                <a:cs typeface="Gisha" panose="020B0502040204020203" pitchFamily="34" charset="-79"/>
              </a:rPr>
              <a:t>ppt</a:t>
            </a:r>
            <a:endParaRPr lang="it-IT" dirty="0">
              <a:latin typeface="Gisha" panose="020B0502040204020203" pitchFamily="34" charset="-79"/>
              <a:cs typeface="Gisha" panose="020B0502040204020203" pitchFamily="34" charset="-79"/>
            </a:endParaRPr>
          </a:p>
        </p:txBody>
      </p:sp>
      <p:sp>
        <p:nvSpPr>
          <p:cNvPr id="34" name="Rettangolo arrotondato 33"/>
          <p:cNvSpPr/>
          <p:nvPr/>
        </p:nvSpPr>
        <p:spPr>
          <a:xfrm>
            <a:off x="2833336" y="458243"/>
            <a:ext cx="460588" cy="4024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4" name="CasellaDiTesto 3"/>
          <p:cNvSpPr txBox="1"/>
          <p:nvPr/>
        </p:nvSpPr>
        <p:spPr>
          <a:xfrm>
            <a:off x="6315778" y="1136081"/>
            <a:ext cx="5495222" cy="129266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it-IT" sz="2600" b="1" dirty="0" smtClean="0">
                <a:solidFill>
                  <a:schemeClr val="accent4">
                    <a:lumMod val="50000"/>
                  </a:schemeClr>
                </a:solidFill>
              </a:rPr>
              <a:t>Qual è la probabilità che si manifestino determinati eventi?</a:t>
            </a:r>
          </a:p>
          <a:p>
            <a:endParaRPr lang="it-IT" sz="2600" dirty="0" smtClean="0">
              <a:solidFill>
                <a:schemeClr val="tx1"/>
              </a:solidFill>
            </a:endParaRPr>
          </a:p>
        </p:txBody>
      </p:sp>
      <p:sp>
        <p:nvSpPr>
          <p:cNvPr id="5" name="Rettangolo 4"/>
          <p:cNvSpPr/>
          <p:nvPr/>
        </p:nvSpPr>
        <p:spPr>
          <a:xfrm>
            <a:off x="6317510" y="2703148"/>
            <a:ext cx="5512540" cy="129266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600" b="1" dirty="0" smtClean="0">
                <a:solidFill>
                  <a:srgbClr val="C00000"/>
                </a:solidFill>
              </a:rPr>
              <a:t>Rischio</a:t>
            </a:r>
            <a:r>
              <a:rPr lang="it-IT" sz="2600" b="1" dirty="0" smtClean="0">
                <a:solidFill>
                  <a:schemeClr val="accent4">
                    <a:lumMod val="50000"/>
                  </a:schemeClr>
                </a:solidFill>
              </a:rPr>
              <a:t>: probabilità oggettiva</a:t>
            </a:r>
          </a:p>
          <a:p>
            <a:r>
              <a:rPr lang="it-IT" sz="2600" b="1" dirty="0" smtClean="0">
                <a:solidFill>
                  <a:srgbClr val="C00000"/>
                </a:solidFill>
              </a:rPr>
              <a:t>Incertezza</a:t>
            </a:r>
            <a:r>
              <a:rPr lang="it-IT" sz="2600" b="1" dirty="0" smtClean="0">
                <a:solidFill>
                  <a:schemeClr val="accent4">
                    <a:lumMod val="50000"/>
                  </a:schemeClr>
                </a:solidFill>
              </a:rPr>
              <a:t>: probabilità soggettiva</a:t>
            </a:r>
            <a:endParaRPr lang="it-IT" sz="2600" dirty="0" smtClean="0">
              <a:solidFill>
                <a:schemeClr val="accent4">
                  <a:lumMod val="50000"/>
                </a:schemeClr>
              </a:solidFill>
            </a:endParaRPr>
          </a:p>
        </p:txBody>
      </p:sp>
      <p:sp>
        <p:nvSpPr>
          <p:cNvPr id="28" name="Rettangolo arrotondato 27"/>
          <p:cNvSpPr/>
          <p:nvPr/>
        </p:nvSpPr>
        <p:spPr>
          <a:xfrm flipH="1">
            <a:off x="2533650" y="1619249"/>
            <a:ext cx="419100" cy="32385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1" name="Rettangolo 20"/>
          <p:cNvSpPr/>
          <p:nvPr/>
        </p:nvSpPr>
        <p:spPr>
          <a:xfrm>
            <a:off x="733425" y="905779"/>
            <a:ext cx="5172075" cy="461665"/>
          </a:xfrm>
          <a:prstGeom prst="rect">
            <a:avLst/>
          </a:prstGeom>
        </p:spPr>
        <p:txBody>
          <a:bodyPr wrap="square">
            <a:spAutoFit/>
          </a:bodyPr>
          <a:lstStyle/>
          <a:p>
            <a:r>
              <a:rPr lang="it-IT" sz="2400" b="1" dirty="0" smtClean="0"/>
              <a:t>Rischio                          Incertezza    </a:t>
            </a:r>
            <a:endParaRPr lang="it-IT" sz="2400" dirty="0" smtClean="0"/>
          </a:p>
        </p:txBody>
      </p:sp>
      <p:sp>
        <p:nvSpPr>
          <p:cNvPr id="23" name="Rettangolo 22"/>
          <p:cNvSpPr/>
          <p:nvPr/>
        </p:nvSpPr>
        <p:spPr>
          <a:xfrm>
            <a:off x="3595579" y="1794210"/>
            <a:ext cx="2557571" cy="1631216"/>
          </a:xfrm>
          <a:prstGeom prst="rect">
            <a:avLst/>
          </a:prstGeom>
        </p:spPr>
        <p:txBody>
          <a:bodyPr wrap="square">
            <a:spAutoFit/>
          </a:bodyPr>
          <a:lstStyle/>
          <a:p>
            <a:r>
              <a:rPr lang="it-IT" sz="2000" dirty="0" smtClean="0"/>
              <a:t>Non si può calcolare una distribuzione di probabilità dei risultati</a:t>
            </a:r>
          </a:p>
        </p:txBody>
      </p:sp>
      <p:sp>
        <p:nvSpPr>
          <p:cNvPr id="24" name="Rettangolo arrotondato 23"/>
          <p:cNvSpPr/>
          <p:nvPr/>
        </p:nvSpPr>
        <p:spPr>
          <a:xfrm>
            <a:off x="5309753" y="1688533"/>
            <a:ext cx="367147" cy="4260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31" name="Diverso da 30"/>
          <p:cNvSpPr/>
          <p:nvPr/>
        </p:nvSpPr>
        <p:spPr>
          <a:xfrm>
            <a:off x="2628900" y="971550"/>
            <a:ext cx="723900" cy="361950"/>
          </a:xfrm>
          <a:prstGeom prst="mathNotEqual">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
        <p:nvSpPr>
          <p:cNvPr id="32" name="Rettangolo 31"/>
          <p:cNvSpPr/>
          <p:nvPr/>
        </p:nvSpPr>
        <p:spPr>
          <a:xfrm>
            <a:off x="357079" y="1832310"/>
            <a:ext cx="2557571" cy="1323439"/>
          </a:xfrm>
          <a:prstGeom prst="rect">
            <a:avLst/>
          </a:prstGeom>
        </p:spPr>
        <p:txBody>
          <a:bodyPr wrap="square">
            <a:spAutoFit/>
          </a:bodyPr>
          <a:lstStyle/>
          <a:p>
            <a:r>
              <a:rPr lang="it-IT" sz="2000" dirty="0" smtClean="0"/>
              <a:t>Si può calcolare una distribuzione di probabilità dei risultati</a:t>
            </a:r>
          </a:p>
        </p:txBody>
      </p:sp>
      <p:sp>
        <p:nvSpPr>
          <p:cNvPr id="45" name="Freccia in giù 44"/>
          <p:cNvSpPr/>
          <p:nvPr/>
        </p:nvSpPr>
        <p:spPr>
          <a:xfrm>
            <a:off x="1257300" y="1485900"/>
            <a:ext cx="438150" cy="2667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Freccia in giù 45"/>
          <p:cNvSpPr/>
          <p:nvPr/>
        </p:nvSpPr>
        <p:spPr>
          <a:xfrm>
            <a:off x="4476750" y="1504950"/>
            <a:ext cx="438150" cy="266700"/>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46"/>
          <p:cNvSpPr/>
          <p:nvPr/>
        </p:nvSpPr>
        <p:spPr>
          <a:xfrm>
            <a:off x="6298460" y="4341448"/>
            <a:ext cx="5531590" cy="2092881"/>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600" b="1" dirty="0" smtClean="0">
                <a:solidFill>
                  <a:schemeClr val="accent4">
                    <a:lumMod val="50000"/>
                  </a:schemeClr>
                </a:solidFill>
              </a:rPr>
              <a:t>Anche quando la probabilità può essere misurata, l’interpretazione soggettiva dipende molto da fattori </a:t>
            </a:r>
            <a:r>
              <a:rPr lang="it-IT" sz="2600" b="1" u="sng" dirty="0" smtClean="0">
                <a:solidFill>
                  <a:schemeClr val="accent4">
                    <a:lumMod val="50000"/>
                  </a:schemeClr>
                </a:solidFill>
              </a:rPr>
              <a:t>non</a:t>
            </a:r>
            <a:r>
              <a:rPr lang="it-IT" sz="2600" b="1" dirty="0" smtClean="0">
                <a:solidFill>
                  <a:schemeClr val="accent4">
                    <a:lumMod val="50000"/>
                  </a:schemeClr>
                </a:solidFill>
              </a:rPr>
              <a:t> razionali</a:t>
            </a:r>
          </a:p>
        </p:txBody>
      </p:sp>
      <p:sp>
        <p:nvSpPr>
          <p:cNvPr id="39" name="Rettangolo arrotondato 38"/>
          <p:cNvSpPr/>
          <p:nvPr/>
        </p:nvSpPr>
        <p:spPr>
          <a:xfrm>
            <a:off x="11558013" y="1054563"/>
            <a:ext cx="405387" cy="4503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49" name="Rettangolo arrotondato 48"/>
          <p:cNvSpPr/>
          <p:nvPr/>
        </p:nvSpPr>
        <p:spPr>
          <a:xfrm>
            <a:off x="10776963" y="3340563"/>
            <a:ext cx="919737" cy="45038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5-6</a:t>
            </a:r>
            <a:endParaRPr lang="it-IT" dirty="0"/>
          </a:p>
        </p:txBody>
      </p:sp>
      <p:sp>
        <p:nvSpPr>
          <p:cNvPr id="30" name="Rettangolo arrotondato 29"/>
          <p:cNvSpPr/>
          <p:nvPr/>
        </p:nvSpPr>
        <p:spPr>
          <a:xfrm>
            <a:off x="11205588" y="490266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Tree>
    <p:extLst>
      <p:ext uri="{BB962C8B-B14F-4D97-AF65-F5344CB8AC3E}">
        <p14:creationId xmlns:p14="http://schemas.microsoft.com/office/powerpoint/2010/main" val="3760816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id="{D196522F-FD5B-4D98-8E11-918D3F154707}"/>
              </a:ext>
            </a:extLst>
          </p:cNvPr>
          <p:cNvSpPr/>
          <p:nvPr/>
        </p:nvSpPr>
        <p:spPr>
          <a:xfrm>
            <a:off x="0" y="395531"/>
            <a:ext cx="8146283" cy="2226598"/>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6</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Rischio e pericolo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4" name="Rettangolo arrotondato 23"/>
          <p:cNvSpPr/>
          <p:nvPr/>
        </p:nvSpPr>
        <p:spPr>
          <a:xfrm>
            <a:off x="-4364358" y="-32577"/>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Note sviluppo</a:t>
            </a:r>
          </a:p>
          <a:p>
            <a:endParaRPr lang="it-IT" sz="1400" b="1" dirty="0"/>
          </a:p>
          <a:p>
            <a:r>
              <a:rPr lang="it-IT" sz="1400" dirty="0" smtClean="0"/>
              <a:t>https://www.pexels.com/photo/woman-in-white-dress-shirt-holding-blue-permanent-marker-1081226/</a:t>
            </a:r>
            <a:endParaRPr lang="it-IT" sz="1400" dirty="0"/>
          </a:p>
          <a:p>
            <a:endParaRPr lang="it-IT" sz="1400" dirty="0"/>
          </a:p>
        </p:txBody>
      </p:sp>
      <p:sp>
        <p:nvSpPr>
          <p:cNvPr id="61" name="Elaborazione 60">
            <a:extLst>
              <a:ext uri="{FF2B5EF4-FFF2-40B4-BE49-F238E27FC236}">
                <a16:creationId xmlns:a16="http://schemas.microsoft.com/office/drawing/2014/main" id="{D196522F-FD5B-4D98-8E11-918D3F154707}"/>
              </a:ext>
            </a:extLst>
          </p:cNvPr>
          <p:cNvSpPr/>
          <p:nvPr/>
        </p:nvSpPr>
        <p:spPr>
          <a:xfrm>
            <a:off x="-1" y="4986635"/>
            <a:ext cx="8084128" cy="1830228"/>
          </a:xfrm>
          <a:prstGeom prst="flowChart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sp>
        <p:nvSpPr>
          <p:cNvPr id="79" name="Rettangolo arrotondato 78"/>
          <p:cNvSpPr/>
          <p:nvPr/>
        </p:nvSpPr>
        <p:spPr>
          <a:xfrm>
            <a:off x="7172325" y="5134840"/>
            <a:ext cx="485775" cy="3801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10</a:t>
            </a:r>
            <a:endParaRPr lang="it-IT" dirty="0"/>
          </a:p>
        </p:txBody>
      </p:sp>
      <p:sp>
        <p:nvSpPr>
          <p:cNvPr id="86" name="Rettangolo arrotondato 85"/>
          <p:cNvSpPr/>
          <p:nvPr/>
        </p:nvSpPr>
        <p:spPr>
          <a:xfrm>
            <a:off x="6842714" y="2025907"/>
            <a:ext cx="385896" cy="392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pic>
        <p:nvPicPr>
          <p:cNvPr id="1026" name="Picture 2"/>
          <p:cNvPicPr>
            <a:picLocks noChangeAspect="1" noChangeArrowheads="1"/>
          </p:cNvPicPr>
          <p:nvPr/>
        </p:nvPicPr>
        <p:blipFill>
          <a:blip r:embed="rId3"/>
          <a:stretch>
            <a:fillRect/>
          </a:stretch>
        </p:blipFill>
        <p:spPr bwMode="auto">
          <a:xfrm>
            <a:off x="7943850" y="419100"/>
            <a:ext cx="4333875" cy="6381750"/>
          </a:xfrm>
          <a:prstGeom prst="rect">
            <a:avLst/>
          </a:prstGeom>
          <a:noFill/>
          <a:ln w="9525">
            <a:noFill/>
            <a:miter lim="800000"/>
            <a:headEnd/>
            <a:tailEnd/>
          </a:ln>
          <a:effectLst/>
        </p:spPr>
      </p:pic>
      <p:sp>
        <p:nvSpPr>
          <p:cNvPr id="52" name="CasellaDiTesto 51"/>
          <p:cNvSpPr txBox="1"/>
          <p:nvPr/>
        </p:nvSpPr>
        <p:spPr>
          <a:xfrm>
            <a:off x="571500" y="866775"/>
            <a:ext cx="6800850" cy="830997"/>
          </a:xfrm>
          <a:prstGeom prst="rect">
            <a:avLst/>
          </a:prstGeom>
          <a:noFill/>
        </p:spPr>
        <p:txBody>
          <a:bodyPr wrap="square" rtlCol="0">
            <a:spAutoFit/>
          </a:bodyPr>
          <a:lstStyle/>
          <a:p>
            <a:r>
              <a:rPr lang="it-IT" sz="2400" b="1" dirty="0" smtClean="0">
                <a:cs typeface="Arial" charset="0"/>
              </a:rPr>
              <a:t>“Rischio” e pericolo” sono termini quasi interscambiabili nel linguaggio comune</a:t>
            </a:r>
            <a:endParaRPr lang="it-IT" sz="2400" b="1" dirty="0"/>
          </a:p>
        </p:txBody>
      </p:sp>
      <p:sp>
        <p:nvSpPr>
          <p:cNvPr id="27" name="Rettangolo arrotondato 26"/>
          <p:cNvSpPr/>
          <p:nvPr/>
        </p:nvSpPr>
        <p:spPr>
          <a:xfrm>
            <a:off x="6864194" y="971550"/>
            <a:ext cx="298606" cy="4000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6" name="Rettangolo 25"/>
          <p:cNvSpPr/>
          <p:nvPr/>
        </p:nvSpPr>
        <p:spPr>
          <a:xfrm>
            <a:off x="733425" y="3167360"/>
            <a:ext cx="6096000" cy="461665"/>
          </a:xfrm>
          <a:prstGeom prst="rect">
            <a:avLst/>
          </a:prstGeom>
        </p:spPr>
        <p:txBody>
          <a:bodyPr>
            <a:spAutoFit/>
          </a:bodyPr>
          <a:lstStyle/>
          <a:p>
            <a:endParaRPr lang="it-IT" sz="2400" dirty="0" smtClean="0">
              <a:cs typeface="Arial" charset="0"/>
            </a:endParaRPr>
          </a:p>
        </p:txBody>
      </p:sp>
      <p:sp>
        <p:nvSpPr>
          <p:cNvPr id="28" name="Rettangolo 27"/>
          <p:cNvSpPr/>
          <p:nvPr/>
        </p:nvSpPr>
        <p:spPr>
          <a:xfrm>
            <a:off x="1000125" y="5310485"/>
            <a:ext cx="6096000" cy="1200329"/>
          </a:xfrm>
          <a:prstGeom prst="rect">
            <a:avLst/>
          </a:prstGeom>
        </p:spPr>
        <p:txBody>
          <a:bodyPr>
            <a:spAutoFit/>
          </a:bodyPr>
          <a:lstStyle/>
          <a:p>
            <a:r>
              <a:rPr lang="it-IT" sz="2400" b="1" dirty="0" smtClean="0">
                <a:cs typeface="Arial" charset="0"/>
              </a:rPr>
              <a:t>Nel definire un rischio è molto importante anche la valutazione soggettiva</a:t>
            </a:r>
          </a:p>
        </p:txBody>
      </p:sp>
      <p:sp>
        <p:nvSpPr>
          <p:cNvPr id="18" name="CasellaDiTesto 17"/>
          <p:cNvSpPr txBox="1"/>
          <p:nvPr/>
        </p:nvSpPr>
        <p:spPr>
          <a:xfrm>
            <a:off x="723900" y="1933575"/>
            <a:ext cx="6858000" cy="461665"/>
          </a:xfrm>
          <a:prstGeom prst="rect">
            <a:avLst/>
          </a:prstGeom>
          <a:noFill/>
        </p:spPr>
        <p:txBody>
          <a:bodyPr wrap="square" rtlCol="0">
            <a:spAutoFit/>
          </a:bodyPr>
          <a:lstStyle/>
          <a:p>
            <a:r>
              <a:rPr lang="it-IT" sz="2400" b="1" dirty="0" smtClean="0">
                <a:cs typeface="Arial" charset="0"/>
              </a:rPr>
              <a:t>Tecnicamente invece sono ben diversi</a:t>
            </a:r>
            <a:endParaRPr lang="it-IT" sz="2400" b="1" dirty="0"/>
          </a:p>
        </p:txBody>
      </p:sp>
      <p:graphicFrame>
        <p:nvGraphicFramePr>
          <p:cNvPr id="19" name="Tabella 18"/>
          <p:cNvGraphicFramePr>
            <a:graphicFrameLocks noGrp="1"/>
          </p:cNvGraphicFramePr>
          <p:nvPr/>
        </p:nvGraphicFramePr>
        <p:xfrm>
          <a:off x="876300" y="3024716"/>
          <a:ext cx="6457950" cy="1651000"/>
        </p:xfrm>
        <a:graphic>
          <a:graphicData uri="http://schemas.openxmlformats.org/drawingml/2006/table">
            <a:tbl>
              <a:tblPr firstRow="1" bandRow="1">
                <a:tableStyleId>{00A15C55-8517-42AA-B614-E9B94910E393}</a:tableStyleId>
              </a:tblPr>
              <a:tblGrid>
                <a:gridCol w="3228975">
                  <a:extLst>
                    <a:ext uri="{9D8B030D-6E8A-4147-A177-3AD203B41FA5}">
                      <a16:colId xmlns:a16="http://schemas.microsoft.com/office/drawing/2014/main" val="20000"/>
                    </a:ext>
                  </a:extLst>
                </a:gridCol>
                <a:gridCol w="3228975">
                  <a:extLst>
                    <a:ext uri="{9D8B030D-6E8A-4147-A177-3AD203B41FA5}">
                      <a16:colId xmlns:a16="http://schemas.microsoft.com/office/drawing/2014/main" val="20001"/>
                    </a:ext>
                  </a:extLst>
                </a:gridCol>
              </a:tblGrid>
              <a:tr h="370840">
                <a:tc>
                  <a:txBody>
                    <a:bodyPr/>
                    <a:lstStyle/>
                    <a:p>
                      <a:r>
                        <a:rPr lang="it-IT" dirty="0" smtClean="0"/>
                        <a:t>Rischio</a:t>
                      </a:r>
                      <a:endParaRPr lang="it-IT" dirty="0"/>
                    </a:p>
                  </a:txBody>
                  <a:tcPr/>
                </a:tc>
                <a:tc>
                  <a:txBody>
                    <a:bodyPr/>
                    <a:lstStyle/>
                    <a:p>
                      <a:r>
                        <a:rPr lang="it-IT" dirty="0" smtClean="0"/>
                        <a:t>Pericolo</a:t>
                      </a:r>
                      <a:endParaRPr lang="it-IT" dirty="0"/>
                    </a:p>
                  </a:txBody>
                  <a:tcPr/>
                </a:tc>
                <a:extLst>
                  <a:ext uri="{0D108BD9-81ED-4DB2-BD59-A6C34878D82A}">
                    <a16:rowId xmlns:a16="http://schemas.microsoft.com/office/drawing/2014/main" val="10000"/>
                  </a:ext>
                </a:extLst>
              </a:tr>
              <a:tr h="370840">
                <a:tc>
                  <a:txBody>
                    <a:bodyPr/>
                    <a:lstStyle/>
                    <a:p>
                      <a:r>
                        <a:rPr lang="it-IT" dirty="0" smtClean="0">
                          <a:solidFill>
                            <a:srgbClr val="3F6374"/>
                          </a:solidFill>
                        </a:rPr>
                        <a:t>Conseguenze negative probabili</a:t>
                      </a:r>
                      <a:endParaRPr lang="it-IT" dirty="0">
                        <a:solidFill>
                          <a:srgbClr val="3F6374"/>
                        </a:solidFill>
                      </a:endParaRPr>
                    </a:p>
                  </a:txBody>
                  <a:tcPr/>
                </a:tc>
                <a:tc>
                  <a:txBody>
                    <a:bodyPr/>
                    <a:lstStyle/>
                    <a:p>
                      <a:r>
                        <a:rPr lang="it-IT" dirty="0" smtClean="0">
                          <a:solidFill>
                            <a:srgbClr val="3F6374"/>
                          </a:solidFill>
                        </a:rPr>
                        <a:t>Conseguenze negative certe</a:t>
                      </a:r>
                      <a:endParaRPr lang="it-IT" dirty="0">
                        <a:solidFill>
                          <a:srgbClr val="3F6374"/>
                        </a:solidFill>
                      </a:endParaRPr>
                    </a:p>
                  </a:txBody>
                  <a:tcPr/>
                </a:tc>
                <a:extLst>
                  <a:ext uri="{0D108BD9-81ED-4DB2-BD59-A6C34878D82A}">
                    <a16:rowId xmlns:a16="http://schemas.microsoft.com/office/drawing/2014/main" val="10001"/>
                  </a:ext>
                </a:extLst>
              </a:tr>
              <a:tr h="370840">
                <a:tc>
                  <a:txBody>
                    <a:bodyPr/>
                    <a:lstStyle/>
                    <a:p>
                      <a:r>
                        <a:rPr lang="it-IT" dirty="0" smtClean="0">
                          <a:solidFill>
                            <a:srgbClr val="3F6374"/>
                          </a:solidFill>
                        </a:rPr>
                        <a:t>Es</a:t>
                      </a:r>
                      <a:r>
                        <a:rPr lang="it-IT" baseline="0" dirty="0" smtClean="0">
                          <a:solidFill>
                            <a:srgbClr val="3F6374"/>
                          </a:solidFill>
                        </a:rPr>
                        <a:t>. </a:t>
                      </a:r>
                      <a:r>
                        <a:rPr lang="it-IT" dirty="0" smtClean="0">
                          <a:solidFill>
                            <a:srgbClr val="3F6374"/>
                          </a:solidFill>
                        </a:rPr>
                        <a:t>Uso del cellulare</a:t>
                      </a:r>
                      <a:endParaRPr lang="it-IT" dirty="0">
                        <a:solidFill>
                          <a:srgbClr val="3F6374"/>
                        </a:solidFill>
                      </a:endParaRPr>
                    </a:p>
                  </a:txBody>
                  <a:tcPr/>
                </a:tc>
                <a:tc>
                  <a:txBody>
                    <a:bodyPr/>
                    <a:lstStyle/>
                    <a:p>
                      <a:r>
                        <a:rPr lang="it-IT" dirty="0" smtClean="0">
                          <a:solidFill>
                            <a:srgbClr val="3F6374"/>
                          </a:solidFill>
                        </a:rPr>
                        <a:t>Es. Esplosione centrale nucleare</a:t>
                      </a:r>
                      <a:endParaRPr lang="it-IT" dirty="0">
                        <a:solidFill>
                          <a:srgbClr val="3F6374"/>
                        </a:solidFill>
                      </a:endParaRPr>
                    </a:p>
                  </a:txBody>
                  <a:tcPr/>
                </a:tc>
                <a:extLst>
                  <a:ext uri="{0D108BD9-81ED-4DB2-BD59-A6C34878D82A}">
                    <a16:rowId xmlns:a16="http://schemas.microsoft.com/office/drawing/2014/main" val="10002"/>
                  </a:ext>
                </a:extLst>
              </a:tr>
            </a:tbl>
          </a:graphicData>
        </a:graphic>
      </p:graphicFrame>
      <p:sp>
        <p:nvSpPr>
          <p:cNvPr id="21" name="Rettangolo arrotondato 20"/>
          <p:cNvSpPr/>
          <p:nvPr/>
        </p:nvSpPr>
        <p:spPr>
          <a:xfrm>
            <a:off x="1946864" y="2940307"/>
            <a:ext cx="385896" cy="392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2" name="Rettangolo arrotondato 21"/>
          <p:cNvSpPr/>
          <p:nvPr/>
        </p:nvSpPr>
        <p:spPr>
          <a:xfrm>
            <a:off x="289514" y="3492757"/>
            <a:ext cx="385896" cy="392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23" name="Rettangolo arrotondato 22"/>
          <p:cNvSpPr/>
          <p:nvPr/>
        </p:nvSpPr>
        <p:spPr>
          <a:xfrm>
            <a:off x="5185364" y="2940307"/>
            <a:ext cx="385896" cy="392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25" name="Rettangolo arrotondato 24"/>
          <p:cNvSpPr/>
          <p:nvPr/>
        </p:nvSpPr>
        <p:spPr>
          <a:xfrm>
            <a:off x="6899864" y="3657599"/>
            <a:ext cx="243886" cy="3039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29" name="Rettangolo arrotondato 28"/>
          <p:cNvSpPr/>
          <p:nvPr/>
        </p:nvSpPr>
        <p:spPr>
          <a:xfrm>
            <a:off x="3261314" y="4210049"/>
            <a:ext cx="243886" cy="3039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32" name="Rettangolo arrotondato 31"/>
          <p:cNvSpPr/>
          <p:nvPr/>
        </p:nvSpPr>
        <p:spPr>
          <a:xfrm>
            <a:off x="6423614" y="4400549"/>
            <a:ext cx="243886" cy="3039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spTree>
    <p:extLst>
      <p:ext uri="{BB962C8B-B14F-4D97-AF65-F5344CB8AC3E}">
        <p14:creationId xmlns:p14="http://schemas.microsoft.com/office/powerpoint/2010/main" val="15368241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a:stretch>
            <a:fillRect/>
          </a:stretch>
        </p:blipFill>
        <p:spPr>
          <a:xfrm>
            <a:off x="400050" y="3219450"/>
            <a:ext cx="5410200" cy="3638550"/>
          </a:xfrm>
          <a:prstGeom prst="rect">
            <a:avLst/>
          </a:prstGeom>
        </p:spPr>
      </p:pic>
      <p:sp>
        <p:nvSpPr>
          <p:cNvPr id="12" name="Documento 11"/>
          <p:cNvSpPr/>
          <p:nvPr/>
        </p:nvSpPr>
        <p:spPr>
          <a:xfrm>
            <a:off x="-13525" y="338554"/>
            <a:ext cx="5991424" cy="3700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7</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Il rischio percepito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smtClean="0"/>
              <a:t>Immagini</a:t>
            </a:r>
          </a:p>
          <a:p>
            <a:r>
              <a:rPr lang="it-IT" b="1" dirty="0" smtClean="0"/>
              <a:t>https://www.pexels.com/photo/woman-pointing-on-sticky-note-on-a-wall-1282269/</a:t>
            </a:r>
            <a:endParaRPr lang="it-IT" b="1" dirty="0"/>
          </a:p>
        </p:txBody>
      </p:sp>
      <p:sp>
        <p:nvSpPr>
          <p:cNvPr id="39" name="Rettangolo arrotondato 38"/>
          <p:cNvSpPr/>
          <p:nvPr/>
        </p:nvSpPr>
        <p:spPr>
          <a:xfrm>
            <a:off x="4547613" y="34453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4" name="Rettangolo arrotondato 33"/>
          <p:cNvSpPr/>
          <p:nvPr/>
        </p:nvSpPr>
        <p:spPr>
          <a:xfrm>
            <a:off x="4398756" y="679349"/>
            <a:ext cx="500557" cy="2868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6" name="CasellaDiTesto 5"/>
          <p:cNvSpPr txBox="1"/>
          <p:nvPr/>
        </p:nvSpPr>
        <p:spPr>
          <a:xfrm>
            <a:off x="6914228" y="754482"/>
            <a:ext cx="4325271" cy="1569660"/>
          </a:xfrm>
          <a:prstGeom prst="rect">
            <a:avLst/>
          </a:prstGeom>
          <a:noFill/>
        </p:spPr>
        <p:txBody>
          <a:bodyPr wrap="square" rtlCol="0">
            <a:spAutoFit/>
          </a:bodyPr>
          <a:lstStyle/>
          <a:p>
            <a:pPr algn="ctr"/>
            <a:r>
              <a:rPr lang="it-IT" sz="2400" b="1" dirty="0"/>
              <a:t>P</a:t>
            </a:r>
            <a:r>
              <a:rPr lang="it-IT" sz="2400" b="1" dirty="0"/>
              <a:t>ercezione </a:t>
            </a:r>
            <a:r>
              <a:rPr lang="it-IT" sz="2400" b="1" dirty="0"/>
              <a:t>soggettiva </a:t>
            </a:r>
            <a:endParaRPr lang="it-IT" sz="2400" b="1" dirty="0"/>
          </a:p>
          <a:p>
            <a:pPr algn="ctr"/>
            <a:endParaRPr lang="it-IT" sz="2400" b="1" dirty="0" smtClean="0"/>
          </a:p>
          <a:p>
            <a:pPr algn="ctr"/>
            <a:endParaRPr lang="it-IT" sz="2400" b="1" dirty="0" smtClean="0"/>
          </a:p>
          <a:p>
            <a:pPr algn="ctr"/>
            <a:r>
              <a:rPr lang="it-IT" sz="2400" b="1" dirty="0" smtClean="0"/>
              <a:t>Valutazione </a:t>
            </a:r>
            <a:r>
              <a:rPr lang="it-IT" sz="2400" b="1" dirty="0" smtClean="0"/>
              <a:t>soggettiva</a:t>
            </a:r>
          </a:p>
        </p:txBody>
      </p:sp>
      <p:sp>
        <p:nvSpPr>
          <p:cNvPr id="32" name="Goccia 31">
            <a:extLst>
              <a:ext uri="{FF2B5EF4-FFF2-40B4-BE49-F238E27FC236}">
                <a16:creationId xmlns:a16="http://schemas.microsoft.com/office/drawing/2014/main" id="{ED34B437-BD07-4240-B46E-68949A03EE44}"/>
              </a:ext>
            </a:extLst>
          </p:cNvPr>
          <p:cNvSpPr/>
          <p:nvPr/>
        </p:nvSpPr>
        <p:spPr>
          <a:xfrm rot="1905374">
            <a:off x="6227144" y="2749972"/>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4" name="Rettangolo arrotondato 43"/>
          <p:cNvSpPr/>
          <p:nvPr/>
        </p:nvSpPr>
        <p:spPr>
          <a:xfrm>
            <a:off x="10517421" y="1272820"/>
            <a:ext cx="541970" cy="4676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36" name="Rettangolo 35"/>
          <p:cNvSpPr/>
          <p:nvPr/>
        </p:nvSpPr>
        <p:spPr>
          <a:xfrm>
            <a:off x="6708197" y="2536551"/>
            <a:ext cx="5236153" cy="4431983"/>
          </a:xfrm>
          <a:prstGeom prst="rect">
            <a:avLst/>
          </a:prstGeom>
        </p:spPr>
        <p:txBody>
          <a:bodyPr wrap="square">
            <a:spAutoFit/>
          </a:bodyPr>
          <a:lstStyle/>
          <a:p>
            <a:r>
              <a:rPr lang="it-IT" sz="2400" dirty="0" smtClean="0">
                <a:cs typeface="Arial" charset="0"/>
              </a:rPr>
              <a:t>L’individuo non fa un’analisi sistematica</a:t>
            </a:r>
          </a:p>
          <a:p>
            <a:endParaRPr lang="it-IT" sz="2400" dirty="0" smtClean="0">
              <a:cs typeface="Arial" charset="0"/>
            </a:endParaRPr>
          </a:p>
          <a:p>
            <a:r>
              <a:rPr lang="it-IT" sz="2400" dirty="0" smtClean="0">
                <a:cs typeface="Arial" charset="0"/>
              </a:rPr>
              <a:t>Adotta invece “ragionamenti scorciatoia” (euristiche)</a:t>
            </a:r>
          </a:p>
          <a:p>
            <a:endParaRPr lang="it-IT" sz="2400" dirty="0" smtClean="0">
              <a:cs typeface="Arial" charset="0"/>
            </a:endParaRPr>
          </a:p>
          <a:p>
            <a:r>
              <a:rPr lang="it-IT" sz="2400" dirty="0" smtClean="0">
                <a:cs typeface="Arial" charset="0"/>
              </a:rPr>
              <a:t>Aggira il </a:t>
            </a:r>
            <a:r>
              <a:rPr lang="it-IT" sz="2400" i="1" dirty="0" smtClean="0">
                <a:cs typeface="Arial" charset="0"/>
              </a:rPr>
              <a:t>gap</a:t>
            </a:r>
            <a:r>
              <a:rPr lang="it-IT" sz="2400" dirty="0" smtClean="0">
                <a:cs typeface="Arial" charset="0"/>
              </a:rPr>
              <a:t> di tempo e conoscenze da dedicare al problema</a:t>
            </a:r>
          </a:p>
          <a:p>
            <a:endParaRPr lang="it-IT" sz="2400" dirty="0" smtClean="0">
              <a:cs typeface="Arial" charset="0"/>
            </a:endParaRPr>
          </a:p>
          <a:p>
            <a:pPr algn="r"/>
            <a:r>
              <a:rPr lang="it-IT" b="1" dirty="0" smtClean="0">
                <a:cs typeface="Arial" charset="0"/>
                <a:sym typeface="Wingdings" pitchFamily="2" charset="2"/>
              </a:rPr>
              <a:t> </a:t>
            </a:r>
            <a:r>
              <a:rPr lang="it-IT" b="1" dirty="0" err="1" smtClean="0">
                <a:cs typeface="Arial" charset="0"/>
              </a:rPr>
              <a:t>v.</a:t>
            </a:r>
            <a:r>
              <a:rPr lang="it-IT" b="1" dirty="0" smtClean="0">
                <a:cs typeface="Arial" charset="0"/>
              </a:rPr>
              <a:t> pag 3</a:t>
            </a:r>
          </a:p>
          <a:p>
            <a:endParaRPr lang="it-IT" sz="2400" dirty="0" smtClean="0">
              <a:cs typeface="Arial" charset="0"/>
            </a:endParaRPr>
          </a:p>
        </p:txBody>
      </p:sp>
      <p:sp>
        <p:nvSpPr>
          <p:cNvPr id="40" name="Goccia 39">
            <a:extLst>
              <a:ext uri="{FF2B5EF4-FFF2-40B4-BE49-F238E27FC236}">
                <a16:creationId xmlns:a16="http://schemas.microsoft.com/office/drawing/2014/main" id="{ED34B437-BD07-4240-B46E-68949A03EE44}"/>
              </a:ext>
            </a:extLst>
          </p:cNvPr>
          <p:cNvSpPr/>
          <p:nvPr/>
        </p:nvSpPr>
        <p:spPr>
          <a:xfrm rot="1905374">
            <a:off x="6222815" y="3820242"/>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2" name="Goccia 41">
            <a:extLst>
              <a:ext uri="{FF2B5EF4-FFF2-40B4-BE49-F238E27FC236}">
                <a16:creationId xmlns:a16="http://schemas.microsoft.com/office/drawing/2014/main" id="{ED34B437-BD07-4240-B46E-68949A03EE44}"/>
              </a:ext>
            </a:extLst>
          </p:cNvPr>
          <p:cNvSpPr/>
          <p:nvPr/>
        </p:nvSpPr>
        <p:spPr>
          <a:xfrm rot="1905374">
            <a:off x="6282559" y="4906098"/>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2" name="Rettangolo 51"/>
          <p:cNvSpPr/>
          <p:nvPr/>
        </p:nvSpPr>
        <p:spPr>
          <a:xfrm>
            <a:off x="-41565" y="662575"/>
            <a:ext cx="6017063" cy="461665"/>
          </a:xfrm>
          <a:prstGeom prst="rect">
            <a:avLst/>
          </a:prstGeom>
        </p:spPr>
        <p:txBody>
          <a:bodyPr wrap="square">
            <a:spAutoFit/>
          </a:bodyPr>
          <a:lstStyle/>
          <a:p>
            <a:pPr algn="ctr"/>
            <a:r>
              <a:rPr lang="it-IT" sz="2400" b="1" dirty="0" smtClean="0">
                <a:cs typeface="Arial" charset="0"/>
              </a:rPr>
              <a:t>Rischio percepito</a:t>
            </a:r>
          </a:p>
        </p:txBody>
      </p:sp>
      <p:sp>
        <p:nvSpPr>
          <p:cNvPr id="53" name="Rettangolo arrotondato 52"/>
          <p:cNvSpPr/>
          <p:nvPr/>
        </p:nvSpPr>
        <p:spPr>
          <a:xfrm>
            <a:off x="5221367" y="2171700"/>
            <a:ext cx="722233" cy="38619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4-5</a:t>
            </a:r>
            <a:endParaRPr lang="it-IT" dirty="0"/>
          </a:p>
        </p:txBody>
      </p:sp>
      <p:sp>
        <p:nvSpPr>
          <p:cNvPr id="30" name="CasellaDiTesto 29"/>
          <p:cNvSpPr txBox="1"/>
          <p:nvPr/>
        </p:nvSpPr>
        <p:spPr>
          <a:xfrm>
            <a:off x="751046" y="1930348"/>
            <a:ext cx="4773454" cy="1446550"/>
          </a:xfrm>
          <a:prstGeom prst="rect">
            <a:avLst/>
          </a:prstGeom>
          <a:noFill/>
        </p:spPr>
        <p:txBody>
          <a:bodyPr wrap="square" rtlCol="0">
            <a:spAutoFit/>
          </a:bodyPr>
          <a:lstStyle/>
          <a:p>
            <a:r>
              <a:rPr lang="it-IT" sz="2200" dirty="0" smtClean="0"/>
              <a:t>Quali conseguenze immediate </a:t>
            </a:r>
            <a:br>
              <a:rPr lang="it-IT" sz="2200" dirty="0" smtClean="0"/>
            </a:br>
            <a:r>
              <a:rPr lang="it-IT" sz="2200" dirty="0" smtClean="0"/>
              <a:t>e future?</a:t>
            </a:r>
          </a:p>
          <a:p>
            <a:r>
              <a:rPr lang="it-IT" sz="2200" dirty="0" smtClean="0"/>
              <a:t>Implicazioni: razionali, oggettive, </a:t>
            </a:r>
            <a:br>
              <a:rPr lang="it-IT" sz="2200" dirty="0" smtClean="0"/>
            </a:br>
            <a:r>
              <a:rPr lang="it-IT" sz="2200" dirty="0" smtClean="0"/>
              <a:t>emozionali, soggettive</a:t>
            </a:r>
            <a:endParaRPr lang="it-IT" sz="2200" dirty="0"/>
          </a:p>
        </p:txBody>
      </p:sp>
      <p:sp>
        <p:nvSpPr>
          <p:cNvPr id="23" name="Rettangolo 22"/>
          <p:cNvSpPr/>
          <p:nvPr/>
        </p:nvSpPr>
        <p:spPr>
          <a:xfrm>
            <a:off x="228601" y="1267988"/>
            <a:ext cx="5676900" cy="461665"/>
          </a:xfrm>
          <a:prstGeom prst="rect">
            <a:avLst/>
          </a:prstGeom>
        </p:spPr>
        <p:txBody>
          <a:bodyPr wrap="square">
            <a:spAutoFit/>
          </a:bodyPr>
          <a:lstStyle/>
          <a:p>
            <a:pPr algn="ctr"/>
            <a:r>
              <a:rPr lang="it-IT" sz="2400" dirty="0" smtClean="0">
                <a:cs typeface="Arial" charset="0"/>
              </a:rPr>
              <a:t>Orienta decisioni e comportamenti</a:t>
            </a:r>
          </a:p>
        </p:txBody>
      </p:sp>
      <p:sp>
        <p:nvSpPr>
          <p:cNvPr id="24" name="Rettangolo arrotondato 23"/>
          <p:cNvSpPr/>
          <p:nvPr/>
        </p:nvSpPr>
        <p:spPr>
          <a:xfrm>
            <a:off x="5408406" y="965099"/>
            <a:ext cx="500557" cy="2868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6" name="Rettangolo arrotondato 25"/>
          <p:cNvSpPr/>
          <p:nvPr/>
        </p:nvSpPr>
        <p:spPr>
          <a:xfrm>
            <a:off x="11279064" y="2595779"/>
            <a:ext cx="789112" cy="41412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7-9</a:t>
            </a:r>
            <a:endParaRPr lang="it-IT" dirty="0"/>
          </a:p>
        </p:txBody>
      </p:sp>
      <p:sp>
        <p:nvSpPr>
          <p:cNvPr id="25" name="Diverso da 24"/>
          <p:cNvSpPr/>
          <p:nvPr/>
        </p:nvSpPr>
        <p:spPr>
          <a:xfrm>
            <a:off x="8648700" y="1333500"/>
            <a:ext cx="685800" cy="533400"/>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extLst>
      <p:ext uri="{BB962C8B-B14F-4D97-AF65-F5344CB8AC3E}">
        <p14:creationId xmlns:p14="http://schemas.microsoft.com/office/powerpoint/2010/main" val="166054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1"/>
          </p:nvPr>
        </p:nvSpPr>
        <p:spPr/>
        <p:txBody>
          <a:bodyPr>
            <a:normAutofit fontScale="92500" lnSpcReduction="20000"/>
          </a:bodyPr>
          <a:lstStyle/>
          <a:p>
            <a:r>
              <a:rPr lang="it-IT" dirty="0"/>
              <a:t>Gli attacchi informatici nella storia</a:t>
            </a:r>
          </a:p>
        </p:txBody>
      </p:sp>
      <p:cxnSp>
        <p:nvCxnSpPr>
          <p:cNvPr id="127" name="OTLSHAPE_M_f8ce024184224652bbf3050456bd997a_Connector10"/>
          <p:cNvCxnSpPr>
            <a:stCxn id="91" idx="0"/>
            <a:endCxn id="112" idx="3"/>
          </p:cNvCxnSpPr>
          <p:nvPr>
            <p:custDataLst>
              <p:tags r:id="rId1"/>
            </p:custDataLst>
          </p:nvPr>
        </p:nvCxnSpPr>
        <p:spPr>
          <a:xfrm flipV="1">
            <a:off x="5019885" y="4106601"/>
            <a:ext cx="9852" cy="498998"/>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Rettangolo 12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9"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Fattori che influenzano la  percezione del rischio 1/3 </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1" name="Rettangolo arrotondato 13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Immagine</a:t>
            </a:r>
          </a:p>
          <a:p>
            <a:endParaRPr lang="it-IT" sz="1400" b="1" dirty="0" smtClean="0"/>
          </a:p>
          <a:p>
            <a:r>
              <a:rPr lang="it-IT" sz="1400" b="1" dirty="0" smtClean="0"/>
              <a:t>Con audio  1. tabella vuota</a:t>
            </a:r>
          </a:p>
          <a:p>
            <a:r>
              <a:rPr lang="it-IT" sz="1400" b="1" dirty="0" smtClean="0"/>
              <a:t>Con audio 4 riquadro rosso</a:t>
            </a:r>
          </a:p>
          <a:p>
            <a:endParaRPr lang="it-IT" sz="1400" b="1" dirty="0" smtClean="0"/>
          </a:p>
          <a:p>
            <a:endParaRPr lang="it-IT" sz="1400" b="1" dirty="0" smtClean="0"/>
          </a:p>
          <a:p>
            <a:r>
              <a:rPr lang="it-IT" sz="1400" b="1" dirty="0" smtClean="0"/>
              <a:t>Le intestazioni </a:t>
            </a:r>
            <a:r>
              <a:rPr lang="it-IT" sz="1400" b="1" dirty="0" err="1" smtClean="0"/>
              <a:t>rdi</a:t>
            </a:r>
            <a:r>
              <a:rPr lang="it-IT" sz="1400" b="1" dirty="0" smtClean="0"/>
              <a:t> riga e i relativi testi si visualizzano appaiati</a:t>
            </a:r>
            <a:r>
              <a:rPr lang="it-IT" sz="1400" dirty="0" smtClean="0"/>
              <a:t> </a:t>
            </a:r>
            <a:endParaRPr lang="it-IT" sz="1400" dirty="0"/>
          </a:p>
        </p:txBody>
      </p:sp>
      <p:sp>
        <p:nvSpPr>
          <p:cNvPr id="133" name="CasellaDiTesto 132">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8</a:t>
            </a:r>
            <a:endParaRPr lang="it-IT" sz="1600" dirty="0">
              <a:latin typeface="Microsoft Yi Baiti" panose="03000500000000000000" pitchFamily="66" charset="0"/>
              <a:ea typeface="Microsoft Yi Baiti" panose="03000500000000000000" pitchFamily="66" charset="0"/>
            </a:endParaRPr>
          </a:p>
        </p:txBody>
      </p:sp>
      <p:sp>
        <p:nvSpPr>
          <p:cNvPr id="23" name="Rettangolo arrotondato 22"/>
          <p:cNvSpPr/>
          <p:nvPr/>
        </p:nvSpPr>
        <p:spPr>
          <a:xfrm>
            <a:off x="7870571" y="2667518"/>
            <a:ext cx="638716" cy="4151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3-5</a:t>
            </a:r>
            <a:endParaRPr lang="it-IT" dirty="0"/>
          </a:p>
        </p:txBody>
      </p:sp>
      <p:graphicFrame>
        <p:nvGraphicFramePr>
          <p:cNvPr id="29" name="Tabella 28"/>
          <p:cNvGraphicFramePr>
            <a:graphicFrameLocks noGrp="1"/>
          </p:cNvGraphicFramePr>
          <p:nvPr/>
        </p:nvGraphicFramePr>
        <p:xfrm>
          <a:off x="914400" y="657860"/>
          <a:ext cx="10591800" cy="5943600"/>
        </p:xfrm>
        <a:graphic>
          <a:graphicData uri="http://schemas.openxmlformats.org/drawingml/2006/table">
            <a:tbl>
              <a:tblPr firstRow="1" bandRow="1">
                <a:tableStyleId>{5C22544A-7EE6-4342-B048-85BDC9FD1C3A}</a:tableStyleId>
              </a:tblPr>
              <a:tblGrid>
                <a:gridCol w="2571750">
                  <a:extLst>
                    <a:ext uri="{9D8B030D-6E8A-4147-A177-3AD203B41FA5}">
                      <a16:colId xmlns:a16="http://schemas.microsoft.com/office/drawing/2014/main" val="20000"/>
                    </a:ext>
                  </a:extLst>
                </a:gridCol>
                <a:gridCol w="8020050">
                  <a:extLst>
                    <a:ext uri="{9D8B030D-6E8A-4147-A177-3AD203B41FA5}">
                      <a16:colId xmlns:a16="http://schemas.microsoft.com/office/drawing/2014/main" val="20001"/>
                    </a:ext>
                  </a:extLst>
                </a:gridCol>
              </a:tblGrid>
              <a:tr h="345512">
                <a:tc>
                  <a:txBody>
                    <a:bodyPr/>
                    <a:lstStyle/>
                    <a:p>
                      <a:pPr algn="ctr"/>
                      <a:r>
                        <a:rPr lang="it-IT" dirty="0" smtClean="0"/>
                        <a:t>Fattore</a:t>
                      </a:r>
                      <a:endParaRPr lang="it-IT" dirty="0"/>
                    </a:p>
                  </a:txBody>
                  <a:tcPr/>
                </a:tc>
                <a:tc>
                  <a:txBody>
                    <a:bodyPr/>
                    <a:lstStyle/>
                    <a:p>
                      <a:pPr algn="ctr"/>
                      <a:r>
                        <a:rPr lang="it-IT" dirty="0" smtClean="0"/>
                        <a:t>Spiegazione</a:t>
                      </a:r>
                      <a:endParaRPr lang="it-IT" dirty="0"/>
                    </a:p>
                  </a:txBody>
                  <a:tcPr/>
                </a:tc>
                <a:extLst>
                  <a:ext uri="{0D108BD9-81ED-4DB2-BD59-A6C34878D82A}">
                    <a16:rowId xmlns:a16="http://schemas.microsoft.com/office/drawing/2014/main" val="10000"/>
                  </a:ext>
                </a:extLst>
              </a:tr>
              <a:tr h="851946">
                <a:tc>
                  <a:txBody>
                    <a:bodyPr/>
                    <a:lstStyle/>
                    <a:p>
                      <a:r>
                        <a:rPr lang="it-IT" b="1" dirty="0" smtClean="0"/>
                        <a:t>Aspetto terrificante dell’evento</a:t>
                      </a:r>
                      <a:endParaRPr lang="it-IT" b="1" dirty="0"/>
                    </a:p>
                  </a:txBody>
                  <a:tcPr/>
                </a:tc>
                <a:tc>
                  <a:txBody>
                    <a:bodyPr/>
                    <a:lstStyle/>
                    <a:p>
                      <a:pPr>
                        <a:buFontTx/>
                        <a:buNone/>
                      </a:pPr>
                      <a:r>
                        <a:rPr lang="it-IT" dirty="0" smtClean="0"/>
                        <a:t>Più il potenziale pericolo provoca paura nell’individuo, perché considerato terrificante e poco usuale, più viene ritenuto rischioso.</a:t>
                      </a:r>
                    </a:p>
                    <a:p>
                      <a:pPr>
                        <a:buFontTx/>
                        <a:buNone/>
                      </a:pPr>
                      <a:r>
                        <a:rPr lang="it-IT" dirty="0" smtClean="0"/>
                        <a:t> </a:t>
                      </a:r>
                    </a:p>
                  </a:txBody>
                  <a:tcPr/>
                </a:tc>
                <a:extLst>
                  <a:ext uri="{0D108BD9-81ED-4DB2-BD59-A6C34878D82A}">
                    <a16:rowId xmlns:a16="http://schemas.microsoft.com/office/drawing/2014/main" val="10001"/>
                  </a:ext>
                </a:extLst>
              </a:tr>
              <a:tr h="851946">
                <a:tc>
                  <a:txBody>
                    <a:bodyPr/>
                    <a:lstStyle/>
                    <a:p>
                      <a:r>
                        <a:rPr lang="it-IT" b="1" dirty="0" smtClean="0"/>
                        <a:t>Grado di</a:t>
                      </a:r>
                      <a:br>
                        <a:rPr lang="it-IT" b="1" dirty="0" smtClean="0"/>
                      </a:br>
                      <a:r>
                        <a:rPr lang="it-IT" b="1" dirty="0" smtClean="0"/>
                        <a:t>conoscenza</a:t>
                      </a:r>
                      <a:endParaRPr lang="it-IT" b="1" dirty="0"/>
                    </a:p>
                  </a:txBody>
                  <a:tcPr/>
                </a:tc>
                <a:tc>
                  <a:txBody>
                    <a:bodyPr/>
                    <a:lstStyle/>
                    <a:p>
                      <a:r>
                        <a:rPr lang="it-IT" dirty="0" smtClean="0"/>
                        <a:t>La relazione fra conoscenza e percezione del rischio è a volte positiva (più conosco l’elemento/evento, più lo giudico rischioso), altre, al contrario,  negativa. </a:t>
                      </a:r>
                      <a:br>
                        <a:rPr lang="it-IT" dirty="0" smtClean="0"/>
                      </a:br>
                      <a:r>
                        <a:rPr lang="it-IT" dirty="0" smtClean="0"/>
                        <a:t>Ad esempio, chi</a:t>
                      </a:r>
                      <a:r>
                        <a:rPr lang="it-IT" baseline="0" dirty="0" smtClean="0"/>
                        <a:t> conosce</a:t>
                      </a:r>
                      <a:r>
                        <a:rPr lang="it-IT" dirty="0" smtClean="0"/>
                        <a:t> bene i rischi legati ai pesticidi e fertilizzanti li percepisce come maggiori</a:t>
                      </a:r>
                      <a:r>
                        <a:rPr lang="it-IT" baseline="0" dirty="0" smtClean="0"/>
                        <a:t> </a:t>
                      </a:r>
                      <a:r>
                        <a:rPr lang="it-IT" dirty="0" smtClean="0"/>
                        <a:t> rispetto a chi li ignora. Al</a:t>
                      </a:r>
                      <a:r>
                        <a:rPr lang="it-IT" baseline="0" dirty="0" smtClean="0"/>
                        <a:t> contrario, c</a:t>
                      </a:r>
                      <a:r>
                        <a:rPr lang="it-IT" dirty="0" smtClean="0"/>
                        <a:t>hi non conosce i rischi legati alle manipolazioni genetiche di frutta e verdura</a:t>
                      </a:r>
                      <a:r>
                        <a:rPr lang="it-IT" baseline="0" dirty="0" smtClean="0"/>
                        <a:t> </a:t>
                      </a:r>
                      <a:r>
                        <a:rPr lang="it-IT" dirty="0" smtClean="0"/>
                        <a:t> le ritiene più rischiose</a:t>
                      </a:r>
                      <a:r>
                        <a:rPr lang="it-IT" baseline="0" dirty="0" smtClean="0"/>
                        <a:t> di chi  è ben informato.</a:t>
                      </a:r>
                      <a:endParaRPr lang="it-IT" dirty="0" smtClean="0"/>
                    </a:p>
                    <a:p>
                      <a:endParaRPr lang="it-IT" dirty="0" smtClean="0"/>
                    </a:p>
                  </a:txBody>
                  <a:tcPr/>
                </a:tc>
                <a:extLst>
                  <a:ext uri="{0D108BD9-81ED-4DB2-BD59-A6C34878D82A}">
                    <a16:rowId xmlns:a16="http://schemas.microsoft.com/office/drawing/2014/main" val="10002"/>
                  </a:ext>
                </a:extLst>
              </a:tr>
              <a:tr h="851946">
                <a:tc>
                  <a:txBody>
                    <a:bodyPr/>
                    <a:lstStyle/>
                    <a:p>
                      <a:r>
                        <a:rPr lang="it-IT" b="1" dirty="0" smtClean="0"/>
                        <a:t>Possibilità</a:t>
                      </a:r>
                      <a:r>
                        <a:rPr lang="it-IT" b="1" baseline="0" dirty="0" smtClean="0"/>
                        <a:t> di controllare l’evento</a:t>
                      </a:r>
                      <a:endParaRPr lang="it-IT" b="1" dirty="0"/>
                    </a:p>
                  </a:txBody>
                  <a:tcPr/>
                </a:tc>
                <a:tc>
                  <a:txBody>
                    <a:bodyPr/>
                    <a:lstStyle/>
                    <a:p>
                      <a:r>
                        <a:rPr lang="it-IT" dirty="0" smtClean="0"/>
                        <a:t>Una situazione giudicata controllabile, viene percepita meno rischiosa.  Quindi, bere bevande alcoliche viene ritenuto scarsamente rischioso, al contrario dell’ ingerire involontariamente fertilizzanti chimici consumando</a:t>
                      </a:r>
                      <a:r>
                        <a:rPr lang="it-IT" baseline="0" dirty="0" smtClean="0"/>
                        <a:t> </a:t>
                      </a:r>
                      <a:r>
                        <a:rPr lang="it-IT" dirty="0" smtClean="0"/>
                        <a:t> frutta e verdura .</a:t>
                      </a:r>
                    </a:p>
                  </a:txBody>
                  <a:tcPr/>
                </a:tc>
                <a:extLst>
                  <a:ext uri="{0D108BD9-81ED-4DB2-BD59-A6C34878D82A}">
                    <a16:rowId xmlns:a16="http://schemas.microsoft.com/office/drawing/2014/main" val="10003"/>
                  </a:ext>
                </a:extLst>
              </a:tr>
              <a:tr h="851946">
                <a:tc>
                  <a:txBody>
                    <a:bodyPr/>
                    <a:lstStyle/>
                    <a:p>
                      <a:r>
                        <a:rPr lang="it-IT" b="1" dirty="0" smtClean="0"/>
                        <a:t>Volontarietà di assunzione del rischio</a:t>
                      </a:r>
                      <a:endParaRPr lang="it-IT" b="1" dirty="0"/>
                    </a:p>
                  </a:txBody>
                  <a:tcPr/>
                </a:tc>
                <a:tc>
                  <a:txBody>
                    <a:bodyPr/>
                    <a:lstStyle/>
                    <a:p>
                      <a:r>
                        <a:rPr lang="it-IT" sz="1800" dirty="0" smtClean="0">
                          <a:cs typeface="Arial" charset="0"/>
                        </a:rPr>
                        <a:t>Un rischio imposto dall’esterno è considerato maggiore di uno assunto volontariamente</a:t>
                      </a:r>
                      <a:r>
                        <a:rPr lang="it-IT" sz="1800" baseline="0" dirty="0" smtClean="0">
                          <a:cs typeface="Arial" charset="0"/>
                        </a:rPr>
                        <a:t> (esempio: lanciarsi  col paracadute).</a:t>
                      </a:r>
                      <a:endParaRPr lang="it-IT" sz="1800" dirty="0" smtClean="0">
                        <a:cs typeface="Arial" charset="0"/>
                      </a:endParaRPr>
                    </a:p>
                    <a:p>
                      <a:endParaRPr lang="it-IT" sz="1800" dirty="0" smtClean="0">
                        <a:cs typeface="Arial" charset="0"/>
                      </a:endParaRPr>
                    </a:p>
                    <a:p>
                      <a:endParaRPr lang="it-IT" dirty="0"/>
                    </a:p>
                  </a:txBody>
                  <a:tcPr/>
                </a:tc>
                <a:extLst>
                  <a:ext uri="{0D108BD9-81ED-4DB2-BD59-A6C34878D82A}">
                    <a16:rowId xmlns:a16="http://schemas.microsoft.com/office/drawing/2014/main" val="10004"/>
                  </a:ext>
                </a:extLst>
              </a:tr>
            </a:tbl>
          </a:graphicData>
        </a:graphic>
      </p:graphicFrame>
      <p:sp>
        <p:nvSpPr>
          <p:cNvPr id="30" name="Rettangolo arrotondato 29"/>
          <p:cNvSpPr/>
          <p:nvPr/>
        </p:nvSpPr>
        <p:spPr>
          <a:xfrm>
            <a:off x="2743201" y="571500"/>
            <a:ext cx="457200" cy="29614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5" name="Rettangolo arrotondato 24"/>
          <p:cNvSpPr/>
          <p:nvPr/>
        </p:nvSpPr>
        <p:spPr>
          <a:xfrm>
            <a:off x="8362950" y="704850"/>
            <a:ext cx="514350" cy="3186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143" name="Rettangolo arrotondato 142"/>
          <p:cNvSpPr/>
          <p:nvPr/>
        </p:nvSpPr>
        <p:spPr>
          <a:xfrm>
            <a:off x="3048000" y="1410218"/>
            <a:ext cx="304800" cy="3423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16" name="Rettangolo arrotondato 15"/>
          <p:cNvSpPr/>
          <p:nvPr/>
        </p:nvSpPr>
        <p:spPr>
          <a:xfrm>
            <a:off x="2990850" y="2000768"/>
            <a:ext cx="304800" cy="3423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18" name="Rettangolo arrotondato 17"/>
          <p:cNvSpPr/>
          <p:nvPr/>
        </p:nvSpPr>
        <p:spPr>
          <a:xfrm>
            <a:off x="3200400" y="4267718"/>
            <a:ext cx="304800" cy="3423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21" name="Rettangolo arrotondato 20"/>
          <p:cNvSpPr/>
          <p:nvPr/>
        </p:nvSpPr>
        <p:spPr>
          <a:xfrm>
            <a:off x="3219450" y="5525018"/>
            <a:ext cx="304800" cy="3423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22" name="Rettangolo 21"/>
          <p:cNvSpPr/>
          <p:nvPr/>
        </p:nvSpPr>
        <p:spPr>
          <a:xfrm>
            <a:off x="952500" y="1066800"/>
            <a:ext cx="2552700" cy="3086100"/>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arrotondato 23"/>
          <p:cNvSpPr/>
          <p:nvPr/>
        </p:nvSpPr>
        <p:spPr>
          <a:xfrm>
            <a:off x="914400" y="3010418"/>
            <a:ext cx="304800" cy="3423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Tree>
    <p:extLst>
      <p:ext uri="{BB962C8B-B14F-4D97-AF65-F5344CB8AC3E}">
        <p14:creationId xmlns:p14="http://schemas.microsoft.com/office/powerpoint/2010/main" val="17234783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ags/tag3.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6507</TotalTime>
  <Words>2824</Words>
  <Application>Microsoft Office PowerPoint</Application>
  <PresentationFormat>Widescreen</PresentationFormat>
  <Paragraphs>449</Paragraphs>
  <Slides>15</Slides>
  <Notes>15</Notes>
  <HiddenSlides>0</HiddenSlides>
  <MMClips>0</MMClips>
  <ScaleCrop>false</ScaleCrop>
  <HeadingPairs>
    <vt:vector size="6" baseType="variant">
      <vt:variant>
        <vt:lpstr>Caratteri utilizzati</vt:lpstr>
      </vt:variant>
      <vt:variant>
        <vt:i4>12</vt:i4>
      </vt:variant>
      <vt:variant>
        <vt:lpstr>Tema</vt:lpstr>
      </vt:variant>
      <vt:variant>
        <vt:i4>1</vt:i4>
      </vt:variant>
      <vt:variant>
        <vt:lpstr>Titoli diapositive</vt:lpstr>
      </vt:variant>
      <vt:variant>
        <vt:i4>15</vt:i4>
      </vt:variant>
    </vt:vector>
  </HeadingPairs>
  <TitlesOfParts>
    <vt:vector size="28" baseType="lpstr">
      <vt:lpstr>Arial</vt:lpstr>
      <vt:lpstr>Articulate</vt:lpstr>
      <vt:lpstr>Articulate Light</vt:lpstr>
      <vt:lpstr>Bahnschrift</vt:lpstr>
      <vt:lpstr>Calibri</vt:lpstr>
      <vt:lpstr>Century Gothic</vt:lpstr>
      <vt:lpstr>Garamond</vt:lpstr>
      <vt:lpstr>Gisha</vt:lpstr>
      <vt:lpstr>Microsoft Yi Baiti</vt:lpstr>
      <vt:lpstr>Times New Roman</vt:lpstr>
      <vt:lpstr>Wingdings</vt:lpstr>
      <vt:lpstr>Wingdings 3</vt:lpstr>
      <vt:lpstr>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emessore</cp:lastModifiedBy>
  <cp:revision>897</cp:revision>
  <dcterms:created xsi:type="dcterms:W3CDTF">2018-07-03T17:42:04Z</dcterms:created>
  <dcterms:modified xsi:type="dcterms:W3CDTF">2018-12-14T15:13:54Z</dcterms:modified>
</cp:coreProperties>
</file>