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4"/>
  </p:notesMasterIdLst>
  <p:sldIdLst>
    <p:sldId id="256" r:id="rId2"/>
    <p:sldId id="260" r:id="rId3"/>
    <p:sldId id="297" r:id="rId4"/>
    <p:sldId id="340" r:id="rId5"/>
    <p:sldId id="314" r:id="rId6"/>
    <p:sldId id="341" r:id="rId7"/>
    <p:sldId id="335" r:id="rId8"/>
    <p:sldId id="333" r:id="rId9"/>
    <p:sldId id="342" r:id="rId10"/>
    <p:sldId id="330" r:id="rId11"/>
    <p:sldId id="29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B6F"/>
    <a:srgbClr val="B68E15"/>
    <a:srgbClr val="B01513"/>
    <a:srgbClr val="863737"/>
    <a:srgbClr val="118053"/>
    <a:srgbClr val="757575"/>
    <a:srgbClr val="DFBA4E"/>
    <a:srgbClr val="23585E"/>
    <a:srgbClr val="18697C"/>
    <a:srgbClr val="F3C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943" autoAdjust="0"/>
  </p:normalViewPr>
  <p:slideViewPr>
    <p:cSldViewPr snapToGrid="0">
      <p:cViewPr varScale="1">
        <p:scale>
          <a:sx n="48" d="100"/>
          <a:sy n="48" d="100"/>
        </p:scale>
        <p:origin x="13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23271-A74D-46D2-9817-184B073632D9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6F4F4628-C71E-4132-BB53-0B96FAC2542E}" type="pres">
      <dgm:prSet presAssocID="{7E323271-A74D-46D2-9817-184B073632D9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it-IT"/>
        </a:p>
      </dgm:t>
    </dgm:pt>
  </dgm:ptLst>
  <dgm:cxnLst>
    <dgm:cxn modelId="{2E362668-5109-406A-89D7-C7A3A566AEC9}" type="presOf" srcId="{7E323271-A74D-46D2-9817-184B073632D9}" destId="{6F4F4628-C71E-4132-BB53-0B96FAC2542E}" srcOrd="0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F0B1F-B593-46FD-8B02-778B704A5C9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DCE3813-62FF-4B4D-917F-314FB6BD976F}">
      <dgm:prSet phldrT="[Testo]" custT="1"/>
      <dgm:spPr/>
      <dgm:t>
        <a:bodyPr/>
        <a:lstStyle/>
        <a:p>
          <a:r>
            <a:rPr lang="it-IT" sz="1600"/>
            <a:t>Trasformazione del lavoro</a:t>
          </a:r>
        </a:p>
      </dgm:t>
    </dgm:pt>
    <dgm:pt modelId="{39BE7E6D-AB0F-40A0-A07B-9A609B413E68}" type="parTrans" cxnId="{C55F0DDD-4F77-4AD0-B392-5AB3BF129CA7}">
      <dgm:prSet/>
      <dgm:spPr/>
      <dgm:t>
        <a:bodyPr/>
        <a:lstStyle/>
        <a:p>
          <a:endParaRPr lang="it-IT" sz="1600"/>
        </a:p>
      </dgm:t>
    </dgm:pt>
    <dgm:pt modelId="{3EFB9234-75DF-4408-821A-A95E2D9BE98C}" type="sibTrans" cxnId="{C55F0DDD-4F77-4AD0-B392-5AB3BF129CA7}">
      <dgm:prSet/>
      <dgm:spPr/>
      <dgm:t>
        <a:bodyPr/>
        <a:lstStyle/>
        <a:p>
          <a:endParaRPr lang="it-IT" sz="1600"/>
        </a:p>
      </dgm:t>
    </dgm:pt>
    <dgm:pt modelId="{EEA30F25-0AD7-419C-8DB2-CD608B5C85B2}">
      <dgm:prSet phldrT="[Testo]" custT="1"/>
      <dgm:spPr/>
      <dgm:t>
        <a:bodyPr/>
        <a:lstStyle/>
        <a:p>
          <a:r>
            <a:rPr lang="it-IT" sz="1400"/>
            <a:t>Difficoltà di accesso</a:t>
          </a:r>
        </a:p>
      </dgm:t>
    </dgm:pt>
    <dgm:pt modelId="{1772833E-F2F2-4679-9986-12C71BA98D69}" type="parTrans" cxnId="{9A54711E-B2CD-40B0-8DF5-DB0D7ADB451A}">
      <dgm:prSet/>
      <dgm:spPr/>
      <dgm:t>
        <a:bodyPr/>
        <a:lstStyle/>
        <a:p>
          <a:endParaRPr lang="it-IT" sz="1600"/>
        </a:p>
      </dgm:t>
    </dgm:pt>
    <dgm:pt modelId="{336069BD-4522-4F88-8B26-5759A0F2ECED}" type="sibTrans" cxnId="{9A54711E-B2CD-40B0-8DF5-DB0D7ADB451A}">
      <dgm:prSet/>
      <dgm:spPr/>
      <dgm:t>
        <a:bodyPr/>
        <a:lstStyle/>
        <a:p>
          <a:endParaRPr lang="it-IT" sz="1600"/>
        </a:p>
      </dgm:t>
    </dgm:pt>
    <dgm:pt modelId="{A43528A9-C50C-4398-95AE-81323092F08C}">
      <dgm:prSet phldrT="[Testo]" custT="1"/>
      <dgm:spPr/>
      <dgm:t>
        <a:bodyPr/>
        <a:lstStyle/>
        <a:p>
          <a:r>
            <a:rPr lang="it-IT" sz="1400"/>
            <a:t>Flessibilità e precarietà</a:t>
          </a:r>
        </a:p>
      </dgm:t>
    </dgm:pt>
    <dgm:pt modelId="{7CF4EAAA-D199-468F-94E5-6196FFAAF269}" type="parTrans" cxnId="{5FF2D9FF-62B0-4E97-9B3D-CA88597D7465}">
      <dgm:prSet/>
      <dgm:spPr/>
      <dgm:t>
        <a:bodyPr/>
        <a:lstStyle/>
        <a:p>
          <a:endParaRPr lang="it-IT" sz="1600"/>
        </a:p>
      </dgm:t>
    </dgm:pt>
    <dgm:pt modelId="{3CB7F22A-6056-45D4-9B07-D3D147143EB9}" type="sibTrans" cxnId="{5FF2D9FF-62B0-4E97-9B3D-CA88597D7465}">
      <dgm:prSet/>
      <dgm:spPr/>
      <dgm:t>
        <a:bodyPr/>
        <a:lstStyle/>
        <a:p>
          <a:endParaRPr lang="it-IT" sz="1600"/>
        </a:p>
      </dgm:t>
    </dgm:pt>
    <dgm:pt modelId="{0FBB3AAE-D89D-405D-B26C-34FEAAA22B18}">
      <dgm:prSet phldrT="[Testo]" custT="1"/>
      <dgm:spPr/>
      <dgm:t>
        <a:bodyPr/>
        <a:lstStyle/>
        <a:p>
          <a:r>
            <a:rPr lang="it-IT" sz="1600"/>
            <a:t>Nuovi bisogni familiari</a:t>
          </a:r>
        </a:p>
      </dgm:t>
    </dgm:pt>
    <dgm:pt modelId="{EC7B7812-811B-4470-9D56-2A2E18477498}" type="parTrans" cxnId="{0A444E8D-384F-4B19-9CC1-FC30DFC81CA0}">
      <dgm:prSet/>
      <dgm:spPr/>
      <dgm:t>
        <a:bodyPr/>
        <a:lstStyle/>
        <a:p>
          <a:endParaRPr lang="it-IT" sz="1600"/>
        </a:p>
      </dgm:t>
    </dgm:pt>
    <dgm:pt modelId="{D71399D7-5B0A-4E71-ABB1-49B2DE01F4A2}" type="sibTrans" cxnId="{0A444E8D-384F-4B19-9CC1-FC30DFC81CA0}">
      <dgm:prSet/>
      <dgm:spPr/>
      <dgm:t>
        <a:bodyPr/>
        <a:lstStyle/>
        <a:p>
          <a:endParaRPr lang="it-IT" sz="1600"/>
        </a:p>
      </dgm:t>
    </dgm:pt>
    <dgm:pt modelId="{06FB0000-211C-4E4B-9D18-953E8CEE98F3}">
      <dgm:prSet phldrT="[Testo]" custT="1"/>
      <dgm:spPr/>
      <dgm:t>
        <a:bodyPr/>
        <a:lstStyle/>
        <a:p>
          <a:r>
            <a:rPr lang="it-IT" sz="1400"/>
            <a:t>Frequenti rotture delle convivenze</a:t>
          </a:r>
        </a:p>
      </dgm:t>
    </dgm:pt>
    <dgm:pt modelId="{3B50C7BF-F334-416F-B0B2-9F7502E72519}" type="parTrans" cxnId="{C4967ED1-96CB-4E77-A310-FD1A7D0059D9}">
      <dgm:prSet/>
      <dgm:spPr/>
      <dgm:t>
        <a:bodyPr/>
        <a:lstStyle/>
        <a:p>
          <a:endParaRPr lang="it-IT" sz="1600"/>
        </a:p>
      </dgm:t>
    </dgm:pt>
    <dgm:pt modelId="{CD153F89-0402-4C1C-86B4-D66E3AACC45E}" type="sibTrans" cxnId="{C4967ED1-96CB-4E77-A310-FD1A7D0059D9}">
      <dgm:prSet/>
      <dgm:spPr/>
      <dgm:t>
        <a:bodyPr/>
        <a:lstStyle/>
        <a:p>
          <a:endParaRPr lang="it-IT" sz="1600"/>
        </a:p>
      </dgm:t>
    </dgm:pt>
    <dgm:pt modelId="{D9C6325F-0D41-493C-A73B-2B4F77B2A344}">
      <dgm:prSet phldrT="[Testo]" custT="1"/>
      <dgm:spPr/>
      <dgm:t>
        <a:bodyPr/>
        <a:lstStyle/>
        <a:p>
          <a:r>
            <a:rPr lang="it-IT" sz="1400"/>
            <a:t>Nascita di famiglia monoparentali</a:t>
          </a:r>
        </a:p>
      </dgm:t>
    </dgm:pt>
    <dgm:pt modelId="{9E4729F7-EDBE-47B2-8329-EC757356447B}" type="parTrans" cxnId="{7AE39DDC-1CA3-4636-98DD-75C692559433}">
      <dgm:prSet/>
      <dgm:spPr/>
      <dgm:t>
        <a:bodyPr/>
        <a:lstStyle/>
        <a:p>
          <a:endParaRPr lang="it-IT" sz="1600"/>
        </a:p>
      </dgm:t>
    </dgm:pt>
    <dgm:pt modelId="{D499E8F5-1813-416F-8704-D726066CD3F1}" type="sibTrans" cxnId="{7AE39DDC-1CA3-4636-98DD-75C692559433}">
      <dgm:prSet/>
      <dgm:spPr/>
      <dgm:t>
        <a:bodyPr/>
        <a:lstStyle/>
        <a:p>
          <a:endParaRPr lang="it-IT" sz="1600"/>
        </a:p>
      </dgm:t>
    </dgm:pt>
    <dgm:pt modelId="{7C03CA0C-D8C7-41DB-948F-2DCE51940A9B}">
      <dgm:prSet phldrT="[Testo]" custT="1"/>
      <dgm:spPr/>
      <dgm:t>
        <a:bodyPr/>
        <a:lstStyle/>
        <a:p>
          <a:r>
            <a:rPr lang="it-IT" sz="1600" dirty="0"/>
            <a:t>Aggressione del patrimonio familiare da parte </a:t>
          </a:r>
          <a:r>
            <a:rPr lang="it-IT" sz="1600" dirty="0" smtClean="0"/>
            <a:t>dei </a:t>
          </a:r>
          <a:r>
            <a:rPr lang="it-IT" sz="1600" dirty="0"/>
            <a:t>creditori</a:t>
          </a:r>
        </a:p>
      </dgm:t>
    </dgm:pt>
    <dgm:pt modelId="{3FBC9432-933B-4300-AF59-1E7D1C153DB1}" type="parTrans" cxnId="{3E904EE9-75E6-4898-83DD-DF225D95B458}">
      <dgm:prSet/>
      <dgm:spPr/>
      <dgm:t>
        <a:bodyPr/>
        <a:lstStyle/>
        <a:p>
          <a:endParaRPr lang="it-IT" sz="1600"/>
        </a:p>
      </dgm:t>
    </dgm:pt>
    <dgm:pt modelId="{6BBC968E-5160-4FE6-8319-87E79A95ECFF}" type="sibTrans" cxnId="{3E904EE9-75E6-4898-83DD-DF225D95B458}">
      <dgm:prSet/>
      <dgm:spPr/>
      <dgm:t>
        <a:bodyPr/>
        <a:lstStyle/>
        <a:p>
          <a:endParaRPr lang="it-IT" sz="1600"/>
        </a:p>
      </dgm:t>
    </dgm:pt>
    <dgm:pt modelId="{C2A5983F-64D5-424E-987F-3E32ADF1E204}">
      <dgm:prSet phldrT="[Testo]" custT="1"/>
      <dgm:spPr/>
      <dgm:t>
        <a:bodyPr/>
        <a:lstStyle/>
        <a:p>
          <a:r>
            <a:rPr lang="it-IT" sz="1400"/>
            <a:t>Aggravamento delle condizioni economiche</a:t>
          </a:r>
        </a:p>
      </dgm:t>
    </dgm:pt>
    <dgm:pt modelId="{F9AED585-5BB2-4942-A661-C8A7E0435146}" type="parTrans" cxnId="{0F6E8D5A-7FBE-4679-9994-EB72528AAD90}">
      <dgm:prSet/>
      <dgm:spPr/>
      <dgm:t>
        <a:bodyPr/>
        <a:lstStyle/>
        <a:p>
          <a:endParaRPr lang="it-IT" sz="1600"/>
        </a:p>
      </dgm:t>
    </dgm:pt>
    <dgm:pt modelId="{321AEB47-5BAF-4756-AADB-944ED563B548}" type="sibTrans" cxnId="{0F6E8D5A-7FBE-4679-9994-EB72528AAD90}">
      <dgm:prSet/>
      <dgm:spPr/>
      <dgm:t>
        <a:bodyPr/>
        <a:lstStyle/>
        <a:p>
          <a:endParaRPr lang="it-IT" sz="1600"/>
        </a:p>
      </dgm:t>
    </dgm:pt>
    <dgm:pt modelId="{EFBBAABD-25E8-46EE-B825-5763521E8E79}">
      <dgm:prSet phldrT="[Testo]" custT="1"/>
      <dgm:spPr/>
      <dgm:t>
        <a:bodyPr/>
        <a:lstStyle/>
        <a:p>
          <a:r>
            <a:rPr lang="it-IT" sz="1600"/>
            <a:t>Conseguenze dell’invecchiamento</a:t>
          </a:r>
        </a:p>
      </dgm:t>
    </dgm:pt>
    <dgm:pt modelId="{5ED81EBF-893B-4CCA-BC8D-0A0D0D53CF8A}" type="parTrans" cxnId="{54CEAE41-3EF9-4886-9107-1962BC5DBB26}">
      <dgm:prSet/>
      <dgm:spPr/>
      <dgm:t>
        <a:bodyPr/>
        <a:lstStyle/>
        <a:p>
          <a:endParaRPr lang="it-IT" sz="1600"/>
        </a:p>
      </dgm:t>
    </dgm:pt>
    <dgm:pt modelId="{F2E1C6D9-0A0C-4CA0-8511-5BE20F862EF8}" type="sibTrans" cxnId="{54CEAE41-3EF9-4886-9107-1962BC5DBB26}">
      <dgm:prSet/>
      <dgm:spPr/>
      <dgm:t>
        <a:bodyPr/>
        <a:lstStyle/>
        <a:p>
          <a:endParaRPr lang="it-IT" sz="1600"/>
        </a:p>
      </dgm:t>
    </dgm:pt>
    <dgm:pt modelId="{839EC6FE-890E-474F-92B8-8F450F974604}">
      <dgm:prSet phldrT="[Testo]" custT="1"/>
      <dgm:spPr/>
      <dgm:t>
        <a:bodyPr/>
        <a:lstStyle/>
        <a:p>
          <a:r>
            <a:rPr lang="it-IT" sz="1600"/>
            <a:t>Salute e prevenzione</a:t>
          </a:r>
        </a:p>
      </dgm:t>
    </dgm:pt>
    <dgm:pt modelId="{E5FB2E38-6A6A-4EBE-B49C-B84E90372390}" type="parTrans" cxnId="{66B63151-9DDB-4DCE-9E53-F49A7D98B69C}">
      <dgm:prSet/>
      <dgm:spPr/>
      <dgm:t>
        <a:bodyPr/>
        <a:lstStyle/>
        <a:p>
          <a:endParaRPr lang="it-IT" sz="1600"/>
        </a:p>
      </dgm:t>
    </dgm:pt>
    <dgm:pt modelId="{DE6764E5-5E10-4253-8CDE-5BB1635E21A5}" type="sibTrans" cxnId="{66B63151-9DDB-4DCE-9E53-F49A7D98B69C}">
      <dgm:prSet/>
      <dgm:spPr/>
      <dgm:t>
        <a:bodyPr/>
        <a:lstStyle/>
        <a:p>
          <a:endParaRPr lang="it-IT" sz="1600"/>
        </a:p>
      </dgm:t>
    </dgm:pt>
    <dgm:pt modelId="{EDAE76EE-31B2-4D7C-BF22-F20A64C66122}">
      <dgm:prSet phldrT="[Testo]" custT="1"/>
      <dgm:spPr/>
      <dgm:t>
        <a:bodyPr/>
        <a:lstStyle/>
        <a:p>
          <a:r>
            <a:rPr lang="it-IT" sz="1400"/>
            <a:t>Tenore di vita</a:t>
          </a:r>
        </a:p>
      </dgm:t>
    </dgm:pt>
    <dgm:pt modelId="{06EF0C48-B553-4ADB-9E5D-53C3A90DA1BD}" type="parTrans" cxnId="{DEA170DD-67A1-41C8-9E5A-062ACD188E98}">
      <dgm:prSet/>
      <dgm:spPr/>
      <dgm:t>
        <a:bodyPr/>
        <a:lstStyle/>
        <a:p>
          <a:endParaRPr lang="it-IT" sz="1600"/>
        </a:p>
      </dgm:t>
    </dgm:pt>
    <dgm:pt modelId="{2D578367-4C6C-4FE4-9548-C286B4AC44E9}" type="sibTrans" cxnId="{DEA170DD-67A1-41C8-9E5A-062ACD188E98}">
      <dgm:prSet/>
      <dgm:spPr/>
      <dgm:t>
        <a:bodyPr/>
        <a:lstStyle/>
        <a:p>
          <a:endParaRPr lang="it-IT" sz="1600"/>
        </a:p>
      </dgm:t>
    </dgm:pt>
    <dgm:pt modelId="{08078B2D-B0F6-41FC-B368-9EA4721485E6}">
      <dgm:prSet phldrT="[Testo]" custT="1"/>
      <dgm:spPr/>
      <dgm:t>
        <a:bodyPr/>
        <a:lstStyle/>
        <a:p>
          <a:r>
            <a:rPr lang="it-IT" sz="1400"/>
            <a:t>Difficoltà della sanità pubblica</a:t>
          </a:r>
        </a:p>
      </dgm:t>
    </dgm:pt>
    <dgm:pt modelId="{4A0DC976-8190-4E9D-93A4-A2B3B5C0A436}" type="parTrans" cxnId="{D93CF07C-EF04-4FA6-9F4C-FCA1ADB446D2}">
      <dgm:prSet/>
      <dgm:spPr/>
      <dgm:t>
        <a:bodyPr/>
        <a:lstStyle/>
        <a:p>
          <a:endParaRPr lang="it-IT" sz="1600"/>
        </a:p>
      </dgm:t>
    </dgm:pt>
    <dgm:pt modelId="{F9BD225C-CEF3-412A-BA5F-FD8585F78456}" type="sibTrans" cxnId="{D93CF07C-EF04-4FA6-9F4C-FCA1ADB446D2}">
      <dgm:prSet/>
      <dgm:spPr/>
      <dgm:t>
        <a:bodyPr/>
        <a:lstStyle/>
        <a:p>
          <a:endParaRPr lang="it-IT" sz="1600"/>
        </a:p>
      </dgm:t>
    </dgm:pt>
    <dgm:pt modelId="{95526592-E22D-40F0-86EA-3B8019523EDA}">
      <dgm:prSet phldrT="[Testo]" custT="1"/>
      <dgm:spPr/>
      <dgm:t>
        <a:bodyPr/>
        <a:lstStyle/>
        <a:p>
          <a:r>
            <a:rPr lang="it-IT" sz="1400"/>
            <a:t>Nuove malattie</a:t>
          </a:r>
        </a:p>
      </dgm:t>
    </dgm:pt>
    <dgm:pt modelId="{C65ACF17-6BE2-4F27-976D-F2CFA3B37778}" type="parTrans" cxnId="{18FAC182-CB7D-4F76-91C8-C411AC009629}">
      <dgm:prSet/>
      <dgm:spPr/>
      <dgm:t>
        <a:bodyPr/>
        <a:lstStyle/>
        <a:p>
          <a:endParaRPr lang="it-IT" sz="1600"/>
        </a:p>
      </dgm:t>
    </dgm:pt>
    <dgm:pt modelId="{7F9374AC-FFBD-4CF2-A0B1-45478ED3CE0E}" type="sibTrans" cxnId="{18FAC182-CB7D-4F76-91C8-C411AC009629}">
      <dgm:prSet/>
      <dgm:spPr/>
      <dgm:t>
        <a:bodyPr/>
        <a:lstStyle/>
        <a:p>
          <a:endParaRPr lang="it-IT" sz="1600"/>
        </a:p>
      </dgm:t>
    </dgm:pt>
    <dgm:pt modelId="{7880B07A-BC83-41C2-A014-621DF6144146}">
      <dgm:prSet phldrT="[Testo]" custT="1"/>
      <dgm:spPr/>
      <dgm:t>
        <a:bodyPr/>
        <a:lstStyle/>
        <a:p>
          <a:r>
            <a:rPr lang="it-IT" sz="1400"/>
            <a:t>Salute</a:t>
          </a:r>
        </a:p>
      </dgm:t>
    </dgm:pt>
    <dgm:pt modelId="{623B987A-4CBD-4191-A200-C73F81C4C494}" type="parTrans" cxnId="{A0EAFE1C-9BE9-427C-838A-42AEEF9469C2}">
      <dgm:prSet/>
      <dgm:spPr/>
      <dgm:t>
        <a:bodyPr/>
        <a:lstStyle/>
        <a:p>
          <a:endParaRPr lang="it-IT"/>
        </a:p>
      </dgm:t>
    </dgm:pt>
    <dgm:pt modelId="{162CE943-28A1-493F-89E5-7743D6219E79}" type="sibTrans" cxnId="{A0EAFE1C-9BE9-427C-838A-42AEEF9469C2}">
      <dgm:prSet/>
      <dgm:spPr/>
      <dgm:t>
        <a:bodyPr/>
        <a:lstStyle/>
        <a:p>
          <a:endParaRPr lang="it-IT"/>
        </a:p>
      </dgm:t>
    </dgm:pt>
    <dgm:pt modelId="{1661C76A-7948-42F2-9C0F-F9587FBD5B3F}">
      <dgm:prSet phldrT="[Testo]" custT="1"/>
      <dgm:spPr/>
      <dgm:t>
        <a:bodyPr/>
        <a:lstStyle/>
        <a:p>
          <a:r>
            <a:rPr lang="it-IT" sz="1400"/>
            <a:t>Solitudine</a:t>
          </a:r>
        </a:p>
      </dgm:t>
    </dgm:pt>
    <dgm:pt modelId="{D000AC4D-6242-431A-9346-1FB745BEC738}" type="parTrans" cxnId="{95833B10-28E9-4264-9EB0-7F52A3DEF46F}">
      <dgm:prSet/>
      <dgm:spPr/>
      <dgm:t>
        <a:bodyPr/>
        <a:lstStyle/>
        <a:p>
          <a:endParaRPr lang="it-IT"/>
        </a:p>
      </dgm:t>
    </dgm:pt>
    <dgm:pt modelId="{818CF95C-25D5-4FC4-8880-BD479F89C817}" type="sibTrans" cxnId="{95833B10-28E9-4264-9EB0-7F52A3DEF46F}">
      <dgm:prSet/>
      <dgm:spPr/>
      <dgm:t>
        <a:bodyPr/>
        <a:lstStyle/>
        <a:p>
          <a:endParaRPr lang="it-IT"/>
        </a:p>
      </dgm:t>
    </dgm:pt>
    <dgm:pt modelId="{C22120CD-7113-4380-A978-11E279DBB453}" type="pres">
      <dgm:prSet presAssocID="{FFDF0B1F-B593-46FD-8B02-778B704A5C9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CB0CAB1-DF35-44A5-856F-D428CA1DC0FA}" type="pres">
      <dgm:prSet presAssocID="{6DCE3813-62FF-4B4D-917F-314FB6BD976F}" presName="comp" presStyleCnt="0"/>
      <dgm:spPr/>
    </dgm:pt>
    <dgm:pt modelId="{AB1DE208-78A2-4E08-A5C8-86CF162B122B}" type="pres">
      <dgm:prSet presAssocID="{6DCE3813-62FF-4B4D-917F-314FB6BD976F}" presName="box" presStyleLbl="node1" presStyleIdx="0" presStyleCnt="5"/>
      <dgm:spPr/>
      <dgm:t>
        <a:bodyPr/>
        <a:lstStyle/>
        <a:p>
          <a:endParaRPr lang="it-IT"/>
        </a:p>
      </dgm:t>
    </dgm:pt>
    <dgm:pt modelId="{0EB34C59-6896-4023-BA2F-53525DE8BDA4}" type="pres">
      <dgm:prSet presAssocID="{6DCE3813-62FF-4B4D-917F-314FB6BD976F}" presName="img" presStyleLbl="fgImgPlace1" presStyleIdx="0" presStyleCnt="5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7238DFC8-DE8D-4A18-B9D5-BEBCEB996D81}" type="pres">
      <dgm:prSet presAssocID="{6DCE3813-62FF-4B4D-917F-314FB6BD976F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F9C020-81DA-4803-8614-1BF9C2D0DFF1}" type="pres">
      <dgm:prSet presAssocID="{3EFB9234-75DF-4408-821A-A95E2D9BE98C}" presName="spacer" presStyleCnt="0"/>
      <dgm:spPr/>
    </dgm:pt>
    <dgm:pt modelId="{952EC26C-F679-4369-B4CA-6E45777E1123}" type="pres">
      <dgm:prSet presAssocID="{0FBB3AAE-D89D-405D-B26C-34FEAAA22B18}" presName="comp" presStyleCnt="0"/>
      <dgm:spPr/>
    </dgm:pt>
    <dgm:pt modelId="{680908F5-F767-439B-A476-9F72FF416A37}" type="pres">
      <dgm:prSet presAssocID="{0FBB3AAE-D89D-405D-B26C-34FEAAA22B18}" presName="box" presStyleLbl="node1" presStyleIdx="1" presStyleCnt="5"/>
      <dgm:spPr/>
      <dgm:t>
        <a:bodyPr/>
        <a:lstStyle/>
        <a:p>
          <a:endParaRPr lang="it-IT"/>
        </a:p>
      </dgm:t>
    </dgm:pt>
    <dgm:pt modelId="{19C8456A-799D-4C00-A15E-4E65B062B264}" type="pres">
      <dgm:prSet presAssocID="{0FBB3AAE-D89D-405D-B26C-34FEAAA22B18}" presName="img" presStyleLbl="fgImgPlace1" presStyleIdx="1" presStyleCnt="5"/>
      <dgm:spPr>
        <a:blipFill>
          <a:blip xmlns:r="http://schemas.openxmlformats.org/officeDocument/2006/relationships"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46F43C30-72EE-4950-BC6F-0E12D630A039}" type="pres">
      <dgm:prSet presAssocID="{0FBB3AAE-D89D-405D-B26C-34FEAAA22B18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701E149-E616-4B67-BCD6-F7529FC3DF10}" type="pres">
      <dgm:prSet presAssocID="{D71399D7-5B0A-4E71-ABB1-49B2DE01F4A2}" presName="spacer" presStyleCnt="0"/>
      <dgm:spPr/>
    </dgm:pt>
    <dgm:pt modelId="{51686C73-74EE-4F3E-BD6B-AD4C69EEF3FB}" type="pres">
      <dgm:prSet presAssocID="{7C03CA0C-D8C7-41DB-948F-2DCE51940A9B}" presName="comp" presStyleCnt="0"/>
      <dgm:spPr/>
    </dgm:pt>
    <dgm:pt modelId="{5B359946-557C-45B8-AF19-83DDCB041CC6}" type="pres">
      <dgm:prSet presAssocID="{7C03CA0C-D8C7-41DB-948F-2DCE51940A9B}" presName="box" presStyleLbl="node1" presStyleIdx="2" presStyleCnt="5"/>
      <dgm:spPr/>
      <dgm:t>
        <a:bodyPr/>
        <a:lstStyle/>
        <a:p>
          <a:endParaRPr lang="it-IT"/>
        </a:p>
      </dgm:t>
    </dgm:pt>
    <dgm:pt modelId="{39D7CB64-F057-48CF-AC06-BCFACE245CF6}" type="pres">
      <dgm:prSet presAssocID="{7C03CA0C-D8C7-41DB-948F-2DCE51940A9B}" presName="img" presStyleLbl="fgImgPlace1" presStyleIdx="2" presStyleCnt="5"/>
      <dgm:spPr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9F643BF4-E3EF-4B1A-9D5B-C9041955E3A8}" type="pres">
      <dgm:prSet presAssocID="{7C03CA0C-D8C7-41DB-948F-2DCE51940A9B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F665250-A571-4D81-8A40-8124692D09F9}" type="pres">
      <dgm:prSet presAssocID="{6BBC968E-5160-4FE6-8319-87E79A95ECFF}" presName="spacer" presStyleCnt="0"/>
      <dgm:spPr/>
    </dgm:pt>
    <dgm:pt modelId="{D2C805D0-9DCE-4D99-BE12-1C6180B04E59}" type="pres">
      <dgm:prSet presAssocID="{EFBBAABD-25E8-46EE-B825-5763521E8E79}" presName="comp" presStyleCnt="0"/>
      <dgm:spPr/>
    </dgm:pt>
    <dgm:pt modelId="{6A8420E1-84BE-4C4D-A12F-E5DF1AAEA2A8}" type="pres">
      <dgm:prSet presAssocID="{EFBBAABD-25E8-46EE-B825-5763521E8E79}" presName="box" presStyleLbl="node1" presStyleIdx="3" presStyleCnt="5"/>
      <dgm:spPr/>
      <dgm:t>
        <a:bodyPr/>
        <a:lstStyle/>
        <a:p>
          <a:endParaRPr lang="it-IT"/>
        </a:p>
      </dgm:t>
    </dgm:pt>
    <dgm:pt modelId="{70A629D1-9181-4575-952C-7C3EC1186515}" type="pres">
      <dgm:prSet presAssocID="{EFBBAABD-25E8-46EE-B825-5763521E8E79}" presName="img" presStyleLbl="fgImgPlace1" presStyleIdx="3" presStyleCnt="5"/>
      <dgm:spPr>
        <a:blipFill>
          <a:blip xmlns:r="http://schemas.openxmlformats.org/officeDocument/2006/relationships"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974F48B-13DE-41FD-862E-C18FA995A27D}" type="pres">
      <dgm:prSet presAssocID="{EFBBAABD-25E8-46EE-B825-5763521E8E79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9FA26D6-A49D-4C63-9520-2F30C687C87D}" type="pres">
      <dgm:prSet presAssocID="{F2E1C6D9-0A0C-4CA0-8511-5BE20F862EF8}" presName="spacer" presStyleCnt="0"/>
      <dgm:spPr/>
    </dgm:pt>
    <dgm:pt modelId="{3CBB57D5-82FA-4C93-AEC7-45C43BCBC40D}" type="pres">
      <dgm:prSet presAssocID="{839EC6FE-890E-474F-92B8-8F450F974604}" presName="comp" presStyleCnt="0"/>
      <dgm:spPr/>
    </dgm:pt>
    <dgm:pt modelId="{D1F43224-5A3A-4D50-B094-C1179C19F7BF}" type="pres">
      <dgm:prSet presAssocID="{839EC6FE-890E-474F-92B8-8F450F974604}" presName="box" presStyleLbl="node1" presStyleIdx="4" presStyleCnt="5"/>
      <dgm:spPr/>
      <dgm:t>
        <a:bodyPr/>
        <a:lstStyle/>
        <a:p>
          <a:endParaRPr lang="it-IT"/>
        </a:p>
      </dgm:t>
    </dgm:pt>
    <dgm:pt modelId="{BBA731E9-3F5A-4326-B3F0-D73F575E6297}" type="pres">
      <dgm:prSet presAssocID="{839EC6FE-890E-474F-92B8-8F450F974604}" presName="img" presStyleLbl="fgImgPlace1" presStyleIdx="4" presStyleCnt="5"/>
      <dgm:spPr>
        <a:blipFill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E8B2F5E-B5C0-4F26-A8BD-9496F2D3325D}" type="pres">
      <dgm:prSet presAssocID="{839EC6FE-890E-474F-92B8-8F450F974604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19535F0-B1D0-4308-A1E8-C7FCE619F214}" type="presOf" srcId="{0FBB3AAE-D89D-405D-B26C-34FEAAA22B18}" destId="{680908F5-F767-439B-A476-9F72FF416A37}" srcOrd="0" destOrd="0" presId="urn:microsoft.com/office/officeart/2005/8/layout/vList4"/>
    <dgm:cxn modelId="{0D0584A0-FDF2-46ED-B03F-444589F94563}" type="presOf" srcId="{A43528A9-C50C-4398-95AE-81323092F08C}" destId="{7238DFC8-DE8D-4A18-B9D5-BEBCEB996D81}" srcOrd="1" destOrd="2" presId="urn:microsoft.com/office/officeart/2005/8/layout/vList4"/>
    <dgm:cxn modelId="{0A444E8D-384F-4B19-9CC1-FC30DFC81CA0}" srcId="{FFDF0B1F-B593-46FD-8B02-778B704A5C93}" destId="{0FBB3AAE-D89D-405D-B26C-34FEAAA22B18}" srcOrd="1" destOrd="0" parTransId="{EC7B7812-811B-4470-9D56-2A2E18477498}" sibTransId="{D71399D7-5B0A-4E71-ABB1-49B2DE01F4A2}"/>
    <dgm:cxn modelId="{9904E30F-5DC5-4170-82C1-4C5AEE8558D9}" type="presOf" srcId="{7C03CA0C-D8C7-41DB-948F-2DCE51940A9B}" destId="{5B359946-557C-45B8-AF19-83DDCB041CC6}" srcOrd="0" destOrd="0" presId="urn:microsoft.com/office/officeart/2005/8/layout/vList4"/>
    <dgm:cxn modelId="{D6A22633-219D-4F58-8EFC-6B0548A67B9D}" type="presOf" srcId="{EFBBAABD-25E8-46EE-B825-5763521E8E79}" destId="{2974F48B-13DE-41FD-862E-C18FA995A27D}" srcOrd="1" destOrd="0" presId="urn:microsoft.com/office/officeart/2005/8/layout/vList4"/>
    <dgm:cxn modelId="{B5AF19C7-7E86-4D04-9121-CA6B4689F7B0}" type="presOf" srcId="{C2A5983F-64D5-424E-987F-3E32ADF1E204}" destId="{9F643BF4-E3EF-4B1A-9D5B-C9041955E3A8}" srcOrd="1" destOrd="1" presId="urn:microsoft.com/office/officeart/2005/8/layout/vList4"/>
    <dgm:cxn modelId="{7AE39DDC-1CA3-4636-98DD-75C692559433}" srcId="{0FBB3AAE-D89D-405D-B26C-34FEAAA22B18}" destId="{D9C6325F-0D41-493C-A73B-2B4F77B2A344}" srcOrd="1" destOrd="0" parTransId="{9E4729F7-EDBE-47B2-8329-EC757356447B}" sibTransId="{D499E8F5-1813-416F-8704-D726066CD3F1}"/>
    <dgm:cxn modelId="{0EF0D72E-62F7-48B6-BDBB-5EE93D48C8BC}" type="presOf" srcId="{FFDF0B1F-B593-46FD-8B02-778B704A5C93}" destId="{C22120CD-7113-4380-A978-11E279DBB453}" srcOrd="0" destOrd="0" presId="urn:microsoft.com/office/officeart/2005/8/layout/vList4"/>
    <dgm:cxn modelId="{5FF2D9FF-62B0-4E97-9B3D-CA88597D7465}" srcId="{6DCE3813-62FF-4B4D-917F-314FB6BD976F}" destId="{A43528A9-C50C-4398-95AE-81323092F08C}" srcOrd="1" destOrd="0" parTransId="{7CF4EAAA-D199-468F-94E5-6196FFAAF269}" sibTransId="{3CB7F22A-6056-45D4-9B07-D3D147143EB9}"/>
    <dgm:cxn modelId="{95833B10-28E9-4264-9EB0-7F52A3DEF46F}" srcId="{EFBBAABD-25E8-46EE-B825-5763521E8E79}" destId="{1661C76A-7948-42F2-9C0F-F9587FBD5B3F}" srcOrd="2" destOrd="0" parTransId="{D000AC4D-6242-431A-9346-1FB745BEC738}" sibTransId="{818CF95C-25D5-4FC4-8880-BD479F89C817}"/>
    <dgm:cxn modelId="{3E904EE9-75E6-4898-83DD-DF225D95B458}" srcId="{FFDF0B1F-B593-46FD-8B02-778B704A5C93}" destId="{7C03CA0C-D8C7-41DB-948F-2DCE51940A9B}" srcOrd="2" destOrd="0" parTransId="{3FBC9432-933B-4300-AF59-1E7D1C153DB1}" sibTransId="{6BBC968E-5160-4FE6-8319-87E79A95ECFF}"/>
    <dgm:cxn modelId="{0550ACC8-BBAC-47B2-A5D5-FAB4E50897B1}" type="presOf" srcId="{1661C76A-7948-42F2-9C0F-F9587FBD5B3F}" destId="{2974F48B-13DE-41FD-862E-C18FA995A27D}" srcOrd="1" destOrd="3" presId="urn:microsoft.com/office/officeart/2005/8/layout/vList4"/>
    <dgm:cxn modelId="{18FAC182-CB7D-4F76-91C8-C411AC009629}" srcId="{839EC6FE-890E-474F-92B8-8F450F974604}" destId="{95526592-E22D-40F0-86EA-3B8019523EDA}" srcOrd="1" destOrd="0" parTransId="{C65ACF17-6BE2-4F27-976D-F2CFA3B37778}" sibTransId="{7F9374AC-FFBD-4CF2-A0B1-45478ED3CE0E}"/>
    <dgm:cxn modelId="{C55F0DDD-4F77-4AD0-B392-5AB3BF129CA7}" srcId="{FFDF0B1F-B593-46FD-8B02-778B704A5C93}" destId="{6DCE3813-62FF-4B4D-917F-314FB6BD976F}" srcOrd="0" destOrd="0" parTransId="{39BE7E6D-AB0F-40A0-A07B-9A609B413E68}" sibTransId="{3EFB9234-75DF-4408-821A-A95E2D9BE98C}"/>
    <dgm:cxn modelId="{5A3C2E0E-DBF2-4D40-AC78-D0E7340B9AF5}" type="presOf" srcId="{C2A5983F-64D5-424E-987F-3E32ADF1E204}" destId="{5B359946-557C-45B8-AF19-83DDCB041CC6}" srcOrd="0" destOrd="1" presId="urn:microsoft.com/office/officeart/2005/8/layout/vList4"/>
    <dgm:cxn modelId="{66B63151-9DDB-4DCE-9E53-F49A7D98B69C}" srcId="{FFDF0B1F-B593-46FD-8B02-778B704A5C93}" destId="{839EC6FE-890E-474F-92B8-8F450F974604}" srcOrd="4" destOrd="0" parTransId="{E5FB2E38-6A6A-4EBE-B49C-B84E90372390}" sibTransId="{DE6764E5-5E10-4253-8CDE-5BB1635E21A5}"/>
    <dgm:cxn modelId="{EAE0F1B8-0166-4BF9-AE5B-D8BC0BCE28D9}" type="presOf" srcId="{06FB0000-211C-4E4B-9D18-953E8CEE98F3}" destId="{680908F5-F767-439B-A476-9F72FF416A37}" srcOrd="0" destOrd="1" presId="urn:microsoft.com/office/officeart/2005/8/layout/vList4"/>
    <dgm:cxn modelId="{5BE7FD33-356D-4993-8FE3-00C0BA8A4488}" type="presOf" srcId="{6DCE3813-62FF-4B4D-917F-314FB6BD976F}" destId="{7238DFC8-DE8D-4A18-B9D5-BEBCEB996D81}" srcOrd="1" destOrd="0" presId="urn:microsoft.com/office/officeart/2005/8/layout/vList4"/>
    <dgm:cxn modelId="{9EA30664-734E-4AE7-86A3-38AF3817B8F9}" type="presOf" srcId="{839EC6FE-890E-474F-92B8-8F450F974604}" destId="{D1F43224-5A3A-4D50-B094-C1179C19F7BF}" srcOrd="0" destOrd="0" presId="urn:microsoft.com/office/officeart/2005/8/layout/vList4"/>
    <dgm:cxn modelId="{A0EAFE1C-9BE9-427C-838A-42AEEF9469C2}" srcId="{EFBBAABD-25E8-46EE-B825-5763521E8E79}" destId="{7880B07A-BC83-41C2-A014-621DF6144146}" srcOrd="1" destOrd="0" parTransId="{623B987A-4CBD-4191-A200-C73F81C4C494}" sibTransId="{162CE943-28A1-493F-89E5-7743D6219E79}"/>
    <dgm:cxn modelId="{B828B87C-99FC-46A2-8B7E-01BAE56B2A07}" type="presOf" srcId="{839EC6FE-890E-474F-92B8-8F450F974604}" destId="{4E8B2F5E-B5C0-4F26-A8BD-9496F2D3325D}" srcOrd="1" destOrd="0" presId="urn:microsoft.com/office/officeart/2005/8/layout/vList4"/>
    <dgm:cxn modelId="{1B221683-B8CF-4835-A291-E03A46F584DA}" type="presOf" srcId="{06FB0000-211C-4E4B-9D18-953E8CEE98F3}" destId="{46F43C30-72EE-4950-BC6F-0E12D630A039}" srcOrd="1" destOrd="1" presId="urn:microsoft.com/office/officeart/2005/8/layout/vList4"/>
    <dgm:cxn modelId="{009D6FAE-B09F-4F72-B67E-BD0ED03A38F9}" type="presOf" srcId="{95526592-E22D-40F0-86EA-3B8019523EDA}" destId="{D1F43224-5A3A-4D50-B094-C1179C19F7BF}" srcOrd="0" destOrd="2" presId="urn:microsoft.com/office/officeart/2005/8/layout/vList4"/>
    <dgm:cxn modelId="{E294391F-D8DE-49BD-85C2-9BA4251BA5A0}" type="presOf" srcId="{7880B07A-BC83-41C2-A014-621DF6144146}" destId="{2974F48B-13DE-41FD-862E-C18FA995A27D}" srcOrd="1" destOrd="2" presId="urn:microsoft.com/office/officeart/2005/8/layout/vList4"/>
    <dgm:cxn modelId="{9014EABB-70BF-4C88-84AA-FDECA23A7986}" type="presOf" srcId="{D9C6325F-0D41-493C-A73B-2B4F77B2A344}" destId="{46F43C30-72EE-4950-BC6F-0E12D630A039}" srcOrd="1" destOrd="2" presId="urn:microsoft.com/office/officeart/2005/8/layout/vList4"/>
    <dgm:cxn modelId="{6BA95CF5-7E7B-42A0-887F-64ACD272FBE4}" type="presOf" srcId="{0FBB3AAE-D89D-405D-B26C-34FEAAA22B18}" destId="{46F43C30-72EE-4950-BC6F-0E12D630A039}" srcOrd="1" destOrd="0" presId="urn:microsoft.com/office/officeart/2005/8/layout/vList4"/>
    <dgm:cxn modelId="{44BC758A-4464-42DD-AC0B-6414C7B52F41}" type="presOf" srcId="{08078B2D-B0F6-41FC-B368-9EA4721485E6}" destId="{D1F43224-5A3A-4D50-B094-C1179C19F7BF}" srcOrd="0" destOrd="1" presId="urn:microsoft.com/office/officeart/2005/8/layout/vList4"/>
    <dgm:cxn modelId="{E0F2D3D7-7FD0-448E-B9DA-5751DDE6C40F}" type="presOf" srcId="{6DCE3813-62FF-4B4D-917F-314FB6BD976F}" destId="{AB1DE208-78A2-4E08-A5C8-86CF162B122B}" srcOrd="0" destOrd="0" presId="urn:microsoft.com/office/officeart/2005/8/layout/vList4"/>
    <dgm:cxn modelId="{DEA170DD-67A1-41C8-9E5A-062ACD188E98}" srcId="{EFBBAABD-25E8-46EE-B825-5763521E8E79}" destId="{EDAE76EE-31B2-4D7C-BF22-F20A64C66122}" srcOrd="0" destOrd="0" parTransId="{06EF0C48-B553-4ADB-9E5D-53C3A90DA1BD}" sibTransId="{2D578367-4C6C-4FE4-9548-C286B4AC44E9}"/>
    <dgm:cxn modelId="{54CEAE41-3EF9-4886-9107-1962BC5DBB26}" srcId="{FFDF0B1F-B593-46FD-8B02-778B704A5C93}" destId="{EFBBAABD-25E8-46EE-B825-5763521E8E79}" srcOrd="3" destOrd="0" parTransId="{5ED81EBF-893B-4CCA-BC8D-0A0D0D53CF8A}" sibTransId="{F2E1C6D9-0A0C-4CA0-8511-5BE20F862EF8}"/>
    <dgm:cxn modelId="{6A8E1FC1-75FB-453D-9BCD-91402F1677E7}" type="presOf" srcId="{7880B07A-BC83-41C2-A014-621DF6144146}" destId="{6A8420E1-84BE-4C4D-A12F-E5DF1AAEA2A8}" srcOrd="0" destOrd="2" presId="urn:microsoft.com/office/officeart/2005/8/layout/vList4"/>
    <dgm:cxn modelId="{843301E3-A3AF-44FE-909B-380662CC7690}" type="presOf" srcId="{EDAE76EE-31B2-4D7C-BF22-F20A64C66122}" destId="{6A8420E1-84BE-4C4D-A12F-E5DF1AAEA2A8}" srcOrd="0" destOrd="1" presId="urn:microsoft.com/office/officeart/2005/8/layout/vList4"/>
    <dgm:cxn modelId="{A3B286A2-54CC-4CD7-B19A-F4283084825C}" type="presOf" srcId="{08078B2D-B0F6-41FC-B368-9EA4721485E6}" destId="{4E8B2F5E-B5C0-4F26-A8BD-9496F2D3325D}" srcOrd="1" destOrd="1" presId="urn:microsoft.com/office/officeart/2005/8/layout/vList4"/>
    <dgm:cxn modelId="{3E0199B0-0E62-41B3-A0F4-6B5981BB4EB9}" type="presOf" srcId="{A43528A9-C50C-4398-95AE-81323092F08C}" destId="{AB1DE208-78A2-4E08-A5C8-86CF162B122B}" srcOrd="0" destOrd="2" presId="urn:microsoft.com/office/officeart/2005/8/layout/vList4"/>
    <dgm:cxn modelId="{EA963E1A-6BF0-48E7-9CB8-CA40D90711C8}" type="presOf" srcId="{EFBBAABD-25E8-46EE-B825-5763521E8E79}" destId="{6A8420E1-84BE-4C4D-A12F-E5DF1AAEA2A8}" srcOrd="0" destOrd="0" presId="urn:microsoft.com/office/officeart/2005/8/layout/vList4"/>
    <dgm:cxn modelId="{D93CF07C-EF04-4FA6-9F4C-FCA1ADB446D2}" srcId="{839EC6FE-890E-474F-92B8-8F450F974604}" destId="{08078B2D-B0F6-41FC-B368-9EA4721485E6}" srcOrd="0" destOrd="0" parTransId="{4A0DC976-8190-4E9D-93A4-A2B3B5C0A436}" sibTransId="{F9BD225C-CEF3-412A-BA5F-FD8585F78456}"/>
    <dgm:cxn modelId="{CA68DE03-3100-4A6D-9B61-A5375070E39E}" type="presOf" srcId="{95526592-E22D-40F0-86EA-3B8019523EDA}" destId="{4E8B2F5E-B5C0-4F26-A8BD-9496F2D3325D}" srcOrd="1" destOrd="2" presId="urn:microsoft.com/office/officeart/2005/8/layout/vList4"/>
    <dgm:cxn modelId="{9A54711E-B2CD-40B0-8DF5-DB0D7ADB451A}" srcId="{6DCE3813-62FF-4B4D-917F-314FB6BD976F}" destId="{EEA30F25-0AD7-419C-8DB2-CD608B5C85B2}" srcOrd="0" destOrd="0" parTransId="{1772833E-F2F2-4679-9986-12C71BA98D69}" sibTransId="{336069BD-4522-4F88-8B26-5759A0F2ECED}"/>
    <dgm:cxn modelId="{0F6E8D5A-7FBE-4679-9994-EB72528AAD90}" srcId="{7C03CA0C-D8C7-41DB-948F-2DCE51940A9B}" destId="{C2A5983F-64D5-424E-987F-3E32ADF1E204}" srcOrd="0" destOrd="0" parTransId="{F9AED585-5BB2-4942-A661-C8A7E0435146}" sibTransId="{321AEB47-5BAF-4756-AADB-944ED563B548}"/>
    <dgm:cxn modelId="{E63E3952-E157-47A4-B3CB-3DFE94551292}" type="presOf" srcId="{D9C6325F-0D41-493C-A73B-2B4F77B2A344}" destId="{680908F5-F767-439B-A476-9F72FF416A37}" srcOrd="0" destOrd="2" presId="urn:microsoft.com/office/officeart/2005/8/layout/vList4"/>
    <dgm:cxn modelId="{1C4198E0-E639-4582-AD53-8B831A7B7EE8}" type="presOf" srcId="{7C03CA0C-D8C7-41DB-948F-2DCE51940A9B}" destId="{9F643BF4-E3EF-4B1A-9D5B-C9041955E3A8}" srcOrd="1" destOrd="0" presId="urn:microsoft.com/office/officeart/2005/8/layout/vList4"/>
    <dgm:cxn modelId="{C4967ED1-96CB-4E77-A310-FD1A7D0059D9}" srcId="{0FBB3AAE-D89D-405D-B26C-34FEAAA22B18}" destId="{06FB0000-211C-4E4B-9D18-953E8CEE98F3}" srcOrd="0" destOrd="0" parTransId="{3B50C7BF-F334-416F-B0B2-9F7502E72519}" sibTransId="{CD153F89-0402-4C1C-86B4-D66E3AACC45E}"/>
    <dgm:cxn modelId="{A009A351-3A69-4EF4-993F-C9C709AACF65}" type="presOf" srcId="{EEA30F25-0AD7-419C-8DB2-CD608B5C85B2}" destId="{7238DFC8-DE8D-4A18-B9D5-BEBCEB996D81}" srcOrd="1" destOrd="1" presId="urn:microsoft.com/office/officeart/2005/8/layout/vList4"/>
    <dgm:cxn modelId="{254070B0-3833-4746-86BE-C1F755EF3194}" type="presOf" srcId="{1661C76A-7948-42F2-9C0F-F9587FBD5B3F}" destId="{6A8420E1-84BE-4C4D-A12F-E5DF1AAEA2A8}" srcOrd="0" destOrd="3" presId="urn:microsoft.com/office/officeart/2005/8/layout/vList4"/>
    <dgm:cxn modelId="{CBE35AC3-AB65-461C-A741-5164CE773CEC}" type="presOf" srcId="{EDAE76EE-31B2-4D7C-BF22-F20A64C66122}" destId="{2974F48B-13DE-41FD-862E-C18FA995A27D}" srcOrd="1" destOrd="1" presId="urn:microsoft.com/office/officeart/2005/8/layout/vList4"/>
    <dgm:cxn modelId="{F5B047C5-2C58-4CCB-8343-D7A02970826D}" type="presOf" srcId="{EEA30F25-0AD7-419C-8DB2-CD608B5C85B2}" destId="{AB1DE208-78A2-4E08-A5C8-86CF162B122B}" srcOrd="0" destOrd="1" presId="urn:microsoft.com/office/officeart/2005/8/layout/vList4"/>
    <dgm:cxn modelId="{5C047CE7-0D7E-4AD8-ACA9-FD97BC7278DD}" type="presParOf" srcId="{C22120CD-7113-4380-A978-11E279DBB453}" destId="{3CB0CAB1-DF35-44A5-856F-D428CA1DC0FA}" srcOrd="0" destOrd="0" presId="urn:microsoft.com/office/officeart/2005/8/layout/vList4"/>
    <dgm:cxn modelId="{46C754AD-6747-4D14-B454-5E329468B406}" type="presParOf" srcId="{3CB0CAB1-DF35-44A5-856F-D428CA1DC0FA}" destId="{AB1DE208-78A2-4E08-A5C8-86CF162B122B}" srcOrd="0" destOrd="0" presId="urn:microsoft.com/office/officeart/2005/8/layout/vList4"/>
    <dgm:cxn modelId="{C985F12B-02F2-4902-A64C-37F322CFDEC1}" type="presParOf" srcId="{3CB0CAB1-DF35-44A5-856F-D428CA1DC0FA}" destId="{0EB34C59-6896-4023-BA2F-53525DE8BDA4}" srcOrd="1" destOrd="0" presId="urn:microsoft.com/office/officeart/2005/8/layout/vList4"/>
    <dgm:cxn modelId="{8C1DCB95-0DC0-4D9D-9C59-6B169C1F2AD6}" type="presParOf" srcId="{3CB0CAB1-DF35-44A5-856F-D428CA1DC0FA}" destId="{7238DFC8-DE8D-4A18-B9D5-BEBCEB996D81}" srcOrd="2" destOrd="0" presId="urn:microsoft.com/office/officeart/2005/8/layout/vList4"/>
    <dgm:cxn modelId="{8C5C9B18-820A-42EB-9B54-1D54D8EEC0F1}" type="presParOf" srcId="{C22120CD-7113-4380-A978-11E279DBB453}" destId="{27F9C020-81DA-4803-8614-1BF9C2D0DFF1}" srcOrd="1" destOrd="0" presId="urn:microsoft.com/office/officeart/2005/8/layout/vList4"/>
    <dgm:cxn modelId="{F4C758A7-E98A-43A4-916E-FEF872DA800E}" type="presParOf" srcId="{C22120CD-7113-4380-A978-11E279DBB453}" destId="{952EC26C-F679-4369-B4CA-6E45777E1123}" srcOrd="2" destOrd="0" presId="urn:microsoft.com/office/officeart/2005/8/layout/vList4"/>
    <dgm:cxn modelId="{8010FA6A-3FF9-4847-BCF6-D05EEF9D1CAA}" type="presParOf" srcId="{952EC26C-F679-4369-B4CA-6E45777E1123}" destId="{680908F5-F767-439B-A476-9F72FF416A37}" srcOrd="0" destOrd="0" presId="urn:microsoft.com/office/officeart/2005/8/layout/vList4"/>
    <dgm:cxn modelId="{65511E14-6719-437E-9AA9-556746DC98A8}" type="presParOf" srcId="{952EC26C-F679-4369-B4CA-6E45777E1123}" destId="{19C8456A-799D-4C00-A15E-4E65B062B264}" srcOrd="1" destOrd="0" presId="urn:microsoft.com/office/officeart/2005/8/layout/vList4"/>
    <dgm:cxn modelId="{B6EE7EF2-CD63-4614-8463-FDE4346811D2}" type="presParOf" srcId="{952EC26C-F679-4369-B4CA-6E45777E1123}" destId="{46F43C30-72EE-4950-BC6F-0E12D630A039}" srcOrd="2" destOrd="0" presId="urn:microsoft.com/office/officeart/2005/8/layout/vList4"/>
    <dgm:cxn modelId="{4AB32899-37A7-4A8F-B389-66BDB92478E8}" type="presParOf" srcId="{C22120CD-7113-4380-A978-11E279DBB453}" destId="{0701E149-E616-4B67-BCD6-F7529FC3DF10}" srcOrd="3" destOrd="0" presId="urn:microsoft.com/office/officeart/2005/8/layout/vList4"/>
    <dgm:cxn modelId="{A1471408-1352-434C-B96A-D5E88E16F2FC}" type="presParOf" srcId="{C22120CD-7113-4380-A978-11E279DBB453}" destId="{51686C73-74EE-4F3E-BD6B-AD4C69EEF3FB}" srcOrd="4" destOrd="0" presId="urn:microsoft.com/office/officeart/2005/8/layout/vList4"/>
    <dgm:cxn modelId="{B1E0F971-2EC9-4B7E-A1EB-65D6209DF758}" type="presParOf" srcId="{51686C73-74EE-4F3E-BD6B-AD4C69EEF3FB}" destId="{5B359946-557C-45B8-AF19-83DDCB041CC6}" srcOrd="0" destOrd="0" presId="urn:microsoft.com/office/officeart/2005/8/layout/vList4"/>
    <dgm:cxn modelId="{85B1B27E-A233-4090-A4EA-7C193C9B2F3F}" type="presParOf" srcId="{51686C73-74EE-4F3E-BD6B-AD4C69EEF3FB}" destId="{39D7CB64-F057-48CF-AC06-BCFACE245CF6}" srcOrd="1" destOrd="0" presId="urn:microsoft.com/office/officeart/2005/8/layout/vList4"/>
    <dgm:cxn modelId="{9CA064A2-8DC3-487E-9FC7-9EE77E284B20}" type="presParOf" srcId="{51686C73-74EE-4F3E-BD6B-AD4C69EEF3FB}" destId="{9F643BF4-E3EF-4B1A-9D5B-C9041955E3A8}" srcOrd="2" destOrd="0" presId="urn:microsoft.com/office/officeart/2005/8/layout/vList4"/>
    <dgm:cxn modelId="{F0709DA8-40B2-45E5-A8E9-F5F7A9DC13BD}" type="presParOf" srcId="{C22120CD-7113-4380-A978-11E279DBB453}" destId="{0F665250-A571-4D81-8A40-8124692D09F9}" srcOrd="5" destOrd="0" presId="urn:microsoft.com/office/officeart/2005/8/layout/vList4"/>
    <dgm:cxn modelId="{6401E621-C3E0-433D-97CA-77BDE9059403}" type="presParOf" srcId="{C22120CD-7113-4380-A978-11E279DBB453}" destId="{D2C805D0-9DCE-4D99-BE12-1C6180B04E59}" srcOrd="6" destOrd="0" presId="urn:microsoft.com/office/officeart/2005/8/layout/vList4"/>
    <dgm:cxn modelId="{3B33FEEB-A969-43DD-9108-5F4EFC91ECB1}" type="presParOf" srcId="{D2C805D0-9DCE-4D99-BE12-1C6180B04E59}" destId="{6A8420E1-84BE-4C4D-A12F-E5DF1AAEA2A8}" srcOrd="0" destOrd="0" presId="urn:microsoft.com/office/officeart/2005/8/layout/vList4"/>
    <dgm:cxn modelId="{278632E3-2A33-43F2-AC06-88BAB26EA917}" type="presParOf" srcId="{D2C805D0-9DCE-4D99-BE12-1C6180B04E59}" destId="{70A629D1-9181-4575-952C-7C3EC1186515}" srcOrd="1" destOrd="0" presId="urn:microsoft.com/office/officeart/2005/8/layout/vList4"/>
    <dgm:cxn modelId="{CBC9316B-F995-490A-B0CA-C93F9B298973}" type="presParOf" srcId="{D2C805D0-9DCE-4D99-BE12-1C6180B04E59}" destId="{2974F48B-13DE-41FD-862E-C18FA995A27D}" srcOrd="2" destOrd="0" presId="urn:microsoft.com/office/officeart/2005/8/layout/vList4"/>
    <dgm:cxn modelId="{314F51A3-C711-4967-B374-8B527D6BAB11}" type="presParOf" srcId="{C22120CD-7113-4380-A978-11E279DBB453}" destId="{59FA26D6-A49D-4C63-9520-2F30C687C87D}" srcOrd="7" destOrd="0" presId="urn:microsoft.com/office/officeart/2005/8/layout/vList4"/>
    <dgm:cxn modelId="{0455599D-2A13-4028-B74A-C70D4148ACDB}" type="presParOf" srcId="{C22120CD-7113-4380-A978-11E279DBB453}" destId="{3CBB57D5-82FA-4C93-AEC7-45C43BCBC40D}" srcOrd="8" destOrd="0" presId="urn:microsoft.com/office/officeart/2005/8/layout/vList4"/>
    <dgm:cxn modelId="{22001F12-FBDC-4A30-8ED4-D23E72E12D8E}" type="presParOf" srcId="{3CBB57D5-82FA-4C93-AEC7-45C43BCBC40D}" destId="{D1F43224-5A3A-4D50-B094-C1179C19F7BF}" srcOrd="0" destOrd="0" presId="urn:microsoft.com/office/officeart/2005/8/layout/vList4"/>
    <dgm:cxn modelId="{062E61EC-09C0-4743-BB18-0E2B3E41CD7D}" type="presParOf" srcId="{3CBB57D5-82FA-4C93-AEC7-45C43BCBC40D}" destId="{BBA731E9-3F5A-4326-B3F0-D73F575E6297}" srcOrd="1" destOrd="0" presId="urn:microsoft.com/office/officeart/2005/8/layout/vList4"/>
    <dgm:cxn modelId="{EE6D09B7-7BEA-4B49-A880-0FE12D4EEEEB}" type="presParOf" srcId="{3CBB57D5-82FA-4C93-AEC7-45C43BCBC40D}" destId="{4E8B2F5E-B5C0-4F26-A8BD-9496F2D332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DE208-78A2-4E08-A5C8-86CF162B122B}">
      <dsp:nvSpPr>
        <dsp:cNvPr id="0" name=""/>
        <dsp:cNvSpPr/>
      </dsp:nvSpPr>
      <dsp:spPr>
        <a:xfrm>
          <a:off x="0" y="0"/>
          <a:ext cx="5401174" cy="113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/>
            <a:t>Trasformazione del lavoro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Difficoltà di accesso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Flessibilità e precarietà</a:t>
          </a:r>
        </a:p>
      </dsp:txBody>
      <dsp:txXfrm>
        <a:off x="1193933" y="0"/>
        <a:ext cx="4207240" cy="1136986"/>
      </dsp:txXfrm>
    </dsp:sp>
    <dsp:sp modelId="{0EB34C59-6896-4023-BA2F-53525DE8BDA4}">
      <dsp:nvSpPr>
        <dsp:cNvPr id="0" name=""/>
        <dsp:cNvSpPr/>
      </dsp:nvSpPr>
      <dsp:spPr>
        <a:xfrm>
          <a:off x="113698" y="113698"/>
          <a:ext cx="1080234" cy="9095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908F5-F767-439B-A476-9F72FF416A37}">
      <dsp:nvSpPr>
        <dsp:cNvPr id="0" name=""/>
        <dsp:cNvSpPr/>
      </dsp:nvSpPr>
      <dsp:spPr>
        <a:xfrm>
          <a:off x="0" y="1250684"/>
          <a:ext cx="5401174" cy="113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/>
            <a:t>Nuovi bisogni familiari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Frequenti rotture delle convivenze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Nascita di famiglia monoparentali</a:t>
          </a:r>
        </a:p>
      </dsp:txBody>
      <dsp:txXfrm>
        <a:off x="1193933" y="1250684"/>
        <a:ext cx="4207240" cy="1136986"/>
      </dsp:txXfrm>
    </dsp:sp>
    <dsp:sp modelId="{19C8456A-799D-4C00-A15E-4E65B062B264}">
      <dsp:nvSpPr>
        <dsp:cNvPr id="0" name=""/>
        <dsp:cNvSpPr/>
      </dsp:nvSpPr>
      <dsp:spPr>
        <a:xfrm>
          <a:off x="113698" y="1364383"/>
          <a:ext cx="1080234" cy="9095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59946-557C-45B8-AF19-83DDCB041CC6}">
      <dsp:nvSpPr>
        <dsp:cNvPr id="0" name=""/>
        <dsp:cNvSpPr/>
      </dsp:nvSpPr>
      <dsp:spPr>
        <a:xfrm>
          <a:off x="0" y="2501369"/>
          <a:ext cx="5401174" cy="113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Aggressione del patrimonio familiare da parte </a:t>
          </a:r>
          <a:r>
            <a:rPr lang="it-IT" sz="1600" kern="1200" dirty="0" smtClean="0"/>
            <a:t>dei </a:t>
          </a:r>
          <a:r>
            <a:rPr lang="it-IT" sz="1600" kern="1200" dirty="0"/>
            <a:t>creditori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Aggravamento delle condizioni economiche</a:t>
          </a:r>
        </a:p>
      </dsp:txBody>
      <dsp:txXfrm>
        <a:off x="1193933" y="2501369"/>
        <a:ext cx="4207240" cy="1136986"/>
      </dsp:txXfrm>
    </dsp:sp>
    <dsp:sp modelId="{39D7CB64-F057-48CF-AC06-BCFACE245CF6}">
      <dsp:nvSpPr>
        <dsp:cNvPr id="0" name=""/>
        <dsp:cNvSpPr/>
      </dsp:nvSpPr>
      <dsp:spPr>
        <a:xfrm>
          <a:off x="113698" y="2615068"/>
          <a:ext cx="1080234" cy="9095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420E1-84BE-4C4D-A12F-E5DF1AAEA2A8}">
      <dsp:nvSpPr>
        <dsp:cNvPr id="0" name=""/>
        <dsp:cNvSpPr/>
      </dsp:nvSpPr>
      <dsp:spPr>
        <a:xfrm>
          <a:off x="0" y="3752054"/>
          <a:ext cx="5401174" cy="113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/>
            <a:t>Conseguenze dell’invecchiamento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Tenore di vita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Salute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Solitudine</a:t>
          </a:r>
        </a:p>
      </dsp:txBody>
      <dsp:txXfrm>
        <a:off x="1193933" y="3752054"/>
        <a:ext cx="4207240" cy="1136986"/>
      </dsp:txXfrm>
    </dsp:sp>
    <dsp:sp modelId="{70A629D1-9181-4575-952C-7C3EC1186515}">
      <dsp:nvSpPr>
        <dsp:cNvPr id="0" name=""/>
        <dsp:cNvSpPr/>
      </dsp:nvSpPr>
      <dsp:spPr>
        <a:xfrm>
          <a:off x="113698" y="3865752"/>
          <a:ext cx="1080234" cy="9095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43224-5A3A-4D50-B094-C1179C19F7BF}">
      <dsp:nvSpPr>
        <dsp:cNvPr id="0" name=""/>
        <dsp:cNvSpPr/>
      </dsp:nvSpPr>
      <dsp:spPr>
        <a:xfrm>
          <a:off x="0" y="5002738"/>
          <a:ext cx="5401174" cy="1136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/>
            <a:t>Salute e prevenzione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Difficoltà della sanità pubblica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/>
            <a:t>Nuove malattie</a:t>
          </a:r>
        </a:p>
      </dsp:txBody>
      <dsp:txXfrm>
        <a:off x="1193933" y="5002738"/>
        <a:ext cx="4207240" cy="1136986"/>
      </dsp:txXfrm>
    </dsp:sp>
    <dsp:sp modelId="{BBA731E9-3F5A-4326-B3F0-D73F575E6297}">
      <dsp:nvSpPr>
        <dsp:cNvPr id="0" name=""/>
        <dsp:cNvSpPr/>
      </dsp:nvSpPr>
      <dsp:spPr>
        <a:xfrm>
          <a:off x="113698" y="5116437"/>
          <a:ext cx="1080234" cy="9095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Ecco perché è importante che la Consulenza Patrimoniale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si limiti alla gestione degli asset finanziari,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 si estenda alla gestione del Patrimonio complessivo del Cliente, articolato in tutte le sue componenti.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 necessario passare da una logica di prodotto e di asset finanziari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 una gestione integrata del patrimonio e degli eventi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che, nella logica Life Cycle e a prescindere dall’entità di ricchezza,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possono avere ripercussioni patrimoniali sugli interessi molteplici del Cliente. </a:t>
            </a:r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22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l’esperto.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/>
              <a:t>Ora fermati un secondo e </a:t>
            </a:r>
            <a:r>
              <a:rPr lang="it-IT" dirty="0"/>
              <a:t>prova a rispondere a questa domanda!</a:t>
            </a:r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/>
              <a:t>Esatto!/Non esatto</a:t>
            </a:r>
            <a:r>
              <a:rPr lang="it-IT"/>
              <a:t>!</a:t>
            </a:r>
            <a:r>
              <a:rPr lang="it-IT" baseline="0"/>
              <a:t> Gli shock inattesi sono eventi improvvisi e imprevedibili che fanno venire meno o riducono le fonti di reddito o determinano l’insorgenza di passività impreviste.</a:t>
            </a:r>
            <a:endParaRPr lang="it-IT" sz="1200" b="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Il contemporaneo mondo del benessere ha portato crescenti benefici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ma anche nuove fonti di rischio. I cittadini hanno richiesto maggiore protezione per la gestione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e la cura del proprio patrimonio, e una nuova forma di consulenza ha risposto alle rinnovate esigenze.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Fai clic sulle immagini e scopri di che cosa parleremo nelle prossime pagine!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La caratteristica principale della storia umana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è stata la riduzione dell’incertezza proveniente dall’ambiente naturale di cui è stata, via via, diminuita la rischiosità.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Per la sicurezza, quindi, l’essere umano è disposto a pagare sia in termini materiali che psico-relazionali.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La necessità di esercitare il controllo su eventi imponderabili che la vita a volte riserva, ha portato l’uomo fin dai tempi più remoti,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a cercare di provvedere ingegnandosi come meglio poteva.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E Se pensiamo a quanto fosse precaria la vita per i nostri avi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>
                <a:cs typeface="Arial" charset="0"/>
              </a:rPr>
              <a:t>potremmo comprendere come il bisogno di sicurezza sia stato il motivo determinante per la nascita delle prime forme di Assicurazione e Protezione.</a:t>
            </a: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98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Progresso Economico, Sociale e Tecnologico ha consentito alla società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numero sempre crescente di benefici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ha contribuito a rendere l’esistenza più agevole e obiettivamente più sicura,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 paradossalmente anche ad aumentare le fonti di rischio.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Tanto che si fa strada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approccio sociologico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noto come «società del rischio» la cui ipotesi di fondo poggia sull’assunto che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processo di modernizzazione sia accompagnato da un crescente proliferare di rischi.</a:t>
            </a:r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38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contemporaneo mondo del benessere ha fatto emergere una “coscienza del rischio”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 porta la società a pretendere sempre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maggiori livelli di sicurezza per un numero maggiore di fonti e di tipi di rischio.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Parallelamente cresce la richiesta da parte dei cittadini di un’informazione puntuale, precisa e tempestiva,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 nei periodi di recessione economica o instabilità o crisi, in cui si rafforzano le preoccupazioni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sulle condizioni di fragilità economica o vulnerabilità finanziaria delle famiglie e delle imprese,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sulle conseguenti difficoltà a mantenere adeguati standard di vita e ad onorare i propri impegni finanziari.</a:t>
            </a:r>
            <a:endParaRPr lang="it-IT" sz="1200" dirty="0">
              <a:cs typeface="Arial" charset="0"/>
            </a:endParaRPr>
          </a:p>
          <a:p>
            <a:pPr lvl="0" algn="just">
              <a:buNone/>
            </a:pPr>
            <a:endParaRPr lang="it-IT" dirty="0">
              <a:latin typeface="Garamond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Cresce perciò al giorno d’oggi sempre di più il bisogno di sicurezza e protezione.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indubbio che la vulnerabilità finanziaria sia dovuta al concorrere di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insieme di fattori che deteriorano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condizioni economico-finanziarie delle famiglie e del sistema produttivo, rappresentato in Italia prevalentemente dalla piccola e media impresa,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 è altrettanto vero che la vulnerabilità finanziaria possa essere influenzata anche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dalle strategie adottate dalle famiglie o dalle imprese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gestire i rischi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le conseguenze economico-finanziarie di possibili shock esterni. </a:t>
            </a:r>
            <a:endParaRPr lang="it-IT" dirty="0">
              <a:latin typeface="Garamond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34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considerino, per esempio, gli shock inattesi,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la perdita del posto di lavoro,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malattia,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decesso,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separazioni e i divorzi,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 fanno venire meno o riducono le fonti di reddito e/o determinano l’insorgenza di passività impreviste.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Oppure bassi livelli di reddito e di ricchezza che rendono l’individuo particolarmente esposto a eventi negativi inattesi, talvolta talmente bassi da collocare l’individuo in condizioni di povertà,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ancora, scelte di indebitamento errate o non sostenibili che, per imprevidenza, miopia o incapacità di elaborare le informazioni, portano l’individuo a indebitarsi più di quanto dovrebbe alla luce della propria capacità reddituale presente e futura.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Mentre, p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 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imprese, 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individuano comportamenti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volti all’ottimizzazione dei costi,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 una errata pianificazione economico-finanziaria e fiscale,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all’impossibilità/incapacità di innovare e di confrontarsi con la competitività di un mondo sempre più globalizzato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all’errata acquisizione di strumenti finanziari per loro natura preposti alla gestione del rischio.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903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it-IT" sz="1200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È  perciò importante individuare due finalità di protezione: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la messa in sicurezza della persona (e del suo reddito),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la messa in sicurezza del patrimonio.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I timori infatti si concentrano sull’esigenza di tutelarsi rispetto a nuovi rischi: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La Trasformazione del lavoro,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più difficile nell’accesso, più flessibile nel suo sviluppo, e più facilmente interrotto nel tempo;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I Nuovi bisogni familiari emergenti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legati alle sempre più frequenti rotture delle convivenze, con la nascita di famiglie monoparentali più deboli; 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L’Aggressione del patrimonio familiare (Immobili, Azienda, e beni mobili)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da parte dei creditori per un possibile aggravamento delle condizioni economiche in ambiti diversi;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Le conseguenze che possono derivare dall’invecchiamento, tenuto conto dei diversi fenomeni che si possono verificare: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quello di non poter mantenere il proprio tenore di vita durante la vecchiaia,  quello di risultare di peso per gli altri a causa delle eventuali condizioni di non autosufficienza; la presenza di eventuali gravi malattie come pure la paura di soffrire di solitudine durante la vecchiaia;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E la Salute e Prevenzione, derivante da fattori quali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r>
              <a:rPr lang="it-IT" sz="1200" b="0" dirty="0"/>
              <a:t>la crescente difficoltà del pilastro pubblico sanitario, o il diffondersi di nuove malattie: da una situazione in cui erano prevalenti le malattie infettive e carenziali, si è passati a una preponderanza di quelle cronico-degenerative. </a:t>
            </a: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19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le suddette ragioni stiamo assistendo in questi ultimi anni alla nascita e allo sviluppo della 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così detta 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«Consulenza Patrimoniale».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Consulente Patrimoniale è un partner fiduciario della Persona e della Famiglia.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Professionista capace di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costruire e coltivare nel tempo un rapporto stretto e costante con il Cliente e i suoi affetti.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rapporto costruito con il Cliente travalica spesso quello con l’Intermediario Finanziario, Banca o Mandante, diventando prioritario.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Sempre più, rispetto al passato, il rapporto è costruito su un livello di fiducia che non si esprime solo con la delega, ma va oltre,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un rapporto in cui il cliente non ha più un ruolo passivo,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 è parte attiva nelle scelte che attengono alla gestione dei rischi Finanziari, della Persona e del Patrimonio.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96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hyperlink" Target="https://pixabay.com/it/abisso-davanzale-della-finestra-2036211/" TargetMode="External"/><Relationship Id="rId4" Type="http://schemas.openxmlformats.org/officeDocument/2006/relationships/hyperlink" Target="https://pixabay.com/it/passero-uccello-fiera-fiera-becco-321538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8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6052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2514837" y="-1188954"/>
            <a:ext cx="2743201" cy="10033236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600" b="1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Sicurezza e protezione</a:t>
            </a:r>
          </a:p>
          <a:p>
            <a:pPr algn="ctr"/>
            <a:r>
              <a:rPr lang="it-IT" sz="3600" b="1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Lezione 3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8DEE63-614A-4B8D-B420-4687EE38D740}"/>
              </a:ext>
            </a:extLst>
          </p:cNvPr>
          <p:cNvSpPr txBox="1"/>
          <p:nvPr/>
        </p:nvSpPr>
        <p:spPr>
          <a:xfrm>
            <a:off x="203200" y="1661340"/>
            <a:ext cx="526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MODULO 1 - La società del rischio</a:t>
            </a:r>
          </a:p>
        </p:txBody>
      </p:sp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311" y="476250"/>
            <a:ext cx="4219845" cy="6381750"/>
          </a:xfrm>
          <a:prstGeom prst="rect">
            <a:avLst/>
          </a:prstGeom>
        </p:spPr>
      </p:pic>
      <p:sp>
        <p:nvSpPr>
          <p:cNvPr id="5" name="Documento 4"/>
          <p:cNvSpPr/>
          <p:nvPr/>
        </p:nvSpPr>
        <p:spPr>
          <a:xfrm rot="16200000">
            <a:off x="1768956" y="-1424916"/>
            <a:ext cx="6462460" cy="101033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9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 consulenza patrimoniale 2/2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mpus Sans ITC" panose="04020404030D07020202" pitchFamily="82" charset="0"/>
              <a:ea typeface="+mn-ea"/>
              <a:cs typeface="Gisha" panose="020B0502040204020203" pitchFamily="34" charset="-79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Note sviluppo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Immagini</a:t>
            </a:r>
          </a:p>
          <a:p>
            <a:pPr lvl="0"/>
            <a:r>
              <a:rPr lang="it-IT" sz="1400">
                <a:solidFill>
                  <a:prstClr val="black"/>
                </a:solidFill>
              </a:rPr>
              <a:t>https://pixabay.com/it/avvio-in-crescita-impianto-idea-1685533/</a:t>
            </a:r>
            <a:endParaRPr kumimoji="0" lang="it-IT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-435797" y="595680"/>
            <a:ext cx="602205" cy="3740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63038" y="987425"/>
            <a:ext cx="7784223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>
                <a:solidFill>
                  <a:prstClr val="white"/>
                </a:solidFill>
              </a:rPr>
              <a:t>non si limita alla gestione degli asset finanziari;</a:t>
            </a:r>
          </a:p>
          <a:p>
            <a:pPr lvl="0">
              <a:lnSpc>
                <a:spcPct val="150000"/>
              </a:lnSpc>
            </a:pPr>
            <a:r>
              <a:rPr lang="it-IT">
                <a:solidFill>
                  <a:prstClr val="white"/>
                </a:solidFill>
              </a:rPr>
              <a:t>si estende al </a:t>
            </a:r>
            <a:r>
              <a:rPr lang="it-IT" b="1">
                <a:solidFill>
                  <a:prstClr val="white"/>
                </a:solidFill>
              </a:rPr>
              <a:t>Patrimonio complessivo </a:t>
            </a:r>
            <a:r>
              <a:rPr lang="it-IT">
                <a:solidFill>
                  <a:prstClr val="white"/>
                </a:solidFill>
              </a:rPr>
              <a:t>del Cliente.</a:t>
            </a:r>
          </a:p>
        </p:txBody>
      </p:sp>
      <p:sp>
        <p:nvSpPr>
          <p:cNvPr id="7" name="Rettangolo 6"/>
          <p:cNvSpPr/>
          <p:nvPr/>
        </p:nvSpPr>
        <p:spPr>
          <a:xfrm>
            <a:off x="382247" y="2354935"/>
            <a:ext cx="2511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Logica di prodotto e di asset finanziari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EAD924F-7842-4FE1-B0A7-7B90392A10E1}"/>
              </a:ext>
            </a:extLst>
          </p:cNvPr>
          <p:cNvSpPr txBox="1"/>
          <p:nvPr/>
        </p:nvSpPr>
        <p:spPr>
          <a:xfrm>
            <a:off x="121284" y="511965"/>
            <a:ext cx="6565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latin typeface="Tempus Sans ITC" panose="04020404030D07020202" pitchFamily="82" charset="0"/>
                <a:cs typeface="Gisha" panose="020B0502040204020203" pitchFamily="34" charset="-79"/>
              </a:rPr>
              <a:t>La Consulenza Patrimoniale:</a:t>
            </a:r>
            <a:endParaRPr lang="it-IT" sz="3200" dirty="0"/>
          </a:p>
        </p:txBody>
      </p:sp>
      <p:sp>
        <p:nvSpPr>
          <p:cNvPr id="35" name="Goccia 34">
            <a:extLst>
              <a:ext uri="{FF2B5EF4-FFF2-40B4-BE49-F238E27FC236}">
                <a16:creationId xmlns:a16="http://schemas.microsoft.com/office/drawing/2014/main" id="{E2BFD315-BDF9-49C9-BEFA-67F312E4779F}"/>
              </a:ext>
            </a:extLst>
          </p:cNvPr>
          <p:cNvSpPr/>
          <p:nvPr/>
        </p:nvSpPr>
        <p:spPr>
          <a:xfrm rot="1905374">
            <a:off x="268742" y="113958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Goccia 35">
            <a:extLst>
              <a:ext uri="{FF2B5EF4-FFF2-40B4-BE49-F238E27FC236}">
                <a16:creationId xmlns:a16="http://schemas.microsoft.com/office/drawing/2014/main" id="{BAC0708A-ADFF-45FA-B8C0-F675D7C891DC}"/>
              </a:ext>
            </a:extLst>
          </p:cNvPr>
          <p:cNvSpPr/>
          <p:nvPr/>
        </p:nvSpPr>
        <p:spPr>
          <a:xfrm rot="1905374">
            <a:off x="257802" y="1553540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FE1F287F-EF25-42B5-9411-892F1D3E3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75" y="1879512"/>
            <a:ext cx="5120330" cy="4873385"/>
          </a:xfrm>
          <a:prstGeom prst="rect">
            <a:avLst/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771722EF-FA68-4231-A11F-3997FA29492C}"/>
              </a:ext>
            </a:extLst>
          </p:cNvPr>
          <p:cNvSpPr/>
          <p:nvPr/>
        </p:nvSpPr>
        <p:spPr>
          <a:xfrm>
            <a:off x="370768" y="4353556"/>
            <a:ext cx="2511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Gestione integrata del patrimonio e degli eventi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2" name="Freccia destra con strisce 41">
            <a:extLst>
              <a:ext uri="{FF2B5EF4-FFF2-40B4-BE49-F238E27FC236}">
                <a16:creationId xmlns:a16="http://schemas.microsoft.com/office/drawing/2014/main" id="{3111617D-5387-4DD0-92EE-9F5711941360}"/>
              </a:ext>
            </a:extLst>
          </p:cNvPr>
          <p:cNvSpPr/>
          <p:nvPr/>
        </p:nvSpPr>
        <p:spPr>
          <a:xfrm rot="5400000">
            <a:off x="981798" y="3304877"/>
            <a:ext cx="859951" cy="745067"/>
          </a:xfrm>
          <a:prstGeom prst="stripedRightArrow">
            <a:avLst/>
          </a:prstGeom>
          <a:solidFill>
            <a:srgbClr val="426B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Segno di moltiplicazione 43">
            <a:extLst>
              <a:ext uri="{FF2B5EF4-FFF2-40B4-BE49-F238E27FC236}">
                <a16:creationId xmlns:a16="http://schemas.microsoft.com/office/drawing/2014/main" id="{81392FDE-23A3-468A-A54E-42E9CF5DAC9A}"/>
              </a:ext>
            </a:extLst>
          </p:cNvPr>
          <p:cNvSpPr/>
          <p:nvPr/>
        </p:nvSpPr>
        <p:spPr>
          <a:xfrm>
            <a:off x="205349" y="2213144"/>
            <a:ext cx="2377892" cy="1028727"/>
          </a:xfrm>
          <a:prstGeom prst="mathMultiply">
            <a:avLst/>
          </a:prstGeom>
          <a:solidFill>
            <a:srgbClr val="426B6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5" name="Rettangolo arrotondato 23">
            <a:extLst>
              <a:ext uri="{FF2B5EF4-FFF2-40B4-BE49-F238E27FC236}">
                <a16:creationId xmlns:a16="http://schemas.microsoft.com/office/drawing/2014/main" id="{B54D9291-8E03-46C2-AA73-44338D16AD05}"/>
              </a:ext>
            </a:extLst>
          </p:cNvPr>
          <p:cNvSpPr/>
          <p:nvPr/>
        </p:nvSpPr>
        <p:spPr>
          <a:xfrm>
            <a:off x="-396609" y="1141840"/>
            <a:ext cx="602205" cy="3740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2-3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6" name="Rettangolo arrotondato 23">
            <a:extLst>
              <a:ext uri="{FF2B5EF4-FFF2-40B4-BE49-F238E27FC236}">
                <a16:creationId xmlns:a16="http://schemas.microsoft.com/office/drawing/2014/main" id="{9DD57DA4-F910-4E6B-B018-E1A94C9D8900}"/>
              </a:ext>
            </a:extLst>
          </p:cNvPr>
          <p:cNvSpPr/>
          <p:nvPr/>
        </p:nvSpPr>
        <p:spPr>
          <a:xfrm>
            <a:off x="-175838" y="2515263"/>
            <a:ext cx="602205" cy="3740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7" name="Rettangolo arrotondato 23">
            <a:extLst>
              <a:ext uri="{FF2B5EF4-FFF2-40B4-BE49-F238E27FC236}">
                <a16:creationId xmlns:a16="http://schemas.microsoft.com/office/drawing/2014/main" id="{BF0374B9-D5F2-4F83-A8BE-B30BDAA2C44F}"/>
              </a:ext>
            </a:extLst>
          </p:cNvPr>
          <p:cNvSpPr/>
          <p:nvPr/>
        </p:nvSpPr>
        <p:spPr>
          <a:xfrm>
            <a:off x="-157909" y="4428306"/>
            <a:ext cx="602205" cy="3740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5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9" name="Rettangolo arrotondato 23">
            <a:extLst>
              <a:ext uri="{FF2B5EF4-FFF2-40B4-BE49-F238E27FC236}">
                <a16:creationId xmlns:a16="http://schemas.microsoft.com/office/drawing/2014/main" id="{9454EBE7-0926-405C-BAF7-A224CCA890A1}"/>
              </a:ext>
            </a:extLst>
          </p:cNvPr>
          <p:cNvSpPr/>
          <p:nvPr/>
        </p:nvSpPr>
        <p:spPr>
          <a:xfrm>
            <a:off x="558968" y="3293073"/>
            <a:ext cx="602205" cy="3740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5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0" name="Rettangolo arrotondato 23">
            <a:extLst>
              <a:ext uri="{FF2B5EF4-FFF2-40B4-BE49-F238E27FC236}">
                <a16:creationId xmlns:a16="http://schemas.microsoft.com/office/drawing/2014/main" id="{7319FDBF-2705-4739-9F12-A7237AA2EE6C}"/>
              </a:ext>
            </a:extLst>
          </p:cNvPr>
          <p:cNvSpPr/>
          <p:nvPr/>
        </p:nvSpPr>
        <p:spPr>
          <a:xfrm>
            <a:off x="5859125" y="3106047"/>
            <a:ext cx="602205" cy="3740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prstClr val="black"/>
                </a:solidFill>
                <a:latin typeface="Century Gothic"/>
              </a:rPr>
              <a:t>6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1" name="Rettangolo arrotondato 23">
            <a:extLst>
              <a:ext uri="{FF2B5EF4-FFF2-40B4-BE49-F238E27FC236}">
                <a16:creationId xmlns:a16="http://schemas.microsoft.com/office/drawing/2014/main" id="{74802922-83F5-4395-9ADE-FAC83B993600}"/>
              </a:ext>
            </a:extLst>
          </p:cNvPr>
          <p:cNvSpPr/>
          <p:nvPr/>
        </p:nvSpPr>
        <p:spPr>
          <a:xfrm>
            <a:off x="5922453" y="2026118"/>
            <a:ext cx="602205" cy="3740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8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>
                <a:solidFill>
                  <a:prstClr val="white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it-IT" i="1">
                <a:cs typeface="Arial" charset="0"/>
              </a:rPr>
              <a:t>Cosa si intende per “Società del rischio”?</a:t>
            </a: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>
                <a:ea typeface="+mj-ea"/>
                <a:cs typeface="Arial" charset="0"/>
              </a:rPr>
              <a:t>Che ti tipo di errore può compiere un individuo aumentando la sua vulnerabilità finanziaria?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>
                <a:ea typeface="+mj-ea"/>
                <a:cs typeface="Arial" charset="0"/>
              </a:rPr>
              <a:t>Quali sono le maggiori preoccupazioni legate all’invecchiamento?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905733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1" dirty="0">
                <a:ea typeface="+mj-ea"/>
                <a:cs typeface="Arial" charset="0"/>
              </a:rPr>
              <a:t>Che differenza c’è </a:t>
            </a:r>
            <a:r>
              <a:rPr lang="it-IT" i="1" dirty="0" smtClean="0">
                <a:ea typeface="+mj-ea"/>
                <a:cs typeface="Arial" charset="0"/>
              </a:rPr>
              <a:t>tra la </a:t>
            </a:r>
            <a:r>
              <a:rPr lang="it-IT" i="1" dirty="0">
                <a:ea typeface="+mj-ea"/>
                <a:cs typeface="Arial" charset="0"/>
              </a:rPr>
              <a:t>tradizionale consulenza finanziaria e la nuova consulenza patrimoniale?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166710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it-IT" dirty="0">
                <a:cs typeface="Arial" charset="0"/>
              </a:rPr>
              <a:t>Con il termine “società del rischio” ci si riferisce in sociologia alle recenti teorie </a:t>
            </a:r>
            <a:r>
              <a:rPr lang="it-IT" dirty="0" smtClean="0">
                <a:cs typeface="Arial" charset="0"/>
              </a:rPr>
              <a:t>che </a:t>
            </a:r>
            <a:r>
              <a:rPr lang="it-IT" dirty="0">
                <a:cs typeface="Arial" charset="0"/>
              </a:rPr>
              <a:t>identificano nella generazione e gestione del rischio il tratto che caratterizza le società contemporanee. </a:t>
            </a:r>
          </a:p>
          <a:p>
            <a:pPr algn="just">
              <a:lnSpc>
                <a:spcPct val="120000"/>
              </a:lnSpc>
              <a:defRPr/>
            </a:pPr>
            <a:r>
              <a:rPr lang="it-IT" dirty="0">
                <a:cs typeface="Arial" charset="0"/>
              </a:rPr>
              <a:t>Il termine è stato usato per la prima volta dal sociologo tedesco Ulrich Beck, che ha cercato di mettere in evidenza gli interessi mediatici, politici e scientifici gravitanti attorno alla produzione sociale del rischio.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07260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it-IT">
                <a:cs typeface="Arial" charset="0"/>
              </a:rPr>
              <a:t>Ad esempio scelte di indebitamento errate o non sostenibili che, per imprevidenza, miopia o incapacità di elaborare le informazioni, portano l’individuo a indebitarsi più di quanto dovrebbe alla luce della propria capacità reddituale presente e futura.</a:t>
            </a:r>
            <a:endParaRPr lang="it-IT" dirty="0">
              <a:cs typeface="Arial" charset="0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it-IT">
                <a:cs typeface="Arial" charset="0"/>
              </a:rPr>
              <a:t>Non poter mantenere il proprio tenore di vita, o risultare di peso per gli altri a causa delle eventuali condizioni di non autosufficienza; oppure, il timore di gravi malattie o la paura di soffrire di solitudine.</a:t>
            </a:r>
            <a:endParaRPr lang="it-IT" dirty="0">
              <a:cs typeface="Arial" charset="0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905732" y="3166710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Il consulente patrimoniale è un professionista specializzato nel fornire una consulenza ad ampio raggio, che consente di agire in maniera prospettica: dal contesto familiare, patrimoniale e professionale, fino ad ottimizzare azioni di pianificazione finalizzate alla gestione, sviluppo, tutela e trasmissione del patrimonio.</a:t>
            </a:r>
            <a:endParaRPr lang="it-IT" dirty="0"/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2681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i="1">
                <a:solidFill>
                  <a:schemeClr val="tx1"/>
                </a:solidFill>
              </a:rPr>
              <a:t>Non può essere considerato uno shock inatteso, seppur con conseguenze economico-finanziarie </a:t>
            </a:r>
            <a:endParaRPr lang="it-IT" sz="1800" i="1" dirty="0">
              <a:solidFill>
                <a:schemeClr val="tx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1275317" y="3759002"/>
            <a:ext cx="1539397" cy="586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/>
              <a:t>Perdita del posto di lavoro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27" y="2822503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39" y="2867374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605" y="2844000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29" y="2822503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831497" y="3725492"/>
            <a:ext cx="967962" cy="59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600"/>
              <a:t>Divorzio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6343783" y="3759002"/>
            <a:ext cx="2166693" cy="12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600" dirty="0"/>
              <a:t>Errata pianificazione degli </a:t>
            </a:r>
            <a:r>
              <a:rPr lang="it-IT" sz="1600" dirty="0" smtClean="0"/>
              <a:t>investimenti</a:t>
            </a: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9077298" y="3759429"/>
            <a:ext cx="1839385" cy="1280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600">
                <a:sym typeface="Wingdings" panose="05000000000000000000" pitchFamily="2" charset="2"/>
              </a:rPr>
              <a:t>Decesso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26986"/>
            <a:ext cx="2971799" cy="1951486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86100" y="638349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>
                <a:cs typeface="Arial" charset="0"/>
              </a:rPr>
              <a:t>Da dove deriva il bisogno di sicurezza e protezione dell’uomo?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>
                <a:cs typeface="Arial" charset="0"/>
              </a:rPr>
              <a:t>Quali sono i fattori che influenzano la vulnerabilità finanziaria?</a:t>
            </a:r>
            <a:endParaRPr lang="it-IT" sz="1600" dirty="0"/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>
                <a:cs typeface="Arial" charset="0"/>
              </a:rPr>
              <a:t>Quali sono i nuovi rischi dai quali individui e famiglie devono tutelarsi?</a:t>
            </a:r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2355767" y="1892894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/>
              <a:t>Immagini</a:t>
            </a:r>
          </a:p>
          <a:p>
            <a:r>
              <a:rPr lang="it-IT" sz="1400"/>
              <a:t>1. https://pixabay.com/it/recinzione-staccionata-in-legno-3279849/</a:t>
            </a:r>
          </a:p>
          <a:p>
            <a:endParaRPr lang="it-IT" sz="1400" b="1"/>
          </a:p>
          <a:p>
            <a:r>
              <a:rPr lang="it-IT" sz="1400"/>
              <a:t>2. </a:t>
            </a:r>
            <a:r>
              <a:rPr lang="it-IT" sz="1400">
                <a:hlinkClick r:id="rId4"/>
              </a:rPr>
              <a:t>https://pixabay.com/it/passero-uccello-fiera-fiera-becco-3215383/</a:t>
            </a:r>
            <a:endParaRPr lang="it-IT" sz="1400"/>
          </a:p>
          <a:p>
            <a:endParaRPr lang="it-IT" sz="1400"/>
          </a:p>
          <a:p>
            <a:r>
              <a:rPr lang="it-IT" sz="1400"/>
              <a:t>3. </a:t>
            </a:r>
            <a:r>
              <a:rPr lang="it-IT" sz="1400">
                <a:hlinkClick r:id="rId5"/>
              </a:rPr>
              <a:t>https://pixabay.com/it/abisso-davanzale-della-finestra-2036211/</a:t>
            </a:r>
            <a:endParaRPr lang="it-IT" sz="1400"/>
          </a:p>
          <a:p>
            <a:endParaRPr lang="it-IT" sz="1400"/>
          </a:p>
          <a:p>
            <a:r>
              <a:rPr lang="it-IT" sz="1400"/>
              <a:t>4. https://www.freepik.com/free-photo/couple-consulting-with-real-estate-agent_2111224.htm#term=consultant&amp;page=1&amp;position=4</a:t>
            </a:r>
          </a:p>
          <a:p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7131" y="511182"/>
            <a:ext cx="2936917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5506790" y="2144102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955" y="606123"/>
            <a:ext cx="2911221" cy="1637561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0746" y="460835"/>
            <a:ext cx="2981252" cy="19859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1607207" y="2144102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8562131" y="2091731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>
                <a:cs typeface="Arial" charset="0"/>
              </a:rPr>
              <a:t>Che ruolo ha la nuova figura del consulente patrimoniale?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00"/>
          <a:stretch/>
        </p:blipFill>
        <p:spPr bwMode="auto">
          <a:xfrm>
            <a:off x="3506771" y="452978"/>
            <a:ext cx="8685229" cy="64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Nuovi rischi e vecchie paure 1/3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2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30401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1" y="1787383"/>
            <a:ext cx="6369169" cy="4102677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Immagine</a:t>
            </a:r>
          </a:p>
          <a:p>
            <a:pPr lvl="0"/>
            <a:r>
              <a:rPr lang="it-IT" sz="1400">
                <a:solidFill>
                  <a:prstClr val="black"/>
                </a:solidFill>
              </a:rPr>
              <a:t>https://pixabay.com/it/natura-fauna-evoluzione-primate-3109484/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0" name="Documento 29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5" y="4278488"/>
            <a:ext cx="6369169" cy="2579511"/>
          </a:xfrm>
          <a:prstGeom prst="flowChartDocumen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7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06911" y="64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it-IT" b="1">
                <a:solidFill>
                  <a:prstClr val="white"/>
                </a:solidFill>
                <a:cs typeface="Arial" charset="0"/>
              </a:rPr>
              <a:t>La riduzione dell’incertezza deriva dalla diminuzione del rischio proveniente dall’ambiente naturale.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649120" y="2562767"/>
            <a:ext cx="485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>
                <a:solidFill>
                  <a:prstClr val="white"/>
                </a:solidFill>
              </a:rPr>
              <a:t>L’uomo è disposto a pagare la sicurezza in termini materiali e psico-relazionali.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1649120" y="3451587"/>
            <a:ext cx="472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>
                <a:solidFill>
                  <a:prstClr val="white"/>
                </a:solidFill>
              </a:rPr>
              <a:t>La necessità di controllare eventi imponderabili ha portato l’uomo ad ingegnarsi.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2" name="Rettangolo arrotondato 51"/>
          <p:cNvSpPr/>
          <p:nvPr/>
        </p:nvSpPr>
        <p:spPr>
          <a:xfrm>
            <a:off x="-219987" y="1726423"/>
            <a:ext cx="696320" cy="42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1A20E87-50AF-45FA-85A2-0A10EF21E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436966"/>
            <a:ext cx="919206" cy="919206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7AC67EF-D3BE-4B69-9402-259BE81B7594}"/>
              </a:ext>
            </a:extLst>
          </p:cNvPr>
          <p:cNvSpPr txBox="1"/>
          <p:nvPr/>
        </p:nvSpPr>
        <p:spPr>
          <a:xfrm>
            <a:off x="1568137" y="5107369"/>
            <a:ext cx="383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>
                <a:solidFill>
                  <a:srgbClr val="426B6F"/>
                </a:solidFill>
              </a:rPr>
              <a:t>Il bisogno di sicurezza ha determinato la nascita delle </a:t>
            </a:r>
            <a:r>
              <a:rPr lang="it-IT" b="1">
                <a:solidFill>
                  <a:srgbClr val="426B6F"/>
                </a:solidFill>
              </a:rPr>
              <a:t>prime forme di assicurazione e protezione</a:t>
            </a:r>
            <a:r>
              <a:rPr lang="it-IT">
                <a:solidFill>
                  <a:srgbClr val="426B6F"/>
                </a:solidFill>
              </a:rPr>
              <a:t>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426B6F"/>
              </a:solidFill>
              <a:effectLst/>
              <a:uLnTx/>
              <a:uFillTx/>
              <a:latin typeface="Century Gothic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04C8D8B-AEF4-4491-978E-58869CEA56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25" y="5107369"/>
            <a:ext cx="1219200" cy="12192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1C36E011-31B0-4F2F-B9A4-EE3076B5482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0" y="3135194"/>
            <a:ext cx="1141570" cy="114157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8FDA43B-DE88-4614-BF5F-794314668F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3" y="5177588"/>
            <a:ext cx="1059889" cy="1059889"/>
          </a:xfrm>
          <a:prstGeom prst="rect">
            <a:avLst/>
          </a:prstGeom>
        </p:spPr>
      </p:pic>
      <p:sp>
        <p:nvSpPr>
          <p:cNvPr id="42" name="Rettangolo arrotondato 51">
            <a:extLst>
              <a:ext uri="{FF2B5EF4-FFF2-40B4-BE49-F238E27FC236}">
                <a16:creationId xmlns:a16="http://schemas.microsoft.com/office/drawing/2014/main" id="{E6241CF1-C512-4A37-BEA9-7DC19A162B02}"/>
              </a:ext>
            </a:extLst>
          </p:cNvPr>
          <p:cNvSpPr/>
          <p:nvPr/>
        </p:nvSpPr>
        <p:spPr>
          <a:xfrm>
            <a:off x="-348166" y="668317"/>
            <a:ext cx="696320" cy="42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prstClr val="black"/>
                </a:solidFill>
                <a:latin typeface="Century Gothic"/>
              </a:rPr>
              <a:t>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3" name="Rettangolo arrotondato 51">
            <a:extLst>
              <a:ext uri="{FF2B5EF4-FFF2-40B4-BE49-F238E27FC236}">
                <a16:creationId xmlns:a16="http://schemas.microsoft.com/office/drawing/2014/main" id="{7ED909E8-4423-4ECB-BCD6-CEB0D7E9219E}"/>
              </a:ext>
            </a:extLst>
          </p:cNvPr>
          <p:cNvSpPr/>
          <p:nvPr/>
        </p:nvSpPr>
        <p:spPr>
          <a:xfrm>
            <a:off x="952800" y="2615385"/>
            <a:ext cx="696320" cy="42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prstClr val="black"/>
                </a:solidFill>
                <a:latin typeface="Century Gothic"/>
              </a:rPr>
              <a:t>3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4" name="Rettangolo arrotondato 51">
            <a:extLst>
              <a:ext uri="{FF2B5EF4-FFF2-40B4-BE49-F238E27FC236}">
                <a16:creationId xmlns:a16="http://schemas.microsoft.com/office/drawing/2014/main" id="{5620FEF5-FB3B-4B29-8373-F06953B44D60}"/>
              </a:ext>
            </a:extLst>
          </p:cNvPr>
          <p:cNvSpPr/>
          <p:nvPr/>
        </p:nvSpPr>
        <p:spPr>
          <a:xfrm>
            <a:off x="5747840" y="3333071"/>
            <a:ext cx="696320" cy="42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prstClr val="black"/>
                </a:solidFill>
                <a:latin typeface="Century Gothic"/>
              </a:rPr>
              <a:t>4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5" name="Rettangolo arrotondato 51">
            <a:extLst>
              <a:ext uri="{FF2B5EF4-FFF2-40B4-BE49-F238E27FC236}">
                <a16:creationId xmlns:a16="http://schemas.microsoft.com/office/drawing/2014/main" id="{20BC6159-217A-49F1-921B-CFE4942F7AA0}"/>
              </a:ext>
            </a:extLst>
          </p:cNvPr>
          <p:cNvSpPr/>
          <p:nvPr/>
        </p:nvSpPr>
        <p:spPr>
          <a:xfrm>
            <a:off x="-192585" y="3566846"/>
            <a:ext cx="696320" cy="42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prstClr val="black"/>
                </a:solidFill>
                <a:latin typeface="Century Gothic"/>
              </a:rPr>
              <a:t>5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6" name="Rettangolo arrotondato 51">
            <a:extLst>
              <a:ext uri="{FF2B5EF4-FFF2-40B4-BE49-F238E27FC236}">
                <a16:creationId xmlns:a16="http://schemas.microsoft.com/office/drawing/2014/main" id="{490436FE-7529-49FC-80C1-40D2191DCC9F}"/>
              </a:ext>
            </a:extLst>
          </p:cNvPr>
          <p:cNvSpPr/>
          <p:nvPr/>
        </p:nvSpPr>
        <p:spPr>
          <a:xfrm>
            <a:off x="-348160" y="5206575"/>
            <a:ext cx="696320" cy="42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prstClr val="black"/>
                </a:solidFill>
                <a:latin typeface="Century Gothic"/>
              </a:rPr>
              <a:t>6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9" name="Rettangolo arrotondato 51">
            <a:extLst>
              <a:ext uri="{FF2B5EF4-FFF2-40B4-BE49-F238E27FC236}">
                <a16:creationId xmlns:a16="http://schemas.microsoft.com/office/drawing/2014/main" id="{C0C7CFB4-199A-4993-82C6-49A19CCCC93C}"/>
              </a:ext>
            </a:extLst>
          </p:cNvPr>
          <p:cNvSpPr/>
          <p:nvPr/>
        </p:nvSpPr>
        <p:spPr>
          <a:xfrm>
            <a:off x="1568133" y="4748523"/>
            <a:ext cx="696320" cy="42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1" name="Rettangolo arrotondato 51">
            <a:extLst>
              <a:ext uri="{FF2B5EF4-FFF2-40B4-BE49-F238E27FC236}">
                <a16:creationId xmlns:a16="http://schemas.microsoft.com/office/drawing/2014/main" id="{29BA66DA-17D9-4E86-ABA7-556AC039A5A0}"/>
              </a:ext>
            </a:extLst>
          </p:cNvPr>
          <p:cNvSpPr/>
          <p:nvPr/>
        </p:nvSpPr>
        <p:spPr>
          <a:xfrm>
            <a:off x="5645337" y="5038086"/>
            <a:ext cx="696320" cy="42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3" name="Rettangolo arrotondato 51">
            <a:extLst>
              <a:ext uri="{FF2B5EF4-FFF2-40B4-BE49-F238E27FC236}">
                <a16:creationId xmlns:a16="http://schemas.microsoft.com/office/drawing/2014/main" id="{2F256417-8D8A-43F9-89D8-81D74202E152}"/>
              </a:ext>
            </a:extLst>
          </p:cNvPr>
          <p:cNvSpPr/>
          <p:nvPr/>
        </p:nvSpPr>
        <p:spPr>
          <a:xfrm>
            <a:off x="6507982" y="1934411"/>
            <a:ext cx="696320" cy="42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5"/>
          <a:stretch/>
        </p:blipFill>
        <p:spPr bwMode="auto">
          <a:xfrm>
            <a:off x="4119625" y="468609"/>
            <a:ext cx="8072376" cy="638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Nuovi rischi e vecchie paure 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23681"/>
            <a:ext cx="6369170" cy="3877386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3" y="3209708"/>
            <a:ext cx="6369169" cy="3648291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/>
              <a:t>https://pixabay.com/it/imprenditore-idea-competenza-1340649/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21285" y="511965"/>
            <a:ext cx="616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>
                <a:latin typeface="Tempus Sans ITC" panose="04020404030D07020202" pitchFamily="82" charset="0"/>
                <a:cs typeface="Gisha" panose="020B0502040204020203" pitchFamily="34" charset="-79"/>
              </a:rPr>
              <a:t>Il progresso economico, sociale e tecnologico:</a:t>
            </a:r>
            <a:endParaRPr lang="it-IT" sz="36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1056233" y="1745193"/>
            <a:ext cx="36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ha portato crescenti benefici;</a:t>
            </a: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F5C6A8-471B-4F02-9ACC-8B419AB16C22}"/>
              </a:ext>
            </a:extLst>
          </p:cNvPr>
          <p:cNvSpPr txBox="1"/>
          <p:nvPr/>
        </p:nvSpPr>
        <p:spPr>
          <a:xfrm>
            <a:off x="2423548" y="4479885"/>
            <a:ext cx="282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2400" b="1">
                <a:latin typeface="Tempus Sans ITC" panose="04020404030D07020202" pitchFamily="82" charset="0"/>
                <a:cs typeface="Gisha" panose="020B0502040204020203" pitchFamily="34" charset="-79"/>
              </a:rPr>
              <a:t>Società del rischio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45" name="Rettangolo arrotondato 74">
            <a:extLst>
              <a:ext uri="{FF2B5EF4-FFF2-40B4-BE49-F238E27FC236}">
                <a16:creationId xmlns:a16="http://schemas.microsoft.com/office/drawing/2014/main" id="{71D1C7B7-6029-413A-A430-AE214037A8E6}"/>
              </a:ext>
            </a:extLst>
          </p:cNvPr>
          <p:cNvSpPr/>
          <p:nvPr/>
        </p:nvSpPr>
        <p:spPr>
          <a:xfrm>
            <a:off x="-286385" y="568019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46" name="Rettangolo arrotondato 74">
            <a:extLst>
              <a:ext uri="{FF2B5EF4-FFF2-40B4-BE49-F238E27FC236}">
                <a16:creationId xmlns:a16="http://schemas.microsoft.com/office/drawing/2014/main" id="{407AC20A-51EF-4464-8281-F79BD7183996}"/>
              </a:ext>
            </a:extLst>
          </p:cNvPr>
          <p:cNvSpPr/>
          <p:nvPr/>
        </p:nvSpPr>
        <p:spPr>
          <a:xfrm>
            <a:off x="61519" y="1699312"/>
            <a:ext cx="581513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2-4</a:t>
            </a:r>
            <a:endParaRPr lang="it-IT" dirty="0"/>
          </a:p>
        </p:txBody>
      </p:sp>
      <p:sp>
        <p:nvSpPr>
          <p:cNvPr id="58" name="Rettangolo arrotondato 74">
            <a:extLst>
              <a:ext uri="{FF2B5EF4-FFF2-40B4-BE49-F238E27FC236}">
                <a16:creationId xmlns:a16="http://schemas.microsoft.com/office/drawing/2014/main" id="{09A99E9E-27B6-46D6-8EDE-ABE77FB054D6}"/>
              </a:ext>
            </a:extLst>
          </p:cNvPr>
          <p:cNvSpPr/>
          <p:nvPr/>
        </p:nvSpPr>
        <p:spPr>
          <a:xfrm>
            <a:off x="8694350" y="5987313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C1B95FE-40ED-471A-A0C2-2BA0047BDB02}"/>
              </a:ext>
            </a:extLst>
          </p:cNvPr>
          <p:cNvSpPr txBox="1"/>
          <p:nvPr/>
        </p:nvSpPr>
        <p:spPr>
          <a:xfrm>
            <a:off x="1056234" y="2236755"/>
            <a:ext cx="484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ha reso l’esistenza più agevole e sicura;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FEFE40C-331D-405E-A938-E3BE10211BB0}"/>
              </a:ext>
            </a:extLst>
          </p:cNvPr>
          <p:cNvSpPr txBox="1"/>
          <p:nvPr/>
        </p:nvSpPr>
        <p:spPr>
          <a:xfrm>
            <a:off x="1053363" y="2751619"/>
            <a:ext cx="40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ha aumentato le fonti di rischio.</a:t>
            </a:r>
          </a:p>
        </p:txBody>
      </p:sp>
      <p:sp>
        <p:nvSpPr>
          <p:cNvPr id="62" name="Goccia 61">
            <a:extLst>
              <a:ext uri="{FF2B5EF4-FFF2-40B4-BE49-F238E27FC236}">
                <a16:creationId xmlns:a16="http://schemas.microsoft.com/office/drawing/2014/main" id="{3553137A-8A30-4374-ADE1-233A24506BEE}"/>
              </a:ext>
            </a:extLst>
          </p:cNvPr>
          <p:cNvSpPr/>
          <p:nvPr/>
        </p:nvSpPr>
        <p:spPr>
          <a:xfrm rot="1905374">
            <a:off x="740054" y="2298755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ccia 62">
            <a:extLst>
              <a:ext uri="{FF2B5EF4-FFF2-40B4-BE49-F238E27FC236}">
                <a16:creationId xmlns:a16="http://schemas.microsoft.com/office/drawing/2014/main" id="{EA07F43D-2298-4050-A6F7-9C5876FD19B1}"/>
              </a:ext>
            </a:extLst>
          </p:cNvPr>
          <p:cNvSpPr/>
          <p:nvPr/>
        </p:nvSpPr>
        <p:spPr>
          <a:xfrm rot="1905374">
            <a:off x="732491" y="2800484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118053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Goccia 63">
            <a:extLst>
              <a:ext uri="{FF2B5EF4-FFF2-40B4-BE49-F238E27FC236}">
                <a16:creationId xmlns:a16="http://schemas.microsoft.com/office/drawing/2014/main" id="{A8ACF31A-E668-423B-9C62-41ACF50A4C37}"/>
              </a:ext>
            </a:extLst>
          </p:cNvPr>
          <p:cNvSpPr/>
          <p:nvPr/>
        </p:nvSpPr>
        <p:spPr>
          <a:xfrm rot="1905374">
            <a:off x="717770" y="1832454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Goccia 2">
            <a:extLst>
              <a:ext uri="{FF2B5EF4-FFF2-40B4-BE49-F238E27FC236}">
                <a16:creationId xmlns:a16="http://schemas.microsoft.com/office/drawing/2014/main" id="{FCD69CDD-BFB5-49A9-AD4E-87911E6AEC1A}"/>
              </a:ext>
            </a:extLst>
          </p:cNvPr>
          <p:cNvSpPr/>
          <p:nvPr/>
        </p:nvSpPr>
        <p:spPr>
          <a:xfrm rot="1009045">
            <a:off x="331606" y="4199559"/>
            <a:ext cx="1897070" cy="1022318"/>
          </a:xfrm>
          <a:prstGeom prst="teardrop">
            <a:avLst/>
          </a:prstGeom>
          <a:solidFill>
            <a:srgbClr val="B68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b="1">
                <a:latin typeface="Tempus Sans ITC" panose="04020404030D07020202" pitchFamily="82" charset="0"/>
                <a:cs typeface="Gisha" panose="020B0502040204020203" pitchFamily="34" charset="-79"/>
              </a:rPr>
              <a:t>Nuovo approccio sociologico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B2E39F2-4FD9-4241-B792-94E47DC33B86}"/>
              </a:ext>
            </a:extLst>
          </p:cNvPr>
          <p:cNvSpPr txBox="1"/>
          <p:nvPr/>
        </p:nvSpPr>
        <p:spPr>
          <a:xfrm>
            <a:off x="2230048" y="5587541"/>
            <a:ext cx="492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Il processo di modernizzazione è accompagnato da un crescente proliferare di rischi.</a:t>
            </a:r>
          </a:p>
        </p:txBody>
      </p:sp>
      <p:sp>
        <p:nvSpPr>
          <p:cNvPr id="5" name="Freccia destra con strisce 4">
            <a:extLst>
              <a:ext uri="{FF2B5EF4-FFF2-40B4-BE49-F238E27FC236}">
                <a16:creationId xmlns:a16="http://schemas.microsoft.com/office/drawing/2014/main" id="{A04244E3-3A14-487A-92F2-A1FD5602D3AF}"/>
              </a:ext>
            </a:extLst>
          </p:cNvPr>
          <p:cNvSpPr/>
          <p:nvPr/>
        </p:nvSpPr>
        <p:spPr>
          <a:xfrm rot="5400000">
            <a:off x="2858938" y="3589977"/>
            <a:ext cx="859951" cy="7450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D264122-8E3D-4568-9087-DBBCA1A5426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87" y="3860044"/>
            <a:ext cx="1229274" cy="12292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87319FF-638F-43BC-9619-3ABC41F69B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9" y="5424067"/>
            <a:ext cx="1020879" cy="1020879"/>
          </a:xfrm>
          <a:prstGeom prst="rect">
            <a:avLst/>
          </a:prstGeom>
        </p:spPr>
      </p:pic>
      <p:sp>
        <p:nvSpPr>
          <p:cNvPr id="47" name="Rettangolo arrotondato 74">
            <a:extLst>
              <a:ext uri="{FF2B5EF4-FFF2-40B4-BE49-F238E27FC236}">
                <a16:creationId xmlns:a16="http://schemas.microsoft.com/office/drawing/2014/main" id="{D2F00310-3758-4286-9EFC-E38F48B37E48}"/>
              </a:ext>
            </a:extLst>
          </p:cNvPr>
          <p:cNvSpPr/>
          <p:nvPr/>
        </p:nvSpPr>
        <p:spPr>
          <a:xfrm>
            <a:off x="2621687" y="3610422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5</a:t>
            </a:r>
            <a:endParaRPr lang="it-IT" dirty="0"/>
          </a:p>
        </p:txBody>
      </p:sp>
      <p:sp>
        <p:nvSpPr>
          <p:cNvPr id="51" name="Rettangolo arrotondato 74">
            <a:extLst>
              <a:ext uri="{FF2B5EF4-FFF2-40B4-BE49-F238E27FC236}">
                <a16:creationId xmlns:a16="http://schemas.microsoft.com/office/drawing/2014/main" id="{6F4568C7-02BF-4AAB-BB40-47C86C98E5E7}"/>
              </a:ext>
            </a:extLst>
          </p:cNvPr>
          <p:cNvSpPr/>
          <p:nvPr/>
        </p:nvSpPr>
        <p:spPr>
          <a:xfrm>
            <a:off x="188155" y="4098636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6</a:t>
            </a:r>
            <a:endParaRPr lang="it-IT" dirty="0"/>
          </a:p>
        </p:txBody>
      </p:sp>
      <p:sp>
        <p:nvSpPr>
          <p:cNvPr id="66" name="Rettangolo arrotondato 74">
            <a:extLst>
              <a:ext uri="{FF2B5EF4-FFF2-40B4-BE49-F238E27FC236}">
                <a16:creationId xmlns:a16="http://schemas.microsoft.com/office/drawing/2014/main" id="{D58B07B3-155E-4085-A8CC-8B16D66BA12B}"/>
              </a:ext>
            </a:extLst>
          </p:cNvPr>
          <p:cNvSpPr/>
          <p:nvPr/>
        </p:nvSpPr>
        <p:spPr>
          <a:xfrm>
            <a:off x="4648995" y="4251016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6</a:t>
            </a:r>
            <a:endParaRPr lang="it-IT" dirty="0"/>
          </a:p>
        </p:txBody>
      </p:sp>
      <p:sp>
        <p:nvSpPr>
          <p:cNvPr id="67" name="Rettangolo arrotondato 74">
            <a:extLst>
              <a:ext uri="{FF2B5EF4-FFF2-40B4-BE49-F238E27FC236}">
                <a16:creationId xmlns:a16="http://schemas.microsoft.com/office/drawing/2014/main" id="{F26643D4-4FE5-48B5-86CA-6F5733EA2B4D}"/>
              </a:ext>
            </a:extLst>
          </p:cNvPr>
          <p:cNvSpPr/>
          <p:nvPr/>
        </p:nvSpPr>
        <p:spPr>
          <a:xfrm>
            <a:off x="1736564" y="5657327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92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15250" y="3379500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26337"/>
            <a:ext cx="8190249" cy="3457002"/>
          </a:xfrm>
          <a:prstGeom prst="flowChartProcess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Nuovi rischi e vecchie paure 3/3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-3170222" y="0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/>
              <a:t>Immagine</a:t>
            </a:r>
          </a:p>
          <a:p>
            <a:r>
              <a:rPr lang="it-IT" sz="1400"/>
              <a:t>https://pixabay.com/it/domanda-punto-interrogativo-2736480/</a:t>
            </a:r>
          </a:p>
          <a:p>
            <a:endParaRPr lang="it-IT" sz="1400"/>
          </a:p>
        </p:txBody>
      </p:sp>
      <p:sp>
        <p:nvSpPr>
          <p:cNvPr id="41" name="Goccia 4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37538" y="232246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336869" y="674248"/>
            <a:ext cx="673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2400" b="1">
                <a:latin typeface="Tempus Sans ITC" panose="04020404030D07020202" pitchFamily="82" charset="0"/>
                <a:cs typeface="Gisha" panose="020B0502040204020203" pitchFamily="34" charset="-79"/>
              </a:rPr>
              <a:t>Il mondo del benessere ha fatto emergere la coscienza del rischio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239684" y="4018976"/>
            <a:ext cx="692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2400" b="1">
                <a:latin typeface="Tempus Sans ITC" panose="04020404030D07020202" pitchFamily="82" charset="0"/>
                <a:cs typeface="Gisha" panose="020B0502040204020203" pitchFamily="34" charset="-79"/>
              </a:rPr>
              <a:t>I periodi di recessione economica, instabilità o crisi rafforzano le preoccupazioni su: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697976" y="5044548"/>
            <a:ext cx="484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fragilità economica e vulnerabilità finanziaria di famiglie e imprese;</a:t>
            </a:r>
            <a:endParaRPr lang="it-IT" dirty="0"/>
          </a:p>
        </p:txBody>
      </p:sp>
      <p:sp>
        <p:nvSpPr>
          <p:cNvPr id="43" name="Goccia 42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76584" y="3163256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-315586" y="1598952"/>
            <a:ext cx="611670" cy="4052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2</a:t>
            </a:r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99FBE04-4042-4A70-B12F-D681E85541C2}"/>
              </a:ext>
            </a:extLst>
          </p:cNvPr>
          <p:cNvSpPr txBox="1"/>
          <p:nvPr/>
        </p:nvSpPr>
        <p:spPr>
          <a:xfrm>
            <a:off x="672051" y="2208008"/>
            <a:ext cx="57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maggiori livelli di sicurezza per un numero maggiore di rischi;</a:t>
            </a:r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591F1BD-64BD-4502-B61F-E95FFB9D476A}"/>
              </a:ext>
            </a:extLst>
          </p:cNvPr>
          <p:cNvSpPr txBox="1"/>
          <p:nvPr/>
        </p:nvSpPr>
        <p:spPr>
          <a:xfrm>
            <a:off x="687630" y="3074436"/>
            <a:ext cx="54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maggiore richiesta di informazione da parte dei cittadini.</a:t>
            </a:r>
            <a:endParaRPr lang="it-IT" dirty="0"/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FE11AB09-3B0E-409D-AF42-DD8D5763BCBC}"/>
              </a:ext>
            </a:extLst>
          </p:cNvPr>
          <p:cNvSpPr/>
          <p:nvPr/>
        </p:nvSpPr>
        <p:spPr>
          <a:xfrm rot="1001462">
            <a:off x="275130" y="4985839"/>
            <a:ext cx="1385318" cy="1294231"/>
          </a:xfrm>
          <a:prstGeom prst="teardrop">
            <a:avLst/>
          </a:prstGeom>
          <a:solidFill>
            <a:srgbClr val="86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53" name="Goccia 52">
            <a:extLst>
              <a:ext uri="{FF2B5EF4-FFF2-40B4-BE49-F238E27FC236}">
                <a16:creationId xmlns:a16="http://schemas.microsoft.com/office/drawing/2014/main" id="{FA50C047-A1E6-466A-8F32-922369B53EE4}"/>
              </a:ext>
            </a:extLst>
          </p:cNvPr>
          <p:cNvSpPr/>
          <p:nvPr/>
        </p:nvSpPr>
        <p:spPr>
          <a:xfrm rot="1905374">
            <a:off x="2340913" y="5162028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Goccia 53">
            <a:extLst>
              <a:ext uri="{FF2B5EF4-FFF2-40B4-BE49-F238E27FC236}">
                <a16:creationId xmlns:a16="http://schemas.microsoft.com/office/drawing/2014/main" id="{F1AFE084-40C4-4EEA-B24A-5FA0A4E60AFF}"/>
              </a:ext>
            </a:extLst>
          </p:cNvPr>
          <p:cNvSpPr/>
          <p:nvPr/>
        </p:nvSpPr>
        <p:spPr>
          <a:xfrm rot="1905374">
            <a:off x="2335563" y="593431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arrotondato 44"/>
          <p:cNvSpPr/>
          <p:nvPr/>
        </p:nvSpPr>
        <p:spPr>
          <a:xfrm>
            <a:off x="-230093" y="704538"/>
            <a:ext cx="671106" cy="4004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46" name="Rettangolo arrotondato 45"/>
          <p:cNvSpPr/>
          <p:nvPr/>
        </p:nvSpPr>
        <p:spPr>
          <a:xfrm>
            <a:off x="-387485" y="2249207"/>
            <a:ext cx="681551" cy="4197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3-4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5109988" y="4500112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5</a:t>
            </a:r>
            <a:endParaRPr lang="it-IT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C2139D1B-68AD-42AB-A185-6C27F9212BAE}"/>
              </a:ext>
            </a:extLst>
          </p:cNvPr>
          <p:cNvSpPr/>
          <p:nvPr/>
        </p:nvSpPr>
        <p:spPr>
          <a:xfrm rot="5400000">
            <a:off x="6368857" y="1034628"/>
            <a:ext cx="6370724" cy="5289425"/>
          </a:xfrm>
          <a:prstGeom prst="flowChartDocument">
            <a:avLst/>
          </a:prstGeom>
          <a:blipFill dpi="0" rotWithShape="0">
            <a:blip r:embed="rId3"/>
            <a:srcRect/>
            <a:stretch>
              <a:fillRect l="-5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AF6412A-3129-4C63-9DC6-C1CA5C37DD9D}"/>
              </a:ext>
            </a:extLst>
          </p:cNvPr>
          <p:cNvSpPr txBox="1"/>
          <p:nvPr/>
        </p:nvSpPr>
        <p:spPr>
          <a:xfrm>
            <a:off x="2689135" y="5885454"/>
            <a:ext cx="484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difficoltà a mantenere adeguati standard di vita e onorare gli impegni finanziari.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2A2D5F-9772-4B0E-BE03-A31729828E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6" y="5147355"/>
            <a:ext cx="906511" cy="906511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B67F162-829E-478F-A54A-FF77280B3714}"/>
              </a:ext>
            </a:extLst>
          </p:cNvPr>
          <p:cNvSpPr txBox="1"/>
          <p:nvPr/>
        </p:nvSpPr>
        <p:spPr>
          <a:xfrm>
            <a:off x="296084" y="1653653"/>
            <a:ext cx="32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La società pretende:</a:t>
            </a:r>
            <a:endParaRPr lang="it-IT" dirty="0"/>
          </a:p>
        </p:txBody>
      </p:sp>
      <p:sp>
        <p:nvSpPr>
          <p:cNvPr id="44" name="Rettangolo arrotondato 50">
            <a:extLst>
              <a:ext uri="{FF2B5EF4-FFF2-40B4-BE49-F238E27FC236}">
                <a16:creationId xmlns:a16="http://schemas.microsoft.com/office/drawing/2014/main" id="{DBC6810E-DC6A-4A02-9FB3-D966DCE2367A}"/>
              </a:ext>
            </a:extLst>
          </p:cNvPr>
          <p:cNvSpPr/>
          <p:nvPr/>
        </p:nvSpPr>
        <p:spPr>
          <a:xfrm>
            <a:off x="74884" y="5044548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5</a:t>
            </a:r>
            <a:endParaRPr lang="it-IT" dirty="0"/>
          </a:p>
        </p:txBody>
      </p:sp>
      <p:sp>
        <p:nvSpPr>
          <p:cNvPr id="55" name="Rettangolo arrotondato 50">
            <a:extLst>
              <a:ext uri="{FF2B5EF4-FFF2-40B4-BE49-F238E27FC236}">
                <a16:creationId xmlns:a16="http://schemas.microsoft.com/office/drawing/2014/main" id="{D02C8363-A5F6-4C7D-90C7-AEB233EA52BF}"/>
              </a:ext>
            </a:extLst>
          </p:cNvPr>
          <p:cNvSpPr/>
          <p:nvPr/>
        </p:nvSpPr>
        <p:spPr>
          <a:xfrm>
            <a:off x="2119144" y="5403407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6-7</a:t>
            </a:r>
            <a:endParaRPr lang="it-IT" dirty="0"/>
          </a:p>
        </p:txBody>
      </p:sp>
      <p:sp>
        <p:nvSpPr>
          <p:cNvPr id="57" name="Rettangolo arrotondato 50">
            <a:extLst>
              <a:ext uri="{FF2B5EF4-FFF2-40B4-BE49-F238E27FC236}">
                <a16:creationId xmlns:a16="http://schemas.microsoft.com/office/drawing/2014/main" id="{F612F147-7A98-4225-8D4D-9E5BEA01910C}"/>
              </a:ext>
            </a:extLst>
          </p:cNvPr>
          <p:cNvSpPr/>
          <p:nvPr/>
        </p:nvSpPr>
        <p:spPr>
          <a:xfrm>
            <a:off x="8140119" y="3851855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aborazione 38">
            <a:extLst>
              <a:ext uri="{FF2B5EF4-FFF2-40B4-BE49-F238E27FC236}">
                <a16:creationId xmlns:a16="http://schemas.microsoft.com/office/drawing/2014/main" id="{F67B368A-4213-46C0-8C39-E41D98877322}"/>
              </a:ext>
            </a:extLst>
          </p:cNvPr>
          <p:cNvSpPr/>
          <p:nvPr/>
        </p:nvSpPr>
        <p:spPr>
          <a:xfrm>
            <a:off x="15250" y="3667198"/>
            <a:ext cx="8816196" cy="3197504"/>
          </a:xfrm>
          <a:prstGeom prst="flowChartProcess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bisogno di sicurezza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-3170222" y="0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/>
              <a:t>Immagine</a:t>
            </a:r>
          </a:p>
          <a:p>
            <a:r>
              <a:rPr lang="it-IT" sz="1400"/>
              <a:t>https://pixabay.com/it/risparmio-bilancio-investimenti-2789112/</a:t>
            </a:r>
          </a:p>
          <a:p>
            <a:endParaRPr lang="it-IT" sz="140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347704" y="869793"/>
            <a:ext cx="673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2400" b="1">
                <a:latin typeface="Tempus Sans ITC" panose="04020404030D07020202" pitchFamily="82" charset="0"/>
                <a:cs typeface="Gisha" panose="020B0502040204020203" pitchFamily="34" charset="-79"/>
              </a:rPr>
              <a:t>Cresce sempre di più il bisogno di sicurezza e protezione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027248" y="1746400"/>
            <a:ext cx="207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Condizioni economico-finanziarie di famiglie e PMI</a:t>
            </a:r>
            <a:endParaRPr lang="it-IT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0" name="Freccia a pentagono 39">
            <a:extLst>
              <a:ext uri="{FF2B5EF4-FFF2-40B4-BE49-F238E27FC236}">
                <a16:creationId xmlns:a16="http://schemas.microsoft.com/office/drawing/2014/main" id="{FE11AB09-3B0E-409D-AF42-DD8D5763BCBC}"/>
              </a:ext>
            </a:extLst>
          </p:cNvPr>
          <p:cNvSpPr/>
          <p:nvPr/>
        </p:nvSpPr>
        <p:spPr>
          <a:xfrm rot="20812132">
            <a:off x="285063" y="2056387"/>
            <a:ext cx="1992955" cy="978382"/>
          </a:xfrm>
          <a:prstGeom prst="homePlate">
            <a:avLst/>
          </a:prstGeom>
          <a:solidFill>
            <a:srgbClr val="B68E15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/>
              <a:t>Vulnerabilità finanziaria</a:t>
            </a:r>
            <a:endParaRPr lang="it-IT" b="1" dirty="0"/>
          </a:p>
        </p:txBody>
      </p:sp>
      <p:sp>
        <p:nvSpPr>
          <p:cNvPr id="54" name="Goccia 53">
            <a:extLst>
              <a:ext uri="{FF2B5EF4-FFF2-40B4-BE49-F238E27FC236}">
                <a16:creationId xmlns:a16="http://schemas.microsoft.com/office/drawing/2014/main" id="{F1AFE084-40C4-4EEA-B24A-5FA0A4E60AFF}"/>
              </a:ext>
            </a:extLst>
          </p:cNvPr>
          <p:cNvSpPr/>
          <p:nvPr/>
        </p:nvSpPr>
        <p:spPr>
          <a:xfrm rot="1905374">
            <a:off x="2051387" y="5547234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arrotondato 44"/>
          <p:cNvSpPr/>
          <p:nvPr/>
        </p:nvSpPr>
        <p:spPr>
          <a:xfrm>
            <a:off x="-274034" y="804674"/>
            <a:ext cx="671106" cy="4004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C2139D1B-68AD-42AB-A185-6C27F9212BAE}"/>
              </a:ext>
            </a:extLst>
          </p:cNvPr>
          <p:cNvSpPr/>
          <p:nvPr/>
        </p:nvSpPr>
        <p:spPr>
          <a:xfrm rot="5400000">
            <a:off x="6247807" y="950463"/>
            <a:ext cx="6370724" cy="5487162"/>
          </a:xfrm>
          <a:prstGeom prst="flowChartDocument">
            <a:avLst/>
          </a:prstGeom>
          <a:blipFill dpi="0" rotWithShape="0">
            <a:blip r:embed="rId3"/>
            <a:srcRect/>
            <a:stretch>
              <a:fillRect l="-26000" r="-1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AF6412A-3129-4C63-9DC6-C1CA5C37DD9D}"/>
              </a:ext>
            </a:extLst>
          </p:cNvPr>
          <p:cNvSpPr txBox="1"/>
          <p:nvPr/>
        </p:nvSpPr>
        <p:spPr>
          <a:xfrm>
            <a:off x="2303366" y="4377117"/>
            <a:ext cx="4841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defTabSz="914400">
              <a:spcBef>
                <a:spcPts val="1000"/>
              </a:spcBef>
              <a:defRPr sz="2400" b="1">
                <a:latin typeface="Tempus Sans ITC" panose="04020404030D07020202" pitchFamily="82" charset="0"/>
                <a:cs typeface="Gisha" panose="020B0502040204020203" pitchFamily="34" charset="-79"/>
              </a:defRPr>
            </a:lvl1pPr>
          </a:lstStyle>
          <a:p>
            <a:r>
              <a:rPr lang="it-IT"/>
              <a:t>Strategie adottate dalle famiglie o dalle imprese per: </a:t>
            </a:r>
            <a:endParaRPr lang="it-IT" dirty="0"/>
          </a:p>
        </p:txBody>
      </p:sp>
      <p:sp>
        <p:nvSpPr>
          <p:cNvPr id="57" name="Rettangolo arrotondato 50">
            <a:extLst>
              <a:ext uri="{FF2B5EF4-FFF2-40B4-BE49-F238E27FC236}">
                <a16:creationId xmlns:a16="http://schemas.microsoft.com/office/drawing/2014/main" id="{F612F147-7A98-4225-8D4D-9E5BEA01910C}"/>
              </a:ext>
            </a:extLst>
          </p:cNvPr>
          <p:cNvSpPr/>
          <p:nvPr/>
        </p:nvSpPr>
        <p:spPr>
          <a:xfrm>
            <a:off x="9051019" y="4755219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6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CC60B1-16D1-41D9-961F-10D8801C62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8660">
            <a:off x="2397119" y="1849839"/>
            <a:ext cx="664077" cy="664077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2E6A601F-51C9-4DC4-95DF-050AB2713A5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8660">
            <a:off x="2786878" y="2123883"/>
            <a:ext cx="662060" cy="66206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65D95CD9-C9B0-45E9-BD14-FCC2F75185F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8660">
            <a:off x="3487338" y="1890639"/>
            <a:ext cx="678990" cy="678990"/>
          </a:xfrm>
          <a:prstGeom prst="rect">
            <a:avLst/>
          </a:prstGeom>
        </p:spPr>
      </p:pic>
      <p:sp>
        <p:nvSpPr>
          <p:cNvPr id="7" name="Esplosione: 8 punte 6">
            <a:extLst>
              <a:ext uri="{FF2B5EF4-FFF2-40B4-BE49-F238E27FC236}">
                <a16:creationId xmlns:a16="http://schemas.microsoft.com/office/drawing/2014/main" id="{EE012D67-62D3-41D2-9161-C1D85AAFE1B6}"/>
              </a:ext>
            </a:extLst>
          </p:cNvPr>
          <p:cNvSpPr/>
          <p:nvPr/>
        </p:nvSpPr>
        <p:spPr>
          <a:xfrm>
            <a:off x="4478059" y="1430968"/>
            <a:ext cx="573427" cy="1931166"/>
          </a:xfrm>
          <a:prstGeom prst="irregularSeal1">
            <a:avLst/>
          </a:prstGeom>
          <a:solidFill>
            <a:srgbClr val="86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303B4245-E59A-4417-B8CD-DA9705E049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8660">
            <a:off x="3856280" y="2207386"/>
            <a:ext cx="719027" cy="719027"/>
          </a:xfrm>
          <a:prstGeom prst="rect">
            <a:avLst/>
          </a:prstGeom>
        </p:spPr>
      </p:pic>
      <p:sp>
        <p:nvSpPr>
          <p:cNvPr id="42" name="Freccia a pentagono 41">
            <a:extLst>
              <a:ext uri="{FF2B5EF4-FFF2-40B4-BE49-F238E27FC236}">
                <a16:creationId xmlns:a16="http://schemas.microsoft.com/office/drawing/2014/main" id="{E61BD496-F982-49BB-819C-FD8267BB23A3}"/>
              </a:ext>
            </a:extLst>
          </p:cNvPr>
          <p:cNvSpPr/>
          <p:nvPr/>
        </p:nvSpPr>
        <p:spPr>
          <a:xfrm rot="1139995">
            <a:off x="249934" y="4093593"/>
            <a:ext cx="1992955" cy="978382"/>
          </a:xfrm>
          <a:prstGeom prst="homePlate">
            <a:avLst/>
          </a:prstGeom>
          <a:solidFill>
            <a:srgbClr val="B68E15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/>
              <a:t>Vulnerabilità finanziaria</a:t>
            </a:r>
            <a:endParaRPr lang="it-IT" b="1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89C5119-2F5F-4331-86A6-489679E33FF8}"/>
              </a:ext>
            </a:extLst>
          </p:cNvPr>
          <p:cNvSpPr txBox="1"/>
          <p:nvPr/>
        </p:nvSpPr>
        <p:spPr>
          <a:xfrm>
            <a:off x="2339775" y="5392866"/>
            <a:ext cx="4841707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/>
              <a:t>Gestire i rischi;</a:t>
            </a:r>
          </a:p>
          <a:p>
            <a:pPr>
              <a:lnSpc>
                <a:spcPct val="150000"/>
              </a:lnSpc>
            </a:pPr>
            <a:r>
              <a:rPr lang="it-IT"/>
              <a:t>Gestire le conseguenze di possibili shock esterni.</a:t>
            </a:r>
            <a:endParaRPr lang="it-IT" dirty="0"/>
          </a:p>
        </p:txBody>
      </p:sp>
      <p:sp>
        <p:nvSpPr>
          <p:cNvPr id="50" name="Goccia 49">
            <a:extLst>
              <a:ext uri="{FF2B5EF4-FFF2-40B4-BE49-F238E27FC236}">
                <a16:creationId xmlns:a16="http://schemas.microsoft.com/office/drawing/2014/main" id="{72BF66FC-4D22-44BD-8AAD-DA3BE0061C9E}"/>
              </a:ext>
            </a:extLst>
          </p:cNvPr>
          <p:cNvSpPr/>
          <p:nvPr/>
        </p:nvSpPr>
        <p:spPr>
          <a:xfrm rot="1905374">
            <a:off x="2070193" y="5971113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D6EE7E8-033E-48DC-AC0A-539DD37B2E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0" y="5392866"/>
            <a:ext cx="1334731" cy="1334731"/>
          </a:xfrm>
          <a:prstGeom prst="rect">
            <a:avLst/>
          </a:prstGeom>
        </p:spPr>
      </p:pic>
      <p:sp>
        <p:nvSpPr>
          <p:cNvPr id="47" name="Rettangolo arrotondato 46"/>
          <p:cNvSpPr/>
          <p:nvPr/>
        </p:nvSpPr>
        <p:spPr>
          <a:xfrm>
            <a:off x="45137" y="1941269"/>
            <a:ext cx="611670" cy="4052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2</a:t>
            </a:r>
            <a:endParaRPr lang="it-IT" dirty="0"/>
          </a:p>
        </p:txBody>
      </p:sp>
      <p:sp>
        <p:nvSpPr>
          <p:cNvPr id="44" name="Rettangolo arrotondato 50">
            <a:extLst>
              <a:ext uri="{FF2B5EF4-FFF2-40B4-BE49-F238E27FC236}">
                <a16:creationId xmlns:a16="http://schemas.microsoft.com/office/drawing/2014/main" id="{DBC6810E-DC6A-4A02-9FB3-D966DCE2367A}"/>
              </a:ext>
            </a:extLst>
          </p:cNvPr>
          <p:cNvSpPr/>
          <p:nvPr/>
        </p:nvSpPr>
        <p:spPr>
          <a:xfrm>
            <a:off x="3067878" y="1819811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3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5001542" y="1398568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4</a:t>
            </a:r>
            <a:endParaRPr lang="it-IT" dirty="0"/>
          </a:p>
        </p:txBody>
      </p:sp>
      <p:sp>
        <p:nvSpPr>
          <p:cNvPr id="52" name="Rettangolo arrotondato 50">
            <a:extLst>
              <a:ext uri="{FF2B5EF4-FFF2-40B4-BE49-F238E27FC236}">
                <a16:creationId xmlns:a16="http://schemas.microsoft.com/office/drawing/2014/main" id="{88589E08-A010-47DB-8CA6-DCD82E8BCF71}"/>
              </a:ext>
            </a:extLst>
          </p:cNvPr>
          <p:cNvSpPr/>
          <p:nvPr/>
        </p:nvSpPr>
        <p:spPr>
          <a:xfrm>
            <a:off x="107656" y="3697288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5</a:t>
            </a:r>
            <a:endParaRPr lang="it-IT" dirty="0"/>
          </a:p>
        </p:txBody>
      </p:sp>
      <p:sp>
        <p:nvSpPr>
          <p:cNvPr id="56" name="Rettangolo arrotondato 50">
            <a:extLst>
              <a:ext uri="{FF2B5EF4-FFF2-40B4-BE49-F238E27FC236}">
                <a16:creationId xmlns:a16="http://schemas.microsoft.com/office/drawing/2014/main" id="{B9F99F7C-E255-4FEE-84C5-FFE9A9CDF39A}"/>
              </a:ext>
            </a:extLst>
          </p:cNvPr>
          <p:cNvSpPr/>
          <p:nvPr/>
        </p:nvSpPr>
        <p:spPr>
          <a:xfrm>
            <a:off x="2100172" y="4046393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6</a:t>
            </a:r>
            <a:endParaRPr lang="it-IT" dirty="0"/>
          </a:p>
        </p:txBody>
      </p:sp>
      <p:sp>
        <p:nvSpPr>
          <p:cNvPr id="58" name="Rettangolo arrotondato 50">
            <a:extLst>
              <a:ext uri="{FF2B5EF4-FFF2-40B4-BE49-F238E27FC236}">
                <a16:creationId xmlns:a16="http://schemas.microsoft.com/office/drawing/2014/main" id="{4706EB0E-CA67-483A-8BDC-EA2E3884CB3C}"/>
              </a:ext>
            </a:extLst>
          </p:cNvPr>
          <p:cNvSpPr/>
          <p:nvPr/>
        </p:nvSpPr>
        <p:spPr>
          <a:xfrm>
            <a:off x="2322803" y="5154563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7-8</a:t>
            </a:r>
            <a:endParaRPr lang="it-IT" dirty="0"/>
          </a:p>
        </p:txBody>
      </p:sp>
      <p:sp>
        <p:nvSpPr>
          <p:cNvPr id="59" name="Rettangolo arrotondato 50">
            <a:extLst>
              <a:ext uri="{FF2B5EF4-FFF2-40B4-BE49-F238E27FC236}">
                <a16:creationId xmlns:a16="http://schemas.microsoft.com/office/drawing/2014/main" id="{3F1CDDD6-8ADA-4309-B785-6FE716D29554}"/>
              </a:ext>
            </a:extLst>
          </p:cNvPr>
          <p:cNvSpPr/>
          <p:nvPr/>
        </p:nvSpPr>
        <p:spPr>
          <a:xfrm>
            <a:off x="311635" y="5487104"/>
            <a:ext cx="578832" cy="394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7-8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2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ocumento 80">
            <a:extLst>
              <a:ext uri="{FF2B5EF4-FFF2-40B4-BE49-F238E27FC236}">
                <a16:creationId xmlns:a16="http://schemas.microsoft.com/office/drawing/2014/main" id="{259F90AE-DD6C-4E7D-8C98-41A9BFA7A304}"/>
              </a:ext>
            </a:extLst>
          </p:cNvPr>
          <p:cNvSpPr/>
          <p:nvPr/>
        </p:nvSpPr>
        <p:spPr>
          <a:xfrm rot="10800000">
            <a:off x="0" y="3183538"/>
            <a:ext cx="7934726" cy="3664841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bisogno di sicurezza 2/2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/>
              <a:t>Immagine</a:t>
            </a:r>
          </a:p>
          <a:p>
            <a:r>
              <a:rPr lang="it-IT" sz="1400"/>
              <a:t>https://pixabay.com/it/divorzio-separazione-619195/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2" r="8920"/>
          <a:stretch/>
        </p:blipFill>
        <p:spPr>
          <a:xfrm>
            <a:off x="7928281" y="489024"/>
            <a:ext cx="4270809" cy="6324653"/>
          </a:xfrm>
          <a:prstGeom prst="rect">
            <a:avLst/>
          </a:prstGeom>
        </p:spPr>
      </p:pic>
      <p:sp>
        <p:nvSpPr>
          <p:cNvPr id="38" name="Rettangolo arrotondato 37"/>
          <p:cNvSpPr/>
          <p:nvPr/>
        </p:nvSpPr>
        <p:spPr>
          <a:xfrm>
            <a:off x="268489" y="880629"/>
            <a:ext cx="520752" cy="3192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1</a:t>
            </a:r>
            <a:endParaRPr lang="it-IT" dirty="0"/>
          </a:p>
        </p:txBody>
      </p:sp>
      <p:sp>
        <p:nvSpPr>
          <p:cNvPr id="50" name="Rettangolo arrotondato 37">
            <a:extLst>
              <a:ext uri="{FF2B5EF4-FFF2-40B4-BE49-F238E27FC236}">
                <a16:creationId xmlns:a16="http://schemas.microsoft.com/office/drawing/2014/main" id="{E27D4DEB-2096-49F9-8C65-D1A82D56D190}"/>
              </a:ext>
            </a:extLst>
          </p:cNvPr>
          <p:cNvSpPr/>
          <p:nvPr/>
        </p:nvSpPr>
        <p:spPr>
          <a:xfrm>
            <a:off x="2400373" y="719613"/>
            <a:ext cx="657621" cy="391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2-5</a:t>
            </a:r>
            <a:endParaRPr lang="it-IT" dirty="0"/>
          </a:p>
        </p:txBody>
      </p:sp>
      <p:sp>
        <p:nvSpPr>
          <p:cNvPr id="52" name="Rettangolo arrotondato 37">
            <a:extLst>
              <a:ext uri="{FF2B5EF4-FFF2-40B4-BE49-F238E27FC236}">
                <a16:creationId xmlns:a16="http://schemas.microsoft.com/office/drawing/2014/main" id="{4B3DCE32-BCAA-4F58-AC87-65D27B953475}"/>
              </a:ext>
            </a:extLst>
          </p:cNvPr>
          <p:cNvSpPr/>
          <p:nvPr/>
        </p:nvSpPr>
        <p:spPr>
          <a:xfrm>
            <a:off x="-437756" y="2425974"/>
            <a:ext cx="657621" cy="391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7-8</a:t>
            </a:r>
            <a:endParaRPr lang="it-IT" dirty="0"/>
          </a:p>
        </p:txBody>
      </p:sp>
      <p:sp>
        <p:nvSpPr>
          <p:cNvPr id="53" name="Rettangolo arrotondato 37">
            <a:extLst>
              <a:ext uri="{FF2B5EF4-FFF2-40B4-BE49-F238E27FC236}">
                <a16:creationId xmlns:a16="http://schemas.microsoft.com/office/drawing/2014/main" id="{DD769A95-F55E-4EF4-817B-BE26A24FEF54}"/>
              </a:ext>
            </a:extLst>
          </p:cNvPr>
          <p:cNvSpPr/>
          <p:nvPr/>
        </p:nvSpPr>
        <p:spPr>
          <a:xfrm>
            <a:off x="6603046" y="579444"/>
            <a:ext cx="657621" cy="391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6</a:t>
            </a:r>
            <a:endParaRPr lang="it-IT" dirty="0"/>
          </a:p>
        </p:txBody>
      </p:sp>
      <p:sp>
        <p:nvSpPr>
          <p:cNvPr id="54" name="Rettangolo arrotondato 37">
            <a:extLst>
              <a:ext uri="{FF2B5EF4-FFF2-40B4-BE49-F238E27FC236}">
                <a16:creationId xmlns:a16="http://schemas.microsoft.com/office/drawing/2014/main" id="{3B251121-CBCA-4112-9D62-0B4328C22E86}"/>
              </a:ext>
            </a:extLst>
          </p:cNvPr>
          <p:cNvSpPr/>
          <p:nvPr/>
        </p:nvSpPr>
        <p:spPr>
          <a:xfrm>
            <a:off x="10558481" y="7418851"/>
            <a:ext cx="657621" cy="391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7</a:t>
            </a:r>
            <a:endParaRPr lang="it-IT" dirty="0"/>
          </a:p>
        </p:txBody>
      </p:sp>
      <p:sp>
        <p:nvSpPr>
          <p:cNvPr id="55" name="Rettangolo arrotondato 37">
            <a:extLst>
              <a:ext uri="{FF2B5EF4-FFF2-40B4-BE49-F238E27FC236}">
                <a16:creationId xmlns:a16="http://schemas.microsoft.com/office/drawing/2014/main" id="{03AA5336-730D-4550-818C-5BA96409AF82}"/>
              </a:ext>
            </a:extLst>
          </p:cNvPr>
          <p:cNvSpPr/>
          <p:nvPr/>
        </p:nvSpPr>
        <p:spPr>
          <a:xfrm>
            <a:off x="6567564" y="2327120"/>
            <a:ext cx="657621" cy="391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7-8</a:t>
            </a:r>
            <a:endParaRPr lang="it-IT" dirty="0"/>
          </a:p>
        </p:txBody>
      </p:sp>
      <p:sp>
        <p:nvSpPr>
          <p:cNvPr id="56" name="Rettangolo arrotondato 37">
            <a:extLst>
              <a:ext uri="{FF2B5EF4-FFF2-40B4-BE49-F238E27FC236}">
                <a16:creationId xmlns:a16="http://schemas.microsoft.com/office/drawing/2014/main" id="{DDB90CB2-2CFC-4418-9C4F-14D37192793E}"/>
              </a:ext>
            </a:extLst>
          </p:cNvPr>
          <p:cNvSpPr/>
          <p:nvPr/>
        </p:nvSpPr>
        <p:spPr>
          <a:xfrm>
            <a:off x="6291977" y="3486658"/>
            <a:ext cx="657621" cy="391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9</a:t>
            </a:r>
            <a:endParaRPr lang="it-IT" dirty="0"/>
          </a:p>
        </p:txBody>
      </p:sp>
      <p:sp>
        <p:nvSpPr>
          <p:cNvPr id="57" name="Rettangolo arrotondato 37">
            <a:extLst>
              <a:ext uri="{FF2B5EF4-FFF2-40B4-BE49-F238E27FC236}">
                <a16:creationId xmlns:a16="http://schemas.microsoft.com/office/drawing/2014/main" id="{D0554B1C-C770-4163-9F94-46EFF440C7E2}"/>
              </a:ext>
            </a:extLst>
          </p:cNvPr>
          <p:cNvSpPr/>
          <p:nvPr/>
        </p:nvSpPr>
        <p:spPr>
          <a:xfrm>
            <a:off x="2438112" y="3856865"/>
            <a:ext cx="832240" cy="391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10-13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A480F2-25C7-4357-A19E-E2623C19C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16" y="2231399"/>
            <a:ext cx="1011159" cy="10111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00A925F-0012-4F5E-9C3C-EDA1D01CA7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77" y="3451473"/>
            <a:ext cx="1008566" cy="1008566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CE761CD2-F3BF-44ED-8D10-DDA22428A59A}"/>
              </a:ext>
            </a:extLst>
          </p:cNvPr>
          <p:cNvSpPr txBox="1"/>
          <p:nvPr/>
        </p:nvSpPr>
        <p:spPr>
          <a:xfrm>
            <a:off x="618334" y="2437097"/>
            <a:ext cx="411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Bassi livelli di reddito e di ricchezza</a:t>
            </a:r>
            <a:endParaRPr lang="it-IT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E5D03BB-ABB8-4A07-A101-FC05186B17FD}"/>
              </a:ext>
            </a:extLst>
          </p:cNvPr>
          <p:cNvSpPr txBox="1"/>
          <p:nvPr/>
        </p:nvSpPr>
        <p:spPr>
          <a:xfrm>
            <a:off x="592658" y="2906985"/>
            <a:ext cx="563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Scelte di indebitamento errate o non sostenibili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4E91732-4A8D-43C6-9213-17225268ADA1}"/>
              </a:ext>
            </a:extLst>
          </p:cNvPr>
          <p:cNvGrpSpPr/>
          <p:nvPr/>
        </p:nvGrpSpPr>
        <p:grpSpPr>
          <a:xfrm>
            <a:off x="149213" y="625782"/>
            <a:ext cx="5660643" cy="1710759"/>
            <a:chOff x="502956" y="672162"/>
            <a:chExt cx="5660643" cy="1710759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8241E48D-61CD-4534-8674-8A096E7C6A4F}"/>
                </a:ext>
              </a:extLst>
            </p:cNvPr>
            <p:cNvSpPr txBox="1"/>
            <p:nvPr/>
          </p:nvSpPr>
          <p:spPr>
            <a:xfrm>
              <a:off x="3345199" y="791164"/>
              <a:ext cx="2818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2">
                      <a:lumMod val="75000"/>
                    </a:schemeClr>
                  </a:solidFill>
                </a:defRPr>
              </a:lvl1pPr>
            </a:lstStyle>
            <a:p>
              <a:r>
                <a:rPr lang="it-IT"/>
                <a:t>perdita del posto di lavoro</a:t>
              </a:r>
              <a:endParaRPr lang="it-IT" dirty="0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9E6B232E-5A37-405A-A074-AE8D24B0E3A8}"/>
                </a:ext>
              </a:extLst>
            </p:cNvPr>
            <p:cNvSpPr txBox="1"/>
            <p:nvPr/>
          </p:nvSpPr>
          <p:spPr>
            <a:xfrm>
              <a:off x="3439650" y="1294777"/>
              <a:ext cx="10166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2">
                      <a:lumMod val="75000"/>
                    </a:schemeClr>
                  </a:solidFill>
                </a:defRPr>
              </a:lvl1pPr>
            </a:lstStyle>
            <a:p>
              <a:r>
                <a:rPr lang="it-IT"/>
                <a:t>malattia</a:t>
              </a:r>
              <a:endParaRPr lang="it-IT" dirty="0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1C078650-1D74-46BB-8685-66CC9763D567}"/>
                </a:ext>
              </a:extLst>
            </p:cNvPr>
            <p:cNvSpPr txBox="1"/>
            <p:nvPr/>
          </p:nvSpPr>
          <p:spPr>
            <a:xfrm>
              <a:off x="502956" y="1242938"/>
              <a:ext cx="222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 	Shock inattesi</a:t>
              </a:r>
              <a:endParaRPr lang="it-IT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C99FB153-0B60-461B-8587-47546AB498D8}"/>
                </a:ext>
              </a:extLst>
            </p:cNvPr>
            <p:cNvSpPr/>
            <p:nvPr/>
          </p:nvSpPr>
          <p:spPr>
            <a:xfrm rot="5564994">
              <a:off x="2307330" y="256630"/>
              <a:ext cx="703876" cy="1616472"/>
            </a:xfrm>
            <a:prstGeom prst="arc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484B5CDB-C4B4-4AFB-BAB1-4ACC5AC4DE23}"/>
                </a:ext>
              </a:extLst>
            </p:cNvPr>
            <p:cNvSpPr txBox="1"/>
            <p:nvPr/>
          </p:nvSpPr>
          <p:spPr>
            <a:xfrm>
              <a:off x="3226748" y="1672407"/>
              <a:ext cx="101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>
                  <a:solidFill>
                    <a:schemeClr val="tx2">
                      <a:lumMod val="75000"/>
                    </a:schemeClr>
                  </a:solidFill>
                </a:rPr>
                <a:t>decesso</a:t>
              </a:r>
              <a:endParaRPr lang="it-IT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1B47070-599D-4E5E-8A08-DA52ACAE3325}"/>
                </a:ext>
              </a:extLst>
            </p:cNvPr>
            <p:cNvSpPr txBox="1"/>
            <p:nvPr/>
          </p:nvSpPr>
          <p:spPr>
            <a:xfrm>
              <a:off x="2845130" y="2044367"/>
              <a:ext cx="2042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>
                  <a:solidFill>
                    <a:schemeClr val="tx2">
                      <a:lumMod val="75000"/>
                    </a:schemeClr>
                  </a:solidFill>
                </a:rPr>
                <a:t>Separazioni/divorzi</a:t>
              </a:r>
              <a:endParaRPr lang="it-IT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Arco 60">
              <a:extLst>
                <a:ext uri="{FF2B5EF4-FFF2-40B4-BE49-F238E27FC236}">
                  <a16:creationId xmlns:a16="http://schemas.microsoft.com/office/drawing/2014/main" id="{634FD314-1FC7-4929-8530-5CDD77F1FC9A}"/>
                </a:ext>
              </a:extLst>
            </p:cNvPr>
            <p:cNvSpPr/>
            <p:nvPr/>
          </p:nvSpPr>
          <p:spPr>
            <a:xfrm rot="6606105">
              <a:off x="2377237" y="425869"/>
              <a:ext cx="703876" cy="1616472"/>
            </a:xfrm>
            <a:prstGeom prst="arc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69CFED4C-7688-473C-BF4E-BD45DCC777AE}"/>
                </a:ext>
              </a:extLst>
            </p:cNvPr>
            <p:cNvSpPr/>
            <p:nvPr/>
          </p:nvSpPr>
          <p:spPr>
            <a:xfrm rot="7634321">
              <a:off x="2264070" y="559548"/>
              <a:ext cx="703876" cy="1616472"/>
            </a:xfrm>
            <a:prstGeom prst="arc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Arco 62">
              <a:extLst>
                <a:ext uri="{FF2B5EF4-FFF2-40B4-BE49-F238E27FC236}">
                  <a16:creationId xmlns:a16="http://schemas.microsoft.com/office/drawing/2014/main" id="{46019B0A-B382-44C1-B2D9-518E1AEA4B29}"/>
                </a:ext>
              </a:extLst>
            </p:cNvPr>
            <p:cNvSpPr/>
            <p:nvPr/>
          </p:nvSpPr>
          <p:spPr>
            <a:xfrm rot="9303638">
              <a:off x="2137247" y="672162"/>
              <a:ext cx="703876" cy="1616472"/>
            </a:xfrm>
            <a:prstGeom prst="arc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Goccia 67">
              <a:extLst>
                <a:ext uri="{FF2B5EF4-FFF2-40B4-BE49-F238E27FC236}">
                  <a16:creationId xmlns:a16="http://schemas.microsoft.com/office/drawing/2014/main" id="{CEDB6C87-FF01-49AE-907D-B837CEBBD40C}"/>
                </a:ext>
              </a:extLst>
            </p:cNvPr>
            <p:cNvSpPr/>
            <p:nvPr/>
          </p:nvSpPr>
          <p:spPr>
            <a:xfrm rot="1905374">
              <a:off x="647932" y="1299705"/>
              <a:ext cx="263725" cy="274338"/>
            </a:xfrm>
            <a:prstGeom prst="teardrop">
              <a:avLst>
                <a:gd name="adj" fmla="val 102018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9" name="Goccia 68">
            <a:extLst>
              <a:ext uri="{FF2B5EF4-FFF2-40B4-BE49-F238E27FC236}">
                <a16:creationId xmlns:a16="http://schemas.microsoft.com/office/drawing/2014/main" id="{D4191406-CCFF-4826-A982-B59138BFDEAD}"/>
              </a:ext>
            </a:extLst>
          </p:cNvPr>
          <p:cNvSpPr/>
          <p:nvPr/>
        </p:nvSpPr>
        <p:spPr>
          <a:xfrm rot="1905374">
            <a:off x="294648" y="2500926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Goccia 69">
            <a:extLst>
              <a:ext uri="{FF2B5EF4-FFF2-40B4-BE49-F238E27FC236}">
                <a16:creationId xmlns:a16="http://schemas.microsoft.com/office/drawing/2014/main" id="{B6E8ADA2-45F3-4B41-86A4-E4A8D29FCBB9}"/>
              </a:ext>
            </a:extLst>
          </p:cNvPr>
          <p:cNvSpPr/>
          <p:nvPr/>
        </p:nvSpPr>
        <p:spPr>
          <a:xfrm rot="1905374">
            <a:off x="268741" y="2967957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Parentesi graffa chiusa 70">
            <a:extLst>
              <a:ext uri="{FF2B5EF4-FFF2-40B4-BE49-F238E27FC236}">
                <a16:creationId xmlns:a16="http://schemas.microsoft.com/office/drawing/2014/main" id="{F9BBB2D7-A995-4AC5-9ABC-B3A01549BB7B}"/>
              </a:ext>
            </a:extLst>
          </p:cNvPr>
          <p:cNvSpPr/>
          <p:nvPr/>
        </p:nvSpPr>
        <p:spPr>
          <a:xfrm>
            <a:off x="5746461" y="857382"/>
            <a:ext cx="141088" cy="1479159"/>
          </a:xfrm>
          <a:prstGeom prst="rightBrace">
            <a:avLst/>
          </a:prstGeom>
          <a:ln w="28575">
            <a:solidFill>
              <a:srgbClr val="86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FB0AAAE-A5CF-4C59-990B-9173165E0D1E}"/>
              </a:ext>
            </a:extLst>
          </p:cNvPr>
          <p:cNvSpPr txBox="1"/>
          <p:nvPr/>
        </p:nvSpPr>
        <p:spPr>
          <a:xfrm>
            <a:off x="5928986" y="945451"/>
            <a:ext cx="2005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Riducono le fonti di reddito e/o</a:t>
            </a:r>
          </a:p>
          <a:p>
            <a:r>
              <a:rPr lang="it-IT" sz="1600"/>
              <a:t>determinano passività impreviste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03471B91-611A-4C5C-A445-90FEFBCF25E8}"/>
              </a:ext>
            </a:extLst>
          </p:cNvPr>
          <p:cNvSpPr txBox="1"/>
          <p:nvPr/>
        </p:nvSpPr>
        <p:spPr>
          <a:xfrm>
            <a:off x="602859" y="4174110"/>
            <a:ext cx="411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Ottimizzazione dei costi </a:t>
            </a:r>
            <a:endParaRPr lang="it-IT" dirty="0"/>
          </a:p>
        </p:txBody>
      </p:sp>
      <p:sp>
        <p:nvSpPr>
          <p:cNvPr id="74" name="Goccia 73">
            <a:extLst>
              <a:ext uri="{FF2B5EF4-FFF2-40B4-BE49-F238E27FC236}">
                <a16:creationId xmlns:a16="http://schemas.microsoft.com/office/drawing/2014/main" id="{8613ABEF-C2D8-4304-8D10-FDFC2B1805D9}"/>
              </a:ext>
            </a:extLst>
          </p:cNvPr>
          <p:cNvSpPr/>
          <p:nvPr/>
        </p:nvSpPr>
        <p:spPr>
          <a:xfrm rot="1905374">
            <a:off x="286681" y="423793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B6D1CE0-49CA-4916-8823-639B8BE281AC}"/>
              </a:ext>
            </a:extLst>
          </p:cNvPr>
          <p:cNvSpPr txBox="1"/>
          <p:nvPr/>
        </p:nvSpPr>
        <p:spPr>
          <a:xfrm>
            <a:off x="602859" y="4681956"/>
            <a:ext cx="623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Errata pianificazione economico-finanziaria e fiscale</a:t>
            </a:r>
            <a:endParaRPr lang="it-IT" dirty="0"/>
          </a:p>
        </p:txBody>
      </p:sp>
      <p:sp>
        <p:nvSpPr>
          <p:cNvPr id="76" name="Goccia 75">
            <a:extLst>
              <a:ext uri="{FF2B5EF4-FFF2-40B4-BE49-F238E27FC236}">
                <a16:creationId xmlns:a16="http://schemas.microsoft.com/office/drawing/2014/main" id="{0963D203-16A1-4AB6-AD4A-FC2AA86C1521}"/>
              </a:ext>
            </a:extLst>
          </p:cNvPr>
          <p:cNvSpPr/>
          <p:nvPr/>
        </p:nvSpPr>
        <p:spPr>
          <a:xfrm rot="1905374">
            <a:off x="286681" y="4745785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867B034-D3A7-49B4-9388-A9A042929B65}"/>
              </a:ext>
            </a:extLst>
          </p:cNvPr>
          <p:cNvSpPr txBox="1"/>
          <p:nvPr/>
        </p:nvSpPr>
        <p:spPr>
          <a:xfrm>
            <a:off x="584917" y="5182142"/>
            <a:ext cx="698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Impossibilità/incapacità di innovare e confrontarsi con la competitività di un mondo sempre più globalizzato</a:t>
            </a:r>
            <a:endParaRPr lang="it-IT" dirty="0"/>
          </a:p>
        </p:txBody>
      </p:sp>
      <p:sp>
        <p:nvSpPr>
          <p:cNvPr id="78" name="Goccia 77">
            <a:extLst>
              <a:ext uri="{FF2B5EF4-FFF2-40B4-BE49-F238E27FC236}">
                <a16:creationId xmlns:a16="http://schemas.microsoft.com/office/drawing/2014/main" id="{544CBC9E-99B3-4744-ADB6-8056DCDB454C}"/>
              </a:ext>
            </a:extLst>
          </p:cNvPr>
          <p:cNvSpPr/>
          <p:nvPr/>
        </p:nvSpPr>
        <p:spPr>
          <a:xfrm rot="1905374">
            <a:off x="268740" y="5245971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2155220A-53B0-432A-9D59-7F46B77AF5AC}"/>
              </a:ext>
            </a:extLst>
          </p:cNvPr>
          <p:cNvSpPr txBox="1"/>
          <p:nvPr/>
        </p:nvSpPr>
        <p:spPr>
          <a:xfrm>
            <a:off x="584917" y="5900105"/>
            <a:ext cx="698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Errata acquisizione di strumenti finanziari per loro natura preposti alla gestione del rischio </a:t>
            </a:r>
            <a:endParaRPr lang="it-IT" dirty="0"/>
          </a:p>
        </p:txBody>
      </p:sp>
      <p:sp>
        <p:nvSpPr>
          <p:cNvPr id="80" name="Goccia 79">
            <a:extLst>
              <a:ext uri="{FF2B5EF4-FFF2-40B4-BE49-F238E27FC236}">
                <a16:creationId xmlns:a16="http://schemas.microsoft.com/office/drawing/2014/main" id="{384AF7C6-8AD6-4A55-96EC-BDE5144F8D83}"/>
              </a:ext>
            </a:extLst>
          </p:cNvPr>
          <p:cNvSpPr/>
          <p:nvPr/>
        </p:nvSpPr>
        <p:spPr>
          <a:xfrm rot="1905374">
            <a:off x="268740" y="5963934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6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6" y="2501147"/>
            <a:ext cx="6375882" cy="4356854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69332" y="443053"/>
            <a:ext cx="6532718" cy="3231480"/>
          </a:xfrm>
          <a:prstGeom prst="flowChartDocument">
            <a:avLst/>
          </a:prstGeom>
          <a:solidFill>
            <a:srgbClr val="B68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L'esigenza di protezione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/>
              <a:t>Immagini</a:t>
            </a:r>
          </a:p>
          <a:p>
            <a:r>
              <a:rPr lang="it-IT"/>
              <a:t>https://pixabay.com/it/vecchiaia-i-giovani-la-mano-nonna-360714/</a:t>
            </a:r>
            <a:endParaRPr lang="it-IT" dirty="0"/>
          </a:p>
        </p:txBody>
      </p:sp>
      <p:graphicFrame>
        <p:nvGraphicFramePr>
          <p:cNvPr id="35" name="Diagramma 34"/>
          <p:cNvGraphicFramePr/>
          <p:nvPr>
            <p:extLst/>
          </p:nvPr>
        </p:nvGraphicFramePr>
        <p:xfrm>
          <a:off x="6411366" y="3071668"/>
          <a:ext cx="5767294" cy="3728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AutoShape 8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AutoShape 10" descr="Immagine correlata"/>
          <p:cNvSpPr>
            <a:spLocks noChangeAspect="1" noChangeArrowheads="1"/>
          </p:cNvSpPr>
          <p:nvPr/>
        </p:nvSpPr>
        <p:spPr bwMode="auto">
          <a:xfrm>
            <a:off x="6619358" y="677139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2" name="Rettangolo arrotondato 41"/>
          <p:cNvSpPr/>
          <p:nvPr/>
        </p:nvSpPr>
        <p:spPr>
          <a:xfrm>
            <a:off x="-326960" y="573994"/>
            <a:ext cx="509865" cy="372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1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9F80F3A-2A71-44D4-9E10-5F7B51A1DB3D}"/>
              </a:ext>
            </a:extLst>
          </p:cNvPr>
          <p:cNvSpPr txBox="1"/>
          <p:nvPr/>
        </p:nvSpPr>
        <p:spPr>
          <a:xfrm>
            <a:off x="640191" y="1324911"/>
            <a:ext cx="5723195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/>
              <a:t>la messa in sicurezza della persona; </a:t>
            </a:r>
          </a:p>
          <a:p>
            <a:pPr>
              <a:lnSpc>
                <a:spcPct val="150000"/>
              </a:lnSpc>
            </a:pPr>
            <a:r>
              <a:rPr lang="it-IT"/>
              <a:t>la messa in sicurezza del patrimonio. 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975976E-2E5F-44D3-B0B2-6C59F109B744}"/>
              </a:ext>
            </a:extLst>
          </p:cNvPr>
          <p:cNvSpPr txBox="1"/>
          <p:nvPr/>
        </p:nvSpPr>
        <p:spPr>
          <a:xfrm>
            <a:off x="36644" y="694473"/>
            <a:ext cx="6175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latin typeface="Tempus Sans ITC" panose="04020404030D07020202" pitchFamily="82" charset="0"/>
                <a:cs typeface="Gisha" panose="020B0502040204020203" pitchFamily="34" charset="-79"/>
              </a:rPr>
              <a:t>Finalità di protezione da individuare: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640191" y="1113289"/>
            <a:ext cx="619297" cy="3711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2-3</a:t>
            </a:r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-190115" y="2692755"/>
            <a:ext cx="615453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55" name="Rettangolo arrotondato 40">
            <a:extLst>
              <a:ext uri="{FF2B5EF4-FFF2-40B4-BE49-F238E27FC236}">
                <a16:creationId xmlns:a16="http://schemas.microsoft.com/office/drawing/2014/main" id="{697A0B52-7AA9-4220-9BCF-9E2B3F0172DB}"/>
              </a:ext>
            </a:extLst>
          </p:cNvPr>
          <p:cNvSpPr/>
          <p:nvPr/>
        </p:nvSpPr>
        <p:spPr>
          <a:xfrm>
            <a:off x="-145156" y="469710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89DB6BC-27ED-4CDA-8DD5-F76083104083}"/>
              </a:ext>
            </a:extLst>
          </p:cNvPr>
          <p:cNvSpPr txBox="1"/>
          <p:nvPr/>
        </p:nvSpPr>
        <p:spPr>
          <a:xfrm>
            <a:off x="155157" y="2508089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/>
              <a:t>Esigenza di tutelarsi rispetto a nuovi rischi. </a:t>
            </a:r>
            <a:endParaRPr lang="it-IT" b="1" dirty="0"/>
          </a:p>
        </p:txBody>
      </p:sp>
      <p:sp>
        <p:nvSpPr>
          <p:cNvPr id="56" name="Goccia 55">
            <a:extLst>
              <a:ext uri="{FF2B5EF4-FFF2-40B4-BE49-F238E27FC236}">
                <a16:creationId xmlns:a16="http://schemas.microsoft.com/office/drawing/2014/main" id="{9AFB5F87-095F-4A7F-8416-EEC445797BF1}"/>
              </a:ext>
            </a:extLst>
          </p:cNvPr>
          <p:cNvSpPr/>
          <p:nvPr/>
        </p:nvSpPr>
        <p:spPr>
          <a:xfrm rot="1905374">
            <a:off x="300172" y="1437051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B0151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Goccia 56">
            <a:extLst>
              <a:ext uri="{FF2B5EF4-FFF2-40B4-BE49-F238E27FC236}">
                <a16:creationId xmlns:a16="http://schemas.microsoft.com/office/drawing/2014/main" id="{345C1E84-BD88-428E-80ED-3BD2E88553CF}"/>
              </a:ext>
            </a:extLst>
          </p:cNvPr>
          <p:cNvSpPr/>
          <p:nvPr/>
        </p:nvSpPr>
        <p:spPr>
          <a:xfrm rot="1905374">
            <a:off x="280796" y="1936100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B0151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4" name="Diagramma 23">
            <a:extLst>
              <a:ext uri="{FF2B5EF4-FFF2-40B4-BE49-F238E27FC236}">
                <a16:creationId xmlns:a16="http://schemas.microsoft.com/office/drawing/2014/main" id="{152780B3-F9AF-4818-9F5F-8CCAD72FE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830055"/>
              </p:ext>
            </p:extLst>
          </p:nvPr>
        </p:nvGraphicFramePr>
        <p:xfrm>
          <a:off x="6580729" y="593599"/>
          <a:ext cx="5401174" cy="614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6" name="Rettangolo arrotondato 35"/>
          <p:cNvSpPr/>
          <p:nvPr/>
        </p:nvSpPr>
        <p:spPr>
          <a:xfrm>
            <a:off x="6363386" y="694473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63" name="Rettangolo arrotondato 35">
            <a:extLst>
              <a:ext uri="{FF2B5EF4-FFF2-40B4-BE49-F238E27FC236}">
                <a16:creationId xmlns:a16="http://schemas.microsoft.com/office/drawing/2014/main" id="{45A81DB8-CA09-47A6-B485-16C62CE55CC6}"/>
              </a:ext>
            </a:extLst>
          </p:cNvPr>
          <p:cNvSpPr/>
          <p:nvPr/>
        </p:nvSpPr>
        <p:spPr>
          <a:xfrm>
            <a:off x="10037919" y="871238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6</a:t>
            </a:r>
            <a:endParaRPr lang="it-IT" dirty="0"/>
          </a:p>
        </p:txBody>
      </p:sp>
      <p:sp>
        <p:nvSpPr>
          <p:cNvPr id="64" name="Rettangolo arrotondato 35">
            <a:extLst>
              <a:ext uri="{FF2B5EF4-FFF2-40B4-BE49-F238E27FC236}">
                <a16:creationId xmlns:a16="http://schemas.microsoft.com/office/drawing/2014/main" id="{FC19B203-BB59-42AF-989F-4CC8CE8B69A6}"/>
              </a:ext>
            </a:extLst>
          </p:cNvPr>
          <p:cNvSpPr/>
          <p:nvPr/>
        </p:nvSpPr>
        <p:spPr>
          <a:xfrm>
            <a:off x="6273003" y="1920817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7</a:t>
            </a:r>
            <a:endParaRPr lang="it-IT" dirty="0"/>
          </a:p>
        </p:txBody>
      </p:sp>
      <p:sp>
        <p:nvSpPr>
          <p:cNvPr id="65" name="Rettangolo arrotondato 35">
            <a:extLst>
              <a:ext uri="{FF2B5EF4-FFF2-40B4-BE49-F238E27FC236}">
                <a16:creationId xmlns:a16="http://schemas.microsoft.com/office/drawing/2014/main" id="{E8D582B7-63C1-4D8F-88F1-AF4FF6A17CC4}"/>
              </a:ext>
            </a:extLst>
          </p:cNvPr>
          <p:cNvSpPr/>
          <p:nvPr/>
        </p:nvSpPr>
        <p:spPr>
          <a:xfrm>
            <a:off x="10162025" y="1843321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8</a:t>
            </a:r>
            <a:endParaRPr lang="it-IT" dirty="0"/>
          </a:p>
        </p:txBody>
      </p:sp>
      <p:sp>
        <p:nvSpPr>
          <p:cNvPr id="66" name="Rettangolo arrotondato 35">
            <a:extLst>
              <a:ext uri="{FF2B5EF4-FFF2-40B4-BE49-F238E27FC236}">
                <a16:creationId xmlns:a16="http://schemas.microsoft.com/office/drawing/2014/main" id="{6963B918-E539-4ABE-9CA1-44F198535D52}"/>
              </a:ext>
            </a:extLst>
          </p:cNvPr>
          <p:cNvSpPr/>
          <p:nvPr/>
        </p:nvSpPr>
        <p:spPr>
          <a:xfrm>
            <a:off x="6213288" y="3289891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9</a:t>
            </a:r>
            <a:endParaRPr lang="it-IT" dirty="0"/>
          </a:p>
        </p:txBody>
      </p:sp>
      <p:sp>
        <p:nvSpPr>
          <p:cNvPr id="67" name="Rettangolo arrotondato 35">
            <a:extLst>
              <a:ext uri="{FF2B5EF4-FFF2-40B4-BE49-F238E27FC236}">
                <a16:creationId xmlns:a16="http://schemas.microsoft.com/office/drawing/2014/main" id="{F7B7F622-6E40-4F7C-885B-6612A438A083}"/>
              </a:ext>
            </a:extLst>
          </p:cNvPr>
          <p:cNvSpPr/>
          <p:nvPr/>
        </p:nvSpPr>
        <p:spPr>
          <a:xfrm>
            <a:off x="11822755" y="3268482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10</a:t>
            </a:r>
            <a:endParaRPr lang="it-IT" dirty="0"/>
          </a:p>
        </p:txBody>
      </p:sp>
      <p:sp>
        <p:nvSpPr>
          <p:cNvPr id="68" name="Rettangolo arrotondato 35">
            <a:extLst>
              <a:ext uri="{FF2B5EF4-FFF2-40B4-BE49-F238E27FC236}">
                <a16:creationId xmlns:a16="http://schemas.microsoft.com/office/drawing/2014/main" id="{84E1366B-EE7E-4896-A84A-461FCDC04556}"/>
              </a:ext>
            </a:extLst>
          </p:cNvPr>
          <p:cNvSpPr/>
          <p:nvPr/>
        </p:nvSpPr>
        <p:spPr>
          <a:xfrm>
            <a:off x="6129522" y="4646591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11</a:t>
            </a:r>
            <a:endParaRPr lang="it-IT" dirty="0"/>
          </a:p>
        </p:txBody>
      </p:sp>
      <p:sp>
        <p:nvSpPr>
          <p:cNvPr id="69" name="Rettangolo arrotondato 35">
            <a:extLst>
              <a:ext uri="{FF2B5EF4-FFF2-40B4-BE49-F238E27FC236}">
                <a16:creationId xmlns:a16="http://schemas.microsoft.com/office/drawing/2014/main" id="{9DE8F6EF-19CC-454C-A07C-666D38E54CBA}"/>
              </a:ext>
            </a:extLst>
          </p:cNvPr>
          <p:cNvSpPr/>
          <p:nvPr/>
        </p:nvSpPr>
        <p:spPr>
          <a:xfrm>
            <a:off x="9191179" y="4732896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12</a:t>
            </a:r>
            <a:endParaRPr lang="it-IT" dirty="0"/>
          </a:p>
        </p:txBody>
      </p:sp>
      <p:sp>
        <p:nvSpPr>
          <p:cNvPr id="70" name="Rettangolo arrotondato 35">
            <a:extLst>
              <a:ext uri="{FF2B5EF4-FFF2-40B4-BE49-F238E27FC236}">
                <a16:creationId xmlns:a16="http://schemas.microsoft.com/office/drawing/2014/main" id="{DAA49E09-ED2C-4BF7-8EBD-66ABDF9A0FFA}"/>
              </a:ext>
            </a:extLst>
          </p:cNvPr>
          <p:cNvSpPr/>
          <p:nvPr/>
        </p:nvSpPr>
        <p:spPr>
          <a:xfrm>
            <a:off x="6213288" y="5821674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13</a:t>
            </a:r>
            <a:endParaRPr lang="it-IT" dirty="0"/>
          </a:p>
        </p:txBody>
      </p:sp>
      <p:sp>
        <p:nvSpPr>
          <p:cNvPr id="71" name="Rettangolo arrotondato 35">
            <a:extLst>
              <a:ext uri="{FF2B5EF4-FFF2-40B4-BE49-F238E27FC236}">
                <a16:creationId xmlns:a16="http://schemas.microsoft.com/office/drawing/2014/main" id="{7ED703A0-731C-47C0-9F23-953955915430}"/>
              </a:ext>
            </a:extLst>
          </p:cNvPr>
          <p:cNvSpPr/>
          <p:nvPr/>
        </p:nvSpPr>
        <p:spPr>
          <a:xfrm>
            <a:off x="10163812" y="6199567"/>
            <a:ext cx="615452" cy="406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14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03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71"/>
          <a:stretch/>
        </p:blipFill>
        <p:spPr bwMode="auto">
          <a:xfrm>
            <a:off x="4108586" y="468861"/>
            <a:ext cx="8100255" cy="63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 consulenza patrimoniale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23680"/>
            <a:ext cx="6369170" cy="2954651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2" y="1980642"/>
            <a:ext cx="6369169" cy="487735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/>
              <a:t>Immagine</a:t>
            </a:r>
          </a:p>
          <a:p>
            <a:r>
              <a:rPr lang="it-IT" sz="1400"/>
              <a:t>https://www.freepik.com/free-photo/financial-advisor-with-colleague_2862244.htm#term=consultant&amp;page=1&amp;position=24 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21284" y="511965"/>
            <a:ext cx="6565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latin typeface="Tempus Sans ITC" panose="04020404030D07020202" pitchFamily="82" charset="0"/>
                <a:cs typeface="Gisha" panose="020B0502040204020203" pitchFamily="34" charset="-79"/>
              </a:rPr>
              <a:t>Nasce la Consulenza Patrimoniale</a:t>
            </a:r>
            <a:endParaRPr lang="it-IT" sz="32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290976" y="1404124"/>
            <a:ext cx="5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Il </a:t>
            </a:r>
            <a:r>
              <a:rPr lang="it-IT" b="1"/>
              <a:t>Consulente Patrimoniale </a:t>
            </a:r>
            <a:r>
              <a:rPr lang="it-IT"/>
              <a:t>è un </a:t>
            </a:r>
            <a:r>
              <a:rPr lang="it-IT" b="1"/>
              <a:t>partner fiduciario </a:t>
            </a:r>
            <a:r>
              <a:rPr lang="it-IT"/>
              <a:t>della Persona/Famiglia.</a:t>
            </a: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8B0E067-E458-425C-A606-247D66442EC6}"/>
              </a:ext>
            </a:extLst>
          </p:cNvPr>
          <p:cNvSpPr txBox="1"/>
          <p:nvPr/>
        </p:nvSpPr>
        <p:spPr>
          <a:xfrm>
            <a:off x="129608" y="3070554"/>
            <a:ext cx="221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tx2">
                    <a:lumMod val="75000"/>
                  </a:schemeClr>
                </a:solidFill>
              </a:rPr>
              <a:t>Costruisce un rapporto stretto con il Cliente</a:t>
            </a:r>
            <a:endParaRPr lang="it-IT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3AB6847-729B-4288-AE57-702F0BD8F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64" y="3865646"/>
            <a:ext cx="1015584" cy="1015584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EEE0E3F-85EF-4879-BC82-1C8DE2EE0D17}"/>
              </a:ext>
            </a:extLst>
          </p:cNvPr>
          <p:cNvSpPr txBox="1"/>
          <p:nvPr/>
        </p:nvSpPr>
        <p:spPr>
          <a:xfrm>
            <a:off x="3862822" y="3009593"/>
            <a:ext cx="221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tx2">
                    <a:lumMod val="75000"/>
                  </a:schemeClr>
                </a:solidFill>
              </a:rPr>
              <a:t>Travalica il rapporto con intermediari, banche o mandanti</a:t>
            </a:r>
            <a:endParaRPr lang="it-IT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DE729C6-234D-4405-877E-19F6A46C4B1B}"/>
              </a:ext>
            </a:extLst>
          </p:cNvPr>
          <p:cNvSpPr txBox="1"/>
          <p:nvPr/>
        </p:nvSpPr>
        <p:spPr>
          <a:xfrm>
            <a:off x="3853460" y="4605586"/>
            <a:ext cx="221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tx2">
                    <a:lumMod val="75000"/>
                  </a:schemeClr>
                </a:solidFill>
              </a:rPr>
              <a:t>Coinvolge attivamente il cliente nelle scelte</a:t>
            </a:r>
            <a:endParaRPr lang="it-IT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E52DF36-E06A-4D79-A857-F8CAA1FD82E7}"/>
              </a:ext>
            </a:extLst>
          </p:cNvPr>
          <p:cNvSpPr txBox="1"/>
          <p:nvPr/>
        </p:nvSpPr>
        <p:spPr>
          <a:xfrm>
            <a:off x="83943" y="4885833"/>
            <a:ext cx="221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tx2">
                    <a:lumMod val="75000"/>
                  </a:schemeClr>
                </a:solidFill>
              </a:rPr>
              <a:t>Instaura un legame di fiducia</a:t>
            </a:r>
            <a:endParaRPr lang="it-IT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2518B057-F7F3-4154-9EDD-60A54C08F972}"/>
              </a:ext>
            </a:extLst>
          </p:cNvPr>
          <p:cNvSpPr/>
          <p:nvPr/>
        </p:nvSpPr>
        <p:spPr>
          <a:xfrm rot="5854158">
            <a:off x="2954544" y="3152983"/>
            <a:ext cx="1157960" cy="1301038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D3B3CE27-9EFD-4195-9735-84436F0E5056}"/>
              </a:ext>
            </a:extLst>
          </p:cNvPr>
          <p:cNvSpPr/>
          <p:nvPr/>
        </p:nvSpPr>
        <p:spPr>
          <a:xfrm rot="15978282" flipH="1">
            <a:off x="1898626" y="3155939"/>
            <a:ext cx="1116593" cy="1403735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2E2FCB29-619C-42E7-9D79-C7551E1B605C}"/>
              </a:ext>
            </a:extLst>
          </p:cNvPr>
          <p:cNvSpPr/>
          <p:nvPr/>
        </p:nvSpPr>
        <p:spPr>
          <a:xfrm rot="8021660">
            <a:off x="3171442" y="3984842"/>
            <a:ext cx="886068" cy="1301038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Arco 42">
            <a:extLst>
              <a:ext uri="{FF2B5EF4-FFF2-40B4-BE49-F238E27FC236}">
                <a16:creationId xmlns:a16="http://schemas.microsoft.com/office/drawing/2014/main" id="{E68D48E2-34AC-48CB-91BB-053EDDBBF3E4}"/>
              </a:ext>
            </a:extLst>
          </p:cNvPr>
          <p:cNvSpPr/>
          <p:nvPr/>
        </p:nvSpPr>
        <p:spPr>
          <a:xfrm rot="6215206">
            <a:off x="1728495" y="4134934"/>
            <a:ext cx="886068" cy="1301038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arrotondato 74">
            <a:extLst>
              <a:ext uri="{FF2B5EF4-FFF2-40B4-BE49-F238E27FC236}">
                <a16:creationId xmlns:a16="http://schemas.microsoft.com/office/drawing/2014/main" id="{71D1C7B7-6029-413A-A430-AE214037A8E6}"/>
              </a:ext>
            </a:extLst>
          </p:cNvPr>
          <p:cNvSpPr/>
          <p:nvPr/>
        </p:nvSpPr>
        <p:spPr>
          <a:xfrm>
            <a:off x="-217673" y="602301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46" name="Rettangolo arrotondato 74">
            <a:extLst>
              <a:ext uri="{FF2B5EF4-FFF2-40B4-BE49-F238E27FC236}">
                <a16:creationId xmlns:a16="http://schemas.microsoft.com/office/drawing/2014/main" id="{407AC20A-51EF-4464-8281-F79BD7183996}"/>
              </a:ext>
            </a:extLst>
          </p:cNvPr>
          <p:cNvSpPr/>
          <p:nvPr/>
        </p:nvSpPr>
        <p:spPr>
          <a:xfrm>
            <a:off x="-121336" y="1314049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2</a:t>
            </a:r>
            <a:endParaRPr lang="it-IT" dirty="0"/>
          </a:p>
        </p:txBody>
      </p:sp>
      <p:sp>
        <p:nvSpPr>
          <p:cNvPr id="49" name="Rettangolo arrotondato 74">
            <a:extLst>
              <a:ext uri="{FF2B5EF4-FFF2-40B4-BE49-F238E27FC236}">
                <a16:creationId xmlns:a16="http://schemas.microsoft.com/office/drawing/2014/main" id="{7A745A90-AAFC-4181-A2E2-73413AD45676}"/>
              </a:ext>
            </a:extLst>
          </p:cNvPr>
          <p:cNvSpPr/>
          <p:nvPr/>
        </p:nvSpPr>
        <p:spPr>
          <a:xfrm>
            <a:off x="-57361" y="3033125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4</a:t>
            </a:r>
            <a:endParaRPr lang="it-IT" dirty="0"/>
          </a:p>
        </p:txBody>
      </p:sp>
      <p:sp>
        <p:nvSpPr>
          <p:cNvPr id="50" name="Rettangolo arrotondato 74">
            <a:extLst>
              <a:ext uri="{FF2B5EF4-FFF2-40B4-BE49-F238E27FC236}">
                <a16:creationId xmlns:a16="http://schemas.microsoft.com/office/drawing/2014/main" id="{D678E894-2B30-478F-BA87-BF1B7E0E6FF3}"/>
              </a:ext>
            </a:extLst>
          </p:cNvPr>
          <p:cNvSpPr/>
          <p:nvPr/>
        </p:nvSpPr>
        <p:spPr>
          <a:xfrm>
            <a:off x="4976847" y="2669043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5</a:t>
            </a:r>
            <a:endParaRPr lang="it-IT" dirty="0"/>
          </a:p>
        </p:txBody>
      </p:sp>
      <p:sp>
        <p:nvSpPr>
          <p:cNvPr id="51" name="Rettangolo arrotondato 74">
            <a:extLst>
              <a:ext uri="{FF2B5EF4-FFF2-40B4-BE49-F238E27FC236}">
                <a16:creationId xmlns:a16="http://schemas.microsoft.com/office/drawing/2014/main" id="{6F4568C7-02BF-4AAB-BB40-47C86C98E5E7}"/>
              </a:ext>
            </a:extLst>
          </p:cNvPr>
          <p:cNvSpPr/>
          <p:nvPr/>
        </p:nvSpPr>
        <p:spPr>
          <a:xfrm>
            <a:off x="116466" y="4585386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6</a:t>
            </a:r>
            <a:endParaRPr lang="it-IT" dirty="0"/>
          </a:p>
        </p:txBody>
      </p:sp>
      <p:sp>
        <p:nvSpPr>
          <p:cNvPr id="52" name="Rettangolo arrotondato 74">
            <a:extLst>
              <a:ext uri="{FF2B5EF4-FFF2-40B4-BE49-F238E27FC236}">
                <a16:creationId xmlns:a16="http://schemas.microsoft.com/office/drawing/2014/main" id="{C2CE3780-7CC7-4C82-AE28-B33ABD3C2BDC}"/>
              </a:ext>
            </a:extLst>
          </p:cNvPr>
          <p:cNvSpPr/>
          <p:nvPr/>
        </p:nvSpPr>
        <p:spPr>
          <a:xfrm>
            <a:off x="5501550" y="4528552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7</a:t>
            </a:r>
            <a:endParaRPr lang="it-IT" dirty="0"/>
          </a:p>
        </p:txBody>
      </p:sp>
      <p:sp>
        <p:nvSpPr>
          <p:cNvPr id="53" name="Rettangolo arrotondato 74">
            <a:extLst>
              <a:ext uri="{FF2B5EF4-FFF2-40B4-BE49-F238E27FC236}">
                <a16:creationId xmlns:a16="http://schemas.microsoft.com/office/drawing/2014/main" id="{2769B205-8423-408C-B1AD-AE8159198A94}"/>
              </a:ext>
            </a:extLst>
          </p:cNvPr>
          <p:cNvSpPr/>
          <p:nvPr/>
        </p:nvSpPr>
        <p:spPr>
          <a:xfrm>
            <a:off x="86995" y="5586844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8</a:t>
            </a:r>
            <a:endParaRPr lang="it-IT" dirty="0"/>
          </a:p>
        </p:txBody>
      </p:sp>
      <p:sp>
        <p:nvSpPr>
          <p:cNvPr id="58" name="Rettangolo arrotondato 74">
            <a:extLst>
              <a:ext uri="{FF2B5EF4-FFF2-40B4-BE49-F238E27FC236}">
                <a16:creationId xmlns:a16="http://schemas.microsoft.com/office/drawing/2014/main" id="{09A99E9E-27B6-46D6-8EDE-ABE77FB054D6}"/>
              </a:ext>
            </a:extLst>
          </p:cNvPr>
          <p:cNvSpPr/>
          <p:nvPr/>
        </p:nvSpPr>
        <p:spPr>
          <a:xfrm>
            <a:off x="8694350" y="5987313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25983F4-9E66-4486-9DDE-272FDD230D3F}"/>
              </a:ext>
            </a:extLst>
          </p:cNvPr>
          <p:cNvSpPr txBox="1"/>
          <p:nvPr/>
        </p:nvSpPr>
        <p:spPr>
          <a:xfrm>
            <a:off x="208007" y="5791145"/>
            <a:ext cx="595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Il Cliente è </a:t>
            </a:r>
            <a:r>
              <a:rPr lang="it-IT" b="1"/>
              <a:t>parte attiva </a:t>
            </a:r>
            <a:r>
              <a:rPr lang="it-IT"/>
              <a:t>nelle scelte che attengono alla gestione dei rischi Finanziari, della Persona e del Patrimonio.</a:t>
            </a:r>
          </a:p>
        </p:txBody>
      </p:sp>
      <p:sp>
        <p:nvSpPr>
          <p:cNvPr id="47" name="Rettangolo arrotondato 74">
            <a:extLst>
              <a:ext uri="{FF2B5EF4-FFF2-40B4-BE49-F238E27FC236}">
                <a16:creationId xmlns:a16="http://schemas.microsoft.com/office/drawing/2014/main" id="{D2F00310-3758-4286-9EFC-E38F48B37E48}"/>
              </a:ext>
            </a:extLst>
          </p:cNvPr>
          <p:cNvSpPr/>
          <p:nvPr/>
        </p:nvSpPr>
        <p:spPr>
          <a:xfrm>
            <a:off x="2561123" y="3594225"/>
            <a:ext cx="441960" cy="391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0022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5802</TotalTime>
  <Words>2171</Words>
  <Application>Microsoft Office PowerPoint</Application>
  <PresentationFormat>Widescreen</PresentationFormat>
  <Paragraphs>337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5" baseType="lpstr">
      <vt:lpstr>Arial</vt:lpstr>
      <vt:lpstr>Articulate</vt:lpstr>
      <vt:lpstr>Articulate Light</vt:lpstr>
      <vt:lpstr>Bahnschrift</vt:lpstr>
      <vt:lpstr>Calibri</vt:lpstr>
      <vt:lpstr>Century Gothic</vt:lpstr>
      <vt:lpstr>Garamond</vt:lpstr>
      <vt:lpstr>Gisha</vt:lpstr>
      <vt:lpstr>Microsoft Yi Baiti</vt:lpstr>
      <vt:lpstr>Tempus Sans ITC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emessore</cp:lastModifiedBy>
  <cp:revision>795</cp:revision>
  <dcterms:created xsi:type="dcterms:W3CDTF">2018-07-03T17:42:04Z</dcterms:created>
  <dcterms:modified xsi:type="dcterms:W3CDTF">2018-11-08T11:44:31Z</dcterms:modified>
</cp:coreProperties>
</file>