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4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notesMasterIdLst>
    <p:notesMasterId r:id="rId25"/>
  </p:notesMasterIdLst>
  <p:sldIdLst>
    <p:sldId id="256" r:id="rId2"/>
    <p:sldId id="260" r:id="rId3"/>
    <p:sldId id="309" r:id="rId4"/>
    <p:sldId id="315" r:id="rId5"/>
    <p:sldId id="336" r:id="rId6"/>
    <p:sldId id="337" r:id="rId7"/>
    <p:sldId id="297" r:id="rId8"/>
    <p:sldId id="327" r:id="rId9"/>
    <p:sldId id="314" r:id="rId10"/>
    <p:sldId id="313" r:id="rId11"/>
    <p:sldId id="331" r:id="rId12"/>
    <p:sldId id="334" r:id="rId13"/>
    <p:sldId id="317" r:id="rId14"/>
    <p:sldId id="324" r:id="rId15"/>
    <p:sldId id="332" r:id="rId16"/>
    <p:sldId id="333" r:id="rId17"/>
    <p:sldId id="338" r:id="rId18"/>
    <p:sldId id="339" r:id="rId19"/>
    <p:sldId id="340" r:id="rId20"/>
    <p:sldId id="341" r:id="rId21"/>
    <p:sldId id="335" r:id="rId22"/>
    <p:sldId id="295" r:id="rId23"/>
    <p:sldId id="270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01513"/>
    <a:srgbClr val="FAC356"/>
    <a:srgbClr val="18697C"/>
    <a:srgbClr val="426B6F"/>
    <a:srgbClr val="757575"/>
    <a:srgbClr val="262626"/>
    <a:srgbClr val="3F6374"/>
    <a:srgbClr val="795F0E"/>
    <a:srgbClr val="807E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Stile chiaro 1 - Colore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Stile chi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58" autoAdjust="0"/>
    <p:restoredTop sz="39005" autoAdjust="0"/>
  </p:normalViewPr>
  <p:slideViewPr>
    <p:cSldViewPr snapToGrid="0">
      <p:cViewPr varScale="1">
        <p:scale>
          <a:sx n="26" d="100"/>
          <a:sy n="26" d="100"/>
        </p:scale>
        <p:origin x="1988" y="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-250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8A6058-E8ED-4072-A8C8-7433F3504CAB}" type="datetimeFigureOut">
              <a:rPr lang="it-IT" smtClean="0"/>
              <a:pPr/>
              <a:t>29/11/2018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BEB06-CD59-4FDF-9C41-A98B09EE3869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427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98815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it-IT" dirty="0" smtClean="0"/>
              <a:t>AUDIO</a:t>
            </a:r>
            <a:endParaRPr lang="it-IT" sz="1200" dirty="0" smtClean="0">
              <a:cs typeface="Arial" charset="0"/>
            </a:endParaRPr>
          </a:p>
          <a:p>
            <a:pPr marL="0" indent="0" algn="just">
              <a:lnSpc>
                <a:spcPct val="120000"/>
              </a:lnSpc>
              <a:buFont typeface="+mj-lt"/>
              <a:buNone/>
              <a:defRPr/>
            </a:pPr>
            <a:endParaRPr lang="it-IT" sz="1200" dirty="0" smtClean="0">
              <a:cs typeface="Arial" charset="0"/>
            </a:endParaRP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dirty="0" smtClean="0"/>
              <a:t>Inoltre,</a:t>
            </a:r>
            <a:r>
              <a:rPr lang="it-IT" baseline="0" dirty="0" smtClean="0"/>
              <a:t> è molto importante che il consulente svolga un intervento di “educazione” del cliente, che si concretizzerà in vari modi:</a:t>
            </a:r>
          </a:p>
          <a:p>
            <a:pPr marL="228600" marR="0" indent="-22860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dirty="0" smtClean="0"/>
              <a:t>addestrarlo all’uso di strumenti di supporto ai processi decisionali; 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dirty="0" smtClean="0"/>
              <a:t>fornire ulteriori informazioni e</a:t>
            </a:r>
            <a:r>
              <a:rPr lang="it-IT" baseline="0" dirty="0" smtClean="0"/>
              <a:t> mettere a disposizione le proprie competenze di analisi specialistica;</a:t>
            </a:r>
            <a:endParaRPr lang="it-IT" dirty="0" smtClean="0"/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dirty="0" smtClean="0"/>
              <a:t>diagnosticare problemi familiari o aziendali complessi; 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dirty="0" smtClean="0"/>
              <a:t>sostenere e consigliare nei momenti difficili</a:t>
            </a:r>
            <a:r>
              <a:rPr lang="it-IT" baseline="0" dirty="0" smtClean="0"/>
              <a:t> o rispetto a decisioni particolarmente impegnative;</a:t>
            </a:r>
            <a:endParaRPr lang="it-IT" dirty="0" smtClean="0"/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dirty="0" smtClean="0"/>
              <a:t>aiutare ad assumere la responsabilità delle decisioni, gestendo l’ansia dovuta all’incertezza. </a:t>
            </a:r>
          </a:p>
          <a:p>
            <a:pPr marL="0" indent="0" algn="just">
              <a:lnSpc>
                <a:spcPct val="120000"/>
              </a:lnSpc>
              <a:buFont typeface="+mj-lt"/>
              <a:buNone/>
              <a:defRPr/>
            </a:pPr>
            <a:endParaRPr lang="it-IT" dirty="0" smtClean="0"/>
          </a:p>
          <a:p>
            <a:pPr marL="0" indent="0" algn="just">
              <a:lnSpc>
                <a:spcPct val="120000"/>
              </a:lnSpc>
              <a:buFont typeface="+mj-lt"/>
              <a:buNone/>
              <a:defRPr/>
            </a:pPr>
            <a:endParaRPr lang="it-IT" dirty="0" smtClean="0"/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endParaRPr lang="it-IT" sz="1200" dirty="0" smtClean="0">
              <a:cs typeface="Arial" charset="0"/>
            </a:endParaRPr>
          </a:p>
          <a:p>
            <a:pPr algn="just">
              <a:lnSpc>
                <a:spcPct val="120000"/>
              </a:lnSpc>
              <a:defRPr/>
            </a:pPr>
            <a:endParaRPr lang="it-IT" sz="1200" dirty="0">
              <a:cs typeface="Arial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98626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Font typeface="+mj-lt"/>
              <a:buNone/>
            </a:pPr>
            <a:r>
              <a:rPr lang="it-IT" sz="1200" kern="120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AUDIO</a:t>
            </a:r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lang="it-IT" sz="1200" kern="1200" dirty="0" smtClean="0">
              <a:solidFill>
                <a:schemeClr val="tx1"/>
              </a:solidFill>
              <a:latin typeface="Garamond"/>
              <a:ea typeface="+mn-ea"/>
              <a:cs typeface="Garamond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it-IT" sz="1200" kern="120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Soffermiamoci ora sui nuovi profili di rischio, che ormai accompagnano le persone lungo il corso della vita, fin dalla</a:t>
            </a:r>
            <a:r>
              <a:rPr lang="it-IT" sz="1200" kern="1200" baseline="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 giovinezza</a:t>
            </a:r>
            <a:r>
              <a:rPr lang="it-IT" sz="1200" kern="120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.</a:t>
            </a:r>
            <a:endParaRPr lang="it-IT" sz="1200" b="0" i="0" u="none" strike="noStrike" kern="1200" baseline="0" dirty="0" smtClean="0">
              <a:solidFill>
                <a:schemeClr val="tx1"/>
              </a:solidFill>
              <a:latin typeface="Garamond"/>
              <a:ea typeface="+mn-ea"/>
              <a:cs typeface="+mn-cs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Ci riferiamo ai periodi di inattività,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nella transizione dalla scuola al lavoro, ma anche e sempre più spesso all’instabilità e intermittenza delle carriere e alla rapida obsolescenza delle </a:t>
            </a:r>
            <a:r>
              <a:rPr lang="it-I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skills</a:t>
            </a: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lavorative.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Spostandoci su aspetti più personali, esistono poi significative </a:t>
            </a:r>
            <a:r>
              <a:rPr lang="it-I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difficoltà</a:t>
            </a: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di conciliazione tra vita lavorativa e carichi familiari,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 maggiore incidenza di malattie croniche e la ridotta disponibilità di risorse del welfare pubblico.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Tutto ciò impatta su tutto il patrimonio della persona: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dal risparmio ai flussi che lo alimentano,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alle scelte quali acquistare o affittare un immobile, o sottoscrivere un’assicurazione sanitaria,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programmare il passaggio di ricchezza a favore dei familiari per proteggere il patrimonio da eventuali aggressioni.</a:t>
            </a:r>
          </a:p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dirty="0" smtClean="0">
                <a:cs typeface="Arial" charset="0"/>
              </a:rPr>
              <a:t>Personalizzare il servizio di consulenza significa perciò conoscere non solo i vincoli economico-finanziari del cliente, ma soprattutto quelli relazionali, famigliari, emotivi che solitamente accompagnano il processo d’investimento e di gestione del</a:t>
            </a:r>
            <a:r>
              <a:rPr lang="it-IT" sz="1200" baseline="0" dirty="0" smtClean="0">
                <a:cs typeface="Arial" charset="0"/>
              </a:rPr>
              <a:t> patrimonio</a:t>
            </a:r>
            <a:r>
              <a:rPr lang="it-IT" sz="1200" dirty="0" smtClean="0">
                <a:cs typeface="Arial" charset="0"/>
              </a:rPr>
              <a:t>. 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it-IT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83732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it-IT" dirty="0" smtClean="0"/>
              <a:t>AUDIO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it-IT" sz="1200" dirty="0" smtClean="0">
              <a:cs typeface="Arial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dirty="0" smtClean="0">
                <a:cs typeface="Arial" charset="0"/>
              </a:rPr>
              <a:t>La</a:t>
            </a:r>
            <a:r>
              <a:rPr lang="it-IT" sz="1200" baseline="0" dirty="0" smtClean="0">
                <a:cs typeface="Arial" charset="0"/>
              </a:rPr>
              <a:t> nuova rischiosità dei cicli di vita delle persone, brevemente delineata,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baseline="0" dirty="0" smtClean="0">
                <a:cs typeface="Arial" charset="0"/>
              </a:rPr>
              <a:t>richiede al consulente/intermediario di rinnovare il proprio ruolo: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dirty="0" smtClean="0">
                <a:cs typeface="Arial" charset="0"/>
              </a:rPr>
              <a:t>dalla gestione del rischio tout court alla protezione della persona e del</a:t>
            </a:r>
            <a:r>
              <a:rPr lang="it-IT" sz="1200" baseline="0" dirty="0" smtClean="0">
                <a:cs typeface="Arial" charset="0"/>
              </a:rPr>
              <a:t> p</a:t>
            </a:r>
            <a:r>
              <a:rPr lang="it-IT" sz="1200" dirty="0" smtClean="0">
                <a:cs typeface="Arial" charset="0"/>
              </a:rPr>
              <a:t>atrimonio,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dirty="0" smtClean="0">
                <a:cs typeface="Arial" charset="0"/>
              </a:rPr>
              <a:t>per favorire e talvolta garantire adeguati livelli di protezione, sicurezza e benessere.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dirty="0" smtClean="0">
                <a:cs typeface="Arial" charset="0"/>
              </a:rPr>
              <a:t>Il Consulente Finanziario</a:t>
            </a:r>
            <a:r>
              <a:rPr lang="it-IT" sz="1200" baseline="0" dirty="0" smtClean="0">
                <a:cs typeface="Arial" charset="0"/>
              </a:rPr>
              <a:t> di oggi</a:t>
            </a:r>
            <a:endParaRPr lang="it-IT" sz="1200" dirty="0" smtClean="0">
              <a:cs typeface="Arial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dirty="0" smtClean="0">
                <a:cs typeface="Arial" charset="0"/>
              </a:rPr>
              <a:t>deve saper diventare un partner che aiuta</a:t>
            </a:r>
            <a:r>
              <a:rPr lang="it-IT" sz="1200" baseline="0" dirty="0" smtClean="0">
                <a:cs typeface="Arial" charset="0"/>
              </a:rPr>
              <a:t> ad </a:t>
            </a:r>
            <a:r>
              <a:rPr lang="it-IT" sz="1200" dirty="0" smtClean="0">
                <a:cs typeface="Arial" charset="0"/>
              </a:rPr>
              <a:t>affrontare i rischi della vita quotidiana,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dirty="0" smtClean="0">
                <a:cs typeface="Arial" charset="0"/>
              </a:rPr>
              <a:t>offrendo una gamma di servizi e soluzioni di coperture integrate.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dirty="0" smtClean="0">
                <a:cs typeface="Arial" charset="0"/>
              </a:rPr>
              <a:t>Si supera la prestazione meramente monetaria,</a:t>
            </a:r>
            <a:r>
              <a:rPr lang="it-IT" sz="1200" baseline="0" dirty="0" smtClean="0">
                <a:cs typeface="Arial" charset="0"/>
              </a:rPr>
              <a:t> il consulente non è più solo un </a:t>
            </a:r>
            <a:r>
              <a:rPr lang="it-IT" sz="1200" dirty="0" smtClean="0">
                <a:cs typeface="Arial" charset="0"/>
              </a:rPr>
              <a:t>esperto del mondo della finanza.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it-IT" sz="1200" dirty="0" smtClean="0">
              <a:cs typeface="Arial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98626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it-IT" sz="1200" dirty="0" smtClean="0">
                <a:cs typeface="+mn-cs"/>
              </a:rPr>
              <a:t>AUDIO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it-IT" sz="1200" dirty="0" smtClean="0"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it-IT" sz="1200" dirty="0" smtClean="0"/>
              <a:t>Affrontiamo ora più da vicino la tematica dal punto di vista assicurativo.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dirty="0" smtClean="0"/>
              <a:t>Protezione e tutela dai rischi sono dunque esigenze sempre più stringenti per le persone, che ritengono di non avere nessun controllo a riguardo.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dirty="0" smtClean="0"/>
              <a:t>Ciascun soggetto, in funzione del proprio grado di avversione al rischio e della valutazione specifica, può pertanto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dirty="0" smtClean="0"/>
              <a:t>adottare diverse tecniche di gestione e controllo del rischio stesso. 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dirty="0" smtClean="0"/>
              <a:t>Può decidere di optare per l’assunzione in proprio o ritenzione del rischio, senza ricorso ad alcuna tutela,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dirty="0" smtClean="0"/>
              <a:t>se ritiene che la probabilità di accadimento sia molto bassa.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dirty="0" smtClean="0"/>
              <a:t>Oppure, può basarsi sulle tecniche di controllo del rischio, illustrate nella pagina successiva.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kern="1200" spc="-4" baseline="0" dirty="0" smtClean="0">
              <a:solidFill>
                <a:schemeClr val="dk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352401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Font typeface="+mj-lt"/>
              <a:buNone/>
            </a:pPr>
            <a:r>
              <a:rPr lang="it-IT" sz="1200" kern="120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AUDIO</a:t>
            </a:r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lang="it-IT" sz="1200" kern="1200" dirty="0" smtClean="0">
              <a:solidFill>
                <a:schemeClr val="tx1"/>
              </a:solidFill>
              <a:latin typeface="Garamond"/>
              <a:ea typeface="+mn-ea"/>
              <a:cs typeface="Garamond"/>
            </a:endParaRP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dirty="0" smtClean="0">
                <a:cs typeface="Arial" charset="0"/>
              </a:rPr>
              <a:t>Quali sono dunque le possibili strategie</a:t>
            </a:r>
            <a:r>
              <a:rPr lang="it-IT" sz="1200" baseline="0" dirty="0" smtClean="0">
                <a:cs typeface="Arial" charset="0"/>
              </a:rPr>
              <a:t> che si possono adottare i</a:t>
            </a:r>
            <a:r>
              <a:rPr lang="it-IT" sz="1200" dirty="0" smtClean="0">
                <a:cs typeface="Arial" charset="0"/>
              </a:rPr>
              <a:t>n ambito assicurativo?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dirty="0" smtClean="0">
                <a:cs typeface="Arial" charset="0"/>
              </a:rPr>
              <a:t>Si agisce in ottica di "Prevenzione" quando si interviene prima che si verifichi il danno: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dirty="0" smtClean="0">
                <a:cs typeface="Arial" charset="0"/>
              </a:rPr>
              <a:t>l’obiettivo è quello di eliminare</a:t>
            </a:r>
            <a:r>
              <a:rPr lang="it-IT" sz="1200" baseline="0" dirty="0" smtClean="0">
                <a:cs typeface="Arial" charset="0"/>
              </a:rPr>
              <a:t> o </a:t>
            </a:r>
            <a:r>
              <a:rPr lang="it-IT" sz="1200" dirty="0" smtClean="0">
                <a:cs typeface="Arial" charset="0"/>
              </a:rPr>
              <a:t>rimuovere (in anticipo) parzialmente le cause che possono provocarlo, cercando di ridurre la frequenza e/o l’intensità dell’evento dannoso.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dirty="0" smtClean="0">
                <a:cs typeface="Arial" charset="0"/>
              </a:rPr>
              <a:t>Nonostante gli sforzi volti a prevenire il rischio, è però possibile che esso si manifesti comunque. In tal caso si fa riferimento alla "Protezione dal rischio", all’insieme di interventi volti a contenere le possibili perdite patrimoniali.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dirty="0" smtClean="0">
                <a:cs typeface="Arial" charset="0"/>
              </a:rPr>
              <a:t>In questo caso, il soggetto, pur assumendo in proprio il rischio, cerca di incidere sulla probabilità dell’evento, eliminando il rischio o comunque limitandone la possibilità di accadimento, o il</a:t>
            </a:r>
            <a:r>
              <a:rPr lang="it-IT" sz="1200" baseline="0" dirty="0" smtClean="0">
                <a:cs typeface="Arial" charset="0"/>
              </a:rPr>
              <a:t> suo </a:t>
            </a:r>
            <a:r>
              <a:rPr lang="it-IT" sz="1200" dirty="0" smtClean="0">
                <a:cs typeface="Arial" charset="0"/>
              </a:rPr>
              <a:t>impatto negativo.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dirty="0" smtClean="0">
                <a:cs typeface="Arial" charset="0"/>
              </a:rPr>
              <a:t>Infine, il soggetto può optare per il "Trasferimento del rischio“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dirty="0" smtClean="0">
                <a:cs typeface="Arial" charset="0"/>
              </a:rPr>
              <a:t>cioè può traslare a un altro soggetto le conseguenze economiche derivanti dal verificarsi di un evento negativo. </a:t>
            </a:r>
            <a:endParaRPr lang="it-IT" sz="1200" kern="1200" dirty="0" smtClean="0">
              <a:solidFill>
                <a:schemeClr val="tx1"/>
              </a:solidFill>
              <a:latin typeface="Garamond"/>
              <a:ea typeface="+mn-ea"/>
              <a:cs typeface="Garamond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60815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it-IT" dirty="0" smtClean="0"/>
              <a:t>AUDIO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it-IT" sz="1200" dirty="0" smtClean="0">
              <a:cs typeface="Arial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dirty="0" smtClean="0">
                <a:cs typeface="Arial" charset="0"/>
              </a:rPr>
              <a:t>Occorre qui soffermarsi attentamente sulla nozione di rischio nell'assicurazione,</a:t>
            </a:r>
            <a:r>
              <a:rPr lang="it-IT" sz="1200" baseline="0" dirty="0" smtClean="0">
                <a:cs typeface="Arial" charset="0"/>
              </a:rPr>
              <a:t> </a:t>
            </a:r>
            <a:r>
              <a:rPr lang="it-IT" sz="1200" dirty="0" smtClean="0">
                <a:cs typeface="Arial" charset="0"/>
              </a:rPr>
              <a:t>essendo questo l’elemento cardine, intorno al quale ruotano tutti gli altri.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dirty="0" smtClean="0">
                <a:cs typeface="Arial" charset="0"/>
              </a:rPr>
              <a:t>Già nella</a:t>
            </a:r>
            <a:r>
              <a:rPr lang="it-IT" sz="1200" baseline="0" dirty="0" smtClean="0">
                <a:cs typeface="Arial" charset="0"/>
              </a:rPr>
              <a:t> definizione di </a:t>
            </a:r>
            <a:r>
              <a:rPr lang="it-IT" sz="1200" dirty="0" smtClean="0">
                <a:cs typeface="Arial" charset="0"/>
              </a:rPr>
              <a:t>contratto di assicurazione nel</a:t>
            </a:r>
            <a:r>
              <a:rPr lang="it-IT" sz="1200" baseline="0" dirty="0" smtClean="0">
                <a:cs typeface="Arial" charset="0"/>
              </a:rPr>
              <a:t> </a:t>
            </a:r>
            <a:r>
              <a:rPr lang="it-IT" sz="1200" dirty="0" smtClean="0">
                <a:cs typeface="Arial" charset="0"/>
              </a:rPr>
              <a:t>Codice Civile, notiamo una duplice funzione del contratto aleatorio per eccellenza: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dirty="0" smtClean="0">
                <a:cs typeface="Arial" charset="0"/>
              </a:rPr>
              <a:t>da un lato, l’assicurazione contro i danni, a carattere essenzialmente </a:t>
            </a:r>
            <a:r>
              <a:rPr lang="it-IT" sz="1200" dirty="0" err="1" smtClean="0">
                <a:cs typeface="Arial" charset="0"/>
              </a:rPr>
              <a:t>indennitario</a:t>
            </a:r>
            <a:r>
              <a:rPr lang="it-IT" sz="1200" dirty="0" smtClean="0">
                <a:cs typeface="Arial" charset="0"/>
              </a:rPr>
              <a:t>,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dirty="0" smtClean="0">
                <a:cs typeface="Arial" charset="0"/>
              </a:rPr>
              <a:t>dall'altro, quella sulla vita, a carattere prettamente previdenziale.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dirty="0" smtClean="0">
                <a:cs typeface="Arial" charset="0"/>
              </a:rPr>
              <a:t>In  entrambi i casi, il rischio è trasferito dall’assicurato all’assicuratore.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dirty="0" smtClean="0">
                <a:cs typeface="Arial" charset="0"/>
              </a:rPr>
              <a:t>Nel primo caso il rischio si traduce concretamente nella garanzia, che l’assicuratore dà all’assicurato, di coprire le conseguenze di un evento dannoso.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dirty="0" smtClean="0">
                <a:cs typeface="Arial" charset="0"/>
              </a:rPr>
              <a:t>nel secondo, l'assicuratore coprirà un’alea legata alla morte o alla sopravvivenza di un individuo, capitalizzando i premi che questo versa e che gli saranno poi corrisposti dopo il verificarsi dell’evento.</a:t>
            </a:r>
            <a:endParaRPr lang="it-IT" dirty="0" smtClean="0"/>
          </a:p>
          <a:p>
            <a:pPr marL="0" indent="0" algn="just">
              <a:lnSpc>
                <a:spcPct val="120000"/>
              </a:lnSpc>
              <a:buFont typeface="+mj-lt"/>
              <a:buNone/>
              <a:defRPr/>
            </a:pPr>
            <a:endParaRPr lang="it-IT" dirty="0" smtClean="0"/>
          </a:p>
          <a:p>
            <a:pPr marL="0" indent="0" algn="just">
              <a:lnSpc>
                <a:spcPct val="120000"/>
              </a:lnSpc>
              <a:buFont typeface="+mj-lt"/>
              <a:buNone/>
              <a:defRPr/>
            </a:pPr>
            <a:endParaRPr lang="it-IT" dirty="0" smtClean="0"/>
          </a:p>
          <a:p>
            <a:pPr marL="0" indent="0" algn="just">
              <a:lnSpc>
                <a:spcPct val="120000"/>
              </a:lnSpc>
              <a:buFont typeface="+mj-lt"/>
              <a:buNone/>
              <a:defRPr/>
            </a:pPr>
            <a:endParaRPr lang="it-IT" dirty="0" smtClean="0"/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endParaRPr lang="it-IT" sz="1200" dirty="0" smtClean="0">
              <a:cs typeface="Arial" charset="0"/>
            </a:endParaRPr>
          </a:p>
          <a:p>
            <a:pPr algn="just">
              <a:lnSpc>
                <a:spcPct val="120000"/>
              </a:lnSpc>
              <a:defRPr/>
            </a:pPr>
            <a:endParaRPr lang="it-IT" sz="1200" dirty="0">
              <a:cs typeface="Arial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98626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it-IT" dirty="0" smtClean="0"/>
              <a:t>AUDIO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it-IT" dirty="0" smtClean="0"/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dirty="0" smtClean="0"/>
              <a:t>Individuare quali rischi possono essere oggetto</a:t>
            </a:r>
            <a:r>
              <a:rPr lang="it-IT" baseline="0" dirty="0" smtClean="0"/>
              <a:t> di assicurazione</a:t>
            </a:r>
            <a:r>
              <a:rPr lang="it-IT" dirty="0" smtClean="0"/>
              <a:t> non è immediato.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dirty="0" smtClean="0"/>
              <a:t>Infatti, non vi è una perfetta coincidenza tra il rischio in senso economico (possibilità di verificarsi di un evento futuro e incerto)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dirty="0" smtClean="0"/>
              <a:t>e il rischio in senso tecnico-assicurativo (possibilità di assicurare un evento che si è già verificato, il cosiddetto rischio putativo).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dirty="0" smtClean="0"/>
              <a:t>Inoltre, non tutti i rischi in senso</a:t>
            </a:r>
            <a:r>
              <a:rPr lang="it-IT" baseline="0" dirty="0" smtClean="0"/>
              <a:t> </a:t>
            </a:r>
            <a:r>
              <a:rPr lang="it-IT" dirty="0" smtClean="0"/>
              <a:t>economico sono tecnicamente assicurabili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dirty="0" smtClean="0"/>
              <a:t>e non tutti i rischi tecnicamente assicurabili possono essere coperti da una polizza assicurativa.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dirty="0" smtClean="0"/>
              <a:t>Secondo</a:t>
            </a:r>
            <a:r>
              <a:rPr lang="it-IT" baseline="0" dirty="0" smtClean="0"/>
              <a:t> la </a:t>
            </a:r>
            <a:r>
              <a:rPr lang="it-IT" dirty="0" smtClean="0"/>
              <a:t>norma,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dirty="0" smtClean="0"/>
              <a:t>possono essere assicurati i rischi</a:t>
            </a:r>
            <a:r>
              <a:rPr lang="it-IT" baseline="0" dirty="0" smtClean="0"/>
              <a:t> “</a:t>
            </a:r>
            <a:r>
              <a:rPr lang="it-IT" dirty="0" smtClean="0"/>
              <a:t>puri”,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dirty="0" smtClean="0"/>
              <a:t>cioè che possono tradursi in un sinistro,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dirty="0" smtClean="0"/>
              <a:t>In</a:t>
            </a:r>
            <a:r>
              <a:rPr lang="it-IT" baseline="0" dirty="0" smtClean="0"/>
              <a:t> </a:t>
            </a:r>
            <a:r>
              <a:rPr lang="it-IT" dirty="0" smtClean="0"/>
              <a:t>un evento potenzialmente dannoso</a:t>
            </a:r>
            <a:r>
              <a:rPr lang="it-IT" baseline="0" dirty="0" smtClean="0"/>
              <a:t> per </a:t>
            </a:r>
            <a:r>
              <a:rPr lang="it-IT" dirty="0" smtClean="0"/>
              <a:t>l’assicurato.</a:t>
            </a:r>
            <a:endParaRPr lang="it-IT" sz="1200" dirty="0">
              <a:cs typeface="Arial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98626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just">
              <a:lnSpc>
                <a:spcPct val="120000"/>
              </a:lnSpc>
              <a:buFont typeface="+mj-lt"/>
              <a:buNone/>
              <a:defRPr/>
            </a:pPr>
            <a:r>
              <a:rPr lang="it-IT" sz="1200" dirty="0" smtClean="0">
                <a:cs typeface="Arial" charset="0"/>
              </a:rPr>
              <a:t>AUDIO</a:t>
            </a:r>
          </a:p>
          <a:p>
            <a:pPr marL="228600" indent="-228600" algn="just">
              <a:lnSpc>
                <a:spcPct val="120000"/>
              </a:lnSpc>
              <a:buFont typeface="+mj-lt"/>
              <a:buNone/>
              <a:defRPr/>
            </a:pPr>
            <a:endParaRPr lang="it-IT" sz="1200" dirty="0" smtClean="0">
              <a:cs typeface="Arial" charset="0"/>
            </a:endParaRPr>
          </a:p>
          <a:p>
            <a:pPr marL="228600" marR="0" indent="-22860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baseline="0" dirty="0" smtClean="0">
                <a:cs typeface="Arial" charset="0"/>
              </a:rPr>
              <a:t>Analizziamo ora il concetto di rischi puri, che vengono distinti in 3 categorie. Per prima, quella dei r</a:t>
            </a:r>
            <a:r>
              <a:rPr lang="it-IT" sz="1200" dirty="0" smtClean="0">
                <a:cs typeface="Arial" charset="0"/>
              </a:rPr>
              <a:t>ischi sulla persona,</a:t>
            </a:r>
          </a:p>
          <a:p>
            <a:pPr marL="228600" marR="0" indent="-22860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dirty="0" smtClean="0">
                <a:cs typeface="Arial" charset="0"/>
              </a:rPr>
              <a:t>che</a:t>
            </a:r>
            <a:r>
              <a:rPr lang="it-IT" sz="1200" baseline="0" dirty="0" smtClean="0">
                <a:cs typeface="Arial" charset="0"/>
              </a:rPr>
              <a:t> c</a:t>
            </a:r>
            <a:r>
              <a:rPr lang="it-IT" sz="1200" dirty="0" smtClean="0">
                <a:cs typeface="Arial" charset="0"/>
              </a:rPr>
              <a:t>olpiscono direttamente l’individuo,</a:t>
            </a:r>
            <a:r>
              <a:rPr lang="it-IT" sz="1200" baseline="0" dirty="0" smtClean="0">
                <a:cs typeface="Arial" charset="0"/>
              </a:rPr>
              <a:t> e</a:t>
            </a:r>
            <a:r>
              <a:rPr lang="it-IT" sz="1200" dirty="0" smtClean="0">
                <a:cs typeface="Arial" charset="0"/>
              </a:rPr>
              <a:t> comportano la possibilità di perdita o riduzione del reddito o delle attività finanziarie</a:t>
            </a:r>
            <a:r>
              <a:rPr lang="it-IT" sz="1200" baseline="0" dirty="0" smtClean="0">
                <a:cs typeface="Arial" charset="0"/>
              </a:rPr>
              <a:t> per</a:t>
            </a:r>
            <a:r>
              <a:rPr lang="it-IT" sz="1200" dirty="0" smtClean="0">
                <a:cs typeface="Arial" charset="0"/>
              </a:rPr>
              <a:t> sopravvenuta incapacità di produrre reddito.</a:t>
            </a:r>
          </a:p>
          <a:p>
            <a:pPr marL="228600" marR="0" indent="-22860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dirty="0" smtClean="0">
                <a:cs typeface="Arial" charset="0"/>
              </a:rPr>
              <a:t>In</a:t>
            </a:r>
            <a:r>
              <a:rPr lang="it-IT" sz="1200" baseline="0" dirty="0" smtClean="0">
                <a:cs typeface="Arial" charset="0"/>
              </a:rPr>
              <a:t> particolare, è il caso di</a:t>
            </a:r>
            <a:r>
              <a:rPr lang="it-IT" sz="1200" dirty="0" smtClean="0">
                <a:cs typeface="Arial" charset="0"/>
              </a:rPr>
              <a:t>: morte prematura, vecchiaia, malattia o disabilità e disoccupazione. </a:t>
            </a:r>
          </a:p>
          <a:p>
            <a:pPr marL="228600" marR="0" indent="-22860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dirty="0" smtClean="0">
                <a:cs typeface="Arial" charset="0"/>
              </a:rPr>
              <a:t>I rischi sulla proprietà</a:t>
            </a:r>
          </a:p>
          <a:p>
            <a:pPr marL="228600" marR="0" indent="-22860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dirty="0" smtClean="0">
                <a:cs typeface="Arial" charset="0"/>
              </a:rPr>
              <a:t>riguardano</a:t>
            </a:r>
            <a:r>
              <a:rPr lang="it-IT" sz="1200" baseline="0" dirty="0" smtClean="0">
                <a:cs typeface="Arial" charset="0"/>
              </a:rPr>
              <a:t> invece l</a:t>
            </a:r>
            <a:r>
              <a:rPr lang="it-IT" sz="1200" dirty="0" smtClean="0">
                <a:cs typeface="Arial" charset="0"/>
              </a:rPr>
              <a:t>a possibilità di subire perdite o danneggiamenti, diretti o indiretti,  alle cose possedute.</a:t>
            </a:r>
          </a:p>
          <a:p>
            <a:pPr marL="228600" marR="0" indent="-22860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dirty="0" smtClean="0">
                <a:cs typeface="Arial" charset="0"/>
              </a:rPr>
              <a:t>Infine, la responsabilità civile,</a:t>
            </a:r>
          </a:p>
          <a:p>
            <a:pPr marL="228600" marR="0" indent="-22860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dirty="0" smtClean="0">
                <a:cs typeface="Arial" charset="0"/>
              </a:rPr>
              <a:t>rappresenta il rischio di arrecare involontariamente un danno a un'altra persona o a un bene</a:t>
            </a:r>
            <a:r>
              <a:rPr lang="it-IT" sz="1200" baseline="0" dirty="0" smtClean="0">
                <a:cs typeface="Arial" charset="0"/>
              </a:rPr>
              <a:t> </a:t>
            </a:r>
            <a:r>
              <a:rPr lang="it-IT" sz="1200" dirty="0" smtClean="0">
                <a:cs typeface="Arial" charset="0"/>
              </a:rPr>
              <a:t>altrui, per negligenza o disattenzione.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79815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it-IT" sz="1200" dirty="0" smtClean="0">
                <a:cs typeface="+mn-cs"/>
              </a:rPr>
              <a:t>AUDIO</a:t>
            </a:r>
          </a:p>
          <a:p>
            <a:pPr algn="just">
              <a:lnSpc>
                <a:spcPct val="120000"/>
              </a:lnSpc>
              <a:defRPr/>
            </a:pPr>
            <a:endParaRPr lang="it-IT" sz="1200" dirty="0" smtClean="0">
              <a:cs typeface="Arial" charset="0"/>
            </a:endParaRPr>
          </a:p>
          <a:p>
            <a:pPr marL="228600" lvl="0" indent="-228600" algn="just">
              <a:buFont typeface="+mj-lt"/>
              <a:buNone/>
            </a:pPr>
            <a:endParaRPr lang="it-IT" dirty="0" smtClean="0">
              <a:latin typeface="Garamond"/>
              <a:cs typeface="Garamond"/>
            </a:endParaRPr>
          </a:p>
          <a:p>
            <a:pPr marL="228600" lvl="0" indent="-228600" algn="just">
              <a:buFont typeface="+mj-lt"/>
              <a:buAutoNum type="arabicPeriod"/>
            </a:pPr>
            <a:r>
              <a:rPr lang="it-IT" dirty="0" smtClean="0">
                <a:latin typeface="Garamond"/>
                <a:cs typeface="Garamond"/>
              </a:rPr>
              <a:t>Premesso che il rischio deve essere concreto perché possa essere assicurato, sono anche altri i requisiti per l’</a:t>
            </a:r>
            <a:r>
              <a:rPr lang="it-IT" dirty="0" err="1" smtClean="0">
                <a:latin typeface="Garamond"/>
                <a:cs typeface="Garamond"/>
              </a:rPr>
              <a:t>assicurabilità</a:t>
            </a:r>
            <a:r>
              <a:rPr lang="it-IT" dirty="0" smtClean="0">
                <a:latin typeface="Garamond"/>
                <a:cs typeface="Garamond"/>
              </a:rPr>
              <a:t>.</a:t>
            </a:r>
          </a:p>
          <a:p>
            <a:pPr marL="228600" lvl="0" indent="-228600" algn="just">
              <a:buFont typeface="+mj-lt"/>
              <a:buAutoNum type="arabicPeriod"/>
            </a:pPr>
            <a:r>
              <a:rPr lang="it-IT" dirty="0" smtClean="0">
                <a:latin typeface="Garamond"/>
                <a:cs typeface="Garamond"/>
              </a:rPr>
              <a:t>Fondamentale è che esso sia riferibile a un elevato numero di unità omogenee,</a:t>
            </a:r>
          </a:p>
          <a:p>
            <a:pPr marL="228600" lvl="0" indent="-228600" algn="just">
              <a:buFont typeface="+mj-lt"/>
              <a:buAutoNum type="arabicPeriod"/>
            </a:pPr>
            <a:r>
              <a:rPr lang="it-IT" dirty="0" smtClean="0">
                <a:latin typeface="Garamond"/>
                <a:cs typeface="Garamond"/>
              </a:rPr>
              <a:t>cosa</a:t>
            </a:r>
            <a:r>
              <a:rPr lang="it-IT" baseline="0" dirty="0" smtClean="0">
                <a:latin typeface="Garamond"/>
                <a:cs typeface="Garamond"/>
              </a:rPr>
              <a:t> che consente </a:t>
            </a:r>
            <a:r>
              <a:rPr lang="it-IT" dirty="0" smtClean="0">
                <a:latin typeface="Garamond"/>
                <a:cs typeface="Garamond"/>
              </a:rPr>
              <a:t>all’impresa assicuratrice di applicare il principio mutualistico:</a:t>
            </a:r>
          </a:p>
          <a:p>
            <a:pPr marL="228600" lvl="0" indent="-228600" algn="just">
              <a:buFont typeface="+mj-lt"/>
              <a:buAutoNum type="arabicPeriod"/>
            </a:pPr>
            <a:r>
              <a:rPr lang="it-IT" dirty="0" smtClean="0">
                <a:latin typeface="Garamond"/>
                <a:cs typeface="Garamond"/>
              </a:rPr>
              <a:t>il danno potenzialmente causato dall’evento può essere ripartito fra tutti coloro che sono soggetti al medesimo rischio, poiché solamente alcuni verranno realmente colpiti dal sinistro.</a:t>
            </a:r>
          </a:p>
          <a:p>
            <a:pPr marL="228600" lvl="0" indent="-228600" algn="just">
              <a:buFont typeface="+mj-lt"/>
              <a:buAutoNum type="arabicPeriod"/>
            </a:pPr>
            <a:r>
              <a:rPr lang="it-IT" dirty="0" smtClean="0">
                <a:latin typeface="Garamond"/>
                <a:cs typeface="Garamond"/>
              </a:rPr>
              <a:t>Evidentemente,</a:t>
            </a:r>
            <a:r>
              <a:rPr lang="it-IT" baseline="0" dirty="0" smtClean="0">
                <a:latin typeface="Garamond"/>
                <a:cs typeface="Garamond"/>
              </a:rPr>
              <a:t> i</a:t>
            </a:r>
            <a:r>
              <a:rPr lang="it-IT" dirty="0" smtClean="0">
                <a:latin typeface="Garamond"/>
                <a:cs typeface="Garamond"/>
              </a:rPr>
              <a:t>l principio è tanto più efficace quanto più elevato è il numero degli assicurati.</a:t>
            </a:r>
          </a:p>
          <a:p>
            <a:pPr marL="228600" lvl="0" indent="-228600" algn="just">
              <a:buFont typeface="+mj-lt"/>
              <a:buAutoNum type="arabicPeriod"/>
            </a:pPr>
            <a:r>
              <a:rPr lang="it-IT" dirty="0" smtClean="0">
                <a:latin typeface="Garamond"/>
                <a:cs typeface="Garamond"/>
              </a:rPr>
              <a:t>L'assicurato, d’altra parte,</a:t>
            </a:r>
          </a:p>
          <a:p>
            <a:pPr marL="228600" lvl="0" indent="-228600" algn="just">
              <a:buFont typeface="+mj-lt"/>
              <a:buAutoNum type="arabicPeriod"/>
            </a:pPr>
            <a:r>
              <a:rPr lang="it-IT" dirty="0" smtClean="0">
                <a:latin typeface="Garamond"/>
                <a:cs typeface="Garamond"/>
              </a:rPr>
              <a:t>stipulando una polizza, viene incluso</a:t>
            </a:r>
            <a:r>
              <a:rPr lang="it-IT" baseline="0" dirty="0" smtClean="0">
                <a:latin typeface="Garamond"/>
                <a:cs typeface="Garamond"/>
              </a:rPr>
              <a:t> in </a:t>
            </a:r>
            <a:r>
              <a:rPr lang="it-IT" dirty="0" smtClean="0">
                <a:latin typeface="Garamond"/>
                <a:cs typeface="Garamond"/>
              </a:rPr>
              <a:t>una collettività di soggetti esposti allo stesso rischio,</a:t>
            </a:r>
          </a:p>
          <a:p>
            <a:pPr marL="228600" lvl="0" indent="-228600" algn="just">
              <a:buFont typeface="+mj-lt"/>
              <a:buAutoNum type="arabicPeriod"/>
            </a:pPr>
            <a:r>
              <a:rPr lang="it-IT" dirty="0" smtClean="0">
                <a:latin typeface="Garamond"/>
                <a:cs typeface="Garamond"/>
              </a:rPr>
              <a:t>nella quale ciascuno versa il proprio contributo in modo da accumulare i capitali da corrispondere ai componenti per i quali si verificherà effettivamente l’evento.</a:t>
            </a:r>
          </a:p>
          <a:p>
            <a:pPr marL="228600" lvl="0" indent="-228600" algn="just">
              <a:buFont typeface="+mj-lt"/>
              <a:buAutoNum type="arabicPeriod"/>
            </a:pPr>
            <a:r>
              <a:rPr lang="it-IT" dirty="0" smtClean="0">
                <a:latin typeface="Garamond"/>
                <a:cs typeface="Garamond"/>
              </a:rPr>
              <a:t>Pertanto si ha un trasferimento del rischio,</a:t>
            </a:r>
          </a:p>
          <a:p>
            <a:pPr marL="228600" lvl="0" indent="-228600" algn="just">
              <a:buFont typeface="+mj-lt"/>
              <a:buAutoNum type="arabicPeriod"/>
            </a:pPr>
            <a:r>
              <a:rPr lang="it-IT" baseline="0" dirty="0" smtClean="0">
                <a:latin typeface="Garamond"/>
                <a:cs typeface="Garamond"/>
              </a:rPr>
              <a:t> </a:t>
            </a:r>
            <a:r>
              <a:rPr lang="it-IT" dirty="0" smtClean="0">
                <a:latin typeface="Garamond"/>
                <a:cs typeface="Garamond"/>
              </a:rPr>
              <a:t>poiché l’importo che ciascuno versa è commisurato alla probabilità di accadimento dell’evento, stimata statisticamente sulla base della frequenza empirica.</a:t>
            </a:r>
          </a:p>
          <a:p>
            <a:pPr marL="228600" lvl="0" indent="-228600" algn="just">
              <a:buFont typeface="+mj-lt"/>
              <a:buAutoNum type="arabicPeriod"/>
            </a:pPr>
            <a:endParaRPr lang="it-IT" dirty="0" smtClean="0">
              <a:latin typeface="Garamond"/>
              <a:cs typeface="Garamond"/>
            </a:endParaRPr>
          </a:p>
          <a:p>
            <a:pPr marL="228600" lvl="0" indent="-228600" algn="just">
              <a:buFont typeface="+mj-lt"/>
              <a:buNone/>
            </a:pPr>
            <a:endParaRPr lang="it-IT" dirty="0" smtClean="0">
              <a:latin typeface="Garamond"/>
              <a:cs typeface="Garamond"/>
            </a:endParaRPr>
          </a:p>
          <a:p>
            <a:pPr marL="228600" lvl="0" indent="-228600" algn="just">
              <a:buFont typeface="+mj-lt"/>
              <a:buNone/>
            </a:pPr>
            <a:r>
              <a:rPr lang="it-IT" dirty="0" smtClean="0">
                <a:latin typeface="Garamond"/>
                <a:cs typeface="Garamond"/>
              </a:rPr>
              <a:t>POP</a:t>
            </a:r>
            <a:r>
              <a:rPr lang="it-IT" baseline="0" dirty="0" smtClean="0">
                <a:latin typeface="Garamond"/>
                <a:cs typeface="Garamond"/>
              </a:rPr>
              <a:t> UP La legge dei grandi numeri</a:t>
            </a:r>
          </a:p>
          <a:p>
            <a:pPr marL="228600" lvl="0" indent="-228600" algn="just">
              <a:buFont typeface="+mj-lt"/>
              <a:buNone/>
            </a:pPr>
            <a:endParaRPr lang="it-IT" dirty="0" smtClean="0">
              <a:latin typeface="Garamond"/>
              <a:cs typeface="Garamond"/>
            </a:endParaRPr>
          </a:p>
          <a:p>
            <a:pPr marL="228600" lvl="0" indent="-228600" algn="just">
              <a:buFont typeface="+mj-lt"/>
              <a:buNone/>
            </a:pPr>
            <a:r>
              <a:rPr lang="it-IT" dirty="0" smtClean="0">
                <a:latin typeface="Garamond"/>
                <a:cs typeface="Garamond"/>
              </a:rPr>
              <a:t>Secondo la legge dei grandi numeri, data la probabilità di un evento e la frequenza con cui questo si verifica su un numero determinato di prove, </a:t>
            </a:r>
          </a:p>
          <a:p>
            <a:pPr marL="228600" lvl="0" indent="-228600" algn="just">
              <a:buFont typeface="+mj-lt"/>
              <a:buNone/>
            </a:pPr>
            <a:r>
              <a:rPr lang="it-IT" dirty="0" smtClean="0">
                <a:latin typeface="Garamond"/>
                <a:cs typeface="Garamond"/>
              </a:rPr>
              <a:t>all’aumentare del numero di prove la frequenza con cui l’evento si verifica tenderà a coincidere con la sua probabilità.  Perciò al crescere della </a:t>
            </a:r>
          </a:p>
          <a:p>
            <a:pPr marL="228600" lvl="0" indent="-228600" algn="just">
              <a:buFont typeface="+mj-lt"/>
              <a:buNone/>
            </a:pPr>
            <a:r>
              <a:rPr lang="it-IT" dirty="0" smtClean="0">
                <a:latin typeface="Garamond"/>
                <a:cs typeface="Garamond"/>
              </a:rPr>
              <a:t>numerosità dei rischi omogenei e indipendenti assunti dall’impresa di assicurazione, l’errore commesso nella previsione dell’evento aleatorio si </a:t>
            </a:r>
          </a:p>
          <a:p>
            <a:pPr marL="228600" lvl="0" indent="-228600" algn="just">
              <a:buFont typeface="+mj-lt"/>
              <a:buNone/>
            </a:pPr>
            <a:r>
              <a:rPr lang="it-IT" dirty="0" smtClean="0">
                <a:latin typeface="Garamond"/>
                <a:cs typeface="Garamond"/>
              </a:rPr>
              <a:t>riduce.</a:t>
            </a:r>
            <a:endParaRPr lang="it-IT" dirty="0">
              <a:latin typeface="Garamond"/>
              <a:cs typeface="Garamond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2316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Font typeface="+mj-lt"/>
              <a:buNone/>
            </a:pPr>
            <a:r>
              <a:rPr lang="it-IT" sz="1200" kern="120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AUDIO</a:t>
            </a:r>
          </a:p>
          <a:p>
            <a:pPr marL="0" indent="0">
              <a:lnSpc>
                <a:spcPct val="150000"/>
              </a:lnSpc>
              <a:buFont typeface="+mj-lt"/>
              <a:buNone/>
            </a:pPr>
            <a:endParaRPr lang="it-IT" sz="1200" kern="1200" dirty="0" smtClean="0">
              <a:solidFill>
                <a:schemeClr val="tx1"/>
              </a:solidFill>
              <a:latin typeface="Garamond"/>
              <a:ea typeface="+mn-ea"/>
              <a:cs typeface="Garamond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it-IT" sz="1200" kern="120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In</a:t>
            </a:r>
            <a:r>
              <a:rPr lang="it-IT" sz="1200" kern="1200" baseline="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 base a quanto ricordato, appare evidente che, per far funzionare il </a:t>
            </a:r>
            <a:r>
              <a:rPr lang="it-IT" sz="1200" kern="120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meccanismo assicurativo,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it-IT" sz="1200" kern="120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 è necessario: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it-IT" sz="1200" kern="120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che la massa dei rischi assunti e gestiti dall’impresa di assicurazioni sia composta da rischi omogenei,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it-IT" sz="1200" kern="120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sufficientemente numerosi</a:t>
            </a:r>
            <a:r>
              <a:rPr lang="it-IT" sz="1200" kern="1200" baseline="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 </a:t>
            </a:r>
            <a:r>
              <a:rPr lang="it-IT" sz="1200" kern="120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e valutabili, in termini di probabilità e quantificazione del danno atteso</a:t>
            </a:r>
            <a:r>
              <a:rPr lang="it-IT" sz="1200" kern="1200" baseline="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, e</a:t>
            </a:r>
            <a:endParaRPr lang="it-IT" sz="1200" kern="1200" dirty="0" smtClean="0">
              <a:solidFill>
                <a:schemeClr val="tx1"/>
              </a:solidFill>
              <a:latin typeface="Garamond"/>
              <a:ea typeface="+mn-ea"/>
              <a:cs typeface="Garamond"/>
            </a:endParaRP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it-IT" sz="1200" kern="120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 che i rischi siano tra loro indipendenti.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it-IT" sz="1200" kern="120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Questo</a:t>
            </a:r>
            <a:r>
              <a:rPr lang="it-IT" sz="1200" kern="1200" baseline="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 è </a:t>
            </a:r>
            <a:r>
              <a:rPr lang="it-IT" sz="1200" kern="120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essenziale per prevenire il cumulo dei rischi e garantire il meccanismo di compensazione delle perdite tra i diversi soggetti assicurati. 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endParaRPr lang="it-IT" sz="1200" kern="1200" dirty="0" smtClean="0">
              <a:solidFill>
                <a:schemeClr val="tx1"/>
              </a:solidFill>
              <a:latin typeface="Garamond"/>
              <a:ea typeface="+mn-ea"/>
              <a:cs typeface="Garamond"/>
            </a:endParaRPr>
          </a:p>
          <a:p>
            <a:pPr marL="228600" indent="-228600">
              <a:lnSpc>
                <a:spcPct val="150000"/>
              </a:lnSpc>
              <a:buFont typeface="+mj-lt"/>
              <a:buNone/>
            </a:pPr>
            <a:r>
              <a:rPr lang="it-IT" sz="1200" kern="120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POP UP Il</a:t>
            </a:r>
            <a:r>
              <a:rPr lang="it-IT" sz="1200" kern="1200" baseline="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 principio della diversificazione</a:t>
            </a:r>
            <a:endParaRPr lang="it-IT" sz="1200" kern="1200" dirty="0" smtClean="0">
              <a:solidFill>
                <a:schemeClr val="tx1"/>
              </a:solidFill>
              <a:latin typeface="Garamond"/>
              <a:ea typeface="+mn-ea"/>
              <a:cs typeface="Garamond"/>
            </a:endParaRPr>
          </a:p>
          <a:p>
            <a:pPr marL="228600" indent="-228600">
              <a:lnSpc>
                <a:spcPct val="150000"/>
              </a:lnSpc>
              <a:buFont typeface="+mj-lt"/>
              <a:buNone/>
            </a:pPr>
            <a:endParaRPr lang="it-IT" sz="1200" kern="1200" dirty="0" smtClean="0">
              <a:solidFill>
                <a:schemeClr val="tx1"/>
              </a:solidFill>
              <a:latin typeface="Garamond"/>
              <a:ea typeface="+mn-ea"/>
              <a:cs typeface="Garamond"/>
            </a:endParaRPr>
          </a:p>
          <a:p>
            <a:pPr marL="228600" indent="-228600">
              <a:lnSpc>
                <a:spcPct val="150000"/>
              </a:lnSpc>
              <a:buFont typeface="+mj-lt"/>
              <a:buNone/>
            </a:pPr>
            <a:r>
              <a:rPr lang="it-IT" sz="1200" kern="120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Uno dei principi base della gestione dei rischi è infatti la diversificazione. Questo spiega perché in caso di rischio parzialmente diversificabile </a:t>
            </a:r>
          </a:p>
          <a:p>
            <a:pPr marL="228600" indent="-228600">
              <a:lnSpc>
                <a:spcPct val="150000"/>
              </a:lnSpc>
              <a:buFont typeface="+mj-lt"/>
              <a:buNone/>
            </a:pPr>
            <a:r>
              <a:rPr lang="it-IT" sz="1200" kern="120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(calamità naturali, catastrofi </a:t>
            </a:r>
            <a:r>
              <a:rPr lang="it-IT" sz="1200" kern="1200" dirty="0" err="1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man-made…</a:t>
            </a:r>
            <a:r>
              <a:rPr lang="it-IT" sz="1200" kern="120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) in molti casi le polizze assicurative prevedono l’esclusione o comunque la limitazione della copertura </a:t>
            </a:r>
            <a:r>
              <a:rPr lang="it-IT" sz="1200" kern="1200" baseline="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 </a:t>
            </a:r>
          </a:p>
          <a:p>
            <a:pPr marL="228600" indent="-228600">
              <a:lnSpc>
                <a:spcPct val="150000"/>
              </a:lnSpc>
              <a:buFont typeface="+mj-lt"/>
              <a:buNone/>
            </a:pPr>
            <a:r>
              <a:rPr lang="it-IT" sz="1200" kern="1200" dirty="0" smtClean="0">
                <a:solidFill>
                  <a:schemeClr val="tx1"/>
                </a:solidFill>
                <a:latin typeface="Garamond"/>
                <a:ea typeface="+mn-ea"/>
                <a:cs typeface="Garamond"/>
              </a:rPr>
              <a:t>per tali rischi.</a:t>
            </a:r>
            <a:endParaRPr lang="it-IT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8373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it-IT" dirty="0"/>
              <a:t>AUDIO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endParaRPr lang="it-IT" sz="1200" dirty="0" smtClean="0">
              <a:cs typeface="Arial" charset="0"/>
            </a:endParaRP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dirty="0" smtClean="0">
                <a:cs typeface="Arial" charset="0"/>
              </a:rPr>
              <a:t>Il 3 gennaio 2018 è stata una data epocale per le imprese di servizi finanziari in Europa: è entrata in vigore la Direttiva nota come </a:t>
            </a:r>
            <a:r>
              <a:rPr lang="it-IT" sz="1200" dirty="0" err="1" smtClean="0">
                <a:cs typeface="Arial" charset="0"/>
              </a:rPr>
              <a:t>MiFID</a:t>
            </a:r>
            <a:r>
              <a:rPr lang="it-IT" sz="1200" dirty="0" smtClean="0">
                <a:cs typeface="Arial" charset="0"/>
              </a:rPr>
              <a:t> II,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dirty="0" smtClean="0">
                <a:cs typeface="Arial" charset="0"/>
              </a:rPr>
              <a:t>elaborata in risposta alla crisi finanziaria globale del 2008.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dirty="0" smtClean="0">
                <a:cs typeface="Arial" charset="0"/>
              </a:rPr>
              <a:t>Questa, insieme alla </a:t>
            </a:r>
            <a:r>
              <a:rPr lang="it-IT" sz="1200" dirty="0" err="1" smtClean="0">
                <a:cs typeface="Arial" charset="0"/>
              </a:rPr>
              <a:t>MiFID</a:t>
            </a:r>
            <a:r>
              <a:rPr lang="it-IT" sz="1200" dirty="0" smtClean="0">
                <a:cs typeface="Arial" charset="0"/>
              </a:rPr>
              <a:t> I,</a:t>
            </a:r>
            <a:r>
              <a:rPr lang="it-IT" sz="1200" baseline="0" dirty="0" smtClean="0">
                <a:cs typeface="Arial" charset="0"/>
              </a:rPr>
              <a:t> conferisce </a:t>
            </a:r>
            <a:r>
              <a:rPr lang="it-IT" sz="1200" dirty="0" smtClean="0">
                <a:cs typeface="Arial" charset="0"/>
              </a:rPr>
              <a:t>centralità dell’investitore, in quanto potenzialmente esposto a errori nelle scelte finanziarie, e quindi soggetto da tutelare e guidare.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dirty="0" smtClean="0">
                <a:cs typeface="Arial" charset="0"/>
              </a:rPr>
              <a:t> La consulenza finanziaria diventa quindi essenziale per ridurre l’asimmetria informativa tra cliente e consulente, e per cercare di ridurre l’inevitabile</a:t>
            </a:r>
            <a:r>
              <a:rPr lang="it-IT" sz="1200" baseline="0" dirty="0" smtClean="0">
                <a:cs typeface="Arial" charset="0"/>
              </a:rPr>
              <a:t> incertezza delle scelte di investimento.</a:t>
            </a:r>
          </a:p>
          <a:p>
            <a:pPr marL="228600" marR="0" indent="-22860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dirty="0" smtClean="0">
                <a:cs typeface="Arial" charset="0"/>
              </a:rPr>
              <a:t>Fai clic sulle immagini e scopri di che cosa parleremo nelle prossime pagine!</a:t>
            </a:r>
          </a:p>
          <a:p>
            <a:pPr marL="228600" indent="-228600" algn="just">
              <a:lnSpc>
                <a:spcPct val="120000"/>
              </a:lnSpc>
              <a:buFont typeface="+mj-lt"/>
              <a:buNone/>
              <a:defRPr/>
            </a:pPr>
            <a:endParaRPr lang="it-IT" sz="1200" dirty="0" smtClean="0">
              <a:cs typeface="Arial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584910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it-IT" dirty="0" smtClean="0"/>
              <a:t>AUDIO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it-IT" sz="1200" dirty="0" smtClean="0">
              <a:cs typeface="Arial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dirty="0" smtClean="0">
                <a:cs typeface="Arial" charset="0"/>
              </a:rPr>
              <a:t>Nella gestione del rischio esistono però delle asimmetrie informative.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dirty="0" smtClean="0">
                <a:cs typeface="Arial" charset="0"/>
              </a:rPr>
              <a:t>In primo luogo, quella tipica dal lato della domanda: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dirty="0" smtClean="0">
                <a:cs typeface="Arial" charset="0"/>
              </a:rPr>
              <a:t>il cliente non conosce la qualità del bene o del servizio offerto, che invece è nota al venditore.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L’asimmetria esiste, però,  anche dal lato dell’offerta,</a:t>
            </a:r>
            <a:r>
              <a:rPr lang="it-IT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it-IT" sz="1200" dirty="0" smtClean="0">
                <a:cs typeface="Arial" charset="0"/>
              </a:rPr>
              <a:t>poiché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dirty="0" smtClean="0">
                <a:cs typeface="Arial" charset="0"/>
              </a:rPr>
              <a:t>l’assicuratore non conosce la rischiosità del soggetto che contrae la polizza.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dirty="0" smtClean="0">
                <a:cs typeface="Arial" charset="0"/>
              </a:rPr>
              <a:t>Questo comporta per l’assicuratore l’incertezza sul</a:t>
            </a:r>
            <a:r>
              <a:rPr lang="it-IT" sz="1200" baseline="0" dirty="0" smtClean="0">
                <a:cs typeface="Arial" charset="0"/>
              </a:rPr>
              <a:t> </a:t>
            </a:r>
            <a:r>
              <a:rPr lang="it-IT" sz="1200" dirty="0" smtClean="0">
                <a:cs typeface="Arial" charset="0"/>
              </a:rPr>
              <a:t>prezzo a cui prestare il proprio servizio.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dirty="0" smtClean="0">
                <a:cs typeface="Arial" charset="0"/>
              </a:rPr>
              <a:t>Infatti,</a:t>
            </a:r>
            <a:r>
              <a:rPr lang="it-IT" sz="1200" baseline="0" dirty="0" smtClean="0">
                <a:cs typeface="Arial" charset="0"/>
              </a:rPr>
              <a:t> </a:t>
            </a:r>
            <a:r>
              <a:rPr lang="it-IT" sz="1200" dirty="0" smtClean="0">
                <a:cs typeface="Arial" charset="0"/>
              </a:rPr>
              <a:t>il prezzo della copertura assicurativa deve essere determinato ex ante,</a:t>
            </a:r>
            <a:r>
              <a:rPr lang="it-IT" sz="1200" baseline="0" dirty="0" smtClean="0">
                <a:cs typeface="Arial" charset="0"/>
              </a:rPr>
              <a:t> </a:t>
            </a:r>
            <a:r>
              <a:rPr lang="it-IT" sz="1200" dirty="0" smtClean="0">
                <a:cs typeface="Arial" charset="0"/>
              </a:rPr>
              <a:t>ma solo l’assicurato conosce informazioni o porrà in essere azioni che influenzeranno il reale rischio.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it-IT" sz="1200" dirty="0" smtClean="0">
              <a:cs typeface="Arial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it-IT" sz="1200" dirty="0" smtClean="0">
                <a:cs typeface="Arial" charset="0"/>
              </a:rPr>
              <a:t>POP UP Tipi</a:t>
            </a:r>
            <a:r>
              <a:rPr lang="it-IT" sz="1200" baseline="0" dirty="0" smtClean="0">
                <a:cs typeface="Arial" charset="0"/>
              </a:rPr>
              <a:t> di asimmetria informativa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it-IT" sz="1200" baseline="0" dirty="0" smtClean="0">
              <a:cs typeface="Arial" charset="0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it-IT" sz="1200" dirty="0" smtClean="0">
                <a:cs typeface="Arial" charset="0"/>
              </a:rPr>
              <a:t>Generalmente si distinguono due forme di asimmetria informativa.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it-IT" sz="1200" dirty="0" smtClean="0">
                <a:cs typeface="Arial" charset="0"/>
              </a:rPr>
              <a:t>La “selezione avversa” riguarda informazioni nascoste alla controparte ed è di natura </a:t>
            </a:r>
            <a:r>
              <a:rPr lang="it-IT" sz="1200" dirty="0" err="1" smtClean="0">
                <a:cs typeface="Arial" charset="0"/>
              </a:rPr>
              <a:t>pre</a:t>
            </a:r>
            <a:r>
              <a:rPr lang="it-IT" sz="1200" dirty="0" smtClean="0">
                <a:cs typeface="Arial" charset="0"/>
              </a:rPr>
              <a:t>-contrattuale;  si manifesta, quindi, prima della conclusione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it-IT" sz="1200" dirty="0" smtClean="0">
                <a:cs typeface="Arial" charset="0"/>
              </a:rPr>
              <a:t>della transazione o del perfezionamento della polizza.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it-IT" sz="1200" dirty="0" smtClean="0">
                <a:cs typeface="Arial" charset="0"/>
              </a:rPr>
              <a:t>Il “moral </a:t>
            </a:r>
            <a:r>
              <a:rPr lang="it-IT" sz="1200" dirty="0" err="1" smtClean="0">
                <a:cs typeface="Arial" charset="0"/>
              </a:rPr>
              <a:t>hazard</a:t>
            </a:r>
            <a:r>
              <a:rPr lang="it-IT" sz="1200" dirty="0" smtClean="0">
                <a:cs typeface="Arial" charset="0"/>
              </a:rPr>
              <a:t>”, o azzardo morale, si riferisce ad azioni nascoste alla controparte e ha natura post-contrattuale, si verifica, cioè, durante la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it-IT" sz="1200" dirty="0" smtClean="0">
                <a:cs typeface="Arial" charset="0"/>
              </a:rPr>
              <a:t>copertura assicurativa.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it-IT" sz="1200" dirty="0" smtClean="0">
                <a:cs typeface="Arial" charset="0"/>
              </a:rPr>
              <a:t>Per cercare di ovviare alle inefficienze dovute alle asimmetrie informative in campo assicurativo sono stati introdotti vari incentivi per la gestione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it-IT" sz="1200" dirty="0" smtClean="0">
                <a:cs typeface="Arial" charset="0"/>
              </a:rPr>
              <a:t>del rischio, fra cui: clausole contrattuali</a:t>
            </a:r>
            <a:r>
              <a:rPr lang="it-IT" sz="1200" baseline="0" dirty="0" smtClean="0">
                <a:cs typeface="Arial" charset="0"/>
              </a:rPr>
              <a:t> (f</a:t>
            </a:r>
            <a:r>
              <a:rPr lang="it-IT" sz="1200" dirty="0" smtClean="0">
                <a:cs typeface="Arial" charset="0"/>
              </a:rPr>
              <a:t>ranchigia,</a:t>
            </a:r>
            <a:r>
              <a:rPr lang="it-IT" sz="1200" baseline="0" dirty="0" smtClean="0">
                <a:cs typeface="Arial" charset="0"/>
              </a:rPr>
              <a:t> </a:t>
            </a:r>
            <a:r>
              <a:rPr lang="it-IT" sz="1200" dirty="0" smtClean="0">
                <a:cs typeface="Arial" charset="0"/>
              </a:rPr>
              <a:t>scoperto), riduzioni tariffarie in presenza di determinate cautele, introduzione dei 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it-IT" sz="1200" dirty="0" smtClean="0">
                <a:cs typeface="Arial" charset="0"/>
              </a:rPr>
              <a:t>meccanismi bonus/malus che lega la tariffa alla classe di merito del cliente.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lang="it-IT" sz="1200" dirty="0" smtClean="0">
              <a:cs typeface="Arial" charset="0"/>
            </a:endParaRPr>
          </a:p>
          <a:p>
            <a:pPr marL="0" indent="0" algn="just">
              <a:lnSpc>
                <a:spcPct val="120000"/>
              </a:lnSpc>
              <a:buFont typeface="+mj-lt"/>
              <a:buNone/>
              <a:defRPr/>
            </a:pPr>
            <a:endParaRPr lang="it-IT" dirty="0" smtClean="0"/>
          </a:p>
          <a:p>
            <a:pPr marL="0" indent="0" algn="just">
              <a:lnSpc>
                <a:spcPct val="120000"/>
              </a:lnSpc>
              <a:buFont typeface="+mj-lt"/>
              <a:buNone/>
              <a:defRPr/>
            </a:pPr>
            <a:endParaRPr lang="it-IT" dirty="0" smtClean="0"/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endParaRPr lang="it-IT" sz="1200" dirty="0" smtClean="0">
              <a:cs typeface="Arial" charset="0"/>
            </a:endParaRPr>
          </a:p>
          <a:p>
            <a:pPr algn="just">
              <a:lnSpc>
                <a:spcPct val="120000"/>
              </a:lnSpc>
              <a:defRPr/>
            </a:pPr>
            <a:endParaRPr lang="it-IT" sz="1200" dirty="0">
              <a:cs typeface="Arial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398626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None/>
            </a:pP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AUDIO</a:t>
            </a:r>
          </a:p>
          <a:p>
            <a:pPr marL="228600" indent="-228600">
              <a:buFont typeface="+mj-lt"/>
              <a:buNone/>
            </a:pPr>
            <a:endParaRPr lang="it-IT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Finora abbiamo considerato il ruolo degli intermediari assicurativi dal punto di vista della protezione (rischi patrimoniali) e della prevenzione (rischi reddituali).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 le Compagnie, sia come  gestori di rischi sia come investitori istituzionali, possono oggi offrire soluzioni competitive per il risparmio dell’individuo e della sua famiglia,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anche perché la riduzione dei rischi patrimoniali e reddituali dovute alle attività di Protezione/Prevenzione libera ulteriori flussi finanziari.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 può configurare un risparmio "</a:t>
            </a:r>
            <a:r>
              <a:rPr lang="it-I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indennitario</a:t>
            </a: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",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ricercato a titolo precauzionale per fronteggiare riduzioni del reddito, come nel caso delle pensioni integrative.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 esiste anche il risparmio "speculativo", sia imprenditoriale che personale,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volto all'incremento del capitale.</a:t>
            </a:r>
          </a:p>
          <a:p>
            <a:pPr marL="228600" indent="-228600">
              <a:buFont typeface="+mj-lt"/>
              <a:buAutoNum type="arabicPeriod"/>
            </a:pPr>
            <a:endParaRPr lang="it-IT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98373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AUDIO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Bene, </a:t>
            </a:r>
            <a:r>
              <a:rPr lang="it-IT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vai a fare </a:t>
            </a:r>
            <a:r>
              <a:rPr lang="it-IT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il 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punto con </a:t>
            </a:r>
            <a:r>
              <a:rPr lang="it-IT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l’esperto</a:t>
            </a:r>
            <a:r>
              <a:rPr lang="it-IT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Clicca sulle domande e scopri le risposte.</a:t>
            </a: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6BEB06-CD59-4FDF-9C41-A98B09EE3869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9564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AUDIO</a:t>
            </a:r>
          </a:p>
          <a:p>
            <a:r>
              <a:rPr lang="it-IT" baseline="0" dirty="0" smtClean="0"/>
              <a:t>Ora fermati un secondo e </a:t>
            </a:r>
            <a:r>
              <a:rPr lang="it-IT" dirty="0" smtClean="0"/>
              <a:t>prova a rispondere a questa domanda!</a:t>
            </a:r>
            <a:endParaRPr lang="it-IT" dirty="0"/>
          </a:p>
          <a:p>
            <a:endParaRPr lang="it-IT" dirty="0"/>
          </a:p>
          <a:p>
            <a:r>
              <a:rPr lang="it-IT" dirty="0"/>
              <a:t>Feedback.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dirty="0"/>
              <a:t>Esatto!/Non </a:t>
            </a:r>
            <a:r>
              <a:rPr lang="it-IT" dirty="0" smtClean="0"/>
              <a:t>esatto!</a:t>
            </a:r>
            <a:r>
              <a:rPr lang="it-IT" baseline="0" dirty="0" smtClean="0"/>
              <a:t> </a:t>
            </a:r>
            <a:r>
              <a:rPr lang="it-IT" sz="1200" dirty="0" smtClean="0">
                <a:cs typeface="+mn-cs"/>
              </a:rPr>
              <a:t>Nella valutazione dell’esperto, un evento catastrofico che fa migliaia di vittime nello stesso istante, ed eventi che provocano poche vittime ma accadono un po’ alla volta (</a:t>
            </a:r>
            <a:r>
              <a:rPr lang="it-IT" sz="1200" dirty="0" err="1" smtClean="0">
                <a:cs typeface="+mn-cs"/>
              </a:rPr>
              <a:t>es</a:t>
            </a:r>
            <a:r>
              <a:rPr lang="it-IT" sz="1200" dirty="0" smtClean="0">
                <a:cs typeface="+mn-cs"/>
              </a:rPr>
              <a:t> incidenti sul lavoro) sono considerati ugualmente pericolosi e gravi;</a:t>
            </a:r>
            <a:r>
              <a:rPr lang="it-IT" sz="1200" baseline="0" dirty="0" smtClean="0">
                <a:cs typeface="+mn-cs"/>
              </a:rPr>
              <a:t> al contrario, l’evento catastrofico viene percepito come rischio molto maggiore dalla persona comune.</a:t>
            </a:r>
            <a:endParaRPr lang="it-IT" sz="800" dirty="0" smtClean="0">
              <a:cs typeface="+mn-cs"/>
            </a:endParaRP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endParaRPr lang="it-IT" sz="1200" b="0" dirty="0" smtClean="0">
              <a:cs typeface="Arial" charset="0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23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29373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it-IT" dirty="0"/>
              <a:t>AUDIO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Con la </a:t>
            </a:r>
            <a:r>
              <a:rPr lang="it-IT" sz="1200" baseline="0" dirty="0" err="1" smtClean="0">
                <a:cs typeface="Arial" charset="0"/>
              </a:rPr>
              <a:t>MiFID</a:t>
            </a:r>
            <a:r>
              <a:rPr lang="it-IT" sz="1200" baseline="0" dirty="0" smtClean="0">
                <a:cs typeface="Arial" charset="0"/>
              </a:rPr>
              <a:t> II, il consulente assume un ruolo più complesso che in passato, soprattutto perché è prevista maggior tutela dei risparmiatori.</a:t>
            </a:r>
          </a:p>
          <a:p>
            <a:pPr marL="228600" marR="0" indent="-22860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baseline="0" dirty="0" smtClean="0">
                <a:cs typeface="Arial" charset="0"/>
              </a:rPr>
              <a:t>Il professionista deve, per prima cosa, rendere noti al cliente il proprio grado di autonomia e indipendenza circa i consigli offerti. Gli intermediari scelgono se lavorare in un regime di dipendenza o di indipendenza, e debbono dichiararlo al cliente.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Inoltre, vanno distinti con trasparenza i costi della consulenza e quelli delle commissioni sui prodotti.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I risparmiatori saranno quindi “accompagnati” nelle scelte d’investimento: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per ovviare così a possibili asimmetrie informative,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e per gestire fattori quali una inadeguata cultura finanziaria, o le caratteristiche soggettive che possono influire sulla percezione del prodotto.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r>
              <a:rPr lang="it-IT" sz="1200" baseline="0" dirty="0" smtClean="0">
                <a:cs typeface="Arial" charset="0"/>
              </a:rPr>
              <a:t>Si richiede dunque la partecipazione attiva e informata del cliente alla relazione e al processo </a:t>
            </a:r>
            <a:r>
              <a:rPr lang="it-IT" sz="1200" baseline="0" dirty="0" err="1" smtClean="0">
                <a:cs typeface="Arial" charset="0"/>
              </a:rPr>
              <a:t>consulenziale</a:t>
            </a:r>
            <a:r>
              <a:rPr lang="it-IT" sz="1200" baseline="0" dirty="0" smtClean="0">
                <a:cs typeface="Arial" charset="0"/>
              </a:rPr>
              <a:t>.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endParaRPr lang="it-IT" sz="1200" baseline="0" dirty="0" smtClean="0">
              <a:cs typeface="Arial" charset="0"/>
            </a:endParaRPr>
          </a:p>
          <a:p>
            <a:pPr marL="228600" indent="-228600" algn="just">
              <a:lnSpc>
                <a:spcPct val="120000"/>
              </a:lnSpc>
              <a:buFont typeface="+mj-lt"/>
              <a:buNone/>
              <a:defRPr/>
            </a:pPr>
            <a:r>
              <a:rPr lang="it-IT" sz="1200" b="1" baseline="0" dirty="0" smtClean="0">
                <a:cs typeface="Arial" charset="0"/>
              </a:rPr>
              <a:t>Pop up Più informazioni per il cliente</a:t>
            </a:r>
          </a:p>
          <a:p>
            <a:pPr marL="228600" indent="-228600" algn="just">
              <a:lnSpc>
                <a:spcPct val="120000"/>
              </a:lnSpc>
              <a:buFont typeface="+mj-lt"/>
              <a:buAutoNum type="arabicPeriod"/>
              <a:defRPr/>
            </a:pPr>
            <a:endParaRPr lang="it-IT" sz="1200" baseline="0" dirty="0" smtClean="0">
              <a:cs typeface="Arial" charset="0"/>
            </a:endParaRPr>
          </a:p>
          <a:p>
            <a:pPr marL="228600" indent="-228600" algn="just">
              <a:lnSpc>
                <a:spcPct val="120000"/>
              </a:lnSpc>
              <a:buFont typeface="+mj-lt"/>
              <a:buNone/>
              <a:defRPr/>
            </a:pPr>
            <a:r>
              <a:rPr lang="it-IT" sz="1200" baseline="0" dirty="0" smtClean="0">
                <a:cs typeface="Arial" charset="0"/>
              </a:rPr>
              <a:t>Secondo quanto previsto dalla direttiva </a:t>
            </a:r>
            <a:r>
              <a:rPr lang="it-IT" sz="1200" baseline="0" dirty="0" err="1" smtClean="0">
                <a:cs typeface="Arial" charset="0"/>
              </a:rPr>
              <a:t>MiFID</a:t>
            </a:r>
            <a:r>
              <a:rPr lang="it-IT" sz="1200" baseline="0" dirty="0" smtClean="0">
                <a:cs typeface="Arial" charset="0"/>
              </a:rPr>
              <a:t> II, da gennaio 2018 i servizi offerti dagli intermediari devono puntare su una maggiore </a:t>
            </a:r>
          </a:p>
          <a:p>
            <a:pPr marL="228600" indent="-228600" algn="just">
              <a:lnSpc>
                <a:spcPct val="120000"/>
              </a:lnSpc>
              <a:buFont typeface="+mj-lt"/>
              <a:buNone/>
              <a:defRPr/>
            </a:pPr>
            <a:r>
              <a:rPr lang="it-IT" sz="1200" baseline="0" dirty="0" smtClean="0">
                <a:cs typeface="Arial" charset="0"/>
              </a:rPr>
              <a:t>personalizzazione, offrendo più informazioni sui costi e sulla costruzione dei prodotti, soprattutto se sono complicati, anche grazie a nuovi </a:t>
            </a:r>
          </a:p>
          <a:p>
            <a:pPr marL="228600" indent="-228600" algn="just">
              <a:lnSpc>
                <a:spcPct val="120000"/>
              </a:lnSpc>
              <a:buFont typeface="+mj-lt"/>
              <a:buNone/>
              <a:defRPr/>
            </a:pPr>
            <a:r>
              <a:rPr lang="it-IT" sz="1200" baseline="0" dirty="0" smtClean="0">
                <a:cs typeface="Arial" charset="0"/>
              </a:rPr>
              <a:t>prospetti informativi.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621026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None/>
            </a:pPr>
            <a:r>
              <a:rPr lang="it-IT" sz="1200" dirty="0" smtClean="0">
                <a:latin typeface="Calibri"/>
              </a:rPr>
              <a:t>AUDIO</a:t>
            </a:r>
          </a:p>
          <a:p>
            <a:pPr marL="228600" indent="-228600">
              <a:buFont typeface="+mj-lt"/>
              <a:buAutoNum type="arabicPeriod"/>
            </a:pPr>
            <a:endParaRPr lang="it-IT" sz="1200" dirty="0" smtClean="0">
              <a:latin typeface="Calibri"/>
            </a:endParaRPr>
          </a:p>
          <a:p>
            <a:pPr marL="228600" indent="-228600">
              <a:buFont typeface="+mj-lt"/>
              <a:buAutoNum type="arabicPeriod"/>
            </a:pPr>
            <a:r>
              <a:rPr lang="it-IT" sz="1200" dirty="0" smtClean="0">
                <a:latin typeface="Calibri"/>
              </a:rPr>
              <a:t>Un</a:t>
            </a:r>
            <a:r>
              <a:rPr lang="it-IT" sz="1200" baseline="0" dirty="0" smtClean="0">
                <a:latin typeface="Calibri"/>
              </a:rPr>
              <a:t> elemento essenziale di asimmetria fra esperti, cioè consulenti, e non esperti, quindi i clienti, </a:t>
            </a:r>
            <a:r>
              <a:rPr lang="it-IT" sz="1200" baseline="0" dirty="0" smtClean="0">
                <a:latin typeface="Calibri"/>
                <a:cs typeface="Arial" charset="0"/>
              </a:rPr>
              <a:t>è la diversa percezione del rischio.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aseline="0" dirty="0" smtClean="0">
                <a:latin typeface="Calibri"/>
                <a:cs typeface="Arial" charset="0"/>
              </a:rPr>
              <a:t>Ciò riguarda le varie componenti del rischio,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aseline="0" dirty="0" smtClean="0">
                <a:latin typeface="Calibri"/>
                <a:cs typeface="Arial" charset="0"/>
              </a:rPr>
              <a:t>come descritto in questa tabella, e nelle pagine </a:t>
            </a:r>
            <a:r>
              <a:rPr lang="it-IT" sz="1200" baseline="0" dirty="0" smtClean="0">
                <a:latin typeface="Calibri"/>
                <a:cs typeface="Arial" charset="0"/>
              </a:rPr>
              <a:t>seguenti.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Occorre però notare che l’approccio qui riportato considera la valutazione dei rischi come solo individuale, e trascura il ruolo del contesto sociale in cui esso si sviluppa.</a:t>
            </a:r>
          </a:p>
          <a:p>
            <a:pPr marL="228600" indent="-228600">
              <a:buFont typeface="+mj-lt"/>
              <a:buAutoNum type="arabicPeriod"/>
            </a:pPr>
            <a:endParaRPr lang="it-IT" sz="1200" baseline="0" dirty="0" smtClean="0">
              <a:latin typeface="Calibri"/>
              <a:cs typeface="Arial" charset="0"/>
            </a:endParaRP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22765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None/>
            </a:pPr>
            <a:r>
              <a:rPr lang="it-IT" sz="1200" dirty="0" smtClean="0">
                <a:latin typeface="Calibri"/>
              </a:rPr>
              <a:t>AUDIO</a:t>
            </a:r>
          </a:p>
          <a:p>
            <a:pPr marL="228600" indent="-228600">
              <a:buFont typeface="+mj-lt"/>
              <a:buAutoNum type="arabicPeriod"/>
            </a:pPr>
            <a:endParaRPr lang="it-IT" sz="1200" dirty="0" smtClean="0">
              <a:latin typeface="Calibri"/>
            </a:endParaRPr>
          </a:p>
          <a:p>
            <a:pPr marL="228600" indent="-228600">
              <a:buFont typeface="+mj-lt"/>
              <a:buAutoNum type="arabicPeriod"/>
            </a:pPr>
            <a:r>
              <a:rPr lang="it-IT" sz="1200" dirty="0" smtClean="0">
                <a:latin typeface="Calibri"/>
              </a:rPr>
              <a:t>Qui mettiamo a confronto un ulteriore set di componenti del rischio percepito,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aseline="0" dirty="0" smtClean="0">
                <a:latin typeface="Calibri"/>
                <a:cs typeface="Arial" charset="0"/>
              </a:rPr>
              <a:t>sempre evidenziando le differenze esistenti fra esperti e “naif”.</a:t>
            </a:r>
          </a:p>
          <a:p>
            <a: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baseline="0" dirty="0" smtClean="0">
                <a:latin typeface="+mn-lt"/>
                <a:cs typeface="Arial" charset="0"/>
              </a:rPr>
              <a:t>Le persone comuni tenderebbero a sopravvalutare o a sottovalutare determinate categorie di rischi: per esempio, considerano più probabili eventi remoti ma di portata eccezionale, e sottovalutano rischi familiari e affrontati volontariamente dal soggetto. </a:t>
            </a:r>
          </a:p>
          <a:p>
            <a:pPr marL="228600" indent="-228600">
              <a:buFont typeface="+mj-lt"/>
              <a:buAutoNum type="arabicPeriod"/>
            </a:pPr>
            <a:endParaRPr lang="it-IT" sz="1200" baseline="0" dirty="0" smtClean="0">
              <a:latin typeface="Calibri"/>
              <a:cs typeface="Arial" charset="0"/>
            </a:endParaRPr>
          </a:p>
          <a:p>
            <a:pPr marL="228600" indent="-228600">
              <a:buFont typeface="+mj-lt"/>
              <a:buAutoNum type="arabicPeriod"/>
            </a:pPr>
            <a:endParaRPr lang="it-IT" sz="1200" baseline="0" dirty="0" smtClean="0">
              <a:latin typeface="Calibri"/>
              <a:cs typeface="Arial" charset="0"/>
            </a:endParaRP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22765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Font typeface="+mj-lt"/>
              <a:buNone/>
            </a:pPr>
            <a:r>
              <a:rPr lang="it-IT" sz="1200" dirty="0" smtClean="0">
                <a:latin typeface="Calibri"/>
              </a:rPr>
              <a:t>AUDIO</a:t>
            </a:r>
          </a:p>
          <a:p>
            <a:pPr marL="228600" indent="-228600">
              <a:buFont typeface="+mj-lt"/>
              <a:buAutoNum type="arabicPeriod"/>
            </a:pPr>
            <a:endParaRPr lang="it-IT" sz="1200" dirty="0" smtClean="0">
              <a:latin typeface="Calibri"/>
            </a:endParaRPr>
          </a:p>
          <a:p>
            <a:pPr marL="228600" indent="-228600">
              <a:buFont typeface="+mj-lt"/>
              <a:buAutoNum type="arabicPeriod"/>
            </a:pPr>
            <a:r>
              <a:rPr lang="it-IT" sz="1200" dirty="0" smtClean="0">
                <a:latin typeface="Calibri"/>
              </a:rPr>
              <a:t>Ecco infine le ultime</a:t>
            </a:r>
            <a:r>
              <a:rPr lang="it-IT" sz="1200" baseline="0" dirty="0" smtClean="0">
                <a:latin typeface="Calibri"/>
              </a:rPr>
              <a:t> due componenti del rischio percepito,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aseline="0" dirty="0" smtClean="0">
                <a:latin typeface="Calibri"/>
                <a:cs typeface="Arial" charset="0"/>
              </a:rPr>
              <a:t>che differenziano nettamente esperti e naif.</a:t>
            </a:r>
            <a:endParaRPr lang="it-IT" sz="1200" baseline="0" dirty="0" smtClean="0">
              <a:latin typeface="+mn-lt"/>
              <a:cs typeface="Arial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it-IT" sz="1200" baseline="0" dirty="0" smtClean="0">
                <a:latin typeface="+mn-lt"/>
                <a:cs typeface="Arial" charset="0"/>
              </a:rPr>
              <a:t>Tra i fattori individuali, rivestono un ruolo fondamentale anche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aseline="0" dirty="0" smtClean="0">
                <a:latin typeface="+mn-lt"/>
                <a:cs typeface="Arial" charset="0"/>
              </a:rPr>
              <a:t> l’illusione di controllo, che influenza la percezione del rischio in </a:t>
            </a:r>
            <a:r>
              <a:rPr lang="it-IT" sz="1200" baseline="0" dirty="0" err="1" smtClean="0">
                <a:latin typeface="+mn-lt"/>
                <a:cs typeface="Arial" charset="0"/>
              </a:rPr>
              <a:t>sé</a:t>
            </a:r>
            <a:r>
              <a:rPr lang="it-IT" sz="1200" baseline="0" dirty="0" smtClean="0">
                <a:latin typeface="+mn-lt"/>
                <a:cs typeface="Arial" charset="0"/>
              </a:rPr>
              <a:t> e per </a:t>
            </a:r>
            <a:r>
              <a:rPr lang="it-IT" sz="1200" baseline="0" dirty="0" err="1" smtClean="0">
                <a:latin typeface="+mn-lt"/>
                <a:cs typeface="Arial" charset="0"/>
              </a:rPr>
              <a:t>sé</a:t>
            </a:r>
            <a:r>
              <a:rPr lang="it-IT" sz="1200" baseline="0" dirty="0" smtClean="0">
                <a:latin typeface="+mn-lt"/>
                <a:cs typeface="Arial" charset="0"/>
              </a:rPr>
              <a:t>, con tendenza a sovrastimare la nostra influenza sugli eventi esterni (per esempio nel guidare)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aseline="0" dirty="0" smtClean="0">
                <a:latin typeface="+mn-lt"/>
                <a:cs typeface="Arial" charset="0"/>
              </a:rPr>
              <a:t> e l’eccessiva fiducia nelle nostre valutazioni, dovuta alla convinzione di avere informazioni più accurate e complete di quanto non siano realmente. </a:t>
            </a:r>
            <a:endParaRPr lang="it-IT" sz="1200" baseline="0" dirty="0" smtClean="0">
              <a:latin typeface="Calibri"/>
              <a:cs typeface="Arial" charset="0"/>
            </a:endParaRPr>
          </a:p>
          <a:p>
            <a:pPr marL="228600" indent="-228600">
              <a:buFont typeface="+mj-lt"/>
              <a:buAutoNum type="arabicPeriod"/>
            </a:pPr>
            <a:endParaRPr lang="it-IT" sz="1200" baseline="0" dirty="0" smtClean="0">
              <a:latin typeface="Calibri"/>
              <a:cs typeface="Arial" charset="0"/>
            </a:endParaRPr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2276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just">
              <a:lnSpc>
                <a:spcPct val="120000"/>
              </a:lnSpc>
              <a:buFont typeface="+mj-lt"/>
              <a:buNone/>
              <a:defRPr/>
            </a:pPr>
            <a:r>
              <a:rPr lang="it-IT" sz="1200" dirty="0" smtClean="0">
                <a:cs typeface="Arial" charset="0"/>
              </a:rPr>
              <a:t>AUDIO</a:t>
            </a:r>
          </a:p>
          <a:p>
            <a:pPr marL="228600" indent="-228600" algn="just">
              <a:lnSpc>
                <a:spcPct val="120000"/>
              </a:lnSpc>
              <a:buFont typeface="+mj-lt"/>
              <a:buNone/>
              <a:defRPr/>
            </a:pPr>
            <a:endParaRPr lang="it-IT" sz="1200" dirty="0" smtClean="0">
              <a:cs typeface="Arial" charset="0"/>
            </a:endParaRPr>
          </a:p>
          <a:p>
            <a:pPr marL="228600" marR="0" indent="-22860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dirty="0" smtClean="0">
                <a:cs typeface="Arial" charset="0"/>
              </a:rPr>
              <a:t>Una volta esaminato l'argomento della percezione del </a:t>
            </a:r>
            <a:r>
              <a:rPr lang="it-IT" sz="1200" dirty="0" smtClean="0">
                <a:cs typeface="Arial" charset="0"/>
              </a:rPr>
              <a:t>rischio,</a:t>
            </a:r>
          </a:p>
          <a:p>
            <a:pPr marL="228600" marR="0" indent="-22860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dirty="0" smtClean="0">
                <a:cs typeface="Arial" charset="0"/>
              </a:rPr>
              <a:t>introduciamo adesso quello della tolleranza del rischio stesso.</a:t>
            </a:r>
          </a:p>
          <a:p>
            <a:pPr marL="228600" marR="0" indent="-22860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dirty="0" smtClean="0">
                <a:cs typeface="Arial" charset="0"/>
              </a:rPr>
              <a:t>La </a:t>
            </a:r>
            <a:r>
              <a:rPr lang="it-IT" sz="1200" dirty="0" smtClean="0">
                <a:cs typeface="Arial" charset="0"/>
              </a:rPr>
              <a:t>rilevazione di questa caratteristica dell'investitore è evidentemente importante</a:t>
            </a:r>
          </a:p>
          <a:p>
            <a:pPr marL="228600" marR="0" indent="-22860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dirty="0" smtClean="0">
                <a:cs typeface="Arial" charset="0"/>
              </a:rPr>
              <a:t>sia per il regolatore</a:t>
            </a:r>
          </a:p>
          <a:p>
            <a:pPr marL="228600" marR="0" indent="-22860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dirty="0" smtClean="0">
                <a:cs typeface="Arial" charset="0"/>
              </a:rPr>
              <a:t>sia per chi vende servizi finanziari. </a:t>
            </a:r>
            <a:r>
              <a:rPr lang="it-IT" sz="1200" dirty="0" smtClean="0">
                <a:cs typeface="Arial" charset="0"/>
              </a:rPr>
              <a:t>Nella  </a:t>
            </a:r>
            <a:r>
              <a:rPr lang="it-IT" sz="1200" dirty="0" err="1" smtClean="0">
                <a:cs typeface="Arial" charset="0"/>
              </a:rPr>
              <a:t>MiFID</a:t>
            </a:r>
            <a:r>
              <a:rPr lang="it-IT" sz="1200" dirty="0" smtClean="0">
                <a:cs typeface="Arial" charset="0"/>
              </a:rPr>
              <a:t> II</a:t>
            </a:r>
            <a:r>
              <a:rPr lang="it-IT" sz="1200" dirty="0" smtClean="0">
                <a:cs typeface="Arial" charset="0"/>
              </a:rPr>
              <a:t>, infatti, </a:t>
            </a:r>
            <a:r>
              <a:rPr lang="it-IT" sz="1200" dirty="0" smtClean="0">
                <a:cs typeface="Arial" charset="0"/>
              </a:rPr>
              <a:t>gli intermediari devono conoscere le preferenze verso il rischio e il profilo di rischio del cliente, per poter offrire consulenza adeguata sugli</a:t>
            </a:r>
            <a:r>
              <a:rPr lang="it-IT" sz="1200" baseline="0" dirty="0" smtClean="0">
                <a:cs typeface="Arial" charset="0"/>
              </a:rPr>
              <a:t> </a:t>
            </a:r>
            <a:r>
              <a:rPr lang="it-IT" sz="1200" dirty="0" smtClean="0">
                <a:cs typeface="Arial" charset="0"/>
              </a:rPr>
              <a:t>investimenti o la gestione di </a:t>
            </a:r>
            <a:r>
              <a:rPr lang="it-IT" sz="1200" dirty="0" smtClean="0">
                <a:cs typeface="Arial" charset="0"/>
              </a:rPr>
              <a:t>portafoglio.</a:t>
            </a:r>
          </a:p>
          <a:p>
            <a:pPr marL="228600" marR="0" indent="-22860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it-IT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Secondo la normativa, le imprese debbono assumere piena responsabilità nel processo di valutazione del Rischio applicando il principio di Adeguatezza, e spiegare chiaramente al cliente che ciò è fatto nel suo interesse.</a:t>
            </a:r>
            <a:endParaRPr lang="it-IT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79815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it-IT" dirty="0" smtClean="0"/>
              <a:t>AUDIO</a:t>
            </a:r>
          </a:p>
          <a:p>
            <a:pPr marL="228600" indent="-228600">
              <a:buFont typeface="+mj-lt"/>
              <a:buAutoNum type="arabicPeriod"/>
            </a:pPr>
            <a:endParaRPr lang="it-IT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L’impresa mantiene quindi la responsabilità di assegnare profili di rischio e valutare l’adeguatezza degli investimenti proposti.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Quanto ai criteri per svolgere  questa valutazione, la nuova Direttiva conferma l’impostazione della </a:t>
            </a:r>
            <a:r>
              <a:rPr lang="it-IT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MiFID</a:t>
            </a: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I,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tuttavia dà una particolare enfasi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alla valutazione della capacità di sostenere perdite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 alla tolleranza del rischio. 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Queste misure sono tanto diverse che non devono essere confuse,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 costituiscono requisiti distinti 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 soddisfare congiuntamente nelle raccomandazioni d’investimento.</a:t>
            </a:r>
          </a:p>
          <a:p>
            <a:pPr marL="228600" indent="-228600">
              <a:buFont typeface="+mj-lt"/>
              <a:buAutoNum type="arabicPeriod"/>
            </a:pPr>
            <a:r>
              <a:rPr lang="it-IT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 possono spesso osservare  situazioni in cui un cliente è nelle condizioni oggettive di sostenere una perdita nel suo portafoglio, ma, soggettivamente, non è in grado di tollerare il rischio dei suoi investimenti.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52717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it-IT" sz="1200" dirty="0" smtClean="0">
                <a:cs typeface="+mn-cs"/>
              </a:rPr>
              <a:t>AUDIO</a:t>
            </a:r>
          </a:p>
          <a:p>
            <a:pPr algn="just">
              <a:lnSpc>
                <a:spcPct val="120000"/>
              </a:lnSpc>
              <a:defRPr/>
            </a:pPr>
            <a:endParaRPr lang="it-IT" sz="1200" dirty="0" smtClean="0">
              <a:cs typeface="Arial" charset="0"/>
            </a:endParaRPr>
          </a:p>
          <a:p>
            <a:pPr marL="228600" lvl="0" indent="-228600" algn="just">
              <a:buFont typeface="+mj-lt"/>
              <a:buAutoNum type="arabicPeriod"/>
            </a:pPr>
            <a:r>
              <a:rPr lang="it-IT" dirty="0" smtClean="0">
                <a:latin typeface="Garamond"/>
                <a:cs typeface="Garamond"/>
              </a:rPr>
              <a:t>Come è facile intuire, persone diverse  avranno modi diversi di gestire un determinato rischio.</a:t>
            </a:r>
          </a:p>
          <a:p>
            <a:pPr marL="228600" lvl="0" indent="-228600" algn="just">
              <a:buFont typeface="+mj-lt"/>
              <a:buAutoNum type="arabicPeriod"/>
            </a:pPr>
            <a:r>
              <a:rPr lang="it-IT" dirty="0" smtClean="0">
                <a:latin typeface="Garamond"/>
                <a:cs typeface="Garamond"/>
              </a:rPr>
              <a:t>Senza il consiglio di un Consulente o Specialista, la scelta sarebbe molto probabilmente condizionata, come abbiamo visto, sia dalle caratteristiche personali,</a:t>
            </a:r>
            <a:r>
              <a:rPr lang="it-IT" baseline="0" dirty="0" smtClean="0">
                <a:latin typeface="Garamond"/>
                <a:cs typeface="Garamond"/>
              </a:rPr>
              <a:t> </a:t>
            </a:r>
            <a:r>
              <a:rPr lang="it-IT" dirty="0" smtClean="0">
                <a:latin typeface="Garamond"/>
                <a:cs typeface="Garamond"/>
              </a:rPr>
              <a:t>in particolare di propensione o avversione al rischio, sia dalla percezione del rischio specifico. </a:t>
            </a:r>
          </a:p>
          <a:p>
            <a:pPr marL="228600" lvl="0" indent="-228600" algn="just">
              <a:buFont typeface="+mj-lt"/>
              <a:buAutoNum type="arabicPeriod"/>
            </a:pPr>
            <a:r>
              <a:rPr lang="it-IT" dirty="0" smtClean="0">
                <a:latin typeface="Garamond"/>
                <a:cs typeface="Garamond"/>
              </a:rPr>
              <a:t> Il Consulente avrà quindi l'importante compito di:</a:t>
            </a:r>
          </a:p>
          <a:p>
            <a:pPr marL="228600" lvl="0" indent="-228600" algn="just">
              <a:buFont typeface="+mj-lt"/>
              <a:buAutoNum type="arabicPeriod"/>
            </a:pPr>
            <a:r>
              <a:rPr lang="it-IT" dirty="0" smtClean="0">
                <a:latin typeface="Garamond"/>
                <a:cs typeface="Garamond"/>
              </a:rPr>
              <a:t>individuare e determinare il livello di rischio massimo accettabile per la persona e il suo nucleo familiare;</a:t>
            </a:r>
          </a:p>
          <a:p>
            <a:pPr marL="228600" lvl="0" indent="-228600" algn="just">
              <a:buFont typeface="+mj-lt"/>
              <a:buAutoNum type="arabicPeriod"/>
            </a:pPr>
            <a:r>
              <a:rPr lang="it-IT" dirty="0" smtClean="0">
                <a:latin typeface="Garamond"/>
                <a:cs typeface="Garamond"/>
              </a:rPr>
              <a:t>oppure,  trasformare il rischio iniziale in uno in linea con gli obiettivi e le capacità finanziarie del cliente in questione;</a:t>
            </a:r>
          </a:p>
          <a:p>
            <a:pPr marL="228600" lvl="0" indent="-228600" algn="just">
              <a:buFont typeface="+mj-lt"/>
              <a:buAutoNum type="arabicPeriod"/>
            </a:pPr>
            <a:r>
              <a:rPr lang="it-IT" dirty="0" smtClean="0">
                <a:latin typeface="Garamond"/>
                <a:cs typeface="Garamond"/>
              </a:rPr>
              <a:t>scegliere la strategia migliore per gestire il rischio, ridurne la probabilità di accadimento e/o l'impatto; </a:t>
            </a:r>
          </a:p>
          <a:p>
            <a:pPr marL="228600" lvl="0" indent="-228600" algn="just">
              <a:buFont typeface="+mj-lt"/>
              <a:buAutoNum type="arabicPeriod"/>
            </a:pPr>
            <a:r>
              <a:rPr lang="it-IT" dirty="0" smtClean="0">
                <a:latin typeface="Garamond"/>
                <a:cs typeface="Garamond"/>
              </a:rPr>
              <a:t>monitorare e/o mantenere i rischi entro il livello individuato o ridurne degli effetti dannosi sulle risorse dell'investitore.</a:t>
            </a:r>
            <a:endParaRPr lang="it-IT" dirty="0">
              <a:latin typeface="Garamond"/>
              <a:cs typeface="Garamond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6BEB06-CD59-4FDF-9C41-A98B09EE3869}" type="slidenum">
              <a:rPr lang="it-IT" smtClean="0"/>
              <a:pPr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231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29/11/2018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2508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29/11/2018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3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29/11/2018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39328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it-IT"/>
              <a:t>Modifica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29/11/2018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0460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29/11/2018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5425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29/11/2018</a:t>
            </a:fld>
            <a:endParaRPr lang="it-I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88942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29/11/2018</a:t>
            </a:fld>
            <a:endParaRPr lang="it-I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42924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29/11/2018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358627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29/11/2018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3187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C62164E0-9644-4C0E-8373-D614D95BAFAE}"/>
              </a:ext>
            </a:extLst>
          </p:cNvPr>
          <p:cNvSpPr txBox="1"/>
          <p:nvPr userDrawn="1"/>
        </p:nvSpPr>
        <p:spPr>
          <a:xfrm>
            <a:off x="0" y="0"/>
            <a:ext cx="11587942" cy="40011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it-IT" sz="200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6B7858F-34D8-4C94-90DF-4A4E8E8C0809}"/>
              </a:ext>
            </a:extLst>
          </p:cNvPr>
          <p:cNvSpPr txBox="1"/>
          <p:nvPr userDrawn="1"/>
        </p:nvSpPr>
        <p:spPr>
          <a:xfrm>
            <a:off x="11596255" y="0"/>
            <a:ext cx="595745" cy="40011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it-IT"/>
            </a:defPPr>
            <a:lvl1pPr>
              <a:defRPr sz="2000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pPr lvl="0"/>
            <a:endParaRPr lang="it-IT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FE3C1D11-31BA-4225-9FF9-15B8F694EB1F}"/>
              </a:ext>
            </a:extLst>
          </p:cNvPr>
          <p:cNvCxnSpPr/>
          <p:nvPr userDrawn="1"/>
        </p:nvCxnSpPr>
        <p:spPr>
          <a:xfrm>
            <a:off x="0" y="400110"/>
            <a:ext cx="12192000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A4446023-9410-4424-B6AC-84C309F60F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11496675" cy="341313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18" name="Segnaposto testo 19">
            <a:extLst>
              <a:ext uri="{FF2B5EF4-FFF2-40B4-BE49-F238E27FC236}">
                <a16:creationId xmlns:a16="http://schemas.microsoft.com/office/drawing/2014/main" id="{79385AC6-A2B3-4021-BD72-791421DCEEA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021711" y="1037950"/>
            <a:ext cx="2015345" cy="202000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immagine 3">
            <a:extLst>
              <a:ext uri="{FF2B5EF4-FFF2-40B4-BE49-F238E27FC236}">
                <a16:creationId xmlns:a16="http://schemas.microsoft.com/office/drawing/2014/main" id="{7C39B2CD-E6BE-4DE1-A886-9DD76ED17A2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 flipH="1">
            <a:off x="729554" y="1037950"/>
            <a:ext cx="2015346" cy="2015344"/>
          </a:xfrm>
          <a:prstGeom prst="flowChartDelay">
            <a:avLst/>
          </a:prstGeom>
        </p:spPr>
        <p:txBody>
          <a:bodyPr vert="horz"/>
          <a:lstStyle/>
          <a:p>
            <a:endParaRPr lang="it-IT"/>
          </a:p>
        </p:txBody>
      </p:sp>
      <p:sp>
        <p:nvSpPr>
          <p:cNvPr id="30" name="Segnaposto testo 19">
            <a:extLst>
              <a:ext uri="{FF2B5EF4-FFF2-40B4-BE49-F238E27FC236}">
                <a16:creationId xmlns:a16="http://schemas.microsoft.com/office/drawing/2014/main" id="{45FECD9B-6A25-43FA-B234-0E05658BE97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776014" y="1122974"/>
            <a:ext cx="2015345" cy="202000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1" name="Segnaposto immagine 3">
            <a:extLst>
              <a:ext uri="{FF2B5EF4-FFF2-40B4-BE49-F238E27FC236}">
                <a16:creationId xmlns:a16="http://schemas.microsoft.com/office/drawing/2014/main" id="{B9356514-9BD6-4AE4-B724-EC87B101CBD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 flipH="1">
            <a:off x="6483857" y="1122974"/>
            <a:ext cx="2015346" cy="2015344"/>
          </a:xfrm>
          <a:prstGeom prst="flowChartDelay">
            <a:avLst/>
          </a:prstGeom>
        </p:spPr>
        <p:txBody>
          <a:bodyPr vert="horz"/>
          <a:lstStyle/>
          <a:p>
            <a:endParaRPr lang="it-IT"/>
          </a:p>
        </p:txBody>
      </p:sp>
      <p:sp>
        <p:nvSpPr>
          <p:cNvPr id="32" name="Segnaposto testo 19">
            <a:extLst>
              <a:ext uri="{FF2B5EF4-FFF2-40B4-BE49-F238E27FC236}">
                <a16:creationId xmlns:a16="http://schemas.microsoft.com/office/drawing/2014/main" id="{74325C9B-CA40-4187-ADB7-2FC431A0ECD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21711" y="3776157"/>
            <a:ext cx="2015345" cy="202000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3" name="Segnaposto immagine 3">
            <a:extLst>
              <a:ext uri="{FF2B5EF4-FFF2-40B4-BE49-F238E27FC236}">
                <a16:creationId xmlns:a16="http://schemas.microsoft.com/office/drawing/2014/main" id="{8035426F-B3E7-4F22-9B5D-78A44BEA9F26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 flipH="1">
            <a:off x="729554" y="3776157"/>
            <a:ext cx="2015346" cy="2015344"/>
          </a:xfrm>
          <a:prstGeom prst="flowChartDelay">
            <a:avLst/>
          </a:prstGeom>
        </p:spPr>
        <p:txBody>
          <a:bodyPr vert="horz"/>
          <a:lstStyle/>
          <a:p>
            <a:endParaRPr lang="it-IT"/>
          </a:p>
        </p:txBody>
      </p:sp>
      <p:sp>
        <p:nvSpPr>
          <p:cNvPr id="34" name="Segnaposto testo 19">
            <a:extLst>
              <a:ext uri="{FF2B5EF4-FFF2-40B4-BE49-F238E27FC236}">
                <a16:creationId xmlns:a16="http://schemas.microsoft.com/office/drawing/2014/main" id="{9CE9ED9C-25DF-4671-A836-0F1AC0EBEFC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776014" y="3861181"/>
            <a:ext cx="2015345" cy="202000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35" name="Segnaposto immagine 3">
            <a:extLst>
              <a:ext uri="{FF2B5EF4-FFF2-40B4-BE49-F238E27FC236}">
                <a16:creationId xmlns:a16="http://schemas.microsoft.com/office/drawing/2014/main" id="{0AD52653-42A4-424F-B1D4-E8CC7B0BB456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 flipH="1">
            <a:off x="6483857" y="3861181"/>
            <a:ext cx="2015346" cy="2015344"/>
          </a:xfrm>
          <a:prstGeom prst="flowChartDelay">
            <a:avLst/>
          </a:prstGeom>
        </p:spPr>
        <p:txBody>
          <a:bodyPr vert="horz"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66024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C62164E0-9644-4C0E-8373-D614D95BAFAE}"/>
              </a:ext>
            </a:extLst>
          </p:cNvPr>
          <p:cNvSpPr txBox="1"/>
          <p:nvPr userDrawn="1"/>
        </p:nvSpPr>
        <p:spPr>
          <a:xfrm>
            <a:off x="0" y="0"/>
            <a:ext cx="11587942" cy="40011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endParaRPr lang="it-IT" sz="2000">
              <a:solidFill>
                <a:schemeClr val="bg1"/>
              </a:solidFill>
              <a:latin typeface="Bahnschrift" panose="020B0502040204020203" pitchFamily="34" charset="0"/>
            </a:endParaRP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6B7858F-34D8-4C94-90DF-4A4E8E8C0809}"/>
              </a:ext>
            </a:extLst>
          </p:cNvPr>
          <p:cNvSpPr txBox="1"/>
          <p:nvPr userDrawn="1"/>
        </p:nvSpPr>
        <p:spPr>
          <a:xfrm>
            <a:off x="11596255" y="0"/>
            <a:ext cx="595745" cy="400110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it-IT"/>
            </a:defPPr>
            <a:lvl1pPr>
              <a:defRPr sz="2000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pPr lvl="0"/>
            <a:endParaRPr lang="it-IT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FE3C1D11-31BA-4225-9FF9-15B8F694EB1F}"/>
              </a:ext>
            </a:extLst>
          </p:cNvPr>
          <p:cNvCxnSpPr/>
          <p:nvPr userDrawn="1"/>
        </p:nvCxnSpPr>
        <p:spPr>
          <a:xfrm>
            <a:off x="0" y="400110"/>
            <a:ext cx="12192000" cy="0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A4446023-9410-4424-B6AC-84C309F60F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11496675" cy="341313"/>
          </a:xfrm>
        </p:spPr>
        <p:txBody>
          <a:bodyPr/>
          <a:lstStyle>
            <a:lvl1pPr marL="0" indent="0">
              <a:buNone/>
              <a:defRPr sz="2000">
                <a:solidFill>
                  <a:schemeClr val="bg1"/>
                </a:solidFill>
                <a:latin typeface="Bahnschrift" panose="020B0502040204020203" pitchFamily="34" charset="0"/>
              </a:defRPr>
            </a:lvl1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20" name="Segnaposto testo 19">
            <a:extLst>
              <a:ext uri="{FF2B5EF4-FFF2-40B4-BE49-F238E27FC236}">
                <a16:creationId xmlns:a16="http://schemas.microsoft.com/office/drawing/2014/main" id="{5992486F-1F4F-4134-B0D9-303A275658F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2436" y="861754"/>
            <a:ext cx="6842125" cy="195418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23" name="Segnaposto testo 19">
            <a:extLst>
              <a:ext uri="{FF2B5EF4-FFF2-40B4-BE49-F238E27FC236}">
                <a16:creationId xmlns:a16="http://schemas.microsoft.com/office/drawing/2014/main" id="{5114F84A-C927-40DB-9548-17B831BA8D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2436" y="4091940"/>
            <a:ext cx="6842125" cy="195418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Gisha" panose="020B0502040204020203" pitchFamily="34" charset="-79"/>
                <a:cs typeface="Gisha" panose="020B0502040204020203" pitchFamily="34" charset="-79"/>
              </a:defRPr>
            </a:lvl5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9605B206-8EC2-4B2F-B166-FCD009CD862E}"/>
              </a:ext>
            </a:extLst>
          </p:cNvPr>
          <p:cNvCxnSpPr>
            <a:cxnSpLocks/>
          </p:cNvCxnSpPr>
          <p:nvPr userDrawn="1"/>
        </p:nvCxnSpPr>
        <p:spPr>
          <a:xfrm>
            <a:off x="0" y="3536779"/>
            <a:ext cx="12028516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Segnaposto immagine 7">
            <a:extLst>
              <a:ext uri="{FF2B5EF4-FFF2-40B4-BE49-F238E27FC236}">
                <a16:creationId xmlns:a16="http://schemas.microsoft.com/office/drawing/2014/main" id="{106FAF5C-F3E2-439D-A23C-A25ACDAC95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28560" y="573580"/>
            <a:ext cx="4599709" cy="6126480"/>
          </a:xfrm>
          <a:prstGeom prst="flowChartDelay">
            <a:avLst/>
          </a:prstGeom>
        </p:spPr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7471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29/11/2018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70537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29/11/2018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7631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29/11/2018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03200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29/11/2018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24635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29/11/2018</a:t>
            </a:fld>
            <a:endParaRPr lang="it-I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2506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29/11/2018</a:t>
            </a:fld>
            <a:endParaRPr lang="it-I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932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29/11/2018</a:t>
            </a:fld>
            <a:endParaRPr lang="it-I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42131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67048-8DE2-40E6-8AFC-3B04CF619662}" type="datetimeFigureOut">
              <a:rPr lang="it-IT" smtClean="0"/>
              <a:pPr/>
              <a:t>29/11/2018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4607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CA67048-8DE2-40E6-8AFC-3B04CF619662}" type="datetimeFigureOut">
              <a:rPr lang="it-IT" smtClean="0"/>
              <a:pPr/>
              <a:t>29/11/2018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B8AB4-81AB-4E20-95C6-7AAAE526AF48}" type="slidenum">
              <a:rPr lang="it-IT" smtClean="0"/>
              <a:pPr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20648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56" r:id="rId15"/>
    <p:sldLayoutId id="2147483757" r:id="rId16"/>
    <p:sldLayoutId id="2147483758" r:id="rId17"/>
    <p:sldLayoutId id="2147483759" r:id="rId18"/>
    <p:sldLayoutId id="2147483660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1.jpeg"/><Relationship Id="rId5" Type="http://schemas.openxmlformats.org/officeDocument/2006/relationships/hyperlink" Target="https://www.pexels.com/photo/macbook-pro-beside-spiral-notebook-669616/" TargetMode="Externa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1.jpeg"/><Relationship Id="rId5" Type="http://schemas.openxmlformats.org/officeDocument/2006/relationships/hyperlink" Target="https://www.pexels.com/photo/grayscale-photo-of-person-pulling-up-woman-using-rope-1457684/" TargetMode="External"/><Relationship Id="rId4" Type="http://schemas.openxmlformats.org/officeDocument/2006/relationships/image" Target="../media/image23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4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10" Type="http://schemas.openxmlformats.org/officeDocument/2006/relationships/image" Target="../media/image27.png"/><Relationship Id="rId4" Type="http://schemas.openxmlformats.org/officeDocument/2006/relationships/image" Target="../media/image24.png"/><Relationship Id="rId9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1.jpeg"/><Relationship Id="rId5" Type="http://schemas.openxmlformats.org/officeDocument/2006/relationships/hyperlink" Target="https://www.pexels.com/photo/eyeglasses-with-black-frame-beside-macbook-pro-893894/" TargetMode="External"/><Relationship Id="rId4" Type="http://schemas.openxmlformats.org/officeDocument/2006/relationships/image" Target="../media/image30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www.pexels.com/photo/photography-of-barrel-wave-1298684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7.jpeg"/><Relationship Id="rId7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www.pexels.com/photo/macbook-pro-beside-spiral-notebook-669616/" TargetMode="External"/><Relationship Id="rId5" Type="http://schemas.openxmlformats.org/officeDocument/2006/relationships/hyperlink" Target="https://www.pexels.com/photo/rappelling-97805" TargetMode="External"/><Relationship Id="rId4" Type="http://schemas.openxmlformats.org/officeDocument/2006/relationships/hyperlink" Target="https://www.pexels.com/photo/agriculture-clouds-colors-countryside-108941/" TargetMode="External"/><Relationship Id="rId9" Type="http://schemas.openxmlformats.org/officeDocument/2006/relationships/image" Target="../media/image10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7" Type="http://schemas.openxmlformats.org/officeDocument/2006/relationships/image" Target="../media/image2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www.pexels.com/photo/black-box-with-green-bow-accent-157879/" TargetMode="External"/><Relationship Id="rId5" Type="http://schemas.openxmlformats.org/officeDocument/2006/relationships/hyperlink" Target="https://www.pexels.com/photo/businesswomen-businesswoman-interview-meeting-70292/" TargetMode="External"/><Relationship Id="rId4" Type="http://schemas.openxmlformats.org/officeDocument/2006/relationships/image" Target="../media/image35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fruits-market-8066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37.jpeg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exels.com/photo/agriculture-clouds-colors-countryside-108941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1.pn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>
            <a:alpha val="8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E6EAE5D-D554-4C29-BFCC-8FB07C1A4B42}"/>
              </a:ext>
            </a:extLst>
          </p:cNvPr>
          <p:cNvSpPr/>
          <p:nvPr/>
        </p:nvSpPr>
        <p:spPr>
          <a:xfrm>
            <a:off x="0" y="1605280"/>
            <a:ext cx="12192000" cy="390144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A0E21B82-D5FE-4693-A1B5-F7CAB16976A4}"/>
              </a:ext>
            </a:extLst>
          </p:cNvPr>
          <p:cNvSpPr/>
          <p:nvPr/>
        </p:nvSpPr>
        <p:spPr>
          <a:xfrm>
            <a:off x="0" y="1427480"/>
            <a:ext cx="12192000" cy="21285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8" name="Ritardo 7">
            <a:extLst>
              <a:ext uri="{FF2B5EF4-FFF2-40B4-BE49-F238E27FC236}">
                <a16:creationId xmlns:a16="http://schemas.microsoft.com/office/drawing/2014/main" id="{B7123CEB-155E-4C7B-8A86-118048044F1A}"/>
              </a:ext>
            </a:extLst>
          </p:cNvPr>
          <p:cNvSpPr/>
          <p:nvPr/>
        </p:nvSpPr>
        <p:spPr>
          <a:xfrm rot="5400000">
            <a:off x="3145460" y="-831856"/>
            <a:ext cx="2743201" cy="9034118"/>
          </a:xfrm>
          <a:prstGeom prst="flowChartDelay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it-IT" sz="2400" b="1" dirty="0" smtClean="0">
                <a:solidFill>
                  <a:schemeClr val="tx2">
                    <a:lumMod val="75000"/>
                  </a:schemeClr>
                </a:solidFill>
                <a:latin typeface="Articulate Light" panose="02000503040000020004" pitchFamily="2" charset="0"/>
              </a:rPr>
              <a:t>L'importanza della diversificazione di portafoglio nell'ottica della protezione del cliente </a:t>
            </a:r>
            <a:endParaRPr lang="it-IT" sz="2400" b="1" dirty="0">
              <a:solidFill>
                <a:schemeClr val="tx2">
                  <a:lumMod val="75000"/>
                </a:schemeClr>
              </a:solidFill>
              <a:latin typeface="Articulate Light" panose="02000503040000020004" pitchFamily="2" charset="0"/>
            </a:endParaRPr>
          </a:p>
          <a:p>
            <a:pPr algn="ctr"/>
            <a:r>
              <a:rPr lang="it-IT" sz="2400" b="1" dirty="0" smtClean="0">
                <a:solidFill>
                  <a:schemeClr val="tx2">
                    <a:lumMod val="75000"/>
                  </a:schemeClr>
                </a:solidFill>
                <a:latin typeface="Articulate Light" panose="02000503040000020004" pitchFamily="2" charset="0"/>
              </a:rPr>
              <a:t>Rischi al tempo della </a:t>
            </a:r>
            <a:r>
              <a:rPr lang="it-IT" sz="2400" b="1" dirty="0" err="1" smtClean="0">
                <a:solidFill>
                  <a:schemeClr val="tx2">
                    <a:lumMod val="75000"/>
                  </a:schemeClr>
                </a:solidFill>
                <a:latin typeface="Articulate Light" panose="02000503040000020004" pitchFamily="2" charset="0"/>
              </a:rPr>
              <a:t>MiFID</a:t>
            </a:r>
            <a:endParaRPr lang="it-IT" sz="2400" b="1" dirty="0">
              <a:solidFill>
                <a:schemeClr val="tx2">
                  <a:lumMod val="75000"/>
                </a:schemeClr>
              </a:solidFill>
              <a:latin typeface="Articulate Light" panose="02000503040000020004" pitchFamily="2" charset="0"/>
            </a:endParaRPr>
          </a:p>
        </p:txBody>
      </p: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9AC420FA-A18E-4CB2-BAB3-A63E3EC1ED91}"/>
              </a:ext>
            </a:extLst>
          </p:cNvPr>
          <p:cNvCxnSpPr/>
          <p:nvPr/>
        </p:nvCxnSpPr>
        <p:spPr>
          <a:xfrm>
            <a:off x="0" y="3733800"/>
            <a:ext cx="777287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23974546-CBAC-4664-9B03-882C9DC135E3}"/>
              </a:ext>
            </a:extLst>
          </p:cNvPr>
          <p:cNvCxnSpPr>
            <a:cxnSpLocks/>
          </p:cNvCxnSpPr>
          <p:nvPr/>
        </p:nvCxnSpPr>
        <p:spPr>
          <a:xfrm>
            <a:off x="11559396" y="3733800"/>
            <a:ext cx="63260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Immagine correlata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501774"/>
            <a:ext cx="4331898" cy="3817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3330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8"/>
          <p:cNvPicPr>
            <a:picLocks noChangeAspect="1" noChangeArrowheads="1"/>
          </p:cNvPicPr>
          <p:nvPr/>
        </p:nvPicPr>
        <p:blipFill>
          <a:blip r:embed="rId3"/>
          <a:srcRect b="5841"/>
          <a:stretch>
            <a:fillRect/>
          </a:stretch>
        </p:blipFill>
        <p:spPr bwMode="auto">
          <a:xfrm>
            <a:off x="-21264" y="3710817"/>
            <a:ext cx="6379534" cy="314718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ocumento 10"/>
          <p:cNvSpPr/>
          <p:nvPr/>
        </p:nvSpPr>
        <p:spPr>
          <a:xfrm>
            <a:off x="0" y="514350"/>
            <a:ext cx="6327206" cy="392157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9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27186AD6-060E-4A5F-9A0A-AF35D77334FB}"/>
              </a:ext>
            </a:extLst>
          </p:cNvPr>
          <p:cNvSpPr txBox="1"/>
          <p:nvPr/>
        </p:nvSpPr>
        <p:spPr>
          <a:xfrm>
            <a:off x="285750" y="792563"/>
            <a:ext cx="5753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spcBef>
                <a:spcPts val="1000"/>
              </a:spcBef>
              <a:defRPr/>
            </a:pPr>
            <a:r>
              <a:rPr lang="it-IT" sz="2400" b="1" dirty="0" smtClean="0">
                <a:latin typeface="Tempus Sans ITC" panose="04020404030D07020202" pitchFamily="82" charset="0"/>
                <a:cs typeface="Gisha" panose="020B0502040204020203" pitchFamily="34" charset="-79"/>
              </a:rPr>
              <a:t>Il consulente deve saper “educare il cliente”</a:t>
            </a:r>
            <a:endParaRPr lang="it-IT" dirty="0">
              <a:cs typeface="Gisha" panose="020B0502040204020203" pitchFamily="34" charset="-79"/>
            </a:endParaRPr>
          </a:p>
        </p:txBody>
      </p:sp>
      <p:sp>
        <p:nvSpPr>
          <p:cNvPr id="20" name="Segnaposto testo 3">
            <a:extLst>
              <a:ext uri="{FF2B5EF4-FFF2-40B4-BE49-F238E27FC236}">
                <a16:creationId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“Educare” l’investitore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37" name="Rettangolo 36"/>
          <p:cNvSpPr/>
          <p:nvPr/>
        </p:nvSpPr>
        <p:spPr>
          <a:xfrm>
            <a:off x="6656060" y="1982425"/>
            <a:ext cx="53223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it-IT" dirty="0">
              <a:latin typeface="Tempus Sans ITC" panose="04020404030D07020202" pitchFamily="82" charset="0"/>
              <a:cs typeface="Gisha" panose="020B0502040204020203" pitchFamily="34" charset="-79"/>
            </a:endParaRP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6419850" y="444814"/>
            <a:ext cx="5772150" cy="3491346"/>
          </a:xfrm>
          <a:prstGeom prst="flowChartDocumen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ttangolo arrotondato 39"/>
          <p:cNvSpPr/>
          <p:nvPr/>
        </p:nvSpPr>
        <p:spPr>
          <a:xfrm>
            <a:off x="-3321269" y="-1"/>
            <a:ext cx="3103379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b="1" dirty="0"/>
              <a:t>Note sviluppo</a:t>
            </a:r>
          </a:p>
          <a:p>
            <a:endParaRPr lang="it-IT" sz="1400" b="1" dirty="0"/>
          </a:p>
          <a:p>
            <a:r>
              <a:rPr lang="it-IT" sz="1400" b="1" dirty="0"/>
              <a:t>Immagini</a:t>
            </a:r>
          </a:p>
          <a:p>
            <a:r>
              <a:rPr lang="it-IT" sz="1400" dirty="0" smtClean="0"/>
              <a:t> </a:t>
            </a:r>
            <a:endParaRPr lang="it-IT" sz="1400" dirty="0"/>
          </a:p>
          <a:p>
            <a:endParaRPr lang="it-IT" sz="1400" dirty="0"/>
          </a:p>
          <a:p>
            <a:r>
              <a:rPr lang="it-IT" sz="1400" dirty="0" smtClean="0">
                <a:hlinkClick r:id="rId5"/>
              </a:rPr>
              <a:t>https://www.pexels.com/photo/macbook-pro-beside-spiral-notebook-669616/</a:t>
            </a:r>
            <a:endParaRPr lang="it-IT" sz="1400" dirty="0" smtClean="0"/>
          </a:p>
          <a:p>
            <a:endParaRPr lang="it-IT" sz="1400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endParaRPr lang="it-IT" sz="1400" dirty="0" smtClean="0">
              <a:latin typeface="Gisha" panose="020B0502040204020203" pitchFamily="34" charset="-79"/>
              <a:cs typeface="Gisha" panose="020B0502040204020203" pitchFamily="34" charset="-79"/>
            </a:endParaRPr>
          </a:p>
          <a:p>
            <a:r>
              <a:rPr lang="it-IT" sz="1400" dirty="0" smtClean="0">
                <a:latin typeface="Gisha" panose="020B0502040204020203" pitchFamily="34" charset="-79"/>
                <a:cs typeface="Gisha" panose="020B0502040204020203" pitchFamily="34" charset="-79"/>
              </a:rPr>
              <a:t>https://www.pexels.com/photo/woman-wears-beige-suit-hand-shaking-man-wear-suit-1124065/</a:t>
            </a:r>
          </a:p>
        </p:txBody>
      </p:sp>
      <p:sp>
        <p:nvSpPr>
          <p:cNvPr id="2" name="Rettangolo 1"/>
          <p:cNvSpPr/>
          <p:nvPr/>
        </p:nvSpPr>
        <p:spPr>
          <a:xfrm>
            <a:off x="627243" y="1533562"/>
            <a:ext cx="512585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smtClean="0">
                <a:solidFill>
                  <a:schemeClr val="tx2">
                    <a:lumMod val="75000"/>
                  </a:schemeClr>
                </a:solidFill>
              </a:rPr>
              <a:t>Addestrare all’uso di strumenti per la presa di decisione</a:t>
            </a:r>
            <a:br>
              <a:rPr lang="it-IT" sz="2000" dirty="0" smtClean="0">
                <a:solidFill>
                  <a:schemeClr val="tx2">
                    <a:lumMod val="75000"/>
                  </a:schemeClr>
                </a:solidFill>
              </a:rPr>
            </a:br>
            <a:endParaRPr lang="it-IT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it-IT" sz="2000" dirty="0" smtClean="0">
                <a:solidFill>
                  <a:schemeClr val="tx2">
                    <a:lumMod val="75000"/>
                  </a:schemeClr>
                </a:solidFill>
              </a:rPr>
              <a:t>Fornire informazioni e analizzarle con tecniche specialistiche</a:t>
            </a:r>
            <a:br>
              <a:rPr lang="it-IT" sz="2000" dirty="0" smtClean="0">
                <a:solidFill>
                  <a:schemeClr val="tx2">
                    <a:lumMod val="75000"/>
                  </a:schemeClr>
                </a:solidFill>
              </a:rPr>
            </a:br>
            <a:endParaRPr lang="it-IT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it-IT" sz="2000" dirty="0" smtClean="0">
                <a:solidFill>
                  <a:schemeClr val="tx2">
                    <a:lumMod val="75000"/>
                  </a:schemeClr>
                </a:solidFill>
              </a:rPr>
              <a:t>Diagnosticare problemi complessi</a:t>
            </a:r>
          </a:p>
        </p:txBody>
      </p:sp>
      <p:sp>
        <p:nvSpPr>
          <p:cNvPr id="58" name="Rettangolo arrotondato 57"/>
          <p:cNvSpPr/>
          <p:nvPr/>
        </p:nvSpPr>
        <p:spPr>
          <a:xfrm>
            <a:off x="9011414" y="1445498"/>
            <a:ext cx="441960" cy="50241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pic>
        <p:nvPicPr>
          <p:cNvPr id="2050" name="Picture 2" descr="Immagine correlat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349" y="-3078163"/>
            <a:ext cx="1927225" cy="1623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ttangolo arrotondato 40"/>
          <p:cNvSpPr/>
          <p:nvPr/>
        </p:nvSpPr>
        <p:spPr>
          <a:xfrm>
            <a:off x="3612847" y="5776396"/>
            <a:ext cx="501954" cy="31267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22" name="Rettangolo arrotondato 21"/>
          <p:cNvSpPr/>
          <p:nvPr/>
        </p:nvSpPr>
        <p:spPr>
          <a:xfrm>
            <a:off x="5897686" y="880305"/>
            <a:ext cx="430902" cy="34199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31" name="Rettangolo arrotondato 30"/>
          <p:cNvSpPr/>
          <p:nvPr/>
        </p:nvSpPr>
        <p:spPr>
          <a:xfrm>
            <a:off x="5502313" y="1903669"/>
            <a:ext cx="853741" cy="45720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2-4</a:t>
            </a:r>
            <a:endParaRPr lang="it-IT" dirty="0"/>
          </a:p>
        </p:txBody>
      </p:sp>
      <p:sp>
        <p:nvSpPr>
          <p:cNvPr id="32" name="Rettangolo 31"/>
          <p:cNvSpPr/>
          <p:nvPr/>
        </p:nvSpPr>
        <p:spPr>
          <a:xfrm>
            <a:off x="6799443" y="3971962"/>
            <a:ext cx="512585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smtClean="0">
                <a:solidFill>
                  <a:schemeClr val="tx2">
                    <a:lumMod val="75000"/>
                  </a:schemeClr>
                </a:solidFill>
              </a:rPr>
              <a:t>Sostenere e consigliare nei momenti difficili</a:t>
            </a:r>
          </a:p>
          <a:p>
            <a:endParaRPr lang="it-IT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it-IT" sz="2000" dirty="0" smtClean="0">
                <a:solidFill>
                  <a:schemeClr val="tx2">
                    <a:lumMod val="75000"/>
                  </a:schemeClr>
                </a:solidFill>
              </a:rPr>
              <a:t>Sostenere e consigliare rispetto a decisioni impegnative</a:t>
            </a:r>
          </a:p>
          <a:p>
            <a:endParaRPr lang="it-IT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it-IT" sz="2000" dirty="0" smtClean="0">
                <a:solidFill>
                  <a:schemeClr val="tx2">
                    <a:lumMod val="75000"/>
                  </a:schemeClr>
                </a:solidFill>
              </a:rPr>
              <a:t>Aiutare ad assumersi la responsabilità della decisione e </a:t>
            </a:r>
            <a:r>
              <a:rPr lang="it-IT" sz="2000" smtClean="0">
                <a:solidFill>
                  <a:schemeClr val="tx2">
                    <a:lumMod val="75000"/>
                  </a:schemeClr>
                </a:solidFill>
              </a:rPr>
              <a:t>gestire l’ansia</a:t>
            </a:r>
            <a:endParaRPr lang="it-IT" sz="2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3" name="Rettangolo arrotondato 32"/>
          <p:cNvSpPr/>
          <p:nvPr/>
        </p:nvSpPr>
        <p:spPr>
          <a:xfrm>
            <a:off x="11026813" y="3484819"/>
            <a:ext cx="853741" cy="45720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mtClean="0"/>
              <a:t>5-7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13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magin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40526"/>
            <a:ext cx="6000750" cy="3515095"/>
          </a:xfrm>
          <a:prstGeom prst="rect">
            <a:avLst/>
          </a:prstGeom>
        </p:spPr>
      </p:pic>
      <p:sp>
        <p:nvSpPr>
          <p:cNvPr id="12" name="Documento 11"/>
          <p:cNvSpPr/>
          <p:nvPr/>
        </p:nvSpPr>
        <p:spPr>
          <a:xfrm>
            <a:off x="-13525" y="338554"/>
            <a:ext cx="5991424" cy="370032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10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0" name="Segnaposto testo 3">
            <a:extLst>
              <a:ext uri="{FF2B5EF4-FFF2-40B4-BE49-F238E27FC236}">
                <a16:creationId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Aumento della rischiosità nel ciclo di vita delle persone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5BD0707-0870-4F01-8A0A-F9DD33BECCF0}"/>
              </a:ext>
            </a:extLst>
          </p:cNvPr>
          <p:cNvSpPr/>
          <p:nvPr/>
        </p:nvSpPr>
        <p:spPr>
          <a:xfrm>
            <a:off x="-2957957" y="7464"/>
            <a:ext cx="2945460" cy="3954936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/>
              <a:t>Note sviluppo</a:t>
            </a:r>
          </a:p>
          <a:p>
            <a:endParaRPr lang="it-IT" b="1" dirty="0"/>
          </a:p>
          <a:p>
            <a:r>
              <a:rPr lang="it-IT" b="1" dirty="0" smtClean="0"/>
              <a:t>Immagini</a:t>
            </a:r>
          </a:p>
          <a:p>
            <a:r>
              <a:rPr lang="it-IT" dirty="0" smtClean="0"/>
              <a:t>https://www.pexels.com/photo/rappelling-97805/</a:t>
            </a:r>
            <a:endParaRPr lang="it-IT" b="1" dirty="0"/>
          </a:p>
        </p:txBody>
      </p:sp>
      <p:sp>
        <p:nvSpPr>
          <p:cNvPr id="39" name="Rettangolo arrotondato 38"/>
          <p:cNvSpPr/>
          <p:nvPr/>
        </p:nvSpPr>
        <p:spPr>
          <a:xfrm>
            <a:off x="3804663" y="4435937"/>
            <a:ext cx="441960" cy="50241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2" name="Rettangolo 1"/>
          <p:cNvSpPr/>
          <p:nvPr/>
        </p:nvSpPr>
        <p:spPr>
          <a:xfrm>
            <a:off x="528316" y="730059"/>
            <a:ext cx="548380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 smtClean="0">
                <a:cs typeface="Arial" charset="0"/>
              </a:rPr>
              <a:t>Più periodi di inattività </a:t>
            </a:r>
            <a:br>
              <a:rPr lang="it-IT" sz="2400" dirty="0" smtClean="0">
                <a:cs typeface="Arial" charset="0"/>
              </a:rPr>
            </a:br>
            <a:r>
              <a:rPr lang="it-IT" sz="2000" dirty="0" smtClean="0">
                <a:cs typeface="Arial" charset="0"/>
              </a:rPr>
              <a:t>(transizione scuola lavoro/</a:t>
            </a:r>
            <a:br>
              <a:rPr lang="it-IT" sz="2000" dirty="0" smtClean="0">
                <a:cs typeface="Arial" charset="0"/>
              </a:rPr>
            </a:br>
            <a:r>
              <a:rPr lang="it-IT" sz="2000" dirty="0" smtClean="0">
                <a:cs typeface="Arial" charset="0"/>
              </a:rPr>
              <a:t>instabilità della carriera/obsolescenza </a:t>
            </a:r>
            <a:r>
              <a:rPr lang="it-IT" sz="2000" dirty="0" err="1" smtClean="0">
                <a:cs typeface="Arial" charset="0"/>
              </a:rPr>
              <a:t>skills</a:t>
            </a:r>
            <a:r>
              <a:rPr lang="it-IT" sz="2400" dirty="0" smtClean="0">
                <a:cs typeface="Arial" charset="0"/>
              </a:rPr>
              <a:t>)</a:t>
            </a:r>
          </a:p>
        </p:txBody>
      </p:sp>
      <p:sp>
        <p:nvSpPr>
          <p:cNvPr id="19" name="Rettangolo 18"/>
          <p:cNvSpPr/>
          <p:nvPr/>
        </p:nvSpPr>
        <p:spPr>
          <a:xfrm>
            <a:off x="492523" y="2978038"/>
            <a:ext cx="44406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 smtClean="0">
                <a:cs typeface="Arial" charset="0"/>
              </a:rPr>
              <a:t>Più malattie croniche, meno welfare pubblico</a:t>
            </a:r>
          </a:p>
        </p:txBody>
      </p:sp>
      <p:sp>
        <p:nvSpPr>
          <p:cNvPr id="6" name="CasellaDiTesto 5"/>
          <p:cNvSpPr txBox="1"/>
          <p:nvPr/>
        </p:nvSpPr>
        <p:spPr>
          <a:xfrm>
            <a:off x="6571329" y="754482"/>
            <a:ext cx="5548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 smtClean="0"/>
              <a:t>Impatti sul patrimonio della persona</a:t>
            </a:r>
          </a:p>
        </p:txBody>
      </p:sp>
      <p:sp>
        <p:nvSpPr>
          <p:cNvPr id="31" name="Goccia 30">
            <a:extLst>
              <a:ext uri="{FF2B5EF4-FFF2-40B4-BE49-F238E27FC236}">
                <a16:creationId xmlns:a16="http://schemas.microsoft.com/office/drawing/2014/main" id="{ED34B437-BD07-4240-B46E-68949A03EE44}"/>
              </a:ext>
            </a:extLst>
          </p:cNvPr>
          <p:cNvSpPr/>
          <p:nvPr/>
        </p:nvSpPr>
        <p:spPr>
          <a:xfrm rot="1905374">
            <a:off x="6269226" y="1704229"/>
            <a:ext cx="263725" cy="274338"/>
          </a:xfrm>
          <a:prstGeom prst="teardrop">
            <a:avLst>
              <a:gd name="adj" fmla="val 102018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Goccia 31">
            <a:extLst>
              <a:ext uri="{FF2B5EF4-FFF2-40B4-BE49-F238E27FC236}">
                <a16:creationId xmlns:a16="http://schemas.microsoft.com/office/drawing/2014/main" id="{ED34B437-BD07-4240-B46E-68949A03EE44}"/>
              </a:ext>
            </a:extLst>
          </p:cNvPr>
          <p:cNvSpPr/>
          <p:nvPr/>
        </p:nvSpPr>
        <p:spPr>
          <a:xfrm rot="1905374">
            <a:off x="6322395" y="2483272"/>
            <a:ext cx="263725" cy="274338"/>
          </a:xfrm>
          <a:prstGeom prst="teardrop">
            <a:avLst>
              <a:gd name="adj" fmla="val 102018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4" name="Rettangolo arrotondato 43"/>
          <p:cNvSpPr/>
          <p:nvPr/>
        </p:nvSpPr>
        <p:spPr>
          <a:xfrm>
            <a:off x="11717571" y="1238250"/>
            <a:ext cx="474429" cy="368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6</a:t>
            </a:r>
            <a:endParaRPr lang="it-IT" dirty="0"/>
          </a:p>
        </p:txBody>
      </p:sp>
      <p:sp>
        <p:nvSpPr>
          <p:cNvPr id="45" name="Rettangolo arrotondato 44"/>
          <p:cNvSpPr/>
          <p:nvPr/>
        </p:nvSpPr>
        <p:spPr>
          <a:xfrm>
            <a:off x="5960649" y="1219200"/>
            <a:ext cx="725901" cy="3619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7-9</a:t>
            </a:r>
            <a:endParaRPr lang="it-IT" dirty="0"/>
          </a:p>
        </p:txBody>
      </p:sp>
      <p:sp>
        <p:nvSpPr>
          <p:cNvPr id="29" name="Rettangolo 28"/>
          <p:cNvSpPr/>
          <p:nvPr/>
        </p:nvSpPr>
        <p:spPr>
          <a:xfrm>
            <a:off x="445188" y="2245407"/>
            <a:ext cx="54838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 smtClean="0">
                <a:cs typeface="Arial" charset="0"/>
              </a:rPr>
              <a:t>Conciliazione vita/ lavoro</a:t>
            </a:r>
          </a:p>
        </p:txBody>
      </p:sp>
      <p:sp>
        <p:nvSpPr>
          <p:cNvPr id="35" name="Rettangolo 34"/>
          <p:cNvSpPr/>
          <p:nvPr/>
        </p:nvSpPr>
        <p:spPr>
          <a:xfrm>
            <a:off x="6708197" y="1601363"/>
            <a:ext cx="54838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 smtClean="0">
                <a:cs typeface="Arial" charset="0"/>
              </a:rPr>
              <a:t>Risparmio/flussi</a:t>
            </a:r>
          </a:p>
        </p:txBody>
      </p:sp>
      <p:sp>
        <p:nvSpPr>
          <p:cNvPr id="36" name="Rettangolo 35"/>
          <p:cNvSpPr/>
          <p:nvPr/>
        </p:nvSpPr>
        <p:spPr>
          <a:xfrm>
            <a:off x="6714422" y="2422251"/>
            <a:ext cx="54838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 smtClean="0">
                <a:cs typeface="Arial" charset="0"/>
              </a:rPr>
              <a:t>Scelte su acquisti/affitto immobile, sottoscrizione assicurazioni sanitarie</a:t>
            </a:r>
          </a:p>
          <a:p>
            <a:endParaRPr lang="it-IT" sz="2400" dirty="0" smtClean="0">
              <a:cs typeface="Arial" charset="0"/>
            </a:endParaRPr>
          </a:p>
        </p:txBody>
      </p:sp>
      <p:sp>
        <p:nvSpPr>
          <p:cNvPr id="41" name="Rettangolo 40"/>
          <p:cNvSpPr/>
          <p:nvPr/>
        </p:nvSpPr>
        <p:spPr>
          <a:xfrm>
            <a:off x="6852967" y="3707274"/>
            <a:ext cx="52974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 smtClean="0">
                <a:cs typeface="Arial" charset="0"/>
              </a:rPr>
              <a:t>Passaggio di ricchezza ai familiari per proteggere il patrimonio</a:t>
            </a:r>
          </a:p>
        </p:txBody>
      </p:sp>
      <p:sp>
        <p:nvSpPr>
          <p:cNvPr id="42" name="Goccia 41">
            <a:extLst>
              <a:ext uri="{FF2B5EF4-FFF2-40B4-BE49-F238E27FC236}">
                <a16:creationId xmlns:a16="http://schemas.microsoft.com/office/drawing/2014/main" id="{ED34B437-BD07-4240-B46E-68949A03EE44}"/>
              </a:ext>
            </a:extLst>
          </p:cNvPr>
          <p:cNvSpPr/>
          <p:nvPr/>
        </p:nvSpPr>
        <p:spPr>
          <a:xfrm rot="1905374">
            <a:off x="6358761" y="3686898"/>
            <a:ext cx="263725" cy="274338"/>
          </a:xfrm>
          <a:prstGeom prst="teardrop">
            <a:avLst>
              <a:gd name="adj" fmla="val 102018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Goccia 48">
            <a:extLst>
              <a:ext uri="{FF2B5EF4-FFF2-40B4-BE49-F238E27FC236}">
                <a16:creationId xmlns:a16="http://schemas.microsoft.com/office/drawing/2014/main" id="{ED34B437-BD07-4240-B46E-68949A03EE44}"/>
              </a:ext>
            </a:extLst>
          </p:cNvPr>
          <p:cNvSpPr/>
          <p:nvPr/>
        </p:nvSpPr>
        <p:spPr>
          <a:xfrm rot="1905374">
            <a:off x="52452" y="904136"/>
            <a:ext cx="263725" cy="274338"/>
          </a:xfrm>
          <a:prstGeom prst="teardrop">
            <a:avLst>
              <a:gd name="adj" fmla="val 102018"/>
            </a:avLst>
          </a:prstGeom>
          <a:solidFill>
            <a:schemeClr val="tx1"/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Goccia 49">
            <a:extLst>
              <a:ext uri="{FF2B5EF4-FFF2-40B4-BE49-F238E27FC236}">
                <a16:creationId xmlns:a16="http://schemas.microsoft.com/office/drawing/2014/main" id="{ED34B437-BD07-4240-B46E-68949A03EE44}"/>
              </a:ext>
            </a:extLst>
          </p:cNvPr>
          <p:cNvSpPr/>
          <p:nvPr/>
        </p:nvSpPr>
        <p:spPr>
          <a:xfrm rot="1905374">
            <a:off x="121724" y="2325966"/>
            <a:ext cx="263725" cy="274338"/>
          </a:xfrm>
          <a:prstGeom prst="teardrop">
            <a:avLst>
              <a:gd name="adj" fmla="val 102018"/>
            </a:avLst>
          </a:prstGeom>
          <a:solidFill>
            <a:schemeClr val="tx1"/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Goccia 50">
            <a:extLst>
              <a:ext uri="{FF2B5EF4-FFF2-40B4-BE49-F238E27FC236}">
                <a16:creationId xmlns:a16="http://schemas.microsoft.com/office/drawing/2014/main" id="{ED34B437-BD07-4240-B46E-68949A03EE44}"/>
              </a:ext>
            </a:extLst>
          </p:cNvPr>
          <p:cNvSpPr/>
          <p:nvPr/>
        </p:nvSpPr>
        <p:spPr>
          <a:xfrm rot="1905374">
            <a:off x="170214" y="3195344"/>
            <a:ext cx="263725" cy="274338"/>
          </a:xfrm>
          <a:prstGeom prst="teardrop">
            <a:avLst>
              <a:gd name="adj" fmla="val 102018"/>
            </a:avLst>
          </a:prstGeom>
          <a:solidFill>
            <a:schemeClr val="tx1"/>
          </a:solidFill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Rettangolo arrotondato 52"/>
          <p:cNvSpPr/>
          <p:nvPr/>
        </p:nvSpPr>
        <p:spPr>
          <a:xfrm>
            <a:off x="4668917" y="723899"/>
            <a:ext cx="569833" cy="49530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2-5</a:t>
            </a:r>
            <a:endParaRPr lang="it-IT" dirty="0"/>
          </a:p>
        </p:txBody>
      </p:sp>
      <p:sp>
        <p:nvSpPr>
          <p:cNvPr id="28" name="Rettangolo 27"/>
          <p:cNvSpPr/>
          <p:nvPr/>
        </p:nvSpPr>
        <p:spPr>
          <a:xfrm>
            <a:off x="6491017" y="5059824"/>
            <a:ext cx="5297470" cy="1200329"/>
          </a:xfrm>
          <a:prstGeom prst="rect">
            <a:avLst/>
          </a:prstGeom>
          <a:solidFill>
            <a:srgbClr val="FAC356"/>
          </a:solidFill>
        </p:spPr>
        <p:txBody>
          <a:bodyPr wrap="square">
            <a:spAutoFit/>
          </a:bodyPr>
          <a:lstStyle/>
          <a:p>
            <a:r>
              <a:rPr lang="it-IT" sz="2400" b="1" dirty="0" smtClean="0">
                <a:cs typeface="Arial" charset="0"/>
              </a:rPr>
              <a:t>Personalizzare la consulenza in base ai vincoli emotivi e relazionali del cliente</a:t>
            </a:r>
            <a:r>
              <a:rPr lang="it-IT" sz="2400" dirty="0" smtClean="0">
                <a:cs typeface="Arial" charset="0"/>
              </a:rPr>
              <a:t>.</a:t>
            </a:r>
          </a:p>
        </p:txBody>
      </p:sp>
      <p:sp>
        <p:nvSpPr>
          <p:cNvPr id="33" name="Rettangolo arrotondato 32"/>
          <p:cNvSpPr/>
          <p:nvPr/>
        </p:nvSpPr>
        <p:spPr>
          <a:xfrm>
            <a:off x="6193071" y="4819650"/>
            <a:ext cx="474429" cy="368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10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6605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8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3476902"/>
            <a:ext cx="6362700" cy="33810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ocumento 10"/>
          <p:cNvSpPr/>
          <p:nvPr/>
        </p:nvSpPr>
        <p:spPr>
          <a:xfrm>
            <a:off x="0" y="476250"/>
            <a:ext cx="6327206" cy="392157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11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27186AD6-060E-4A5F-9A0A-AF35D77334FB}"/>
              </a:ext>
            </a:extLst>
          </p:cNvPr>
          <p:cNvSpPr txBox="1"/>
          <p:nvPr/>
        </p:nvSpPr>
        <p:spPr>
          <a:xfrm>
            <a:off x="342900" y="678263"/>
            <a:ext cx="5981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defTabSz="914400">
              <a:spcBef>
                <a:spcPts val="1000"/>
              </a:spcBef>
              <a:defRPr/>
            </a:pPr>
            <a:r>
              <a:rPr lang="it-IT" sz="2400" b="1" dirty="0" smtClean="0">
                <a:latin typeface="Tempus Sans ITC" panose="04020404030D07020202" pitchFamily="82" charset="0"/>
                <a:cs typeface="Gisha" panose="020B0502040204020203" pitchFamily="34" charset="-79"/>
              </a:rPr>
              <a:t>Aumento rischiosità </a:t>
            </a:r>
            <a:r>
              <a:rPr lang="it-IT" sz="2400" b="1" dirty="0" smtClean="0">
                <a:latin typeface="Tempus Sans ITC" panose="04020404030D07020202" pitchFamily="82" charset="0"/>
                <a:cs typeface="Gisha" panose="020B0502040204020203" pitchFamily="34" charset="-79"/>
                <a:sym typeface="Wingdings" pitchFamily="2" charset="2"/>
              </a:rPr>
              <a:t> domanda di un nuovo tipo di consulenza</a:t>
            </a:r>
            <a:endParaRPr lang="it-IT" dirty="0">
              <a:cs typeface="Gisha" panose="020B0502040204020203" pitchFamily="34" charset="-79"/>
            </a:endParaRPr>
          </a:p>
        </p:txBody>
      </p:sp>
      <p:sp>
        <p:nvSpPr>
          <p:cNvPr id="20" name="Segnaposto testo 3">
            <a:extLst>
              <a:ext uri="{FF2B5EF4-FFF2-40B4-BE49-F238E27FC236}">
                <a16:creationId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Consulenza, protezione, sicurezza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37" name="Rettangolo 36"/>
          <p:cNvSpPr/>
          <p:nvPr/>
        </p:nvSpPr>
        <p:spPr>
          <a:xfrm>
            <a:off x="6656060" y="1982425"/>
            <a:ext cx="53223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it-IT" dirty="0">
              <a:latin typeface="Tempus Sans ITC" panose="04020404030D07020202" pitchFamily="82" charset="0"/>
              <a:cs typeface="Gisha" panose="020B0502040204020203" pitchFamily="34" charset="-79"/>
            </a:endParaRP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6381750" y="486378"/>
            <a:ext cx="5810250" cy="3362608"/>
          </a:xfrm>
          <a:prstGeom prst="flowChartDocumen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ttangolo arrotondato 39"/>
          <p:cNvSpPr/>
          <p:nvPr/>
        </p:nvSpPr>
        <p:spPr>
          <a:xfrm>
            <a:off x="-3321269" y="-1"/>
            <a:ext cx="3103379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b="1" dirty="0"/>
              <a:t>Note sviluppo</a:t>
            </a:r>
          </a:p>
          <a:p>
            <a:endParaRPr lang="it-IT" sz="1400" b="1" dirty="0"/>
          </a:p>
          <a:p>
            <a:r>
              <a:rPr lang="it-IT" sz="1400" b="1" dirty="0"/>
              <a:t>Immagini</a:t>
            </a:r>
          </a:p>
          <a:p>
            <a:r>
              <a:rPr lang="it-IT" sz="1400" dirty="0" smtClean="0"/>
              <a:t> </a:t>
            </a:r>
            <a:endParaRPr lang="it-IT" sz="1400" dirty="0"/>
          </a:p>
          <a:p>
            <a:endParaRPr lang="it-IT" sz="1400" dirty="0"/>
          </a:p>
          <a:p>
            <a:r>
              <a:rPr lang="it-IT" sz="1400" dirty="0" smtClean="0">
                <a:hlinkClick r:id="rId5"/>
              </a:rPr>
              <a:t>https://www.pexels.com/photo/grayscale-photo-of-person-pulling-up-woman-using-rope-1457684/</a:t>
            </a:r>
            <a:endParaRPr lang="it-IT" sz="1400" dirty="0" smtClean="0"/>
          </a:p>
          <a:p>
            <a:endParaRPr lang="it-IT" sz="1400" dirty="0" smtClean="0"/>
          </a:p>
          <a:p>
            <a:r>
              <a:rPr lang="it-IT" sz="1400" dirty="0" smtClean="0"/>
              <a:t>https://www.pexels.com/photo/armchair-book-books-browse-261969/</a:t>
            </a:r>
          </a:p>
          <a:p>
            <a:endParaRPr lang="it-IT" sz="1400" dirty="0" smtClean="0"/>
          </a:p>
        </p:txBody>
      </p:sp>
      <p:sp>
        <p:nvSpPr>
          <p:cNvPr id="2" name="Rettangolo 1"/>
          <p:cNvSpPr/>
          <p:nvPr/>
        </p:nvSpPr>
        <p:spPr>
          <a:xfrm>
            <a:off x="467917" y="1685963"/>
            <a:ext cx="555188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it-IT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it-IT" sz="2000" dirty="0" smtClean="0">
                <a:solidFill>
                  <a:schemeClr val="tx2">
                    <a:lumMod val="75000"/>
                  </a:schemeClr>
                </a:solidFill>
              </a:rPr>
              <a:t>Dalla sola gestione del rischio alla protezione della persona e del patrimonio</a:t>
            </a:r>
          </a:p>
          <a:p>
            <a:endParaRPr lang="it-IT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it-IT" sz="2000" dirty="0" smtClean="0">
                <a:solidFill>
                  <a:schemeClr val="tx2">
                    <a:lumMod val="75000"/>
                  </a:schemeClr>
                </a:solidFill>
              </a:rPr>
              <a:t>Favorire adeguati livelli di protezione, sicurezza, benessere</a:t>
            </a:r>
          </a:p>
          <a:p>
            <a:endParaRPr lang="it-IT" sz="2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58" name="Rettangolo arrotondato 57"/>
          <p:cNvSpPr/>
          <p:nvPr/>
        </p:nvSpPr>
        <p:spPr>
          <a:xfrm>
            <a:off x="9030464" y="1464548"/>
            <a:ext cx="441960" cy="50241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pic>
        <p:nvPicPr>
          <p:cNvPr id="2050" name="Picture 2" descr="Immagine correlat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349" y="-3078163"/>
            <a:ext cx="1927225" cy="1623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ttangolo arrotondato 40"/>
          <p:cNvSpPr/>
          <p:nvPr/>
        </p:nvSpPr>
        <p:spPr>
          <a:xfrm>
            <a:off x="0" y="1441155"/>
            <a:ext cx="838200" cy="29239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1 - 2</a:t>
            </a:r>
            <a:endParaRPr lang="it-IT" dirty="0"/>
          </a:p>
        </p:txBody>
      </p:sp>
      <p:sp>
        <p:nvSpPr>
          <p:cNvPr id="50" name="Rettangolo arrotondato 49"/>
          <p:cNvSpPr/>
          <p:nvPr/>
        </p:nvSpPr>
        <p:spPr>
          <a:xfrm>
            <a:off x="5490547" y="1686147"/>
            <a:ext cx="455711" cy="36150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51" name="Rettangolo arrotondato 50"/>
          <p:cNvSpPr/>
          <p:nvPr/>
        </p:nvSpPr>
        <p:spPr>
          <a:xfrm>
            <a:off x="11370156" y="4115684"/>
            <a:ext cx="821844" cy="39916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6-8</a:t>
            </a:r>
            <a:endParaRPr lang="it-IT" dirty="0"/>
          </a:p>
        </p:txBody>
      </p:sp>
      <p:sp>
        <p:nvSpPr>
          <p:cNvPr id="28" name="Rettangolo 27"/>
          <p:cNvSpPr/>
          <p:nvPr/>
        </p:nvSpPr>
        <p:spPr>
          <a:xfrm>
            <a:off x="7147539" y="4406665"/>
            <a:ext cx="5044461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dirty="0" smtClean="0">
                <a:solidFill>
                  <a:schemeClr val="tx2">
                    <a:lumMod val="75000"/>
                  </a:schemeClr>
                </a:solidFill>
              </a:rPr>
              <a:t>Un partner che aiuta ad affrontare i rischi del quotidiano</a:t>
            </a:r>
            <a:br>
              <a:rPr lang="it-IT" sz="2000" dirty="0" smtClean="0">
                <a:solidFill>
                  <a:schemeClr val="tx2">
                    <a:lumMod val="75000"/>
                  </a:schemeClr>
                </a:solidFill>
              </a:rPr>
            </a:br>
            <a:endParaRPr lang="it-IT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it-IT" sz="2000" dirty="0" smtClean="0">
                <a:solidFill>
                  <a:schemeClr val="tx2">
                    <a:lumMod val="75000"/>
                  </a:schemeClr>
                </a:solidFill>
              </a:rPr>
              <a:t>Offerta di servizi e coperture integrate</a:t>
            </a:r>
          </a:p>
          <a:p>
            <a:endParaRPr lang="it-IT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it-IT" sz="2000" dirty="0" smtClean="0">
                <a:solidFill>
                  <a:schemeClr val="tx2">
                    <a:lumMod val="75000"/>
                  </a:schemeClr>
                </a:solidFill>
              </a:rPr>
              <a:t>Oltre la consulenza meramente monetaria/finanziaria</a:t>
            </a:r>
            <a:br>
              <a:rPr lang="it-IT" sz="2000" dirty="0" smtClean="0">
                <a:solidFill>
                  <a:schemeClr val="tx2">
                    <a:lumMod val="75000"/>
                  </a:schemeClr>
                </a:solidFill>
              </a:rPr>
            </a:br>
            <a:endParaRPr lang="it-IT" sz="2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27186AD6-060E-4A5F-9A0A-AF35D77334FB}"/>
              </a:ext>
            </a:extLst>
          </p:cNvPr>
          <p:cNvSpPr txBox="1"/>
          <p:nvPr/>
        </p:nvSpPr>
        <p:spPr>
          <a:xfrm>
            <a:off x="6999041" y="3887322"/>
            <a:ext cx="4507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spcBef>
                <a:spcPts val="1000"/>
              </a:spcBef>
              <a:defRPr/>
            </a:pPr>
            <a:r>
              <a:rPr lang="it-IT" sz="2400" b="1" dirty="0" smtClean="0">
                <a:latin typeface="Tempus Sans ITC" panose="04020404030D07020202" pitchFamily="82" charset="0"/>
                <a:cs typeface="Gisha" panose="020B0502040204020203" pitchFamily="34" charset="-79"/>
              </a:rPr>
              <a:t>Il Consulente Finanziario oggi</a:t>
            </a:r>
            <a:endParaRPr lang="it-IT" dirty="0">
              <a:cs typeface="Gisha" panose="020B0502040204020203" pitchFamily="34" charset="-79"/>
            </a:endParaRPr>
          </a:p>
        </p:txBody>
      </p:sp>
      <p:sp>
        <p:nvSpPr>
          <p:cNvPr id="23" name="Rettangolo arrotondato 22"/>
          <p:cNvSpPr/>
          <p:nvPr/>
        </p:nvSpPr>
        <p:spPr>
          <a:xfrm>
            <a:off x="3031768" y="3660702"/>
            <a:ext cx="455711" cy="36150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</a:t>
            </a:r>
            <a:endParaRPr lang="it-IT" dirty="0"/>
          </a:p>
        </p:txBody>
      </p:sp>
      <p:sp>
        <p:nvSpPr>
          <p:cNvPr id="25" name="Rettangolo arrotondato 24"/>
          <p:cNvSpPr/>
          <p:nvPr/>
        </p:nvSpPr>
        <p:spPr>
          <a:xfrm>
            <a:off x="6637978" y="3947781"/>
            <a:ext cx="455711" cy="36150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5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13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Gli attacchi informatici nella storia</a:t>
            </a:r>
          </a:p>
        </p:txBody>
      </p:sp>
      <p:cxnSp>
        <p:nvCxnSpPr>
          <p:cNvPr id="127" name="OTLSHAPE_M_f8ce024184224652bbf3050456bd997a_Connector10"/>
          <p:cNvCxnSpPr>
            <a:stCxn id="91" idx="0"/>
            <a:endCxn id="112" idx="3"/>
          </p:cNvCxnSpPr>
          <p:nvPr>
            <p:custDataLst>
              <p:tags r:id="rId1"/>
            </p:custDataLst>
          </p:nvPr>
        </p:nvCxnSpPr>
        <p:spPr>
          <a:xfrm flipV="1">
            <a:off x="5019885" y="4106601"/>
            <a:ext cx="9852" cy="498998"/>
          </a:xfrm>
          <a:prstGeom prst="line">
            <a:avLst/>
          </a:prstGeom>
          <a:ln w="6350" cap="flat" cmpd="sng" algn="ctr">
            <a:solidFill>
              <a:srgbClr val="4F81BD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-15240" y="17728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9" name="Segnaposto testo 3">
            <a:extLst>
              <a:ext uri="{FF2B5EF4-FFF2-40B4-BE49-F238E27FC236}">
                <a16:creationId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Il rischio in ambito assicurativo introduzione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130" name="Rettangolo 129"/>
          <p:cNvSpPr/>
          <p:nvPr/>
        </p:nvSpPr>
        <p:spPr>
          <a:xfrm>
            <a:off x="2190750" y="778163"/>
            <a:ext cx="79885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2400" b="1" dirty="0" smtClean="0">
                <a:latin typeface="Tempus Sans ITC" panose="04020404030D07020202" pitchFamily="82" charset="0"/>
                <a:cs typeface="Gisha" panose="020B0502040204020203" pitchFamily="34" charset="-79"/>
              </a:rPr>
              <a:t>Crescenti esigenze di protezione e tutela …</a:t>
            </a:r>
          </a:p>
        </p:txBody>
      </p:sp>
      <p:sp>
        <p:nvSpPr>
          <p:cNvPr id="131" name="Rettangolo arrotondato 130"/>
          <p:cNvSpPr/>
          <p:nvPr/>
        </p:nvSpPr>
        <p:spPr>
          <a:xfrm>
            <a:off x="-3321269" y="-1"/>
            <a:ext cx="3103379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b="1" dirty="0" smtClean="0"/>
              <a:t>Immagine</a:t>
            </a:r>
          </a:p>
          <a:p>
            <a:endParaRPr lang="it-IT" sz="1400" b="1" dirty="0" smtClean="0"/>
          </a:p>
          <a:p>
            <a:r>
              <a:rPr lang="it-IT" sz="1400" b="1" dirty="0" smtClean="0"/>
              <a:t>Il gruppo di </a:t>
            </a:r>
            <a:r>
              <a:rPr lang="it-IT" sz="1400" b="1" dirty="0" err="1" smtClean="0"/>
              <a:t>iconcine</a:t>
            </a:r>
            <a:r>
              <a:rPr lang="it-IT" sz="1400" b="1" dirty="0" smtClean="0"/>
              <a:t> in alto compare con audio 3</a:t>
            </a:r>
            <a:r>
              <a:rPr lang="it-IT" sz="1400" dirty="0" smtClean="0"/>
              <a:t> </a:t>
            </a:r>
          </a:p>
          <a:p>
            <a:endParaRPr lang="it-IT" sz="1400" dirty="0"/>
          </a:p>
        </p:txBody>
      </p:sp>
      <p:sp>
        <p:nvSpPr>
          <p:cNvPr id="142" name="Rettangolo arrotondato 141"/>
          <p:cNvSpPr/>
          <p:nvPr/>
        </p:nvSpPr>
        <p:spPr>
          <a:xfrm>
            <a:off x="2632637" y="800100"/>
            <a:ext cx="434413" cy="4762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143" name="Rettangolo arrotondato 142"/>
          <p:cNvSpPr/>
          <p:nvPr/>
        </p:nvSpPr>
        <p:spPr>
          <a:xfrm>
            <a:off x="7864512" y="1510664"/>
            <a:ext cx="250788" cy="4133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133" name="CasellaDiTesto 132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0" y="0"/>
            <a:ext cx="549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12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pic>
        <p:nvPicPr>
          <p:cNvPr id="134" name="Picture 4" descr="Immagine correlata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65818">
            <a:off x="5347824" y="3058825"/>
            <a:ext cx="767742" cy="601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0" name="Rettangolo arrotondato 139"/>
          <p:cNvSpPr/>
          <p:nvPr/>
        </p:nvSpPr>
        <p:spPr>
          <a:xfrm>
            <a:off x="2767447" y="2343150"/>
            <a:ext cx="6650181" cy="510778"/>
          </a:xfrm>
          <a:prstGeom prst="roundRect">
            <a:avLst/>
          </a:prstGeom>
          <a:solidFill>
            <a:schemeClr val="tx1">
              <a:lumMod val="95000"/>
              <a:alpha val="18824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it-IT" sz="2400" b="1" dirty="0" smtClean="0">
                <a:solidFill>
                  <a:srgbClr val="FFFFFF"/>
                </a:solidFill>
                <a:latin typeface="Tempus Sans ITC" panose="04020404030D07020202" pitchFamily="82" charset="0"/>
                <a:cs typeface="Gisha" panose="020B0502040204020203" pitchFamily="34" charset="-79"/>
              </a:rPr>
              <a:t>Tecniche diverse di gestione e controllo del rischio</a:t>
            </a:r>
            <a:endParaRPr lang="it-IT" sz="2400" b="1" dirty="0">
              <a:solidFill>
                <a:srgbClr val="FFFFFF"/>
              </a:solidFill>
              <a:latin typeface="Tempus Sans ITC" panose="04020404030D07020202" pitchFamily="82" charset="0"/>
              <a:cs typeface="Gisha" panose="020B0502040204020203" pitchFamily="34" charset="-79"/>
            </a:endParaRPr>
          </a:p>
        </p:txBody>
      </p:sp>
      <p:sp>
        <p:nvSpPr>
          <p:cNvPr id="18" name="Rettangolo arrotondato 17"/>
          <p:cNvSpPr/>
          <p:nvPr/>
        </p:nvSpPr>
        <p:spPr>
          <a:xfrm>
            <a:off x="6250221" y="3459223"/>
            <a:ext cx="341079" cy="40792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19" name="Rettangolo arrotondato 18"/>
          <p:cNvSpPr/>
          <p:nvPr/>
        </p:nvSpPr>
        <p:spPr>
          <a:xfrm>
            <a:off x="401871" y="4288484"/>
            <a:ext cx="683979" cy="4740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5-6</a:t>
            </a:r>
            <a:endParaRPr lang="it-IT" dirty="0"/>
          </a:p>
        </p:txBody>
      </p:sp>
      <p:pic>
        <p:nvPicPr>
          <p:cNvPr id="20" name="Picture 6" descr="Immagine correlata"/>
          <p:cNvPicPr>
            <a:picLocks noChangeAspect="1" noChangeArrowheads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1450" y="1500500"/>
            <a:ext cx="451098" cy="461650"/>
          </a:xfrm>
          <a:prstGeom prst="rect">
            <a:avLst/>
          </a:prstGeom>
          <a:noFill/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Immagine correlata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5867" y="1407880"/>
            <a:ext cx="675521" cy="637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Risultati immagini per maestra icona"/>
          <p:cNvPicPr>
            <a:picLocks noChangeAspect="1" noChangeArrowheads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57027">
            <a:off x="4372537" y="1247168"/>
            <a:ext cx="776558" cy="81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Immagine correlata"/>
          <p:cNvPicPr>
            <a:picLocks noChangeAspect="1" noChangeArrowheads="1"/>
          </p:cNvPicPr>
          <p:nvPr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632" y="1401650"/>
            <a:ext cx="702859" cy="562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Rettangolo arrotondato 24"/>
          <p:cNvSpPr/>
          <p:nvPr/>
        </p:nvSpPr>
        <p:spPr>
          <a:xfrm>
            <a:off x="1390650" y="4343400"/>
            <a:ext cx="4095750" cy="1736646"/>
          </a:xfrm>
          <a:prstGeom prst="roundRect">
            <a:avLst/>
          </a:prstGeom>
          <a:solidFill>
            <a:schemeClr val="tx1">
              <a:lumMod val="95000"/>
              <a:alpha val="18824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it-IT" sz="2400" b="1" dirty="0" smtClean="0">
                <a:solidFill>
                  <a:srgbClr val="FFFFFF"/>
                </a:solidFill>
                <a:latin typeface="Tempus Sans ITC" panose="04020404030D07020202" pitchFamily="82" charset="0"/>
                <a:cs typeface="Gisha" panose="020B0502040204020203" pitchFamily="34" charset="-79"/>
              </a:rPr>
              <a:t>Assunzione in proprio </a:t>
            </a:r>
            <a:br>
              <a:rPr lang="it-IT" sz="2400" b="1" dirty="0" smtClean="0">
                <a:solidFill>
                  <a:srgbClr val="FFFFFF"/>
                </a:solidFill>
                <a:latin typeface="Tempus Sans ITC" panose="04020404030D07020202" pitchFamily="82" charset="0"/>
                <a:cs typeface="Gisha" panose="020B0502040204020203" pitchFamily="34" charset="-79"/>
              </a:rPr>
            </a:br>
            <a:r>
              <a:rPr lang="it-IT" sz="2400" b="1" dirty="0" smtClean="0">
                <a:solidFill>
                  <a:srgbClr val="FFFFFF"/>
                </a:solidFill>
                <a:latin typeface="Tempus Sans ITC" panose="04020404030D07020202" pitchFamily="82" charset="0"/>
                <a:cs typeface="Gisha" panose="020B0502040204020203" pitchFamily="34" charset="-79"/>
              </a:rPr>
              <a:t>o ritenzione del rischio</a:t>
            </a:r>
            <a:br>
              <a:rPr lang="it-IT" sz="2400" b="1" dirty="0" smtClean="0">
                <a:solidFill>
                  <a:srgbClr val="FFFFFF"/>
                </a:solidFill>
                <a:latin typeface="Tempus Sans ITC" panose="04020404030D07020202" pitchFamily="82" charset="0"/>
                <a:cs typeface="Gisha" panose="020B0502040204020203" pitchFamily="34" charset="-79"/>
              </a:rPr>
            </a:br>
            <a:r>
              <a:rPr lang="it-IT" sz="2400" b="1" i="1" dirty="0" smtClean="0">
                <a:solidFill>
                  <a:srgbClr val="FFFFFF"/>
                </a:solidFill>
                <a:latin typeface="Tempus Sans ITC" panose="04020404030D07020202" pitchFamily="82" charset="0"/>
                <a:cs typeface="Gisha" panose="020B0502040204020203" pitchFamily="34" charset="-79"/>
              </a:rPr>
              <a:t>Bassa probabilità di accadimento stimata</a:t>
            </a:r>
            <a:endParaRPr lang="it-IT" sz="2400" b="1" i="1" dirty="0">
              <a:solidFill>
                <a:srgbClr val="FFFFFF"/>
              </a:solidFill>
              <a:latin typeface="Tempus Sans ITC" panose="04020404030D07020202" pitchFamily="82" charset="0"/>
              <a:cs typeface="Gisha" panose="020B0502040204020203" pitchFamily="34" charset="-79"/>
            </a:endParaRPr>
          </a:p>
        </p:txBody>
      </p:sp>
      <p:sp>
        <p:nvSpPr>
          <p:cNvPr id="27" name="Rettangolo arrotondato 26"/>
          <p:cNvSpPr/>
          <p:nvPr/>
        </p:nvSpPr>
        <p:spPr>
          <a:xfrm>
            <a:off x="6286500" y="4343400"/>
            <a:ext cx="3981450" cy="1736646"/>
          </a:xfrm>
          <a:prstGeom prst="roundRect">
            <a:avLst/>
          </a:prstGeom>
          <a:solidFill>
            <a:schemeClr val="tx1">
              <a:lumMod val="95000"/>
              <a:alpha val="18824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it-IT" sz="2400" b="1" dirty="0" smtClean="0">
                <a:solidFill>
                  <a:srgbClr val="FFFFFF"/>
                </a:solidFill>
                <a:latin typeface="Tempus Sans ITC" panose="04020404030D07020202" pitchFamily="82" charset="0"/>
                <a:cs typeface="Gisha" panose="020B0502040204020203" pitchFamily="34" charset="-79"/>
              </a:rPr>
              <a:t>Adozione di tecniche di gestione e controllo del rischio</a:t>
            </a:r>
          </a:p>
          <a:p>
            <a:pPr algn="ctr"/>
            <a:endParaRPr lang="it-IT" sz="2400" b="1" i="1" dirty="0" smtClean="0">
              <a:solidFill>
                <a:srgbClr val="FF0000"/>
              </a:solidFill>
              <a:latin typeface="Tempus Sans ITC" panose="04020404030D07020202" pitchFamily="82" charset="0"/>
              <a:cs typeface="Gisha" panose="020B0502040204020203" pitchFamily="34" charset="-79"/>
            </a:endParaRPr>
          </a:p>
        </p:txBody>
      </p:sp>
      <p:cxnSp>
        <p:nvCxnSpPr>
          <p:cNvPr id="32" name="Connettore 2 31"/>
          <p:cNvCxnSpPr/>
          <p:nvPr/>
        </p:nvCxnSpPr>
        <p:spPr>
          <a:xfrm rot="10800000" flipV="1">
            <a:off x="4019550" y="3105150"/>
            <a:ext cx="933450" cy="9144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/>
          <p:cNvCxnSpPr/>
          <p:nvPr/>
        </p:nvCxnSpPr>
        <p:spPr>
          <a:xfrm>
            <a:off x="6686550" y="3124200"/>
            <a:ext cx="914400" cy="9144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4" descr="Immagine correlata"/>
          <p:cNvPicPr>
            <a:picLocks noChangeAspect="1" noChangeArrowheads="1"/>
          </p:cNvPicPr>
          <p:nvPr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6518">
            <a:off x="5474938" y="3597005"/>
            <a:ext cx="754377" cy="590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4" descr="Immagine correlata"/>
          <p:cNvPicPr>
            <a:picLocks noChangeAspect="1" noChangeArrowheads="1"/>
          </p:cNvPicPr>
          <p:nvPr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49600">
            <a:off x="5557008" y="4092084"/>
            <a:ext cx="684789" cy="536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ttangolo arrotondato 36"/>
          <p:cNvSpPr/>
          <p:nvPr/>
        </p:nvSpPr>
        <p:spPr>
          <a:xfrm>
            <a:off x="9636162" y="2386964"/>
            <a:ext cx="250788" cy="4133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</a:t>
            </a:r>
            <a:endParaRPr lang="it-IT" dirty="0"/>
          </a:p>
        </p:txBody>
      </p:sp>
      <p:sp>
        <p:nvSpPr>
          <p:cNvPr id="38" name="Rettangolo arrotondato 37"/>
          <p:cNvSpPr/>
          <p:nvPr/>
        </p:nvSpPr>
        <p:spPr>
          <a:xfrm>
            <a:off x="4073562" y="3072764"/>
            <a:ext cx="250788" cy="4133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</a:t>
            </a:r>
            <a:endParaRPr lang="it-IT" dirty="0"/>
          </a:p>
        </p:txBody>
      </p:sp>
      <p:sp>
        <p:nvSpPr>
          <p:cNvPr id="39" name="Rettangolo arrotondato 38"/>
          <p:cNvSpPr/>
          <p:nvPr/>
        </p:nvSpPr>
        <p:spPr>
          <a:xfrm>
            <a:off x="7312062" y="3129914"/>
            <a:ext cx="250788" cy="4133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</a:t>
            </a:r>
            <a:endParaRPr lang="it-IT" dirty="0"/>
          </a:p>
        </p:txBody>
      </p:sp>
      <p:sp>
        <p:nvSpPr>
          <p:cNvPr id="40" name="Rettangolo arrotondato 39"/>
          <p:cNvSpPr/>
          <p:nvPr/>
        </p:nvSpPr>
        <p:spPr>
          <a:xfrm>
            <a:off x="10550562" y="4272914"/>
            <a:ext cx="250788" cy="4133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770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magin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61768"/>
            <a:ext cx="6019800" cy="3387476"/>
          </a:xfrm>
          <a:prstGeom prst="rect">
            <a:avLst/>
          </a:prstGeom>
        </p:spPr>
      </p:pic>
      <p:sp>
        <p:nvSpPr>
          <p:cNvPr id="12" name="Documento 11"/>
          <p:cNvSpPr/>
          <p:nvPr/>
        </p:nvSpPr>
        <p:spPr>
          <a:xfrm>
            <a:off x="-13525" y="338554"/>
            <a:ext cx="6019470" cy="381781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13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0" name="Segnaposto testo 3">
            <a:extLst>
              <a:ext uri="{FF2B5EF4-FFF2-40B4-BE49-F238E27FC236}">
                <a16:creationId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Strategie assicurative contro il rischio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5BD0707-0870-4F01-8A0A-F9DD33BECCF0}"/>
              </a:ext>
            </a:extLst>
          </p:cNvPr>
          <p:cNvSpPr/>
          <p:nvPr/>
        </p:nvSpPr>
        <p:spPr>
          <a:xfrm>
            <a:off x="-2957957" y="7464"/>
            <a:ext cx="2945460" cy="3954936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/>
              <a:t>Note sviluppo</a:t>
            </a:r>
          </a:p>
          <a:p>
            <a:endParaRPr lang="it-IT" b="1" dirty="0"/>
          </a:p>
          <a:p>
            <a:r>
              <a:rPr lang="it-IT" b="1" dirty="0"/>
              <a:t>Immagini</a:t>
            </a:r>
          </a:p>
          <a:p>
            <a:r>
              <a:rPr lang="it-IT" dirty="0" smtClean="0"/>
              <a:t>https://www.pexels.com/photo/boy-carabiners-child-climber-434400/</a:t>
            </a:r>
            <a:endParaRPr lang="it-IT" dirty="0">
              <a:latin typeface="Gisha" panose="020B0502040204020203" pitchFamily="34" charset="-79"/>
              <a:cs typeface="Gisha" panose="020B0502040204020203" pitchFamily="34" charset="-79"/>
            </a:endParaRPr>
          </a:p>
        </p:txBody>
      </p:sp>
      <p:sp>
        <p:nvSpPr>
          <p:cNvPr id="39" name="Rettangolo arrotondato 38"/>
          <p:cNvSpPr/>
          <p:nvPr/>
        </p:nvSpPr>
        <p:spPr>
          <a:xfrm>
            <a:off x="3804663" y="4435937"/>
            <a:ext cx="441960" cy="50241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2" name="Rettangolo 1"/>
          <p:cNvSpPr/>
          <p:nvPr/>
        </p:nvSpPr>
        <p:spPr>
          <a:xfrm>
            <a:off x="-20783" y="1813918"/>
            <a:ext cx="60215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it-IT" sz="3600" b="1" dirty="0" smtClean="0">
                <a:latin typeface="Tempus Sans ITC" panose="04020404030D07020202" pitchFamily="82" charset="0"/>
                <a:cs typeface="Gisha" panose="020B0502040204020203" pitchFamily="34" charset="-79"/>
              </a:rPr>
              <a:t>Come affrontare il rischio?</a:t>
            </a:r>
            <a:endParaRPr lang="it-IT" sz="3600" b="1" dirty="0">
              <a:latin typeface="Tempus Sans ITC" panose="04020404030D07020202" pitchFamily="82" charset="0"/>
              <a:cs typeface="Gisha" panose="020B0502040204020203" pitchFamily="34" charset="-79"/>
            </a:endParaRPr>
          </a:p>
        </p:txBody>
      </p:sp>
      <p:sp>
        <p:nvSpPr>
          <p:cNvPr id="34" name="Rettangolo arrotondato 33"/>
          <p:cNvSpPr/>
          <p:nvPr/>
        </p:nvSpPr>
        <p:spPr>
          <a:xfrm>
            <a:off x="5290786" y="2382293"/>
            <a:ext cx="460588" cy="40247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6258628" y="840806"/>
            <a:ext cx="5651432" cy="129266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it-IT" sz="2400" b="1" dirty="0" smtClean="0">
                <a:solidFill>
                  <a:schemeClr val="accent4">
                    <a:lumMod val="50000"/>
                  </a:schemeClr>
                </a:solidFill>
                <a:latin typeface="Tempus Sans ITC" panose="04020404030D07020202" pitchFamily="82" charset="0"/>
                <a:cs typeface="Gisha" panose="020B0502040204020203" pitchFamily="34" charset="-79"/>
              </a:rPr>
              <a:t>PREVENZIONE</a:t>
            </a:r>
            <a:r>
              <a:rPr lang="it-IT" sz="2400" b="1" dirty="0" smtClean="0">
                <a:latin typeface="Tempus Sans ITC" panose="04020404030D07020202" pitchFamily="82" charset="0"/>
                <a:cs typeface="Gisha" panose="020B0502040204020203" pitchFamily="34" charset="-79"/>
              </a:rPr>
              <a:t>  del rischio</a:t>
            </a:r>
          </a:p>
          <a:p>
            <a:r>
              <a:rPr lang="it-IT" dirty="0" smtClean="0"/>
              <a:t>Si eliminano  in anticipo, (anche parzialmente) le cause del danno, cercando anche di ridurre frequenza e intensità di questo.</a:t>
            </a:r>
          </a:p>
        </p:txBody>
      </p:sp>
      <p:sp>
        <p:nvSpPr>
          <p:cNvPr id="5" name="Rettangolo 4"/>
          <p:cNvSpPr/>
          <p:nvPr/>
        </p:nvSpPr>
        <p:spPr>
          <a:xfrm>
            <a:off x="6279410" y="2684098"/>
            <a:ext cx="5651432" cy="1661993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2400" b="1" dirty="0" smtClean="0">
                <a:solidFill>
                  <a:schemeClr val="accent4">
                    <a:lumMod val="50000"/>
                  </a:schemeClr>
                </a:solidFill>
                <a:latin typeface="Tempus Sans ITC" panose="04020404030D07020202" pitchFamily="82" charset="0"/>
                <a:cs typeface="Gisha" panose="020B0502040204020203" pitchFamily="34" charset="-79"/>
              </a:rPr>
              <a:t>PROTEZIONE </a:t>
            </a:r>
            <a:r>
              <a:rPr lang="it-IT" sz="2400" b="1" dirty="0" smtClean="0">
                <a:latin typeface="Tempus Sans ITC" panose="04020404030D07020202" pitchFamily="82" charset="0"/>
                <a:cs typeface="Gisha" panose="020B0502040204020203" pitchFamily="34" charset="-79"/>
              </a:rPr>
              <a:t>dal rischio (una volta manifestatosi)</a:t>
            </a:r>
            <a:endParaRPr lang="it-IT" sz="2000" i="1" dirty="0" smtClean="0">
              <a:latin typeface="Tempus Sans ITC" panose="04020404030D07020202" pitchFamily="82" charset="0"/>
              <a:cs typeface="Gisha" panose="020B0502040204020203" pitchFamily="34" charset="-79"/>
            </a:endParaRPr>
          </a:p>
          <a:p>
            <a:r>
              <a:rPr lang="it-IT" dirty="0" smtClean="0"/>
              <a:t>Il soggetto assume in proprio il rischio, cerca di incidere sulla sua probabilità di accadimento,le cause , l’impatto sul patrimonio.</a:t>
            </a:r>
            <a:endParaRPr lang="it-IT" dirty="0"/>
          </a:p>
        </p:txBody>
      </p:sp>
      <p:sp>
        <p:nvSpPr>
          <p:cNvPr id="6" name="Rettangolo 5"/>
          <p:cNvSpPr/>
          <p:nvPr/>
        </p:nvSpPr>
        <p:spPr>
          <a:xfrm>
            <a:off x="6296728" y="4970554"/>
            <a:ext cx="5651432" cy="1292662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it-IT" sz="2400" b="1" dirty="0" smtClean="0">
                <a:solidFill>
                  <a:schemeClr val="accent4">
                    <a:lumMod val="50000"/>
                  </a:schemeClr>
                </a:solidFill>
                <a:latin typeface="Tempus Sans ITC" panose="04020404030D07020202" pitchFamily="82" charset="0"/>
                <a:cs typeface="Gisha" panose="020B0502040204020203" pitchFamily="34" charset="-79"/>
              </a:rPr>
              <a:t>TRASFERIMENTO</a:t>
            </a:r>
            <a:r>
              <a:rPr lang="it-IT" sz="2400" b="1" dirty="0" smtClean="0">
                <a:latin typeface="Tempus Sans ITC" panose="04020404030D07020202" pitchFamily="82" charset="0"/>
                <a:cs typeface="Gisha" panose="020B0502040204020203" pitchFamily="34" charset="-79"/>
              </a:rPr>
              <a:t>  del rischio</a:t>
            </a:r>
          </a:p>
          <a:p>
            <a:r>
              <a:rPr lang="it-IT" dirty="0" smtClean="0"/>
              <a:t>Consiste nel traslare ad altro soggetto le conseguenze economiche  dell’evento negativo.</a:t>
            </a:r>
            <a:endParaRPr lang="it-IT" dirty="0"/>
          </a:p>
        </p:txBody>
      </p:sp>
      <p:sp>
        <p:nvSpPr>
          <p:cNvPr id="44" name="Rettangolo arrotondato 43"/>
          <p:cNvSpPr/>
          <p:nvPr/>
        </p:nvSpPr>
        <p:spPr>
          <a:xfrm>
            <a:off x="11241321" y="575215"/>
            <a:ext cx="950679" cy="5121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2-3</a:t>
            </a:r>
            <a:endParaRPr lang="it-IT" dirty="0"/>
          </a:p>
        </p:txBody>
      </p:sp>
      <p:sp>
        <p:nvSpPr>
          <p:cNvPr id="25" name="Rettangolo arrotondato 24"/>
          <p:cNvSpPr/>
          <p:nvPr/>
        </p:nvSpPr>
        <p:spPr>
          <a:xfrm>
            <a:off x="11393721" y="2537365"/>
            <a:ext cx="798279" cy="5121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4-5</a:t>
            </a:r>
            <a:endParaRPr lang="it-IT" dirty="0"/>
          </a:p>
        </p:txBody>
      </p:sp>
      <p:sp>
        <p:nvSpPr>
          <p:cNvPr id="26" name="Rettangolo arrotondato 25"/>
          <p:cNvSpPr/>
          <p:nvPr/>
        </p:nvSpPr>
        <p:spPr>
          <a:xfrm>
            <a:off x="11069871" y="4804315"/>
            <a:ext cx="798279" cy="5121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6-7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6081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8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3476902"/>
            <a:ext cx="6305549" cy="33423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ocumento 10"/>
          <p:cNvSpPr/>
          <p:nvPr/>
        </p:nvSpPr>
        <p:spPr>
          <a:xfrm>
            <a:off x="0" y="495300"/>
            <a:ext cx="6327206" cy="392157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14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0" name="Segnaposto testo 3">
            <a:extLst>
              <a:ext uri="{FF2B5EF4-FFF2-40B4-BE49-F238E27FC236}">
                <a16:creationId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Il concetto di rischio nel Codice Civile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37" name="Rettangolo 36"/>
          <p:cNvSpPr/>
          <p:nvPr/>
        </p:nvSpPr>
        <p:spPr>
          <a:xfrm>
            <a:off x="6656060" y="1982425"/>
            <a:ext cx="53223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it-IT" dirty="0">
              <a:latin typeface="Tempus Sans ITC" panose="04020404030D07020202" pitchFamily="82" charset="0"/>
              <a:cs typeface="Gisha" panose="020B0502040204020203" pitchFamily="34" charset="-79"/>
            </a:endParaRP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6343650" y="486378"/>
            <a:ext cx="5848350" cy="3491346"/>
          </a:xfrm>
          <a:prstGeom prst="flowChartDocumen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ttangolo arrotondato 39"/>
          <p:cNvSpPr/>
          <p:nvPr/>
        </p:nvSpPr>
        <p:spPr>
          <a:xfrm>
            <a:off x="-3321269" y="-1"/>
            <a:ext cx="3103379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b="1" dirty="0"/>
              <a:t>Note sviluppo</a:t>
            </a:r>
          </a:p>
          <a:p>
            <a:endParaRPr lang="it-IT" sz="1400" b="1" dirty="0"/>
          </a:p>
          <a:p>
            <a:r>
              <a:rPr lang="it-IT" sz="1400" b="1" dirty="0"/>
              <a:t>Immagini</a:t>
            </a:r>
          </a:p>
          <a:p>
            <a:r>
              <a:rPr lang="it-IT" sz="1400" dirty="0" smtClean="0"/>
              <a:t> </a:t>
            </a:r>
            <a:endParaRPr lang="it-IT" sz="1400" dirty="0"/>
          </a:p>
          <a:p>
            <a:r>
              <a:rPr lang="it-IT" sz="1400" dirty="0" smtClean="0">
                <a:hlinkClick r:id="rId5"/>
              </a:rPr>
              <a:t>https://www.pexels.com/photo/eyeglasses-with-black-frame-beside-macbook-pro-893894/</a:t>
            </a:r>
            <a:endParaRPr lang="it-IT" sz="1400" dirty="0" smtClean="0"/>
          </a:p>
          <a:p>
            <a:endParaRPr lang="it-IT" sz="1400" dirty="0" smtClean="0"/>
          </a:p>
          <a:p>
            <a:r>
              <a:rPr lang="it-IT" sz="1400" dirty="0" smtClean="0"/>
              <a:t>https://www.pexels.com/photo/two-person-shaking-each-others-hands-872957/</a:t>
            </a:r>
            <a:endParaRPr lang="it-IT" sz="1400" dirty="0"/>
          </a:p>
        </p:txBody>
      </p:sp>
      <p:sp>
        <p:nvSpPr>
          <p:cNvPr id="58" name="Rettangolo arrotondato 57"/>
          <p:cNvSpPr/>
          <p:nvPr/>
        </p:nvSpPr>
        <p:spPr>
          <a:xfrm>
            <a:off x="9030464" y="1464548"/>
            <a:ext cx="441960" cy="50241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pic>
        <p:nvPicPr>
          <p:cNvPr id="2050" name="Picture 2" descr="Immagine correlata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349" y="-3078163"/>
            <a:ext cx="1927225" cy="1623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ttangolo arrotondato 40"/>
          <p:cNvSpPr/>
          <p:nvPr/>
        </p:nvSpPr>
        <p:spPr>
          <a:xfrm>
            <a:off x="0" y="633259"/>
            <a:ext cx="385439" cy="37639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50" name="Rettangolo arrotondato 49"/>
          <p:cNvSpPr/>
          <p:nvPr/>
        </p:nvSpPr>
        <p:spPr>
          <a:xfrm>
            <a:off x="266701" y="1535095"/>
            <a:ext cx="342899" cy="40800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27186AD6-060E-4A5F-9A0A-AF35D77334FB}"/>
              </a:ext>
            </a:extLst>
          </p:cNvPr>
          <p:cNvSpPr txBox="1"/>
          <p:nvPr/>
        </p:nvSpPr>
        <p:spPr>
          <a:xfrm>
            <a:off x="0" y="763131"/>
            <a:ext cx="632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spcBef>
                <a:spcPts val="1000"/>
              </a:spcBef>
              <a:defRPr/>
            </a:pPr>
            <a:r>
              <a:rPr lang="it-IT" sz="2400" b="1" dirty="0" smtClean="0">
                <a:latin typeface="Tempus Sans ITC" panose="04020404030D07020202" pitchFamily="82" charset="0"/>
                <a:cs typeface="Gisha" panose="020B0502040204020203" pitchFamily="34" charset="-79"/>
              </a:rPr>
              <a:t>C.C. art 1882 : due funzioni del contratto</a:t>
            </a:r>
            <a:endParaRPr lang="it-IT" dirty="0">
              <a:cs typeface="Gisha" panose="020B0502040204020203" pitchFamily="34" charset="-79"/>
            </a:endParaRPr>
          </a:p>
        </p:txBody>
      </p:sp>
      <p:sp>
        <p:nvSpPr>
          <p:cNvPr id="21" name="Rettangolo arrotondato 20"/>
          <p:cNvSpPr/>
          <p:nvPr/>
        </p:nvSpPr>
        <p:spPr>
          <a:xfrm>
            <a:off x="2757785" y="4579087"/>
            <a:ext cx="453247" cy="3969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22" name="Rettangolo arrotondato 21"/>
          <p:cNvSpPr/>
          <p:nvPr/>
        </p:nvSpPr>
        <p:spPr>
          <a:xfrm>
            <a:off x="11358390" y="3732489"/>
            <a:ext cx="300209" cy="32516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</a:t>
            </a:r>
            <a:endParaRPr lang="it-IT" dirty="0"/>
          </a:p>
        </p:txBody>
      </p:sp>
      <p:sp>
        <p:nvSpPr>
          <p:cNvPr id="24" name="Rettangolo 23"/>
          <p:cNvSpPr/>
          <p:nvPr/>
        </p:nvSpPr>
        <p:spPr>
          <a:xfrm>
            <a:off x="715567" y="1171613"/>
            <a:ext cx="555188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it-IT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it-IT" sz="2000" b="1" dirty="0" smtClean="0">
                <a:solidFill>
                  <a:schemeClr val="tx2">
                    <a:lumMod val="75000"/>
                  </a:schemeClr>
                </a:solidFill>
              </a:rPr>
              <a:t>Assicurazione contro i danni - carattere </a:t>
            </a:r>
            <a:r>
              <a:rPr lang="it-IT" sz="2000" b="1" dirty="0" err="1" smtClean="0">
                <a:solidFill>
                  <a:schemeClr val="tx2">
                    <a:lumMod val="75000"/>
                  </a:schemeClr>
                </a:solidFill>
              </a:rPr>
              <a:t>indennitario</a:t>
            </a:r>
            <a:endParaRPr lang="it-IT" sz="2000" b="1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it-IT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it-IT" sz="2000" dirty="0" smtClean="0">
                <a:solidFill>
                  <a:schemeClr val="tx2">
                    <a:lumMod val="75000"/>
                  </a:schemeClr>
                </a:solidFill>
              </a:rPr>
              <a:t>Rischio trasferito dall’assicurato all’assicuratore</a:t>
            </a:r>
          </a:p>
          <a:p>
            <a:endParaRPr lang="it-IT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it-IT" sz="2000" dirty="0" smtClean="0">
                <a:solidFill>
                  <a:schemeClr val="tx2">
                    <a:lumMod val="75000"/>
                  </a:schemeClr>
                </a:solidFill>
              </a:rPr>
              <a:t>Garanzia di copertura delle conseguenze di un evento dannoso</a:t>
            </a:r>
          </a:p>
          <a:p>
            <a:endParaRPr lang="it-IT" sz="2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7" name="Rettangolo 26"/>
          <p:cNvSpPr/>
          <p:nvPr/>
        </p:nvSpPr>
        <p:spPr>
          <a:xfrm>
            <a:off x="6743700" y="3728978"/>
            <a:ext cx="544829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it-IT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it-IT" sz="2000" b="1" dirty="0" smtClean="0">
                <a:solidFill>
                  <a:schemeClr val="tx2">
                    <a:lumMod val="75000"/>
                  </a:schemeClr>
                </a:solidFill>
              </a:rPr>
              <a:t>Assicurazione sulla vita - carattere previdenziale</a:t>
            </a:r>
          </a:p>
          <a:p>
            <a:endParaRPr lang="it-IT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it-IT" sz="2000" dirty="0" smtClean="0">
                <a:solidFill>
                  <a:schemeClr val="tx2">
                    <a:lumMod val="75000"/>
                  </a:schemeClr>
                </a:solidFill>
              </a:rPr>
              <a:t>Rischio trasferito dall’assicurato all’assicuratore</a:t>
            </a:r>
          </a:p>
          <a:p>
            <a:endParaRPr lang="it-IT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it-IT" sz="2000" dirty="0" smtClean="0">
                <a:solidFill>
                  <a:schemeClr val="tx2">
                    <a:lumMod val="75000"/>
                  </a:schemeClr>
                </a:solidFill>
              </a:rPr>
              <a:t>Si copre l’alea morte/sopravvivenza capitalizzando i premi, che verranno poi corrisposti </a:t>
            </a:r>
          </a:p>
        </p:txBody>
      </p:sp>
      <p:sp>
        <p:nvSpPr>
          <p:cNvPr id="28" name="Rettangolo arrotondato 27"/>
          <p:cNvSpPr/>
          <p:nvPr/>
        </p:nvSpPr>
        <p:spPr>
          <a:xfrm>
            <a:off x="11129790" y="4989789"/>
            <a:ext cx="300209" cy="32516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5</a:t>
            </a:r>
            <a:endParaRPr lang="it-IT" dirty="0"/>
          </a:p>
        </p:txBody>
      </p:sp>
      <p:sp>
        <p:nvSpPr>
          <p:cNvPr id="29" name="Rettangolo arrotondato 28"/>
          <p:cNvSpPr/>
          <p:nvPr/>
        </p:nvSpPr>
        <p:spPr>
          <a:xfrm>
            <a:off x="4652790" y="2532339"/>
            <a:ext cx="300209" cy="32516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5</a:t>
            </a:r>
            <a:endParaRPr lang="it-IT" dirty="0"/>
          </a:p>
        </p:txBody>
      </p:sp>
      <p:sp>
        <p:nvSpPr>
          <p:cNvPr id="30" name="Rettangolo arrotondato 29"/>
          <p:cNvSpPr/>
          <p:nvPr/>
        </p:nvSpPr>
        <p:spPr>
          <a:xfrm>
            <a:off x="5833890" y="3122889"/>
            <a:ext cx="300209" cy="32516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6</a:t>
            </a:r>
            <a:endParaRPr lang="it-IT" dirty="0"/>
          </a:p>
        </p:txBody>
      </p:sp>
      <p:sp>
        <p:nvSpPr>
          <p:cNvPr id="31" name="Rettangolo arrotondato 30"/>
          <p:cNvSpPr/>
          <p:nvPr/>
        </p:nvSpPr>
        <p:spPr>
          <a:xfrm>
            <a:off x="11625090" y="5827989"/>
            <a:ext cx="300209" cy="32516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7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13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8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3476902"/>
            <a:ext cx="6286500" cy="33423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ocumento 10"/>
          <p:cNvSpPr/>
          <p:nvPr/>
        </p:nvSpPr>
        <p:spPr>
          <a:xfrm>
            <a:off x="0" y="476250"/>
            <a:ext cx="6327206" cy="392157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15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0" name="Segnaposto testo 3">
            <a:extLst>
              <a:ext uri="{FF2B5EF4-FFF2-40B4-BE49-F238E27FC236}">
                <a16:creationId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Quali rischi possono essere assicurati?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40" name="Rettangolo arrotondato 39"/>
          <p:cNvSpPr/>
          <p:nvPr/>
        </p:nvSpPr>
        <p:spPr>
          <a:xfrm>
            <a:off x="-3321269" y="-1"/>
            <a:ext cx="3103379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b="1" dirty="0"/>
              <a:t>Note sviluppo</a:t>
            </a:r>
          </a:p>
          <a:p>
            <a:endParaRPr lang="it-IT" sz="1400" b="1" dirty="0"/>
          </a:p>
          <a:p>
            <a:r>
              <a:rPr lang="it-IT" sz="1400" b="1" dirty="0" smtClean="0"/>
              <a:t>https://www.pexels.com/photo/aid-beach-safety-buoy-close-up-133627/</a:t>
            </a:r>
            <a:r>
              <a:rPr lang="it-IT" sz="1400" dirty="0" smtClean="0"/>
              <a:t> </a:t>
            </a:r>
            <a:endParaRPr lang="it-IT" sz="1400" dirty="0"/>
          </a:p>
          <a:p>
            <a:endParaRPr lang="it-IT" sz="1400" dirty="0"/>
          </a:p>
          <a:p>
            <a:pPr marL="342900" indent="-342900"/>
            <a:endParaRPr lang="it-IT" sz="1400" dirty="0" smtClean="0"/>
          </a:p>
          <a:p>
            <a:pPr marL="342900" indent="-342900">
              <a:buAutoNum type="arabicPeriod"/>
            </a:pPr>
            <a:endParaRPr lang="it-IT" sz="1400" dirty="0"/>
          </a:p>
          <a:p>
            <a:pPr marL="342900" indent="-342900"/>
            <a:endParaRPr lang="it-IT" sz="1400" dirty="0"/>
          </a:p>
        </p:txBody>
      </p:sp>
      <p:pic>
        <p:nvPicPr>
          <p:cNvPr id="2050" name="Picture 2" descr="Immagine correlat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349" y="-3078163"/>
            <a:ext cx="1927225" cy="1623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Rettangolo arrotondato 49"/>
          <p:cNvSpPr/>
          <p:nvPr/>
        </p:nvSpPr>
        <p:spPr>
          <a:xfrm>
            <a:off x="-352425" y="1209907"/>
            <a:ext cx="704849" cy="36769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2-5</a:t>
            </a:r>
            <a:endParaRPr lang="it-IT" dirty="0"/>
          </a:p>
        </p:txBody>
      </p:sp>
      <p:sp>
        <p:nvSpPr>
          <p:cNvPr id="27" name="CasellaDiTesto 26">
            <a:extLst>
              <a:ext uri="{FF2B5EF4-FFF2-40B4-BE49-F238E27FC236}">
                <a16:creationId xmlns:a16="http://schemas.microsoft.com/office/drawing/2014/main" id="{27186AD6-060E-4A5F-9A0A-AF35D77334FB}"/>
              </a:ext>
            </a:extLst>
          </p:cNvPr>
          <p:cNvSpPr txBox="1"/>
          <p:nvPr/>
        </p:nvSpPr>
        <p:spPr>
          <a:xfrm>
            <a:off x="7425113" y="887387"/>
            <a:ext cx="3738192" cy="475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spcBef>
                <a:spcPts val="1000"/>
              </a:spcBef>
              <a:defRPr/>
            </a:pPr>
            <a:r>
              <a:rPr lang="it-IT" sz="2400" b="1" dirty="0" smtClean="0">
                <a:latin typeface="Tempus Sans ITC" panose="04020404030D07020202" pitchFamily="82" charset="0"/>
                <a:cs typeface="Gisha" panose="020B0502040204020203" pitchFamily="34" charset="-79"/>
              </a:rPr>
              <a:t>Art 1882 C.C.</a:t>
            </a:r>
            <a:endParaRPr lang="it-IT" dirty="0">
              <a:cs typeface="Gisha" panose="020B0502040204020203" pitchFamily="34" charset="-79"/>
            </a:endParaRPr>
          </a:p>
        </p:txBody>
      </p:sp>
      <p:sp>
        <p:nvSpPr>
          <p:cNvPr id="21" name="Rettangolo 20"/>
          <p:cNvSpPr/>
          <p:nvPr/>
        </p:nvSpPr>
        <p:spPr>
          <a:xfrm>
            <a:off x="467831" y="876300"/>
            <a:ext cx="566272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b="1" dirty="0" smtClean="0">
                <a:solidFill>
                  <a:schemeClr val="tx2">
                    <a:lumMod val="75000"/>
                  </a:schemeClr>
                </a:solidFill>
              </a:rPr>
              <a:t>Rischio in senso economico </a:t>
            </a:r>
            <a:r>
              <a:rPr lang="it-IT" sz="2000" dirty="0" smtClean="0">
                <a:solidFill>
                  <a:schemeClr val="tx2">
                    <a:lumMod val="75000"/>
                  </a:schemeClr>
                </a:solidFill>
              </a:rPr>
              <a:t>(evento futuro incerto)</a:t>
            </a:r>
          </a:p>
          <a:p>
            <a:r>
              <a:rPr lang="it-IT" sz="2000" dirty="0" smtClean="0">
                <a:solidFill>
                  <a:schemeClr val="tx2">
                    <a:lumMod val="75000"/>
                  </a:schemeClr>
                </a:solidFill>
              </a:rPr>
              <a:t>vs </a:t>
            </a:r>
            <a:r>
              <a:rPr lang="it-IT" sz="2000" b="1" dirty="0" smtClean="0">
                <a:solidFill>
                  <a:schemeClr val="tx2">
                    <a:lumMod val="75000"/>
                  </a:schemeClr>
                </a:solidFill>
              </a:rPr>
              <a:t>rischio in senso tecnico assicurativo </a:t>
            </a:r>
            <a:r>
              <a:rPr lang="it-IT" sz="2000" dirty="0" smtClean="0">
                <a:solidFill>
                  <a:schemeClr val="tx2">
                    <a:lumMod val="75000"/>
                  </a:schemeClr>
                </a:solidFill>
              </a:rPr>
              <a:t>(già verificatosi: “putativo”)</a:t>
            </a:r>
          </a:p>
          <a:p>
            <a:endParaRPr lang="it-IT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it-IT" sz="2000" dirty="0" smtClean="0">
                <a:solidFill>
                  <a:schemeClr val="tx2">
                    <a:lumMod val="75000"/>
                  </a:schemeClr>
                </a:solidFill>
              </a:rPr>
              <a:t>Non tutti i rischi in senso economico sono tecnicamente assicurabili</a:t>
            </a:r>
          </a:p>
          <a:p>
            <a:endParaRPr lang="it-IT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it-IT" sz="2000" dirty="0" smtClean="0">
                <a:solidFill>
                  <a:schemeClr val="tx2">
                    <a:lumMod val="75000"/>
                  </a:schemeClr>
                </a:solidFill>
              </a:rPr>
              <a:t>Non tutti i rischi tecnicamente assicurabili si possono coprire con polizza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27186AD6-060E-4A5F-9A0A-AF35D77334FB}"/>
              </a:ext>
            </a:extLst>
          </p:cNvPr>
          <p:cNvSpPr txBox="1"/>
          <p:nvPr/>
        </p:nvSpPr>
        <p:spPr>
          <a:xfrm>
            <a:off x="7310813" y="2630778"/>
            <a:ext cx="42715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spcBef>
                <a:spcPts val="1000"/>
              </a:spcBef>
              <a:defRPr/>
            </a:pPr>
            <a:r>
              <a:rPr lang="it-IT" sz="2400" b="1" dirty="0" smtClean="0">
                <a:latin typeface="Tempus Sans ITC" panose="04020404030D07020202" pitchFamily="82" charset="0"/>
                <a:cs typeface="Gisha" panose="020B0502040204020203" pitchFamily="34" charset="-79"/>
              </a:rPr>
              <a:t>Possono essere assicurati i rischi “puri”</a:t>
            </a:r>
            <a:endParaRPr lang="it-IT" dirty="0">
              <a:cs typeface="Gisha" panose="020B0502040204020203" pitchFamily="34" charset="-79"/>
            </a:endParaRPr>
          </a:p>
        </p:txBody>
      </p:sp>
      <p:sp>
        <p:nvSpPr>
          <p:cNvPr id="24" name="Rettangolo arrotondato 23"/>
          <p:cNvSpPr/>
          <p:nvPr/>
        </p:nvSpPr>
        <p:spPr>
          <a:xfrm>
            <a:off x="5505000" y="4338261"/>
            <a:ext cx="438600" cy="38613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25" name="Rettangolo arrotondato 24"/>
          <p:cNvSpPr/>
          <p:nvPr/>
        </p:nvSpPr>
        <p:spPr>
          <a:xfrm>
            <a:off x="6632492" y="1096056"/>
            <a:ext cx="562205" cy="29769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6</a:t>
            </a:r>
            <a:endParaRPr lang="it-IT" dirty="0"/>
          </a:p>
        </p:txBody>
      </p:sp>
      <p:sp>
        <p:nvSpPr>
          <p:cNvPr id="26" name="Rettangolo arrotondato 25"/>
          <p:cNvSpPr/>
          <p:nvPr/>
        </p:nvSpPr>
        <p:spPr>
          <a:xfrm>
            <a:off x="6644456" y="2705086"/>
            <a:ext cx="494866" cy="38277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7 </a:t>
            </a:r>
            <a:endParaRPr lang="it-IT" dirty="0"/>
          </a:p>
        </p:txBody>
      </p:sp>
      <p:sp>
        <p:nvSpPr>
          <p:cNvPr id="28" name="Freccia in giù 27"/>
          <p:cNvSpPr/>
          <p:nvPr/>
        </p:nvSpPr>
        <p:spPr>
          <a:xfrm>
            <a:off x="8877300" y="1657350"/>
            <a:ext cx="552450" cy="685800"/>
          </a:xfrm>
          <a:prstGeom prst="downArrow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0" name="Rettangolo arrotondato 29"/>
          <p:cNvSpPr/>
          <p:nvPr/>
        </p:nvSpPr>
        <p:spPr>
          <a:xfrm>
            <a:off x="7334250" y="3714750"/>
            <a:ext cx="3981450" cy="2758202"/>
          </a:xfrm>
          <a:prstGeom prst="roundRect">
            <a:avLst/>
          </a:prstGeom>
          <a:solidFill>
            <a:schemeClr val="tx1">
              <a:lumMod val="95000"/>
              <a:alpha val="18824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it-IT" sz="2400" b="1" dirty="0" smtClean="0">
                <a:solidFill>
                  <a:srgbClr val="B01513"/>
                </a:solidFill>
                <a:latin typeface="Tempus Sans ITC" panose="04020404030D07020202" pitchFamily="82" charset="0"/>
                <a:cs typeface="Gisha" panose="020B0502040204020203" pitchFamily="34" charset="-79"/>
              </a:rPr>
              <a:t>Rischi puri</a:t>
            </a:r>
          </a:p>
          <a:p>
            <a:pPr algn="ctr"/>
            <a:r>
              <a:rPr lang="it-IT" sz="2400" b="1" dirty="0" smtClean="0">
                <a:solidFill>
                  <a:srgbClr val="FFFFFF"/>
                </a:solidFill>
                <a:latin typeface="Tempus Sans ITC" panose="04020404030D07020202" pitchFamily="82" charset="0"/>
                <a:cs typeface="Gisha" panose="020B0502040204020203" pitchFamily="34" charset="-79"/>
              </a:rPr>
              <a:t>Quelli che possono trasformarsi in un </a:t>
            </a:r>
            <a:br>
              <a:rPr lang="it-IT" sz="2400" b="1" dirty="0" smtClean="0">
                <a:solidFill>
                  <a:srgbClr val="FFFFFF"/>
                </a:solidFill>
                <a:latin typeface="Tempus Sans ITC" panose="04020404030D07020202" pitchFamily="82" charset="0"/>
                <a:cs typeface="Gisha" panose="020B0502040204020203" pitchFamily="34" charset="-79"/>
              </a:rPr>
            </a:br>
            <a:r>
              <a:rPr lang="it-IT" sz="2400" b="1" dirty="0" smtClean="0">
                <a:solidFill>
                  <a:srgbClr val="FFFFFF"/>
                </a:solidFill>
                <a:latin typeface="Tempus Sans ITC" panose="04020404030D07020202" pitchFamily="82" charset="0"/>
                <a:cs typeface="Gisha" panose="020B0502040204020203" pitchFamily="34" charset="-79"/>
              </a:rPr>
              <a:t>sinistro</a:t>
            </a:r>
          </a:p>
          <a:p>
            <a:pPr algn="ctr"/>
            <a:r>
              <a:rPr lang="it-IT" i="1" dirty="0" smtClean="0">
                <a:solidFill>
                  <a:srgbClr val="FFFFFF"/>
                </a:solidFill>
                <a:latin typeface="Tempus Sans ITC" panose="04020404030D07020202" pitchFamily="82" charset="0"/>
                <a:cs typeface="Gisha" panose="020B0502040204020203" pitchFamily="34" charset="-79"/>
              </a:rPr>
              <a:t>(evento potenzialmente dannoso per l’assicurato)</a:t>
            </a:r>
          </a:p>
          <a:p>
            <a:pPr algn="ctr"/>
            <a:endParaRPr lang="it-IT" sz="2400" b="1" i="1" dirty="0" smtClean="0">
              <a:solidFill>
                <a:srgbClr val="FF0000"/>
              </a:solidFill>
              <a:latin typeface="Tempus Sans ITC" panose="04020404030D07020202" pitchFamily="82" charset="0"/>
              <a:cs typeface="Gisha" panose="020B0502040204020203" pitchFamily="34" charset="-79"/>
            </a:endParaRPr>
          </a:p>
        </p:txBody>
      </p:sp>
      <p:sp>
        <p:nvSpPr>
          <p:cNvPr id="31" name="Rettangolo arrotondato 30"/>
          <p:cNvSpPr/>
          <p:nvPr/>
        </p:nvSpPr>
        <p:spPr>
          <a:xfrm>
            <a:off x="10263956" y="3790936"/>
            <a:ext cx="494866" cy="38277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8 </a:t>
            </a:r>
            <a:endParaRPr lang="it-IT" dirty="0"/>
          </a:p>
        </p:txBody>
      </p:sp>
      <p:sp>
        <p:nvSpPr>
          <p:cNvPr id="32" name="Rettangolo arrotondato 31"/>
          <p:cNvSpPr/>
          <p:nvPr/>
        </p:nvSpPr>
        <p:spPr>
          <a:xfrm>
            <a:off x="10949756" y="5372086"/>
            <a:ext cx="494866" cy="38277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9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13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6438900" y="467833"/>
            <a:ext cx="5753100" cy="634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ttangolo 4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253B9FE-41A1-47DC-935A-B3FCFB1167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Categorie di rischi puri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16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68" name="Segnaposto testo 7">
            <a:extLst>
              <a:ext uri="{FF2B5EF4-FFF2-40B4-BE49-F238E27FC236}">
                <a16:creationId xmlns:a16="http://schemas.microsoft.com/office/drawing/2014/main" id="{33C37E95-5F17-4534-AC47-05ECE8B02E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24287" y="3298071"/>
            <a:ext cx="2501660" cy="2020004"/>
          </a:xfrm>
        </p:spPr>
        <p:txBody>
          <a:bodyPr>
            <a:normAutofit/>
          </a:bodyPr>
          <a:lstStyle/>
          <a:p>
            <a:r>
              <a:rPr lang="it-IT" sz="1600" dirty="0"/>
              <a:t>Descrizione Scenario 01</a:t>
            </a:r>
          </a:p>
          <a:p>
            <a:r>
              <a:rPr lang="it-IT" sz="1600" dirty="0"/>
              <a:t>….</a:t>
            </a:r>
          </a:p>
          <a:p>
            <a:endParaRPr lang="it-IT" sz="1600" dirty="0"/>
          </a:p>
        </p:txBody>
      </p:sp>
      <p:sp>
        <p:nvSpPr>
          <p:cNvPr id="2" name="Documento 1">
            <a:extLst>
              <a:ext uri="{FF2B5EF4-FFF2-40B4-BE49-F238E27FC236}">
                <a16:creationId xmlns:a16="http://schemas.microsoft.com/office/drawing/2014/main" id="{B5D6EA2C-C98E-4C7C-9DC4-0DFE4FB8D0AA}"/>
              </a:ext>
            </a:extLst>
          </p:cNvPr>
          <p:cNvSpPr/>
          <p:nvPr/>
        </p:nvSpPr>
        <p:spPr>
          <a:xfrm>
            <a:off x="0" y="430401"/>
            <a:ext cx="6369170" cy="2786028"/>
          </a:xfrm>
          <a:prstGeom prst="flowChart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endParaRPr lang="it-IT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Documento 23">
            <a:extLst>
              <a:ext uri="{FF2B5EF4-FFF2-40B4-BE49-F238E27FC236}">
                <a16:creationId xmlns:a16="http://schemas.microsoft.com/office/drawing/2014/main" id="{ABB207A1-8AF5-47AB-B50D-C3D7D6AA8047}"/>
              </a:ext>
            </a:extLst>
          </p:cNvPr>
          <p:cNvSpPr>
            <a:spLocks/>
          </p:cNvSpPr>
          <p:nvPr/>
        </p:nvSpPr>
        <p:spPr>
          <a:xfrm rot="10800000">
            <a:off x="-2" y="2305050"/>
            <a:ext cx="6369169" cy="3585010"/>
          </a:xfrm>
          <a:prstGeom prst="flowChartDocumen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lvl="0">
              <a:lnSpc>
                <a:spcPct val="150000"/>
              </a:lnSpc>
            </a:pPr>
            <a:endParaRPr lang="it-IT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Rettangolo arrotondato 20"/>
          <p:cNvSpPr/>
          <p:nvPr/>
        </p:nvSpPr>
        <p:spPr>
          <a:xfrm>
            <a:off x="-3321269" y="-1"/>
            <a:ext cx="3103379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b="1" dirty="0"/>
              <a:t>Immagine</a:t>
            </a:r>
            <a:r>
              <a:rPr lang="it-IT" sz="1400" dirty="0"/>
              <a:t> </a:t>
            </a:r>
          </a:p>
          <a:p>
            <a:r>
              <a:rPr lang="it-IT" sz="1400" dirty="0" smtClean="0">
                <a:hlinkClick r:id="rId4"/>
              </a:rPr>
              <a:t>https://www.pexels.com/photo/photography-of-barrel-wave-1298684/</a:t>
            </a:r>
            <a:endParaRPr lang="it-IT" sz="1400" dirty="0" smtClean="0"/>
          </a:p>
          <a:p>
            <a:endParaRPr lang="it-IT" sz="1400" dirty="0" smtClean="0"/>
          </a:p>
          <a:p>
            <a:r>
              <a:rPr lang="it-IT" sz="1400" dirty="0" smtClean="0"/>
              <a:t>ricolorata</a:t>
            </a:r>
            <a:endParaRPr lang="it-IT" sz="1400" dirty="0"/>
          </a:p>
        </p:txBody>
      </p:sp>
      <p:sp>
        <p:nvSpPr>
          <p:cNvPr id="30" name="Documento 29">
            <a:extLst>
              <a:ext uri="{FF2B5EF4-FFF2-40B4-BE49-F238E27FC236}">
                <a16:creationId xmlns:a16="http://schemas.microsoft.com/office/drawing/2014/main" id="{ABB207A1-8AF5-47AB-B50D-C3D7D6AA8047}"/>
              </a:ext>
            </a:extLst>
          </p:cNvPr>
          <p:cNvSpPr>
            <a:spLocks/>
          </p:cNvSpPr>
          <p:nvPr/>
        </p:nvSpPr>
        <p:spPr>
          <a:xfrm rot="10800000">
            <a:off x="-3" y="4797652"/>
            <a:ext cx="6369169" cy="2060348"/>
          </a:xfrm>
          <a:prstGeom prst="flowChartDocumen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lvl="0">
              <a:lnSpc>
                <a:spcPct val="150000"/>
              </a:lnSpc>
            </a:pPr>
            <a:endParaRPr lang="it-IT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AutoShape 2" descr="Immagine correla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37" name="Rettangolo arrotondato 36"/>
          <p:cNvSpPr/>
          <p:nvPr/>
        </p:nvSpPr>
        <p:spPr>
          <a:xfrm>
            <a:off x="7829550" y="1714499"/>
            <a:ext cx="235254" cy="42457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39" name="Rettangolo arrotondato 38"/>
          <p:cNvSpPr/>
          <p:nvPr/>
        </p:nvSpPr>
        <p:spPr>
          <a:xfrm>
            <a:off x="5676900" y="528920"/>
            <a:ext cx="742950" cy="4997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1-3</a:t>
            </a:r>
            <a:endParaRPr lang="it-IT" dirty="0"/>
          </a:p>
        </p:txBody>
      </p:sp>
      <p:sp>
        <p:nvSpPr>
          <p:cNvPr id="40" name="Rettangolo arrotondato 39"/>
          <p:cNvSpPr/>
          <p:nvPr/>
        </p:nvSpPr>
        <p:spPr>
          <a:xfrm>
            <a:off x="4724400" y="2720793"/>
            <a:ext cx="730401" cy="44150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4-5</a:t>
            </a:r>
            <a:endParaRPr lang="it-IT" dirty="0"/>
          </a:p>
        </p:txBody>
      </p:sp>
      <p:sp>
        <p:nvSpPr>
          <p:cNvPr id="42" name="Rettangolo arrotondato 41"/>
          <p:cNvSpPr/>
          <p:nvPr/>
        </p:nvSpPr>
        <p:spPr>
          <a:xfrm>
            <a:off x="5734050" y="4929104"/>
            <a:ext cx="609599" cy="46204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6-7</a:t>
            </a:r>
            <a:endParaRPr lang="it-IT" dirty="0"/>
          </a:p>
        </p:txBody>
      </p:sp>
      <p:sp>
        <p:nvSpPr>
          <p:cNvPr id="25" name="CasellaDiTesto 24"/>
          <p:cNvSpPr txBox="1"/>
          <p:nvPr/>
        </p:nvSpPr>
        <p:spPr>
          <a:xfrm>
            <a:off x="438150" y="685621"/>
            <a:ext cx="60198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/>
              <a:t>Rischi sulla persona</a:t>
            </a:r>
            <a:r>
              <a:rPr lang="it-IT" sz="2400" dirty="0" smtClean="0"/>
              <a:t>:</a:t>
            </a:r>
          </a:p>
          <a:p>
            <a:r>
              <a:rPr lang="it-IT" sz="2000" dirty="0" smtClean="0"/>
              <a:t>Perdita o riduzione di reddito/attività</a:t>
            </a:r>
            <a:br>
              <a:rPr lang="it-IT" sz="2000" dirty="0" smtClean="0"/>
            </a:br>
            <a:r>
              <a:rPr lang="it-IT" sz="2000" dirty="0" smtClean="0"/>
              <a:t>finanziarie</a:t>
            </a:r>
            <a:br>
              <a:rPr lang="it-IT" sz="2000" dirty="0" smtClean="0"/>
            </a:br>
            <a:r>
              <a:rPr lang="it-IT" sz="2000" dirty="0" smtClean="0">
                <a:sym typeface="Wingdings" pitchFamily="2" charset="2"/>
              </a:rPr>
              <a:t> </a:t>
            </a:r>
            <a:r>
              <a:rPr lang="it-IT" sz="2000" dirty="0" smtClean="0"/>
              <a:t>Morte prematura, vecchiaia, malattia/disabilità, disoccupazione</a:t>
            </a:r>
            <a:endParaRPr lang="it-IT" sz="2000" dirty="0"/>
          </a:p>
        </p:txBody>
      </p:sp>
      <p:sp>
        <p:nvSpPr>
          <p:cNvPr id="26" name="CasellaDiTesto 25"/>
          <p:cNvSpPr txBox="1"/>
          <p:nvPr/>
        </p:nvSpPr>
        <p:spPr>
          <a:xfrm>
            <a:off x="533400" y="3276421"/>
            <a:ext cx="58293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/>
              <a:t>Rischi sulla proprietà</a:t>
            </a:r>
            <a:r>
              <a:rPr lang="it-IT" sz="2400" dirty="0" smtClean="0"/>
              <a:t>:</a:t>
            </a:r>
          </a:p>
          <a:p>
            <a:r>
              <a:rPr lang="it-IT" sz="2000" dirty="0" smtClean="0"/>
              <a:t>Possibilità di subire perdite/danneggiamenti alle cose possedute</a:t>
            </a:r>
            <a:endParaRPr lang="it-IT" sz="2000" dirty="0"/>
          </a:p>
        </p:txBody>
      </p:sp>
      <p:sp>
        <p:nvSpPr>
          <p:cNvPr id="27" name="CasellaDiTesto 26"/>
          <p:cNvSpPr txBox="1"/>
          <p:nvPr/>
        </p:nvSpPr>
        <p:spPr>
          <a:xfrm>
            <a:off x="609600" y="5371921"/>
            <a:ext cx="57340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/>
              <a:t>Responsabilità civile</a:t>
            </a:r>
            <a:r>
              <a:rPr lang="it-IT" sz="2400" dirty="0" smtClean="0"/>
              <a:t>:</a:t>
            </a:r>
          </a:p>
          <a:p>
            <a:r>
              <a:rPr lang="it-IT" sz="2000" dirty="0" smtClean="0"/>
              <a:t>Possibilità di arrecare danno ad altri o a un bene altrui, per negligenza o disattenzione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70140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Elaborazione 29">
            <a:extLst>
              <a:ext uri="{FF2B5EF4-FFF2-40B4-BE49-F238E27FC236}">
                <a16:creationId xmlns:a16="http://schemas.microsoft.com/office/drawing/2014/main" id="{8AA135C1-60F5-41E3-BC26-F98C1F4A1A9A}"/>
              </a:ext>
            </a:extLst>
          </p:cNvPr>
          <p:cNvSpPr/>
          <p:nvPr/>
        </p:nvSpPr>
        <p:spPr>
          <a:xfrm>
            <a:off x="0" y="3372798"/>
            <a:ext cx="8816196" cy="3485202"/>
          </a:xfrm>
          <a:prstGeom prst="flowChartProcess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Elaborazione 13">
            <a:extLst>
              <a:ext uri="{FF2B5EF4-FFF2-40B4-BE49-F238E27FC236}">
                <a16:creationId xmlns:a16="http://schemas.microsoft.com/office/drawing/2014/main" id="{D196522F-FD5B-4D98-8E11-918D3F154707}"/>
              </a:ext>
            </a:extLst>
          </p:cNvPr>
          <p:cNvSpPr/>
          <p:nvPr/>
        </p:nvSpPr>
        <p:spPr>
          <a:xfrm>
            <a:off x="-15240" y="408528"/>
            <a:ext cx="8212347" cy="3485202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-15240" y="17728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0" y="0"/>
            <a:ext cx="549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17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0" name="Segnaposto testo 3">
            <a:extLst>
              <a:ext uri="{FF2B5EF4-FFF2-40B4-BE49-F238E27FC236}">
                <a16:creationId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Legge dei grandi numeri e principio mutualistico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19" name="Rettangolo arrotondato 18"/>
          <p:cNvSpPr/>
          <p:nvPr/>
        </p:nvSpPr>
        <p:spPr>
          <a:xfrm>
            <a:off x="10242508" y="3165837"/>
            <a:ext cx="441960" cy="50241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 rot="5400000">
            <a:off x="6836525" y="1540964"/>
            <a:ext cx="6362700" cy="4271372"/>
          </a:xfrm>
          <a:prstGeom prst="flowChartDocumen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ttangolo arrotondato 27"/>
          <p:cNvSpPr/>
          <p:nvPr/>
        </p:nvSpPr>
        <p:spPr>
          <a:xfrm>
            <a:off x="-3321269" y="-1"/>
            <a:ext cx="3103379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b="1" dirty="0"/>
              <a:t>Immagine</a:t>
            </a:r>
            <a:r>
              <a:rPr lang="it-IT" sz="1400" dirty="0"/>
              <a:t> </a:t>
            </a:r>
          </a:p>
          <a:p>
            <a:r>
              <a:rPr lang="it-IT" sz="1400" dirty="0" smtClean="0"/>
              <a:t>https://www.pexels.com/photo/nature-bird-animal-eyes-60692/</a:t>
            </a:r>
            <a:endParaRPr lang="it-IT" sz="1400" dirty="0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27186AD6-060E-4A5F-9A0A-AF35D77334FB}"/>
              </a:ext>
            </a:extLst>
          </p:cNvPr>
          <p:cNvSpPr txBox="1"/>
          <p:nvPr/>
        </p:nvSpPr>
        <p:spPr>
          <a:xfrm>
            <a:off x="381000" y="697479"/>
            <a:ext cx="7845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spcBef>
                <a:spcPts val="1000"/>
              </a:spcBef>
              <a:defRPr/>
            </a:pPr>
            <a:r>
              <a:rPr lang="it-IT" sz="2400" b="1" dirty="0" smtClean="0">
                <a:latin typeface="Tempus Sans ITC" panose="04020404030D07020202" pitchFamily="82" charset="0"/>
                <a:cs typeface="Gisha" panose="020B0502040204020203" pitchFamily="34" charset="-79"/>
              </a:rPr>
              <a:t>Ulteriori requisiti per l’</a:t>
            </a:r>
            <a:r>
              <a:rPr lang="it-IT" sz="2400" b="1" dirty="0" err="1" smtClean="0">
                <a:latin typeface="Tempus Sans ITC" panose="04020404030D07020202" pitchFamily="82" charset="0"/>
                <a:cs typeface="Gisha" panose="020B0502040204020203" pitchFamily="34" charset="-79"/>
              </a:rPr>
              <a:t>assicurabilità</a:t>
            </a:r>
            <a:endParaRPr lang="it-IT" sz="2400" b="1" dirty="0" smtClean="0">
              <a:latin typeface="Tempus Sans ITC" panose="04020404030D07020202" pitchFamily="82" charset="0"/>
              <a:cs typeface="Gisha" panose="020B0502040204020203" pitchFamily="34" charset="-79"/>
            </a:endParaRPr>
          </a:p>
        </p:txBody>
      </p:sp>
      <p:sp>
        <p:nvSpPr>
          <p:cNvPr id="12" name="CasellaDiTesto 11"/>
          <p:cNvSpPr txBox="1"/>
          <p:nvPr/>
        </p:nvSpPr>
        <p:spPr>
          <a:xfrm>
            <a:off x="15522385" y="389373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47" name="Rettangolo arrotondato 46"/>
          <p:cNvSpPr/>
          <p:nvPr/>
        </p:nvSpPr>
        <p:spPr>
          <a:xfrm>
            <a:off x="6157329" y="2150056"/>
            <a:ext cx="662572" cy="40264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3-4</a:t>
            </a:r>
            <a:endParaRPr lang="it-IT" dirty="0"/>
          </a:p>
        </p:txBody>
      </p:sp>
      <p:sp>
        <p:nvSpPr>
          <p:cNvPr id="49" name="Rettangolo arrotondato 48"/>
          <p:cNvSpPr/>
          <p:nvPr/>
        </p:nvSpPr>
        <p:spPr>
          <a:xfrm>
            <a:off x="6645771" y="1418359"/>
            <a:ext cx="517029" cy="29614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36" name="Rettangolo 35"/>
          <p:cNvSpPr/>
          <p:nvPr/>
        </p:nvSpPr>
        <p:spPr>
          <a:xfrm>
            <a:off x="5063837" y="4362450"/>
            <a:ext cx="3262746" cy="22669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/>
              <a:t>Trasferimento del rischio</a:t>
            </a:r>
          </a:p>
          <a:p>
            <a:pPr algn="ctr"/>
            <a:r>
              <a:rPr lang="it-IT" dirty="0" smtClean="0"/>
              <a:t/>
            </a:r>
            <a:br>
              <a:rPr lang="it-IT" dirty="0" smtClean="0"/>
            </a:br>
            <a:r>
              <a:rPr lang="it-IT" dirty="0" smtClean="0"/>
              <a:t>L’importo versato  è commisurato alla probabilità dell’evento dannoso (stima empirica)</a:t>
            </a:r>
            <a:endParaRPr lang="it-IT" dirty="0"/>
          </a:p>
        </p:txBody>
      </p:sp>
      <p:sp>
        <p:nvSpPr>
          <p:cNvPr id="38" name="Rettangolo 37"/>
          <p:cNvSpPr/>
          <p:nvPr/>
        </p:nvSpPr>
        <p:spPr>
          <a:xfrm>
            <a:off x="477980" y="4362451"/>
            <a:ext cx="3446319" cy="23050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b="1" dirty="0" smtClean="0"/>
              <a:t>Stipula polizza </a:t>
            </a:r>
            <a:r>
              <a:rPr lang="it-IT" dirty="0" smtClean="0"/>
              <a:t>= inclusione in una comunità di soggetti esposti al medesimo rischio.</a:t>
            </a:r>
            <a:br>
              <a:rPr lang="it-IT" dirty="0" smtClean="0"/>
            </a:br>
            <a:endParaRPr lang="it-IT" dirty="0" smtClean="0"/>
          </a:p>
          <a:p>
            <a:r>
              <a:rPr lang="it-IT" b="1" dirty="0" smtClean="0"/>
              <a:t>-&gt;</a:t>
            </a:r>
            <a:r>
              <a:rPr lang="it-IT" dirty="0" smtClean="0"/>
              <a:t> Ciascuno versa il proprio contributo per fronteggiare il rischio.</a:t>
            </a:r>
            <a:endParaRPr lang="it-IT" dirty="0"/>
          </a:p>
        </p:txBody>
      </p:sp>
      <p:sp>
        <p:nvSpPr>
          <p:cNvPr id="37" name="Rettangolo arrotondato 36"/>
          <p:cNvSpPr/>
          <p:nvPr/>
        </p:nvSpPr>
        <p:spPr>
          <a:xfrm>
            <a:off x="1238881" y="809429"/>
            <a:ext cx="456570" cy="31452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40" name="CasellaDiTesto 39"/>
          <p:cNvSpPr txBox="1"/>
          <p:nvPr/>
        </p:nvSpPr>
        <p:spPr>
          <a:xfrm>
            <a:off x="1885950" y="1412234"/>
            <a:ext cx="4514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i="1" dirty="0" smtClean="0">
                <a:latin typeface="Tempus Sans ITC" panose="04020404030D07020202" pitchFamily="82" charset="0"/>
                <a:cs typeface="Gisha" panose="020B0502040204020203" pitchFamily="34" charset="-79"/>
              </a:rPr>
              <a:t>Il rischio è riferibile a un  gran numero di unità omogenee?</a:t>
            </a:r>
            <a:endParaRPr lang="it-IT" b="1" i="1" dirty="0">
              <a:latin typeface="Tempus Sans ITC" panose="04020404030D07020202" pitchFamily="82" charset="0"/>
              <a:cs typeface="Gisha" panose="020B0502040204020203" pitchFamily="34" charset="-79"/>
            </a:endParaRPr>
          </a:p>
        </p:txBody>
      </p:sp>
      <p:sp>
        <p:nvSpPr>
          <p:cNvPr id="41" name="Rettangolo 40"/>
          <p:cNvSpPr/>
          <p:nvPr/>
        </p:nvSpPr>
        <p:spPr>
          <a:xfrm>
            <a:off x="2266950" y="2266950"/>
            <a:ext cx="3867150" cy="11239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 smtClean="0"/>
              <a:t>Principio mutualistico</a:t>
            </a:r>
          </a:p>
          <a:p>
            <a:pPr algn="ctr"/>
            <a:r>
              <a:rPr lang="it-IT" dirty="0" smtClean="0"/>
              <a:t>Il danno ripartisce tra tutti coloro che sono soggetti a quel rischio</a:t>
            </a:r>
          </a:p>
        </p:txBody>
      </p:sp>
      <p:sp>
        <p:nvSpPr>
          <p:cNvPr id="26" name="Goccia 25">
            <a:extLst>
              <a:ext uri="{FF2B5EF4-FFF2-40B4-BE49-F238E27FC236}">
                <a16:creationId xmlns:a16="http://schemas.microsoft.com/office/drawing/2014/main" id="{C57C8360-8269-4875-8ADE-12259106F6E1}"/>
              </a:ext>
            </a:extLst>
          </p:cNvPr>
          <p:cNvSpPr/>
          <p:nvPr/>
        </p:nvSpPr>
        <p:spPr>
          <a:xfrm rot="1001462">
            <a:off x="233090" y="2061260"/>
            <a:ext cx="1973736" cy="1677853"/>
          </a:xfrm>
          <a:prstGeom prst="teardrop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2000" b="1" dirty="0" smtClean="0">
                <a:solidFill>
                  <a:schemeClr val="tx1"/>
                </a:solidFill>
                <a:latin typeface="Tempus Sans ITC" panose="04020404030D07020202" pitchFamily="82" charset="0"/>
                <a:cs typeface="Gisha" panose="020B0502040204020203" pitchFamily="34" charset="-79"/>
              </a:rPr>
              <a:t>Più efficace se </a:t>
            </a:r>
            <a:r>
              <a:rPr lang="it-IT" sz="2000" b="1" dirty="0" err="1" smtClean="0">
                <a:solidFill>
                  <a:schemeClr val="tx1"/>
                </a:solidFill>
                <a:latin typeface="Tempus Sans ITC" panose="04020404030D07020202" pitchFamily="82" charset="0"/>
                <a:cs typeface="Gisha" panose="020B0502040204020203" pitchFamily="34" charset="-79"/>
              </a:rPr>
              <a:t>max</a:t>
            </a:r>
            <a:r>
              <a:rPr lang="it-IT" sz="2000" b="1" dirty="0" smtClean="0">
                <a:solidFill>
                  <a:schemeClr val="tx1"/>
                </a:solidFill>
                <a:latin typeface="Tempus Sans ITC" panose="04020404030D07020202" pitchFamily="82" charset="0"/>
                <a:cs typeface="Gisha" panose="020B0502040204020203" pitchFamily="34" charset="-79"/>
              </a:rPr>
              <a:t> numero assicurati</a:t>
            </a:r>
            <a:endParaRPr lang="it-IT" sz="2000" b="1" dirty="0">
              <a:solidFill>
                <a:schemeClr val="tx1"/>
              </a:solidFill>
              <a:latin typeface="Tempus Sans ITC" panose="04020404030D07020202" pitchFamily="82" charset="0"/>
              <a:cs typeface="Gisha" panose="020B0502040204020203" pitchFamily="34" charset="-79"/>
            </a:endParaRPr>
          </a:p>
        </p:txBody>
      </p:sp>
      <p:sp>
        <p:nvSpPr>
          <p:cNvPr id="27" name="Rettangolo arrotondato 26"/>
          <p:cNvSpPr/>
          <p:nvPr/>
        </p:nvSpPr>
        <p:spPr>
          <a:xfrm>
            <a:off x="1349871" y="1723159"/>
            <a:ext cx="440829" cy="41044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5</a:t>
            </a:r>
            <a:endParaRPr lang="it-IT" dirty="0"/>
          </a:p>
        </p:txBody>
      </p:sp>
      <p:sp>
        <p:nvSpPr>
          <p:cNvPr id="31" name="CasellaDiTesto 30"/>
          <p:cNvSpPr txBox="1"/>
          <p:nvPr/>
        </p:nvSpPr>
        <p:spPr>
          <a:xfrm>
            <a:off x="2038350" y="3926834"/>
            <a:ext cx="4514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b="1" i="1" dirty="0" smtClean="0">
                <a:latin typeface="Tempus Sans ITC" panose="04020404030D07020202" pitchFamily="82" charset="0"/>
                <a:cs typeface="Gisha" panose="020B0502040204020203" pitchFamily="34" charset="-79"/>
              </a:rPr>
              <a:t>Per l’assicurato</a:t>
            </a:r>
            <a:endParaRPr lang="it-IT" b="1" i="1" dirty="0">
              <a:latin typeface="Tempus Sans ITC" panose="04020404030D07020202" pitchFamily="82" charset="0"/>
              <a:cs typeface="Gisha" panose="020B0502040204020203" pitchFamily="34" charset="-79"/>
            </a:endParaRPr>
          </a:p>
        </p:txBody>
      </p:sp>
      <p:sp>
        <p:nvSpPr>
          <p:cNvPr id="32" name="Freccia a destra 31"/>
          <p:cNvSpPr/>
          <p:nvPr/>
        </p:nvSpPr>
        <p:spPr>
          <a:xfrm>
            <a:off x="4286250" y="5124450"/>
            <a:ext cx="495300" cy="43815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Rettangolo arrotondato 32"/>
          <p:cNvSpPr/>
          <p:nvPr/>
        </p:nvSpPr>
        <p:spPr>
          <a:xfrm>
            <a:off x="5217021" y="3780559"/>
            <a:ext cx="440829" cy="33424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6</a:t>
            </a:r>
            <a:endParaRPr lang="it-IT" dirty="0"/>
          </a:p>
        </p:txBody>
      </p:sp>
      <p:sp>
        <p:nvSpPr>
          <p:cNvPr id="34" name="Rettangolo arrotondato 33"/>
          <p:cNvSpPr/>
          <p:nvPr/>
        </p:nvSpPr>
        <p:spPr>
          <a:xfrm>
            <a:off x="0" y="3913909"/>
            <a:ext cx="647700" cy="44854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7-8</a:t>
            </a:r>
            <a:endParaRPr lang="it-IT" dirty="0"/>
          </a:p>
        </p:txBody>
      </p:sp>
      <p:sp>
        <p:nvSpPr>
          <p:cNvPr id="35" name="Rettangolo arrotondato 34"/>
          <p:cNvSpPr/>
          <p:nvPr/>
        </p:nvSpPr>
        <p:spPr>
          <a:xfrm>
            <a:off x="6248400" y="3856759"/>
            <a:ext cx="781050" cy="41044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9-10</a:t>
            </a:r>
            <a:endParaRPr lang="it-IT" dirty="0"/>
          </a:p>
        </p:txBody>
      </p:sp>
      <p:sp>
        <p:nvSpPr>
          <p:cNvPr id="39" name="Rettangolo arrotondato 38"/>
          <p:cNvSpPr/>
          <p:nvPr/>
        </p:nvSpPr>
        <p:spPr>
          <a:xfrm>
            <a:off x="4264521" y="4771159"/>
            <a:ext cx="440829" cy="33424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9</a:t>
            </a:r>
            <a:endParaRPr lang="it-IT" dirty="0"/>
          </a:p>
        </p:txBody>
      </p:sp>
      <p:pic>
        <p:nvPicPr>
          <p:cNvPr id="29" name="Immagine 28">
            <a:extLst>
              <a:ext uri="{FF2B5EF4-FFF2-40B4-BE49-F238E27FC236}">
                <a16:creationId xmlns:a16="http://schemas.microsoft.com/office/drawing/2014/main" id="{088C000B-1634-4045-A4B4-8C7E9B4922A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8887" y="3439732"/>
            <a:ext cx="744190" cy="744190"/>
          </a:xfrm>
          <a:prstGeom prst="rect">
            <a:avLst/>
          </a:prstGeom>
        </p:spPr>
      </p:pic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AF1E612F-E871-41C3-93FC-8FB6829603D9}"/>
              </a:ext>
            </a:extLst>
          </p:cNvPr>
          <p:cNvSpPr txBox="1"/>
          <p:nvPr/>
        </p:nvSpPr>
        <p:spPr>
          <a:xfrm>
            <a:off x="8659715" y="6577423"/>
            <a:ext cx="3532285" cy="2805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 clic sull'info point per approfondire l’argomento</a:t>
            </a:r>
          </a:p>
        </p:txBody>
      </p:sp>
    </p:spTree>
    <p:extLst>
      <p:ext uri="{BB962C8B-B14F-4D97-AF65-F5344CB8AC3E}">
        <p14:creationId xmlns:p14="http://schemas.microsoft.com/office/powerpoint/2010/main" val="389568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magin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40526"/>
            <a:ext cx="6000750" cy="3515095"/>
          </a:xfrm>
          <a:prstGeom prst="rect">
            <a:avLst/>
          </a:prstGeom>
        </p:spPr>
      </p:pic>
      <p:sp>
        <p:nvSpPr>
          <p:cNvPr id="12" name="Documento 11"/>
          <p:cNvSpPr/>
          <p:nvPr/>
        </p:nvSpPr>
        <p:spPr>
          <a:xfrm>
            <a:off x="-13525" y="338554"/>
            <a:ext cx="5991424" cy="3700322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18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0" name="Segnaposto testo 3">
            <a:extLst>
              <a:ext uri="{FF2B5EF4-FFF2-40B4-BE49-F238E27FC236}">
                <a16:creationId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Condizioni di funzionamento del meccanismo assicurativo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5BD0707-0870-4F01-8A0A-F9DD33BECCF0}"/>
              </a:ext>
            </a:extLst>
          </p:cNvPr>
          <p:cNvSpPr/>
          <p:nvPr/>
        </p:nvSpPr>
        <p:spPr>
          <a:xfrm>
            <a:off x="-2957957" y="7464"/>
            <a:ext cx="2945460" cy="3954936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68580" tIns="34290" rIns="68580" bIns="34290" rtlCol="0" anchor="ctr"/>
          <a:lstStyle>
            <a:defPPr>
              <a:defRPr lang="en-US"/>
            </a:defPPr>
            <a:lvl1pPr marL="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1" dirty="0"/>
              <a:t>Note sviluppo</a:t>
            </a:r>
          </a:p>
          <a:p>
            <a:endParaRPr lang="it-IT" b="1" dirty="0"/>
          </a:p>
          <a:p>
            <a:r>
              <a:rPr lang="it-IT" b="1" dirty="0" smtClean="0"/>
              <a:t>Immagini</a:t>
            </a:r>
          </a:p>
          <a:p>
            <a:r>
              <a:rPr lang="it-IT" dirty="0" smtClean="0"/>
              <a:t>https://www.pexels.com/photo/rappelling-97805/</a:t>
            </a:r>
            <a:endParaRPr lang="it-IT" b="1" dirty="0"/>
          </a:p>
        </p:txBody>
      </p:sp>
      <p:sp>
        <p:nvSpPr>
          <p:cNvPr id="39" name="Rettangolo arrotondato 38"/>
          <p:cNvSpPr/>
          <p:nvPr/>
        </p:nvSpPr>
        <p:spPr>
          <a:xfrm>
            <a:off x="3804663" y="4435937"/>
            <a:ext cx="441960" cy="50241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31" name="Goccia 30">
            <a:extLst>
              <a:ext uri="{FF2B5EF4-FFF2-40B4-BE49-F238E27FC236}">
                <a16:creationId xmlns:a16="http://schemas.microsoft.com/office/drawing/2014/main" id="{ED34B437-BD07-4240-B46E-68949A03EE44}"/>
              </a:ext>
            </a:extLst>
          </p:cNvPr>
          <p:cNvSpPr/>
          <p:nvPr/>
        </p:nvSpPr>
        <p:spPr>
          <a:xfrm rot="1905374">
            <a:off x="6269226" y="1399429"/>
            <a:ext cx="263725" cy="274338"/>
          </a:xfrm>
          <a:prstGeom prst="teardrop">
            <a:avLst>
              <a:gd name="adj" fmla="val 102018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2" name="Goccia 31">
            <a:extLst>
              <a:ext uri="{FF2B5EF4-FFF2-40B4-BE49-F238E27FC236}">
                <a16:creationId xmlns:a16="http://schemas.microsoft.com/office/drawing/2014/main" id="{ED34B437-BD07-4240-B46E-68949A03EE44}"/>
              </a:ext>
            </a:extLst>
          </p:cNvPr>
          <p:cNvSpPr/>
          <p:nvPr/>
        </p:nvSpPr>
        <p:spPr>
          <a:xfrm rot="1905374">
            <a:off x="6322395" y="2483272"/>
            <a:ext cx="263725" cy="274338"/>
          </a:xfrm>
          <a:prstGeom prst="teardrop">
            <a:avLst>
              <a:gd name="adj" fmla="val 102018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5" name="Rettangolo arrotondato 44"/>
          <p:cNvSpPr/>
          <p:nvPr/>
        </p:nvSpPr>
        <p:spPr>
          <a:xfrm>
            <a:off x="11085099" y="1981200"/>
            <a:ext cx="725901" cy="3619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3-5</a:t>
            </a:r>
            <a:endParaRPr lang="it-IT" dirty="0"/>
          </a:p>
        </p:txBody>
      </p:sp>
      <p:sp>
        <p:nvSpPr>
          <p:cNvPr id="29" name="Rettangolo 28"/>
          <p:cNvSpPr/>
          <p:nvPr/>
        </p:nvSpPr>
        <p:spPr>
          <a:xfrm>
            <a:off x="445188" y="1521507"/>
            <a:ext cx="54838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 smtClean="0">
                <a:cs typeface="Arial" charset="0"/>
              </a:rPr>
              <a:t>Per il funzionamento del meccanismo assicurativo,</a:t>
            </a:r>
          </a:p>
          <a:p>
            <a:r>
              <a:rPr lang="it-IT" sz="2400" dirty="0" smtClean="0">
                <a:cs typeface="Arial" charset="0"/>
              </a:rPr>
              <a:t>devono sussistere alcune </a:t>
            </a:r>
            <a:r>
              <a:rPr lang="it-IT" sz="2400" b="1" dirty="0" smtClean="0">
                <a:cs typeface="Arial" charset="0"/>
              </a:rPr>
              <a:t>condizioni</a:t>
            </a:r>
          </a:p>
        </p:txBody>
      </p:sp>
      <p:sp>
        <p:nvSpPr>
          <p:cNvPr id="35" name="Rettangolo 34"/>
          <p:cNvSpPr/>
          <p:nvPr/>
        </p:nvSpPr>
        <p:spPr>
          <a:xfrm>
            <a:off x="6708197" y="1239413"/>
            <a:ext cx="54838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 smtClean="0">
                <a:cs typeface="Arial" charset="0"/>
              </a:rPr>
              <a:t>La </a:t>
            </a:r>
            <a:r>
              <a:rPr lang="it-IT" sz="2400" b="1" dirty="0" smtClean="0">
                <a:cs typeface="Arial" charset="0"/>
              </a:rPr>
              <a:t>massa</a:t>
            </a:r>
            <a:r>
              <a:rPr lang="it-IT" sz="2400" dirty="0" smtClean="0">
                <a:cs typeface="Arial" charset="0"/>
              </a:rPr>
              <a:t> dei rischi gestiti deve essere omogenea</a:t>
            </a:r>
          </a:p>
        </p:txBody>
      </p:sp>
      <p:sp>
        <p:nvSpPr>
          <p:cNvPr id="36" name="Rettangolo 35"/>
          <p:cNvSpPr/>
          <p:nvPr/>
        </p:nvSpPr>
        <p:spPr>
          <a:xfrm>
            <a:off x="6714422" y="2288901"/>
            <a:ext cx="548380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 smtClean="0">
                <a:cs typeface="Arial" charset="0"/>
              </a:rPr>
              <a:t>I rischi devono essere sufficientemente </a:t>
            </a:r>
            <a:r>
              <a:rPr lang="it-IT" sz="2400" b="1" dirty="0" smtClean="0">
                <a:cs typeface="Arial" charset="0"/>
              </a:rPr>
              <a:t>numerosi</a:t>
            </a:r>
          </a:p>
          <a:p>
            <a:r>
              <a:rPr lang="it-IT" sz="2400" dirty="0" smtClean="0">
                <a:cs typeface="Arial" charset="0"/>
              </a:rPr>
              <a:t>e </a:t>
            </a:r>
            <a:r>
              <a:rPr lang="it-IT" sz="2400" b="1" dirty="0" smtClean="0">
                <a:cs typeface="Arial" charset="0"/>
              </a:rPr>
              <a:t>valutabili</a:t>
            </a:r>
            <a:r>
              <a:rPr lang="it-IT" sz="2400" dirty="0" smtClean="0">
                <a:cs typeface="Arial" charset="0"/>
              </a:rPr>
              <a:t> (probabilità/quantificazione del danno)</a:t>
            </a:r>
          </a:p>
        </p:txBody>
      </p:sp>
      <p:sp>
        <p:nvSpPr>
          <p:cNvPr id="42" name="Goccia 41">
            <a:extLst>
              <a:ext uri="{FF2B5EF4-FFF2-40B4-BE49-F238E27FC236}">
                <a16:creationId xmlns:a16="http://schemas.microsoft.com/office/drawing/2014/main" id="{ED34B437-BD07-4240-B46E-68949A03EE44}"/>
              </a:ext>
            </a:extLst>
          </p:cNvPr>
          <p:cNvSpPr/>
          <p:nvPr/>
        </p:nvSpPr>
        <p:spPr>
          <a:xfrm rot="1905374">
            <a:off x="6320659" y="4620347"/>
            <a:ext cx="263725" cy="274338"/>
          </a:xfrm>
          <a:prstGeom prst="teardrop">
            <a:avLst>
              <a:gd name="adj" fmla="val 102018"/>
            </a:avLst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3" name="Rettangolo arrotondato 52"/>
          <p:cNvSpPr/>
          <p:nvPr/>
        </p:nvSpPr>
        <p:spPr>
          <a:xfrm>
            <a:off x="4611767" y="1142999"/>
            <a:ext cx="703183" cy="36195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1-2</a:t>
            </a:r>
            <a:endParaRPr lang="it-IT" dirty="0"/>
          </a:p>
        </p:txBody>
      </p:sp>
      <p:sp>
        <p:nvSpPr>
          <p:cNvPr id="33" name="Rettangolo arrotondato 32"/>
          <p:cNvSpPr/>
          <p:nvPr/>
        </p:nvSpPr>
        <p:spPr>
          <a:xfrm>
            <a:off x="6231171" y="5162550"/>
            <a:ext cx="474429" cy="3688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6</a:t>
            </a:r>
            <a:endParaRPr lang="it-IT" dirty="0"/>
          </a:p>
        </p:txBody>
      </p:sp>
      <p:sp>
        <p:nvSpPr>
          <p:cNvPr id="30" name="Rettangolo 29"/>
          <p:cNvSpPr/>
          <p:nvPr/>
        </p:nvSpPr>
        <p:spPr>
          <a:xfrm>
            <a:off x="6860597" y="4496963"/>
            <a:ext cx="548380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 smtClean="0">
                <a:cs typeface="Arial" charset="0"/>
              </a:rPr>
              <a:t>I rischi devono essere tra loro </a:t>
            </a:r>
            <a:r>
              <a:rPr lang="it-IT" sz="2400" b="1" dirty="0" smtClean="0">
                <a:cs typeface="Arial" charset="0"/>
              </a:rPr>
              <a:t>indipendenti</a:t>
            </a:r>
            <a:r>
              <a:rPr lang="it-IT" sz="2400" dirty="0" smtClean="0">
                <a:cs typeface="Arial" charset="0"/>
              </a:rPr>
              <a:t> (</a:t>
            </a:r>
            <a:r>
              <a:rPr lang="it-IT" sz="2400" b="1" dirty="0" smtClean="0">
                <a:cs typeface="Arial" charset="0"/>
              </a:rPr>
              <a:t>compensazione</a:t>
            </a:r>
            <a:r>
              <a:rPr lang="it-IT" sz="2400" dirty="0" smtClean="0">
                <a:cs typeface="Arial" charset="0"/>
              </a:rPr>
              <a:t> delle perdite)</a:t>
            </a:r>
          </a:p>
        </p:txBody>
      </p:sp>
      <p:pic>
        <p:nvPicPr>
          <p:cNvPr id="34" name="Immagine 33">
            <a:extLst>
              <a:ext uri="{FF2B5EF4-FFF2-40B4-BE49-F238E27FC236}">
                <a16:creationId xmlns:a16="http://schemas.microsoft.com/office/drawing/2014/main" id="{088C000B-1634-4045-A4B4-8C7E9B4922A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437" y="6113810"/>
            <a:ext cx="744190" cy="744190"/>
          </a:xfrm>
          <a:prstGeom prst="rect">
            <a:avLst/>
          </a:prstGeom>
        </p:spPr>
      </p:pic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AF1E612F-E871-41C3-93FC-8FB6829603D9}"/>
              </a:ext>
            </a:extLst>
          </p:cNvPr>
          <p:cNvSpPr txBox="1"/>
          <p:nvPr/>
        </p:nvSpPr>
        <p:spPr>
          <a:xfrm>
            <a:off x="8659715" y="6577423"/>
            <a:ext cx="3532285" cy="2805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 clic sull'info point per approfondire l’argomento</a:t>
            </a:r>
          </a:p>
        </p:txBody>
      </p:sp>
    </p:spTree>
    <p:extLst>
      <p:ext uri="{BB962C8B-B14F-4D97-AF65-F5344CB8AC3E}">
        <p14:creationId xmlns:p14="http://schemas.microsoft.com/office/powerpoint/2010/main" val="166054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tangolo 32">
            <a:extLst>
              <a:ext uri="{FF2B5EF4-FFF2-40B4-BE49-F238E27FC236}">
                <a16:creationId xmlns:a16="http://schemas.microsoft.com/office/drawing/2014/main" id="{6A666111-48B8-4545-8DBB-7AF89FD58BEF}"/>
              </a:ext>
            </a:extLst>
          </p:cNvPr>
          <p:cNvSpPr/>
          <p:nvPr/>
        </p:nvSpPr>
        <p:spPr>
          <a:xfrm>
            <a:off x="0" y="1639012"/>
            <a:ext cx="2971800" cy="5242438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8575" y="488168"/>
            <a:ext cx="2914649" cy="1961034"/>
          </a:xfrm>
          <a:prstGeom prst="flowChartDocumen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ttangolo 4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253B9FE-41A1-47DC-935A-B3FCFB1167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Scenario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576517" y="19637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1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3D044AC9-C6B6-4F3F-9D7F-A0EEE1C75AD2}"/>
              </a:ext>
            </a:extLst>
          </p:cNvPr>
          <p:cNvSpPr/>
          <p:nvPr/>
        </p:nvSpPr>
        <p:spPr>
          <a:xfrm>
            <a:off x="3064835" y="609584"/>
            <a:ext cx="2971800" cy="6248416"/>
          </a:xfrm>
          <a:prstGeom prst="rect">
            <a:avLst/>
          </a:prstGeom>
          <a:solidFill>
            <a:srgbClr val="B0151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A2DBA2A7-A6BC-4EB2-AA72-CF9832627874}"/>
              </a:ext>
            </a:extLst>
          </p:cNvPr>
          <p:cNvSpPr/>
          <p:nvPr/>
        </p:nvSpPr>
        <p:spPr>
          <a:xfrm>
            <a:off x="6153150" y="1811540"/>
            <a:ext cx="2971800" cy="504645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19737189-C7F0-4B80-860D-548E2EDC43AC}"/>
              </a:ext>
            </a:extLst>
          </p:cNvPr>
          <p:cNvSpPr/>
          <p:nvPr/>
        </p:nvSpPr>
        <p:spPr>
          <a:xfrm>
            <a:off x="9220200" y="1505542"/>
            <a:ext cx="2971800" cy="535245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68" name="Segnaposto testo 7">
            <a:extLst>
              <a:ext uri="{FF2B5EF4-FFF2-40B4-BE49-F238E27FC236}">
                <a16:creationId xmlns:a16="http://schemas.microsoft.com/office/drawing/2014/main" id="{33C37E95-5F17-4534-AC47-05ECE8B02E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24286" y="2694216"/>
            <a:ext cx="2702943" cy="2020004"/>
          </a:xfrm>
        </p:spPr>
        <p:txBody>
          <a:bodyPr>
            <a:normAutofit/>
          </a:bodyPr>
          <a:lstStyle/>
          <a:p>
            <a:r>
              <a:rPr lang="it-IT" sz="1600" dirty="0" smtClean="0">
                <a:cs typeface="Arial" charset="0"/>
              </a:rPr>
              <a:t>Quali tutele per l’investitore sono previste dalla </a:t>
            </a:r>
            <a:r>
              <a:rPr lang="it-IT" sz="1600" dirty="0" err="1" smtClean="0">
                <a:cs typeface="Arial" charset="0"/>
              </a:rPr>
              <a:t>MiFID</a:t>
            </a:r>
            <a:r>
              <a:rPr lang="it-IT" sz="1600" dirty="0" smtClean="0">
                <a:cs typeface="Arial" charset="0"/>
              </a:rPr>
              <a:t> II?</a:t>
            </a:r>
            <a:endParaRPr lang="it-IT" sz="1600" dirty="0">
              <a:cs typeface="Arial" charset="0"/>
            </a:endParaRPr>
          </a:p>
        </p:txBody>
      </p:sp>
      <p:sp>
        <p:nvSpPr>
          <p:cNvPr id="69" name="Segnaposto testo 7">
            <a:extLst>
              <a:ext uri="{FF2B5EF4-FFF2-40B4-BE49-F238E27FC236}">
                <a16:creationId xmlns:a16="http://schemas.microsoft.com/office/drawing/2014/main" id="{F2CD7C70-B322-476A-A001-2A0AF494982C}"/>
              </a:ext>
            </a:extLst>
          </p:cNvPr>
          <p:cNvSpPr txBox="1">
            <a:spLocks/>
          </p:cNvSpPr>
          <p:nvPr/>
        </p:nvSpPr>
        <p:spPr>
          <a:xfrm>
            <a:off x="3321170" y="2694216"/>
            <a:ext cx="2577860" cy="2020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1pPr>
            <a:lvl2pPr marL="4572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2pPr>
            <a:lvl3pPr marL="9144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3pPr>
            <a:lvl4pPr marL="13716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4pPr>
            <a:lvl5pPr marL="18288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lvl="0">
              <a:defRPr/>
            </a:pPr>
            <a:r>
              <a:rPr lang="it-IT" sz="1600" dirty="0" smtClean="0"/>
              <a:t>Come si configura il nuovo ruolo del consulente del risparmio gestito e delle assicurazioni?</a:t>
            </a:r>
            <a:endParaRPr lang="it-IT" sz="1600" dirty="0"/>
          </a:p>
        </p:txBody>
      </p:sp>
      <p:sp>
        <p:nvSpPr>
          <p:cNvPr id="70" name="Segnaposto testo 7">
            <a:extLst>
              <a:ext uri="{FF2B5EF4-FFF2-40B4-BE49-F238E27FC236}">
                <a16:creationId xmlns:a16="http://schemas.microsoft.com/office/drawing/2014/main" id="{2036D021-4959-410B-9EA9-F240321A8817}"/>
              </a:ext>
            </a:extLst>
          </p:cNvPr>
          <p:cNvSpPr txBox="1">
            <a:spLocks/>
          </p:cNvSpPr>
          <p:nvPr/>
        </p:nvSpPr>
        <p:spPr>
          <a:xfrm>
            <a:off x="6369170" y="2707156"/>
            <a:ext cx="2501660" cy="2020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1pPr>
            <a:lvl2pPr marL="4572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2pPr>
            <a:lvl3pPr marL="9144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3pPr>
            <a:lvl4pPr marL="13716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4pPr>
            <a:lvl5pPr marL="18288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it-IT" sz="1600" dirty="0" smtClean="0"/>
              <a:t>Come varia la valutazione del rischio se effettuata da esperti o da persone comuni?</a:t>
            </a:r>
            <a:endParaRPr lang="it-IT" sz="1600" dirty="0"/>
          </a:p>
        </p:txBody>
      </p:sp>
      <p:sp>
        <p:nvSpPr>
          <p:cNvPr id="71" name="Segnaposto testo 7">
            <a:extLst>
              <a:ext uri="{FF2B5EF4-FFF2-40B4-BE49-F238E27FC236}">
                <a16:creationId xmlns:a16="http://schemas.microsoft.com/office/drawing/2014/main" id="{88167B35-4AA4-42ED-B6F5-DBC0F1E2893C}"/>
              </a:ext>
            </a:extLst>
          </p:cNvPr>
          <p:cNvSpPr txBox="1">
            <a:spLocks/>
          </p:cNvSpPr>
          <p:nvPr/>
        </p:nvSpPr>
        <p:spPr>
          <a:xfrm>
            <a:off x="9466053" y="2707156"/>
            <a:ext cx="2501660" cy="2020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1pPr>
            <a:lvl2pPr marL="4572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2pPr>
            <a:lvl3pPr marL="9144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3pPr>
            <a:lvl4pPr marL="13716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4pPr>
            <a:lvl5pPr marL="18288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it-IT" sz="1600" dirty="0"/>
          </a:p>
        </p:txBody>
      </p:sp>
      <p:sp>
        <p:nvSpPr>
          <p:cNvPr id="30" name="Rettangolo arrotondato 29"/>
          <p:cNvSpPr/>
          <p:nvPr/>
        </p:nvSpPr>
        <p:spPr>
          <a:xfrm>
            <a:off x="1074802" y="1025687"/>
            <a:ext cx="441960" cy="50241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31" name="Rettangolo arrotondato 30"/>
          <p:cNvSpPr/>
          <p:nvPr/>
        </p:nvSpPr>
        <p:spPr>
          <a:xfrm>
            <a:off x="-4754879" y="-1"/>
            <a:ext cx="4536990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b="1" dirty="0"/>
              <a:t>Note sviluppo</a:t>
            </a:r>
          </a:p>
          <a:p>
            <a:endParaRPr lang="it-IT" sz="1400" b="1" dirty="0"/>
          </a:p>
          <a:p>
            <a:r>
              <a:rPr lang="it-IT" sz="1400" b="1" dirty="0" smtClean="0"/>
              <a:t>Immagini</a:t>
            </a:r>
          </a:p>
          <a:p>
            <a:endParaRPr lang="it-IT" sz="1400" b="1" dirty="0" smtClean="0"/>
          </a:p>
          <a:p>
            <a:endParaRPr lang="it-IT" sz="1400" b="1" dirty="0" smtClean="0"/>
          </a:p>
          <a:p>
            <a:r>
              <a:rPr lang="it-IT" sz="1400" dirty="0" smtClean="0">
                <a:hlinkClick r:id="rId4"/>
              </a:rPr>
              <a:t>https://www.pexels.com/photo/agriculture-clouds-colors-countryside-108941</a:t>
            </a:r>
            <a:r>
              <a:rPr lang="it-IT" sz="1400" b="1" dirty="0" smtClean="0">
                <a:hlinkClick r:id="rId4"/>
              </a:rPr>
              <a:t>/</a:t>
            </a:r>
            <a:endParaRPr lang="it-IT" sz="1400" b="1" dirty="0" smtClean="0"/>
          </a:p>
          <a:p>
            <a:pPr marL="342900" indent="-342900"/>
            <a:endParaRPr lang="it-IT" sz="1400" b="1" dirty="0" smtClean="0"/>
          </a:p>
          <a:p>
            <a:r>
              <a:rPr lang="it-IT" sz="1400" dirty="0" smtClean="0">
                <a:latin typeface="Gisha" panose="020B0502040204020203" pitchFamily="34" charset="-79"/>
                <a:cs typeface="Gisha" panose="020B0502040204020203" pitchFamily="34" charset="-79"/>
              </a:rPr>
              <a:t>https://www.pexels.com/photo/woman-wears-beige-suit-hand-shaking-man-wear-suit-1124065/</a:t>
            </a:r>
          </a:p>
          <a:p>
            <a:pPr marL="342900" indent="-342900"/>
            <a:endParaRPr lang="it-IT" sz="1400" b="1" dirty="0" smtClean="0"/>
          </a:p>
          <a:p>
            <a:pPr marL="342900" indent="-342900"/>
            <a:r>
              <a:rPr lang="it-IT" sz="1400" dirty="0" smtClean="0">
                <a:hlinkClick r:id="rId5"/>
              </a:rPr>
              <a:t>https://www.pexels.com/photo/rappelling-97805</a:t>
            </a:r>
            <a:endParaRPr lang="it-IT" sz="1400" dirty="0" smtClean="0"/>
          </a:p>
          <a:p>
            <a:pPr marL="342900" indent="-342900"/>
            <a:endParaRPr lang="it-IT" sz="1400" dirty="0"/>
          </a:p>
          <a:p>
            <a:pPr marL="342900" indent="-342900"/>
            <a:endParaRPr lang="it-IT" sz="1400" dirty="0" smtClean="0"/>
          </a:p>
          <a:p>
            <a:r>
              <a:rPr lang="it-IT" sz="1400" dirty="0" smtClean="0">
                <a:hlinkClick r:id="rId6"/>
              </a:rPr>
              <a:t>https://www.pexels.com/photo/macbook-pro-beside-spiral-notebook-669616/</a:t>
            </a:r>
            <a:endParaRPr lang="it-IT" sz="1400" dirty="0" smtClean="0"/>
          </a:p>
          <a:p>
            <a:pPr marL="342900" indent="-342900"/>
            <a:endParaRPr lang="it-IT" sz="1400" dirty="0"/>
          </a:p>
        </p:txBody>
      </p:sp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3048000" y="511182"/>
            <a:ext cx="2990849" cy="1884324"/>
          </a:xfrm>
          <a:prstGeom prst="flowChartDocumen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ttangolo arrotondato 18"/>
          <p:cNvSpPr/>
          <p:nvPr/>
        </p:nvSpPr>
        <p:spPr>
          <a:xfrm>
            <a:off x="4215012" y="998687"/>
            <a:ext cx="441960" cy="50241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2</a:t>
            </a:r>
          </a:p>
        </p:txBody>
      </p:sp>
      <p:pic>
        <p:nvPicPr>
          <p:cNvPr id="9224" name="Picture 8"/>
          <p:cNvPicPr>
            <a:picLocks noChangeAspect="1" noChangeArrowheads="1"/>
          </p:cNvPicPr>
          <p:nvPr/>
        </p:nvPicPr>
        <p:blipFill>
          <a:blip r:embed="rId8"/>
          <a:stretch>
            <a:fillRect/>
          </a:stretch>
        </p:blipFill>
        <p:spPr bwMode="auto">
          <a:xfrm>
            <a:off x="6172200" y="492597"/>
            <a:ext cx="2914650" cy="1940814"/>
          </a:xfrm>
          <a:prstGeom prst="flowChartDocumen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6" name="Picture 10"/>
          <p:cNvPicPr>
            <a:picLocks noChangeAspect="1" noChangeArrowheads="1"/>
          </p:cNvPicPr>
          <p:nvPr/>
        </p:nvPicPr>
        <p:blipFill>
          <a:blip r:embed="rId9"/>
          <a:stretch>
            <a:fillRect/>
          </a:stretch>
        </p:blipFill>
        <p:spPr bwMode="auto">
          <a:xfrm>
            <a:off x="9207795" y="460835"/>
            <a:ext cx="2984205" cy="1985915"/>
          </a:xfrm>
          <a:prstGeom prst="flowChartDocumen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ttangolo arrotondato 16"/>
          <p:cNvSpPr/>
          <p:nvPr/>
        </p:nvSpPr>
        <p:spPr>
          <a:xfrm>
            <a:off x="10373265" y="982556"/>
            <a:ext cx="441960" cy="50241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4</a:t>
            </a:r>
          </a:p>
        </p:txBody>
      </p:sp>
      <p:sp>
        <p:nvSpPr>
          <p:cNvPr id="32" name="Rettangolo arrotondato 31"/>
          <p:cNvSpPr/>
          <p:nvPr/>
        </p:nvSpPr>
        <p:spPr>
          <a:xfrm>
            <a:off x="7399433" y="1021787"/>
            <a:ext cx="441960" cy="50241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3</a:t>
            </a:r>
          </a:p>
        </p:txBody>
      </p:sp>
      <p:sp>
        <p:nvSpPr>
          <p:cNvPr id="22" name="Segnaposto testo 7">
            <a:extLst>
              <a:ext uri="{FF2B5EF4-FFF2-40B4-BE49-F238E27FC236}">
                <a16:creationId xmlns:a16="http://schemas.microsoft.com/office/drawing/2014/main" id="{2036D021-4959-410B-9EA9-F240321A8817}"/>
              </a:ext>
            </a:extLst>
          </p:cNvPr>
          <p:cNvSpPr txBox="1">
            <a:spLocks/>
          </p:cNvSpPr>
          <p:nvPr/>
        </p:nvSpPr>
        <p:spPr>
          <a:xfrm>
            <a:off x="9578197" y="2738717"/>
            <a:ext cx="2501660" cy="20200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1pPr>
            <a:lvl2pPr marL="4572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2pPr>
            <a:lvl3pPr marL="9144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3pPr>
            <a:lvl4pPr marL="13716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4pPr>
            <a:lvl5pPr marL="1828800" indent="0" algn="l" defTabSz="457200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/>
                </a:solidFill>
                <a:latin typeface="Gisha" panose="020B0502040204020203" pitchFamily="34" charset="-79"/>
                <a:ea typeface="+mj-ea"/>
                <a:cs typeface="Gisha" panose="020B0502040204020203" pitchFamily="34" charset="-79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it-IT" sz="1600" dirty="0" smtClean="0"/>
              <a:t>Quali  significati  ha il concetto di rischio nell’ambito finanziario/assicurativo?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345341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8"/>
          <p:cNvPicPr>
            <a:picLocks noChangeAspect="1" noChangeArrowheads="1"/>
          </p:cNvPicPr>
          <p:nvPr/>
        </p:nvPicPr>
        <p:blipFill>
          <a:blip r:embed="rId3">
            <a:lum bright="10000"/>
          </a:blip>
          <a:stretch>
            <a:fillRect/>
          </a:stretch>
        </p:blipFill>
        <p:spPr bwMode="auto">
          <a:xfrm>
            <a:off x="0" y="3476902"/>
            <a:ext cx="6324599" cy="33423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ocumento 10"/>
          <p:cNvSpPr/>
          <p:nvPr/>
        </p:nvSpPr>
        <p:spPr>
          <a:xfrm>
            <a:off x="64414" y="476250"/>
            <a:ext cx="6327206" cy="392157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19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0" name="Segnaposto testo 3">
            <a:extLst>
              <a:ext uri="{FF2B5EF4-FFF2-40B4-BE49-F238E27FC236}">
                <a16:creationId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Asimmetria informativa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37" name="Rettangolo 36"/>
          <p:cNvSpPr/>
          <p:nvPr/>
        </p:nvSpPr>
        <p:spPr>
          <a:xfrm>
            <a:off x="6656060" y="1982425"/>
            <a:ext cx="53223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it-IT" dirty="0">
              <a:latin typeface="Tempus Sans ITC" panose="04020404030D07020202" pitchFamily="82" charset="0"/>
              <a:cs typeface="Gisha" panose="020B0502040204020203" pitchFamily="34" charset="-79"/>
            </a:endParaRP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>
            <a:lum bright="-10000"/>
          </a:blip>
          <a:stretch>
            <a:fillRect/>
          </a:stretch>
        </p:blipFill>
        <p:spPr bwMode="auto">
          <a:xfrm>
            <a:off x="6362700" y="495300"/>
            <a:ext cx="5829300" cy="3352800"/>
          </a:xfrm>
          <a:prstGeom prst="flowChartDocumen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ttangolo arrotondato 39"/>
          <p:cNvSpPr/>
          <p:nvPr/>
        </p:nvSpPr>
        <p:spPr>
          <a:xfrm>
            <a:off x="-3378419" y="0"/>
            <a:ext cx="3103379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b="1" dirty="0" smtClean="0"/>
              <a:t>Note sviluppo</a:t>
            </a:r>
          </a:p>
          <a:p>
            <a:endParaRPr lang="it-IT" sz="1400" b="1" dirty="0" smtClean="0"/>
          </a:p>
          <a:p>
            <a:r>
              <a:rPr lang="it-IT" sz="1400" b="1" dirty="0" smtClean="0"/>
              <a:t>Immagini</a:t>
            </a:r>
          </a:p>
          <a:p>
            <a:r>
              <a:rPr lang="it-IT" sz="1400" dirty="0" smtClean="0"/>
              <a:t> </a:t>
            </a:r>
          </a:p>
          <a:p>
            <a:r>
              <a:rPr lang="it-IT" sz="1400" dirty="0" smtClean="0">
                <a:hlinkClick r:id="rId5"/>
              </a:rPr>
              <a:t>https://www.pexels.com/photo/businesswomen-businesswoman-interview-meeting-70292/</a:t>
            </a:r>
            <a:endParaRPr lang="it-IT" sz="1400" dirty="0" smtClean="0"/>
          </a:p>
          <a:p>
            <a:endParaRPr lang="it-IT" sz="1400" dirty="0" smtClean="0"/>
          </a:p>
          <a:p>
            <a:r>
              <a:rPr lang="it-IT" sz="1400" dirty="0" smtClean="0"/>
              <a:t>Luminosità -10%</a:t>
            </a:r>
          </a:p>
          <a:p>
            <a:endParaRPr lang="it-IT" sz="1400" dirty="0" smtClean="0"/>
          </a:p>
          <a:p>
            <a:endParaRPr lang="it-IT" sz="1400" dirty="0" smtClean="0"/>
          </a:p>
          <a:p>
            <a:r>
              <a:rPr lang="it-IT" sz="1400" dirty="0" smtClean="0">
                <a:hlinkClick r:id="rId6"/>
              </a:rPr>
              <a:t>https://www.pexels.com/photo/black-box-with-green-bow-accent-157879/</a:t>
            </a:r>
            <a:endParaRPr lang="it-IT" sz="1400" dirty="0" smtClean="0"/>
          </a:p>
          <a:p>
            <a:endParaRPr lang="it-IT" sz="1400" dirty="0" smtClean="0"/>
          </a:p>
          <a:p>
            <a:r>
              <a:rPr lang="it-IT" sz="1400" dirty="0" smtClean="0"/>
              <a:t>Luminosità +10%</a:t>
            </a:r>
          </a:p>
          <a:p>
            <a:endParaRPr lang="it-IT" sz="1400" dirty="0"/>
          </a:p>
        </p:txBody>
      </p:sp>
      <p:sp>
        <p:nvSpPr>
          <p:cNvPr id="58" name="Rettangolo arrotondato 57"/>
          <p:cNvSpPr/>
          <p:nvPr/>
        </p:nvSpPr>
        <p:spPr>
          <a:xfrm>
            <a:off x="9030464" y="1464548"/>
            <a:ext cx="441960" cy="50241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pic>
        <p:nvPicPr>
          <p:cNvPr id="2050" name="Picture 2" descr="Immagine correlata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349" y="-3078163"/>
            <a:ext cx="1927225" cy="1623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ttangolo arrotondato 40"/>
          <p:cNvSpPr/>
          <p:nvPr/>
        </p:nvSpPr>
        <p:spPr>
          <a:xfrm>
            <a:off x="457201" y="800099"/>
            <a:ext cx="342900" cy="34290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50" name="Rettangolo arrotondato 49"/>
          <p:cNvSpPr/>
          <p:nvPr/>
        </p:nvSpPr>
        <p:spPr>
          <a:xfrm>
            <a:off x="266701" y="1630345"/>
            <a:ext cx="342899" cy="40800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27186AD6-060E-4A5F-9A0A-AF35D77334FB}"/>
              </a:ext>
            </a:extLst>
          </p:cNvPr>
          <p:cNvSpPr txBox="1"/>
          <p:nvPr/>
        </p:nvSpPr>
        <p:spPr>
          <a:xfrm>
            <a:off x="438150" y="763131"/>
            <a:ext cx="5886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spcBef>
                <a:spcPts val="1000"/>
              </a:spcBef>
              <a:defRPr/>
            </a:pPr>
            <a:r>
              <a:rPr lang="it-IT" sz="2400" b="1" dirty="0" smtClean="0">
                <a:latin typeface="Tempus Sans ITC" panose="04020404030D07020202" pitchFamily="82" charset="0"/>
                <a:cs typeface="Gisha" panose="020B0502040204020203" pitchFamily="34" charset="-79"/>
              </a:rPr>
              <a:t>Asimmetrie nella gestione del rischio</a:t>
            </a:r>
            <a:endParaRPr lang="it-IT" dirty="0">
              <a:cs typeface="Gisha" panose="020B0502040204020203" pitchFamily="34" charset="-79"/>
            </a:endParaRPr>
          </a:p>
        </p:txBody>
      </p:sp>
      <p:sp>
        <p:nvSpPr>
          <p:cNvPr id="21" name="Rettangolo arrotondato 20"/>
          <p:cNvSpPr/>
          <p:nvPr/>
        </p:nvSpPr>
        <p:spPr>
          <a:xfrm>
            <a:off x="2757785" y="4579087"/>
            <a:ext cx="453247" cy="3969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22" name="Rettangolo arrotondato 21"/>
          <p:cNvSpPr/>
          <p:nvPr/>
        </p:nvSpPr>
        <p:spPr>
          <a:xfrm>
            <a:off x="8977140" y="4208739"/>
            <a:ext cx="300209" cy="32516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</a:t>
            </a:r>
            <a:endParaRPr lang="it-IT" dirty="0"/>
          </a:p>
        </p:txBody>
      </p:sp>
      <p:sp>
        <p:nvSpPr>
          <p:cNvPr id="24" name="Rettangolo 23"/>
          <p:cNvSpPr/>
          <p:nvPr/>
        </p:nvSpPr>
        <p:spPr>
          <a:xfrm>
            <a:off x="696517" y="1638299"/>
            <a:ext cx="5551883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000" b="1" dirty="0" smtClean="0"/>
              <a:t>“</a:t>
            </a:r>
            <a:r>
              <a:rPr lang="it-IT" sz="2000" b="1" dirty="0" smtClean="0">
                <a:solidFill>
                  <a:srgbClr val="FFFFFF"/>
                </a:solidFill>
              </a:rPr>
              <a:t>Lato” domanda</a:t>
            </a:r>
            <a:endParaRPr lang="it-IT" sz="2000" dirty="0" smtClean="0">
              <a:solidFill>
                <a:srgbClr val="FFFFFF"/>
              </a:solidFill>
            </a:endParaRPr>
          </a:p>
          <a:p>
            <a:endParaRPr lang="it-IT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it-IT" sz="2000" dirty="0" smtClean="0">
                <a:solidFill>
                  <a:schemeClr val="tx2">
                    <a:lumMod val="75000"/>
                  </a:schemeClr>
                </a:solidFill>
              </a:rPr>
              <a:t>Il cliente non conosce la qualità del bene/servizio offerto,</a:t>
            </a:r>
          </a:p>
          <a:p>
            <a:r>
              <a:rPr lang="it-IT" sz="2000" dirty="0" smtClean="0">
                <a:solidFill>
                  <a:schemeClr val="tx2">
                    <a:lumMod val="75000"/>
                  </a:schemeClr>
                </a:solidFill>
              </a:rPr>
              <a:t>nota invece al venditore</a:t>
            </a:r>
          </a:p>
          <a:p>
            <a:endParaRPr lang="it-IT" sz="20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9" name="Rettangolo arrotondato 28"/>
          <p:cNvSpPr/>
          <p:nvPr/>
        </p:nvSpPr>
        <p:spPr>
          <a:xfrm>
            <a:off x="5243340" y="2341839"/>
            <a:ext cx="300209" cy="32516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30" name="Rettangolo arrotondato 29"/>
          <p:cNvSpPr/>
          <p:nvPr/>
        </p:nvSpPr>
        <p:spPr>
          <a:xfrm>
            <a:off x="6614940" y="5580339"/>
            <a:ext cx="300209" cy="32516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6</a:t>
            </a:r>
            <a:endParaRPr lang="it-IT" dirty="0"/>
          </a:p>
        </p:txBody>
      </p:sp>
      <p:sp>
        <p:nvSpPr>
          <p:cNvPr id="31" name="Rettangolo arrotondato 30"/>
          <p:cNvSpPr/>
          <p:nvPr/>
        </p:nvSpPr>
        <p:spPr>
          <a:xfrm>
            <a:off x="6595891" y="6266139"/>
            <a:ext cx="300209" cy="32516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7</a:t>
            </a:r>
            <a:endParaRPr lang="it-IT" dirty="0"/>
          </a:p>
        </p:txBody>
      </p:sp>
      <p:sp>
        <p:nvSpPr>
          <p:cNvPr id="26" name="Rettangolo 25"/>
          <p:cNvSpPr/>
          <p:nvPr/>
        </p:nvSpPr>
        <p:spPr>
          <a:xfrm>
            <a:off x="7040167" y="3886200"/>
            <a:ext cx="520898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it-IT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it-IT" sz="2000" b="1" dirty="0" smtClean="0">
                <a:solidFill>
                  <a:srgbClr val="FFFFFF"/>
                </a:solidFill>
              </a:rPr>
              <a:t>“Lato” offerta</a:t>
            </a:r>
          </a:p>
          <a:p>
            <a:endParaRPr lang="it-IT" sz="2000" dirty="0" smtClean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it-IT" sz="2000" dirty="0" smtClean="0">
                <a:solidFill>
                  <a:schemeClr val="tx2">
                    <a:lumMod val="75000"/>
                  </a:schemeClr>
                </a:solidFill>
              </a:rPr>
              <a:t>L’assicuratore  ignora la vera rischiosità del cliente</a:t>
            </a:r>
          </a:p>
          <a:p>
            <a:pPr>
              <a:buFont typeface="Wingdings"/>
              <a:buChar char="à"/>
            </a:pPr>
            <a:r>
              <a:rPr lang="it-IT" sz="2000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>Incertezza sul prezzo della copertura assicurativa!</a:t>
            </a:r>
            <a:r>
              <a:rPr lang="it-IT" sz="2000" b="1" i="1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  <a:t/>
            </a:r>
            <a:br>
              <a:rPr lang="it-IT" sz="2000" b="1" i="1" dirty="0" smtClean="0">
                <a:solidFill>
                  <a:schemeClr val="tx2">
                    <a:lumMod val="75000"/>
                  </a:schemeClr>
                </a:solidFill>
                <a:sym typeface="Wingdings" pitchFamily="2" charset="2"/>
              </a:rPr>
            </a:br>
            <a:r>
              <a:rPr lang="it-IT" sz="2000" b="1" i="1" dirty="0" smtClean="0">
                <a:solidFill>
                  <a:schemeClr val="accent2"/>
                </a:solidFill>
                <a:sym typeface="Wingdings" pitchFamily="2" charset="2"/>
              </a:rPr>
              <a:t>I</a:t>
            </a:r>
            <a:r>
              <a:rPr lang="it-IT" sz="1600" b="1" i="1" dirty="0" smtClean="0">
                <a:solidFill>
                  <a:schemeClr val="accent2"/>
                </a:solidFill>
                <a:sym typeface="Wingdings" pitchFamily="2" charset="2"/>
              </a:rPr>
              <a:t>l prezzo della polizza va determinato ex ante</a:t>
            </a:r>
            <a:endParaRPr lang="it-IT" sz="2000" dirty="0" smtClean="0">
              <a:solidFill>
                <a:schemeClr val="accent2"/>
              </a:solidFill>
            </a:endParaRPr>
          </a:p>
        </p:txBody>
      </p:sp>
      <p:sp>
        <p:nvSpPr>
          <p:cNvPr id="32" name="Rettangolo arrotondato 31"/>
          <p:cNvSpPr/>
          <p:nvPr/>
        </p:nvSpPr>
        <p:spPr>
          <a:xfrm>
            <a:off x="6614940" y="5027889"/>
            <a:ext cx="300209" cy="32516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5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13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tangolo 4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253B9FE-41A1-47DC-935A-B3FCFB1167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Ulteriori prodotti assicurativi per il risparmio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20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68" name="Segnaposto testo 7">
            <a:extLst>
              <a:ext uri="{FF2B5EF4-FFF2-40B4-BE49-F238E27FC236}">
                <a16:creationId xmlns:a16="http://schemas.microsoft.com/office/drawing/2014/main" id="{33C37E95-5F17-4534-AC47-05ECE8B02E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24287" y="3298071"/>
            <a:ext cx="2501660" cy="2020004"/>
          </a:xfrm>
        </p:spPr>
        <p:txBody>
          <a:bodyPr>
            <a:normAutofit/>
          </a:bodyPr>
          <a:lstStyle/>
          <a:p>
            <a:r>
              <a:rPr lang="it-IT" sz="1600" dirty="0"/>
              <a:t>Descrizione Scenario 01</a:t>
            </a:r>
          </a:p>
          <a:p>
            <a:r>
              <a:rPr lang="it-IT" sz="1600" dirty="0"/>
              <a:t>….</a:t>
            </a:r>
          </a:p>
          <a:p>
            <a:endParaRPr lang="it-IT" sz="1600" dirty="0"/>
          </a:p>
        </p:txBody>
      </p:sp>
      <p:sp>
        <p:nvSpPr>
          <p:cNvPr id="2" name="Documento 1">
            <a:extLst>
              <a:ext uri="{FF2B5EF4-FFF2-40B4-BE49-F238E27FC236}">
                <a16:creationId xmlns:a16="http://schemas.microsoft.com/office/drawing/2014/main" id="{B5D6EA2C-C98E-4C7C-9DC4-0DFE4FB8D0AA}"/>
              </a:ext>
            </a:extLst>
          </p:cNvPr>
          <p:cNvSpPr/>
          <p:nvPr/>
        </p:nvSpPr>
        <p:spPr>
          <a:xfrm>
            <a:off x="0" y="423681"/>
            <a:ext cx="6369170" cy="2786028"/>
          </a:xfrm>
          <a:prstGeom prst="flowChart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it-IT" b="1" dirty="0" smtClean="0"/>
          </a:p>
          <a:p>
            <a:pPr algn="ctr">
              <a:defRPr/>
            </a:pPr>
            <a:endParaRPr lang="it-IT" b="1" dirty="0" smtClean="0"/>
          </a:p>
          <a:p>
            <a:pPr algn="ctr">
              <a:defRPr/>
            </a:pPr>
            <a:r>
              <a:rPr lang="it-IT" b="1" dirty="0" smtClean="0"/>
              <a:t>Le Compagnie possono offrire varie  soluzioni per il risparmio</a:t>
            </a:r>
          </a:p>
        </p:txBody>
      </p:sp>
      <p:sp>
        <p:nvSpPr>
          <p:cNvPr id="24" name="Documento 23">
            <a:extLst>
              <a:ext uri="{FF2B5EF4-FFF2-40B4-BE49-F238E27FC236}">
                <a16:creationId xmlns:a16="http://schemas.microsoft.com/office/drawing/2014/main" id="{ABB207A1-8AF5-47AB-B50D-C3D7D6AA8047}"/>
              </a:ext>
            </a:extLst>
          </p:cNvPr>
          <p:cNvSpPr>
            <a:spLocks/>
          </p:cNvSpPr>
          <p:nvPr/>
        </p:nvSpPr>
        <p:spPr>
          <a:xfrm rot="10800000">
            <a:off x="19048" y="1923492"/>
            <a:ext cx="6369169" cy="4877358"/>
          </a:xfrm>
          <a:prstGeom prst="flowChartDocumen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lvl="0">
              <a:lnSpc>
                <a:spcPct val="150000"/>
              </a:lnSpc>
            </a:pPr>
            <a:endParaRPr lang="it-IT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Rettangolo arrotondato 20"/>
          <p:cNvSpPr/>
          <p:nvPr/>
        </p:nvSpPr>
        <p:spPr>
          <a:xfrm>
            <a:off x="-3321269" y="-1"/>
            <a:ext cx="3103379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b="1" dirty="0" smtClean="0"/>
              <a:t>Immagine</a:t>
            </a:r>
          </a:p>
          <a:p>
            <a:endParaRPr lang="it-IT" sz="1400" b="1" dirty="0" smtClean="0"/>
          </a:p>
          <a:p>
            <a:r>
              <a:rPr lang="it-IT" sz="1400" dirty="0" smtClean="0">
                <a:hlinkClick r:id="rId3"/>
              </a:rPr>
              <a:t>https://www.pexels.com/photo/fruits-market-8066/</a:t>
            </a:r>
            <a:endParaRPr lang="it-IT" sz="1400" dirty="0" smtClean="0"/>
          </a:p>
          <a:p>
            <a:endParaRPr lang="it-IT" sz="1400" dirty="0" smtClean="0"/>
          </a:p>
          <a:p>
            <a:r>
              <a:rPr lang="it-IT" sz="1400" dirty="0" smtClean="0"/>
              <a:t>Luminosità +20%</a:t>
            </a:r>
            <a:endParaRPr lang="it-IT" sz="1400" dirty="0"/>
          </a:p>
        </p:txBody>
      </p:sp>
      <p:sp>
        <p:nvSpPr>
          <p:cNvPr id="31" name="CasellaDiTesto 30"/>
          <p:cNvSpPr txBox="1"/>
          <p:nvPr/>
        </p:nvSpPr>
        <p:spPr>
          <a:xfrm>
            <a:off x="379909" y="613121"/>
            <a:ext cx="5953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it-IT" dirty="0" smtClean="0"/>
              <a:t>Intermediari assicurativi: non solo Protezione e Prevenzione</a:t>
            </a:r>
          </a:p>
        </p:txBody>
      </p:sp>
      <p:sp>
        <p:nvSpPr>
          <p:cNvPr id="13" name="AutoShape 2" descr="Immagine correla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32" name="Rettangolo arrotondato 31"/>
          <p:cNvSpPr/>
          <p:nvPr/>
        </p:nvSpPr>
        <p:spPr>
          <a:xfrm>
            <a:off x="0" y="832293"/>
            <a:ext cx="397949" cy="32975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33" name="Rettangolo arrotondato 32"/>
          <p:cNvSpPr/>
          <p:nvPr/>
        </p:nvSpPr>
        <p:spPr>
          <a:xfrm>
            <a:off x="0" y="1943100"/>
            <a:ext cx="609600" cy="28575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27" name="Rettangolo arrotondato 26"/>
          <p:cNvSpPr/>
          <p:nvPr/>
        </p:nvSpPr>
        <p:spPr>
          <a:xfrm>
            <a:off x="4326451" y="3670743"/>
            <a:ext cx="740849" cy="34880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4-5</a:t>
            </a:r>
            <a:endParaRPr lang="it-IT" dirty="0"/>
          </a:p>
        </p:txBody>
      </p:sp>
      <p:sp>
        <p:nvSpPr>
          <p:cNvPr id="37" name="Freccia in giù 36"/>
          <p:cNvSpPr/>
          <p:nvPr/>
        </p:nvSpPr>
        <p:spPr>
          <a:xfrm>
            <a:off x="3028950" y="2209800"/>
            <a:ext cx="342900" cy="342900"/>
          </a:xfrm>
          <a:prstGeom prst="downArrow">
            <a:avLst/>
          </a:prstGeom>
          <a:solidFill>
            <a:schemeClr val="tx1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Rettangolo 38"/>
          <p:cNvSpPr/>
          <p:nvPr/>
        </p:nvSpPr>
        <p:spPr>
          <a:xfrm>
            <a:off x="445188" y="2645457"/>
            <a:ext cx="54838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dirty="0" smtClean="0">
                <a:cs typeface="Arial" charset="0"/>
              </a:rPr>
              <a:t>La riduzione dei rischi patrimoniali libera risorse da investire</a:t>
            </a:r>
            <a:endParaRPr lang="it-IT" b="1" dirty="0" smtClean="0">
              <a:cs typeface="Arial" charset="0"/>
            </a:endParaRPr>
          </a:p>
        </p:txBody>
      </p:sp>
      <p:sp>
        <p:nvSpPr>
          <p:cNvPr id="40" name="Rettangolo 39"/>
          <p:cNvSpPr/>
          <p:nvPr/>
        </p:nvSpPr>
        <p:spPr>
          <a:xfrm>
            <a:off x="597588" y="3807507"/>
            <a:ext cx="54838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 smtClean="0">
                <a:cs typeface="Arial" charset="0"/>
              </a:rPr>
              <a:t>Risparmio </a:t>
            </a:r>
            <a:r>
              <a:rPr lang="it-IT" b="1" dirty="0" err="1" smtClean="0">
                <a:cs typeface="Arial" charset="0"/>
              </a:rPr>
              <a:t>indennitario</a:t>
            </a:r>
            <a:endParaRPr lang="it-IT" b="1" dirty="0" smtClean="0">
              <a:cs typeface="Arial" charset="0"/>
            </a:endParaRPr>
          </a:p>
          <a:p>
            <a:r>
              <a:rPr lang="it-IT" dirty="0" smtClean="0">
                <a:cs typeface="Arial" charset="0"/>
              </a:rPr>
              <a:t>Volto a fronteggiare riduzioni del reddito</a:t>
            </a:r>
          </a:p>
        </p:txBody>
      </p:sp>
      <p:sp>
        <p:nvSpPr>
          <p:cNvPr id="41" name="Rettangolo 40"/>
          <p:cNvSpPr/>
          <p:nvPr/>
        </p:nvSpPr>
        <p:spPr>
          <a:xfrm>
            <a:off x="635688" y="4893357"/>
            <a:ext cx="54838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b="1" dirty="0" smtClean="0">
                <a:cs typeface="Arial" charset="0"/>
              </a:rPr>
              <a:t>Risparmio speculativo</a:t>
            </a:r>
          </a:p>
          <a:p>
            <a:r>
              <a:rPr lang="it-IT" dirty="0" smtClean="0">
                <a:cs typeface="Arial" charset="0"/>
              </a:rPr>
              <a:t>Volto al’incremento del capitale</a:t>
            </a:r>
          </a:p>
        </p:txBody>
      </p:sp>
      <p:sp>
        <p:nvSpPr>
          <p:cNvPr id="43" name="Rettangolo arrotondato 42"/>
          <p:cNvSpPr/>
          <p:nvPr/>
        </p:nvSpPr>
        <p:spPr>
          <a:xfrm>
            <a:off x="5850451" y="2603943"/>
            <a:ext cx="397949" cy="32975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44" name="Rettangolo arrotondato 43"/>
          <p:cNvSpPr/>
          <p:nvPr/>
        </p:nvSpPr>
        <p:spPr>
          <a:xfrm>
            <a:off x="4383601" y="4756593"/>
            <a:ext cx="740849" cy="34880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6-7</a:t>
            </a:r>
            <a:endParaRPr lang="it-IT" dirty="0"/>
          </a:p>
        </p:txBody>
      </p:sp>
      <p:pic>
        <p:nvPicPr>
          <p:cNvPr id="45" name="Picture 4" descr="Risultati immagini per soldi icona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463153">
            <a:off x="3498884" y="5540641"/>
            <a:ext cx="680369" cy="680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4" descr="Risultati immagini per soldi icona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39954">
            <a:off x="3917984" y="5559690"/>
            <a:ext cx="680369" cy="680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4" descr="Risultati immagini per soldi icona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85985">
            <a:off x="4337084" y="5648102"/>
            <a:ext cx="680369" cy="680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Immagine 25" descr="m2ud1 Invest.jpg"/>
          <p:cNvPicPr>
            <a:picLocks noChangeAspect="1"/>
          </p:cNvPicPr>
          <p:nvPr/>
        </p:nvPicPr>
        <p:blipFill>
          <a:blip r:embed="rId5">
            <a:lum bright="20000"/>
          </a:blip>
          <a:stretch>
            <a:fillRect/>
          </a:stretch>
        </p:blipFill>
        <p:spPr>
          <a:xfrm>
            <a:off x="6362700" y="495300"/>
            <a:ext cx="5829300" cy="6324600"/>
          </a:xfrm>
          <a:prstGeom prst="rect">
            <a:avLst/>
          </a:prstGeom>
        </p:spPr>
      </p:pic>
      <p:sp>
        <p:nvSpPr>
          <p:cNvPr id="28" name="Rettangolo arrotondato 27"/>
          <p:cNvSpPr/>
          <p:nvPr/>
        </p:nvSpPr>
        <p:spPr>
          <a:xfrm>
            <a:off x="5126551" y="5937693"/>
            <a:ext cx="397949" cy="32975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8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918328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riangolo isoscele 2">
            <a:extLst>
              <a:ext uri="{FF2B5EF4-FFF2-40B4-BE49-F238E27FC236}">
                <a16:creationId xmlns:a16="http://schemas.microsoft.com/office/drawing/2014/main" id="{1C682728-B298-4E1A-9422-94E0141E32B7}"/>
              </a:ext>
            </a:extLst>
          </p:cNvPr>
          <p:cNvSpPr/>
          <p:nvPr/>
        </p:nvSpPr>
        <p:spPr>
          <a:xfrm rot="10800000">
            <a:off x="0" y="476250"/>
            <a:ext cx="12192000" cy="6381750"/>
          </a:xfrm>
          <a:prstGeom prst="triangle">
            <a:avLst>
              <a:gd name="adj" fmla="val 72813"/>
            </a:avLst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6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icrosoft Yi Baiti" panose="03000500000000000000" pitchFamily="66" charset="0"/>
                <a:ea typeface="Microsoft Yi Baiti" panose="03000500000000000000" pitchFamily="66" charset="0"/>
                <a:cs typeface="+mn-cs"/>
              </a:rPr>
              <a:t>21</a:t>
            </a:r>
            <a:endParaRPr kumimoji="0" lang="it-IT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icrosoft Yi Baiti" panose="03000500000000000000" pitchFamily="66" charset="0"/>
              <a:ea typeface="Microsoft Yi Baiti" panose="03000500000000000000" pitchFamily="66" charset="0"/>
              <a:cs typeface="+mn-cs"/>
            </a:endParaRPr>
          </a:p>
        </p:txBody>
      </p:sp>
      <p:sp>
        <p:nvSpPr>
          <p:cNvPr id="20" name="Segnaposto testo 3">
            <a:extLst>
              <a:ext uri="{FF2B5EF4-FFF2-40B4-BE49-F238E27FC236}">
                <a16:creationId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L’esperto risponde</a:t>
            </a:r>
          </a:p>
        </p:txBody>
      </p:sp>
      <p:sp>
        <p:nvSpPr>
          <p:cNvPr id="12" name="Segnaposto testo 7">
            <a:extLst>
              <a:ext uri="{FF2B5EF4-FFF2-40B4-BE49-F238E27FC236}">
                <a16:creationId xmlns:a16="http://schemas.microsoft.com/office/drawing/2014/main" id="{D335602E-1140-4CB3-BBA8-A2483E56920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2772" y="941697"/>
            <a:ext cx="2464689" cy="1368366"/>
          </a:xfrm>
          <a:prstGeom prst="wedgeRoundRectCallou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3"/>
            </a:solidFill>
          </a:ln>
        </p:spPr>
        <p:txBody>
          <a:bodyPr>
            <a:normAutofit/>
          </a:bodyPr>
          <a:lstStyle/>
          <a:p>
            <a:pPr>
              <a:lnSpc>
                <a:spcPct val="120000"/>
              </a:lnSpc>
              <a:defRPr/>
            </a:pPr>
            <a:r>
              <a:rPr lang="it-IT" i="1" dirty="0" smtClean="0">
                <a:cs typeface="Arial" charset="0"/>
              </a:rPr>
              <a:t>Quali tutele per l’investitore sono previste dalla </a:t>
            </a:r>
            <a:r>
              <a:rPr lang="it-IT" i="1" dirty="0" err="1" smtClean="0">
                <a:cs typeface="Arial" charset="0"/>
              </a:rPr>
              <a:t>MiFID</a:t>
            </a:r>
            <a:r>
              <a:rPr lang="it-IT" i="1" dirty="0" smtClean="0">
                <a:cs typeface="Arial" charset="0"/>
              </a:rPr>
              <a:t>?</a:t>
            </a:r>
          </a:p>
        </p:txBody>
      </p:sp>
      <p:sp>
        <p:nvSpPr>
          <p:cNvPr id="14" name="Segnaposto testo 7">
            <a:extLst>
              <a:ext uri="{FF2B5EF4-FFF2-40B4-BE49-F238E27FC236}">
                <a16:creationId xmlns:a16="http://schemas.microsoft.com/office/drawing/2014/main" id="{1D2A209F-5314-4ED3-BA8B-D41B28EBDE4F}"/>
              </a:ext>
            </a:extLst>
          </p:cNvPr>
          <p:cNvSpPr txBox="1">
            <a:spLocks/>
          </p:cNvSpPr>
          <p:nvPr/>
        </p:nvSpPr>
        <p:spPr>
          <a:xfrm>
            <a:off x="3376241" y="941697"/>
            <a:ext cx="2464689" cy="1368366"/>
          </a:xfrm>
          <a:prstGeom prst="wedgeRoundRectCallou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3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it-IT" i="1" dirty="0" smtClean="0">
                <a:ea typeface="+mj-ea"/>
                <a:cs typeface="Arial" charset="0"/>
              </a:rPr>
              <a:t>Quale ruolo viene ora assegnato al consulente del risparmio/investimento?</a:t>
            </a:r>
            <a:endParaRPr lang="it-IT" i="1" dirty="0">
              <a:ea typeface="+mj-ea"/>
              <a:cs typeface="Arial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it-IT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sha" panose="020B0502040204020203" pitchFamily="34" charset="-79"/>
              <a:ea typeface="+mn-ea"/>
              <a:cs typeface="Gisha" panose="020B0502040204020203" pitchFamily="34" charset="-79"/>
            </a:endParaRPr>
          </a:p>
        </p:txBody>
      </p:sp>
      <p:sp>
        <p:nvSpPr>
          <p:cNvPr id="17" name="Segnaposto testo 7">
            <a:extLst>
              <a:ext uri="{FF2B5EF4-FFF2-40B4-BE49-F238E27FC236}">
                <a16:creationId xmlns:a16="http://schemas.microsoft.com/office/drawing/2014/main" id="{3AAED16F-D11B-4E11-9EBC-632F9541F99C}"/>
              </a:ext>
            </a:extLst>
          </p:cNvPr>
          <p:cNvSpPr txBox="1">
            <a:spLocks/>
          </p:cNvSpPr>
          <p:nvPr/>
        </p:nvSpPr>
        <p:spPr>
          <a:xfrm>
            <a:off x="6066377" y="941697"/>
            <a:ext cx="2464689" cy="1368366"/>
          </a:xfrm>
          <a:prstGeom prst="wedgeRoundRectCallou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3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i="1" dirty="0" smtClean="0">
                <a:ea typeface="+mj-ea"/>
                <a:cs typeface="Arial" charset="0"/>
              </a:rPr>
              <a:t>Perché  la valutazione del rischio dell’esperto e quella della persona “naif” sono così diverse?</a:t>
            </a:r>
            <a:endParaRPr lang="it-IT" i="1" dirty="0">
              <a:ea typeface="+mj-ea"/>
              <a:cs typeface="Arial" charset="0"/>
            </a:endParaRPr>
          </a:p>
        </p:txBody>
      </p:sp>
      <p:sp>
        <p:nvSpPr>
          <p:cNvPr id="21" name="Segnaposto testo 7">
            <a:extLst>
              <a:ext uri="{FF2B5EF4-FFF2-40B4-BE49-F238E27FC236}">
                <a16:creationId xmlns:a16="http://schemas.microsoft.com/office/drawing/2014/main" id="{E9D34C42-C371-4B24-AF88-175848429470}"/>
              </a:ext>
            </a:extLst>
          </p:cNvPr>
          <p:cNvSpPr txBox="1">
            <a:spLocks/>
          </p:cNvSpPr>
          <p:nvPr/>
        </p:nvSpPr>
        <p:spPr>
          <a:xfrm>
            <a:off x="8905733" y="941697"/>
            <a:ext cx="2464689" cy="1368366"/>
          </a:xfrm>
          <a:prstGeom prst="wedgeRoundRectCallou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3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r>
              <a:rPr lang="it-IT" i="1" dirty="0" smtClean="0">
                <a:ea typeface="+mj-ea"/>
                <a:cs typeface="Arial" charset="0"/>
              </a:rPr>
              <a:t>Quali significati ha il concetto di rischio in ambito risparmio gestito, investimenti e assicurazioni?</a:t>
            </a:r>
          </a:p>
        </p:txBody>
      </p:sp>
      <p:sp>
        <p:nvSpPr>
          <p:cNvPr id="13" name="Segnaposto testo 7">
            <a:extLst>
              <a:ext uri="{FF2B5EF4-FFF2-40B4-BE49-F238E27FC236}">
                <a16:creationId xmlns:a16="http://schemas.microsoft.com/office/drawing/2014/main" id="{030E7601-1BCD-4147-A51C-33FE13621765}"/>
              </a:ext>
            </a:extLst>
          </p:cNvPr>
          <p:cNvSpPr txBox="1">
            <a:spLocks/>
          </p:cNvSpPr>
          <p:nvPr/>
        </p:nvSpPr>
        <p:spPr>
          <a:xfrm>
            <a:off x="544810" y="2853370"/>
            <a:ext cx="2464689" cy="372068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3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30000"/>
              </a:lnSpc>
              <a:defRPr/>
            </a:pPr>
            <a:r>
              <a:rPr lang="it-IT" dirty="0" smtClean="0">
                <a:cs typeface="Arial" charset="0"/>
              </a:rPr>
              <a:t>Con  la Direttiva Europea entrata in vigore il 3 gennaio 2018 l’investitore è tutelato tramite maggiori livelli di informazione e trasparenza, una consulenza a 360° e la richiesta di partecipare attivamente ai processi decisionali relativi ai suoi investimenti/risparmi.</a:t>
            </a:r>
            <a:endParaRPr lang="it-IT" dirty="0">
              <a:cs typeface="Arial" charset="0"/>
            </a:endParaRPr>
          </a:p>
        </p:txBody>
      </p:sp>
      <p:sp>
        <p:nvSpPr>
          <p:cNvPr id="15" name="Segnaposto testo 7">
            <a:extLst>
              <a:ext uri="{FF2B5EF4-FFF2-40B4-BE49-F238E27FC236}">
                <a16:creationId xmlns:a16="http://schemas.microsoft.com/office/drawing/2014/main" id="{2FBEB95A-A70B-4CAE-9849-97A449015A12}"/>
              </a:ext>
            </a:extLst>
          </p:cNvPr>
          <p:cNvSpPr txBox="1">
            <a:spLocks/>
          </p:cNvSpPr>
          <p:nvPr/>
        </p:nvSpPr>
        <p:spPr>
          <a:xfrm>
            <a:off x="3288210" y="3109561"/>
            <a:ext cx="2464689" cy="340734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3"/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it-IT" dirty="0" smtClean="0">
                <a:cs typeface="Arial" charset="0"/>
              </a:rPr>
              <a:t>Il consulente finanziario, nel nuovo quadro normativo ma anche in considerazione dei nuovi livelli di rischiosità che oggi le persone devono fronteggiare, ha il compito di affiancare  i clienti in scelte complesse, supportandoli e orientandoli,  a partire da un’accurata analisi del profilo di rischio del cliente stesso.</a:t>
            </a:r>
            <a:endParaRPr lang="it-IT" dirty="0">
              <a:cs typeface="Arial" charset="0"/>
            </a:endParaRPr>
          </a:p>
        </p:txBody>
      </p:sp>
      <p:sp>
        <p:nvSpPr>
          <p:cNvPr id="18" name="Segnaposto testo 7">
            <a:extLst>
              <a:ext uri="{FF2B5EF4-FFF2-40B4-BE49-F238E27FC236}">
                <a16:creationId xmlns:a16="http://schemas.microsoft.com/office/drawing/2014/main" id="{07E1536A-CBFB-41AD-9122-A925A67AB611}"/>
              </a:ext>
            </a:extLst>
          </p:cNvPr>
          <p:cNvSpPr txBox="1">
            <a:spLocks/>
          </p:cNvSpPr>
          <p:nvPr/>
        </p:nvSpPr>
        <p:spPr>
          <a:xfrm>
            <a:off x="6000729" y="3166711"/>
            <a:ext cx="2464689" cy="340734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3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it-IT" dirty="0" smtClean="0">
                <a:cs typeface="Arial" charset="0"/>
              </a:rPr>
              <a:t>Nel valutare i rischi, l’esperto adotta un approccio statistico e dispone di strumenti di analisi e di decisione basati sui dati, mentre la persona comune ragiona sulla  base di assunzioni implicite guidate dall’emotività e non vincolate a dati fattuali.</a:t>
            </a:r>
            <a:endParaRPr lang="it-IT" dirty="0">
              <a:cs typeface="Arial" charset="0"/>
            </a:endParaRPr>
          </a:p>
        </p:txBody>
      </p:sp>
      <p:sp>
        <p:nvSpPr>
          <p:cNvPr id="23" name="Segnaposto testo 7">
            <a:extLst>
              <a:ext uri="{FF2B5EF4-FFF2-40B4-BE49-F238E27FC236}">
                <a16:creationId xmlns:a16="http://schemas.microsoft.com/office/drawing/2014/main" id="{F49D8BF1-CE02-446F-BA87-BDD1F885AAFA}"/>
              </a:ext>
            </a:extLst>
          </p:cNvPr>
          <p:cNvSpPr txBox="1">
            <a:spLocks/>
          </p:cNvSpPr>
          <p:nvPr/>
        </p:nvSpPr>
        <p:spPr>
          <a:xfrm>
            <a:off x="8763179" y="3166711"/>
            <a:ext cx="2464689" cy="340734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 w="57150">
            <a:solidFill>
              <a:schemeClr val="accent3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lang="it-IT" dirty="0" smtClean="0">
                <a:cs typeface="Arial" charset="0"/>
              </a:rPr>
              <a:t> Il rischio è una “caratteristica” del cliente, ma riguarda anche  la sua propensione e capacità di rischiare nell’investire, nonché una caratteristica dei prodotti proposti. Tutte devono essere ben analizzate dal consulente. Il rischio è anche quello gestito dai meccanismi  assicurativi.</a:t>
            </a:r>
            <a:endParaRPr lang="it-IT" dirty="0">
              <a:cs typeface="Arial" charset="0"/>
            </a:endParaRPr>
          </a:p>
        </p:txBody>
      </p:sp>
      <p:sp>
        <p:nvSpPr>
          <p:cNvPr id="16" name="Rettangolo arrotondato 15"/>
          <p:cNvSpPr/>
          <p:nvPr/>
        </p:nvSpPr>
        <p:spPr>
          <a:xfrm>
            <a:off x="-3328826" y="-131065"/>
            <a:ext cx="3103379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dirty="0"/>
              <a:t>Funzionamento</a:t>
            </a:r>
          </a:p>
          <a:p>
            <a:r>
              <a:rPr lang="it-IT" sz="1400" dirty="0"/>
              <a:t>SVG, al clic sulle domande si aprono i box di risposta.</a:t>
            </a:r>
          </a:p>
          <a:p>
            <a:endParaRPr lang="it-IT" sz="1400" dirty="0"/>
          </a:p>
          <a:p>
            <a:endParaRPr lang="it-IT" sz="1400" b="1" dirty="0"/>
          </a:p>
          <a:p>
            <a:endParaRPr lang="it-IT" sz="1400" b="1" dirty="0"/>
          </a:p>
        </p:txBody>
      </p:sp>
    </p:spTree>
    <p:extLst>
      <p:ext uri="{BB962C8B-B14F-4D97-AF65-F5344CB8AC3E}">
        <p14:creationId xmlns:p14="http://schemas.microsoft.com/office/powerpoint/2010/main" val="4178948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ttangolo 4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22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0" name="Segnaposto testo 3">
            <a:extLst>
              <a:ext uri="{FF2B5EF4-FFF2-40B4-BE49-F238E27FC236}">
                <a16:creationId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Learning stop</a:t>
            </a:r>
          </a:p>
        </p:txBody>
      </p:sp>
      <p:sp>
        <p:nvSpPr>
          <p:cNvPr id="16" name="Segnaposto testo 7">
            <a:extLst>
              <a:ext uri="{FF2B5EF4-FFF2-40B4-BE49-F238E27FC236}">
                <a16:creationId xmlns:a16="http://schemas.microsoft.com/office/drawing/2014/main" id="{FCA1622D-041E-4120-9404-586FA559CCD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61281" y="875170"/>
            <a:ext cx="9930891" cy="923150"/>
          </a:xfrm>
          <a:prstGeom prst="wedgeRoundRectCallout">
            <a:avLst>
              <a:gd name="adj1" fmla="val -17710"/>
              <a:gd name="adj2" fmla="val 58142"/>
              <a:gd name="adj3" fmla="val 16667"/>
            </a:avLst>
          </a:prstGeom>
          <a:solidFill>
            <a:srgbClr val="426B6F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it-IT" sz="1800" i="1" dirty="0" smtClean="0">
                <a:solidFill>
                  <a:schemeClr val="tx1"/>
                </a:solidFill>
              </a:rPr>
              <a:t>Un evento catastrofico “puntuale” (es. terremoto) e un evento che provoca molte vittime ma in maniera diluita nel tempo (es. incidenti sul  </a:t>
            </a:r>
            <a:r>
              <a:rPr lang="it-IT" sz="1800" i="1" smtClean="0">
                <a:solidFill>
                  <a:schemeClr val="tx1"/>
                </a:solidFill>
              </a:rPr>
              <a:t>lavoro):</a:t>
            </a:r>
            <a:endParaRPr lang="it-IT" sz="1800" i="1" dirty="0">
              <a:solidFill>
                <a:schemeClr val="tx1"/>
              </a:solidFill>
            </a:endParaRPr>
          </a:p>
        </p:txBody>
      </p:sp>
      <p:sp>
        <p:nvSpPr>
          <p:cNvPr id="17" name="Segnaposto testo 7">
            <a:extLst>
              <a:ext uri="{FF2B5EF4-FFF2-40B4-BE49-F238E27FC236}">
                <a16:creationId xmlns:a16="http://schemas.microsoft.com/office/drawing/2014/main" id="{EB98D9BD-BC22-4143-A9ED-B7D32987B10E}"/>
              </a:ext>
            </a:extLst>
          </p:cNvPr>
          <p:cNvSpPr txBox="1">
            <a:spLocks/>
          </p:cNvSpPr>
          <p:nvPr/>
        </p:nvSpPr>
        <p:spPr>
          <a:xfrm>
            <a:off x="413581" y="3770965"/>
            <a:ext cx="3301169" cy="2183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600" dirty="0" smtClean="0"/>
              <a:t>Sono  valutati  allo stesso livello di rischiosità e gravità tanto </a:t>
            </a:r>
            <a:br>
              <a:rPr lang="it-IT" sz="1600" dirty="0" smtClean="0"/>
            </a:br>
            <a:r>
              <a:rPr lang="it-IT" sz="1600" dirty="0" smtClean="0"/>
              <a:t>dagli esperti  quanto dalle </a:t>
            </a:r>
            <a:br>
              <a:rPr lang="it-IT" sz="1600" dirty="0" smtClean="0"/>
            </a:br>
            <a:r>
              <a:rPr lang="it-IT" sz="1600" dirty="0" smtClean="0"/>
              <a:t>persone comuni.</a:t>
            </a:r>
            <a:endParaRPr lang="it-IT" sz="1600" dirty="0"/>
          </a:p>
        </p:txBody>
      </p:sp>
      <p:pic>
        <p:nvPicPr>
          <p:cNvPr id="18" name="Immagine 17">
            <a:extLst>
              <a:ext uri="{FF2B5EF4-FFF2-40B4-BE49-F238E27FC236}">
                <a16:creationId xmlns:a16="http://schemas.microsoft.com/office/drawing/2014/main" id="{08B0BD39-4009-400F-BA34-32995A8CBD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556" y="2858642"/>
            <a:ext cx="810936" cy="810936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B286E357-1027-4805-9E07-4A5FE177C3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025" y="2888860"/>
            <a:ext cx="810936" cy="810936"/>
          </a:xfrm>
          <a:prstGeom prst="rect">
            <a:avLst/>
          </a:prstGeom>
        </p:spPr>
      </p:pic>
      <p:pic>
        <p:nvPicPr>
          <p:cNvPr id="21" name="Immagine 20">
            <a:extLst>
              <a:ext uri="{FF2B5EF4-FFF2-40B4-BE49-F238E27FC236}">
                <a16:creationId xmlns:a16="http://schemas.microsoft.com/office/drawing/2014/main" id="{2EEA935A-7BF4-48CA-9E1C-380E3CD4D6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919" y="2922864"/>
            <a:ext cx="810936" cy="810936"/>
          </a:xfrm>
          <a:prstGeom prst="rect">
            <a:avLst/>
          </a:prstGeom>
        </p:spPr>
      </p:pic>
      <p:pic>
        <p:nvPicPr>
          <p:cNvPr id="22" name="Immagine 21">
            <a:extLst>
              <a:ext uri="{FF2B5EF4-FFF2-40B4-BE49-F238E27FC236}">
                <a16:creationId xmlns:a16="http://schemas.microsoft.com/office/drawing/2014/main" id="{B34726F8-5FE8-4E15-932E-C2E12B5690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329" y="2822503"/>
            <a:ext cx="810936" cy="810936"/>
          </a:xfrm>
          <a:prstGeom prst="rect">
            <a:avLst/>
          </a:prstGeom>
        </p:spPr>
      </p:pic>
      <p:sp>
        <p:nvSpPr>
          <p:cNvPr id="23" name="Segnaposto testo 7">
            <a:extLst>
              <a:ext uri="{FF2B5EF4-FFF2-40B4-BE49-F238E27FC236}">
                <a16:creationId xmlns:a16="http://schemas.microsoft.com/office/drawing/2014/main" id="{4A67FF13-402A-4E84-A051-62BD0CA448D0}"/>
              </a:ext>
            </a:extLst>
          </p:cNvPr>
          <p:cNvSpPr txBox="1">
            <a:spLocks/>
          </p:cNvSpPr>
          <p:nvPr/>
        </p:nvSpPr>
        <p:spPr>
          <a:xfrm>
            <a:off x="3822726" y="3792393"/>
            <a:ext cx="2746766" cy="21134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600" dirty="0" smtClean="0"/>
              <a:t>Sono  valutati  allo stesso livello di rischiosità e gravità solo</a:t>
            </a:r>
            <a:br>
              <a:rPr lang="it-IT" sz="1600" dirty="0" smtClean="0"/>
            </a:br>
            <a:r>
              <a:rPr lang="it-IT" sz="1600" dirty="0" smtClean="0"/>
              <a:t>dagli esperti.</a:t>
            </a:r>
            <a:endParaRPr lang="it-IT" sz="1600" dirty="0"/>
          </a:p>
        </p:txBody>
      </p:sp>
      <p:sp>
        <p:nvSpPr>
          <p:cNvPr id="30" name="Rettangolo arrotondato 23">
            <a:extLst>
              <a:ext uri="{FF2B5EF4-FFF2-40B4-BE49-F238E27FC236}">
                <a16:creationId xmlns:a16="http://schemas.microsoft.com/office/drawing/2014/main" id="{61BB96AD-C654-43EF-886F-9E42B0324C47}"/>
              </a:ext>
            </a:extLst>
          </p:cNvPr>
          <p:cNvSpPr/>
          <p:nvPr/>
        </p:nvSpPr>
        <p:spPr>
          <a:xfrm>
            <a:off x="4898399" y="5502946"/>
            <a:ext cx="2083685" cy="365760"/>
          </a:xfrm>
          <a:prstGeom prst="roundRect">
            <a:avLst/>
          </a:prstGeom>
          <a:solidFill>
            <a:srgbClr val="426B6F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ticulate" panose="02000503040000020004" pitchFamily="2" charset="0"/>
                <a:ea typeface="+mn-ea"/>
                <a:cs typeface="Gisha" panose="020B0502040204020203" pitchFamily="34" charset="-79"/>
              </a:rPr>
              <a:t>Conferma</a:t>
            </a:r>
          </a:p>
        </p:txBody>
      </p:sp>
      <p:sp>
        <p:nvSpPr>
          <p:cNvPr id="15" name="Segnaposto testo 7">
            <a:extLst>
              <a:ext uri="{FF2B5EF4-FFF2-40B4-BE49-F238E27FC236}">
                <a16:creationId xmlns:a16="http://schemas.microsoft.com/office/drawing/2014/main" id="{4A67FF13-402A-4E84-A051-62BD0CA448D0}"/>
              </a:ext>
            </a:extLst>
          </p:cNvPr>
          <p:cNvSpPr txBox="1">
            <a:spLocks/>
          </p:cNvSpPr>
          <p:nvPr/>
        </p:nvSpPr>
        <p:spPr>
          <a:xfrm>
            <a:off x="6799990" y="3767525"/>
            <a:ext cx="2166693" cy="1893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600" dirty="0"/>
              <a:t>Sono  valutati  allo stesso livello di rischiosità e gravità  dalle persone comuni, non dagli esperti</a:t>
            </a:r>
            <a:r>
              <a:rPr lang="it-IT" sz="1600" dirty="0" smtClean="0"/>
              <a:t>.</a:t>
            </a:r>
            <a:endParaRPr lang="it-IT" sz="1600" dirty="0"/>
          </a:p>
        </p:txBody>
      </p:sp>
      <p:sp>
        <p:nvSpPr>
          <p:cNvPr id="25" name="Rettangolo arrotondato 24"/>
          <p:cNvSpPr/>
          <p:nvPr/>
        </p:nvSpPr>
        <p:spPr>
          <a:xfrm>
            <a:off x="-3328826" y="-131065"/>
            <a:ext cx="3103379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dirty="0"/>
              <a:t>Funzionamento</a:t>
            </a:r>
          </a:p>
          <a:p>
            <a:r>
              <a:rPr lang="it-IT" sz="1400" dirty="0"/>
              <a:t>Test in </a:t>
            </a:r>
            <a:r>
              <a:rPr lang="it-IT" sz="1400" dirty="0" err="1"/>
              <a:t>svg</a:t>
            </a:r>
            <a:r>
              <a:rPr lang="it-IT" sz="1400" dirty="0"/>
              <a:t>, la risposta corretta è quella verde. Al clic su conferma si scopre il feedback (testo nelle note di questa slide)</a:t>
            </a:r>
            <a:endParaRPr lang="it-IT" sz="1400" b="1" dirty="0"/>
          </a:p>
        </p:txBody>
      </p:sp>
      <p:sp>
        <p:nvSpPr>
          <p:cNvPr id="26" name="Segnaposto testo 7">
            <a:extLst>
              <a:ext uri="{FF2B5EF4-FFF2-40B4-BE49-F238E27FC236}">
                <a16:creationId xmlns:a16="http://schemas.microsoft.com/office/drawing/2014/main" id="{EB98D9BD-BC22-4143-A9ED-B7D32987B10E}"/>
              </a:ext>
            </a:extLst>
          </p:cNvPr>
          <p:cNvSpPr txBox="1">
            <a:spLocks/>
          </p:cNvSpPr>
          <p:nvPr/>
        </p:nvSpPr>
        <p:spPr>
          <a:xfrm>
            <a:off x="8907637" y="3770965"/>
            <a:ext cx="3352499" cy="21837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Gisha" panose="020B0502040204020203" pitchFamily="34" charset="-79"/>
                <a:ea typeface="+mn-ea"/>
                <a:cs typeface="Gisha" panose="020B0502040204020203" pitchFamily="34" charset="-79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sz="1600"/>
              <a:t>Sono  valutati  a diversi livelli di rischiosità e gravità, tanto dagli esperti  quanto dalle persone comuni, a seconda che si verifichino nel proprio Paese o in  luoghi lontani.</a:t>
            </a:r>
          </a:p>
        </p:txBody>
      </p:sp>
    </p:spTree>
    <p:extLst>
      <p:ext uri="{BB962C8B-B14F-4D97-AF65-F5344CB8AC3E}">
        <p14:creationId xmlns:p14="http://schemas.microsoft.com/office/powerpoint/2010/main" val="2260751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laborazione 13">
            <a:extLst>
              <a:ext uri="{FF2B5EF4-FFF2-40B4-BE49-F238E27FC236}">
                <a16:creationId xmlns:a16="http://schemas.microsoft.com/office/drawing/2014/main" id="{D196522F-FD5B-4D98-8E11-918D3F154707}"/>
              </a:ext>
            </a:extLst>
          </p:cNvPr>
          <p:cNvSpPr/>
          <p:nvPr/>
        </p:nvSpPr>
        <p:spPr>
          <a:xfrm>
            <a:off x="20973" y="366956"/>
            <a:ext cx="7999078" cy="2226598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2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0" name="Segnaposto testo 3">
            <a:extLst>
              <a:ext uri="{FF2B5EF4-FFF2-40B4-BE49-F238E27FC236}">
                <a16:creationId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 err="1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MiFID</a:t>
            </a:r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: più tutela dell’investitore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16" name="Goccia 15">
            <a:extLst>
              <a:ext uri="{FF2B5EF4-FFF2-40B4-BE49-F238E27FC236}">
                <a16:creationId xmlns:a16="http://schemas.microsoft.com/office/drawing/2014/main" id="{CAACC758-F1BB-41E1-A77A-2FC8748E68BC}"/>
              </a:ext>
            </a:extLst>
          </p:cNvPr>
          <p:cNvSpPr/>
          <p:nvPr/>
        </p:nvSpPr>
        <p:spPr>
          <a:xfrm rot="2700000">
            <a:off x="-2281607" y="5305277"/>
            <a:ext cx="264525" cy="216344"/>
          </a:xfrm>
          <a:prstGeom prst="teardrop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b="1" dirty="0"/>
          </a:p>
        </p:txBody>
      </p:sp>
      <p:sp>
        <p:nvSpPr>
          <p:cNvPr id="24" name="Rettangolo arrotondato 23"/>
          <p:cNvSpPr/>
          <p:nvPr/>
        </p:nvSpPr>
        <p:spPr>
          <a:xfrm>
            <a:off x="-4459608" y="0"/>
            <a:ext cx="3103379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b="1" dirty="0" smtClean="0"/>
              <a:t>Note sviluppo</a:t>
            </a:r>
          </a:p>
          <a:p>
            <a:endParaRPr lang="it-IT" sz="1400" b="1" dirty="0" smtClean="0"/>
          </a:p>
          <a:p>
            <a:r>
              <a:rPr lang="it-IT" sz="1400" dirty="0" smtClean="0">
                <a:hlinkClick r:id="rId3"/>
              </a:rPr>
              <a:t>https://www.pexels.com/photo/agriculture-clouds-colors-countryside-108941</a:t>
            </a:r>
            <a:r>
              <a:rPr lang="it-IT" sz="1400" b="1" dirty="0" smtClean="0">
                <a:hlinkClick r:id="rId3"/>
              </a:rPr>
              <a:t>/</a:t>
            </a:r>
            <a:endParaRPr lang="it-IT" sz="1400" b="1" dirty="0" smtClean="0"/>
          </a:p>
          <a:p>
            <a:endParaRPr lang="it-IT" sz="1400" b="1" dirty="0" smtClean="0"/>
          </a:p>
          <a:p>
            <a:r>
              <a:rPr lang="it-IT" sz="1400" b="1" dirty="0" err="1" smtClean="0"/>
              <a:t>Lumin</a:t>
            </a:r>
            <a:r>
              <a:rPr lang="it-IT" sz="1400" b="1" dirty="0" smtClean="0"/>
              <a:t> +10%</a:t>
            </a:r>
          </a:p>
          <a:p>
            <a:endParaRPr lang="it-IT" sz="1400" b="1" dirty="0"/>
          </a:p>
          <a:p>
            <a:endParaRPr lang="it-IT" sz="1400" dirty="0"/>
          </a:p>
          <a:p>
            <a:endParaRPr lang="it-IT" sz="1400" dirty="0"/>
          </a:p>
        </p:txBody>
      </p:sp>
      <p:sp>
        <p:nvSpPr>
          <p:cNvPr id="54" name="Rettangolo arrotondato 53"/>
          <p:cNvSpPr/>
          <p:nvPr/>
        </p:nvSpPr>
        <p:spPr>
          <a:xfrm>
            <a:off x="7181372" y="1638300"/>
            <a:ext cx="495778" cy="311732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4" name="CasellaDiTesto 3"/>
          <p:cNvSpPr txBox="1"/>
          <p:nvPr/>
        </p:nvSpPr>
        <p:spPr>
          <a:xfrm>
            <a:off x="247650" y="755233"/>
            <a:ext cx="5822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b="1" dirty="0" smtClean="0">
                <a:solidFill>
                  <a:schemeClr val="tx2">
                    <a:lumMod val="75000"/>
                  </a:schemeClr>
                </a:solidFill>
              </a:rPr>
              <a:t>Ruolo più complesso per il consulente</a:t>
            </a:r>
            <a:endParaRPr lang="it-IT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1" name="Elaborazione 60">
            <a:extLst>
              <a:ext uri="{FF2B5EF4-FFF2-40B4-BE49-F238E27FC236}">
                <a16:creationId xmlns:a16="http://schemas.microsoft.com/office/drawing/2014/main" id="{D196522F-FD5B-4D98-8E11-918D3F154707}"/>
              </a:ext>
            </a:extLst>
          </p:cNvPr>
          <p:cNvSpPr/>
          <p:nvPr/>
        </p:nvSpPr>
        <p:spPr>
          <a:xfrm>
            <a:off x="-1" y="4986635"/>
            <a:ext cx="8084128" cy="1830228"/>
          </a:xfrm>
          <a:prstGeom prst="flowChartProcess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71" name="Rettangolo arrotondato 70"/>
          <p:cNvSpPr/>
          <p:nvPr/>
        </p:nvSpPr>
        <p:spPr>
          <a:xfrm>
            <a:off x="6474140" y="1084113"/>
            <a:ext cx="375218" cy="42221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75" name="Rettangolo arrotondato 74"/>
          <p:cNvSpPr/>
          <p:nvPr/>
        </p:nvSpPr>
        <p:spPr>
          <a:xfrm>
            <a:off x="7021895" y="3662836"/>
            <a:ext cx="788605" cy="47101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5-6</a:t>
            </a:r>
            <a:endParaRPr lang="it-IT" dirty="0"/>
          </a:p>
        </p:txBody>
      </p:sp>
      <p:sp>
        <p:nvSpPr>
          <p:cNvPr id="79" name="Rettangolo arrotondato 78"/>
          <p:cNvSpPr/>
          <p:nvPr/>
        </p:nvSpPr>
        <p:spPr>
          <a:xfrm>
            <a:off x="6616398" y="5620615"/>
            <a:ext cx="441960" cy="50241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7</a:t>
            </a:r>
            <a:endParaRPr lang="it-IT" dirty="0"/>
          </a:p>
        </p:txBody>
      </p:sp>
      <p:sp>
        <p:nvSpPr>
          <p:cNvPr id="86" name="Rettangolo arrotondato 85"/>
          <p:cNvSpPr/>
          <p:nvPr/>
        </p:nvSpPr>
        <p:spPr>
          <a:xfrm>
            <a:off x="7490414" y="2683132"/>
            <a:ext cx="385896" cy="3925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</a:t>
            </a:r>
            <a:endParaRPr lang="it-IT" dirty="0"/>
          </a:p>
        </p:txBody>
      </p:sp>
      <p:sp>
        <p:nvSpPr>
          <p:cNvPr id="45" name="CasellaDiTesto 44"/>
          <p:cNvSpPr txBox="1"/>
          <p:nvPr/>
        </p:nvSpPr>
        <p:spPr>
          <a:xfrm>
            <a:off x="3013398" y="2007345"/>
            <a:ext cx="3788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>
                <a:solidFill>
                  <a:schemeClr val="tx2">
                    <a:lumMod val="75000"/>
                  </a:schemeClr>
                </a:solidFill>
              </a:rPr>
              <a:t>Più </a:t>
            </a:r>
            <a:r>
              <a:rPr lang="it-IT" sz="2400" b="1" dirty="0" smtClean="0">
                <a:solidFill>
                  <a:schemeClr val="tx2">
                    <a:lumMod val="75000"/>
                  </a:schemeClr>
                </a:solidFill>
              </a:rPr>
              <a:t>trasparenza</a:t>
            </a:r>
            <a:r>
              <a:rPr lang="it-IT" sz="2400" dirty="0" smtClean="0">
                <a:solidFill>
                  <a:schemeClr val="tx2">
                    <a:lumMod val="75000"/>
                  </a:schemeClr>
                </a:solidFill>
              </a:rPr>
              <a:t> sui costi</a:t>
            </a:r>
            <a:endParaRPr lang="it-IT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49" name="CasellaDiTesto 48"/>
          <p:cNvSpPr txBox="1"/>
          <p:nvPr/>
        </p:nvSpPr>
        <p:spPr>
          <a:xfrm>
            <a:off x="342900" y="2793601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b="1" dirty="0" smtClean="0">
                <a:solidFill>
                  <a:schemeClr val="tx2">
                    <a:lumMod val="75000"/>
                  </a:schemeClr>
                </a:solidFill>
              </a:rPr>
              <a:t>“Accompagnare” i risparmiatori nelle scelte e gestire</a:t>
            </a:r>
            <a:r>
              <a:rPr lang="it-IT" sz="2400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  <a:r>
              <a:rPr lang="it-IT" sz="2400" b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it-IT" sz="2400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lum bright="10000"/>
          </a:blip>
          <a:stretch>
            <a:fillRect/>
          </a:stretch>
        </p:blipFill>
        <p:spPr bwMode="auto">
          <a:xfrm>
            <a:off x="8021782" y="552450"/>
            <a:ext cx="4170218" cy="630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2" name="CasellaDiTesto 51"/>
          <p:cNvSpPr txBox="1"/>
          <p:nvPr/>
        </p:nvSpPr>
        <p:spPr>
          <a:xfrm>
            <a:off x="1787248" y="5292631"/>
            <a:ext cx="46329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sz="2400" b="1" dirty="0" smtClean="0">
                <a:solidFill>
                  <a:srgbClr val="18697C"/>
                </a:solidFill>
              </a:rPr>
              <a:t>Importante la partecipazione </a:t>
            </a:r>
            <a:br>
              <a:rPr lang="it-IT" sz="2400" b="1" dirty="0" smtClean="0">
                <a:solidFill>
                  <a:srgbClr val="18697C"/>
                </a:solidFill>
              </a:rPr>
            </a:br>
            <a:r>
              <a:rPr lang="it-IT" sz="2400" b="1" dirty="0" smtClean="0">
                <a:solidFill>
                  <a:srgbClr val="18697C"/>
                </a:solidFill>
              </a:rPr>
              <a:t>attiva e informata del cliente </a:t>
            </a:r>
            <a:br>
              <a:rPr lang="it-IT" sz="2400" b="1" dirty="0" smtClean="0">
                <a:solidFill>
                  <a:srgbClr val="18697C"/>
                </a:solidFill>
              </a:rPr>
            </a:br>
            <a:r>
              <a:rPr lang="it-IT" sz="2400" b="1" dirty="0" smtClean="0">
                <a:solidFill>
                  <a:srgbClr val="18697C"/>
                </a:solidFill>
              </a:rPr>
              <a:t>alla relazione </a:t>
            </a:r>
            <a:r>
              <a:rPr lang="it-IT" sz="2400" b="1" dirty="0" err="1" smtClean="0">
                <a:solidFill>
                  <a:srgbClr val="18697C"/>
                </a:solidFill>
              </a:rPr>
              <a:t>consulenziale</a:t>
            </a:r>
            <a:r>
              <a:rPr lang="it-IT" sz="2400" b="1" dirty="0" smtClean="0">
                <a:solidFill>
                  <a:srgbClr val="18697C"/>
                </a:solidFill>
              </a:rPr>
              <a:t>.</a:t>
            </a:r>
            <a:endParaRPr lang="it-IT" sz="2400" dirty="0">
              <a:solidFill>
                <a:srgbClr val="18697C"/>
              </a:solidFill>
            </a:endParaRPr>
          </a:p>
        </p:txBody>
      </p:sp>
      <p:sp>
        <p:nvSpPr>
          <p:cNvPr id="27" name="Rettangolo arrotondato 26"/>
          <p:cNvSpPr/>
          <p:nvPr/>
        </p:nvSpPr>
        <p:spPr>
          <a:xfrm>
            <a:off x="6016469" y="530367"/>
            <a:ext cx="263082" cy="42560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28" name="CasellaDiTesto 27"/>
          <p:cNvSpPr txBox="1"/>
          <p:nvPr/>
        </p:nvSpPr>
        <p:spPr>
          <a:xfrm>
            <a:off x="1032198" y="1397745"/>
            <a:ext cx="5431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>
                <a:solidFill>
                  <a:schemeClr val="tx2">
                    <a:lumMod val="75000"/>
                  </a:schemeClr>
                </a:solidFill>
              </a:rPr>
              <a:t>Va esplicitato il </a:t>
            </a:r>
            <a:r>
              <a:rPr lang="it-IT" sz="2400" b="1" dirty="0" smtClean="0">
                <a:solidFill>
                  <a:schemeClr val="tx2">
                    <a:lumMod val="75000"/>
                  </a:schemeClr>
                </a:solidFill>
              </a:rPr>
              <a:t>livello di autonomia</a:t>
            </a:r>
            <a:endParaRPr lang="it-IT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9" name="CasellaDiTesto 28"/>
          <p:cNvSpPr txBox="1"/>
          <p:nvPr/>
        </p:nvSpPr>
        <p:spPr>
          <a:xfrm>
            <a:off x="1013148" y="3664695"/>
            <a:ext cx="3587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 smtClean="0">
                <a:solidFill>
                  <a:schemeClr val="tx2">
                    <a:lumMod val="75000"/>
                  </a:schemeClr>
                </a:solidFill>
              </a:rPr>
              <a:t>Asimmetrie informative</a:t>
            </a:r>
            <a:endParaRPr lang="it-IT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0" name="CasellaDiTesto 29"/>
          <p:cNvSpPr txBox="1"/>
          <p:nvPr/>
        </p:nvSpPr>
        <p:spPr>
          <a:xfrm>
            <a:off x="895350" y="4159995"/>
            <a:ext cx="8782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>
                <a:solidFill>
                  <a:schemeClr val="tx2">
                    <a:lumMod val="75000"/>
                  </a:schemeClr>
                </a:solidFill>
              </a:rPr>
              <a:t>Lacune di cultura finanziaria/ fattori soggettivi</a:t>
            </a:r>
            <a:endParaRPr lang="it-IT" sz="2400" b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23" name="Immagine 22">
            <a:extLst>
              <a:ext uri="{FF2B5EF4-FFF2-40B4-BE49-F238E27FC236}">
                <a16:creationId xmlns:a16="http://schemas.microsoft.com/office/drawing/2014/main" id="{088C000B-1634-4045-A4B4-8C7E9B4922A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637" y="5078032"/>
            <a:ext cx="744190" cy="744190"/>
          </a:xfrm>
          <a:prstGeom prst="rect">
            <a:avLst/>
          </a:prstGeom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AF1E612F-E871-41C3-93FC-8FB6829603D9}"/>
              </a:ext>
            </a:extLst>
          </p:cNvPr>
          <p:cNvSpPr txBox="1"/>
          <p:nvPr/>
        </p:nvSpPr>
        <p:spPr>
          <a:xfrm>
            <a:off x="8107265" y="6577423"/>
            <a:ext cx="3532285" cy="2805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it-IT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 clic sull'info point per approfondire l’argomento</a:t>
            </a:r>
          </a:p>
        </p:txBody>
      </p:sp>
    </p:spTree>
    <p:extLst>
      <p:ext uri="{BB962C8B-B14F-4D97-AF65-F5344CB8AC3E}">
        <p14:creationId xmlns:p14="http://schemas.microsoft.com/office/powerpoint/2010/main" val="153682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endParaRPr lang="it-IT" dirty="0"/>
          </a:p>
        </p:txBody>
      </p:sp>
      <p:cxnSp>
        <p:nvCxnSpPr>
          <p:cNvPr id="127" name="OTLSHAPE_M_f8ce024184224652bbf3050456bd997a_Connector10"/>
          <p:cNvCxnSpPr>
            <a:stCxn id="91" idx="0"/>
            <a:endCxn id="112" idx="3"/>
          </p:cNvCxnSpPr>
          <p:nvPr>
            <p:custDataLst>
              <p:tags r:id="rId1"/>
            </p:custDataLst>
          </p:nvPr>
        </p:nvCxnSpPr>
        <p:spPr>
          <a:xfrm flipV="1">
            <a:off x="5019885" y="4106601"/>
            <a:ext cx="9852" cy="498998"/>
          </a:xfrm>
          <a:prstGeom prst="line">
            <a:avLst/>
          </a:prstGeom>
          <a:ln w="6350" cap="flat" cmpd="sng" algn="ctr">
            <a:solidFill>
              <a:srgbClr val="4F81BD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-15240" y="17728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29" name="Segnaposto testo 3">
            <a:extLst>
              <a:ext uri="{FF2B5EF4-FFF2-40B4-BE49-F238E27FC236}">
                <a16:creationId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Valutazione del rischio: “esperti” e non 1/3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131" name="Rettangolo arrotondato 130"/>
          <p:cNvSpPr/>
          <p:nvPr/>
        </p:nvSpPr>
        <p:spPr>
          <a:xfrm>
            <a:off x="-3321269" y="-1"/>
            <a:ext cx="3103379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b="1" dirty="0"/>
              <a:t>Immagine</a:t>
            </a:r>
            <a:r>
              <a:rPr lang="it-IT" sz="1400" dirty="0"/>
              <a:t> </a:t>
            </a:r>
            <a:endParaRPr lang="it-IT" sz="1400" dirty="0" smtClean="0"/>
          </a:p>
          <a:p>
            <a:endParaRPr lang="it-IT" sz="1400" dirty="0" smtClean="0"/>
          </a:p>
          <a:p>
            <a:r>
              <a:rPr lang="it-IT" sz="1400" dirty="0" smtClean="0"/>
              <a:t>La tabella compare vuota in apertura di schermata.</a:t>
            </a:r>
          </a:p>
          <a:p>
            <a:r>
              <a:rPr lang="it-IT" sz="1400" dirty="0" smtClean="0"/>
              <a:t>Con audio 1compaiono le scritte in intestazione</a:t>
            </a:r>
          </a:p>
          <a:p>
            <a:endParaRPr lang="it-IT" sz="1400" dirty="0" smtClean="0"/>
          </a:p>
          <a:p>
            <a:r>
              <a:rPr lang="it-IT" sz="1400" dirty="0" smtClean="0"/>
              <a:t>Poi le 3 componenti del </a:t>
            </a:r>
            <a:r>
              <a:rPr lang="it-IT" sz="1400" dirty="0" err="1" smtClean="0"/>
              <a:t>rischo</a:t>
            </a:r>
            <a:endParaRPr lang="it-IT" sz="1400" dirty="0" smtClean="0"/>
          </a:p>
          <a:p>
            <a:endParaRPr lang="it-IT" sz="1400" dirty="0" smtClean="0"/>
          </a:p>
          <a:p>
            <a:r>
              <a:rPr lang="it-IT" sz="1400" dirty="0" smtClean="0"/>
              <a:t>Con audio 3 si riempiono le celle con le descrizioni</a:t>
            </a:r>
            <a:endParaRPr lang="it-IT" sz="1400" dirty="0"/>
          </a:p>
        </p:txBody>
      </p:sp>
      <p:sp>
        <p:nvSpPr>
          <p:cNvPr id="142" name="Rettangolo arrotondato 141"/>
          <p:cNvSpPr/>
          <p:nvPr/>
        </p:nvSpPr>
        <p:spPr>
          <a:xfrm>
            <a:off x="886965" y="1135123"/>
            <a:ext cx="427486" cy="3507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133" name="CasellaDiTesto 132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0" y="0"/>
            <a:ext cx="549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Microsoft Yi Baiti" panose="03000500000000000000" pitchFamily="66" charset="0"/>
                <a:ea typeface="Microsoft Yi Baiti" panose="03000500000000000000" pitchFamily="66" charset="0"/>
              </a:rPr>
              <a:t>3</a:t>
            </a:r>
          </a:p>
        </p:txBody>
      </p:sp>
      <p:sp>
        <p:nvSpPr>
          <p:cNvPr id="143" name="Rettangolo arrotondato 142"/>
          <p:cNvSpPr/>
          <p:nvPr/>
        </p:nvSpPr>
        <p:spPr>
          <a:xfrm>
            <a:off x="800426" y="2095500"/>
            <a:ext cx="514024" cy="33943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graphicFrame>
        <p:nvGraphicFramePr>
          <p:cNvPr id="28" name="Tabel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430529"/>
              </p:ext>
            </p:extLst>
          </p:nvPr>
        </p:nvGraphicFramePr>
        <p:xfrm>
          <a:off x="1803400" y="1157816"/>
          <a:ext cx="8597901" cy="475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5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65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659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Componente</a:t>
                      </a:r>
                      <a:r>
                        <a:rPr lang="it-IT" baseline="0" dirty="0" smtClean="0"/>
                        <a:t> del rischio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Esperti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Persone “</a:t>
                      </a:r>
                      <a:r>
                        <a:rPr lang="it-IT" dirty="0" err="1" smtClean="0"/>
                        <a:t>na</a:t>
                      </a:r>
                      <a:r>
                        <a:rPr lang="it-IT" dirty="0" err="1" smtClean="0">
                          <a:latin typeface="Calibri"/>
                        </a:rPr>
                        <a:t>Ïf</a:t>
                      </a:r>
                      <a:r>
                        <a:rPr lang="it-IT" dirty="0" smtClean="0">
                          <a:latin typeface="Calibri"/>
                        </a:rPr>
                        <a:t>”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Emozioni</a:t>
                      </a:r>
                      <a:endParaRPr lang="it-IT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Poco rilevanti.  Gli esperti valutano  </a:t>
                      </a:r>
                      <a:r>
                        <a:rPr lang="it-IT" sz="180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  <a:cs typeface="Arial" charset="0"/>
                        </a:rPr>
                        <a:t>i rischi in base a dati e calcoli scientifici.</a:t>
                      </a:r>
                      <a:endParaRPr lang="it-IT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Sia quelle positive sia quelle negative hanno un grande peso  nel determinare la valutazione finale.</a:t>
                      </a:r>
                      <a:endParaRPr lang="it-IT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Benefici</a:t>
                      </a:r>
                      <a:endParaRPr lang="it-IT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I benefici e i rischi sono considerati tra loro indipendenti.</a:t>
                      </a:r>
                      <a:endParaRPr lang="it-IT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Vi è correlazione negativa: se i rischi sono</a:t>
                      </a:r>
                      <a:r>
                        <a:rPr lang="it-IT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it-IT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giudicati alti, i benefici saranno considerati</a:t>
                      </a:r>
                      <a:r>
                        <a:rPr lang="it-IT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it-IT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molto bassi e viceversa.</a:t>
                      </a:r>
                      <a:endParaRPr lang="it-IT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it-IT" dirty="0" smtClean="0">
                          <a:solidFill>
                            <a:srgbClr val="FF0000"/>
                          </a:solidFill>
                        </a:rPr>
                        <a:t>Incontrollabilità</a:t>
                      </a:r>
                      <a:endParaRPr lang="it-I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 smtClean="0">
                          <a:solidFill>
                            <a:srgbClr val="FF0000"/>
                          </a:solidFill>
                        </a:rPr>
                        <a:t>Il rischio di un comportamento non dipende</a:t>
                      </a:r>
                      <a:r>
                        <a:rPr lang="it-IT" baseline="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it-IT" dirty="0" smtClean="0">
                          <a:solidFill>
                            <a:srgbClr val="FF0000"/>
                          </a:solidFill>
                        </a:rPr>
                        <a:t>dalla persona che lo mette in atto.</a:t>
                      </a:r>
                      <a:endParaRPr lang="it-I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dirty="0" smtClean="0">
                          <a:solidFill>
                            <a:srgbClr val="FF0000"/>
                          </a:solidFill>
                        </a:rPr>
                        <a:t>Viene stabilita una forte correlazione fra chi mette in atto un comportamento e</a:t>
                      </a:r>
                      <a:r>
                        <a:rPr lang="it-IT" baseline="0" dirty="0" smtClean="0">
                          <a:solidFill>
                            <a:srgbClr val="FF0000"/>
                          </a:solidFill>
                        </a:rPr>
                        <a:t> il comportamento stesso.</a:t>
                      </a:r>
                      <a:endParaRPr lang="it-IT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" name="Rettangolo arrotondato 28"/>
          <p:cNvSpPr/>
          <p:nvPr/>
        </p:nvSpPr>
        <p:spPr>
          <a:xfrm>
            <a:off x="838526" y="3333750"/>
            <a:ext cx="514024" cy="33943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30" name="Rettangolo arrotondato 29"/>
          <p:cNvSpPr/>
          <p:nvPr/>
        </p:nvSpPr>
        <p:spPr>
          <a:xfrm>
            <a:off x="800426" y="4838700"/>
            <a:ext cx="514024" cy="33943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31" name="Rettangolo arrotondato 30"/>
          <p:cNvSpPr/>
          <p:nvPr/>
        </p:nvSpPr>
        <p:spPr>
          <a:xfrm>
            <a:off x="7086926" y="2705100"/>
            <a:ext cx="514024" cy="33943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32" name="Rettangolo 31"/>
          <p:cNvSpPr/>
          <p:nvPr/>
        </p:nvSpPr>
        <p:spPr>
          <a:xfrm>
            <a:off x="2986142" y="6235184"/>
            <a:ext cx="67169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it-IT" sz="2000" b="1" dirty="0" smtClean="0"/>
              <a:t>Ma ... la valutazione dei rischi non è solo individuale</a:t>
            </a:r>
            <a:r>
              <a:rPr lang="it-IT" b="1" dirty="0" smtClean="0"/>
              <a:t>!</a:t>
            </a:r>
            <a:endParaRPr lang="it-IT" b="1" dirty="0"/>
          </a:p>
        </p:txBody>
      </p:sp>
      <p:sp>
        <p:nvSpPr>
          <p:cNvPr id="33" name="Rettangolo arrotondato 32"/>
          <p:cNvSpPr/>
          <p:nvPr/>
        </p:nvSpPr>
        <p:spPr>
          <a:xfrm>
            <a:off x="2343476" y="6248400"/>
            <a:ext cx="514024" cy="33943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2347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Valutazione del rischio: “esperti” e non 2/3</a:t>
            </a:r>
            <a:endParaRPr lang="it-IT" dirty="0"/>
          </a:p>
        </p:txBody>
      </p:sp>
      <p:cxnSp>
        <p:nvCxnSpPr>
          <p:cNvPr id="127" name="OTLSHAPE_M_f8ce024184224652bbf3050456bd997a_Connector10"/>
          <p:cNvCxnSpPr>
            <a:stCxn id="91" idx="0"/>
            <a:endCxn id="112" idx="3"/>
          </p:cNvCxnSpPr>
          <p:nvPr>
            <p:custDataLst>
              <p:tags r:id="rId1"/>
            </p:custDataLst>
          </p:nvPr>
        </p:nvCxnSpPr>
        <p:spPr>
          <a:xfrm flipV="1">
            <a:off x="5019885" y="4106601"/>
            <a:ext cx="9852" cy="498998"/>
          </a:xfrm>
          <a:prstGeom prst="line">
            <a:avLst/>
          </a:prstGeom>
          <a:ln w="6350" cap="flat" cmpd="sng" algn="ctr">
            <a:solidFill>
              <a:srgbClr val="4F81BD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-15240" y="17728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1" name="Rettangolo arrotondato 130"/>
          <p:cNvSpPr/>
          <p:nvPr/>
        </p:nvSpPr>
        <p:spPr>
          <a:xfrm>
            <a:off x="-3321269" y="-1"/>
            <a:ext cx="3103379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b="1" dirty="0"/>
              <a:t>Immagine</a:t>
            </a:r>
            <a:r>
              <a:rPr lang="it-IT" sz="1400" dirty="0"/>
              <a:t> </a:t>
            </a:r>
            <a:endParaRPr lang="it-IT" sz="1400" dirty="0" smtClean="0"/>
          </a:p>
          <a:p>
            <a:endParaRPr lang="it-IT" sz="1400" dirty="0" smtClean="0"/>
          </a:p>
          <a:p>
            <a:r>
              <a:rPr lang="it-IT" sz="1400" dirty="0" smtClean="0"/>
              <a:t>La tabella compare vuota in apertura di schermata, eccetto le intestazioni già presenti dalla precedente</a:t>
            </a:r>
          </a:p>
          <a:p>
            <a:endParaRPr lang="it-IT" sz="1400" dirty="0" smtClean="0"/>
          </a:p>
        </p:txBody>
      </p:sp>
      <p:sp>
        <p:nvSpPr>
          <p:cNvPr id="133" name="CasellaDiTesto 132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0" y="0"/>
            <a:ext cx="549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Microsoft Yi Baiti" panose="03000500000000000000" pitchFamily="66" charset="0"/>
                <a:ea typeface="Microsoft Yi Baiti" panose="03000500000000000000" pitchFamily="66" charset="0"/>
              </a:rPr>
              <a:t>4</a:t>
            </a:r>
          </a:p>
        </p:txBody>
      </p:sp>
      <p:graphicFrame>
        <p:nvGraphicFramePr>
          <p:cNvPr id="28" name="Tabella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938953"/>
              </p:ext>
            </p:extLst>
          </p:nvPr>
        </p:nvGraphicFramePr>
        <p:xfrm>
          <a:off x="1593850" y="1157816"/>
          <a:ext cx="9131301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3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37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Componente</a:t>
                      </a:r>
                      <a:br>
                        <a:rPr lang="it-IT" dirty="0" smtClean="0"/>
                      </a:br>
                      <a:r>
                        <a:rPr lang="it-IT" dirty="0" smtClean="0"/>
                        <a:t>del rischio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Esperti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Persone “</a:t>
                      </a:r>
                      <a:r>
                        <a:rPr lang="it-IT" dirty="0" err="1" smtClean="0"/>
                        <a:t>na</a:t>
                      </a:r>
                      <a:r>
                        <a:rPr lang="it-IT" dirty="0" err="1" smtClean="0">
                          <a:latin typeface="Calibri"/>
                        </a:rPr>
                        <a:t>Ïf</a:t>
                      </a:r>
                      <a:r>
                        <a:rPr lang="it-IT" dirty="0" smtClean="0">
                          <a:latin typeface="Calibri"/>
                        </a:rPr>
                        <a:t>”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Catastroficità</a:t>
                      </a:r>
                      <a:r>
                        <a:rPr lang="it-IT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̀</a:t>
                      </a:r>
                      <a:endParaRPr lang="it-IT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Un evento catastrofico che fa migliaia di vittime nello</a:t>
                      </a:r>
                      <a:r>
                        <a:rPr lang="it-IT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it-IT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stesso istante, ed</a:t>
                      </a:r>
                      <a:r>
                        <a:rPr lang="it-IT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eventi che provocano poche vittime ma accadono un po’ alla volta(</a:t>
                      </a:r>
                      <a:r>
                        <a:rPr lang="it-IT" baseline="0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es</a:t>
                      </a:r>
                      <a:r>
                        <a:rPr lang="it-IT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incidenti sul lavoro) sono considerati ugualmente pericolosi e gravi.</a:t>
                      </a:r>
                      <a:endParaRPr lang="it-IT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Le persone in generale ritengono più̀ pericoloso e grave l’evento catastrofico.</a:t>
                      </a:r>
                      <a:endParaRPr lang="it-IT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Volontarietà dell’esposizione</a:t>
                      </a:r>
                      <a:endParaRPr lang="it-IT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Non è considerata  rilevante.</a:t>
                      </a:r>
                      <a:endParaRPr lang="it-IT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Se un rischio è̀ imposto dall’esterno, come l’inquinamento, è percepito come più intollerabile e grave rispetto a uno a cui ci si espone volontariamente (per es. fumare).</a:t>
                      </a:r>
                      <a:endParaRPr lang="it-IT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" name="Rettangolo arrotondato 29"/>
          <p:cNvSpPr/>
          <p:nvPr/>
        </p:nvSpPr>
        <p:spPr>
          <a:xfrm>
            <a:off x="1867226" y="4800600"/>
            <a:ext cx="514024" cy="33943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31" name="Rettangolo arrotondato 30"/>
          <p:cNvSpPr/>
          <p:nvPr/>
        </p:nvSpPr>
        <p:spPr>
          <a:xfrm>
            <a:off x="7048826" y="3752850"/>
            <a:ext cx="514024" cy="33943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16" name="Freccia a destra 15"/>
          <p:cNvSpPr/>
          <p:nvPr/>
        </p:nvSpPr>
        <p:spPr>
          <a:xfrm rot="1661277">
            <a:off x="1232355" y="1719371"/>
            <a:ext cx="382020" cy="3611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Freccia a destra 16"/>
          <p:cNvSpPr/>
          <p:nvPr/>
        </p:nvSpPr>
        <p:spPr>
          <a:xfrm rot="1661277">
            <a:off x="1270455" y="4329221"/>
            <a:ext cx="382020" cy="3611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2" name="Rettangolo arrotondato 141"/>
          <p:cNvSpPr/>
          <p:nvPr/>
        </p:nvSpPr>
        <p:spPr>
          <a:xfrm>
            <a:off x="1687065" y="2220973"/>
            <a:ext cx="427486" cy="3507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18" name="Rettangolo arrotondato 17"/>
          <p:cNvSpPr/>
          <p:nvPr/>
        </p:nvSpPr>
        <p:spPr>
          <a:xfrm>
            <a:off x="906015" y="2011423"/>
            <a:ext cx="427486" cy="3507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19" name="Rettangolo arrotondato 18"/>
          <p:cNvSpPr/>
          <p:nvPr/>
        </p:nvSpPr>
        <p:spPr>
          <a:xfrm>
            <a:off x="791715" y="4316473"/>
            <a:ext cx="427486" cy="3507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20" name="Segnaposto testo 3">
            <a:extLst>
              <a:ext uri="{FF2B5EF4-FFF2-40B4-BE49-F238E27FC236}">
                <a16:creationId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8539" y="-106206"/>
            <a:ext cx="9060159" cy="493711"/>
          </a:xfrm>
        </p:spPr>
        <p:txBody>
          <a:bodyPr>
            <a:noAutofit/>
          </a:bodyPr>
          <a:lstStyle/>
          <a:p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Valutazione del rischio: “esperti” e non 2/3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47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Valutazione del rischio: “esperti” e non 2/3</a:t>
            </a:r>
            <a:endParaRPr lang="it-IT" dirty="0"/>
          </a:p>
        </p:txBody>
      </p:sp>
      <p:cxnSp>
        <p:nvCxnSpPr>
          <p:cNvPr id="127" name="OTLSHAPE_M_f8ce024184224652bbf3050456bd997a_Connector10"/>
          <p:cNvCxnSpPr>
            <a:stCxn id="91" idx="0"/>
            <a:endCxn id="112" idx="3"/>
          </p:cNvCxnSpPr>
          <p:nvPr>
            <p:custDataLst>
              <p:tags r:id="rId1"/>
            </p:custDataLst>
          </p:nvPr>
        </p:nvCxnSpPr>
        <p:spPr>
          <a:xfrm flipV="1">
            <a:off x="5019885" y="4106601"/>
            <a:ext cx="9852" cy="498998"/>
          </a:xfrm>
          <a:prstGeom prst="line">
            <a:avLst/>
          </a:prstGeom>
          <a:ln w="6350" cap="flat" cmpd="sng" algn="ctr">
            <a:solidFill>
              <a:srgbClr val="4F81BD">
                <a:alpha val="49804"/>
              </a:srgb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ettangolo 12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-15240" y="17728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31" name="Rettangolo arrotondato 130"/>
          <p:cNvSpPr/>
          <p:nvPr/>
        </p:nvSpPr>
        <p:spPr>
          <a:xfrm>
            <a:off x="-3321269" y="-1"/>
            <a:ext cx="3103379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b="1" dirty="0"/>
              <a:t>Immagine</a:t>
            </a:r>
            <a:r>
              <a:rPr lang="it-IT" sz="1400" dirty="0"/>
              <a:t> </a:t>
            </a:r>
            <a:endParaRPr lang="it-IT" sz="1400" dirty="0" smtClean="0"/>
          </a:p>
          <a:p>
            <a:endParaRPr lang="it-IT" sz="1400" dirty="0" smtClean="0"/>
          </a:p>
          <a:p>
            <a:r>
              <a:rPr lang="it-IT" sz="1400" dirty="0" smtClean="0"/>
              <a:t>I box “nuvola” non devono avere i pallini sottostanti da fumetto, qui inclusi nella “forma” preformattata di PPT </a:t>
            </a:r>
            <a:endParaRPr lang="it-IT" sz="1400" dirty="0"/>
          </a:p>
        </p:txBody>
      </p:sp>
      <p:sp>
        <p:nvSpPr>
          <p:cNvPr id="142" name="Rettangolo arrotondato 141"/>
          <p:cNvSpPr/>
          <p:nvPr/>
        </p:nvSpPr>
        <p:spPr>
          <a:xfrm>
            <a:off x="353565" y="1935223"/>
            <a:ext cx="427486" cy="3507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133" name="CasellaDiTesto 132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0" y="0"/>
            <a:ext cx="549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Microsoft Yi Baiti" panose="03000500000000000000" pitchFamily="66" charset="0"/>
                <a:ea typeface="Microsoft Yi Baiti" panose="03000500000000000000" pitchFamily="66" charset="0"/>
              </a:rPr>
              <a:t>5</a:t>
            </a:r>
          </a:p>
        </p:txBody>
      </p:sp>
      <p:graphicFrame>
        <p:nvGraphicFramePr>
          <p:cNvPr id="28" name="Tabella 27"/>
          <p:cNvGraphicFramePr>
            <a:graphicFrameLocks noGrp="1"/>
          </p:cNvGraphicFramePr>
          <p:nvPr/>
        </p:nvGraphicFramePr>
        <p:xfrm>
          <a:off x="1231900" y="1157816"/>
          <a:ext cx="9131301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5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9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it-IT" dirty="0" smtClean="0"/>
                        <a:t>Componente</a:t>
                      </a:r>
                      <a:br>
                        <a:rPr lang="it-IT" dirty="0" smtClean="0"/>
                      </a:br>
                      <a:r>
                        <a:rPr lang="it-IT" dirty="0" smtClean="0"/>
                        <a:t>del rischio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Esperti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Persone “</a:t>
                      </a:r>
                      <a:r>
                        <a:rPr lang="it-IT" dirty="0" err="1" smtClean="0"/>
                        <a:t>na</a:t>
                      </a:r>
                      <a:r>
                        <a:rPr lang="it-IT" dirty="0" err="1" smtClean="0">
                          <a:latin typeface="Calibri"/>
                        </a:rPr>
                        <a:t>Ïf</a:t>
                      </a:r>
                      <a:r>
                        <a:rPr lang="it-IT" dirty="0" smtClean="0">
                          <a:latin typeface="Calibri"/>
                        </a:rPr>
                        <a:t>”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Conoscenza del rischio</a:t>
                      </a:r>
                      <a:endParaRPr lang="it-IT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La relazione tra conoscenza del rischio e percezione del pericolo è sempre negativa.</a:t>
                      </a:r>
                      <a:endParaRPr lang="it-IT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La </a:t>
                      </a:r>
                      <a:r>
                        <a:rPr lang="it-IT" b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relazione</a:t>
                      </a:r>
                      <a:r>
                        <a:rPr lang="it-IT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tra conoscenza e percezione del rischio </a:t>
                      </a:r>
                      <a:r>
                        <a:rPr lang="it-IT" b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non</a:t>
                      </a:r>
                      <a:r>
                        <a:rPr lang="it-IT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è </a:t>
                      </a:r>
                      <a:r>
                        <a:rPr lang="it-IT" b="1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univoca</a:t>
                      </a:r>
                      <a:r>
                        <a:rPr lang="it-IT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, a volte è positiva (più lo conosco più lo giudico rischioso) altre volte è negativa (meno lo conosco più lo giudico rischioso). </a:t>
                      </a:r>
                    </a:p>
                    <a:p>
                      <a:endParaRPr lang="it-IT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Cecità psicologica (</a:t>
                      </a:r>
                      <a:r>
                        <a:rPr lang="it-IT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psicological</a:t>
                      </a:r>
                      <a:r>
                        <a:rPr lang="it-IT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it-IT" dirty="0" err="1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numbing</a:t>
                      </a:r>
                      <a:r>
                        <a:rPr lang="it-IT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)</a:t>
                      </a:r>
                      <a:endParaRPr lang="it-IT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Ogni vita umana ha lo stesso valore. </a:t>
                      </a:r>
                      <a:endParaRPr lang="it-IT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Se la vittima può̀ essere identificabile con il nome o con una foto, ha un impatto psicologico maggiore rispetto a quando è</a:t>
                      </a:r>
                      <a:r>
                        <a:rPr lang="it-IT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anonima</a:t>
                      </a:r>
                      <a:r>
                        <a:rPr lang="it-IT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(probabile</a:t>
                      </a:r>
                      <a:r>
                        <a:rPr lang="it-IT" baseline="0" dirty="0" smtClean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 effetto dell’empatia).</a:t>
                      </a:r>
                    </a:p>
                    <a:p>
                      <a:endParaRPr lang="it-IT" dirty="0">
                        <a:solidFill>
                          <a:schemeClr val="tx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" name="Rettangolo arrotondato 29"/>
          <p:cNvSpPr/>
          <p:nvPr/>
        </p:nvSpPr>
        <p:spPr>
          <a:xfrm>
            <a:off x="305126" y="3714750"/>
            <a:ext cx="514024" cy="33943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13" name="Rettangolo arrotondato 12"/>
          <p:cNvSpPr/>
          <p:nvPr/>
        </p:nvSpPr>
        <p:spPr>
          <a:xfrm>
            <a:off x="5706615" y="3192523"/>
            <a:ext cx="427486" cy="3507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17" name="Fumetto 4 16"/>
          <p:cNvSpPr/>
          <p:nvPr/>
        </p:nvSpPr>
        <p:spPr>
          <a:xfrm flipH="1">
            <a:off x="10356543" y="1552576"/>
            <a:ext cx="2381250" cy="1466850"/>
          </a:xfrm>
          <a:prstGeom prst="cloudCallout">
            <a:avLst>
              <a:gd name="adj1" fmla="val -61937"/>
              <a:gd name="adj2" fmla="val 85264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rgbClr val="C00000"/>
                </a:solidFill>
              </a:rPr>
              <a:t>Illusione del controllo</a:t>
            </a:r>
            <a:endParaRPr lang="it-IT" dirty="0">
              <a:solidFill>
                <a:srgbClr val="C00000"/>
              </a:solidFill>
            </a:endParaRPr>
          </a:p>
        </p:txBody>
      </p:sp>
      <p:sp>
        <p:nvSpPr>
          <p:cNvPr id="18" name="Fumetto 4 17"/>
          <p:cNvSpPr/>
          <p:nvPr/>
        </p:nvSpPr>
        <p:spPr>
          <a:xfrm flipH="1">
            <a:off x="10020071" y="3482212"/>
            <a:ext cx="2381250" cy="1828800"/>
          </a:xfrm>
          <a:prstGeom prst="cloudCallout">
            <a:avLst>
              <a:gd name="adj1" fmla="val -61937"/>
              <a:gd name="adj2" fmla="val 85264"/>
            </a:avLst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solidFill>
                  <a:srgbClr val="C00000"/>
                </a:solidFill>
              </a:rPr>
              <a:t>Fiducia eccessiva nelle proprie valutazioni</a:t>
            </a:r>
            <a:endParaRPr lang="it-IT" dirty="0">
              <a:solidFill>
                <a:srgbClr val="C00000"/>
              </a:solidFill>
            </a:endParaRPr>
          </a:p>
        </p:txBody>
      </p:sp>
      <p:sp>
        <p:nvSpPr>
          <p:cNvPr id="19" name="Rettangolo arrotondato 18"/>
          <p:cNvSpPr/>
          <p:nvPr/>
        </p:nvSpPr>
        <p:spPr>
          <a:xfrm>
            <a:off x="11764514" y="1516123"/>
            <a:ext cx="427486" cy="3507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</a:t>
            </a:r>
            <a:endParaRPr lang="it-IT" dirty="0"/>
          </a:p>
        </p:txBody>
      </p:sp>
      <p:sp>
        <p:nvSpPr>
          <p:cNvPr id="20" name="Rettangolo arrotondato 19"/>
          <p:cNvSpPr/>
          <p:nvPr/>
        </p:nvSpPr>
        <p:spPr>
          <a:xfrm>
            <a:off x="11764514" y="3306823"/>
            <a:ext cx="427486" cy="350778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5</a:t>
            </a:r>
            <a:endParaRPr lang="it-IT" dirty="0"/>
          </a:p>
        </p:txBody>
      </p:sp>
      <p:sp>
        <p:nvSpPr>
          <p:cNvPr id="16" name="Segnaposto testo 3">
            <a:extLst>
              <a:ext uri="{FF2B5EF4-FFF2-40B4-BE49-F238E27FC236}">
                <a16:creationId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13919" y="1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Valutazione del rischio: “esperti” e non 3/3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478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381750" y="467833"/>
            <a:ext cx="5810250" cy="634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ettangolo 4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253B9FE-41A1-47DC-935A-B3FCFB1167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La tolleranza del rischio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6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68" name="Segnaposto testo 7">
            <a:extLst>
              <a:ext uri="{FF2B5EF4-FFF2-40B4-BE49-F238E27FC236}">
                <a16:creationId xmlns:a16="http://schemas.microsoft.com/office/drawing/2014/main" id="{33C37E95-5F17-4534-AC47-05ECE8B02EF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24287" y="3298071"/>
            <a:ext cx="2501660" cy="2020004"/>
          </a:xfrm>
        </p:spPr>
        <p:txBody>
          <a:bodyPr>
            <a:normAutofit/>
          </a:bodyPr>
          <a:lstStyle/>
          <a:p>
            <a:r>
              <a:rPr lang="it-IT" sz="1600" dirty="0"/>
              <a:t>Descrizione Scenario 01</a:t>
            </a:r>
          </a:p>
          <a:p>
            <a:r>
              <a:rPr lang="it-IT" sz="1600" dirty="0"/>
              <a:t>….</a:t>
            </a:r>
          </a:p>
          <a:p>
            <a:endParaRPr lang="it-IT" sz="1600" dirty="0"/>
          </a:p>
        </p:txBody>
      </p:sp>
      <p:sp>
        <p:nvSpPr>
          <p:cNvPr id="2" name="Documento 1">
            <a:extLst>
              <a:ext uri="{FF2B5EF4-FFF2-40B4-BE49-F238E27FC236}">
                <a16:creationId xmlns:a16="http://schemas.microsoft.com/office/drawing/2014/main" id="{B5D6EA2C-C98E-4C7C-9DC4-0DFE4FB8D0AA}"/>
              </a:ext>
            </a:extLst>
          </p:cNvPr>
          <p:cNvSpPr/>
          <p:nvPr/>
        </p:nvSpPr>
        <p:spPr>
          <a:xfrm>
            <a:off x="0" y="430401"/>
            <a:ext cx="6369170" cy="2786028"/>
          </a:xfrm>
          <a:prstGeom prst="flowChartDocumen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</a:pPr>
            <a:endParaRPr lang="it-IT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4" name="Documento 23">
            <a:extLst>
              <a:ext uri="{FF2B5EF4-FFF2-40B4-BE49-F238E27FC236}">
                <a16:creationId xmlns:a16="http://schemas.microsoft.com/office/drawing/2014/main" id="{ABB207A1-8AF5-47AB-B50D-C3D7D6AA8047}"/>
              </a:ext>
            </a:extLst>
          </p:cNvPr>
          <p:cNvSpPr>
            <a:spLocks/>
          </p:cNvSpPr>
          <p:nvPr/>
        </p:nvSpPr>
        <p:spPr>
          <a:xfrm rot="10800000">
            <a:off x="-1" y="2191124"/>
            <a:ext cx="6369169" cy="2450644"/>
          </a:xfrm>
          <a:prstGeom prst="flowChartDocumen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lvl="0">
              <a:lnSpc>
                <a:spcPct val="150000"/>
              </a:lnSpc>
            </a:pPr>
            <a:endParaRPr lang="it-IT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1" name="Rettangolo arrotondato 20"/>
          <p:cNvSpPr/>
          <p:nvPr/>
        </p:nvSpPr>
        <p:spPr>
          <a:xfrm>
            <a:off x="-3321269" y="-1"/>
            <a:ext cx="3103379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b="1" dirty="0"/>
              <a:t>Immagine</a:t>
            </a:r>
            <a:r>
              <a:rPr lang="it-IT" sz="1400" dirty="0"/>
              <a:t> </a:t>
            </a:r>
          </a:p>
          <a:p>
            <a:r>
              <a:rPr lang="it-IT" sz="1400" dirty="0" smtClean="0"/>
              <a:t>https://www.pexels.com/photo/yellow-and-green-hard-hat-on-rack-1329061/</a:t>
            </a:r>
            <a:endParaRPr lang="it-IT" sz="1400" dirty="0"/>
          </a:p>
        </p:txBody>
      </p:sp>
      <p:sp>
        <p:nvSpPr>
          <p:cNvPr id="30" name="Documento 29">
            <a:extLst>
              <a:ext uri="{FF2B5EF4-FFF2-40B4-BE49-F238E27FC236}">
                <a16:creationId xmlns:a16="http://schemas.microsoft.com/office/drawing/2014/main" id="{ABB207A1-8AF5-47AB-B50D-C3D7D6AA8047}"/>
              </a:ext>
            </a:extLst>
          </p:cNvPr>
          <p:cNvSpPr>
            <a:spLocks/>
          </p:cNvSpPr>
          <p:nvPr/>
        </p:nvSpPr>
        <p:spPr>
          <a:xfrm rot="10800000">
            <a:off x="-4" y="4031865"/>
            <a:ext cx="6369169" cy="2826135"/>
          </a:xfrm>
          <a:prstGeom prst="flowChartDocumen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lvl="0">
              <a:lnSpc>
                <a:spcPct val="150000"/>
              </a:lnSpc>
            </a:pPr>
            <a:endParaRPr lang="it-IT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AutoShape 2" descr="Immagine correlat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4" name="CasellaDiTesto 13"/>
          <p:cNvSpPr txBox="1"/>
          <p:nvPr/>
        </p:nvSpPr>
        <p:spPr>
          <a:xfrm>
            <a:off x="1502928" y="2565228"/>
            <a:ext cx="386997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i="1" dirty="0" smtClean="0"/>
              <a:t>Elemento importante</a:t>
            </a:r>
          </a:p>
          <a:p>
            <a:r>
              <a:rPr lang="it-IT" sz="2800" i="1" dirty="0" smtClean="0"/>
              <a:t>per il regolatore</a:t>
            </a:r>
          </a:p>
          <a:p>
            <a:r>
              <a:rPr lang="it-IT" sz="2800" i="1" dirty="0" smtClean="0"/>
              <a:t>per il consulente</a:t>
            </a:r>
            <a:endParaRPr lang="it-IT" sz="2800" i="1" dirty="0"/>
          </a:p>
        </p:txBody>
      </p:sp>
      <p:sp>
        <p:nvSpPr>
          <p:cNvPr id="37" name="Rettangolo arrotondato 36"/>
          <p:cNvSpPr/>
          <p:nvPr/>
        </p:nvSpPr>
        <p:spPr>
          <a:xfrm>
            <a:off x="7829550" y="1714499"/>
            <a:ext cx="235254" cy="42457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39" name="Rettangolo arrotondato 38"/>
          <p:cNvSpPr/>
          <p:nvPr/>
        </p:nvSpPr>
        <p:spPr>
          <a:xfrm>
            <a:off x="444424" y="1652870"/>
            <a:ext cx="520851" cy="38548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28" name="CasellaDiTesto 27"/>
          <p:cNvSpPr txBox="1"/>
          <p:nvPr/>
        </p:nvSpPr>
        <p:spPr>
          <a:xfrm>
            <a:off x="0" y="916934"/>
            <a:ext cx="61514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800" dirty="0" smtClean="0"/>
              <a:t>La </a:t>
            </a:r>
            <a:r>
              <a:rPr lang="it-IT" sz="2800" b="1" dirty="0" smtClean="0"/>
              <a:t>tolleranza del rischio</a:t>
            </a:r>
            <a:r>
              <a:rPr lang="it-IT" sz="2800" dirty="0" smtClean="0"/>
              <a:t> da parte del cliente</a:t>
            </a:r>
            <a:endParaRPr lang="it-IT" sz="2800" dirty="0"/>
          </a:p>
        </p:txBody>
      </p:sp>
      <p:sp>
        <p:nvSpPr>
          <p:cNvPr id="42" name="Rettangolo arrotondato 41"/>
          <p:cNvSpPr/>
          <p:nvPr/>
        </p:nvSpPr>
        <p:spPr>
          <a:xfrm>
            <a:off x="5141767" y="3372212"/>
            <a:ext cx="629093" cy="55729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3-5</a:t>
            </a:r>
            <a:endParaRPr lang="it-IT" dirty="0"/>
          </a:p>
        </p:txBody>
      </p:sp>
      <p:pic>
        <p:nvPicPr>
          <p:cNvPr id="31" name="Picture 6" descr="Immagine correlata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136" y="2804765"/>
            <a:ext cx="676830" cy="692662"/>
          </a:xfrm>
          <a:prstGeom prst="rect">
            <a:avLst/>
          </a:prstGeom>
          <a:noFill/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CasellaDiTesto 37"/>
          <p:cNvSpPr txBox="1"/>
          <p:nvPr/>
        </p:nvSpPr>
        <p:spPr>
          <a:xfrm>
            <a:off x="217747" y="4549676"/>
            <a:ext cx="615141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 smtClean="0"/>
              <a:t>Le </a:t>
            </a:r>
            <a:r>
              <a:rPr lang="it-IT" sz="2400" dirty="0"/>
              <a:t>imprese </a:t>
            </a:r>
            <a:r>
              <a:rPr lang="it-IT" sz="2400" dirty="0" smtClean="0"/>
              <a:t>devono </a:t>
            </a:r>
            <a:r>
              <a:rPr lang="it-IT" sz="2400" dirty="0"/>
              <a:t>assumere piena responsabilità nel processo di valutazione del Rischio applicando il principio di Adeguatezza, e spiegare chiaramente al cliente che ciò è fatto nel suo interesse</a:t>
            </a:r>
            <a:endParaRPr lang="it-IT" sz="2400" dirty="0"/>
          </a:p>
        </p:txBody>
      </p:sp>
      <p:sp>
        <p:nvSpPr>
          <p:cNvPr id="46" name="Rettangolo arrotondato 45"/>
          <p:cNvSpPr/>
          <p:nvPr/>
        </p:nvSpPr>
        <p:spPr>
          <a:xfrm>
            <a:off x="514350" y="4873520"/>
            <a:ext cx="504403" cy="3966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mtClean="0"/>
              <a:t>6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01409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8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0" y="3485939"/>
            <a:ext cx="6286500" cy="33333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ocumento 10"/>
          <p:cNvSpPr/>
          <p:nvPr/>
        </p:nvSpPr>
        <p:spPr>
          <a:xfrm>
            <a:off x="-20782" y="476250"/>
            <a:ext cx="6327206" cy="3784023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0" y="0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1" y="0"/>
            <a:ext cx="503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7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27186AD6-060E-4A5F-9A0A-AF35D77334FB}"/>
              </a:ext>
            </a:extLst>
          </p:cNvPr>
          <p:cNvSpPr txBox="1"/>
          <p:nvPr/>
        </p:nvSpPr>
        <p:spPr>
          <a:xfrm>
            <a:off x="71800" y="716363"/>
            <a:ext cx="64536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spcBef>
                <a:spcPts val="1000"/>
              </a:spcBef>
              <a:defRPr/>
            </a:pPr>
            <a:r>
              <a:rPr lang="it-IT" sz="2400" b="1" dirty="0" smtClean="0">
                <a:latin typeface="Tempus Sans ITC" panose="04020404030D07020202" pitchFamily="82" charset="0"/>
                <a:cs typeface="Gisha" panose="020B0502040204020203" pitchFamily="34" charset="-79"/>
              </a:rPr>
              <a:t>Assegnare profili di rischio e  valutare  adeguatezza investimenti</a:t>
            </a:r>
            <a:endParaRPr lang="it-IT" dirty="0">
              <a:cs typeface="Gisha" panose="020B0502040204020203" pitchFamily="34" charset="-79"/>
            </a:endParaRPr>
          </a:p>
        </p:txBody>
      </p:sp>
      <p:sp>
        <p:nvSpPr>
          <p:cNvPr id="20" name="Segnaposto testo 3">
            <a:extLst>
              <a:ext uri="{FF2B5EF4-FFF2-40B4-BE49-F238E27FC236}">
                <a16:creationId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-827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Tolleranza del rischio e capacità di sostenere perdite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37" name="Rettangolo 36"/>
          <p:cNvSpPr/>
          <p:nvPr/>
        </p:nvSpPr>
        <p:spPr>
          <a:xfrm>
            <a:off x="6656060" y="1982425"/>
            <a:ext cx="53223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it-IT" dirty="0">
              <a:latin typeface="Tempus Sans ITC" panose="04020404030D07020202" pitchFamily="82" charset="0"/>
              <a:cs typeface="Gisha" panose="020B0502040204020203" pitchFamily="34" charset="-79"/>
            </a:endParaRPr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6362700" y="444813"/>
            <a:ext cx="5829300" cy="3233569"/>
          </a:xfrm>
          <a:prstGeom prst="flowChartDocumen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Rettangolo arrotondato 39"/>
          <p:cNvSpPr/>
          <p:nvPr/>
        </p:nvSpPr>
        <p:spPr>
          <a:xfrm>
            <a:off x="-3321269" y="-1"/>
            <a:ext cx="3103379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b="1" dirty="0"/>
              <a:t>Note sviluppo</a:t>
            </a:r>
          </a:p>
          <a:p>
            <a:endParaRPr lang="it-IT" sz="1400" b="1" dirty="0"/>
          </a:p>
          <a:p>
            <a:r>
              <a:rPr lang="it-IT" sz="1400" b="1" dirty="0"/>
              <a:t>Immagini</a:t>
            </a:r>
          </a:p>
          <a:p>
            <a:r>
              <a:rPr lang="it-IT" sz="1400" dirty="0" smtClean="0"/>
              <a:t> </a:t>
            </a:r>
            <a:endParaRPr lang="it-IT" sz="1400" dirty="0"/>
          </a:p>
          <a:p>
            <a:endParaRPr lang="it-IT" sz="1400" dirty="0"/>
          </a:p>
          <a:p>
            <a:pPr marL="342900" indent="-342900">
              <a:buAutoNum type="arabicPeriod"/>
            </a:pPr>
            <a:r>
              <a:rPr lang="it-IT" sz="1400" dirty="0" smtClean="0"/>
              <a:t>https://www.pexels.com/photo/duckling-on-black-soil-during-daytime-162140/</a:t>
            </a:r>
          </a:p>
          <a:p>
            <a:pPr marL="342900" indent="-342900">
              <a:buAutoNum type="arabicPeriod"/>
            </a:pPr>
            <a:r>
              <a:rPr lang="it-IT" sz="1400" dirty="0" smtClean="0"/>
              <a:t>https://www.pexels.com/photo/nature-sky-bird-holiday-56618/</a:t>
            </a:r>
          </a:p>
        </p:txBody>
      </p:sp>
      <p:sp>
        <p:nvSpPr>
          <p:cNvPr id="32" name="Rettangolo arrotondato 31"/>
          <p:cNvSpPr/>
          <p:nvPr/>
        </p:nvSpPr>
        <p:spPr>
          <a:xfrm>
            <a:off x="10848567" y="3325091"/>
            <a:ext cx="332051" cy="37407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6</a:t>
            </a:r>
            <a:endParaRPr lang="it-IT" dirty="0"/>
          </a:p>
        </p:txBody>
      </p:sp>
      <p:sp>
        <p:nvSpPr>
          <p:cNvPr id="2" name="CasellaDiTesto 1"/>
          <p:cNvSpPr txBox="1"/>
          <p:nvPr/>
        </p:nvSpPr>
        <p:spPr>
          <a:xfrm>
            <a:off x="932021" y="1758898"/>
            <a:ext cx="43581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/>
              <a:t>Quali criteri? Confermata l’impostazione </a:t>
            </a:r>
            <a:r>
              <a:rPr lang="it-IT" sz="2000" dirty="0" err="1" smtClean="0"/>
              <a:t>MiFID</a:t>
            </a:r>
            <a:r>
              <a:rPr lang="it-IT" sz="2000" dirty="0" smtClean="0"/>
              <a:t> I</a:t>
            </a:r>
          </a:p>
          <a:p>
            <a:endParaRPr lang="it-IT" sz="2000" dirty="0"/>
          </a:p>
          <a:p>
            <a:r>
              <a:rPr lang="it-IT" sz="2000" dirty="0" smtClean="0"/>
              <a:t>Enfasi su :</a:t>
            </a:r>
          </a:p>
          <a:p>
            <a:r>
              <a:rPr lang="it-IT" sz="2000" dirty="0" smtClean="0"/>
              <a:t>Capacità di sostenere perdite (</a:t>
            </a:r>
            <a:r>
              <a:rPr lang="it-IT" sz="2000" dirty="0" err="1" smtClean="0"/>
              <a:t>risk</a:t>
            </a:r>
            <a:r>
              <a:rPr lang="it-IT" sz="2000" dirty="0" smtClean="0"/>
              <a:t> </a:t>
            </a:r>
            <a:r>
              <a:rPr lang="it-IT" sz="2000" dirty="0" err="1" smtClean="0"/>
              <a:t>capacity</a:t>
            </a:r>
            <a:r>
              <a:rPr lang="it-IT" sz="2000" dirty="0" smtClean="0"/>
              <a:t>)</a:t>
            </a:r>
          </a:p>
          <a:p>
            <a:r>
              <a:rPr lang="it-IT" sz="2000" dirty="0" smtClean="0"/>
              <a:t>Tolleranza del rischio</a:t>
            </a:r>
            <a:endParaRPr lang="it-IT" sz="2000" dirty="0"/>
          </a:p>
        </p:txBody>
      </p:sp>
      <p:sp>
        <p:nvSpPr>
          <p:cNvPr id="24" name="Rettangolo arrotondato 23"/>
          <p:cNvSpPr/>
          <p:nvPr/>
        </p:nvSpPr>
        <p:spPr>
          <a:xfrm>
            <a:off x="0" y="1481268"/>
            <a:ext cx="768927" cy="44451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30" name="Rettangolo arrotondato 29"/>
          <p:cNvSpPr/>
          <p:nvPr/>
        </p:nvSpPr>
        <p:spPr>
          <a:xfrm>
            <a:off x="6096001" y="4197927"/>
            <a:ext cx="658092" cy="41217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7-8</a:t>
            </a:r>
            <a:endParaRPr lang="it-IT" dirty="0"/>
          </a:p>
        </p:txBody>
      </p:sp>
      <p:sp>
        <p:nvSpPr>
          <p:cNvPr id="31" name="Rettangolo arrotondato 30"/>
          <p:cNvSpPr/>
          <p:nvPr/>
        </p:nvSpPr>
        <p:spPr>
          <a:xfrm>
            <a:off x="5174674" y="1695762"/>
            <a:ext cx="538612" cy="32642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27186AD6-060E-4A5F-9A0A-AF35D77334FB}"/>
              </a:ext>
            </a:extLst>
          </p:cNvPr>
          <p:cNvSpPr txBox="1"/>
          <p:nvPr/>
        </p:nvSpPr>
        <p:spPr>
          <a:xfrm>
            <a:off x="6271741" y="3728010"/>
            <a:ext cx="5920259" cy="461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spcBef>
                <a:spcPts val="1000"/>
              </a:spcBef>
              <a:defRPr/>
            </a:pPr>
            <a:r>
              <a:rPr lang="it-IT" sz="2400" b="1" dirty="0" smtClean="0">
                <a:latin typeface="Tempus Sans ITC" panose="04020404030D07020202" pitchFamily="82" charset="0"/>
                <a:cs typeface="Gisha" panose="020B0502040204020203" pitchFamily="34" charset="-79"/>
              </a:rPr>
              <a:t>2 misure diverse da non confondere</a:t>
            </a:r>
            <a:endParaRPr lang="it-IT" dirty="0">
              <a:cs typeface="Gisha" panose="020B0502040204020203" pitchFamily="34" charset="-79"/>
            </a:endParaRPr>
          </a:p>
        </p:txBody>
      </p:sp>
      <p:sp>
        <p:nvSpPr>
          <p:cNvPr id="22" name="CasellaDiTesto 21"/>
          <p:cNvSpPr txBox="1"/>
          <p:nvPr/>
        </p:nvSpPr>
        <p:spPr>
          <a:xfrm>
            <a:off x="6766515" y="4382613"/>
            <a:ext cx="52176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smtClean="0"/>
              <a:t>Capacità di sostenere perdite e tolleranza del rischio sono requisiti distinti</a:t>
            </a:r>
          </a:p>
          <a:p>
            <a:endParaRPr lang="it-IT" dirty="0"/>
          </a:p>
          <a:p>
            <a:r>
              <a:rPr lang="it-IT" dirty="0" smtClean="0"/>
              <a:t>Vanno </a:t>
            </a:r>
            <a:r>
              <a:rPr lang="it-IT" smtClean="0"/>
              <a:t>soddisfatti insieme nelle </a:t>
            </a:r>
            <a:r>
              <a:rPr lang="it-IT" dirty="0" smtClean="0"/>
              <a:t>raccomandazioni d’investimento</a:t>
            </a:r>
          </a:p>
          <a:p>
            <a:endParaRPr lang="it-IT" b="1" dirty="0" smtClean="0"/>
          </a:p>
          <a:p>
            <a:r>
              <a:rPr lang="it-IT" i="1" dirty="0" smtClean="0"/>
              <a:t>Spesso clienti che possono sostenere una perdita, non tollerano tale rischio</a:t>
            </a:r>
            <a:endParaRPr lang="it-IT" i="1" dirty="0"/>
          </a:p>
        </p:txBody>
      </p:sp>
      <p:sp>
        <p:nvSpPr>
          <p:cNvPr id="27" name="Rettangolo arrotondato 26"/>
          <p:cNvSpPr/>
          <p:nvPr/>
        </p:nvSpPr>
        <p:spPr>
          <a:xfrm>
            <a:off x="4222560" y="2566917"/>
            <a:ext cx="787590" cy="271534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3-5</a:t>
            </a:r>
            <a:endParaRPr lang="it-IT" dirty="0"/>
          </a:p>
        </p:txBody>
      </p:sp>
      <p:sp>
        <p:nvSpPr>
          <p:cNvPr id="38" name="Rettangolo arrotondato 37"/>
          <p:cNvSpPr/>
          <p:nvPr/>
        </p:nvSpPr>
        <p:spPr>
          <a:xfrm>
            <a:off x="6428967" y="6277841"/>
            <a:ext cx="332051" cy="37407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9</a:t>
            </a:r>
            <a:endParaRPr lang="it-IT" dirty="0"/>
          </a:p>
        </p:txBody>
      </p:sp>
      <p:sp>
        <p:nvSpPr>
          <p:cNvPr id="36" name="Freccia a destra 35"/>
          <p:cNvSpPr/>
          <p:nvPr/>
        </p:nvSpPr>
        <p:spPr>
          <a:xfrm>
            <a:off x="6438900" y="6096000"/>
            <a:ext cx="285750" cy="247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9936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Elaborazione 29">
            <a:extLst>
              <a:ext uri="{FF2B5EF4-FFF2-40B4-BE49-F238E27FC236}">
                <a16:creationId xmlns:a16="http://schemas.microsoft.com/office/drawing/2014/main" id="{8AA135C1-60F5-41E3-BC26-F98C1F4A1A9A}"/>
              </a:ext>
            </a:extLst>
          </p:cNvPr>
          <p:cNvSpPr/>
          <p:nvPr/>
        </p:nvSpPr>
        <p:spPr>
          <a:xfrm>
            <a:off x="0" y="3372798"/>
            <a:ext cx="8816196" cy="3485202"/>
          </a:xfrm>
          <a:prstGeom prst="flowChartProcess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4" name="Elaborazione 13">
            <a:extLst>
              <a:ext uri="{FF2B5EF4-FFF2-40B4-BE49-F238E27FC236}">
                <a16:creationId xmlns:a16="http://schemas.microsoft.com/office/drawing/2014/main" id="{D196522F-FD5B-4D98-8E11-918D3F154707}"/>
              </a:ext>
            </a:extLst>
          </p:cNvPr>
          <p:cNvSpPr/>
          <p:nvPr/>
        </p:nvSpPr>
        <p:spPr>
          <a:xfrm>
            <a:off x="-15240" y="408528"/>
            <a:ext cx="8212347" cy="3485202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048A20EE-898C-45AD-BBC6-70B473489B8A}"/>
              </a:ext>
            </a:extLst>
          </p:cNvPr>
          <p:cNvSpPr/>
          <p:nvPr/>
        </p:nvSpPr>
        <p:spPr>
          <a:xfrm>
            <a:off x="-15240" y="17728"/>
            <a:ext cx="12192000" cy="476250"/>
          </a:xfrm>
          <a:prstGeom prst="rect">
            <a:avLst/>
          </a:prstGeom>
          <a:solidFill>
            <a:srgbClr val="426B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8A41FEB-BE46-4298-8F16-16001189BF7E}"/>
              </a:ext>
            </a:extLst>
          </p:cNvPr>
          <p:cNvSpPr txBox="1"/>
          <p:nvPr/>
        </p:nvSpPr>
        <p:spPr>
          <a:xfrm>
            <a:off x="11627140" y="0"/>
            <a:ext cx="549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smtClean="0">
                <a:latin typeface="Microsoft Yi Baiti" panose="03000500000000000000" pitchFamily="66" charset="0"/>
                <a:ea typeface="Microsoft Yi Baiti" panose="03000500000000000000" pitchFamily="66" charset="0"/>
              </a:rPr>
              <a:t>8</a:t>
            </a:r>
            <a:endParaRPr lang="it-IT" sz="1600" dirty="0"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20" name="Segnaposto testo 3">
            <a:extLst>
              <a:ext uri="{FF2B5EF4-FFF2-40B4-BE49-F238E27FC236}">
                <a16:creationId xmlns:a16="http://schemas.microsoft.com/office/drawing/2014/main" id="{961F039E-065F-4BF9-B992-93C7C45A93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1519" y="-152399"/>
            <a:ext cx="11496675" cy="341313"/>
          </a:xfrm>
        </p:spPr>
        <p:txBody>
          <a:bodyPr>
            <a:noAutofit/>
          </a:bodyPr>
          <a:lstStyle/>
          <a:p>
            <a:r>
              <a:rPr lang="it-IT" sz="3200" dirty="0" smtClean="0">
                <a:solidFill>
                  <a:schemeClr val="tx1"/>
                </a:solidFill>
                <a:latin typeface="Microsoft Yi Baiti" panose="03000500000000000000" pitchFamily="66" charset="0"/>
                <a:ea typeface="Microsoft Yi Baiti" panose="03000500000000000000" pitchFamily="66" charset="0"/>
              </a:rPr>
              <a:t>Un nuovo ruolo per il Consulente</a:t>
            </a:r>
            <a:endParaRPr lang="it-IT" sz="3200" dirty="0">
              <a:solidFill>
                <a:schemeClr val="tx1"/>
              </a:solidFill>
              <a:latin typeface="Microsoft Yi Baiti" panose="03000500000000000000" pitchFamily="66" charset="0"/>
              <a:ea typeface="Microsoft Yi Baiti" panose="03000500000000000000" pitchFamily="66" charset="0"/>
            </a:endParaRPr>
          </a:p>
        </p:txBody>
      </p:sp>
      <p:sp>
        <p:nvSpPr>
          <p:cNvPr id="19" name="Rettangolo arrotondato 18"/>
          <p:cNvSpPr/>
          <p:nvPr/>
        </p:nvSpPr>
        <p:spPr>
          <a:xfrm>
            <a:off x="10242508" y="3165837"/>
            <a:ext cx="441960" cy="50241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1</a:t>
            </a:r>
          </a:p>
        </p:txBody>
      </p:sp>
      <p:pic>
        <p:nvPicPr>
          <p:cNvPr id="22" name="Picture 4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 rot="5400000">
            <a:off x="6817477" y="1521916"/>
            <a:ext cx="6400796" cy="4271372"/>
          </a:xfrm>
          <a:prstGeom prst="flowChartDocumen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ttangolo arrotondato 27"/>
          <p:cNvSpPr/>
          <p:nvPr/>
        </p:nvSpPr>
        <p:spPr>
          <a:xfrm>
            <a:off x="-3321269" y="-1"/>
            <a:ext cx="3103379" cy="6169915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it-IT" sz="1400" b="1" dirty="0"/>
              <a:t>Immagine</a:t>
            </a:r>
            <a:r>
              <a:rPr lang="it-IT" sz="1400" dirty="0"/>
              <a:t> </a:t>
            </a:r>
          </a:p>
          <a:p>
            <a:r>
              <a:rPr lang="it-IT" sz="1400" dirty="0" smtClean="0"/>
              <a:t>https://www.pexels.com/photo/sport-alley-ball-game-4192/</a:t>
            </a:r>
            <a:endParaRPr lang="it-IT" sz="1400" dirty="0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27186AD6-060E-4A5F-9A0A-AF35D77334FB}"/>
              </a:ext>
            </a:extLst>
          </p:cNvPr>
          <p:cNvSpPr txBox="1"/>
          <p:nvPr/>
        </p:nvSpPr>
        <p:spPr>
          <a:xfrm>
            <a:off x="0" y="697479"/>
            <a:ext cx="7845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spcBef>
                <a:spcPts val="1000"/>
              </a:spcBef>
              <a:defRPr/>
            </a:pPr>
            <a:r>
              <a:rPr lang="it-IT" sz="2400" b="1" dirty="0" smtClean="0">
                <a:latin typeface="Tempus Sans ITC" panose="04020404030D07020202" pitchFamily="82" charset="0"/>
                <a:cs typeface="Gisha" panose="020B0502040204020203" pitchFamily="34" charset="-79"/>
              </a:rPr>
              <a:t>Affrontare il rischio: controllare i fattori soggettivi</a:t>
            </a:r>
          </a:p>
        </p:txBody>
      </p:sp>
      <p:sp>
        <p:nvSpPr>
          <p:cNvPr id="44" name="Rettangolo 43"/>
          <p:cNvSpPr/>
          <p:nvPr/>
        </p:nvSpPr>
        <p:spPr>
          <a:xfrm>
            <a:off x="4088950" y="2057400"/>
            <a:ext cx="2921450" cy="8762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Trasformare il rischio iniziale in uno accettabile</a:t>
            </a:r>
            <a:endParaRPr lang="it-IT" dirty="0"/>
          </a:p>
        </p:txBody>
      </p:sp>
      <p:sp>
        <p:nvSpPr>
          <p:cNvPr id="46" name="Rettangolo arrotondato 45"/>
          <p:cNvSpPr/>
          <p:nvPr/>
        </p:nvSpPr>
        <p:spPr>
          <a:xfrm>
            <a:off x="171450" y="4343399"/>
            <a:ext cx="457200" cy="25630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1</a:t>
            </a:r>
            <a:endParaRPr lang="it-IT" dirty="0"/>
          </a:p>
        </p:txBody>
      </p:sp>
      <p:sp>
        <p:nvSpPr>
          <p:cNvPr id="12" name="CasellaDiTesto 11"/>
          <p:cNvSpPr txBox="1"/>
          <p:nvPr/>
        </p:nvSpPr>
        <p:spPr>
          <a:xfrm>
            <a:off x="15522385" y="389373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</p:txBody>
      </p:sp>
      <p:sp>
        <p:nvSpPr>
          <p:cNvPr id="47" name="Rettangolo arrotondato 46"/>
          <p:cNvSpPr/>
          <p:nvPr/>
        </p:nvSpPr>
        <p:spPr>
          <a:xfrm>
            <a:off x="6233528" y="3197806"/>
            <a:ext cx="950679" cy="51211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4-7</a:t>
            </a:r>
            <a:endParaRPr lang="it-IT" dirty="0"/>
          </a:p>
        </p:txBody>
      </p:sp>
      <p:sp>
        <p:nvSpPr>
          <p:cNvPr id="49" name="Rettangolo arrotondato 48"/>
          <p:cNvSpPr/>
          <p:nvPr/>
        </p:nvSpPr>
        <p:spPr>
          <a:xfrm>
            <a:off x="5445621" y="1418359"/>
            <a:ext cx="517029" cy="29614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3</a:t>
            </a:r>
            <a:endParaRPr lang="it-IT" dirty="0"/>
          </a:p>
        </p:txBody>
      </p:sp>
      <p:sp>
        <p:nvSpPr>
          <p:cNvPr id="36" name="Rettangolo 35"/>
          <p:cNvSpPr/>
          <p:nvPr/>
        </p:nvSpPr>
        <p:spPr>
          <a:xfrm>
            <a:off x="2434937" y="3467100"/>
            <a:ext cx="3262746" cy="10616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Scegliere la migliore strategia di gestione del rischio e dei suoi effetti</a:t>
            </a:r>
            <a:endParaRPr lang="it-IT" dirty="0"/>
          </a:p>
        </p:txBody>
      </p:sp>
      <p:sp>
        <p:nvSpPr>
          <p:cNvPr id="38" name="Rettangolo 37"/>
          <p:cNvSpPr/>
          <p:nvPr/>
        </p:nvSpPr>
        <p:spPr>
          <a:xfrm>
            <a:off x="2440131" y="5025743"/>
            <a:ext cx="3297384" cy="11637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dirty="0" smtClean="0"/>
              <a:t>Controllare che il rischio non oltre passi la “soglia” individuata</a:t>
            </a:r>
            <a:endParaRPr lang="it-IT" dirty="0"/>
          </a:p>
        </p:txBody>
      </p:sp>
      <p:pic>
        <p:nvPicPr>
          <p:cNvPr id="29" name="Picture 6" descr="Immagine correlata"/>
          <p:cNvPicPr>
            <a:picLocks noChangeAspect="1" noChangeArrowheads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10300"/>
            <a:ext cx="451098" cy="461650"/>
          </a:xfrm>
          <a:prstGeom prst="rect">
            <a:avLst/>
          </a:prstGeom>
          <a:noFill/>
          <a:ln w="381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Rettangolo arrotondato 36"/>
          <p:cNvSpPr/>
          <p:nvPr/>
        </p:nvSpPr>
        <p:spPr>
          <a:xfrm>
            <a:off x="229231" y="714179"/>
            <a:ext cx="456570" cy="314521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2</a:t>
            </a:r>
            <a:endParaRPr lang="it-IT" dirty="0"/>
          </a:p>
        </p:txBody>
      </p:sp>
      <p:sp>
        <p:nvSpPr>
          <p:cNvPr id="40" name="CasellaDiTesto 39"/>
          <p:cNvSpPr txBox="1"/>
          <p:nvPr/>
        </p:nvSpPr>
        <p:spPr>
          <a:xfrm>
            <a:off x="1771650" y="1374134"/>
            <a:ext cx="45148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2000" b="1" dirty="0" smtClean="0"/>
              <a:t>Azioni del Consulente</a:t>
            </a:r>
            <a:endParaRPr lang="it-IT" sz="2000" b="1" dirty="0"/>
          </a:p>
        </p:txBody>
      </p:sp>
      <p:sp>
        <p:nvSpPr>
          <p:cNvPr id="41" name="Rettangolo 40"/>
          <p:cNvSpPr/>
          <p:nvPr/>
        </p:nvSpPr>
        <p:spPr>
          <a:xfrm>
            <a:off x="964750" y="2076450"/>
            <a:ext cx="2921450" cy="8762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Individuare la “</a:t>
            </a:r>
            <a:r>
              <a:rPr lang="it-IT" dirty="0" err="1" smtClean="0"/>
              <a:t>risk</a:t>
            </a:r>
            <a:r>
              <a:rPr lang="it-IT" dirty="0" smtClean="0"/>
              <a:t> </a:t>
            </a:r>
            <a:r>
              <a:rPr lang="it-IT" dirty="0" err="1" smtClean="0"/>
              <a:t>tolerance</a:t>
            </a:r>
            <a:r>
              <a:rPr lang="it-IT" dirty="0" smtClean="0"/>
              <a:t>” del cliente</a:t>
            </a:r>
          </a:p>
        </p:txBody>
      </p:sp>
      <p:pic>
        <p:nvPicPr>
          <p:cNvPr id="42" name="Immagine 41">
            <a:extLst>
              <a:ext uri="{FF2B5EF4-FFF2-40B4-BE49-F238E27FC236}">
                <a16:creationId xmlns:a16="http://schemas.microsoft.com/office/drawing/2014/main" id="{EE06E6BF-8F35-402B-B0A9-CA4AFEA77FA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48513">
            <a:off x="3576487" y="4526128"/>
            <a:ext cx="748250" cy="637399"/>
          </a:xfrm>
          <a:prstGeom prst="rect">
            <a:avLst/>
          </a:prstGeom>
        </p:spPr>
      </p:pic>
      <p:pic>
        <p:nvPicPr>
          <p:cNvPr id="43" name="Picture 6" descr="Immagine correlata"/>
          <p:cNvPicPr>
            <a:picLocks noChangeAspect="1" noChangeArrowheads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15156">
            <a:off x="325217" y="3198581"/>
            <a:ext cx="675521" cy="637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4" descr="Risultati immagini per maestra icona"/>
          <p:cNvPicPr>
            <a:picLocks noChangeAspect="1" noChangeArrowheads="1"/>
          </p:cNvPicPr>
          <p:nvPr/>
        </p:nvPicPr>
        <p:blipFill>
          <a:blip r:embed="rId7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07822">
            <a:off x="524437" y="3609368"/>
            <a:ext cx="776558" cy="81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568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e">
  <a:themeElements>
    <a:clrScheme name="Ione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e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e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6438</TotalTime>
  <Words>4846</Words>
  <Application>Microsoft Office PowerPoint</Application>
  <PresentationFormat>Widescreen</PresentationFormat>
  <Paragraphs>722</Paragraphs>
  <Slides>23</Slides>
  <Notes>23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13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37" baseType="lpstr">
      <vt:lpstr>Arial</vt:lpstr>
      <vt:lpstr>Articulate</vt:lpstr>
      <vt:lpstr>Articulate Light</vt:lpstr>
      <vt:lpstr>Bahnschrift</vt:lpstr>
      <vt:lpstr>Calibri</vt:lpstr>
      <vt:lpstr>Century Gothic</vt:lpstr>
      <vt:lpstr>Garamond</vt:lpstr>
      <vt:lpstr>Gisha</vt:lpstr>
      <vt:lpstr>Microsoft Yi Baiti</vt:lpstr>
      <vt:lpstr>Tempus Sans ITC</vt:lpstr>
      <vt:lpstr>Times New Roman</vt:lpstr>
      <vt:lpstr>Wingdings</vt:lpstr>
      <vt:lpstr>Wingdings 3</vt:lpstr>
      <vt:lpstr>Ione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Valentina</dc:creator>
  <cp:lastModifiedBy>emessore</cp:lastModifiedBy>
  <cp:revision>911</cp:revision>
  <dcterms:created xsi:type="dcterms:W3CDTF">2018-07-03T17:42:04Z</dcterms:created>
  <dcterms:modified xsi:type="dcterms:W3CDTF">2018-11-29T18:30:38Z</dcterms:modified>
</cp:coreProperties>
</file>