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2"/>
  </p:notesMasterIdLst>
  <p:sldIdLst>
    <p:sldId id="256" r:id="rId2"/>
    <p:sldId id="260" r:id="rId3"/>
    <p:sldId id="343" r:id="rId4"/>
    <p:sldId id="333" r:id="rId5"/>
    <p:sldId id="330" r:id="rId6"/>
    <p:sldId id="341" r:id="rId7"/>
    <p:sldId id="311" r:id="rId8"/>
    <p:sldId id="314" r:id="rId9"/>
    <p:sldId id="344" r:id="rId10"/>
    <p:sldId id="345" r:id="rId11"/>
    <p:sldId id="340" r:id="rId12"/>
    <p:sldId id="301" r:id="rId13"/>
    <p:sldId id="347" r:id="rId14"/>
    <p:sldId id="342" r:id="rId15"/>
    <p:sldId id="315" r:id="rId16"/>
    <p:sldId id="346" r:id="rId17"/>
    <p:sldId id="348" r:id="rId18"/>
    <p:sldId id="309" r:id="rId19"/>
    <p:sldId id="29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5E"/>
    <a:srgbClr val="B01513"/>
    <a:srgbClr val="863737"/>
    <a:srgbClr val="B68E15"/>
    <a:srgbClr val="426B6F"/>
    <a:srgbClr val="118053"/>
    <a:srgbClr val="757575"/>
    <a:srgbClr val="DFBA4E"/>
    <a:srgbClr val="18697C"/>
    <a:srgbClr val="F3CD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514" autoAdjust="0"/>
  </p:normalViewPr>
  <p:slideViewPr>
    <p:cSldViewPr snapToGrid="0">
      <p:cViewPr varScale="1">
        <p:scale>
          <a:sx n="59" d="100"/>
          <a:sy n="59" d="100"/>
        </p:scale>
        <p:origin x="123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30/11/2018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defRPr/>
            </a:pPr>
            <a:r>
              <a:rPr lang="it-IT" sz="1200" dirty="0">
                <a:cs typeface="Arial" charset="0"/>
              </a:rPr>
              <a:t>AUDIO</a:t>
            </a:r>
          </a:p>
          <a:p>
            <a:pPr marL="228600" indent="-228600" algn="just">
              <a:lnSpc>
                <a:spcPct val="120000"/>
              </a:lnSpc>
              <a:buFont typeface="+mj-lt"/>
              <a:buAutoNum type="arabicPeriod"/>
              <a:defRPr/>
            </a:pPr>
            <a:r>
              <a:rPr lang="it-IT" sz="1200" dirty="0">
                <a:cs typeface="Arial" charset="0"/>
              </a:rPr>
              <a:t>I risultati della </a:t>
            </a:r>
            <a:r>
              <a:rPr lang="it-IT" sz="1200" dirty="0" err="1" smtClean="0">
                <a:cs typeface="Arial" charset="0"/>
              </a:rPr>
              <a:t>survey</a:t>
            </a:r>
            <a:r>
              <a:rPr lang="it-IT" sz="1200" dirty="0" smtClean="0">
                <a:cs typeface="Arial" charset="0"/>
              </a:rPr>
              <a:t> </a:t>
            </a:r>
            <a:r>
              <a:rPr lang="it-IT" sz="1200" dirty="0">
                <a:cs typeface="Arial" charset="0"/>
              </a:rPr>
              <a:t>evidenziano una generale crescita rispetto al 2017:</a:t>
            </a:r>
          </a:p>
          <a:p>
            <a:pPr marL="228600" indent="-228600" algn="just">
              <a:lnSpc>
                <a:spcPct val="120000"/>
              </a:lnSpc>
              <a:buFont typeface="+mj-lt"/>
              <a:buAutoNum type="arabicPeriod"/>
              <a:defRPr/>
            </a:pPr>
            <a:r>
              <a:rPr lang="it-IT" sz="1200" dirty="0">
                <a:cs typeface="Arial" charset="0"/>
              </a:rPr>
              <a:t>Cresce del 4% il numero di clienti </a:t>
            </a:r>
            <a:r>
              <a:rPr lang="it-IT" sz="1200" dirty="0" err="1">
                <a:cs typeface="Arial" charset="0"/>
              </a:rPr>
              <a:t>multibancarizzati</a:t>
            </a:r>
            <a:r>
              <a:rPr lang="it-IT" sz="1200" dirty="0">
                <a:cs typeface="Arial" charset="0"/>
              </a:rPr>
              <a:t>,</a:t>
            </a:r>
          </a:p>
          <a:p>
            <a:pPr marL="228600" indent="-228600" algn="just">
              <a:lnSpc>
                <a:spcPct val="120000"/>
              </a:lnSpc>
              <a:buFont typeface="+mj-lt"/>
              <a:buAutoNum type="arabicPeriod"/>
              <a:defRPr/>
            </a:pPr>
            <a:r>
              <a:rPr lang="it-IT" sz="1200" dirty="0">
                <a:cs typeface="Arial" charset="0"/>
              </a:rPr>
              <a:t>Aumenta del 3% la quota di clienti sia di banca tradizionale, sia online,</a:t>
            </a:r>
          </a:p>
          <a:p>
            <a:pPr marL="228600" indent="-228600" algn="just">
              <a:lnSpc>
                <a:spcPct val="120000"/>
              </a:lnSpc>
              <a:buFont typeface="+mj-lt"/>
              <a:buAutoNum type="arabicPeriod"/>
              <a:defRPr/>
            </a:pPr>
            <a:r>
              <a:rPr lang="it-IT" sz="1200" dirty="0">
                <a:cs typeface="Arial" charset="0"/>
              </a:rPr>
              <a:t>L’Utilizzo dell’internet banking sale del 2%,</a:t>
            </a:r>
          </a:p>
          <a:p>
            <a:pPr marL="228600" indent="-228600" algn="just">
              <a:lnSpc>
                <a:spcPct val="120000"/>
              </a:lnSpc>
              <a:buFont typeface="+mj-lt"/>
              <a:buAutoNum type="arabicPeriod"/>
              <a:defRPr/>
            </a:pPr>
            <a:r>
              <a:rPr lang="it-IT" sz="1200" dirty="0">
                <a:cs typeface="Arial" charset="0"/>
              </a:rPr>
              <a:t>Mentre l’Utilizzo mobile banking cresce del 6%.</a:t>
            </a:r>
          </a:p>
          <a:p>
            <a:pPr marL="228600" indent="-228600" algn="just">
              <a:lnSpc>
                <a:spcPct val="120000"/>
              </a:lnSpc>
              <a:buFont typeface="+mj-lt"/>
              <a:buAutoNum type="arabicPeriod"/>
              <a:defRPr/>
            </a:pPr>
            <a:r>
              <a:rPr lang="it-IT" sz="1200" dirty="0">
                <a:cs typeface="Arial" charset="0"/>
              </a:rPr>
              <a:t>Il web sorpassa la filiale nelle preferenze dei clienti, </a:t>
            </a:r>
          </a:p>
          <a:p>
            <a:pPr marL="228600" indent="-228600" algn="just">
              <a:lnSpc>
                <a:spcPct val="120000"/>
              </a:lnSpc>
              <a:buFont typeface="+mj-lt"/>
              <a:buAutoNum type="arabicPeriod"/>
              <a:defRPr/>
            </a:pPr>
            <a:r>
              <a:rPr lang="it-IT" sz="1200" dirty="0">
                <a:cs typeface="Arial" charset="0"/>
              </a:rPr>
              <a:t>rappresentando il canale principale per l’acquisto e la gestione di prodotti e servizi finanziari.</a:t>
            </a:r>
          </a:p>
          <a:p>
            <a:pPr marL="228600" indent="-228600" algn="just">
              <a:lnSpc>
                <a:spcPct val="120000"/>
              </a:lnSpc>
              <a:buFont typeface="+mj-lt"/>
              <a:buAutoNum type="arabicPeriod"/>
              <a:defRPr/>
            </a:pPr>
            <a:r>
              <a:rPr lang="it-IT" sz="1200" dirty="0">
                <a:cs typeface="Arial" charset="0"/>
              </a:rPr>
              <a:t>Affidabilità e percezione di sicurezza del brand sono i driver primari di scelta della banca principale.</a:t>
            </a:r>
          </a:p>
          <a:p>
            <a:pPr marL="228600" indent="-228600" algn="just">
              <a:lnSpc>
                <a:spcPct val="120000"/>
              </a:lnSpc>
              <a:buFont typeface="+mj-lt"/>
              <a:buAutoNum type="arabicPeriod"/>
              <a:defRPr/>
            </a:pPr>
            <a:r>
              <a:rPr lang="it-IT" sz="1200" dirty="0">
                <a:cs typeface="Arial" charset="0"/>
              </a:rPr>
              <a:t>Mentre Mobile, sportello ATM e totem sono preferiti dalla popolazione più giovane.</a:t>
            </a:r>
          </a:p>
          <a:p>
            <a:pPr marL="228600" indent="-228600" algn="just">
              <a:lnSpc>
                <a:spcPct val="120000"/>
              </a:lnSpc>
              <a:buFont typeface="+mj-lt"/>
              <a:buAutoNum type="arabicPeriod"/>
              <a:defRPr/>
            </a:pPr>
            <a:r>
              <a:rPr lang="it-IT" sz="1200" dirty="0">
                <a:cs typeface="Arial" charset="0"/>
              </a:rPr>
              <a:t>Inoltre, la disponibilità di una filiale fisica per gestire le ‘emergenze’ può convincere un cliente di banca tradizionale a passare a una banca online.</a:t>
            </a:r>
          </a:p>
          <a:p>
            <a:pPr marL="228600" indent="-228600" algn="just">
              <a:lnSpc>
                <a:spcPct val="120000"/>
              </a:lnSpc>
              <a:buFont typeface="+mj-lt"/>
              <a:buAutoNum type="arabicPeriod"/>
              <a:defRPr/>
            </a:pPr>
            <a:endParaRPr lang="it-IT" sz="1200" dirty="0">
              <a:cs typeface="Arial" charset="0"/>
            </a:endParaRPr>
          </a:p>
          <a:p>
            <a:pPr marL="228600" indent="-228600" algn="just">
              <a:lnSpc>
                <a:spcPct val="120000"/>
              </a:lnSpc>
              <a:buFont typeface="+mj-lt"/>
              <a:buAutoNum type="arabicPeriod"/>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a:solidFill>
                  <a:schemeClr val="tx1"/>
                </a:solidFill>
                <a:latin typeface="+mn-lt"/>
                <a:ea typeface="+mn-ea"/>
                <a:cs typeface="+mn-cs"/>
              </a:rPr>
              <a:t>AUDIO</a:t>
            </a:r>
          </a:p>
          <a:p>
            <a:pPr marL="228600" indent="-228600">
              <a:buFont typeface="+mj-lt"/>
              <a:buAutoNum type="arabicPeriod"/>
            </a:pPr>
            <a:r>
              <a:rPr lang="it-IT" sz="1200" b="0" i="0" u="none" strike="noStrike" kern="1200" baseline="0">
                <a:solidFill>
                  <a:schemeClr val="tx1"/>
                </a:solidFill>
                <a:latin typeface="+mn-lt"/>
                <a:ea typeface="+mn-ea"/>
                <a:cs typeface="+mn-cs"/>
              </a:rPr>
              <a:t>Con riferimento agli ambiti della direttiva europea Payment Services Directive 2  e all’ingresso di nuovi operatori nel mercato,</a:t>
            </a:r>
          </a:p>
          <a:p>
            <a:pPr marL="228600" indent="-228600">
              <a:buFont typeface="+mj-lt"/>
              <a:buAutoNum type="arabicPeriod"/>
            </a:pPr>
            <a:r>
              <a:rPr lang="it-IT" sz="1200" b="0" i="0" u="none" strike="noStrike" kern="1200" baseline="0">
                <a:solidFill>
                  <a:schemeClr val="tx1"/>
                </a:solidFill>
                <a:latin typeface="+mn-lt"/>
                <a:ea typeface="+mn-ea"/>
                <a:cs typeface="+mn-cs"/>
              </a:rPr>
              <a:t>Il 74% dei Clienti prenderebbe in considerazione </a:t>
            </a:r>
          </a:p>
          <a:p>
            <a:pPr marL="228600" indent="-228600">
              <a:buFont typeface="+mj-lt"/>
              <a:buAutoNum type="arabicPeriod"/>
            </a:pPr>
            <a:r>
              <a:rPr lang="it-IT" sz="1200" b="0" i="0" u="none" strike="noStrike" kern="1200" baseline="0">
                <a:solidFill>
                  <a:schemeClr val="tx1"/>
                </a:solidFill>
                <a:latin typeface="+mn-lt"/>
                <a:ea typeface="+mn-ea"/>
                <a:cs typeface="+mn-cs"/>
              </a:rPr>
              <a:t>l’attivazione di servizi bancari di base erogati da operatori tecnologici,</a:t>
            </a:r>
          </a:p>
          <a:p>
            <a:pPr marL="228600" indent="-228600">
              <a:buFont typeface="+mj-lt"/>
              <a:buAutoNum type="arabicPeriod"/>
            </a:pPr>
            <a:r>
              <a:rPr lang="it-IT" sz="1200" b="0" i="0" u="none" strike="noStrike" kern="1200" baseline="0">
                <a:solidFill>
                  <a:schemeClr val="tx1"/>
                </a:solidFill>
                <a:latin typeface="+mn-lt"/>
                <a:ea typeface="+mn-ea"/>
                <a:cs typeface="+mn-cs"/>
              </a:rPr>
              <a:t>Mentre La motivazione principale della scelta di usufruire di servizi finanziari offerti da operatori non bancari, è la semplificazione.</a:t>
            </a:r>
          </a:p>
          <a:p>
            <a:pPr marL="228600" indent="-228600">
              <a:buFont typeface="+mj-lt"/>
              <a:buAutoNum type="arabicPeriod"/>
            </a:pPr>
            <a:r>
              <a:rPr lang="it-IT" sz="1200" b="0" i="0" u="none" strike="noStrike" kern="1200" baseline="0">
                <a:solidFill>
                  <a:schemeClr val="tx1"/>
                </a:solidFill>
                <a:latin typeface="+mn-lt"/>
                <a:ea typeface="+mn-ea"/>
                <a:cs typeface="+mn-cs"/>
              </a:rPr>
              <a:t>Il 68% dei Clienti è disposto a consentire </a:t>
            </a:r>
          </a:p>
          <a:p>
            <a:pPr marL="228600" indent="-228600">
              <a:buFont typeface="+mj-lt"/>
              <a:buAutoNum type="arabicPeriod"/>
            </a:pPr>
            <a:r>
              <a:rPr lang="it-IT" sz="1200" b="0" i="0" u="none" strike="noStrike" kern="1200" baseline="0">
                <a:solidFill>
                  <a:schemeClr val="tx1"/>
                </a:solidFill>
                <a:latin typeface="+mn-lt"/>
                <a:ea typeface="+mn-ea"/>
                <a:cs typeface="+mn-cs"/>
              </a:rPr>
              <a:t>l’accesso ai propri dati personali ad operatori tecnologici in cambio di un vantaggio economico,</a:t>
            </a:r>
          </a:p>
          <a:p>
            <a:pPr marL="228600" indent="-228600">
              <a:buFont typeface="+mj-lt"/>
              <a:buAutoNum type="arabicPeriod"/>
            </a:pPr>
            <a:r>
              <a:rPr lang="it-IT" sz="1200" b="0" i="0" u="none" strike="noStrike" kern="1200" baseline="0">
                <a:solidFill>
                  <a:schemeClr val="tx1"/>
                </a:solidFill>
                <a:latin typeface="+mn-lt"/>
                <a:ea typeface="+mn-ea"/>
                <a:cs typeface="+mn-cs"/>
              </a:rPr>
              <a:t>E il 25% dei Clienti si ritiene molto </a:t>
            </a:r>
          </a:p>
          <a:p>
            <a:pPr marL="228600" indent="-228600">
              <a:buFont typeface="+mj-lt"/>
              <a:buAutoNum type="arabicPeriod"/>
            </a:pPr>
            <a:r>
              <a:rPr lang="it-IT" sz="1200" b="0" i="0" u="none" strike="noStrike" kern="1200" baseline="0">
                <a:solidFill>
                  <a:schemeClr val="tx1"/>
                </a:solidFill>
                <a:latin typeface="+mn-lt"/>
                <a:ea typeface="+mn-ea"/>
                <a:cs typeface="+mn-cs"/>
              </a:rPr>
              <a:t>informato riguardo alle novità normative del settore bancario.</a:t>
            </a:r>
          </a:p>
          <a:p>
            <a:pPr marL="228600" indent="-228600">
              <a:buFont typeface="+mj-lt"/>
              <a:buAutoNum type="arabicPeriod"/>
            </a:pPr>
            <a:endParaRPr lang="it-IT" sz="1200" b="0" i="0" u="none" strike="noStrike" kern="1200" baseline="0">
              <a:solidFill>
                <a:schemeClr val="tx1"/>
              </a:solidFill>
              <a:latin typeface="+mn-lt"/>
              <a:ea typeface="+mn-ea"/>
              <a:cs typeface="+mn-cs"/>
            </a:endParaRPr>
          </a:p>
          <a:p>
            <a:pPr marL="228600" indent="-228600">
              <a:buFont typeface="+mj-lt"/>
              <a:buAutoNum type="arabicPeriod"/>
            </a:pPr>
            <a:endParaRPr lang="it-IT" sz="1200" b="0" i="0" u="none" strike="noStrike" kern="1200" baseline="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495384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a:cs typeface="Arial" charset="0"/>
              </a:rPr>
              <a:t>La banca tradizionale rimane un punto di riferimento importante per la popolazione italiana, </a:t>
            </a:r>
          </a:p>
          <a:p>
            <a:pPr marL="228600" indent="-228600" algn="l">
              <a:lnSpc>
                <a:spcPct val="120000"/>
              </a:lnSpc>
              <a:buFont typeface="+mj-lt"/>
              <a:buAutoNum type="arabicPeriod"/>
              <a:defRPr/>
            </a:pPr>
            <a:r>
              <a:rPr lang="it-IT" sz="1200">
                <a:cs typeface="Arial" charset="0"/>
              </a:rPr>
              <a:t>nonostante le banche online stiano progressivamente guadagnando quote di mercato. </a:t>
            </a:r>
          </a:p>
          <a:p>
            <a:pPr marL="228600" indent="-228600" algn="just">
              <a:lnSpc>
                <a:spcPct val="120000"/>
              </a:lnSpc>
              <a:buFont typeface="+mj-lt"/>
              <a:buAutoNum type="arabicPeriod"/>
              <a:defRPr/>
            </a:pPr>
            <a:r>
              <a:rPr lang="it-IT" sz="1200">
                <a:cs typeface="Arial" charset="0"/>
              </a:rPr>
              <a:t>L’ultima rilevazione mostra, infatti, il sorpasso dei clienti multibancarizzati ibridi (sia di banca tradizionale, sia di banca online), che crescono di 3 punti percentuali, </a:t>
            </a:r>
          </a:p>
          <a:p>
            <a:pPr marL="228600" indent="-228600" algn="just">
              <a:lnSpc>
                <a:spcPct val="120000"/>
              </a:lnSpc>
              <a:buFont typeface="+mj-lt"/>
              <a:buAutoNum type="arabicPeriod"/>
              <a:defRPr/>
            </a:pPr>
            <a:r>
              <a:rPr lang="it-IT" sz="1200">
                <a:cs typeface="Arial" charset="0"/>
              </a:rPr>
              <a:t>rispetto ai clienti esclusivi di banca tradizionale, che invece si riducono rispetto alle evidenze emerse lo scorso anno. </a:t>
            </a:r>
          </a:p>
          <a:p>
            <a:pPr marL="228600" indent="-228600" algn="just">
              <a:lnSpc>
                <a:spcPct val="120000"/>
              </a:lnSpc>
              <a:buFont typeface="+mj-lt"/>
              <a:buAutoNum type="arabicPeriod"/>
              <a:defRPr/>
            </a:pPr>
            <a:r>
              <a:rPr lang="it-IT" sz="1200">
                <a:cs typeface="Arial" charset="0"/>
              </a:rPr>
              <a:t>Rimane sostanzialmente stabile e minoritaria la quota di popolazione italiana che sceglie solo una banca online. </a:t>
            </a:r>
          </a:p>
          <a:p>
            <a:pPr marL="228600" indent="-228600" algn="just">
              <a:lnSpc>
                <a:spcPct val="120000"/>
              </a:lnSpc>
              <a:buFont typeface="+mj-lt"/>
              <a:buAutoNum type="arabicPeriod"/>
              <a:defRPr/>
            </a:pPr>
            <a:r>
              <a:rPr lang="it-IT" sz="1200">
                <a:cs typeface="Arial" charset="0"/>
              </a:rPr>
              <a:t>Nel complesso, l’86% dei rispondenti è cliente di almeno una banca tradizionale, </a:t>
            </a:r>
          </a:p>
          <a:p>
            <a:pPr marL="228600" indent="-228600" algn="just">
              <a:lnSpc>
                <a:spcPct val="120000"/>
              </a:lnSpc>
              <a:buFont typeface="+mj-lt"/>
              <a:buAutoNum type="arabicPeriod"/>
              <a:defRPr/>
            </a:pPr>
            <a:r>
              <a:rPr lang="it-IT" sz="1200">
                <a:cs typeface="Arial" charset="0"/>
              </a:rPr>
              <a:t>mentre circa il 59% è cliente di almeno una banca online. </a:t>
            </a:r>
          </a:p>
          <a:p>
            <a:pPr marL="228600" indent="-228600" algn="just">
              <a:lnSpc>
                <a:spcPct val="120000"/>
              </a:lnSpc>
              <a:buFont typeface="+mj-lt"/>
              <a:buAutoNum type="arabicPeriod"/>
              <a:defRPr/>
            </a:pPr>
            <a:r>
              <a:rPr lang="it-IT" sz="1200">
                <a:cs typeface="Arial" charset="0"/>
              </a:rPr>
              <a:t>Il 41% degli intervistati è cliente esclusivo di banca tradizionale </a:t>
            </a:r>
          </a:p>
          <a:p>
            <a:pPr marL="228600" indent="-228600" algn="just">
              <a:lnSpc>
                <a:spcPct val="120000"/>
              </a:lnSpc>
              <a:buFont typeface="+mj-lt"/>
              <a:buAutoNum type="arabicPeriod"/>
              <a:defRPr/>
            </a:pPr>
            <a:r>
              <a:rPr lang="it-IT" sz="1200">
                <a:cs typeface="Arial" charset="0"/>
              </a:rPr>
              <a:t>e il 14% è cliente solo di banca online.</a:t>
            </a: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7017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a:solidFill>
                  <a:schemeClr val="tx1"/>
                </a:solidFill>
                <a:effectLst/>
                <a:latin typeface="+mn-lt"/>
                <a:ea typeface="+mn-ea"/>
                <a:cs typeface="+mn-cs"/>
              </a:rPr>
              <a:t>Il 63% del campione intervistato è cliente di più banche contemporaneamente, in aumento di 4 punti percentuali rispetto allo scorso anno, </a:t>
            </a:r>
          </a:p>
          <a:p>
            <a:pPr marL="228600" indent="-228600">
              <a:buFont typeface="+mj-lt"/>
              <a:buAutoNum type="arabicPeriod"/>
            </a:pPr>
            <a:r>
              <a:rPr lang="it-IT" sz="1200" kern="1200">
                <a:solidFill>
                  <a:schemeClr val="tx1"/>
                </a:solidFill>
                <a:effectLst/>
                <a:latin typeface="+mn-lt"/>
                <a:ea typeface="+mn-ea"/>
                <a:cs typeface="+mn-cs"/>
              </a:rPr>
              <a:t>mentre il 37% è cliente esclusivo di una sola banca.</a:t>
            </a:r>
          </a:p>
          <a:p>
            <a:pPr marL="228600" indent="-228600">
              <a:buFont typeface="+mj-lt"/>
              <a:buAutoNum type="arabicPeriod"/>
            </a:pPr>
            <a:r>
              <a:rPr lang="it-IT" sz="1200" kern="1200">
                <a:solidFill>
                  <a:schemeClr val="tx1"/>
                </a:solidFill>
                <a:effectLst/>
                <a:latin typeface="+mn-lt"/>
                <a:ea typeface="+mn-ea"/>
                <a:cs typeface="+mn-cs"/>
              </a:rPr>
              <a:t>I clienti di sola banca online sono in prevalenza monobancarizzati: </a:t>
            </a:r>
          </a:p>
          <a:p>
            <a:pPr marL="228600" indent="-228600">
              <a:buFont typeface="+mj-lt"/>
              <a:buAutoNum type="arabicPeriod"/>
            </a:pPr>
            <a:r>
              <a:rPr lang="it-IT" sz="1200" kern="1200">
                <a:solidFill>
                  <a:schemeClr val="tx1"/>
                </a:solidFill>
                <a:effectLst/>
                <a:latin typeface="+mn-lt"/>
                <a:ea typeface="+mn-ea"/>
                <a:cs typeface="+mn-cs"/>
              </a:rPr>
              <a:t>circa l’80% dei rispondenti ha rapporti con un’unica banca, una percentuale più che doppia rispetto al campione nel complesso. </a:t>
            </a:r>
          </a:p>
          <a:p>
            <a:pPr marL="228600" indent="-228600">
              <a:buFont typeface="+mj-lt"/>
              <a:buAutoNum type="arabicPeriod"/>
            </a:pPr>
            <a:r>
              <a:rPr lang="it-IT" sz="1200" kern="1200">
                <a:solidFill>
                  <a:schemeClr val="tx1"/>
                </a:solidFill>
                <a:effectLst/>
                <a:latin typeface="+mn-lt"/>
                <a:ea typeface="+mn-ea"/>
                <a:cs typeface="+mn-cs"/>
              </a:rPr>
              <a:t>Il livello di multibancarizzazione cresce all’aumentare della ricchezza finanziaria posseduta: </a:t>
            </a:r>
          </a:p>
          <a:p>
            <a:pPr marL="228600" indent="-228600">
              <a:buFont typeface="+mj-lt"/>
              <a:buAutoNum type="arabicPeriod"/>
            </a:pPr>
            <a:r>
              <a:rPr lang="it-IT" sz="1200" kern="1200">
                <a:solidFill>
                  <a:schemeClr val="tx1"/>
                </a:solidFill>
                <a:effectLst/>
                <a:latin typeface="+mn-lt"/>
                <a:ea typeface="+mn-ea"/>
                <a:cs typeface="+mn-cs"/>
              </a:rPr>
              <a:t>per livelli di ricchezza finanziaria superiore ai 75.000 Euro </a:t>
            </a:r>
          </a:p>
          <a:p>
            <a:pPr marL="228600" indent="-228600">
              <a:buFont typeface="+mj-lt"/>
              <a:buAutoNum type="arabicPeriod"/>
            </a:pPr>
            <a:r>
              <a:rPr lang="it-IT" sz="1200" kern="1200">
                <a:solidFill>
                  <a:schemeClr val="tx1"/>
                </a:solidFill>
                <a:effectLst/>
                <a:latin typeface="+mn-lt"/>
                <a:ea typeface="+mn-ea"/>
                <a:cs typeface="+mn-cs"/>
              </a:rPr>
              <a:t>il livello di multibancarizzazione</a:t>
            </a:r>
          </a:p>
          <a:p>
            <a:pPr marL="228600" indent="-228600">
              <a:buFont typeface="+mj-lt"/>
              <a:buAutoNum type="arabicPeriod"/>
            </a:pPr>
            <a:r>
              <a:rPr lang="it-IT" sz="1200" kern="1200">
                <a:solidFill>
                  <a:schemeClr val="tx1"/>
                </a:solidFill>
                <a:effectLst/>
                <a:latin typeface="+mn-lt"/>
                <a:ea typeface="+mn-ea"/>
                <a:cs typeface="+mn-cs"/>
              </a:rPr>
              <a:t>è pari al 79%, </a:t>
            </a:r>
          </a:p>
          <a:p>
            <a:pPr marL="228600" indent="-228600">
              <a:buFont typeface="+mj-lt"/>
              <a:buAutoNum type="arabicPeriod"/>
            </a:pPr>
            <a:r>
              <a:rPr lang="it-IT" sz="1200" kern="1200">
                <a:solidFill>
                  <a:schemeClr val="tx1"/>
                </a:solidFill>
                <a:effectLst/>
                <a:latin typeface="+mn-lt"/>
                <a:ea typeface="+mn-ea"/>
                <a:cs typeface="+mn-cs"/>
              </a:rPr>
              <a:t>Per livelli di ricchezza inferiore</a:t>
            </a:r>
          </a:p>
          <a:p>
            <a:pPr marL="228600" indent="-228600">
              <a:buFont typeface="+mj-lt"/>
              <a:buAutoNum type="arabicPeriod"/>
            </a:pPr>
            <a:r>
              <a:rPr lang="it-IT" sz="1200" kern="1200">
                <a:solidFill>
                  <a:schemeClr val="tx1"/>
                </a:solidFill>
                <a:effectLst/>
                <a:latin typeface="+mn-lt"/>
                <a:ea typeface="+mn-ea"/>
                <a:cs typeface="+mn-cs"/>
              </a:rPr>
              <a:t>Il livello scende di 18 punti percentuali.</a:t>
            </a:r>
          </a:p>
          <a:p>
            <a:pPr marL="0" indent="0">
              <a:buFont typeface="+mj-lt"/>
              <a:buNone/>
            </a:pPr>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13</a:t>
            </a:fld>
            <a:endParaRPr lang="it-IT"/>
          </a:p>
        </p:txBody>
      </p:sp>
    </p:spTree>
    <p:extLst>
      <p:ext uri="{BB962C8B-B14F-4D97-AF65-F5344CB8AC3E}">
        <p14:creationId xmlns:p14="http://schemas.microsoft.com/office/powerpoint/2010/main" val="3237288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dirty="0">
                <a:solidFill>
                  <a:schemeClr val="tx1"/>
                </a:solidFill>
                <a:latin typeface="+mn-lt"/>
                <a:ea typeface="+mn-ea"/>
                <a:cs typeface="+mn-cs"/>
              </a:rPr>
              <a:t>AUDIO</a:t>
            </a:r>
          </a:p>
          <a:p>
            <a:pPr marL="228600" indent="-228600">
              <a:buFont typeface="+mj-lt"/>
              <a:buAutoNum type="arabicPeriod"/>
            </a:pPr>
            <a:r>
              <a:rPr lang="it-IT" sz="1200" kern="1200" dirty="0">
                <a:solidFill>
                  <a:schemeClr val="tx1"/>
                </a:solidFill>
                <a:effectLst/>
                <a:latin typeface="+mn-lt"/>
                <a:ea typeface="+mn-ea"/>
                <a:cs typeface="+mn-cs"/>
              </a:rPr>
              <a:t>Circa due rispondenti su tre considerano la banca tradizionale come banca principale,</a:t>
            </a:r>
          </a:p>
          <a:p>
            <a:pPr marL="228600" indent="-228600">
              <a:buFont typeface="+mj-lt"/>
              <a:buAutoNum type="arabicPeriod"/>
            </a:pPr>
            <a:r>
              <a:rPr lang="it-IT" sz="1200" kern="1200" dirty="0">
                <a:solidFill>
                  <a:schemeClr val="tx1"/>
                </a:solidFill>
                <a:effectLst/>
                <a:latin typeface="+mn-lt"/>
                <a:ea typeface="+mn-ea"/>
                <a:cs typeface="+mn-cs"/>
              </a:rPr>
              <a:t>mentre il 33% utilizza prevalentemente la banca online.</a:t>
            </a:r>
          </a:p>
          <a:p>
            <a:pPr marL="228600" indent="-228600">
              <a:buFont typeface="+mj-lt"/>
              <a:buAutoNum type="arabicPeriod"/>
            </a:pPr>
            <a:r>
              <a:rPr lang="it-IT" sz="1200" kern="1200" dirty="0">
                <a:solidFill>
                  <a:schemeClr val="tx1"/>
                </a:solidFill>
                <a:effectLst/>
                <a:latin typeface="+mn-lt"/>
                <a:ea typeface="+mn-ea"/>
                <a:cs typeface="+mn-cs"/>
              </a:rPr>
              <a:t>Le motivazioni che hanno spinto i clienti a scegliere una banca come controparte principale sono in primo luogo </a:t>
            </a:r>
          </a:p>
          <a:p>
            <a:pPr marL="228600" indent="-228600">
              <a:buFont typeface="+mj-lt"/>
              <a:buAutoNum type="arabicPeriod"/>
            </a:pPr>
            <a:r>
              <a:rPr lang="it-IT" sz="1200" kern="1200" dirty="0">
                <a:solidFill>
                  <a:schemeClr val="tx1"/>
                </a:solidFill>
                <a:effectLst/>
                <a:latin typeface="+mn-lt"/>
                <a:ea typeface="+mn-ea"/>
                <a:cs typeface="+mn-cs"/>
              </a:rPr>
              <a:t>l’affidabilità e la percezione di sicurezza del brand. </a:t>
            </a:r>
          </a:p>
          <a:p>
            <a:pPr marL="228600" indent="-228600">
              <a:buFont typeface="+mj-lt"/>
              <a:buAutoNum type="arabicPeriod"/>
            </a:pPr>
            <a:r>
              <a:rPr lang="it-IT" sz="1200" kern="1200" dirty="0">
                <a:solidFill>
                  <a:schemeClr val="tx1"/>
                </a:solidFill>
                <a:effectLst/>
                <a:latin typeface="+mn-lt"/>
                <a:ea typeface="+mn-ea"/>
                <a:cs typeface="+mn-cs"/>
              </a:rPr>
              <a:t>A seguire i rispondenti hanno indicato l’offerta di prodotti e servizi, </a:t>
            </a:r>
          </a:p>
          <a:p>
            <a:pPr marL="228600" indent="-228600">
              <a:buFont typeface="+mj-lt"/>
              <a:buAutoNum type="arabicPeriod"/>
            </a:pPr>
            <a:r>
              <a:rPr lang="it-IT" sz="1200" kern="1200" dirty="0">
                <a:solidFill>
                  <a:schemeClr val="tx1"/>
                </a:solidFill>
                <a:effectLst/>
                <a:latin typeface="+mn-lt"/>
                <a:ea typeface="+mn-ea"/>
                <a:cs typeface="+mn-cs"/>
              </a:rPr>
              <a:t>la disponibilità di canali di contatto remoti o digitali </a:t>
            </a:r>
          </a:p>
          <a:p>
            <a:pPr marL="228600" indent="-228600">
              <a:buFont typeface="+mj-lt"/>
              <a:buAutoNum type="arabicPeriod"/>
            </a:pPr>
            <a:r>
              <a:rPr lang="it-IT" sz="1200" kern="1200" dirty="0">
                <a:solidFill>
                  <a:schemeClr val="tx1"/>
                </a:solidFill>
                <a:effectLst/>
                <a:latin typeface="+mn-lt"/>
                <a:ea typeface="+mn-ea"/>
                <a:cs typeface="+mn-cs"/>
              </a:rPr>
              <a:t>e la prossimità territoriale delle filiali della banca.</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641963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defRPr/>
            </a:pPr>
            <a:r>
              <a:rPr lang="it-IT" sz="1200">
                <a:cs typeface="Arial" charset="0"/>
              </a:rPr>
              <a:t>AUDIO</a:t>
            </a:r>
          </a:p>
          <a:p>
            <a:pPr marL="228600" indent="-228600" algn="just">
              <a:lnSpc>
                <a:spcPct val="120000"/>
              </a:lnSpc>
              <a:buFont typeface="+mj-lt"/>
              <a:buAutoNum type="arabicPeriod"/>
              <a:defRPr/>
            </a:pPr>
            <a:r>
              <a:rPr lang="it-IT" sz="1200">
                <a:cs typeface="Arial" charset="0"/>
              </a:rPr>
              <a:t>Per l’acquisto e la gestione di prodotti e servizi bancari e/o finanziari, </a:t>
            </a:r>
          </a:p>
          <a:p>
            <a:pPr marL="228600" indent="-228600" algn="just">
              <a:lnSpc>
                <a:spcPct val="120000"/>
              </a:lnSpc>
              <a:buFont typeface="+mj-lt"/>
              <a:buAutoNum type="arabicPeriod"/>
              <a:defRPr/>
            </a:pPr>
            <a:r>
              <a:rPr lang="it-IT" sz="1200">
                <a:cs typeface="Arial" charset="0"/>
              </a:rPr>
              <a:t>Internet e la filiale rimangono i canali più importanti, </a:t>
            </a:r>
          </a:p>
          <a:p>
            <a:pPr marL="228600" indent="-228600" algn="just">
              <a:lnSpc>
                <a:spcPct val="120000"/>
              </a:lnSpc>
              <a:buFont typeface="+mj-lt"/>
              <a:buAutoNum type="arabicPeriod"/>
              <a:defRPr/>
            </a:pPr>
            <a:r>
              <a:rPr lang="it-IT" sz="1200">
                <a:cs typeface="Arial" charset="0"/>
              </a:rPr>
              <a:t>indicati rispettivamente dal 56% e dal 55% del campione intervistato. </a:t>
            </a:r>
          </a:p>
          <a:p>
            <a:pPr marL="228600" indent="-228600" algn="just">
              <a:lnSpc>
                <a:spcPct val="120000"/>
              </a:lnSpc>
              <a:buFont typeface="+mj-lt"/>
              <a:buAutoNum type="arabicPeriod"/>
              <a:defRPr/>
            </a:pPr>
            <a:r>
              <a:rPr lang="it-IT" sz="1200">
                <a:cs typeface="Arial" charset="0"/>
              </a:rPr>
              <a:t>Gli altri punti di contatto seguono a grande distanza: </a:t>
            </a:r>
          </a:p>
          <a:p>
            <a:pPr marL="228600" indent="-228600" algn="just">
              <a:lnSpc>
                <a:spcPct val="120000"/>
              </a:lnSpc>
              <a:buFont typeface="+mj-lt"/>
              <a:buAutoNum type="arabicPeriod"/>
              <a:defRPr/>
            </a:pPr>
            <a:r>
              <a:rPr lang="it-IT" sz="1200">
                <a:cs typeface="Arial" charset="0"/>
              </a:rPr>
              <a:t>con percentuali più contenute i rispondenti hanno indicato il mobile e gli sportelli ATM.</a:t>
            </a:r>
          </a:p>
          <a:p>
            <a:pPr marL="228600" indent="-228600" algn="just">
              <a:lnSpc>
                <a:spcPct val="120000"/>
              </a:lnSpc>
              <a:buFont typeface="+mj-lt"/>
              <a:buAutoNum type="arabicPeriod"/>
              <a:defRPr/>
            </a:pPr>
            <a:r>
              <a:rPr lang="it-IT" sz="1200">
                <a:cs typeface="Arial" charset="0"/>
              </a:rPr>
              <a:t>Rispetto alla rilevazione dello scorso anno diminuiscono le preferenze nei confronti dello sportello ATM</a:t>
            </a:r>
          </a:p>
          <a:p>
            <a:pPr marL="228600" indent="-228600" algn="just">
              <a:lnSpc>
                <a:spcPct val="120000"/>
              </a:lnSpc>
              <a:buFont typeface="+mj-lt"/>
              <a:buAutoNum type="arabicPeriod"/>
              <a:defRPr/>
            </a:pPr>
            <a:r>
              <a:rPr lang="it-IT" sz="1200">
                <a:cs typeface="Arial" charset="0"/>
              </a:rPr>
              <a:t>della filiale </a:t>
            </a:r>
          </a:p>
          <a:p>
            <a:pPr marL="228600" indent="-228600" algn="just">
              <a:lnSpc>
                <a:spcPct val="120000"/>
              </a:lnSpc>
              <a:buFont typeface="+mj-lt"/>
              <a:buAutoNum type="arabicPeriod"/>
              <a:defRPr/>
            </a:pPr>
            <a:r>
              <a:rPr lang="it-IT" sz="1200">
                <a:cs typeface="Arial" charset="0"/>
              </a:rPr>
              <a:t>e del web,</a:t>
            </a:r>
          </a:p>
          <a:p>
            <a:pPr marL="228600" indent="-228600" algn="just">
              <a:lnSpc>
                <a:spcPct val="120000"/>
              </a:lnSpc>
              <a:buFont typeface="+mj-lt"/>
              <a:buAutoNum type="arabicPeriod"/>
              <a:defRPr/>
            </a:pPr>
            <a:r>
              <a:rPr lang="it-IT" sz="1200">
                <a:cs typeface="Arial" charset="0"/>
              </a:rPr>
              <a:t>mentre aumenta la quota di chi ha indicato il contact center e il totem come canale preferenziale per l’acquisto e la gestione dei prodotti/servizi finanziari. </a:t>
            </a:r>
          </a:p>
          <a:p>
            <a:pPr marL="228600" indent="-228600" algn="just">
              <a:lnSpc>
                <a:spcPct val="120000"/>
              </a:lnSpc>
              <a:buFont typeface="+mj-lt"/>
              <a:buAutoNum type="arabicPeriod"/>
              <a:defRPr/>
            </a:pPr>
            <a:r>
              <a:rPr lang="it-IT" sz="1200">
                <a:cs typeface="Arial" charset="0"/>
              </a:rPr>
              <a:t>La filiale viene preferita dalla fascia di popolazione over 55, </a:t>
            </a:r>
          </a:p>
          <a:p>
            <a:pPr marL="228600" indent="-228600" algn="just">
              <a:lnSpc>
                <a:spcPct val="120000"/>
              </a:lnSpc>
              <a:buFont typeface="+mj-lt"/>
              <a:buAutoNum type="arabicPeriod"/>
              <a:defRPr/>
            </a:pPr>
            <a:r>
              <a:rPr lang="it-IT" sz="1200">
                <a:cs typeface="Arial" charset="0"/>
              </a:rPr>
              <a:t>mentre il web è il canale favorito dalla clientela compresa tra i 35 e i 54 anni. </a:t>
            </a:r>
          </a:p>
          <a:p>
            <a:pPr marL="228600" indent="-228600" algn="just">
              <a:lnSpc>
                <a:spcPct val="120000"/>
              </a:lnSpc>
              <a:buFont typeface="+mj-lt"/>
              <a:buAutoNum type="arabicPeriod"/>
              <a:defRPr/>
            </a:pPr>
            <a:r>
              <a:rPr lang="it-IT" sz="1200">
                <a:cs typeface="Arial" charset="0"/>
              </a:rPr>
              <a:t>Mobile, sportello ATM e totem ottengono invece una preferenza maggiore da parte della popolazione più giovane, compresa tra i 18 e i 34 anni. </a:t>
            </a:r>
          </a:p>
          <a:p>
            <a:pPr marL="228600" indent="-228600" algn="just">
              <a:lnSpc>
                <a:spcPct val="120000"/>
              </a:lnSpc>
              <a:buFont typeface="+mj-lt"/>
              <a:buAutoNum type="arabicPeriod"/>
              <a:defRPr/>
            </a:pPr>
            <a:r>
              <a:rPr lang="it-IT" sz="1200">
                <a:cs typeface="Arial" charset="0"/>
              </a:rPr>
              <a:t>In sintesi, se da un lato la popolazione più adulta mantiene abitudini di utilizzo più tradizionali, continuando a preferire la filiale come punto di contatto con la propria banca, </a:t>
            </a:r>
          </a:p>
          <a:p>
            <a:pPr marL="228600" indent="-228600" algn="just">
              <a:lnSpc>
                <a:spcPct val="120000"/>
              </a:lnSpc>
              <a:buFont typeface="+mj-lt"/>
              <a:buAutoNum type="arabicPeriod"/>
              <a:defRPr/>
            </a:pPr>
            <a:r>
              <a:rPr lang="it-IT" sz="1200">
                <a:cs typeface="Arial" charset="0"/>
              </a:rPr>
              <a:t>i giovani stanno progressivamente sostituendo l’attività allo sportello con l’impiego dei totem e in molti casi utilizzano il mobile al posto del canale web.</a:t>
            </a:r>
          </a:p>
          <a:p>
            <a:pPr marL="228600" indent="-228600" algn="just">
              <a:lnSpc>
                <a:spcPct val="120000"/>
              </a:lnSpc>
              <a:buFont typeface="+mj-lt"/>
              <a:buAutoNum type="arabicPeriod"/>
              <a:defRPr/>
            </a:pPr>
            <a:endParaRPr lang="it-IT" sz="1200" dirty="0">
              <a:cs typeface="Arial" charset="0"/>
            </a:endParaRP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2276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Per quanto riguarda i servizi di internet banking</a:t>
            </a:r>
          </a:p>
          <a:p>
            <a:pPr marL="228600" indent="-228600">
              <a:buFont typeface="+mj-lt"/>
              <a:buAutoNum type="arabicPeriod"/>
            </a:pPr>
            <a:r>
              <a:rPr lang="it-IT" sz="1200" kern="1200">
                <a:solidFill>
                  <a:schemeClr val="tx1"/>
                </a:solidFill>
                <a:effectLst/>
                <a:latin typeface="+mn-lt"/>
                <a:ea typeface="+mn-ea"/>
                <a:cs typeface="+mn-cs"/>
              </a:rPr>
              <a:t>i clienti bancari stanno progressivamente incrementando l’utilizzo del canale internet, </a:t>
            </a:r>
          </a:p>
          <a:p>
            <a:pPr marL="228600" indent="-228600">
              <a:buFont typeface="+mj-lt"/>
              <a:buAutoNum type="arabicPeriod"/>
            </a:pPr>
            <a:r>
              <a:rPr lang="it-IT" sz="1200" kern="1200">
                <a:solidFill>
                  <a:schemeClr val="tx1"/>
                </a:solidFill>
                <a:effectLst/>
                <a:latin typeface="+mn-lt"/>
                <a:ea typeface="+mn-ea"/>
                <a:cs typeface="+mn-cs"/>
              </a:rPr>
              <a:t>con il 37,4% degli intervistati che ne fa un uso esclusivo per tutte le operazioni, un valore in crescita di 2,1 punti percentuali rispetto alla rilevazione dell’anno precedente. </a:t>
            </a:r>
          </a:p>
          <a:p>
            <a:pPr marL="228600" indent="-228600">
              <a:buFont typeface="+mj-lt"/>
              <a:buAutoNum type="arabicPeriod"/>
            </a:pPr>
            <a:r>
              <a:rPr lang="it-IT" sz="1200" kern="1200">
                <a:solidFill>
                  <a:schemeClr val="tx1"/>
                </a:solidFill>
                <a:effectLst/>
                <a:latin typeface="+mn-lt"/>
                <a:ea typeface="+mn-ea"/>
                <a:cs typeface="+mn-cs"/>
              </a:rPr>
              <a:t>La fascia di popolazione per cui è più diffuso l’utilizzo esclusivo del web è quella compresa tra i 35 e i 54 anni, con un’incidenza del 44%. </a:t>
            </a:r>
          </a:p>
          <a:p>
            <a:pPr marL="228600" indent="-228600">
              <a:buFont typeface="+mj-lt"/>
              <a:buAutoNum type="arabicPeriod"/>
            </a:pPr>
            <a:r>
              <a:rPr lang="it-IT" sz="1200" kern="1200">
                <a:solidFill>
                  <a:schemeClr val="tx1"/>
                </a:solidFill>
                <a:effectLst/>
                <a:latin typeface="+mn-lt"/>
                <a:ea typeface="+mn-ea"/>
                <a:cs typeface="+mn-cs"/>
              </a:rPr>
              <a:t>Parallelamente aumenta la quota di rispondenti che utilizza l’internet banking da pc, sia per le operazioni informative, sia per quelle dispositive, </a:t>
            </a:r>
          </a:p>
          <a:p>
            <a:pPr marL="228600" indent="-228600">
              <a:buFont typeface="+mj-lt"/>
              <a:buAutoNum type="arabicPeriod"/>
            </a:pPr>
            <a:r>
              <a:rPr lang="it-IT" sz="1200" kern="1200">
                <a:solidFill>
                  <a:schemeClr val="tx1"/>
                </a:solidFill>
                <a:effectLst/>
                <a:latin typeface="+mn-lt"/>
                <a:ea typeface="+mn-ea"/>
                <a:cs typeface="+mn-cs"/>
              </a:rPr>
              <a:t>pari al 18,5%,</a:t>
            </a:r>
          </a:p>
          <a:p>
            <a:pPr marL="228600" indent="-228600">
              <a:buFont typeface="+mj-lt"/>
              <a:buAutoNum type="arabicPeriod"/>
            </a:pPr>
            <a:r>
              <a:rPr lang="it-IT" sz="1200" kern="1200">
                <a:solidFill>
                  <a:schemeClr val="tx1"/>
                </a:solidFill>
                <a:effectLst/>
                <a:latin typeface="+mn-lt"/>
                <a:ea typeface="+mn-ea"/>
                <a:cs typeface="+mn-cs"/>
              </a:rPr>
              <a:t>mentre si riduce la percentuale di popolazione che utilizza questo canale solo per effettuare le operazioni più semplici.</a:t>
            </a:r>
          </a:p>
          <a:p>
            <a:pPr marL="228600" indent="-228600">
              <a:buFont typeface="+mj-lt"/>
              <a:buAutoNum type="arabicPeriod"/>
            </a:pPr>
            <a:r>
              <a:rPr lang="it-IT" sz="1200" kern="1200">
                <a:solidFill>
                  <a:schemeClr val="tx1"/>
                </a:solidFill>
                <a:effectLst/>
                <a:latin typeface="+mn-lt"/>
                <a:ea typeface="+mn-ea"/>
                <a:cs typeface="+mn-cs"/>
              </a:rPr>
              <a:t>Da sottolineare che solo il 2,2% degli intervistati dichiara di non utilizzare mai l’internet banking, </a:t>
            </a:r>
          </a:p>
          <a:p>
            <a:pPr marL="228600" indent="-228600">
              <a:buFont typeface="+mj-lt"/>
              <a:buAutoNum type="arabicPeriod"/>
            </a:pPr>
            <a:r>
              <a:rPr lang="it-IT" sz="1200" kern="1200">
                <a:solidFill>
                  <a:schemeClr val="tx1"/>
                </a:solidFill>
                <a:effectLst/>
                <a:latin typeface="+mn-lt"/>
                <a:ea typeface="+mn-ea"/>
                <a:cs typeface="+mn-cs"/>
              </a:rPr>
              <a:t>un valore in costante calo rispetto alle rilevazioni precedenti e prossima allo zero per la fascia di età compresa tra i 18 e i 34 anni.</a:t>
            </a: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dirty="0">
                <a:solidFill>
                  <a:schemeClr val="tx1"/>
                </a:solidFill>
                <a:effectLst/>
                <a:latin typeface="+mn-lt"/>
                <a:ea typeface="+mn-ea"/>
                <a:cs typeface="+mn-cs"/>
              </a:rPr>
              <a:t>AUDIO</a:t>
            </a:r>
          </a:p>
          <a:p>
            <a:pPr marL="228600" indent="-228600">
              <a:buFont typeface="+mj-lt"/>
              <a:buAutoNum type="arabicPeriod"/>
            </a:pPr>
            <a:r>
              <a:rPr lang="it-IT" sz="1200" kern="1200" dirty="0">
                <a:solidFill>
                  <a:schemeClr val="tx1"/>
                </a:solidFill>
                <a:effectLst/>
                <a:latin typeface="+mn-lt"/>
                <a:ea typeface="+mn-ea"/>
                <a:cs typeface="+mn-cs"/>
              </a:rPr>
              <a:t>Il mobile si conferma uno strumento in progressiva crescita: </a:t>
            </a:r>
          </a:p>
          <a:p>
            <a:pPr marL="228600" indent="-228600">
              <a:buFont typeface="+mj-lt"/>
              <a:buAutoNum type="arabicPeriod"/>
            </a:pPr>
            <a:r>
              <a:rPr lang="it-IT" sz="1200" kern="1200" dirty="0">
                <a:solidFill>
                  <a:schemeClr val="tx1"/>
                </a:solidFill>
                <a:effectLst/>
                <a:latin typeface="+mn-lt"/>
                <a:ea typeface="+mn-ea"/>
                <a:cs typeface="+mn-cs"/>
              </a:rPr>
              <a:t>il 17,7% dei rispondenti ne fa un utilizzo esclusivo per tutte le operazioni, </a:t>
            </a:r>
          </a:p>
          <a:p>
            <a:pPr marL="228600" indent="-228600">
              <a:buFont typeface="+mj-lt"/>
              <a:buAutoNum type="arabicPeriod"/>
            </a:pPr>
            <a:r>
              <a:rPr lang="it-IT" sz="1200" kern="1200" dirty="0">
                <a:solidFill>
                  <a:schemeClr val="tx1"/>
                </a:solidFill>
                <a:effectLst/>
                <a:latin typeface="+mn-lt"/>
                <a:ea typeface="+mn-ea"/>
                <a:cs typeface="+mn-cs"/>
              </a:rPr>
              <a:t>un valore in crescita di 3,3 punti percentuali rispetto allo scorso anno, </a:t>
            </a:r>
          </a:p>
          <a:p>
            <a:pPr marL="228600" indent="-228600">
              <a:buFont typeface="+mj-lt"/>
              <a:buAutoNum type="arabicPeriod"/>
            </a:pPr>
            <a:r>
              <a:rPr lang="it-IT" sz="1200" kern="1200" dirty="0">
                <a:solidFill>
                  <a:schemeClr val="tx1"/>
                </a:solidFill>
                <a:effectLst/>
                <a:latin typeface="+mn-lt"/>
                <a:ea typeface="+mn-ea"/>
                <a:cs typeface="+mn-cs"/>
              </a:rPr>
              <a:t>mentre il 17,3% lo utilizza per operazioni informative e dispositive.</a:t>
            </a:r>
          </a:p>
          <a:p>
            <a:pPr marL="228600" indent="-228600">
              <a:buFont typeface="+mj-lt"/>
              <a:buAutoNum type="arabicPeriod"/>
            </a:pPr>
            <a:r>
              <a:rPr lang="it-IT" sz="1200" kern="1200" dirty="0">
                <a:solidFill>
                  <a:schemeClr val="tx1"/>
                </a:solidFill>
                <a:effectLst/>
                <a:latin typeface="+mn-lt"/>
                <a:ea typeface="+mn-ea"/>
                <a:cs typeface="+mn-cs"/>
              </a:rPr>
              <a:t>Parallelamente risulta in netto calo la quota di intervistati che dichiarano di non utilizzare il mobile per alcun tipo di operazione,</a:t>
            </a:r>
          </a:p>
          <a:p>
            <a:pPr marL="228600" indent="-228600">
              <a:buFont typeface="+mj-lt"/>
              <a:buAutoNum type="arabicPeriod"/>
            </a:pPr>
            <a:r>
              <a:rPr lang="it-IT" sz="1200" kern="1200" dirty="0">
                <a:solidFill>
                  <a:schemeClr val="tx1"/>
                </a:solidFill>
                <a:effectLst/>
                <a:latin typeface="+mn-lt"/>
                <a:ea typeface="+mn-ea"/>
                <a:cs typeface="+mn-cs"/>
              </a:rPr>
              <a:t>una quota in calo per tutte le fasce di età prese in esame. </a:t>
            </a:r>
          </a:p>
          <a:p>
            <a:pPr marL="228600" indent="-228600">
              <a:buFont typeface="+mj-lt"/>
              <a:buAutoNum type="arabicPeriod"/>
            </a:pPr>
            <a:r>
              <a:rPr lang="it-IT" sz="1200" kern="1200" dirty="0">
                <a:solidFill>
                  <a:schemeClr val="tx1"/>
                </a:solidFill>
                <a:effectLst/>
                <a:latin typeface="+mn-lt"/>
                <a:ea typeface="+mn-ea"/>
                <a:cs typeface="+mn-cs"/>
              </a:rPr>
              <a:t>Se si analizzano le diverse fasce di età, emergono profonde differenze nell’utilizzo del canale mobile: </a:t>
            </a:r>
          </a:p>
          <a:p>
            <a:pPr marL="228600" indent="-228600">
              <a:buFont typeface="+mj-lt"/>
              <a:buAutoNum type="arabicPeriod"/>
            </a:pPr>
            <a:r>
              <a:rPr lang="it-IT" sz="1200" kern="1200" dirty="0">
                <a:solidFill>
                  <a:schemeClr val="tx1"/>
                </a:solidFill>
                <a:effectLst/>
                <a:latin typeface="+mn-lt"/>
                <a:ea typeface="+mn-ea"/>
                <a:cs typeface="+mn-cs"/>
              </a:rPr>
              <a:t>il 30,8% degli intervistati over 55 non utilizzano questo strumento per alcuna operazione, a fronte del 7,7% nella fascia under 35.</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3286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dirty="0">
                <a:cs typeface="Arial" charset="0"/>
              </a:rPr>
              <a:t>La filiale rimane fondamentale per effettuare operazioni più complesse, </a:t>
            </a:r>
          </a:p>
          <a:p>
            <a:pPr marL="228600" indent="-228600" algn="just">
              <a:lnSpc>
                <a:spcPct val="120000"/>
              </a:lnSpc>
              <a:buFont typeface="+mj-lt"/>
              <a:buAutoNum type="arabicPeriod"/>
              <a:defRPr/>
            </a:pPr>
            <a:r>
              <a:rPr lang="it-IT" sz="1200" dirty="0">
                <a:cs typeface="Arial" charset="0"/>
              </a:rPr>
              <a:t>come la sottoscrizione di un mutuo </a:t>
            </a:r>
          </a:p>
          <a:p>
            <a:pPr marL="228600" indent="-228600" algn="just">
              <a:lnSpc>
                <a:spcPct val="120000"/>
              </a:lnSpc>
              <a:buFont typeface="+mj-lt"/>
              <a:buAutoNum type="arabicPeriod"/>
              <a:defRPr/>
            </a:pPr>
            <a:r>
              <a:rPr lang="it-IT" sz="1200" dirty="0">
                <a:cs typeface="Arial" charset="0"/>
              </a:rPr>
              <a:t>e la risoluzione di eventuali problematiche,</a:t>
            </a:r>
          </a:p>
          <a:p>
            <a:pPr marL="228600" indent="-228600" algn="just">
              <a:lnSpc>
                <a:spcPct val="120000"/>
              </a:lnSpc>
              <a:buFont typeface="+mj-lt"/>
              <a:buAutoNum type="arabicPeriod"/>
              <a:defRPr/>
            </a:pPr>
            <a:r>
              <a:rPr lang="it-IT" sz="1200" dirty="0">
                <a:cs typeface="Arial" charset="0"/>
              </a:rPr>
              <a:t>indicate rispettivamente dal 44% e</a:t>
            </a:r>
          </a:p>
          <a:p>
            <a:pPr marL="228600" indent="-228600" algn="just">
              <a:lnSpc>
                <a:spcPct val="120000"/>
              </a:lnSpc>
              <a:buFont typeface="+mj-lt"/>
              <a:buAutoNum type="arabicPeriod"/>
              <a:defRPr/>
            </a:pPr>
            <a:r>
              <a:rPr lang="it-IT" sz="1200" dirty="0">
                <a:cs typeface="Arial" charset="0"/>
              </a:rPr>
              <a:t> dal 42,4% dei rispondenti e in aumento rispetto alla rilevazione dello scorso anno. </a:t>
            </a:r>
          </a:p>
          <a:p>
            <a:pPr marL="228600" indent="-228600" algn="just">
              <a:lnSpc>
                <a:spcPct val="120000"/>
              </a:lnSpc>
              <a:buFont typeface="+mj-lt"/>
              <a:buAutoNum type="arabicPeriod"/>
              <a:defRPr/>
            </a:pPr>
            <a:r>
              <a:rPr lang="it-IT" sz="1200" dirty="0">
                <a:cs typeface="Arial" charset="0"/>
              </a:rPr>
              <a:t>La fascia di popolazione tra i 18 e i 34 anni ritiene necessaria la filiale soprattutto per la sottoscrizione di un mutuo, </a:t>
            </a:r>
          </a:p>
          <a:p>
            <a:pPr marL="228600" indent="-228600" algn="just">
              <a:lnSpc>
                <a:spcPct val="120000"/>
              </a:lnSpc>
              <a:buFont typeface="+mj-lt"/>
              <a:buAutoNum type="arabicPeriod"/>
              <a:defRPr/>
            </a:pPr>
            <a:r>
              <a:rPr lang="it-IT" sz="1200" dirty="0">
                <a:cs typeface="Arial" charset="0"/>
              </a:rPr>
              <a:t>mentre gli over 55 prevalentemente per risolvere problematiche particolari. </a:t>
            </a:r>
          </a:p>
          <a:p>
            <a:pPr marL="228600" indent="-228600" algn="just">
              <a:lnSpc>
                <a:spcPct val="120000"/>
              </a:lnSpc>
              <a:buFont typeface="+mj-lt"/>
              <a:buAutoNum type="arabicPeriod"/>
              <a:defRPr/>
            </a:pPr>
            <a:r>
              <a:rPr lang="it-IT" sz="1200" dirty="0">
                <a:cs typeface="Arial" charset="0"/>
              </a:rPr>
              <a:t>La filiale è ritenuta necessaria per la gestione dell’operatività straordinaria e complessa,</a:t>
            </a:r>
          </a:p>
          <a:p>
            <a:pPr marL="228600" indent="-228600" algn="just">
              <a:lnSpc>
                <a:spcPct val="120000"/>
              </a:lnSpc>
              <a:buFont typeface="+mj-lt"/>
              <a:buAutoNum type="arabicPeriod"/>
              <a:defRPr/>
            </a:pPr>
            <a:r>
              <a:rPr lang="it-IT" sz="1200" dirty="0">
                <a:cs typeface="Arial" charset="0"/>
              </a:rPr>
              <a:t>la consulenza per prodotti di investimento e/o finanziamenti</a:t>
            </a:r>
          </a:p>
          <a:p>
            <a:pPr marL="228600" indent="-228600" algn="just">
              <a:lnSpc>
                <a:spcPct val="120000"/>
              </a:lnSpc>
              <a:buFont typeface="+mj-lt"/>
              <a:buAutoNum type="arabicPeriod"/>
              <a:defRPr/>
            </a:pPr>
            <a:r>
              <a:rPr lang="it-IT" sz="1200" dirty="0">
                <a:cs typeface="Arial" charset="0"/>
              </a:rPr>
              <a:t>e per il versamento di contanti e assegni.</a:t>
            </a:r>
          </a:p>
          <a:p>
            <a:pPr marL="228600" indent="-228600" algn="just">
              <a:lnSpc>
                <a:spcPct val="120000"/>
              </a:lnSpc>
              <a:buFont typeface="+mj-lt"/>
              <a:buAutoNum type="arabicPeriod"/>
              <a:defRPr/>
            </a:pPr>
            <a:r>
              <a:rPr lang="it-IT" sz="1200" dirty="0">
                <a:cs typeface="Arial" charset="0"/>
              </a:rPr>
              <a:t>Prosegue il trend di riduzione per le operazioni gestionali/dispositive effettuate in filiale, </a:t>
            </a:r>
          </a:p>
          <a:p>
            <a:pPr marL="228600" indent="-228600" algn="just">
              <a:lnSpc>
                <a:spcPct val="120000"/>
              </a:lnSpc>
              <a:buFont typeface="+mj-lt"/>
              <a:buAutoNum type="arabicPeriod"/>
              <a:defRPr/>
            </a:pPr>
            <a:r>
              <a:rPr lang="it-IT" sz="1200" dirty="0">
                <a:cs typeface="Arial" charset="0"/>
              </a:rPr>
              <a:t>in particolare per il prelievo di contanti per importi elevati.</a:t>
            </a:r>
          </a:p>
          <a:p>
            <a:pPr marL="228600" indent="-228600" algn="just">
              <a:lnSpc>
                <a:spcPct val="120000"/>
              </a:lnSpc>
              <a:buFont typeface="+mj-lt"/>
              <a:buAutoNum type="arabicPeriod"/>
              <a:defRPr/>
            </a:pPr>
            <a:r>
              <a:rPr lang="it-IT" sz="1200" dirty="0">
                <a:cs typeface="Arial" charset="0"/>
              </a:rPr>
              <a:t>Si registra, inoltre, un incremento degli intervistati che non ritengono necessaria la filiale per alcun aspetto in particolare.</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2102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Bene, </a:t>
            </a:r>
            <a:r>
              <a:rPr lang="it-IT" sz="1200" b="0" i="0" kern="1200" baseline="0" dirty="0">
                <a:solidFill>
                  <a:schemeClr val="tx1"/>
                </a:solidFill>
                <a:effectLst/>
                <a:latin typeface="+mn-lt"/>
                <a:ea typeface="+mn-ea"/>
                <a:cs typeface="+mn-cs"/>
              </a:rPr>
              <a:t>vai a fare il </a:t>
            </a:r>
            <a:r>
              <a:rPr lang="it-IT" sz="1200" b="0" i="0" kern="1200" dirty="0">
                <a:solidFill>
                  <a:schemeClr val="tx1"/>
                </a:solidFill>
                <a:effectLst/>
                <a:latin typeface="+mn-lt"/>
                <a:ea typeface="+mn-ea"/>
                <a:cs typeface="+mn-cs"/>
              </a:rPr>
              <a:t>punto con l’esperto.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r>
              <a:rPr lang="it-IT" sz="1200" dirty="0">
                <a:cs typeface="Arial" charset="0"/>
              </a:rPr>
              <a:t>La tecnologia e le molteplici soluzioni digitali che caratterizzano l’offerta del mercato degli ultimi anni </a:t>
            </a:r>
          </a:p>
          <a:p>
            <a:pPr marL="228600" indent="-228600" algn="just">
              <a:lnSpc>
                <a:spcPct val="120000"/>
              </a:lnSpc>
              <a:buFont typeface="+mj-lt"/>
              <a:buAutoNum type="arabicPeriod"/>
              <a:defRPr/>
            </a:pPr>
            <a:r>
              <a:rPr lang="it-IT" sz="1200" dirty="0">
                <a:cs typeface="Arial" charset="0"/>
              </a:rPr>
              <a:t>devono fare i conti con le abitudini e le predisposizioni dei clienti. </a:t>
            </a:r>
          </a:p>
          <a:p>
            <a:pPr marL="228600" indent="-228600" algn="just">
              <a:lnSpc>
                <a:spcPct val="120000"/>
              </a:lnSpc>
              <a:buFont typeface="+mj-lt"/>
              <a:buAutoNum type="arabicPeriod"/>
              <a:defRPr/>
            </a:pPr>
            <a:r>
              <a:rPr lang="it-IT" sz="1200" kern="1200" dirty="0">
                <a:solidFill>
                  <a:schemeClr val="tx1"/>
                </a:solidFill>
                <a:effectLst/>
                <a:latin typeface="+mn-lt"/>
                <a:ea typeface="+mn-ea"/>
                <a:cs typeface="+mn-cs"/>
              </a:rPr>
              <a:t>L’indagine demoscopica svolta da KPMG su un campione di oltre mille individui, fornisce i dati necessari per un’analisi puntuale.</a:t>
            </a:r>
            <a:endParaRPr lang="it-IT" sz="1200" dirty="0">
              <a:cs typeface="Arial" charset="0"/>
            </a:endParaRPr>
          </a:p>
          <a:p>
            <a:pPr marL="228600" indent="-228600" algn="just">
              <a:lnSpc>
                <a:spcPct val="120000"/>
              </a:lnSpc>
              <a:buFont typeface="+mj-lt"/>
              <a:buAutoNum type="arabicPeriod"/>
              <a:defRPr/>
            </a:pPr>
            <a:r>
              <a:rPr lang="it-IT" sz="1200" dirty="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a:t>Ora fermati un secondo e </a:t>
            </a:r>
            <a:r>
              <a:rPr lang="it-IT" dirty="0"/>
              <a:t>prova a rispondere a questa domanda!</a:t>
            </a:r>
          </a:p>
          <a:p>
            <a:endParaRPr lang="it-IT" dirty="0"/>
          </a:p>
          <a:p>
            <a:r>
              <a:rPr lang="it-IT" dirty="0"/>
              <a:t>Feedback.</a:t>
            </a:r>
          </a:p>
          <a:p>
            <a:pPr marL="228600" indent="-228600" algn="just">
              <a:lnSpc>
                <a:spcPct val="120000"/>
              </a:lnSpc>
              <a:buFont typeface="+mj-lt"/>
              <a:buAutoNum type="arabicPeriod"/>
              <a:defRPr/>
            </a:pPr>
            <a:r>
              <a:rPr lang="it-IT" dirty="0"/>
              <a:t>Esatto!/Non esatto!</a:t>
            </a:r>
            <a:r>
              <a:rPr lang="it-IT" baseline="0" dirty="0"/>
              <a:t> il web è il canale favorito dalla clientela compresa tra i 35 e i 54 anni. </a:t>
            </a:r>
            <a:endParaRPr lang="it-IT" sz="1200" b="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20</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buFont typeface="+mj-lt"/>
              <a:buAutoNum type="arabicPeriod"/>
            </a:pPr>
            <a:r>
              <a:rPr lang="it-IT" sz="1200" b="0" i="0" u="none" strike="noStrike" kern="1200" baseline="0">
                <a:solidFill>
                  <a:schemeClr val="tx1"/>
                </a:solidFill>
                <a:latin typeface="+mn-lt"/>
                <a:ea typeface="+mn-ea"/>
                <a:cs typeface="+mn-cs"/>
              </a:rPr>
              <a:t>In rete sono presenti oggi </a:t>
            </a:r>
          </a:p>
          <a:p>
            <a:pPr marL="228600" indent="-228600">
              <a:buFont typeface="+mj-lt"/>
              <a:buAutoNum type="arabicPeriod"/>
            </a:pPr>
            <a:r>
              <a:rPr lang="it-IT" sz="1200" b="0" i="0" u="none" strike="noStrike" kern="1200" baseline="0">
                <a:solidFill>
                  <a:schemeClr val="tx1"/>
                </a:solidFill>
                <a:latin typeface="+mn-lt"/>
                <a:ea typeface="+mn-ea"/>
                <a:cs typeface="+mn-cs"/>
              </a:rPr>
              <a:t>più di 1,9 miliardi di siti web, </a:t>
            </a:r>
          </a:p>
          <a:p>
            <a:pPr marL="228600" indent="-228600">
              <a:buFont typeface="+mj-lt"/>
              <a:buAutoNum type="arabicPeriod"/>
            </a:pPr>
            <a:r>
              <a:rPr lang="it-IT" sz="1200" b="0" i="0" u="none" strike="noStrike" kern="1200" baseline="0">
                <a:solidFill>
                  <a:schemeClr val="tx1"/>
                </a:solidFill>
                <a:latin typeface="+mn-lt"/>
                <a:ea typeface="+mn-ea"/>
                <a:cs typeface="+mn-cs"/>
              </a:rPr>
              <a:t>4 miliardi di utenti nel mondo hanno accesso a internet, </a:t>
            </a:r>
          </a:p>
          <a:p>
            <a:pPr marL="228600" indent="-228600">
              <a:buFont typeface="+mj-lt"/>
              <a:buAutoNum type="arabicPeriod"/>
            </a:pPr>
            <a:r>
              <a:rPr lang="it-IT" sz="1200" b="0" i="0" u="none" strike="noStrike" kern="1200" baseline="0">
                <a:solidFill>
                  <a:schemeClr val="tx1"/>
                </a:solidFill>
                <a:latin typeface="+mn-lt"/>
                <a:ea typeface="+mn-ea"/>
                <a:cs typeface="+mn-cs"/>
              </a:rPr>
              <a:t>più del 50% della popolazione globale. </a:t>
            </a:r>
          </a:p>
          <a:p>
            <a:pPr marL="228600" indent="-228600">
              <a:buFont typeface="+mj-lt"/>
              <a:buAutoNum type="arabicPeriod"/>
            </a:pPr>
            <a:r>
              <a:rPr lang="it-IT" sz="1200" b="0" i="0" u="none" strike="noStrike" kern="1200" baseline="0">
                <a:solidFill>
                  <a:schemeClr val="tx1"/>
                </a:solidFill>
                <a:latin typeface="+mn-lt"/>
                <a:ea typeface="+mn-ea"/>
                <a:cs typeface="+mn-cs"/>
              </a:rPr>
              <a:t>Circa 3,7 miliardi di persone navigano in internet tramite dispositivi mobili </a:t>
            </a:r>
          </a:p>
          <a:p>
            <a:pPr marL="228600" indent="-228600">
              <a:buFont typeface="+mj-lt"/>
              <a:buAutoNum type="arabicPeriod"/>
            </a:pPr>
            <a:r>
              <a:rPr lang="it-IT" sz="1200" b="0" i="0" u="none" strike="noStrike" kern="1200" baseline="0">
                <a:solidFill>
                  <a:schemeClr val="tx1"/>
                </a:solidFill>
                <a:latin typeface="+mn-lt"/>
                <a:ea typeface="+mn-ea"/>
                <a:cs typeface="+mn-cs"/>
              </a:rPr>
              <a:t>e circa 3,2 miliardi sono utenti attivi dei social network. </a:t>
            </a:r>
          </a:p>
          <a:p>
            <a:pPr marL="228600" indent="-228600">
              <a:buFont typeface="+mj-lt"/>
              <a:buAutoNum type="arabicPeriod"/>
            </a:pPr>
            <a:r>
              <a:rPr lang="it-IT" sz="1200" b="0" i="0" u="none" strike="noStrike" kern="1200" baseline="0">
                <a:solidFill>
                  <a:schemeClr val="tx1"/>
                </a:solidFill>
                <a:latin typeface="+mn-lt"/>
                <a:ea typeface="+mn-ea"/>
                <a:cs typeface="+mn-cs"/>
              </a:rPr>
              <a:t>Numeri in costante crescita che disegnano le dimensioni di un fenomeno che sta rivoluzionando il modo di vivere e di comunicare delle persone. </a:t>
            </a:r>
            <a:endParaRPr lang="it-IT" b="0"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560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pPr>
            <a:r>
              <a:rPr lang="it-IT" sz="1200"/>
              <a:t>AUDIO</a:t>
            </a:r>
          </a:p>
          <a:p>
            <a:pPr marL="228600" indent="-228600" algn="just">
              <a:lnSpc>
                <a:spcPct val="120000"/>
              </a:lnSpc>
              <a:buFont typeface="+mj-lt"/>
              <a:buAutoNum type="arabicPeriod"/>
            </a:pPr>
            <a:r>
              <a:rPr lang="it-IT" sz="1200" b="0"/>
              <a:t>Ogni secondo nel mondo </a:t>
            </a:r>
          </a:p>
          <a:p>
            <a:pPr marL="228600" indent="-228600" algn="just">
              <a:lnSpc>
                <a:spcPct val="120000"/>
              </a:lnSpc>
              <a:buFont typeface="+mj-lt"/>
              <a:buAutoNum type="arabicPeriod"/>
            </a:pPr>
            <a:r>
              <a:rPr lang="it-IT" sz="1200" b="0"/>
              <a:t>vengono inviate circa 2,7 miliardi di email, </a:t>
            </a:r>
          </a:p>
          <a:p>
            <a:pPr marL="228600" indent="-228600" algn="just">
              <a:lnSpc>
                <a:spcPct val="120000"/>
              </a:lnSpc>
              <a:buFont typeface="+mj-lt"/>
              <a:buAutoNum type="arabicPeriod"/>
            </a:pPr>
            <a:r>
              <a:rPr lang="it-IT" sz="1200" b="0"/>
              <a:t>si effettuano 68 mila ricerche su Google </a:t>
            </a:r>
          </a:p>
          <a:p>
            <a:pPr marL="228600" indent="-228600" algn="just">
              <a:lnSpc>
                <a:spcPct val="120000"/>
              </a:lnSpc>
              <a:buFont typeface="+mj-lt"/>
              <a:buAutoNum type="arabicPeriod"/>
            </a:pPr>
            <a:r>
              <a:rPr lang="it-IT" sz="1200" b="0"/>
              <a:t>e vengono visualizzati più di 74 mila video su YouTube. </a:t>
            </a:r>
          </a:p>
          <a:p>
            <a:pPr marL="228600" indent="-228600" algn="just">
              <a:lnSpc>
                <a:spcPct val="120000"/>
              </a:lnSpc>
              <a:buFont typeface="+mj-lt"/>
              <a:buAutoNum type="arabicPeriod"/>
            </a:pPr>
            <a:r>
              <a:rPr lang="it-IT" sz="1200" b="0"/>
              <a:t>Google, Facebook e YouTube sono i siti più visitati dagli utenti di internet </a:t>
            </a:r>
          </a:p>
          <a:p>
            <a:pPr marL="228600" indent="-228600" algn="just">
              <a:lnSpc>
                <a:spcPct val="120000"/>
              </a:lnSpc>
              <a:buFont typeface="+mj-lt"/>
              <a:buAutoNum type="arabicPeriod"/>
            </a:pPr>
            <a:r>
              <a:rPr lang="it-IT" sz="1200" b="0"/>
              <a:t>e 2,3 miliardi di persone sono utenti attivi di un account Facebook. </a:t>
            </a:r>
          </a:p>
          <a:p>
            <a:pPr marL="228600" indent="-228600" algn="just">
              <a:lnSpc>
                <a:spcPct val="120000"/>
              </a:lnSpc>
              <a:buFont typeface="+mj-lt"/>
              <a:buAutoNum type="arabicPeriod"/>
            </a:pPr>
            <a:r>
              <a:rPr lang="it-IT" sz="1200" b="0"/>
              <a:t>Una quota sempre più consistente del traffico web è generata attraverso dispositivi mobili, </a:t>
            </a:r>
          </a:p>
          <a:p>
            <a:pPr marL="228600" indent="-228600" algn="just">
              <a:lnSpc>
                <a:spcPct val="120000"/>
              </a:lnSpc>
              <a:buFont typeface="+mj-lt"/>
              <a:buAutoNum type="arabicPeriod"/>
            </a:pPr>
            <a:r>
              <a:rPr lang="it-IT" sz="1200" b="0"/>
              <a:t>che sono diventati il canale principale di fruizione del web: </a:t>
            </a:r>
          </a:p>
          <a:p>
            <a:pPr marL="228600" indent="-228600" algn="just">
              <a:lnSpc>
                <a:spcPct val="120000"/>
              </a:lnSpc>
              <a:buFont typeface="+mj-lt"/>
              <a:buAutoNum type="arabicPeriod"/>
            </a:pPr>
            <a:r>
              <a:rPr lang="it-IT" sz="1200" b="0"/>
              <a:t>se nel 2009 la quota di traffico generata da dispositivi mobili era pari allo 0,7%, nel 2018 si attesta al 52,2%.</a:t>
            </a:r>
            <a:endParaRPr lang="it-IT" sz="1200" b="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47419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t>In Italia gli utenti internet sono in costante aumento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t>e hanno raggiunto i 43 milioni nel 2018,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t>con una penetrazione sul totale della popolazione del 73%.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t>Di questi, l’88% accede a internet tutti i giorni per motivi personali,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t>spendendo in media 6 ore e 8 minuti ogni giorno per navigare in internet,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t>di cui 2 ore e 20 minuti da dispositivo mobile.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a:solidFill>
                  <a:schemeClr val="tx1"/>
                </a:solidFill>
                <a:effectLst/>
                <a:latin typeface="+mn-lt"/>
                <a:ea typeface="+mn-ea"/>
                <a:cs typeface="+mn-cs"/>
              </a:rPr>
              <a:t>Solo il 35% della navigazione in rete in Italia avviene da mobile,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a:solidFill>
                  <a:schemeClr val="tx1"/>
                </a:solidFill>
                <a:effectLst/>
                <a:latin typeface="+mn-lt"/>
                <a:ea typeface="+mn-ea"/>
                <a:cs typeface="+mn-cs"/>
              </a:rPr>
              <a:t>una quota ancora nettamente al di sotto della media globale (pari al 52%).</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a:solidFill>
                  <a:schemeClr val="tx1"/>
                </a:solidFill>
                <a:effectLst/>
                <a:latin typeface="+mn-lt"/>
                <a:ea typeface="+mn-ea"/>
                <a:cs typeface="+mn-cs"/>
              </a:rPr>
              <a:t>I numeri sono in costante crescita, ma l’Italia sconta ancora un certo ritardo in termini di diffusione di internet, di velocità della connessione su rete fissa, di utilizzo dell’e-commerce, nonostante sia tra i primi paesi per penetrazione del mobile nella popolazione.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522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dirty="0">
                <a:solidFill>
                  <a:schemeClr val="tx1"/>
                </a:solidFill>
                <a:effectLst/>
                <a:latin typeface="+mn-lt"/>
                <a:ea typeface="+mn-ea"/>
                <a:cs typeface="+mn-cs"/>
              </a:rPr>
              <a:t>Anche sul fronte dell’utilizzo della rete per fruire dei servizi bancari il nostro Paese è ancora abbastanza arretrato. </a:t>
            </a:r>
          </a:p>
          <a:p>
            <a:pPr marL="228600" indent="-228600">
              <a:buFont typeface="+mj-lt"/>
              <a:buAutoNum type="arabicPeriod"/>
            </a:pPr>
            <a:r>
              <a:rPr lang="it-IT" sz="1200" kern="1200" dirty="0">
                <a:solidFill>
                  <a:schemeClr val="tx1"/>
                </a:solidFill>
                <a:effectLst/>
                <a:latin typeface="+mn-lt"/>
                <a:ea typeface="+mn-ea"/>
                <a:cs typeface="+mn-cs"/>
              </a:rPr>
              <a:t>L’Italia, infatti, ha un indice di penetrazione dell’internet banking e del mobile banking nettamente inferiore alla media globale. </a:t>
            </a:r>
          </a:p>
          <a:p>
            <a:pPr marL="228600" indent="-228600">
              <a:buFont typeface="+mj-lt"/>
              <a:buAutoNum type="arabicPeriod"/>
            </a:pPr>
            <a:r>
              <a:rPr lang="it-IT" sz="1200" kern="1200" dirty="0">
                <a:solidFill>
                  <a:schemeClr val="tx1"/>
                </a:solidFill>
                <a:effectLst/>
                <a:latin typeface="+mn-lt"/>
                <a:ea typeface="+mn-ea"/>
                <a:cs typeface="+mn-cs"/>
              </a:rPr>
              <a:t>Secondo dati </a:t>
            </a:r>
            <a:r>
              <a:rPr lang="it-IT" sz="1200" kern="1200" dirty="0" err="1">
                <a:solidFill>
                  <a:schemeClr val="tx1"/>
                </a:solidFill>
                <a:effectLst/>
                <a:latin typeface="+mn-lt"/>
                <a:ea typeface="+mn-ea"/>
                <a:cs typeface="+mn-cs"/>
              </a:rPr>
              <a:t>Eurostat</a:t>
            </a:r>
            <a:r>
              <a:rPr lang="it-IT" sz="1200" kern="1200" dirty="0">
                <a:solidFill>
                  <a:schemeClr val="tx1"/>
                </a:solidFill>
                <a:effectLst/>
                <a:latin typeface="+mn-lt"/>
                <a:ea typeface="+mn-ea"/>
                <a:cs typeface="+mn-cs"/>
              </a:rPr>
              <a:t>, solo il 31% della popolazione italiana utilizza il web per accedere alla propria banca, un dato ben al di sotto della media europea del 51%,</a:t>
            </a:r>
          </a:p>
          <a:p>
            <a:pPr marL="228600" indent="-228600">
              <a:buFont typeface="+mj-lt"/>
              <a:buAutoNum type="arabicPeriod"/>
            </a:pPr>
            <a:r>
              <a:rPr lang="it-IT" sz="1200" kern="1200" dirty="0">
                <a:solidFill>
                  <a:schemeClr val="tx1"/>
                </a:solidFill>
                <a:effectLst/>
                <a:latin typeface="+mn-lt"/>
                <a:ea typeface="+mn-ea"/>
                <a:cs typeface="+mn-cs"/>
              </a:rPr>
              <a:t>e molto limitato se confrontato con esempi virtuosi come i paesi del Nord Europa (dove si raggiungono percentuali prossime al 90%).</a:t>
            </a:r>
          </a:p>
          <a:p>
            <a:pPr marL="228600" indent="-228600">
              <a:buFont typeface="+mj-lt"/>
              <a:buAutoNum type="arabicPeriod"/>
            </a:pPr>
            <a:r>
              <a:rPr lang="it-IT" sz="1200" kern="1200" dirty="0">
                <a:solidFill>
                  <a:schemeClr val="tx1"/>
                </a:solidFill>
                <a:effectLst/>
                <a:latin typeface="+mn-lt"/>
                <a:ea typeface="+mn-ea"/>
                <a:cs typeface="+mn-cs"/>
              </a:rPr>
              <a:t>L’attitudine al digitale in Italia dimostra un trend positivo ma evidenzia anche alcuni timori.</a:t>
            </a:r>
          </a:p>
          <a:p>
            <a:pPr marL="228600" indent="-228600">
              <a:buFont typeface="+mj-lt"/>
              <a:buAutoNum type="arabicPeriod"/>
            </a:pPr>
            <a:r>
              <a:rPr lang="it-IT" sz="1200" kern="1200" dirty="0">
                <a:solidFill>
                  <a:schemeClr val="tx1"/>
                </a:solidFill>
                <a:effectLst/>
                <a:latin typeface="+mn-lt"/>
                <a:ea typeface="+mn-ea"/>
                <a:cs typeface="+mn-cs"/>
              </a:rPr>
              <a:t>Il 53% della popolazione crede che le nuove tecnologie </a:t>
            </a:r>
            <a:r>
              <a:rPr lang="it-IT" sz="1200" kern="1200" dirty="0" smtClean="0">
                <a:solidFill>
                  <a:schemeClr val="tx1"/>
                </a:solidFill>
                <a:effectLst/>
                <a:latin typeface="+mn-lt"/>
                <a:ea typeface="+mn-ea"/>
                <a:cs typeface="+mn-cs"/>
              </a:rPr>
              <a:t>offrano </a:t>
            </a:r>
            <a:r>
              <a:rPr lang="it-IT" sz="1200" kern="1200" dirty="0">
                <a:solidFill>
                  <a:schemeClr val="tx1"/>
                </a:solidFill>
                <a:effectLst/>
                <a:latin typeface="+mn-lt"/>
                <a:ea typeface="+mn-ea"/>
                <a:cs typeface="+mn-cs"/>
              </a:rPr>
              <a:t>più opportunità che rischi,</a:t>
            </a:r>
          </a:p>
          <a:p>
            <a:pPr marL="228600" indent="-228600">
              <a:buFont typeface="+mj-lt"/>
              <a:buAutoNum type="arabicPeriod"/>
            </a:pPr>
            <a:r>
              <a:rPr lang="it-IT" sz="1200" kern="1200" dirty="0">
                <a:solidFill>
                  <a:schemeClr val="tx1"/>
                </a:solidFill>
                <a:effectLst/>
                <a:latin typeface="+mn-lt"/>
                <a:ea typeface="+mn-ea"/>
                <a:cs typeface="+mn-cs"/>
              </a:rPr>
              <a:t>Il 54% preferisce effettuare operazioni in modalità digitale, se possibile,</a:t>
            </a:r>
          </a:p>
          <a:p>
            <a:pPr marL="228600" indent="-228600">
              <a:buFont typeface="+mj-lt"/>
              <a:buAutoNum type="arabicPeriod"/>
            </a:pPr>
            <a:r>
              <a:rPr lang="it-IT" sz="1200" kern="1200" dirty="0">
                <a:solidFill>
                  <a:schemeClr val="tx1"/>
                </a:solidFill>
                <a:effectLst/>
                <a:latin typeface="+mn-lt"/>
                <a:ea typeface="+mn-ea"/>
                <a:cs typeface="+mn-cs"/>
              </a:rPr>
              <a:t>Il 91% reputa molto importanti la privacy e la protezione dei dati</a:t>
            </a:r>
          </a:p>
          <a:p>
            <a:pPr marL="228600" indent="-228600">
              <a:buFont typeface="+mj-lt"/>
              <a:buAutoNum type="arabicPeriod"/>
            </a:pPr>
            <a:r>
              <a:rPr lang="it-IT" sz="1200" kern="1200" dirty="0">
                <a:solidFill>
                  <a:schemeClr val="tx1"/>
                </a:solidFill>
                <a:effectLst/>
                <a:latin typeface="+mn-lt"/>
                <a:ea typeface="+mn-ea"/>
                <a:cs typeface="+mn-cs"/>
              </a:rPr>
              <a:t>E il 47% cancella i cookies dalla memoria per proteggersi,</a:t>
            </a:r>
          </a:p>
          <a:p>
            <a:pPr marL="228600" indent="-228600">
              <a:buFont typeface="+mj-lt"/>
              <a:buAutoNum type="arabicPeriod"/>
            </a:pPr>
            <a:r>
              <a:rPr lang="it-IT" sz="1200" kern="1200" dirty="0">
                <a:solidFill>
                  <a:schemeClr val="tx1"/>
                </a:solidFill>
                <a:effectLst/>
                <a:latin typeface="+mn-lt"/>
                <a:ea typeface="+mn-ea"/>
                <a:cs typeface="+mn-cs"/>
              </a:rPr>
              <a:t>Infine, il 35% usa appositi </a:t>
            </a:r>
            <a:r>
              <a:rPr lang="it-IT" sz="1200" kern="1200" dirty="0" err="1">
                <a:solidFill>
                  <a:schemeClr val="tx1"/>
                </a:solidFill>
                <a:effectLst/>
                <a:latin typeface="+mn-lt"/>
                <a:ea typeface="+mn-ea"/>
                <a:cs typeface="+mn-cs"/>
              </a:rPr>
              <a:t>tool</a:t>
            </a:r>
            <a:r>
              <a:rPr lang="it-IT" sz="1200" kern="1200" dirty="0">
                <a:solidFill>
                  <a:schemeClr val="tx1"/>
                </a:solidFill>
                <a:effectLst/>
                <a:latin typeface="+mn-lt"/>
                <a:ea typeface="+mn-ea"/>
                <a:cs typeface="+mn-cs"/>
              </a:rPr>
              <a:t> per bloccare le pubblicità che compaiono sui siti web.</a:t>
            </a:r>
          </a:p>
          <a:p>
            <a:pPr marL="228600" indent="-228600">
              <a:buFont typeface="+mj-lt"/>
              <a:buAutoNum type="arabicPeriod"/>
            </a:pPr>
            <a:endParaRPr lang="it-IT" sz="1200" kern="1200" dirty="0">
              <a:solidFill>
                <a:schemeClr val="tx1"/>
              </a:solidFill>
              <a:effectLst/>
              <a:latin typeface="+mn-lt"/>
              <a:ea typeface="+mn-ea"/>
              <a:cs typeface="+mn-cs"/>
            </a:endParaRPr>
          </a:p>
          <a:p>
            <a:pPr marL="228600" indent="-228600">
              <a:buFont typeface="+mj-lt"/>
              <a:buAutoNum type="arabicPeriod"/>
            </a:pPr>
            <a:endParaRPr lang="it-IT" sz="1200" kern="1200" dirty="0">
              <a:solidFill>
                <a:schemeClr val="tx1"/>
              </a:solidFill>
              <a:effectLst/>
              <a:latin typeface="+mn-lt"/>
              <a:ea typeface="+mn-ea"/>
              <a:cs typeface="+mn-cs"/>
            </a:endParaRPr>
          </a:p>
          <a:p>
            <a:pPr marL="228600" indent="-228600">
              <a:buFont typeface="+mj-lt"/>
              <a:buAutoNum type="arabicPeriod"/>
            </a:pP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6</a:t>
            </a:fld>
            <a:endParaRPr lang="it-IT"/>
          </a:p>
        </p:txBody>
      </p:sp>
    </p:spTree>
    <p:extLst>
      <p:ext uri="{BB962C8B-B14F-4D97-AF65-F5344CB8AC3E}">
        <p14:creationId xmlns:p14="http://schemas.microsoft.com/office/powerpoint/2010/main" val="273334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defRPr/>
            </a:pPr>
            <a:r>
              <a:rPr lang="it-IT" sz="1200" dirty="0">
                <a:cs typeface="Arial" charset="0"/>
              </a:rPr>
              <a:t>AUDIO</a:t>
            </a:r>
          </a:p>
          <a:p>
            <a:pPr marL="228600" indent="-228600" algn="just">
              <a:lnSpc>
                <a:spcPct val="120000"/>
              </a:lnSpc>
              <a:buFont typeface="+mj-lt"/>
              <a:buAutoNum type="arabicPeriod"/>
              <a:defRPr/>
            </a:pPr>
            <a:r>
              <a:rPr lang="it-IT" sz="1200" dirty="0">
                <a:cs typeface="Arial" charset="0"/>
              </a:rPr>
              <a:t>Il settore bancario non è immune dalla propria ‘rivoluzione digitale’. </a:t>
            </a:r>
          </a:p>
          <a:p>
            <a:pPr marL="228600" indent="-228600" algn="just">
              <a:lnSpc>
                <a:spcPct val="120000"/>
              </a:lnSpc>
              <a:buFont typeface="+mj-lt"/>
              <a:buAutoNum type="arabicPeriod"/>
              <a:defRPr/>
            </a:pPr>
            <a:r>
              <a:rPr lang="it-IT" sz="1200" dirty="0">
                <a:cs typeface="Arial" charset="0"/>
              </a:rPr>
              <a:t>Le tecnologie hanno consentito la diffusione di nuovi meccanismi di contatto con la clientela </a:t>
            </a:r>
          </a:p>
          <a:p>
            <a:pPr marL="228600" indent="-228600" algn="just">
              <a:lnSpc>
                <a:spcPct val="120000"/>
              </a:lnSpc>
              <a:buFont typeface="+mj-lt"/>
              <a:buAutoNum type="arabicPeriod"/>
              <a:defRPr/>
            </a:pPr>
            <a:r>
              <a:rPr lang="it-IT" sz="1200" dirty="0">
                <a:cs typeface="Arial" charset="0"/>
              </a:rPr>
              <a:t>e l’offerta si è arricchita con servizi innovativi. </a:t>
            </a:r>
          </a:p>
          <a:p>
            <a:pPr marL="228600" indent="-228600" algn="just">
              <a:lnSpc>
                <a:spcPct val="120000"/>
              </a:lnSpc>
              <a:buFont typeface="+mj-lt"/>
              <a:buAutoNum type="arabicPeriod"/>
              <a:defRPr/>
            </a:pPr>
            <a:r>
              <a:rPr lang="it-IT" sz="1200" dirty="0">
                <a:cs typeface="Arial" charset="0"/>
              </a:rPr>
              <a:t>Intelligenza Artificiale, </a:t>
            </a:r>
          </a:p>
          <a:p>
            <a:pPr marL="228600" indent="-228600" algn="just">
              <a:lnSpc>
                <a:spcPct val="120000"/>
              </a:lnSpc>
              <a:buFont typeface="+mj-lt"/>
              <a:buAutoNum type="arabicPeriod"/>
              <a:defRPr/>
            </a:pPr>
            <a:r>
              <a:rPr lang="it-IT" sz="1200" dirty="0">
                <a:cs typeface="Arial" charset="0"/>
              </a:rPr>
              <a:t>Machine Learning, </a:t>
            </a:r>
          </a:p>
          <a:p>
            <a:pPr marL="228600" indent="-228600" algn="just">
              <a:lnSpc>
                <a:spcPct val="120000"/>
              </a:lnSpc>
              <a:buFont typeface="+mj-lt"/>
              <a:buAutoNum type="arabicPeriod"/>
              <a:defRPr/>
            </a:pPr>
            <a:r>
              <a:rPr lang="it-IT" sz="1200" dirty="0" err="1">
                <a:cs typeface="Arial" charset="0"/>
              </a:rPr>
              <a:t>Blockchain</a:t>
            </a:r>
            <a:r>
              <a:rPr lang="it-IT" sz="1200" dirty="0">
                <a:cs typeface="Arial" charset="0"/>
              </a:rPr>
              <a:t> </a:t>
            </a:r>
          </a:p>
          <a:p>
            <a:pPr marL="228600" indent="-228600" algn="just">
              <a:lnSpc>
                <a:spcPct val="120000"/>
              </a:lnSpc>
              <a:buFont typeface="+mj-lt"/>
              <a:buAutoNum type="arabicPeriod"/>
              <a:defRPr/>
            </a:pPr>
            <a:r>
              <a:rPr lang="it-IT" sz="1200" dirty="0">
                <a:cs typeface="Arial" charset="0"/>
              </a:rPr>
              <a:t>e Internet of </a:t>
            </a:r>
            <a:r>
              <a:rPr lang="it-IT" sz="1200" dirty="0" err="1">
                <a:cs typeface="Arial" charset="0"/>
              </a:rPr>
              <a:t>Things</a:t>
            </a:r>
            <a:r>
              <a:rPr lang="it-IT" sz="1200" dirty="0">
                <a:cs typeface="Arial" charset="0"/>
              </a:rPr>
              <a:t> </a:t>
            </a:r>
          </a:p>
          <a:p>
            <a:pPr marL="228600" indent="-228600" algn="just">
              <a:lnSpc>
                <a:spcPct val="120000"/>
              </a:lnSpc>
              <a:buFont typeface="+mj-lt"/>
              <a:buAutoNum type="arabicPeriod"/>
              <a:defRPr/>
            </a:pPr>
            <a:r>
              <a:rPr lang="it-IT" sz="1200" dirty="0">
                <a:cs typeface="Arial" charset="0"/>
              </a:rPr>
              <a:t>stanno ridefinendo i confini e la natura stessa dei servizi finanziari.</a:t>
            </a:r>
          </a:p>
          <a:p>
            <a:pPr marL="228600" indent="-228600" algn="just">
              <a:lnSpc>
                <a:spcPct val="120000"/>
              </a:lnSpc>
              <a:buFont typeface="+mj-lt"/>
              <a:buAutoNum type="arabicPeriod"/>
              <a:defRPr/>
            </a:pPr>
            <a:r>
              <a:rPr lang="it-IT" sz="1200" dirty="0">
                <a:cs typeface="Arial" charset="0"/>
              </a:rPr>
              <a:t>La rivoluzione tecnologica ha, inoltre, permesso ad operatori extra-bancari, </a:t>
            </a:r>
          </a:p>
          <a:p>
            <a:pPr marL="228600" indent="-228600" algn="just">
              <a:lnSpc>
                <a:spcPct val="120000"/>
              </a:lnSpc>
              <a:buFont typeface="+mj-lt"/>
              <a:buAutoNum type="arabicPeriod"/>
              <a:defRPr/>
            </a:pPr>
            <a:r>
              <a:rPr lang="it-IT" sz="1200" dirty="0">
                <a:cs typeface="Arial" charset="0"/>
              </a:rPr>
              <a:t>come i </a:t>
            </a:r>
            <a:r>
              <a:rPr lang="it-IT" sz="1200" dirty="0" err="1">
                <a:cs typeface="Arial" charset="0"/>
              </a:rPr>
              <a:t>digital</a:t>
            </a:r>
            <a:r>
              <a:rPr lang="it-IT" sz="1200" dirty="0">
                <a:cs typeface="Arial" charset="0"/>
              </a:rPr>
              <a:t> </a:t>
            </a:r>
            <a:r>
              <a:rPr lang="it-IT" sz="1200" dirty="0" err="1">
                <a:cs typeface="Arial" charset="0"/>
              </a:rPr>
              <a:t>champion</a:t>
            </a:r>
            <a:r>
              <a:rPr lang="it-IT" sz="1200" dirty="0">
                <a:cs typeface="Arial" charset="0"/>
              </a:rPr>
              <a:t> </a:t>
            </a:r>
          </a:p>
          <a:p>
            <a:pPr marL="228600" indent="-228600" algn="just">
              <a:lnSpc>
                <a:spcPct val="120000"/>
              </a:lnSpc>
              <a:buFont typeface="+mj-lt"/>
              <a:buAutoNum type="arabicPeriod"/>
              <a:defRPr/>
            </a:pPr>
            <a:r>
              <a:rPr lang="it-IT" sz="1200" dirty="0">
                <a:cs typeface="Arial" charset="0"/>
              </a:rPr>
              <a:t>(Google, Amazon, </a:t>
            </a:r>
            <a:r>
              <a:rPr lang="it-IT" sz="1200" dirty="0" err="1">
                <a:cs typeface="Arial" charset="0"/>
              </a:rPr>
              <a:t>Facebook</a:t>
            </a:r>
            <a:r>
              <a:rPr lang="it-IT" sz="1200" dirty="0">
                <a:cs typeface="Arial" charset="0"/>
              </a:rPr>
              <a:t>, Apple, </a:t>
            </a:r>
            <a:r>
              <a:rPr lang="it-IT" sz="1200" dirty="0" err="1">
                <a:cs typeface="Arial" charset="0"/>
              </a:rPr>
              <a:t>PayPal</a:t>
            </a:r>
            <a:r>
              <a:rPr lang="it-IT" sz="1200" dirty="0">
                <a:cs typeface="Arial" charset="0"/>
              </a:rPr>
              <a:t>, ecc.) </a:t>
            </a:r>
          </a:p>
          <a:p>
            <a:pPr marL="228600" indent="-228600" algn="just">
              <a:lnSpc>
                <a:spcPct val="120000"/>
              </a:lnSpc>
              <a:buFont typeface="+mj-lt"/>
              <a:buAutoNum type="arabicPeriod"/>
              <a:defRPr/>
            </a:pPr>
            <a:r>
              <a:rPr lang="it-IT" sz="1200" dirty="0">
                <a:cs typeface="Arial" charset="0"/>
              </a:rPr>
              <a:t>e le </a:t>
            </a:r>
            <a:r>
              <a:rPr lang="it-IT" sz="1200" dirty="0" err="1">
                <a:cs typeface="Arial" charset="0"/>
              </a:rPr>
              <a:t>fintech</a:t>
            </a:r>
            <a:r>
              <a:rPr lang="it-IT" sz="1200" dirty="0">
                <a:cs typeface="Arial" charset="0"/>
              </a:rPr>
              <a:t>, </a:t>
            </a:r>
          </a:p>
          <a:p>
            <a:pPr marL="228600" indent="-228600" algn="just">
              <a:lnSpc>
                <a:spcPct val="120000"/>
              </a:lnSpc>
              <a:buFont typeface="+mj-lt"/>
              <a:buAutoNum type="arabicPeriod"/>
              <a:defRPr/>
            </a:pPr>
            <a:r>
              <a:rPr lang="it-IT" sz="1200" dirty="0">
                <a:cs typeface="Arial" charset="0"/>
              </a:rPr>
              <a:t>di fare il proprio ingresso nell’arena competitiva del settore, </a:t>
            </a:r>
          </a:p>
          <a:p>
            <a:pPr marL="228600" indent="-228600" algn="just">
              <a:lnSpc>
                <a:spcPct val="120000"/>
              </a:lnSpc>
              <a:buFont typeface="+mj-lt"/>
              <a:buAutoNum type="arabicPeriod"/>
              <a:defRPr/>
            </a:pPr>
            <a:r>
              <a:rPr lang="it-IT" sz="1200" dirty="0">
                <a:cs typeface="Arial" charset="0"/>
              </a:rPr>
              <a:t>in particolare nel business dei servizi di pagamento.</a:t>
            </a:r>
          </a:p>
          <a:p>
            <a:pPr marL="228600" indent="-228600" algn="just">
              <a:lnSpc>
                <a:spcPct val="120000"/>
              </a:lnSpc>
              <a:buFont typeface="+mj-lt"/>
              <a:buAutoNum type="arabicPeriod"/>
              <a:defRPr/>
            </a:pPr>
            <a:r>
              <a:rPr lang="it-IT" sz="1200" dirty="0">
                <a:cs typeface="Arial" charset="0"/>
              </a:rPr>
              <a:t>Rimanere competitivi in un contesto in così rapida evoluzione è una sfida che gli operatori del settore dovranno affrontare, adattando i propri modelli di business ai cambiamenti in atto.</a:t>
            </a:r>
          </a:p>
          <a:p>
            <a:pPr marL="228600" indent="-228600" algn="just">
              <a:lnSpc>
                <a:spcPct val="120000"/>
              </a:lnSpc>
              <a:buFont typeface="+mj-lt"/>
              <a:buAutoNum type="arabicPeriod"/>
              <a:defRPr/>
            </a:pPr>
            <a:endParaRPr lang="it-IT" sz="1200" dirty="0">
              <a:cs typeface="Arial" charset="0"/>
            </a:endParaRPr>
          </a:p>
          <a:p>
            <a:pPr marL="0" indent="0" algn="just">
              <a:lnSpc>
                <a:spcPct val="120000"/>
              </a:lnSpc>
              <a:buFont typeface="+mj-lt"/>
              <a:buNone/>
              <a:defRPr/>
            </a:pPr>
            <a:r>
              <a:rPr lang="it-IT" sz="1200" dirty="0">
                <a:cs typeface="Arial" charset="0"/>
              </a:rPr>
              <a:t>POPUP</a:t>
            </a:r>
          </a:p>
          <a:p>
            <a:pPr marL="0" indent="0" algn="just">
              <a:lnSpc>
                <a:spcPct val="120000"/>
              </a:lnSpc>
              <a:buFont typeface="+mj-lt"/>
              <a:buNone/>
              <a:defRPr/>
            </a:pPr>
            <a:r>
              <a:rPr lang="it-IT" sz="1200" b="1" dirty="0">
                <a:cs typeface="Arial" charset="0"/>
              </a:rPr>
              <a:t>Le principali innovazioni digitali nel settore dei Financial Services</a:t>
            </a:r>
          </a:p>
          <a:p>
            <a:pPr marL="171450" indent="-171450" algn="just">
              <a:lnSpc>
                <a:spcPct val="120000"/>
              </a:lnSpc>
              <a:buFont typeface="Arial" panose="020B0604020202020204" pitchFamily="34" charset="0"/>
              <a:buChar char="•"/>
              <a:defRPr/>
            </a:pPr>
            <a:r>
              <a:rPr lang="it-IT" sz="1200" dirty="0">
                <a:cs typeface="Arial" charset="0"/>
              </a:rPr>
              <a:t>Phone Banking</a:t>
            </a:r>
          </a:p>
          <a:p>
            <a:pPr marL="171450" indent="-171450" algn="just">
              <a:lnSpc>
                <a:spcPct val="120000"/>
              </a:lnSpc>
              <a:buFont typeface="Arial" panose="020B0604020202020204" pitchFamily="34" charset="0"/>
              <a:buChar char="•"/>
              <a:defRPr/>
            </a:pPr>
            <a:r>
              <a:rPr lang="it-IT" sz="1200" dirty="0">
                <a:cs typeface="Arial" charset="0"/>
              </a:rPr>
              <a:t>Social Media Analytics</a:t>
            </a:r>
          </a:p>
          <a:p>
            <a:pPr marL="171450" indent="-171450" algn="just">
              <a:lnSpc>
                <a:spcPct val="120000"/>
              </a:lnSpc>
              <a:buFont typeface="Arial" panose="020B0604020202020204" pitchFamily="34" charset="0"/>
              <a:buChar char="•"/>
              <a:defRPr/>
            </a:pPr>
            <a:r>
              <a:rPr lang="it-IT" sz="1200" dirty="0" err="1">
                <a:cs typeface="Arial" charset="0"/>
              </a:rPr>
              <a:t>Wearable</a:t>
            </a:r>
            <a:r>
              <a:rPr lang="it-IT" sz="1200" dirty="0">
                <a:cs typeface="Arial" charset="0"/>
              </a:rPr>
              <a:t> Technology</a:t>
            </a:r>
          </a:p>
          <a:p>
            <a:pPr marL="171450" indent="-171450" algn="just">
              <a:lnSpc>
                <a:spcPct val="120000"/>
              </a:lnSpc>
              <a:buFont typeface="Arial" panose="020B0604020202020204" pitchFamily="34" charset="0"/>
              <a:buChar char="•"/>
              <a:defRPr/>
            </a:pPr>
            <a:r>
              <a:rPr lang="it-IT" sz="1200" dirty="0" err="1">
                <a:cs typeface="Arial" charset="0"/>
              </a:rPr>
              <a:t>Contextual</a:t>
            </a:r>
            <a:r>
              <a:rPr lang="it-IT" sz="1200" dirty="0">
                <a:cs typeface="Arial" charset="0"/>
              </a:rPr>
              <a:t> Banking</a:t>
            </a:r>
          </a:p>
          <a:p>
            <a:pPr marL="171450" indent="-171450" algn="just">
              <a:lnSpc>
                <a:spcPct val="120000"/>
              </a:lnSpc>
              <a:buFont typeface="Arial" panose="020B0604020202020204" pitchFamily="34" charset="0"/>
              <a:buChar char="•"/>
              <a:defRPr/>
            </a:pPr>
            <a:r>
              <a:rPr lang="it-IT" sz="1200" dirty="0" err="1">
                <a:cs typeface="Arial" charset="0"/>
              </a:rPr>
              <a:t>Blosckchain</a:t>
            </a:r>
            <a:r>
              <a:rPr lang="it-IT" sz="1200" dirty="0">
                <a:cs typeface="Arial" charset="0"/>
              </a:rPr>
              <a:t> </a:t>
            </a:r>
            <a:r>
              <a:rPr lang="it-IT" sz="1200" dirty="0" err="1">
                <a:cs typeface="Arial" charset="0"/>
              </a:rPr>
              <a:t>Tecnology</a:t>
            </a:r>
            <a:endParaRPr lang="it-IT" sz="1200" dirty="0">
              <a:cs typeface="Arial" charset="0"/>
            </a:endParaRPr>
          </a:p>
          <a:p>
            <a:pPr marL="171450" indent="-171450" algn="just">
              <a:lnSpc>
                <a:spcPct val="120000"/>
              </a:lnSpc>
              <a:buFont typeface="Arial" panose="020B0604020202020204" pitchFamily="34" charset="0"/>
              <a:buChar char="•"/>
              <a:defRPr/>
            </a:pPr>
            <a:r>
              <a:rPr lang="it-IT" sz="1200" dirty="0">
                <a:cs typeface="Arial" charset="0"/>
              </a:rPr>
              <a:t>NFC &amp; </a:t>
            </a:r>
            <a:r>
              <a:rPr lang="it-IT" sz="1200" dirty="0" err="1">
                <a:cs typeface="Arial" charset="0"/>
              </a:rPr>
              <a:t>Biometric</a:t>
            </a:r>
            <a:r>
              <a:rPr lang="it-IT" sz="1200" dirty="0">
                <a:cs typeface="Arial" charset="0"/>
              </a:rPr>
              <a:t> Technologies</a:t>
            </a:r>
          </a:p>
          <a:p>
            <a:pPr marL="171450" indent="-171450" algn="just">
              <a:lnSpc>
                <a:spcPct val="120000"/>
              </a:lnSpc>
              <a:buFont typeface="Arial" panose="020B0604020202020204" pitchFamily="34" charset="0"/>
              <a:buChar char="•"/>
              <a:defRPr/>
            </a:pPr>
            <a:r>
              <a:rPr lang="it-IT" sz="1200" dirty="0" err="1">
                <a:cs typeface="Arial" charset="0"/>
              </a:rPr>
              <a:t>Cloud</a:t>
            </a:r>
            <a:endParaRPr lang="it-IT" sz="1200" dirty="0">
              <a:cs typeface="Arial" charset="0"/>
            </a:endParaRPr>
          </a:p>
          <a:p>
            <a:pPr marL="171450" indent="-171450" algn="just">
              <a:lnSpc>
                <a:spcPct val="120000"/>
              </a:lnSpc>
              <a:buFont typeface="Arial" panose="020B0604020202020204" pitchFamily="34" charset="0"/>
              <a:buChar char="•"/>
              <a:defRPr/>
            </a:pPr>
            <a:r>
              <a:rPr lang="it-IT" sz="1200" dirty="0">
                <a:cs typeface="Arial" charset="0"/>
              </a:rPr>
              <a:t>Personal Finance Management</a:t>
            </a:r>
          </a:p>
          <a:p>
            <a:pPr marL="171450" indent="-171450" algn="just">
              <a:lnSpc>
                <a:spcPct val="120000"/>
              </a:lnSpc>
              <a:buFont typeface="Arial" panose="020B0604020202020204" pitchFamily="34" charset="0"/>
              <a:buChar char="•"/>
              <a:defRPr/>
            </a:pPr>
            <a:r>
              <a:rPr lang="it-IT" sz="1200" dirty="0">
                <a:cs typeface="Arial" charset="0"/>
              </a:rPr>
              <a:t>Digital </a:t>
            </a:r>
            <a:r>
              <a:rPr lang="it-IT" sz="1200" dirty="0" err="1">
                <a:cs typeface="Arial" charset="0"/>
              </a:rPr>
              <a:t>Wallets</a:t>
            </a:r>
            <a:endParaRPr lang="it-IT" sz="1200" dirty="0">
              <a:cs typeface="Arial" charset="0"/>
            </a:endParaRPr>
          </a:p>
          <a:p>
            <a:pPr marL="171450" indent="-171450" algn="just">
              <a:lnSpc>
                <a:spcPct val="120000"/>
              </a:lnSpc>
              <a:buFont typeface="Arial" panose="020B0604020202020204" pitchFamily="34" charset="0"/>
              <a:buChar char="•"/>
              <a:defRPr/>
            </a:pPr>
            <a:r>
              <a:rPr lang="it-IT" sz="1200" dirty="0">
                <a:cs typeface="Arial" charset="0"/>
              </a:rPr>
              <a:t>P2P </a:t>
            </a:r>
            <a:r>
              <a:rPr lang="it-IT" sz="1200" dirty="0" err="1">
                <a:cs typeface="Arial" charset="0"/>
              </a:rPr>
              <a:t>Funding</a:t>
            </a:r>
            <a:r>
              <a:rPr lang="it-IT" sz="1200" dirty="0">
                <a:cs typeface="Arial" charset="0"/>
              </a:rPr>
              <a:t> Digital </a:t>
            </a:r>
            <a:r>
              <a:rPr lang="it-IT" sz="1200" dirty="0" err="1">
                <a:cs typeface="Arial" charset="0"/>
              </a:rPr>
              <a:t>Platforms</a:t>
            </a:r>
            <a:endParaRPr lang="it-IT" sz="1200" dirty="0">
              <a:cs typeface="Arial" charset="0"/>
            </a:endParaRPr>
          </a:p>
          <a:p>
            <a:pPr marL="0" indent="0" algn="just">
              <a:lnSpc>
                <a:spcPct val="120000"/>
              </a:lnSpc>
              <a:buFont typeface="+mj-lt"/>
              <a:buNone/>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a:solidFill>
                  <a:schemeClr val="tx1"/>
                </a:solidFill>
                <a:effectLst/>
                <a:latin typeface="+mn-lt"/>
                <a:ea typeface="+mn-ea"/>
                <a:cs typeface="+mn-cs"/>
              </a:rPr>
              <a:t>La terza edizione dell’indagine demoscopica svolta da KPMG con la collaborazione di Doxa, </a:t>
            </a:r>
          </a:p>
          <a:p>
            <a:pPr marL="228600" indent="-228600">
              <a:buFont typeface="+mj-lt"/>
              <a:buAutoNum type="arabicPeriod"/>
            </a:pPr>
            <a:r>
              <a:rPr lang="it-IT" sz="1200" kern="1200">
                <a:solidFill>
                  <a:schemeClr val="tx1"/>
                </a:solidFill>
                <a:effectLst/>
                <a:latin typeface="+mn-lt"/>
                <a:ea typeface="+mn-ea"/>
                <a:cs typeface="+mn-cs"/>
              </a:rPr>
              <a:t>ha lo scopo di analizzare l’evoluzione del rapporto tra banche e clienti </a:t>
            </a:r>
          </a:p>
          <a:p>
            <a:pPr marL="228600" indent="-228600">
              <a:buFont typeface="+mj-lt"/>
              <a:buAutoNum type="arabicPeriod"/>
            </a:pPr>
            <a:r>
              <a:rPr lang="it-IT" sz="1200" kern="1200">
                <a:solidFill>
                  <a:schemeClr val="tx1"/>
                </a:solidFill>
                <a:effectLst/>
                <a:latin typeface="+mn-lt"/>
                <a:ea typeface="+mn-ea"/>
                <a:cs typeface="+mn-cs"/>
              </a:rPr>
              <a:t>in connessione con lo sviluppo dei canali digitali (web, mobile e social), </a:t>
            </a:r>
          </a:p>
          <a:p>
            <a:pPr marL="228600" indent="-228600">
              <a:buFont typeface="+mj-lt"/>
              <a:buAutoNum type="arabicPeriod"/>
            </a:pPr>
            <a:r>
              <a:rPr lang="it-IT" sz="1200" kern="1200">
                <a:solidFill>
                  <a:schemeClr val="tx1"/>
                </a:solidFill>
                <a:effectLst/>
                <a:latin typeface="+mn-lt"/>
                <a:ea typeface="+mn-ea"/>
                <a:cs typeface="+mn-cs"/>
              </a:rPr>
              <a:t>per cogliere le abitudini di utilizzo e le preferenze della clientela bancaria.</a:t>
            </a:r>
          </a:p>
          <a:p>
            <a:pPr marL="228600" indent="-228600">
              <a:buFont typeface="+mj-lt"/>
              <a:buAutoNum type="arabicPeriod"/>
            </a:pPr>
            <a:r>
              <a:rPr lang="it-IT" sz="1200" kern="1200">
                <a:solidFill>
                  <a:schemeClr val="tx1"/>
                </a:solidFill>
                <a:effectLst/>
                <a:latin typeface="+mn-lt"/>
                <a:ea typeface="+mn-ea"/>
                <a:cs typeface="+mn-cs"/>
              </a:rPr>
              <a:t>La survey, condotta nel 2017, ha coinvolto un campione di 1.080 individui, </a:t>
            </a:r>
          </a:p>
          <a:p>
            <a:pPr marL="228600" indent="-228600">
              <a:buFont typeface="+mj-lt"/>
              <a:buAutoNum type="arabicPeriod"/>
            </a:pPr>
            <a:r>
              <a:rPr lang="it-IT" sz="1200" kern="1200">
                <a:solidFill>
                  <a:schemeClr val="tx1"/>
                </a:solidFill>
                <a:effectLst/>
                <a:latin typeface="+mn-lt"/>
                <a:ea typeface="+mn-ea"/>
                <a:cs typeface="+mn-cs"/>
              </a:rPr>
              <a:t>rappresentativo della popolazione italiana bancarizzata </a:t>
            </a:r>
          </a:p>
          <a:p>
            <a:pPr marL="228600" indent="-228600">
              <a:buFont typeface="+mj-lt"/>
              <a:buAutoNum type="arabicPeriod"/>
            </a:pPr>
            <a:r>
              <a:rPr lang="it-IT" sz="1200" kern="1200">
                <a:solidFill>
                  <a:schemeClr val="tx1"/>
                </a:solidFill>
                <a:effectLst/>
                <a:latin typeface="+mn-lt"/>
                <a:ea typeface="+mn-ea"/>
                <a:cs typeface="+mn-cs"/>
              </a:rPr>
              <a:t>e focalizzato sul segmento ‘famiglie’. </a:t>
            </a:r>
          </a:p>
          <a:p>
            <a:pPr lvl="0" algn="just">
              <a:buNone/>
            </a:pPr>
            <a:endParaRPr lang="it-IT" dirty="0">
              <a:latin typeface="Garamond"/>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8</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buFont typeface="+mj-lt"/>
              <a:buAutoNum type="arabicPeriod"/>
            </a:pPr>
            <a:r>
              <a:rPr lang="it-IT" sz="1200" b="0" i="0" u="none" strike="noStrike" kern="1200" baseline="0">
                <a:solidFill>
                  <a:schemeClr val="tx1"/>
                </a:solidFill>
                <a:latin typeface="+mn-lt"/>
                <a:ea typeface="+mn-ea"/>
                <a:cs typeface="+mn-cs"/>
              </a:rPr>
              <a:t>Il campione è composto per il 31% da individui con un’età inferiore ai 35 anni, </a:t>
            </a:r>
          </a:p>
          <a:p>
            <a:pPr marL="228600" indent="-228600">
              <a:buFont typeface="+mj-lt"/>
              <a:buAutoNum type="arabicPeriod"/>
            </a:pPr>
            <a:r>
              <a:rPr lang="it-IT" sz="1200" b="0" i="0" u="none" strike="noStrike" kern="1200" baseline="0">
                <a:solidFill>
                  <a:schemeClr val="tx1"/>
                </a:solidFill>
                <a:latin typeface="+mn-lt"/>
                <a:ea typeface="+mn-ea"/>
                <a:cs typeface="+mn-cs"/>
              </a:rPr>
              <a:t>per il 47% con età compresa tra i 35 e i 55 anni </a:t>
            </a:r>
          </a:p>
          <a:p>
            <a:pPr marL="228600" indent="-228600">
              <a:buFont typeface="+mj-lt"/>
              <a:buAutoNum type="arabicPeriod"/>
            </a:pPr>
            <a:r>
              <a:rPr lang="it-IT" sz="1200" b="0" i="0" u="none" strike="noStrike" kern="1200" baseline="0">
                <a:solidFill>
                  <a:schemeClr val="tx1"/>
                </a:solidFill>
                <a:latin typeface="+mn-lt"/>
                <a:ea typeface="+mn-ea"/>
                <a:cs typeface="+mn-cs"/>
              </a:rPr>
              <a:t>e per il 22% da persone con più di 55 anni, </a:t>
            </a:r>
          </a:p>
          <a:p>
            <a:pPr marL="228600" indent="-228600">
              <a:buFont typeface="+mj-lt"/>
              <a:buAutoNum type="arabicPeriod"/>
            </a:pPr>
            <a:r>
              <a:rPr lang="it-IT" sz="1200" b="0" i="0" u="none" strike="noStrike" kern="1200" baseline="0">
                <a:solidFill>
                  <a:schemeClr val="tx1"/>
                </a:solidFill>
                <a:latin typeface="+mn-lt"/>
                <a:ea typeface="+mn-ea"/>
                <a:cs typeface="+mn-cs"/>
              </a:rPr>
              <a:t>ed è rappresentato per il 48% da uomini </a:t>
            </a:r>
          </a:p>
          <a:p>
            <a:pPr marL="228600" indent="-228600">
              <a:buFont typeface="+mj-lt"/>
              <a:buAutoNum type="arabicPeriod"/>
            </a:pPr>
            <a:r>
              <a:rPr lang="it-IT" sz="1200" b="0" i="0" u="none" strike="noStrike" kern="1200" baseline="0">
                <a:solidFill>
                  <a:schemeClr val="tx1"/>
                </a:solidFill>
                <a:latin typeface="+mn-lt"/>
                <a:ea typeface="+mn-ea"/>
                <a:cs typeface="+mn-cs"/>
              </a:rPr>
              <a:t>e per il 52% da donne.</a:t>
            </a:r>
          </a:p>
          <a:p>
            <a:pPr marL="228600" indent="-228600">
              <a:buFont typeface="+mj-lt"/>
              <a:buAutoNum type="arabicPeriod"/>
            </a:pPr>
            <a:r>
              <a:rPr lang="it-IT" b="0"/>
              <a:t>Il 46% degli intervistati risiede nel Nord Italia, </a:t>
            </a:r>
          </a:p>
          <a:p>
            <a:pPr marL="228600" indent="-228600">
              <a:buFont typeface="+mj-lt"/>
              <a:buAutoNum type="arabicPeriod"/>
            </a:pPr>
            <a:r>
              <a:rPr lang="it-IT" b="0"/>
              <a:t>il 19% al Centro </a:t>
            </a:r>
          </a:p>
          <a:p>
            <a:pPr marL="228600" indent="-228600">
              <a:buFont typeface="+mj-lt"/>
              <a:buAutoNum type="arabicPeriod"/>
            </a:pPr>
            <a:r>
              <a:rPr lang="it-IT" b="0"/>
              <a:t>e il 35% nel Sud Italia.</a:t>
            </a:r>
          </a:p>
          <a:p>
            <a:pPr marL="228600" indent="-228600">
              <a:buFont typeface="+mj-lt"/>
              <a:buAutoNum type="arabicPeriod"/>
            </a:pPr>
            <a:r>
              <a:rPr lang="it-IT" b="0"/>
              <a:t> Il 56% del campione vive in piccoli centri, </a:t>
            </a:r>
          </a:p>
          <a:p>
            <a:pPr marL="228600" indent="-228600">
              <a:buFont typeface="+mj-lt"/>
              <a:buAutoNum type="arabicPeriod"/>
            </a:pPr>
            <a:r>
              <a:rPr lang="it-IT" b="0"/>
              <a:t>il 21% in città di medie dimensioni </a:t>
            </a:r>
          </a:p>
          <a:p>
            <a:pPr marL="228600" indent="-228600">
              <a:buFont typeface="+mj-lt"/>
              <a:buAutoNum type="arabicPeriod"/>
            </a:pPr>
            <a:r>
              <a:rPr lang="it-IT" b="0"/>
              <a:t>e il 23% in grandi città.</a:t>
            </a:r>
          </a:p>
          <a:p>
            <a:pPr marL="228600" indent="-228600">
              <a:buFont typeface="+mj-lt"/>
              <a:buAutoNum type="arabicPeriod"/>
            </a:pPr>
            <a:r>
              <a:rPr lang="it-IT" b="0"/>
              <a:t>I rispondenti appartengono prevalentemente alla fascia di clientela mass market. Il 34% del campione detiene una ricchezza finanziaria inferiore a 10.000 Euro, </a:t>
            </a:r>
          </a:p>
          <a:p>
            <a:pPr marL="228600" indent="-228600">
              <a:buFont typeface="+mj-lt"/>
              <a:buAutoNum type="arabicPeriod"/>
            </a:pPr>
            <a:r>
              <a:rPr lang="it-IT" b="0"/>
              <a:t>circa l’86% dei rispondenti al di sotto di 75.000 Euro</a:t>
            </a:r>
          </a:p>
          <a:p>
            <a:pPr marL="228600" indent="-228600">
              <a:buFont typeface="+mj-lt"/>
              <a:buAutoNum type="arabicPeriod"/>
            </a:pPr>
            <a:r>
              <a:rPr lang="it-IT" b="0"/>
              <a:t> e il 5% ha una ricchezza finanziaria compresa tra 150 e 500 mila Euro.</a:t>
            </a:r>
            <a:endParaRPr lang="it-IT" b="0"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738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30/11/2018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jpg"/><Relationship Id="rId7"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https://pixabay.com/it/carta-di-credito-carta-portafoglio-1104960/" TargetMode="External"/><Relationship Id="rId7"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jpg"/></Relationships>
</file>

<file path=ppt/slides/_rels/slide14.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4.png"/><Relationship Id="rId4" Type="http://schemas.openxmlformats.org/officeDocument/2006/relationships/image" Target="../media/image71.png"/></Relationships>
</file>

<file path=ppt/slides/_rels/slide1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74.png"/></Relationships>
</file>

<file path=ppt/slides/_rels/slide17.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jp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jp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jp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https://www.freepik.com/free-photo/business-report-graphs-and-charts-business-reports-and-pile-of-documents-business-concept_1275494.htm#term=report&amp;page=1&amp;position=0" TargetMode="External"/><Relationship Id="rId9"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2514837" y="-1188954"/>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3600" b="1">
                <a:solidFill>
                  <a:schemeClr val="tx2">
                    <a:lumMod val="75000"/>
                  </a:schemeClr>
                </a:solidFill>
                <a:latin typeface="Articulate Light" panose="02000503040000020004" pitchFamily="2" charset="0"/>
              </a:rPr>
              <a:t>Digital banking: la survey - Parte 1 </a:t>
            </a:r>
            <a:r>
              <a:rPr lang="it-IT" sz="3600" b="1">
                <a:solidFill>
                  <a:schemeClr val="tx2">
                    <a:lumMod val="75000"/>
                  </a:schemeClr>
                </a:solidFill>
                <a:latin typeface="Articulate Light" panose="02000503040000020004" pitchFamily="2" charset="0"/>
              </a:rPr>
              <a:t>Lezione 2</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90DA1A73-3CB5-4205-BD2D-EA07307BCE52}"/>
              </a:ext>
            </a:extLst>
          </p:cNvPr>
          <p:cNvSpPr txBox="1"/>
          <p:nvPr/>
        </p:nvSpPr>
        <p:spPr>
          <a:xfrm>
            <a:off x="203200" y="1661340"/>
            <a:ext cx="5260622" cy="369332"/>
          </a:xfrm>
          <a:prstGeom prst="rect">
            <a:avLst/>
          </a:prstGeom>
          <a:noFill/>
        </p:spPr>
        <p:txBody>
          <a:bodyPr wrap="square" rtlCol="0">
            <a:spAutoFit/>
          </a:bodyPr>
          <a:lstStyle/>
          <a:p>
            <a:r>
              <a:rPr lang="it-IT"/>
              <a:t>MODULO 2 - Rischi e strumenti di investimento</a:t>
            </a:r>
          </a:p>
        </p:txBody>
      </p:sp>
    </p:spTree>
    <p:extLst>
      <p:ext uri="{BB962C8B-B14F-4D97-AF65-F5344CB8AC3E}">
        <p14:creationId xmlns:p14="http://schemas.microsoft.com/office/powerpoint/2010/main"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1221"/>
            <a:ext cx="6208524" cy="4006780"/>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9</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 risultati della survey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r>
              <a:rPr lang="it-IT">
                <a:solidFill>
                  <a:prstClr val="black"/>
                </a:solidFill>
              </a:rPr>
              <a:t>https://www.freepik.com/free-photo/hands-with-laptop-and-virtual-world-map_979060.htm#term=internet banking&amp;page=1&amp;position=0</a:t>
            </a:r>
            <a:endParaRPr lang="it-IT" sz="1100">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7" name="CasellaDiTesto 16"/>
          <p:cNvSpPr txBox="1"/>
          <p:nvPr/>
        </p:nvSpPr>
        <p:spPr>
          <a:xfrm>
            <a:off x="7662098" y="3690534"/>
            <a:ext cx="433481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a:solidFill>
                  <a:prstClr val="white"/>
                </a:solidFill>
                <a:latin typeface="Century Gothic"/>
              </a:rPr>
              <a:t>A</a:t>
            </a:r>
            <a:r>
              <a:rPr kumimoji="0" lang="it-IT" sz="1800" b="0" i="0" u="none" strike="noStrike" kern="1200" cap="none" spc="0" normalizeH="0" baseline="0" noProof="0">
                <a:ln>
                  <a:noFill/>
                </a:ln>
                <a:solidFill>
                  <a:prstClr val="white"/>
                </a:solidFill>
                <a:effectLst/>
                <a:uLnTx/>
                <a:uFillTx/>
                <a:latin typeface="Century Gothic"/>
                <a:ea typeface="+mn-ea"/>
                <a:cs typeface="+mn-cs"/>
              </a:rPr>
              <a:t>ffidabilità e percezione di sicurezza del brand</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CasellaDiTesto 22"/>
          <p:cNvSpPr txBox="1"/>
          <p:nvPr/>
        </p:nvSpPr>
        <p:spPr>
          <a:xfrm>
            <a:off x="7669340" y="4736500"/>
            <a:ext cx="443014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mn-cs"/>
              </a:rPr>
              <a:t>Mobile, ATM e totem preferiti dai giovani</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 name="Rettangolo 2"/>
          <p:cNvSpPr/>
          <p:nvPr/>
        </p:nvSpPr>
        <p:spPr>
          <a:xfrm>
            <a:off x="1928620" y="1625019"/>
            <a:ext cx="1695016" cy="392608"/>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Arial" charset="0"/>
              </a:rPr>
              <a:t>63% </a:t>
            </a:r>
            <a:r>
              <a:rPr kumimoji="0" lang="it-IT" sz="1800" b="0" i="0" u="none" strike="noStrike" kern="1200" cap="none" spc="0" normalizeH="0" baseline="0" noProof="0">
                <a:ln>
                  <a:noFill/>
                </a:ln>
                <a:solidFill>
                  <a:prstClr val="white"/>
                </a:solidFill>
                <a:effectLst/>
                <a:uLnTx/>
                <a:uFillTx/>
                <a:latin typeface="Century Gothic"/>
                <a:ea typeface="+mn-ea"/>
                <a:cs typeface="Arial" charset="0"/>
                <a:sym typeface="Symbol" panose="05050102010706020507" pitchFamily="18" charset="2"/>
              </a:rPr>
              <a:t> +4%</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pic>
        <p:nvPicPr>
          <p:cNvPr id="8" name="Immagine 7">
            <a:extLst>
              <a:ext uri="{FF2B5EF4-FFF2-40B4-BE49-F238E27FC236}">
                <a16:creationId xmlns:a16="http://schemas.microsoft.com/office/drawing/2014/main" id="{94338427-45C8-41CD-B623-CE0E8020E2A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24236" y="1590155"/>
            <a:ext cx="1107558" cy="1107558"/>
          </a:xfrm>
          <a:prstGeom prst="rect">
            <a:avLst/>
          </a:prstGeom>
        </p:spPr>
      </p:pic>
      <p:sp>
        <p:nvSpPr>
          <p:cNvPr id="45" name="Rettangolo 44">
            <a:extLst>
              <a:ext uri="{FF2B5EF4-FFF2-40B4-BE49-F238E27FC236}">
                <a16:creationId xmlns:a16="http://schemas.microsoft.com/office/drawing/2014/main" id="{17686ACA-BB00-49C7-82AA-10007AA028D2}"/>
              </a:ext>
            </a:extLst>
          </p:cNvPr>
          <p:cNvSpPr/>
          <p:nvPr/>
        </p:nvSpPr>
        <p:spPr>
          <a:xfrm>
            <a:off x="1945411" y="2282926"/>
            <a:ext cx="1514624" cy="392608"/>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lang="it-IT">
                <a:solidFill>
                  <a:prstClr val="white"/>
                </a:solidFill>
                <a:latin typeface="Century Gothic"/>
                <a:cs typeface="Arial" charset="0"/>
              </a:rPr>
              <a:t>45</a:t>
            </a:r>
            <a:r>
              <a:rPr kumimoji="0" lang="it-IT" sz="1800" b="0" i="0" u="none" strike="noStrike" kern="1200" cap="none" spc="0" normalizeH="0" baseline="0" noProof="0">
                <a:ln>
                  <a:noFill/>
                </a:ln>
                <a:solidFill>
                  <a:prstClr val="white"/>
                </a:solidFill>
                <a:effectLst/>
                <a:uLnTx/>
                <a:uFillTx/>
                <a:latin typeface="Century Gothic"/>
                <a:ea typeface="+mn-ea"/>
                <a:cs typeface="Arial" charset="0"/>
              </a:rPr>
              <a:t>% </a:t>
            </a:r>
            <a:r>
              <a:rPr kumimoji="0" lang="it-IT" sz="1800" b="0" i="0" u="none" strike="noStrike" kern="1200" cap="none" spc="0" normalizeH="0" baseline="0" noProof="0">
                <a:ln>
                  <a:noFill/>
                </a:ln>
                <a:solidFill>
                  <a:prstClr val="white"/>
                </a:solidFill>
                <a:effectLst/>
                <a:uLnTx/>
                <a:uFillTx/>
                <a:latin typeface="Century Gothic"/>
                <a:ea typeface="+mn-ea"/>
                <a:cs typeface="Arial" charset="0"/>
                <a:sym typeface="Symbol" panose="05050102010706020507" pitchFamily="18" charset="2"/>
              </a:rPr>
              <a:t> +3%</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0" name="Rettangolo 49">
            <a:extLst>
              <a:ext uri="{FF2B5EF4-FFF2-40B4-BE49-F238E27FC236}">
                <a16:creationId xmlns:a16="http://schemas.microsoft.com/office/drawing/2014/main" id="{83B430C0-DD2B-4DF2-8FD4-F568303C5B79}"/>
              </a:ext>
            </a:extLst>
          </p:cNvPr>
          <p:cNvSpPr/>
          <p:nvPr/>
        </p:nvSpPr>
        <p:spPr>
          <a:xfrm>
            <a:off x="4194008" y="1645442"/>
            <a:ext cx="1514624" cy="392608"/>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Arial" charset="0"/>
              </a:rPr>
              <a:t>98% </a:t>
            </a:r>
            <a:r>
              <a:rPr kumimoji="0" lang="it-IT" sz="1800" b="0" i="0" u="none" strike="noStrike" kern="1200" cap="none" spc="0" normalizeH="0" baseline="0" noProof="0">
                <a:ln>
                  <a:noFill/>
                </a:ln>
                <a:solidFill>
                  <a:prstClr val="white"/>
                </a:solidFill>
                <a:effectLst/>
                <a:uLnTx/>
                <a:uFillTx/>
                <a:latin typeface="Century Gothic"/>
                <a:ea typeface="+mn-ea"/>
                <a:cs typeface="Arial" charset="0"/>
                <a:sym typeface="Symbol" panose="05050102010706020507" pitchFamily="18" charset="2"/>
              </a:rPr>
              <a:t> +2%</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1" name="Rettangolo 50">
            <a:extLst>
              <a:ext uri="{FF2B5EF4-FFF2-40B4-BE49-F238E27FC236}">
                <a16:creationId xmlns:a16="http://schemas.microsoft.com/office/drawing/2014/main" id="{96793008-DBDC-4305-84F7-D54D47BE0315}"/>
              </a:ext>
            </a:extLst>
          </p:cNvPr>
          <p:cNvSpPr/>
          <p:nvPr/>
        </p:nvSpPr>
        <p:spPr>
          <a:xfrm>
            <a:off x="4185283" y="2305105"/>
            <a:ext cx="1556124" cy="392608"/>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lang="it-IT">
                <a:solidFill>
                  <a:prstClr val="white"/>
                </a:solidFill>
                <a:latin typeface="Century Gothic"/>
                <a:cs typeface="Arial" charset="0"/>
              </a:rPr>
              <a:t>84</a:t>
            </a:r>
            <a:r>
              <a:rPr kumimoji="0" lang="it-IT" sz="1800" b="0" i="0" u="none" strike="noStrike" kern="1200" cap="none" spc="0" normalizeH="0" baseline="0" noProof="0">
                <a:ln>
                  <a:noFill/>
                </a:ln>
                <a:solidFill>
                  <a:prstClr val="white"/>
                </a:solidFill>
                <a:effectLst/>
                <a:uLnTx/>
                <a:uFillTx/>
                <a:latin typeface="Century Gothic"/>
                <a:ea typeface="+mn-ea"/>
                <a:cs typeface="Arial" charset="0"/>
              </a:rPr>
              <a:t>% </a:t>
            </a:r>
            <a:r>
              <a:rPr kumimoji="0" lang="it-IT" sz="1800" b="0" i="0" u="none" strike="noStrike" kern="1200" cap="none" spc="0" normalizeH="0" baseline="0" noProof="0">
                <a:ln>
                  <a:noFill/>
                </a:ln>
                <a:solidFill>
                  <a:prstClr val="white"/>
                </a:solidFill>
                <a:effectLst/>
                <a:uLnTx/>
                <a:uFillTx/>
                <a:latin typeface="Century Gothic"/>
                <a:ea typeface="+mn-ea"/>
                <a:cs typeface="Arial" charset="0"/>
                <a:sym typeface="Symbol" panose="05050102010706020507" pitchFamily="18" charset="2"/>
              </a:rPr>
              <a:t> +6%</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2" name="CasellaDiTesto 51">
            <a:extLst>
              <a:ext uri="{FF2B5EF4-FFF2-40B4-BE49-F238E27FC236}">
                <a16:creationId xmlns:a16="http://schemas.microsoft.com/office/drawing/2014/main" id="{4994268C-2F44-43F8-B1F6-F83BD9649166}"/>
              </a:ext>
            </a:extLst>
          </p:cNvPr>
          <p:cNvSpPr txBox="1"/>
          <p:nvPr/>
        </p:nvSpPr>
        <p:spPr>
          <a:xfrm>
            <a:off x="336869" y="674248"/>
            <a:ext cx="6737872" cy="461665"/>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Percentuali di crescita rispetto al 2017</a:t>
            </a:r>
            <a:endParaRPr lang="it-IT" sz="2400" b="1" dirty="0">
              <a:latin typeface="Tempus Sans ITC" panose="04020404030D07020202" pitchFamily="82" charset="0"/>
              <a:cs typeface="Gisha" panose="020B0502040204020203" pitchFamily="34" charset="-79"/>
            </a:endParaRPr>
          </a:p>
        </p:txBody>
      </p:sp>
      <p:sp>
        <p:nvSpPr>
          <p:cNvPr id="53" name="Goccia 52">
            <a:extLst>
              <a:ext uri="{FF2B5EF4-FFF2-40B4-BE49-F238E27FC236}">
                <a16:creationId xmlns:a16="http://schemas.microsoft.com/office/drawing/2014/main" id="{EC518A2D-F712-403B-9A9F-137F425D9997}"/>
              </a:ext>
            </a:extLst>
          </p:cNvPr>
          <p:cNvSpPr/>
          <p:nvPr/>
        </p:nvSpPr>
        <p:spPr>
          <a:xfrm rot="1905374">
            <a:off x="1665133" y="1714848"/>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4" name="Goccia 53">
            <a:extLst>
              <a:ext uri="{FF2B5EF4-FFF2-40B4-BE49-F238E27FC236}">
                <a16:creationId xmlns:a16="http://schemas.microsoft.com/office/drawing/2014/main" id="{9F983C7C-0C2B-4AA8-95A0-985689B66DA4}"/>
              </a:ext>
            </a:extLst>
          </p:cNvPr>
          <p:cNvSpPr/>
          <p:nvPr/>
        </p:nvSpPr>
        <p:spPr>
          <a:xfrm rot="1905374">
            <a:off x="1684235" y="2384786"/>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5" name="Goccia 54">
            <a:extLst>
              <a:ext uri="{FF2B5EF4-FFF2-40B4-BE49-F238E27FC236}">
                <a16:creationId xmlns:a16="http://schemas.microsoft.com/office/drawing/2014/main" id="{66242EF9-3DBC-4082-900C-EE385CC7613E}"/>
              </a:ext>
            </a:extLst>
          </p:cNvPr>
          <p:cNvSpPr/>
          <p:nvPr/>
        </p:nvSpPr>
        <p:spPr>
          <a:xfrm rot="1905374">
            <a:off x="3915276" y="175009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6" name="Goccia 55">
            <a:extLst>
              <a:ext uri="{FF2B5EF4-FFF2-40B4-BE49-F238E27FC236}">
                <a16:creationId xmlns:a16="http://schemas.microsoft.com/office/drawing/2014/main" id="{CF2F05A1-10F1-45F2-B18D-4F0894A5FAE5}"/>
              </a:ext>
            </a:extLst>
          </p:cNvPr>
          <p:cNvSpPr/>
          <p:nvPr/>
        </p:nvSpPr>
        <p:spPr>
          <a:xfrm rot="1905374">
            <a:off x="3898107" y="2380501"/>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7" name="Rettangolo arrotondato 44">
            <a:extLst>
              <a:ext uri="{FF2B5EF4-FFF2-40B4-BE49-F238E27FC236}">
                <a16:creationId xmlns:a16="http://schemas.microsoft.com/office/drawing/2014/main" id="{406FC0CD-B51B-4B44-B8F0-3CA3F7CF1C6B}"/>
              </a:ext>
            </a:extLst>
          </p:cNvPr>
          <p:cNvSpPr/>
          <p:nvPr/>
        </p:nvSpPr>
        <p:spPr>
          <a:xfrm>
            <a:off x="-121543" y="737275"/>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8" name="Rettangolo arrotondato 44">
            <a:extLst>
              <a:ext uri="{FF2B5EF4-FFF2-40B4-BE49-F238E27FC236}">
                <a16:creationId xmlns:a16="http://schemas.microsoft.com/office/drawing/2014/main" id="{3F0908D3-D99D-4891-BBDB-11B00983B50B}"/>
              </a:ext>
            </a:extLst>
          </p:cNvPr>
          <p:cNvSpPr/>
          <p:nvPr/>
        </p:nvSpPr>
        <p:spPr>
          <a:xfrm>
            <a:off x="-12497" y="169776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9" name="Rettangolo arrotondato 44">
            <a:extLst>
              <a:ext uri="{FF2B5EF4-FFF2-40B4-BE49-F238E27FC236}">
                <a16:creationId xmlns:a16="http://schemas.microsoft.com/office/drawing/2014/main" id="{BF270D58-6979-4E23-AC9D-3E570725CF4B}"/>
              </a:ext>
            </a:extLst>
          </p:cNvPr>
          <p:cNvSpPr/>
          <p:nvPr/>
        </p:nvSpPr>
        <p:spPr>
          <a:xfrm>
            <a:off x="1773092" y="1414709"/>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0" name="Rettangolo arrotondato 44">
            <a:extLst>
              <a:ext uri="{FF2B5EF4-FFF2-40B4-BE49-F238E27FC236}">
                <a16:creationId xmlns:a16="http://schemas.microsoft.com/office/drawing/2014/main" id="{A1CA7CBB-AC69-43C0-A22B-EF3D761586C2}"/>
              </a:ext>
            </a:extLst>
          </p:cNvPr>
          <p:cNvSpPr/>
          <p:nvPr/>
        </p:nvSpPr>
        <p:spPr>
          <a:xfrm>
            <a:off x="3985287" y="141903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1" name="Rettangolo arrotondato 44">
            <a:extLst>
              <a:ext uri="{FF2B5EF4-FFF2-40B4-BE49-F238E27FC236}">
                <a16:creationId xmlns:a16="http://schemas.microsoft.com/office/drawing/2014/main" id="{D0C9C7AA-EF5D-4878-991E-978370560E3E}"/>
              </a:ext>
            </a:extLst>
          </p:cNvPr>
          <p:cNvSpPr/>
          <p:nvPr/>
        </p:nvSpPr>
        <p:spPr>
          <a:xfrm>
            <a:off x="1711719" y="2642593"/>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2" name="Rettangolo arrotondato 44">
            <a:extLst>
              <a:ext uri="{FF2B5EF4-FFF2-40B4-BE49-F238E27FC236}">
                <a16:creationId xmlns:a16="http://schemas.microsoft.com/office/drawing/2014/main" id="{9AD3BF24-55D0-4E7E-A4B6-A4E7D6DA024F}"/>
              </a:ext>
            </a:extLst>
          </p:cNvPr>
          <p:cNvSpPr/>
          <p:nvPr/>
        </p:nvSpPr>
        <p:spPr>
          <a:xfrm>
            <a:off x="4163931" y="267553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pic>
        <p:nvPicPr>
          <p:cNvPr id="11" name="Immagine 10">
            <a:extLst>
              <a:ext uri="{FF2B5EF4-FFF2-40B4-BE49-F238E27FC236}">
                <a16:creationId xmlns:a16="http://schemas.microsoft.com/office/drawing/2014/main" id="{27D11CAD-9749-48CF-A5E4-4A2E999843EF}"/>
              </a:ext>
            </a:extLst>
          </p:cNvPr>
          <p:cNvPicPr>
            <a:picLocks noChangeAspect="1"/>
          </p:cNvPicPr>
          <p:nvPr/>
        </p:nvPicPr>
        <p:blipFill>
          <a:blip r:embed="rId5">
            <a:clrChange>
              <a:clrFrom>
                <a:srgbClr val="000000">
                  <a:alpha val="0"/>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991646" y="961344"/>
            <a:ext cx="1700694" cy="1700694"/>
          </a:xfrm>
          <a:prstGeom prst="rect">
            <a:avLst/>
          </a:prstGeom>
          <a:ln>
            <a:noFill/>
          </a:ln>
          <a:effectLst>
            <a:outerShdw blurRad="292100" dist="139700" dir="2700000" algn="tl" rotWithShape="0">
              <a:srgbClr val="333333">
                <a:alpha val="65000"/>
              </a:srgbClr>
            </a:outerShdw>
          </a:effectLst>
        </p:spPr>
      </p:pic>
      <p:pic>
        <p:nvPicPr>
          <p:cNvPr id="15" name="Immagine 14">
            <a:extLst>
              <a:ext uri="{FF2B5EF4-FFF2-40B4-BE49-F238E27FC236}">
                <a16:creationId xmlns:a16="http://schemas.microsoft.com/office/drawing/2014/main" id="{9DD49DDA-4D63-45E3-83C5-73DC32A4C3CC}"/>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15372" y="1046389"/>
            <a:ext cx="1648055" cy="1438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4" name="Rettangolo 63">
            <a:extLst>
              <a:ext uri="{FF2B5EF4-FFF2-40B4-BE49-F238E27FC236}">
                <a16:creationId xmlns:a16="http://schemas.microsoft.com/office/drawing/2014/main" id="{B073C88C-0DBA-4DD8-8B5F-211FC67179DC}"/>
              </a:ext>
            </a:extLst>
          </p:cNvPr>
          <p:cNvSpPr/>
          <p:nvPr/>
        </p:nvSpPr>
        <p:spPr>
          <a:xfrm>
            <a:off x="7214367" y="587889"/>
            <a:ext cx="1695016" cy="392608"/>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Arial" charset="0"/>
              </a:rPr>
              <a:t>56% Web</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65" name="Rettangolo 64">
            <a:extLst>
              <a:ext uri="{FF2B5EF4-FFF2-40B4-BE49-F238E27FC236}">
                <a16:creationId xmlns:a16="http://schemas.microsoft.com/office/drawing/2014/main" id="{AC5AA63E-8EED-401D-A05E-FBACFF7F62F3}"/>
              </a:ext>
            </a:extLst>
          </p:cNvPr>
          <p:cNvSpPr/>
          <p:nvPr/>
        </p:nvSpPr>
        <p:spPr>
          <a:xfrm>
            <a:off x="9829507" y="555078"/>
            <a:ext cx="1695016" cy="392608"/>
          </a:xfrm>
          <a:prstGeom prst="rect">
            <a:avLst/>
          </a:prstGeom>
        </p:spPr>
        <p:txBody>
          <a:bodyPr wrap="square">
            <a:spAutoFit/>
          </a:bodyPr>
          <a:lstStyle/>
          <a:p>
            <a:pPr marL="0" marR="0" lvl="0" indent="0" algn="just" defTabSz="457200" rtl="0" eaLnBrk="1" fontAlgn="auto" latinLnBrk="0" hangingPunct="1">
              <a:lnSpc>
                <a:spcPct val="12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Arial" charset="0"/>
              </a:rPr>
              <a:t>55% Filiale</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66" name="Rettangolo arrotondato 44">
            <a:extLst>
              <a:ext uri="{FF2B5EF4-FFF2-40B4-BE49-F238E27FC236}">
                <a16:creationId xmlns:a16="http://schemas.microsoft.com/office/drawing/2014/main" id="{DE1E6025-91F2-4A08-B72C-2E418E351EDA}"/>
              </a:ext>
            </a:extLst>
          </p:cNvPr>
          <p:cNvSpPr/>
          <p:nvPr/>
        </p:nvSpPr>
        <p:spPr>
          <a:xfrm>
            <a:off x="6690208" y="943293"/>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7" name="Rettangolo arrotondato 44">
            <a:extLst>
              <a:ext uri="{FF2B5EF4-FFF2-40B4-BE49-F238E27FC236}">
                <a16:creationId xmlns:a16="http://schemas.microsoft.com/office/drawing/2014/main" id="{87CE3DEA-2EE2-4755-8D10-0995A7B5CCA9}"/>
              </a:ext>
            </a:extLst>
          </p:cNvPr>
          <p:cNvSpPr/>
          <p:nvPr/>
        </p:nvSpPr>
        <p:spPr>
          <a:xfrm>
            <a:off x="9350384" y="885880"/>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pic>
        <p:nvPicPr>
          <p:cNvPr id="26" name="Immagine 25">
            <a:extLst>
              <a:ext uri="{FF2B5EF4-FFF2-40B4-BE49-F238E27FC236}">
                <a16:creationId xmlns:a16="http://schemas.microsoft.com/office/drawing/2014/main" id="{304A1EE0-3893-4D12-8CE9-377DF89600BA}"/>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536136" y="3502258"/>
            <a:ext cx="954189" cy="954189"/>
          </a:xfrm>
          <a:prstGeom prst="rect">
            <a:avLst/>
          </a:prstGeom>
        </p:spPr>
      </p:pic>
      <p:sp>
        <p:nvSpPr>
          <p:cNvPr id="68" name="CasellaDiTesto 67">
            <a:extLst>
              <a:ext uri="{FF2B5EF4-FFF2-40B4-BE49-F238E27FC236}">
                <a16:creationId xmlns:a16="http://schemas.microsoft.com/office/drawing/2014/main" id="{BC354875-D784-42E3-899C-8715306A98CE}"/>
              </a:ext>
            </a:extLst>
          </p:cNvPr>
          <p:cNvSpPr txBox="1"/>
          <p:nvPr/>
        </p:nvSpPr>
        <p:spPr>
          <a:xfrm>
            <a:off x="7700332" y="5782466"/>
            <a:ext cx="443014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a:solidFill>
                  <a:prstClr val="white"/>
                </a:solidFill>
                <a:latin typeface="Century Gothic"/>
              </a:rPr>
              <a:t>D</a:t>
            </a:r>
            <a:r>
              <a:rPr kumimoji="0" lang="it-IT" sz="1800" b="0" i="0" u="none" strike="noStrike" kern="1200" cap="none" spc="0" normalizeH="0" baseline="0" noProof="0">
                <a:ln>
                  <a:noFill/>
                </a:ln>
                <a:solidFill>
                  <a:prstClr val="white"/>
                </a:solidFill>
                <a:effectLst/>
                <a:uLnTx/>
                <a:uFillTx/>
                <a:latin typeface="Century Gothic"/>
                <a:ea typeface="+mn-ea"/>
                <a:cs typeface="+mn-cs"/>
              </a:rPr>
              <a:t>isponibilità di una filiale fisica per gestire le emergenze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pic>
        <p:nvPicPr>
          <p:cNvPr id="29" name="Immagine 28">
            <a:extLst>
              <a:ext uri="{FF2B5EF4-FFF2-40B4-BE49-F238E27FC236}">
                <a16:creationId xmlns:a16="http://schemas.microsoft.com/office/drawing/2014/main" id="{839922E8-C2FF-445F-8EFE-1FC935D63A3A}"/>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6606814" y="4702833"/>
            <a:ext cx="769664" cy="769664"/>
          </a:xfrm>
          <a:prstGeom prst="rect">
            <a:avLst/>
          </a:prstGeom>
        </p:spPr>
      </p:pic>
      <p:pic>
        <p:nvPicPr>
          <p:cNvPr id="37" name="Immagine 36">
            <a:extLst>
              <a:ext uri="{FF2B5EF4-FFF2-40B4-BE49-F238E27FC236}">
                <a16:creationId xmlns:a16="http://schemas.microsoft.com/office/drawing/2014/main" id="{89E186A3-C7B8-4992-8819-B02CDE395620}"/>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6665076" y="5718883"/>
            <a:ext cx="849445" cy="849445"/>
          </a:xfrm>
          <a:prstGeom prst="rect">
            <a:avLst/>
          </a:prstGeom>
        </p:spPr>
      </p:pic>
      <p:sp>
        <p:nvSpPr>
          <p:cNvPr id="74" name="Rettangolo arrotondato 44">
            <a:extLst>
              <a:ext uri="{FF2B5EF4-FFF2-40B4-BE49-F238E27FC236}">
                <a16:creationId xmlns:a16="http://schemas.microsoft.com/office/drawing/2014/main" id="{508A4028-7087-49FB-AFA2-55B4307FECE7}"/>
              </a:ext>
            </a:extLst>
          </p:cNvPr>
          <p:cNvSpPr/>
          <p:nvPr/>
        </p:nvSpPr>
        <p:spPr>
          <a:xfrm>
            <a:off x="7176173" y="3568920"/>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75" name="Rettangolo arrotondato 44">
            <a:extLst>
              <a:ext uri="{FF2B5EF4-FFF2-40B4-BE49-F238E27FC236}">
                <a16:creationId xmlns:a16="http://schemas.microsoft.com/office/drawing/2014/main" id="{27BD86C1-5498-4011-A759-3CC195C639BB}"/>
              </a:ext>
            </a:extLst>
          </p:cNvPr>
          <p:cNvSpPr/>
          <p:nvPr/>
        </p:nvSpPr>
        <p:spPr>
          <a:xfrm>
            <a:off x="7304684" y="4666448"/>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76" name="Rettangolo arrotondato 44">
            <a:extLst>
              <a:ext uri="{FF2B5EF4-FFF2-40B4-BE49-F238E27FC236}">
                <a16:creationId xmlns:a16="http://schemas.microsoft.com/office/drawing/2014/main" id="{F6FF2FF3-AAA7-4A3C-B819-ACCD650DB8BC}"/>
              </a:ext>
            </a:extLst>
          </p:cNvPr>
          <p:cNvSpPr/>
          <p:nvPr/>
        </p:nvSpPr>
        <p:spPr>
          <a:xfrm>
            <a:off x="7220165" y="5674096"/>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Tree>
    <p:extLst>
      <p:ext uri="{BB962C8B-B14F-4D97-AF65-F5344CB8AC3E}">
        <p14:creationId xmlns:p14="http://schemas.microsoft.com/office/powerpoint/2010/main" val="308667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4312"/>
          <a:stretch/>
        </p:blipFill>
        <p:spPr bwMode="auto">
          <a:xfrm>
            <a:off x="3979975" y="468433"/>
            <a:ext cx="8212025" cy="6383982"/>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 risultati della survey 2/2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23681"/>
            <a:ext cx="6369170" cy="3877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3" y="3209708"/>
            <a:ext cx="6369169" cy="3648291"/>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a:t>https://www.freepik.com/free-photo/cropped-image-of-woman-inputting-card-information-and-key-on-phone-or-laptop-while-shopping-online_1202191.htm#term=internet banking&amp;page=1&amp;position=40</a:t>
            </a:r>
            <a:endParaRPr lang="it-IT" sz="1400" dirty="0"/>
          </a:p>
        </p:txBody>
      </p:sp>
      <p:sp>
        <p:nvSpPr>
          <p:cNvPr id="31" name="CasellaDiTesto 30"/>
          <p:cNvSpPr txBox="1"/>
          <p:nvPr/>
        </p:nvSpPr>
        <p:spPr>
          <a:xfrm>
            <a:off x="1437262" y="1406472"/>
            <a:ext cx="4518910" cy="923330"/>
          </a:xfrm>
          <a:prstGeom prst="rect">
            <a:avLst/>
          </a:prstGeom>
          <a:noFill/>
        </p:spPr>
        <p:txBody>
          <a:bodyPr wrap="square" rtlCol="0">
            <a:spAutoFit/>
          </a:bodyPr>
          <a:lstStyle/>
          <a:p>
            <a:r>
              <a:rPr lang="it-IT"/>
              <a:t>Clienti disposti ad attivare servizi bancari di base erogati da </a:t>
            </a:r>
            <a:r>
              <a:rPr lang="it-IT" b="1"/>
              <a:t>operatori tecnologici</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8" name="CasellaDiTesto 17">
            <a:extLst>
              <a:ext uri="{FF2B5EF4-FFF2-40B4-BE49-F238E27FC236}">
                <a16:creationId xmlns:a16="http://schemas.microsoft.com/office/drawing/2014/main" id="{73F5C6A8-471B-4F02-9ACC-8B419AB16C22}"/>
              </a:ext>
            </a:extLst>
          </p:cNvPr>
          <p:cNvSpPr txBox="1"/>
          <p:nvPr/>
        </p:nvSpPr>
        <p:spPr>
          <a:xfrm>
            <a:off x="1175788" y="473542"/>
            <a:ext cx="4825856" cy="830997"/>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LA PSD2 E L’INGRESSO DI NUOVI OPERATORI NEL MERCATO </a:t>
            </a:r>
            <a:endParaRPr lang="it-IT" dirty="0">
              <a:cs typeface="Gisha" panose="020B0502040204020203" pitchFamily="34" charset="-79"/>
            </a:endParaRPr>
          </a:p>
        </p:txBody>
      </p:sp>
      <p:sp>
        <p:nvSpPr>
          <p:cNvPr id="58" name="Rettangolo arrotondato 74">
            <a:extLst>
              <a:ext uri="{FF2B5EF4-FFF2-40B4-BE49-F238E27FC236}">
                <a16:creationId xmlns:a16="http://schemas.microsoft.com/office/drawing/2014/main" id="{09A99E9E-27B6-46D6-8EDE-ABE77FB054D6}"/>
              </a:ext>
            </a:extLst>
          </p:cNvPr>
          <p:cNvSpPr/>
          <p:nvPr/>
        </p:nvSpPr>
        <p:spPr>
          <a:xfrm>
            <a:off x="8694350" y="598731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9" name="CasellaDiTesto 58">
            <a:extLst>
              <a:ext uri="{FF2B5EF4-FFF2-40B4-BE49-F238E27FC236}">
                <a16:creationId xmlns:a16="http://schemas.microsoft.com/office/drawing/2014/main" id="{6C1B95FE-40ED-471A-A0C2-2BA0047BDB02}"/>
              </a:ext>
            </a:extLst>
          </p:cNvPr>
          <p:cNvSpPr txBox="1"/>
          <p:nvPr/>
        </p:nvSpPr>
        <p:spPr>
          <a:xfrm>
            <a:off x="1405791" y="2638048"/>
            <a:ext cx="4518910" cy="646331"/>
          </a:xfrm>
          <a:prstGeom prst="rect">
            <a:avLst/>
          </a:prstGeom>
          <a:noFill/>
        </p:spPr>
        <p:txBody>
          <a:bodyPr wrap="square" rtlCol="0">
            <a:spAutoFit/>
          </a:bodyPr>
          <a:lstStyle/>
          <a:p>
            <a:r>
              <a:rPr lang="it-IT"/>
              <a:t>Usufruire di </a:t>
            </a:r>
            <a:r>
              <a:rPr lang="it-IT" b="1"/>
              <a:t>servizi finanziari offerti da operatori non bancari </a:t>
            </a:r>
            <a:r>
              <a:rPr lang="it-IT"/>
              <a:t>è più semplice </a:t>
            </a:r>
          </a:p>
        </p:txBody>
      </p:sp>
      <p:sp>
        <p:nvSpPr>
          <p:cNvPr id="62" name="Goccia 61">
            <a:extLst>
              <a:ext uri="{FF2B5EF4-FFF2-40B4-BE49-F238E27FC236}">
                <a16:creationId xmlns:a16="http://schemas.microsoft.com/office/drawing/2014/main" id="{3553137A-8A30-4374-ADE1-233A24506BEE}"/>
              </a:ext>
            </a:extLst>
          </p:cNvPr>
          <p:cNvSpPr/>
          <p:nvPr/>
        </p:nvSpPr>
        <p:spPr>
          <a:xfrm rot="1905374">
            <a:off x="1078982" y="274465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5" name="CasellaDiTesto 64">
            <a:extLst>
              <a:ext uri="{FF2B5EF4-FFF2-40B4-BE49-F238E27FC236}">
                <a16:creationId xmlns:a16="http://schemas.microsoft.com/office/drawing/2014/main" id="{CB2E39F2-4FD9-4241-B792-94E47DC33B86}"/>
              </a:ext>
            </a:extLst>
          </p:cNvPr>
          <p:cNvSpPr txBox="1"/>
          <p:nvPr/>
        </p:nvSpPr>
        <p:spPr>
          <a:xfrm>
            <a:off x="1381047" y="5574814"/>
            <a:ext cx="4921791" cy="646331"/>
          </a:xfrm>
          <a:prstGeom prst="rect">
            <a:avLst/>
          </a:prstGeom>
          <a:noFill/>
        </p:spPr>
        <p:txBody>
          <a:bodyPr wrap="square" rtlCol="0">
            <a:spAutoFit/>
          </a:bodyPr>
          <a:lstStyle/>
          <a:p>
            <a:r>
              <a:rPr lang="it-IT"/>
              <a:t>Clienti che si ritengono molto informati sulle novità normative</a:t>
            </a:r>
          </a:p>
        </p:txBody>
      </p:sp>
      <p:sp>
        <p:nvSpPr>
          <p:cNvPr id="33" name="Goccia 32">
            <a:extLst>
              <a:ext uri="{FF2B5EF4-FFF2-40B4-BE49-F238E27FC236}">
                <a16:creationId xmlns:a16="http://schemas.microsoft.com/office/drawing/2014/main" id="{139788D6-E841-4AC2-A4D8-C4BB249FEE78}"/>
              </a:ext>
            </a:extLst>
          </p:cNvPr>
          <p:cNvSpPr/>
          <p:nvPr/>
        </p:nvSpPr>
        <p:spPr>
          <a:xfrm rot="1001462">
            <a:off x="476171" y="1478750"/>
            <a:ext cx="870531" cy="725750"/>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b="1">
                <a:solidFill>
                  <a:schemeClr val="accent5">
                    <a:lumMod val="75000"/>
                  </a:schemeClr>
                </a:solidFill>
                <a:latin typeface="Tempus Sans ITC" panose="04020404030D07020202" pitchFamily="82" charset="0"/>
              </a:rPr>
              <a:t>74%</a:t>
            </a:r>
            <a:endParaRPr lang="it-IT" b="1" dirty="0">
              <a:solidFill>
                <a:schemeClr val="accent5">
                  <a:lumMod val="75000"/>
                </a:schemeClr>
              </a:solidFill>
              <a:latin typeface="Tempus Sans ITC" panose="04020404030D07020202" pitchFamily="82" charset="0"/>
            </a:endParaRPr>
          </a:p>
        </p:txBody>
      </p:sp>
      <p:sp>
        <p:nvSpPr>
          <p:cNvPr id="34" name="CasellaDiTesto 33">
            <a:extLst>
              <a:ext uri="{FF2B5EF4-FFF2-40B4-BE49-F238E27FC236}">
                <a16:creationId xmlns:a16="http://schemas.microsoft.com/office/drawing/2014/main" id="{EBF4264E-53AE-45D8-9A19-F816779F3F2C}"/>
              </a:ext>
            </a:extLst>
          </p:cNvPr>
          <p:cNvSpPr txBox="1"/>
          <p:nvPr/>
        </p:nvSpPr>
        <p:spPr>
          <a:xfrm>
            <a:off x="1348037" y="4147648"/>
            <a:ext cx="4518910" cy="923330"/>
          </a:xfrm>
          <a:prstGeom prst="rect">
            <a:avLst/>
          </a:prstGeom>
          <a:noFill/>
        </p:spPr>
        <p:txBody>
          <a:bodyPr wrap="square" rtlCol="0">
            <a:spAutoFit/>
          </a:bodyPr>
          <a:lstStyle/>
          <a:p>
            <a:r>
              <a:rPr lang="it-IT"/>
              <a:t>Clienti disposti a fornire dati personali ad operatori tecnologici in cambio di un vantaggio</a:t>
            </a:r>
            <a:endParaRPr lang="it-IT" b="1"/>
          </a:p>
        </p:txBody>
      </p:sp>
      <p:sp>
        <p:nvSpPr>
          <p:cNvPr id="35" name="Goccia 34">
            <a:extLst>
              <a:ext uri="{FF2B5EF4-FFF2-40B4-BE49-F238E27FC236}">
                <a16:creationId xmlns:a16="http://schemas.microsoft.com/office/drawing/2014/main" id="{94434031-7321-42E2-A731-1222BEB822E2}"/>
              </a:ext>
            </a:extLst>
          </p:cNvPr>
          <p:cNvSpPr/>
          <p:nvPr/>
        </p:nvSpPr>
        <p:spPr>
          <a:xfrm rot="1001462">
            <a:off x="397579" y="4219926"/>
            <a:ext cx="870531" cy="725750"/>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b="1">
                <a:solidFill>
                  <a:schemeClr val="accent5">
                    <a:lumMod val="75000"/>
                  </a:schemeClr>
                </a:solidFill>
                <a:latin typeface="Tempus Sans ITC" panose="04020404030D07020202" pitchFamily="82" charset="0"/>
              </a:rPr>
              <a:t>68%</a:t>
            </a:r>
            <a:endParaRPr lang="it-IT" b="1" dirty="0">
              <a:solidFill>
                <a:schemeClr val="accent5">
                  <a:lumMod val="75000"/>
                </a:schemeClr>
              </a:solidFill>
              <a:latin typeface="Tempus Sans ITC" panose="04020404030D07020202" pitchFamily="82" charset="0"/>
            </a:endParaRPr>
          </a:p>
        </p:txBody>
      </p:sp>
      <p:sp>
        <p:nvSpPr>
          <p:cNvPr id="36" name="Goccia 35">
            <a:extLst>
              <a:ext uri="{FF2B5EF4-FFF2-40B4-BE49-F238E27FC236}">
                <a16:creationId xmlns:a16="http://schemas.microsoft.com/office/drawing/2014/main" id="{B5918E76-672F-495B-B74C-89F597D3F864}"/>
              </a:ext>
            </a:extLst>
          </p:cNvPr>
          <p:cNvSpPr/>
          <p:nvPr/>
        </p:nvSpPr>
        <p:spPr>
          <a:xfrm rot="1001462">
            <a:off x="397580" y="5668257"/>
            <a:ext cx="870531" cy="725750"/>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b="1">
                <a:solidFill>
                  <a:schemeClr val="accent5">
                    <a:lumMod val="75000"/>
                  </a:schemeClr>
                </a:solidFill>
                <a:latin typeface="Tempus Sans ITC" panose="04020404030D07020202" pitchFamily="82" charset="0"/>
              </a:rPr>
              <a:t>25%</a:t>
            </a:r>
            <a:endParaRPr lang="it-IT" b="1" dirty="0">
              <a:solidFill>
                <a:schemeClr val="accent5">
                  <a:lumMod val="75000"/>
                </a:schemeClr>
              </a:solidFill>
              <a:latin typeface="Tempus Sans ITC" panose="04020404030D07020202" pitchFamily="82" charset="0"/>
            </a:endParaRPr>
          </a:p>
        </p:txBody>
      </p:sp>
      <p:pic>
        <p:nvPicPr>
          <p:cNvPr id="7" name="Immagine 6">
            <a:extLst>
              <a:ext uri="{FF2B5EF4-FFF2-40B4-BE49-F238E27FC236}">
                <a16:creationId xmlns:a16="http://schemas.microsoft.com/office/drawing/2014/main" id="{718B8F3E-60D4-48FB-9EA8-EC5C87AAEC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636" y="556182"/>
            <a:ext cx="580152" cy="580152"/>
          </a:xfrm>
          <a:prstGeom prst="rect">
            <a:avLst/>
          </a:prstGeom>
          <a:effectLst>
            <a:reflection blurRad="6350" stA="52000" endA="300" endPos="35000" dir="5400000" sy="-100000" algn="bl" rotWithShape="0"/>
          </a:effectLst>
        </p:spPr>
      </p:pic>
      <p:sp>
        <p:nvSpPr>
          <p:cNvPr id="45" name="Rettangolo arrotondato 74">
            <a:extLst>
              <a:ext uri="{FF2B5EF4-FFF2-40B4-BE49-F238E27FC236}">
                <a16:creationId xmlns:a16="http://schemas.microsoft.com/office/drawing/2014/main" id="{71D1C7B7-6029-413A-A430-AE214037A8E6}"/>
              </a:ext>
            </a:extLst>
          </p:cNvPr>
          <p:cNvSpPr/>
          <p:nvPr/>
        </p:nvSpPr>
        <p:spPr>
          <a:xfrm>
            <a:off x="789259" y="95472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8" name="Rettangolo arrotondato 74">
            <a:extLst>
              <a:ext uri="{FF2B5EF4-FFF2-40B4-BE49-F238E27FC236}">
                <a16:creationId xmlns:a16="http://schemas.microsoft.com/office/drawing/2014/main" id="{2928F211-1892-4746-8D30-021B20276733}"/>
              </a:ext>
            </a:extLst>
          </p:cNvPr>
          <p:cNvSpPr/>
          <p:nvPr/>
        </p:nvSpPr>
        <p:spPr>
          <a:xfrm>
            <a:off x="243254" y="192521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39" name="Rettangolo arrotondato 74">
            <a:extLst>
              <a:ext uri="{FF2B5EF4-FFF2-40B4-BE49-F238E27FC236}">
                <a16:creationId xmlns:a16="http://schemas.microsoft.com/office/drawing/2014/main" id="{1901EBAD-E227-4CF3-9506-EA53FB97EFF9}"/>
              </a:ext>
            </a:extLst>
          </p:cNvPr>
          <p:cNvSpPr/>
          <p:nvPr/>
        </p:nvSpPr>
        <p:spPr>
          <a:xfrm>
            <a:off x="5392407" y="107456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0" name="Rettangolo arrotondato 74">
            <a:extLst>
              <a:ext uri="{FF2B5EF4-FFF2-40B4-BE49-F238E27FC236}">
                <a16:creationId xmlns:a16="http://schemas.microsoft.com/office/drawing/2014/main" id="{9027DDFC-47CB-4ABB-86C0-269CD1C74531}"/>
              </a:ext>
            </a:extLst>
          </p:cNvPr>
          <p:cNvSpPr/>
          <p:nvPr/>
        </p:nvSpPr>
        <p:spPr>
          <a:xfrm>
            <a:off x="538016" y="271586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41" name="Rettangolo arrotondato 74">
            <a:extLst>
              <a:ext uri="{FF2B5EF4-FFF2-40B4-BE49-F238E27FC236}">
                <a16:creationId xmlns:a16="http://schemas.microsoft.com/office/drawing/2014/main" id="{4AC54569-5AB8-4045-A9A0-B4836A455EBF}"/>
              </a:ext>
            </a:extLst>
          </p:cNvPr>
          <p:cNvSpPr/>
          <p:nvPr/>
        </p:nvSpPr>
        <p:spPr>
          <a:xfrm>
            <a:off x="297066" y="402584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2" name="Rettangolo arrotondato 74">
            <a:extLst>
              <a:ext uri="{FF2B5EF4-FFF2-40B4-BE49-F238E27FC236}">
                <a16:creationId xmlns:a16="http://schemas.microsoft.com/office/drawing/2014/main" id="{D72228D4-33B4-44E0-8D69-DB47E9DA4F86}"/>
              </a:ext>
            </a:extLst>
          </p:cNvPr>
          <p:cNvSpPr/>
          <p:nvPr/>
        </p:nvSpPr>
        <p:spPr>
          <a:xfrm>
            <a:off x="1263799" y="392342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43" name="Rettangolo arrotondato 74">
            <a:extLst>
              <a:ext uri="{FF2B5EF4-FFF2-40B4-BE49-F238E27FC236}">
                <a16:creationId xmlns:a16="http://schemas.microsoft.com/office/drawing/2014/main" id="{3AA760FF-5575-4A6B-A2FE-86FE8A541129}"/>
              </a:ext>
            </a:extLst>
          </p:cNvPr>
          <p:cNvSpPr/>
          <p:nvPr/>
        </p:nvSpPr>
        <p:spPr>
          <a:xfrm>
            <a:off x="209668" y="548897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4" name="Rettangolo arrotondato 74">
            <a:extLst>
              <a:ext uri="{FF2B5EF4-FFF2-40B4-BE49-F238E27FC236}">
                <a16:creationId xmlns:a16="http://schemas.microsoft.com/office/drawing/2014/main" id="{06D7FF4B-3828-4757-8D20-6CDDB4EDF480}"/>
              </a:ext>
            </a:extLst>
          </p:cNvPr>
          <p:cNvSpPr/>
          <p:nvPr/>
        </p:nvSpPr>
        <p:spPr>
          <a:xfrm>
            <a:off x="1319901" y="536313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val="54928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t="14463"/>
          <a:stretch/>
        </p:blipFill>
        <p:spPr bwMode="auto">
          <a:xfrm>
            <a:off x="6307651" y="476250"/>
            <a:ext cx="5872784" cy="3668277"/>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Descrizione Scenario 02</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07651" y="2819220"/>
            <a:ext cx="5884349" cy="403877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Banca di appartenenza e multibancarizzazione 1/3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4000499" y="-1"/>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r>
              <a:rPr lang="it-IT" sz="1400">
                <a:solidFill>
                  <a:prstClr val="black"/>
                </a:solidFill>
              </a:rPr>
              <a:t>https://www.freepik.com/free-photo/hands-holding-a-credit-card-using-laptop-computer-and-mobile-phone-for-online-shopping_1254914.htm#term=banking&amp;page=1&amp;position=32</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entury Gothic"/>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8" name="Rettangolo arrotondato 57"/>
          <p:cNvSpPr/>
          <p:nvPr/>
        </p:nvSpPr>
        <p:spPr>
          <a:xfrm>
            <a:off x="9030464" y="14645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entury Gothic"/>
                <a:ea typeface="+mn-ea"/>
                <a:cs typeface="+mn-cs"/>
              </a:rPr>
              <a:t>2</a:t>
            </a:r>
          </a:p>
        </p:txBody>
      </p:sp>
      <p:sp>
        <p:nvSpPr>
          <p:cNvPr id="3" name="CasellaDiTesto 2"/>
          <p:cNvSpPr txBox="1"/>
          <p:nvPr/>
        </p:nvSpPr>
        <p:spPr>
          <a:xfrm>
            <a:off x="1409065" y="1039589"/>
            <a:ext cx="4628328" cy="707886"/>
          </a:xfrm>
          <a:prstGeom prst="rect">
            <a:avLst/>
          </a:prstGeom>
          <a:noFill/>
        </p:spPr>
        <p:txBody>
          <a:bodyPr wrap="square" rtlCol="0">
            <a:spAutoFit/>
          </a:bodyPr>
          <a:lstStyle/>
          <a:p>
            <a:pPr lvl="0"/>
            <a:r>
              <a:rPr lang="it-IT" sz="2000" b="1">
                <a:solidFill>
                  <a:srgbClr val="EBEBEB">
                    <a:lumMod val="75000"/>
                  </a:srgbClr>
                </a:solidFill>
              </a:rPr>
              <a:t>La banca tradizionale rimane un punto di riferimento </a:t>
            </a:r>
            <a:endParaRPr kumimoji="0" lang="it-IT" sz="2000" b="1"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049" name="CasellaDiTesto 2048"/>
          <p:cNvSpPr txBox="1"/>
          <p:nvPr/>
        </p:nvSpPr>
        <p:spPr>
          <a:xfrm>
            <a:off x="7649785" y="3796081"/>
            <a:ext cx="463205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mn-cs"/>
              </a:rPr>
              <a:t>Cliente di almeno una banca tradizionale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29" name="CasellaDiTesto 28">
            <a:extLst>
              <a:ext uri="{FF2B5EF4-FFF2-40B4-BE49-F238E27FC236}">
                <a16:creationId xmlns:a16="http://schemas.microsoft.com/office/drawing/2014/main" id="{B6DC8BB1-6D3D-4619-B0EB-B1D14B64CA5B}"/>
              </a:ext>
            </a:extLst>
          </p:cNvPr>
          <p:cNvSpPr txBox="1"/>
          <p:nvPr/>
        </p:nvSpPr>
        <p:spPr>
          <a:xfrm>
            <a:off x="1409066" y="2172889"/>
            <a:ext cx="4580189" cy="646331"/>
          </a:xfrm>
          <a:prstGeom prst="rect">
            <a:avLst/>
          </a:prstGeom>
          <a:noFill/>
        </p:spPr>
        <p:txBody>
          <a:bodyPr wrap="square" rtlCol="0">
            <a:spAutoFit/>
          </a:bodyPr>
          <a:lstStyle/>
          <a:p>
            <a:r>
              <a:rPr lang="it-IT"/>
              <a:t>Le banche online stanno guadagnando quote di mercato </a:t>
            </a:r>
          </a:p>
        </p:txBody>
      </p:sp>
      <p:pic>
        <p:nvPicPr>
          <p:cNvPr id="4" name="Immagine 3">
            <a:extLst>
              <a:ext uri="{FF2B5EF4-FFF2-40B4-BE49-F238E27FC236}">
                <a16:creationId xmlns:a16="http://schemas.microsoft.com/office/drawing/2014/main" id="{C7AD700E-E712-4FD3-9B6F-475008CFC073}"/>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05212" y="1031500"/>
            <a:ext cx="813875" cy="813875"/>
          </a:xfrm>
          <a:prstGeom prst="rect">
            <a:avLst/>
          </a:prstGeom>
        </p:spPr>
      </p:pic>
      <p:pic>
        <p:nvPicPr>
          <p:cNvPr id="6" name="Immagine 5">
            <a:extLst>
              <a:ext uri="{FF2B5EF4-FFF2-40B4-BE49-F238E27FC236}">
                <a16:creationId xmlns:a16="http://schemas.microsoft.com/office/drawing/2014/main" id="{8779F739-B9BF-4584-9B0F-FB0A870684CA}"/>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12532" y="2119298"/>
            <a:ext cx="922330" cy="922330"/>
          </a:xfrm>
          <a:prstGeom prst="rect">
            <a:avLst/>
          </a:prstGeom>
        </p:spPr>
      </p:pic>
      <p:sp>
        <p:nvSpPr>
          <p:cNvPr id="35" name="Documento 34">
            <a:extLst>
              <a:ext uri="{FF2B5EF4-FFF2-40B4-BE49-F238E27FC236}">
                <a16:creationId xmlns:a16="http://schemas.microsoft.com/office/drawing/2014/main" id="{5B0C4B63-BED3-47AE-AAB8-703FEE5F5DDD}"/>
              </a:ext>
            </a:extLst>
          </p:cNvPr>
          <p:cNvSpPr>
            <a:spLocks/>
          </p:cNvSpPr>
          <p:nvPr/>
        </p:nvSpPr>
        <p:spPr>
          <a:xfrm rot="10800000">
            <a:off x="25442" y="3319978"/>
            <a:ext cx="6282209" cy="3538022"/>
          </a:xfrm>
          <a:prstGeom prst="flowChartDocument">
            <a:avLst/>
          </a:prstGeom>
          <a:solidFill>
            <a:schemeClr val="tx1"/>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pic>
        <p:nvPicPr>
          <p:cNvPr id="7" name="Immagine 6">
            <a:extLst>
              <a:ext uri="{FF2B5EF4-FFF2-40B4-BE49-F238E27FC236}">
                <a16:creationId xmlns:a16="http://schemas.microsoft.com/office/drawing/2014/main" id="{C23EC5C3-D1A1-4397-87EB-B252455E12A0}"/>
              </a:ext>
            </a:extLst>
          </p:cNvPr>
          <p:cNvPicPr>
            <a:picLocks noChangeAspect="1"/>
          </p:cNvPicPr>
          <p:nvPr/>
        </p:nvPicPr>
        <p:blipFill>
          <a:blip r:embed="rId6"/>
          <a:stretch>
            <a:fillRect/>
          </a:stretch>
        </p:blipFill>
        <p:spPr>
          <a:xfrm>
            <a:off x="757207" y="4023455"/>
            <a:ext cx="5170488" cy="2556196"/>
          </a:xfrm>
          <a:prstGeom prst="rect">
            <a:avLst/>
          </a:prstGeom>
        </p:spPr>
      </p:pic>
      <p:sp>
        <p:nvSpPr>
          <p:cNvPr id="36" name="CasellaDiTesto 35">
            <a:extLst>
              <a:ext uri="{FF2B5EF4-FFF2-40B4-BE49-F238E27FC236}">
                <a16:creationId xmlns:a16="http://schemas.microsoft.com/office/drawing/2014/main" id="{5E705D0E-E133-4F49-8F0E-A99F49B4ED57}"/>
              </a:ext>
            </a:extLst>
          </p:cNvPr>
          <p:cNvSpPr txBox="1"/>
          <p:nvPr/>
        </p:nvSpPr>
        <p:spPr>
          <a:xfrm>
            <a:off x="147368" y="6514961"/>
            <a:ext cx="6390166" cy="461665"/>
          </a:xfrm>
          <a:prstGeom prst="rect">
            <a:avLst/>
          </a:prstGeom>
          <a:noFill/>
        </p:spPr>
        <p:txBody>
          <a:bodyPr wrap="square" rtlCol="0">
            <a:spAutoFit/>
          </a:bodyPr>
          <a:lstStyle/>
          <a:p>
            <a:r>
              <a:rPr lang="it-IT" sz="1200">
                <a:solidFill>
                  <a:schemeClr val="accent5">
                    <a:lumMod val="75000"/>
                  </a:schemeClr>
                </a:solidFill>
              </a:rPr>
              <a:t>Fonte: elaborazione KPMG su dati Doxa basati sulle risposte fornite dal campione</a:t>
            </a:r>
          </a:p>
          <a:p>
            <a:endParaRPr lang="it-IT" sz="1200">
              <a:solidFill>
                <a:schemeClr val="accent5">
                  <a:lumMod val="75000"/>
                </a:schemeClr>
              </a:solidFill>
            </a:endParaRPr>
          </a:p>
        </p:txBody>
      </p:sp>
      <p:sp>
        <p:nvSpPr>
          <p:cNvPr id="38" name="CasellaDiTesto 37">
            <a:extLst>
              <a:ext uri="{FF2B5EF4-FFF2-40B4-BE49-F238E27FC236}">
                <a16:creationId xmlns:a16="http://schemas.microsoft.com/office/drawing/2014/main" id="{E6B092B1-1700-40B0-9B7A-7783F3FE011B}"/>
              </a:ext>
            </a:extLst>
          </p:cNvPr>
          <p:cNvSpPr txBox="1"/>
          <p:nvPr/>
        </p:nvSpPr>
        <p:spPr>
          <a:xfrm>
            <a:off x="7615394" y="4628994"/>
            <a:ext cx="43286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mn-cs"/>
              </a:rPr>
              <a:t>Cliente di almeno una banca online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9" name="CasellaDiTesto 38">
            <a:extLst>
              <a:ext uri="{FF2B5EF4-FFF2-40B4-BE49-F238E27FC236}">
                <a16:creationId xmlns:a16="http://schemas.microsoft.com/office/drawing/2014/main" id="{BD8E6775-9B70-49C7-9A53-D583C195CFC2}"/>
              </a:ext>
            </a:extLst>
          </p:cNvPr>
          <p:cNvSpPr txBox="1"/>
          <p:nvPr/>
        </p:nvSpPr>
        <p:spPr>
          <a:xfrm>
            <a:off x="7615394" y="5304740"/>
            <a:ext cx="432865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mn-cs"/>
              </a:rPr>
              <a:t>Cliente esclusivo di banca tradizionale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1" name="CasellaDiTesto 40">
            <a:extLst>
              <a:ext uri="{FF2B5EF4-FFF2-40B4-BE49-F238E27FC236}">
                <a16:creationId xmlns:a16="http://schemas.microsoft.com/office/drawing/2014/main" id="{D2B4A3C7-366C-4B7A-9388-ADEECB4AC1A8}"/>
              </a:ext>
            </a:extLst>
          </p:cNvPr>
          <p:cNvSpPr txBox="1"/>
          <p:nvPr/>
        </p:nvSpPr>
        <p:spPr>
          <a:xfrm>
            <a:off x="7615394" y="6193774"/>
            <a:ext cx="43286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mn-cs"/>
              </a:rPr>
              <a:t>Cliente esclusivo di banca online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2" name="Goccia 41">
            <a:extLst>
              <a:ext uri="{FF2B5EF4-FFF2-40B4-BE49-F238E27FC236}">
                <a16:creationId xmlns:a16="http://schemas.microsoft.com/office/drawing/2014/main" id="{5205AE27-92FD-4F54-9F84-0F5F2F087533}"/>
              </a:ext>
            </a:extLst>
          </p:cNvPr>
          <p:cNvSpPr/>
          <p:nvPr/>
        </p:nvSpPr>
        <p:spPr>
          <a:xfrm rot="1001462">
            <a:off x="6550064" y="3762771"/>
            <a:ext cx="734850" cy="627769"/>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86%</a:t>
            </a:r>
            <a:endParaRPr lang="it-IT" sz="1600" b="1" dirty="0">
              <a:solidFill>
                <a:schemeClr val="accent5">
                  <a:lumMod val="75000"/>
                </a:schemeClr>
              </a:solidFill>
              <a:latin typeface="Tempus Sans ITC" panose="04020404030D07020202" pitchFamily="82" charset="0"/>
            </a:endParaRPr>
          </a:p>
        </p:txBody>
      </p:sp>
      <p:sp>
        <p:nvSpPr>
          <p:cNvPr id="43" name="Goccia 42">
            <a:extLst>
              <a:ext uri="{FF2B5EF4-FFF2-40B4-BE49-F238E27FC236}">
                <a16:creationId xmlns:a16="http://schemas.microsoft.com/office/drawing/2014/main" id="{FD14B86B-ACA4-44F5-A0F6-9711D0A4BEE3}"/>
              </a:ext>
            </a:extLst>
          </p:cNvPr>
          <p:cNvSpPr/>
          <p:nvPr/>
        </p:nvSpPr>
        <p:spPr>
          <a:xfrm rot="1001462">
            <a:off x="6535615" y="4511004"/>
            <a:ext cx="734850" cy="627769"/>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59%</a:t>
            </a:r>
            <a:endParaRPr lang="it-IT" sz="1600" b="1" dirty="0">
              <a:solidFill>
                <a:schemeClr val="accent5">
                  <a:lumMod val="75000"/>
                </a:schemeClr>
              </a:solidFill>
              <a:latin typeface="Tempus Sans ITC" panose="04020404030D07020202" pitchFamily="82" charset="0"/>
            </a:endParaRPr>
          </a:p>
        </p:txBody>
      </p:sp>
      <p:sp>
        <p:nvSpPr>
          <p:cNvPr id="44" name="Goccia 43">
            <a:extLst>
              <a:ext uri="{FF2B5EF4-FFF2-40B4-BE49-F238E27FC236}">
                <a16:creationId xmlns:a16="http://schemas.microsoft.com/office/drawing/2014/main" id="{71F1C09F-7079-4B5F-B68B-DF3C0A53F529}"/>
              </a:ext>
            </a:extLst>
          </p:cNvPr>
          <p:cNvSpPr/>
          <p:nvPr/>
        </p:nvSpPr>
        <p:spPr>
          <a:xfrm rot="1001462">
            <a:off x="6563841" y="5283268"/>
            <a:ext cx="734850" cy="627769"/>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41%</a:t>
            </a:r>
            <a:endParaRPr lang="it-IT" sz="1600" b="1" dirty="0">
              <a:solidFill>
                <a:schemeClr val="accent5">
                  <a:lumMod val="75000"/>
                </a:schemeClr>
              </a:solidFill>
              <a:latin typeface="Tempus Sans ITC" panose="04020404030D07020202" pitchFamily="82" charset="0"/>
            </a:endParaRPr>
          </a:p>
        </p:txBody>
      </p:sp>
      <p:sp>
        <p:nvSpPr>
          <p:cNvPr id="45" name="Goccia 44">
            <a:extLst>
              <a:ext uri="{FF2B5EF4-FFF2-40B4-BE49-F238E27FC236}">
                <a16:creationId xmlns:a16="http://schemas.microsoft.com/office/drawing/2014/main" id="{800EA6A6-CFF2-4D26-8143-E3EF300FEE93}"/>
              </a:ext>
            </a:extLst>
          </p:cNvPr>
          <p:cNvSpPr/>
          <p:nvPr/>
        </p:nvSpPr>
        <p:spPr>
          <a:xfrm rot="1001462">
            <a:off x="6592067" y="6071614"/>
            <a:ext cx="734850" cy="627769"/>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14%</a:t>
            </a:r>
            <a:endParaRPr lang="it-IT" sz="1600" b="1" dirty="0">
              <a:solidFill>
                <a:schemeClr val="accent5">
                  <a:lumMod val="75000"/>
                </a:schemeClr>
              </a:solidFill>
              <a:latin typeface="Tempus Sans ITC" panose="04020404030D07020202" pitchFamily="82" charset="0"/>
            </a:endParaRPr>
          </a:p>
        </p:txBody>
      </p:sp>
      <p:sp>
        <p:nvSpPr>
          <p:cNvPr id="46" name="Rettangolo arrotondato 74">
            <a:extLst>
              <a:ext uri="{FF2B5EF4-FFF2-40B4-BE49-F238E27FC236}">
                <a16:creationId xmlns:a16="http://schemas.microsoft.com/office/drawing/2014/main" id="{44AD8FD7-EFCB-4DB5-B1E2-D2E7DEE60D79}"/>
              </a:ext>
            </a:extLst>
          </p:cNvPr>
          <p:cNvSpPr/>
          <p:nvPr/>
        </p:nvSpPr>
        <p:spPr>
          <a:xfrm>
            <a:off x="61519" y="122461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7" name="Rettangolo arrotondato 74">
            <a:extLst>
              <a:ext uri="{FF2B5EF4-FFF2-40B4-BE49-F238E27FC236}">
                <a16:creationId xmlns:a16="http://schemas.microsoft.com/office/drawing/2014/main" id="{AF69DE76-FBCE-4CDE-BD75-8FA363032F3F}"/>
              </a:ext>
            </a:extLst>
          </p:cNvPr>
          <p:cNvSpPr/>
          <p:nvPr/>
        </p:nvSpPr>
        <p:spPr>
          <a:xfrm>
            <a:off x="-56788" y="211929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9" name="Rettangolo arrotondato 74">
            <a:extLst>
              <a:ext uri="{FF2B5EF4-FFF2-40B4-BE49-F238E27FC236}">
                <a16:creationId xmlns:a16="http://schemas.microsoft.com/office/drawing/2014/main" id="{F1AD170F-F5B6-41D8-8C0E-18343FBD2FC8}"/>
              </a:ext>
            </a:extLst>
          </p:cNvPr>
          <p:cNvSpPr/>
          <p:nvPr/>
        </p:nvSpPr>
        <p:spPr>
          <a:xfrm>
            <a:off x="922289" y="466641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0" name="Rettangolo arrotondato 74">
            <a:extLst>
              <a:ext uri="{FF2B5EF4-FFF2-40B4-BE49-F238E27FC236}">
                <a16:creationId xmlns:a16="http://schemas.microsoft.com/office/drawing/2014/main" id="{711E2CBC-033E-4FA3-987B-341AAD32CC85}"/>
              </a:ext>
            </a:extLst>
          </p:cNvPr>
          <p:cNvSpPr/>
          <p:nvPr/>
        </p:nvSpPr>
        <p:spPr>
          <a:xfrm>
            <a:off x="4380360" y="554110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1" name="Rettangolo arrotondato 74">
            <a:extLst>
              <a:ext uri="{FF2B5EF4-FFF2-40B4-BE49-F238E27FC236}">
                <a16:creationId xmlns:a16="http://schemas.microsoft.com/office/drawing/2014/main" id="{BF91197B-0C7C-4A35-875B-3E0B4D774178}"/>
              </a:ext>
            </a:extLst>
          </p:cNvPr>
          <p:cNvSpPr/>
          <p:nvPr/>
        </p:nvSpPr>
        <p:spPr>
          <a:xfrm>
            <a:off x="2653811" y="619700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2" name="Rettangolo arrotondato 74">
            <a:extLst>
              <a:ext uri="{FF2B5EF4-FFF2-40B4-BE49-F238E27FC236}">
                <a16:creationId xmlns:a16="http://schemas.microsoft.com/office/drawing/2014/main" id="{610C0EE8-B6C5-46E9-A6AA-1F44F6F5897B}"/>
              </a:ext>
            </a:extLst>
          </p:cNvPr>
          <p:cNvSpPr/>
          <p:nvPr/>
        </p:nvSpPr>
        <p:spPr>
          <a:xfrm>
            <a:off x="7231087" y="372976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3" name="Rettangolo arrotondato 74">
            <a:extLst>
              <a:ext uri="{FF2B5EF4-FFF2-40B4-BE49-F238E27FC236}">
                <a16:creationId xmlns:a16="http://schemas.microsoft.com/office/drawing/2014/main" id="{B5522064-37A2-414C-B7AB-4F99C7D9BD1C}"/>
              </a:ext>
            </a:extLst>
          </p:cNvPr>
          <p:cNvSpPr/>
          <p:nvPr/>
        </p:nvSpPr>
        <p:spPr>
          <a:xfrm>
            <a:off x="7231087" y="461217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54" name="Rettangolo arrotondato 74">
            <a:extLst>
              <a:ext uri="{FF2B5EF4-FFF2-40B4-BE49-F238E27FC236}">
                <a16:creationId xmlns:a16="http://schemas.microsoft.com/office/drawing/2014/main" id="{D4D5B279-0D8C-41FA-99CF-61D172D6D7FF}"/>
              </a:ext>
            </a:extLst>
          </p:cNvPr>
          <p:cNvSpPr/>
          <p:nvPr/>
        </p:nvSpPr>
        <p:spPr>
          <a:xfrm>
            <a:off x="7242178" y="537153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5" name="Rettangolo arrotondato 74">
            <a:extLst>
              <a:ext uri="{FF2B5EF4-FFF2-40B4-BE49-F238E27FC236}">
                <a16:creationId xmlns:a16="http://schemas.microsoft.com/office/drawing/2014/main" id="{0272412B-9821-4F64-BA67-39FDAD7735BD}"/>
              </a:ext>
            </a:extLst>
          </p:cNvPr>
          <p:cNvSpPr/>
          <p:nvPr/>
        </p:nvSpPr>
        <p:spPr>
          <a:xfrm>
            <a:off x="7218926" y="606767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val="60391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2E77C718-C7E0-414B-80E6-2D4C88F73F70}"/>
              </a:ext>
            </a:extLst>
          </p:cNvPr>
          <p:cNvSpPr/>
          <p:nvPr/>
        </p:nvSpPr>
        <p:spPr>
          <a:xfrm>
            <a:off x="-2357" y="493978"/>
            <a:ext cx="7881083" cy="49019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F67B368A-4213-46C0-8C39-E41D98877322}"/>
              </a:ext>
            </a:extLst>
          </p:cNvPr>
          <p:cNvSpPr/>
          <p:nvPr/>
        </p:nvSpPr>
        <p:spPr>
          <a:xfrm>
            <a:off x="15250" y="3365376"/>
            <a:ext cx="8816196" cy="3499325"/>
          </a:xfrm>
          <a:prstGeom prst="flowChartProcess">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Banca di appartenenza e multibancarizzazione 2/3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170222"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it-IT" sz="1400" b="1" dirty="0">
                <a:solidFill>
                  <a:prstClr val="black"/>
                </a:solidFill>
              </a:rPr>
              <a:t>Note sviluppo</a:t>
            </a:r>
          </a:p>
          <a:p>
            <a:pPr lvl="0">
              <a:defRPr/>
            </a:pPr>
            <a:endParaRPr lang="it-IT" sz="1400" dirty="0">
              <a:solidFill>
                <a:prstClr val="black"/>
              </a:solidFill>
            </a:endParaRPr>
          </a:p>
          <a:p>
            <a:pPr lvl="0">
              <a:defRPr/>
            </a:pPr>
            <a:r>
              <a:rPr lang="it-IT" sz="1400" b="1" dirty="0">
                <a:solidFill>
                  <a:prstClr val="black"/>
                </a:solidFill>
              </a:rPr>
              <a:t>Immagine</a:t>
            </a:r>
          </a:p>
          <a:p>
            <a:pPr lvl="0">
              <a:defRPr/>
            </a:pPr>
            <a:r>
              <a:rPr lang="it-IT" sz="1400" dirty="0">
                <a:solidFill>
                  <a:prstClr val="black"/>
                </a:solidFill>
                <a:hlinkClick r:id="rId3"/>
              </a:rPr>
              <a:t>https://pixabay.com/it/carta-di-credito-carta-portafoglio-1104960</a:t>
            </a:r>
            <a:r>
              <a:rPr lang="it-IT" sz="1400" dirty="0" smtClean="0">
                <a:solidFill>
                  <a:prstClr val="black"/>
                </a:solidFill>
                <a:hlinkClick r:id="rId3"/>
              </a:rPr>
              <a:t>/</a:t>
            </a:r>
            <a:endParaRPr lang="it-IT" sz="1400" dirty="0" smtClean="0">
              <a:solidFill>
                <a:prstClr val="black"/>
              </a:solidFill>
            </a:endParaRPr>
          </a:p>
          <a:p>
            <a:pPr lvl="0">
              <a:defRPr/>
            </a:pPr>
            <a:endParaRPr lang="it-IT" sz="1400" dirty="0">
              <a:solidFill>
                <a:prstClr val="black"/>
              </a:solidFill>
            </a:endParaRPr>
          </a:p>
          <a:p>
            <a:pPr>
              <a:defRPr/>
            </a:pPr>
            <a:r>
              <a:rPr lang="it-IT" sz="1400" b="1">
                <a:solidFill>
                  <a:prstClr val="black"/>
                </a:solidFill>
              </a:rPr>
              <a:t>Se non si leggono i testi, delle legende, riportiamoli noi</a:t>
            </a:r>
          </a:p>
          <a:p>
            <a:pPr lvl="0">
              <a:defRPr/>
            </a:pPr>
            <a:endParaRPr lang="it-IT" sz="1400">
              <a:solidFill>
                <a:prstClr val="black"/>
              </a:solidFill>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2" name="Documento 1">
            <a:extLst>
              <a:ext uri="{FF2B5EF4-FFF2-40B4-BE49-F238E27FC236}">
                <a16:creationId xmlns:a16="http://schemas.microsoft.com/office/drawing/2014/main" id="{C2139D1B-68AD-42AB-A185-6C27F9212BAE}"/>
              </a:ext>
            </a:extLst>
          </p:cNvPr>
          <p:cNvSpPr/>
          <p:nvPr/>
        </p:nvSpPr>
        <p:spPr>
          <a:xfrm rot="5400000">
            <a:off x="6154128" y="801519"/>
            <a:ext cx="6370724" cy="5706782"/>
          </a:xfrm>
          <a:prstGeom prst="flowChartDocument">
            <a:avLst/>
          </a:prstGeom>
          <a:blipFill dpi="0" rotWithShape="0">
            <a:blip r:embed="rId4"/>
            <a:srcRect/>
            <a:stretch>
              <a:fillRect l="-2000" r="-2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arrotondato 50">
            <a:extLst>
              <a:ext uri="{FF2B5EF4-FFF2-40B4-BE49-F238E27FC236}">
                <a16:creationId xmlns:a16="http://schemas.microsoft.com/office/drawing/2014/main" id="{F612F147-7A98-4225-8D4D-9E5BEA01910C}"/>
              </a:ext>
            </a:extLst>
          </p:cNvPr>
          <p:cNvSpPr/>
          <p:nvPr/>
        </p:nvSpPr>
        <p:spPr>
          <a:xfrm>
            <a:off x="9051019" y="4755219"/>
            <a:ext cx="578832" cy="3945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36" name="CasellaDiTesto 35">
            <a:extLst>
              <a:ext uri="{FF2B5EF4-FFF2-40B4-BE49-F238E27FC236}">
                <a16:creationId xmlns:a16="http://schemas.microsoft.com/office/drawing/2014/main" id="{9C3BE355-D59F-44F2-9B6B-27D87824E686}"/>
              </a:ext>
            </a:extLst>
          </p:cNvPr>
          <p:cNvSpPr txBox="1"/>
          <p:nvPr/>
        </p:nvSpPr>
        <p:spPr>
          <a:xfrm>
            <a:off x="655174" y="3760665"/>
            <a:ext cx="6357201" cy="369332"/>
          </a:xfrm>
          <a:prstGeom prst="rect">
            <a:avLst/>
          </a:prstGeom>
          <a:noFill/>
        </p:spPr>
        <p:txBody>
          <a:bodyPr wrap="square" rtlCol="0">
            <a:spAutoFit/>
          </a:bodyPr>
          <a:lstStyle/>
          <a:p>
            <a:pPr lvl="0"/>
            <a:r>
              <a:rPr lang="it-IT">
                <a:solidFill>
                  <a:schemeClr val="tx1">
                    <a:lumMod val="85000"/>
                  </a:schemeClr>
                </a:solidFill>
              </a:rPr>
              <a:t>Clienti di sola banca online: monobancarizzati</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70" name="Rettangolo arrotondato 44">
            <a:extLst>
              <a:ext uri="{FF2B5EF4-FFF2-40B4-BE49-F238E27FC236}">
                <a16:creationId xmlns:a16="http://schemas.microsoft.com/office/drawing/2014/main" id="{4FF25D1F-B572-42E9-933E-7663AC3E5C69}"/>
              </a:ext>
            </a:extLst>
          </p:cNvPr>
          <p:cNvSpPr/>
          <p:nvPr/>
        </p:nvSpPr>
        <p:spPr>
          <a:xfrm>
            <a:off x="698249" y="35538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pic>
        <p:nvPicPr>
          <p:cNvPr id="3" name="Immagine 2">
            <a:extLst>
              <a:ext uri="{FF2B5EF4-FFF2-40B4-BE49-F238E27FC236}">
                <a16:creationId xmlns:a16="http://schemas.microsoft.com/office/drawing/2014/main" id="{FAD7B407-FD00-4782-A342-27287D600845}"/>
              </a:ext>
            </a:extLst>
          </p:cNvPr>
          <p:cNvPicPr>
            <a:picLocks noChangeAspect="1"/>
          </p:cNvPicPr>
          <p:nvPr/>
        </p:nvPicPr>
        <p:blipFill>
          <a:blip r:embed="rId5"/>
          <a:stretch>
            <a:fillRect/>
          </a:stretch>
        </p:blipFill>
        <p:spPr>
          <a:xfrm>
            <a:off x="969681" y="693517"/>
            <a:ext cx="4602489" cy="2472320"/>
          </a:xfrm>
          <a:prstGeom prst="rect">
            <a:avLst/>
          </a:prstGeom>
        </p:spPr>
      </p:pic>
      <p:sp>
        <p:nvSpPr>
          <p:cNvPr id="42" name="Goccia 41">
            <a:extLst>
              <a:ext uri="{FF2B5EF4-FFF2-40B4-BE49-F238E27FC236}">
                <a16:creationId xmlns:a16="http://schemas.microsoft.com/office/drawing/2014/main" id="{7B5F2123-A139-480A-B5DA-C95F806AF541}"/>
              </a:ext>
            </a:extLst>
          </p:cNvPr>
          <p:cNvSpPr/>
          <p:nvPr/>
        </p:nvSpPr>
        <p:spPr>
          <a:xfrm rot="1001462">
            <a:off x="5994031" y="3665925"/>
            <a:ext cx="807470" cy="627769"/>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80%</a:t>
            </a:r>
            <a:endParaRPr lang="it-IT" sz="1600" b="1" dirty="0">
              <a:solidFill>
                <a:schemeClr val="accent5">
                  <a:lumMod val="75000"/>
                </a:schemeClr>
              </a:solidFill>
              <a:latin typeface="Tempus Sans ITC" panose="04020404030D07020202" pitchFamily="82" charset="0"/>
            </a:endParaRPr>
          </a:p>
        </p:txBody>
      </p:sp>
      <p:pic>
        <p:nvPicPr>
          <p:cNvPr id="44" name="Immagine 43">
            <a:extLst>
              <a:ext uri="{FF2B5EF4-FFF2-40B4-BE49-F238E27FC236}">
                <a16:creationId xmlns:a16="http://schemas.microsoft.com/office/drawing/2014/main" id="{CF5B6176-C04D-430E-9250-E4545B6C19BF}"/>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80644" y="3656343"/>
            <a:ext cx="606719" cy="606719"/>
          </a:xfrm>
          <a:prstGeom prst="rect">
            <a:avLst/>
          </a:prstGeom>
        </p:spPr>
      </p:pic>
      <p:sp>
        <p:nvSpPr>
          <p:cNvPr id="49" name="CasellaDiTesto 48">
            <a:extLst>
              <a:ext uri="{FF2B5EF4-FFF2-40B4-BE49-F238E27FC236}">
                <a16:creationId xmlns:a16="http://schemas.microsoft.com/office/drawing/2014/main" id="{9CD07822-43D9-4D9A-8935-1A04A1D9A412}"/>
              </a:ext>
            </a:extLst>
          </p:cNvPr>
          <p:cNvSpPr txBox="1"/>
          <p:nvPr/>
        </p:nvSpPr>
        <p:spPr>
          <a:xfrm>
            <a:off x="238708" y="4424081"/>
            <a:ext cx="6357201" cy="646331"/>
          </a:xfrm>
          <a:prstGeom prst="rect">
            <a:avLst/>
          </a:prstGeom>
          <a:noFill/>
        </p:spPr>
        <p:txBody>
          <a:bodyPr wrap="square" rtlCol="0">
            <a:spAutoFit/>
          </a:bodyPr>
          <a:lstStyle/>
          <a:p>
            <a:pPr lvl="0"/>
            <a:r>
              <a:rPr lang="it-IT" b="1">
                <a:solidFill>
                  <a:schemeClr val="tx1">
                    <a:lumMod val="85000"/>
                  </a:schemeClr>
                </a:solidFill>
              </a:rPr>
              <a:t>Il livello di multibancarizzazione cresce all’aumentare della ricchezza finanziaria</a:t>
            </a:r>
            <a:endParaRPr kumimoji="0" lang="it-IT" sz="1800" b="1" i="0" u="none" strike="noStrike" kern="1200" cap="none" spc="0" normalizeH="0" baseline="0" noProof="0" dirty="0">
              <a:ln>
                <a:noFill/>
              </a:ln>
              <a:solidFill>
                <a:schemeClr val="tx1">
                  <a:lumMod val="85000"/>
                </a:schemeClr>
              </a:solidFill>
              <a:effectLst/>
              <a:uLnTx/>
              <a:uFillTx/>
              <a:latin typeface="Century Gothic"/>
            </a:endParaRPr>
          </a:p>
        </p:txBody>
      </p:sp>
      <p:pic>
        <p:nvPicPr>
          <p:cNvPr id="7" name="Immagine 6">
            <a:extLst>
              <a:ext uri="{FF2B5EF4-FFF2-40B4-BE49-F238E27FC236}">
                <a16:creationId xmlns:a16="http://schemas.microsoft.com/office/drawing/2014/main" id="{B970D143-4FBE-4A83-8501-C864D806C4FF}"/>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75045" y="5348286"/>
            <a:ext cx="442941" cy="442941"/>
          </a:xfrm>
          <a:prstGeom prst="rect">
            <a:avLst/>
          </a:prstGeom>
        </p:spPr>
      </p:pic>
      <p:pic>
        <p:nvPicPr>
          <p:cNvPr id="50" name="Immagine 49">
            <a:extLst>
              <a:ext uri="{FF2B5EF4-FFF2-40B4-BE49-F238E27FC236}">
                <a16:creationId xmlns:a16="http://schemas.microsoft.com/office/drawing/2014/main" id="{902F2AAD-3B3A-480A-AFF2-5AD9AEF69E23}"/>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75045" y="6010639"/>
            <a:ext cx="442941" cy="442941"/>
          </a:xfrm>
          <a:prstGeom prst="rect">
            <a:avLst/>
          </a:prstGeom>
        </p:spPr>
      </p:pic>
      <p:pic>
        <p:nvPicPr>
          <p:cNvPr id="52" name="Immagine 51">
            <a:extLst>
              <a:ext uri="{FF2B5EF4-FFF2-40B4-BE49-F238E27FC236}">
                <a16:creationId xmlns:a16="http://schemas.microsoft.com/office/drawing/2014/main" id="{E93F2079-6D73-4079-9649-0D58A32298F7}"/>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09348" y="5364497"/>
            <a:ext cx="442941" cy="442941"/>
          </a:xfrm>
          <a:prstGeom prst="rect">
            <a:avLst/>
          </a:prstGeom>
        </p:spPr>
      </p:pic>
      <p:sp>
        <p:nvSpPr>
          <p:cNvPr id="54" name="CasellaDiTesto 53">
            <a:extLst>
              <a:ext uri="{FF2B5EF4-FFF2-40B4-BE49-F238E27FC236}">
                <a16:creationId xmlns:a16="http://schemas.microsoft.com/office/drawing/2014/main" id="{FBBCF56E-41F6-41FD-84BB-D4EAA8C79BE1}"/>
              </a:ext>
            </a:extLst>
          </p:cNvPr>
          <p:cNvSpPr txBox="1"/>
          <p:nvPr/>
        </p:nvSpPr>
        <p:spPr>
          <a:xfrm>
            <a:off x="1316775" y="5360503"/>
            <a:ext cx="6357201" cy="369332"/>
          </a:xfrm>
          <a:prstGeom prst="rect">
            <a:avLst/>
          </a:prstGeom>
          <a:noFill/>
        </p:spPr>
        <p:txBody>
          <a:bodyPr wrap="square" rtlCol="0">
            <a:spAutoFit/>
          </a:bodyPr>
          <a:lstStyle/>
          <a:p>
            <a:pPr lvl="0"/>
            <a:r>
              <a:rPr lang="it-IT">
                <a:solidFill>
                  <a:schemeClr val="tx1">
                    <a:lumMod val="85000"/>
                  </a:schemeClr>
                </a:solidFill>
              </a:rPr>
              <a:t>&gt; € 75.000 </a:t>
            </a:r>
            <a:r>
              <a:rPr lang="it-IT">
                <a:solidFill>
                  <a:schemeClr val="tx1">
                    <a:lumMod val="85000"/>
                  </a:schemeClr>
                </a:solidFill>
                <a:sym typeface="Symbol" panose="05050102010706020507" pitchFamily="18" charset="2"/>
              </a:rPr>
              <a:t> 			  	79% </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55" name="CasellaDiTesto 54">
            <a:extLst>
              <a:ext uri="{FF2B5EF4-FFF2-40B4-BE49-F238E27FC236}">
                <a16:creationId xmlns:a16="http://schemas.microsoft.com/office/drawing/2014/main" id="{C88A539B-C130-4939-B807-F5DDBE347064}"/>
              </a:ext>
            </a:extLst>
          </p:cNvPr>
          <p:cNvSpPr txBox="1"/>
          <p:nvPr/>
        </p:nvSpPr>
        <p:spPr>
          <a:xfrm>
            <a:off x="1316774" y="6075562"/>
            <a:ext cx="6357201" cy="369332"/>
          </a:xfrm>
          <a:prstGeom prst="rect">
            <a:avLst/>
          </a:prstGeom>
          <a:noFill/>
        </p:spPr>
        <p:txBody>
          <a:bodyPr wrap="square" rtlCol="0">
            <a:spAutoFit/>
          </a:bodyPr>
          <a:lstStyle/>
          <a:p>
            <a:pPr lvl="0"/>
            <a:r>
              <a:rPr lang="it-IT">
                <a:solidFill>
                  <a:schemeClr val="tx1">
                    <a:lumMod val="85000"/>
                  </a:schemeClr>
                </a:solidFill>
              </a:rPr>
              <a:t>&lt; € 75.000 </a:t>
            </a:r>
            <a:r>
              <a:rPr lang="it-IT">
                <a:solidFill>
                  <a:schemeClr val="tx1">
                    <a:lumMod val="85000"/>
                  </a:schemeClr>
                </a:solidFill>
                <a:sym typeface="Symbol" panose="05050102010706020507" pitchFamily="18" charset="2"/>
              </a:rPr>
              <a:t> 			  	61% </a:t>
            </a:r>
            <a:endParaRPr lang="it-IT" dirty="0">
              <a:solidFill>
                <a:schemeClr val="tx1">
                  <a:lumMod val="85000"/>
                </a:schemeClr>
              </a:solidFill>
            </a:endParaRPr>
          </a:p>
        </p:txBody>
      </p:sp>
      <p:pic>
        <p:nvPicPr>
          <p:cNvPr id="56" name="Immagine 55">
            <a:extLst>
              <a:ext uri="{FF2B5EF4-FFF2-40B4-BE49-F238E27FC236}">
                <a16:creationId xmlns:a16="http://schemas.microsoft.com/office/drawing/2014/main" id="{B310E42E-6586-44E0-97BD-ADA3DBC7E60A}"/>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956596" y="5242130"/>
            <a:ext cx="545608" cy="545608"/>
          </a:xfrm>
          <a:prstGeom prst="rect">
            <a:avLst/>
          </a:prstGeom>
        </p:spPr>
      </p:pic>
      <p:pic>
        <p:nvPicPr>
          <p:cNvPr id="58" name="Immagine 57">
            <a:extLst>
              <a:ext uri="{FF2B5EF4-FFF2-40B4-BE49-F238E27FC236}">
                <a16:creationId xmlns:a16="http://schemas.microsoft.com/office/drawing/2014/main" id="{F04D732F-4DD1-4A39-88F1-33E139781C80}"/>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3566690" y="5250474"/>
            <a:ext cx="545608" cy="545608"/>
          </a:xfrm>
          <a:prstGeom prst="rect">
            <a:avLst/>
          </a:prstGeom>
        </p:spPr>
      </p:pic>
      <p:pic>
        <p:nvPicPr>
          <p:cNvPr id="59" name="Immagine 58">
            <a:extLst>
              <a:ext uri="{FF2B5EF4-FFF2-40B4-BE49-F238E27FC236}">
                <a16:creationId xmlns:a16="http://schemas.microsoft.com/office/drawing/2014/main" id="{2115EE99-1CA8-4EF6-84C4-64CED7792233}"/>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956596" y="5872188"/>
            <a:ext cx="545608" cy="545608"/>
          </a:xfrm>
          <a:prstGeom prst="rect">
            <a:avLst/>
          </a:prstGeom>
        </p:spPr>
      </p:pic>
      <p:sp>
        <p:nvSpPr>
          <p:cNvPr id="45" name="Rettangolo arrotondato 44"/>
          <p:cNvSpPr/>
          <p:nvPr/>
        </p:nvSpPr>
        <p:spPr>
          <a:xfrm>
            <a:off x="1596000" y="124362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2" name="Rettangolo arrotondato 44">
            <a:extLst>
              <a:ext uri="{FF2B5EF4-FFF2-40B4-BE49-F238E27FC236}">
                <a16:creationId xmlns:a16="http://schemas.microsoft.com/office/drawing/2014/main" id="{C3DB94B0-1585-4042-8018-F7EA6E3BAC83}"/>
              </a:ext>
            </a:extLst>
          </p:cNvPr>
          <p:cNvSpPr/>
          <p:nvPr/>
        </p:nvSpPr>
        <p:spPr>
          <a:xfrm>
            <a:off x="3347601" y="127881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3" name="Rettangolo arrotondato 44">
            <a:extLst>
              <a:ext uri="{FF2B5EF4-FFF2-40B4-BE49-F238E27FC236}">
                <a16:creationId xmlns:a16="http://schemas.microsoft.com/office/drawing/2014/main" id="{A5B23890-762E-4778-AAE2-D0B70B0F0D92}"/>
              </a:ext>
            </a:extLst>
          </p:cNvPr>
          <p:cNvSpPr/>
          <p:nvPr/>
        </p:nvSpPr>
        <p:spPr>
          <a:xfrm>
            <a:off x="5999926" y="352053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4" name="Rettangolo arrotondato 44">
            <a:extLst>
              <a:ext uri="{FF2B5EF4-FFF2-40B4-BE49-F238E27FC236}">
                <a16:creationId xmlns:a16="http://schemas.microsoft.com/office/drawing/2014/main" id="{B0185EF4-5F26-4E46-B833-22A3FA41B37A}"/>
              </a:ext>
            </a:extLst>
          </p:cNvPr>
          <p:cNvSpPr/>
          <p:nvPr/>
        </p:nvSpPr>
        <p:spPr>
          <a:xfrm>
            <a:off x="-219157" y="459297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5" name="Rettangolo arrotondato 44">
            <a:extLst>
              <a:ext uri="{FF2B5EF4-FFF2-40B4-BE49-F238E27FC236}">
                <a16:creationId xmlns:a16="http://schemas.microsoft.com/office/drawing/2014/main" id="{12E29C9B-EB89-4E20-9BAF-B927BC08AE4C}"/>
              </a:ext>
            </a:extLst>
          </p:cNvPr>
          <p:cNvSpPr/>
          <p:nvPr/>
        </p:nvSpPr>
        <p:spPr>
          <a:xfrm>
            <a:off x="868491" y="517507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6" name="Rettangolo arrotondato 44">
            <a:extLst>
              <a:ext uri="{FF2B5EF4-FFF2-40B4-BE49-F238E27FC236}">
                <a16:creationId xmlns:a16="http://schemas.microsoft.com/office/drawing/2014/main" id="{2AC52FA0-EC35-41D6-AC5D-97B8C3FA265E}"/>
              </a:ext>
            </a:extLst>
          </p:cNvPr>
          <p:cNvSpPr/>
          <p:nvPr/>
        </p:nvSpPr>
        <p:spPr>
          <a:xfrm>
            <a:off x="3323603" y="510049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77" name="Rettangolo arrotondato 44">
            <a:extLst>
              <a:ext uri="{FF2B5EF4-FFF2-40B4-BE49-F238E27FC236}">
                <a16:creationId xmlns:a16="http://schemas.microsoft.com/office/drawing/2014/main" id="{A75B47DA-F171-4C73-A7F0-4D49375799E0}"/>
              </a:ext>
            </a:extLst>
          </p:cNvPr>
          <p:cNvSpPr/>
          <p:nvPr/>
        </p:nvSpPr>
        <p:spPr>
          <a:xfrm>
            <a:off x="4587506" y="513915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78" name="Rettangolo arrotondato 44">
            <a:extLst>
              <a:ext uri="{FF2B5EF4-FFF2-40B4-BE49-F238E27FC236}">
                <a16:creationId xmlns:a16="http://schemas.microsoft.com/office/drawing/2014/main" id="{7046446F-6DAA-4F33-A4BD-AF56ADF3A89C}"/>
              </a:ext>
            </a:extLst>
          </p:cNvPr>
          <p:cNvSpPr/>
          <p:nvPr/>
        </p:nvSpPr>
        <p:spPr>
          <a:xfrm>
            <a:off x="854114" y="601255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79" name="Rettangolo arrotondato 44">
            <a:extLst>
              <a:ext uri="{FF2B5EF4-FFF2-40B4-BE49-F238E27FC236}">
                <a16:creationId xmlns:a16="http://schemas.microsoft.com/office/drawing/2014/main" id="{52D991ED-5ACB-418D-A7F3-EF606319283B}"/>
              </a:ext>
            </a:extLst>
          </p:cNvPr>
          <p:cNvSpPr/>
          <p:nvPr/>
        </p:nvSpPr>
        <p:spPr>
          <a:xfrm>
            <a:off x="3421656" y="597901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Tree>
    <p:extLst>
      <p:ext uri="{BB962C8B-B14F-4D97-AF65-F5344CB8AC3E}">
        <p14:creationId xmlns:p14="http://schemas.microsoft.com/office/powerpoint/2010/main" val="147478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0343"/>
          <a:stretch/>
        </p:blipFill>
        <p:spPr bwMode="auto">
          <a:xfrm>
            <a:off x="4372045" y="459652"/>
            <a:ext cx="7819955" cy="6398348"/>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Banca di appartenenza e multibancarizzazione 3/3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23680"/>
            <a:ext cx="6369170" cy="2954651"/>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2"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https://www.freepik.com/free-photo/corporate-businessmen-shaking-hands_2999230.htm#term=hand shake&amp;page=1&amp;position=7</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4" name="CasellaDiTesto 33">
            <a:extLst>
              <a:ext uri="{FF2B5EF4-FFF2-40B4-BE49-F238E27FC236}">
                <a16:creationId xmlns:a16="http://schemas.microsoft.com/office/drawing/2014/main" id="{D8B0E067-E458-425C-A606-247D66442EC6}"/>
              </a:ext>
            </a:extLst>
          </p:cNvPr>
          <p:cNvSpPr txBox="1"/>
          <p:nvPr/>
        </p:nvSpPr>
        <p:spPr>
          <a:xfrm>
            <a:off x="0" y="3439166"/>
            <a:ext cx="2397397" cy="923330"/>
          </a:xfrm>
          <a:prstGeom prst="rect">
            <a:avLst/>
          </a:prstGeom>
          <a:noFill/>
        </p:spPr>
        <p:txBody>
          <a:bodyPr wrap="square" rtlCol="0">
            <a:spAutoFit/>
          </a:bodyPr>
          <a:lstStyle/>
          <a:p>
            <a:pPr algn="ctr"/>
            <a:r>
              <a:rPr lang="it-IT" b="1">
                <a:solidFill>
                  <a:schemeClr val="tx2">
                    <a:lumMod val="75000"/>
                  </a:schemeClr>
                </a:solidFill>
              </a:rPr>
              <a:t>Affidabilità e percezione di sicurezza del brand </a:t>
            </a:r>
          </a:p>
        </p:txBody>
      </p:sp>
      <p:sp>
        <p:nvSpPr>
          <p:cNvPr id="35" name="CasellaDiTesto 34">
            <a:extLst>
              <a:ext uri="{FF2B5EF4-FFF2-40B4-BE49-F238E27FC236}">
                <a16:creationId xmlns:a16="http://schemas.microsoft.com/office/drawing/2014/main" id="{7EEE0E3F-85EF-4879-BC82-1C8DE2EE0D17}"/>
              </a:ext>
            </a:extLst>
          </p:cNvPr>
          <p:cNvSpPr txBox="1"/>
          <p:nvPr/>
        </p:nvSpPr>
        <p:spPr>
          <a:xfrm>
            <a:off x="3649415" y="3698296"/>
            <a:ext cx="2216885" cy="369332"/>
          </a:xfrm>
          <a:prstGeom prst="rect">
            <a:avLst/>
          </a:prstGeom>
          <a:noFill/>
        </p:spPr>
        <p:txBody>
          <a:bodyPr wrap="square" rtlCol="0">
            <a:spAutoFit/>
          </a:bodyPr>
          <a:lstStyle/>
          <a:p>
            <a:pPr algn="ctr"/>
            <a:r>
              <a:rPr lang="it-IT">
                <a:solidFill>
                  <a:schemeClr val="tx2">
                    <a:lumMod val="75000"/>
                  </a:schemeClr>
                </a:solidFill>
              </a:rPr>
              <a:t>Offerta</a:t>
            </a:r>
            <a:endParaRPr lang="it-IT" dirty="0">
              <a:solidFill>
                <a:schemeClr val="tx2">
                  <a:lumMod val="75000"/>
                </a:schemeClr>
              </a:solidFill>
            </a:endParaRPr>
          </a:p>
        </p:txBody>
      </p:sp>
      <p:sp>
        <p:nvSpPr>
          <p:cNvPr id="36" name="CasellaDiTesto 35">
            <a:extLst>
              <a:ext uri="{FF2B5EF4-FFF2-40B4-BE49-F238E27FC236}">
                <a16:creationId xmlns:a16="http://schemas.microsoft.com/office/drawing/2014/main" id="{CDE729C6-234D-4405-877E-19F6A46C4B1B}"/>
              </a:ext>
            </a:extLst>
          </p:cNvPr>
          <p:cNvSpPr txBox="1"/>
          <p:nvPr/>
        </p:nvSpPr>
        <p:spPr>
          <a:xfrm>
            <a:off x="4214277" y="5787989"/>
            <a:ext cx="2216885" cy="646331"/>
          </a:xfrm>
          <a:prstGeom prst="rect">
            <a:avLst/>
          </a:prstGeom>
          <a:noFill/>
        </p:spPr>
        <p:txBody>
          <a:bodyPr wrap="square" rtlCol="0">
            <a:spAutoFit/>
          </a:bodyPr>
          <a:lstStyle/>
          <a:p>
            <a:pPr algn="ctr"/>
            <a:r>
              <a:rPr lang="it-IT">
                <a:solidFill>
                  <a:schemeClr val="tx2">
                    <a:lumMod val="75000"/>
                  </a:schemeClr>
                </a:solidFill>
              </a:rPr>
              <a:t>Disponibilità di contatto</a:t>
            </a:r>
          </a:p>
        </p:txBody>
      </p:sp>
      <p:sp>
        <p:nvSpPr>
          <p:cNvPr id="38" name="CasellaDiTesto 37">
            <a:extLst>
              <a:ext uri="{FF2B5EF4-FFF2-40B4-BE49-F238E27FC236}">
                <a16:creationId xmlns:a16="http://schemas.microsoft.com/office/drawing/2014/main" id="{8E52DF36-E06A-4D79-A857-F8CAA1FD82E7}"/>
              </a:ext>
            </a:extLst>
          </p:cNvPr>
          <p:cNvSpPr txBox="1"/>
          <p:nvPr/>
        </p:nvSpPr>
        <p:spPr>
          <a:xfrm>
            <a:off x="182739" y="5760581"/>
            <a:ext cx="1608181" cy="646331"/>
          </a:xfrm>
          <a:prstGeom prst="rect">
            <a:avLst/>
          </a:prstGeom>
          <a:noFill/>
        </p:spPr>
        <p:txBody>
          <a:bodyPr wrap="square" rtlCol="0">
            <a:spAutoFit/>
          </a:bodyPr>
          <a:lstStyle/>
          <a:p>
            <a:pPr algn="ctr"/>
            <a:r>
              <a:rPr lang="it-IT">
                <a:solidFill>
                  <a:schemeClr val="tx2">
                    <a:lumMod val="75000"/>
                  </a:schemeClr>
                </a:solidFill>
              </a:rPr>
              <a:t>Prossimità territoriale</a:t>
            </a:r>
          </a:p>
        </p:txBody>
      </p:sp>
      <p:sp>
        <p:nvSpPr>
          <p:cNvPr id="39" name="Arco 38">
            <a:extLst>
              <a:ext uri="{FF2B5EF4-FFF2-40B4-BE49-F238E27FC236}">
                <a16:creationId xmlns:a16="http://schemas.microsoft.com/office/drawing/2014/main" id="{2518B057-F7F3-4154-9EDD-60A54C08F972}"/>
              </a:ext>
            </a:extLst>
          </p:cNvPr>
          <p:cNvSpPr/>
          <p:nvPr/>
        </p:nvSpPr>
        <p:spPr>
          <a:xfrm rot="5854158">
            <a:off x="3125211" y="3360444"/>
            <a:ext cx="1157960" cy="1301038"/>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0" name="Arco 39">
            <a:extLst>
              <a:ext uri="{FF2B5EF4-FFF2-40B4-BE49-F238E27FC236}">
                <a16:creationId xmlns:a16="http://schemas.microsoft.com/office/drawing/2014/main" id="{D3B3CE27-9EFD-4195-9735-84436F0E5056}"/>
              </a:ext>
            </a:extLst>
          </p:cNvPr>
          <p:cNvSpPr/>
          <p:nvPr/>
        </p:nvSpPr>
        <p:spPr>
          <a:xfrm rot="15978282" flipH="1">
            <a:off x="1651000" y="3636411"/>
            <a:ext cx="1116593" cy="1403735"/>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2" name="Arco 41">
            <a:extLst>
              <a:ext uri="{FF2B5EF4-FFF2-40B4-BE49-F238E27FC236}">
                <a16:creationId xmlns:a16="http://schemas.microsoft.com/office/drawing/2014/main" id="{2E2FCB29-619C-42E7-9D79-C7551E1B605C}"/>
              </a:ext>
            </a:extLst>
          </p:cNvPr>
          <p:cNvSpPr/>
          <p:nvPr/>
        </p:nvSpPr>
        <p:spPr>
          <a:xfrm rot="7307916">
            <a:off x="3088966" y="4157400"/>
            <a:ext cx="886068" cy="2409023"/>
          </a:xfrm>
          <a:prstGeom prst="arc">
            <a:avLst>
              <a:gd name="adj1" fmla="val 16825860"/>
              <a:gd name="adj2" fmla="val 0"/>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3" name="Arco 42">
            <a:extLst>
              <a:ext uri="{FF2B5EF4-FFF2-40B4-BE49-F238E27FC236}">
                <a16:creationId xmlns:a16="http://schemas.microsoft.com/office/drawing/2014/main" id="{E68D48E2-34AC-48CB-91BB-053EDDBBF3E4}"/>
              </a:ext>
            </a:extLst>
          </p:cNvPr>
          <p:cNvSpPr/>
          <p:nvPr/>
        </p:nvSpPr>
        <p:spPr>
          <a:xfrm rot="6215206">
            <a:off x="1225529" y="4833170"/>
            <a:ext cx="1432880" cy="1301038"/>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8" name="Rettangolo arrotondato 74">
            <a:extLst>
              <a:ext uri="{FF2B5EF4-FFF2-40B4-BE49-F238E27FC236}">
                <a16:creationId xmlns:a16="http://schemas.microsoft.com/office/drawing/2014/main" id="{09A99E9E-27B6-46D6-8EDE-ABE77FB054D6}"/>
              </a:ext>
            </a:extLst>
          </p:cNvPr>
          <p:cNvSpPr/>
          <p:nvPr/>
        </p:nvSpPr>
        <p:spPr>
          <a:xfrm>
            <a:off x="8694350" y="598731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CasellaDiTesto 31">
            <a:extLst>
              <a:ext uri="{FF2B5EF4-FFF2-40B4-BE49-F238E27FC236}">
                <a16:creationId xmlns:a16="http://schemas.microsoft.com/office/drawing/2014/main" id="{2F4E0960-45A1-452A-B014-7739B6DAA1EF}"/>
              </a:ext>
            </a:extLst>
          </p:cNvPr>
          <p:cNvSpPr txBox="1"/>
          <p:nvPr/>
        </p:nvSpPr>
        <p:spPr>
          <a:xfrm>
            <a:off x="1187780" y="686756"/>
            <a:ext cx="5648385" cy="646331"/>
          </a:xfrm>
          <a:prstGeom prst="rect">
            <a:avLst/>
          </a:prstGeom>
          <a:noFill/>
        </p:spPr>
        <p:txBody>
          <a:bodyPr wrap="square" rtlCol="0">
            <a:spAutoFit/>
          </a:bodyPr>
          <a:lstStyle/>
          <a:p>
            <a:pPr lvl="0"/>
            <a:r>
              <a:rPr lang="it-IT">
                <a:solidFill>
                  <a:schemeClr val="tx1">
                    <a:lumMod val="85000"/>
                  </a:schemeClr>
                </a:solidFill>
              </a:rPr>
              <a:t>2/3 considera la banca tradizionale come banca principale </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33" name="CasellaDiTesto 32">
            <a:extLst>
              <a:ext uri="{FF2B5EF4-FFF2-40B4-BE49-F238E27FC236}">
                <a16:creationId xmlns:a16="http://schemas.microsoft.com/office/drawing/2014/main" id="{C358D5B2-B982-49A4-BF8B-BB55932538C6}"/>
              </a:ext>
            </a:extLst>
          </p:cNvPr>
          <p:cNvSpPr txBox="1"/>
          <p:nvPr/>
        </p:nvSpPr>
        <p:spPr>
          <a:xfrm>
            <a:off x="1235172" y="1495789"/>
            <a:ext cx="5648385" cy="369332"/>
          </a:xfrm>
          <a:prstGeom prst="rect">
            <a:avLst/>
          </a:prstGeom>
          <a:noFill/>
        </p:spPr>
        <p:txBody>
          <a:bodyPr wrap="square" rtlCol="0">
            <a:spAutoFit/>
          </a:bodyPr>
          <a:lstStyle/>
          <a:p>
            <a:pPr lvl="0"/>
            <a:r>
              <a:rPr lang="it-IT">
                <a:solidFill>
                  <a:schemeClr val="tx1">
                    <a:lumMod val="85000"/>
                  </a:schemeClr>
                </a:solidFill>
              </a:rPr>
              <a:t>33% utilizza in prevalenza la banca online </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pic>
        <p:nvPicPr>
          <p:cNvPr id="44" name="Immagine 43">
            <a:extLst>
              <a:ext uri="{FF2B5EF4-FFF2-40B4-BE49-F238E27FC236}">
                <a16:creationId xmlns:a16="http://schemas.microsoft.com/office/drawing/2014/main" id="{3675C68F-1BB3-4931-A4B9-BDE373DA1BC4}"/>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25183" y="4350066"/>
            <a:ext cx="1324232" cy="1324232"/>
          </a:xfrm>
          <a:prstGeom prst="rect">
            <a:avLst/>
          </a:prstGeom>
        </p:spPr>
      </p:pic>
      <p:sp>
        <p:nvSpPr>
          <p:cNvPr id="54" name="CasellaDiTesto 53">
            <a:extLst>
              <a:ext uri="{FF2B5EF4-FFF2-40B4-BE49-F238E27FC236}">
                <a16:creationId xmlns:a16="http://schemas.microsoft.com/office/drawing/2014/main" id="{3FE9CB3F-7B8A-4269-839D-604C83B65A98}"/>
              </a:ext>
            </a:extLst>
          </p:cNvPr>
          <p:cNvSpPr txBox="1"/>
          <p:nvPr/>
        </p:nvSpPr>
        <p:spPr>
          <a:xfrm>
            <a:off x="1604523" y="2773848"/>
            <a:ext cx="4089783" cy="400110"/>
          </a:xfrm>
          <a:prstGeom prst="rect">
            <a:avLst/>
          </a:prstGeom>
          <a:noFill/>
        </p:spPr>
        <p:txBody>
          <a:bodyPr wrap="square" rtlCol="0">
            <a:spAutoFit/>
          </a:bodyPr>
          <a:lstStyle/>
          <a:p>
            <a:pPr lvl="0"/>
            <a:r>
              <a:rPr lang="it-IT" sz="2000" b="1">
                <a:solidFill>
                  <a:schemeClr val="tx1">
                    <a:lumMod val="95000"/>
                  </a:schemeClr>
                </a:solidFill>
                <a:latin typeface="Tempus Sans ITC" panose="04020404030D07020202" pitchFamily="82" charset="0"/>
                <a:cs typeface="Gisha" panose="020B0502040204020203" pitchFamily="34" charset="-79"/>
              </a:rPr>
              <a:t>La scelta della banca principale</a:t>
            </a:r>
            <a:endParaRPr lang="it-IT" sz="2000" b="1" dirty="0">
              <a:solidFill>
                <a:schemeClr val="tx1">
                  <a:lumMod val="95000"/>
                </a:schemeClr>
              </a:solidFill>
              <a:latin typeface="Tempus Sans ITC" panose="04020404030D07020202" pitchFamily="82" charset="0"/>
              <a:cs typeface="Gisha" panose="020B0502040204020203" pitchFamily="34" charset="-79"/>
            </a:endParaRPr>
          </a:p>
        </p:txBody>
      </p:sp>
      <p:sp>
        <p:nvSpPr>
          <p:cNvPr id="55" name="Rettangolo arrotondato 44">
            <a:extLst>
              <a:ext uri="{FF2B5EF4-FFF2-40B4-BE49-F238E27FC236}">
                <a16:creationId xmlns:a16="http://schemas.microsoft.com/office/drawing/2014/main" id="{38FFDBCA-B8CE-413E-871B-54EE8065E4AC}"/>
              </a:ext>
            </a:extLst>
          </p:cNvPr>
          <p:cNvSpPr/>
          <p:nvPr/>
        </p:nvSpPr>
        <p:spPr>
          <a:xfrm>
            <a:off x="1159946" y="286165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Rettangolo arrotondato 44">
            <a:extLst>
              <a:ext uri="{FF2B5EF4-FFF2-40B4-BE49-F238E27FC236}">
                <a16:creationId xmlns:a16="http://schemas.microsoft.com/office/drawing/2014/main" id="{ADE13162-2D1A-46AD-B6EB-E30BA71C5D5C}"/>
              </a:ext>
            </a:extLst>
          </p:cNvPr>
          <p:cNvSpPr/>
          <p:nvPr/>
        </p:nvSpPr>
        <p:spPr>
          <a:xfrm>
            <a:off x="725303" y="60104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7" name="Rettangolo arrotondato 44">
            <a:extLst>
              <a:ext uri="{FF2B5EF4-FFF2-40B4-BE49-F238E27FC236}">
                <a16:creationId xmlns:a16="http://schemas.microsoft.com/office/drawing/2014/main" id="{550F48DE-7225-4617-8D43-6852FF2921B5}"/>
              </a:ext>
            </a:extLst>
          </p:cNvPr>
          <p:cNvSpPr/>
          <p:nvPr/>
        </p:nvSpPr>
        <p:spPr>
          <a:xfrm>
            <a:off x="824342" y="168483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0" name="Rettangolo arrotondato 44">
            <a:extLst>
              <a:ext uri="{FF2B5EF4-FFF2-40B4-BE49-F238E27FC236}">
                <a16:creationId xmlns:a16="http://schemas.microsoft.com/office/drawing/2014/main" id="{B614DF29-FED9-46A4-8BBD-ADF5FA234E4D}"/>
              </a:ext>
            </a:extLst>
          </p:cNvPr>
          <p:cNvSpPr/>
          <p:nvPr/>
        </p:nvSpPr>
        <p:spPr>
          <a:xfrm>
            <a:off x="2684819" y="419766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1" name="Rettangolo arrotondato 44">
            <a:extLst>
              <a:ext uri="{FF2B5EF4-FFF2-40B4-BE49-F238E27FC236}">
                <a16:creationId xmlns:a16="http://schemas.microsoft.com/office/drawing/2014/main" id="{8E97E239-59E7-468B-9692-388159A524D0}"/>
              </a:ext>
            </a:extLst>
          </p:cNvPr>
          <p:cNvSpPr/>
          <p:nvPr/>
        </p:nvSpPr>
        <p:spPr>
          <a:xfrm>
            <a:off x="-4379" y="34495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2" name="Rettangolo arrotondato 44">
            <a:extLst>
              <a:ext uri="{FF2B5EF4-FFF2-40B4-BE49-F238E27FC236}">
                <a16:creationId xmlns:a16="http://schemas.microsoft.com/office/drawing/2014/main" id="{F8C4D99D-45E5-483B-A570-E273E0FB0466}"/>
              </a:ext>
            </a:extLst>
          </p:cNvPr>
          <p:cNvSpPr/>
          <p:nvPr/>
        </p:nvSpPr>
        <p:spPr>
          <a:xfrm>
            <a:off x="3816279" y="367638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3" name="Rettangolo arrotondato 44">
            <a:extLst>
              <a:ext uri="{FF2B5EF4-FFF2-40B4-BE49-F238E27FC236}">
                <a16:creationId xmlns:a16="http://schemas.microsoft.com/office/drawing/2014/main" id="{BE88A5CE-CD78-4A84-8FF0-B0059971B4A3}"/>
              </a:ext>
            </a:extLst>
          </p:cNvPr>
          <p:cNvSpPr/>
          <p:nvPr/>
        </p:nvSpPr>
        <p:spPr>
          <a:xfrm>
            <a:off x="4458775" y="557202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4" name="Rettangolo arrotondato 44">
            <a:extLst>
              <a:ext uri="{FF2B5EF4-FFF2-40B4-BE49-F238E27FC236}">
                <a16:creationId xmlns:a16="http://schemas.microsoft.com/office/drawing/2014/main" id="{7E56DF52-611C-417C-8F91-804EEF390B76}"/>
              </a:ext>
            </a:extLst>
          </p:cNvPr>
          <p:cNvSpPr/>
          <p:nvPr/>
        </p:nvSpPr>
        <p:spPr>
          <a:xfrm>
            <a:off x="572600" y="556528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pic>
        <p:nvPicPr>
          <p:cNvPr id="7" name="Immagine 6">
            <a:extLst>
              <a:ext uri="{FF2B5EF4-FFF2-40B4-BE49-F238E27FC236}">
                <a16:creationId xmlns:a16="http://schemas.microsoft.com/office/drawing/2014/main" id="{7F9A97AB-8526-4AC3-890D-EF3F1C7CE62B}"/>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00350" y="802485"/>
            <a:ext cx="1087430" cy="1087430"/>
          </a:xfrm>
          <a:prstGeom prst="rect">
            <a:avLst/>
          </a:prstGeom>
        </p:spPr>
      </p:pic>
    </p:spTree>
    <p:extLst>
      <p:ext uri="{BB962C8B-B14F-4D97-AF65-F5344CB8AC3E}">
        <p14:creationId xmlns:p14="http://schemas.microsoft.com/office/powerpoint/2010/main" val="261002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scelta dei canali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1743462" y="616763"/>
            <a:ext cx="8189749" cy="830997"/>
          </a:xfrm>
          <a:prstGeom prst="rect">
            <a:avLst/>
          </a:prstGeom>
        </p:spPr>
        <p:txBody>
          <a:bodyPr wrap="square">
            <a:spAutoFit/>
          </a:bodyPr>
          <a:lstStyle/>
          <a:p>
            <a:pPr lvl="0" algn="ctr"/>
            <a:r>
              <a:rPr lang="it-IT" sz="2400" b="1">
                <a:solidFill>
                  <a:prstClr val="white"/>
                </a:solidFill>
                <a:latin typeface="Tempus Sans ITC" panose="04020404030D07020202" pitchFamily="82" charset="0"/>
                <a:cs typeface="Gisha" panose="020B0502040204020203" pitchFamily="34" charset="-79"/>
              </a:rPr>
              <a:t>Canali per l’acquisto e la gestione di prodotti </a:t>
            </a:r>
          </a:p>
          <a:p>
            <a:pPr lvl="0" algn="ctr"/>
            <a:r>
              <a:rPr lang="it-IT" sz="2400" b="1">
                <a:solidFill>
                  <a:prstClr val="white"/>
                </a:solidFill>
                <a:latin typeface="Tempus Sans ITC" panose="04020404030D07020202" pitchFamily="82" charset="0"/>
                <a:cs typeface="Gisha" panose="020B0502040204020203" pitchFamily="34" charset="-79"/>
              </a:rPr>
              <a:t>e servizi bancari e/o finanziari</a:t>
            </a:r>
            <a:endParaRPr kumimoji="0" lang="it-IT" sz="2400" b="1"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131" name="Rettangolo arrotondato 130"/>
          <p:cNvSpPr/>
          <p:nvPr/>
        </p:nvSpPr>
        <p:spPr>
          <a:xfrm>
            <a:off x="-3383031" y="1772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Ogni elemento entra singolarmente</a:t>
            </a:r>
            <a:r>
              <a:rPr kumimoji="0" lang="it-IT" sz="1400" b="0" i="0" u="none" strike="noStrike" kern="1200" cap="none" spc="0" normalizeH="0" baseline="0" noProof="0">
                <a:ln>
                  <a:noFill/>
                </a:ln>
                <a:solidFill>
                  <a:prstClr val="black"/>
                </a:solidFill>
                <a:effectLst/>
                <a:uLnTx/>
                <a:uFillTx/>
                <a:latin typeface="Century Gothic"/>
                <a:ea typeface="+mn-ea"/>
                <a:cs typeface="+mn-cs"/>
              </a:rPr>
              <a:t> </a:t>
            </a: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pic>
        <p:nvPicPr>
          <p:cNvPr id="3" name="Immagine 2">
            <a:extLst>
              <a:ext uri="{FF2B5EF4-FFF2-40B4-BE49-F238E27FC236}">
                <a16:creationId xmlns:a16="http://schemas.microsoft.com/office/drawing/2014/main" id="{4448FE44-F135-4D65-B191-500993641378}"/>
              </a:ext>
            </a:extLst>
          </p:cNvPr>
          <p:cNvPicPr>
            <a:picLocks noChangeAspect="1"/>
          </p:cNvPicPr>
          <p:nvPr/>
        </p:nvPicPr>
        <p:blipFill rotWithShape="1">
          <a:blip r:embed="rId3"/>
          <a:srcRect b="29878"/>
          <a:stretch/>
        </p:blipFill>
        <p:spPr>
          <a:xfrm>
            <a:off x="1779373" y="1473215"/>
            <a:ext cx="8189749" cy="3111141"/>
          </a:xfrm>
          <a:prstGeom prst="rect">
            <a:avLst/>
          </a:prstGeom>
        </p:spPr>
      </p:pic>
      <p:sp>
        <p:nvSpPr>
          <p:cNvPr id="134" name="Rettangolo arrotondato 44">
            <a:extLst>
              <a:ext uri="{FF2B5EF4-FFF2-40B4-BE49-F238E27FC236}">
                <a16:creationId xmlns:a16="http://schemas.microsoft.com/office/drawing/2014/main" id="{FD34BB45-E79D-48C8-97EB-CDE2D99A1928}"/>
              </a:ext>
            </a:extLst>
          </p:cNvPr>
          <p:cNvSpPr/>
          <p:nvPr/>
        </p:nvSpPr>
        <p:spPr>
          <a:xfrm>
            <a:off x="2368575" y="7264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135" name="Rettangolo arrotondato 44">
            <a:extLst>
              <a:ext uri="{FF2B5EF4-FFF2-40B4-BE49-F238E27FC236}">
                <a16:creationId xmlns:a16="http://schemas.microsoft.com/office/drawing/2014/main" id="{F951A894-4664-48BF-869A-791A50247B66}"/>
              </a:ext>
            </a:extLst>
          </p:cNvPr>
          <p:cNvSpPr/>
          <p:nvPr/>
        </p:nvSpPr>
        <p:spPr>
          <a:xfrm>
            <a:off x="2369265" y="167768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136" name="Rettangolo arrotondato 44">
            <a:extLst>
              <a:ext uri="{FF2B5EF4-FFF2-40B4-BE49-F238E27FC236}">
                <a16:creationId xmlns:a16="http://schemas.microsoft.com/office/drawing/2014/main" id="{705C95C2-D90C-41B9-A9F5-AD06CA6744BF}"/>
              </a:ext>
            </a:extLst>
          </p:cNvPr>
          <p:cNvSpPr/>
          <p:nvPr/>
        </p:nvSpPr>
        <p:spPr>
          <a:xfrm>
            <a:off x="3732627" y="167768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137" name="Rettangolo arrotondato 44">
            <a:extLst>
              <a:ext uri="{FF2B5EF4-FFF2-40B4-BE49-F238E27FC236}">
                <a16:creationId xmlns:a16="http://schemas.microsoft.com/office/drawing/2014/main" id="{4448BCEC-7A76-4796-9E1F-47F682A8D3EA}"/>
              </a:ext>
            </a:extLst>
          </p:cNvPr>
          <p:cNvSpPr/>
          <p:nvPr/>
        </p:nvSpPr>
        <p:spPr>
          <a:xfrm>
            <a:off x="1779373" y="355096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38" name="Rettangolo arrotondato 44">
            <a:extLst>
              <a:ext uri="{FF2B5EF4-FFF2-40B4-BE49-F238E27FC236}">
                <a16:creationId xmlns:a16="http://schemas.microsoft.com/office/drawing/2014/main" id="{27DE755B-A5FC-4DC4-A049-19F3049DFB6C}"/>
              </a:ext>
            </a:extLst>
          </p:cNvPr>
          <p:cNvSpPr/>
          <p:nvPr/>
        </p:nvSpPr>
        <p:spPr>
          <a:xfrm>
            <a:off x="3147724" y="355096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39" name="Rettangolo arrotondato 44">
            <a:extLst>
              <a:ext uri="{FF2B5EF4-FFF2-40B4-BE49-F238E27FC236}">
                <a16:creationId xmlns:a16="http://schemas.microsoft.com/office/drawing/2014/main" id="{693F3007-0163-4E46-A29B-67DEAF431F5C}"/>
              </a:ext>
            </a:extLst>
          </p:cNvPr>
          <p:cNvSpPr/>
          <p:nvPr/>
        </p:nvSpPr>
        <p:spPr>
          <a:xfrm>
            <a:off x="5244425" y="151913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140" name="Rettangolo arrotondato 44">
            <a:extLst>
              <a:ext uri="{FF2B5EF4-FFF2-40B4-BE49-F238E27FC236}">
                <a16:creationId xmlns:a16="http://schemas.microsoft.com/office/drawing/2014/main" id="{6E742AEE-2EDF-4CA7-84BE-C3F9C400260B}"/>
              </a:ext>
            </a:extLst>
          </p:cNvPr>
          <p:cNvSpPr/>
          <p:nvPr/>
        </p:nvSpPr>
        <p:spPr>
          <a:xfrm>
            <a:off x="6634681" y="156482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141" name="Rettangolo arrotondato 44">
            <a:extLst>
              <a:ext uri="{FF2B5EF4-FFF2-40B4-BE49-F238E27FC236}">
                <a16:creationId xmlns:a16="http://schemas.microsoft.com/office/drawing/2014/main" id="{55D72C72-75A2-48C0-8308-71408AA2F0A3}"/>
              </a:ext>
            </a:extLst>
          </p:cNvPr>
          <p:cNvSpPr/>
          <p:nvPr/>
        </p:nvSpPr>
        <p:spPr>
          <a:xfrm>
            <a:off x="7781850" y="151913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144" name="Rettangolo arrotondato 44">
            <a:extLst>
              <a:ext uri="{FF2B5EF4-FFF2-40B4-BE49-F238E27FC236}">
                <a16:creationId xmlns:a16="http://schemas.microsoft.com/office/drawing/2014/main" id="{A0A2DACF-5C1B-4664-A4F0-D314185F4D21}"/>
              </a:ext>
            </a:extLst>
          </p:cNvPr>
          <p:cNvSpPr/>
          <p:nvPr/>
        </p:nvSpPr>
        <p:spPr>
          <a:xfrm>
            <a:off x="9172106" y="139546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146" name="Rettangolo arrotondato 44">
            <a:extLst>
              <a:ext uri="{FF2B5EF4-FFF2-40B4-BE49-F238E27FC236}">
                <a16:creationId xmlns:a16="http://schemas.microsoft.com/office/drawing/2014/main" id="{E84D9DF5-92F5-47DC-910E-AC04685AFC02}"/>
              </a:ext>
            </a:extLst>
          </p:cNvPr>
          <p:cNvSpPr/>
          <p:nvPr/>
        </p:nvSpPr>
        <p:spPr>
          <a:xfrm>
            <a:off x="4758252" y="342958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147" name="Rettangolo arrotondato 44">
            <a:extLst>
              <a:ext uri="{FF2B5EF4-FFF2-40B4-BE49-F238E27FC236}">
                <a16:creationId xmlns:a16="http://schemas.microsoft.com/office/drawing/2014/main" id="{4E2E23F5-2652-48AF-B255-3FA8B8F577DD}"/>
              </a:ext>
            </a:extLst>
          </p:cNvPr>
          <p:cNvSpPr/>
          <p:nvPr/>
        </p:nvSpPr>
        <p:spPr>
          <a:xfrm>
            <a:off x="6116598" y="341035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148" name="Rettangolo arrotondato 44">
            <a:extLst>
              <a:ext uri="{FF2B5EF4-FFF2-40B4-BE49-F238E27FC236}">
                <a16:creationId xmlns:a16="http://schemas.microsoft.com/office/drawing/2014/main" id="{6CE4476A-3C4A-47F5-977E-BFA7D67C82A0}"/>
              </a:ext>
            </a:extLst>
          </p:cNvPr>
          <p:cNvSpPr/>
          <p:nvPr/>
        </p:nvSpPr>
        <p:spPr>
          <a:xfrm>
            <a:off x="6080269" y="420530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149" name="Rettangolo arrotondato 44">
            <a:extLst>
              <a:ext uri="{FF2B5EF4-FFF2-40B4-BE49-F238E27FC236}">
                <a16:creationId xmlns:a16="http://schemas.microsoft.com/office/drawing/2014/main" id="{0C74640A-049A-49D0-AA5B-9171983336AC}"/>
              </a:ext>
            </a:extLst>
          </p:cNvPr>
          <p:cNvSpPr/>
          <p:nvPr/>
        </p:nvSpPr>
        <p:spPr>
          <a:xfrm>
            <a:off x="3250717" y="420530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150" name="Rettangolo arrotondato 44">
            <a:extLst>
              <a:ext uri="{FF2B5EF4-FFF2-40B4-BE49-F238E27FC236}">
                <a16:creationId xmlns:a16="http://schemas.microsoft.com/office/drawing/2014/main" id="{FBF0EED9-0C1A-4D80-83E7-0DC550CE9BD1}"/>
              </a:ext>
            </a:extLst>
          </p:cNvPr>
          <p:cNvSpPr/>
          <p:nvPr/>
        </p:nvSpPr>
        <p:spPr>
          <a:xfrm>
            <a:off x="1882402" y="420530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151" name="Rettangolo arrotondato 44">
            <a:extLst>
              <a:ext uri="{FF2B5EF4-FFF2-40B4-BE49-F238E27FC236}">
                <a16:creationId xmlns:a16="http://schemas.microsoft.com/office/drawing/2014/main" id="{A8CCFF18-72C2-49B8-A298-2DD4C0F55921}"/>
              </a:ext>
            </a:extLst>
          </p:cNvPr>
          <p:cNvSpPr/>
          <p:nvPr/>
        </p:nvSpPr>
        <p:spPr>
          <a:xfrm>
            <a:off x="7891905" y="445047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cxnSp>
        <p:nvCxnSpPr>
          <p:cNvPr id="6" name="Connettore diritto 5">
            <a:extLst>
              <a:ext uri="{FF2B5EF4-FFF2-40B4-BE49-F238E27FC236}">
                <a16:creationId xmlns:a16="http://schemas.microsoft.com/office/drawing/2014/main" id="{FF3D58FB-86F7-45D6-8070-31D43DDC0036}"/>
              </a:ext>
            </a:extLst>
          </p:cNvPr>
          <p:cNvCxnSpPr/>
          <p:nvPr/>
        </p:nvCxnSpPr>
        <p:spPr>
          <a:xfrm>
            <a:off x="3975713" y="4584356"/>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Connettore diritto 153">
            <a:extLst>
              <a:ext uri="{FF2B5EF4-FFF2-40B4-BE49-F238E27FC236}">
                <a16:creationId xmlns:a16="http://schemas.microsoft.com/office/drawing/2014/main" id="{FE56CF66-F8FB-49CA-9438-7D9EEDC7FB4D}"/>
              </a:ext>
            </a:extLst>
          </p:cNvPr>
          <p:cNvCxnSpPr/>
          <p:nvPr/>
        </p:nvCxnSpPr>
        <p:spPr>
          <a:xfrm>
            <a:off x="2625664" y="4591088"/>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Connettore diritto 154">
            <a:extLst>
              <a:ext uri="{FF2B5EF4-FFF2-40B4-BE49-F238E27FC236}">
                <a16:creationId xmlns:a16="http://schemas.microsoft.com/office/drawing/2014/main" id="{B69CA29D-3938-4363-A230-2DB843D037B7}"/>
              </a:ext>
            </a:extLst>
          </p:cNvPr>
          <p:cNvCxnSpPr/>
          <p:nvPr/>
        </p:nvCxnSpPr>
        <p:spPr>
          <a:xfrm>
            <a:off x="5363789" y="4591088"/>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ttore diritto 155">
            <a:extLst>
              <a:ext uri="{FF2B5EF4-FFF2-40B4-BE49-F238E27FC236}">
                <a16:creationId xmlns:a16="http://schemas.microsoft.com/office/drawing/2014/main" id="{B0221E73-243B-4924-984B-CBF341505371}"/>
              </a:ext>
            </a:extLst>
          </p:cNvPr>
          <p:cNvCxnSpPr/>
          <p:nvPr/>
        </p:nvCxnSpPr>
        <p:spPr>
          <a:xfrm>
            <a:off x="6845772" y="4591088"/>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nettore diritto 156">
            <a:extLst>
              <a:ext uri="{FF2B5EF4-FFF2-40B4-BE49-F238E27FC236}">
                <a16:creationId xmlns:a16="http://schemas.microsoft.com/office/drawing/2014/main" id="{11A96626-01F8-4F58-89AF-DA8F283E91F4}"/>
              </a:ext>
            </a:extLst>
          </p:cNvPr>
          <p:cNvCxnSpPr/>
          <p:nvPr/>
        </p:nvCxnSpPr>
        <p:spPr>
          <a:xfrm>
            <a:off x="9260219" y="4591088"/>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Rettangolo arrotondato 44">
            <a:extLst>
              <a:ext uri="{FF2B5EF4-FFF2-40B4-BE49-F238E27FC236}">
                <a16:creationId xmlns:a16="http://schemas.microsoft.com/office/drawing/2014/main" id="{700AA2FA-1912-4756-97C3-54A0AE125155}"/>
              </a:ext>
            </a:extLst>
          </p:cNvPr>
          <p:cNvSpPr/>
          <p:nvPr/>
        </p:nvSpPr>
        <p:spPr>
          <a:xfrm>
            <a:off x="9017133" y="445047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8" name="Rettangolo 7">
            <a:extLst>
              <a:ext uri="{FF2B5EF4-FFF2-40B4-BE49-F238E27FC236}">
                <a16:creationId xmlns:a16="http://schemas.microsoft.com/office/drawing/2014/main" id="{E1C9C570-A5AD-405A-B466-F80E296CAD36}"/>
              </a:ext>
            </a:extLst>
          </p:cNvPr>
          <p:cNvSpPr/>
          <p:nvPr/>
        </p:nvSpPr>
        <p:spPr>
          <a:xfrm>
            <a:off x="1973922" y="5116010"/>
            <a:ext cx="1078197" cy="457201"/>
          </a:xfrm>
          <a:prstGeom prst="rect">
            <a:avLst/>
          </a:prstGeom>
          <a:solidFill>
            <a:schemeClr val="tx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3171901C-5C37-49EF-A3B8-9ABF89613ECF}"/>
              </a:ext>
            </a:extLst>
          </p:cNvPr>
          <p:cNvSpPr txBox="1"/>
          <p:nvPr/>
        </p:nvSpPr>
        <p:spPr>
          <a:xfrm>
            <a:off x="3493803" y="5140411"/>
            <a:ext cx="1078197" cy="369332"/>
          </a:xfrm>
          <a:prstGeom prst="rect">
            <a:avLst/>
          </a:prstGeom>
          <a:noFill/>
        </p:spPr>
        <p:txBody>
          <a:bodyPr wrap="square" rtlCol="0">
            <a:spAutoFit/>
          </a:bodyPr>
          <a:lstStyle/>
          <a:p>
            <a:r>
              <a:rPr lang="it-IT"/>
              <a:t>Over 55</a:t>
            </a:r>
          </a:p>
        </p:txBody>
      </p:sp>
      <p:sp>
        <p:nvSpPr>
          <p:cNvPr id="153" name="CasellaDiTesto 152">
            <a:extLst>
              <a:ext uri="{FF2B5EF4-FFF2-40B4-BE49-F238E27FC236}">
                <a16:creationId xmlns:a16="http://schemas.microsoft.com/office/drawing/2014/main" id="{97514D0D-B145-4B4A-98F2-B88AD93A177B}"/>
              </a:ext>
            </a:extLst>
          </p:cNvPr>
          <p:cNvSpPr txBox="1"/>
          <p:nvPr/>
        </p:nvSpPr>
        <p:spPr>
          <a:xfrm>
            <a:off x="2125488" y="5140411"/>
            <a:ext cx="1078197" cy="369332"/>
          </a:xfrm>
          <a:prstGeom prst="rect">
            <a:avLst/>
          </a:prstGeom>
          <a:noFill/>
        </p:spPr>
        <p:txBody>
          <a:bodyPr wrap="square" rtlCol="0">
            <a:spAutoFit/>
          </a:bodyPr>
          <a:lstStyle/>
          <a:p>
            <a:r>
              <a:rPr lang="it-IT"/>
              <a:t>35&gt;54</a:t>
            </a:r>
          </a:p>
        </p:txBody>
      </p:sp>
      <p:sp>
        <p:nvSpPr>
          <p:cNvPr id="159" name="Rettangolo 158">
            <a:extLst>
              <a:ext uri="{FF2B5EF4-FFF2-40B4-BE49-F238E27FC236}">
                <a16:creationId xmlns:a16="http://schemas.microsoft.com/office/drawing/2014/main" id="{2891FEAA-833A-4273-95BC-CC5D418E6719}"/>
              </a:ext>
            </a:extLst>
          </p:cNvPr>
          <p:cNvSpPr/>
          <p:nvPr/>
        </p:nvSpPr>
        <p:spPr>
          <a:xfrm>
            <a:off x="5022078" y="5116010"/>
            <a:ext cx="4510187" cy="457201"/>
          </a:xfrm>
          <a:prstGeom prst="rect">
            <a:avLst/>
          </a:prstGeom>
          <a:solidFill>
            <a:schemeClr val="tx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1" name="Rettangolo 160">
            <a:extLst>
              <a:ext uri="{FF2B5EF4-FFF2-40B4-BE49-F238E27FC236}">
                <a16:creationId xmlns:a16="http://schemas.microsoft.com/office/drawing/2014/main" id="{AC3A6D08-07F9-42B6-8683-F56B4043F381}"/>
              </a:ext>
            </a:extLst>
          </p:cNvPr>
          <p:cNvSpPr/>
          <p:nvPr/>
        </p:nvSpPr>
        <p:spPr>
          <a:xfrm>
            <a:off x="3416715" y="5124785"/>
            <a:ext cx="1176606" cy="457201"/>
          </a:xfrm>
          <a:prstGeom prst="rect">
            <a:avLst/>
          </a:prstGeom>
          <a:solidFill>
            <a:schemeClr val="tx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8" name="CasellaDiTesto 157">
            <a:extLst>
              <a:ext uri="{FF2B5EF4-FFF2-40B4-BE49-F238E27FC236}">
                <a16:creationId xmlns:a16="http://schemas.microsoft.com/office/drawing/2014/main" id="{D360B34F-E544-4A0F-B6A4-EDB29E81E2C3}"/>
              </a:ext>
            </a:extLst>
          </p:cNvPr>
          <p:cNvSpPr txBox="1"/>
          <p:nvPr/>
        </p:nvSpPr>
        <p:spPr>
          <a:xfrm>
            <a:off x="6946739" y="5140411"/>
            <a:ext cx="1078197" cy="369332"/>
          </a:xfrm>
          <a:prstGeom prst="rect">
            <a:avLst/>
          </a:prstGeom>
          <a:noFill/>
        </p:spPr>
        <p:txBody>
          <a:bodyPr wrap="square" rtlCol="0">
            <a:spAutoFit/>
          </a:bodyPr>
          <a:lstStyle/>
          <a:p>
            <a:r>
              <a:rPr lang="it-IT"/>
              <a:t>18&gt;34</a:t>
            </a:r>
          </a:p>
        </p:txBody>
      </p:sp>
      <p:sp>
        <p:nvSpPr>
          <p:cNvPr id="162" name="Rettangolo arrotondato 44">
            <a:extLst>
              <a:ext uri="{FF2B5EF4-FFF2-40B4-BE49-F238E27FC236}">
                <a16:creationId xmlns:a16="http://schemas.microsoft.com/office/drawing/2014/main" id="{0EE4A382-2AFB-481A-9508-9E5D7CF7D346}"/>
              </a:ext>
            </a:extLst>
          </p:cNvPr>
          <p:cNvSpPr/>
          <p:nvPr/>
        </p:nvSpPr>
        <p:spPr>
          <a:xfrm>
            <a:off x="3457701" y="546856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163" name="Rettangolo arrotondato 44">
            <a:extLst>
              <a:ext uri="{FF2B5EF4-FFF2-40B4-BE49-F238E27FC236}">
                <a16:creationId xmlns:a16="http://schemas.microsoft.com/office/drawing/2014/main" id="{16B86D9A-B0B4-4490-A343-2736D39E0D15}"/>
              </a:ext>
            </a:extLst>
          </p:cNvPr>
          <p:cNvSpPr/>
          <p:nvPr/>
        </p:nvSpPr>
        <p:spPr>
          <a:xfrm>
            <a:off x="1743462" y="523879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164" name="Rettangolo arrotondato 44">
            <a:extLst>
              <a:ext uri="{FF2B5EF4-FFF2-40B4-BE49-F238E27FC236}">
                <a16:creationId xmlns:a16="http://schemas.microsoft.com/office/drawing/2014/main" id="{350CC1FB-6219-4D16-B7EB-929A316AE6F5}"/>
              </a:ext>
            </a:extLst>
          </p:cNvPr>
          <p:cNvSpPr/>
          <p:nvPr/>
        </p:nvSpPr>
        <p:spPr>
          <a:xfrm>
            <a:off x="5566769" y="52919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165" name="CasellaDiTesto 164">
            <a:extLst>
              <a:ext uri="{FF2B5EF4-FFF2-40B4-BE49-F238E27FC236}">
                <a16:creationId xmlns:a16="http://schemas.microsoft.com/office/drawing/2014/main" id="{5D0994AB-627A-46EC-B797-FDEA1E193BBB}"/>
              </a:ext>
            </a:extLst>
          </p:cNvPr>
          <p:cNvSpPr txBox="1"/>
          <p:nvPr/>
        </p:nvSpPr>
        <p:spPr>
          <a:xfrm>
            <a:off x="2766407" y="5909935"/>
            <a:ext cx="2418611" cy="369332"/>
          </a:xfrm>
          <a:prstGeom prst="rect">
            <a:avLst/>
          </a:prstGeom>
          <a:noFill/>
        </p:spPr>
        <p:txBody>
          <a:bodyPr wrap="square" rtlCol="0">
            <a:spAutoFit/>
          </a:bodyPr>
          <a:lstStyle/>
          <a:p>
            <a:pPr lvl="0"/>
            <a:r>
              <a:rPr lang="it-IT">
                <a:solidFill>
                  <a:schemeClr val="tx1">
                    <a:lumMod val="85000"/>
                  </a:schemeClr>
                </a:solidFill>
              </a:rPr>
              <a:t>ADULTI </a:t>
            </a:r>
            <a:r>
              <a:rPr lang="it-IT">
                <a:solidFill>
                  <a:schemeClr val="tx1">
                    <a:lumMod val="85000"/>
                  </a:schemeClr>
                </a:solidFill>
                <a:sym typeface="Symbol" panose="05050102010706020507" pitchFamily="18" charset="2"/>
              </a:rPr>
              <a:t> filiale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166" name="CasellaDiTesto 165">
            <a:extLst>
              <a:ext uri="{FF2B5EF4-FFF2-40B4-BE49-F238E27FC236}">
                <a16:creationId xmlns:a16="http://schemas.microsoft.com/office/drawing/2014/main" id="{F374A123-ECA2-4680-8EA6-3EACB1A7389B}"/>
              </a:ext>
            </a:extLst>
          </p:cNvPr>
          <p:cNvSpPr txBox="1"/>
          <p:nvPr/>
        </p:nvSpPr>
        <p:spPr>
          <a:xfrm>
            <a:off x="6293069" y="5871905"/>
            <a:ext cx="3949907" cy="369332"/>
          </a:xfrm>
          <a:prstGeom prst="rect">
            <a:avLst/>
          </a:prstGeom>
          <a:noFill/>
        </p:spPr>
        <p:txBody>
          <a:bodyPr wrap="square" rtlCol="0">
            <a:spAutoFit/>
          </a:bodyPr>
          <a:lstStyle/>
          <a:p>
            <a:pPr lvl="0"/>
            <a:r>
              <a:rPr lang="it-IT">
                <a:solidFill>
                  <a:schemeClr val="tx1">
                    <a:lumMod val="85000"/>
                  </a:schemeClr>
                </a:solidFill>
              </a:rPr>
              <a:t>GIOVANI </a:t>
            </a:r>
            <a:r>
              <a:rPr lang="it-IT">
                <a:solidFill>
                  <a:schemeClr val="tx1">
                    <a:lumMod val="85000"/>
                  </a:schemeClr>
                </a:solidFill>
                <a:sym typeface="Symbol" panose="05050102010706020507" pitchFamily="18" charset="2"/>
              </a:rPr>
              <a:t> totem e mobile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167" name="Goccia 166">
            <a:extLst>
              <a:ext uri="{FF2B5EF4-FFF2-40B4-BE49-F238E27FC236}">
                <a16:creationId xmlns:a16="http://schemas.microsoft.com/office/drawing/2014/main" id="{29218005-ADD8-46A6-944D-ECAB53377E35}"/>
              </a:ext>
            </a:extLst>
          </p:cNvPr>
          <p:cNvSpPr/>
          <p:nvPr/>
        </p:nvSpPr>
        <p:spPr>
          <a:xfrm rot="1905374">
            <a:off x="2479799" y="5992096"/>
            <a:ext cx="263725" cy="274338"/>
          </a:xfrm>
          <a:prstGeom prst="teardrop">
            <a:avLst>
              <a:gd name="adj" fmla="val 102018"/>
            </a:avLst>
          </a:prstGeom>
          <a:solidFill>
            <a:srgbClr val="B01513"/>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68" name="Goccia 167">
            <a:extLst>
              <a:ext uri="{FF2B5EF4-FFF2-40B4-BE49-F238E27FC236}">
                <a16:creationId xmlns:a16="http://schemas.microsoft.com/office/drawing/2014/main" id="{B79EF8DE-B993-4D5E-98C7-039BD2A84EBC}"/>
              </a:ext>
            </a:extLst>
          </p:cNvPr>
          <p:cNvSpPr/>
          <p:nvPr/>
        </p:nvSpPr>
        <p:spPr>
          <a:xfrm rot="1905374">
            <a:off x="6007178" y="5920770"/>
            <a:ext cx="263725" cy="274338"/>
          </a:xfrm>
          <a:prstGeom prst="teardrop">
            <a:avLst>
              <a:gd name="adj" fmla="val 102018"/>
            </a:avLst>
          </a:prstGeom>
          <a:solidFill>
            <a:srgbClr val="B01513"/>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2347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BF23797F-C9CF-4D1E-9FB9-9D52CDE3F5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6003" y="493843"/>
            <a:ext cx="8798705" cy="6367114"/>
          </a:xfrm>
          <a:prstGeom prst="rect">
            <a:avLst/>
          </a:prstGeom>
          <a:noFill/>
          <a:extLst>
            <a:ext uri="{909E8E84-426E-40DD-AFC4-6F175D3DCCD1}">
              <a14:hiddenFill xmlns:a14="http://schemas.microsoft.com/office/drawing/2010/main">
                <a:solidFill>
                  <a:srgbClr val="FFFFFF"/>
                </a:solidFill>
              </a14:hiddenFill>
            </a:ext>
          </a:extLst>
        </p:spPr>
      </p:pic>
      <p:sp>
        <p:nvSpPr>
          <p:cNvPr id="90" name="Documento 89">
            <a:extLst>
              <a:ext uri="{FF2B5EF4-FFF2-40B4-BE49-F238E27FC236}">
                <a16:creationId xmlns:a16="http://schemas.microsoft.com/office/drawing/2014/main" id="{8D336CCD-BCA5-4D0C-80B2-9BCA1B4C71DD}"/>
              </a:ext>
            </a:extLst>
          </p:cNvPr>
          <p:cNvSpPr>
            <a:spLocks/>
          </p:cNvSpPr>
          <p:nvPr/>
        </p:nvSpPr>
        <p:spPr>
          <a:xfrm rot="10800000">
            <a:off x="-16301" y="2795079"/>
            <a:ext cx="6522199" cy="4057740"/>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Documento 11"/>
          <p:cNvSpPr/>
          <p:nvPr/>
        </p:nvSpPr>
        <p:spPr>
          <a:xfrm>
            <a:off x="-10015" y="344203"/>
            <a:ext cx="6522201" cy="361160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Internet e mobile banking 1/3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 esce titolino e tabella</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https://www.freepik.com/free-photo/e-banking-payment-financial-connection-laptop_2910912.htm#term=online banking&amp;page=1&amp;position=24</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36159" y="51661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3" name="CasellaDiTesto 52">
            <a:extLst>
              <a:ext uri="{FF2B5EF4-FFF2-40B4-BE49-F238E27FC236}">
                <a16:creationId xmlns:a16="http://schemas.microsoft.com/office/drawing/2014/main" id="{B9E06402-2EB4-4453-95F1-82AB06D0E268}"/>
              </a:ext>
            </a:extLst>
          </p:cNvPr>
          <p:cNvSpPr txBox="1"/>
          <p:nvPr/>
        </p:nvSpPr>
        <p:spPr>
          <a:xfrm>
            <a:off x="1201740" y="4218244"/>
            <a:ext cx="5101133" cy="369332"/>
          </a:xfrm>
          <a:prstGeom prst="rect">
            <a:avLst/>
          </a:prstGeom>
          <a:noFill/>
        </p:spPr>
        <p:txBody>
          <a:bodyPr wrap="square" rtlCol="0">
            <a:spAutoFit/>
          </a:bodyPr>
          <a:lstStyle/>
          <a:p>
            <a:pPr lvl="0"/>
            <a:r>
              <a:rPr lang="it-IT">
                <a:solidFill>
                  <a:schemeClr val="tx1">
                    <a:lumMod val="85000"/>
                  </a:schemeClr>
                </a:solidFill>
              </a:rPr>
              <a:t>Utilizzo del canale Internet</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62" name="Rettangolo arrotondato 44">
            <a:extLst>
              <a:ext uri="{FF2B5EF4-FFF2-40B4-BE49-F238E27FC236}">
                <a16:creationId xmlns:a16="http://schemas.microsoft.com/office/drawing/2014/main" id="{0B2BEE85-2AD8-4414-A59C-109B43118F88}"/>
              </a:ext>
            </a:extLst>
          </p:cNvPr>
          <p:cNvSpPr/>
          <p:nvPr/>
        </p:nvSpPr>
        <p:spPr>
          <a:xfrm>
            <a:off x="5440267" y="285550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3" name="Rettangolo arrotondato 44">
            <a:extLst>
              <a:ext uri="{FF2B5EF4-FFF2-40B4-BE49-F238E27FC236}">
                <a16:creationId xmlns:a16="http://schemas.microsoft.com/office/drawing/2014/main" id="{63F7B93D-838E-47E5-85BB-EF10F77D7F9D}"/>
              </a:ext>
            </a:extLst>
          </p:cNvPr>
          <p:cNvSpPr/>
          <p:nvPr/>
        </p:nvSpPr>
        <p:spPr>
          <a:xfrm>
            <a:off x="279245" y="485634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6" name="Rettangolo arrotondato 44">
            <a:extLst>
              <a:ext uri="{FF2B5EF4-FFF2-40B4-BE49-F238E27FC236}">
                <a16:creationId xmlns:a16="http://schemas.microsoft.com/office/drawing/2014/main" id="{E44E338A-F931-43F7-9967-478106E9B089}"/>
              </a:ext>
            </a:extLst>
          </p:cNvPr>
          <p:cNvSpPr/>
          <p:nvPr/>
        </p:nvSpPr>
        <p:spPr>
          <a:xfrm>
            <a:off x="286740" y="539626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8" name="Rettangolo arrotondato 44">
            <a:extLst>
              <a:ext uri="{FF2B5EF4-FFF2-40B4-BE49-F238E27FC236}">
                <a16:creationId xmlns:a16="http://schemas.microsoft.com/office/drawing/2014/main" id="{E40860B3-9A3B-4705-A30F-877CE58AC611}"/>
              </a:ext>
            </a:extLst>
          </p:cNvPr>
          <p:cNvSpPr/>
          <p:nvPr/>
        </p:nvSpPr>
        <p:spPr>
          <a:xfrm>
            <a:off x="412012" y="286185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pic>
        <p:nvPicPr>
          <p:cNvPr id="3" name="Immagine 2">
            <a:extLst>
              <a:ext uri="{FF2B5EF4-FFF2-40B4-BE49-F238E27FC236}">
                <a16:creationId xmlns:a16="http://schemas.microsoft.com/office/drawing/2014/main" id="{C3622980-E5ED-4056-B7E3-DF48669E0D17}"/>
              </a:ext>
            </a:extLst>
          </p:cNvPr>
          <p:cNvPicPr>
            <a:picLocks noChangeAspect="1"/>
          </p:cNvPicPr>
          <p:nvPr/>
        </p:nvPicPr>
        <p:blipFill>
          <a:blip r:embed="rId4"/>
          <a:stretch>
            <a:fillRect/>
          </a:stretch>
        </p:blipFill>
        <p:spPr>
          <a:xfrm>
            <a:off x="116444" y="1008628"/>
            <a:ext cx="6186429" cy="1833364"/>
          </a:xfrm>
          <a:prstGeom prst="rect">
            <a:avLst/>
          </a:prstGeom>
        </p:spPr>
      </p:pic>
      <p:sp>
        <p:nvSpPr>
          <p:cNvPr id="47" name="Goccia 46">
            <a:extLst>
              <a:ext uri="{FF2B5EF4-FFF2-40B4-BE49-F238E27FC236}">
                <a16:creationId xmlns:a16="http://schemas.microsoft.com/office/drawing/2014/main" id="{D9B9D942-F6CA-451B-8C17-4EA2F2A833A1}"/>
              </a:ext>
            </a:extLst>
          </p:cNvPr>
          <p:cNvSpPr/>
          <p:nvPr/>
        </p:nvSpPr>
        <p:spPr>
          <a:xfrm>
            <a:off x="802157" y="4315146"/>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303451" y="431268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1" name="CasellaDiTesto 70">
            <a:extLst>
              <a:ext uri="{FF2B5EF4-FFF2-40B4-BE49-F238E27FC236}">
                <a16:creationId xmlns:a16="http://schemas.microsoft.com/office/drawing/2014/main" id="{AECB9560-9C46-4FCA-AF80-28BC76250EAE}"/>
              </a:ext>
            </a:extLst>
          </p:cNvPr>
          <p:cNvSpPr txBox="1"/>
          <p:nvPr/>
        </p:nvSpPr>
        <p:spPr>
          <a:xfrm>
            <a:off x="422277" y="476713"/>
            <a:ext cx="4970197" cy="400110"/>
          </a:xfrm>
          <a:prstGeom prst="rect">
            <a:avLst/>
          </a:prstGeom>
          <a:noFill/>
        </p:spPr>
        <p:txBody>
          <a:bodyPr wrap="square" rtlCol="0">
            <a:spAutoFit/>
          </a:bodyPr>
          <a:lstStyle/>
          <a:p>
            <a:pPr lvl="0"/>
            <a:r>
              <a:rPr lang="it-IT" sz="2000" b="1">
                <a:solidFill>
                  <a:srgbClr val="23585E"/>
                </a:solidFill>
                <a:latin typeface="Tempus Sans ITC" panose="04020404030D07020202" pitchFamily="82" charset="0"/>
                <a:cs typeface="Gisha" panose="020B0502040204020203" pitchFamily="34" charset="-79"/>
              </a:rPr>
              <a:t>Utilizzo dei servizi di internet banking da pc </a:t>
            </a:r>
            <a:endParaRPr lang="it-IT" sz="2000" b="1" dirty="0">
              <a:solidFill>
                <a:srgbClr val="23585E"/>
              </a:solidFill>
              <a:latin typeface="Tempus Sans ITC" panose="04020404030D07020202" pitchFamily="82" charset="0"/>
              <a:cs typeface="Gisha" panose="020B0502040204020203" pitchFamily="34" charset="-79"/>
            </a:endParaRPr>
          </a:p>
        </p:txBody>
      </p:sp>
      <p:sp>
        <p:nvSpPr>
          <p:cNvPr id="4" name="Rettangolo 3">
            <a:extLst>
              <a:ext uri="{FF2B5EF4-FFF2-40B4-BE49-F238E27FC236}">
                <a16:creationId xmlns:a16="http://schemas.microsoft.com/office/drawing/2014/main" id="{35341B3E-BAD8-4E70-A6E7-B56E933CF699}"/>
              </a:ext>
            </a:extLst>
          </p:cNvPr>
          <p:cNvSpPr/>
          <p:nvPr/>
        </p:nvSpPr>
        <p:spPr>
          <a:xfrm>
            <a:off x="5123638" y="1499466"/>
            <a:ext cx="1119430" cy="549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5726411" y="136145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4" name="CasellaDiTesto 73">
            <a:extLst>
              <a:ext uri="{FF2B5EF4-FFF2-40B4-BE49-F238E27FC236}">
                <a16:creationId xmlns:a16="http://schemas.microsoft.com/office/drawing/2014/main" id="{7D8AB8E6-F0C4-4E12-B678-31864659E3CC}"/>
              </a:ext>
            </a:extLst>
          </p:cNvPr>
          <p:cNvSpPr txBox="1"/>
          <p:nvPr/>
        </p:nvSpPr>
        <p:spPr>
          <a:xfrm>
            <a:off x="1191664" y="4775517"/>
            <a:ext cx="6357201" cy="369332"/>
          </a:xfrm>
          <a:prstGeom prst="rect">
            <a:avLst/>
          </a:prstGeom>
          <a:noFill/>
        </p:spPr>
        <p:txBody>
          <a:bodyPr wrap="square" rtlCol="0">
            <a:spAutoFit/>
          </a:bodyPr>
          <a:lstStyle/>
          <a:p>
            <a:pPr lvl="0"/>
            <a:r>
              <a:rPr lang="it-IT">
                <a:solidFill>
                  <a:schemeClr val="tx1">
                    <a:lumMod val="85000"/>
                  </a:schemeClr>
                </a:solidFill>
              </a:rPr>
              <a:t>Operazioni informative e dispositive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75" name="Goccia 74">
            <a:extLst>
              <a:ext uri="{FF2B5EF4-FFF2-40B4-BE49-F238E27FC236}">
                <a16:creationId xmlns:a16="http://schemas.microsoft.com/office/drawing/2014/main" id="{206DFFEB-4B18-498B-9031-93C46E159382}"/>
              </a:ext>
            </a:extLst>
          </p:cNvPr>
          <p:cNvSpPr/>
          <p:nvPr/>
        </p:nvSpPr>
        <p:spPr>
          <a:xfrm>
            <a:off x="795307" y="4814507"/>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76" name="Goccia 75">
            <a:extLst>
              <a:ext uri="{FF2B5EF4-FFF2-40B4-BE49-F238E27FC236}">
                <a16:creationId xmlns:a16="http://schemas.microsoft.com/office/drawing/2014/main" id="{55D415DC-5C16-4A05-B52F-C1E3EE9F1AA7}"/>
              </a:ext>
            </a:extLst>
          </p:cNvPr>
          <p:cNvSpPr/>
          <p:nvPr/>
        </p:nvSpPr>
        <p:spPr>
          <a:xfrm>
            <a:off x="811812" y="5349596"/>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79" name="CasellaDiTesto 78">
            <a:extLst>
              <a:ext uri="{FF2B5EF4-FFF2-40B4-BE49-F238E27FC236}">
                <a16:creationId xmlns:a16="http://schemas.microsoft.com/office/drawing/2014/main" id="{A5A65A34-6B7D-4538-A900-ABF84A5F1413}"/>
              </a:ext>
            </a:extLst>
          </p:cNvPr>
          <p:cNvSpPr txBox="1"/>
          <p:nvPr/>
        </p:nvSpPr>
        <p:spPr>
          <a:xfrm>
            <a:off x="1208167" y="5313623"/>
            <a:ext cx="6357201" cy="369332"/>
          </a:xfrm>
          <a:prstGeom prst="rect">
            <a:avLst/>
          </a:prstGeom>
          <a:noFill/>
        </p:spPr>
        <p:txBody>
          <a:bodyPr wrap="square" rtlCol="0">
            <a:spAutoFit/>
          </a:bodyPr>
          <a:lstStyle/>
          <a:p>
            <a:pPr lvl="0"/>
            <a:r>
              <a:rPr lang="it-IT">
                <a:solidFill>
                  <a:schemeClr val="tx1">
                    <a:lumMod val="85000"/>
                  </a:schemeClr>
                </a:solidFill>
              </a:rPr>
              <a:t>Operazioni informative e dispositive di base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64" name="Rettangolo arrotondato 44">
            <a:extLst>
              <a:ext uri="{FF2B5EF4-FFF2-40B4-BE49-F238E27FC236}">
                <a16:creationId xmlns:a16="http://schemas.microsoft.com/office/drawing/2014/main" id="{42E223E2-BABF-4E58-84CF-D3BDF306405B}"/>
              </a:ext>
            </a:extLst>
          </p:cNvPr>
          <p:cNvSpPr/>
          <p:nvPr/>
        </p:nvSpPr>
        <p:spPr>
          <a:xfrm>
            <a:off x="4127477" y="28061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0" name="Rettangolo arrotondato 44">
            <a:extLst>
              <a:ext uri="{FF2B5EF4-FFF2-40B4-BE49-F238E27FC236}">
                <a16:creationId xmlns:a16="http://schemas.microsoft.com/office/drawing/2014/main" id="{546240B4-D3A1-459B-9660-B4AFD55F63F6}"/>
              </a:ext>
            </a:extLst>
          </p:cNvPr>
          <p:cNvSpPr/>
          <p:nvPr/>
        </p:nvSpPr>
        <p:spPr>
          <a:xfrm>
            <a:off x="2900845" y="278577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85" name="Goccia 84">
            <a:extLst>
              <a:ext uri="{FF2B5EF4-FFF2-40B4-BE49-F238E27FC236}">
                <a16:creationId xmlns:a16="http://schemas.microsoft.com/office/drawing/2014/main" id="{690DB0FD-1CB7-45BF-B0AD-441A0E27CE82}"/>
              </a:ext>
            </a:extLst>
          </p:cNvPr>
          <p:cNvSpPr/>
          <p:nvPr/>
        </p:nvSpPr>
        <p:spPr>
          <a:xfrm>
            <a:off x="839536" y="5862232"/>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87" name="CasellaDiTesto 86">
            <a:extLst>
              <a:ext uri="{FF2B5EF4-FFF2-40B4-BE49-F238E27FC236}">
                <a16:creationId xmlns:a16="http://schemas.microsoft.com/office/drawing/2014/main" id="{28FCD70D-05CD-4860-8C67-515F5E2D10DE}"/>
              </a:ext>
            </a:extLst>
          </p:cNvPr>
          <p:cNvSpPr txBox="1"/>
          <p:nvPr/>
        </p:nvSpPr>
        <p:spPr>
          <a:xfrm>
            <a:off x="1257701" y="5821968"/>
            <a:ext cx="6357201" cy="369332"/>
          </a:xfrm>
          <a:prstGeom prst="rect">
            <a:avLst/>
          </a:prstGeom>
          <a:noFill/>
        </p:spPr>
        <p:txBody>
          <a:bodyPr wrap="square" rtlCol="0">
            <a:spAutoFit/>
          </a:bodyPr>
          <a:lstStyle/>
          <a:p>
            <a:pPr lvl="0"/>
            <a:r>
              <a:rPr lang="it-IT">
                <a:solidFill>
                  <a:schemeClr val="tx1">
                    <a:lumMod val="85000"/>
                  </a:schemeClr>
                </a:solidFill>
              </a:rPr>
              <a:t>Nessun utilizzo</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91" name="Rettangolo arrotondato 44">
            <a:extLst>
              <a:ext uri="{FF2B5EF4-FFF2-40B4-BE49-F238E27FC236}">
                <a16:creationId xmlns:a16="http://schemas.microsoft.com/office/drawing/2014/main" id="{AC5ED996-0FDA-4811-A84F-62613E85329E}"/>
              </a:ext>
            </a:extLst>
          </p:cNvPr>
          <p:cNvSpPr/>
          <p:nvPr/>
        </p:nvSpPr>
        <p:spPr>
          <a:xfrm>
            <a:off x="260621" y="589041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val="2231580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BF23797F-C9CF-4D1E-9FB9-9D52CDE3F5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819"/>
          <a:stretch/>
        </p:blipFill>
        <p:spPr bwMode="auto">
          <a:xfrm>
            <a:off x="5072387" y="533117"/>
            <a:ext cx="7119613" cy="6308216"/>
          </a:xfrm>
          <a:prstGeom prst="rect">
            <a:avLst/>
          </a:prstGeom>
          <a:noFill/>
          <a:extLst>
            <a:ext uri="{909E8E84-426E-40DD-AFC4-6F175D3DCCD1}">
              <a14:hiddenFill xmlns:a14="http://schemas.microsoft.com/office/drawing/2010/main">
                <a:solidFill>
                  <a:srgbClr val="FFFFFF"/>
                </a:solidFill>
              </a14:hiddenFill>
            </a:ext>
          </a:extLst>
        </p:spPr>
      </p:pic>
      <p:sp>
        <p:nvSpPr>
          <p:cNvPr id="90" name="Documento 89">
            <a:extLst>
              <a:ext uri="{FF2B5EF4-FFF2-40B4-BE49-F238E27FC236}">
                <a16:creationId xmlns:a16="http://schemas.microsoft.com/office/drawing/2014/main" id="{8D336CCD-BCA5-4D0C-80B2-9BCA1B4C71DD}"/>
              </a:ext>
            </a:extLst>
          </p:cNvPr>
          <p:cNvSpPr>
            <a:spLocks/>
          </p:cNvSpPr>
          <p:nvPr/>
        </p:nvSpPr>
        <p:spPr>
          <a:xfrm rot="10800000">
            <a:off x="-16301" y="2795079"/>
            <a:ext cx="6522199" cy="4057740"/>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Documento 11"/>
          <p:cNvSpPr/>
          <p:nvPr/>
        </p:nvSpPr>
        <p:spPr>
          <a:xfrm>
            <a:off x="-10015" y="344203"/>
            <a:ext cx="6522201" cy="361160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Internet e mobile banking 2/3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a:defRPr/>
            </a:pPr>
            <a:r>
              <a:rPr lang="it-IT">
                <a:solidFill>
                  <a:prstClr val="black"/>
                </a:solidFill>
              </a:rPr>
              <a:t>In sincro con audio 1 esce titolino e tabella</a:t>
            </a:r>
            <a:endParaRPr lang="it-IT" sz="1100">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https://www.freepik.com/free-photo/people-female-bank-cell-coffee_1108399.htm#term=mobile banking&amp;page=4&amp;position=12</a:t>
            </a: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36159" y="51661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3" name="CasellaDiTesto 52">
            <a:extLst>
              <a:ext uri="{FF2B5EF4-FFF2-40B4-BE49-F238E27FC236}">
                <a16:creationId xmlns:a16="http://schemas.microsoft.com/office/drawing/2014/main" id="{B9E06402-2EB4-4453-95F1-82AB06D0E268}"/>
              </a:ext>
            </a:extLst>
          </p:cNvPr>
          <p:cNvSpPr txBox="1"/>
          <p:nvPr/>
        </p:nvSpPr>
        <p:spPr>
          <a:xfrm>
            <a:off x="1236784" y="4462503"/>
            <a:ext cx="5101133" cy="369332"/>
          </a:xfrm>
          <a:prstGeom prst="rect">
            <a:avLst/>
          </a:prstGeom>
          <a:noFill/>
        </p:spPr>
        <p:txBody>
          <a:bodyPr wrap="square" rtlCol="0">
            <a:spAutoFit/>
          </a:bodyPr>
          <a:lstStyle/>
          <a:p>
            <a:pPr lvl="0"/>
            <a:r>
              <a:rPr lang="it-IT">
                <a:solidFill>
                  <a:schemeClr val="tx1">
                    <a:lumMod val="85000"/>
                  </a:schemeClr>
                </a:solidFill>
              </a:rPr>
              <a:t>Utilizzo esclusivo per tutte le operazioni</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62" name="Rettangolo arrotondato 44">
            <a:extLst>
              <a:ext uri="{FF2B5EF4-FFF2-40B4-BE49-F238E27FC236}">
                <a16:creationId xmlns:a16="http://schemas.microsoft.com/office/drawing/2014/main" id="{0B2BEE85-2AD8-4414-A59C-109B43118F88}"/>
              </a:ext>
            </a:extLst>
          </p:cNvPr>
          <p:cNvSpPr/>
          <p:nvPr/>
        </p:nvSpPr>
        <p:spPr>
          <a:xfrm>
            <a:off x="5621161" y="285726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3" name="Rettangolo arrotondato 44">
            <a:extLst>
              <a:ext uri="{FF2B5EF4-FFF2-40B4-BE49-F238E27FC236}">
                <a16:creationId xmlns:a16="http://schemas.microsoft.com/office/drawing/2014/main" id="{63F7B93D-838E-47E5-85BB-EF10F77D7F9D}"/>
              </a:ext>
            </a:extLst>
          </p:cNvPr>
          <p:cNvSpPr/>
          <p:nvPr/>
        </p:nvSpPr>
        <p:spPr>
          <a:xfrm>
            <a:off x="314289" y="560791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6" name="Rettangolo arrotondato 44">
            <a:extLst>
              <a:ext uri="{FF2B5EF4-FFF2-40B4-BE49-F238E27FC236}">
                <a16:creationId xmlns:a16="http://schemas.microsoft.com/office/drawing/2014/main" id="{E44E338A-F931-43F7-9967-478106E9B089}"/>
              </a:ext>
            </a:extLst>
          </p:cNvPr>
          <p:cNvSpPr/>
          <p:nvPr/>
        </p:nvSpPr>
        <p:spPr>
          <a:xfrm>
            <a:off x="777164" y="636225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7" name="Goccia 46">
            <a:extLst>
              <a:ext uri="{FF2B5EF4-FFF2-40B4-BE49-F238E27FC236}">
                <a16:creationId xmlns:a16="http://schemas.microsoft.com/office/drawing/2014/main" id="{D9B9D942-F6CA-451B-8C17-4EA2F2A833A1}"/>
              </a:ext>
            </a:extLst>
          </p:cNvPr>
          <p:cNvSpPr/>
          <p:nvPr/>
        </p:nvSpPr>
        <p:spPr>
          <a:xfrm>
            <a:off x="837201" y="4559405"/>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314288" y="457236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1" name="CasellaDiTesto 70">
            <a:extLst>
              <a:ext uri="{FF2B5EF4-FFF2-40B4-BE49-F238E27FC236}">
                <a16:creationId xmlns:a16="http://schemas.microsoft.com/office/drawing/2014/main" id="{AECB9560-9C46-4FCA-AF80-28BC76250EAE}"/>
              </a:ext>
            </a:extLst>
          </p:cNvPr>
          <p:cNvSpPr txBox="1"/>
          <p:nvPr/>
        </p:nvSpPr>
        <p:spPr>
          <a:xfrm>
            <a:off x="422277" y="476713"/>
            <a:ext cx="5820791" cy="400110"/>
          </a:xfrm>
          <a:prstGeom prst="rect">
            <a:avLst/>
          </a:prstGeom>
          <a:noFill/>
        </p:spPr>
        <p:txBody>
          <a:bodyPr wrap="square" rtlCol="0">
            <a:spAutoFit/>
          </a:bodyPr>
          <a:lstStyle/>
          <a:p>
            <a:pPr lvl="0"/>
            <a:r>
              <a:rPr lang="it-IT" sz="2000" b="1">
                <a:solidFill>
                  <a:srgbClr val="23585E"/>
                </a:solidFill>
                <a:latin typeface="Tempus Sans ITC" panose="04020404030D07020202" pitchFamily="82" charset="0"/>
                <a:cs typeface="Gisha" panose="020B0502040204020203" pitchFamily="34" charset="-79"/>
              </a:rPr>
              <a:t>Utilizzo dei servizi di internet banking da mobile</a:t>
            </a:r>
            <a:endParaRPr lang="it-IT" sz="2000" b="1" dirty="0">
              <a:solidFill>
                <a:srgbClr val="23585E"/>
              </a:solidFill>
              <a:latin typeface="Tempus Sans ITC" panose="04020404030D07020202" pitchFamily="82" charset="0"/>
              <a:cs typeface="Gisha" panose="020B0502040204020203" pitchFamily="34" charset="-79"/>
            </a:endParaRPr>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292961" y="503613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4" name="CasellaDiTesto 73">
            <a:extLst>
              <a:ext uri="{FF2B5EF4-FFF2-40B4-BE49-F238E27FC236}">
                <a16:creationId xmlns:a16="http://schemas.microsoft.com/office/drawing/2014/main" id="{7D8AB8E6-F0C4-4E12-B678-31864659E3CC}"/>
              </a:ext>
            </a:extLst>
          </p:cNvPr>
          <p:cNvSpPr txBox="1"/>
          <p:nvPr/>
        </p:nvSpPr>
        <p:spPr>
          <a:xfrm>
            <a:off x="1226708" y="5019776"/>
            <a:ext cx="6357201" cy="369332"/>
          </a:xfrm>
          <a:prstGeom prst="rect">
            <a:avLst/>
          </a:prstGeom>
          <a:noFill/>
        </p:spPr>
        <p:txBody>
          <a:bodyPr wrap="square" rtlCol="0">
            <a:spAutoFit/>
          </a:bodyPr>
          <a:lstStyle/>
          <a:p>
            <a:pPr lvl="0"/>
            <a:r>
              <a:rPr lang="it-IT">
                <a:solidFill>
                  <a:schemeClr val="tx1">
                    <a:lumMod val="85000"/>
                  </a:schemeClr>
                </a:solidFill>
              </a:rPr>
              <a:t>Operazioni informative e dispositive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75" name="Goccia 74">
            <a:extLst>
              <a:ext uri="{FF2B5EF4-FFF2-40B4-BE49-F238E27FC236}">
                <a16:creationId xmlns:a16="http://schemas.microsoft.com/office/drawing/2014/main" id="{206DFFEB-4B18-498B-9031-93C46E159382}"/>
              </a:ext>
            </a:extLst>
          </p:cNvPr>
          <p:cNvSpPr/>
          <p:nvPr/>
        </p:nvSpPr>
        <p:spPr>
          <a:xfrm>
            <a:off x="830351" y="5058766"/>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76" name="Goccia 75">
            <a:extLst>
              <a:ext uri="{FF2B5EF4-FFF2-40B4-BE49-F238E27FC236}">
                <a16:creationId xmlns:a16="http://schemas.microsoft.com/office/drawing/2014/main" id="{55D415DC-5C16-4A05-B52F-C1E3EE9F1AA7}"/>
              </a:ext>
            </a:extLst>
          </p:cNvPr>
          <p:cNvSpPr/>
          <p:nvPr/>
        </p:nvSpPr>
        <p:spPr>
          <a:xfrm>
            <a:off x="846856" y="5593855"/>
            <a:ext cx="379801" cy="374633"/>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a:t>-</a:t>
            </a:r>
          </a:p>
        </p:txBody>
      </p:sp>
      <p:sp>
        <p:nvSpPr>
          <p:cNvPr id="64" name="Rettangolo arrotondato 44">
            <a:extLst>
              <a:ext uri="{FF2B5EF4-FFF2-40B4-BE49-F238E27FC236}">
                <a16:creationId xmlns:a16="http://schemas.microsoft.com/office/drawing/2014/main" id="{42E223E2-BABF-4E58-84CF-D3BDF306405B}"/>
              </a:ext>
            </a:extLst>
          </p:cNvPr>
          <p:cNvSpPr/>
          <p:nvPr/>
        </p:nvSpPr>
        <p:spPr>
          <a:xfrm>
            <a:off x="568540" y="292024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7" name="CasellaDiTesto 86">
            <a:extLst>
              <a:ext uri="{FF2B5EF4-FFF2-40B4-BE49-F238E27FC236}">
                <a16:creationId xmlns:a16="http://schemas.microsoft.com/office/drawing/2014/main" id="{28FCD70D-05CD-4860-8C67-515F5E2D10DE}"/>
              </a:ext>
            </a:extLst>
          </p:cNvPr>
          <p:cNvSpPr txBox="1"/>
          <p:nvPr/>
        </p:nvSpPr>
        <p:spPr>
          <a:xfrm>
            <a:off x="1254381" y="5585228"/>
            <a:ext cx="6357201" cy="369332"/>
          </a:xfrm>
          <a:prstGeom prst="rect">
            <a:avLst/>
          </a:prstGeom>
          <a:noFill/>
        </p:spPr>
        <p:txBody>
          <a:bodyPr wrap="square" rtlCol="0">
            <a:spAutoFit/>
          </a:bodyPr>
          <a:lstStyle/>
          <a:p>
            <a:pPr lvl="0"/>
            <a:r>
              <a:rPr lang="it-IT">
                <a:solidFill>
                  <a:schemeClr val="tx1">
                    <a:lumMod val="85000"/>
                  </a:schemeClr>
                </a:solidFill>
              </a:rPr>
              <a:t>Nessun utilizzo</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pic>
        <p:nvPicPr>
          <p:cNvPr id="2" name="Immagine 1">
            <a:extLst>
              <a:ext uri="{FF2B5EF4-FFF2-40B4-BE49-F238E27FC236}">
                <a16:creationId xmlns:a16="http://schemas.microsoft.com/office/drawing/2014/main" id="{D1F1B198-4063-4CFF-817B-243D716A979B}"/>
              </a:ext>
            </a:extLst>
          </p:cNvPr>
          <p:cNvPicPr>
            <a:picLocks noChangeAspect="1"/>
          </p:cNvPicPr>
          <p:nvPr/>
        </p:nvPicPr>
        <p:blipFill>
          <a:blip r:embed="rId4"/>
          <a:stretch>
            <a:fillRect/>
          </a:stretch>
        </p:blipFill>
        <p:spPr>
          <a:xfrm>
            <a:off x="61519" y="982639"/>
            <a:ext cx="6414722" cy="1874622"/>
          </a:xfrm>
          <a:prstGeom prst="rect">
            <a:avLst/>
          </a:prstGeom>
        </p:spPr>
      </p:pic>
      <p:sp>
        <p:nvSpPr>
          <p:cNvPr id="33" name="Rettangolo arrotondato 44">
            <a:extLst>
              <a:ext uri="{FF2B5EF4-FFF2-40B4-BE49-F238E27FC236}">
                <a16:creationId xmlns:a16="http://schemas.microsoft.com/office/drawing/2014/main" id="{AD581AAA-A02A-420D-A07B-FC8C1D0CE902}"/>
              </a:ext>
            </a:extLst>
          </p:cNvPr>
          <p:cNvSpPr/>
          <p:nvPr/>
        </p:nvSpPr>
        <p:spPr>
          <a:xfrm>
            <a:off x="4250127" y="286608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4" name="Rettangolo 3">
            <a:extLst>
              <a:ext uri="{FF2B5EF4-FFF2-40B4-BE49-F238E27FC236}">
                <a16:creationId xmlns:a16="http://schemas.microsoft.com/office/drawing/2014/main" id="{35341B3E-BAD8-4E70-A6E7-B56E933CF699}"/>
              </a:ext>
            </a:extLst>
          </p:cNvPr>
          <p:cNvSpPr/>
          <p:nvPr/>
        </p:nvSpPr>
        <p:spPr>
          <a:xfrm>
            <a:off x="113143" y="1706230"/>
            <a:ext cx="1119430" cy="549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Rettangolo arrotondato 44">
            <a:extLst>
              <a:ext uri="{FF2B5EF4-FFF2-40B4-BE49-F238E27FC236}">
                <a16:creationId xmlns:a16="http://schemas.microsoft.com/office/drawing/2014/main" id="{546240B4-D3A1-459B-9660-B4AFD55F63F6}"/>
              </a:ext>
            </a:extLst>
          </p:cNvPr>
          <p:cNvSpPr/>
          <p:nvPr/>
        </p:nvSpPr>
        <p:spPr>
          <a:xfrm>
            <a:off x="-66989" y="139508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34" name="CasellaDiTesto 33">
            <a:extLst>
              <a:ext uri="{FF2B5EF4-FFF2-40B4-BE49-F238E27FC236}">
                <a16:creationId xmlns:a16="http://schemas.microsoft.com/office/drawing/2014/main" id="{BCCCCF09-C2F0-421B-854E-6BED9BE733BD}"/>
              </a:ext>
            </a:extLst>
          </p:cNvPr>
          <p:cNvSpPr txBox="1"/>
          <p:nvPr/>
        </p:nvSpPr>
        <p:spPr>
          <a:xfrm>
            <a:off x="1214980" y="6351696"/>
            <a:ext cx="6066971" cy="369332"/>
          </a:xfrm>
          <a:prstGeom prst="rect">
            <a:avLst/>
          </a:prstGeom>
          <a:noFill/>
        </p:spPr>
        <p:txBody>
          <a:bodyPr wrap="square" rtlCol="0">
            <a:spAutoFit/>
          </a:bodyPr>
          <a:lstStyle/>
          <a:p>
            <a:pPr lvl="0"/>
            <a:r>
              <a:rPr lang="it-IT" b="1">
                <a:solidFill>
                  <a:schemeClr val="tx1">
                    <a:lumMod val="85000"/>
                  </a:schemeClr>
                </a:solidFill>
              </a:rPr>
              <a:t>Profonde differenze per fascia di età</a:t>
            </a:r>
            <a:endParaRPr kumimoji="0" lang="it-IT" sz="1800" b="1" i="0" u="none" strike="noStrike" kern="1200" cap="none" spc="0" normalizeH="0" baseline="0" noProof="0" dirty="0">
              <a:ln>
                <a:noFill/>
              </a:ln>
              <a:solidFill>
                <a:schemeClr val="tx1">
                  <a:lumMod val="85000"/>
                </a:schemeClr>
              </a:solidFill>
              <a:effectLst/>
              <a:uLnTx/>
              <a:uFillTx/>
              <a:latin typeface="Century Gothic"/>
            </a:endParaRPr>
          </a:p>
        </p:txBody>
      </p:sp>
      <p:sp>
        <p:nvSpPr>
          <p:cNvPr id="36" name="Rettangolo arrotondato 44">
            <a:extLst>
              <a:ext uri="{FF2B5EF4-FFF2-40B4-BE49-F238E27FC236}">
                <a16:creationId xmlns:a16="http://schemas.microsoft.com/office/drawing/2014/main" id="{D3F6A663-D9EA-4C91-B1A7-AFD6B62292FC}"/>
              </a:ext>
            </a:extLst>
          </p:cNvPr>
          <p:cNvSpPr/>
          <p:nvPr/>
        </p:nvSpPr>
        <p:spPr>
          <a:xfrm>
            <a:off x="9109006" y="111386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val="426505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20972" y="366956"/>
            <a:ext cx="8212347"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17</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Internet e mobile banking 3/3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4" name="Rettangolo arrotondato 23"/>
          <p:cNvSpPr/>
          <p:nvPr/>
        </p:nvSpPr>
        <p:spPr>
          <a:xfrm>
            <a:off x="-3269542" y="-7085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r>
              <a:rPr lang="it-IT" sz="1400">
                <a:solidFill>
                  <a:prstClr val="black"/>
                </a:solidFill>
              </a:rPr>
              <a:t>https://www.freepik.com/free-photo/businessman-making-presentation-with-his-colleagues-and-business-strategy-digital-layer-effect-at-the-office-as-concept_1202403.htm#term=graph&amp;page=1&amp;position=12</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61" name="Elaborazione 60">
            <a:extLst>
              <a:ext uri="{FF2B5EF4-FFF2-40B4-BE49-F238E27FC236}">
                <a16:creationId xmlns:a16="http://schemas.microsoft.com/office/drawing/2014/main" id="{D196522F-FD5B-4D98-8E11-918D3F154707}"/>
              </a:ext>
            </a:extLst>
          </p:cNvPr>
          <p:cNvSpPr/>
          <p:nvPr/>
        </p:nvSpPr>
        <p:spPr>
          <a:xfrm>
            <a:off x="-1" y="4986635"/>
            <a:ext cx="7573901"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5" name="CasellaDiTesto 14"/>
          <p:cNvSpPr txBox="1"/>
          <p:nvPr/>
        </p:nvSpPr>
        <p:spPr>
          <a:xfrm>
            <a:off x="910370" y="5038803"/>
            <a:ext cx="6530955" cy="369332"/>
          </a:xfrm>
          <a:prstGeom prst="rect">
            <a:avLst/>
          </a:prstGeom>
          <a:noFill/>
        </p:spPr>
        <p:txBody>
          <a:bodyPr wrap="none" rtlCol="0">
            <a:spAutoFit/>
          </a:bodyPr>
          <a:lstStyle/>
          <a:p>
            <a:pPr lvl="0"/>
            <a:r>
              <a:rPr lang="it-IT" b="1">
                <a:solidFill>
                  <a:srgbClr val="23585E"/>
                </a:solidFill>
              </a:rPr>
              <a:t>Riduzione per le operazioni gestionali/dispositive in filiale</a:t>
            </a:r>
            <a:endParaRPr kumimoji="0" lang="it-IT" b="1" i="0" u="none" strike="noStrike" kern="1200" cap="none" spc="0" normalizeH="0" baseline="0" noProof="0" dirty="0">
              <a:ln>
                <a:noFill/>
              </a:ln>
              <a:solidFill>
                <a:srgbClr val="23585E"/>
              </a:solidFill>
              <a:effectLst/>
              <a:uLnTx/>
              <a:uFillTx/>
              <a:latin typeface="Century Gothic"/>
            </a:endParaRPr>
          </a:p>
        </p:txBody>
      </p:sp>
      <p:sp>
        <p:nvSpPr>
          <p:cNvPr id="45" name="Rettangolo 44">
            <a:extLst>
              <a:ext uri="{FF2B5EF4-FFF2-40B4-BE49-F238E27FC236}">
                <a16:creationId xmlns:a16="http://schemas.microsoft.com/office/drawing/2014/main" id="{FCF7F0E9-E2DD-45A8-B63B-F41F59F71083}"/>
              </a:ext>
            </a:extLst>
          </p:cNvPr>
          <p:cNvSpPr/>
          <p:nvPr/>
        </p:nvSpPr>
        <p:spPr>
          <a:xfrm>
            <a:off x="101827" y="522265"/>
            <a:ext cx="7697272" cy="369332"/>
          </a:xfrm>
          <a:prstGeom prst="rect">
            <a:avLst/>
          </a:prstGeom>
        </p:spPr>
        <p:txBody>
          <a:bodyPr wrap="square">
            <a:spAutoFit/>
          </a:bodyPr>
          <a:lstStyle/>
          <a:p>
            <a:pPr lvl="0"/>
            <a:r>
              <a:rPr lang="it-IT" b="1">
                <a:solidFill>
                  <a:prstClr val="white"/>
                </a:solidFill>
                <a:cs typeface="Arial" charset="0"/>
              </a:rPr>
              <a:t>La filiale è necessaria per operazioni complesse</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6" name="CasellaDiTesto 45">
            <a:extLst>
              <a:ext uri="{FF2B5EF4-FFF2-40B4-BE49-F238E27FC236}">
                <a16:creationId xmlns:a16="http://schemas.microsoft.com/office/drawing/2014/main" id="{55B1BD30-1EAD-462D-849B-FE6460195519}"/>
              </a:ext>
            </a:extLst>
          </p:cNvPr>
          <p:cNvSpPr txBox="1"/>
          <p:nvPr/>
        </p:nvSpPr>
        <p:spPr>
          <a:xfrm>
            <a:off x="2910108" y="1137704"/>
            <a:ext cx="4858862" cy="369332"/>
          </a:xfrm>
          <a:prstGeom prst="rect">
            <a:avLst/>
          </a:prstGeom>
          <a:noFill/>
        </p:spPr>
        <p:txBody>
          <a:bodyPr wrap="square" rtlCol="0">
            <a:spAutoFit/>
          </a:bodyPr>
          <a:lstStyle/>
          <a:p>
            <a:pPr lvl="0"/>
            <a:r>
              <a:rPr lang="it-IT">
                <a:solidFill>
                  <a:prstClr val="white"/>
                </a:solidFill>
              </a:rPr>
              <a:t>Sottoscrizione di un mutuo </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7" name="CasellaDiTesto 46">
            <a:extLst>
              <a:ext uri="{FF2B5EF4-FFF2-40B4-BE49-F238E27FC236}">
                <a16:creationId xmlns:a16="http://schemas.microsoft.com/office/drawing/2014/main" id="{E76D83A7-B3A2-46B4-94E3-3AB56A16EA46}"/>
              </a:ext>
            </a:extLst>
          </p:cNvPr>
          <p:cNvSpPr txBox="1"/>
          <p:nvPr/>
        </p:nvSpPr>
        <p:spPr>
          <a:xfrm>
            <a:off x="2910108" y="1752055"/>
            <a:ext cx="4720044" cy="369332"/>
          </a:xfrm>
          <a:prstGeom prst="rect">
            <a:avLst/>
          </a:prstGeom>
          <a:noFill/>
        </p:spPr>
        <p:txBody>
          <a:bodyPr wrap="square" rtlCol="0">
            <a:spAutoFit/>
          </a:bodyPr>
          <a:lstStyle/>
          <a:p>
            <a:pPr lvl="0"/>
            <a:r>
              <a:rPr lang="it-IT">
                <a:solidFill>
                  <a:prstClr val="white"/>
                </a:solidFill>
              </a:rPr>
              <a:t>Risoluzione di eventuali problematiche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1" name="Goccia 50">
            <a:extLst>
              <a:ext uri="{FF2B5EF4-FFF2-40B4-BE49-F238E27FC236}">
                <a16:creationId xmlns:a16="http://schemas.microsoft.com/office/drawing/2014/main" id="{87D4F202-8CB3-4CEE-BF6E-6E0A086D9550}"/>
              </a:ext>
            </a:extLst>
          </p:cNvPr>
          <p:cNvSpPr/>
          <p:nvPr/>
        </p:nvSpPr>
        <p:spPr>
          <a:xfrm>
            <a:off x="238603" y="1708691"/>
            <a:ext cx="1104601" cy="438126"/>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42,4%</a:t>
            </a:r>
            <a:endParaRPr lang="it-IT" sz="1600" b="1" dirty="0">
              <a:solidFill>
                <a:schemeClr val="accent5">
                  <a:lumMod val="75000"/>
                </a:schemeClr>
              </a:solidFill>
              <a:latin typeface="Tempus Sans ITC" panose="04020404030D07020202" pitchFamily="82" charset="0"/>
            </a:endParaRPr>
          </a:p>
        </p:txBody>
      </p:sp>
      <p:sp>
        <p:nvSpPr>
          <p:cNvPr id="52" name="Goccia 51">
            <a:extLst>
              <a:ext uri="{FF2B5EF4-FFF2-40B4-BE49-F238E27FC236}">
                <a16:creationId xmlns:a16="http://schemas.microsoft.com/office/drawing/2014/main" id="{0862CDDD-BD18-4290-A954-BCF60C01AB86}"/>
              </a:ext>
            </a:extLst>
          </p:cNvPr>
          <p:cNvSpPr/>
          <p:nvPr/>
        </p:nvSpPr>
        <p:spPr>
          <a:xfrm>
            <a:off x="262834" y="1195372"/>
            <a:ext cx="1104601" cy="438126"/>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44%</a:t>
            </a:r>
            <a:endParaRPr lang="it-IT" sz="1600" b="1" dirty="0">
              <a:solidFill>
                <a:schemeClr val="accent5">
                  <a:lumMod val="75000"/>
                </a:schemeClr>
              </a:solidFill>
              <a:latin typeface="Tempus Sans ITC" panose="04020404030D07020202" pitchFamily="82" charset="0"/>
            </a:endParaRPr>
          </a:p>
        </p:txBody>
      </p:sp>
      <p:sp>
        <p:nvSpPr>
          <p:cNvPr id="53" name="Goccia 52">
            <a:extLst>
              <a:ext uri="{FF2B5EF4-FFF2-40B4-BE49-F238E27FC236}">
                <a16:creationId xmlns:a16="http://schemas.microsoft.com/office/drawing/2014/main" id="{A1B3D3E8-9B01-408E-8719-A4B0B31754F2}"/>
              </a:ext>
            </a:extLst>
          </p:cNvPr>
          <p:cNvSpPr/>
          <p:nvPr/>
        </p:nvSpPr>
        <p:spPr>
          <a:xfrm>
            <a:off x="1459416" y="1195372"/>
            <a:ext cx="1104601" cy="438126"/>
          </a:xfrm>
          <a:prstGeom prst="teardrop">
            <a:avLst/>
          </a:prstGeom>
          <a:solidFill>
            <a:srgbClr val="23585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tx1"/>
                </a:solidFill>
                <a:latin typeface="Tempus Sans ITC" panose="04020404030D07020202" pitchFamily="82" charset="0"/>
              </a:rPr>
              <a:t>18 &gt; 35</a:t>
            </a:r>
            <a:endParaRPr lang="it-IT" sz="1600" b="1" dirty="0">
              <a:solidFill>
                <a:schemeClr val="tx1"/>
              </a:solidFill>
              <a:latin typeface="Tempus Sans ITC" panose="04020404030D07020202" pitchFamily="82" charset="0"/>
            </a:endParaRPr>
          </a:p>
        </p:txBody>
      </p:sp>
      <p:sp>
        <p:nvSpPr>
          <p:cNvPr id="60" name="Goccia 59">
            <a:extLst>
              <a:ext uri="{FF2B5EF4-FFF2-40B4-BE49-F238E27FC236}">
                <a16:creationId xmlns:a16="http://schemas.microsoft.com/office/drawing/2014/main" id="{5075C155-5CAD-4537-8A80-9D5B28CB46AF}"/>
              </a:ext>
            </a:extLst>
          </p:cNvPr>
          <p:cNvSpPr/>
          <p:nvPr/>
        </p:nvSpPr>
        <p:spPr>
          <a:xfrm>
            <a:off x="1459416" y="1708691"/>
            <a:ext cx="1165739" cy="438126"/>
          </a:xfrm>
          <a:prstGeom prst="teardrop">
            <a:avLst/>
          </a:prstGeom>
          <a:solidFill>
            <a:srgbClr val="23585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500" b="1">
                <a:solidFill>
                  <a:schemeClr val="tx1"/>
                </a:solidFill>
                <a:latin typeface="Tempus Sans ITC" panose="04020404030D07020202" pitchFamily="82" charset="0"/>
              </a:rPr>
              <a:t>Over 55</a:t>
            </a:r>
            <a:endParaRPr lang="it-IT" sz="1500" b="1" dirty="0">
              <a:solidFill>
                <a:schemeClr val="tx1"/>
              </a:solidFill>
              <a:latin typeface="Tempus Sans ITC" panose="04020404030D07020202" pitchFamily="82" charset="0"/>
            </a:endParaRPr>
          </a:p>
        </p:txBody>
      </p:sp>
      <p:sp>
        <p:nvSpPr>
          <p:cNvPr id="62" name="Rettangolo arrotondato 44">
            <a:extLst>
              <a:ext uri="{FF2B5EF4-FFF2-40B4-BE49-F238E27FC236}">
                <a16:creationId xmlns:a16="http://schemas.microsoft.com/office/drawing/2014/main" id="{F9A38FFB-FFB4-4012-8273-BC0CD04A6D09}"/>
              </a:ext>
            </a:extLst>
          </p:cNvPr>
          <p:cNvSpPr/>
          <p:nvPr/>
        </p:nvSpPr>
        <p:spPr>
          <a:xfrm>
            <a:off x="-315941" y="57797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63" name="Rettangolo arrotondato 44">
            <a:extLst>
              <a:ext uri="{FF2B5EF4-FFF2-40B4-BE49-F238E27FC236}">
                <a16:creationId xmlns:a16="http://schemas.microsoft.com/office/drawing/2014/main" id="{60982DA3-2962-43D2-9F1D-E4EACE17AD54}"/>
              </a:ext>
            </a:extLst>
          </p:cNvPr>
          <p:cNvSpPr/>
          <p:nvPr/>
        </p:nvSpPr>
        <p:spPr>
          <a:xfrm>
            <a:off x="2565731" y="109906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4" name="Rettangolo arrotondato 44">
            <a:extLst>
              <a:ext uri="{FF2B5EF4-FFF2-40B4-BE49-F238E27FC236}">
                <a16:creationId xmlns:a16="http://schemas.microsoft.com/office/drawing/2014/main" id="{391C9276-1C89-4B7F-AB3B-70031F042851}"/>
              </a:ext>
            </a:extLst>
          </p:cNvPr>
          <p:cNvSpPr/>
          <p:nvPr/>
        </p:nvSpPr>
        <p:spPr>
          <a:xfrm>
            <a:off x="2741367" y="165881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5" name="Rettangolo arrotondato 44">
            <a:extLst>
              <a:ext uri="{FF2B5EF4-FFF2-40B4-BE49-F238E27FC236}">
                <a16:creationId xmlns:a16="http://schemas.microsoft.com/office/drawing/2014/main" id="{64DBF70D-44BC-4721-8533-5AFAC394C9D1}"/>
              </a:ext>
            </a:extLst>
          </p:cNvPr>
          <p:cNvSpPr/>
          <p:nvPr/>
        </p:nvSpPr>
        <p:spPr>
          <a:xfrm>
            <a:off x="101676" y="121913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7" name="Rettangolo arrotondato 44">
            <a:extLst>
              <a:ext uri="{FF2B5EF4-FFF2-40B4-BE49-F238E27FC236}">
                <a16:creationId xmlns:a16="http://schemas.microsoft.com/office/drawing/2014/main" id="{9645CFEA-3C22-4702-AD86-03CA9BD87442}"/>
              </a:ext>
            </a:extLst>
          </p:cNvPr>
          <p:cNvSpPr/>
          <p:nvPr/>
        </p:nvSpPr>
        <p:spPr>
          <a:xfrm>
            <a:off x="31075" y="175506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9" name="Rettangolo arrotondato 44">
            <a:extLst>
              <a:ext uri="{FF2B5EF4-FFF2-40B4-BE49-F238E27FC236}">
                <a16:creationId xmlns:a16="http://schemas.microsoft.com/office/drawing/2014/main" id="{E15C24D1-61DE-4ECE-8B71-DC81D4C229F2}"/>
              </a:ext>
            </a:extLst>
          </p:cNvPr>
          <p:cNvSpPr/>
          <p:nvPr/>
        </p:nvSpPr>
        <p:spPr>
          <a:xfrm>
            <a:off x="1762233" y="100586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0" name="Rettangolo arrotondato 44">
            <a:extLst>
              <a:ext uri="{FF2B5EF4-FFF2-40B4-BE49-F238E27FC236}">
                <a16:creationId xmlns:a16="http://schemas.microsoft.com/office/drawing/2014/main" id="{C601B0FB-7E54-4721-8889-B0DD00F0CADE}"/>
              </a:ext>
            </a:extLst>
          </p:cNvPr>
          <p:cNvSpPr/>
          <p:nvPr/>
        </p:nvSpPr>
        <p:spPr>
          <a:xfrm>
            <a:off x="1832101" y="208140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73" name="CasellaDiTesto 72">
            <a:extLst>
              <a:ext uri="{FF2B5EF4-FFF2-40B4-BE49-F238E27FC236}">
                <a16:creationId xmlns:a16="http://schemas.microsoft.com/office/drawing/2014/main" id="{14A0A080-B92C-4C18-B253-720F958E842A}"/>
              </a:ext>
            </a:extLst>
          </p:cNvPr>
          <p:cNvSpPr txBox="1"/>
          <p:nvPr/>
        </p:nvSpPr>
        <p:spPr>
          <a:xfrm>
            <a:off x="1526259" y="2794283"/>
            <a:ext cx="5988155" cy="369332"/>
          </a:xfrm>
          <a:prstGeom prst="rect">
            <a:avLst/>
          </a:prstGeom>
          <a:noFill/>
        </p:spPr>
        <p:txBody>
          <a:bodyPr wrap="square" rtlCol="0">
            <a:spAutoFit/>
          </a:bodyPr>
          <a:lstStyle/>
          <a:p>
            <a:pPr lvl="0"/>
            <a:r>
              <a:rPr lang="it-IT">
                <a:solidFill>
                  <a:prstClr val="white"/>
                </a:solidFill>
              </a:rPr>
              <a:t>Gestione dell’operatività straordinaria e complessa </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4" name="CasellaDiTesto 83">
            <a:extLst>
              <a:ext uri="{FF2B5EF4-FFF2-40B4-BE49-F238E27FC236}">
                <a16:creationId xmlns:a16="http://schemas.microsoft.com/office/drawing/2014/main" id="{C4D95127-E08C-4BD1-9B08-30465539E638}"/>
              </a:ext>
            </a:extLst>
          </p:cNvPr>
          <p:cNvSpPr txBox="1"/>
          <p:nvPr/>
        </p:nvSpPr>
        <p:spPr>
          <a:xfrm>
            <a:off x="1485497" y="3384207"/>
            <a:ext cx="5891487" cy="646331"/>
          </a:xfrm>
          <a:prstGeom prst="rect">
            <a:avLst/>
          </a:prstGeom>
          <a:noFill/>
        </p:spPr>
        <p:txBody>
          <a:bodyPr wrap="square" rtlCol="0">
            <a:spAutoFit/>
          </a:bodyPr>
          <a:lstStyle/>
          <a:p>
            <a:pPr lvl="0"/>
            <a:r>
              <a:rPr lang="it-IT">
                <a:solidFill>
                  <a:prstClr val="white"/>
                </a:solidFill>
              </a:rPr>
              <a:t>Consulenza per prodotti di investimento e/o finanziamenti </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7" name="Goccia 86">
            <a:extLst>
              <a:ext uri="{FF2B5EF4-FFF2-40B4-BE49-F238E27FC236}">
                <a16:creationId xmlns:a16="http://schemas.microsoft.com/office/drawing/2014/main" id="{054B3FE1-9781-43F4-898A-8FDED55E5821}"/>
              </a:ext>
            </a:extLst>
          </p:cNvPr>
          <p:cNvSpPr/>
          <p:nvPr/>
        </p:nvSpPr>
        <p:spPr>
          <a:xfrm>
            <a:off x="289889" y="3475595"/>
            <a:ext cx="1104601" cy="438126"/>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36,3%</a:t>
            </a:r>
            <a:endParaRPr lang="it-IT" sz="1600" b="1" dirty="0">
              <a:solidFill>
                <a:schemeClr val="accent5">
                  <a:lumMod val="75000"/>
                </a:schemeClr>
              </a:solidFill>
              <a:latin typeface="Tempus Sans ITC" panose="04020404030D07020202" pitchFamily="82" charset="0"/>
            </a:endParaRPr>
          </a:p>
        </p:txBody>
      </p:sp>
      <p:sp>
        <p:nvSpPr>
          <p:cNvPr id="88" name="Goccia 87">
            <a:extLst>
              <a:ext uri="{FF2B5EF4-FFF2-40B4-BE49-F238E27FC236}">
                <a16:creationId xmlns:a16="http://schemas.microsoft.com/office/drawing/2014/main" id="{5218E208-2936-40A2-9527-2A7F4A549169}"/>
              </a:ext>
            </a:extLst>
          </p:cNvPr>
          <p:cNvSpPr/>
          <p:nvPr/>
        </p:nvSpPr>
        <p:spPr>
          <a:xfrm>
            <a:off x="314120" y="2838874"/>
            <a:ext cx="1104601" cy="438126"/>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36,6%</a:t>
            </a:r>
            <a:endParaRPr lang="it-IT" sz="1600" b="1" dirty="0">
              <a:solidFill>
                <a:schemeClr val="accent5">
                  <a:lumMod val="75000"/>
                </a:schemeClr>
              </a:solidFill>
              <a:latin typeface="Tempus Sans ITC" panose="04020404030D07020202" pitchFamily="82" charset="0"/>
            </a:endParaRPr>
          </a:p>
        </p:txBody>
      </p:sp>
      <p:sp>
        <p:nvSpPr>
          <p:cNvPr id="89" name="CasellaDiTesto 88">
            <a:extLst>
              <a:ext uri="{FF2B5EF4-FFF2-40B4-BE49-F238E27FC236}">
                <a16:creationId xmlns:a16="http://schemas.microsoft.com/office/drawing/2014/main" id="{42EA6A45-C20C-44EF-9F9E-461AB3AB763C}"/>
              </a:ext>
            </a:extLst>
          </p:cNvPr>
          <p:cNvSpPr txBox="1"/>
          <p:nvPr/>
        </p:nvSpPr>
        <p:spPr>
          <a:xfrm>
            <a:off x="1485497" y="4163040"/>
            <a:ext cx="4720044" cy="369332"/>
          </a:xfrm>
          <a:prstGeom prst="rect">
            <a:avLst/>
          </a:prstGeom>
          <a:noFill/>
        </p:spPr>
        <p:txBody>
          <a:bodyPr wrap="square" rtlCol="0">
            <a:spAutoFit/>
          </a:bodyPr>
          <a:lstStyle/>
          <a:p>
            <a:pPr lvl="0"/>
            <a:r>
              <a:rPr lang="it-IT">
                <a:solidFill>
                  <a:prstClr val="white"/>
                </a:solidFill>
              </a:rPr>
              <a:t>Versamento di contanti e assegni </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90" name="Goccia 89">
            <a:extLst>
              <a:ext uri="{FF2B5EF4-FFF2-40B4-BE49-F238E27FC236}">
                <a16:creationId xmlns:a16="http://schemas.microsoft.com/office/drawing/2014/main" id="{56F68CFF-1E68-4789-B044-CAD772EB6AEF}"/>
              </a:ext>
            </a:extLst>
          </p:cNvPr>
          <p:cNvSpPr/>
          <p:nvPr/>
        </p:nvSpPr>
        <p:spPr>
          <a:xfrm>
            <a:off x="270628" y="4146414"/>
            <a:ext cx="1104601" cy="438126"/>
          </a:xfrm>
          <a:prstGeom prst="teardrop">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accent5">
                    <a:lumMod val="75000"/>
                  </a:schemeClr>
                </a:solidFill>
                <a:latin typeface="Tempus Sans ITC" panose="04020404030D07020202" pitchFamily="82" charset="0"/>
              </a:rPr>
              <a:t>36,2%</a:t>
            </a:r>
            <a:endParaRPr lang="it-IT" sz="1600" b="1" dirty="0">
              <a:solidFill>
                <a:schemeClr val="accent5">
                  <a:lumMod val="75000"/>
                </a:schemeClr>
              </a:solidFill>
              <a:latin typeface="Tempus Sans ITC" panose="04020404030D07020202" pitchFamily="82" charset="0"/>
            </a:endParaRPr>
          </a:p>
        </p:txBody>
      </p:sp>
      <p:sp>
        <p:nvSpPr>
          <p:cNvPr id="91" name="Rettangolo arrotondato 44">
            <a:extLst>
              <a:ext uri="{FF2B5EF4-FFF2-40B4-BE49-F238E27FC236}">
                <a16:creationId xmlns:a16="http://schemas.microsoft.com/office/drawing/2014/main" id="{DB9613B0-438A-4EB6-9DB7-D5D64BD8977E}"/>
              </a:ext>
            </a:extLst>
          </p:cNvPr>
          <p:cNvSpPr/>
          <p:nvPr/>
        </p:nvSpPr>
        <p:spPr>
          <a:xfrm>
            <a:off x="9418" y="288824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92" name="Rettangolo arrotondato 44">
            <a:extLst>
              <a:ext uri="{FF2B5EF4-FFF2-40B4-BE49-F238E27FC236}">
                <a16:creationId xmlns:a16="http://schemas.microsoft.com/office/drawing/2014/main" id="{4397757D-569E-43B6-A83B-D58C240F51CC}"/>
              </a:ext>
            </a:extLst>
          </p:cNvPr>
          <p:cNvSpPr/>
          <p:nvPr/>
        </p:nvSpPr>
        <p:spPr>
          <a:xfrm>
            <a:off x="-8702" y="357223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93" name="Rettangolo arrotondato 44">
            <a:extLst>
              <a:ext uri="{FF2B5EF4-FFF2-40B4-BE49-F238E27FC236}">
                <a16:creationId xmlns:a16="http://schemas.microsoft.com/office/drawing/2014/main" id="{AB2FE941-1279-4E14-A554-51C43AB10C73}"/>
              </a:ext>
            </a:extLst>
          </p:cNvPr>
          <p:cNvSpPr/>
          <p:nvPr/>
        </p:nvSpPr>
        <p:spPr>
          <a:xfrm>
            <a:off x="-72199" y="423309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94" name="CasellaDiTesto 93">
            <a:extLst>
              <a:ext uri="{FF2B5EF4-FFF2-40B4-BE49-F238E27FC236}">
                <a16:creationId xmlns:a16="http://schemas.microsoft.com/office/drawing/2014/main" id="{8190071E-3059-43B4-B245-EBB4816FFAB2}"/>
              </a:ext>
            </a:extLst>
          </p:cNvPr>
          <p:cNvSpPr txBox="1"/>
          <p:nvPr/>
        </p:nvSpPr>
        <p:spPr>
          <a:xfrm>
            <a:off x="1388829" y="5549833"/>
            <a:ext cx="5988155" cy="369332"/>
          </a:xfrm>
          <a:prstGeom prst="rect">
            <a:avLst/>
          </a:prstGeom>
          <a:noFill/>
        </p:spPr>
        <p:txBody>
          <a:bodyPr wrap="square" rtlCol="0">
            <a:spAutoFit/>
          </a:bodyPr>
          <a:lstStyle/>
          <a:p>
            <a:pPr lvl="0"/>
            <a:r>
              <a:rPr lang="it-IT">
                <a:solidFill>
                  <a:srgbClr val="23585E"/>
                </a:solidFill>
              </a:rPr>
              <a:t>Prelievo di contanti per importi elevati </a:t>
            </a:r>
            <a:endParaRPr kumimoji="0" lang="it-IT" sz="1800" b="0" i="0" u="none" strike="noStrike" kern="1200" cap="none" spc="0" normalizeH="0" baseline="0" noProof="0" dirty="0">
              <a:ln>
                <a:noFill/>
              </a:ln>
              <a:solidFill>
                <a:srgbClr val="23585E"/>
              </a:solidFill>
              <a:effectLst/>
              <a:uLnTx/>
              <a:uFillTx/>
              <a:latin typeface="Century Gothic"/>
            </a:endParaRPr>
          </a:p>
        </p:txBody>
      </p:sp>
      <p:sp>
        <p:nvSpPr>
          <p:cNvPr id="95" name="Goccia 94">
            <a:extLst>
              <a:ext uri="{FF2B5EF4-FFF2-40B4-BE49-F238E27FC236}">
                <a16:creationId xmlns:a16="http://schemas.microsoft.com/office/drawing/2014/main" id="{94213172-625C-45E8-A7A5-0AF68AD08ADF}"/>
              </a:ext>
            </a:extLst>
          </p:cNvPr>
          <p:cNvSpPr/>
          <p:nvPr/>
        </p:nvSpPr>
        <p:spPr>
          <a:xfrm>
            <a:off x="145528" y="5515584"/>
            <a:ext cx="1104601" cy="438126"/>
          </a:xfrm>
          <a:prstGeom prst="teardrop">
            <a:avLst/>
          </a:prstGeom>
          <a:solidFill>
            <a:srgbClr val="B01513"/>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tx1">
                    <a:lumMod val="95000"/>
                  </a:schemeClr>
                </a:solidFill>
                <a:latin typeface="Tempus Sans ITC" panose="04020404030D07020202" pitchFamily="82" charset="0"/>
              </a:rPr>
              <a:t>28,4%</a:t>
            </a:r>
            <a:endParaRPr lang="it-IT" sz="1600" b="1" dirty="0">
              <a:solidFill>
                <a:schemeClr val="tx1">
                  <a:lumMod val="95000"/>
                </a:schemeClr>
              </a:solidFill>
              <a:latin typeface="Tempus Sans ITC" panose="04020404030D07020202" pitchFamily="82" charset="0"/>
            </a:endParaRPr>
          </a:p>
        </p:txBody>
      </p:sp>
      <p:sp>
        <p:nvSpPr>
          <p:cNvPr id="96" name="CasellaDiTesto 95">
            <a:extLst>
              <a:ext uri="{FF2B5EF4-FFF2-40B4-BE49-F238E27FC236}">
                <a16:creationId xmlns:a16="http://schemas.microsoft.com/office/drawing/2014/main" id="{50AD69AD-DAAA-4363-8F22-12902C965D9B}"/>
              </a:ext>
            </a:extLst>
          </p:cNvPr>
          <p:cNvSpPr txBox="1"/>
          <p:nvPr/>
        </p:nvSpPr>
        <p:spPr>
          <a:xfrm>
            <a:off x="1418721" y="6038228"/>
            <a:ext cx="6014838" cy="646331"/>
          </a:xfrm>
          <a:prstGeom prst="rect">
            <a:avLst/>
          </a:prstGeom>
          <a:noFill/>
        </p:spPr>
        <p:txBody>
          <a:bodyPr wrap="square" rtlCol="0">
            <a:spAutoFit/>
          </a:bodyPr>
          <a:lstStyle/>
          <a:p>
            <a:pPr lvl="0"/>
            <a:r>
              <a:rPr lang="it-IT" b="1">
                <a:solidFill>
                  <a:srgbClr val="23585E"/>
                </a:solidFill>
              </a:rPr>
              <a:t>Incremento degli intervistati che non ritengono necessaria la filiale</a:t>
            </a:r>
            <a:endParaRPr kumimoji="0" lang="it-IT" b="1" i="0" u="none" strike="noStrike" kern="1200" cap="none" spc="0" normalizeH="0" baseline="0" noProof="0" dirty="0">
              <a:ln>
                <a:noFill/>
              </a:ln>
              <a:solidFill>
                <a:srgbClr val="23585E"/>
              </a:solidFill>
              <a:effectLst/>
              <a:uLnTx/>
              <a:uFillTx/>
              <a:latin typeface="Century Gothic"/>
            </a:endParaRPr>
          </a:p>
        </p:txBody>
      </p:sp>
      <p:sp>
        <p:nvSpPr>
          <p:cNvPr id="97" name="Goccia 96">
            <a:extLst>
              <a:ext uri="{FF2B5EF4-FFF2-40B4-BE49-F238E27FC236}">
                <a16:creationId xmlns:a16="http://schemas.microsoft.com/office/drawing/2014/main" id="{F57C7CF0-31CB-404C-921C-08B22A7485EC}"/>
              </a:ext>
            </a:extLst>
          </p:cNvPr>
          <p:cNvSpPr/>
          <p:nvPr/>
        </p:nvSpPr>
        <p:spPr>
          <a:xfrm>
            <a:off x="151162" y="6136742"/>
            <a:ext cx="1104601" cy="438126"/>
          </a:xfrm>
          <a:prstGeom prst="teardrop">
            <a:avLst/>
          </a:prstGeom>
          <a:solidFill>
            <a:srgbClr val="B01513"/>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tx1">
                    <a:lumMod val="95000"/>
                  </a:schemeClr>
                </a:solidFill>
                <a:latin typeface="Tempus Sans ITC" panose="04020404030D07020202" pitchFamily="82" charset="0"/>
              </a:rPr>
              <a:t>6,8%</a:t>
            </a:r>
            <a:endParaRPr lang="it-IT" sz="1600" b="1" dirty="0">
              <a:solidFill>
                <a:schemeClr val="tx1">
                  <a:lumMod val="95000"/>
                </a:schemeClr>
              </a:solidFill>
              <a:latin typeface="Tempus Sans ITC" panose="04020404030D07020202" pitchFamily="82" charset="0"/>
            </a:endParaRPr>
          </a:p>
        </p:txBody>
      </p:sp>
      <p:pic>
        <p:nvPicPr>
          <p:cNvPr id="3" name="Immagine 2">
            <a:extLst>
              <a:ext uri="{FF2B5EF4-FFF2-40B4-BE49-F238E27FC236}">
                <a16:creationId xmlns:a16="http://schemas.microsoft.com/office/drawing/2014/main" id="{F93C68B7-D67F-47B0-A01B-AEC06489BF0B}"/>
              </a:ext>
            </a:extLst>
          </p:cNvPr>
          <p:cNvPicPr>
            <a:picLocks noChangeAspect="1"/>
          </p:cNvPicPr>
          <p:nvPr/>
        </p:nvPicPr>
        <p:blipFill rotWithShape="1">
          <a:blip r:embed="rId3">
            <a:extLst>
              <a:ext uri="{28A0092B-C50C-407E-A947-70E740481C1C}">
                <a14:useLocalDpi xmlns:a14="http://schemas.microsoft.com/office/drawing/2010/main" val="0"/>
              </a:ext>
            </a:extLst>
          </a:blip>
          <a:srcRect l="4348" r="45150"/>
          <a:stretch/>
        </p:blipFill>
        <p:spPr>
          <a:xfrm>
            <a:off x="7376984" y="476250"/>
            <a:ext cx="4805598" cy="6338610"/>
          </a:xfrm>
          <a:prstGeom prst="rect">
            <a:avLst/>
          </a:prstGeom>
        </p:spPr>
      </p:pic>
    </p:spTree>
    <p:extLst>
      <p:ext uri="{BB962C8B-B14F-4D97-AF65-F5344CB8AC3E}">
        <p14:creationId xmlns:p14="http://schemas.microsoft.com/office/powerpoint/2010/main" val="153682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18</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nSpc>
                <a:spcPct val="120000"/>
              </a:lnSpc>
              <a:defRPr/>
            </a:pPr>
            <a:r>
              <a:rPr lang="it-IT" i="1">
                <a:cs typeface="Arial" charset="0"/>
              </a:rPr>
              <a:t>Quanto è cresciuta la quota di traffico web attraverso dispositivi mobili negli ultimi anni?</a:t>
            </a: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Quali sono le percentuali che rappresentano le attitudini al digitale degli italiani?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Qual è il ruolo della banca tradizionale?</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i="1">
                <a:ea typeface="+mj-ea"/>
                <a:cs typeface="Arial" charset="0"/>
              </a:rPr>
              <a:t>Quali trend emergono dall’analisi dei dati sull’Internet e mobile banking?</a:t>
            </a:r>
            <a:endParaRPr lang="it-IT" i="1" dirty="0">
              <a:ea typeface="+mj-ea"/>
              <a:cs typeface="Arial" charset="0"/>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Una quota sempre più consistente del traffico web è generata attraverso dispositivi mobili, che sono diventati il canale principale di fruizione del web: se nel 2009 la quota di traffico generata da dispositivi mobili era pari allo 0,7%, nel 2018 si attesta al 52,2%.</a:t>
            </a: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Il 91% degli intervistati crede che la privacy  e la protezione dei dati siano molto importanti. Il 54% preferisce effettuare operazioni in modalità digitale, se possibile e il 53% crede che le nuove tecnologie offrano più opportunità che rischi.</a:t>
            </a:r>
          </a:p>
          <a:p>
            <a:pPr algn="just">
              <a:lnSpc>
                <a:spcPct val="120000"/>
              </a:lnSpc>
              <a:defRPr/>
            </a:pPr>
            <a:endParaRPr lang="it-IT">
              <a:cs typeface="Arial" charset="0"/>
            </a:endParaRPr>
          </a:p>
          <a:p>
            <a:pPr algn="just">
              <a:lnSpc>
                <a:spcPct val="120000"/>
              </a:lnSpc>
              <a:defRPr/>
            </a:pPr>
            <a:endParaRPr lang="it-IT">
              <a:cs typeface="Arial" charset="0"/>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La banca tradizionale viene ancora preferita per la gestione delle emergenze e per operazioni più complesse come  la sottoscrizione di un mutuo. Inoltre, tra i clienti multibancarizzati, viene scelta come banca principale.</a:t>
            </a:r>
            <a:endParaRPr lang="it-IT"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905732"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t>Prosegue il trend di riduzione per le operazioni gestionali/dispositive effettuate in filiale, in particolare per il prelievo di contanti per importi elevati. Si registra, inoltre, un incremento degli intervistati che non ritengono necessaria la filiale per alcun aspetto in particolare.</a:t>
            </a: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4" y="526985"/>
            <a:ext cx="2948363" cy="2119533"/>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a:cs typeface="Arial" charset="0"/>
              </a:rPr>
              <a:t>Quanto e come è diffuso l’utilizzo di Internet, Mobile e Social Media in Italia?</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a:cs typeface="Arial" charset="0"/>
              </a:rPr>
              <a:t>Qual è la predisposizione del cliente medio verso i nuovi servizi digitali offerti da operatori bancari e non? </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Che ruolo ha la banca tradizionale nel nuovo scenario tecnologico del mercato dei prodotti e servizi finanziari?</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2355767" y="18928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699758" y="0"/>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r>
              <a:rPr lang="en-US" sz="1400"/>
              <a:t>1. https://www.freepik.com/free-photo/woman-using-mobile-phone-social-media-concept_2593432.htm#term=social media&amp;page=1&amp;position=1</a:t>
            </a:r>
          </a:p>
          <a:p>
            <a:r>
              <a:rPr lang="en-US" sz="1400"/>
              <a:t>2. https://www.freepik.com/free-photo/man-with-laptop-thinking_1184560.htm#term=doubt&amp;page=1&amp;position=13</a:t>
            </a:r>
          </a:p>
          <a:p>
            <a:r>
              <a:rPr lang="en-US" sz="1400"/>
              <a:t>3. https://www.freepik.com/free-photo/hand-with-a-card-next-to-a-laptop_965084.htm#term=hand with a card next to a laptop 1208 197&amp;page=1&amp;position=0</a:t>
            </a:r>
            <a:endParaRPr lang="it-IT" sz="1400"/>
          </a:p>
          <a:p>
            <a:r>
              <a:rPr lang="it-IT" sz="1400"/>
              <a:t>4. </a:t>
            </a:r>
            <a:r>
              <a:rPr lang="en-US" sz="1400"/>
              <a:t>https://www.freepik.com/free-photo/man-holding-smart-phone-and-credit-card-shopping-online_1151955.htm#term=man holding smart phone and credit card shopping online 1384 4&amp;page=1&amp;position=0</a:t>
            </a:r>
            <a:endParaRPr lang="it-IT" sz="1400" dirty="0"/>
          </a:p>
          <a:p>
            <a:pPr marL="342900" indent="-342900">
              <a:buFont typeface="+mj-lt"/>
              <a:buAutoNum type="arabicPeriod"/>
            </a:pPr>
            <a:endParaRPr lang="it-IT" sz="1400" dirty="0"/>
          </a:p>
        </p:txBody>
      </p:sp>
      <p:pic>
        <p:nvPicPr>
          <p:cNvPr id="922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1637"/>
          <a:stretch/>
        </p:blipFill>
        <p:spPr bwMode="auto">
          <a:xfrm>
            <a:off x="3108960" y="483122"/>
            <a:ext cx="2923331" cy="203921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506790"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53150" y="533122"/>
            <a:ext cx="2978873" cy="1816975"/>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213127" y="460835"/>
            <a:ext cx="2976489" cy="198591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1607207"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8562131" y="20917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Si può parlare di un trend positivo per l’utilizzo di Internet e Mobile banking?</a:t>
            </a:r>
            <a:endParaRPr lang="it-IT" sz="1600" dirty="0"/>
          </a:p>
        </p:txBody>
      </p:sp>
    </p:spTree>
    <p:extLst>
      <p:ext uri="{BB962C8B-B14F-4D97-AF65-F5344CB8AC3E}">
        <p14:creationId xmlns:p14="http://schemas.microsoft.com/office/powerpoint/2010/main" val="345341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19</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a:solidFill>
                  <a:schemeClr val="tx1"/>
                </a:solidFill>
              </a:rPr>
              <a:t>Nella scelta dei canali, il web è il canale favorito dalla clientela </a:t>
            </a:r>
            <a:endParaRPr lang="it-IT" sz="1800" i="1" dirty="0">
              <a:solidFill>
                <a:schemeClr val="tx1"/>
              </a:solidFill>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1275317" y="3759002"/>
            <a:ext cx="1539397" cy="586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Over 55</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935627" y="2822503"/>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470839" y="2867374"/>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217605" y="284400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668110" y="3725492"/>
            <a:ext cx="1702783" cy="59803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Tra 18 e 34 anni</a:t>
            </a: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343783" y="3759002"/>
            <a:ext cx="2166693" cy="6314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Tra i 35 e i 54 anni</a:t>
            </a: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9077298" y="3759429"/>
            <a:ext cx="2263364" cy="12803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sym typeface="Wingdings" panose="05000000000000000000" pitchFamily="2" charset="2"/>
              </a:rPr>
              <a:t>Di ogni fascia di età</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280" y="453812"/>
            <a:ext cx="5735125" cy="5735125"/>
          </a:xfrm>
          <a:prstGeom prst="rect">
            <a:avLst/>
          </a:prstGeom>
        </p:spPr>
      </p:pic>
      <p:sp>
        <p:nvSpPr>
          <p:cNvPr id="5" name="Documento 4"/>
          <p:cNvSpPr/>
          <p:nvPr/>
        </p:nvSpPr>
        <p:spPr>
          <a:xfrm rot="16200000">
            <a:off x="1825401" y="-1424916"/>
            <a:ext cx="6462460" cy="1010337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 numeri del digitale in Italia e nel mondo 1/4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4 si evidenzia il valore 53%</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fr-FR" sz="1400">
                <a:solidFill>
                  <a:prstClr val="black"/>
                </a:solidFill>
              </a:rPr>
              <a:t>https://www.freepik.com/free-photo/3d-background-with-globe-and-programming-code_1145948.htm#term=global digital&amp;page=1&amp;position=3</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entury Gothic"/>
                <a:ea typeface="+mn-ea"/>
                <a:cs typeface="+mn-cs"/>
              </a:rPr>
              <a:t> </a:t>
            </a: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4" name="Rettangolo arrotondato 23"/>
          <p:cNvSpPr/>
          <p:nvPr/>
        </p:nvSpPr>
        <p:spPr>
          <a:xfrm>
            <a:off x="312332" y="667153"/>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1</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 name="CasellaDiTesto 1"/>
          <p:cNvSpPr txBox="1"/>
          <p:nvPr/>
        </p:nvSpPr>
        <p:spPr>
          <a:xfrm>
            <a:off x="1799068" y="1048995"/>
            <a:ext cx="3376784" cy="455189"/>
          </a:xfrm>
          <a:prstGeom prst="rect">
            <a:avLst/>
          </a:prstGeom>
          <a:noFill/>
        </p:spPr>
        <p:txBody>
          <a:bodyPr wrap="square" rtlCol="0">
            <a:spAutoFit/>
          </a:bodyPr>
          <a:lstStyle/>
          <a:p>
            <a:pPr lvl="0">
              <a:lnSpc>
                <a:spcPct val="150000"/>
              </a:lnSpc>
            </a:pPr>
            <a:r>
              <a:rPr lang="it-IT" b="1">
                <a:solidFill>
                  <a:prstClr val="white"/>
                </a:solidFill>
              </a:rPr>
              <a:t>1,9 miliardi di siti web</a:t>
            </a:r>
          </a:p>
        </p:txBody>
      </p:sp>
      <p:sp>
        <p:nvSpPr>
          <p:cNvPr id="49" name="Rettangolo arrotondato 23">
            <a:extLst>
              <a:ext uri="{FF2B5EF4-FFF2-40B4-BE49-F238E27FC236}">
                <a16:creationId xmlns:a16="http://schemas.microsoft.com/office/drawing/2014/main" id="{9454EBE7-0926-405C-BAF7-A224CCA890A1}"/>
              </a:ext>
            </a:extLst>
          </p:cNvPr>
          <p:cNvSpPr/>
          <p:nvPr/>
        </p:nvSpPr>
        <p:spPr>
          <a:xfrm>
            <a:off x="2223439" y="812479"/>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4" name="Immagine 3">
            <a:extLst>
              <a:ext uri="{FF2B5EF4-FFF2-40B4-BE49-F238E27FC236}">
                <a16:creationId xmlns:a16="http://schemas.microsoft.com/office/drawing/2014/main" id="{B1FE1E79-A8FB-4D9D-853D-7D3F60E1D454}"/>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51732" y="760555"/>
            <a:ext cx="1032071" cy="1032071"/>
          </a:xfrm>
          <a:prstGeom prst="rect">
            <a:avLst/>
          </a:prstGeom>
        </p:spPr>
      </p:pic>
      <p:pic>
        <p:nvPicPr>
          <p:cNvPr id="3" name="Immagine 2">
            <a:extLst>
              <a:ext uri="{FF2B5EF4-FFF2-40B4-BE49-F238E27FC236}">
                <a16:creationId xmlns:a16="http://schemas.microsoft.com/office/drawing/2014/main" id="{F9FBEED0-EE2E-4141-83D1-D34C71C13643}"/>
              </a:ext>
            </a:extLst>
          </p:cNvPr>
          <p:cNvPicPr>
            <a:picLocks noChangeAspect="1"/>
          </p:cNvPicPr>
          <p:nvPr/>
        </p:nvPicPr>
        <p:blipFill>
          <a:blip r:embed="rId5"/>
          <a:stretch>
            <a:fillRect/>
          </a:stretch>
        </p:blipFill>
        <p:spPr>
          <a:xfrm>
            <a:off x="881559" y="2232554"/>
            <a:ext cx="1819275" cy="335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Rettangolo arrotondato 23">
            <a:extLst>
              <a:ext uri="{FF2B5EF4-FFF2-40B4-BE49-F238E27FC236}">
                <a16:creationId xmlns:a16="http://schemas.microsoft.com/office/drawing/2014/main" id="{BF0374B9-D5F2-4F83-A8BE-B30BDAA2C44F}"/>
              </a:ext>
            </a:extLst>
          </p:cNvPr>
          <p:cNvSpPr/>
          <p:nvPr/>
        </p:nvSpPr>
        <p:spPr>
          <a:xfrm>
            <a:off x="541156" y="3266898"/>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3</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7" name="Immagine 6">
            <a:extLst>
              <a:ext uri="{FF2B5EF4-FFF2-40B4-BE49-F238E27FC236}">
                <a16:creationId xmlns:a16="http://schemas.microsoft.com/office/drawing/2014/main" id="{D707DE4C-7E66-4A44-A09E-38BF8BBBDBBA}"/>
              </a:ext>
            </a:extLst>
          </p:cNvPr>
          <p:cNvPicPr>
            <a:picLocks noChangeAspect="1"/>
          </p:cNvPicPr>
          <p:nvPr/>
        </p:nvPicPr>
        <p:blipFill>
          <a:blip r:embed="rId6"/>
          <a:stretch>
            <a:fillRect/>
          </a:stretch>
        </p:blipFill>
        <p:spPr>
          <a:xfrm>
            <a:off x="3435022" y="2267774"/>
            <a:ext cx="192405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Immagine 10">
            <a:extLst>
              <a:ext uri="{FF2B5EF4-FFF2-40B4-BE49-F238E27FC236}">
                <a16:creationId xmlns:a16="http://schemas.microsoft.com/office/drawing/2014/main" id="{BF093AB0-E60C-4A61-8CAA-89A9DB9C3600}"/>
              </a:ext>
            </a:extLst>
          </p:cNvPr>
          <p:cNvPicPr>
            <a:picLocks noChangeAspect="1"/>
          </p:cNvPicPr>
          <p:nvPr/>
        </p:nvPicPr>
        <p:blipFill>
          <a:blip r:embed="rId7"/>
          <a:stretch>
            <a:fillRect/>
          </a:stretch>
        </p:blipFill>
        <p:spPr>
          <a:xfrm>
            <a:off x="6116745" y="2258557"/>
            <a:ext cx="1838325" cy="3343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Documento 24">
            <a:extLst>
              <a:ext uri="{FF2B5EF4-FFF2-40B4-BE49-F238E27FC236}">
                <a16:creationId xmlns:a16="http://schemas.microsoft.com/office/drawing/2014/main" id="{0C54BB58-14E9-4E7A-9636-AE0496BB74DB}"/>
              </a:ext>
            </a:extLst>
          </p:cNvPr>
          <p:cNvSpPr>
            <a:spLocks/>
          </p:cNvSpPr>
          <p:nvPr/>
        </p:nvSpPr>
        <p:spPr>
          <a:xfrm rot="10800000">
            <a:off x="-5" y="6190845"/>
            <a:ext cx="12237160" cy="667153"/>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6" name="Rettangolo 25">
            <a:extLst>
              <a:ext uri="{FF2B5EF4-FFF2-40B4-BE49-F238E27FC236}">
                <a16:creationId xmlns:a16="http://schemas.microsoft.com/office/drawing/2014/main" id="{163C3062-C408-4354-9C5A-BB85DC0606F9}"/>
              </a:ext>
            </a:extLst>
          </p:cNvPr>
          <p:cNvSpPr/>
          <p:nvPr/>
        </p:nvSpPr>
        <p:spPr>
          <a:xfrm>
            <a:off x="442027" y="6338802"/>
            <a:ext cx="11307942" cy="369332"/>
          </a:xfrm>
          <a:prstGeom prst="rect">
            <a:avLst/>
          </a:prstGeom>
        </p:spPr>
        <p:txBody>
          <a:bodyPr wrap="square">
            <a:spAutoFit/>
          </a:bodyPr>
          <a:lstStyle/>
          <a:p>
            <a:r>
              <a:rPr lang="it-IT" b="1">
                <a:solidFill>
                  <a:schemeClr val="bg1">
                    <a:lumMod val="65000"/>
                    <a:lumOff val="35000"/>
                  </a:schemeClr>
                </a:solidFill>
              </a:rPr>
              <a:t>Fenomeno in crescita </a:t>
            </a:r>
            <a:r>
              <a:rPr lang="it-IT">
                <a:solidFill>
                  <a:schemeClr val="bg1">
                    <a:lumMod val="65000"/>
                    <a:lumOff val="35000"/>
                  </a:schemeClr>
                </a:solidFill>
              </a:rPr>
              <a:t>che sta rivoluzionando il modo di vivere e di comunicare delle persone.</a:t>
            </a:r>
            <a:endParaRPr lang="it-IT" dirty="0">
              <a:solidFill>
                <a:schemeClr val="bg1">
                  <a:lumMod val="65000"/>
                  <a:lumOff val="35000"/>
                </a:schemeClr>
              </a:solidFill>
            </a:endParaRPr>
          </a:p>
        </p:txBody>
      </p:sp>
      <p:sp>
        <p:nvSpPr>
          <p:cNvPr id="12" name="Ovale 11">
            <a:extLst>
              <a:ext uri="{FF2B5EF4-FFF2-40B4-BE49-F238E27FC236}">
                <a16:creationId xmlns:a16="http://schemas.microsoft.com/office/drawing/2014/main" id="{00E38474-3929-40A4-AF45-141F542B0005}"/>
              </a:ext>
            </a:extLst>
          </p:cNvPr>
          <p:cNvSpPr/>
          <p:nvPr/>
        </p:nvSpPr>
        <p:spPr>
          <a:xfrm>
            <a:off x="733947" y="4342521"/>
            <a:ext cx="2067028" cy="131408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arrotondato 23">
            <a:extLst>
              <a:ext uri="{FF2B5EF4-FFF2-40B4-BE49-F238E27FC236}">
                <a16:creationId xmlns:a16="http://schemas.microsoft.com/office/drawing/2014/main" id="{9DD57DA4-F910-4E6B-B018-E1A94C9D8900}"/>
              </a:ext>
            </a:extLst>
          </p:cNvPr>
          <p:cNvSpPr/>
          <p:nvPr/>
        </p:nvSpPr>
        <p:spPr>
          <a:xfrm>
            <a:off x="253369" y="4728871"/>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4</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0" name="Rettangolo arrotondato 23">
            <a:extLst>
              <a:ext uri="{FF2B5EF4-FFF2-40B4-BE49-F238E27FC236}">
                <a16:creationId xmlns:a16="http://schemas.microsoft.com/office/drawing/2014/main" id="{7319FDBF-2705-4739-9F12-A7237AA2EE6C}"/>
              </a:ext>
            </a:extLst>
          </p:cNvPr>
          <p:cNvSpPr/>
          <p:nvPr/>
        </p:nvSpPr>
        <p:spPr>
          <a:xfrm>
            <a:off x="3182633" y="2966436"/>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5</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1" name="Rettangolo arrotondato 23">
            <a:extLst>
              <a:ext uri="{FF2B5EF4-FFF2-40B4-BE49-F238E27FC236}">
                <a16:creationId xmlns:a16="http://schemas.microsoft.com/office/drawing/2014/main" id="{74802922-83F5-4395-9ADE-FAC83B993600}"/>
              </a:ext>
            </a:extLst>
          </p:cNvPr>
          <p:cNvSpPr/>
          <p:nvPr/>
        </p:nvSpPr>
        <p:spPr>
          <a:xfrm>
            <a:off x="5846075" y="2966436"/>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6</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5" name="Rettangolo arrotondato 23">
            <a:extLst>
              <a:ext uri="{FF2B5EF4-FFF2-40B4-BE49-F238E27FC236}">
                <a16:creationId xmlns:a16="http://schemas.microsoft.com/office/drawing/2014/main" id="{B54D9291-8E03-46C2-AA73-44338D16AD05}"/>
              </a:ext>
            </a:extLst>
          </p:cNvPr>
          <p:cNvSpPr/>
          <p:nvPr/>
        </p:nvSpPr>
        <p:spPr>
          <a:xfrm>
            <a:off x="-160179" y="6455579"/>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7</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183509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1513"/>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CB013AD5-704F-44F4-A0D2-7914EC13AA6E}"/>
              </a:ext>
            </a:extLst>
          </p:cNvPr>
          <p:cNvSpPr/>
          <p:nvPr/>
        </p:nvSpPr>
        <p:spPr>
          <a:xfrm rot="10800000" flipH="1">
            <a:off x="-8530" y="2413042"/>
            <a:ext cx="6371916" cy="44449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Documento 11"/>
          <p:cNvSpPr/>
          <p:nvPr/>
        </p:nvSpPr>
        <p:spPr>
          <a:xfrm>
            <a:off x="-169332" y="443053"/>
            <a:ext cx="6532718" cy="3231480"/>
          </a:xfrm>
          <a:prstGeom prst="flowChartDocument">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 numeri del digitale in Italia e nel mondo 2/4</a:t>
            </a: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a:t>Note sviluppo</a:t>
            </a:r>
          </a:p>
          <a:p>
            <a:r>
              <a:rPr lang="it-IT"/>
              <a:t>In sincro con audio 5 escono i tre loghi uno alla volta. In sincro con audio 6 si evidenzia il logo di Facebbok.</a:t>
            </a:r>
          </a:p>
          <a:p>
            <a:r>
              <a:rPr lang="it-IT"/>
              <a:t>In sincro con audio 9 si evidenziano le due percentuali cerchiate.</a:t>
            </a:r>
            <a:endParaRPr lang="it-IT" dirty="0"/>
          </a:p>
          <a:p>
            <a:endParaRPr lang="it-IT" b="1" dirty="0"/>
          </a:p>
          <a:p>
            <a:endParaRPr lang="it-IT" b="1"/>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 name="Rettangolo arrotondato 41"/>
          <p:cNvSpPr/>
          <p:nvPr/>
        </p:nvSpPr>
        <p:spPr>
          <a:xfrm>
            <a:off x="359844" y="586771"/>
            <a:ext cx="509865" cy="3722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45" name="CasellaDiTesto 44">
            <a:extLst>
              <a:ext uri="{FF2B5EF4-FFF2-40B4-BE49-F238E27FC236}">
                <a16:creationId xmlns:a16="http://schemas.microsoft.com/office/drawing/2014/main" id="{79F80F3A-2A71-44D4-9E10-5F7B51A1DB3D}"/>
              </a:ext>
            </a:extLst>
          </p:cNvPr>
          <p:cNvSpPr txBox="1"/>
          <p:nvPr/>
        </p:nvSpPr>
        <p:spPr>
          <a:xfrm>
            <a:off x="789563" y="1054060"/>
            <a:ext cx="4934400" cy="369332"/>
          </a:xfrm>
          <a:prstGeom prst="rect">
            <a:avLst/>
          </a:prstGeom>
          <a:noFill/>
        </p:spPr>
        <p:txBody>
          <a:bodyPr wrap="square" rtlCol="0">
            <a:spAutoFit/>
          </a:bodyPr>
          <a:lstStyle/>
          <a:p>
            <a:r>
              <a:rPr lang="it-IT"/>
              <a:t>vengono inviate circa 2,7 miliardi di email;</a:t>
            </a:r>
          </a:p>
        </p:txBody>
      </p:sp>
      <p:sp>
        <p:nvSpPr>
          <p:cNvPr id="67" name="Rettangolo arrotondato 35">
            <a:extLst>
              <a:ext uri="{FF2B5EF4-FFF2-40B4-BE49-F238E27FC236}">
                <a16:creationId xmlns:a16="http://schemas.microsoft.com/office/drawing/2014/main" id="{F7B7F622-6E40-4F7C-885B-6612A438A083}"/>
              </a:ext>
            </a:extLst>
          </p:cNvPr>
          <p:cNvSpPr/>
          <p:nvPr/>
        </p:nvSpPr>
        <p:spPr>
          <a:xfrm>
            <a:off x="7067950" y="1109798"/>
            <a:ext cx="534328" cy="3326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pic>
        <p:nvPicPr>
          <p:cNvPr id="31" name="Immagine 30">
            <a:extLst>
              <a:ext uri="{FF2B5EF4-FFF2-40B4-BE49-F238E27FC236}">
                <a16:creationId xmlns:a16="http://schemas.microsoft.com/office/drawing/2014/main" id="{B36283FE-B832-4F3C-9025-C22565233972}"/>
              </a:ext>
            </a:extLst>
          </p:cNvPr>
          <p:cNvPicPr/>
          <p:nvPr/>
        </p:nvPicPr>
        <p:blipFill>
          <a:blip r:embed="rId3"/>
          <a:stretch>
            <a:fillRect/>
          </a:stretch>
        </p:blipFill>
        <p:spPr>
          <a:xfrm>
            <a:off x="1538102" y="3759748"/>
            <a:ext cx="4185861" cy="2909676"/>
          </a:xfrm>
          <a:prstGeom prst="rect">
            <a:avLst/>
          </a:prstGeom>
        </p:spPr>
      </p:pic>
      <p:pic>
        <p:nvPicPr>
          <p:cNvPr id="33" name="Immagine 32">
            <a:extLst>
              <a:ext uri="{FF2B5EF4-FFF2-40B4-BE49-F238E27FC236}">
                <a16:creationId xmlns:a16="http://schemas.microsoft.com/office/drawing/2014/main" id="{8C203A42-FE91-4E03-9E61-7A2291998797}"/>
              </a:ext>
            </a:extLst>
          </p:cNvPr>
          <p:cNvPicPr/>
          <p:nvPr/>
        </p:nvPicPr>
        <p:blipFill>
          <a:blip r:embed="rId4"/>
          <a:stretch>
            <a:fillRect/>
          </a:stretch>
        </p:blipFill>
        <p:spPr>
          <a:xfrm>
            <a:off x="7687263" y="892959"/>
            <a:ext cx="3511313" cy="4878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CasellaDiTesto 33">
            <a:extLst>
              <a:ext uri="{FF2B5EF4-FFF2-40B4-BE49-F238E27FC236}">
                <a16:creationId xmlns:a16="http://schemas.microsoft.com/office/drawing/2014/main" id="{EA6799AB-AABD-4E23-B1D4-B88FB7FFAFDA}"/>
              </a:ext>
            </a:extLst>
          </p:cNvPr>
          <p:cNvSpPr txBox="1"/>
          <p:nvPr/>
        </p:nvSpPr>
        <p:spPr>
          <a:xfrm>
            <a:off x="789563" y="1700391"/>
            <a:ext cx="5079609" cy="369332"/>
          </a:xfrm>
          <a:prstGeom prst="rect">
            <a:avLst/>
          </a:prstGeom>
          <a:noFill/>
        </p:spPr>
        <p:txBody>
          <a:bodyPr wrap="square" rtlCol="0">
            <a:spAutoFit/>
          </a:bodyPr>
          <a:lstStyle/>
          <a:p>
            <a:r>
              <a:rPr lang="it-IT"/>
              <a:t>si effettuano 68 mila ricerche su Google; </a:t>
            </a:r>
          </a:p>
        </p:txBody>
      </p:sp>
      <p:sp>
        <p:nvSpPr>
          <p:cNvPr id="37" name="CasellaDiTesto 36">
            <a:extLst>
              <a:ext uri="{FF2B5EF4-FFF2-40B4-BE49-F238E27FC236}">
                <a16:creationId xmlns:a16="http://schemas.microsoft.com/office/drawing/2014/main" id="{E5B8C96F-7874-47FD-A471-07CBD1BB3030}"/>
              </a:ext>
            </a:extLst>
          </p:cNvPr>
          <p:cNvSpPr txBox="1"/>
          <p:nvPr/>
        </p:nvSpPr>
        <p:spPr>
          <a:xfrm>
            <a:off x="790570" y="2311424"/>
            <a:ext cx="4812788" cy="646331"/>
          </a:xfrm>
          <a:prstGeom prst="rect">
            <a:avLst/>
          </a:prstGeom>
          <a:noFill/>
        </p:spPr>
        <p:txBody>
          <a:bodyPr wrap="square" rtlCol="0">
            <a:spAutoFit/>
          </a:bodyPr>
          <a:lstStyle/>
          <a:p>
            <a:r>
              <a:rPr lang="it-IT"/>
              <a:t>vengono visualizzati più di 74 mila video su YouTube.</a:t>
            </a:r>
          </a:p>
        </p:txBody>
      </p:sp>
      <p:sp>
        <p:nvSpPr>
          <p:cNvPr id="39" name="CasellaDiTesto 38">
            <a:extLst>
              <a:ext uri="{FF2B5EF4-FFF2-40B4-BE49-F238E27FC236}">
                <a16:creationId xmlns:a16="http://schemas.microsoft.com/office/drawing/2014/main" id="{89F22728-31C3-449A-8CB1-CAECCC35070B}"/>
              </a:ext>
            </a:extLst>
          </p:cNvPr>
          <p:cNvSpPr txBox="1"/>
          <p:nvPr/>
        </p:nvSpPr>
        <p:spPr>
          <a:xfrm>
            <a:off x="826582" y="555052"/>
            <a:ext cx="5165849" cy="369332"/>
          </a:xfrm>
          <a:prstGeom prst="rect">
            <a:avLst/>
          </a:prstGeom>
          <a:noFill/>
        </p:spPr>
        <p:txBody>
          <a:bodyPr wrap="square" rtlCol="0">
            <a:spAutoFit/>
          </a:bodyPr>
          <a:lstStyle/>
          <a:p>
            <a:r>
              <a:rPr lang="it-IT" b="1"/>
              <a:t>Ogni secondo nel mondo</a:t>
            </a:r>
            <a:r>
              <a:rPr lang="it-IT"/>
              <a:t>:</a:t>
            </a:r>
          </a:p>
        </p:txBody>
      </p:sp>
      <p:pic>
        <p:nvPicPr>
          <p:cNvPr id="4" name="Immagine 3">
            <a:extLst>
              <a:ext uri="{FF2B5EF4-FFF2-40B4-BE49-F238E27FC236}">
                <a16:creationId xmlns:a16="http://schemas.microsoft.com/office/drawing/2014/main" id="{60A84DD0-CD0E-4C07-A2DD-9B458B3657BD}"/>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18533" y="1079829"/>
            <a:ext cx="540978" cy="540978"/>
          </a:xfrm>
          <a:prstGeom prst="rect">
            <a:avLst/>
          </a:prstGeom>
        </p:spPr>
      </p:pic>
      <p:pic>
        <p:nvPicPr>
          <p:cNvPr id="6" name="Immagine 5">
            <a:extLst>
              <a:ext uri="{FF2B5EF4-FFF2-40B4-BE49-F238E27FC236}">
                <a16:creationId xmlns:a16="http://schemas.microsoft.com/office/drawing/2014/main" id="{2835497D-9317-46C2-A5C9-B993EF5D498D}"/>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69359" y="1771626"/>
            <a:ext cx="447388" cy="447388"/>
          </a:xfrm>
          <a:prstGeom prst="rect">
            <a:avLst/>
          </a:prstGeom>
        </p:spPr>
      </p:pic>
      <p:pic>
        <p:nvPicPr>
          <p:cNvPr id="8" name="Immagine 7">
            <a:extLst>
              <a:ext uri="{FF2B5EF4-FFF2-40B4-BE49-F238E27FC236}">
                <a16:creationId xmlns:a16="http://schemas.microsoft.com/office/drawing/2014/main" id="{693563D2-6A0B-4E28-8F17-4DF053C88F49}"/>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33816" y="2325205"/>
            <a:ext cx="599981" cy="599981"/>
          </a:xfrm>
          <a:prstGeom prst="rect">
            <a:avLst/>
          </a:prstGeom>
        </p:spPr>
      </p:pic>
      <p:pic>
        <p:nvPicPr>
          <p:cNvPr id="51" name="Immagine 50">
            <a:extLst>
              <a:ext uri="{FF2B5EF4-FFF2-40B4-BE49-F238E27FC236}">
                <a16:creationId xmlns:a16="http://schemas.microsoft.com/office/drawing/2014/main" id="{C1B1A776-38B3-4F30-A37F-645A9B128D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2697" y="5522300"/>
            <a:ext cx="595982" cy="595982"/>
          </a:xfrm>
          <a:prstGeom prst="rect">
            <a:avLst/>
          </a:prstGeom>
        </p:spPr>
      </p:pic>
      <p:pic>
        <p:nvPicPr>
          <p:cNvPr id="52" name="Immagine 51">
            <a:extLst>
              <a:ext uri="{FF2B5EF4-FFF2-40B4-BE49-F238E27FC236}">
                <a16:creationId xmlns:a16="http://schemas.microsoft.com/office/drawing/2014/main" id="{FB938CA8-E97B-42E7-9A7F-561D9293524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8905" y="4754303"/>
            <a:ext cx="571744" cy="571744"/>
          </a:xfrm>
          <a:prstGeom prst="rect">
            <a:avLst/>
          </a:prstGeom>
        </p:spPr>
      </p:pic>
      <p:pic>
        <p:nvPicPr>
          <p:cNvPr id="53" name="Immagine 52">
            <a:extLst>
              <a:ext uri="{FF2B5EF4-FFF2-40B4-BE49-F238E27FC236}">
                <a16:creationId xmlns:a16="http://schemas.microsoft.com/office/drawing/2014/main" id="{4DC9F793-B9CE-4328-B7A6-279CC345C6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8905" y="3962275"/>
            <a:ext cx="621033" cy="621033"/>
          </a:xfrm>
          <a:prstGeom prst="rect">
            <a:avLst/>
          </a:prstGeom>
        </p:spPr>
      </p:pic>
      <p:sp>
        <p:nvSpPr>
          <p:cNvPr id="63" name="Rettangolo arrotondato 35">
            <a:extLst>
              <a:ext uri="{FF2B5EF4-FFF2-40B4-BE49-F238E27FC236}">
                <a16:creationId xmlns:a16="http://schemas.microsoft.com/office/drawing/2014/main" id="{45A81DB8-CA09-47A6-B485-16C62CE55CC6}"/>
              </a:ext>
            </a:extLst>
          </p:cNvPr>
          <p:cNvSpPr/>
          <p:nvPr/>
        </p:nvSpPr>
        <p:spPr>
          <a:xfrm>
            <a:off x="-208410" y="930570"/>
            <a:ext cx="615452" cy="3584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2-4</a:t>
            </a:r>
            <a:endParaRPr lang="it-IT" dirty="0"/>
          </a:p>
        </p:txBody>
      </p:sp>
      <p:sp>
        <p:nvSpPr>
          <p:cNvPr id="65" name="Rettangolo arrotondato 35">
            <a:extLst>
              <a:ext uri="{FF2B5EF4-FFF2-40B4-BE49-F238E27FC236}">
                <a16:creationId xmlns:a16="http://schemas.microsoft.com/office/drawing/2014/main" id="{E8D582B7-63C1-4D8F-88F1-AF4FF6A17CC4}"/>
              </a:ext>
            </a:extLst>
          </p:cNvPr>
          <p:cNvSpPr/>
          <p:nvPr/>
        </p:nvSpPr>
        <p:spPr>
          <a:xfrm>
            <a:off x="-12497" y="3653135"/>
            <a:ext cx="534328" cy="3960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4" name="Ovale 53">
            <a:extLst>
              <a:ext uri="{FF2B5EF4-FFF2-40B4-BE49-F238E27FC236}">
                <a16:creationId xmlns:a16="http://schemas.microsoft.com/office/drawing/2014/main" id="{0B254503-D1CB-4E21-A58E-F32E6CFFDF44}"/>
              </a:ext>
            </a:extLst>
          </p:cNvPr>
          <p:cNvSpPr/>
          <p:nvPr/>
        </p:nvSpPr>
        <p:spPr>
          <a:xfrm>
            <a:off x="99316" y="4649013"/>
            <a:ext cx="1052323" cy="815088"/>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arrotondato 35">
            <a:extLst>
              <a:ext uri="{FF2B5EF4-FFF2-40B4-BE49-F238E27FC236}">
                <a16:creationId xmlns:a16="http://schemas.microsoft.com/office/drawing/2014/main" id="{FFE85CDD-A8FE-42BB-8152-352B182290DB}"/>
              </a:ext>
            </a:extLst>
          </p:cNvPr>
          <p:cNvSpPr/>
          <p:nvPr/>
        </p:nvSpPr>
        <p:spPr>
          <a:xfrm>
            <a:off x="-446394" y="4816099"/>
            <a:ext cx="534328" cy="3960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9" name="Rettangolo arrotondato 35">
            <a:extLst>
              <a:ext uri="{FF2B5EF4-FFF2-40B4-BE49-F238E27FC236}">
                <a16:creationId xmlns:a16="http://schemas.microsoft.com/office/drawing/2014/main" id="{1EE036F5-938F-44EF-AA60-D49B2E6F8F11}"/>
              </a:ext>
            </a:extLst>
          </p:cNvPr>
          <p:cNvSpPr/>
          <p:nvPr/>
        </p:nvSpPr>
        <p:spPr>
          <a:xfrm>
            <a:off x="3256763" y="3995440"/>
            <a:ext cx="534328" cy="3326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0" name="Ovale 59">
            <a:extLst>
              <a:ext uri="{FF2B5EF4-FFF2-40B4-BE49-F238E27FC236}">
                <a16:creationId xmlns:a16="http://schemas.microsoft.com/office/drawing/2014/main" id="{7643FBE4-410F-49FE-B7BE-B98CE043A777}"/>
              </a:ext>
            </a:extLst>
          </p:cNvPr>
          <p:cNvSpPr/>
          <p:nvPr/>
        </p:nvSpPr>
        <p:spPr>
          <a:xfrm>
            <a:off x="1538102" y="5771465"/>
            <a:ext cx="595982" cy="59598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Ovale 60">
            <a:extLst>
              <a:ext uri="{FF2B5EF4-FFF2-40B4-BE49-F238E27FC236}">
                <a16:creationId xmlns:a16="http://schemas.microsoft.com/office/drawing/2014/main" id="{609F5360-1A28-4C15-87EC-4916BEA3542F}"/>
              </a:ext>
            </a:extLst>
          </p:cNvPr>
          <p:cNvSpPr/>
          <p:nvPr/>
        </p:nvSpPr>
        <p:spPr>
          <a:xfrm>
            <a:off x="5061580" y="3893945"/>
            <a:ext cx="595982" cy="59598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arrotondato 35">
            <a:extLst>
              <a:ext uri="{FF2B5EF4-FFF2-40B4-BE49-F238E27FC236}">
                <a16:creationId xmlns:a16="http://schemas.microsoft.com/office/drawing/2014/main" id="{24302A42-2E81-4C68-A13D-A2D76C0CBADC}"/>
              </a:ext>
            </a:extLst>
          </p:cNvPr>
          <p:cNvSpPr/>
          <p:nvPr/>
        </p:nvSpPr>
        <p:spPr>
          <a:xfrm>
            <a:off x="1096271" y="6049954"/>
            <a:ext cx="534328" cy="3326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72" name="Rettangolo arrotondato 35">
            <a:extLst>
              <a:ext uri="{FF2B5EF4-FFF2-40B4-BE49-F238E27FC236}">
                <a16:creationId xmlns:a16="http://schemas.microsoft.com/office/drawing/2014/main" id="{18EFD162-50C1-4B26-A90E-D8C1AE125DFF}"/>
              </a:ext>
            </a:extLst>
          </p:cNvPr>
          <p:cNvSpPr/>
          <p:nvPr/>
        </p:nvSpPr>
        <p:spPr>
          <a:xfrm>
            <a:off x="5541784" y="3969820"/>
            <a:ext cx="534328" cy="3326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val="12103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311" y="476250"/>
            <a:ext cx="4219845" cy="6381750"/>
          </a:xfrm>
          <a:prstGeom prst="rect">
            <a:avLst/>
          </a:prstGeom>
        </p:spPr>
      </p:pic>
      <p:sp>
        <p:nvSpPr>
          <p:cNvPr id="5" name="Documento 4"/>
          <p:cNvSpPr/>
          <p:nvPr/>
        </p:nvSpPr>
        <p:spPr>
          <a:xfrm rot="16200000">
            <a:off x="1825401" y="-1424916"/>
            <a:ext cx="6462460" cy="1010337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 numeri del digitale in Italia e nel mondo 3/4</a:t>
            </a: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3 si evidenzia il valore 73%.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8 si evidenzia il valore 35%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entury Gothic"/>
                <a:ea typeface="+mn-ea"/>
                <a:cs typeface="+mn-cs"/>
              </a:rPr>
              <a:t> </a:t>
            </a: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 name="CasellaDiTesto 1"/>
          <p:cNvSpPr txBox="1"/>
          <p:nvPr/>
        </p:nvSpPr>
        <p:spPr>
          <a:xfrm>
            <a:off x="1783803" y="1047260"/>
            <a:ext cx="6214157" cy="454292"/>
          </a:xfrm>
          <a:prstGeom prst="rect">
            <a:avLst/>
          </a:prstGeom>
          <a:noFill/>
        </p:spPr>
        <p:txBody>
          <a:bodyPr wrap="square" rtlCol="0">
            <a:spAutoFit/>
          </a:bodyPr>
          <a:lstStyle/>
          <a:p>
            <a:pPr lvl="0">
              <a:lnSpc>
                <a:spcPct val="150000"/>
              </a:lnSpc>
            </a:pPr>
            <a:r>
              <a:rPr lang="it-IT" b="1">
                <a:solidFill>
                  <a:prstClr val="white"/>
                </a:solidFill>
              </a:rPr>
              <a:t>In Italia gli utenti internet sono in costante aumento </a:t>
            </a:r>
          </a:p>
        </p:txBody>
      </p:sp>
      <p:pic>
        <p:nvPicPr>
          <p:cNvPr id="4" name="Immagine 3">
            <a:extLst>
              <a:ext uri="{FF2B5EF4-FFF2-40B4-BE49-F238E27FC236}">
                <a16:creationId xmlns:a16="http://schemas.microsoft.com/office/drawing/2014/main" id="{B1FE1E79-A8FB-4D9D-853D-7D3F60E1D4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971" y="928852"/>
            <a:ext cx="831178" cy="831178"/>
          </a:xfrm>
          <a:prstGeom prst="rect">
            <a:avLst/>
          </a:prstGeom>
        </p:spPr>
      </p:pic>
      <p:pic>
        <p:nvPicPr>
          <p:cNvPr id="6" name="Immagine 5">
            <a:extLst>
              <a:ext uri="{FF2B5EF4-FFF2-40B4-BE49-F238E27FC236}">
                <a16:creationId xmlns:a16="http://schemas.microsoft.com/office/drawing/2014/main" id="{927E517C-ABA3-420B-BABB-CFEAD5130714}"/>
              </a:ext>
            </a:extLst>
          </p:cNvPr>
          <p:cNvPicPr>
            <a:picLocks noChangeAspect="1"/>
          </p:cNvPicPr>
          <p:nvPr/>
        </p:nvPicPr>
        <p:blipFill>
          <a:blip r:embed="rId5"/>
          <a:stretch>
            <a:fillRect/>
          </a:stretch>
        </p:blipFill>
        <p:spPr>
          <a:xfrm>
            <a:off x="442027" y="2159392"/>
            <a:ext cx="1943100" cy="3409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Rettangolo arrotondato 23">
            <a:extLst>
              <a:ext uri="{FF2B5EF4-FFF2-40B4-BE49-F238E27FC236}">
                <a16:creationId xmlns:a16="http://schemas.microsoft.com/office/drawing/2014/main" id="{BF0374B9-D5F2-4F83-A8BE-B30BDAA2C44F}"/>
              </a:ext>
            </a:extLst>
          </p:cNvPr>
          <p:cNvSpPr/>
          <p:nvPr/>
        </p:nvSpPr>
        <p:spPr>
          <a:xfrm>
            <a:off x="-176234" y="4997904"/>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3</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4" name="Rettangolo arrotondato 23"/>
          <p:cNvSpPr/>
          <p:nvPr/>
        </p:nvSpPr>
        <p:spPr>
          <a:xfrm>
            <a:off x="1420310" y="812479"/>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1</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0" name="Documento 29">
            <a:extLst>
              <a:ext uri="{FF2B5EF4-FFF2-40B4-BE49-F238E27FC236}">
                <a16:creationId xmlns:a16="http://schemas.microsoft.com/office/drawing/2014/main" id="{E04DA642-A003-488B-A54E-A6FFC62B0FFE}"/>
              </a:ext>
            </a:extLst>
          </p:cNvPr>
          <p:cNvSpPr>
            <a:spLocks/>
          </p:cNvSpPr>
          <p:nvPr/>
        </p:nvSpPr>
        <p:spPr>
          <a:xfrm rot="10800000">
            <a:off x="-5" y="6023206"/>
            <a:ext cx="12237160" cy="834792"/>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pic>
        <p:nvPicPr>
          <p:cNvPr id="32" name="Immagine 31">
            <a:extLst>
              <a:ext uri="{FF2B5EF4-FFF2-40B4-BE49-F238E27FC236}">
                <a16:creationId xmlns:a16="http://schemas.microsoft.com/office/drawing/2014/main" id="{D3ABD5BD-5EE3-4C1B-AB1F-EEF425309F4F}"/>
              </a:ext>
            </a:extLst>
          </p:cNvPr>
          <p:cNvPicPr/>
          <p:nvPr/>
        </p:nvPicPr>
        <p:blipFill>
          <a:blip r:embed="rId6"/>
          <a:stretch>
            <a:fillRect/>
          </a:stretch>
        </p:blipFill>
        <p:spPr>
          <a:xfrm>
            <a:off x="5651993" y="2111052"/>
            <a:ext cx="2755900" cy="3450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Ovale 32">
            <a:extLst>
              <a:ext uri="{FF2B5EF4-FFF2-40B4-BE49-F238E27FC236}">
                <a16:creationId xmlns:a16="http://schemas.microsoft.com/office/drawing/2014/main" id="{60CC18A4-3B77-431C-AEC7-73FFC9598601}"/>
              </a:ext>
            </a:extLst>
          </p:cNvPr>
          <p:cNvSpPr/>
          <p:nvPr/>
        </p:nvSpPr>
        <p:spPr>
          <a:xfrm>
            <a:off x="380063" y="4637426"/>
            <a:ext cx="2005064" cy="1079873"/>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llout: freccia a sinistra 10">
            <a:extLst>
              <a:ext uri="{FF2B5EF4-FFF2-40B4-BE49-F238E27FC236}">
                <a16:creationId xmlns:a16="http://schemas.microsoft.com/office/drawing/2014/main" id="{B9E8171B-3EAA-4BDA-8828-BD7DD90C9476}"/>
              </a:ext>
            </a:extLst>
          </p:cNvPr>
          <p:cNvSpPr/>
          <p:nvPr/>
        </p:nvSpPr>
        <p:spPr>
          <a:xfrm>
            <a:off x="2371245" y="2159391"/>
            <a:ext cx="3116069" cy="3402251"/>
          </a:xfrm>
          <a:prstGeom prst="leftArrowCallout">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t>88%: </a:t>
            </a:r>
          </a:p>
          <a:p>
            <a:pPr algn="ctr"/>
            <a:r>
              <a:rPr lang="it-IT" dirty="0"/>
              <a:t>accesso quotidiano per motivi </a:t>
            </a:r>
            <a:r>
              <a:rPr lang="it-IT" dirty="0" smtClean="0"/>
              <a:t>personali</a:t>
            </a:r>
            <a:endParaRPr lang="it-IT" dirty="0"/>
          </a:p>
          <a:p>
            <a:pPr algn="ctr"/>
            <a:endParaRPr lang="it-IT" dirty="0"/>
          </a:p>
          <a:p>
            <a:pPr algn="ctr"/>
            <a:r>
              <a:rPr lang="it-IT" b="1" dirty="0"/>
              <a:t>Tempo medio speso: </a:t>
            </a:r>
          </a:p>
          <a:p>
            <a:pPr algn="ctr"/>
            <a:r>
              <a:rPr lang="it-IT" dirty="0"/>
              <a:t>6 h 8 </a:t>
            </a:r>
            <a:r>
              <a:rPr lang="it-IT" dirty="0" err="1"/>
              <a:t>min</a:t>
            </a:r>
            <a:endParaRPr lang="it-IT" dirty="0"/>
          </a:p>
          <a:p>
            <a:pPr algn="ctr"/>
            <a:endParaRPr lang="it-IT" dirty="0"/>
          </a:p>
          <a:p>
            <a:pPr algn="ctr"/>
            <a:r>
              <a:rPr lang="it-IT" b="1" dirty="0"/>
              <a:t>Tempo medio da mobile: </a:t>
            </a:r>
          </a:p>
          <a:p>
            <a:pPr algn="ctr"/>
            <a:r>
              <a:rPr lang="it-IT" dirty="0"/>
              <a:t>2 h 20 </a:t>
            </a:r>
            <a:r>
              <a:rPr lang="it-IT" dirty="0" err="1"/>
              <a:t>min</a:t>
            </a:r>
            <a:endParaRPr lang="it-IT" dirty="0"/>
          </a:p>
        </p:txBody>
      </p:sp>
      <p:sp>
        <p:nvSpPr>
          <p:cNvPr id="39" name="Ovale 38">
            <a:extLst>
              <a:ext uri="{FF2B5EF4-FFF2-40B4-BE49-F238E27FC236}">
                <a16:creationId xmlns:a16="http://schemas.microsoft.com/office/drawing/2014/main" id="{F10BF0FD-A30E-44C8-AF6F-D95E0CBDB37B}"/>
              </a:ext>
            </a:extLst>
          </p:cNvPr>
          <p:cNvSpPr/>
          <p:nvPr/>
        </p:nvSpPr>
        <p:spPr>
          <a:xfrm>
            <a:off x="6417275" y="3533658"/>
            <a:ext cx="595982" cy="59598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a:extLst>
              <a:ext uri="{FF2B5EF4-FFF2-40B4-BE49-F238E27FC236}">
                <a16:creationId xmlns:a16="http://schemas.microsoft.com/office/drawing/2014/main" id="{83D0D13E-C2E4-4234-A351-A805F9E5C159}"/>
              </a:ext>
            </a:extLst>
          </p:cNvPr>
          <p:cNvSpPr/>
          <p:nvPr/>
        </p:nvSpPr>
        <p:spPr>
          <a:xfrm>
            <a:off x="250252" y="6219481"/>
            <a:ext cx="11728198" cy="646331"/>
          </a:xfrm>
          <a:prstGeom prst="rect">
            <a:avLst/>
          </a:prstGeom>
        </p:spPr>
        <p:txBody>
          <a:bodyPr wrap="square">
            <a:spAutoFit/>
          </a:bodyPr>
          <a:lstStyle/>
          <a:p>
            <a:r>
              <a:rPr lang="it-IT">
                <a:solidFill>
                  <a:schemeClr val="bg1">
                    <a:lumMod val="65000"/>
                    <a:lumOff val="35000"/>
                  </a:schemeClr>
                </a:solidFill>
              </a:rPr>
              <a:t>L’Italia sconta un certo </a:t>
            </a:r>
            <a:r>
              <a:rPr lang="it-IT" b="1">
                <a:solidFill>
                  <a:schemeClr val="bg1">
                    <a:lumMod val="65000"/>
                    <a:lumOff val="35000"/>
                  </a:schemeClr>
                </a:solidFill>
              </a:rPr>
              <a:t>ritardo</a:t>
            </a:r>
            <a:r>
              <a:rPr lang="it-IT">
                <a:solidFill>
                  <a:schemeClr val="bg1">
                    <a:lumMod val="65000"/>
                    <a:lumOff val="35000"/>
                  </a:schemeClr>
                </a:solidFill>
              </a:rPr>
              <a:t> in termini di diffusione internet, velocità di connessione su rete fissa e utilizzo di e-commerce.</a:t>
            </a:r>
            <a:endParaRPr lang="it-IT" dirty="0">
              <a:solidFill>
                <a:schemeClr val="bg1">
                  <a:lumMod val="65000"/>
                  <a:lumOff val="35000"/>
                </a:schemeClr>
              </a:solidFill>
            </a:endParaRPr>
          </a:p>
        </p:txBody>
      </p:sp>
      <p:sp>
        <p:nvSpPr>
          <p:cNvPr id="49" name="Rettangolo arrotondato 23">
            <a:extLst>
              <a:ext uri="{FF2B5EF4-FFF2-40B4-BE49-F238E27FC236}">
                <a16:creationId xmlns:a16="http://schemas.microsoft.com/office/drawing/2014/main" id="{9454EBE7-0926-405C-BAF7-A224CCA890A1}"/>
              </a:ext>
            </a:extLst>
          </p:cNvPr>
          <p:cNvSpPr/>
          <p:nvPr/>
        </p:nvSpPr>
        <p:spPr>
          <a:xfrm>
            <a:off x="250252" y="2837331"/>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3" name="Rettangolo arrotondato 23">
            <a:extLst>
              <a:ext uri="{FF2B5EF4-FFF2-40B4-BE49-F238E27FC236}">
                <a16:creationId xmlns:a16="http://schemas.microsoft.com/office/drawing/2014/main" id="{EB6D46F4-BD8E-4CC9-BD12-3C664799C2CD}"/>
              </a:ext>
            </a:extLst>
          </p:cNvPr>
          <p:cNvSpPr/>
          <p:nvPr/>
        </p:nvSpPr>
        <p:spPr>
          <a:xfrm>
            <a:off x="3380877" y="2113878"/>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4-6</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2" name="Rettangolo arrotondato 23">
            <a:extLst>
              <a:ext uri="{FF2B5EF4-FFF2-40B4-BE49-F238E27FC236}">
                <a16:creationId xmlns:a16="http://schemas.microsoft.com/office/drawing/2014/main" id="{93448A04-EF93-422A-BCF6-E1A4B4008159}"/>
              </a:ext>
            </a:extLst>
          </p:cNvPr>
          <p:cNvSpPr/>
          <p:nvPr/>
        </p:nvSpPr>
        <p:spPr>
          <a:xfrm>
            <a:off x="7441413" y="2371356"/>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7</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3" name="Rettangolo arrotondato 23">
            <a:extLst>
              <a:ext uri="{FF2B5EF4-FFF2-40B4-BE49-F238E27FC236}">
                <a16:creationId xmlns:a16="http://schemas.microsoft.com/office/drawing/2014/main" id="{49CCA417-F82E-4D8C-9665-040C521DC787}"/>
              </a:ext>
            </a:extLst>
          </p:cNvPr>
          <p:cNvSpPr/>
          <p:nvPr/>
        </p:nvSpPr>
        <p:spPr>
          <a:xfrm>
            <a:off x="6893333" y="3638110"/>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8</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4" name="Rettangolo arrotondato 23">
            <a:extLst>
              <a:ext uri="{FF2B5EF4-FFF2-40B4-BE49-F238E27FC236}">
                <a16:creationId xmlns:a16="http://schemas.microsoft.com/office/drawing/2014/main" id="{30259610-1B6D-433B-ADF8-354A2A3E38C5}"/>
              </a:ext>
            </a:extLst>
          </p:cNvPr>
          <p:cNvSpPr/>
          <p:nvPr/>
        </p:nvSpPr>
        <p:spPr>
          <a:xfrm>
            <a:off x="-239584" y="6300845"/>
            <a:ext cx="602205" cy="374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9</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76681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2E77C718-C7E0-414B-80E6-2D4C88F73F70}"/>
              </a:ext>
            </a:extLst>
          </p:cNvPr>
          <p:cNvSpPr/>
          <p:nvPr/>
        </p:nvSpPr>
        <p:spPr>
          <a:xfrm>
            <a:off x="-2357" y="493978"/>
            <a:ext cx="7881083" cy="49019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F67B368A-4213-46C0-8C39-E41D98877322}"/>
              </a:ext>
            </a:extLst>
          </p:cNvPr>
          <p:cNvSpPr/>
          <p:nvPr/>
        </p:nvSpPr>
        <p:spPr>
          <a:xfrm>
            <a:off x="15250" y="5050674"/>
            <a:ext cx="8816196" cy="1814027"/>
          </a:xfrm>
          <a:prstGeom prst="flowChartProcess">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 numeri del digitale in Italia e nel mondo 4/4</a:t>
            </a: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170222"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it-IT" sz="1400" b="1">
                <a:solidFill>
                  <a:prstClr val="black"/>
                </a:solidFill>
              </a:rPr>
              <a:t>Note sviluppo</a:t>
            </a:r>
          </a:p>
          <a:p>
            <a:pPr lvl="0">
              <a:defRPr/>
            </a:pPr>
            <a:r>
              <a:rPr lang="it-IT" sz="1400">
                <a:solidFill>
                  <a:prstClr val="black"/>
                </a:solidFill>
              </a:rPr>
              <a:t>In sincro con audio 6-10 escono uno alla volta icona+testo per ciascuna delle 5 voci</a:t>
            </a:r>
          </a:p>
          <a:p>
            <a:pPr lvl="0">
              <a:defRPr/>
            </a:pPr>
            <a:endParaRPr lang="it-IT" sz="1400">
              <a:solidFill>
                <a:prstClr val="black"/>
              </a:solidFill>
            </a:endParaRPr>
          </a:p>
          <a:p>
            <a:pPr lvl="0">
              <a:defRPr/>
            </a:pPr>
            <a:r>
              <a:rPr lang="it-IT" sz="1400" b="1">
                <a:solidFill>
                  <a:prstClr val="black"/>
                </a:solidFill>
              </a:rPr>
              <a:t>Immagine</a:t>
            </a:r>
          </a:p>
          <a:p>
            <a:pPr lvl="0">
              <a:defRPr/>
            </a:pPr>
            <a:r>
              <a:rPr lang="fr-FR" sz="1400">
                <a:solidFill>
                  <a:prstClr val="black"/>
                </a:solidFill>
              </a:rPr>
              <a:t>https://www.freepik.com/free-photo/online-banking-internet-finance-e-commerce_2792082.htm#term=e commerce&amp;page=1&amp;position=14</a:t>
            </a:r>
            <a:endParaRPr lang="it-IT" sz="1400">
              <a:solidFill>
                <a:prstClr val="black"/>
              </a:solidFill>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2" name="Documento 1">
            <a:extLst>
              <a:ext uri="{FF2B5EF4-FFF2-40B4-BE49-F238E27FC236}">
                <a16:creationId xmlns:a16="http://schemas.microsoft.com/office/drawing/2014/main" id="{C2139D1B-68AD-42AB-A185-6C27F9212BAE}"/>
              </a:ext>
            </a:extLst>
          </p:cNvPr>
          <p:cNvSpPr/>
          <p:nvPr/>
        </p:nvSpPr>
        <p:spPr>
          <a:xfrm rot="5400000">
            <a:off x="6263938" y="911329"/>
            <a:ext cx="6370724" cy="5487162"/>
          </a:xfrm>
          <a:prstGeom prst="flowChartDocument">
            <a:avLst/>
          </a:prstGeom>
          <a:blipFill dpi="0" rotWithShape="0">
            <a:blip r:embed="rId3"/>
            <a:srcRect/>
            <a:stretch>
              <a:fillRect l="-26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arrotondato 50">
            <a:extLst>
              <a:ext uri="{FF2B5EF4-FFF2-40B4-BE49-F238E27FC236}">
                <a16:creationId xmlns:a16="http://schemas.microsoft.com/office/drawing/2014/main" id="{F612F147-7A98-4225-8D4D-9E5BEA01910C}"/>
              </a:ext>
            </a:extLst>
          </p:cNvPr>
          <p:cNvSpPr/>
          <p:nvPr/>
        </p:nvSpPr>
        <p:spPr>
          <a:xfrm>
            <a:off x="9051019" y="4755219"/>
            <a:ext cx="578832" cy="3945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pic>
        <p:nvPicPr>
          <p:cNvPr id="4" name="Immagine 3">
            <a:extLst>
              <a:ext uri="{FF2B5EF4-FFF2-40B4-BE49-F238E27FC236}">
                <a16:creationId xmlns:a16="http://schemas.microsoft.com/office/drawing/2014/main" id="{85B1FF90-A889-4B1D-BF10-9CCD858B9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55" y="940744"/>
            <a:ext cx="5326402" cy="2410196"/>
          </a:xfrm>
          <a:prstGeom prst="rect">
            <a:avLst/>
          </a:prstGeom>
        </p:spPr>
      </p:pic>
      <p:sp>
        <p:nvSpPr>
          <p:cNvPr id="36" name="CasellaDiTesto 35">
            <a:extLst>
              <a:ext uri="{FF2B5EF4-FFF2-40B4-BE49-F238E27FC236}">
                <a16:creationId xmlns:a16="http://schemas.microsoft.com/office/drawing/2014/main" id="{9C3BE355-D59F-44F2-9B6B-27D87824E686}"/>
              </a:ext>
            </a:extLst>
          </p:cNvPr>
          <p:cNvSpPr txBox="1"/>
          <p:nvPr/>
        </p:nvSpPr>
        <p:spPr>
          <a:xfrm>
            <a:off x="542509" y="564060"/>
            <a:ext cx="6357201" cy="369332"/>
          </a:xfrm>
          <a:prstGeom prst="rect">
            <a:avLst/>
          </a:prstGeom>
          <a:noFill/>
        </p:spPr>
        <p:txBody>
          <a:bodyPr wrap="square" rtlCol="0">
            <a:spAutoFit/>
          </a:bodyPr>
          <a:lstStyle/>
          <a:p>
            <a:pPr lvl="0"/>
            <a:r>
              <a:rPr lang="it-IT">
                <a:solidFill>
                  <a:schemeClr val="bg1">
                    <a:lumMod val="65000"/>
                    <a:lumOff val="35000"/>
                  </a:schemeClr>
                </a:solidFill>
              </a:rPr>
              <a:t>Individui che hanno utilizzato l’Internet Banking</a:t>
            </a:r>
            <a:endParaRPr kumimoji="0" lang="it-IT" sz="1800" i="0" u="none" strike="noStrike" kern="1200" cap="none" spc="0" normalizeH="0" baseline="0" noProof="0" dirty="0">
              <a:ln>
                <a:noFill/>
              </a:ln>
              <a:solidFill>
                <a:schemeClr val="bg1">
                  <a:lumMod val="65000"/>
                  <a:lumOff val="35000"/>
                </a:schemeClr>
              </a:solidFill>
              <a:effectLst/>
              <a:uLnTx/>
              <a:uFillTx/>
              <a:latin typeface="Century Gothic"/>
            </a:endParaRPr>
          </a:p>
        </p:txBody>
      </p:sp>
      <p:sp>
        <p:nvSpPr>
          <p:cNvPr id="37" name="CasellaDiTesto 36">
            <a:extLst>
              <a:ext uri="{FF2B5EF4-FFF2-40B4-BE49-F238E27FC236}">
                <a16:creationId xmlns:a16="http://schemas.microsoft.com/office/drawing/2014/main" id="{FC4AF487-F146-44C7-BA9B-143068576C85}"/>
              </a:ext>
            </a:extLst>
          </p:cNvPr>
          <p:cNvSpPr txBox="1"/>
          <p:nvPr/>
        </p:nvSpPr>
        <p:spPr>
          <a:xfrm>
            <a:off x="548138" y="3257446"/>
            <a:ext cx="6357201" cy="261610"/>
          </a:xfrm>
          <a:prstGeom prst="rect">
            <a:avLst/>
          </a:prstGeom>
          <a:noFill/>
        </p:spPr>
        <p:txBody>
          <a:bodyPr wrap="square" rtlCol="0">
            <a:spAutoFit/>
          </a:bodyPr>
          <a:lstStyle/>
          <a:p>
            <a:pPr lvl="0"/>
            <a:r>
              <a:rPr lang="it-IT" sz="1100">
                <a:solidFill>
                  <a:schemeClr val="bg1">
                    <a:lumMod val="65000"/>
                    <a:lumOff val="35000"/>
                  </a:schemeClr>
                </a:solidFill>
              </a:rPr>
              <a:t>Dati in percentuale della popolazione relativi al 2017 – Eurostat </a:t>
            </a:r>
            <a:endParaRPr kumimoji="0" lang="it-IT" sz="1100" b="0" i="0" u="none" strike="noStrike" kern="1200" cap="none" spc="0" normalizeH="0" baseline="0" noProof="0" dirty="0">
              <a:ln>
                <a:noFill/>
              </a:ln>
              <a:solidFill>
                <a:schemeClr val="bg1">
                  <a:lumMod val="65000"/>
                  <a:lumOff val="35000"/>
                </a:schemeClr>
              </a:solidFill>
              <a:effectLst/>
              <a:uLnTx/>
              <a:uFillTx/>
              <a:latin typeface="Century Gothic"/>
            </a:endParaRPr>
          </a:p>
        </p:txBody>
      </p:sp>
      <p:sp>
        <p:nvSpPr>
          <p:cNvPr id="47" name="Rettangolo arrotondato 46"/>
          <p:cNvSpPr/>
          <p:nvPr/>
        </p:nvSpPr>
        <p:spPr>
          <a:xfrm>
            <a:off x="370700" y="1869151"/>
            <a:ext cx="611670" cy="4052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1" name="Rettangolo arrotondato 50"/>
          <p:cNvSpPr/>
          <p:nvPr/>
        </p:nvSpPr>
        <p:spPr>
          <a:xfrm>
            <a:off x="4712987" y="1377397"/>
            <a:ext cx="578832" cy="3945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8" name="Ovale 7">
            <a:extLst>
              <a:ext uri="{FF2B5EF4-FFF2-40B4-BE49-F238E27FC236}">
                <a16:creationId xmlns:a16="http://schemas.microsoft.com/office/drawing/2014/main" id="{BF228BB5-F416-4846-A336-76E01D4F9CDA}"/>
              </a:ext>
            </a:extLst>
          </p:cNvPr>
          <p:cNvSpPr/>
          <p:nvPr/>
        </p:nvSpPr>
        <p:spPr>
          <a:xfrm>
            <a:off x="4796761" y="1826283"/>
            <a:ext cx="392385" cy="10685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88D6ED41-D035-420B-ABA0-59253B2BD9B7}"/>
              </a:ext>
            </a:extLst>
          </p:cNvPr>
          <p:cNvSpPr/>
          <p:nvPr/>
        </p:nvSpPr>
        <p:spPr>
          <a:xfrm rot="16200000">
            <a:off x="708771" y="606990"/>
            <a:ext cx="392385" cy="10685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arrotondato 50">
            <a:extLst>
              <a:ext uri="{FF2B5EF4-FFF2-40B4-BE49-F238E27FC236}">
                <a16:creationId xmlns:a16="http://schemas.microsoft.com/office/drawing/2014/main" id="{91C23085-BF00-48FD-8F4F-F544C09F79EF}"/>
              </a:ext>
            </a:extLst>
          </p:cNvPr>
          <p:cNvSpPr/>
          <p:nvPr/>
        </p:nvSpPr>
        <p:spPr>
          <a:xfrm>
            <a:off x="1405261" y="849060"/>
            <a:ext cx="578832" cy="3945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46" name="CasellaDiTesto 45">
            <a:extLst>
              <a:ext uri="{FF2B5EF4-FFF2-40B4-BE49-F238E27FC236}">
                <a16:creationId xmlns:a16="http://schemas.microsoft.com/office/drawing/2014/main" id="{E61EFDB4-E9EF-4B09-BEF6-716D9222F687}"/>
              </a:ext>
            </a:extLst>
          </p:cNvPr>
          <p:cNvSpPr txBox="1"/>
          <p:nvPr/>
        </p:nvSpPr>
        <p:spPr>
          <a:xfrm>
            <a:off x="491937" y="3661500"/>
            <a:ext cx="6357201"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t>Attitudine al digitale in Italia (% di popolazione)</a:t>
            </a:r>
            <a:endParaRPr lang="it-IT" dirty="0"/>
          </a:p>
        </p:txBody>
      </p:sp>
      <p:pic>
        <p:nvPicPr>
          <p:cNvPr id="17" name="Immagine 16">
            <a:extLst>
              <a:ext uri="{FF2B5EF4-FFF2-40B4-BE49-F238E27FC236}">
                <a16:creationId xmlns:a16="http://schemas.microsoft.com/office/drawing/2014/main" id="{432A42A3-8383-45B7-A082-E15605183EE8}"/>
              </a:ext>
            </a:extLst>
          </p:cNvPr>
          <p:cNvPicPr>
            <a:picLocks noChangeAspect="1"/>
          </p:cNvPicPr>
          <p:nvPr/>
        </p:nvPicPr>
        <p:blipFill>
          <a:blip r:embed="rId5"/>
          <a:stretch>
            <a:fillRect/>
          </a:stretch>
        </p:blipFill>
        <p:spPr>
          <a:xfrm>
            <a:off x="649121" y="4003530"/>
            <a:ext cx="752475" cy="885825"/>
          </a:xfrm>
          <a:prstGeom prst="rect">
            <a:avLst/>
          </a:prstGeom>
        </p:spPr>
      </p:pic>
      <p:pic>
        <p:nvPicPr>
          <p:cNvPr id="18" name="Immagine 17">
            <a:extLst>
              <a:ext uri="{FF2B5EF4-FFF2-40B4-BE49-F238E27FC236}">
                <a16:creationId xmlns:a16="http://schemas.microsoft.com/office/drawing/2014/main" id="{47432D8F-7FAD-43BA-8507-3A30793F147B}"/>
              </a:ext>
            </a:extLst>
          </p:cNvPr>
          <p:cNvPicPr>
            <a:picLocks noChangeAspect="1"/>
          </p:cNvPicPr>
          <p:nvPr/>
        </p:nvPicPr>
        <p:blipFill>
          <a:blip r:embed="rId6"/>
          <a:stretch>
            <a:fillRect/>
          </a:stretch>
        </p:blipFill>
        <p:spPr>
          <a:xfrm>
            <a:off x="1961335" y="4025937"/>
            <a:ext cx="790575" cy="914400"/>
          </a:xfrm>
          <a:prstGeom prst="rect">
            <a:avLst/>
          </a:prstGeom>
        </p:spPr>
      </p:pic>
      <p:pic>
        <p:nvPicPr>
          <p:cNvPr id="21" name="Immagine 20">
            <a:extLst>
              <a:ext uri="{FF2B5EF4-FFF2-40B4-BE49-F238E27FC236}">
                <a16:creationId xmlns:a16="http://schemas.microsoft.com/office/drawing/2014/main" id="{31F8E178-D70C-45A0-B5EC-F52777F9E3B8}"/>
              </a:ext>
            </a:extLst>
          </p:cNvPr>
          <p:cNvPicPr>
            <a:picLocks noChangeAspect="1"/>
          </p:cNvPicPr>
          <p:nvPr/>
        </p:nvPicPr>
        <p:blipFill>
          <a:blip r:embed="rId7"/>
          <a:stretch>
            <a:fillRect/>
          </a:stretch>
        </p:blipFill>
        <p:spPr>
          <a:xfrm>
            <a:off x="3467874" y="4018812"/>
            <a:ext cx="676275" cy="942975"/>
          </a:xfrm>
          <a:prstGeom prst="rect">
            <a:avLst/>
          </a:prstGeom>
        </p:spPr>
      </p:pic>
      <p:pic>
        <p:nvPicPr>
          <p:cNvPr id="22" name="Immagine 21">
            <a:extLst>
              <a:ext uri="{FF2B5EF4-FFF2-40B4-BE49-F238E27FC236}">
                <a16:creationId xmlns:a16="http://schemas.microsoft.com/office/drawing/2014/main" id="{6DB753E1-CE44-4025-998C-138CE5F1E356}"/>
              </a:ext>
            </a:extLst>
          </p:cNvPr>
          <p:cNvPicPr>
            <a:picLocks noChangeAspect="1"/>
          </p:cNvPicPr>
          <p:nvPr/>
        </p:nvPicPr>
        <p:blipFill>
          <a:blip r:embed="rId8"/>
          <a:stretch>
            <a:fillRect/>
          </a:stretch>
        </p:blipFill>
        <p:spPr>
          <a:xfrm>
            <a:off x="4835600" y="3969846"/>
            <a:ext cx="657225" cy="990600"/>
          </a:xfrm>
          <a:prstGeom prst="rect">
            <a:avLst/>
          </a:prstGeom>
        </p:spPr>
      </p:pic>
      <p:pic>
        <p:nvPicPr>
          <p:cNvPr id="23" name="Immagine 22">
            <a:extLst>
              <a:ext uri="{FF2B5EF4-FFF2-40B4-BE49-F238E27FC236}">
                <a16:creationId xmlns:a16="http://schemas.microsoft.com/office/drawing/2014/main" id="{881B512E-9AB9-4364-9324-EA4221521547}"/>
              </a:ext>
            </a:extLst>
          </p:cNvPr>
          <p:cNvPicPr>
            <a:picLocks noChangeAspect="1"/>
          </p:cNvPicPr>
          <p:nvPr/>
        </p:nvPicPr>
        <p:blipFill>
          <a:blip r:embed="rId9"/>
          <a:stretch>
            <a:fillRect/>
          </a:stretch>
        </p:blipFill>
        <p:spPr>
          <a:xfrm>
            <a:off x="5930301" y="3956442"/>
            <a:ext cx="857250" cy="857250"/>
          </a:xfrm>
          <a:prstGeom prst="rect">
            <a:avLst/>
          </a:prstGeom>
        </p:spPr>
      </p:pic>
      <p:sp>
        <p:nvSpPr>
          <p:cNvPr id="15" name="CasellaDiTesto 14">
            <a:extLst>
              <a:ext uri="{FF2B5EF4-FFF2-40B4-BE49-F238E27FC236}">
                <a16:creationId xmlns:a16="http://schemas.microsoft.com/office/drawing/2014/main" id="{38ADCF26-051C-4CD7-B204-08F52EE60577}"/>
              </a:ext>
            </a:extLst>
          </p:cNvPr>
          <p:cNvSpPr txBox="1"/>
          <p:nvPr/>
        </p:nvSpPr>
        <p:spPr>
          <a:xfrm>
            <a:off x="-41471" y="6122089"/>
            <a:ext cx="2134631" cy="646331"/>
          </a:xfrm>
          <a:prstGeom prst="rect">
            <a:avLst/>
          </a:prstGeom>
          <a:noFill/>
        </p:spPr>
        <p:txBody>
          <a:bodyPr wrap="square" rtlCol="0">
            <a:spAutoFit/>
          </a:bodyPr>
          <a:lstStyle/>
          <a:p>
            <a:pPr algn="ctr"/>
            <a:r>
              <a:rPr lang="it-IT" sz="1200" dirty="0">
                <a:solidFill>
                  <a:schemeClr val="tx1">
                    <a:lumMod val="95000"/>
                  </a:schemeClr>
                </a:solidFill>
              </a:rPr>
              <a:t>Crede che le nuove tecnologie </a:t>
            </a:r>
            <a:r>
              <a:rPr lang="it-IT" sz="1200" dirty="0" smtClean="0">
                <a:solidFill>
                  <a:schemeClr val="tx1">
                    <a:lumMod val="95000"/>
                  </a:schemeClr>
                </a:solidFill>
              </a:rPr>
              <a:t>offrano </a:t>
            </a:r>
            <a:r>
              <a:rPr lang="it-IT" sz="1200" dirty="0">
                <a:solidFill>
                  <a:schemeClr val="tx1">
                    <a:lumMod val="95000"/>
                  </a:schemeClr>
                </a:solidFill>
              </a:rPr>
              <a:t>più opportunità che rischi</a:t>
            </a:r>
          </a:p>
        </p:txBody>
      </p:sp>
      <p:sp>
        <p:nvSpPr>
          <p:cNvPr id="53" name="Freccia destra con strisce 52">
            <a:extLst>
              <a:ext uri="{FF2B5EF4-FFF2-40B4-BE49-F238E27FC236}">
                <a16:creationId xmlns:a16="http://schemas.microsoft.com/office/drawing/2014/main" id="{2BD3CF52-7D12-4BFC-B4E5-D352AF9B115D}"/>
              </a:ext>
            </a:extLst>
          </p:cNvPr>
          <p:cNvSpPr/>
          <p:nvPr/>
        </p:nvSpPr>
        <p:spPr>
          <a:xfrm rot="5400000">
            <a:off x="464094" y="5379580"/>
            <a:ext cx="1045791" cy="439232"/>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DA333FC8-AB92-490D-89C7-EBB2991F5E76}"/>
              </a:ext>
            </a:extLst>
          </p:cNvPr>
          <p:cNvSpPr txBox="1"/>
          <p:nvPr/>
        </p:nvSpPr>
        <p:spPr>
          <a:xfrm>
            <a:off x="1249569" y="5443804"/>
            <a:ext cx="2134631" cy="646331"/>
          </a:xfrm>
          <a:prstGeom prst="rect">
            <a:avLst/>
          </a:prstGeom>
          <a:noFill/>
        </p:spPr>
        <p:txBody>
          <a:bodyPr wrap="square" rtlCol="0">
            <a:spAutoFit/>
          </a:bodyPr>
          <a:lstStyle/>
          <a:p>
            <a:pPr algn="ctr"/>
            <a:r>
              <a:rPr lang="it-IT" sz="1200">
                <a:solidFill>
                  <a:schemeClr val="tx1">
                    <a:lumMod val="95000"/>
                  </a:schemeClr>
                </a:solidFill>
              </a:rPr>
              <a:t>Preferisce effettuare operazioni in modalità digitale</a:t>
            </a:r>
          </a:p>
        </p:txBody>
      </p:sp>
      <p:sp>
        <p:nvSpPr>
          <p:cNvPr id="61" name="Freccia destra con strisce 60">
            <a:extLst>
              <a:ext uri="{FF2B5EF4-FFF2-40B4-BE49-F238E27FC236}">
                <a16:creationId xmlns:a16="http://schemas.microsoft.com/office/drawing/2014/main" id="{05706D81-D2C8-4A49-A98A-C33BF1B2D627}"/>
              </a:ext>
            </a:extLst>
          </p:cNvPr>
          <p:cNvSpPr/>
          <p:nvPr/>
        </p:nvSpPr>
        <p:spPr>
          <a:xfrm rot="5400000">
            <a:off x="2064282" y="5061736"/>
            <a:ext cx="410103" cy="439232"/>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CasellaDiTesto 61">
            <a:extLst>
              <a:ext uri="{FF2B5EF4-FFF2-40B4-BE49-F238E27FC236}">
                <a16:creationId xmlns:a16="http://schemas.microsoft.com/office/drawing/2014/main" id="{4FEBCC96-008A-4826-8434-C0CF930B988D}"/>
              </a:ext>
            </a:extLst>
          </p:cNvPr>
          <p:cNvSpPr txBox="1"/>
          <p:nvPr/>
        </p:nvSpPr>
        <p:spPr>
          <a:xfrm>
            <a:off x="2707947" y="6134579"/>
            <a:ext cx="2134631" cy="646331"/>
          </a:xfrm>
          <a:prstGeom prst="rect">
            <a:avLst/>
          </a:prstGeom>
          <a:noFill/>
        </p:spPr>
        <p:txBody>
          <a:bodyPr wrap="square" rtlCol="0">
            <a:spAutoFit/>
          </a:bodyPr>
          <a:lstStyle/>
          <a:p>
            <a:pPr algn="ctr"/>
            <a:r>
              <a:rPr lang="it-IT" sz="1200">
                <a:solidFill>
                  <a:schemeClr val="tx1">
                    <a:lumMod val="95000"/>
                  </a:schemeClr>
                </a:solidFill>
              </a:rPr>
              <a:t>Crede che la privacy e la protezione dei dati siano molto importanti</a:t>
            </a:r>
          </a:p>
        </p:txBody>
      </p:sp>
      <p:sp>
        <p:nvSpPr>
          <p:cNvPr id="63" name="Freccia destra con strisce 62">
            <a:extLst>
              <a:ext uri="{FF2B5EF4-FFF2-40B4-BE49-F238E27FC236}">
                <a16:creationId xmlns:a16="http://schemas.microsoft.com/office/drawing/2014/main" id="{3005D700-8FE1-4175-BE01-A26B4BA9F9B1}"/>
              </a:ext>
            </a:extLst>
          </p:cNvPr>
          <p:cNvSpPr/>
          <p:nvPr/>
        </p:nvSpPr>
        <p:spPr>
          <a:xfrm rot="5400000">
            <a:off x="3215924" y="5359185"/>
            <a:ext cx="1045791" cy="439232"/>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370C829E-1CA0-4384-97D2-044E5B07928A}"/>
              </a:ext>
            </a:extLst>
          </p:cNvPr>
          <p:cNvSpPr txBox="1"/>
          <p:nvPr/>
        </p:nvSpPr>
        <p:spPr>
          <a:xfrm>
            <a:off x="4121830" y="5406016"/>
            <a:ext cx="2134631" cy="646331"/>
          </a:xfrm>
          <a:prstGeom prst="rect">
            <a:avLst/>
          </a:prstGeom>
          <a:noFill/>
        </p:spPr>
        <p:txBody>
          <a:bodyPr wrap="square" rtlCol="0">
            <a:spAutoFit/>
          </a:bodyPr>
          <a:lstStyle/>
          <a:p>
            <a:pPr algn="ctr"/>
            <a:r>
              <a:rPr lang="it-IT" sz="1200">
                <a:solidFill>
                  <a:schemeClr val="tx1">
                    <a:lumMod val="95000"/>
                  </a:schemeClr>
                </a:solidFill>
              </a:rPr>
              <a:t>Cancella i cookies per proteggere la propria privacy</a:t>
            </a:r>
          </a:p>
        </p:txBody>
      </p:sp>
      <p:sp>
        <p:nvSpPr>
          <p:cNvPr id="65" name="Freccia destra con strisce 64">
            <a:extLst>
              <a:ext uri="{FF2B5EF4-FFF2-40B4-BE49-F238E27FC236}">
                <a16:creationId xmlns:a16="http://schemas.microsoft.com/office/drawing/2014/main" id="{082D7F10-BAEF-4D5F-A108-3F309885FBD0}"/>
              </a:ext>
            </a:extLst>
          </p:cNvPr>
          <p:cNvSpPr/>
          <p:nvPr/>
        </p:nvSpPr>
        <p:spPr>
          <a:xfrm rot="5400000">
            <a:off x="4959160" y="5056220"/>
            <a:ext cx="410103" cy="439232"/>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CasellaDiTesto 65">
            <a:extLst>
              <a:ext uri="{FF2B5EF4-FFF2-40B4-BE49-F238E27FC236}">
                <a16:creationId xmlns:a16="http://schemas.microsoft.com/office/drawing/2014/main" id="{22E7D6BC-C72C-4903-9AE6-7D2744BB3961}"/>
              </a:ext>
            </a:extLst>
          </p:cNvPr>
          <p:cNvSpPr txBox="1"/>
          <p:nvPr/>
        </p:nvSpPr>
        <p:spPr>
          <a:xfrm>
            <a:off x="5457365" y="6092614"/>
            <a:ext cx="1871980" cy="646331"/>
          </a:xfrm>
          <a:prstGeom prst="rect">
            <a:avLst/>
          </a:prstGeom>
          <a:noFill/>
        </p:spPr>
        <p:txBody>
          <a:bodyPr wrap="square" rtlCol="0">
            <a:spAutoFit/>
          </a:bodyPr>
          <a:lstStyle/>
          <a:p>
            <a:pPr algn="ctr"/>
            <a:r>
              <a:rPr lang="it-IT" sz="1200">
                <a:solidFill>
                  <a:schemeClr val="tx1">
                    <a:lumMod val="95000"/>
                  </a:schemeClr>
                </a:solidFill>
              </a:rPr>
              <a:t>Usa un tool per bloccare le pubblicità sulle pagine web</a:t>
            </a:r>
          </a:p>
        </p:txBody>
      </p:sp>
      <p:sp>
        <p:nvSpPr>
          <p:cNvPr id="67" name="Freccia destra con strisce 66">
            <a:extLst>
              <a:ext uri="{FF2B5EF4-FFF2-40B4-BE49-F238E27FC236}">
                <a16:creationId xmlns:a16="http://schemas.microsoft.com/office/drawing/2014/main" id="{E03E3D19-94BD-4570-80D9-781B81A52EB1}"/>
              </a:ext>
            </a:extLst>
          </p:cNvPr>
          <p:cNvSpPr/>
          <p:nvPr/>
        </p:nvSpPr>
        <p:spPr>
          <a:xfrm rot="5400000">
            <a:off x="5815658" y="5382929"/>
            <a:ext cx="1045791" cy="439232"/>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Goccia 67">
            <a:extLst>
              <a:ext uri="{FF2B5EF4-FFF2-40B4-BE49-F238E27FC236}">
                <a16:creationId xmlns:a16="http://schemas.microsoft.com/office/drawing/2014/main" id="{A840C9CD-E5A2-43C6-B90F-1D58135C6664}"/>
              </a:ext>
            </a:extLst>
          </p:cNvPr>
          <p:cNvSpPr/>
          <p:nvPr/>
        </p:nvSpPr>
        <p:spPr>
          <a:xfrm rot="1905374">
            <a:off x="247192" y="3731563"/>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9" name="Goccia 68">
            <a:extLst>
              <a:ext uri="{FF2B5EF4-FFF2-40B4-BE49-F238E27FC236}">
                <a16:creationId xmlns:a16="http://schemas.microsoft.com/office/drawing/2014/main" id="{21BE8794-2A2B-427F-9EE4-558321B948EC}"/>
              </a:ext>
            </a:extLst>
          </p:cNvPr>
          <p:cNvSpPr/>
          <p:nvPr/>
        </p:nvSpPr>
        <p:spPr>
          <a:xfrm rot="1905374">
            <a:off x="261435" y="651332"/>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5" name="Rettangolo arrotondato 44"/>
          <p:cNvSpPr/>
          <p:nvPr/>
        </p:nvSpPr>
        <p:spPr>
          <a:xfrm>
            <a:off x="-122999" y="52593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0" name="Rettangolo arrotondato 44">
            <a:extLst>
              <a:ext uri="{FF2B5EF4-FFF2-40B4-BE49-F238E27FC236}">
                <a16:creationId xmlns:a16="http://schemas.microsoft.com/office/drawing/2014/main" id="{4FF25D1F-B572-42E9-933E-7663AC3E5C69}"/>
              </a:ext>
            </a:extLst>
          </p:cNvPr>
          <p:cNvSpPr/>
          <p:nvPr/>
        </p:nvSpPr>
        <p:spPr>
          <a:xfrm>
            <a:off x="-245444" y="372131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1" name="Rettangolo arrotondato 44">
            <a:extLst>
              <a:ext uri="{FF2B5EF4-FFF2-40B4-BE49-F238E27FC236}">
                <a16:creationId xmlns:a16="http://schemas.microsoft.com/office/drawing/2014/main" id="{3610E271-D103-4EFC-A862-5A00DCB64EC7}"/>
              </a:ext>
            </a:extLst>
          </p:cNvPr>
          <p:cNvSpPr/>
          <p:nvPr/>
        </p:nvSpPr>
        <p:spPr>
          <a:xfrm>
            <a:off x="135273" y="4757074"/>
            <a:ext cx="752474" cy="3226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6-10</a:t>
            </a:r>
            <a:endParaRPr lang="it-IT" dirty="0"/>
          </a:p>
        </p:txBody>
      </p:sp>
    </p:spTree>
    <p:extLst>
      <p:ext uri="{BB962C8B-B14F-4D97-AF65-F5344CB8AC3E}">
        <p14:creationId xmlns:p14="http://schemas.microsoft.com/office/powerpoint/2010/main" val="16122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37" y="2594176"/>
            <a:ext cx="6373717" cy="4245750"/>
          </a:xfrm>
          <a:prstGeom prst="rect">
            <a:avLst/>
          </a:prstGeom>
        </p:spPr>
      </p:pic>
      <p:sp>
        <p:nvSpPr>
          <p:cNvPr id="12" name="Documento 11"/>
          <p:cNvSpPr/>
          <p:nvPr/>
        </p:nvSpPr>
        <p:spPr>
          <a:xfrm>
            <a:off x="-169332" y="443053"/>
            <a:ext cx="6532718" cy="27035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rivoluzione digitale nel sistema bancario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r>
              <a:rPr lang="it-IT">
                <a:solidFill>
                  <a:prstClr val="black"/>
                </a:solidFill>
              </a:rPr>
              <a:t>https://www.freepik.com/free-photo/businessman-holding-a-tablet-with-a-virtual-application_953759.htm#term=technology&amp;page=1&amp;position=17</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6" name="Documento 5"/>
          <p:cNvSpPr/>
          <p:nvPr/>
        </p:nvSpPr>
        <p:spPr>
          <a:xfrm>
            <a:off x="6362325" y="476251"/>
            <a:ext cx="5842172" cy="229415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CasellaDiTesto 4"/>
          <p:cNvSpPr txBox="1"/>
          <p:nvPr/>
        </p:nvSpPr>
        <p:spPr>
          <a:xfrm>
            <a:off x="7871771" y="2777312"/>
            <a:ext cx="2855269" cy="369332"/>
          </a:xfrm>
          <a:prstGeom prst="rect">
            <a:avLst/>
          </a:prstGeom>
          <a:noFill/>
        </p:spPr>
        <p:txBody>
          <a:bodyPr wrap="none" rtlCol="0">
            <a:spAutoFit/>
          </a:bodyPr>
          <a:lstStyle/>
          <a:p>
            <a:pPr lvl="0"/>
            <a:r>
              <a:rPr lang="it-IT" b="1">
                <a:solidFill>
                  <a:prstClr val="white"/>
                </a:solidFill>
              </a:rPr>
              <a:t>Operatori extra-bancari</a:t>
            </a: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CasellaDiTesto 22"/>
          <p:cNvSpPr txBox="1"/>
          <p:nvPr/>
        </p:nvSpPr>
        <p:spPr>
          <a:xfrm>
            <a:off x="6586472" y="5702279"/>
            <a:ext cx="491329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Century Gothic"/>
                <a:ea typeface="+mn-ea"/>
                <a:cs typeface="+mn-cs"/>
              </a:rPr>
              <a:t>Sfida: rimanere competitivi in un contesto in rapida evoluzione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pic>
        <p:nvPicPr>
          <p:cNvPr id="34" name="Immagine 33">
            <a:extLst>
              <a:ext uri="{FF2B5EF4-FFF2-40B4-BE49-F238E27FC236}">
                <a16:creationId xmlns:a16="http://schemas.microsoft.com/office/drawing/2014/main" id="{088C000B-1634-4045-A4B4-8C7E9B4922A4}"/>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024437" y="1878671"/>
            <a:ext cx="758090" cy="758090"/>
          </a:xfrm>
          <a:prstGeom prst="rect">
            <a:avLst/>
          </a:prstGeom>
        </p:spPr>
      </p:pic>
      <p:sp>
        <p:nvSpPr>
          <p:cNvPr id="2" name="CasellaDiTesto 1"/>
          <p:cNvSpPr txBox="1"/>
          <p:nvPr/>
        </p:nvSpPr>
        <p:spPr>
          <a:xfrm>
            <a:off x="61519" y="530187"/>
            <a:ext cx="6098485" cy="707886"/>
          </a:xfrm>
          <a:prstGeom prst="rect">
            <a:avLst/>
          </a:prstGeom>
          <a:noFill/>
        </p:spPr>
        <p:txBody>
          <a:bodyPr wrap="square" rtlCol="0">
            <a:spAutoFit/>
          </a:bodyPr>
          <a:lstStyle/>
          <a:p>
            <a:pPr lvl="0"/>
            <a:r>
              <a:rPr lang="it-IT" sz="2000" b="1">
                <a:solidFill>
                  <a:prstClr val="white"/>
                </a:solidFill>
                <a:latin typeface="Tempus Sans ITC" panose="04020404030D07020202" pitchFamily="82" charset="0"/>
                <a:cs typeface="Gisha" panose="020B0502040204020203" pitchFamily="34" charset="-79"/>
              </a:rPr>
              <a:t>Il settore bancario non è immune dalla propria ‘rivoluzione digitale’. </a:t>
            </a:r>
            <a:endParaRPr kumimoji="0" lang="it-IT" sz="2000" b="1"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3" name="Rettangolo 2"/>
          <p:cNvSpPr/>
          <p:nvPr/>
        </p:nvSpPr>
        <p:spPr>
          <a:xfrm>
            <a:off x="974540" y="1390475"/>
            <a:ext cx="5391309" cy="392864"/>
          </a:xfrm>
          <a:prstGeom prst="rect">
            <a:avLst/>
          </a:prstGeom>
        </p:spPr>
        <p:txBody>
          <a:bodyPr wrap="square">
            <a:spAutoFit/>
          </a:bodyPr>
          <a:lstStyle/>
          <a:p>
            <a:pPr lvl="0" algn="just">
              <a:lnSpc>
                <a:spcPct val="120000"/>
              </a:lnSpc>
              <a:defRPr/>
            </a:pPr>
            <a:r>
              <a:rPr lang="it-IT">
                <a:solidFill>
                  <a:prstClr val="white"/>
                </a:solidFill>
                <a:cs typeface="Arial" charset="0"/>
              </a:rPr>
              <a:t>Nuovi meccanismi di contatto con la clientela </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49" name="CasellaDiTesto 48">
            <a:extLst>
              <a:ext uri="{FF2B5EF4-FFF2-40B4-BE49-F238E27FC236}">
                <a16:creationId xmlns:a16="http://schemas.microsoft.com/office/drawing/2014/main" id="{AF1E612F-E871-41C3-93FC-8FB6829603D9}"/>
              </a:ext>
            </a:extLst>
          </p:cNvPr>
          <p:cNvSpPr txBox="1"/>
          <p:nvPr/>
        </p:nvSpPr>
        <p:spPr>
          <a:xfrm>
            <a:off x="8659715" y="655377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2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Fai clic sull'info point per approfondire l’argomento</a:t>
            </a:r>
          </a:p>
        </p:txBody>
      </p:sp>
      <p:sp>
        <p:nvSpPr>
          <p:cNvPr id="45" name="Rettangolo 44">
            <a:extLst>
              <a:ext uri="{FF2B5EF4-FFF2-40B4-BE49-F238E27FC236}">
                <a16:creationId xmlns:a16="http://schemas.microsoft.com/office/drawing/2014/main" id="{8287CB8C-7732-4815-A2C9-EB927A2D8FFB}"/>
              </a:ext>
            </a:extLst>
          </p:cNvPr>
          <p:cNvSpPr/>
          <p:nvPr/>
        </p:nvSpPr>
        <p:spPr>
          <a:xfrm>
            <a:off x="974540" y="2186542"/>
            <a:ext cx="4339044" cy="392864"/>
          </a:xfrm>
          <a:prstGeom prst="rect">
            <a:avLst/>
          </a:prstGeom>
        </p:spPr>
        <p:txBody>
          <a:bodyPr wrap="square">
            <a:spAutoFit/>
          </a:bodyPr>
          <a:lstStyle/>
          <a:p>
            <a:pPr lvl="0" algn="just">
              <a:lnSpc>
                <a:spcPct val="120000"/>
              </a:lnSpc>
              <a:defRPr/>
            </a:pPr>
            <a:r>
              <a:rPr lang="it-IT">
                <a:solidFill>
                  <a:prstClr val="white"/>
                </a:solidFill>
                <a:cs typeface="Arial" charset="0"/>
              </a:rPr>
              <a:t>Servizi innovativi</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pic>
        <p:nvPicPr>
          <p:cNvPr id="8" name="Immagine 7">
            <a:extLst>
              <a:ext uri="{FF2B5EF4-FFF2-40B4-BE49-F238E27FC236}">
                <a16:creationId xmlns:a16="http://schemas.microsoft.com/office/drawing/2014/main" id="{A2934F23-DDEC-4FCC-A762-EAA5F7EB5CF3}"/>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58143" y="1270964"/>
            <a:ext cx="632967" cy="632967"/>
          </a:xfrm>
          <a:prstGeom prst="rect">
            <a:avLst/>
          </a:prstGeom>
        </p:spPr>
      </p:pic>
      <p:pic>
        <p:nvPicPr>
          <p:cNvPr id="11" name="Immagine 10">
            <a:extLst>
              <a:ext uri="{FF2B5EF4-FFF2-40B4-BE49-F238E27FC236}">
                <a16:creationId xmlns:a16="http://schemas.microsoft.com/office/drawing/2014/main" id="{B202FF40-9D4D-4C62-8B30-2A5EA704BA96}"/>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21867" y="2071808"/>
            <a:ext cx="550352" cy="550352"/>
          </a:xfrm>
          <a:prstGeom prst="rect">
            <a:avLst/>
          </a:prstGeom>
        </p:spPr>
      </p:pic>
      <p:pic>
        <p:nvPicPr>
          <p:cNvPr id="15" name="Immagine 14">
            <a:extLst>
              <a:ext uri="{FF2B5EF4-FFF2-40B4-BE49-F238E27FC236}">
                <a16:creationId xmlns:a16="http://schemas.microsoft.com/office/drawing/2014/main" id="{910D03A5-98C7-49F3-B09A-FDA91FC53817}"/>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777708" y="561073"/>
            <a:ext cx="1029537" cy="1029537"/>
          </a:xfrm>
          <a:prstGeom prst="rect">
            <a:avLst/>
          </a:prstGeom>
        </p:spPr>
      </p:pic>
      <p:sp>
        <p:nvSpPr>
          <p:cNvPr id="50" name="CasellaDiTesto 49">
            <a:extLst>
              <a:ext uri="{FF2B5EF4-FFF2-40B4-BE49-F238E27FC236}">
                <a16:creationId xmlns:a16="http://schemas.microsoft.com/office/drawing/2014/main" id="{AF19A4A8-6E43-40A5-B54F-D63DC93F78F8}"/>
              </a:ext>
            </a:extLst>
          </p:cNvPr>
          <p:cNvSpPr txBox="1"/>
          <p:nvPr/>
        </p:nvSpPr>
        <p:spPr>
          <a:xfrm>
            <a:off x="6831153" y="3359079"/>
            <a:ext cx="4913294" cy="369332"/>
          </a:xfrm>
          <a:prstGeom prst="rect">
            <a:avLst/>
          </a:prstGeom>
          <a:noFill/>
        </p:spPr>
        <p:txBody>
          <a:bodyPr wrap="square" rtlCol="0">
            <a:spAutoFit/>
          </a:bodyPr>
          <a:lstStyle/>
          <a:p>
            <a:pPr lvl="0"/>
            <a:r>
              <a:rPr lang="it-IT">
                <a:solidFill>
                  <a:prstClr val="white"/>
                </a:solidFill>
              </a:rPr>
              <a:t>Digital champion </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1" name="CasellaDiTesto 50">
            <a:extLst>
              <a:ext uri="{FF2B5EF4-FFF2-40B4-BE49-F238E27FC236}">
                <a16:creationId xmlns:a16="http://schemas.microsoft.com/office/drawing/2014/main" id="{3D008C33-6F85-42B6-AFC4-3C2DF5A2D0E4}"/>
              </a:ext>
            </a:extLst>
          </p:cNvPr>
          <p:cNvSpPr txBox="1"/>
          <p:nvPr/>
        </p:nvSpPr>
        <p:spPr>
          <a:xfrm>
            <a:off x="6899066" y="5012245"/>
            <a:ext cx="1792312" cy="369332"/>
          </a:xfrm>
          <a:prstGeom prst="rect">
            <a:avLst/>
          </a:prstGeom>
          <a:noFill/>
        </p:spPr>
        <p:txBody>
          <a:bodyPr wrap="square" rtlCol="0">
            <a:spAutoFit/>
          </a:bodyPr>
          <a:lstStyle/>
          <a:p>
            <a:pPr lvl="0"/>
            <a:r>
              <a:rPr lang="it-IT">
                <a:solidFill>
                  <a:prstClr val="white"/>
                </a:solidFill>
              </a:rPr>
              <a:t>Fintech</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2" name="CasellaDiTesto 51">
            <a:extLst>
              <a:ext uri="{FF2B5EF4-FFF2-40B4-BE49-F238E27FC236}">
                <a16:creationId xmlns:a16="http://schemas.microsoft.com/office/drawing/2014/main" id="{FF8AE51A-25BB-474C-A988-4049B93CE4D0}"/>
              </a:ext>
            </a:extLst>
          </p:cNvPr>
          <p:cNvSpPr txBox="1"/>
          <p:nvPr/>
        </p:nvSpPr>
        <p:spPr>
          <a:xfrm>
            <a:off x="9595491" y="3444457"/>
            <a:ext cx="2444168" cy="646331"/>
          </a:xfrm>
          <a:prstGeom prst="rect">
            <a:avLst/>
          </a:prstGeom>
          <a:noFill/>
        </p:spPr>
        <p:txBody>
          <a:bodyPr wrap="square" rtlCol="0">
            <a:spAutoFit/>
          </a:bodyPr>
          <a:lstStyle/>
          <a:p>
            <a:pPr lvl="0"/>
            <a:r>
              <a:rPr lang="it-IT">
                <a:solidFill>
                  <a:prstClr val="white"/>
                </a:solidFill>
              </a:rPr>
              <a:t>Entrano nell’arena competitiva</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54" name="Goccia 53">
            <a:extLst>
              <a:ext uri="{FF2B5EF4-FFF2-40B4-BE49-F238E27FC236}">
                <a16:creationId xmlns:a16="http://schemas.microsoft.com/office/drawing/2014/main" id="{D10E06D1-6679-4600-B80A-4582171A3D75}"/>
              </a:ext>
            </a:extLst>
          </p:cNvPr>
          <p:cNvSpPr/>
          <p:nvPr/>
        </p:nvSpPr>
        <p:spPr>
          <a:xfrm rot="1905374">
            <a:off x="6468286" y="3444419"/>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pic>
        <p:nvPicPr>
          <p:cNvPr id="26" name="Immagine 25">
            <a:extLst>
              <a:ext uri="{FF2B5EF4-FFF2-40B4-BE49-F238E27FC236}">
                <a16:creationId xmlns:a16="http://schemas.microsoft.com/office/drawing/2014/main" id="{2F78ADD2-AEF6-4120-A57F-B75ED01A2631}"/>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6967926" y="3815165"/>
            <a:ext cx="1028128" cy="1028128"/>
          </a:xfrm>
          <a:prstGeom prst="rect">
            <a:avLst/>
          </a:prstGeom>
        </p:spPr>
      </p:pic>
      <p:sp>
        <p:nvSpPr>
          <p:cNvPr id="55" name="Arco 54">
            <a:extLst>
              <a:ext uri="{FF2B5EF4-FFF2-40B4-BE49-F238E27FC236}">
                <a16:creationId xmlns:a16="http://schemas.microsoft.com/office/drawing/2014/main" id="{EC793D0B-0F24-4D2F-9849-D2A363BB7A1D}"/>
              </a:ext>
            </a:extLst>
          </p:cNvPr>
          <p:cNvSpPr/>
          <p:nvPr/>
        </p:nvSpPr>
        <p:spPr>
          <a:xfrm rot="5913776">
            <a:off x="7561644" y="89990"/>
            <a:ext cx="703876" cy="1616472"/>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6" name="CasellaDiTesto 55">
            <a:extLst>
              <a:ext uri="{FF2B5EF4-FFF2-40B4-BE49-F238E27FC236}">
                <a16:creationId xmlns:a16="http://schemas.microsoft.com/office/drawing/2014/main" id="{76274E0C-B348-48CC-B2F9-793A7FCC4292}"/>
              </a:ext>
            </a:extLst>
          </p:cNvPr>
          <p:cNvSpPr txBox="1"/>
          <p:nvPr/>
        </p:nvSpPr>
        <p:spPr>
          <a:xfrm>
            <a:off x="6409984" y="822272"/>
            <a:ext cx="2281394" cy="338554"/>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a:solidFill>
                  <a:srgbClr val="23585E"/>
                </a:solidFill>
              </a:rPr>
              <a:t>Intelligenza Artificiale</a:t>
            </a:r>
            <a:endParaRPr lang="it-IT" dirty="0">
              <a:solidFill>
                <a:srgbClr val="23585E"/>
              </a:solidFill>
            </a:endParaRPr>
          </a:p>
        </p:txBody>
      </p:sp>
      <p:sp>
        <p:nvSpPr>
          <p:cNvPr id="57" name="CasellaDiTesto 56">
            <a:extLst>
              <a:ext uri="{FF2B5EF4-FFF2-40B4-BE49-F238E27FC236}">
                <a16:creationId xmlns:a16="http://schemas.microsoft.com/office/drawing/2014/main" id="{5B8AEB98-F76C-4DE9-BA5E-5E5FBC6016B9}"/>
              </a:ext>
            </a:extLst>
          </p:cNvPr>
          <p:cNvSpPr txBox="1"/>
          <p:nvPr/>
        </p:nvSpPr>
        <p:spPr>
          <a:xfrm>
            <a:off x="9979906" y="781661"/>
            <a:ext cx="1986441" cy="338554"/>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a:solidFill>
                  <a:srgbClr val="23585E"/>
                </a:solidFill>
              </a:rPr>
              <a:t>Machine Learning</a:t>
            </a:r>
            <a:endParaRPr lang="it-IT" dirty="0">
              <a:solidFill>
                <a:srgbClr val="23585E"/>
              </a:solidFill>
            </a:endParaRPr>
          </a:p>
        </p:txBody>
      </p:sp>
      <p:sp>
        <p:nvSpPr>
          <p:cNvPr id="58" name="CasellaDiTesto 57">
            <a:extLst>
              <a:ext uri="{FF2B5EF4-FFF2-40B4-BE49-F238E27FC236}">
                <a16:creationId xmlns:a16="http://schemas.microsoft.com/office/drawing/2014/main" id="{E781B6DC-2A44-4D28-BE8F-73249EA65203}"/>
              </a:ext>
            </a:extLst>
          </p:cNvPr>
          <p:cNvSpPr txBox="1"/>
          <p:nvPr/>
        </p:nvSpPr>
        <p:spPr>
          <a:xfrm>
            <a:off x="10075210" y="1443390"/>
            <a:ext cx="1279517" cy="338554"/>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a:solidFill>
                  <a:srgbClr val="23585E"/>
                </a:solidFill>
              </a:rPr>
              <a:t>Blockchain</a:t>
            </a:r>
            <a:endParaRPr lang="it-IT" dirty="0">
              <a:solidFill>
                <a:srgbClr val="23585E"/>
              </a:solidFill>
            </a:endParaRPr>
          </a:p>
        </p:txBody>
      </p:sp>
      <p:sp>
        <p:nvSpPr>
          <p:cNvPr id="59" name="CasellaDiTesto 58">
            <a:extLst>
              <a:ext uri="{FF2B5EF4-FFF2-40B4-BE49-F238E27FC236}">
                <a16:creationId xmlns:a16="http://schemas.microsoft.com/office/drawing/2014/main" id="{AADA9DA9-F2F9-4813-9641-6E88E0E77837}"/>
              </a:ext>
            </a:extLst>
          </p:cNvPr>
          <p:cNvSpPr txBox="1"/>
          <p:nvPr/>
        </p:nvSpPr>
        <p:spPr>
          <a:xfrm>
            <a:off x="6675111" y="1444785"/>
            <a:ext cx="1912703" cy="338554"/>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a:solidFill>
                  <a:srgbClr val="23585E"/>
                </a:solidFill>
              </a:rPr>
              <a:t>Internet of Things </a:t>
            </a:r>
            <a:endParaRPr lang="it-IT" dirty="0">
              <a:solidFill>
                <a:srgbClr val="23585E"/>
              </a:solidFill>
            </a:endParaRPr>
          </a:p>
        </p:txBody>
      </p:sp>
      <p:sp>
        <p:nvSpPr>
          <p:cNvPr id="60" name="Rettangolo 59">
            <a:extLst>
              <a:ext uri="{FF2B5EF4-FFF2-40B4-BE49-F238E27FC236}">
                <a16:creationId xmlns:a16="http://schemas.microsoft.com/office/drawing/2014/main" id="{1E1489CF-FA57-41AE-873F-C64E80C6CF7A}"/>
              </a:ext>
            </a:extLst>
          </p:cNvPr>
          <p:cNvSpPr/>
          <p:nvPr/>
        </p:nvSpPr>
        <p:spPr>
          <a:xfrm>
            <a:off x="6377194" y="1922277"/>
            <a:ext cx="5753287" cy="392864"/>
          </a:xfrm>
          <a:prstGeom prst="rect">
            <a:avLst/>
          </a:prstGeom>
        </p:spPr>
        <p:txBody>
          <a:bodyPr wrap="square">
            <a:spAutoFit/>
          </a:bodyPr>
          <a:lstStyle/>
          <a:p>
            <a:pPr lvl="0">
              <a:lnSpc>
                <a:spcPct val="120000"/>
              </a:lnSpc>
              <a:defRPr/>
            </a:pPr>
            <a:r>
              <a:rPr lang="it-IT">
                <a:solidFill>
                  <a:prstClr val="white"/>
                </a:solidFill>
                <a:cs typeface="Arial" charset="0"/>
              </a:rPr>
              <a:t>Ridefiniscono </a:t>
            </a:r>
            <a:r>
              <a:rPr lang="it-IT" b="1">
                <a:solidFill>
                  <a:prstClr val="white"/>
                </a:solidFill>
                <a:cs typeface="Arial" charset="0"/>
              </a:rPr>
              <a:t>confini</a:t>
            </a:r>
            <a:r>
              <a:rPr lang="it-IT">
                <a:solidFill>
                  <a:prstClr val="white"/>
                </a:solidFill>
                <a:cs typeface="Arial" charset="0"/>
              </a:rPr>
              <a:t> e </a:t>
            </a:r>
            <a:r>
              <a:rPr lang="it-IT" b="1">
                <a:solidFill>
                  <a:prstClr val="white"/>
                </a:solidFill>
                <a:cs typeface="Arial" charset="0"/>
              </a:rPr>
              <a:t>natura</a:t>
            </a:r>
            <a:r>
              <a:rPr lang="it-IT">
                <a:solidFill>
                  <a:prstClr val="white"/>
                </a:solidFill>
                <a:cs typeface="Arial" charset="0"/>
              </a:rPr>
              <a:t> dei servizi finanziari</a:t>
            </a:r>
            <a:endParaRPr kumimoji="0" lang="it-IT" sz="18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61" name="Arco 60">
            <a:extLst>
              <a:ext uri="{FF2B5EF4-FFF2-40B4-BE49-F238E27FC236}">
                <a16:creationId xmlns:a16="http://schemas.microsoft.com/office/drawing/2014/main" id="{D148C3F6-A058-45C2-B24A-78C6156ADC2A}"/>
              </a:ext>
            </a:extLst>
          </p:cNvPr>
          <p:cNvSpPr/>
          <p:nvPr/>
        </p:nvSpPr>
        <p:spPr>
          <a:xfrm rot="5913776">
            <a:off x="7598653" y="692064"/>
            <a:ext cx="703876" cy="1616472"/>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62" name="Arco 61">
            <a:extLst>
              <a:ext uri="{FF2B5EF4-FFF2-40B4-BE49-F238E27FC236}">
                <a16:creationId xmlns:a16="http://schemas.microsoft.com/office/drawing/2014/main" id="{9EC7A91D-7DC3-4F78-B6AD-FBD9BE2C71E2}"/>
              </a:ext>
            </a:extLst>
          </p:cNvPr>
          <p:cNvSpPr/>
          <p:nvPr/>
        </p:nvSpPr>
        <p:spPr>
          <a:xfrm rot="7080678">
            <a:off x="9713145" y="-73289"/>
            <a:ext cx="703876" cy="1616472"/>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63" name="Arco 62">
            <a:extLst>
              <a:ext uri="{FF2B5EF4-FFF2-40B4-BE49-F238E27FC236}">
                <a16:creationId xmlns:a16="http://schemas.microsoft.com/office/drawing/2014/main" id="{4E27C386-A3BA-4213-8C3D-243347C480AB}"/>
              </a:ext>
            </a:extLst>
          </p:cNvPr>
          <p:cNvSpPr/>
          <p:nvPr/>
        </p:nvSpPr>
        <p:spPr>
          <a:xfrm rot="7080678">
            <a:off x="9661290" y="543529"/>
            <a:ext cx="703876" cy="1616472"/>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64" name="CasellaDiTesto 63">
            <a:extLst>
              <a:ext uri="{FF2B5EF4-FFF2-40B4-BE49-F238E27FC236}">
                <a16:creationId xmlns:a16="http://schemas.microsoft.com/office/drawing/2014/main" id="{A98312C6-24B8-4AF0-9CEC-417DBAECA680}"/>
              </a:ext>
            </a:extLst>
          </p:cNvPr>
          <p:cNvSpPr txBox="1"/>
          <p:nvPr/>
        </p:nvSpPr>
        <p:spPr>
          <a:xfrm>
            <a:off x="8086830" y="3690397"/>
            <a:ext cx="1200970" cy="1323439"/>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a:t>Google</a:t>
            </a:r>
          </a:p>
          <a:p>
            <a:r>
              <a:rPr lang="it-IT"/>
              <a:t>Amazon</a:t>
            </a:r>
          </a:p>
          <a:p>
            <a:r>
              <a:rPr lang="it-IT"/>
              <a:t>Facebook</a:t>
            </a:r>
          </a:p>
          <a:p>
            <a:r>
              <a:rPr lang="it-IT"/>
              <a:t>Apple</a:t>
            </a:r>
          </a:p>
          <a:p>
            <a:r>
              <a:rPr lang="it-IT"/>
              <a:t>PayPal…</a:t>
            </a:r>
            <a:endParaRPr lang="it-IT" dirty="0"/>
          </a:p>
        </p:txBody>
      </p:sp>
      <p:sp>
        <p:nvSpPr>
          <p:cNvPr id="65" name="CasellaDiTesto 64">
            <a:extLst>
              <a:ext uri="{FF2B5EF4-FFF2-40B4-BE49-F238E27FC236}">
                <a16:creationId xmlns:a16="http://schemas.microsoft.com/office/drawing/2014/main" id="{F1E38BC7-A531-4BFA-98A7-467E9FF9914B}"/>
              </a:ext>
            </a:extLst>
          </p:cNvPr>
          <p:cNvSpPr txBox="1"/>
          <p:nvPr/>
        </p:nvSpPr>
        <p:spPr>
          <a:xfrm>
            <a:off x="9608178" y="4896634"/>
            <a:ext cx="2522303" cy="369332"/>
          </a:xfrm>
          <a:prstGeom prst="rect">
            <a:avLst/>
          </a:prstGeom>
          <a:noFill/>
        </p:spPr>
        <p:txBody>
          <a:bodyPr wrap="square" rtlCol="0">
            <a:spAutoFit/>
          </a:bodyPr>
          <a:lstStyle/>
          <a:p>
            <a:pPr lvl="0"/>
            <a:r>
              <a:rPr lang="it-IT" b="1">
                <a:solidFill>
                  <a:prstClr val="white"/>
                </a:solidFill>
              </a:rPr>
              <a:t>Servizi di pagamento</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66" name="Goccia 65">
            <a:extLst>
              <a:ext uri="{FF2B5EF4-FFF2-40B4-BE49-F238E27FC236}">
                <a16:creationId xmlns:a16="http://schemas.microsoft.com/office/drawing/2014/main" id="{69143209-E501-444F-AA14-FE9A8A545B02}"/>
              </a:ext>
            </a:extLst>
          </p:cNvPr>
          <p:cNvSpPr/>
          <p:nvPr/>
        </p:nvSpPr>
        <p:spPr>
          <a:xfrm rot="1905374">
            <a:off x="6514975" y="5083768"/>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7" name="Freccia destra con strisce 66">
            <a:extLst>
              <a:ext uri="{FF2B5EF4-FFF2-40B4-BE49-F238E27FC236}">
                <a16:creationId xmlns:a16="http://schemas.microsoft.com/office/drawing/2014/main" id="{8D231B45-7478-4E36-ACD1-8187100232DD}"/>
              </a:ext>
            </a:extLst>
          </p:cNvPr>
          <p:cNvSpPr/>
          <p:nvPr/>
        </p:nvSpPr>
        <p:spPr>
          <a:xfrm rot="5400000">
            <a:off x="10411719" y="4211914"/>
            <a:ext cx="772376" cy="644687"/>
          </a:xfrm>
          <a:prstGeom prst="stripedRightArrow">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Parentesi graffa chiusa 67">
            <a:extLst>
              <a:ext uri="{FF2B5EF4-FFF2-40B4-BE49-F238E27FC236}">
                <a16:creationId xmlns:a16="http://schemas.microsoft.com/office/drawing/2014/main" id="{741B83D5-4286-45DF-90BB-05DF931AF56F}"/>
              </a:ext>
            </a:extLst>
          </p:cNvPr>
          <p:cNvSpPr/>
          <p:nvPr/>
        </p:nvSpPr>
        <p:spPr>
          <a:xfrm>
            <a:off x="9280963" y="3485228"/>
            <a:ext cx="184369" cy="1921744"/>
          </a:xfrm>
          <a:prstGeom prst="rightBrace">
            <a:avLst/>
          </a:prstGeom>
          <a:ln w="28575">
            <a:solidFill>
              <a:srgbClr val="B68E1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9" name="Rettangolo arrotondato 44">
            <a:extLst>
              <a:ext uri="{FF2B5EF4-FFF2-40B4-BE49-F238E27FC236}">
                <a16:creationId xmlns:a16="http://schemas.microsoft.com/office/drawing/2014/main" id="{6265DB29-850D-4A4F-9AA7-D4732AF3391C}"/>
              </a:ext>
            </a:extLst>
          </p:cNvPr>
          <p:cNvSpPr/>
          <p:nvPr/>
        </p:nvSpPr>
        <p:spPr>
          <a:xfrm>
            <a:off x="-341993" y="616267"/>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0" name="Rettangolo arrotondato 44">
            <a:extLst>
              <a:ext uri="{FF2B5EF4-FFF2-40B4-BE49-F238E27FC236}">
                <a16:creationId xmlns:a16="http://schemas.microsoft.com/office/drawing/2014/main" id="{EBCBB49F-6928-44C2-9810-C92D6797B775}"/>
              </a:ext>
            </a:extLst>
          </p:cNvPr>
          <p:cNvSpPr/>
          <p:nvPr/>
        </p:nvSpPr>
        <p:spPr>
          <a:xfrm>
            <a:off x="584759" y="1283575"/>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1" name="Rettangolo arrotondato 44">
            <a:extLst>
              <a:ext uri="{FF2B5EF4-FFF2-40B4-BE49-F238E27FC236}">
                <a16:creationId xmlns:a16="http://schemas.microsoft.com/office/drawing/2014/main" id="{667C2AAE-FE26-4C75-8B8F-20ACB0F3744F}"/>
              </a:ext>
            </a:extLst>
          </p:cNvPr>
          <p:cNvSpPr/>
          <p:nvPr/>
        </p:nvSpPr>
        <p:spPr>
          <a:xfrm>
            <a:off x="626987" y="2056594"/>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2" name="Rettangolo arrotondato 44">
            <a:extLst>
              <a:ext uri="{FF2B5EF4-FFF2-40B4-BE49-F238E27FC236}">
                <a16:creationId xmlns:a16="http://schemas.microsoft.com/office/drawing/2014/main" id="{6E71700C-E85B-4BBA-8253-6910DA09A288}"/>
              </a:ext>
            </a:extLst>
          </p:cNvPr>
          <p:cNvSpPr/>
          <p:nvPr/>
        </p:nvSpPr>
        <p:spPr>
          <a:xfrm>
            <a:off x="7061953" y="591813"/>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3" name="Rettangolo arrotondato 44">
            <a:extLst>
              <a:ext uri="{FF2B5EF4-FFF2-40B4-BE49-F238E27FC236}">
                <a16:creationId xmlns:a16="http://schemas.microsoft.com/office/drawing/2014/main" id="{1AE0D311-12ED-4BE5-854C-6ADE346FF6E0}"/>
              </a:ext>
            </a:extLst>
          </p:cNvPr>
          <p:cNvSpPr/>
          <p:nvPr/>
        </p:nvSpPr>
        <p:spPr>
          <a:xfrm>
            <a:off x="9050642" y="1457045"/>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4" name="Rettangolo arrotondato 44">
            <a:extLst>
              <a:ext uri="{FF2B5EF4-FFF2-40B4-BE49-F238E27FC236}">
                <a16:creationId xmlns:a16="http://schemas.microsoft.com/office/drawing/2014/main" id="{D158FCD4-7FCF-4DC7-95C9-227DF8B8AA10}"/>
              </a:ext>
            </a:extLst>
          </p:cNvPr>
          <p:cNvSpPr/>
          <p:nvPr/>
        </p:nvSpPr>
        <p:spPr>
          <a:xfrm>
            <a:off x="9976585" y="584158"/>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5" name="Rettangolo arrotondato 44">
            <a:extLst>
              <a:ext uri="{FF2B5EF4-FFF2-40B4-BE49-F238E27FC236}">
                <a16:creationId xmlns:a16="http://schemas.microsoft.com/office/drawing/2014/main" id="{23DA359B-5EEF-4247-8D51-747C45EC7CA6}"/>
              </a:ext>
            </a:extLst>
          </p:cNvPr>
          <p:cNvSpPr/>
          <p:nvPr/>
        </p:nvSpPr>
        <p:spPr>
          <a:xfrm>
            <a:off x="11305296" y="1430284"/>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6" name="Rettangolo arrotondato 44">
            <a:extLst>
              <a:ext uri="{FF2B5EF4-FFF2-40B4-BE49-F238E27FC236}">
                <a16:creationId xmlns:a16="http://schemas.microsoft.com/office/drawing/2014/main" id="{CA39C780-CB1D-436C-8A20-7FB891ED9111}"/>
              </a:ext>
            </a:extLst>
          </p:cNvPr>
          <p:cNvSpPr/>
          <p:nvPr/>
        </p:nvSpPr>
        <p:spPr>
          <a:xfrm>
            <a:off x="6280859" y="1522469"/>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77" name="Rettangolo arrotondato 44">
            <a:extLst>
              <a:ext uri="{FF2B5EF4-FFF2-40B4-BE49-F238E27FC236}">
                <a16:creationId xmlns:a16="http://schemas.microsoft.com/office/drawing/2014/main" id="{7FCB2157-775E-47BC-AC78-71F289937338}"/>
              </a:ext>
            </a:extLst>
          </p:cNvPr>
          <p:cNvSpPr/>
          <p:nvPr/>
        </p:nvSpPr>
        <p:spPr>
          <a:xfrm>
            <a:off x="6344949" y="2197141"/>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78" name="Rettangolo arrotondato 44">
            <a:extLst>
              <a:ext uri="{FF2B5EF4-FFF2-40B4-BE49-F238E27FC236}">
                <a16:creationId xmlns:a16="http://schemas.microsoft.com/office/drawing/2014/main" id="{4C0E172D-71BA-4419-AD83-89B95760B7C7}"/>
              </a:ext>
            </a:extLst>
          </p:cNvPr>
          <p:cNvSpPr/>
          <p:nvPr/>
        </p:nvSpPr>
        <p:spPr>
          <a:xfrm>
            <a:off x="7393303" y="2821369"/>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79" name="Rettangolo arrotondato 44">
            <a:extLst>
              <a:ext uri="{FF2B5EF4-FFF2-40B4-BE49-F238E27FC236}">
                <a16:creationId xmlns:a16="http://schemas.microsoft.com/office/drawing/2014/main" id="{8E1EF686-0424-4616-B84F-E83D60FC2F35}"/>
              </a:ext>
            </a:extLst>
          </p:cNvPr>
          <p:cNvSpPr/>
          <p:nvPr/>
        </p:nvSpPr>
        <p:spPr>
          <a:xfrm>
            <a:off x="6477420" y="3175994"/>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80" name="Rettangolo arrotondato 44">
            <a:extLst>
              <a:ext uri="{FF2B5EF4-FFF2-40B4-BE49-F238E27FC236}">
                <a16:creationId xmlns:a16="http://schemas.microsoft.com/office/drawing/2014/main" id="{B06715C2-745C-4DB5-B676-6110D9DB2DFC}"/>
              </a:ext>
            </a:extLst>
          </p:cNvPr>
          <p:cNvSpPr/>
          <p:nvPr/>
        </p:nvSpPr>
        <p:spPr>
          <a:xfrm>
            <a:off x="7701964" y="3969730"/>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81" name="Rettangolo arrotondato 44">
            <a:extLst>
              <a:ext uri="{FF2B5EF4-FFF2-40B4-BE49-F238E27FC236}">
                <a16:creationId xmlns:a16="http://schemas.microsoft.com/office/drawing/2014/main" id="{B446EFD7-0A8C-446F-90A3-44A11269079D}"/>
              </a:ext>
            </a:extLst>
          </p:cNvPr>
          <p:cNvSpPr/>
          <p:nvPr/>
        </p:nvSpPr>
        <p:spPr>
          <a:xfrm>
            <a:off x="6604799" y="5256413"/>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82" name="Rettangolo arrotondato 44">
            <a:extLst>
              <a:ext uri="{FF2B5EF4-FFF2-40B4-BE49-F238E27FC236}">
                <a16:creationId xmlns:a16="http://schemas.microsoft.com/office/drawing/2014/main" id="{1A215E22-1FFD-411A-B30A-E9E00BDE4AC4}"/>
              </a:ext>
            </a:extLst>
          </p:cNvPr>
          <p:cNvSpPr/>
          <p:nvPr/>
        </p:nvSpPr>
        <p:spPr>
          <a:xfrm>
            <a:off x="10029794" y="3239288"/>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
        <p:nvSpPr>
          <p:cNvPr id="83" name="Rettangolo arrotondato 44">
            <a:extLst>
              <a:ext uri="{FF2B5EF4-FFF2-40B4-BE49-F238E27FC236}">
                <a16:creationId xmlns:a16="http://schemas.microsoft.com/office/drawing/2014/main" id="{13896F97-9588-440F-B750-50D0DC9B2C0D}"/>
              </a:ext>
            </a:extLst>
          </p:cNvPr>
          <p:cNvSpPr/>
          <p:nvPr/>
        </p:nvSpPr>
        <p:spPr>
          <a:xfrm>
            <a:off x="9680018" y="4687061"/>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14</a:t>
            </a:r>
            <a:endParaRPr lang="it-IT" dirty="0"/>
          </a:p>
        </p:txBody>
      </p:sp>
      <p:sp>
        <p:nvSpPr>
          <p:cNvPr id="84" name="Rettangolo arrotondato 44">
            <a:extLst>
              <a:ext uri="{FF2B5EF4-FFF2-40B4-BE49-F238E27FC236}">
                <a16:creationId xmlns:a16="http://schemas.microsoft.com/office/drawing/2014/main" id="{E3A4EE53-F43D-45DF-95C9-84E26F985F15}"/>
              </a:ext>
            </a:extLst>
          </p:cNvPr>
          <p:cNvSpPr/>
          <p:nvPr/>
        </p:nvSpPr>
        <p:spPr>
          <a:xfrm>
            <a:off x="6247236" y="5915420"/>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15</a:t>
            </a:r>
            <a:endParaRPr lang="it-IT" dirty="0"/>
          </a:p>
        </p:txBody>
      </p:sp>
      <p:sp>
        <p:nvSpPr>
          <p:cNvPr id="85" name="Rettangolo arrotondato 44">
            <a:extLst>
              <a:ext uri="{FF2B5EF4-FFF2-40B4-BE49-F238E27FC236}">
                <a16:creationId xmlns:a16="http://schemas.microsoft.com/office/drawing/2014/main" id="{226AC84C-AFE3-45B8-8895-6C23DBCDA51C}"/>
              </a:ext>
            </a:extLst>
          </p:cNvPr>
          <p:cNvSpPr/>
          <p:nvPr/>
        </p:nvSpPr>
        <p:spPr>
          <a:xfrm>
            <a:off x="66174" y="3403136"/>
            <a:ext cx="47431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val="47189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1525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5240" y="436728"/>
            <a:ext cx="8190249" cy="3457002"/>
          </a:xfrm>
          <a:prstGeom prst="flowChartProcess">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campione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170222"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https://www.freepik.com/free-photo/large-corporate-business-presentation_2760669.htm#term=interview&amp;page=1&amp;position=18</a:t>
            </a:r>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336869" y="674248"/>
            <a:ext cx="6737872" cy="830997"/>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Indagine demoscopica svolta da KPMG con la collaborazione di Doxa</a:t>
            </a:r>
            <a:endParaRPr lang="it-IT" sz="2400" b="1" dirty="0">
              <a:latin typeface="Tempus Sans ITC" panose="04020404030D07020202" pitchFamily="82" charset="0"/>
              <a:cs typeface="Gisha" panose="020B0502040204020203" pitchFamily="34" charset="-79"/>
            </a:endParaRPr>
          </a:p>
        </p:txBody>
      </p:sp>
      <p:sp>
        <p:nvSpPr>
          <p:cNvPr id="31" name="CasellaDiTesto 30">
            <a:extLst>
              <a:ext uri="{FF2B5EF4-FFF2-40B4-BE49-F238E27FC236}">
                <a16:creationId xmlns:a16="http://schemas.microsoft.com/office/drawing/2014/main" id="{27186AD6-060E-4A5F-9A0A-AF35D77334FB}"/>
              </a:ext>
            </a:extLst>
          </p:cNvPr>
          <p:cNvSpPr txBox="1"/>
          <p:nvPr/>
        </p:nvSpPr>
        <p:spPr>
          <a:xfrm>
            <a:off x="61519" y="3921346"/>
            <a:ext cx="6925045" cy="461665"/>
          </a:xfrm>
          <a:prstGeom prst="rect">
            <a:avLst/>
          </a:prstGeom>
          <a:noFill/>
        </p:spPr>
        <p:txBody>
          <a:bodyPr wrap="square" rtlCol="0">
            <a:spAutoFit/>
          </a:bodyPr>
          <a:lstStyle/>
          <a:p>
            <a:pPr lvl="0" algn="ctr" defTabSz="914400">
              <a:spcBef>
                <a:spcPts val="1000"/>
              </a:spcBef>
              <a:defRPr/>
            </a:pPr>
            <a:r>
              <a:rPr lang="it-IT" sz="2400" b="1">
                <a:latin typeface="Tempus Sans ITC" panose="04020404030D07020202" pitchFamily="82" charset="0"/>
                <a:cs typeface="Gisha" panose="020B0502040204020203" pitchFamily="34" charset="-79"/>
              </a:rPr>
              <a:t>Survey (2017)</a:t>
            </a:r>
            <a:endParaRPr lang="it-IT" sz="2400" b="1" dirty="0">
              <a:latin typeface="Tempus Sans ITC" panose="04020404030D07020202" pitchFamily="82" charset="0"/>
              <a:cs typeface="Gisha" panose="020B0502040204020203" pitchFamily="34" charset="-79"/>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149002" y="1684590"/>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5" name="Rettangolo arrotondato 44"/>
          <p:cNvSpPr/>
          <p:nvPr/>
        </p:nvSpPr>
        <p:spPr>
          <a:xfrm>
            <a:off x="-136093" y="800110"/>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 name="Documento 1">
            <a:extLst>
              <a:ext uri="{FF2B5EF4-FFF2-40B4-BE49-F238E27FC236}">
                <a16:creationId xmlns:a16="http://schemas.microsoft.com/office/drawing/2014/main" id="{C2139D1B-68AD-42AB-A185-6C27F9212BAE}"/>
              </a:ext>
            </a:extLst>
          </p:cNvPr>
          <p:cNvSpPr/>
          <p:nvPr/>
        </p:nvSpPr>
        <p:spPr>
          <a:xfrm rot="5400000">
            <a:off x="6368857" y="1034628"/>
            <a:ext cx="6370724" cy="5289425"/>
          </a:xfrm>
          <a:prstGeom prst="flowChartDocument">
            <a:avLst/>
          </a:prstGeom>
          <a:blipFill dpi="0" rotWithShape="0">
            <a:blip r:embed="rId3"/>
            <a:srcRect/>
            <a:stretch>
              <a:fillRect l="-5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8B67F162-829E-478F-A54A-FF77280B3714}"/>
              </a:ext>
            </a:extLst>
          </p:cNvPr>
          <p:cNvSpPr txBox="1"/>
          <p:nvPr/>
        </p:nvSpPr>
        <p:spPr>
          <a:xfrm>
            <a:off x="296084" y="1653653"/>
            <a:ext cx="6778657" cy="369332"/>
          </a:xfrm>
          <a:prstGeom prst="rect">
            <a:avLst/>
          </a:prstGeom>
          <a:noFill/>
        </p:spPr>
        <p:txBody>
          <a:bodyPr wrap="square" rtlCol="0">
            <a:spAutoFit/>
          </a:bodyPr>
          <a:lstStyle/>
          <a:p>
            <a:r>
              <a:rPr lang="it-IT"/>
              <a:t>Analisi dell’evoluzione del rapporto tra banche e clienti</a:t>
            </a:r>
            <a:endParaRPr lang="it-IT" dirty="0"/>
          </a:p>
        </p:txBody>
      </p:sp>
      <p:pic>
        <p:nvPicPr>
          <p:cNvPr id="5" name="Immagine 4">
            <a:extLst>
              <a:ext uri="{FF2B5EF4-FFF2-40B4-BE49-F238E27FC236}">
                <a16:creationId xmlns:a16="http://schemas.microsoft.com/office/drawing/2014/main" id="{1E2EE0FB-B494-49E9-8FE6-C6158F361662}"/>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1013" y="2082500"/>
            <a:ext cx="836783" cy="836783"/>
          </a:xfrm>
          <a:prstGeom prst="rect">
            <a:avLst/>
          </a:prstGeom>
        </p:spPr>
      </p:pic>
      <p:pic>
        <p:nvPicPr>
          <p:cNvPr id="7" name="Immagine 6">
            <a:extLst>
              <a:ext uri="{FF2B5EF4-FFF2-40B4-BE49-F238E27FC236}">
                <a16:creationId xmlns:a16="http://schemas.microsoft.com/office/drawing/2014/main" id="{5E5662DE-C7FE-413D-8515-E80A8F54E31B}"/>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375800" y="2060553"/>
            <a:ext cx="877270" cy="877270"/>
          </a:xfrm>
          <a:prstGeom prst="rect">
            <a:avLst/>
          </a:prstGeom>
        </p:spPr>
      </p:pic>
      <p:sp>
        <p:nvSpPr>
          <p:cNvPr id="38" name="CasellaDiTesto 37">
            <a:extLst>
              <a:ext uri="{FF2B5EF4-FFF2-40B4-BE49-F238E27FC236}">
                <a16:creationId xmlns:a16="http://schemas.microsoft.com/office/drawing/2014/main" id="{EB79B2F4-0641-4BAB-AD0B-D9BEFBD05C15}"/>
              </a:ext>
            </a:extLst>
          </p:cNvPr>
          <p:cNvSpPr txBox="1"/>
          <p:nvPr/>
        </p:nvSpPr>
        <p:spPr>
          <a:xfrm>
            <a:off x="1728168" y="2316225"/>
            <a:ext cx="3101007" cy="369332"/>
          </a:xfrm>
          <a:prstGeom prst="rect">
            <a:avLst/>
          </a:prstGeom>
          <a:noFill/>
        </p:spPr>
        <p:txBody>
          <a:bodyPr wrap="square" rtlCol="0">
            <a:spAutoFit/>
          </a:bodyPr>
          <a:lstStyle/>
          <a:p>
            <a:r>
              <a:rPr lang="it-IT"/>
              <a:t>Sviluppo dei canali digitali</a:t>
            </a:r>
            <a:endParaRPr lang="it-IT" dirty="0"/>
          </a:p>
        </p:txBody>
      </p:sp>
      <p:sp>
        <p:nvSpPr>
          <p:cNvPr id="39" name="Freccia destra con strisce 38">
            <a:extLst>
              <a:ext uri="{FF2B5EF4-FFF2-40B4-BE49-F238E27FC236}">
                <a16:creationId xmlns:a16="http://schemas.microsoft.com/office/drawing/2014/main" id="{BBA9B436-ACEA-4C19-A48C-A3B1F23C5CEA}"/>
              </a:ext>
            </a:extLst>
          </p:cNvPr>
          <p:cNvSpPr/>
          <p:nvPr/>
        </p:nvSpPr>
        <p:spPr>
          <a:xfrm>
            <a:off x="1653069" y="2194613"/>
            <a:ext cx="3588782" cy="644687"/>
          </a:xfrm>
          <a:prstGeom prst="stripedRightArrow">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60658723-16A5-436C-B82D-184B5375B643}"/>
              </a:ext>
            </a:extLst>
          </p:cNvPr>
          <p:cNvSpPr txBox="1"/>
          <p:nvPr/>
        </p:nvSpPr>
        <p:spPr>
          <a:xfrm>
            <a:off x="388066" y="3248355"/>
            <a:ext cx="6778657" cy="369332"/>
          </a:xfrm>
          <a:prstGeom prst="rect">
            <a:avLst/>
          </a:prstGeom>
          <a:noFill/>
        </p:spPr>
        <p:txBody>
          <a:bodyPr wrap="square" rtlCol="0">
            <a:spAutoFit/>
          </a:bodyPr>
          <a:lstStyle/>
          <a:p>
            <a:r>
              <a:rPr lang="it-IT" b="1"/>
              <a:t>Cogliere abitudini e preferenze della clientela bancaria</a:t>
            </a:r>
            <a:endParaRPr lang="it-IT" b="1" dirty="0"/>
          </a:p>
        </p:txBody>
      </p:sp>
      <p:pic>
        <p:nvPicPr>
          <p:cNvPr id="11" name="Immagine 10">
            <a:extLst>
              <a:ext uri="{FF2B5EF4-FFF2-40B4-BE49-F238E27FC236}">
                <a16:creationId xmlns:a16="http://schemas.microsoft.com/office/drawing/2014/main" id="{C7B664A8-5A6B-4A0E-B0F2-F41C0A38B23D}"/>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17077" y="4452746"/>
            <a:ext cx="1219200" cy="1219200"/>
          </a:xfrm>
          <a:prstGeom prst="rect">
            <a:avLst/>
          </a:prstGeom>
        </p:spPr>
      </p:pic>
      <p:sp>
        <p:nvSpPr>
          <p:cNvPr id="49" name="CasellaDiTesto 48">
            <a:extLst>
              <a:ext uri="{FF2B5EF4-FFF2-40B4-BE49-F238E27FC236}">
                <a16:creationId xmlns:a16="http://schemas.microsoft.com/office/drawing/2014/main" id="{D31900BB-C1D2-46F0-9C11-88D200C5718A}"/>
              </a:ext>
            </a:extLst>
          </p:cNvPr>
          <p:cNvSpPr txBox="1"/>
          <p:nvPr/>
        </p:nvSpPr>
        <p:spPr>
          <a:xfrm>
            <a:off x="61519" y="5832108"/>
            <a:ext cx="1822224" cy="369332"/>
          </a:xfrm>
          <a:prstGeom prst="rect">
            <a:avLst/>
          </a:prstGeom>
          <a:noFill/>
        </p:spPr>
        <p:txBody>
          <a:bodyPr wrap="square" rtlCol="0">
            <a:spAutoFit/>
          </a:bodyPr>
          <a:lstStyle/>
          <a:p>
            <a:r>
              <a:rPr lang="it-IT"/>
              <a:t>1.080 individui</a:t>
            </a:r>
            <a:endParaRPr lang="it-IT" dirty="0"/>
          </a:p>
        </p:txBody>
      </p:sp>
      <p:pic>
        <p:nvPicPr>
          <p:cNvPr id="15" name="Immagine 14">
            <a:extLst>
              <a:ext uri="{FF2B5EF4-FFF2-40B4-BE49-F238E27FC236}">
                <a16:creationId xmlns:a16="http://schemas.microsoft.com/office/drawing/2014/main" id="{B181EB48-498E-46A7-B137-A279736FA06D}"/>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897944" y="4429269"/>
            <a:ext cx="1407887" cy="1407887"/>
          </a:xfrm>
          <a:prstGeom prst="rect">
            <a:avLst/>
          </a:prstGeom>
        </p:spPr>
      </p:pic>
      <p:sp>
        <p:nvSpPr>
          <p:cNvPr id="50" name="CasellaDiTesto 49">
            <a:extLst>
              <a:ext uri="{FF2B5EF4-FFF2-40B4-BE49-F238E27FC236}">
                <a16:creationId xmlns:a16="http://schemas.microsoft.com/office/drawing/2014/main" id="{8CF7D04D-22FC-4586-A0A5-F1FD0CA7D3F1}"/>
              </a:ext>
            </a:extLst>
          </p:cNvPr>
          <p:cNvSpPr txBox="1"/>
          <p:nvPr/>
        </p:nvSpPr>
        <p:spPr>
          <a:xfrm>
            <a:off x="2524417" y="5832108"/>
            <a:ext cx="2248739" cy="923330"/>
          </a:xfrm>
          <a:prstGeom prst="rect">
            <a:avLst/>
          </a:prstGeom>
          <a:noFill/>
        </p:spPr>
        <p:txBody>
          <a:bodyPr wrap="square" rtlCol="0">
            <a:spAutoFit/>
          </a:bodyPr>
          <a:lstStyle/>
          <a:p>
            <a:pPr algn="ctr"/>
            <a:r>
              <a:rPr lang="it-IT"/>
              <a:t>Popolazione italiana bancarizzata</a:t>
            </a:r>
            <a:endParaRPr lang="it-IT" dirty="0"/>
          </a:p>
        </p:txBody>
      </p:sp>
      <p:pic>
        <p:nvPicPr>
          <p:cNvPr id="52" name="Immagine 51">
            <a:extLst>
              <a:ext uri="{FF2B5EF4-FFF2-40B4-BE49-F238E27FC236}">
                <a16:creationId xmlns:a16="http://schemas.microsoft.com/office/drawing/2014/main" id="{7989EE05-FA45-4725-9D98-141610CD9D13}"/>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645191" y="4503100"/>
            <a:ext cx="1268325" cy="1268325"/>
          </a:xfrm>
          <a:prstGeom prst="rect">
            <a:avLst/>
          </a:prstGeom>
        </p:spPr>
      </p:pic>
      <p:sp>
        <p:nvSpPr>
          <p:cNvPr id="56" name="CasellaDiTesto 55">
            <a:extLst>
              <a:ext uri="{FF2B5EF4-FFF2-40B4-BE49-F238E27FC236}">
                <a16:creationId xmlns:a16="http://schemas.microsoft.com/office/drawing/2014/main" id="{E0ADF792-4A16-40A4-93A0-EC079DADEFCE}"/>
              </a:ext>
            </a:extLst>
          </p:cNvPr>
          <p:cNvSpPr txBox="1"/>
          <p:nvPr/>
        </p:nvSpPr>
        <p:spPr>
          <a:xfrm>
            <a:off x="5344499" y="5859615"/>
            <a:ext cx="1822224" cy="369332"/>
          </a:xfrm>
          <a:prstGeom prst="rect">
            <a:avLst/>
          </a:prstGeom>
          <a:noFill/>
        </p:spPr>
        <p:txBody>
          <a:bodyPr wrap="square" rtlCol="0">
            <a:spAutoFit/>
          </a:bodyPr>
          <a:lstStyle/>
          <a:p>
            <a:pPr algn="ctr"/>
            <a:r>
              <a:rPr lang="it-IT"/>
              <a:t>Famiglie</a:t>
            </a:r>
            <a:endParaRPr lang="it-IT" dirty="0"/>
          </a:p>
        </p:txBody>
      </p:sp>
      <p:sp>
        <p:nvSpPr>
          <p:cNvPr id="58" name="Rettangolo arrotondato 46">
            <a:extLst>
              <a:ext uri="{FF2B5EF4-FFF2-40B4-BE49-F238E27FC236}">
                <a16:creationId xmlns:a16="http://schemas.microsoft.com/office/drawing/2014/main" id="{3F39E01D-792B-48DA-A46C-AC95951866AF}"/>
              </a:ext>
            </a:extLst>
          </p:cNvPr>
          <p:cNvSpPr/>
          <p:nvPr/>
        </p:nvSpPr>
        <p:spPr>
          <a:xfrm>
            <a:off x="77524" y="2453297"/>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9" name="Rettangolo arrotondato 46">
            <a:extLst>
              <a:ext uri="{FF2B5EF4-FFF2-40B4-BE49-F238E27FC236}">
                <a16:creationId xmlns:a16="http://schemas.microsoft.com/office/drawing/2014/main" id="{77316432-FADB-4C68-BAD8-B9FBFEE68917}"/>
              </a:ext>
            </a:extLst>
          </p:cNvPr>
          <p:cNvSpPr/>
          <p:nvPr/>
        </p:nvSpPr>
        <p:spPr>
          <a:xfrm>
            <a:off x="5992723" y="226434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0" name="Rettangolo arrotondato 46">
            <a:extLst>
              <a:ext uri="{FF2B5EF4-FFF2-40B4-BE49-F238E27FC236}">
                <a16:creationId xmlns:a16="http://schemas.microsoft.com/office/drawing/2014/main" id="{12FFF416-A73A-4A96-9512-9A02A5F8B795}"/>
              </a:ext>
            </a:extLst>
          </p:cNvPr>
          <p:cNvSpPr/>
          <p:nvPr/>
        </p:nvSpPr>
        <p:spPr>
          <a:xfrm>
            <a:off x="2961353" y="2617189"/>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1" name="Rettangolo arrotondato 46">
            <a:extLst>
              <a:ext uri="{FF2B5EF4-FFF2-40B4-BE49-F238E27FC236}">
                <a16:creationId xmlns:a16="http://schemas.microsoft.com/office/drawing/2014/main" id="{F20594C4-8551-4C6D-A620-7052AE4B720E}"/>
              </a:ext>
            </a:extLst>
          </p:cNvPr>
          <p:cNvSpPr/>
          <p:nvPr/>
        </p:nvSpPr>
        <p:spPr>
          <a:xfrm>
            <a:off x="-60045" y="325808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2" name="Rettangolo arrotondato 46">
            <a:extLst>
              <a:ext uri="{FF2B5EF4-FFF2-40B4-BE49-F238E27FC236}">
                <a16:creationId xmlns:a16="http://schemas.microsoft.com/office/drawing/2014/main" id="{51725438-745D-436C-A7A1-42128C94F968}"/>
              </a:ext>
            </a:extLst>
          </p:cNvPr>
          <p:cNvSpPr/>
          <p:nvPr/>
        </p:nvSpPr>
        <p:spPr>
          <a:xfrm>
            <a:off x="-36353" y="5144062"/>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3" name="Rettangolo arrotondato 46">
            <a:extLst>
              <a:ext uri="{FF2B5EF4-FFF2-40B4-BE49-F238E27FC236}">
                <a16:creationId xmlns:a16="http://schemas.microsoft.com/office/drawing/2014/main" id="{B6F4F1EB-9E55-4D92-A949-72926586C7E6}"/>
              </a:ext>
            </a:extLst>
          </p:cNvPr>
          <p:cNvSpPr/>
          <p:nvPr/>
        </p:nvSpPr>
        <p:spPr>
          <a:xfrm>
            <a:off x="2538554" y="5539752"/>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4" name="Rettangolo arrotondato 46">
            <a:extLst>
              <a:ext uri="{FF2B5EF4-FFF2-40B4-BE49-F238E27FC236}">
                <a16:creationId xmlns:a16="http://schemas.microsoft.com/office/drawing/2014/main" id="{3BFC161E-CDE3-4446-95B9-564C79F5C04D}"/>
              </a:ext>
            </a:extLst>
          </p:cNvPr>
          <p:cNvSpPr/>
          <p:nvPr/>
        </p:nvSpPr>
        <p:spPr>
          <a:xfrm>
            <a:off x="5308066" y="5111488"/>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5" name="Rettangolo arrotondato 46">
            <a:extLst>
              <a:ext uri="{FF2B5EF4-FFF2-40B4-BE49-F238E27FC236}">
                <a16:creationId xmlns:a16="http://schemas.microsoft.com/office/drawing/2014/main" id="{75576A33-0280-4C07-99A7-7F2B1DF84B4B}"/>
              </a:ext>
            </a:extLst>
          </p:cNvPr>
          <p:cNvSpPr/>
          <p:nvPr/>
        </p:nvSpPr>
        <p:spPr>
          <a:xfrm>
            <a:off x="10516604" y="2759351"/>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6" name="Rettangolo arrotondato 23">
            <a:extLst>
              <a:ext uri="{FF2B5EF4-FFF2-40B4-BE49-F238E27FC236}">
                <a16:creationId xmlns:a16="http://schemas.microsoft.com/office/drawing/2014/main" id="{31B1E359-4E50-49D1-837F-F9CE22BCB902}"/>
              </a:ext>
            </a:extLst>
          </p:cNvPr>
          <p:cNvSpPr/>
          <p:nvPr/>
        </p:nvSpPr>
        <p:spPr>
          <a:xfrm>
            <a:off x="7649024" y="3697203"/>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89568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p:cNvPicPr>
            <a:picLocks noChangeAspect="1"/>
          </p:cNvPicPr>
          <p:nvPr/>
        </p:nvPicPr>
        <p:blipFill rotWithShape="1">
          <a:blip r:embed="rId3">
            <a:extLst>
              <a:ext uri="{28A0092B-C50C-407E-A947-70E740481C1C}">
                <a14:useLocalDpi xmlns:a14="http://schemas.microsoft.com/office/drawing/2010/main" val="0"/>
              </a:ext>
            </a:extLst>
          </a:blip>
          <a:srcRect r="38336"/>
          <a:stretch/>
        </p:blipFill>
        <p:spPr>
          <a:xfrm>
            <a:off x="6267926" y="446339"/>
            <a:ext cx="5943479" cy="6420595"/>
          </a:xfrm>
          <a:prstGeom prst="rect">
            <a:avLst/>
          </a:prstGeom>
        </p:spPr>
      </p:pic>
      <p:sp>
        <p:nvSpPr>
          <p:cNvPr id="5" name="Documento 4"/>
          <p:cNvSpPr/>
          <p:nvPr/>
        </p:nvSpPr>
        <p:spPr>
          <a:xfrm rot="16200000">
            <a:off x="1825401" y="-1424916"/>
            <a:ext cx="6462460" cy="1010337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8</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campione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dirty="0">
                <a:solidFill>
                  <a:prstClr val="black"/>
                </a:solidFill>
                <a:latin typeface="Century Gothic"/>
              </a:rPr>
              <a:t>In </a:t>
            </a:r>
            <a:r>
              <a:rPr lang="it-IT" sz="1400" dirty="0" err="1">
                <a:solidFill>
                  <a:prstClr val="black"/>
                </a:solidFill>
                <a:latin typeface="Century Gothic"/>
              </a:rPr>
              <a:t>sincro</a:t>
            </a:r>
            <a:r>
              <a:rPr lang="it-IT" sz="1400" dirty="0">
                <a:solidFill>
                  <a:prstClr val="black"/>
                </a:solidFill>
                <a:latin typeface="Century Gothic"/>
              </a:rPr>
              <a:t> con audio 13 i valori da 9% a 22%</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Immagini</a:t>
            </a:r>
          </a:p>
          <a:p>
            <a:pPr lvl="0">
              <a:defRPr/>
            </a:pPr>
            <a:r>
              <a:rPr lang="it-IT" sz="1400" dirty="0">
                <a:solidFill>
                  <a:prstClr val="black"/>
                </a:solidFill>
              </a:rPr>
              <a:t> </a:t>
            </a:r>
            <a:r>
              <a:rPr lang="it-IT" sz="1400" dirty="0">
                <a:solidFill>
                  <a:prstClr val="black"/>
                </a:solidFill>
                <a:hlinkClick r:id="rId4"/>
              </a:rPr>
              <a:t>https://</a:t>
            </a:r>
            <a:r>
              <a:rPr lang="it-IT" sz="1400" dirty="0" smtClean="0">
                <a:solidFill>
                  <a:prstClr val="black"/>
                </a:solidFill>
                <a:hlinkClick r:id="rId4"/>
              </a:rPr>
              <a:t>www.freepik.com/free-photo/business-report-graphs-and-charts-business-reports-and-pile-of-documents-business-concept_1275494.htm#term=report&amp;page=1&amp;position=0</a:t>
            </a:r>
            <a:endParaRPr lang="it-IT" sz="1400" dirty="0" smtClean="0">
              <a:solidFill>
                <a:prstClr val="black"/>
              </a:solidFill>
            </a:endParaRPr>
          </a:p>
          <a:p>
            <a:pPr lvl="0">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lvl="0">
              <a:defRPr/>
            </a:pPr>
            <a:endParaRPr lang="it-IT" sz="1400" dirty="0" smtClean="0">
              <a:solidFill>
                <a:prstClr val="black"/>
              </a:solidFill>
              <a:latin typeface="Century Gothic"/>
            </a:endParaRPr>
          </a:p>
          <a:p>
            <a:pPr lvl="0">
              <a:defRPr/>
            </a:pPr>
            <a:r>
              <a:rPr kumimoji="0" lang="it-IT" b="1" i="0" u="none" strike="noStrike" kern="1200" cap="none" spc="0" normalizeH="0" baseline="0" noProof="0" dirty="0" smtClean="0">
                <a:ln>
                  <a:noFill/>
                </a:ln>
                <a:solidFill>
                  <a:prstClr val="black"/>
                </a:solidFill>
                <a:effectLst/>
                <a:uLnTx/>
                <a:uFillTx/>
                <a:latin typeface="Century Gothic"/>
                <a:ea typeface="+mn-ea"/>
                <a:cs typeface="+mn-cs"/>
              </a:rPr>
              <a:t>Se non si leggono</a:t>
            </a:r>
            <a:r>
              <a:rPr kumimoji="0" lang="it-IT" b="1" i="0" u="none" strike="noStrike" kern="1200" cap="none" spc="0" normalizeH="0" noProof="0" dirty="0" smtClean="0">
                <a:ln>
                  <a:noFill/>
                </a:ln>
                <a:solidFill>
                  <a:prstClr val="black"/>
                </a:solidFill>
                <a:effectLst/>
                <a:uLnTx/>
                <a:uFillTx/>
                <a:latin typeface="Century Gothic"/>
                <a:ea typeface="+mn-ea"/>
                <a:cs typeface="+mn-cs"/>
              </a:rPr>
              <a:t> i testi, delle legende, riportiamoli noi</a:t>
            </a:r>
            <a:endParaRPr kumimoji="0" lang="it-IT"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6" name="Immagine 5">
            <a:extLst>
              <a:ext uri="{FF2B5EF4-FFF2-40B4-BE49-F238E27FC236}">
                <a16:creationId xmlns:a16="http://schemas.microsoft.com/office/drawing/2014/main" id="{5C52EA60-CB2D-4E69-A529-EB7DA0430B43}"/>
              </a:ext>
            </a:extLst>
          </p:cNvPr>
          <p:cNvPicPr>
            <a:picLocks noChangeAspect="1"/>
          </p:cNvPicPr>
          <p:nvPr/>
        </p:nvPicPr>
        <p:blipFill>
          <a:blip r:embed="rId5"/>
          <a:stretch>
            <a:fillRect/>
          </a:stretch>
        </p:blipFill>
        <p:spPr>
          <a:xfrm>
            <a:off x="284354" y="871789"/>
            <a:ext cx="3371850" cy="2057400"/>
          </a:xfrm>
          <a:prstGeom prst="rect">
            <a:avLst/>
          </a:prstGeom>
        </p:spPr>
      </p:pic>
      <p:pic>
        <p:nvPicPr>
          <p:cNvPr id="8" name="Immagine 7">
            <a:extLst>
              <a:ext uri="{FF2B5EF4-FFF2-40B4-BE49-F238E27FC236}">
                <a16:creationId xmlns:a16="http://schemas.microsoft.com/office/drawing/2014/main" id="{ADB14043-F21D-4055-BFF2-1939B2D184DB}"/>
              </a:ext>
            </a:extLst>
          </p:cNvPr>
          <p:cNvPicPr>
            <a:picLocks noChangeAspect="1"/>
          </p:cNvPicPr>
          <p:nvPr/>
        </p:nvPicPr>
        <p:blipFill>
          <a:blip r:embed="rId6"/>
          <a:stretch>
            <a:fillRect/>
          </a:stretch>
        </p:blipFill>
        <p:spPr>
          <a:xfrm>
            <a:off x="4272108" y="845958"/>
            <a:ext cx="2943225" cy="2124075"/>
          </a:xfrm>
          <a:prstGeom prst="rect">
            <a:avLst/>
          </a:prstGeom>
        </p:spPr>
      </p:pic>
      <p:pic>
        <p:nvPicPr>
          <p:cNvPr id="9" name="Immagine 8">
            <a:extLst>
              <a:ext uri="{FF2B5EF4-FFF2-40B4-BE49-F238E27FC236}">
                <a16:creationId xmlns:a16="http://schemas.microsoft.com/office/drawing/2014/main" id="{B145DE59-96BA-4CF2-9956-20CCE5817936}"/>
              </a:ext>
            </a:extLst>
          </p:cNvPr>
          <p:cNvPicPr>
            <a:picLocks noChangeAspect="1"/>
          </p:cNvPicPr>
          <p:nvPr/>
        </p:nvPicPr>
        <p:blipFill>
          <a:blip r:embed="rId7"/>
          <a:stretch>
            <a:fillRect/>
          </a:stretch>
        </p:blipFill>
        <p:spPr>
          <a:xfrm>
            <a:off x="139367" y="3249193"/>
            <a:ext cx="3200400" cy="3600450"/>
          </a:xfrm>
          <a:prstGeom prst="rect">
            <a:avLst/>
          </a:prstGeom>
        </p:spPr>
      </p:pic>
      <p:pic>
        <p:nvPicPr>
          <p:cNvPr id="13" name="Immagine 12">
            <a:extLst>
              <a:ext uri="{FF2B5EF4-FFF2-40B4-BE49-F238E27FC236}">
                <a16:creationId xmlns:a16="http://schemas.microsoft.com/office/drawing/2014/main" id="{9CD38BEA-7357-4B1D-9DC7-2AA3C68FD6EE}"/>
              </a:ext>
            </a:extLst>
          </p:cNvPr>
          <p:cNvPicPr>
            <a:picLocks noChangeAspect="1"/>
          </p:cNvPicPr>
          <p:nvPr/>
        </p:nvPicPr>
        <p:blipFill>
          <a:blip r:embed="rId8"/>
          <a:stretch>
            <a:fillRect/>
          </a:stretch>
        </p:blipFill>
        <p:spPr>
          <a:xfrm>
            <a:off x="3222187" y="3909761"/>
            <a:ext cx="3114675" cy="2076450"/>
          </a:xfrm>
          <a:prstGeom prst="rect">
            <a:avLst/>
          </a:prstGeom>
        </p:spPr>
      </p:pic>
      <p:pic>
        <p:nvPicPr>
          <p:cNvPr id="15" name="Immagine 14">
            <a:extLst>
              <a:ext uri="{FF2B5EF4-FFF2-40B4-BE49-F238E27FC236}">
                <a16:creationId xmlns:a16="http://schemas.microsoft.com/office/drawing/2014/main" id="{52608EFB-3B6D-4BE6-9521-E9722F7C2226}"/>
              </a:ext>
            </a:extLst>
          </p:cNvPr>
          <p:cNvPicPr>
            <a:picLocks noChangeAspect="1"/>
          </p:cNvPicPr>
          <p:nvPr/>
        </p:nvPicPr>
        <p:blipFill>
          <a:blip r:embed="rId9"/>
          <a:stretch>
            <a:fillRect/>
          </a:stretch>
        </p:blipFill>
        <p:spPr>
          <a:xfrm>
            <a:off x="6096000" y="3842934"/>
            <a:ext cx="3400425" cy="2181225"/>
          </a:xfrm>
          <a:prstGeom prst="rect">
            <a:avLst/>
          </a:prstGeom>
        </p:spPr>
      </p:pic>
      <p:sp>
        <p:nvSpPr>
          <p:cNvPr id="16" name="CasellaDiTesto 15">
            <a:extLst>
              <a:ext uri="{FF2B5EF4-FFF2-40B4-BE49-F238E27FC236}">
                <a16:creationId xmlns:a16="http://schemas.microsoft.com/office/drawing/2014/main" id="{88B041C0-5C0A-4342-9B95-8B04BC99DA4A}"/>
              </a:ext>
            </a:extLst>
          </p:cNvPr>
          <p:cNvSpPr txBox="1"/>
          <p:nvPr/>
        </p:nvSpPr>
        <p:spPr>
          <a:xfrm>
            <a:off x="3049457" y="6231628"/>
            <a:ext cx="6390166" cy="461665"/>
          </a:xfrm>
          <a:prstGeom prst="rect">
            <a:avLst/>
          </a:prstGeom>
          <a:noFill/>
        </p:spPr>
        <p:txBody>
          <a:bodyPr wrap="square" rtlCol="0">
            <a:spAutoFit/>
          </a:bodyPr>
          <a:lstStyle/>
          <a:p>
            <a:r>
              <a:rPr lang="it-IT" sz="1200">
                <a:solidFill>
                  <a:schemeClr val="accent5">
                    <a:lumMod val="75000"/>
                  </a:schemeClr>
                </a:solidFill>
              </a:rPr>
              <a:t>Fonte: elaborazione KPMG su dati Doxa basati sulle risposte fornite dal campione</a:t>
            </a:r>
          </a:p>
          <a:p>
            <a:endParaRPr lang="it-IT" sz="1200">
              <a:solidFill>
                <a:schemeClr val="accent5">
                  <a:lumMod val="75000"/>
                </a:schemeClr>
              </a:solidFill>
            </a:endParaRPr>
          </a:p>
        </p:txBody>
      </p:sp>
      <p:sp>
        <p:nvSpPr>
          <p:cNvPr id="24" name="Rettangolo arrotondato 23"/>
          <p:cNvSpPr/>
          <p:nvPr/>
        </p:nvSpPr>
        <p:spPr>
          <a:xfrm>
            <a:off x="1618396" y="1048995"/>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1</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1" name="Rettangolo arrotondato 23">
            <a:extLst>
              <a:ext uri="{FF2B5EF4-FFF2-40B4-BE49-F238E27FC236}">
                <a16:creationId xmlns:a16="http://schemas.microsoft.com/office/drawing/2014/main" id="{E6419DB1-7BE4-466F-B740-4D95ED78098B}"/>
              </a:ext>
            </a:extLst>
          </p:cNvPr>
          <p:cNvSpPr/>
          <p:nvPr/>
        </p:nvSpPr>
        <p:spPr>
          <a:xfrm>
            <a:off x="1504136" y="2426185"/>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2" name="Rettangolo arrotondato 23">
            <a:extLst>
              <a:ext uri="{FF2B5EF4-FFF2-40B4-BE49-F238E27FC236}">
                <a16:creationId xmlns:a16="http://schemas.microsoft.com/office/drawing/2014/main" id="{831E2B04-65FA-40D5-A45C-53B6EEAB29EE}"/>
              </a:ext>
            </a:extLst>
          </p:cNvPr>
          <p:cNvSpPr/>
          <p:nvPr/>
        </p:nvSpPr>
        <p:spPr>
          <a:xfrm>
            <a:off x="416050" y="1332075"/>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3</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3" name="Rettangolo arrotondato 23">
            <a:extLst>
              <a:ext uri="{FF2B5EF4-FFF2-40B4-BE49-F238E27FC236}">
                <a16:creationId xmlns:a16="http://schemas.microsoft.com/office/drawing/2014/main" id="{7E65EAAD-197D-4CC8-9EB5-601F869D11D7}"/>
              </a:ext>
            </a:extLst>
          </p:cNvPr>
          <p:cNvSpPr/>
          <p:nvPr/>
        </p:nvSpPr>
        <p:spPr>
          <a:xfrm>
            <a:off x="5884381" y="2167091"/>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4</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4" name="Rettangolo arrotondato 23">
            <a:extLst>
              <a:ext uri="{FF2B5EF4-FFF2-40B4-BE49-F238E27FC236}">
                <a16:creationId xmlns:a16="http://schemas.microsoft.com/office/drawing/2014/main" id="{C4414D0D-D081-4ABE-8949-9F99D5C47027}"/>
              </a:ext>
            </a:extLst>
          </p:cNvPr>
          <p:cNvSpPr/>
          <p:nvPr/>
        </p:nvSpPr>
        <p:spPr>
          <a:xfrm>
            <a:off x="4252703" y="2167091"/>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5</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5" name="Rettangolo arrotondato 23">
            <a:extLst>
              <a:ext uri="{FF2B5EF4-FFF2-40B4-BE49-F238E27FC236}">
                <a16:creationId xmlns:a16="http://schemas.microsoft.com/office/drawing/2014/main" id="{63E5F21B-BC22-4C8B-8A44-623DCE49908F}"/>
              </a:ext>
            </a:extLst>
          </p:cNvPr>
          <p:cNvSpPr/>
          <p:nvPr/>
        </p:nvSpPr>
        <p:spPr>
          <a:xfrm>
            <a:off x="1195469" y="3429000"/>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6</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6" name="Rettangolo arrotondato 23">
            <a:extLst>
              <a:ext uri="{FF2B5EF4-FFF2-40B4-BE49-F238E27FC236}">
                <a16:creationId xmlns:a16="http://schemas.microsoft.com/office/drawing/2014/main" id="{66026333-A608-4AFD-9FAD-E96F160BE1A9}"/>
              </a:ext>
            </a:extLst>
          </p:cNvPr>
          <p:cNvSpPr/>
          <p:nvPr/>
        </p:nvSpPr>
        <p:spPr>
          <a:xfrm>
            <a:off x="1587609" y="4420190"/>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7</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8" name="Rettangolo arrotondato 23">
            <a:extLst>
              <a:ext uri="{FF2B5EF4-FFF2-40B4-BE49-F238E27FC236}">
                <a16:creationId xmlns:a16="http://schemas.microsoft.com/office/drawing/2014/main" id="{CC288472-DCAD-4412-95C5-474B2D63D08E}"/>
              </a:ext>
            </a:extLst>
          </p:cNvPr>
          <p:cNvSpPr/>
          <p:nvPr/>
        </p:nvSpPr>
        <p:spPr>
          <a:xfrm>
            <a:off x="2121886" y="4945369"/>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8</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9" name="Rettangolo arrotondato 23">
            <a:extLst>
              <a:ext uri="{FF2B5EF4-FFF2-40B4-BE49-F238E27FC236}">
                <a16:creationId xmlns:a16="http://schemas.microsoft.com/office/drawing/2014/main" id="{996468E2-492F-4FB6-8439-121D2CCCCB0C}"/>
              </a:ext>
            </a:extLst>
          </p:cNvPr>
          <p:cNvSpPr/>
          <p:nvPr/>
        </p:nvSpPr>
        <p:spPr>
          <a:xfrm>
            <a:off x="4845167" y="5262366"/>
            <a:ext cx="422927" cy="2433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9</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1" name="Rettangolo arrotondato 23">
            <a:extLst>
              <a:ext uri="{FF2B5EF4-FFF2-40B4-BE49-F238E27FC236}">
                <a16:creationId xmlns:a16="http://schemas.microsoft.com/office/drawing/2014/main" id="{9FAB0C60-9B25-453B-A168-364628A0BEF3}"/>
              </a:ext>
            </a:extLst>
          </p:cNvPr>
          <p:cNvSpPr/>
          <p:nvPr/>
        </p:nvSpPr>
        <p:spPr>
          <a:xfrm>
            <a:off x="3417615" y="5402329"/>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10</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2" name="Rettangolo arrotondato 23">
            <a:extLst>
              <a:ext uri="{FF2B5EF4-FFF2-40B4-BE49-F238E27FC236}">
                <a16:creationId xmlns:a16="http://schemas.microsoft.com/office/drawing/2014/main" id="{EBBB84F8-37A0-46CC-9610-11EC5C4A052C}"/>
              </a:ext>
            </a:extLst>
          </p:cNvPr>
          <p:cNvSpPr/>
          <p:nvPr/>
        </p:nvSpPr>
        <p:spPr>
          <a:xfrm>
            <a:off x="3219027" y="4388038"/>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11</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3" name="Rettangolo arrotondato 23">
            <a:extLst>
              <a:ext uri="{FF2B5EF4-FFF2-40B4-BE49-F238E27FC236}">
                <a16:creationId xmlns:a16="http://schemas.microsoft.com/office/drawing/2014/main" id="{F3776128-406D-4201-AEF4-14C3AB75A75E}"/>
              </a:ext>
            </a:extLst>
          </p:cNvPr>
          <p:cNvSpPr/>
          <p:nvPr/>
        </p:nvSpPr>
        <p:spPr>
          <a:xfrm>
            <a:off x="6753633" y="3772905"/>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14</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4" name="Rettangolo arrotondato 23">
            <a:extLst>
              <a:ext uri="{FF2B5EF4-FFF2-40B4-BE49-F238E27FC236}">
                <a16:creationId xmlns:a16="http://schemas.microsoft.com/office/drawing/2014/main" id="{710CE065-CF22-4BE2-9821-B535700BC5C6}"/>
              </a:ext>
            </a:extLst>
          </p:cNvPr>
          <p:cNvSpPr/>
          <p:nvPr/>
        </p:nvSpPr>
        <p:spPr>
          <a:xfrm>
            <a:off x="7425740" y="4190509"/>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2" name="Rettangolo arrotondato 23">
            <a:extLst>
              <a:ext uri="{FF2B5EF4-FFF2-40B4-BE49-F238E27FC236}">
                <a16:creationId xmlns:a16="http://schemas.microsoft.com/office/drawing/2014/main" id="{B2FB80AB-E9A3-49E3-B689-378D1392EE33}"/>
              </a:ext>
            </a:extLst>
          </p:cNvPr>
          <p:cNvSpPr/>
          <p:nvPr/>
        </p:nvSpPr>
        <p:spPr>
          <a:xfrm>
            <a:off x="6244540" y="5472108"/>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13</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599938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6901</TotalTime>
  <Words>4000</Words>
  <Application>Microsoft Office PowerPoint</Application>
  <PresentationFormat>Widescreen</PresentationFormat>
  <Paragraphs>683</Paragraphs>
  <Slides>20</Slides>
  <Notes>20</Notes>
  <HiddenSlides>0</HiddenSlides>
  <MMClips>0</MMClips>
  <ScaleCrop>false</ScaleCrop>
  <HeadingPairs>
    <vt:vector size="6" baseType="variant">
      <vt:variant>
        <vt:lpstr>Caratteri utilizzati</vt:lpstr>
      </vt:variant>
      <vt:variant>
        <vt:i4>14</vt:i4>
      </vt:variant>
      <vt:variant>
        <vt:lpstr>Tema</vt:lpstr>
      </vt:variant>
      <vt:variant>
        <vt:i4>1</vt:i4>
      </vt:variant>
      <vt:variant>
        <vt:lpstr>Titoli diapositive</vt:lpstr>
      </vt:variant>
      <vt:variant>
        <vt:i4>20</vt:i4>
      </vt:variant>
    </vt:vector>
  </HeadingPairs>
  <TitlesOfParts>
    <vt:vector size="35" baseType="lpstr">
      <vt:lpstr>Arial</vt:lpstr>
      <vt:lpstr>Articulate</vt:lpstr>
      <vt:lpstr>Articulate Light</vt:lpstr>
      <vt:lpstr>Bahnschrift</vt:lpstr>
      <vt:lpstr>Calibri</vt:lpstr>
      <vt:lpstr>Century Gothic</vt:lpstr>
      <vt:lpstr>Garamond</vt:lpstr>
      <vt:lpstr>Gisha</vt:lpstr>
      <vt:lpstr>Microsoft Yi Baiti</vt:lpstr>
      <vt:lpstr>Symbol</vt:lpstr>
      <vt:lpstr>Tempus Sans ITC</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884</cp:revision>
  <dcterms:created xsi:type="dcterms:W3CDTF">2018-07-03T17:42:04Z</dcterms:created>
  <dcterms:modified xsi:type="dcterms:W3CDTF">2018-11-30T10:55:58Z</dcterms:modified>
</cp:coreProperties>
</file>