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7"/>
  </p:notesMasterIdLst>
  <p:sldIdLst>
    <p:sldId id="256" r:id="rId2"/>
    <p:sldId id="260" r:id="rId3"/>
    <p:sldId id="349" r:id="rId4"/>
    <p:sldId id="342" r:id="rId5"/>
    <p:sldId id="301" r:id="rId6"/>
    <p:sldId id="351" r:id="rId7"/>
    <p:sldId id="341" r:id="rId8"/>
    <p:sldId id="314" r:id="rId9"/>
    <p:sldId id="331" r:id="rId10"/>
    <p:sldId id="357" r:id="rId11"/>
    <p:sldId id="309" r:id="rId12"/>
    <p:sldId id="358" r:id="rId13"/>
    <p:sldId id="359" r:id="rId14"/>
    <p:sldId id="29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C43"/>
    <a:srgbClr val="B68E15"/>
    <a:srgbClr val="426B6F"/>
    <a:srgbClr val="005E8A"/>
    <a:srgbClr val="475993"/>
    <a:srgbClr val="002B82"/>
    <a:srgbClr val="003399"/>
    <a:srgbClr val="B01513"/>
    <a:srgbClr val="23585E"/>
    <a:srgbClr val="BF63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143" autoAdjust="0"/>
  </p:normalViewPr>
  <p:slideViewPr>
    <p:cSldViewPr snapToGrid="0">
      <p:cViewPr varScale="1">
        <p:scale>
          <a:sx n="58" d="100"/>
          <a:sy n="58" d="100"/>
        </p:scale>
        <p:origin x="95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95BBD-C0B9-4CD0-83A1-5CE45C807191}" type="doc">
      <dgm:prSet loTypeId="urn:microsoft.com/office/officeart/2005/8/layout/chevron1" loCatId="process" qsTypeId="urn:microsoft.com/office/officeart/2005/8/quickstyle/simple5" qsCatId="simple" csTypeId="urn:microsoft.com/office/officeart/2005/8/colors/accent1_2" csCatId="accent1" phldr="1"/>
      <dgm:spPr/>
    </dgm:pt>
    <dgm:pt modelId="{A1AD4C5E-1367-45E3-A007-5E6A2DCCA89B}">
      <dgm:prSet phldrT="[Testo]"/>
      <dgm:spPr/>
      <dgm:t>
        <a:bodyPr/>
        <a:lstStyle/>
        <a:p>
          <a:r>
            <a:rPr lang="it-IT"/>
            <a:t>Cultura aziendale</a:t>
          </a:r>
        </a:p>
      </dgm:t>
    </dgm:pt>
    <dgm:pt modelId="{B1B73C90-533A-446E-BC71-F8EA6B09C8A3}" type="parTrans" cxnId="{26760682-EF0C-4D3E-AEEE-1D1E6454D992}">
      <dgm:prSet/>
      <dgm:spPr/>
      <dgm:t>
        <a:bodyPr/>
        <a:lstStyle/>
        <a:p>
          <a:endParaRPr lang="it-IT"/>
        </a:p>
      </dgm:t>
    </dgm:pt>
    <dgm:pt modelId="{7E4167F5-851C-4FDD-ADF1-449325947381}" type="sibTrans" cxnId="{26760682-EF0C-4D3E-AEEE-1D1E6454D992}">
      <dgm:prSet/>
      <dgm:spPr/>
      <dgm:t>
        <a:bodyPr/>
        <a:lstStyle/>
        <a:p>
          <a:endParaRPr lang="it-IT"/>
        </a:p>
      </dgm:t>
    </dgm:pt>
    <dgm:pt modelId="{F304DCBE-7414-49D7-A41C-9B5C8348A1AE}">
      <dgm:prSet phldrT="[Testo]"/>
      <dgm:spPr/>
      <dgm:t>
        <a:bodyPr/>
        <a:lstStyle/>
        <a:p>
          <a:r>
            <a:rPr lang="it-IT"/>
            <a:t>Capacità interne</a:t>
          </a:r>
        </a:p>
      </dgm:t>
    </dgm:pt>
    <dgm:pt modelId="{DE032339-AE25-4E4C-860D-B4243B51F6C0}" type="parTrans" cxnId="{84FB63FF-0AE9-4F16-BFAA-3D3E9D4538E2}">
      <dgm:prSet/>
      <dgm:spPr/>
      <dgm:t>
        <a:bodyPr/>
        <a:lstStyle/>
        <a:p>
          <a:endParaRPr lang="it-IT"/>
        </a:p>
      </dgm:t>
    </dgm:pt>
    <dgm:pt modelId="{8760A252-6BF6-47E1-87A6-4CEC3A5A255A}" type="sibTrans" cxnId="{84FB63FF-0AE9-4F16-BFAA-3D3E9D4538E2}">
      <dgm:prSet/>
      <dgm:spPr/>
      <dgm:t>
        <a:bodyPr/>
        <a:lstStyle/>
        <a:p>
          <a:endParaRPr lang="it-IT"/>
        </a:p>
      </dgm:t>
    </dgm:pt>
    <dgm:pt modelId="{98058873-B935-4CB1-AF19-DEF82D22E465}">
      <dgm:prSet phldrT="[Testo]"/>
      <dgm:spPr/>
      <dgm:t>
        <a:bodyPr/>
        <a:lstStyle/>
        <a:p>
          <a:r>
            <a:rPr lang="it-IT" b="1"/>
            <a:t>Competenza tecniche</a:t>
          </a:r>
        </a:p>
      </dgm:t>
    </dgm:pt>
    <dgm:pt modelId="{3E064FFE-7BC5-4CD5-8D28-FBF6B7CB976E}" type="parTrans" cxnId="{8EF4FA02-6228-4C67-AAD8-A18E265281F0}">
      <dgm:prSet/>
      <dgm:spPr/>
      <dgm:t>
        <a:bodyPr/>
        <a:lstStyle/>
        <a:p>
          <a:endParaRPr lang="it-IT"/>
        </a:p>
      </dgm:t>
    </dgm:pt>
    <dgm:pt modelId="{1A40BA5D-6CEC-40D7-9224-82444AE1168C}" type="sibTrans" cxnId="{8EF4FA02-6228-4C67-AAD8-A18E265281F0}">
      <dgm:prSet/>
      <dgm:spPr/>
      <dgm:t>
        <a:bodyPr/>
        <a:lstStyle/>
        <a:p>
          <a:endParaRPr lang="it-IT"/>
        </a:p>
      </dgm:t>
    </dgm:pt>
    <dgm:pt modelId="{41785431-5EB1-4AA8-B92B-8BF0A8FF8460}" type="pres">
      <dgm:prSet presAssocID="{1B295BBD-C0B9-4CD0-83A1-5CE45C807191}" presName="Name0" presStyleCnt="0">
        <dgm:presLayoutVars>
          <dgm:dir/>
          <dgm:animLvl val="lvl"/>
          <dgm:resizeHandles val="exact"/>
        </dgm:presLayoutVars>
      </dgm:prSet>
      <dgm:spPr/>
    </dgm:pt>
    <dgm:pt modelId="{9B2D8254-953B-450C-A125-6CAE6020B93C}" type="pres">
      <dgm:prSet presAssocID="{A1AD4C5E-1367-45E3-A007-5E6A2DCCA89B}" presName="parTxOnly" presStyleLbl="node1" presStyleIdx="0" presStyleCnt="3">
        <dgm:presLayoutVars>
          <dgm:chMax val="0"/>
          <dgm:chPref val="0"/>
          <dgm:bulletEnabled val="1"/>
        </dgm:presLayoutVars>
      </dgm:prSet>
      <dgm:spPr/>
      <dgm:t>
        <a:bodyPr/>
        <a:lstStyle/>
        <a:p>
          <a:endParaRPr lang="it-IT"/>
        </a:p>
      </dgm:t>
    </dgm:pt>
    <dgm:pt modelId="{2A1EF250-80BE-4B78-8A48-2343C962C679}" type="pres">
      <dgm:prSet presAssocID="{7E4167F5-851C-4FDD-ADF1-449325947381}" presName="parTxOnlySpace" presStyleCnt="0"/>
      <dgm:spPr/>
    </dgm:pt>
    <dgm:pt modelId="{A52C2D2A-E21A-4F90-9CEB-0A8AA975DCEC}" type="pres">
      <dgm:prSet presAssocID="{F304DCBE-7414-49D7-A41C-9B5C8348A1AE}" presName="parTxOnly" presStyleLbl="node1" presStyleIdx="1" presStyleCnt="3">
        <dgm:presLayoutVars>
          <dgm:chMax val="0"/>
          <dgm:chPref val="0"/>
          <dgm:bulletEnabled val="1"/>
        </dgm:presLayoutVars>
      </dgm:prSet>
      <dgm:spPr/>
      <dgm:t>
        <a:bodyPr/>
        <a:lstStyle/>
        <a:p>
          <a:endParaRPr lang="it-IT"/>
        </a:p>
      </dgm:t>
    </dgm:pt>
    <dgm:pt modelId="{17549409-9916-460A-A9B5-66B590967663}" type="pres">
      <dgm:prSet presAssocID="{8760A252-6BF6-47E1-87A6-4CEC3A5A255A}" presName="parTxOnlySpace" presStyleCnt="0"/>
      <dgm:spPr/>
    </dgm:pt>
    <dgm:pt modelId="{E05FB68D-C14F-4D6B-8A99-9C537AAD65C3}" type="pres">
      <dgm:prSet presAssocID="{98058873-B935-4CB1-AF19-DEF82D22E465}" presName="parTxOnly" presStyleLbl="node1" presStyleIdx="2" presStyleCnt="3">
        <dgm:presLayoutVars>
          <dgm:chMax val="0"/>
          <dgm:chPref val="0"/>
          <dgm:bulletEnabled val="1"/>
        </dgm:presLayoutVars>
      </dgm:prSet>
      <dgm:spPr/>
      <dgm:t>
        <a:bodyPr/>
        <a:lstStyle/>
        <a:p>
          <a:endParaRPr lang="it-IT"/>
        </a:p>
      </dgm:t>
    </dgm:pt>
  </dgm:ptLst>
  <dgm:cxnLst>
    <dgm:cxn modelId="{84FB63FF-0AE9-4F16-BFAA-3D3E9D4538E2}" srcId="{1B295BBD-C0B9-4CD0-83A1-5CE45C807191}" destId="{F304DCBE-7414-49D7-A41C-9B5C8348A1AE}" srcOrd="1" destOrd="0" parTransId="{DE032339-AE25-4E4C-860D-B4243B51F6C0}" sibTransId="{8760A252-6BF6-47E1-87A6-4CEC3A5A255A}"/>
    <dgm:cxn modelId="{8EF4FA02-6228-4C67-AAD8-A18E265281F0}" srcId="{1B295BBD-C0B9-4CD0-83A1-5CE45C807191}" destId="{98058873-B935-4CB1-AF19-DEF82D22E465}" srcOrd="2" destOrd="0" parTransId="{3E064FFE-7BC5-4CD5-8D28-FBF6B7CB976E}" sibTransId="{1A40BA5D-6CEC-40D7-9224-82444AE1168C}"/>
    <dgm:cxn modelId="{26760682-EF0C-4D3E-AEEE-1D1E6454D992}" srcId="{1B295BBD-C0B9-4CD0-83A1-5CE45C807191}" destId="{A1AD4C5E-1367-45E3-A007-5E6A2DCCA89B}" srcOrd="0" destOrd="0" parTransId="{B1B73C90-533A-446E-BC71-F8EA6B09C8A3}" sibTransId="{7E4167F5-851C-4FDD-ADF1-449325947381}"/>
    <dgm:cxn modelId="{E9C491C5-075D-44AB-869B-540AD950656D}" type="presOf" srcId="{A1AD4C5E-1367-45E3-A007-5E6A2DCCA89B}" destId="{9B2D8254-953B-450C-A125-6CAE6020B93C}" srcOrd="0" destOrd="0" presId="urn:microsoft.com/office/officeart/2005/8/layout/chevron1"/>
    <dgm:cxn modelId="{8DD8F631-B8D7-488C-AB54-86F08A7A61E2}" type="presOf" srcId="{98058873-B935-4CB1-AF19-DEF82D22E465}" destId="{E05FB68D-C14F-4D6B-8A99-9C537AAD65C3}" srcOrd="0" destOrd="0" presId="urn:microsoft.com/office/officeart/2005/8/layout/chevron1"/>
    <dgm:cxn modelId="{6EF3941E-3712-41D3-B8E5-B3B8AA575F35}" type="presOf" srcId="{F304DCBE-7414-49D7-A41C-9B5C8348A1AE}" destId="{A52C2D2A-E21A-4F90-9CEB-0A8AA975DCEC}" srcOrd="0" destOrd="0" presId="urn:microsoft.com/office/officeart/2005/8/layout/chevron1"/>
    <dgm:cxn modelId="{422E0153-7A28-470F-B024-74EC9949F41F}" type="presOf" srcId="{1B295BBD-C0B9-4CD0-83A1-5CE45C807191}" destId="{41785431-5EB1-4AA8-B92B-8BF0A8FF8460}" srcOrd="0" destOrd="0" presId="urn:microsoft.com/office/officeart/2005/8/layout/chevron1"/>
    <dgm:cxn modelId="{18B4C6B9-99F0-4359-9F88-EFB30F49051E}" type="presParOf" srcId="{41785431-5EB1-4AA8-B92B-8BF0A8FF8460}" destId="{9B2D8254-953B-450C-A125-6CAE6020B93C}" srcOrd="0" destOrd="0" presId="urn:microsoft.com/office/officeart/2005/8/layout/chevron1"/>
    <dgm:cxn modelId="{360DAE89-BE65-4258-89EB-72EEED9DFACA}" type="presParOf" srcId="{41785431-5EB1-4AA8-B92B-8BF0A8FF8460}" destId="{2A1EF250-80BE-4B78-8A48-2343C962C679}" srcOrd="1" destOrd="0" presId="urn:microsoft.com/office/officeart/2005/8/layout/chevron1"/>
    <dgm:cxn modelId="{C558F8DB-F560-468D-8A40-EC607A05C4FD}" type="presParOf" srcId="{41785431-5EB1-4AA8-B92B-8BF0A8FF8460}" destId="{A52C2D2A-E21A-4F90-9CEB-0A8AA975DCEC}" srcOrd="2" destOrd="0" presId="urn:microsoft.com/office/officeart/2005/8/layout/chevron1"/>
    <dgm:cxn modelId="{D15901D1-4D8F-4844-A1D7-6EBCE7C99532}" type="presParOf" srcId="{41785431-5EB1-4AA8-B92B-8BF0A8FF8460}" destId="{17549409-9916-460A-A9B5-66B590967663}" srcOrd="3" destOrd="0" presId="urn:microsoft.com/office/officeart/2005/8/layout/chevron1"/>
    <dgm:cxn modelId="{99385347-8003-4F46-A849-3F6AEA64E808}" type="presParOf" srcId="{41785431-5EB1-4AA8-B92B-8BF0A8FF8460}" destId="{E05FB68D-C14F-4D6B-8A99-9C537AAD65C3}"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3E990-1DF9-4111-AE86-6BB5E3E9CC56}"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it-IT"/>
        </a:p>
      </dgm:t>
    </dgm:pt>
    <dgm:pt modelId="{970F1B70-832A-4CA3-9927-9999A7E4BC8D}">
      <dgm:prSet phldrT="[Testo]"/>
      <dgm:spPr/>
      <dgm:t>
        <a:bodyPr/>
        <a:lstStyle/>
        <a:p>
          <a:r>
            <a:rPr lang="it-IT"/>
            <a:t>Fintech</a:t>
          </a:r>
        </a:p>
      </dgm:t>
    </dgm:pt>
    <dgm:pt modelId="{E1A4FF36-E3CF-43A0-B5DA-D1408E51789F}" type="parTrans" cxnId="{9F265B7E-9186-48F1-9017-2BF0E8E37714}">
      <dgm:prSet/>
      <dgm:spPr/>
      <dgm:t>
        <a:bodyPr/>
        <a:lstStyle/>
        <a:p>
          <a:endParaRPr lang="it-IT"/>
        </a:p>
      </dgm:t>
    </dgm:pt>
    <dgm:pt modelId="{36BEFABC-AF34-4725-904C-EB81A575507E}" type="sibTrans" cxnId="{9F265B7E-9186-48F1-9017-2BF0E8E37714}">
      <dgm:prSet/>
      <dgm:spPr/>
      <dgm:t>
        <a:bodyPr/>
        <a:lstStyle/>
        <a:p>
          <a:endParaRPr lang="it-IT"/>
        </a:p>
      </dgm:t>
    </dgm:pt>
    <dgm:pt modelId="{BE93C6F8-44EA-4C44-BE60-D70E5CE75511}">
      <dgm:prSet phldrT="[Testo]"/>
      <dgm:spPr/>
      <dgm:t>
        <a:bodyPr/>
        <a:lstStyle/>
        <a:p>
          <a:r>
            <a:rPr lang="it-IT"/>
            <a:t>Innovazione e crescita</a:t>
          </a:r>
        </a:p>
      </dgm:t>
    </dgm:pt>
    <dgm:pt modelId="{6DCDA7E7-B8A8-4698-BF2A-82A724E288C8}" type="parTrans" cxnId="{AFC2EE61-3A69-4E3B-928F-83DA54DB4F68}">
      <dgm:prSet/>
      <dgm:spPr/>
      <dgm:t>
        <a:bodyPr/>
        <a:lstStyle/>
        <a:p>
          <a:endParaRPr lang="it-IT"/>
        </a:p>
      </dgm:t>
    </dgm:pt>
    <dgm:pt modelId="{D5A1351A-7C2F-49CA-8009-90544B299273}" type="sibTrans" cxnId="{AFC2EE61-3A69-4E3B-928F-83DA54DB4F68}">
      <dgm:prSet/>
      <dgm:spPr/>
      <dgm:t>
        <a:bodyPr/>
        <a:lstStyle/>
        <a:p>
          <a:endParaRPr lang="it-IT"/>
        </a:p>
      </dgm:t>
    </dgm:pt>
    <dgm:pt modelId="{332A04F5-5079-4082-AA55-3B85B8651B85}" type="pres">
      <dgm:prSet presAssocID="{BD43E990-1DF9-4111-AE86-6BB5E3E9CC56}" presName="Name0" presStyleCnt="0">
        <dgm:presLayoutVars>
          <dgm:dir/>
          <dgm:animLvl val="lvl"/>
          <dgm:resizeHandles val="exact"/>
        </dgm:presLayoutVars>
      </dgm:prSet>
      <dgm:spPr/>
      <dgm:t>
        <a:bodyPr/>
        <a:lstStyle/>
        <a:p>
          <a:endParaRPr lang="it-IT"/>
        </a:p>
      </dgm:t>
    </dgm:pt>
    <dgm:pt modelId="{F44C9761-0BA0-42DC-9A45-A88133E070EB}" type="pres">
      <dgm:prSet presAssocID="{970F1B70-832A-4CA3-9927-9999A7E4BC8D}" presName="vertFlow" presStyleCnt="0"/>
      <dgm:spPr/>
    </dgm:pt>
    <dgm:pt modelId="{00A194F0-B3F9-4B30-B1C3-238F465E8AB7}" type="pres">
      <dgm:prSet presAssocID="{970F1B70-832A-4CA3-9927-9999A7E4BC8D}" presName="header" presStyleLbl="node1" presStyleIdx="0" presStyleCnt="1"/>
      <dgm:spPr/>
      <dgm:t>
        <a:bodyPr/>
        <a:lstStyle/>
        <a:p>
          <a:endParaRPr lang="it-IT"/>
        </a:p>
      </dgm:t>
    </dgm:pt>
    <dgm:pt modelId="{9204673E-9EB7-403C-9488-4FCC7D94A3B4}" type="pres">
      <dgm:prSet presAssocID="{6DCDA7E7-B8A8-4698-BF2A-82A724E288C8}" presName="parTrans" presStyleLbl="sibTrans2D1" presStyleIdx="0" presStyleCnt="1"/>
      <dgm:spPr/>
      <dgm:t>
        <a:bodyPr/>
        <a:lstStyle/>
        <a:p>
          <a:endParaRPr lang="it-IT"/>
        </a:p>
      </dgm:t>
    </dgm:pt>
    <dgm:pt modelId="{0B14763B-90C7-43A0-8922-9F4AC7B0835E}" type="pres">
      <dgm:prSet presAssocID="{BE93C6F8-44EA-4C44-BE60-D70E5CE75511}" presName="child" presStyleLbl="alignAccFollowNode1" presStyleIdx="0" presStyleCnt="1">
        <dgm:presLayoutVars>
          <dgm:chMax val="0"/>
          <dgm:bulletEnabled val="1"/>
        </dgm:presLayoutVars>
      </dgm:prSet>
      <dgm:spPr/>
      <dgm:t>
        <a:bodyPr/>
        <a:lstStyle/>
        <a:p>
          <a:endParaRPr lang="it-IT"/>
        </a:p>
      </dgm:t>
    </dgm:pt>
  </dgm:ptLst>
  <dgm:cxnLst>
    <dgm:cxn modelId="{AFC2EE61-3A69-4E3B-928F-83DA54DB4F68}" srcId="{970F1B70-832A-4CA3-9927-9999A7E4BC8D}" destId="{BE93C6F8-44EA-4C44-BE60-D70E5CE75511}" srcOrd="0" destOrd="0" parTransId="{6DCDA7E7-B8A8-4698-BF2A-82A724E288C8}" sibTransId="{D5A1351A-7C2F-49CA-8009-90544B299273}"/>
    <dgm:cxn modelId="{19F7D382-50A1-4284-A05E-DC79E4BA1727}" type="presOf" srcId="{970F1B70-832A-4CA3-9927-9999A7E4BC8D}" destId="{00A194F0-B3F9-4B30-B1C3-238F465E8AB7}" srcOrd="0" destOrd="0" presId="urn:microsoft.com/office/officeart/2005/8/layout/lProcess1"/>
    <dgm:cxn modelId="{7A0E60B7-230A-45AC-B410-FC1083A5254A}" type="presOf" srcId="{BD43E990-1DF9-4111-AE86-6BB5E3E9CC56}" destId="{332A04F5-5079-4082-AA55-3B85B8651B85}" srcOrd="0" destOrd="0" presId="urn:microsoft.com/office/officeart/2005/8/layout/lProcess1"/>
    <dgm:cxn modelId="{9F265B7E-9186-48F1-9017-2BF0E8E37714}" srcId="{BD43E990-1DF9-4111-AE86-6BB5E3E9CC56}" destId="{970F1B70-832A-4CA3-9927-9999A7E4BC8D}" srcOrd="0" destOrd="0" parTransId="{E1A4FF36-E3CF-43A0-B5DA-D1408E51789F}" sibTransId="{36BEFABC-AF34-4725-904C-EB81A575507E}"/>
    <dgm:cxn modelId="{AC4CF389-C434-4C48-ADA3-BA8CE880C4E7}" type="presOf" srcId="{6DCDA7E7-B8A8-4698-BF2A-82A724E288C8}" destId="{9204673E-9EB7-403C-9488-4FCC7D94A3B4}" srcOrd="0" destOrd="0" presId="urn:microsoft.com/office/officeart/2005/8/layout/lProcess1"/>
    <dgm:cxn modelId="{CC3AE3EA-1F8D-418B-BF5C-2202D50FABB9}" type="presOf" srcId="{BE93C6F8-44EA-4C44-BE60-D70E5CE75511}" destId="{0B14763B-90C7-43A0-8922-9F4AC7B0835E}" srcOrd="0" destOrd="0" presId="urn:microsoft.com/office/officeart/2005/8/layout/lProcess1"/>
    <dgm:cxn modelId="{1E4C4D2E-C33D-4333-B386-012D4065DF3C}" type="presParOf" srcId="{332A04F5-5079-4082-AA55-3B85B8651B85}" destId="{F44C9761-0BA0-42DC-9A45-A88133E070EB}" srcOrd="0" destOrd="0" presId="urn:microsoft.com/office/officeart/2005/8/layout/lProcess1"/>
    <dgm:cxn modelId="{2D0E64E4-5F39-4C97-AE60-C760A6AD216E}" type="presParOf" srcId="{F44C9761-0BA0-42DC-9A45-A88133E070EB}" destId="{00A194F0-B3F9-4B30-B1C3-238F465E8AB7}" srcOrd="0" destOrd="0" presId="urn:microsoft.com/office/officeart/2005/8/layout/lProcess1"/>
    <dgm:cxn modelId="{53D0FD97-968C-4F5D-8ED9-6AE2CDC60707}" type="presParOf" srcId="{F44C9761-0BA0-42DC-9A45-A88133E070EB}" destId="{9204673E-9EB7-403C-9488-4FCC7D94A3B4}" srcOrd="1" destOrd="0" presId="urn:microsoft.com/office/officeart/2005/8/layout/lProcess1"/>
    <dgm:cxn modelId="{23DB7792-A320-46A9-9D2C-1EAC74D60C25}" type="presParOf" srcId="{F44C9761-0BA0-42DC-9A45-A88133E070EB}" destId="{0B14763B-90C7-43A0-8922-9F4AC7B0835E}" srcOrd="2"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3E990-1DF9-4111-AE86-6BB5E3E9CC56}"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it-IT"/>
        </a:p>
      </dgm:t>
    </dgm:pt>
    <dgm:pt modelId="{970F1B70-832A-4CA3-9927-9999A7E4BC8D}">
      <dgm:prSet phldrT="[Testo]"/>
      <dgm:spPr/>
      <dgm:t>
        <a:bodyPr/>
        <a:lstStyle/>
        <a:p>
          <a:r>
            <a:rPr lang="it-IT"/>
            <a:t>Banche</a:t>
          </a:r>
        </a:p>
      </dgm:t>
    </dgm:pt>
    <dgm:pt modelId="{E1A4FF36-E3CF-43A0-B5DA-D1408E51789F}" type="parTrans" cxnId="{9F265B7E-9186-48F1-9017-2BF0E8E37714}">
      <dgm:prSet/>
      <dgm:spPr/>
      <dgm:t>
        <a:bodyPr/>
        <a:lstStyle/>
        <a:p>
          <a:endParaRPr lang="it-IT"/>
        </a:p>
      </dgm:t>
    </dgm:pt>
    <dgm:pt modelId="{36BEFABC-AF34-4725-904C-EB81A575507E}" type="sibTrans" cxnId="{9F265B7E-9186-48F1-9017-2BF0E8E37714}">
      <dgm:prSet/>
      <dgm:spPr/>
      <dgm:t>
        <a:bodyPr/>
        <a:lstStyle/>
        <a:p>
          <a:endParaRPr lang="it-IT"/>
        </a:p>
      </dgm:t>
    </dgm:pt>
    <dgm:pt modelId="{BE93C6F8-44EA-4C44-BE60-D70E5CE75511}">
      <dgm:prSet phldrT="[Testo]"/>
      <dgm:spPr/>
      <dgm:t>
        <a:bodyPr/>
        <a:lstStyle/>
        <a:p>
          <a:r>
            <a:rPr lang="it-IT"/>
            <a:t>Riduzione dei costi</a:t>
          </a:r>
        </a:p>
      </dgm:t>
    </dgm:pt>
    <dgm:pt modelId="{6DCDA7E7-B8A8-4698-BF2A-82A724E288C8}" type="parTrans" cxnId="{AFC2EE61-3A69-4E3B-928F-83DA54DB4F68}">
      <dgm:prSet/>
      <dgm:spPr/>
      <dgm:t>
        <a:bodyPr/>
        <a:lstStyle/>
        <a:p>
          <a:endParaRPr lang="it-IT"/>
        </a:p>
      </dgm:t>
    </dgm:pt>
    <dgm:pt modelId="{D5A1351A-7C2F-49CA-8009-90544B299273}" type="sibTrans" cxnId="{AFC2EE61-3A69-4E3B-928F-83DA54DB4F68}">
      <dgm:prSet/>
      <dgm:spPr/>
      <dgm:t>
        <a:bodyPr/>
        <a:lstStyle/>
        <a:p>
          <a:endParaRPr lang="it-IT"/>
        </a:p>
      </dgm:t>
    </dgm:pt>
    <dgm:pt modelId="{332A04F5-5079-4082-AA55-3B85B8651B85}" type="pres">
      <dgm:prSet presAssocID="{BD43E990-1DF9-4111-AE86-6BB5E3E9CC56}" presName="Name0" presStyleCnt="0">
        <dgm:presLayoutVars>
          <dgm:dir/>
          <dgm:animLvl val="lvl"/>
          <dgm:resizeHandles val="exact"/>
        </dgm:presLayoutVars>
      </dgm:prSet>
      <dgm:spPr/>
      <dgm:t>
        <a:bodyPr/>
        <a:lstStyle/>
        <a:p>
          <a:endParaRPr lang="it-IT"/>
        </a:p>
      </dgm:t>
    </dgm:pt>
    <dgm:pt modelId="{F44C9761-0BA0-42DC-9A45-A88133E070EB}" type="pres">
      <dgm:prSet presAssocID="{970F1B70-832A-4CA3-9927-9999A7E4BC8D}" presName="vertFlow" presStyleCnt="0"/>
      <dgm:spPr/>
    </dgm:pt>
    <dgm:pt modelId="{00A194F0-B3F9-4B30-B1C3-238F465E8AB7}" type="pres">
      <dgm:prSet presAssocID="{970F1B70-832A-4CA3-9927-9999A7E4BC8D}" presName="header" presStyleLbl="node1" presStyleIdx="0" presStyleCnt="1"/>
      <dgm:spPr/>
      <dgm:t>
        <a:bodyPr/>
        <a:lstStyle/>
        <a:p>
          <a:endParaRPr lang="it-IT"/>
        </a:p>
      </dgm:t>
    </dgm:pt>
    <dgm:pt modelId="{9204673E-9EB7-403C-9488-4FCC7D94A3B4}" type="pres">
      <dgm:prSet presAssocID="{6DCDA7E7-B8A8-4698-BF2A-82A724E288C8}" presName="parTrans" presStyleLbl="sibTrans2D1" presStyleIdx="0" presStyleCnt="1"/>
      <dgm:spPr/>
      <dgm:t>
        <a:bodyPr/>
        <a:lstStyle/>
        <a:p>
          <a:endParaRPr lang="it-IT"/>
        </a:p>
      </dgm:t>
    </dgm:pt>
    <dgm:pt modelId="{0B14763B-90C7-43A0-8922-9F4AC7B0835E}" type="pres">
      <dgm:prSet presAssocID="{BE93C6F8-44EA-4C44-BE60-D70E5CE75511}" presName="child" presStyleLbl="alignAccFollowNode1" presStyleIdx="0" presStyleCnt="1">
        <dgm:presLayoutVars>
          <dgm:chMax val="0"/>
          <dgm:bulletEnabled val="1"/>
        </dgm:presLayoutVars>
      </dgm:prSet>
      <dgm:spPr/>
      <dgm:t>
        <a:bodyPr/>
        <a:lstStyle/>
        <a:p>
          <a:endParaRPr lang="it-IT"/>
        </a:p>
      </dgm:t>
    </dgm:pt>
  </dgm:ptLst>
  <dgm:cxnLst>
    <dgm:cxn modelId="{AFC2EE61-3A69-4E3B-928F-83DA54DB4F68}" srcId="{970F1B70-832A-4CA3-9927-9999A7E4BC8D}" destId="{BE93C6F8-44EA-4C44-BE60-D70E5CE75511}" srcOrd="0" destOrd="0" parTransId="{6DCDA7E7-B8A8-4698-BF2A-82A724E288C8}" sibTransId="{D5A1351A-7C2F-49CA-8009-90544B299273}"/>
    <dgm:cxn modelId="{19F7D382-50A1-4284-A05E-DC79E4BA1727}" type="presOf" srcId="{970F1B70-832A-4CA3-9927-9999A7E4BC8D}" destId="{00A194F0-B3F9-4B30-B1C3-238F465E8AB7}" srcOrd="0" destOrd="0" presId="urn:microsoft.com/office/officeart/2005/8/layout/lProcess1"/>
    <dgm:cxn modelId="{7A0E60B7-230A-45AC-B410-FC1083A5254A}" type="presOf" srcId="{BD43E990-1DF9-4111-AE86-6BB5E3E9CC56}" destId="{332A04F5-5079-4082-AA55-3B85B8651B85}" srcOrd="0" destOrd="0" presId="urn:microsoft.com/office/officeart/2005/8/layout/lProcess1"/>
    <dgm:cxn modelId="{9F265B7E-9186-48F1-9017-2BF0E8E37714}" srcId="{BD43E990-1DF9-4111-AE86-6BB5E3E9CC56}" destId="{970F1B70-832A-4CA3-9927-9999A7E4BC8D}" srcOrd="0" destOrd="0" parTransId="{E1A4FF36-E3CF-43A0-B5DA-D1408E51789F}" sibTransId="{36BEFABC-AF34-4725-904C-EB81A575507E}"/>
    <dgm:cxn modelId="{AC4CF389-C434-4C48-ADA3-BA8CE880C4E7}" type="presOf" srcId="{6DCDA7E7-B8A8-4698-BF2A-82A724E288C8}" destId="{9204673E-9EB7-403C-9488-4FCC7D94A3B4}" srcOrd="0" destOrd="0" presId="urn:microsoft.com/office/officeart/2005/8/layout/lProcess1"/>
    <dgm:cxn modelId="{CC3AE3EA-1F8D-418B-BF5C-2202D50FABB9}" type="presOf" srcId="{BE93C6F8-44EA-4C44-BE60-D70E5CE75511}" destId="{0B14763B-90C7-43A0-8922-9F4AC7B0835E}" srcOrd="0" destOrd="0" presId="urn:microsoft.com/office/officeart/2005/8/layout/lProcess1"/>
    <dgm:cxn modelId="{1E4C4D2E-C33D-4333-B386-012D4065DF3C}" type="presParOf" srcId="{332A04F5-5079-4082-AA55-3B85B8651B85}" destId="{F44C9761-0BA0-42DC-9A45-A88133E070EB}" srcOrd="0" destOrd="0" presId="urn:microsoft.com/office/officeart/2005/8/layout/lProcess1"/>
    <dgm:cxn modelId="{2D0E64E4-5F39-4C97-AE60-C760A6AD216E}" type="presParOf" srcId="{F44C9761-0BA0-42DC-9A45-A88133E070EB}" destId="{00A194F0-B3F9-4B30-B1C3-238F465E8AB7}" srcOrd="0" destOrd="0" presId="urn:microsoft.com/office/officeart/2005/8/layout/lProcess1"/>
    <dgm:cxn modelId="{53D0FD97-968C-4F5D-8ED9-6AE2CDC60707}" type="presParOf" srcId="{F44C9761-0BA0-42DC-9A45-A88133E070EB}" destId="{9204673E-9EB7-403C-9488-4FCC7D94A3B4}" srcOrd="1" destOrd="0" presId="urn:microsoft.com/office/officeart/2005/8/layout/lProcess1"/>
    <dgm:cxn modelId="{23DB7792-A320-46A9-9D2C-1EAC74D60C25}" type="presParOf" srcId="{F44C9761-0BA0-42DC-9A45-A88133E070EB}" destId="{0B14763B-90C7-43A0-8922-9F4AC7B0835E}" srcOrd="2" destOrd="0" presId="urn:microsoft.com/office/officeart/2005/8/layout/l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D8254-953B-450C-A125-6CAE6020B93C}">
      <dsp:nvSpPr>
        <dsp:cNvPr id="0" name=""/>
        <dsp:cNvSpPr/>
      </dsp:nvSpPr>
      <dsp:spPr>
        <a:xfrm>
          <a:off x="1879" y="1447815"/>
          <a:ext cx="2289778" cy="915911"/>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it-IT" sz="1600" kern="1200"/>
            <a:t>Cultura aziendale</a:t>
          </a:r>
        </a:p>
      </dsp:txBody>
      <dsp:txXfrm>
        <a:off x="459835" y="1447815"/>
        <a:ext cx="1373867" cy="915911"/>
      </dsp:txXfrm>
    </dsp:sp>
    <dsp:sp modelId="{A52C2D2A-E21A-4F90-9CEB-0A8AA975DCEC}">
      <dsp:nvSpPr>
        <dsp:cNvPr id="0" name=""/>
        <dsp:cNvSpPr/>
      </dsp:nvSpPr>
      <dsp:spPr>
        <a:xfrm>
          <a:off x="2062680" y="1447815"/>
          <a:ext cx="2289778" cy="915911"/>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it-IT" sz="1600" kern="1200"/>
            <a:t>Capacità interne</a:t>
          </a:r>
        </a:p>
      </dsp:txBody>
      <dsp:txXfrm>
        <a:off x="2520636" y="1447815"/>
        <a:ext cx="1373867" cy="915911"/>
      </dsp:txXfrm>
    </dsp:sp>
    <dsp:sp modelId="{E05FB68D-C14F-4D6B-8A99-9C537AAD65C3}">
      <dsp:nvSpPr>
        <dsp:cNvPr id="0" name=""/>
        <dsp:cNvSpPr/>
      </dsp:nvSpPr>
      <dsp:spPr>
        <a:xfrm>
          <a:off x="4123481" y="1447815"/>
          <a:ext cx="2289778" cy="915911"/>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it-IT" sz="1600" b="1" kern="1200"/>
            <a:t>Competenza tecniche</a:t>
          </a:r>
        </a:p>
      </dsp:txBody>
      <dsp:txXfrm>
        <a:off x="4581437" y="1447815"/>
        <a:ext cx="1373867" cy="915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194F0-B3F9-4B30-B1C3-238F465E8AB7}">
      <dsp:nvSpPr>
        <dsp:cNvPr id="0" name=""/>
        <dsp:cNvSpPr/>
      </dsp:nvSpPr>
      <dsp:spPr>
        <a:xfrm>
          <a:off x="546349" y="323"/>
          <a:ext cx="1957647" cy="489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it-IT" sz="2700" kern="1200"/>
            <a:t>Fintech</a:t>
          </a:r>
        </a:p>
      </dsp:txBody>
      <dsp:txXfrm>
        <a:off x="560683" y="14657"/>
        <a:ext cx="1928979" cy="460743"/>
      </dsp:txXfrm>
    </dsp:sp>
    <dsp:sp modelId="{9204673E-9EB7-403C-9488-4FCC7D94A3B4}">
      <dsp:nvSpPr>
        <dsp:cNvPr id="0" name=""/>
        <dsp:cNvSpPr/>
      </dsp:nvSpPr>
      <dsp:spPr>
        <a:xfrm rot="5400000">
          <a:off x="1482349" y="532558"/>
          <a:ext cx="85647" cy="856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14763B-90C7-43A0-8922-9F4AC7B0835E}">
      <dsp:nvSpPr>
        <dsp:cNvPr id="0" name=""/>
        <dsp:cNvSpPr/>
      </dsp:nvSpPr>
      <dsp:spPr>
        <a:xfrm>
          <a:off x="546349" y="661029"/>
          <a:ext cx="1957647" cy="489411"/>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it-IT" sz="1500" kern="1200"/>
            <a:t>Innovazione e crescita</a:t>
          </a:r>
        </a:p>
      </dsp:txBody>
      <dsp:txXfrm>
        <a:off x="560683" y="675363"/>
        <a:ext cx="1928979" cy="460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194F0-B3F9-4B30-B1C3-238F465E8AB7}">
      <dsp:nvSpPr>
        <dsp:cNvPr id="0" name=""/>
        <dsp:cNvSpPr/>
      </dsp:nvSpPr>
      <dsp:spPr>
        <a:xfrm>
          <a:off x="546349" y="323"/>
          <a:ext cx="1957647" cy="489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it-IT" sz="2700" kern="1200"/>
            <a:t>Banche</a:t>
          </a:r>
        </a:p>
      </dsp:txBody>
      <dsp:txXfrm>
        <a:off x="560683" y="14657"/>
        <a:ext cx="1928979" cy="460743"/>
      </dsp:txXfrm>
    </dsp:sp>
    <dsp:sp modelId="{9204673E-9EB7-403C-9488-4FCC7D94A3B4}">
      <dsp:nvSpPr>
        <dsp:cNvPr id="0" name=""/>
        <dsp:cNvSpPr/>
      </dsp:nvSpPr>
      <dsp:spPr>
        <a:xfrm rot="5400000">
          <a:off x="1482349" y="532558"/>
          <a:ext cx="85647" cy="856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14763B-90C7-43A0-8922-9F4AC7B0835E}">
      <dsp:nvSpPr>
        <dsp:cNvPr id="0" name=""/>
        <dsp:cNvSpPr/>
      </dsp:nvSpPr>
      <dsp:spPr>
        <a:xfrm>
          <a:off x="546349" y="661029"/>
          <a:ext cx="1957647" cy="489411"/>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t-IT" sz="1600" kern="1200"/>
            <a:t>Riduzione dei costi</a:t>
          </a:r>
        </a:p>
      </dsp:txBody>
      <dsp:txXfrm>
        <a:off x="560683" y="675363"/>
        <a:ext cx="1928979" cy="4607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23/11/2018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Le piattaforme essenzialmente facilitano </a:t>
            </a:r>
          </a:p>
          <a:p>
            <a:pPr marL="228600" indent="-228600">
              <a:buFont typeface="+mj-lt"/>
              <a:buAutoNum type="arabicPeriod"/>
            </a:pPr>
            <a:r>
              <a:rPr lang="it-IT" sz="1200" kern="1200">
                <a:solidFill>
                  <a:schemeClr val="tx1"/>
                </a:solidFill>
                <a:effectLst/>
                <a:latin typeface="+mn-lt"/>
                <a:ea typeface="+mn-ea"/>
                <a:cs typeface="+mn-cs"/>
              </a:rPr>
              <a:t>le interazioni tra due o più gruppi o individui indipendenti,</a:t>
            </a:r>
          </a:p>
          <a:p>
            <a:pPr marL="228600" indent="-228600">
              <a:buFont typeface="+mj-lt"/>
              <a:buAutoNum type="arabicPeriod"/>
            </a:pPr>
            <a:r>
              <a:rPr lang="it-IT" sz="1200" kern="1200">
                <a:solidFill>
                  <a:schemeClr val="tx1"/>
                </a:solidFill>
                <a:effectLst/>
                <a:latin typeface="+mn-lt"/>
                <a:ea typeface="+mn-ea"/>
                <a:cs typeface="+mn-cs"/>
              </a:rPr>
              <a:t>di solito merchant </a:t>
            </a:r>
          </a:p>
          <a:p>
            <a:pPr marL="228600" indent="-228600">
              <a:buFont typeface="+mj-lt"/>
              <a:buAutoNum type="arabicPeriod"/>
            </a:pPr>
            <a:r>
              <a:rPr lang="it-IT" sz="1200" kern="1200">
                <a:solidFill>
                  <a:schemeClr val="tx1"/>
                </a:solidFill>
                <a:effectLst/>
                <a:latin typeface="+mn-lt"/>
                <a:ea typeface="+mn-ea"/>
                <a:cs typeface="+mn-cs"/>
              </a:rPr>
              <a:t>e consumatori,</a:t>
            </a:r>
          </a:p>
          <a:p>
            <a:pPr marL="228600" indent="-228600">
              <a:buFont typeface="+mj-lt"/>
              <a:buAutoNum type="arabicPeriod"/>
            </a:pPr>
            <a:r>
              <a:rPr lang="it-IT" sz="1200" kern="1200">
                <a:solidFill>
                  <a:schemeClr val="tx1"/>
                </a:solidFill>
                <a:effectLst/>
                <a:latin typeface="+mn-lt"/>
                <a:ea typeface="+mn-ea"/>
                <a:cs typeface="+mn-cs"/>
              </a:rPr>
              <a:t>e abilitando lo scambio di valore. </a:t>
            </a:r>
          </a:p>
          <a:p>
            <a:pPr marL="228600" indent="-228600">
              <a:buFont typeface="+mj-lt"/>
              <a:buAutoNum type="arabicPeriod"/>
            </a:pPr>
            <a:r>
              <a:rPr lang="it-IT" sz="1200" kern="1200">
                <a:solidFill>
                  <a:schemeClr val="tx1"/>
                </a:solidFill>
                <a:effectLst/>
                <a:latin typeface="+mn-lt"/>
                <a:ea typeface="+mn-ea"/>
                <a:cs typeface="+mn-cs"/>
              </a:rPr>
              <a:t>Queste interazioni stimolano un effetto di crescita comunemente chiamato ‘network effect’ </a:t>
            </a:r>
          </a:p>
          <a:p>
            <a:pPr marL="228600" indent="-228600">
              <a:buFont typeface="+mj-lt"/>
              <a:buAutoNum type="arabicPeriod"/>
            </a:pPr>
            <a:r>
              <a:rPr lang="it-IT" sz="1200" kern="1200">
                <a:solidFill>
                  <a:schemeClr val="tx1"/>
                </a:solidFill>
                <a:effectLst/>
                <a:latin typeface="+mn-lt"/>
                <a:ea typeface="+mn-ea"/>
                <a:cs typeface="+mn-cs"/>
              </a:rPr>
              <a:t>che consente alla piattaforma di aumentare di valore ogni volta che attrae utenti grazie alla co-creazione di valore.</a:t>
            </a:r>
          </a:p>
          <a:p>
            <a:pPr marL="228600" indent="-228600">
              <a:buFont typeface="+mj-lt"/>
              <a:buAutoNum type="arabicPeriod"/>
            </a:pPr>
            <a:r>
              <a:rPr lang="it-IT" sz="1200" kern="1200">
                <a:solidFill>
                  <a:schemeClr val="tx1"/>
                </a:solidFill>
                <a:effectLst/>
                <a:latin typeface="+mn-lt"/>
                <a:ea typeface="+mn-ea"/>
                <a:cs typeface="+mn-cs"/>
              </a:rPr>
              <a:t>Oggi le piattaforme assumono sempre maggiore importanza anche nel mondo dei Financial Services  </a:t>
            </a:r>
          </a:p>
          <a:p>
            <a:pPr marL="228600" indent="-228600">
              <a:buFont typeface="+mj-lt"/>
              <a:buAutoNum type="arabicPeriod"/>
            </a:pPr>
            <a:r>
              <a:rPr lang="it-IT" sz="1200" kern="1200">
                <a:solidFill>
                  <a:schemeClr val="tx1"/>
                </a:solidFill>
                <a:effectLst/>
                <a:latin typeface="+mn-lt"/>
                <a:ea typeface="+mn-ea"/>
                <a:cs typeface="+mn-cs"/>
              </a:rPr>
              <a:t>offrendo infinite possibilità di evoluzione dei modelli di business che sfruttano il ‘network effect’.</a:t>
            </a:r>
          </a:p>
          <a:p>
            <a:pPr marL="228600" indent="-228600">
              <a:buFont typeface="+mj-lt"/>
              <a:buAutoNum type="arabicPeriod"/>
            </a:pPr>
            <a:r>
              <a:rPr lang="it-IT" sz="1200" kern="1200">
                <a:solidFill>
                  <a:schemeClr val="tx1"/>
                </a:solidFill>
                <a:effectLst/>
                <a:latin typeface="+mn-lt"/>
                <a:ea typeface="+mn-ea"/>
                <a:cs typeface="+mn-cs"/>
              </a:rPr>
              <a:t>Secondo Financial Brand, il trend più significativo che trasformerà il settore dei Financial Services sarà la Platformification, </a:t>
            </a:r>
          </a:p>
          <a:p>
            <a:pPr marL="228600" indent="-228600">
              <a:buFont typeface="+mj-lt"/>
              <a:buAutoNum type="arabicPeriod"/>
            </a:pPr>
            <a:r>
              <a:rPr lang="it-IT" sz="1200" kern="1200">
                <a:solidFill>
                  <a:schemeClr val="tx1"/>
                </a:solidFill>
                <a:effectLst/>
                <a:latin typeface="+mn-lt"/>
                <a:ea typeface="+mn-ea"/>
                <a:cs typeface="+mn-cs"/>
              </a:rPr>
              <a:t>la fusione di diversi servizi su un’unica piattaforma.</a:t>
            </a:r>
          </a:p>
          <a:p>
            <a:endParaRPr lang="it-IT" sz="1200" kern="1200">
              <a:solidFill>
                <a:schemeClr val="tx1"/>
              </a:solidFill>
              <a:effectLst/>
              <a:latin typeface="+mn-lt"/>
              <a:ea typeface="+mn-ea"/>
              <a:cs typeface="+mn-cs"/>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1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dirty="0">
                <a:cs typeface="Arial" charset="0"/>
              </a:rPr>
              <a:t>Il settore dei servizi finanziari è stato un precursore nell’applicazione dell’innovazione tecnologica per supportare processi di business complessi </a:t>
            </a:r>
          </a:p>
          <a:p>
            <a:pPr marL="228600" indent="-228600" algn="just">
              <a:lnSpc>
                <a:spcPct val="120000"/>
              </a:lnSpc>
              <a:buFont typeface="+mj-lt"/>
              <a:buAutoNum type="arabicPeriod"/>
              <a:defRPr/>
            </a:pPr>
            <a:r>
              <a:rPr lang="it-IT" sz="1200" dirty="0">
                <a:cs typeface="Arial" charset="0"/>
              </a:rPr>
              <a:t>come pagamenti, </a:t>
            </a:r>
          </a:p>
          <a:p>
            <a:pPr marL="228600" indent="-228600" algn="just">
              <a:lnSpc>
                <a:spcPct val="120000"/>
              </a:lnSpc>
              <a:buFont typeface="+mj-lt"/>
              <a:buAutoNum type="arabicPeriod"/>
              <a:defRPr/>
            </a:pPr>
            <a:r>
              <a:rPr lang="it-IT" sz="1200" dirty="0">
                <a:cs typeface="Arial" charset="0"/>
              </a:rPr>
              <a:t>gestione patrimoniale </a:t>
            </a:r>
          </a:p>
          <a:p>
            <a:pPr marL="228600" indent="-228600" algn="just">
              <a:lnSpc>
                <a:spcPct val="120000"/>
              </a:lnSpc>
              <a:buFont typeface="+mj-lt"/>
              <a:buAutoNum type="arabicPeriod"/>
              <a:defRPr/>
            </a:pPr>
            <a:r>
              <a:rPr lang="it-IT" sz="1200" dirty="0">
                <a:cs typeface="Arial" charset="0"/>
              </a:rPr>
              <a:t>o gestione del credito.</a:t>
            </a:r>
          </a:p>
          <a:p>
            <a:pPr marL="228600" indent="-228600" algn="just">
              <a:lnSpc>
                <a:spcPct val="120000"/>
              </a:lnSpc>
              <a:buFont typeface="+mj-lt"/>
              <a:buAutoNum type="arabicPeriod"/>
              <a:defRPr/>
            </a:pPr>
            <a:r>
              <a:rPr lang="it-IT" sz="1200" dirty="0">
                <a:cs typeface="Arial" charset="0"/>
              </a:rPr>
              <a:t>Tuttavia, i modelli di business non hanno registrato una altrettanto rapida evoluzione, </a:t>
            </a:r>
          </a:p>
          <a:p>
            <a:pPr marL="228600" indent="-228600" algn="just">
              <a:lnSpc>
                <a:spcPct val="120000"/>
              </a:lnSpc>
              <a:buFont typeface="+mj-lt"/>
              <a:buAutoNum type="arabicPeriod"/>
              <a:defRPr/>
            </a:pPr>
            <a:r>
              <a:rPr lang="it-IT" sz="1200" dirty="0">
                <a:cs typeface="Arial" charset="0"/>
              </a:rPr>
              <a:t>anche a causa </a:t>
            </a:r>
          </a:p>
          <a:p>
            <a:pPr marL="228600" indent="-228600" algn="just">
              <a:lnSpc>
                <a:spcPct val="120000"/>
              </a:lnSpc>
              <a:buFont typeface="+mj-lt"/>
              <a:buAutoNum type="arabicPeriod"/>
              <a:defRPr/>
            </a:pPr>
            <a:r>
              <a:rPr lang="it-IT" sz="1200" dirty="0">
                <a:cs typeface="Arial" charset="0"/>
              </a:rPr>
              <a:t>dell’elevato costo delle infrastrutture operative e tecnologiche, </a:t>
            </a:r>
          </a:p>
          <a:p>
            <a:pPr marL="228600" indent="-228600" algn="just">
              <a:lnSpc>
                <a:spcPct val="120000"/>
              </a:lnSpc>
              <a:buFont typeface="+mj-lt"/>
              <a:buAutoNum type="arabicPeriod"/>
              <a:defRPr/>
            </a:pPr>
            <a:r>
              <a:rPr lang="it-IT" sz="1200" dirty="0">
                <a:cs typeface="Arial" charset="0"/>
              </a:rPr>
              <a:t>dell’adeguatezza patrimoniale richiesta </a:t>
            </a:r>
          </a:p>
          <a:p>
            <a:pPr marL="228600" indent="-228600" algn="just">
              <a:lnSpc>
                <a:spcPct val="120000"/>
              </a:lnSpc>
              <a:buFont typeface="+mj-lt"/>
              <a:buAutoNum type="arabicPeriod"/>
              <a:defRPr/>
            </a:pPr>
            <a:r>
              <a:rPr lang="it-IT" sz="1200" dirty="0">
                <a:cs typeface="Arial" charset="0"/>
              </a:rPr>
              <a:t>e dei requisiti normativi.</a:t>
            </a:r>
          </a:p>
          <a:p>
            <a:pPr marL="228600" indent="-228600" algn="just">
              <a:lnSpc>
                <a:spcPct val="120000"/>
              </a:lnSpc>
              <a:buFont typeface="+mj-lt"/>
              <a:buAutoNum type="arabicPeriod"/>
              <a:defRPr/>
            </a:pPr>
            <a:r>
              <a:rPr lang="it-IT" sz="1200" dirty="0">
                <a:cs typeface="Arial" charset="0"/>
              </a:rPr>
              <a:t>L’emergere di piattaforme commerciali all’interno e all’esterno dell’</a:t>
            </a:r>
            <a:r>
              <a:rPr lang="it-IT" sz="1200" dirty="0" err="1">
                <a:cs typeface="Arial" charset="0"/>
              </a:rPr>
              <a:t>industry</a:t>
            </a:r>
            <a:r>
              <a:rPr lang="it-IT" sz="1200" dirty="0">
                <a:cs typeface="Arial" charset="0"/>
              </a:rPr>
              <a:t> sta spostando gli equilibri di potere verso i provider di piattaforme. </a:t>
            </a:r>
          </a:p>
          <a:p>
            <a:pPr marL="228600" indent="-228600" algn="just">
              <a:lnSpc>
                <a:spcPct val="120000"/>
              </a:lnSpc>
              <a:buFont typeface="+mj-lt"/>
              <a:buAutoNum type="arabicPeriod"/>
              <a:defRPr/>
            </a:pPr>
            <a:r>
              <a:rPr lang="it-IT" sz="1200" dirty="0">
                <a:cs typeface="Arial" charset="0"/>
              </a:rPr>
              <a:t>L’acquisizione da parte delle </a:t>
            </a:r>
            <a:r>
              <a:rPr lang="it-IT" sz="1200" dirty="0" err="1">
                <a:cs typeface="Arial" charset="0"/>
              </a:rPr>
              <a:t>fintech</a:t>
            </a:r>
            <a:r>
              <a:rPr lang="it-IT" sz="1200" dirty="0">
                <a:cs typeface="Arial" charset="0"/>
              </a:rPr>
              <a:t> di licenze bancarie è un primo indicatore del cambiamento.</a:t>
            </a:r>
          </a:p>
          <a:p>
            <a:pPr marL="228600" indent="-228600" algn="just">
              <a:lnSpc>
                <a:spcPct val="120000"/>
              </a:lnSpc>
              <a:buFont typeface="+mj-lt"/>
              <a:buAutoNum type="arabicPeriod"/>
              <a:defRPr/>
            </a:pPr>
            <a:r>
              <a:rPr lang="it-IT" sz="1200" dirty="0">
                <a:cs typeface="Arial" charset="0"/>
              </a:rPr>
              <a:t>Ma sviluppare un modello di business da piattaforma digitale per gli istituti finanziari, </a:t>
            </a:r>
          </a:p>
          <a:p>
            <a:pPr marL="228600" indent="-228600" algn="just">
              <a:lnSpc>
                <a:spcPct val="120000"/>
              </a:lnSpc>
              <a:buFont typeface="+mj-lt"/>
              <a:buAutoNum type="arabicPeriod"/>
              <a:defRPr/>
            </a:pPr>
            <a:r>
              <a:rPr lang="it-IT" sz="1200" dirty="0">
                <a:cs typeface="Arial" charset="0"/>
              </a:rPr>
              <a:t>richiede uno sforzo rilevante soprattutto in fase di design per garantire che la piattaforma sia sufficientemente solida, connessa all’ecosistema e agile per evolvere nel tempo, e questo è un aspetto carente nel bagaglio di capacità degli istituti.</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10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Luca Colombo, country manager di Facebook per l’Italia, </a:t>
            </a:r>
          </a:p>
          <a:p>
            <a:pPr marL="228600" indent="-228600">
              <a:buFont typeface="+mj-lt"/>
              <a:buAutoNum type="arabicPeriod"/>
            </a:pPr>
            <a:r>
              <a:rPr lang="it-IT" sz="1200" kern="1200">
                <a:solidFill>
                  <a:schemeClr val="tx1"/>
                </a:solidFill>
                <a:effectLst/>
                <a:latin typeface="+mn-lt"/>
                <a:ea typeface="+mn-ea"/>
                <a:cs typeface="+mn-cs"/>
              </a:rPr>
              <a:t>evidenzia come i consumatori vogliano sempre di più rapportarsi con aziende in grado di semplificare la loro vita. </a:t>
            </a:r>
          </a:p>
          <a:p>
            <a:pPr marL="228600" indent="-228600">
              <a:buFont typeface="+mj-lt"/>
              <a:buAutoNum type="arabicPeriod"/>
            </a:pPr>
            <a:r>
              <a:rPr lang="it-IT" sz="1200" kern="1200">
                <a:solidFill>
                  <a:schemeClr val="tx1"/>
                </a:solidFill>
                <a:effectLst/>
                <a:latin typeface="+mn-lt"/>
                <a:ea typeface="+mn-ea"/>
                <a:cs typeface="+mn-cs"/>
              </a:rPr>
              <a:t>Per questo, “per tutte le industry, assumerà un ruolo chiave il concetto di convenience, </a:t>
            </a:r>
          </a:p>
          <a:p>
            <a:pPr marL="228600" indent="-228600">
              <a:buFont typeface="+mj-lt"/>
              <a:buAutoNum type="arabicPeriod"/>
            </a:pPr>
            <a:r>
              <a:rPr lang="it-IT" sz="1200" kern="1200">
                <a:solidFill>
                  <a:schemeClr val="tx1"/>
                </a:solidFill>
                <a:effectLst/>
                <a:latin typeface="+mn-lt"/>
                <a:ea typeface="+mn-ea"/>
                <a:cs typeface="+mn-cs"/>
              </a:rPr>
              <a:t>la comodità nella fruizione dei servizi”.</a:t>
            </a:r>
          </a:p>
          <a:p>
            <a:pPr marL="228600" indent="-228600">
              <a:buFont typeface="+mj-lt"/>
              <a:buAutoNum type="arabicPeriod"/>
            </a:pPr>
            <a:r>
              <a:rPr lang="it-IT" sz="1200" kern="1200">
                <a:solidFill>
                  <a:schemeClr val="tx1"/>
                </a:solidFill>
                <a:effectLst/>
                <a:latin typeface="+mn-lt"/>
                <a:ea typeface="+mn-ea"/>
                <a:cs typeface="+mn-cs"/>
              </a:rPr>
              <a:t>Per Facebook, in particolare, il business dei pagamenti rappresenta una componente importante, complementare ad altri servizi offerti dalla piattaforma. </a:t>
            </a:r>
          </a:p>
          <a:p>
            <a:pPr marL="228600" indent="-228600">
              <a:buFont typeface="+mj-lt"/>
              <a:buAutoNum type="arabicPeriod"/>
            </a:pPr>
            <a:r>
              <a:rPr lang="it-IT" sz="1200" kern="1200">
                <a:solidFill>
                  <a:schemeClr val="tx1"/>
                </a:solidFill>
                <a:effectLst/>
                <a:latin typeface="+mn-lt"/>
                <a:ea typeface="+mn-ea"/>
                <a:cs typeface="+mn-cs"/>
              </a:rPr>
              <a:t>La richiesta della licenza di e-money institution </a:t>
            </a:r>
          </a:p>
          <a:p>
            <a:pPr marL="228600" indent="-228600">
              <a:buFont typeface="+mj-lt"/>
              <a:buAutoNum type="arabicPeriod"/>
            </a:pPr>
            <a:r>
              <a:rPr lang="it-IT" sz="1200" kern="1200">
                <a:solidFill>
                  <a:schemeClr val="tx1"/>
                </a:solidFill>
                <a:effectLst/>
                <a:latin typeface="+mn-lt"/>
                <a:ea typeface="+mn-ea"/>
                <a:cs typeface="+mn-cs"/>
              </a:rPr>
              <a:t>e un accordo stretto con PayPal, </a:t>
            </a:r>
          </a:p>
          <a:p>
            <a:pPr marL="228600" indent="-228600">
              <a:buFont typeface="+mj-lt"/>
              <a:buAutoNum type="arabicPeriod"/>
            </a:pPr>
            <a:r>
              <a:rPr lang="it-IT" sz="1200" kern="1200">
                <a:solidFill>
                  <a:schemeClr val="tx1"/>
                </a:solidFill>
                <a:effectLst/>
                <a:latin typeface="+mn-lt"/>
                <a:ea typeface="+mn-ea"/>
                <a:cs typeface="+mn-cs"/>
              </a:rPr>
              <a:t>rientrano nella strategia di Financial Services che punta ad abilitare per gli utenti servizi di pagamento semplici e veloci.</a:t>
            </a:r>
          </a:p>
          <a:p>
            <a:pPr marL="228600" indent="-228600">
              <a:buFont typeface="+mj-lt"/>
              <a:buAutoNum type="arabicPeriod"/>
            </a:pPr>
            <a:r>
              <a:rPr lang="it-IT" sz="1200" kern="1200">
                <a:solidFill>
                  <a:schemeClr val="tx1"/>
                </a:solidFill>
                <a:effectLst/>
                <a:latin typeface="+mn-lt"/>
                <a:ea typeface="+mn-ea"/>
                <a:cs typeface="+mn-cs"/>
              </a:rPr>
              <a:t>Il focus, secondo Luca Colombo, dovrà essere sul mobile, </a:t>
            </a:r>
          </a:p>
          <a:p>
            <a:pPr marL="228600" indent="-228600">
              <a:buFont typeface="+mj-lt"/>
              <a:buAutoNum type="arabicPeriod"/>
            </a:pPr>
            <a:r>
              <a:rPr lang="it-IT" sz="1200" kern="1200">
                <a:solidFill>
                  <a:schemeClr val="tx1"/>
                </a:solidFill>
                <a:effectLst/>
                <a:latin typeface="+mn-lt"/>
                <a:ea typeface="+mn-ea"/>
                <a:cs typeface="+mn-cs"/>
              </a:rPr>
              <a:t>il punto di contatto con la clientela che diventerà fondamentale per fornire una customer experience all’altezza dei bisogni dei clienti.</a:t>
            </a:r>
          </a:p>
          <a:p>
            <a:pPr marL="228600" indent="-228600">
              <a:buFont typeface="+mj-lt"/>
              <a:buAutoNum type="arabicPeriod"/>
            </a:pPr>
            <a:r>
              <a:rPr lang="it-IT" sz="1200" kern="1200">
                <a:solidFill>
                  <a:schemeClr val="tx1"/>
                </a:solidFill>
                <a:effectLst/>
                <a:latin typeface="+mn-lt"/>
                <a:ea typeface="+mn-ea"/>
                <a:cs typeface="+mn-cs"/>
              </a:rPr>
              <a:t>In particolare l’instant messaging nei prossimi anni </a:t>
            </a:r>
          </a:p>
          <a:p>
            <a:pPr marL="228600" indent="-228600">
              <a:buFont typeface="+mj-lt"/>
              <a:buAutoNum type="arabicPeriod"/>
            </a:pPr>
            <a:r>
              <a:rPr lang="it-IT" sz="1200" kern="1200">
                <a:solidFill>
                  <a:schemeClr val="tx1"/>
                </a:solidFill>
                <a:effectLst/>
                <a:latin typeface="+mn-lt"/>
                <a:ea typeface="+mn-ea"/>
                <a:cs typeface="+mn-cs"/>
              </a:rPr>
              <a:t>sarà un ambito di sviluppo cruciale per Facebook. </a:t>
            </a:r>
          </a:p>
          <a:p>
            <a:pPr marL="228600" indent="-228600">
              <a:buFont typeface="+mj-lt"/>
              <a:buAutoNum type="arabicPeriod"/>
            </a:pPr>
            <a:r>
              <a:rPr lang="it-IT" sz="1200" kern="1200">
                <a:solidFill>
                  <a:schemeClr val="tx1"/>
                </a:solidFill>
                <a:effectLst/>
                <a:latin typeface="+mn-lt"/>
                <a:ea typeface="+mn-ea"/>
                <a:cs typeface="+mn-cs"/>
              </a:rPr>
              <a:t>Gli italiani sono tra i principali </a:t>
            </a:r>
          </a:p>
          <a:p>
            <a:pPr marL="228600" indent="-228600">
              <a:buFont typeface="+mj-lt"/>
              <a:buAutoNum type="arabicPeriod"/>
            </a:pPr>
            <a:r>
              <a:rPr lang="it-IT" sz="1200" kern="1200">
                <a:solidFill>
                  <a:schemeClr val="tx1"/>
                </a:solidFill>
                <a:effectLst/>
                <a:latin typeface="+mn-lt"/>
                <a:ea typeface="+mn-ea"/>
                <a:cs typeface="+mn-cs"/>
              </a:rPr>
              <a:t>utilizzatori di WhatsApp </a:t>
            </a:r>
          </a:p>
          <a:p>
            <a:pPr marL="228600" indent="-228600">
              <a:buFont typeface="+mj-lt"/>
              <a:buAutoNum type="arabicPeriod"/>
            </a:pPr>
            <a:r>
              <a:rPr lang="it-IT" sz="1200" kern="1200">
                <a:solidFill>
                  <a:schemeClr val="tx1"/>
                </a:solidFill>
                <a:effectLst/>
                <a:latin typeface="+mn-lt"/>
                <a:ea typeface="+mn-ea"/>
                <a:cs typeface="+mn-cs"/>
              </a:rPr>
              <a:t>a livello globale. </a:t>
            </a:r>
          </a:p>
          <a:p>
            <a:pPr marL="228600" indent="-228600">
              <a:buFont typeface="+mj-lt"/>
              <a:buAutoNum type="arabicPeriod"/>
            </a:pPr>
            <a:r>
              <a:rPr lang="it-IT" sz="1200" kern="1200">
                <a:solidFill>
                  <a:schemeClr val="tx1"/>
                </a:solidFill>
                <a:effectLst/>
                <a:latin typeface="+mn-lt"/>
                <a:ea typeface="+mn-ea"/>
                <a:cs typeface="+mn-cs"/>
              </a:rPr>
              <a:t>Per venire incontro alle esigenze delle aziende, Facebook ha creato WhatsApp for Business, che fornirà servizi aggiuntivi, </a:t>
            </a:r>
          </a:p>
          <a:p>
            <a:pPr marL="228600" indent="-228600">
              <a:buFont typeface="+mj-lt"/>
              <a:buAutoNum type="arabicPeriod"/>
            </a:pPr>
            <a:r>
              <a:rPr lang="it-IT" sz="1200" kern="1200">
                <a:solidFill>
                  <a:schemeClr val="tx1"/>
                </a:solidFill>
                <a:effectLst/>
                <a:latin typeface="+mn-lt"/>
                <a:ea typeface="+mn-ea"/>
                <a:cs typeface="+mn-cs"/>
              </a:rPr>
              <a:t>come ad esempio la possibilità di creare un profilo per la propria azienda, </a:t>
            </a:r>
          </a:p>
          <a:p>
            <a:pPr marL="228600" indent="-228600">
              <a:buFont typeface="+mj-lt"/>
              <a:buAutoNum type="arabicPeriod"/>
            </a:pPr>
            <a:r>
              <a:rPr lang="it-IT" sz="1200" kern="1200">
                <a:solidFill>
                  <a:schemeClr val="tx1"/>
                </a:solidFill>
                <a:effectLst/>
                <a:latin typeface="+mn-lt"/>
                <a:ea typeface="+mn-ea"/>
                <a:cs typeface="+mn-cs"/>
              </a:rPr>
              <a:t>di configurare una vetrina, </a:t>
            </a:r>
          </a:p>
          <a:p>
            <a:pPr marL="228600" indent="-228600">
              <a:buFont typeface="+mj-lt"/>
              <a:buAutoNum type="arabicPeriod"/>
            </a:pPr>
            <a:r>
              <a:rPr lang="it-IT" sz="1200" kern="1200">
                <a:solidFill>
                  <a:schemeClr val="tx1"/>
                </a:solidFill>
                <a:effectLst/>
                <a:latin typeface="+mn-lt"/>
                <a:ea typeface="+mn-ea"/>
                <a:cs typeface="+mn-cs"/>
              </a:rPr>
              <a:t>di inviare risposte automatiche agli utenti.</a:t>
            </a: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967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Anche per Alberto Dalmasso, Founder &amp; CEO di Satispay, </a:t>
            </a:r>
          </a:p>
          <a:p>
            <a:pPr marL="228600" indent="-228600">
              <a:buFont typeface="+mj-lt"/>
              <a:buAutoNum type="arabicPeriod"/>
            </a:pPr>
            <a:r>
              <a:rPr lang="it-IT" sz="1200" kern="1200">
                <a:solidFill>
                  <a:schemeClr val="tx1"/>
                </a:solidFill>
                <a:effectLst/>
                <a:latin typeface="+mn-lt"/>
                <a:ea typeface="+mn-ea"/>
                <a:cs typeface="+mn-cs"/>
              </a:rPr>
              <a:t>la customer experience rappresenterà il principale driver dei servizi finanziari per il futuro. </a:t>
            </a:r>
          </a:p>
          <a:p>
            <a:pPr marL="228600" indent="-228600">
              <a:buFont typeface="+mj-lt"/>
              <a:buAutoNum type="arabicPeriod"/>
            </a:pPr>
            <a:r>
              <a:rPr lang="it-IT" sz="1200" kern="1200">
                <a:solidFill>
                  <a:schemeClr val="tx1"/>
                </a:solidFill>
                <a:effectLst/>
                <a:latin typeface="+mn-lt"/>
                <a:ea typeface="+mn-ea"/>
                <a:cs typeface="+mn-cs"/>
              </a:rPr>
              <a:t>Analizzare i dati che derivano dall’interazione con gli utenti e, attraverso questi, </a:t>
            </a:r>
          </a:p>
          <a:p>
            <a:pPr marL="228600" indent="-228600">
              <a:buFont typeface="+mj-lt"/>
              <a:buAutoNum type="arabicPeriod"/>
            </a:pPr>
            <a:r>
              <a:rPr lang="it-IT" sz="1200" kern="1200">
                <a:solidFill>
                  <a:schemeClr val="tx1"/>
                </a:solidFill>
                <a:effectLst/>
                <a:latin typeface="+mn-lt"/>
                <a:ea typeface="+mn-ea"/>
                <a:cs typeface="+mn-cs"/>
              </a:rPr>
              <a:t>capire le necessità dei clienti è strategico in questo scenario.</a:t>
            </a:r>
          </a:p>
          <a:p>
            <a:pPr marL="228600" indent="-228600">
              <a:buFont typeface="+mj-lt"/>
              <a:buAutoNum type="arabicPeriod"/>
            </a:pPr>
            <a:r>
              <a:rPr lang="it-IT" sz="1200" kern="1200">
                <a:solidFill>
                  <a:schemeClr val="tx1"/>
                </a:solidFill>
                <a:effectLst/>
                <a:latin typeface="+mn-lt"/>
                <a:ea typeface="+mn-ea"/>
                <a:cs typeface="+mn-cs"/>
              </a:rPr>
              <a:t>Il business di Satispay </a:t>
            </a:r>
          </a:p>
          <a:p>
            <a:pPr marL="228600" indent="-228600">
              <a:buFont typeface="+mj-lt"/>
              <a:buAutoNum type="arabicPeriod"/>
            </a:pPr>
            <a:r>
              <a:rPr lang="it-IT" sz="1200" kern="1200">
                <a:solidFill>
                  <a:schemeClr val="tx1"/>
                </a:solidFill>
                <a:effectLst/>
                <a:latin typeface="+mn-lt"/>
                <a:ea typeface="+mn-ea"/>
                <a:cs typeface="+mn-cs"/>
              </a:rPr>
              <a:t>è ‘nativamente’ mobile </a:t>
            </a:r>
          </a:p>
          <a:p>
            <a:pPr marL="228600" indent="-228600">
              <a:buFont typeface="+mj-lt"/>
              <a:buAutoNum type="arabicPeriod"/>
            </a:pPr>
            <a:r>
              <a:rPr lang="it-IT" sz="1200" kern="1200">
                <a:solidFill>
                  <a:schemeClr val="tx1"/>
                </a:solidFill>
                <a:effectLst/>
                <a:latin typeface="+mn-lt"/>
                <a:ea typeface="+mn-ea"/>
                <a:cs typeface="+mn-cs"/>
              </a:rPr>
              <a:t>e con una user experience di altissima qualità, inoltre, </a:t>
            </a:r>
          </a:p>
          <a:p>
            <a:pPr marL="228600" indent="-228600">
              <a:buFont typeface="+mj-lt"/>
              <a:buAutoNum type="arabicPeriod"/>
            </a:pPr>
            <a:r>
              <a:rPr lang="it-IT" sz="1200" kern="1200">
                <a:solidFill>
                  <a:schemeClr val="tx1"/>
                </a:solidFill>
                <a:effectLst/>
                <a:latin typeface="+mn-lt"/>
                <a:ea typeface="+mn-ea"/>
                <a:cs typeface="+mn-cs"/>
              </a:rPr>
              <a:t>i programmi di fidelizzazione attraverso il cashback, consentono di allargare costantemente la base dei clienti, </a:t>
            </a:r>
          </a:p>
          <a:p>
            <a:pPr marL="228600" indent="-228600">
              <a:buFont typeface="+mj-lt"/>
              <a:buAutoNum type="arabicPeriod"/>
            </a:pPr>
            <a:r>
              <a:rPr lang="it-IT" sz="1200" kern="1200">
                <a:solidFill>
                  <a:schemeClr val="tx1"/>
                </a:solidFill>
                <a:effectLst/>
                <a:latin typeface="+mn-lt"/>
                <a:ea typeface="+mn-ea"/>
                <a:cs typeface="+mn-cs"/>
              </a:rPr>
              <a:t>sia dal lato degli esercenti, per i quali rappresentano uno strumento di marketing estremamente efficace, </a:t>
            </a:r>
          </a:p>
          <a:p>
            <a:pPr marL="228600" indent="-228600">
              <a:buFont typeface="+mj-lt"/>
              <a:buAutoNum type="arabicPeriod"/>
            </a:pPr>
            <a:r>
              <a:rPr lang="it-IT" sz="1200" kern="1200">
                <a:solidFill>
                  <a:schemeClr val="tx1"/>
                </a:solidFill>
                <a:effectLst/>
                <a:latin typeface="+mn-lt"/>
                <a:ea typeface="+mn-ea"/>
                <a:cs typeface="+mn-cs"/>
              </a:rPr>
              <a:t>sia dal lato degli utenti finali.</a:t>
            </a:r>
          </a:p>
          <a:p>
            <a:pPr marL="228600" indent="-228600">
              <a:buFont typeface="+mj-lt"/>
              <a:buAutoNum type="arabicPeriod"/>
            </a:pPr>
            <a:r>
              <a:rPr lang="it-IT" sz="1200" i="1" kern="1200">
                <a:solidFill>
                  <a:schemeClr val="tx1"/>
                </a:solidFill>
                <a:effectLst/>
                <a:latin typeface="+mn-lt"/>
                <a:ea typeface="+mn-ea"/>
                <a:cs typeface="+mn-cs"/>
              </a:rPr>
              <a:t>Satispay si è posta da subito come un’alternativa al contante e ai sistemi di pagamento internazionali, non come un concorrente degli storici istituti bancari.</a:t>
            </a:r>
            <a:endParaRPr lang="it-IT" sz="1200" kern="1200">
              <a:solidFill>
                <a:schemeClr val="tx1"/>
              </a:solidFill>
              <a:effectLst/>
              <a:latin typeface="+mn-lt"/>
              <a:ea typeface="+mn-ea"/>
              <a:cs typeface="+mn-cs"/>
            </a:endParaRPr>
          </a:p>
          <a:p>
            <a:pPr marL="0" indent="0">
              <a:buFont typeface="+mj-lt"/>
              <a:buNone/>
            </a:pPr>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13</a:t>
            </a:fld>
            <a:endParaRPr lang="it-IT"/>
          </a:p>
        </p:txBody>
      </p:sp>
    </p:spTree>
    <p:extLst>
      <p:ext uri="{BB962C8B-B14F-4D97-AF65-F5344CB8AC3E}">
        <p14:creationId xmlns:p14="http://schemas.microsoft.com/office/powerpoint/2010/main" val="174902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a:t>!</a:t>
            </a:r>
            <a:r>
              <a:rPr lang="it-IT" baseline="0"/>
              <a:t> Sono le aziende ‘tradizionali’ a preoccuparsi principalmente della riduzione dei costi. </a:t>
            </a:r>
          </a:p>
          <a:p>
            <a:pPr marL="228600" indent="-228600" algn="just">
              <a:lnSpc>
                <a:spcPct val="120000"/>
              </a:lnSpc>
              <a:buFont typeface="+mj-lt"/>
              <a:buAutoNum type="arabicPeriod"/>
              <a:defRPr/>
            </a:pP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a:t>AUDIO</a:t>
            </a:r>
          </a:p>
          <a:p>
            <a:pPr marL="228600" indent="-228600">
              <a:buFont typeface="+mj-lt"/>
              <a:buAutoNum type="arabicPeriod"/>
            </a:pPr>
            <a:r>
              <a:rPr lang="it-IT" sz="1200" kern="1200">
                <a:solidFill>
                  <a:schemeClr val="tx1"/>
                </a:solidFill>
                <a:effectLst/>
                <a:latin typeface="+mn-lt"/>
                <a:ea typeface="+mn-ea"/>
                <a:cs typeface="+mn-cs"/>
              </a:rPr>
              <a:t>La presenza sempre maggiore di aziende Fintech ha reso evidenti importanti </a:t>
            </a:r>
          </a:p>
          <a:p>
            <a:pPr marL="228600" indent="-228600">
              <a:buFont typeface="+mj-lt"/>
              <a:buAutoNum type="arabicPeriod"/>
            </a:pPr>
            <a:r>
              <a:rPr lang="it-IT" sz="1200" kern="1200">
                <a:solidFill>
                  <a:schemeClr val="tx1"/>
                </a:solidFill>
                <a:effectLst/>
                <a:latin typeface="+mn-lt"/>
                <a:ea typeface="+mn-ea"/>
                <a:cs typeface="+mn-cs"/>
              </a:rPr>
              <a:t>trend di atteggiamento da parte dei clienti e ha stimolato un approccio collaborativo tra istituti tradizionali e aziende tecnologiche.</a:t>
            </a:r>
          </a:p>
          <a:p>
            <a:pPr marL="228600" indent="-228600">
              <a:buFont typeface="+mj-lt"/>
              <a:buAutoNum type="arabicPeriod"/>
            </a:pPr>
            <a:r>
              <a:rPr lang="it-IT" sz="1200" kern="1200">
                <a:solidFill>
                  <a:schemeClr val="tx1"/>
                </a:solidFill>
                <a:effectLst/>
                <a:latin typeface="+mn-lt"/>
                <a:ea typeface="+mn-ea"/>
                <a:cs typeface="+mn-cs"/>
              </a:rPr>
              <a:t>Le opportunità e i nuovi scenari sono molteplici e i Financial Services sono i protagonisti.</a:t>
            </a:r>
          </a:p>
          <a:p>
            <a:pPr marL="228600" indent="-228600" algn="just">
              <a:lnSpc>
                <a:spcPct val="120000"/>
              </a:lnSpc>
              <a:buFont typeface="+mj-lt"/>
              <a:buAutoNum type="arabicPeriod"/>
              <a:defRPr/>
            </a:pPr>
            <a:r>
              <a:rPr lang="it-IT" sz="120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AUDIO</a:t>
            </a:r>
          </a:p>
          <a:p>
            <a:pPr marL="228600" indent="-228600">
              <a:buFont typeface="+mj-lt"/>
              <a:buAutoNum type="arabicPeriod"/>
            </a:pPr>
            <a:r>
              <a:rPr lang="it-IT" sz="1200" kern="1200" dirty="0">
                <a:solidFill>
                  <a:schemeClr val="tx1"/>
                </a:solidFill>
                <a:effectLst/>
                <a:latin typeface="+mn-lt"/>
                <a:ea typeface="+mn-ea"/>
                <a:cs typeface="+mn-cs"/>
              </a:rPr>
              <a:t>Intelligenza Artificiale, </a:t>
            </a:r>
          </a:p>
          <a:p>
            <a:pPr marL="228600" indent="-228600">
              <a:buFont typeface="+mj-lt"/>
              <a:buAutoNum type="arabicPeriod"/>
            </a:pPr>
            <a:r>
              <a:rPr lang="it-IT" sz="1200" kern="1200" dirty="0">
                <a:solidFill>
                  <a:schemeClr val="tx1"/>
                </a:solidFill>
                <a:effectLst/>
                <a:latin typeface="+mn-lt"/>
                <a:ea typeface="+mn-ea"/>
                <a:cs typeface="+mn-cs"/>
              </a:rPr>
              <a:t>Machine Learning, </a:t>
            </a:r>
          </a:p>
          <a:p>
            <a:pPr marL="228600" indent="-228600">
              <a:buFont typeface="+mj-lt"/>
              <a:buAutoNum type="arabicPeriod"/>
            </a:pPr>
            <a:r>
              <a:rPr lang="it-IT" sz="1200" kern="1200" dirty="0" err="1">
                <a:solidFill>
                  <a:schemeClr val="tx1"/>
                </a:solidFill>
                <a:effectLst/>
                <a:latin typeface="+mn-lt"/>
                <a:ea typeface="+mn-ea"/>
                <a:cs typeface="+mn-cs"/>
              </a:rPr>
              <a:t>Blockchain</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e Internet of </a:t>
            </a:r>
            <a:r>
              <a:rPr lang="it-IT" sz="1200" kern="1200" dirty="0" err="1">
                <a:solidFill>
                  <a:schemeClr val="tx1"/>
                </a:solidFill>
                <a:effectLst/>
                <a:latin typeface="+mn-lt"/>
                <a:ea typeface="+mn-ea"/>
                <a:cs typeface="+mn-cs"/>
              </a:rPr>
              <a:t>Things</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sono alcune delle tecnologie che ridefiniranno i confini e la natura stessa </a:t>
            </a:r>
          </a:p>
          <a:p>
            <a:pPr marL="228600" indent="-228600">
              <a:buFont typeface="+mj-lt"/>
              <a:buAutoNum type="arabicPeriod"/>
            </a:pPr>
            <a:r>
              <a:rPr lang="it-IT" sz="1200" kern="1200" dirty="0">
                <a:solidFill>
                  <a:schemeClr val="tx1"/>
                </a:solidFill>
                <a:effectLst/>
                <a:latin typeface="+mn-lt"/>
                <a:ea typeface="+mn-ea"/>
                <a:cs typeface="+mn-cs"/>
              </a:rPr>
              <a:t>dei servizi finanziari nel prossimo futuro.</a:t>
            </a:r>
          </a:p>
          <a:p>
            <a:pPr marL="228600" indent="-228600">
              <a:buFont typeface="+mj-lt"/>
              <a:buAutoNum type="arabicPeriod"/>
            </a:pPr>
            <a:r>
              <a:rPr lang="it-IT" sz="1200" kern="1200" dirty="0">
                <a:solidFill>
                  <a:schemeClr val="tx1"/>
                </a:solidFill>
                <a:effectLst/>
                <a:latin typeface="+mn-lt"/>
                <a:ea typeface="+mn-ea"/>
                <a:cs typeface="+mn-cs"/>
              </a:rPr>
              <a:t>Le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nate quasi contestualmente alla crisi finanziaria mondiale scoppiata nel 2007 con un approccio disruptive rispetto alla finanza tradizionale </a:t>
            </a:r>
          </a:p>
          <a:p>
            <a:pPr marL="228600" indent="-228600">
              <a:buFont typeface="+mj-lt"/>
              <a:buAutoNum type="arabicPeriod"/>
            </a:pPr>
            <a:r>
              <a:rPr lang="it-IT" sz="1200" kern="1200" dirty="0">
                <a:solidFill>
                  <a:schemeClr val="tx1"/>
                </a:solidFill>
                <a:effectLst/>
                <a:latin typeface="+mn-lt"/>
                <a:ea typeface="+mn-ea"/>
                <a:cs typeface="+mn-cs"/>
              </a:rPr>
              <a:t>e favorite dall’affermarsi di nuovi modelli di socializzazione della tecnologia, </a:t>
            </a:r>
          </a:p>
          <a:p>
            <a:pPr marL="228600" indent="-228600">
              <a:buFont typeface="+mj-lt"/>
              <a:buAutoNum type="arabicPeriod"/>
            </a:pPr>
            <a:r>
              <a:rPr lang="it-IT" sz="1200" kern="1200" dirty="0">
                <a:solidFill>
                  <a:schemeClr val="tx1"/>
                </a:solidFill>
                <a:effectLst/>
                <a:latin typeface="+mn-lt"/>
                <a:ea typeface="+mn-ea"/>
                <a:cs typeface="+mn-cs"/>
              </a:rPr>
              <a:t>giocano un ruolo sempre più di primo piano in questa trasformazione, con effetti dirompenti sul mercato dei servizi finanziari.</a:t>
            </a:r>
          </a:p>
          <a:p>
            <a:pPr marL="228600" indent="-228600">
              <a:buFont typeface="+mj-lt"/>
              <a:buAutoNum type="arabicPeriod"/>
            </a:pPr>
            <a:r>
              <a:rPr lang="it-IT" sz="1200" kern="1200" dirty="0">
                <a:solidFill>
                  <a:schemeClr val="tx1"/>
                </a:solidFill>
                <a:effectLst/>
                <a:latin typeface="+mn-lt"/>
                <a:ea typeface="+mn-ea"/>
                <a:cs typeface="+mn-cs"/>
              </a:rPr>
              <a:t>Le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utilizzano modelli distributivi ed operativi focalizzati su economie di scala, </a:t>
            </a:r>
          </a:p>
          <a:p>
            <a:pPr marL="228600" indent="-228600">
              <a:buFont typeface="+mj-lt"/>
              <a:buAutoNum type="arabicPeriod"/>
            </a:pPr>
            <a:r>
              <a:rPr lang="it-IT" sz="1200" kern="1200" dirty="0">
                <a:solidFill>
                  <a:schemeClr val="tx1"/>
                </a:solidFill>
                <a:effectLst/>
                <a:latin typeface="+mn-lt"/>
                <a:ea typeface="+mn-ea"/>
                <a:cs typeface="+mn-cs"/>
              </a:rPr>
              <a:t>e si servono di tecnologie e dati, anche ai fini della valutazione del rischio. </a:t>
            </a:r>
          </a:p>
          <a:p>
            <a:pPr marL="228600" indent="-228600">
              <a:buFont typeface="+mj-lt"/>
              <a:buAutoNum type="arabicPeriod"/>
            </a:pPr>
            <a:r>
              <a:rPr lang="it-IT" sz="1200" kern="1200" dirty="0">
                <a:solidFill>
                  <a:schemeClr val="tx1"/>
                </a:solidFill>
                <a:effectLst/>
                <a:latin typeface="+mn-lt"/>
                <a:ea typeface="+mn-ea"/>
                <a:cs typeface="+mn-cs"/>
              </a:rPr>
              <a:t>Si caratterizzano anche per la velocità di risposta alle esigenze e ai bisogni della clientela,</a:t>
            </a:r>
          </a:p>
          <a:p>
            <a:pPr marL="228600" indent="-228600">
              <a:buFont typeface="+mj-lt"/>
              <a:buAutoNum type="arabicPeriod"/>
            </a:pPr>
            <a:r>
              <a:rPr lang="it-IT" sz="1200" kern="1200" dirty="0">
                <a:solidFill>
                  <a:schemeClr val="tx1"/>
                </a:solidFill>
                <a:effectLst/>
                <a:latin typeface="+mn-lt"/>
                <a:ea typeface="+mn-ea"/>
                <a:cs typeface="+mn-cs"/>
              </a:rPr>
              <a:t>mettendo sempre al centro la </a:t>
            </a:r>
            <a:r>
              <a:rPr lang="it-IT" sz="1200" kern="1200" dirty="0" err="1">
                <a:solidFill>
                  <a:schemeClr val="tx1"/>
                </a:solidFill>
                <a:effectLst/>
                <a:latin typeface="+mn-lt"/>
                <a:ea typeface="+mn-ea"/>
                <a:cs typeface="+mn-cs"/>
              </a:rPr>
              <a:t>customer</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experience</a:t>
            </a:r>
            <a:r>
              <a:rPr lang="it-IT" sz="1200" kern="1200" dirty="0">
                <a:solidFill>
                  <a:schemeClr val="tx1"/>
                </a:solidFill>
                <a:effectLst/>
                <a:latin typeface="+mn-lt"/>
                <a:ea typeface="+mn-ea"/>
                <a:cs typeface="+mn-cs"/>
              </a:rPr>
              <a:t>.</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POPUP</a:t>
            </a:r>
          </a:p>
          <a:p>
            <a:r>
              <a:rPr lang="it-IT" sz="1200" b="1" kern="1200" dirty="0">
                <a:solidFill>
                  <a:schemeClr val="tx1"/>
                </a:solidFill>
                <a:effectLst/>
                <a:latin typeface="+mn-lt"/>
                <a:ea typeface="+mn-ea"/>
                <a:cs typeface="+mn-cs"/>
              </a:rPr>
              <a:t>Le </a:t>
            </a:r>
            <a:r>
              <a:rPr lang="it-IT" sz="1200" b="1" kern="1200" dirty="0" err="1">
                <a:solidFill>
                  <a:schemeClr val="tx1"/>
                </a:solidFill>
                <a:effectLst/>
                <a:latin typeface="+mn-lt"/>
                <a:ea typeface="+mn-ea"/>
                <a:cs typeface="+mn-cs"/>
              </a:rPr>
              <a:t>Fintech</a:t>
            </a:r>
            <a:r>
              <a:rPr lang="it-IT" sz="1200" b="1" kern="1200" dirty="0">
                <a:solidFill>
                  <a:schemeClr val="tx1"/>
                </a:solidFill>
                <a:effectLst/>
                <a:latin typeface="+mn-lt"/>
                <a:ea typeface="+mn-ea"/>
                <a:cs typeface="+mn-cs"/>
              </a:rPr>
              <a:t> come player a supporto delle banche</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Dopo una fase iniziale in cui le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si ponevano esclusivamente come competitor </a:t>
            </a:r>
            <a:r>
              <a:rPr lang="it-IT" sz="1200" kern="1200" dirty="0" smtClean="0">
                <a:solidFill>
                  <a:schemeClr val="tx1"/>
                </a:solidFill>
                <a:effectLst/>
                <a:latin typeface="+mn-lt"/>
                <a:ea typeface="+mn-ea"/>
                <a:cs typeface="+mn-cs"/>
              </a:rPr>
              <a:t>strutturali </a:t>
            </a:r>
            <a:r>
              <a:rPr lang="it-IT" sz="1200" kern="1200" dirty="0">
                <a:solidFill>
                  <a:schemeClr val="tx1"/>
                </a:solidFill>
                <a:effectLst/>
                <a:latin typeface="+mn-lt"/>
                <a:ea typeface="+mn-ea"/>
                <a:cs typeface="+mn-cs"/>
              </a:rPr>
              <a:t>su segmenti di mercato storicamente presidiati dagli istituti bancari, guadagnando un interesse crescente da parte degli investitori, si sono sviluppati anche modelli cooperativi dove le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si pongono quali player Business-to-Business (B2B) a supporto delle banche e del loro sviluppo e crescita (</a:t>
            </a:r>
            <a:r>
              <a:rPr lang="it-IT" sz="1200" kern="1200" dirty="0" err="1">
                <a:solidFill>
                  <a:schemeClr val="tx1"/>
                </a:solidFill>
                <a:effectLst/>
                <a:latin typeface="+mn-lt"/>
                <a:ea typeface="+mn-ea"/>
                <a:cs typeface="+mn-cs"/>
              </a:rPr>
              <a:t>enabler</a:t>
            </a:r>
            <a:r>
              <a:rPr lang="it-IT" sz="1200" kern="1200" dirty="0">
                <a:solidFill>
                  <a:schemeClr val="tx1"/>
                </a:solidFill>
                <a:effectLst/>
                <a:latin typeface="+mn-lt"/>
                <a:ea typeface="+mn-ea"/>
                <a:cs typeface="+mn-cs"/>
              </a:rPr>
              <a:t>), con il vantaggio intrinseco di attrarre investimenti rilevanti. Secondo le evidenze emerse dalla ricerca di KPMG ‘The </a:t>
            </a:r>
            <a:r>
              <a:rPr lang="it-IT" sz="1200" kern="1200" dirty="0" err="1">
                <a:solidFill>
                  <a:schemeClr val="tx1"/>
                </a:solidFill>
                <a:effectLst/>
                <a:latin typeface="+mn-lt"/>
                <a:ea typeface="+mn-ea"/>
                <a:cs typeface="+mn-cs"/>
              </a:rPr>
              <a:t>Pulse</a:t>
            </a:r>
            <a:r>
              <a:rPr lang="it-IT" sz="1200" kern="1200" dirty="0">
                <a:solidFill>
                  <a:schemeClr val="tx1"/>
                </a:solidFill>
                <a:effectLst/>
                <a:latin typeface="+mn-lt"/>
                <a:ea typeface="+mn-ea"/>
                <a:cs typeface="+mn-cs"/>
              </a:rPr>
              <a:t> of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2017’, il valore degli investimenti in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(fusioni, acquisizioni, investimenti di venture capital e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ha raggiunto i 31 miliardi di Dollari nel 2017, confermando il costante trend di crescita dell’anno precedente.</a:t>
            </a:r>
          </a:p>
          <a:p>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lgn="just">
              <a:lnSpc>
                <a:spcPct val="120000"/>
              </a:lnSpc>
              <a:buFont typeface="+mj-lt"/>
              <a:buAutoNum type="arabicPeriod"/>
              <a:defRPr/>
            </a:pPr>
            <a:r>
              <a:rPr lang="it-IT" sz="1200">
                <a:cs typeface="Arial" charset="0"/>
              </a:rPr>
              <a:t>L’attività delle fintech si focalizza soprattutto nell’ambito del credito e dei pagamenti, </a:t>
            </a:r>
          </a:p>
          <a:p>
            <a:pPr marL="228600" indent="-228600" algn="just">
              <a:lnSpc>
                <a:spcPct val="120000"/>
              </a:lnSpc>
              <a:buFont typeface="+mj-lt"/>
              <a:buAutoNum type="arabicPeriod"/>
              <a:defRPr/>
            </a:pPr>
            <a:r>
              <a:rPr lang="it-IT" sz="1200">
                <a:cs typeface="Arial" charset="0"/>
              </a:rPr>
              <a:t>ma il raggio di azione di queste aziende è estremamente ampio e si estende </a:t>
            </a:r>
          </a:p>
          <a:p>
            <a:pPr marL="228600" indent="-228600" algn="just">
              <a:lnSpc>
                <a:spcPct val="120000"/>
              </a:lnSpc>
              <a:buFont typeface="+mj-lt"/>
              <a:buAutoNum type="arabicPeriod"/>
              <a:defRPr/>
            </a:pPr>
            <a:r>
              <a:rPr lang="it-IT" sz="1200">
                <a:cs typeface="Arial" charset="0"/>
              </a:rPr>
              <a:t>dall’insurtech, </a:t>
            </a:r>
          </a:p>
          <a:p>
            <a:pPr marL="228600" indent="-228600" algn="just">
              <a:lnSpc>
                <a:spcPct val="120000"/>
              </a:lnSpc>
              <a:buFont typeface="+mj-lt"/>
              <a:buAutoNum type="arabicPeriod"/>
              <a:defRPr/>
            </a:pPr>
            <a:r>
              <a:rPr lang="it-IT" sz="1200">
                <a:cs typeface="Arial" charset="0"/>
              </a:rPr>
              <a:t>al digital banking, </a:t>
            </a:r>
          </a:p>
          <a:p>
            <a:pPr marL="228600" indent="-228600" algn="just">
              <a:lnSpc>
                <a:spcPct val="120000"/>
              </a:lnSpc>
              <a:buFont typeface="+mj-lt"/>
              <a:buAutoNum type="arabicPeriod"/>
              <a:defRPr/>
            </a:pPr>
            <a:r>
              <a:rPr lang="it-IT" sz="1200">
                <a:cs typeface="Arial" charset="0"/>
              </a:rPr>
              <a:t>fino all’utilizzo dei Big Data nel settore finanziario. </a:t>
            </a:r>
          </a:p>
          <a:p>
            <a:pPr marL="228600" indent="-228600" algn="just">
              <a:lnSpc>
                <a:spcPct val="120000"/>
              </a:lnSpc>
              <a:buFont typeface="+mj-lt"/>
              <a:buAutoNum type="arabicPeriod"/>
              <a:defRPr/>
            </a:pPr>
            <a:r>
              <a:rPr lang="it-IT" sz="1200">
                <a:cs typeface="Arial" charset="0"/>
              </a:rPr>
              <a:t>Il vantaggio competitivo delle fintech non è più esclusivamente la tecnologia, che dominano secondo modelli nativamente digitali, </a:t>
            </a:r>
          </a:p>
          <a:p>
            <a:pPr marL="228600" indent="-228600" algn="just">
              <a:lnSpc>
                <a:spcPct val="120000"/>
              </a:lnSpc>
              <a:buFont typeface="+mj-lt"/>
              <a:buAutoNum type="arabicPeriod"/>
              <a:defRPr/>
            </a:pPr>
            <a:r>
              <a:rPr lang="it-IT" sz="1200">
                <a:cs typeface="Arial" charset="0"/>
              </a:rPr>
              <a:t>ma è la capacità di offrire un'esperienza qualitativamente superiore rispetto a quella delle banche tradizionali, </a:t>
            </a:r>
          </a:p>
          <a:p>
            <a:pPr marL="228600" indent="-228600" algn="just">
              <a:lnSpc>
                <a:spcPct val="120000"/>
              </a:lnSpc>
              <a:buFont typeface="+mj-lt"/>
              <a:buAutoNum type="arabicPeriod"/>
              <a:defRPr/>
            </a:pPr>
            <a:r>
              <a:rPr lang="it-IT" sz="1200">
                <a:cs typeface="Arial" charset="0"/>
              </a:rPr>
              <a:t>sia in termini di caratteristiche dei prodotti, </a:t>
            </a:r>
          </a:p>
          <a:p>
            <a:pPr marL="228600" indent="-228600" algn="just">
              <a:lnSpc>
                <a:spcPct val="120000"/>
              </a:lnSpc>
              <a:buFont typeface="+mj-lt"/>
              <a:buAutoNum type="arabicPeriod"/>
              <a:defRPr/>
            </a:pPr>
            <a:r>
              <a:rPr lang="it-IT" sz="1200">
                <a:cs typeface="Arial" charset="0"/>
              </a:rPr>
              <a:t>sia per la semplicità e chiarezza delle condizioni applicate. </a:t>
            </a:r>
          </a:p>
          <a:p>
            <a:pPr marL="228600" indent="-228600" algn="just">
              <a:lnSpc>
                <a:spcPct val="120000"/>
              </a:lnSpc>
              <a:buFont typeface="+mj-lt"/>
              <a:buAutoNum type="arabicPeriod"/>
              <a:defRPr/>
            </a:pPr>
            <a:r>
              <a:rPr lang="it-IT" sz="1200">
                <a:cs typeface="Arial" charset="0"/>
              </a:rPr>
              <a:t>L'attenzione delle fintech per la customer experience, in particolare nel segmento Business-to-Customer (B2C), </a:t>
            </a:r>
          </a:p>
          <a:p>
            <a:pPr marL="228600" indent="-228600" algn="just">
              <a:lnSpc>
                <a:spcPct val="120000"/>
              </a:lnSpc>
              <a:buFont typeface="+mj-lt"/>
              <a:buAutoNum type="arabicPeriod"/>
              <a:defRPr/>
            </a:pPr>
            <a:r>
              <a:rPr lang="it-IT" sz="1200">
                <a:cs typeface="Arial" charset="0"/>
              </a:rPr>
              <a:t>ne ha determinato il successo presso gli early adopter </a:t>
            </a:r>
          </a:p>
          <a:p>
            <a:pPr marL="228600" indent="-228600" algn="just">
              <a:lnSpc>
                <a:spcPct val="120000"/>
              </a:lnSpc>
              <a:buFont typeface="+mj-lt"/>
              <a:buAutoNum type="arabicPeriod"/>
              <a:defRPr/>
            </a:pPr>
            <a:r>
              <a:rPr lang="it-IT" sz="1200">
                <a:cs typeface="Arial" charset="0"/>
              </a:rPr>
              <a:t>e progressivamente anche presso il grande pubblico.</a:t>
            </a:r>
          </a:p>
          <a:p>
            <a:pPr algn="just">
              <a:lnSpc>
                <a:spcPct val="120000"/>
              </a:lnSpc>
              <a:defRPr/>
            </a:pPr>
            <a:endParaRPr lang="it-IT" sz="1200">
              <a:cs typeface="Arial" charset="0"/>
            </a:endParaRPr>
          </a:p>
          <a:p>
            <a:pPr algn="just">
              <a:lnSpc>
                <a:spcPct val="120000"/>
              </a:lnSpc>
              <a:defRPr/>
            </a:pPr>
            <a:r>
              <a:rPr lang="it-IT" sz="1200">
                <a:cs typeface="Arial" charset="0"/>
              </a:rPr>
              <a:t>POPUP</a:t>
            </a:r>
          </a:p>
          <a:p>
            <a:pPr algn="just">
              <a:lnSpc>
                <a:spcPct val="120000"/>
              </a:lnSpc>
              <a:defRPr/>
            </a:pPr>
            <a:r>
              <a:rPr lang="it-IT" sz="1200" b="1">
                <a:cs typeface="Arial" charset="0"/>
              </a:rPr>
              <a:t>Tipologie di aziende Fintech</a:t>
            </a:r>
          </a:p>
          <a:p>
            <a:pPr algn="just">
              <a:lnSpc>
                <a:spcPct val="120000"/>
              </a:lnSpc>
              <a:defRPr/>
            </a:pPr>
            <a:r>
              <a:rPr lang="it-IT" sz="1200">
                <a:cs typeface="Arial" charset="0"/>
              </a:rPr>
              <a:t>•Lending Tech: piattaforme per prestiti peer-to-peer e sistemi che utilizzano tecnologie di apprendimento e algoritmi per la valutazione del merito creditizio.</a:t>
            </a:r>
          </a:p>
          <a:p>
            <a:pPr algn="just">
              <a:lnSpc>
                <a:spcPct val="120000"/>
              </a:lnSpc>
              <a:defRPr/>
            </a:pPr>
            <a:r>
              <a:rPr lang="it-IT" sz="1200">
                <a:cs typeface="Arial" charset="0"/>
              </a:rPr>
              <a:t>•Payments/Billing Tech: aziende tecnologiche specializzate nei pagamenti e nelle fatturazioni, che spaziano dalle soluzioni per facilitare l’elaborazione dei pagamenti agli sviluppatori di carte di pagamento, fino ai software per le fatturazioni.</a:t>
            </a:r>
          </a:p>
          <a:p>
            <a:pPr algn="just">
              <a:lnSpc>
                <a:spcPct val="120000"/>
              </a:lnSpc>
              <a:defRPr/>
            </a:pPr>
            <a:r>
              <a:rPr lang="it-IT" sz="1200">
                <a:cs typeface="Arial" charset="0"/>
              </a:rPr>
              <a:t>•Personal Finance/Wealth Management: aziende tecnologiche che aiutano i privati nella gestione della propria finanza personale (conti, prestiti, bollette, patrimonio personale e investimenti).</a:t>
            </a:r>
          </a:p>
          <a:p>
            <a:pPr algn="just">
              <a:lnSpc>
                <a:spcPct val="120000"/>
              </a:lnSpc>
              <a:defRPr/>
            </a:pPr>
            <a:r>
              <a:rPr lang="it-IT" sz="1200">
                <a:cs typeface="Arial" charset="0"/>
              </a:rPr>
              <a:t>•Money Transfer/Remittance: aziende specializzate nei trasferimenti di denaro, come ad esempio le piattaforme peer-to-peer per trasferire denaro tra privati in diverse nazioni.</a:t>
            </a:r>
          </a:p>
          <a:p>
            <a:pPr algn="just">
              <a:lnSpc>
                <a:spcPct val="120000"/>
              </a:lnSpc>
              <a:defRPr/>
            </a:pPr>
            <a:r>
              <a:rPr lang="it-IT" sz="1200">
                <a:cs typeface="Arial" charset="0"/>
              </a:rPr>
              <a:t>•Blockchain/Bitcoin: aziende che forniscono software per portafogli bitcoin e che sfruttano la tecnologia blockchain per l’applicazione in ambiti finanziari.</a:t>
            </a:r>
          </a:p>
          <a:p>
            <a:pPr algn="just">
              <a:lnSpc>
                <a:spcPct val="120000"/>
              </a:lnSpc>
              <a:defRPr/>
            </a:pPr>
            <a:r>
              <a:rPr lang="it-IT" sz="1200">
                <a:cs typeface="Arial" charset="0"/>
              </a:rPr>
              <a:t>•Institutional/Capital Market Tech: aziende che forniscono alle istituzioni finanziarie, come banche, hedge fund, fondi comuni e altri investitori istituzionali, piattaforme di scambio alternative e software per l’analisi e la creazione di modelli finanziari.</a:t>
            </a:r>
          </a:p>
          <a:p>
            <a:pPr algn="just">
              <a:lnSpc>
                <a:spcPct val="120000"/>
              </a:lnSpc>
              <a:defRPr/>
            </a:pPr>
            <a:r>
              <a:rPr lang="it-IT" sz="1200">
                <a:cs typeface="Arial" charset="0"/>
              </a:rPr>
              <a:t>•Equity Crowdfunding: piattaforme che consentono ai privati di fornire contributi finanziari a progetti o aziende sotto forma di equity.</a:t>
            </a:r>
          </a:p>
          <a:p>
            <a:pPr algn="just">
              <a:lnSpc>
                <a:spcPct val="120000"/>
              </a:lnSpc>
              <a:defRPr/>
            </a:pPr>
            <a:r>
              <a:rPr lang="it-IT" sz="1200">
                <a:cs typeface="Arial" charset="0"/>
              </a:rPr>
              <a:t>•InsurTech: aziende specializzate nello sviluppo di piattaforme di sottoscrizione, distribuzione, intermediazione di prodotti assicurativi, offrendo una migliore esperienza di acquisto ai clienti e software ad hoc per aiutare gli assicuratori nella gestione dei problemi IT.</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64196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Ma come fanno le aziende fintech ad offrire una customer experience superiore?</a:t>
            </a:r>
          </a:p>
          <a:p>
            <a:pPr marL="228600" indent="-228600">
              <a:buFont typeface="+mj-lt"/>
              <a:buAutoNum type="arabicPeriod"/>
            </a:pPr>
            <a:r>
              <a:rPr lang="it-IT" sz="1200" kern="1200">
                <a:solidFill>
                  <a:schemeClr val="tx1"/>
                </a:solidFill>
                <a:effectLst/>
                <a:latin typeface="+mn-lt"/>
                <a:ea typeface="+mn-ea"/>
                <a:cs typeface="+mn-cs"/>
              </a:rPr>
              <a:t>Le fintech offrono maggiori livelli di personalizzazione </a:t>
            </a:r>
          </a:p>
          <a:p>
            <a:pPr marL="228600" indent="-228600">
              <a:buFont typeface="+mj-lt"/>
              <a:buAutoNum type="arabicPeriod"/>
            </a:pPr>
            <a:r>
              <a:rPr lang="it-IT" sz="1200" kern="1200">
                <a:solidFill>
                  <a:schemeClr val="tx1"/>
                </a:solidFill>
                <a:effectLst/>
                <a:latin typeface="+mn-lt"/>
                <a:ea typeface="+mn-ea"/>
                <a:cs typeface="+mn-cs"/>
              </a:rPr>
              <a:t>e hanno la capacità di anticipare le preferenze e le abitudini dei clienti poiché </a:t>
            </a:r>
          </a:p>
          <a:p>
            <a:pPr marL="228600" indent="-228600">
              <a:buFont typeface="+mj-lt"/>
              <a:buAutoNum type="arabicPeriod"/>
            </a:pPr>
            <a:r>
              <a:rPr lang="it-IT" sz="1200" kern="1200">
                <a:solidFill>
                  <a:schemeClr val="tx1"/>
                </a:solidFill>
                <a:effectLst/>
                <a:latin typeface="+mn-lt"/>
                <a:ea typeface="+mn-ea"/>
                <a:cs typeface="+mn-cs"/>
              </a:rPr>
              <a:t>si focalizzano sui pain point e sui bisogni insoddisfatti. </a:t>
            </a:r>
          </a:p>
          <a:p>
            <a:pPr marL="228600" indent="-228600">
              <a:buFont typeface="+mj-lt"/>
              <a:buAutoNum type="arabicPeriod"/>
            </a:pPr>
            <a:r>
              <a:rPr lang="it-IT" sz="1200" kern="1200">
                <a:solidFill>
                  <a:schemeClr val="tx1"/>
                </a:solidFill>
                <a:effectLst/>
                <a:latin typeface="+mn-lt"/>
                <a:ea typeface="+mn-ea"/>
                <a:cs typeface="+mn-cs"/>
              </a:rPr>
              <a:t>La maggior parte delle fintech si concentra sulla risoluzione dell’inefficienza di un singolo servizio. </a:t>
            </a:r>
          </a:p>
          <a:p>
            <a:pPr marL="228600" indent="-228600">
              <a:buFont typeface="+mj-lt"/>
              <a:buAutoNum type="arabicPeriod"/>
            </a:pPr>
            <a:r>
              <a:rPr lang="it-IT" sz="1200" kern="1200">
                <a:solidFill>
                  <a:schemeClr val="tx1"/>
                </a:solidFill>
                <a:effectLst/>
                <a:latin typeface="+mn-lt"/>
                <a:ea typeface="+mn-ea"/>
                <a:cs typeface="+mn-cs"/>
              </a:rPr>
              <a:t>In questo modo comprendono meglio il customer journey del cliente e, quindi, </a:t>
            </a:r>
          </a:p>
          <a:p>
            <a:pPr marL="228600" indent="-228600">
              <a:buFont typeface="+mj-lt"/>
              <a:buAutoNum type="arabicPeriod"/>
            </a:pPr>
            <a:r>
              <a:rPr lang="it-IT" sz="1200" kern="1200">
                <a:solidFill>
                  <a:schemeClr val="tx1"/>
                </a:solidFill>
                <a:effectLst/>
                <a:latin typeface="+mn-lt"/>
                <a:ea typeface="+mn-ea"/>
                <a:cs typeface="+mn-cs"/>
              </a:rPr>
              <a:t>riescono a scoprire in modo efficace i pain point e i bisogni dell'utente. </a:t>
            </a:r>
          </a:p>
          <a:p>
            <a:pPr marL="228600" indent="-228600">
              <a:buFont typeface="+mj-lt"/>
              <a:buAutoNum type="arabicPeriod"/>
            </a:pPr>
            <a:r>
              <a:rPr lang="it-IT" sz="1200" kern="1200">
                <a:solidFill>
                  <a:schemeClr val="tx1"/>
                </a:solidFill>
                <a:effectLst/>
                <a:latin typeface="+mn-lt"/>
                <a:ea typeface="+mn-ea"/>
                <a:cs typeface="+mn-cs"/>
              </a:rPr>
              <a:t>Rispetto alle istituzioni finanziarie tradizionali, uno dei principali punti di forza delle fintech è l’agilità. </a:t>
            </a:r>
          </a:p>
          <a:p>
            <a:pPr marL="228600" indent="-228600">
              <a:buFont typeface="+mj-lt"/>
              <a:buAutoNum type="arabicPeriod"/>
            </a:pPr>
            <a:r>
              <a:rPr lang="it-IT" sz="1200" kern="1200">
                <a:solidFill>
                  <a:schemeClr val="tx1"/>
                </a:solidFill>
                <a:effectLst/>
                <a:latin typeface="+mn-lt"/>
                <a:ea typeface="+mn-ea"/>
                <a:cs typeface="+mn-cs"/>
              </a:rPr>
              <a:t>Sono infatti in grado di innovare più rapidamente rispetto alle aziende tradizionali </a:t>
            </a:r>
          </a:p>
          <a:p>
            <a:pPr marL="228600" indent="-228600">
              <a:buFont typeface="+mj-lt"/>
              <a:buAutoNum type="arabicPeriod"/>
            </a:pPr>
            <a:r>
              <a:rPr lang="it-IT" sz="1200" kern="1200">
                <a:solidFill>
                  <a:schemeClr val="tx1"/>
                </a:solidFill>
                <a:effectLst/>
                <a:latin typeface="+mn-lt"/>
                <a:ea typeface="+mn-ea"/>
                <a:cs typeface="+mn-cs"/>
              </a:rPr>
              <a:t>e sviluppano il proprio prodotto secondo modelli incrementali, </a:t>
            </a:r>
          </a:p>
          <a:p>
            <a:pPr marL="228600" indent="-228600">
              <a:buFont typeface="+mj-lt"/>
              <a:buAutoNum type="arabicPeriod"/>
            </a:pPr>
            <a:r>
              <a:rPr lang="it-IT" sz="1200" kern="1200">
                <a:solidFill>
                  <a:schemeClr val="tx1"/>
                </a:solidFill>
                <a:effectLst/>
                <a:latin typeface="+mn-lt"/>
                <a:ea typeface="+mn-ea"/>
                <a:cs typeface="+mn-cs"/>
              </a:rPr>
              <a:t>incoraggiando la progettazione collaborativa, </a:t>
            </a:r>
          </a:p>
          <a:p>
            <a:pPr marL="228600" indent="-228600">
              <a:buFont typeface="+mj-lt"/>
              <a:buAutoNum type="arabicPeriod"/>
            </a:pPr>
            <a:r>
              <a:rPr lang="it-IT" sz="1200" kern="1200">
                <a:solidFill>
                  <a:schemeClr val="tx1"/>
                </a:solidFill>
                <a:effectLst/>
                <a:latin typeface="+mn-lt"/>
                <a:ea typeface="+mn-ea"/>
                <a:cs typeface="+mn-cs"/>
              </a:rPr>
              <a:t>la prototipazione </a:t>
            </a:r>
          </a:p>
          <a:p>
            <a:pPr marL="228600" indent="-228600">
              <a:buFont typeface="+mj-lt"/>
              <a:buAutoNum type="arabicPeriod"/>
            </a:pPr>
            <a:r>
              <a:rPr lang="it-IT" sz="1200" kern="1200">
                <a:solidFill>
                  <a:schemeClr val="tx1"/>
                </a:solidFill>
                <a:effectLst/>
                <a:latin typeface="+mn-lt"/>
                <a:ea typeface="+mn-ea"/>
                <a:cs typeface="+mn-cs"/>
              </a:rPr>
              <a:t>e la validazione/test degli utenti finali che vengono eseguiti in un ciclo iterativo.</a:t>
            </a: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701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La gran parte degli istituti finanziari ritiene che l’ingresso delle fintech nell’arena competitiva rappresenti la principale fonte di disruption per il settore finanziario, </a:t>
            </a:r>
          </a:p>
          <a:p>
            <a:pPr marL="228600" indent="-228600">
              <a:buFont typeface="+mj-lt"/>
              <a:buAutoNum type="arabicPeriod"/>
            </a:pPr>
            <a:r>
              <a:rPr lang="it-IT" sz="1200" kern="1200">
                <a:solidFill>
                  <a:schemeClr val="tx1"/>
                </a:solidFill>
                <a:effectLst/>
                <a:latin typeface="+mn-lt"/>
                <a:ea typeface="+mn-ea"/>
                <a:cs typeface="+mn-cs"/>
              </a:rPr>
              <a:t>in particolare viene identificata proprio nelle start-up fintech la principale fonte di innovazione per il settore nei prossimi 3 anni, </a:t>
            </a:r>
          </a:p>
          <a:p>
            <a:pPr marL="228600" indent="-228600">
              <a:buFont typeface="+mj-lt"/>
              <a:buAutoNum type="arabicPeriod"/>
            </a:pPr>
            <a:r>
              <a:rPr lang="it-IT" sz="1200" kern="1200">
                <a:solidFill>
                  <a:schemeClr val="tx1"/>
                </a:solidFill>
                <a:effectLst/>
                <a:latin typeface="+mn-lt"/>
                <a:ea typeface="+mn-ea"/>
                <a:cs typeface="+mn-cs"/>
              </a:rPr>
              <a:t>seguite dai giganti del settore della tecnologia. </a:t>
            </a:r>
          </a:p>
          <a:p>
            <a:pPr marL="228600" indent="-228600">
              <a:buFont typeface="+mj-lt"/>
              <a:buAutoNum type="arabicPeriod"/>
            </a:pPr>
            <a:r>
              <a:rPr lang="it-IT" sz="1200" kern="1200">
                <a:solidFill>
                  <a:schemeClr val="tx1"/>
                </a:solidFill>
                <a:effectLst/>
                <a:latin typeface="+mn-lt"/>
                <a:ea typeface="+mn-ea"/>
                <a:cs typeface="+mn-cs"/>
              </a:rPr>
              <a:t>Da un approccio difensivo nei confronti delle fintech, </a:t>
            </a:r>
          </a:p>
          <a:p>
            <a:pPr marL="228600" indent="-228600">
              <a:buFont typeface="+mj-lt"/>
              <a:buAutoNum type="arabicPeriod"/>
            </a:pPr>
            <a:r>
              <a:rPr lang="it-IT" sz="1200" kern="1200">
                <a:solidFill>
                  <a:schemeClr val="tx1"/>
                </a:solidFill>
                <a:effectLst/>
                <a:latin typeface="+mn-lt"/>
                <a:ea typeface="+mn-ea"/>
                <a:cs typeface="+mn-cs"/>
              </a:rPr>
              <a:t>gli istituti finanziari si stanno progressivamente spostando verso un approccio collaborativo: </a:t>
            </a:r>
          </a:p>
          <a:p>
            <a:pPr marL="228600" indent="-228600">
              <a:buFont typeface="+mj-lt"/>
              <a:buAutoNum type="arabicPeriod"/>
            </a:pPr>
            <a:r>
              <a:rPr lang="it-IT" sz="1200" kern="1200">
                <a:solidFill>
                  <a:schemeClr val="tx1"/>
                </a:solidFill>
                <a:effectLst/>
                <a:latin typeface="+mn-lt"/>
                <a:ea typeface="+mn-ea"/>
                <a:cs typeface="+mn-cs"/>
              </a:rPr>
              <a:t>la sfida per gli istituti finanziari è quella di individuare modelli di ‘convivenza’ e di cooperazione con le fintech, </a:t>
            </a:r>
          </a:p>
          <a:p>
            <a:pPr marL="228600" indent="-228600">
              <a:buFont typeface="+mj-lt"/>
              <a:buAutoNum type="arabicPeriod"/>
            </a:pPr>
            <a:r>
              <a:rPr lang="it-IT" sz="1200" kern="1200">
                <a:solidFill>
                  <a:schemeClr val="tx1"/>
                </a:solidFill>
                <a:effectLst/>
                <a:latin typeface="+mn-lt"/>
                <a:ea typeface="+mn-ea"/>
                <a:cs typeface="+mn-cs"/>
              </a:rPr>
              <a:t>creando valore dalla sinergia con questi operatori. </a:t>
            </a:r>
          </a:p>
          <a:p>
            <a:pPr marL="228600" indent="-228600">
              <a:buFont typeface="+mj-lt"/>
              <a:buAutoNum type="arabicPeriod"/>
            </a:pPr>
            <a:r>
              <a:rPr lang="it-IT" sz="1200" kern="1200">
                <a:solidFill>
                  <a:schemeClr val="tx1"/>
                </a:solidFill>
                <a:effectLst/>
                <a:latin typeface="+mn-lt"/>
                <a:ea typeface="+mn-ea"/>
                <a:cs typeface="+mn-cs"/>
              </a:rPr>
              <a:t>Tra i principali obiettivi delle strategie legate al tema fintech negli istituti finanziari </a:t>
            </a:r>
          </a:p>
          <a:p>
            <a:pPr marL="228600" indent="-228600">
              <a:buFont typeface="+mj-lt"/>
              <a:buAutoNum type="arabicPeriod"/>
            </a:pPr>
            <a:r>
              <a:rPr lang="it-IT" sz="1200" kern="1200">
                <a:solidFill>
                  <a:schemeClr val="tx1"/>
                </a:solidFill>
                <a:effectLst/>
                <a:latin typeface="+mn-lt"/>
                <a:ea typeface="+mn-ea"/>
                <a:cs typeface="+mn-cs"/>
              </a:rPr>
              <a:t>c’è il miglioramento della customer experience, </a:t>
            </a:r>
          </a:p>
          <a:p>
            <a:pPr marL="228600" indent="-228600">
              <a:buFont typeface="+mj-lt"/>
              <a:buAutoNum type="arabicPeriod"/>
            </a:pPr>
            <a:r>
              <a:rPr lang="it-IT" sz="1200" kern="1200">
                <a:solidFill>
                  <a:schemeClr val="tx1"/>
                </a:solidFill>
                <a:effectLst/>
                <a:latin typeface="+mn-lt"/>
                <a:ea typeface="+mn-ea"/>
                <a:cs typeface="+mn-cs"/>
              </a:rPr>
              <a:t>seguita dalla trasformazione delle capacità attuali </a:t>
            </a:r>
          </a:p>
          <a:p>
            <a:pPr marL="228600" indent="-228600">
              <a:buFont typeface="+mj-lt"/>
              <a:buAutoNum type="arabicPeriod"/>
            </a:pPr>
            <a:r>
              <a:rPr lang="it-IT" sz="1200" kern="1200">
                <a:solidFill>
                  <a:schemeClr val="tx1"/>
                </a:solidFill>
                <a:effectLst/>
                <a:latin typeface="+mn-lt"/>
                <a:ea typeface="+mn-ea"/>
                <a:cs typeface="+mn-cs"/>
              </a:rPr>
              <a:t>e dal raggiungimento dell’efficienza nei costi.</a:t>
            </a: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089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Pochissimi istituti finanziari hanno le risorse, la capacità, l'agilità e il tempo per concentrarsi in prima persona sull'innovazione in modo efficiente ed efficace. </a:t>
            </a:r>
          </a:p>
          <a:p>
            <a:pPr marL="228600" indent="-228600">
              <a:buFont typeface="+mj-lt"/>
              <a:buAutoNum type="arabicPeriod"/>
            </a:pPr>
            <a:r>
              <a:rPr lang="it-IT" sz="1200" kern="1200">
                <a:solidFill>
                  <a:schemeClr val="tx1"/>
                </a:solidFill>
                <a:effectLst/>
                <a:latin typeface="+mn-lt"/>
                <a:ea typeface="+mn-ea"/>
                <a:cs typeface="+mn-cs"/>
              </a:rPr>
              <a:t>Sono richieste una cultura aziendale spiccatamente orientata al cambiamento, </a:t>
            </a:r>
          </a:p>
          <a:p>
            <a:pPr marL="228600" indent="-228600">
              <a:buFont typeface="+mj-lt"/>
              <a:buAutoNum type="arabicPeriod"/>
            </a:pPr>
            <a:r>
              <a:rPr lang="it-IT" sz="1200" kern="1200">
                <a:solidFill>
                  <a:schemeClr val="tx1"/>
                </a:solidFill>
                <a:effectLst/>
                <a:latin typeface="+mn-lt"/>
                <a:ea typeface="+mn-ea"/>
                <a:cs typeface="+mn-cs"/>
              </a:rPr>
              <a:t>capacità interne </a:t>
            </a:r>
          </a:p>
          <a:p>
            <a:pPr marL="228600" indent="-228600">
              <a:buFont typeface="+mj-lt"/>
              <a:buAutoNum type="arabicPeriod"/>
            </a:pPr>
            <a:r>
              <a:rPr lang="it-IT" sz="1200" kern="1200">
                <a:solidFill>
                  <a:schemeClr val="tx1"/>
                </a:solidFill>
                <a:effectLst/>
                <a:latin typeface="+mn-lt"/>
                <a:ea typeface="+mn-ea"/>
                <a:cs typeface="+mn-cs"/>
              </a:rPr>
              <a:t>e competenze tecniche su temi di </a:t>
            </a:r>
          </a:p>
          <a:p>
            <a:pPr marL="228600" indent="-228600">
              <a:buFont typeface="+mj-lt"/>
              <a:buAutoNum type="arabicPeriod"/>
            </a:pPr>
            <a:r>
              <a:rPr lang="it-IT" sz="1200" kern="1200">
                <a:solidFill>
                  <a:schemeClr val="tx1"/>
                </a:solidFill>
                <a:effectLst/>
                <a:latin typeface="+mn-lt"/>
                <a:ea typeface="+mn-ea"/>
                <a:cs typeface="+mn-cs"/>
              </a:rPr>
              <a:t>progettazione, </a:t>
            </a:r>
          </a:p>
          <a:p>
            <a:pPr marL="228600" indent="-228600">
              <a:buFont typeface="+mj-lt"/>
              <a:buAutoNum type="arabicPeriod"/>
            </a:pPr>
            <a:r>
              <a:rPr lang="it-IT" sz="1200" kern="1200">
                <a:solidFill>
                  <a:schemeClr val="tx1"/>
                </a:solidFill>
                <a:effectLst/>
                <a:latin typeface="+mn-lt"/>
                <a:ea typeface="+mn-ea"/>
                <a:cs typeface="+mn-cs"/>
              </a:rPr>
              <a:t>analisi dei dati </a:t>
            </a:r>
          </a:p>
          <a:p>
            <a:pPr marL="228600" indent="-228600">
              <a:buFont typeface="+mj-lt"/>
              <a:buAutoNum type="arabicPeriod"/>
            </a:pPr>
            <a:r>
              <a:rPr lang="it-IT" sz="1200" kern="1200">
                <a:solidFill>
                  <a:schemeClr val="tx1"/>
                </a:solidFill>
                <a:effectLst/>
                <a:latin typeface="+mn-lt"/>
                <a:ea typeface="+mn-ea"/>
                <a:cs typeface="+mn-cs"/>
              </a:rPr>
              <a:t>e sicurezza informatica per rispondere tempestivamente ai cambiamenti del mercato. </a:t>
            </a:r>
          </a:p>
          <a:p>
            <a:pPr marL="228600" indent="-228600">
              <a:buFont typeface="+mj-lt"/>
              <a:buAutoNum type="arabicPeriod"/>
            </a:pPr>
            <a:r>
              <a:rPr lang="it-IT" sz="1200" kern="1200">
                <a:solidFill>
                  <a:schemeClr val="tx1"/>
                </a:solidFill>
                <a:effectLst/>
                <a:latin typeface="+mn-lt"/>
                <a:ea typeface="+mn-ea"/>
                <a:cs typeface="+mn-cs"/>
              </a:rPr>
              <a:t>Per questo motivo molti istituti incentrano la propria strategia legata all’innovazione </a:t>
            </a:r>
          </a:p>
          <a:p>
            <a:pPr marL="228600" indent="-228600">
              <a:buFont typeface="+mj-lt"/>
              <a:buAutoNum type="arabicPeriod"/>
            </a:pPr>
            <a:r>
              <a:rPr lang="it-IT" sz="1200" kern="1200">
                <a:solidFill>
                  <a:schemeClr val="tx1"/>
                </a:solidFill>
                <a:effectLst/>
                <a:latin typeface="+mn-lt"/>
                <a:ea typeface="+mn-ea"/>
                <a:cs typeface="+mn-cs"/>
              </a:rPr>
              <a:t>su alleanze, </a:t>
            </a:r>
          </a:p>
          <a:p>
            <a:pPr marL="228600" indent="-228600">
              <a:buFont typeface="+mj-lt"/>
              <a:buAutoNum type="arabicPeriod"/>
            </a:pPr>
            <a:r>
              <a:rPr lang="it-IT" sz="1200" kern="1200">
                <a:solidFill>
                  <a:schemeClr val="tx1"/>
                </a:solidFill>
                <a:effectLst/>
                <a:latin typeface="+mn-lt"/>
                <a:ea typeface="+mn-ea"/>
                <a:cs typeface="+mn-cs"/>
              </a:rPr>
              <a:t>partnership </a:t>
            </a:r>
          </a:p>
          <a:p>
            <a:pPr marL="228600" indent="-228600">
              <a:buFont typeface="+mj-lt"/>
              <a:buAutoNum type="arabicPeriod"/>
            </a:pPr>
            <a:r>
              <a:rPr lang="it-IT" sz="1200" kern="1200">
                <a:solidFill>
                  <a:schemeClr val="tx1"/>
                </a:solidFill>
                <a:effectLst/>
                <a:latin typeface="+mn-lt"/>
                <a:ea typeface="+mn-ea"/>
                <a:cs typeface="+mn-cs"/>
              </a:rPr>
              <a:t>e sull’acquisto all’esterno delle capability necessarie a competere nel nuovo scenario. </a:t>
            </a: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7</a:t>
            </a:fld>
            <a:endParaRPr lang="it-IT"/>
          </a:p>
        </p:txBody>
      </p:sp>
    </p:spTree>
    <p:extLst>
      <p:ext uri="{BB962C8B-B14F-4D97-AF65-F5344CB8AC3E}">
        <p14:creationId xmlns:p14="http://schemas.microsoft.com/office/powerpoint/2010/main" val="273334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dirty="0">
                <a:solidFill>
                  <a:schemeClr val="tx1"/>
                </a:solidFill>
                <a:effectLst/>
                <a:latin typeface="+mn-lt"/>
                <a:ea typeface="+mn-ea"/>
                <a:cs typeface="+mn-cs"/>
              </a:rPr>
              <a:t>Gli istituti finanziari iniziano a guardare le aziende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non solo come un investimento, ma come un potenziale alleato. </a:t>
            </a:r>
          </a:p>
          <a:p>
            <a:pPr marL="228600" indent="-228600">
              <a:buFont typeface="+mj-lt"/>
              <a:buAutoNum type="arabicPeriod"/>
            </a:pPr>
            <a:r>
              <a:rPr lang="it-IT" sz="1200" kern="1200" dirty="0">
                <a:solidFill>
                  <a:schemeClr val="tx1"/>
                </a:solidFill>
                <a:effectLst/>
                <a:latin typeface="+mn-lt"/>
                <a:ea typeface="+mn-ea"/>
                <a:cs typeface="+mn-cs"/>
              </a:rPr>
              <a:t>Un alleato che gli consente di essere più efficace verso determinati target di clientela </a:t>
            </a:r>
          </a:p>
          <a:p>
            <a:pPr marL="228600" indent="-228600">
              <a:buFont typeface="+mj-lt"/>
              <a:buAutoNum type="arabicPeriod"/>
            </a:pPr>
            <a:r>
              <a:rPr lang="it-IT" sz="1200" kern="1200" dirty="0">
                <a:solidFill>
                  <a:schemeClr val="tx1"/>
                </a:solidFill>
                <a:effectLst/>
                <a:latin typeface="+mn-lt"/>
                <a:ea typeface="+mn-ea"/>
                <a:cs typeface="+mn-cs"/>
              </a:rPr>
              <a:t>o per soddisfare specifici bisogni.</a:t>
            </a:r>
          </a:p>
          <a:p>
            <a:pPr marL="228600" indent="-228600">
              <a:buFont typeface="+mj-lt"/>
              <a:buAutoNum type="arabicPeriod"/>
            </a:pPr>
            <a:r>
              <a:rPr lang="it-IT" sz="1200" kern="1200" dirty="0">
                <a:solidFill>
                  <a:schemeClr val="tx1"/>
                </a:solidFill>
                <a:effectLst/>
                <a:latin typeface="+mn-lt"/>
                <a:ea typeface="+mn-ea"/>
                <a:cs typeface="+mn-cs"/>
              </a:rPr>
              <a:t>Gli approcci collaborativi si stanno diffondendo soprattutto sul tema delle </a:t>
            </a:r>
            <a:r>
              <a:rPr lang="it-IT" sz="1200" kern="1200" dirty="0" err="1">
                <a:solidFill>
                  <a:schemeClr val="tx1"/>
                </a:solidFill>
                <a:effectLst/>
                <a:latin typeface="+mn-lt"/>
                <a:ea typeface="+mn-ea"/>
                <a:cs typeface="+mn-cs"/>
              </a:rPr>
              <a:t>blockchain</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poiché gli istituti bancari, le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e gli altri operatori del settore </a:t>
            </a:r>
          </a:p>
          <a:p>
            <a:pPr marL="228600" indent="-228600">
              <a:buFont typeface="+mj-lt"/>
              <a:buAutoNum type="arabicPeriod"/>
            </a:pPr>
            <a:r>
              <a:rPr lang="it-IT" sz="1200" kern="1200" dirty="0">
                <a:solidFill>
                  <a:schemeClr val="tx1"/>
                </a:solidFill>
                <a:effectLst/>
                <a:latin typeface="+mn-lt"/>
                <a:ea typeface="+mn-ea"/>
                <a:cs typeface="+mn-cs"/>
              </a:rPr>
              <a:t>stanno cercando di comprendere insieme come utilizzare al meglio questa tecnologia. </a:t>
            </a:r>
          </a:p>
          <a:p>
            <a:pPr marL="228600" indent="-228600">
              <a:buFont typeface="+mj-lt"/>
              <a:buAutoNum type="arabicPeriod"/>
            </a:pPr>
            <a:r>
              <a:rPr lang="it-IT" sz="1200" kern="1200" dirty="0">
                <a:solidFill>
                  <a:schemeClr val="tx1"/>
                </a:solidFill>
                <a:effectLst/>
                <a:latin typeface="+mn-lt"/>
                <a:ea typeface="+mn-ea"/>
                <a:cs typeface="+mn-cs"/>
              </a:rPr>
              <a:t>Il futuro potrebbe essere rappresentato dalla ‘</a:t>
            </a:r>
            <a:r>
              <a:rPr lang="it-IT" sz="1200" kern="1200" dirty="0" err="1">
                <a:solidFill>
                  <a:schemeClr val="tx1"/>
                </a:solidFill>
                <a:effectLst/>
                <a:latin typeface="+mn-lt"/>
                <a:ea typeface="+mn-ea"/>
                <a:cs typeface="+mn-cs"/>
              </a:rPr>
              <a:t>fintegration</a:t>
            </a:r>
            <a:r>
              <a:rPr lang="it-IT" sz="1200" kern="1200" dirty="0">
                <a:solidFill>
                  <a:schemeClr val="tx1"/>
                </a:solidFill>
                <a:effectLst/>
                <a:latin typeface="+mn-lt"/>
                <a:ea typeface="+mn-ea"/>
                <a:cs typeface="+mn-cs"/>
              </a:rPr>
              <a:t>’, l’integrazione tra banche e player digitali, </a:t>
            </a:r>
          </a:p>
          <a:p>
            <a:pPr marL="228600" indent="-228600">
              <a:buFont typeface="+mj-lt"/>
              <a:buAutoNum type="arabicPeriod"/>
            </a:pPr>
            <a:r>
              <a:rPr lang="it-IT" sz="1200" kern="1200" dirty="0">
                <a:solidFill>
                  <a:schemeClr val="tx1"/>
                </a:solidFill>
                <a:effectLst/>
                <a:latin typeface="+mn-lt"/>
                <a:ea typeface="+mn-ea"/>
                <a:cs typeface="+mn-cs"/>
              </a:rPr>
              <a:t>tramite partnership e accordi di collaborazione, per mettere a fattor comune le rispettive </a:t>
            </a:r>
            <a:r>
              <a:rPr lang="it-IT" sz="1200" kern="1200" dirty="0" err="1">
                <a:solidFill>
                  <a:schemeClr val="tx1"/>
                </a:solidFill>
                <a:effectLst/>
                <a:latin typeface="+mn-lt"/>
                <a:ea typeface="+mn-ea"/>
                <a:cs typeface="+mn-cs"/>
              </a:rPr>
              <a:t>capability</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La vera differenza tra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e banche è nell’approccio. </a:t>
            </a:r>
          </a:p>
          <a:p>
            <a:pPr marL="228600" indent="-228600">
              <a:buFont typeface="+mj-lt"/>
              <a:buAutoNum type="arabicPeriod"/>
            </a:pPr>
            <a:r>
              <a:rPr lang="it-IT" sz="1200" kern="1200" dirty="0">
                <a:solidFill>
                  <a:schemeClr val="tx1"/>
                </a:solidFill>
                <a:effectLst/>
                <a:latin typeface="+mn-lt"/>
                <a:ea typeface="+mn-ea"/>
                <a:cs typeface="+mn-cs"/>
              </a:rPr>
              <a:t>Le aziende leader della </a:t>
            </a:r>
            <a:r>
              <a:rPr lang="it-IT" sz="1200" kern="1200" dirty="0" err="1">
                <a:solidFill>
                  <a:schemeClr val="tx1"/>
                </a:solidFill>
                <a:effectLst/>
                <a:latin typeface="+mn-lt"/>
                <a:ea typeface="+mn-ea"/>
                <a:cs typeface="+mn-cs"/>
              </a:rPr>
              <a:t>digital</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transformation</a:t>
            </a:r>
            <a:r>
              <a:rPr lang="it-IT" sz="1200" kern="1200" dirty="0">
                <a:solidFill>
                  <a:schemeClr val="tx1"/>
                </a:solidFill>
                <a:effectLst/>
                <a:latin typeface="+mn-lt"/>
                <a:ea typeface="+mn-ea"/>
                <a:cs typeface="+mn-cs"/>
              </a:rPr>
              <a:t> si focalizzano soprattutto sull’innovazione e sulla crescita, </a:t>
            </a:r>
          </a:p>
          <a:p>
            <a:pPr marL="228600" indent="-228600">
              <a:buFont typeface="+mj-lt"/>
              <a:buAutoNum type="arabicPeriod"/>
            </a:pPr>
            <a:r>
              <a:rPr lang="it-IT" sz="1200" kern="1200" dirty="0">
                <a:solidFill>
                  <a:schemeClr val="tx1"/>
                </a:solidFill>
                <a:effectLst/>
                <a:latin typeface="+mn-lt"/>
                <a:ea typeface="+mn-ea"/>
                <a:cs typeface="+mn-cs"/>
              </a:rPr>
              <a:t>mentre le aziende ‘tradizionali’ si preoccupano principalmente della riduzione dei costi. </a:t>
            </a:r>
          </a:p>
          <a:p>
            <a:pPr marL="228600" indent="-228600">
              <a:buFont typeface="+mj-lt"/>
              <a:buAutoNum type="arabicPeriod"/>
            </a:pP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POPUP</a:t>
            </a:r>
          </a:p>
          <a:p>
            <a:r>
              <a:rPr lang="it-IT" sz="1200" b="1" kern="1200" dirty="0">
                <a:solidFill>
                  <a:schemeClr val="tx1"/>
                </a:solidFill>
                <a:effectLst/>
                <a:latin typeface="+mn-lt"/>
                <a:ea typeface="+mn-ea"/>
                <a:cs typeface="+mn-cs"/>
              </a:rPr>
              <a:t>L’esperienza R3</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Un esempio di collaborazione tra banche e </a:t>
            </a:r>
            <a:r>
              <a:rPr lang="it-IT" sz="1200" kern="1200" dirty="0" err="1">
                <a:solidFill>
                  <a:schemeClr val="tx1"/>
                </a:solidFill>
                <a:effectLst/>
                <a:latin typeface="+mn-lt"/>
                <a:ea typeface="+mn-ea"/>
                <a:cs typeface="+mn-cs"/>
              </a:rPr>
              <a:t>fintech</a:t>
            </a:r>
            <a:r>
              <a:rPr lang="it-IT" sz="1200" kern="1200" dirty="0">
                <a:solidFill>
                  <a:schemeClr val="tx1"/>
                </a:solidFill>
                <a:effectLst/>
                <a:latin typeface="+mn-lt"/>
                <a:ea typeface="+mn-ea"/>
                <a:cs typeface="+mn-cs"/>
              </a:rPr>
              <a:t> è l’esperienza di R3, un’azienda tecnologica specializzata nella creazione di </a:t>
            </a:r>
            <a:r>
              <a:rPr lang="it-IT" sz="1200" kern="1200" dirty="0" err="1">
                <a:solidFill>
                  <a:schemeClr val="tx1"/>
                </a:solidFill>
                <a:effectLst/>
                <a:latin typeface="+mn-lt"/>
                <a:ea typeface="+mn-ea"/>
                <a:cs typeface="+mn-cs"/>
              </a:rPr>
              <a:t>blockchain</a:t>
            </a:r>
            <a:r>
              <a:rPr lang="it-IT" sz="1200" kern="1200" dirty="0">
                <a:solidFill>
                  <a:schemeClr val="tx1"/>
                </a:solidFill>
                <a:effectLst/>
                <a:latin typeface="+mn-lt"/>
                <a:ea typeface="+mn-ea"/>
                <a:cs typeface="+mn-cs"/>
              </a:rPr>
              <a:t> per il mondo finanziario, che ha attratto l’attenzione dei principali operatori del settore e ha creato un consorzio di più di 70 istituti, tra cui Barclays, BBVA, Credit </a:t>
            </a:r>
            <a:r>
              <a:rPr lang="it-IT" sz="1200" kern="1200" dirty="0" err="1">
                <a:solidFill>
                  <a:schemeClr val="tx1"/>
                </a:solidFill>
                <a:effectLst/>
                <a:latin typeface="+mn-lt"/>
                <a:ea typeface="+mn-ea"/>
                <a:cs typeface="+mn-cs"/>
              </a:rPr>
              <a:t>Suisse</a:t>
            </a:r>
            <a:r>
              <a:rPr lang="it-IT" sz="1200" kern="1200" dirty="0">
                <a:solidFill>
                  <a:schemeClr val="tx1"/>
                </a:solidFill>
                <a:effectLst/>
                <a:latin typeface="+mn-lt"/>
                <a:ea typeface="+mn-ea"/>
                <a:cs typeface="+mn-cs"/>
              </a:rPr>
              <a:t>, ma anche UniCredit, Intesa Sanpaolo e Banca Mediolanum, con lo scopo di sviluppare soluzioni condivise per lo sfruttamento della tecnologia </a:t>
            </a:r>
            <a:r>
              <a:rPr lang="it-IT" sz="1200" kern="1200" dirty="0" err="1">
                <a:solidFill>
                  <a:schemeClr val="tx1"/>
                </a:solidFill>
                <a:effectLst/>
                <a:latin typeface="+mn-lt"/>
                <a:ea typeface="+mn-ea"/>
                <a:cs typeface="+mn-cs"/>
              </a:rPr>
              <a:t>blockchain</a:t>
            </a:r>
            <a:r>
              <a:rPr lang="it-IT" sz="1200" kern="1200" dirty="0">
                <a:solidFill>
                  <a:schemeClr val="tx1"/>
                </a:solidFill>
                <a:effectLst/>
                <a:latin typeface="+mn-lt"/>
                <a:ea typeface="+mn-ea"/>
                <a:cs typeface="+mn-cs"/>
              </a:rPr>
              <a:t> nel mondo bancario. </a:t>
            </a:r>
          </a:p>
          <a:p>
            <a:pPr marL="0" indent="0">
              <a:buFont typeface="+mj-lt"/>
              <a:buNone/>
            </a:pP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8</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KPMG prospetta per il 2018 la crescita del settore Fintech in 10 direzioni.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Prima di tutto la continua innovazione e l’adozione dell’Intelligenza Artificiale come tecnologia di base,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l’aumento degli investimenti in Regtech in tutto il mondo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e la maggiore collaborazione e partnership  tra fornitori su larga scala.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Ma nelle predizioni di KPMG ci sono anche: l’ascesa della tecnologia e delle piattaforme di mutui online,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e i primi tentativi di successo nell’iniziazione dei sistemi di produzione di blockchain,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le open Banking come obiettivo per gli sviluppatori di terze parti in Europa e nel mondo,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le banche digitali costruite dai fornitori di servizi finanziari,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l’accelerazione degli investimenti nelle innovazioni Insurtech e l’istituzione di hub in tutto il mondo,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l’ampliamento dei solution sets  delle fintech mature,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a:solidFill>
                  <a:schemeClr val="tx1"/>
                </a:solidFill>
                <a:latin typeface="+mn-lt"/>
                <a:ea typeface="+mn-ea"/>
                <a:cs typeface="+mn-cs"/>
              </a:rPr>
              <a:t>e, infine, una maggiore collaborazione e partnership tra fintech  e giganti della tecnologia.</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837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23/11/2018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23/11/2018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jp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9.jp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17.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hyperlink" Target="https://www.freepik.com/free-photo/payment-for-a-created-birth-chart-natal-chart-horoscope-chart_1189697.htm#term=prediction&amp;page=1&amp;position=13" TargetMode="External"/><Relationship Id="rId4" Type="http://schemas.openxmlformats.org/officeDocument/2006/relationships/hyperlink" Target="https://www.freepik.com/free-photo/app-woman-white-solution-closeup-two_1238817.htm#term=partnership&amp;page=1&amp;position=1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8.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QuickStyle" Target="../diagrams/quickStyle1.xml"/><Relationship Id="rId11" Type="http://schemas.openxmlformats.org/officeDocument/2006/relationships/image" Target="../media/image31.png"/><Relationship Id="rId5" Type="http://schemas.openxmlformats.org/officeDocument/2006/relationships/diagramLayout" Target="../diagrams/layout1.xml"/><Relationship Id="rId10" Type="http://schemas.openxmlformats.org/officeDocument/2006/relationships/image" Target="../media/image30.png"/><Relationship Id="rId4" Type="http://schemas.openxmlformats.org/officeDocument/2006/relationships/diagramData" Target="../diagrams/data1.xml"/><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32.jp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5" Type="http://schemas.openxmlformats.org/officeDocument/2006/relationships/image" Target="../media/image17.png"/><Relationship Id="rId10" Type="http://schemas.openxmlformats.org/officeDocument/2006/relationships/diagramData" Target="../diagrams/data3.xml"/><Relationship Id="rId4" Type="http://schemas.openxmlformats.org/officeDocument/2006/relationships/image" Target="../media/image33.png"/><Relationship Id="rId9" Type="http://schemas.microsoft.com/office/2007/relationships/diagramDrawing" Target="../diagrams/drawing2.xml"/><Relationship Id="rId14" Type="http://schemas.microsoft.com/office/2007/relationships/diagramDrawing" Target="../diagrams/drawin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514837" y="-1188954"/>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ES" sz="3600" b="1">
                <a:solidFill>
                  <a:schemeClr val="tx2">
                    <a:lumMod val="75000"/>
                  </a:schemeClr>
                </a:solidFill>
                <a:latin typeface="Articulate Light" panose="02000503040000020004" pitchFamily="2" charset="0"/>
              </a:rPr>
              <a:t>Digital banking: la survey - Parte 3 </a:t>
            </a:r>
            <a:r>
              <a:rPr lang="it-IT" sz="3600" b="1">
                <a:solidFill>
                  <a:schemeClr val="tx2">
                    <a:lumMod val="75000"/>
                  </a:schemeClr>
                </a:solidFill>
                <a:latin typeface="Articulate Light" panose="02000503040000020004" pitchFamily="2" charset="0"/>
              </a:rPr>
              <a:t>Lezione 4</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0DA1A73-3CB5-4205-BD2D-EA07307BCE52}"/>
              </a:ext>
            </a:extLst>
          </p:cNvPr>
          <p:cNvSpPr txBox="1"/>
          <p:nvPr/>
        </p:nvSpPr>
        <p:spPr>
          <a:xfrm>
            <a:off x="203200" y="1661340"/>
            <a:ext cx="5260622" cy="369332"/>
          </a:xfrm>
          <a:prstGeom prst="rect">
            <a:avLst/>
          </a:prstGeom>
          <a:noFill/>
        </p:spPr>
        <p:txBody>
          <a:bodyPr wrap="square" rtlCol="0">
            <a:spAutoFit/>
          </a:bodyPr>
          <a:lstStyle/>
          <a:p>
            <a:r>
              <a:rPr lang="it-IT"/>
              <a:t>MODULO 2 - Rischi e strumenti di investimento</a:t>
            </a:r>
          </a:p>
        </p:txBody>
      </p:sp>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BF23797F-C9CF-4D1E-9FB9-9D52CDE3F5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0226" y="456105"/>
            <a:ext cx="6394799" cy="6394799"/>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id="{8D336CCD-BCA5-4D0C-80B2-9BCA1B4C71DD}"/>
              </a:ext>
            </a:extLst>
          </p:cNvPr>
          <p:cNvSpPr>
            <a:spLocks/>
          </p:cNvSpPr>
          <p:nvPr/>
        </p:nvSpPr>
        <p:spPr>
          <a:xfrm rot="10800000">
            <a:off x="-16304" y="3007174"/>
            <a:ext cx="6522199" cy="3845644"/>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3820629"/>
          </a:xfrm>
          <a:prstGeom prst="flowChartDocument">
            <a:avLst/>
          </a:prstGeom>
          <a:solidFill>
            <a:srgbClr val="B01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Platformification 1/4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5 si rappresenta lo scambio tra i due gruppi che passa per la piattaforma (frecce o altro)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https://www.freepik.com/free-photo/woman-and-man-solving-network-connectivity-puzzle-over-wooden-desk_2602507.htm#term=network&amp;page=1&amp;position=14</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2796863" y="152836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4" name="CasellaDiTesto 73">
            <a:extLst>
              <a:ext uri="{FF2B5EF4-FFF2-40B4-BE49-F238E27FC236}">
                <a16:creationId xmlns:a16="http://schemas.microsoft.com/office/drawing/2014/main" id="{7D8AB8E6-F0C4-4E12-B678-31864659E3CC}"/>
              </a:ext>
            </a:extLst>
          </p:cNvPr>
          <p:cNvSpPr txBox="1"/>
          <p:nvPr/>
        </p:nvSpPr>
        <p:spPr>
          <a:xfrm>
            <a:off x="161462" y="4608679"/>
            <a:ext cx="2468922" cy="646331"/>
          </a:xfrm>
          <a:prstGeom prst="rect">
            <a:avLst/>
          </a:prstGeom>
          <a:noFill/>
        </p:spPr>
        <p:txBody>
          <a:bodyPr wrap="square" rtlCol="0">
            <a:spAutoFit/>
          </a:bodyPr>
          <a:lstStyle/>
          <a:p>
            <a:pPr lvl="0"/>
            <a:r>
              <a:rPr lang="it-IT">
                <a:solidFill>
                  <a:schemeClr val="tx1">
                    <a:lumMod val="85000"/>
                  </a:schemeClr>
                </a:solidFill>
              </a:rPr>
              <a:t>Evoluzione del Financial Services</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36" name="Rettangolo arrotondato 44">
            <a:extLst>
              <a:ext uri="{FF2B5EF4-FFF2-40B4-BE49-F238E27FC236}">
                <a16:creationId xmlns:a16="http://schemas.microsoft.com/office/drawing/2014/main" id="{D3F6A663-D9EA-4C91-B1A7-AFD6B62292FC}"/>
              </a:ext>
            </a:extLst>
          </p:cNvPr>
          <p:cNvSpPr/>
          <p:nvPr/>
        </p:nvSpPr>
        <p:spPr>
          <a:xfrm>
            <a:off x="9109006" y="11138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2" name="Rettangolo arrotondato 44">
            <a:extLst>
              <a:ext uri="{FF2B5EF4-FFF2-40B4-BE49-F238E27FC236}">
                <a16:creationId xmlns:a16="http://schemas.microsoft.com/office/drawing/2014/main" id="{0B2BEE85-2AD8-4414-A59C-109B43118F88}"/>
              </a:ext>
            </a:extLst>
          </p:cNvPr>
          <p:cNvSpPr/>
          <p:nvPr/>
        </p:nvSpPr>
        <p:spPr>
          <a:xfrm>
            <a:off x="706989" y="20863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3" name="Rettangolo arrotondato 44">
            <a:extLst>
              <a:ext uri="{FF2B5EF4-FFF2-40B4-BE49-F238E27FC236}">
                <a16:creationId xmlns:a16="http://schemas.microsoft.com/office/drawing/2014/main" id="{63F7B93D-838E-47E5-85BB-EF10F77D7F9D}"/>
              </a:ext>
            </a:extLst>
          </p:cNvPr>
          <p:cNvSpPr/>
          <p:nvPr/>
        </p:nvSpPr>
        <p:spPr>
          <a:xfrm>
            <a:off x="1635906" y="9911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5" name="CasellaDiTesto 54">
            <a:extLst>
              <a:ext uri="{FF2B5EF4-FFF2-40B4-BE49-F238E27FC236}">
                <a16:creationId xmlns:a16="http://schemas.microsoft.com/office/drawing/2014/main" id="{16621805-7437-4D79-ADB9-120F3AE1A039}"/>
              </a:ext>
            </a:extLst>
          </p:cNvPr>
          <p:cNvSpPr txBox="1"/>
          <p:nvPr/>
        </p:nvSpPr>
        <p:spPr>
          <a:xfrm>
            <a:off x="416288" y="3007174"/>
            <a:ext cx="5843777" cy="646331"/>
          </a:xfrm>
          <a:prstGeom prst="rect">
            <a:avLst/>
          </a:prstGeom>
          <a:noFill/>
        </p:spPr>
        <p:txBody>
          <a:bodyPr wrap="square" rtlCol="0">
            <a:spAutoFit/>
          </a:bodyPr>
          <a:lstStyle/>
          <a:p>
            <a:pPr lvl="0"/>
            <a:r>
              <a:rPr lang="it-IT" b="1">
                <a:solidFill>
                  <a:schemeClr val="tx1">
                    <a:lumMod val="85000"/>
                  </a:schemeClr>
                </a:solidFill>
              </a:rPr>
              <a:t>Il valore della piattaforma aumenta all’aumentare degli utenti</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155575" y="5872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8" name="Rettangolo arrotondato 44">
            <a:extLst>
              <a:ext uri="{FF2B5EF4-FFF2-40B4-BE49-F238E27FC236}">
                <a16:creationId xmlns:a16="http://schemas.microsoft.com/office/drawing/2014/main" id="{B67184BA-C30B-40A9-8D68-92F3DFB17D6B}"/>
              </a:ext>
            </a:extLst>
          </p:cNvPr>
          <p:cNvSpPr/>
          <p:nvPr/>
        </p:nvSpPr>
        <p:spPr>
          <a:xfrm>
            <a:off x="173201" y="440023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pic>
        <p:nvPicPr>
          <p:cNvPr id="4" name="Immagine 3">
            <a:extLst>
              <a:ext uri="{FF2B5EF4-FFF2-40B4-BE49-F238E27FC236}">
                <a16:creationId xmlns:a16="http://schemas.microsoft.com/office/drawing/2014/main" id="{8BB20309-A626-4C42-AC3A-1DD940442F47}"/>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10803" y="663939"/>
            <a:ext cx="869731" cy="869731"/>
          </a:xfrm>
          <a:prstGeom prst="rect">
            <a:avLst/>
          </a:prstGeom>
        </p:spPr>
      </p:pic>
      <p:pic>
        <p:nvPicPr>
          <p:cNvPr id="37" name="Immagine 36">
            <a:extLst>
              <a:ext uri="{FF2B5EF4-FFF2-40B4-BE49-F238E27FC236}">
                <a16:creationId xmlns:a16="http://schemas.microsoft.com/office/drawing/2014/main" id="{225F04EC-1484-49F0-9B0B-EB23C87F6A5F}"/>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979900" y="698486"/>
            <a:ext cx="869731" cy="869731"/>
          </a:xfrm>
          <a:prstGeom prst="rect">
            <a:avLst/>
          </a:prstGeom>
        </p:spPr>
      </p:pic>
      <p:sp>
        <p:nvSpPr>
          <p:cNvPr id="38" name="CasellaDiTesto 37">
            <a:extLst>
              <a:ext uri="{FF2B5EF4-FFF2-40B4-BE49-F238E27FC236}">
                <a16:creationId xmlns:a16="http://schemas.microsoft.com/office/drawing/2014/main" id="{60DD52D6-9EC4-46F4-A7B4-6EE5A41D283E}"/>
              </a:ext>
            </a:extLst>
          </p:cNvPr>
          <p:cNvSpPr txBox="1"/>
          <p:nvPr/>
        </p:nvSpPr>
        <p:spPr>
          <a:xfrm>
            <a:off x="311410" y="1816477"/>
            <a:ext cx="1641362" cy="369332"/>
          </a:xfrm>
          <a:prstGeom prst="rect">
            <a:avLst/>
          </a:prstGeom>
          <a:noFill/>
        </p:spPr>
        <p:txBody>
          <a:bodyPr wrap="square" rtlCol="0">
            <a:spAutoFit/>
          </a:bodyPr>
          <a:lstStyle/>
          <a:p>
            <a:pPr lvl="0"/>
            <a:r>
              <a:rPr lang="it-IT" b="1">
                <a:solidFill>
                  <a:schemeClr val="tx1">
                    <a:lumMod val="85000"/>
                  </a:schemeClr>
                </a:solidFill>
              </a:rPr>
              <a:t>MERCHANT</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39" name="CasellaDiTesto 38">
            <a:extLst>
              <a:ext uri="{FF2B5EF4-FFF2-40B4-BE49-F238E27FC236}">
                <a16:creationId xmlns:a16="http://schemas.microsoft.com/office/drawing/2014/main" id="{20EC3111-B1C7-4539-ACDD-C1952395AD7C}"/>
              </a:ext>
            </a:extLst>
          </p:cNvPr>
          <p:cNvSpPr txBox="1"/>
          <p:nvPr/>
        </p:nvSpPr>
        <p:spPr>
          <a:xfrm>
            <a:off x="4499356" y="1816477"/>
            <a:ext cx="1924298" cy="369332"/>
          </a:xfrm>
          <a:prstGeom prst="rect">
            <a:avLst/>
          </a:prstGeom>
          <a:noFill/>
        </p:spPr>
        <p:txBody>
          <a:bodyPr wrap="square" rtlCol="0">
            <a:spAutoFit/>
          </a:bodyPr>
          <a:lstStyle/>
          <a:p>
            <a:pPr lvl="0"/>
            <a:r>
              <a:rPr lang="it-IT" b="1">
                <a:solidFill>
                  <a:schemeClr val="tx1">
                    <a:lumMod val="85000"/>
                  </a:schemeClr>
                </a:solidFill>
              </a:rPr>
              <a:t>CONSUMATORI</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40" name="CasellaDiTesto 39">
            <a:extLst>
              <a:ext uri="{FF2B5EF4-FFF2-40B4-BE49-F238E27FC236}">
                <a16:creationId xmlns:a16="http://schemas.microsoft.com/office/drawing/2014/main" id="{80749605-2ADF-4CC1-AE44-02CB5A48DE9B}"/>
              </a:ext>
            </a:extLst>
          </p:cNvPr>
          <p:cNvSpPr txBox="1"/>
          <p:nvPr/>
        </p:nvSpPr>
        <p:spPr>
          <a:xfrm>
            <a:off x="2234651" y="1778244"/>
            <a:ext cx="1924298" cy="369332"/>
          </a:xfrm>
          <a:prstGeom prst="rect">
            <a:avLst/>
          </a:prstGeom>
          <a:noFill/>
        </p:spPr>
        <p:txBody>
          <a:bodyPr wrap="square" rtlCol="0">
            <a:spAutoFit/>
          </a:bodyPr>
          <a:lstStyle/>
          <a:p>
            <a:pPr lvl="0"/>
            <a:r>
              <a:rPr lang="it-IT" b="1">
                <a:solidFill>
                  <a:schemeClr val="tx1">
                    <a:lumMod val="85000"/>
                  </a:schemeClr>
                </a:solidFill>
              </a:rPr>
              <a:t>PIATTAFORMA</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7" name="Freccia a destra 6">
            <a:extLst>
              <a:ext uri="{FF2B5EF4-FFF2-40B4-BE49-F238E27FC236}">
                <a16:creationId xmlns:a16="http://schemas.microsoft.com/office/drawing/2014/main" id="{6884E195-E75A-42C0-AC8C-F60AE6516FCF}"/>
              </a:ext>
            </a:extLst>
          </p:cNvPr>
          <p:cNvSpPr/>
          <p:nvPr/>
        </p:nvSpPr>
        <p:spPr>
          <a:xfrm>
            <a:off x="1442067" y="1194345"/>
            <a:ext cx="1011585" cy="186017"/>
          </a:xfrm>
          <a:prstGeom prst="rightArrow">
            <a:avLst/>
          </a:prstGeom>
          <a:solidFill>
            <a:srgbClr val="92D05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Freccia a destra 43">
            <a:extLst>
              <a:ext uri="{FF2B5EF4-FFF2-40B4-BE49-F238E27FC236}">
                <a16:creationId xmlns:a16="http://schemas.microsoft.com/office/drawing/2014/main" id="{9766E9D3-A242-4E47-B906-7B3452DFDD83}"/>
              </a:ext>
            </a:extLst>
          </p:cNvPr>
          <p:cNvSpPr/>
          <p:nvPr/>
        </p:nvSpPr>
        <p:spPr>
          <a:xfrm rot="10800000">
            <a:off x="3625605" y="1156577"/>
            <a:ext cx="1148999" cy="179216"/>
          </a:xfrm>
          <a:prstGeom prst="rightArrow">
            <a:avLst/>
          </a:prstGeom>
          <a:solidFill>
            <a:srgbClr val="92D05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1BB3A2B-F1F5-4A37-B207-2556936469FC}"/>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2529533" y="720274"/>
            <a:ext cx="994883" cy="994883"/>
          </a:xfrm>
          <a:prstGeom prst="rect">
            <a:avLst/>
          </a:prstGeom>
        </p:spPr>
      </p:pic>
      <p:sp>
        <p:nvSpPr>
          <p:cNvPr id="45" name="Freccia a destra 44">
            <a:extLst>
              <a:ext uri="{FF2B5EF4-FFF2-40B4-BE49-F238E27FC236}">
                <a16:creationId xmlns:a16="http://schemas.microsoft.com/office/drawing/2014/main" id="{9D01F850-6BC9-47F7-8802-4C9C68E8C298}"/>
              </a:ext>
            </a:extLst>
          </p:cNvPr>
          <p:cNvSpPr/>
          <p:nvPr/>
        </p:nvSpPr>
        <p:spPr>
          <a:xfrm rot="10800000">
            <a:off x="1386823" y="913502"/>
            <a:ext cx="1005296" cy="177184"/>
          </a:xfrm>
          <a:prstGeom prst="rightArrow">
            <a:avLst/>
          </a:prstGeom>
          <a:solidFill>
            <a:srgbClr val="92D05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Freccia a destra 64">
            <a:extLst>
              <a:ext uri="{FF2B5EF4-FFF2-40B4-BE49-F238E27FC236}">
                <a16:creationId xmlns:a16="http://schemas.microsoft.com/office/drawing/2014/main" id="{32ABB3E5-2B5C-40DA-B6F7-6B69F9625343}"/>
              </a:ext>
            </a:extLst>
          </p:cNvPr>
          <p:cNvSpPr/>
          <p:nvPr/>
        </p:nvSpPr>
        <p:spPr>
          <a:xfrm>
            <a:off x="3712943" y="872661"/>
            <a:ext cx="1011585" cy="186017"/>
          </a:xfrm>
          <a:prstGeom prst="rightArrow">
            <a:avLst/>
          </a:prstGeom>
          <a:solidFill>
            <a:srgbClr val="92D05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arrotondato 44">
            <a:extLst>
              <a:ext uri="{FF2B5EF4-FFF2-40B4-BE49-F238E27FC236}">
                <a16:creationId xmlns:a16="http://schemas.microsoft.com/office/drawing/2014/main" id="{C1320E19-417E-4BA9-B0D4-8E49CBB7E060}"/>
              </a:ext>
            </a:extLst>
          </p:cNvPr>
          <p:cNvSpPr/>
          <p:nvPr/>
        </p:nvSpPr>
        <p:spPr>
          <a:xfrm>
            <a:off x="5711405" y="65444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8" name="Rettangolo arrotondato 44">
            <a:extLst>
              <a:ext uri="{FF2B5EF4-FFF2-40B4-BE49-F238E27FC236}">
                <a16:creationId xmlns:a16="http://schemas.microsoft.com/office/drawing/2014/main" id="{A355A1AE-C964-4769-BB27-B1C153232377}"/>
              </a:ext>
            </a:extLst>
          </p:cNvPr>
          <p:cNvSpPr/>
          <p:nvPr/>
        </p:nvSpPr>
        <p:spPr>
          <a:xfrm>
            <a:off x="5239416" y="209811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9" name="Fumetto: rettangolo 68">
            <a:extLst>
              <a:ext uri="{FF2B5EF4-FFF2-40B4-BE49-F238E27FC236}">
                <a16:creationId xmlns:a16="http://schemas.microsoft.com/office/drawing/2014/main" id="{A71961EE-D22A-4450-BCA8-3A3F1DDFC3BD}"/>
              </a:ext>
            </a:extLst>
          </p:cNvPr>
          <p:cNvSpPr/>
          <p:nvPr/>
        </p:nvSpPr>
        <p:spPr>
          <a:xfrm>
            <a:off x="375295" y="2447481"/>
            <a:ext cx="5818592" cy="378019"/>
          </a:xfrm>
          <a:prstGeom prst="wedgeRectCallout">
            <a:avLst>
              <a:gd name="adj1" fmla="val -24304"/>
              <a:gd name="adj2" fmla="val 81885"/>
            </a:avLst>
          </a:prstGeom>
          <a:solidFill>
            <a:srgbClr val="92D05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asellaDiTesto 69">
            <a:extLst>
              <a:ext uri="{FF2B5EF4-FFF2-40B4-BE49-F238E27FC236}">
                <a16:creationId xmlns:a16="http://schemas.microsoft.com/office/drawing/2014/main" id="{F87F7786-06CF-4271-AD68-7C28625B982F}"/>
              </a:ext>
            </a:extLst>
          </p:cNvPr>
          <p:cNvSpPr txBox="1"/>
          <p:nvPr/>
        </p:nvSpPr>
        <p:spPr>
          <a:xfrm>
            <a:off x="1952772" y="2490675"/>
            <a:ext cx="3282953" cy="369332"/>
          </a:xfrm>
          <a:prstGeom prst="rect">
            <a:avLst/>
          </a:prstGeom>
          <a:noFill/>
        </p:spPr>
        <p:txBody>
          <a:bodyPr wrap="square" rtlCol="0">
            <a:spAutoFit/>
          </a:bodyPr>
          <a:lstStyle/>
          <a:p>
            <a:r>
              <a:rPr lang="it-IT" b="1"/>
              <a:t>NETWORK EFFECT</a:t>
            </a:r>
            <a:endParaRPr lang="it-IT" dirty="0"/>
          </a:p>
        </p:txBody>
      </p:sp>
      <p:sp>
        <p:nvSpPr>
          <p:cNvPr id="64" name="Rettangolo arrotondato 44">
            <a:extLst>
              <a:ext uri="{FF2B5EF4-FFF2-40B4-BE49-F238E27FC236}">
                <a16:creationId xmlns:a16="http://schemas.microsoft.com/office/drawing/2014/main" id="{42E223E2-BABF-4E58-84CF-D3BDF306405B}"/>
              </a:ext>
            </a:extLst>
          </p:cNvPr>
          <p:cNvSpPr/>
          <p:nvPr/>
        </p:nvSpPr>
        <p:spPr>
          <a:xfrm>
            <a:off x="1280854" y="249588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6" name="Rettangolo arrotondato 44">
            <a:extLst>
              <a:ext uri="{FF2B5EF4-FFF2-40B4-BE49-F238E27FC236}">
                <a16:creationId xmlns:a16="http://schemas.microsoft.com/office/drawing/2014/main" id="{E44E338A-F931-43F7-9967-478106E9B089}"/>
              </a:ext>
            </a:extLst>
          </p:cNvPr>
          <p:cNvSpPr/>
          <p:nvPr/>
        </p:nvSpPr>
        <p:spPr>
          <a:xfrm>
            <a:off x="-22596" y="302500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3" name="CasellaDiTesto 72">
            <a:extLst>
              <a:ext uri="{FF2B5EF4-FFF2-40B4-BE49-F238E27FC236}">
                <a16:creationId xmlns:a16="http://schemas.microsoft.com/office/drawing/2014/main" id="{DDE07BE5-A282-4180-8BE8-197D59883E9C}"/>
              </a:ext>
            </a:extLst>
          </p:cNvPr>
          <p:cNvSpPr txBox="1"/>
          <p:nvPr/>
        </p:nvSpPr>
        <p:spPr>
          <a:xfrm>
            <a:off x="217657" y="5624389"/>
            <a:ext cx="2016994" cy="646331"/>
          </a:xfrm>
          <a:prstGeom prst="rect">
            <a:avLst/>
          </a:prstGeom>
          <a:noFill/>
        </p:spPr>
        <p:txBody>
          <a:bodyPr wrap="square" rtlCol="0">
            <a:spAutoFit/>
          </a:bodyPr>
          <a:lstStyle/>
          <a:p>
            <a:pPr lvl="0"/>
            <a:r>
              <a:rPr lang="it-IT">
                <a:solidFill>
                  <a:schemeClr val="tx1">
                    <a:lumMod val="85000"/>
                  </a:schemeClr>
                </a:solidFill>
              </a:rPr>
              <a:t>Trend:</a:t>
            </a:r>
          </a:p>
          <a:p>
            <a:pPr lvl="0"/>
            <a:r>
              <a:rPr lang="it-IT" b="1">
                <a:solidFill>
                  <a:schemeClr val="tx1">
                    <a:lumMod val="85000"/>
                  </a:schemeClr>
                </a:solidFill>
              </a:rPr>
              <a:t>Platformification</a:t>
            </a:r>
          </a:p>
        </p:txBody>
      </p:sp>
      <p:sp>
        <p:nvSpPr>
          <p:cNvPr id="75" name="CasellaDiTesto 74">
            <a:extLst>
              <a:ext uri="{FF2B5EF4-FFF2-40B4-BE49-F238E27FC236}">
                <a16:creationId xmlns:a16="http://schemas.microsoft.com/office/drawing/2014/main" id="{C42D7B80-15B5-4A67-9958-7CCA498F3B23}"/>
              </a:ext>
            </a:extLst>
          </p:cNvPr>
          <p:cNvSpPr txBox="1"/>
          <p:nvPr/>
        </p:nvSpPr>
        <p:spPr>
          <a:xfrm>
            <a:off x="3128414" y="4595937"/>
            <a:ext cx="3440100" cy="646331"/>
          </a:xfrm>
          <a:prstGeom prst="rect">
            <a:avLst/>
          </a:prstGeom>
          <a:noFill/>
        </p:spPr>
        <p:txBody>
          <a:bodyPr wrap="square" rtlCol="0">
            <a:spAutoFit/>
          </a:bodyPr>
          <a:lstStyle/>
          <a:p>
            <a:pPr lvl="0"/>
            <a:r>
              <a:rPr lang="it-IT">
                <a:solidFill>
                  <a:schemeClr val="tx1">
                    <a:lumMod val="85000"/>
                  </a:schemeClr>
                </a:solidFill>
              </a:rPr>
              <a:t>Modelli di business che sfruttano il «network effect»</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8" name="Freccia a gallone 7">
            <a:extLst>
              <a:ext uri="{FF2B5EF4-FFF2-40B4-BE49-F238E27FC236}">
                <a16:creationId xmlns:a16="http://schemas.microsoft.com/office/drawing/2014/main" id="{78730FE7-16F2-4816-AA93-F5ABB91E0BBF}"/>
              </a:ext>
            </a:extLst>
          </p:cNvPr>
          <p:cNvSpPr/>
          <p:nvPr/>
        </p:nvSpPr>
        <p:spPr>
          <a:xfrm>
            <a:off x="2259375" y="4605775"/>
            <a:ext cx="658539" cy="64360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6" name="CasellaDiTesto 75">
            <a:extLst>
              <a:ext uri="{FF2B5EF4-FFF2-40B4-BE49-F238E27FC236}">
                <a16:creationId xmlns:a16="http://schemas.microsoft.com/office/drawing/2014/main" id="{A675FEB7-EBA2-4512-AA68-23D01DACE6F4}"/>
              </a:ext>
            </a:extLst>
          </p:cNvPr>
          <p:cNvSpPr txBox="1"/>
          <p:nvPr/>
        </p:nvSpPr>
        <p:spPr>
          <a:xfrm>
            <a:off x="3122527" y="5662173"/>
            <a:ext cx="3137537" cy="646331"/>
          </a:xfrm>
          <a:prstGeom prst="rect">
            <a:avLst/>
          </a:prstGeom>
          <a:noFill/>
        </p:spPr>
        <p:txBody>
          <a:bodyPr wrap="square" rtlCol="0">
            <a:spAutoFit/>
          </a:bodyPr>
          <a:lstStyle/>
          <a:p>
            <a:pPr lvl="0"/>
            <a:r>
              <a:rPr lang="it-IT">
                <a:solidFill>
                  <a:schemeClr val="tx1">
                    <a:lumMod val="85000"/>
                  </a:schemeClr>
                </a:solidFill>
              </a:rPr>
              <a:t>Fusione di diversi servizi su un’unica piattaforma</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77" name="Freccia a gallone 76">
            <a:extLst>
              <a:ext uri="{FF2B5EF4-FFF2-40B4-BE49-F238E27FC236}">
                <a16:creationId xmlns:a16="http://schemas.microsoft.com/office/drawing/2014/main" id="{77F5F396-6DF9-4686-8CEC-94FB6D71916E}"/>
              </a:ext>
            </a:extLst>
          </p:cNvPr>
          <p:cNvSpPr/>
          <p:nvPr/>
        </p:nvSpPr>
        <p:spPr>
          <a:xfrm>
            <a:off x="2287465" y="5592076"/>
            <a:ext cx="658539" cy="64360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8" name="Rettangolo arrotondato 44">
            <a:extLst>
              <a:ext uri="{FF2B5EF4-FFF2-40B4-BE49-F238E27FC236}">
                <a16:creationId xmlns:a16="http://schemas.microsoft.com/office/drawing/2014/main" id="{7BA7B2BC-45A8-467D-BE5F-130B27BC3BB7}"/>
              </a:ext>
            </a:extLst>
          </p:cNvPr>
          <p:cNvSpPr/>
          <p:nvPr/>
        </p:nvSpPr>
        <p:spPr>
          <a:xfrm>
            <a:off x="2685221" y="458172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79" name="Rettangolo arrotondato 44">
            <a:extLst>
              <a:ext uri="{FF2B5EF4-FFF2-40B4-BE49-F238E27FC236}">
                <a16:creationId xmlns:a16="http://schemas.microsoft.com/office/drawing/2014/main" id="{5DAF6BC5-ABA1-45E4-8CB1-BDB951BFC8CD}"/>
              </a:ext>
            </a:extLst>
          </p:cNvPr>
          <p:cNvSpPr/>
          <p:nvPr/>
        </p:nvSpPr>
        <p:spPr>
          <a:xfrm>
            <a:off x="-52249" y="555824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80" name="Rettangolo arrotondato 44">
            <a:extLst>
              <a:ext uri="{FF2B5EF4-FFF2-40B4-BE49-F238E27FC236}">
                <a16:creationId xmlns:a16="http://schemas.microsoft.com/office/drawing/2014/main" id="{A80D7A97-0C1A-4D35-8DF2-A47370BC5F70}"/>
              </a:ext>
            </a:extLst>
          </p:cNvPr>
          <p:cNvSpPr/>
          <p:nvPr/>
        </p:nvSpPr>
        <p:spPr>
          <a:xfrm>
            <a:off x="2658874" y="554971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Tree>
    <p:extLst>
      <p:ext uri="{BB962C8B-B14F-4D97-AF65-F5344CB8AC3E}">
        <p14:creationId xmlns:p14="http://schemas.microsoft.com/office/powerpoint/2010/main" val="347403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20972" y="366956"/>
            <a:ext cx="8212347"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10</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Platformification 2/4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3202570"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r>
              <a:rPr lang="it-IT" sz="1400">
                <a:solidFill>
                  <a:prstClr val="black"/>
                </a:solidFill>
              </a:rPr>
              <a:t>https://www.freepik.com/free-photo/macro-shot-of-jigsaw-puzzles-teamwork-concept_3077328.htm#term=network&amp;page=4&amp;position=29</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 name="CasellaDiTesto 3"/>
          <p:cNvSpPr txBox="1"/>
          <p:nvPr/>
        </p:nvSpPr>
        <p:spPr>
          <a:xfrm>
            <a:off x="487701" y="2721245"/>
            <a:ext cx="1404552" cy="461665"/>
          </a:xfrm>
          <a:prstGeom prst="rect">
            <a:avLst/>
          </a:prstGeom>
          <a:noFill/>
        </p:spPr>
        <p:txBody>
          <a:bodyPr wrap="none" rtlCol="0">
            <a:spAutoFit/>
          </a:bodyPr>
          <a:lstStyle/>
          <a:p>
            <a:pPr lvl="0"/>
            <a:r>
              <a:rPr lang="it-IT" sz="2400" b="1">
                <a:solidFill>
                  <a:srgbClr val="EBEBEB">
                    <a:lumMod val="75000"/>
                  </a:srgbClr>
                </a:solidFill>
              </a:rPr>
              <a:t>Perché?</a:t>
            </a:r>
            <a:endParaRPr kumimoji="0" lang="it-IT" sz="2400" b="1"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11" name="Rettangolo 10"/>
          <p:cNvSpPr/>
          <p:nvPr/>
        </p:nvSpPr>
        <p:spPr>
          <a:xfrm>
            <a:off x="321736" y="513962"/>
            <a:ext cx="7213054" cy="1851854"/>
          </a:xfrm>
          <a:prstGeom prst="rect">
            <a:avLst/>
          </a:prstGeom>
        </p:spPr>
        <p:txBody>
          <a:bodyPr wrap="square">
            <a:spAutoFit/>
          </a:bodyPr>
          <a:lstStyle/>
          <a:p>
            <a:pPr lvl="0">
              <a:lnSpc>
                <a:spcPct val="150000"/>
              </a:lnSpc>
            </a:pPr>
            <a:r>
              <a:rPr lang="it-IT" sz="1600" b="1">
                <a:solidFill>
                  <a:schemeClr val="tx1">
                    <a:lumMod val="85000"/>
                  </a:schemeClr>
                </a:solidFill>
              </a:rPr>
              <a:t>I servizi finanziari hanno portato la tecnologia a supporto del business:</a:t>
            </a:r>
          </a:p>
          <a:p>
            <a:pPr lvl="1">
              <a:lnSpc>
                <a:spcPct val="150000"/>
              </a:lnSpc>
            </a:pPr>
            <a:r>
              <a:rPr lang="it-IT" sz="1600">
                <a:solidFill>
                  <a:srgbClr val="EBEBEB">
                    <a:lumMod val="75000"/>
                  </a:srgbClr>
                </a:solidFill>
              </a:rPr>
              <a:t>pagamenti;</a:t>
            </a:r>
          </a:p>
          <a:p>
            <a:pPr lvl="1">
              <a:lnSpc>
                <a:spcPct val="150000"/>
              </a:lnSpc>
            </a:pPr>
            <a:r>
              <a:rPr lang="it-IT" sz="1600">
                <a:solidFill>
                  <a:srgbClr val="EBEBEB">
                    <a:lumMod val="75000"/>
                  </a:srgbClr>
                </a:solidFill>
              </a:rPr>
              <a:t>gestione patrimoniale;</a:t>
            </a:r>
          </a:p>
          <a:p>
            <a:pPr lvl="1">
              <a:lnSpc>
                <a:spcPct val="150000"/>
              </a:lnSpc>
            </a:pPr>
            <a:r>
              <a:rPr lang="it-IT" sz="1600">
                <a:solidFill>
                  <a:srgbClr val="EBEBEB">
                    <a:lumMod val="75000"/>
                  </a:srgbClr>
                </a:solidFill>
              </a:rPr>
              <a:t>gestione del credito…</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61" name="Elaborazione 60">
            <a:extLst>
              <a:ext uri="{FF2B5EF4-FFF2-40B4-BE49-F238E27FC236}">
                <a16:creationId xmlns:a16="http://schemas.microsoft.com/office/drawing/2014/main" id="{D196522F-FD5B-4D98-8E11-918D3F154707}"/>
              </a:ext>
            </a:extLst>
          </p:cNvPr>
          <p:cNvSpPr/>
          <p:nvPr/>
        </p:nvSpPr>
        <p:spPr>
          <a:xfrm>
            <a:off x="-1" y="4546726"/>
            <a:ext cx="7573901" cy="2270137"/>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 name="CasellaDiTesto 11"/>
          <p:cNvSpPr txBox="1"/>
          <p:nvPr/>
        </p:nvSpPr>
        <p:spPr>
          <a:xfrm>
            <a:off x="601457" y="3225636"/>
            <a:ext cx="6972443" cy="1153521"/>
          </a:xfrm>
          <a:prstGeom prst="rect">
            <a:avLst/>
          </a:prstGeom>
          <a:noFill/>
        </p:spPr>
        <p:txBody>
          <a:bodyPr wrap="square" rtlCol="0">
            <a:spAutoFit/>
          </a:bodyPr>
          <a:lstStyle/>
          <a:p>
            <a:pPr lvl="0">
              <a:lnSpc>
                <a:spcPct val="150000"/>
              </a:lnSpc>
            </a:pPr>
            <a:r>
              <a:rPr lang="it-IT" sz="1600">
                <a:solidFill>
                  <a:prstClr val="white"/>
                </a:solidFill>
              </a:rPr>
              <a:t>Elevato costo delle infrastrutture operative e tecnologiche;</a:t>
            </a:r>
          </a:p>
          <a:p>
            <a:pPr lvl="0">
              <a:lnSpc>
                <a:spcPct val="150000"/>
              </a:lnSpc>
            </a:pPr>
            <a:r>
              <a:rPr lang="it-IT" sz="1600">
                <a:solidFill>
                  <a:prstClr val="white"/>
                </a:solidFill>
              </a:rPr>
              <a:t>adeguatezza patrimoniale richiesta; </a:t>
            </a:r>
          </a:p>
          <a:p>
            <a:pPr lvl="0">
              <a:lnSpc>
                <a:spcPct val="150000"/>
              </a:lnSpc>
            </a:pPr>
            <a:r>
              <a:rPr lang="it-IT" sz="1600">
                <a:solidFill>
                  <a:prstClr val="white"/>
                </a:solidFill>
              </a:rPr>
              <a:t>requisiti normativi.</a:t>
            </a:r>
            <a:endParaRPr lang="it-IT" sz="1600" dirty="0">
              <a:solidFill>
                <a:prstClr val="white"/>
              </a:solidFill>
            </a:endParaRPr>
          </a:p>
        </p:txBody>
      </p:sp>
      <p:sp>
        <p:nvSpPr>
          <p:cNvPr id="45" name="CasellaDiTesto 44">
            <a:extLst>
              <a:ext uri="{FF2B5EF4-FFF2-40B4-BE49-F238E27FC236}">
                <a16:creationId xmlns:a16="http://schemas.microsoft.com/office/drawing/2014/main" id="{D465BE10-A881-4B24-A4B5-D3E1CDD418BF}"/>
              </a:ext>
            </a:extLst>
          </p:cNvPr>
          <p:cNvSpPr txBox="1"/>
          <p:nvPr/>
        </p:nvSpPr>
        <p:spPr>
          <a:xfrm>
            <a:off x="249457" y="2198515"/>
            <a:ext cx="7264361" cy="338554"/>
          </a:xfrm>
          <a:prstGeom prst="rect">
            <a:avLst/>
          </a:prstGeom>
          <a:noFill/>
        </p:spPr>
        <p:txBody>
          <a:bodyPr wrap="square" rtlCol="0">
            <a:spAutoFit/>
          </a:bodyPr>
          <a:lstStyle/>
          <a:p>
            <a:pPr lvl="0"/>
            <a:r>
              <a:rPr lang="it-IT" sz="1600" b="1">
                <a:solidFill>
                  <a:schemeClr val="tx1">
                    <a:lumMod val="85000"/>
                  </a:schemeClr>
                </a:solidFill>
              </a:rPr>
              <a:t>ma il business non ha risposto con una conseguente rapida evoluzione! </a:t>
            </a:r>
            <a:endParaRPr kumimoji="0" lang="it-IT" sz="1600" b="1" i="0" u="none" strike="noStrike" kern="1200" cap="none" spc="0" normalizeH="0" baseline="0" noProof="0" dirty="0">
              <a:ln>
                <a:noFill/>
              </a:ln>
              <a:solidFill>
                <a:schemeClr val="tx1">
                  <a:lumMod val="85000"/>
                </a:schemeClr>
              </a:solidFill>
              <a:effectLst/>
              <a:uLnTx/>
              <a:uFillTx/>
              <a:latin typeface="Century Gothic"/>
            </a:endParaRPr>
          </a:p>
        </p:txBody>
      </p:sp>
      <p:sp>
        <p:nvSpPr>
          <p:cNvPr id="46" name="Goccia 45">
            <a:extLst>
              <a:ext uri="{FF2B5EF4-FFF2-40B4-BE49-F238E27FC236}">
                <a16:creationId xmlns:a16="http://schemas.microsoft.com/office/drawing/2014/main" id="{D991F903-4371-426D-8902-9E11C377FDD7}"/>
              </a:ext>
            </a:extLst>
          </p:cNvPr>
          <p:cNvSpPr/>
          <p:nvPr/>
        </p:nvSpPr>
        <p:spPr>
          <a:xfrm rot="1905374">
            <a:off x="466442" y="999543"/>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7" name="Goccia 46">
            <a:extLst>
              <a:ext uri="{FF2B5EF4-FFF2-40B4-BE49-F238E27FC236}">
                <a16:creationId xmlns:a16="http://schemas.microsoft.com/office/drawing/2014/main" id="{DCCE3075-0645-4055-830E-445D74601F47}"/>
              </a:ext>
            </a:extLst>
          </p:cNvPr>
          <p:cNvSpPr/>
          <p:nvPr/>
        </p:nvSpPr>
        <p:spPr>
          <a:xfrm rot="1905374">
            <a:off x="466443" y="1406517"/>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2622363C-ED66-4BBC-8906-127FC72638C3}"/>
              </a:ext>
            </a:extLst>
          </p:cNvPr>
          <p:cNvSpPr/>
          <p:nvPr/>
        </p:nvSpPr>
        <p:spPr>
          <a:xfrm rot="1905374">
            <a:off x="466442" y="1823260"/>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76500CFD-1AA4-4D4E-972A-E6DBAE2A0B48}"/>
              </a:ext>
            </a:extLst>
          </p:cNvPr>
          <p:cNvSpPr/>
          <p:nvPr/>
        </p:nvSpPr>
        <p:spPr>
          <a:xfrm rot="1905374">
            <a:off x="321137" y="3311353"/>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id="{57ECAACC-8C43-4381-B862-7A89E94B1BAC}"/>
              </a:ext>
            </a:extLst>
          </p:cNvPr>
          <p:cNvSpPr/>
          <p:nvPr/>
        </p:nvSpPr>
        <p:spPr>
          <a:xfrm rot="1905374">
            <a:off x="324308" y="3736971"/>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Goccia 51">
            <a:extLst>
              <a:ext uri="{FF2B5EF4-FFF2-40B4-BE49-F238E27FC236}">
                <a16:creationId xmlns:a16="http://schemas.microsoft.com/office/drawing/2014/main" id="{C97FD15F-3E16-4BE3-A083-5FF6CD179976}"/>
              </a:ext>
            </a:extLst>
          </p:cNvPr>
          <p:cNvSpPr/>
          <p:nvPr/>
        </p:nvSpPr>
        <p:spPr>
          <a:xfrm rot="1905374">
            <a:off x="321137" y="4115590"/>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C9796D0-E0E3-4432-AC85-691E54CD9984}"/>
              </a:ext>
            </a:extLst>
          </p:cNvPr>
          <p:cNvSpPr/>
          <p:nvPr/>
        </p:nvSpPr>
        <p:spPr>
          <a:xfrm>
            <a:off x="275110" y="5320368"/>
            <a:ext cx="2644527" cy="584775"/>
          </a:xfrm>
          <a:prstGeom prst="rect">
            <a:avLst/>
          </a:prstGeom>
        </p:spPr>
        <p:txBody>
          <a:bodyPr wrap="square">
            <a:spAutoFit/>
          </a:bodyPr>
          <a:lstStyle/>
          <a:p>
            <a:pPr lvl="0"/>
            <a:r>
              <a:rPr lang="it-IT" sz="1600">
                <a:solidFill>
                  <a:srgbClr val="23585E"/>
                </a:solidFill>
              </a:rPr>
              <a:t>Le </a:t>
            </a:r>
            <a:r>
              <a:rPr lang="it-IT" sz="1600" b="1">
                <a:solidFill>
                  <a:srgbClr val="23585E"/>
                </a:solidFill>
              </a:rPr>
              <a:t>fintech</a:t>
            </a:r>
            <a:r>
              <a:rPr lang="it-IT" sz="1600">
                <a:solidFill>
                  <a:srgbClr val="23585E"/>
                </a:solidFill>
              </a:rPr>
              <a:t> acquisiscono licenze bancarie.</a:t>
            </a:r>
            <a:endParaRPr kumimoji="0" lang="it-IT" sz="1400" i="0" u="none" strike="noStrike" kern="1200" cap="none" spc="0" normalizeH="0" baseline="0" noProof="0" dirty="0">
              <a:ln>
                <a:noFill/>
              </a:ln>
              <a:solidFill>
                <a:srgbClr val="23585E"/>
              </a:solidFill>
              <a:effectLst/>
              <a:uLnTx/>
              <a:uFillTx/>
              <a:latin typeface="Century Gothic"/>
              <a:ea typeface="+mn-ea"/>
              <a:cs typeface="Arial" charset="0"/>
            </a:endParaRPr>
          </a:p>
        </p:txBody>
      </p:sp>
      <p:sp>
        <p:nvSpPr>
          <p:cNvPr id="63" name="Rettangolo 62">
            <a:extLst>
              <a:ext uri="{FF2B5EF4-FFF2-40B4-BE49-F238E27FC236}">
                <a16:creationId xmlns:a16="http://schemas.microsoft.com/office/drawing/2014/main" id="{7831EFAB-A98B-4D18-9D72-919BA41CA1C2}"/>
              </a:ext>
            </a:extLst>
          </p:cNvPr>
          <p:cNvSpPr/>
          <p:nvPr/>
        </p:nvSpPr>
        <p:spPr>
          <a:xfrm>
            <a:off x="3480049" y="5322898"/>
            <a:ext cx="4054741" cy="584775"/>
          </a:xfrm>
          <a:prstGeom prst="rect">
            <a:avLst/>
          </a:prstGeom>
        </p:spPr>
        <p:txBody>
          <a:bodyPr wrap="square">
            <a:spAutoFit/>
          </a:bodyPr>
          <a:lstStyle/>
          <a:p>
            <a:pPr lvl="0"/>
            <a:r>
              <a:rPr lang="it-IT" sz="1600">
                <a:solidFill>
                  <a:srgbClr val="23585E"/>
                </a:solidFill>
              </a:rPr>
              <a:t>Le </a:t>
            </a:r>
            <a:r>
              <a:rPr lang="it-IT" sz="1600" b="1">
                <a:solidFill>
                  <a:srgbClr val="23585E"/>
                </a:solidFill>
              </a:rPr>
              <a:t>banche</a:t>
            </a:r>
            <a:r>
              <a:rPr lang="it-IT" sz="1600">
                <a:solidFill>
                  <a:srgbClr val="23585E"/>
                </a:solidFill>
              </a:rPr>
              <a:t> sono in grado di sviluppare il business da piattaforma?</a:t>
            </a:r>
            <a:endParaRPr kumimoji="0" lang="it-IT" sz="1400" i="0" u="none" strike="noStrike" kern="1200" cap="none" spc="0" normalizeH="0" baseline="0" noProof="0" dirty="0">
              <a:ln>
                <a:noFill/>
              </a:ln>
              <a:solidFill>
                <a:srgbClr val="23585E"/>
              </a:solidFill>
              <a:effectLst/>
              <a:uLnTx/>
              <a:uFillTx/>
              <a:latin typeface="Century Gothic"/>
              <a:ea typeface="+mn-ea"/>
              <a:cs typeface="Arial" charset="0"/>
            </a:endParaRPr>
          </a:p>
        </p:txBody>
      </p:sp>
      <p:sp>
        <p:nvSpPr>
          <p:cNvPr id="64" name="Rettangolo 63">
            <a:extLst>
              <a:ext uri="{FF2B5EF4-FFF2-40B4-BE49-F238E27FC236}">
                <a16:creationId xmlns:a16="http://schemas.microsoft.com/office/drawing/2014/main" id="{1D664B6F-E9BB-41BF-B418-F0A5459A5BD7}"/>
              </a:ext>
            </a:extLst>
          </p:cNvPr>
          <p:cNvSpPr/>
          <p:nvPr/>
        </p:nvSpPr>
        <p:spPr>
          <a:xfrm>
            <a:off x="275110" y="6120057"/>
            <a:ext cx="6604568" cy="584775"/>
          </a:xfrm>
          <a:prstGeom prst="rect">
            <a:avLst/>
          </a:prstGeom>
        </p:spPr>
        <p:txBody>
          <a:bodyPr wrap="square">
            <a:spAutoFit/>
          </a:bodyPr>
          <a:lstStyle/>
          <a:p>
            <a:pPr lvl="0"/>
            <a:r>
              <a:rPr lang="it-IT" sz="1600">
                <a:solidFill>
                  <a:srgbClr val="23585E"/>
                </a:solidFill>
              </a:rPr>
              <a:t>Con un rilevante sforzo per garantire una piattaforma solida, connessa e agile.</a:t>
            </a:r>
            <a:endParaRPr kumimoji="0" lang="it-IT" sz="1400" i="0" u="none" strike="noStrike" kern="1200" cap="none" spc="0" normalizeH="0" baseline="0" noProof="0" dirty="0">
              <a:ln>
                <a:noFill/>
              </a:ln>
              <a:solidFill>
                <a:srgbClr val="23585E"/>
              </a:solidFill>
              <a:effectLst/>
              <a:uLnTx/>
              <a:uFillTx/>
              <a:latin typeface="Century Gothic"/>
              <a:ea typeface="+mn-ea"/>
              <a:cs typeface="Arial" charset="0"/>
            </a:endParaRPr>
          </a:p>
        </p:txBody>
      </p:sp>
      <p:sp>
        <p:nvSpPr>
          <p:cNvPr id="2" name="Rettangolo con angoli arrotondati 1">
            <a:extLst>
              <a:ext uri="{FF2B5EF4-FFF2-40B4-BE49-F238E27FC236}">
                <a16:creationId xmlns:a16="http://schemas.microsoft.com/office/drawing/2014/main" id="{90281E69-021F-43C5-8982-D66E497A750D}"/>
              </a:ext>
            </a:extLst>
          </p:cNvPr>
          <p:cNvSpPr/>
          <p:nvPr/>
        </p:nvSpPr>
        <p:spPr>
          <a:xfrm>
            <a:off x="132613" y="4669127"/>
            <a:ext cx="7204101" cy="436327"/>
          </a:xfrm>
          <a:prstGeom prst="roundRect">
            <a:avLst/>
          </a:prstGeom>
          <a:noFill/>
          <a:ln>
            <a:solidFill>
              <a:srgbClr val="B015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E695FA4D-DA72-4CC8-9B85-55FBDCC8B58D}"/>
              </a:ext>
            </a:extLst>
          </p:cNvPr>
          <p:cNvSpPr/>
          <p:nvPr/>
        </p:nvSpPr>
        <p:spPr>
          <a:xfrm>
            <a:off x="250453" y="4679885"/>
            <a:ext cx="7293406" cy="338554"/>
          </a:xfrm>
          <a:prstGeom prst="rect">
            <a:avLst/>
          </a:prstGeom>
        </p:spPr>
        <p:txBody>
          <a:bodyPr wrap="square">
            <a:spAutoFit/>
          </a:bodyPr>
          <a:lstStyle/>
          <a:p>
            <a:pPr lvl="0" algn="ctr"/>
            <a:r>
              <a:rPr lang="it-IT" sz="1600">
                <a:solidFill>
                  <a:srgbClr val="23585E"/>
                </a:solidFill>
              </a:rPr>
              <a:t>Gli </a:t>
            </a:r>
            <a:r>
              <a:rPr lang="it-IT" sz="1600" b="1">
                <a:solidFill>
                  <a:srgbClr val="23585E"/>
                </a:solidFill>
              </a:rPr>
              <a:t>equilibri di potere </a:t>
            </a:r>
            <a:r>
              <a:rPr lang="it-IT" sz="1600">
                <a:solidFill>
                  <a:srgbClr val="23585E"/>
                </a:solidFill>
              </a:rPr>
              <a:t>si spostano verso i </a:t>
            </a:r>
            <a:r>
              <a:rPr lang="it-IT" sz="1600" b="1">
                <a:solidFill>
                  <a:srgbClr val="23585E"/>
                </a:solidFill>
              </a:rPr>
              <a:t>provider di piattaforme.</a:t>
            </a:r>
            <a:endParaRPr kumimoji="0" lang="it-IT" sz="1400" b="1" i="0" u="none" strike="noStrike" kern="1200" cap="none" spc="0" normalizeH="0" baseline="0" noProof="0" dirty="0">
              <a:ln>
                <a:noFill/>
              </a:ln>
              <a:solidFill>
                <a:srgbClr val="23585E"/>
              </a:solidFill>
              <a:effectLst/>
              <a:uLnTx/>
              <a:uFillTx/>
              <a:latin typeface="Century Gothic"/>
              <a:ea typeface="+mn-ea"/>
              <a:cs typeface="Arial" charset="0"/>
            </a:endParaRPr>
          </a:p>
        </p:txBody>
      </p:sp>
      <p:sp>
        <p:nvSpPr>
          <p:cNvPr id="3" name="Freccia in giù 2">
            <a:extLst>
              <a:ext uri="{FF2B5EF4-FFF2-40B4-BE49-F238E27FC236}">
                <a16:creationId xmlns:a16="http://schemas.microsoft.com/office/drawing/2014/main" id="{FD41BD20-DE95-4027-B6B2-318D0F3C1040}"/>
              </a:ext>
            </a:extLst>
          </p:cNvPr>
          <p:cNvSpPr/>
          <p:nvPr/>
        </p:nvSpPr>
        <p:spPr>
          <a:xfrm>
            <a:off x="1274644" y="5142492"/>
            <a:ext cx="322729" cy="252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Freccia in giù 68">
            <a:extLst>
              <a:ext uri="{FF2B5EF4-FFF2-40B4-BE49-F238E27FC236}">
                <a16:creationId xmlns:a16="http://schemas.microsoft.com/office/drawing/2014/main" id="{FA70FF1C-9A5E-4132-A8BE-82131D34CF36}"/>
              </a:ext>
            </a:extLst>
          </p:cNvPr>
          <p:cNvSpPr/>
          <p:nvPr/>
        </p:nvSpPr>
        <p:spPr>
          <a:xfrm>
            <a:off x="5250868" y="5144872"/>
            <a:ext cx="322729" cy="252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Freccia in giù 69">
            <a:extLst>
              <a:ext uri="{FF2B5EF4-FFF2-40B4-BE49-F238E27FC236}">
                <a16:creationId xmlns:a16="http://schemas.microsoft.com/office/drawing/2014/main" id="{2428E6E0-50F9-4188-BD21-7678E16278CA}"/>
              </a:ext>
            </a:extLst>
          </p:cNvPr>
          <p:cNvSpPr/>
          <p:nvPr/>
        </p:nvSpPr>
        <p:spPr>
          <a:xfrm>
            <a:off x="5248969" y="5930608"/>
            <a:ext cx="322729" cy="252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arrotondato 44">
            <a:extLst>
              <a:ext uri="{FF2B5EF4-FFF2-40B4-BE49-F238E27FC236}">
                <a16:creationId xmlns:a16="http://schemas.microsoft.com/office/drawing/2014/main" id="{461E1B59-76EE-40BE-AB6A-728A50A8BBD2}"/>
              </a:ext>
            </a:extLst>
          </p:cNvPr>
          <p:cNvSpPr/>
          <p:nvPr/>
        </p:nvSpPr>
        <p:spPr>
          <a:xfrm>
            <a:off x="-110474" y="62279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84" name="Rettangolo arrotondato 44">
            <a:extLst>
              <a:ext uri="{FF2B5EF4-FFF2-40B4-BE49-F238E27FC236}">
                <a16:creationId xmlns:a16="http://schemas.microsoft.com/office/drawing/2014/main" id="{3BB9BF03-82E8-49F6-8672-DFAACC356C06}"/>
              </a:ext>
            </a:extLst>
          </p:cNvPr>
          <p:cNvSpPr/>
          <p:nvPr/>
        </p:nvSpPr>
        <p:spPr>
          <a:xfrm>
            <a:off x="2099149" y="963538"/>
            <a:ext cx="683774" cy="3720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2-4</a:t>
            </a:r>
            <a:endParaRPr lang="it-IT" dirty="0"/>
          </a:p>
        </p:txBody>
      </p:sp>
      <p:sp>
        <p:nvSpPr>
          <p:cNvPr id="87" name="Rettangolo arrotondato 44">
            <a:extLst>
              <a:ext uri="{FF2B5EF4-FFF2-40B4-BE49-F238E27FC236}">
                <a16:creationId xmlns:a16="http://schemas.microsoft.com/office/drawing/2014/main" id="{8B36CA5A-F602-43E0-893D-30E1E7D1C4B4}"/>
              </a:ext>
            </a:extLst>
          </p:cNvPr>
          <p:cNvSpPr/>
          <p:nvPr/>
        </p:nvSpPr>
        <p:spPr>
          <a:xfrm>
            <a:off x="-211063" y="224788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8" name="Rettangolo arrotondato 44">
            <a:extLst>
              <a:ext uri="{FF2B5EF4-FFF2-40B4-BE49-F238E27FC236}">
                <a16:creationId xmlns:a16="http://schemas.microsoft.com/office/drawing/2014/main" id="{539906FE-B06D-4B8A-A503-E4954203DA5A}"/>
              </a:ext>
            </a:extLst>
          </p:cNvPr>
          <p:cNvSpPr/>
          <p:nvPr/>
        </p:nvSpPr>
        <p:spPr>
          <a:xfrm>
            <a:off x="-39109" y="277828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9" name="Rettangolo arrotondato 44">
            <a:extLst>
              <a:ext uri="{FF2B5EF4-FFF2-40B4-BE49-F238E27FC236}">
                <a16:creationId xmlns:a16="http://schemas.microsoft.com/office/drawing/2014/main" id="{C021D29D-0690-4EDB-9D89-438D34ED3A03}"/>
              </a:ext>
            </a:extLst>
          </p:cNvPr>
          <p:cNvSpPr/>
          <p:nvPr/>
        </p:nvSpPr>
        <p:spPr>
          <a:xfrm>
            <a:off x="1936575" y="2960510"/>
            <a:ext cx="683774" cy="3720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7-9</a:t>
            </a:r>
            <a:endParaRPr lang="it-IT" dirty="0"/>
          </a:p>
        </p:txBody>
      </p:sp>
      <p:sp>
        <p:nvSpPr>
          <p:cNvPr id="90" name="Rettangolo arrotondato 44">
            <a:extLst>
              <a:ext uri="{FF2B5EF4-FFF2-40B4-BE49-F238E27FC236}">
                <a16:creationId xmlns:a16="http://schemas.microsoft.com/office/drawing/2014/main" id="{E04CD0AB-27F1-4EA9-A825-779D9E5BD515}"/>
              </a:ext>
            </a:extLst>
          </p:cNvPr>
          <p:cNvSpPr/>
          <p:nvPr/>
        </p:nvSpPr>
        <p:spPr>
          <a:xfrm>
            <a:off x="-148375" y="474797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91" name="Rettangolo arrotondato 44">
            <a:extLst>
              <a:ext uri="{FF2B5EF4-FFF2-40B4-BE49-F238E27FC236}">
                <a16:creationId xmlns:a16="http://schemas.microsoft.com/office/drawing/2014/main" id="{6BD117E6-6FEC-49EB-878B-34F51498FA72}"/>
              </a:ext>
            </a:extLst>
          </p:cNvPr>
          <p:cNvSpPr/>
          <p:nvPr/>
        </p:nvSpPr>
        <p:spPr>
          <a:xfrm>
            <a:off x="-154800" y="540678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92" name="Rettangolo arrotondato 44">
            <a:extLst>
              <a:ext uri="{FF2B5EF4-FFF2-40B4-BE49-F238E27FC236}">
                <a16:creationId xmlns:a16="http://schemas.microsoft.com/office/drawing/2014/main" id="{6AB4EA04-A6C8-48BF-8CDB-E053071B3DBD}"/>
              </a:ext>
            </a:extLst>
          </p:cNvPr>
          <p:cNvSpPr/>
          <p:nvPr/>
        </p:nvSpPr>
        <p:spPr>
          <a:xfrm>
            <a:off x="3046588" y="530987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93" name="Rettangolo arrotondato 44">
            <a:extLst>
              <a:ext uri="{FF2B5EF4-FFF2-40B4-BE49-F238E27FC236}">
                <a16:creationId xmlns:a16="http://schemas.microsoft.com/office/drawing/2014/main" id="{D31FF474-D334-4DCA-B808-53ABE9AB1BBC}"/>
              </a:ext>
            </a:extLst>
          </p:cNvPr>
          <p:cNvSpPr/>
          <p:nvPr/>
        </p:nvSpPr>
        <p:spPr>
          <a:xfrm>
            <a:off x="-164437" y="613369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pic>
        <p:nvPicPr>
          <p:cNvPr id="7" name="Immagine 6">
            <a:extLst>
              <a:ext uri="{FF2B5EF4-FFF2-40B4-BE49-F238E27FC236}">
                <a16:creationId xmlns:a16="http://schemas.microsoft.com/office/drawing/2014/main" id="{02FC8199-95B9-404A-90E8-6DCD95D8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658548" y="1325292"/>
            <a:ext cx="6384409" cy="4673866"/>
          </a:xfrm>
          <a:prstGeom prst="rect">
            <a:avLst/>
          </a:prstGeom>
        </p:spPr>
      </p:pic>
      <p:sp>
        <p:nvSpPr>
          <p:cNvPr id="94" name="Rettangolo arrotondato 44">
            <a:extLst>
              <a:ext uri="{FF2B5EF4-FFF2-40B4-BE49-F238E27FC236}">
                <a16:creationId xmlns:a16="http://schemas.microsoft.com/office/drawing/2014/main" id="{AAA02235-E73A-4681-A77F-E839902572A4}"/>
              </a:ext>
            </a:extLst>
          </p:cNvPr>
          <p:cNvSpPr/>
          <p:nvPr/>
        </p:nvSpPr>
        <p:spPr>
          <a:xfrm>
            <a:off x="8096410" y="7025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Tree>
    <p:extLst>
      <p:ext uri="{BB962C8B-B14F-4D97-AF65-F5344CB8AC3E}">
        <p14:creationId xmlns:p14="http://schemas.microsoft.com/office/powerpoint/2010/main" val="153682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magine 37">
            <a:extLst>
              <a:ext uri="{FF2B5EF4-FFF2-40B4-BE49-F238E27FC236}">
                <a16:creationId xmlns:a16="http://schemas.microsoft.com/office/drawing/2014/main" id="{8B4E8461-2256-448B-9488-77FC3DA0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8" y="474859"/>
            <a:ext cx="5962650" cy="3971925"/>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Platformification 3/4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4000499" y="-1"/>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defRPr/>
            </a:pPr>
            <a:r>
              <a:rPr lang="it-IT" sz="1400">
                <a:solidFill>
                  <a:prstClr val="black"/>
                </a:solidFill>
              </a:rPr>
              <a:t>L’infopoint apre un pdf con l’intervista da estrarre alle pagine 52-53 del documento fornito dal cliente: KPMG-Digital-Banking-2018</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b="1">
                <a:solidFill>
                  <a:prstClr val="black"/>
                </a:solidFill>
                <a:latin typeface="Century Gothic"/>
              </a:rPr>
              <a:t>Immagini</a:t>
            </a:r>
          </a:p>
          <a:p>
            <a:pPr lvl="0">
              <a:defRPr/>
            </a:pPr>
            <a:r>
              <a:rPr lang="it-IT" sz="1400">
                <a:solidFill>
                  <a:prstClr val="black"/>
                </a:solidFill>
              </a:rPr>
              <a:t>https://www.freepik.com/free-photo/pile-of-3d-facebook-logos_1191368.htm#term=facebook&amp;page=1&amp;position=0</a:t>
            </a: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25442" y="3319978"/>
            <a:ext cx="6282209" cy="3538022"/>
          </a:xfrm>
          <a:prstGeom prst="flowChartDocument">
            <a:avLst/>
          </a:prstGeom>
          <a:solidFill>
            <a:srgbClr val="B01513"/>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9" name="Rettangolo arrotondato 74">
            <a:extLst>
              <a:ext uri="{FF2B5EF4-FFF2-40B4-BE49-F238E27FC236}">
                <a16:creationId xmlns:a16="http://schemas.microsoft.com/office/drawing/2014/main" id="{F1AD170F-F5B6-41D8-8C0E-18343FBD2FC8}"/>
              </a:ext>
            </a:extLst>
          </p:cNvPr>
          <p:cNvSpPr/>
          <p:nvPr/>
        </p:nvSpPr>
        <p:spPr>
          <a:xfrm>
            <a:off x="-131270" y="252219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CasellaDiTesto 55">
            <a:extLst>
              <a:ext uri="{FF2B5EF4-FFF2-40B4-BE49-F238E27FC236}">
                <a16:creationId xmlns:a16="http://schemas.microsoft.com/office/drawing/2014/main" id="{D9916126-CFF7-4D84-B285-13D5CB9C5A4C}"/>
              </a:ext>
            </a:extLst>
          </p:cNvPr>
          <p:cNvSpPr txBox="1"/>
          <p:nvPr/>
        </p:nvSpPr>
        <p:spPr>
          <a:xfrm>
            <a:off x="1208244" y="599558"/>
            <a:ext cx="4845909" cy="959237"/>
          </a:xfrm>
          <a:prstGeom prst="rect">
            <a:avLst/>
          </a:prstGeom>
          <a:noFill/>
        </p:spPr>
        <p:txBody>
          <a:bodyPr wrap="square" rtlCol="0">
            <a:spAutoFit/>
          </a:bodyPr>
          <a:lstStyle/>
          <a:p>
            <a:pPr lvl="0" defTabSz="914400">
              <a:spcBef>
                <a:spcPts val="1000"/>
              </a:spcBef>
              <a:defRPr/>
            </a:pPr>
            <a:r>
              <a:rPr lang="en-US" sz="2400" b="1">
                <a:latin typeface="Tempus Sans ITC" panose="04020404030D07020202" pitchFamily="82" charset="0"/>
                <a:cs typeface="Gisha" panose="020B0502040204020203" pitchFamily="34" charset="-79"/>
              </a:rPr>
              <a:t>Luca Colombo </a:t>
            </a:r>
          </a:p>
          <a:p>
            <a:pPr lvl="0" defTabSz="914400">
              <a:spcBef>
                <a:spcPts val="1000"/>
              </a:spcBef>
              <a:defRPr/>
            </a:pPr>
            <a:r>
              <a:rPr lang="en-US" sz="2400">
                <a:latin typeface="Tempus Sans ITC" panose="04020404030D07020202" pitchFamily="82" charset="0"/>
                <a:cs typeface="Gisha" panose="020B0502040204020203" pitchFamily="34" charset="-79"/>
              </a:rPr>
              <a:t>Country Manager, Facebook Italy</a:t>
            </a:r>
            <a:endParaRPr lang="it-IT" sz="2400">
              <a:latin typeface="Tempus Sans ITC" panose="04020404030D07020202" pitchFamily="82" charset="0"/>
              <a:cs typeface="Gisha" panose="020B0502040204020203" pitchFamily="34" charset="-79"/>
            </a:endParaRPr>
          </a:p>
        </p:txBody>
      </p:sp>
      <p:sp>
        <p:nvSpPr>
          <p:cNvPr id="50" name="Rettangolo arrotondato 74">
            <a:extLst>
              <a:ext uri="{FF2B5EF4-FFF2-40B4-BE49-F238E27FC236}">
                <a16:creationId xmlns:a16="http://schemas.microsoft.com/office/drawing/2014/main" id="{711E2CBC-033E-4FA3-987B-341AAD32CC85}"/>
              </a:ext>
            </a:extLst>
          </p:cNvPr>
          <p:cNvSpPr/>
          <p:nvPr/>
        </p:nvSpPr>
        <p:spPr>
          <a:xfrm>
            <a:off x="243839" y="292540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1" name="Rettangolo arrotondato 74">
            <a:extLst>
              <a:ext uri="{FF2B5EF4-FFF2-40B4-BE49-F238E27FC236}">
                <a16:creationId xmlns:a16="http://schemas.microsoft.com/office/drawing/2014/main" id="{BF91197B-0C7C-4A35-875B-3E0B4D774178}"/>
              </a:ext>
            </a:extLst>
          </p:cNvPr>
          <p:cNvSpPr/>
          <p:nvPr/>
        </p:nvSpPr>
        <p:spPr>
          <a:xfrm>
            <a:off x="30316" y="414869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7" name="Rettangolo arrotondato 74">
            <a:extLst>
              <a:ext uri="{FF2B5EF4-FFF2-40B4-BE49-F238E27FC236}">
                <a16:creationId xmlns:a16="http://schemas.microsoft.com/office/drawing/2014/main" id="{AF69DE76-FBCE-4CDE-BD75-8FA363032F3F}"/>
              </a:ext>
            </a:extLst>
          </p:cNvPr>
          <p:cNvSpPr/>
          <p:nvPr/>
        </p:nvSpPr>
        <p:spPr>
          <a:xfrm>
            <a:off x="595838" y="154203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89" name="CasellaDiTesto 88">
            <a:extLst>
              <a:ext uri="{FF2B5EF4-FFF2-40B4-BE49-F238E27FC236}">
                <a16:creationId xmlns:a16="http://schemas.microsoft.com/office/drawing/2014/main" id="{4CF9B7BD-CA70-4327-B17E-88F02C60D54F}"/>
              </a:ext>
            </a:extLst>
          </p:cNvPr>
          <p:cNvSpPr txBox="1"/>
          <p:nvPr/>
        </p:nvSpPr>
        <p:spPr>
          <a:xfrm>
            <a:off x="641060" y="1770661"/>
            <a:ext cx="5297290"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i="1">
                <a:solidFill>
                  <a:schemeClr val="tx1">
                    <a:lumMod val="85000"/>
                  </a:schemeClr>
                </a:solidFill>
                <a:latin typeface="Times New Roman" panose="02020603050405020304" pitchFamily="18" charset="0"/>
                <a:cs typeface="Times New Roman" panose="02020603050405020304" pitchFamily="18" charset="0"/>
              </a:rPr>
              <a:t>I consumatori vogliono rapportarsi con aziende in grado di semplificare la loro vita</a:t>
            </a:r>
            <a:r>
              <a:rPr lang="it-IT" b="1" i="1">
                <a:solidFill>
                  <a:schemeClr val="tx1">
                    <a:lumMod val="85000"/>
                  </a:schemeClr>
                </a:solidFill>
              </a:rPr>
              <a:t>.</a:t>
            </a:r>
            <a:endParaRPr lang="it-IT" b="1" i="1" dirty="0">
              <a:solidFill>
                <a:schemeClr val="tx1">
                  <a:lumMod val="85000"/>
                </a:schemeClr>
              </a:solidFill>
            </a:endParaRPr>
          </a:p>
        </p:txBody>
      </p:sp>
      <p:sp>
        <p:nvSpPr>
          <p:cNvPr id="91" name="CasellaDiTesto 90">
            <a:extLst>
              <a:ext uri="{FF2B5EF4-FFF2-40B4-BE49-F238E27FC236}">
                <a16:creationId xmlns:a16="http://schemas.microsoft.com/office/drawing/2014/main" id="{2ADFC7C9-059D-46D1-A5C4-42A4E2A98371}"/>
              </a:ext>
            </a:extLst>
          </p:cNvPr>
          <p:cNvSpPr txBox="1"/>
          <p:nvPr/>
        </p:nvSpPr>
        <p:spPr>
          <a:xfrm>
            <a:off x="267586" y="2526914"/>
            <a:ext cx="5630375"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Ruolo chiave del concetto di </a:t>
            </a:r>
            <a:r>
              <a:rPr lang="it-IT" b="1">
                <a:solidFill>
                  <a:schemeClr val="tx1">
                    <a:lumMod val="85000"/>
                  </a:schemeClr>
                </a:solidFill>
              </a:rPr>
              <a:t>convenience</a:t>
            </a:r>
            <a:r>
              <a:rPr lang="it-IT">
                <a:solidFill>
                  <a:schemeClr val="tx1">
                    <a:lumMod val="85000"/>
                  </a:schemeClr>
                </a:solidFill>
              </a:rPr>
              <a:t>: </a:t>
            </a:r>
            <a:endParaRPr lang="it-IT" dirty="0">
              <a:solidFill>
                <a:schemeClr val="tx1">
                  <a:lumMod val="85000"/>
                </a:schemeClr>
              </a:solidFill>
            </a:endParaRPr>
          </a:p>
        </p:txBody>
      </p:sp>
      <p:sp>
        <p:nvSpPr>
          <p:cNvPr id="92" name="Goccia 91">
            <a:extLst>
              <a:ext uri="{FF2B5EF4-FFF2-40B4-BE49-F238E27FC236}">
                <a16:creationId xmlns:a16="http://schemas.microsoft.com/office/drawing/2014/main" id="{30DBFCE1-A1DF-4B9E-9569-0E5915A261BD}"/>
              </a:ext>
            </a:extLst>
          </p:cNvPr>
          <p:cNvSpPr/>
          <p:nvPr/>
        </p:nvSpPr>
        <p:spPr>
          <a:xfrm rot="1905374">
            <a:off x="929465" y="294665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94" name="Goccia 93">
            <a:extLst>
              <a:ext uri="{FF2B5EF4-FFF2-40B4-BE49-F238E27FC236}">
                <a16:creationId xmlns:a16="http://schemas.microsoft.com/office/drawing/2014/main" id="{F42E01C2-D66E-4F24-9B28-66EE9D0C6CC1}"/>
              </a:ext>
            </a:extLst>
          </p:cNvPr>
          <p:cNvSpPr/>
          <p:nvPr/>
        </p:nvSpPr>
        <p:spPr>
          <a:xfrm rot="1053737">
            <a:off x="330324" y="4842772"/>
            <a:ext cx="1223368" cy="1081922"/>
          </a:xfrm>
          <a:prstGeom prst="teardrop">
            <a:avLst/>
          </a:prstGeom>
          <a:solidFill>
            <a:srgbClr val="475993"/>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chemeClr val="tx1"/>
                </a:solidFill>
                <a:latin typeface="Tempus Sans ITC" panose="04020404030D07020202" pitchFamily="82" charset="0"/>
              </a:rPr>
              <a:t>Strategia Financial Services</a:t>
            </a:r>
          </a:p>
        </p:txBody>
      </p:sp>
      <p:sp>
        <p:nvSpPr>
          <p:cNvPr id="95" name="CasellaDiTesto 94">
            <a:extLst>
              <a:ext uri="{FF2B5EF4-FFF2-40B4-BE49-F238E27FC236}">
                <a16:creationId xmlns:a16="http://schemas.microsoft.com/office/drawing/2014/main" id="{2412A416-18C7-4AB9-A72F-4489526F9BD1}"/>
              </a:ext>
            </a:extLst>
          </p:cNvPr>
          <p:cNvSpPr txBox="1"/>
          <p:nvPr/>
        </p:nvSpPr>
        <p:spPr>
          <a:xfrm>
            <a:off x="1292485" y="2877259"/>
            <a:ext cx="4758205"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comodità nella fruizione dei servizi.</a:t>
            </a:r>
            <a:endParaRPr lang="it-IT" dirty="0">
              <a:solidFill>
                <a:schemeClr val="tx1">
                  <a:lumMod val="85000"/>
                </a:schemeClr>
              </a:solidFill>
            </a:endParaRPr>
          </a:p>
        </p:txBody>
      </p:sp>
      <p:sp>
        <p:nvSpPr>
          <p:cNvPr id="96" name="CasellaDiTesto 95">
            <a:extLst>
              <a:ext uri="{FF2B5EF4-FFF2-40B4-BE49-F238E27FC236}">
                <a16:creationId xmlns:a16="http://schemas.microsoft.com/office/drawing/2014/main" id="{E6DEECBE-BF78-4D5C-8CFF-27E12839B3D1}"/>
              </a:ext>
            </a:extLst>
          </p:cNvPr>
          <p:cNvSpPr txBox="1"/>
          <p:nvPr/>
        </p:nvSpPr>
        <p:spPr>
          <a:xfrm>
            <a:off x="518387" y="4057517"/>
            <a:ext cx="5622989"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Il </a:t>
            </a:r>
            <a:r>
              <a:rPr lang="it-IT" b="1">
                <a:solidFill>
                  <a:schemeClr val="tx1">
                    <a:lumMod val="85000"/>
                  </a:schemeClr>
                </a:solidFill>
              </a:rPr>
              <a:t>business dei pagamenti </a:t>
            </a:r>
            <a:r>
              <a:rPr lang="it-IT">
                <a:solidFill>
                  <a:schemeClr val="tx1">
                    <a:lumMod val="85000"/>
                  </a:schemeClr>
                </a:solidFill>
              </a:rPr>
              <a:t>per </a:t>
            </a:r>
            <a:r>
              <a:rPr lang="it-IT" b="1">
                <a:solidFill>
                  <a:schemeClr val="tx1">
                    <a:lumMod val="85000"/>
                  </a:schemeClr>
                </a:solidFill>
              </a:rPr>
              <a:t>Facebook</a:t>
            </a:r>
            <a:r>
              <a:rPr lang="it-IT">
                <a:solidFill>
                  <a:schemeClr val="tx1">
                    <a:lumMod val="85000"/>
                  </a:schemeClr>
                </a:solidFill>
              </a:rPr>
              <a:t> è un servizio </a:t>
            </a:r>
            <a:r>
              <a:rPr lang="it-IT" b="1">
                <a:solidFill>
                  <a:schemeClr val="tx1">
                    <a:lumMod val="85000"/>
                  </a:schemeClr>
                </a:solidFill>
              </a:rPr>
              <a:t>complementare</a:t>
            </a:r>
            <a:endParaRPr lang="it-IT" b="1" dirty="0">
              <a:solidFill>
                <a:schemeClr val="tx1">
                  <a:lumMod val="85000"/>
                </a:schemeClr>
              </a:solidFill>
            </a:endParaRPr>
          </a:p>
        </p:txBody>
      </p:sp>
      <p:sp>
        <p:nvSpPr>
          <p:cNvPr id="97" name="CasellaDiTesto 96">
            <a:extLst>
              <a:ext uri="{FF2B5EF4-FFF2-40B4-BE49-F238E27FC236}">
                <a16:creationId xmlns:a16="http://schemas.microsoft.com/office/drawing/2014/main" id="{3711E7C0-206D-4CCA-8D48-D78B5697159A}"/>
              </a:ext>
            </a:extLst>
          </p:cNvPr>
          <p:cNvSpPr txBox="1"/>
          <p:nvPr/>
        </p:nvSpPr>
        <p:spPr>
          <a:xfrm>
            <a:off x="2450402" y="4944396"/>
            <a:ext cx="3600288" cy="33855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Licenza di e-money Institution</a:t>
            </a:r>
            <a:endParaRPr lang="it-IT" sz="1600" dirty="0">
              <a:solidFill>
                <a:schemeClr val="tx1">
                  <a:lumMod val="85000"/>
                </a:schemeClr>
              </a:solidFill>
            </a:endParaRPr>
          </a:p>
        </p:txBody>
      </p:sp>
      <p:pic>
        <p:nvPicPr>
          <p:cNvPr id="3" name="Immagine 2">
            <a:extLst>
              <a:ext uri="{FF2B5EF4-FFF2-40B4-BE49-F238E27FC236}">
                <a16:creationId xmlns:a16="http://schemas.microsoft.com/office/drawing/2014/main" id="{5AE4E732-7A21-4295-A31C-F4CBF3A9C4C6}"/>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37174" y="1576111"/>
            <a:ext cx="480209" cy="480209"/>
          </a:xfrm>
          <a:prstGeom prst="rect">
            <a:avLst/>
          </a:prstGeom>
        </p:spPr>
      </p:pic>
      <p:pic>
        <p:nvPicPr>
          <p:cNvPr id="5" name="Immagine 4">
            <a:extLst>
              <a:ext uri="{FF2B5EF4-FFF2-40B4-BE49-F238E27FC236}">
                <a16:creationId xmlns:a16="http://schemas.microsoft.com/office/drawing/2014/main" id="{6E3E52E9-E921-42A2-A5F4-9FE69D729EB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669097" y="2159884"/>
            <a:ext cx="480209" cy="480209"/>
          </a:xfrm>
          <a:prstGeom prst="rect">
            <a:avLst/>
          </a:prstGeom>
        </p:spPr>
      </p:pic>
      <p:pic>
        <p:nvPicPr>
          <p:cNvPr id="7" name="Immagine 6">
            <a:extLst>
              <a:ext uri="{FF2B5EF4-FFF2-40B4-BE49-F238E27FC236}">
                <a16:creationId xmlns:a16="http://schemas.microsoft.com/office/drawing/2014/main" id="{CF4B7421-AF7F-4B76-9688-6BE86448CFF4}"/>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869327" y="4794037"/>
            <a:ext cx="550760" cy="550760"/>
          </a:xfrm>
          <a:prstGeom prst="rect">
            <a:avLst/>
          </a:prstGeom>
        </p:spPr>
      </p:pic>
      <p:pic>
        <p:nvPicPr>
          <p:cNvPr id="9" name="Immagine 8">
            <a:extLst>
              <a:ext uri="{FF2B5EF4-FFF2-40B4-BE49-F238E27FC236}">
                <a16:creationId xmlns:a16="http://schemas.microsoft.com/office/drawing/2014/main" id="{BFAEF356-AA32-42B7-9234-EB1285C13425}"/>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869327" y="5497662"/>
            <a:ext cx="550760" cy="550760"/>
          </a:xfrm>
          <a:prstGeom prst="rect">
            <a:avLst/>
          </a:prstGeom>
        </p:spPr>
      </p:pic>
      <p:sp>
        <p:nvSpPr>
          <p:cNvPr id="54" name="CasellaDiTesto 53">
            <a:extLst>
              <a:ext uri="{FF2B5EF4-FFF2-40B4-BE49-F238E27FC236}">
                <a16:creationId xmlns:a16="http://schemas.microsoft.com/office/drawing/2014/main" id="{4AC09427-4A60-493C-8130-CBDC4F80DDDC}"/>
              </a:ext>
            </a:extLst>
          </p:cNvPr>
          <p:cNvSpPr txBox="1"/>
          <p:nvPr/>
        </p:nvSpPr>
        <p:spPr>
          <a:xfrm>
            <a:off x="2458224" y="5537405"/>
            <a:ext cx="3600288" cy="33855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Accordo con PayPal</a:t>
            </a:r>
            <a:endParaRPr lang="it-IT" sz="1600" dirty="0">
              <a:solidFill>
                <a:schemeClr val="tx1">
                  <a:lumMod val="85000"/>
                </a:schemeClr>
              </a:solidFill>
            </a:endParaRPr>
          </a:p>
        </p:txBody>
      </p:sp>
      <p:pic>
        <p:nvPicPr>
          <p:cNvPr id="16" name="Immagine 15">
            <a:extLst>
              <a:ext uri="{FF2B5EF4-FFF2-40B4-BE49-F238E27FC236}">
                <a16:creationId xmlns:a16="http://schemas.microsoft.com/office/drawing/2014/main" id="{C397E088-8456-4154-BE7C-FE2B1D4E1C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078" y="659508"/>
            <a:ext cx="761377" cy="761377"/>
          </a:xfrm>
          <a:prstGeom prst="rect">
            <a:avLst/>
          </a:prstGeom>
        </p:spPr>
      </p:pic>
      <p:sp>
        <p:nvSpPr>
          <p:cNvPr id="58" name="CasellaDiTesto 57">
            <a:extLst>
              <a:ext uri="{FF2B5EF4-FFF2-40B4-BE49-F238E27FC236}">
                <a16:creationId xmlns:a16="http://schemas.microsoft.com/office/drawing/2014/main" id="{4B858A51-5ADD-4F62-B360-1F2B0067D6FF}"/>
              </a:ext>
            </a:extLst>
          </p:cNvPr>
          <p:cNvSpPr txBox="1"/>
          <p:nvPr/>
        </p:nvSpPr>
        <p:spPr>
          <a:xfrm>
            <a:off x="1787204" y="6189048"/>
            <a:ext cx="4421656" cy="584775"/>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Fondamentale per fornire una </a:t>
            </a:r>
            <a:r>
              <a:rPr lang="it-IT" sz="1600" b="1">
                <a:solidFill>
                  <a:schemeClr val="tx1">
                    <a:lumMod val="85000"/>
                  </a:schemeClr>
                </a:solidFill>
              </a:rPr>
              <a:t>customer experience </a:t>
            </a:r>
            <a:r>
              <a:rPr lang="it-IT" sz="1600">
                <a:solidFill>
                  <a:schemeClr val="tx1">
                    <a:lumMod val="85000"/>
                  </a:schemeClr>
                </a:solidFill>
              </a:rPr>
              <a:t>all’altezza.</a:t>
            </a:r>
            <a:endParaRPr lang="it-IT" sz="1600" dirty="0">
              <a:solidFill>
                <a:schemeClr val="tx1">
                  <a:lumMod val="85000"/>
                </a:schemeClr>
              </a:solidFill>
            </a:endParaRPr>
          </a:p>
        </p:txBody>
      </p:sp>
      <p:sp>
        <p:nvSpPr>
          <p:cNvPr id="60" name="CasellaDiTesto 59">
            <a:extLst>
              <a:ext uri="{FF2B5EF4-FFF2-40B4-BE49-F238E27FC236}">
                <a16:creationId xmlns:a16="http://schemas.microsoft.com/office/drawing/2014/main" id="{573FC7BB-4270-4EED-83B1-84604D9ACAF5}"/>
              </a:ext>
            </a:extLst>
          </p:cNvPr>
          <p:cNvSpPr txBox="1"/>
          <p:nvPr/>
        </p:nvSpPr>
        <p:spPr>
          <a:xfrm>
            <a:off x="406447" y="6198492"/>
            <a:ext cx="1380757" cy="430887"/>
          </a:xfrm>
          <a:prstGeom prst="rect">
            <a:avLst/>
          </a:prstGeom>
          <a:noFill/>
        </p:spPr>
        <p:txBody>
          <a:bodyPr wrap="square" rtlCol="0">
            <a:spAutoFit/>
          </a:bodyPr>
          <a:lstStyle>
            <a:defPPr>
              <a:defRPr lang="en-US"/>
            </a:defPPr>
            <a:lvl1pPr>
              <a:defRPr sz="2400" b="1"/>
            </a:lvl1pPr>
          </a:lstStyle>
          <a:p>
            <a:r>
              <a:rPr lang="it-IT" sz="2200"/>
              <a:t>MOBILE</a:t>
            </a:r>
          </a:p>
        </p:txBody>
      </p:sp>
      <p:pic>
        <p:nvPicPr>
          <p:cNvPr id="18" name="Immagine 17">
            <a:extLst>
              <a:ext uri="{FF2B5EF4-FFF2-40B4-BE49-F238E27FC236}">
                <a16:creationId xmlns:a16="http://schemas.microsoft.com/office/drawing/2014/main" id="{08BACCD3-AA90-4660-A58E-BAFF24481CE6}"/>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94816" y="490667"/>
            <a:ext cx="1389547" cy="1359471"/>
          </a:xfrm>
          <a:prstGeom prst="rect">
            <a:avLst/>
          </a:prstGeom>
        </p:spPr>
      </p:pic>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296201" y="2817630"/>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61" name="CasellaDiTesto 60">
            <a:extLst>
              <a:ext uri="{FF2B5EF4-FFF2-40B4-BE49-F238E27FC236}">
                <a16:creationId xmlns:a16="http://schemas.microsoft.com/office/drawing/2014/main" id="{46FD2794-0977-444B-92E9-80CD1810DD2E}"/>
              </a:ext>
            </a:extLst>
          </p:cNvPr>
          <p:cNvSpPr txBox="1"/>
          <p:nvPr/>
        </p:nvSpPr>
        <p:spPr>
          <a:xfrm>
            <a:off x="6156289" y="3726383"/>
            <a:ext cx="2470479" cy="769441"/>
          </a:xfrm>
          <a:prstGeom prst="rect">
            <a:avLst/>
          </a:prstGeom>
          <a:noFill/>
        </p:spPr>
        <p:txBody>
          <a:bodyPr wrap="square" rtlCol="0">
            <a:spAutoFit/>
          </a:bodyPr>
          <a:lstStyle>
            <a:defPPr>
              <a:defRPr lang="en-US"/>
            </a:defPPr>
            <a:lvl1pPr>
              <a:defRPr sz="2400" b="1"/>
            </a:lvl1pPr>
          </a:lstStyle>
          <a:p>
            <a:pPr algn="ctr"/>
            <a:r>
              <a:rPr lang="it-IT" sz="2200"/>
              <a:t>INSTANT MESSAGING </a:t>
            </a:r>
          </a:p>
        </p:txBody>
      </p:sp>
      <p:sp>
        <p:nvSpPr>
          <p:cNvPr id="72" name="CasellaDiTesto 71">
            <a:extLst>
              <a:ext uri="{FF2B5EF4-FFF2-40B4-BE49-F238E27FC236}">
                <a16:creationId xmlns:a16="http://schemas.microsoft.com/office/drawing/2014/main" id="{D0957177-4946-4629-9701-C5E69F6D650B}"/>
              </a:ext>
            </a:extLst>
          </p:cNvPr>
          <p:cNvSpPr txBox="1"/>
          <p:nvPr/>
        </p:nvSpPr>
        <p:spPr>
          <a:xfrm>
            <a:off x="8711665" y="3877867"/>
            <a:ext cx="3245912" cy="369332"/>
          </a:xfrm>
          <a:prstGeom prst="rect">
            <a:avLst/>
          </a:prstGeom>
          <a:noFill/>
        </p:spPr>
        <p:txBody>
          <a:bodyPr wrap="square" rtlCol="0">
            <a:spAutoFit/>
          </a:bodyPr>
          <a:lstStyle/>
          <a:p>
            <a:r>
              <a:rPr lang="it-IT" b="1"/>
              <a:t>Ambito di sviluppo cruciale</a:t>
            </a:r>
          </a:p>
        </p:txBody>
      </p:sp>
      <p:pic>
        <p:nvPicPr>
          <p:cNvPr id="26" name="Immagine 25">
            <a:extLst>
              <a:ext uri="{FF2B5EF4-FFF2-40B4-BE49-F238E27FC236}">
                <a16:creationId xmlns:a16="http://schemas.microsoft.com/office/drawing/2014/main" id="{7E9B7AA2-5A31-4920-B3F1-21FC58810CC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44350" y="4685105"/>
            <a:ext cx="731195" cy="731195"/>
          </a:xfrm>
          <a:prstGeom prst="rect">
            <a:avLst/>
          </a:prstGeom>
        </p:spPr>
      </p:pic>
      <p:pic>
        <p:nvPicPr>
          <p:cNvPr id="29" name="Immagine 28">
            <a:extLst>
              <a:ext uri="{FF2B5EF4-FFF2-40B4-BE49-F238E27FC236}">
                <a16:creationId xmlns:a16="http://schemas.microsoft.com/office/drawing/2014/main" id="{ACE21BAF-0CB3-40A6-84FF-05C30AD0E0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39787" y="4659711"/>
            <a:ext cx="731195" cy="731195"/>
          </a:xfrm>
          <a:prstGeom prst="rect">
            <a:avLst/>
          </a:prstGeom>
        </p:spPr>
      </p:pic>
      <p:pic>
        <p:nvPicPr>
          <p:cNvPr id="33" name="Immagine 32">
            <a:extLst>
              <a:ext uri="{FF2B5EF4-FFF2-40B4-BE49-F238E27FC236}">
                <a16:creationId xmlns:a16="http://schemas.microsoft.com/office/drawing/2014/main" id="{FA6BA289-DFD1-4C03-BBCA-70B4C9F7DF1F}"/>
              </a:ext>
            </a:extLst>
          </p:cNvPr>
          <p:cNvPicPr>
            <a:picLocks noChangeAspect="1"/>
          </p:cNvPicPr>
          <p:nvPr/>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l="25542" t="11487" r="25723" b="8471"/>
          <a:stretch/>
        </p:blipFill>
        <p:spPr>
          <a:xfrm>
            <a:off x="6488566" y="5643014"/>
            <a:ext cx="923305" cy="955247"/>
          </a:xfrm>
          <a:prstGeom prst="rect">
            <a:avLst/>
          </a:prstGeom>
        </p:spPr>
      </p:pic>
      <p:sp>
        <p:nvSpPr>
          <p:cNvPr id="75" name="CasellaDiTesto 74">
            <a:extLst>
              <a:ext uri="{FF2B5EF4-FFF2-40B4-BE49-F238E27FC236}">
                <a16:creationId xmlns:a16="http://schemas.microsoft.com/office/drawing/2014/main" id="{168EDC71-003F-4D2C-9D35-586F216D49CD}"/>
              </a:ext>
            </a:extLst>
          </p:cNvPr>
          <p:cNvSpPr txBox="1"/>
          <p:nvPr/>
        </p:nvSpPr>
        <p:spPr>
          <a:xfrm>
            <a:off x="7472485" y="5654833"/>
            <a:ext cx="4557936" cy="33855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Crea un profilo per la propria azienda</a:t>
            </a:r>
            <a:endParaRPr lang="it-IT" sz="1600" dirty="0">
              <a:solidFill>
                <a:schemeClr val="tx1">
                  <a:lumMod val="85000"/>
                </a:schemeClr>
              </a:solidFill>
            </a:endParaRPr>
          </a:p>
        </p:txBody>
      </p:sp>
      <p:sp>
        <p:nvSpPr>
          <p:cNvPr id="76" name="CasellaDiTesto 75">
            <a:extLst>
              <a:ext uri="{FF2B5EF4-FFF2-40B4-BE49-F238E27FC236}">
                <a16:creationId xmlns:a16="http://schemas.microsoft.com/office/drawing/2014/main" id="{C98C845A-C1B0-4872-96C0-4A787265F4CF}"/>
              </a:ext>
            </a:extLst>
          </p:cNvPr>
          <p:cNvSpPr txBox="1"/>
          <p:nvPr/>
        </p:nvSpPr>
        <p:spPr>
          <a:xfrm>
            <a:off x="7472485" y="5946544"/>
            <a:ext cx="4557936" cy="33855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Configura una vetrina</a:t>
            </a:r>
            <a:endParaRPr lang="it-IT" sz="1600" dirty="0">
              <a:solidFill>
                <a:schemeClr val="tx1">
                  <a:lumMod val="85000"/>
                </a:schemeClr>
              </a:solidFill>
            </a:endParaRPr>
          </a:p>
        </p:txBody>
      </p:sp>
      <p:sp>
        <p:nvSpPr>
          <p:cNvPr id="77" name="CasellaDiTesto 76">
            <a:extLst>
              <a:ext uri="{FF2B5EF4-FFF2-40B4-BE49-F238E27FC236}">
                <a16:creationId xmlns:a16="http://schemas.microsoft.com/office/drawing/2014/main" id="{E0EE2173-5074-43F8-80E5-15D3613FA14B}"/>
              </a:ext>
            </a:extLst>
          </p:cNvPr>
          <p:cNvSpPr txBox="1"/>
          <p:nvPr/>
        </p:nvSpPr>
        <p:spPr>
          <a:xfrm>
            <a:off x="7464663" y="6261302"/>
            <a:ext cx="4557936" cy="33855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sz="1600">
                <a:solidFill>
                  <a:schemeClr val="tx1">
                    <a:lumMod val="85000"/>
                  </a:schemeClr>
                </a:solidFill>
              </a:rPr>
              <a:t>Invia risposte automatiche agli utenti</a:t>
            </a:r>
            <a:endParaRPr lang="it-IT" sz="1600" dirty="0">
              <a:solidFill>
                <a:schemeClr val="tx1">
                  <a:lumMod val="85000"/>
                </a:schemeClr>
              </a:solidFill>
            </a:endParaRPr>
          </a:p>
        </p:txBody>
      </p:sp>
      <p:grpSp>
        <p:nvGrpSpPr>
          <p:cNvPr id="34" name="Gruppo 33">
            <a:extLst>
              <a:ext uri="{FF2B5EF4-FFF2-40B4-BE49-F238E27FC236}">
                <a16:creationId xmlns:a16="http://schemas.microsoft.com/office/drawing/2014/main" id="{3EF538F6-477F-44B7-8867-494081E32A49}"/>
              </a:ext>
            </a:extLst>
          </p:cNvPr>
          <p:cNvGrpSpPr/>
          <p:nvPr/>
        </p:nvGrpSpPr>
        <p:grpSpPr>
          <a:xfrm>
            <a:off x="9800086" y="4623815"/>
            <a:ext cx="908780" cy="864815"/>
            <a:chOff x="10657089" y="5180906"/>
            <a:chExt cx="1051551" cy="1051551"/>
          </a:xfrm>
        </p:grpSpPr>
        <p:pic>
          <p:nvPicPr>
            <p:cNvPr id="31" name="Immagine 30">
              <a:extLst>
                <a:ext uri="{FF2B5EF4-FFF2-40B4-BE49-F238E27FC236}">
                  <a16:creationId xmlns:a16="http://schemas.microsoft.com/office/drawing/2014/main" id="{98DC68D5-EE0D-4C58-829D-F648AC1334A9}"/>
                </a:ext>
              </a:extLst>
            </p:cNvPr>
            <p:cNvPicPr>
              <a:picLocks noChangeAspect="1"/>
            </p:cNvPicPr>
            <p:nvPr/>
          </p:nvPicPr>
          <p:blipFill>
            <a:blip r:embed="rId1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657089" y="5180906"/>
              <a:ext cx="1051551" cy="1051551"/>
            </a:xfrm>
            <a:prstGeom prst="rect">
              <a:avLst/>
            </a:prstGeom>
          </p:spPr>
        </p:pic>
        <p:sp>
          <p:nvSpPr>
            <p:cNvPr id="70" name="CasellaDiTesto 69">
              <a:extLst>
                <a:ext uri="{FF2B5EF4-FFF2-40B4-BE49-F238E27FC236}">
                  <a16:creationId xmlns:a16="http://schemas.microsoft.com/office/drawing/2014/main" id="{1AC11975-9ADA-4BB9-A9DD-B76860F40F14}"/>
                </a:ext>
              </a:extLst>
            </p:cNvPr>
            <p:cNvSpPr txBox="1"/>
            <p:nvPr/>
          </p:nvSpPr>
          <p:spPr>
            <a:xfrm>
              <a:off x="10841356" y="5473774"/>
              <a:ext cx="801651" cy="449080"/>
            </a:xfrm>
            <a:prstGeom prst="rect">
              <a:avLst/>
            </a:prstGeom>
            <a:noFill/>
          </p:spPr>
          <p:txBody>
            <a:bodyPr wrap="square" rtlCol="0">
              <a:spAutoFit/>
            </a:bodyPr>
            <a:lstStyle>
              <a:defPPr>
                <a:defRPr lang="en-US"/>
              </a:defPPr>
              <a:lvl1pPr>
                <a:defRPr sz="2200" b="1"/>
              </a:lvl1pPr>
            </a:lstStyle>
            <a:p>
              <a:r>
                <a:rPr lang="it-IT" sz="1800">
                  <a:solidFill>
                    <a:schemeClr val="tx1">
                      <a:lumMod val="85000"/>
                    </a:schemeClr>
                  </a:solidFill>
                </a:rPr>
                <a:t>68% </a:t>
              </a:r>
            </a:p>
          </p:txBody>
        </p:sp>
      </p:grpSp>
      <p:sp>
        <p:nvSpPr>
          <p:cNvPr id="46" name="Rettangolo arrotondato 74">
            <a:extLst>
              <a:ext uri="{FF2B5EF4-FFF2-40B4-BE49-F238E27FC236}">
                <a16:creationId xmlns:a16="http://schemas.microsoft.com/office/drawing/2014/main" id="{44AD8FD7-EFCB-4DB5-B1E2-D2E7DEE60D79}"/>
              </a:ext>
            </a:extLst>
          </p:cNvPr>
          <p:cNvSpPr/>
          <p:nvPr/>
        </p:nvSpPr>
        <p:spPr>
          <a:xfrm>
            <a:off x="1055215" y="90402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80" name="Rettangolo arrotondato 74">
            <a:extLst>
              <a:ext uri="{FF2B5EF4-FFF2-40B4-BE49-F238E27FC236}">
                <a16:creationId xmlns:a16="http://schemas.microsoft.com/office/drawing/2014/main" id="{5B43DCA0-F1CC-42A8-AA6B-8FBB1CA231AF}"/>
              </a:ext>
            </a:extLst>
          </p:cNvPr>
          <p:cNvSpPr/>
          <p:nvPr/>
        </p:nvSpPr>
        <p:spPr>
          <a:xfrm>
            <a:off x="2334802" y="465121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5" name="Rettangolo arrotondato 74">
            <a:extLst>
              <a:ext uri="{FF2B5EF4-FFF2-40B4-BE49-F238E27FC236}">
                <a16:creationId xmlns:a16="http://schemas.microsoft.com/office/drawing/2014/main" id="{BFA31311-FAA7-4E69-A521-32549085EBEB}"/>
              </a:ext>
            </a:extLst>
          </p:cNvPr>
          <p:cNvSpPr/>
          <p:nvPr/>
        </p:nvSpPr>
        <p:spPr>
          <a:xfrm>
            <a:off x="2275509" y="530792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86" name="Rettangolo arrotondato 74">
            <a:extLst>
              <a:ext uri="{FF2B5EF4-FFF2-40B4-BE49-F238E27FC236}">
                <a16:creationId xmlns:a16="http://schemas.microsoft.com/office/drawing/2014/main" id="{A0A2BCAD-037E-4C32-8860-69BD7C118718}"/>
              </a:ext>
            </a:extLst>
          </p:cNvPr>
          <p:cNvSpPr/>
          <p:nvPr/>
        </p:nvSpPr>
        <p:spPr>
          <a:xfrm>
            <a:off x="90485" y="500919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101" name="Rettangolo arrotondato 74">
            <a:extLst>
              <a:ext uri="{FF2B5EF4-FFF2-40B4-BE49-F238E27FC236}">
                <a16:creationId xmlns:a16="http://schemas.microsoft.com/office/drawing/2014/main" id="{67C144AE-42AC-44E1-9C7E-CEAB3191E41C}"/>
              </a:ext>
            </a:extLst>
          </p:cNvPr>
          <p:cNvSpPr/>
          <p:nvPr/>
        </p:nvSpPr>
        <p:spPr>
          <a:xfrm>
            <a:off x="-37814" y="627075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103" name="Rettangolo arrotondato 74">
            <a:extLst>
              <a:ext uri="{FF2B5EF4-FFF2-40B4-BE49-F238E27FC236}">
                <a16:creationId xmlns:a16="http://schemas.microsoft.com/office/drawing/2014/main" id="{FBFD3A1C-AFE4-4D1A-947B-3DDD638F7D81}"/>
              </a:ext>
            </a:extLst>
          </p:cNvPr>
          <p:cNvSpPr/>
          <p:nvPr/>
        </p:nvSpPr>
        <p:spPr>
          <a:xfrm>
            <a:off x="1420447" y="607096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104" name="Freccia in giù 103">
            <a:extLst>
              <a:ext uri="{FF2B5EF4-FFF2-40B4-BE49-F238E27FC236}">
                <a16:creationId xmlns:a16="http://schemas.microsoft.com/office/drawing/2014/main" id="{F960F09E-ADC1-40D8-9248-1B2F990DF42A}"/>
              </a:ext>
            </a:extLst>
          </p:cNvPr>
          <p:cNvSpPr/>
          <p:nvPr/>
        </p:nvSpPr>
        <p:spPr>
          <a:xfrm rot="16200000">
            <a:off x="8387991" y="3984669"/>
            <a:ext cx="322729" cy="252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5" name="Rettangolo con angoli arrotondati 104">
            <a:extLst>
              <a:ext uri="{FF2B5EF4-FFF2-40B4-BE49-F238E27FC236}">
                <a16:creationId xmlns:a16="http://schemas.microsoft.com/office/drawing/2014/main" id="{43366C95-4154-46F8-A186-F33DC4806996}"/>
              </a:ext>
            </a:extLst>
          </p:cNvPr>
          <p:cNvSpPr/>
          <p:nvPr/>
        </p:nvSpPr>
        <p:spPr>
          <a:xfrm>
            <a:off x="6476489" y="3697486"/>
            <a:ext cx="1780157" cy="823024"/>
          </a:xfrm>
          <a:prstGeom prst="roundRect">
            <a:avLst/>
          </a:prstGeom>
          <a:noFill/>
          <a:ln>
            <a:solidFill>
              <a:srgbClr val="B015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Rettangolo arrotondato 74">
            <a:extLst>
              <a:ext uri="{FF2B5EF4-FFF2-40B4-BE49-F238E27FC236}">
                <a16:creationId xmlns:a16="http://schemas.microsoft.com/office/drawing/2014/main" id="{C9E7ED79-1B87-40D2-9975-3514F72E949E}"/>
              </a:ext>
            </a:extLst>
          </p:cNvPr>
          <p:cNvSpPr/>
          <p:nvPr/>
        </p:nvSpPr>
        <p:spPr>
          <a:xfrm>
            <a:off x="6343527" y="370841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107" name="Rettangolo arrotondato 74">
            <a:extLst>
              <a:ext uri="{FF2B5EF4-FFF2-40B4-BE49-F238E27FC236}">
                <a16:creationId xmlns:a16="http://schemas.microsoft.com/office/drawing/2014/main" id="{AD566366-D3F9-4899-BC3B-BA34FB2B3A73}"/>
              </a:ext>
            </a:extLst>
          </p:cNvPr>
          <p:cNvSpPr/>
          <p:nvPr/>
        </p:nvSpPr>
        <p:spPr>
          <a:xfrm>
            <a:off x="8797361" y="362477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108" name="Rettangolo arrotondato 74">
            <a:extLst>
              <a:ext uri="{FF2B5EF4-FFF2-40B4-BE49-F238E27FC236}">
                <a16:creationId xmlns:a16="http://schemas.microsoft.com/office/drawing/2014/main" id="{A15AEFBE-C6F9-4A31-9BF0-8D97AB01E148}"/>
              </a:ext>
            </a:extLst>
          </p:cNvPr>
          <p:cNvSpPr/>
          <p:nvPr/>
        </p:nvSpPr>
        <p:spPr>
          <a:xfrm>
            <a:off x="7109823" y="484324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109" name="Rettangolo arrotondato 74">
            <a:extLst>
              <a:ext uri="{FF2B5EF4-FFF2-40B4-BE49-F238E27FC236}">
                <a16:creationId xmlns:a16="http://schemas.microsoft.com/office/drawing/2014/main" id="{B5BE2CF5-DFB9-46C5-85E8-A30E6492B527}"/>
              </a:ext>
            </a:extLst>
          </p:cNvPr>
          <p:cNvSpPr/>
          <p:nvPr/>
        </p:nvSpPr>
        <p:spPr>
          <a:xfrm>
            <a:off x="8472802" y="458722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a:t>
            </a:r>
            <a:endParaRPr lang="it-IT" dirty="0"/>
          </a:p>
        </p:txBody>
      </p:sp>
      <p:sp>
        <p:nvSpPr>
          <p:cNvPr id="110" name="Rettangolo arrotondato 74">
            <a:extLst>
              <a:ext uri="{FF2B5EF4-FFF2-40B4-BE49-F238E27FC236}">
                <a16:creationId xmlns:a16="http://schemas.microsoft.com/office/drawing/2014/main" id="{043C1B87-FF0A-41B6-ACFE-B5CFED583A90}"/>
              </a:ext>
            </a:extLst>
          </p:cNvPr>
          <p:cNvSpPr/>
          <p:nvPr/>
        </p:nvSpPr>
        <p:spPr>
          <a:xfrm>
            <a:off x="9562816" y="448060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15</a:t>
            </a:r>
            <a:endParaRPr lang="it-IT" dirty="0"/>
          </a:p>
        </p:txBody>
      </p:sp>
      <p:sp>
        <p:nvSpPr>
          <p:cNvPr id="111" name="Rettangolo arrotondato 74">
            <a:extLst>
              <a:ext uri="{FF2B5EF4-FFF2-40B4-BE49-F238E27FC236}">
                <a16:creationId xmlns:a16="http://schemas.microsoft.com/office/drawing/2014/main" id="{9C56BECE-D993-4854-911F-5B80FB1E4D66}"/>
              </a:ext>
            </a:extLst>
          </p:cNvPr>
          <p:cNvSpPr/>
          <p:nvPr/>
        </p:nvSpPr>
        <p:spPr>
          <a:xfrm>
            <a:off x="6207626" y="575213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16</a:t>
            </a:r>
            <a:endParaRPr lang="it-IT" dirty="0"/>
          </a:p>
        </p:txBody>
      </p:sp>
      <p:sp>
        <p:nvSpPr>
          <p:cNvPr id="112" name="Rettangolo arrotondato 74">
            <a:extLst>
              <a:ext uri="{FF2B5EF4-FFF2-40B4-BE49-F238E27FC236}">
                <a16:creationId xmlns:a16="http://schemas.microsoft.com/office/drawing/2014/main" id="{59E9900F-F786-47E9-9606-54763C1F1E6C}"/>
              </a:ext>
            </a:extLst>
          </p:cNvPr>
          <p:cNvSpPr/>
          <p:nvPr/>
        </p:nvSpPr>
        <p:spPr>
          <a:xfrm>
            <a:off x="11222715" y="5888577"/>
            <a:ext cx="830139" cy="484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17-19</a:t>
            </a:r>
            <a:endParaRPr lang="it-IT" dirty="0"/>
          </a:p>
        </p:txBody>
      </p:sp>
      <p:sp>
        <p:nvSpPr>
          <p:cNvPr id="113" name="Rettangolo arrotondato 74">
            <a:extLst>
              <a:ext uri="{FF2B5EF4-FFF2-40B4-BE49-F238E27FC236}">
                <a16:creationId xmlns:a16="http://schemas.microsoft.com/office/drawing/2014/main" id="{30E2B504-9CB4-4CF2-93C3-D74F9D16F61F}"/>
              </a:ext>
            </a:extLst>
          </p:cNvPr>
          <p:cNvSpPr/>
          <p:nvPr/>
        </p:nvSpPr>
        <p:spPr>
          <a:xfrm>
            <a:off x="7367849" y="79898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114" name="Immagine 113">
            <a:extLst>
              <a:ext uri="{FF2B5EF4-FFF2-40B4-BE49-F238E27FC236}">
                <a16:creationId xmlns:a16="http://schemas.microsoft.com/office/drawing/2014/main" id="{D6F6B82F-4F4A-4A97-BB63-2C3C0ABF31F3}"/>
              </a:ext>
            </a:extLst>
          </p:cNvPr>
          <p:cNvPicPr>
            <a:picLocks noChangeAspect="1"/>
          </p:cNvPicPr>
          <p:nvPr/>
        </p:nvPicPr>
        <p:blipFill>
          <a:blip r:embed="rId14" cstate="print">
            <a:lum bright="70000" contrast="-70000"/>
            <a:extLst>
              <a:ext uri="{28A0092B-C50C-407E-A947-70E740481C1C}">
                <a14:useLocalDpi xmlns:a14="http://schemas.microsoft.com/office/drawing/2010/main" val="0"/>
              </a:ext>
            </a:extLst>
          </a:blip>
          <a:stretch>
            <a:fillRect/>
          </a:stretch>
        </p:blipFill>
        <p:spPr>
          <a:xfrm>
            <a:off x="11109651" y="3090794"/>
            <a:ext cx="758090" cy="758090"/>
          </a:xfrm>
          <a:prstGeom prst="rect">
            <a:avLst/>
          </a:prstGeom>
        </p:spPr>
      </p:pic>
      <p:sp>
        <p:nvSpPr>
          <p:cNvPr id="115" name="CasellaDiTesto 114">
            <a:extLst>
              <a:ext uri="{FF2B5EF4-FFF2-40B4-BE49-F238E27FC236}">
                <a16:creationId xmlns:a16="http://schemas.microsoft.com/office/drawing/2014/main" id="{EB68B682-1C38-45E4-8B1C-CC5EE9738DB4}"/>
              </a:ext>
            </a:extLst>
          </p:cNvPr>
          <p:cNvSpPr txBox="1"/>
          <p:nvPr/>
        </p:nvSpPr>
        <p:spPr>
          <a:xfrm>
            <a:off x="8069415" y="6574780"/>
            <a:ext cx="410559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a:t>
            </a:r>
            <a:r>
              <a:rPr lang="it-IT" sz="1200" i="1">
                <a:latin typeface="Times New Roman" panose="02020603050405020304" pitchFamily="18" charset="0"/>
                <a:cs typeface="Times New Roman" panose="02020603050405020304" pitchFamily="18" charset="0"/>
              </a:rPr>
              <a:t>per leggere l’intervista integrale</a:t>
            </a:r>
            <a:endParaRPr lang="it-IT" sz="1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6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15250" y="3379500"/>
            <a:ext cx="8816196" cy="3485202"/>
          </a:xfrm>
          <a:prstGeom prst="flowChartProcess">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Platformification 4/4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202495" y="1772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Note sviluppo</a:t>
            </a:r>
          </a:p>
          <a:p>
            <a:r>
              <a:rPr lang="it-IT" sz="1400">
                <a:solidFill>
                  <a:prstClr val="black"/>
                </a:solidFill>
              </a:rPr>
              <a:t>L’infopoint apre un pdf con l’intervista da estrarre alle pagine 54-55-56 del documento fornito dal cliente: KPMG-Digital-Banking-2018</a:t>
            </a:r>
          </a:p>
          <a:p>
            <a:endParaRPr lang="it-IT" sz="1400"/>
          </a:p>
          <a:p>
            <a:endParaRPr lang="it-IT" sz="1400" b="1"/>
          </a:p>
          <a:p>
            <a:endParaRPr lang="it-IT" sz="1400" b="1"/>
          </a:p>
          <a:p>
            <a:r>
              <a:rPr lang="it-IT" sz="1400" b="1"/>
              <a:t>Immagine</a:t>
            </a:r>
          </a:p>
          <a:p>
            <a:r>
              <a:rPr lang="fr-FR" sz="1400"/>
              <a:t>https://www.freepik.com/free-photo/mobile-payments-mobile-scanning-payments-face-to-face-payments_1286187.htm#term=mobile payment&amp;page=3&amp;position=28</a:t>
            </a:r>
            <a:endParaRPr lang="it-IT" sz="140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1039463" y="555917"/>
            <a:ext cx="5490290" cy="959237"/>
          </a:xfrm>
          <a:prstGeom prst="rect">
            <a:avLst/>
          </a:prstGeom>
          <a:noFill/>
        </p:spPr>
        <p:txBody>
          <a:bodyPr wrap="square" rtlCol="0">
            <a:spAutoFit/>
          </a:bodyPr>
          <a:lstStyle/>
          <a:p>
            <a:pPr lvl="0" defTabSz="914400">
              <a:spcBef>
                <a:spcPts val="1000"/>
              </a:spcBef>
              <a:defRPr/>
            </a:pPr>
            <a:r>
              <a:rPr lang="it-IT" sz="2400">
                <a:latin typeface="Tempus Sans ITC" panose="04020404030D07020202" pitchFamily="82" charset="0"/>
                <a:cs typeface="Gisha" panose="020B0502040204020203" pitchFamily="34" charset="-79"/>
              </a:rPr>
              <a:t>Alberto Dalmasso</a:t>
            </a:r>
          </a:p>
          <a:p>
            <a:pPr lvl="0" defTabSz="914400">
              <a:spcBef>
                <a:spcPts val="1000"/>
              </a:spcBef>
              <a:defRPr/>
            </a:pPr>
            <a:r>
              <a:rPr lang="it-IT" sz="2400">
                <a:latin typeface="Tempus Sans ITC" panose="04020404030D07020202" pitchFamily="82" charset="0"/>
                <a:cs typeface="Gisha" panose="020B0502040204020203" pitchFamily="34" charset="-79"/>
              </a:rPr>
              <a:t>Founder &amp; CEO di Satispay</a:t>
            </a:r>
            <a:endParaRPr lang="it-IT" sz="2400" dirty="0">
              <a:latin typeface="Tempus Sans ITC" panose="04020404030D07020202" pitchFamily="82" charset="0"/>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87371" y="175134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2" name="Documento 1">
            <a:extLst>
              <a:ext uri="{FF2B5EF4-FFF2-40B4-BE49-F238E27FC236}">
                <a16:creationId xmlns:a16="http://schemas.microsoft.com/office/drawing/2014/main" id="{C2139D1B-68AD-42AB-A185-6C27F9212BAE}"/>
              </a:ext>
            </a:extLst>
          </p:cNvPr>
          <p:cNvSpPr/>
          <p:nvPr/>
        </p:nvSpPr>
        <p:spPr>
          <a:xfrm rot="5400000">
            <a:off x="6351615" y="996995"/>
            <a:ext cx="6370724" cy="5289425"/>
          </a:xfrm>
          <a:prstGeom prst="flowChartDocument">
            <a:avLst/>
          </a:prstGeom>
          <a:blipFill dpi="0" rotWithShape="0">
            <a:blip r:embed="rId3"/>
            <a:srcRect/>
            <a:stretch>
              <a:fillRect l="-59000" r="-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8B67F162-829E-478F-A54A-FF77280B3714}"/>
              </a:ext>
            </a:extLst>
          </p:cNvPr>
          <p:cNvSpPr txBox="1"/>
          <p:nvPr/>
        </p:nvSpPr>
        <p:spPr>
          <a:xfrm>
            <a:off x="589266" y="1642595"/>
            <a:ext cx="5831491" cy="646331"/>
          </a:xfrm>
          <a:prstGeom prst="rect">
            <a:avLst/>
          </a:prstGeom>
          <a:noFill/>
        </p:spPr>
        <p:txBody>
          <a:bodyPr wrap="square" rtlCol="0">
            <a:spAutoFit/>
          </a:bodyPr>
          <a:lstStyle/>
          <a:p>
            <a:r>
              <a:rPr lang="it-IT"/>
              <a:t>La </a:t>
            </a:r>
            <a:r>
              <a:rPr lang="it-IT" b="1"/>
              <a:t>customer experience </a:t>
            </a:r>
            <a:r>
              <a:rPr lang="it-IT"/>
              <a:t>rappresenterà il driver dei servizi finanziari per il futuro.</a:t>
            </a:r>
          </a:p>
        </p:txBody>
      </p:sp>
      <p:sp>
        <p:nvSpPr>
          <p:cNvPr id="49" name="CasellaDiTesto 48">
            <a:extLst>
              <a:ext uri="{FF2B5EF4-FFF2-40B4-BE49-F238E27FC236}">
                <a16:creationId xmlns:a16="http://schemas.microsoft.com/office/drawing/2014/main" id="{D31900BB-C1D2-46F0-9C11-88D200C5718A}"/>
              </a:ext>
            </a:extLst>
          </p:cNvPr>
          <p:cNvSpPr txBox="1"/>
          <p:nvPr/>
        </p:nvSpPr>
        <p:spPr>
          <a:xfrm>
            <a:off x="1596361" y="2497250"/>
            <a:ext cx="2010905" cy="369332"/>
          </a:xfrm>
          <a:prstGeom prst="rect">
            <a:avLst/>
          </a:prstGeom>
          <a:noFill/>
        </p:spPr>
        <p:txBody>
          <a:bodyPr wrap="square" rtlCol="0">
            <a:spAutoFit/>
          </a:bodyPr>
          <a:lstStyle/>
          <a:p>
            <a:r>
              <a:rPr lang="it-IT"/>
              <a:t>Analizzare i dati</a:t>
            </a:r>
            <a:endParaRPr lang="it-IT" b="1" dirty="0"/>
          </a:p>
        </p:txBody>
      </p:sp>
      <p:sp>
        <p:nvSpPr>
          <p:cNvPr id="46" name="CasellaDiTesto 45">
            <a:extLst>
              <a:ext uri="{FF2B5EF4-FFF2-40B4-BE49-F238E27FC236}">
                <a16:creationId xmlns:a16="http://schemas.microsoft.com/office/drawing/2014/main" id="{AD10F32A-3971-41E4-A23D-B99256F1552D}"/>
              </a:ext>
            </a:extLst>
          </p:cNvPr>
          <p:cNvSpPr txBox="1"/>
          <p:nvPr/>
        </p:nvSpPr>
        <p:spPr>
          <a:xfrm>
            <a:off x="4479133" y="2433317"/>
            <a:ext cx="2659174" cy="646331"/>
          </a:xfrm>
          <a:prstGeom prst="rect">
            <a:avLst/>
          </a:prstGeom>
          <a:noFill/>
        </p:spPr>
        <p:txBody>
          <a:bodyPr wrap="square" rtlCol="0">
            <a:spAutoFit/>
          </a:bodyPr>
          <a:lstStyle/>
          <a:p>
            <a:r>
              <a:rPr lang="it-IT"/>
              <a:t>Individuare le necessità dei clienti</a:t>
            </a:r>
            <a:endParaRPr lang="it-IT" dirty="0"/>
          </a:p>
        </p:txBody>
      </p:sp>
      <p:sp>
        <p:nvSpPr>
          <p:cNvPr id="35" name="CasellaDiTesto 34">
            <a:extLst>
              <a:ext uri="{FF2B5EF4-FFF2-40B4-BE49-F238E27FC236}">
                <a16:creationId xmlns:a16="http://schemas.microsoft.com/office/drawing/2014/main" id="{06C2CCB5-EB97-41AA-B427-204C06C27F8B}"/>
              </a:ext>
            </a:extLst>
          </p:cNvPr>
          <p:cNvSpPr txBox="1"/>
          <p:nvPr/>
        </p:nvSpPr>
        <p:spPr>
          <a:xfrm>
            <a:off x="622169" y="4114445"/>
            <a:ext cx="1646366" cy="369332"/>
          </a:xfrm>
          <a:prstGeom prst="rect">
            <a:avLst/>
          </a:prstGeom>
          <a:noFill/>
        </p:spPr>
        <p:txBody>
          <a:bodyPr wrap="square" rtlCol="0">
            <a:spAutoFit/>
          </a:bodyPr>
          <a:lstStyle/>
          <a:p>
            <a:r>
              <a:rPr lang="it-IT"/>
              <a:t>Mobile</a:t>
            </a:r>
            <a:endParaRPr lang="it-IT" dirty="0"/>
          </a:p>
        </p:txBody>
      </p:sp>
      <p:sp>
        <p:nvSpPr>
          <p:cNvPr id="51" name="CasellaDiTesto 50">
            <a:extLst>
              <a:ext uri="{FF2B5EF4-FFF2-40B4-BE49-F238E27FC236}">
                <a16:creationId xmlns:a16="http://schemas.microsoft.com/office/drawing/2014/main" id="{D79CA922-3FD4-4C31-80D4-344BD996D380}"/>
              </a:ext>
            </a:extLst>
          </p:cNvPr>
          <p:cNvSpPr txBox="1"/>
          <p:nvPr/>
        </p:nvSpPr>
        <p:spPr>
          <a:xfrm>
            <a:off x="235620" y="3604295"/>
            <a:ext cx="2763666" cy="369332"/>
          </a:xfrm>
          <a:prstGeom prst="rect">
            <a:avLst/>
          </a:prstGeom>
          <a:noFill/>
        </p:spPr>
        <p:txBody>
          <a:bodyPr wrap="square" rtlCol="0">
            <a:spAutoFit/>
          </a:bodyPr>
          <a:lstStyle/>
          <a:p>
            <a:r>
              <a:rPr lang="it-IT" b="1"/>
              <a:t>IL BUSINESS DI SATISPAY</a:t>
            </a:r>
            <a:endParaRPr lang="it-IT" dirty="0"/>
          </a:p>
        </p:txBody>
      </p:sp>
      <p:pic>
        <p:nvPicPr>
          <p:cNvPr id="50" name="Immagine 49">
            <a:extLst>
              <a:ext uri="{FF2B5EF4-FFF2-40B4-BE49-F238E27FC236}">
                <a16:creationId xmlns:a16="http://schemas.microsoft.com/office/drawing/2014/main" id="{26DC201C-B337-4754-925B-F7E38ED4F137}"/>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357271" y="3503799"/>
            <a:ext cx="758090" cy="758090"/>
          </a:xfrm>
          <a:prstGeom prst="rect">
            <a:avLst/>
          </a:prstGeom>
        </p:spPr>
      </p:pic>
      <p:sp>
        <p:nvSpPr>
          <p:cNvPr id="53" name="CasellaDiTesto 52">
            <a:extLst>
              <a:ext uri="{FF2B5EF4-FFF2-40B4-BE49-F238E27FC236}">
                <a16:creationId xmlns:a16="http://schemas.microsoft.com/office/drawing/2014/main" id="{34A06ECA-98F5-435C-B88A-0CD0FF38FF0A}"/>
              </a:ext>
            </a:extLst>
          </p:cNvPr>
          <p:cNvSpPr txBox="1"/>
          <p:nvPr/>
        </p:nvSpPr>
        <p:spPr>
          <a:xfrm>
            <a:off x="8069415" y="6574780"/>
            <a:ext cx="4105594"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a:t>
            </a:r>
            <a:r>
              <a:rPr lang="it-IT" sz="1200" i="1">
                <a:latin typeface="Times New Roman" panose="02020603050405020304" pitchFamily="18" charset="0"/>
                <a:cs typeface="Times New Roman" panose="02020603050405020304" pitchFamily="18" charset="0"/>
              </a:rPr>
              <a:t>per leggere l’intervista integrale</a:t>
            </a:r>
            <a:endParaRPr lang="it-IT" sz="1200" i="1" dirty="0">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D0BBA2D8-EBCF-40A2-8161-6F9C0A3073CE}"/>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8179" y="518496"/>
            <a:ext cx="879862" cy="879862"/>
          </a:xfrm>
          <a:prstGeom prst="rect">
            <a:avLst/>
          </a:prstGeom>
        </p:spPr>
      </p:pic>
      <p:sp>
        <p:nvSpPr>
          <p:cNvPr id="54" name="CasellaDiTesto 53">
            <a:extLst>
              <a:ext uri="{FF2B5EF4-FFF2-40B4-BE49-F238E27FC236}">
                <a16:creationId xmlns:a16="http://schemas.microsoft.com/office/drawing/2014/main" id="{ECB160DF-C19D-4F3C-86DF-D540CE7A76D2}"/>
              </a:ext>
            </a:extLst>
          </p:cNvPr>
          <p:cNvSpPr txBox="1"/>
          <p:nvPr/>
        </p:nvSpPr>
        <p:spPr>
          <a:xfrm>
            <a:off x="674923" y="5835466"/>
            <a:ext cx="6952673" cy="923330"/>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i="1">
                <a:solidFill>
                  <a:schemeClr val="tx1">
                    <a:lumMod val="85000"/>
                  </a:schemeClr>
                </a:solidFill>
                <a:latin typeface="Times New Roman" panose="02020603050405020304" pitchFamily="18" charset="0"/>
                <a:cs typeface="Times New Roman" panose="02020603050405020304" pitchFamily="18" charset="0"/>
              </a:rPr>
              <a:t>Satispay si è posta da subito come un’alternativa al contante e ai sistemi di pagamento internazionali, non come un concorrente degli storici istituti bancari.</a:t>
            </a:r>
          </a:p>
        </p:txBody>
      </p:sp>
      <p:pic>
        <p:nvPicPr>
          <p:cNvPr id="55" name="Immagine 54">
            <a:extLst>
              <a:ext uri="{FF2B5EF4-FFF2-40B4-BE49-F238E27FC236}">
                <a16:creationId xmlns:a16="http://schemas.microsoft.com/office/drawing/2014/main" id="{F62C9661-1073-4A3D-9FA9-7390A81BD7AA}"/>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71038" y="5640916"/>
            <a:ext cx="480209" cy="480209"/>
          </a:xfrm>
          <a:prstGeom prst="rect">
            <a:avLst/>
          </a:prstGeom>
        </p:spPr>
      </p:pic>
      <p:pic>
        <p:nvPicPr>
          <p:cNvPr id="56" name="Immagine 55">
            <a:extLst>
              <a:ext uri="{FF2B5EF4-FFF2-40B4-BE49-F238E27FC236}">
                <a16:creationId xmlns:a16="http://schemas.microsoft.com/office/drawing/2014/main" id="{2174C7DF-DF52-4B4E-8ECA-435625167911}"/>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7132396" y="6346860"/>
            <a:ext cx="480209" cy="480209"/>
          </a:xfrm>
          <a:prstGeom prst="rect">
            <a:avLst/>
          </a:prstGeom>
        </p:spPr>
      </p:pic>
      <p:pic>
        <p:nvPicPr>
          <p:cNvPr id="9" name="Immagine 8">
            <a:extLst>
              <a:ext uri="{FF2B5EF4-FFF2-40B4-BE49-F238E27FC236}">
                <a16:creationId xmlns:a16="http://schemas.microsoft.com/office/drawing/2014/main" id="{E4B3B29B-C781-4E9F-BC3E-19BDAD083FEB}"/>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3674214" y="2359114"/>
            <a:ext cx="851353" cy="851353"/>
          </a:xfrm>
          <a:prstGeom prst="rect">
            <a:avLst/>
          </a:prstGeom>
        </p:spPr>
      </p:pic>
      <p:pic>
        <p:nvPicPr>
          <p:cNvPr id="13" name="Immagine 12">
            <a:extLst>
              <a:ext uri="{FF2B5EF4-FFF2-40B4-BE49-F238E27FC236}">
                <a16:creationId xmlns:a16="http://schemas.microsoft.com/office/drawing/2014/main" id="{0B9DAFA2-B944-4EBF-AF24-B3398DD45DD7}"/>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738076" y="2440905"/>
            <a:ext cx="851353" cy="851353"/>
          </a:xfrm>
          <a:prstGeom prst="rect">
            <a:avLst/>
          </a:prstGeom>
        </p:spPr>
      </p:pic>
      <p:sp>
        <p:nvSpPr>
          <p:cNvPr id="57" name="CasellaDiTesto 56">
            <a:extLst>
              <a:ext uri="{FF2B5EF4-FFF2-40B4-BE49-F238E27FC236}">
                <a16:creationId xmlns:a16="http://schemas.microsoft.com/office/drawing/2014/main" id="{060BA91A-066C-4095-87AD-E0E9018575F1}"/>
              </a:ext>
            </a:extLst>
          </p:cNvPr>
          <p:cNvSpPr txBox="1"/>
          <p:nvPr/>
        </p:nvSpPr>
        <p:spPr>
          <a:xfrm>
            <a:off x="578570" y="4586724"/>
            <a:ext cx="3666539" cy="369332"/>
          </a:xfrm>
          <a:prstGeom prst="rect">
            <a:avLst/>
          </a:prstGeom>
          <a:noFill/>
        </p:spPr>
        <p:txBody>
          <a:bodyPr wrap="square" rtlCol="0">
            <a:spAutoFit/>
          </a:bodyPr>
          <a:lstStyle/>
          <a:p>
            <a:r>
              <a:rPr lang="it-IT"/>
              <a:t>User experience molto alta </a:t>
            </a:r>
            <a:endParaRPr lang="it-IT" dirty="0"/>
          </a:p>
        </p:txBody>
      </p:sp>
      <p:sp>
        <p:nvSpPr>
          <p:cNvPr id="59" name="Goccia 58">
            <a:extLst>
              <a:ext uri="{FF2B5EF4-FFF2-40B4-BE49-F238E27FC236}">
                <a16:creationId xmlns:a16="http://schemas.microsoft.com/office/drawing/2014/main" id="{F2792C4F-0250-47E3-B317-2E30EFD8FF3A}"/>
              </a:ext>
            </a:extLst>
          </p:cNvPr>
          <p:cNvSpPr/>
          <p:nvPr/>
        </p:nvSpPr>
        <p:spPr>
          <a:xfrm rot="1905374">
            <a:off x="290631" y="4191525"/>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2" name="Goccia 61">
            <a:extLst>
              <a:ext uri="{FF2B5EF4-FFF2-40B4-BE49-F238E27FC236}">
                <a16:creationId xmlns:a16="http://schemas.microsoft.com/office/drawing/2014/main" id="{5ACFEFD4-7774-4FF8-A209-9F70B0FB70CD}"/>
              </a:ext>
            </a:extLst>
          </p:cNvPr>
          <p:cNvSpPr/>
          <p:nvPr/>
        </p:nvSpPr>
        <p:spPr>
          <a:xfrm rot="1905374">
            <a:off x="266774" y="4650885"/>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3" name="Goccia 62">
            <a:extLst>
              <a:ext uri="{FF2B5EF4-FFF2-40B4-BE49-F238E27FC236}">
                <a16:creationId xmlns:a16="http://schemas.microsoft.com/office/drawing/2014/main" id="{EA7FDDDE-8E72-45E7-B0EA-1C793FDDB0EE}"/>
              </a:ext>
            </a:extLst>
          </p:cNvPr>
          <p:cNvSpPr/>
          <p:nvPr/>
        </p:nvSpPr>
        <p:spPr>
          <a:xfrm rot="1905374">
            <a:off x="257315" y="5166069"/>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ABC680B4-AE31-4545-B240-960BD9D01D95}"/>
              </a:ext>
            </a:extLst>
          </p:cNvPr>
          <p:cNvSpPr/>
          <p:nvPr/>
        </p:nvSpPr>
        <p:spPr>
          <a:xfrm>
            <a:off x="3347918" y="4974089"/>
            <a:ext cx="1338014" cy="718262"/>
          </a:xfrm>
          <a:prstGeom prst="rightArrow">
            <a:avLst/>
          </a:prstGeom>
          <a:solidFill>
            <a:srgbClr val="92D05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B7EE02B3-D107-42A6-91EA-B1CA826F62AA}"/>
              </a:ext>
            </a:extLst>
          </p:cNvPr>
          <p:cNvSpPr txBox="1"/>
          <p:nvPr/>
        </p:nvSpPr>
        <p:spPr>
          <a:xfrm>
            <a:off x="589266" y="5129899"/>
            <a:ext cx="4232744" cy="369332"/>
          </a:xfrm>
          <a:prstGeom prst="rect">
            <a:avLst/>
          </a:prstGeom>
          <a:noFill/>
        </p:spPr>
        <p:txBody>
          <a:bodyPr wrap="square" rtlCol="0">
            <a:spAutoFit/>
          </a:bodyPr>
          <a:lstStyle/>
          <a:p>
            <a:r>
              <a:rPr lang="it-IT"/>
              <a:t>Fidelizzazione mediante </a:t>
            </a:r>
            <a:r>
              <a:rPr lang="it-IT" b="1"/>
              <a:t>cashback</a:t>
            </a:r>
            <a:endParaRPr lang="it-IT" b="1" dirty="0"/>
          </a:p>
        </p:txBody>
      </p:sp>
      <p:sp>
        <p:nvSpPr>
          <p:cNvPr id="68" name="Goccia 67">
            <a:extLst>
              <a:ext uri="{FF2B5EF4-FFF2-40B4-BE49-F238E27FC236}">
                <a16:creationId xmlns:a16="http://schemas.microsoft.com/office/drawing/2014/main" id="{E8B9FD88-4A50-4E31-86F4-50D4825C8957}"/>
              </a:ext>
            </a:extLst>
          </p:cNvPr>
          <p:cNvSpPr/>
          <p:nvPr/>
        </p:nvSpPr>
        <p:spPr>
          <a:xfrm rot="1053737">
            <a:off x="6076856" y="4938031"/>
            <a:ext cx="1203547" cy="641050"/>
          </a:xfrm>
          <a:prstGeom prst="teardrop">
            <a:avLst/>
          </a:prstGeom>
          <a:solidFill>
            <a:srgbClr val="F94C43"/>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chemeClr val="tx1"/>
                </a:solidFill>
                <a:latin typeface="Tempus Sans ITC" panose="04020404030D07020202" pitchFamily="82" charset="0"/>
              </a:rPr>
              <a:t>+ </a:t>
            </a:r>
          </a:p>
          <a:p>
            <a:pPr algn="ctr"/>
            <a:r>
              <a:rPr lang="it-IT" sz="1400" b="1">
                <a:solidFill>
                  <a:schemeClr val="tx1"/>
                </a:solidFill>
                <a:latin typeface="Tempus Sans ITC" panose="04020404030D07020202" pitchFamily="82" charset="0"/>
              </a:rPr>
              <a:t>UTENTI</a:t>
            </a:r>
          </a:p>
        </p:txBody>
      </p:sp>
      <p:sp>
        <p:nvSpPr>
          <p:cNvPr id="67" name="Goccia 66">
            <a:extLst>
              <a:ext uri="{FF2B5EF4-FFF2-40B4-BE49-F238E27FC236}">
                <a16:creationId xmlns:a16="http://schemas.microsoft.com/office/drawing/2014/main" id="{C37E0E9A-4A58-414B-949D-C159EDAC9733}"/>
              </a:ext>
            </a:extLst>
          </p:cNvPr>
          <p:cNvSpPr/>
          <p:nvPr/>
        </p:nvSpPr>
        <p:spPr>
          <a:xfrm rot="1053737">
            <a:off x="4728567" y="4879795"/>
            <a:ext cx="1539753" cy="729640"/>
          </a:xfrm>
          <a:prstGeom prst="teardrop">
            <a:avLst/>
          </a:prstGeom>
          <a:solidFill>
            <a:srgbClr val="F94C43"/>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chemeClr val="tx1"/>
                </a:solidFill>
                <a:latin typeface="Tempus Sans ITC" panose="04020404030D07020202" pitchFamily="82" charset="0"/>
              </a:rPr>
              <a:t>+ ESERCENTI</a:t>
            </a:r>
          </a:p>
        </p:txBody>
      </p:sp>
      <p:sp>
        <p:nvSpPr>
          <p:cNvPr id="45" name="Rettangolo arrotondato 44"/>
          <p:cNvSpPr/>
          <p:nvPr/>
        </p:nvSpPr>
        <p:spPr>
          <a:xfrm>
            <a:off x="674923" y="525149"/>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0" name="Rettangolo arrotondato 46">
            <a:extLst>
              <a:ext uri="{FF2B5EF4-FFF2-40B4-BE49-F238E27FC236}">
                <a16:creationId xmlns:a16="http://schemas.microsoft.com/office/drawing/2014/main" id="{12FFF416-A73A-4A96-9512-9A02A5F8B795}"/>
              </a:ext>
            </a:extLst>
          </p:cNvPr>
          <p:cNvSpPr/>
          <p:nvPr/>
        </p:nvSpPr>
        <p:spPr>
          <a:xfrm>
            <a:off x="1252402" y="2316750"/>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1" name="Rettangolo arrotondato 46">
            <a:extLst>
              <a:ext uri="{FF2B5EF4-FFF2-40B4-BE49-F238E27FC236}">
                <a16:creationId xmlns:a16="http://schemas.microsoft.com/office/drawing/2014/main" id="{F20594C4-8551-4C6D-A620-7052AE4B720E}"/>
              </a:ext>
            </a:extLst>
          </p:cNvPr>
          <p:cNvSpPr/>
          <p:nvPr/>
        </p:nvSpPr>
        <p:spPr>
          <a:xfrm>
            <a:off x="4559930" y="2202266"/>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4" name="Rettangolo arrotondato 46">
            <a:extLst>
              <a:ext uri="{FF2B5EF4-FFF2-40B4-BE49-F238E27FC236}">
                <a16:creationId xmlns:a16="http://schemas.microsoft.com/office/drawing/2014/main" id="{3BFC161E-CDE3-4446-95B9-564C79F5C04D}"/>
              </a:ext>
            </a:extLst>
          </p:cNvPr>
          <p:cNvSpPr/>
          <p:nvPr/>
        </p:nvSpPr>
        <p:spPr>
          <a:xfrm>
            <a:off x="-174709" y="347583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0" name="Rettangolo arrotondato 46">
            <a:extLst>
              <a:ext uri="{FF2B5EF4-FFF2-40B4-BE49-F238E27FC236}">
                <a16:creationId xmlns:a16="http://schemas.microsoft.com/office/drawing/2014/main" id="{2F90F6CA-0BAE-49FB-A3B2-88C5AD67950D}"/>
              </a:ext>
            </a:extLst>
          </p:cNvPr>
          <p:cNvSpPr/>
          <p:nvPr/>
        </p:nvSpPr>
        <p:spPr>
          <a:xfrm>
            <a:off x="-218425" y="416876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41" name="Rettangolo arrotondato 46">
            <a:extLst>
              <a:ext uri="{FF2B5EF4-FFF2-40B4-BE49-F238E27FC236}">
                <a16:creationId xmlns:a16="http://schemas.microsoft.com/office/drawing/2014/main" id="{1D2093A5-753F-4158-B9B9-8311DBD0498C}"/>
              </a:ext>
            </a:extLst>
          </p:cNvPr>
          <p:cNvSpPr/>
          <p:nvPr/>
        </p:nvSpPr>
        <p:spPr>
          <a:xfrm>
            <a:off x="-229083" y="4606546"/>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2" name="Rettangolo arrotondato 46">
            <a:extLst>
              <a:ext uri="{FF2B5EF4-FFF2-40B4-BE49-F238E27FC236}">
                <a16:creationId xmlns:a16="http://schemas.microsoft.com/office/drawing/2014/main" id="{0E5D03F4-5C54-4EF0-A2AF-8F5857ABEE3A}"/>
              </a:ext>
            </a:extLst>
          </p:cNvPr>
          <p:cNvSpPr/>
          <p:nvPr/>
        </p:nvSpPr>
        <p:spPr>
          <a:xfrm>
            <a:off x="-211249" y="516488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43" name="Rettangolo arrotondato 46">
            <a:extLst>
              <a:ext uri="{FF2B5EF4-FFF2-40B4-BE49-F238E27FC236}">
                <a16:creationId xmlns:a16="http://schemas.microsoft.com/office/drawing/2014/main" id="{EE03756E-4A05-43F0-A275-171996E6984B}"/>
              </a:ext>
            </a:extLst>
          </p:cNvPr>
          <p:cNvSpPr/>
          <p:nvPr/>
        </p:nvSpPr>
        <p:spPr>
          <a:xfrm>
            <a:off x="4803605" y="4648048"/>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69" name="Rettangolo arrotondato 46">
            <a:extLst>
              <a:ext uri="{FF2B5EF4-FFF2-40B4-BE49-F238E27FC236}">
                <a16:creationId xmlns:a16="http://schemas.microsoft.com/office/drawing/2014/main" id="{3B93FCF6-27CC-492D-A563-5DCFE0D3DC92}"/>
              </a:ext>
            </a:extLst>
          </p:cNvPr>
          <p:cNvSpPr/>
          <p:nvPr/>
        </p:nvSpPr>
        <p:spPr>
          <a:xfrm>
            <a:off x="6063656" y="4692377"/>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70" name="Rettangolo arrotondato 46">
            <a:extLst>
              <a:ext uri="{FF2B5EF4-FFF2-40B4-BE49-F238E27FC236}">
                <a16:creationId xmlns:a16="http://schemas.microsoft.com/office/drawing/2014/main" id="{6A07E1FE-E005-443A-9F41-2181032EDF6C}"/>
              </a:ext>
            </a:extLst>
          </p:cNvPr>
          <p:cNvSpPr/>
          <p:nvPr/>
        </p:nvSpPr>
        <p:spPr>
          <a:xfrm>
            <a:off x="98010" y="6137199"/>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pic>
        <p:nvPicPr>
          <p:cNvPr id="16" name="Immagine 15">
            <a:extLst>
              <a:ext uri="{FF2B5EF4-FFF2-40B4-BE49-F238E27FC236}">
                <a16:creationId xmlns:a16="http://schemas.microsoft.com/office/drawing/2014/main" id="{1DE4876E-AB77-4ECC-A6C4-20FB590E3EB9}"/>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132396" y="487539"/>
            <a:ext cx="1655058" cy="1647251"/>
          </a:xfrm>
          <a:prstGeom prst="rect">
            <a:avLst/>
          </a:prstGeom>
        </p:spPr>
      </p:pic>
      <p:sp>
        <p:nvSpPr>
          <p:cNvPr id="71" name="Rettangolo arrotondato 44">
            <a:extLst>
              <a:ext uri="{FF2B5EF4-FFF2-40B4-BE49-F238E27FC236}">
                <a16:creationId xmlns:a16="http://schemas.microsoft.com/office/drawing/2014/main" id="{9C5DBE5E-41CF-4A0A-8782-17BA2D98D090}"/>
              </a:ext>
            </a:extLst>
          </p:cNvPr>
          <p:cNvSpPr/>
          <p:nvPr/>
        </p:nvSpPr>
        <p:spPr>
          <a:xfrm>
            <a:off x="8503427" y="71567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val="354229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13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a:cs typeface="Arial" charset="0"/>
              </a:rPr>
              <a:t>Quali sono i principali atteggiamenti dei clienti bancari che emergono dalla survey? </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Quale </a:t>
            </a:r>
            <a:r>
              <a:rPr lang="it-IT" i="1" dirty="0">
                <a:ea typeface="+mj-ea"/>
                <a:cs typeface="Arial" charset="0"/>
              </a:rPr>
              <a:t>sarà </a:t>
            </a:r>
            <a:r>
              <a:rPr lang="it-IT" i="1" dirty="0" smtClean="0">
                <a:ea typeface="+mj-ea"/>
                <a:cs typeface="Arial" charset="0"/>
              </a:rPr>
              <a:t>il </a:t>
            </a:r>
            <a:r>
              <a:rPr lang="it-IT" i="1" dirty="0">
                <a:ea typeface="+mj-ea"/>
                <a:cs typeface="Arial" charset="0"/>
              </a:rPr>
              <a:t>principale driver dei servizi finanziari per il futuro?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Quali sono i fattori che hanno alimentato i modelli di business basati sulle piattaforme?</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Come è cambiato il ruolo delle Fintech nei confronti del settore bancario?</a:t>
            </a:r>
            <a:endParaRPr lang="it-IT" i="1" dirty="0">
              <a:ea typeface="+mj-ea"/>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a:cs typeface="Arial" charset="0"/>
              </a:rPr>
              <a:t>I clienti bancari sono sempre meno fidelizzati nei confronti della propria banca, e sempre meno attenti all’aspetto fisico della relazione con il proprio istituto. In generale, prevale un atteggiamento di convenienza e semplificazione nella fruizione dei servizi.</a:t>
            </a: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La customer experience rappresenterà il principale driver. È proprio sulla capacità di utilizzare la tecnologia per rilevare i bisogni dei clienti e progettare soluzioni che rispondano appieno alle aspettative e alle esigenze dei diversi target, che si fonda il successo delle Fintech.</a:t>
            </a: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Negli ultimi anni, fattori quali la diffusione degli smartphone, l’incremento del potere di spesa dei Millennials, l’ascesa del social e dell’Internet of Things, hanno reso il mondo molto più connesso e creato infinite possibilità di evoluzione dei modelli di business basati su piattaforme.</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t>Dopo una fase iniziale in cui le fintech si ponevano esclusivamente come competitor su segmenti di mercato storicamente presidiati dagli istituti bancari, si sono sviluppati anche modelli cooperativi dove le fintech si pongono quali player Business-to-Business (B2B) a supporto delle banche e del loro sviluppo e crescita (enabler).</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13546"/>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a:solidFill>
                  <a:schemeClr val="tx1"/>
                </a:solidFill>
              </a:rPr>
              <a:t>Quale delle seguenti opzioni è errata?</a:t>
            </a:r>
          </a:p>
          <a:p>
            <a:r>
              <a:rPr lang="it-IT" sz="1800" i="1">
                <a:solidFill>
                  <a:schemeClr val="tx1"/>
                </a:solidFill>
              </a:rPr>
              <a:t>Le aziende Fintech si concentrano su un approccio basato su:</a:t>
            </a: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1092382" y="3736979"/>
            <a:ext cx="2067271"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Riduzione dei costi</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518254" y="2772074"/>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639547" y="2914556"/>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44016" y="284400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842324" y="2844000"/>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668109" y="3659766"/>
            <a:ext cx="1702783" cy="59803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Innovazione</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5879953" y="3733802"/>
            <a:ext cx="2369293" cy="6314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Design della experience</a:t>
            </a: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758307" y="3759429"/>
            <a:ext cx="2582355" cy="1280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it-IT" sz="1600">
                <a:sym typeface="Wingdings" panose="05000000000000000000" pitchFamily="2" charset="2"/>
              </a:rPr>
              <a:t>Pain point e bisogni insoddisfatti degli utenti</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35" y="512778"/>
            <a:ext cx="2936887" cy="1956361"/>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Come si è modificata la percezione delle banche tradizionali rispetto alle Fintech?</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cs typeface="Arial" charset="0"/>
              </a:rPr>
              <a:t>Quali sono i punti di forza delle aziende tecnologiche che le banche possono acquisire tramite partnership?</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KPMG ha fatto 10 predizioni sul prossimo futuro delle Fintech…quali saranno?</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3546" y="0"/>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endParaRPr lang="it-IT" sz="1400"/>
          </a:p>
          <a:p>
            <a:r>
              <a:rPr lang="it-IT" sz="1400"/>
              <a:t>1 </a:t>
            </a:r>
            <a:r>
              <a:rPr lang="it-IT" sz="1400">
                <a:hlinkClick r:id="rId4"/>
              </a:rPr>
              <a:t>https://www.freepik.com/free-photo/app-woman-white-solution-closeup-two_1238817.htm#term=partnership&amp;page=1&amp;position=10</a:t>
            </a:r>
            <a:endParaRPr lang="it-IT" sz="1400"/>
          </a:p>
          <a:p>
            <a:endParaRPr lang="it-IT" sz="1400"/>
          </a:p>
          <a:p>
            <a:r>
              <a:rPr lang="it-IT" sz="1400"/>
              <a:t>2 </a:t>
            </a:r>
            <a:r>
              <a:rPr lang="fr-FR" sz="1400"/>
              <a:t>https://www.freepik.com/free-photo/business-people-analyzing-statistics-financial-concept_2862239.htm#term=data analysis&amp;page=1&amp;position=1</a:t>
            </a:r>
            <a:endParaRPr lang="it-IT" sz="1400"/>
          </a:p>
          <a:p>
            <a:endParaRPr lang="it-IT" sz="1400"/>
          </a:p>
          <a:p>
            <a:r>
              <a:rPr lang="it-IT" sz="1400"/>
              <a:t>3 </a:t>
            </a:r>
            <a:r>
              <a:rPr lang="it-IT" sz="1400">
                <a:hlinkClick r:id="rId5"/>
              </a:rPr>
              <a:t>https://www.freepik.com/free-photo/payment-for-a-created-birth-chart-natal-chart-horoscope-chart_1189697.htm#term=prediction&amp;page=1&amp;position=13</a:t>
            </a:r>
            <a:endParaRPr lang="it-IT" sz="1400"/>
          </a:p>
          <a:p>
            <a:endParaRPr lang="it-IT" sz="1400"/>
          </a:p>
          <a:p>
            <a:r>
              <a:rPr lang="it-IT" sz="1400"/>
              <a:t>4 https://www.freepik.com/free-photo/hand-touching-mobile-with-applications_926540.htm#term=tecnology&amp;page=1&amp;position=26</a:t>
            </a:r>
          </a:p>
          <a:p>
            <a:endParaRPr lang="it-IT" sz="1400"/>
          </a:p>
          <a:p>
            <a:r>
              <a:rPr lang="it-IT" sz="1400"/>
              <a:t> </a:t>
            </a:r>
          </a:p>
          <a:p>
            <a:endParaRPr lang="it-IT" sz="1400" dirty="0"/>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166215" y="529064"/>
            <a:ext cx="2808821" cy="194733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166782" y="535458"/>
            <a:ext cx="2914907" cy="1938600"/>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227273" y="547524"/>
            <a:ext cx="2948363" cy="196400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In cosa consiste il modello di business basato sul </a:t>
            </a:r>
            <a:r>
              <a:rPr lang="it-IT" sz="1600" i="1">
                <a:cs typeface="Arial" charset="0"/>
              </a:rPr>
              <a:t>network effect </a:t>
            </a:r>
            <a:r>
              <a:rPr lang="it-IT" sz="1600">
                <a:cs typeface="Arial" charset="0"/>
              </a:rPr>
              <a:t>delle piattaforme?</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7" y="2619782"/>
            <a:ext cx="6367276" cy="4238219"/>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ruolo delle fintech nel settore bancario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5 compaiono le frecce, o qualunque effetto che raccordi le 4 voci citate al Finacial Services</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it-IT" b="1">
              <a:solidFill>
                <a:prstClr val="black"/>
              </a:solidFill>
              <a:latin typeface="Century Gothic"/>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POPUP</a:t>
            </a: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CasellaDiTesto 4"/>
          <p:cNvSpPr txBox="1"/>
          <p:nvPr/>
        </p:nvSpPr>
        <p:spPr>
          <a:xfrm>
            <a:off x="6800779" y="2082490"/>
            <a:ext cx="5428666" cy="923330"/>
          </a:xfrm>
          <a:prstGeom prst="rect">
            <a:avLst/>
          </a:prstGeom>
          <a:noFill/>
        </p:spPr>
        <p:txBody>
          <a:bodyPr wrap="square" rtlCol="0">
            <a:spAutoFit/>
          </a:bodyPr>
          <a:lstStyle/>
          <a:p>
            <a:pPr lvl="0">
              <a:defRPr/>
            </a:pPr>
            <a:r>
              <a:rPr lang="it-IT" b="1">
                <a:solidFill>
                  <a:prstClr val="white"/>
                </a:solidFill>
              </a:rPr>
              <a:t>Giocano un ruolo di primo piano nella trasformazione del settore dei Financial Services</a:t>
            </a:r>
          </a:p>
        </p:txBody>
      </p:sp>
      <p:sp>
        <p:nvSpPr>
          <p:cNvPr id="17" name="CasellaDiTesto 16"/>
          <p:cNvSpPr txBox="1"/>
          <p:nvPr/>
        </p:nvSpPr>
        <p:spPr>
          <a:xfrm>
            <a:off x="6733982" y="758900"/>
            <a:ext cx="5396499" cy="369332"/>
          </a:xfrm>
          <a:prstGeom prst="rect">
            <a:avLst/>
          </a:prstGeom>
          <a:noFill/>
        </p:spPr>
        <p:txBody>
          <a:bodyPr wrap="square" rtlCol="0">
            <a:spAutoFit/>
          </a:bodyPr>
          <a:lstStyle/>
          <a:p>
            <a:pPr lvl="0"/>
            <a:r>
              <a:rPr lang="it-IT">
                <a:solidFill>
                  <a:prstClr val="white"/>
                </a:solidFill>
              </a:rPr>
              <a:t>Nate con la crisi finanziaria mondiale nel 2007</a:t>
            </a: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5" name="Rettangolo 44">
            <a:extLst>
              <a:ext uri="{FF2B5EF4-FFF2-40B4-BE49-F238E27FC236}">
                <a16:creationId xmlns:a16="http://schemas.microsoft.com/office/drawing/2014/main" id="{37581CC2-2846-47AE-A45F-C9DA7543A8F7}"/>
              </a:ext>
            </a:extLst>
          </p:cNvPr>
          <p:cNvSpPr/>
          <p:nvPr/>
        </p:nvSpPr>
        <p:spPr>
          <a:xfrm>
            <a:off x="55100" y="770577"/>
            <a:ext cx="1585749" cy="654923"/>
          </a:xfrm>
          <a:prstGeom prst="rect">
            <a:avLst/>
          </a:prstGeom>
        </p:spPr>
        <p:txBody>
          <a:bodyPr wrap="square">
            <a:spAutoFit/>
          </a:bodyPr>
          <a:lstStyle/>
          <a:p>
            <a:pPr lvl="0" algn="ctr">
              <a:lnSpc>
                <a:spcPct val="120000"/>
              </a:lnSpc>
              <a:defRPr/>
            </a:pPr>
            <a:r>
              <a:rPr lang="it-IT" sz="1600">
                <a:solidFill>
                  <a:prstClr val="white"/>
                </a:solidFill>
                <a:cs typeface="Arial" charset="0"/>
              </a:rPr>
              <a:t>Intelligenza Artificiale</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0" name="Rettangolo 49">
            <a:extLst>
              <a:ext uri="{FF2B5EF4-FFF2-40B4-BE49-F238E27FC236}">
                <a16:creationId xmlns:a16="http://schemas.microsoft.com/office/drawing/2014/main" id="{0A999D04-17E8-4DC9-A5D0-ADB2C7EF9998}"/>
              </a:ext>
            </a:extLst>
          </p:cNvPr>
          <p:cNvSpPr/>
          <p:nvPr/>
        </p:nvSpPr>
        <p:spPr>
          <a:xfrm>
            <a:off x="4600396" y="816902"/>
            <a:ext cx="1317408" cy="654923"/>
          </a:xfrm>
          <a:prstGeom prst="rect">
            <a:avLst/>
          </a:prstGeom>
        </p:spPr>
        <p:txBody>
          <a:bodyPr wrap="square">
            <a:spAutoFit/>
          </a:bodyPr>
          <a:lstStyle/>
          <a:p>
            <a:pPr lvl="0" algn="ctr">
              <a:lnSpc>
                <a:spcPct val="120000"/>
              </a:lnSpc>
              <a:defRPr/>
            </a:pPr>
            <a:r>
              <a:rPr lang="it-IT" sz="1600">
                <a:solidFill>
                  <a:prstClr val="white"/>
                </a:solidFill>
                <a:cs typeface="Arial" charset="0"/>
              </a:rPr>
              <a:t>Machine Learning</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2" name="Rettangolo 51">
            <a:extLst>
              <a:ext uri="{FF2B5EF4-FFF2-40B4-BE49-F238E27FC236}">
                <a16:creationId xmlns:a16="http://schemas.microsoft.com/office/drawing/2014/main" id="{84419BD5-063B-439B-9163-C5BD69FA5AE4}"/>
              </a:ext>
            </a:extLst>
          </p:cNvPr>
          <p:cNvSpPr/>
          <p:nvPr/>
        </p:nvSpPr>
        <p:spPr>
          <a:xfrm>
            <a:off x="4662017" y="2560190"/>
            <a:ext cx="1485350" cy="359457"/>
          </a:xfrm>
          <a:prstGeom prst="rect">
            <a:avLst/>
          </a:prstGeom>
        </p:spPr>
        <p:txBody>
          <a:bodyPr wrap="square">
            <a:spAutoFit/>
          </a:bodyPr>
          <a:lstStyle/>
          <a:p>
            <a:pPr lvl="0">
              <a:lnSpc>
                <a:spcPct val="120000"/>
              </a:lnSpc>
              <a:defRPr/>
            </a:pPr>
            <a:r>
              <a:rPr lang="it-IT" sz="1600">
                <a:solidFill>
                  <a:prstClr val="white"/>
                </a:solidFill>
                <a:cs typeface="Arial" charset="0"/>
              </a:rPr>
              <a:t>Blockchain </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3" name="Rettangolo arrotondato 44">
            <a:extLst>
              <a:ext uri="{FF2B5EF4-FFF2-40B4-BE49-F238E27FC236}">
                <a16:creationId xmlns:a16="http://schemas.microsoft.com/office/drawing/2014/main" id="{E67A169C-3B25-4AC9-BDB5-2211A8E12C23}"/>
              </a:ext>
            </a:extLst>
          </p:cNvPr>
          <p:cNvSpPr/>
          <p:nvPr/>
        </p:nvSpPr>
        <p:spPr>
          <a:xfrm>
            <a:off x="61519" y="60776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4" name="Rettangolo arrotondato 44">
            <a:extLst>
              <a:ext uri="{FF2B5EF4-FFF2-40B4-BE49-F238E27FC236}">
                <a16:creationId xmlns:a16="http://schemas.microsoft.com/office/drawing/2014/main" id="{C638AD39-2251-4601-B47E-C168E872E870}"/>
              </a:ext>
            </a:extLst>
          </p:cNvPr>
          <p:cNvSpPr/>
          <p:nvPr/>
        </p:nvSpPr>
        <p:spPr>
          <a:xfrm>
            <a:off x="4695266" y="60576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5" name="Rettangolo arrotondato 44">
            <a:extLst>
              <a:ext uri="{FF2B5EF4-FFF2-40B4-BE49-F238E27FC236}">
                <a16:creationId xmlns:a16="http://schemas.microsoft.com/office/drawing/2014/main" id="{8D54581D-1C2C-4184-A196-B8DB46FC1B6D}"/>
              </a:ext>
            </a:extLst>
          </p:cNvPr>
          <p:cNvSpPr/>
          <p:nvPr/>
        </p:nvSpPr>
        <p:spPr>
          <a:xfrm>
            <a:off x="5301617" y="238913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Rettangolo arrotondato 44">
            <a:extLst>
              <a:ext uri="{FF2B5EF4-FFF2-40B4-BE49-F238E27FC236}">
                <a16:creationId xmlns:a16="http://schemas.microsoft.com/office/drawing/2014/main" id="{A4FFBC3C-A6F0-4293-AED0-15AD8F6CFF0C}"/>
              </a:ext>
            </a:extLst>
          </p:cNvPr>
          <p:cNvSpPr/>
          <p:nvPr/>
        </p:nvSpPr>
        <p:spPr>
          <a:xfrm>
            <a:off x="217288" y="244222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0" name="CasellaDiTesto 69">
            <a:extLst>
              <a:ext uri="{FF2B5EF4-FFF2-40B4-BE49-F238E27FC236}">
                <a16:creationId xmlns:a16="http://schemas.microsoft.com/office/drawing/2014/main" id="{CCF0B7D2-067C-44EF-8C21-E57799E5F62A}"/>
              </a:ext>
            </a:extLst>
          </p:cNvPr>
          <p:cNvSpPr txBox="1"/>
          <p:nvPr/>
        </p:nvSpPr>
        <p:spPr>
          <a:xfrm>
            <a:off x="2121301" y="1910362"/>
            <a:ext cx="2013285" cy="892552"/>
          </a:xfrm>
          <a:prstGeom prst="rect">
            <a:avLst/>
          </a:prstGeom>
          <a:noFill/>
        </p:spPr>
        <p:txBody>
          <a:bodyPr wrap="square" rtlCol="0">
            <a:spAutoFit/>
          </a:bodyPr>
          <a:lstStyle/>
          <a:p>
            <a:pPr lvl="0" algn="ctr">
              <a:defRPr/>
            </a:pPr>
            <a:r>
              <a:rPr lang="it-IT" sz="2600" b="1">
                <a:solidFill>
                  <a:prstClr val="white"/>
                </a:solidFill>
              </a:rPr>
              <a:t> FINANCIAL SERVICES</a:t>
            </a:r>
          </a:p>
        </p:txBody>
      </p:sp>
      <p:sp>
        <p:nvSpPr>
          <p:cNvPr id="75" name="Rettangolo 74">
            <a:extLst>
              <a:ext uri="{FF2B5EF4-FFF2-40B4-BE49-F238E27FC236}">
                <a16:creationId xmlns:a16="http://schemas.microsoft.com/office/drawing/2014/main" id="{DFB9B9DA-493C-41AB-88D3-BDFEBEE4E830}"/>
              </a:ext>
            </a:extLst>
          </p:cNvPr>
          <p:cNvSpPr/>
          <p:nvPr/>
        </p:nvSpPr>
        <p:spPr>
          <a:xfrm>
            <a:off x="7461317" y="3470721"/>
            <a:ext cx="4417494" cy="584775"/>
          </a:xfrm>
          <a:prstGeom prst="rect">
            <a:avLst/>
          </a:prstGeom>
        </p:spPr>
        <p:txBody>
          <a:bodyPr wrap="square">
            <a:spAutoFit/>
          </a:bodyPr>
          <a:lstStyle/>
          <a:p>
            <a:pPr lvl="0">
              <a:defRPr/>
            </a:pPr>
            <a:r>
              <a:rPr lang="it-IT" sz="1600">
                <a:solidFill>
                  <a:prstClr val="white"/>
                </a:solidFill>
                <a:cs typeface="Arial" charset="0"/>
              </a:rPr>
              <a:t>Modelli distributivi ed operativi focalizzati su economie di scala</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76" name="Goccia 75">
            <a:extLst>
              <a:ext uri="{FF2B5EF4-FFF2-40B4-BE49-F238E27FC236}">
                <a16:creationId xmlns:a16="http://schemas.microsoft.com/office/drawing/2014/main" id="{F0B529BA-03BB-4BA5-B580-685CD5D4BA59}"/>
              </a:ext>
            </a:extLst>
          </p:cNvPr>
          <p:cNvSpPr/>
          <p:nvPr/>
        </p:nvSpPr>
        <p:spPr>
          <a:xfrm rot="1905374">
            <a:off x="6474006" y="82054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1" name="Rettangolo 80">
            <a:extLst>
              <a:ext uri="{FF2B5EF4-FFF2-40B4-BE49-F238E27FC236}">
                <a16:creationId xmlns:a16="http://schemas.microsoft.com/office/drawing/2014/main" id="{88704688-88D1-4580-B1B3-E23C0F4F9374}"/>
              </a:ext>
            </a:extLst>
          </p:cNvPr>
          <p:cNvSpPr/>
          <p:nvPr/>
        </p:nvSpPr>
        <p:spPr>
          <a:xfrm>
            <a:off x="7461317" y="4385649"/>
            <a:ext cx="3730658" cy="359457"/>
          </a:xfrm>
          <a:prstGeom prst="rect">
            <a:avLst/>
          </a:prstGeom>
        </p:spPr>
        <p:txBody>
          <a:bodyPr wrap="square">
            <a:spAutoFit/>
          </a:bodyPr>
          <a:lstStyle/>
          <a:p>
            <a:pPr lvl="0">
              <a:lnSpc>
                <a:spcPct val="120000"/>
              </a:lnSpc>
              <a:defRPr/>
            </a:pPr>
            <a:r>
              <a:rPr lang="it-IT" sz="1600">
                <a:solidFill>
                  <a:prstClr val="white"/>
                </a:solidFill>
                <a:cs typeface="Arial" charset="0"/>
              </a:rPr>
              <a:t>Elevato utilizzo di tecnologie e dati</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83" name="Rettangolo 82">
            <a:extLst>
              <a:ext uri="{FF2B5EF4-FFF2-40B4-BE49-F238E27FC236}">
                <a16:creationId xmlns:a16="http://schemas.microsoft.com/office/drawing/2014/main" id="{77B3CB18-0D51-4E2A-840F-9ABA9D6F0EEF}"/>
              </a:ext>
            </a:extLst>
          </p:cNvPr>
          <p:cNvSpPr/>
          <p:nvPr/>
        </p:nvSpPr>
        <p:spPr>
          <a:xfrm>
            <a:off x="7454288" y="5058307"/>
            <a:ext cx="3691902" cy="584775"/>
          </a:xfrm>
          <a:prstGeom prst="rect">
            <a:avLst/>
          </a:prstGeom>
        </p:spPr>
        <p:txBody>
          <a:bodyPr wrap="square">
            <a:spAutoFit/>
          </a:bodyPr>
          <a:lstStyle/>
          <a:p>
            <a:pPr lvl="0">
              <a:defRPr/>
            </a:pPr>
            <a:r>
              <a:rPr lang="it-IT" sz="1600">
                <a:solidFill>
                  <a:prstClr val="white"/>
                </a:solidFill>
                <a:cs typeface="Arial" charset="0"/>
              </a:rPr>
              <a:t>Velocità di risposta alle esigenze e ai bisogni della clientela</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67" name="Rettangolo 66">
            <a:extLst>
              <a:ext uri="{FF2B5EF4-FFF2-40B4-BE49-F238E27FC236}">
                <a16:creationId xmlns:a16="http://schemas.microsoft.com/office/drawing/2014/main" id="{F0360E1C-E361-486E-BBA0-0B907F5A6F9B}"/>
              </a:ext>
            </a:extLst>
          </p:cNvPr>
          <p:cNvSpPr/>
          <p:nvPr/>
        </p:nvSpPr>
        <p:spPr>
          <a:xfrm>
            <a:off x="61519" y="2635879"/>
            <a:ext cx="1987458" cy="359457"/>
          </a:xfrm>
          <a:prstGeom prst="rect">
            <a:avLst/>
          </a:prstGeom>
        </p:spPr>
        <p:txBody>
          <a:bodyPr wrap="square">
            <a:spAutoFit/>
          </a:bodyPr>
          <a:lstStyle/>
          <a:p>
            <a:pPr lvl="0" algn="ctr">
              <a:lnSpc>
                <a:spcPct val="120000"/>
              </a:lnSpc>
              <a:defRPr/>
            </a:pPr>
            <a:r>
              <a:rPr lang="it-IT" sz="1600">
                <a:solidFill>
                  <a:prstClr val="white"/>
                </a:solidFill>
                <a:cs typeface="Arial" charset="0"/>
              </a:rPr>
              <a:t>Internet of Things  </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pic>
        <p:nvPicPr>
          <p:cNvPr id="7" name="Immagine 6">
            <a:extLst>
              <a:ext uri="{FF2B5EF4-FFF2-40B4-BE49-F238E27FC236}">
                <a16:creationId xmlns:a16="http://schemas.microsoft.com/office/drawing/2014/main" id="{B63E1C66-8CC0-4FCE-929D-A013FFBA1A5E}"/>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563015" y="795267"/>
            <a:ext cx="1189665" cy="1189665"/>
          </a:xfrm>
          <a:prstGeom prst="rect">
            <a:avLst/>
          </a:prstGeom>
        </p:spPr>
      </p:pic>
      <p:cxnSp>
        <p:nvCxnSpPr>
          <p:cNvPr id="13" name="Connettore 2 12">
            <a:extLst>
              <a:ext uri="{FF2B5EF4-FFF2-40B4-BE49-F238E27FC236}">
                <a16:creationId xmlns:a16="http://schemas.microsoft.com/office/drawing/2014/main" id="{4960E4BF-2423-4AB9-AB44-0EADB62CAF1D}"/>
              </a:ext>
            </a:extLst>
          </p:cNvPr>
          <p:cNvCxnSpPr/>
          <p:nvPr/>
        </p:nvCxnSpPr>
        <p:spPr>
          <a:xfrm>
            <a:off x="1482566" y="1162778"/>
            <a:ext cx="903890" cy="579070"/>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a:extLst>
              <a:ext uri="{FF2B5EF4-FFF2-40B4-BE49-F238E27FC236}">
                <a16:creationId xmlns:a16="http://schemas.microsoft.com/office/drawing/2014/main" id="{4EEF5921-5EBA-4E62-A9EB-728B7371B8EC}"/>
              </a:ext>
            </a:extLst>
          </p:cNvPr>
          <p:cNvCxnSpPr>
            <a:cxnSpLocks/>
          </p:cNvCxnSpPr>
          <p:nvPr/>
        </p:nvCxnSpPr>
        <p:spPr>
          <a:xfrm flipH="1">
            <a:off x="4064385" y="1155476"/>
            <a:ext cx="667390" cy="537550"/>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ttore 2 70">
            <a:extLst>
              <a:ext uri="{FF2B5EF4-FFF2-40B4-BE49-F238E27FC236}">
                <a16:creationId xmlns:a16="http://schemas.microsoft.com/office/drawing/2014/main" id="{C6C01E32-B5E2-4813-BD8F-E37523159463}"/>
              </a:ext>
            </a:extLst>
          </p:cNvPr>
          <p:cNvCxnSpPr>
            <a:cxnSpLocks/>
          </p:cNvCxnSpPr>
          <p:nvPr/>
        </p:nvCxnSpPr>
        <p:spPr>
          <a:xfrm flipH="1" flipV="1">
            <a:off x="4058788" y="2518957"/>
            <a:ext cx="603229" cy="262434"/>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ttore 2 71">
            <a:extLst>
              <a:ext uri="{FF2B5EF4-FFF2-40B4-BE49-F238E27FC236}">
                <a16:creationId xmlns:a16="http://schemas.microsoft.com/office/drawing/2014/main" id="{89393B24-CE8F-47CE-AF6C-9FE1CFC0099A}"/>
              </a:ext>
            </a:extLst>
          </p:cNvPr>
          <p:cNvCxnSpPr>
            <a:cxnSpLocks/>
          </p:cNvCxnSpPr>
          <p:nvPr/>
        </p:nvCxnSpPr>
        <p:spPr>
          <a:xfrm flipV="1">
            <a:off x="1827733" y="2428376"/>
            <a:ext cx="406542" cy="308924"/>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17CD4592-DEB0-45DA-8149-A7B4C0F2349D}"/>
              </a:ext>
            </a:extLst>
          </p:cNvPr>
          <p:cNvSpPr txBox="1"/>
          <p:nvPr/>
        </p:nvSpPr>
        <p:spPr>
          <a:xfrm>
            <a:off x="6765520" y="1311825"/>
            <a:ext cx="5396499" cy="646331"/>
          </a:xfrm>
          <a:prstGeom prst="rect">
            <a:avLst/>
          </a:prstGeom>
          <a:noFill/>
        </p:spPr>
        <p:txBody>
          <a:bodyPr wrap="square" rtlCol="0">
            <a:spAutoFit/>
          </a:bodyPr>
          <a:lstStyle/>
          <a:p>
            <a:pPr lvl="0"/>
            <a:r>
              <a:rPr lang="it-IT">
                <a:solidFill>
                  <a:prstClr val="white"/>
                </a:solidFill>
              </a:rPr>
              <a:t>Favorite dall’affermarsi di nuovi modelli di socializzazione della tecnologia</a:t>
            </a:r>
          </a:p>
        </p:txBody>
      </p:sp>
      <p:sp>
        <p:nvSpPr>
          <p:cNvPr id="87" name="Goccia 86">
            <a:extLst>
              <a:ext uri="{FF2B5EF4-FFF2-40B4-BE49-F238E27FC236}">
                <a16:creationId xmlns:a16="http://schemas.microsoft.com/office/drawing/2014/main" id="{D70723B5-F77D-4FFC-8153-43ADF3A5829B}"/>
              </a:ext>
            </a:extLst>
          </p:cNvPr>
          <p:cNvSpPr/>
          <p:nvPr/>
        </p:nvSpPr>
        <p:spPr>
          <a:xfrm rot="1905374">
            <a:off x="6487495" y="140630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8" name="Goccia 87">
            <a:extLst>
              <a:ext uri="{FF2B5EF4-FFF2-40B4-BE49-F238E27FC236}">
                <a16:creationId xmlns:a16="http://schemas.microsoft.com/office/drawing/2014/main" id="{EF466777-6766-4584-A2CC-791573865DB6}"/>
              </a:ext>
            </a:extLst>
          </p:cNvPr>
          <p:cNvSpPr/>
          <p:nvPr/>
        </p:nvSpPr>
        <p:spPr>
          <a:xfrm rot="1905374">
            <a:off x="6510354" y="2189267"/>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9" name="Rettangolo 88">
            <a:extLst>
              <a:ext uri="{FF2B5EF4-FFF2-40B4-BE49-F238E27FC236}">
                <a16:creationId xmlns:a16="http://schemas.microsoft.com/office/drawing/2014/main" id="{B3DF1163-7CFD-47FB-96C1-604E61DF640A}"/>
              </a:ext>
            </a:extLst>
          </p:cNvPr>
          <p:cNvSpPr/>
          <p:nvPr/>
        </p:nvSpPr>
        <p:spPr>
          <a:xfrm>
            <a:off x="7480695" y="6022292"/>
            <a:ext cx="3691902" cy="359457"/>
          </a:xfrm>
          <a:prstGeom prst="rect">
            <a:avLst/>
          </a:prstGeom>
        </p:spPr>
        <p:txBody>
          <a:bodyPr wrap="square">
            <a:spAutoFit/>
          </a:bodyPr>
          <a:lstStyle/>
          <a:p>
            <a:pPr lvl="0">
              <a:lnSpc>
                <a:spcPct val="120000"/>
              </a:lnSpc>
              <a:defRPr/>
            </a:pPr>
            <a:r>
              <a:rPr lang="it-IT" sz="1600">
                <a:solidFill>
                  <a:prstClr val="white"/>
                </a:solidFill>
                <a:cs typeface="Arial" charset="0"/>
              </a:rPr>
              <a:t>Focus sulla customer experience</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pic>
        <p:nvPicPr>
          <p:cNvPr id="24" name="Immagine 23">
            <a:extLst>
              <a:ext uri="{FF2B5EF4-FFF2-40B4-BE49-F238E27FC236}">
                <a16:creationId xmlns:a16="http://schemas.microsoft.com/office/drawing/2014/main" id="{5F95FC6C-94A5-4AC7-B8EB-03605EC6739D}"/>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645964" y="3510398"/>
            <a:ext cx="604190" cy="604190"/>
          </a:xfrm>
          <a:prstGeom prst="rect">
            <a:avLst/>
          </a:prstGeom>
        </p:spPr>
      </p:pic>
      <p:pic>
        <p:nvPicPr>
          <p:cNvPr id="29" name="Immagine 28">
            <a:extLst>
              <a:ext uri="{FF2B5EF4-FFF2-40B4-BE49-F238E27FC236}">
                <a16:creationId xmlns:a16="http://schemas.microsoft.com/office/drawing/2014/main" id="{B707104E-DD94-4915-A50B-468303871878}"/>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665077" y="4309964"/>
            <a:ext cx="604190" cy="604190"/>
          </a:xfrm>
          <a:prstGeom prst="rect">
            <a:avLst/>
          </a:prstGeom>
        </p:spPr>
      </p:pic>
      <p:pic>
        <p:nvPicPr>
          <p:cNvPr id="34" name="Immagine 33">
            <a:extLst>
              <a:ext uri="{FF2B5EF4-FFF2-40B4-BE49-F238E27FC236}">
                <a16:creationId xmlns:a16="http://schemas.microsoft.com/office/drawing/2014/main" id="{F05B9EE0-9FB9-44A6-9EE2-0843BB26E877}"/>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665077" y="5038892"/>
            <a:ext cx="604190" cy="604190"/>
          </a:xfrm>
          <a:prstGeom prst="rect">
            <a:avLst/>
          </a:prstGeom>
        </p:spPr>
      </p:pic>
      <p:pic>
        <p:nvPicPr>
          <p:cNvPr id="37" name="Immagine 36">
            <a:extLst>
              <a:ext uri="{FF2B5EF4-FFF2-40B4-BE49-F238E27FC236}">
                <a16:creationId xmlns:a16="http://schemas.microsoft.com/office/drawing/2014/main" id="{F65E557C-EC32-4D73-9D98-BB9D2B29EDA4}"/>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6763554" y="5896194"/>
            <a:ext cx="505713" cy="505713"/>
          </a:xfrm>
          <a:prstGeom prst="rect">
            <a:avLst/>
          </a:prstGeom>
        </p:spPr>
      </p:pic>
      <p:sp>
        <p:nvSpPr>
          <p:cNvPr id="57" name="Rettangolo arrotondato 44">
            <a:extLst>
              <a:ext uri="{FF2B5EF4-FFF2-40B4-BE49-F238E27FC236}">
                <a16:creationId xmlns:a16="http://schemas.microsoft.com/office/drawing/2014/main" id="{DAE79571-10EF-4261-8821-E7FEDE0B752F}"/>
              </a:ext>
            </a:extLst>
          </p:cNvPr>
          <p:cNvSpPr/>
          <p:nvPr/>
        </p:nvSpPr>
        <p:spPr>
          <a:xfrm>
            <a:off x="1858264" y="142066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9" name="Rettangolo arrotondato 44">
            <a:extLst>
              <a:ext uri="{FF2B5EF4-FFF2-40B4-BE49-F238E27FC236}">
                <a16:creationId xmlns:a16="http://schemas.microsoft.com/office/drawing/2014/main" id="{2DDCD30D-7F39-468A-B28A-28F9B18A1DB3}"/>
              </a:ext>
            </a:extLst>
          </p:cNvPr>
          <p:cNvSpPr/>
          <p:nvPr/>
        </p:nvSpPr>
        <p:spPr>
          <a:xfrm>
            <a:off x="2603871" y="17037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0" name="Rettangolo arrotondato 44">
            <a:extLst>
              <a:ext uri="{FF2B5EF4-FFF2-40B4-BE49-F238E27FC236}">
                <a16:creationId xmlns:a16="http://schemas.microsoft.com/office/drawing/2014/main" id="{B4E6CA08-401E-4875-BE14-3CA804C66252}"/>
              </a:ext>
            </a:extLst>
          </p:cNvPr>
          <p:cNvSpPr/>
          <p:nvPr/>
        </p:nvSpPr>
        <p:spPr>
          <a:xfrm>
            <a:off x="6440130" y="458182"/>
            <a:ext cx="816442" cy="3587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7-9</a:t>
            </a:r>
            <a:endParaRPr lang="it-IT" dirty="0"/>
          </a:p>
        </p:txBody>
      </p:sp>
      <p:sp>
        <p:nvSpPr>
          <p:cNvPr id="90" name="Rettangolo arrotondato 44">
            <a:extLst>
              <a:ext uri="{FF2B5EF4-FFF2-40B4-BE49-F238E27FC236}">
                <a16:creationId xmlns:a16="http://schemas.microsoft.com/office/drawing/2014/main" id="{8005FE2D-4E73-4BEF-8F31-605DF5FBAA3E}"/>
              </a:ext>
            </a:extLst>
          </p:cNvPr>
          <p:cNvSpPr/>
          <p:nvPr/>
        </p:nvSpPr>
        <p:spPr>
          <a:xfrm>
            <a:off x="9515112" y="3057088"/>
            <a:ext cx="825689" cy="3658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10-13</a:t>
            </a:r>
            <a:endParaRPr lang="it-IT" dirty="0"/>
          </a:p>
        </p:txBody>
      </p:sp>
      <p:pic>
        <p:nvPicPr>
          <p:cNvPr id="91" name="Immagine 90">
            <a:extLst>
              <a:ext uri="{FF2B5EF4-FFF2-40B4-BE49-F238E27FC236}">
                <a16:creationId xmlns:a16="http://schemas.microsoft.com/office/drawing/2014/main" id="{73948BDA-ED0D-4975-AD96-6E24212590E4}"/>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11344044" y="1857794"/>
            <a:ext cx="758090" cy="758090"/>
          </a:xfrm>
          <a:prstGeom prst="rect">
            <a:avLst/>
          </a:prstGeom>
        </p:spPr>
      </p:pic>
      <p:sp>
        <p:nvSpPr>
          <p:cNvPr id="92" name="CasellaDiTesto 91">
            <a:extLst>
              <a:ext uri="{FF2B5EF4-FFF2-40B4-BE49-F238E27FC236}">
                <a16:creationId xmlns:a16="http://schemas.microsoft.com/office/drawing/2014/main" id="{C2D233B0-7E69-4556-A11B-98C9CE94D84A}"/>
              </a:ext>
            </a:extLst>
          </p:cNvPr>
          <p:cNvSpPr txBox="1"/>
          <p:nvPr/>
        </p:nvSpPr>
        <p:spPr>
          <a:xfrm>
            <a:off x="6357968" y="6553267"/>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18066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598"/>
          <a:stretch/>
        </p:blipFill>
        <p:spPr bwMode="auto">
          <a:xfrm>
            <a:off x="3031081" y="496843"/>
            <a:ext cx="9160919" cy="6361157"/>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Ambiti di operatività Fintech 1/4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23680"/>
            <a:ext cx="6369170" cy="3265451"/>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4" y="2459420"/>
            <a:ext cx="6369169" cy="4398579"/>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https://www.freepik.com/free-photo/customer-care-webpage-interface-word_2830687.htm#term=customer care&amp;page=1&amp;position=1</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8" name="Rettangolo arrotondato 74">
            <a:extLst>
              <a:ext uri="{FF2B5EF4-FFF2-40B4-BE49-F238E27FC236}">
                <a16:creationId xmlns:a16="http://schemas.microsoft.com/office/drawing/2014/main" id="{09A99E9E-27B6-46D6-8EDE-ABE77FB054D6}"/>
              </a:ext>
            </a:extLst>
          </p:cNvPr>
          <p:cNvSpPr/>
          <p:nvPr/>
        </p:nvSpPr>
        <p:spPr>
          <a:xfrm>
            <a:off x="8460828" y="5987313"/>
            <a:ext cx="675482"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39" name="Rettangolo arrotondato 74">
            <a:extLst>
              <a:ext uri="{FF2B5EF4-FFF2-40B4-BE49-F238E27FC236}">
                <a16:creationId xmlns:a16="http://schemas.microsoft.com/office/drawing/2014/main" id="{F87CAFF1-7037-4A22-83B9-6A271E111362}"/>
              </a:ext>
            </a:extLst>
          </p:cNvPr>
          <p:cNvSpPr/>
          <p:nvPr/>
        </p:nvSpPr>
        <p:spPr>
          <a:xfrm>
            <a:off x="-237270" y="52550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74">
            <a:extLst>
              <a:ext uri="{FF2B5EF4-FFF2-40B4-BE49-F238E27FC236}">
                <a16:creationId xmlns:a16="http://schemas.microsoft.com/office/drawing/2014/main" id="{D39039A0-8FD8-42DD-834B-40849A5700F9}"/>
              </a:ext>
            </a:extLst>
          </p:cNvPr>
          <p:cNvSpPr/>
          <p:nvPr/>
        </p:nvSpPr>
        <p:spPr>
          <a:xfrm>
            <a:off x="1574833" y="128892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42" name="CasellaDiTesto 41">
            <a:extLst>
              <a:ext uri="{FF2B5EF4-FFF2-40B4-BE49-F238E27FC236}">
                <a16:creationId xmlns:a16="http://schemas.microsoft.com/office/drawing/2014/main" id="{2339BA19-ADDF-40DF-A349-0EB96AB2FD80}"/>
              </a:ext>
            </a:extLst>
          </p:cNvPr>
          <p:cNvSpPr txBox="1"/>
          <p:nvPr/>
        </p:nvSpPr>
        <p:spPr>
          <a:xfrm>
            <a:off x="204147" y="598438"/>
            <a:ext cx="5970782" cy="646331"/>
          </a:xfrm>
          <a:prstGeom prst="rect">
            <a:avLst/>
          </a:prstGeom>
          <a:noFill/>
        </p:spPr>
        <p:txBody>
          <a:bodyPr wrap="square" rtlCol="0">
            <a:spAutoFit/>
          </a:bodyPr>
          <a:lstStyle/>
          <a:p>
            <a:pPr lvl="0" defTabSz="914400">
              <a:spcBef>
                <a:spcPts val="1000"/>
              </a:spcBef>
              <a:defRPr/>
            </a:pPr>
            <a:r>
              <a:rPr lang="it-IT"/>
              <a:t>L’attività delle </a:t>
            </a:r>
            <a:r>
              <a:rPr lang="it-IT" b="1"/>
              <a:t>Fintech</a:t>
            </a:r>
            <a:r>
              <a:rPr lang="it-IT"/>
              <a:t> si focalizza soprattutto nell’ambito del </a:t>
            </a:r>
            <a:r>
              <a:rPr lang="it-IT" b="1"/>
              <a:t>credito</a:t>
            </a:r>
            <a:r>
              <a:rPr lang="it-IT"/>
              <a:t> e dei </a:t>
            </a:r>
            <a:r>
              <a:rPr lang="it-IT" b="1"/>
              <a:t>pagamenti</a:t>
            </a:r>
            <a:r>
              <a:rPr lang="it-IT"/>
              <a:t>.</a:t>
            </a:r>
            <a:endParaRPr lang="it-IT" dirty="0"/>
          </a:p>
        </p:txBody>
      </p:sp>
      <p:sp>
        <p:nvSpPr>
          <p:cNvPr id="43" name="CasellaDiTesto 42">
            <a:extLst>
              <a:ext uri="{FF2B5EF4-FFF2-40B4-BE49-F238E27FC236}">
                <a16:creationId xmlns:a16="http://schemas.microsoft.com/office/drawing/2014/main" id="{170F8ECB-5904-451C-BD7A-8211F031B06C}"/>
              </a:ext>
            </a:extLst>
          </p:cNvPr>
          <p:cNvSpPr txBox="1"/>
          <p:nvPr/>
        </p:nvSpPr>
        <p:spPr>
          <a:xfrm>
            <a:off x="2007062" y="1246634"/>
            <a:ext cx="1876473" cy="400110"/>
          </a:xfrm>
          <a:prstGeom prst="rect">
            <a:avLst/>
          </a:prstGeom>
          <a:noFill/>
        </p:spPr>
        <p:txBody>
          <a:bodyPr wrap="square" rtlCol="0">
            <a:spAutoFit/>
          </a:bodyPr>
          <a:lstStyle>
            <a:defPPr>
              <a:defRPr lang="en-US"/>
            </a:defPPr>
            <a:lvl1pPr>
              <a:defRPr sz="2400" b="1"/>
            </a:lvl1pPr>
          </a:lstStyle>
          <a:p>
            <a:r>
              <a:rPr lang="it-IT" sz="2000"/>
              <a:t>INSURTECH</a:t>
            </a:r>
          </a:p>
        </p:txBody>
      </p:sp>
      <p:sp>
        <p:nvSpPr>
          <p:cNvPr id="44" name="CasellaDiTesto 43">
            <a:extLst>
              <a:ext uri="{FF2B5EF4-FFF2-40B4-BE49-F238E27FC236}">
                <a16:creationId xmlns:a16="http://schemas.microsoft.com/office/drawing/2014/main" id="{27C026A8-0B40-4EB5-A88A-449200CA5770}"/>
              </a:ext>
            </a:extLst>
          </p:cNvPr>
          <p:cNvSpPr txBox="1"/>
          <p:nvPr/>
        </p:nvSpPr>
        <p:spPr>
          <a:xfrm>
            <a:off x="3116965" y="2189656"/>
            <a:ext cx="2811791" cy="400110"/>
          </a:xfrm>
          <a:prstGeom prst="rect">
            <a:avLst/>
          </a:prstGeom>
          <a:noFill/>
        </p:spPr>
        <p:txBody>
          <a:bodyPr wrap="square" rtlCol="0">
            <a:spAutoFit/>
          </a:bodyPr>
          <a:lstStyle>
            <a:defPPr>
              <a:defRPr lang="en-US"/>
            </a:defPPr>
            <a:lvl1pPr>
              <a:defRPr sz="2400" b="1"/>
            </a:lvl1pPr>
          </a:lstStyle>
          <a:p>
            <a:r>
              <a:rPr lang="it-IT" sz="2000"/>
              <a:t>DIGITAL BANKING</a:t>
            </a:r>
          </a:p>
        </p:txBody>
      </p:sp>
      <p:sp>
        <p:nvSpPr>
          <p:cNvPr id="71" name="Rettangolo arrotondato 74">
            <a:extLst>
              <a:ext uri="{FF2B5EF4-FFF2-40B4-BE49-F238E27FC236}">
                <a16:creationId xmlns:a16="http://schemas.microsoft.com/office/drawing/2014/main" id="{AFD87C02-1D5F-46FA-8DA5-13A71948C546}"/>
              </a:ext>
            </a:extLst>
          </p:cNvPr>
          <p:cNvSpPr/>
          <p:nvPr/>
        </p:nvSpPr>
        <p:spPr>
          <a:xfrm>
            <a:off x="4182139" y="195480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2" name="Rettangolo arrotondato 74">
            <a:extLst>
              <a:ext uri="{FF2B5EF4-FFF2-40B4-BE49-F238E27FC236}">
                <a16:creationId xmlns:a16="http://schemas.microsoft.com/office/drawing/2014/main" id="{BD243CD2-DAD5-416F-8572-175735B2023E}"/>
              </a:ext>
            </a:extLst>
          </p:cNvPr>
          <p:cNvSpPr/>
          <p:nvPr/>
        </p:nvSpPr>
        <p:spPr>
          <a:xfrm>
            <a:off x="1032854" y="193908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3" name="CasellaDiTesto 72">
            <a:extLst>
              <a:ext uri="{FF2B5EF4-FFF2-40B4-BE49-F238E27FC236}">
                <a16:creationId xmlns:a16="http://schemas.microsoft.com/office/drawing/2014/main" id="{439E5F99-986D-41B3-BE2F-57F3584F3879}"/>
              </a:ext>
            </a:extLst>
          </p:cNvPr>
          <p:cNvSpPr txBox="1"/>
          <p:nvPr/>
        </p:nvSpPr>
        <p:spPr>
          <a:xfrm>
            <a:off x="741869" y="2207050"/>
            <a:ext cx="1715688" cy="400110"/>
          </a:xfrm>
          <a:prstGeom prst="rect">
            <a:avLst/>
          </a:prstGeom>
          <a:noFill/>
        </p:spPr>
        <p:txBody>
          <a:bodyPr wrap="square" rtlCol="0">
            <a:spAutoFit/>
          </a:bodyPr>
          <a:lstStyle/>
          <a:p>
            <a:r>
              <a:rPr lang="it-IT" sz="2000" b="1"/>
              <a:t>BIG DATA</a:t>
            </a:r>
          </a:p>
        </p:txBody>
      </p:sp>
      <p:pic>
        <p:nvPicPr>
          <p:cNvPr id="74" name="Immagine 73">
            <a:extLst>
              <a:ext uri="{FF2B5EF4-FFF2-40B4-BE49-F238E27FC236}">
                <a16:creationId xmlns:a16="http://schemas.microsoft.com/office/drawing/2014/main" id="{4FAEC7C4-239A-42EC-8ADD-6643DB28752E}"/>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146359" y="1635068"/>
            <a:ext cx="1011225" cy="1011225"/>
          </a:xfrm>
          <a:prstGeom prst="rect">
            <a:avLst/>
          </a:prstGeom>
        </p:spPr>
      </p:pic>
      <p:sp>
        <p:nvSpPr>
          <p:cNvPr id="75" name="Rettangolo arrotondato 74">
            <a:extLst>
              <a:ext uri="{FF2B5EF4-FFF2-40B4-BE49-F238E27FC236}">
                <a16:creationId xmlns:a16="http://schemas.microsoft.com/office/drawing/2014/main" id="{B9459B1F-48E5-475B-8A70-B46451EE388B}"/>
              </a:ext>
            </a:extLst>
          </p:cNvPr>
          <p:cNvSpPr/>
          <p:nvPr/>
        </p:nvSpPr>
        <p:spPr>
          <a:xfrm>
            <a:off x="2049373" y="181857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6" name="CasellaDiTesto 75">
            <a:extLst>
              <a:ext uri="{FF2B5EF4-FFF2-40B4-BE49-F238E27FC236}">
                <a16:creationId xmlns:a16="http://schemas.microsoft.com/office/drawing/2014/main" id="{321FA753-4B79-4BF4-B8D0-EE3612AF8213}"/>
              </a:ext>
            </a:extLst>
          </p:cNvPr>
          <p:cNvSpPr txBox="1"/>
          <p:nvPr/>
        </p:nvSpPr>
        <p:spPr>
          <a:xfrm>
            <a:off x="355156" y="3307069"/>
            <a:ext cx="6144737" cy="369332"/>
          </a:xfrm>
          <a:prstGeom prst="rect">
            <a:avLst/>
          </a:prstGeom>
          <a:noFill/>
        </p:spPr>
        <p:txBody>
          <a:bodyPr wrap="square" rtlCol="0">
            <a:spAutoFit/>
          </a:bodyPr>
          <a:lstStyle/>
          <a:p>
            <a:r>
              <a:rPr lang="it-IT"/>
              <a:t>Il </a:t>
            </a:r>
            <a:r>
              <a:rPr lang="it-IT" b="1"/>
              <a:t>vantaggio</a:t>
            </a:r>
            <a:r>
              <a:rPr lang="it-IT"/>
              <a:t> delle Fintech non è solo la tecnologia</a:t>
            </a:r>
            <a:endParaRPr lang="it-IT" dirty="0"/>
          </a:p>
        </p:txBody>
      </p:sp>
      <p:sp>
        <p:nvSpPr>
          <p:cNvPr id="77" name="CasellaDiTesto 76">
            <a:extLst>
              <a:ext uri="{FF2B5EF4-FFF2-40B4-BE49-F238E27FC236}">
                <a16:creationId xmlns:a16="http://schemas.microsoft.com/office/drawing/2014/main" id="{06E7A7B6-8682-47BC-AD99-451A811BA5F0}"/>
              </a:ext>
            </a:extLst>
          </p:cNvPr>
          <p:cNvSpPr txBox="1"/>
          <p:nvPr/>
        </p:nvSpPr>
        <p:spPr>
          <a:xfrm>
            <a:off x="174249" y="5080926"/>
            <a:ext cx="1834189" cy="400110"/>
          </a:xfrm>
          <a:prstGeom prst="rect">
            <a:avLst/>
          </a:prstGeom>
          <a:noFill/>
        </p:spPr>
        <p:txBody>
          <a:bodyPr wrap="square" rtlCol="0">
            <a:spAutoFit/>
          </a:bodyPr>
          <a:lstStyle>
            <a:defPPr>
              <a:defRPr lang="en-US"/>
            </a:defPPr>
            <a:lvl1pPr>
              <a:defRPr sz="2400" b="1"/>
            </a:lvl1pPr>
          </a:lstStyle>
          <a:p>
            <a:r>
              <a:rPr lang="it-IT" sz="2000"/>
              <a:t>PRODOTTI</a:t>
            </a:r>
            <a:endParaRPr lang="it-IT" sz="2000" dirty="0"/>
          </a:p>
        </p:txBody>
      </p:sp>
      <p:sp>
        <p:nvSpPr>
          <p:cNvPr id="78" name="Rettangolo arrotondato 74">
            <a:extLst>
              <a:ext uri="{FF2B5EF4-FFF2-40B4-BE49-F238E27FC236}">
                <a16:creationId xmlns:a16="http://schemas.microsoft.com/office/drawing/2014/main" id="{EA8F3256-F106-45EF-A1F2-7AFB5FF64C3B}"/>
              </a:ext>
            </a:extLst>
          </p:cNvPr>
          <p:cNvSpPr/>
          <p:nvPr/>
        </p:nvSpPr>
        <p:spPr>
          <a:xfrm>
            <a:off x="-135685" y="335638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9" name="CasellaDiTesto 78">
            <a:extLst>
              <a:ext uri="{FF2B5EF4-FFF2-40B4-BE49-F238E27FC236}">
                <a16:creationId xmlns:a16="http://schemas.microsoft.com/office/drawing/2014/main" id="{BA773662-6C64-4434-9EF2-C68C9ACB671A}"/>
              </a:ext>
            </a:extLst>
          </p:cNvPr>
          <p:cNvSpPr txBox="1"/>
          <p:nvPr/>
        </p:nvSpPr>
        <p:spPr>
          <a:xfrm>
            <a:off x="4266126" y="5025912"/>
            <a:ext cx="2077649" cy="400110"/>
          </a:xfrm>
          <a:prstGeom prst="rect">
            <a:avLst/>
          </a:prstGeom>
          <a:noFill/>
        </p:spPr>
        <p:txBody>
          <a:bodyPr wrap="square" rtlCol="0">
            <a:spAutoFit/>
          </a:bodyPr>
          <a:lstStyle>
            <a:defPPr>
              <a:defRPr lang="en-US"/>
            </a:defPPr>
            <a:lvl1pPr>
              <a:defRPr sz="2400" b="1"/>
            </a:lvl1pPr>
          </a:lstStyle>
          <a:p>
            <a:r>
              <a:rPr lang="it-IT" sz="2000"/>
              <a:t>CONDIZIONI</a:t>
            </a:r>
            <a:endParaRPr lang="it-IT" sz="2000" dirty="0"/>
          </a:p>
        </p:txBody>
      </p:sp>
      <p:pic>
        <p:nvPicPr>
          <p:cNvPr id="80" name="Immagine 79">
            <a:extLst>
              <a:ext uri="{FF2B5EF4-FFF2-40B4-BE49-F238E27FC236}">
                <a16:creationId xmlns:a16="http://schemas.microsoft.com/office/drawing/2014/main" id="{CA816453-E76D-43DC-99CD-74F4BB4D89F1}"/>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05410" y="3978151"/>
            <a:ext cx="1021181" cy="1021181"/>
          </a:xfrm>
          <a:prstGeom prst="rect">
            <a:avLst/>
          </a:prstGeom>
        </p:spPr>
      </p:pic>
      <p:pic>
        <p:nvPicPr>
          <p:cNvPr id="81" name="Immagine 80">
            <a:extLst>
              <a:ext uri="{FF2B5EF4-FFF2-40B4-BE49-F238E27FC236}">
                <a16:creationId xmlns:a16="http://schemas.microsoft.com/office/drawing/2014/main" id="{447CF51D-DAE0-4D93-A869-B736E154CE7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4803841" y="3977315"/>
            <a:ext cx="1074704" cy="1074704"/>
          </a:xfrm>
          <a:prstGeom prst="rect">
            <a:avLst/>
          </a:prstGeom>
        </p:spPr>
      </p:pic>
      <p:sp>
        <p:nvSpPr>
          <p:cNvPr id="83" name="Arco 82">
            <a:extLst>
              <a:ext uri="{FF2B5EF4-FFF2-40B4-BE49-F238E27FC236}">
                <a16:creationId xmlns:a16="http://schemas.microsoft.com/office/drawing/2014/main" id="{25B709B8-D432-4B2F-B673-F46653586CCC}"/>
              </a:ext>
            </a:extLst>
          </p:cNvPr>
          <p:cNvSpPr/>
          <p:nvPr/>
        </p:nvSpPr>
        <p:spPr>
          <a:xfrm rot="20081378">
            <a:off x="855094" y="4030319"/>
            <a:ext cx="1937860" cy="749513"/>
          </a:xfrm>
          <a:prstGeom prst="arc">
            <a:avLst>
              <a:gd name="adj1" fmla="val 16200000"/>
              <a:gd name="adj2" fmla="val 61625"/>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4" name="Arco 83">
            <a:extLst>
              <a:ext uri="{FF2B5EF4-FFF2-40B4-BE49-F238E27FC236}">
                <a16:creationId xmlns:a16="http://schemas.microsoft.com/office/drawing/2014/main" id="{E6F2228E-19FD-49EF-8D3C-A11C52AD65AF}"/>
              </a:ext>
            </a:extLst>
          </p:cNvPr>
          <p:cNvSpPr/>
          <p:nvPr/>
        </p:nvSpPr>
        <p:spPr>
          <a:xfrm rot="20759963" flipH="1" flipV="1">
            <a:off x="3555824" y="4307708"/>
            <a:ext cx="1258136" cy="1033140"/>
          </a:xfrm>
          <a:prstGeom prst="arc">
            <a:avLst>
              <a:gd name="adj1" fmla="val 16200000"/>
              <a:gd name="adj2" fmla="val 61625"/>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6" name="Rettangolo arrotondato 74">
            <a:extLst>
              <a:ext uri="{FF2B5EF4-FFF2-40B4-BE49-F238E27FC236}">
                <a16:creationId xmlns:a16="http://schemas.microsoft.com/office/drawing/2014/main" id="{CFA6B6A7-005A-4DC1-A48B-4F797F858FC3}"/>
              </a:ext>
            </a:extLst>
          </p:cNvPr>
          <p:cNvSpPr/>
          <p:nvPr/>
        </p:nvSpPr>
        <p:spPr>
          <a:xfrm>
            <a:off x="191684" y="461731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87" name="Rettangolo arrotondato 74">
            <a:extLst>
              <a:ext uri="{FF2B5EF4-FFF2-40B4-BE49-F238E27FC236}">
                <a16:creationId xmlns:a16="http://schemas.microsoft.com/office/drawing/2014/main" id="{F9422974-E8FB-45B5-9D06-E54507388557}"/>
              </a:ext>
            </a:extLst>
          </p:cNvPr>
          <p:cNvSpPr/>
          <p:nvPr/>
        </p:nvSpPr>
        <p:spPr>
          <a:xfrm>
            <a:off x="4464402" y="474986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93" name="CasellaDiTesto 92">
            <a:extLst>
              <a:ext uri="{FF2B5EF4-FFF2-40B4-BE49-F238E27FC236}">
                <a16:creationId xmlns:a16="http://schemas.microsoft.com/office/drawing/2014/main" id="{6AD842EA-B1FF-4C83-9155-4AEFAF35047C}"/>
              </a:ext>
            </a:extLst>
          </p:cNvPr>
          <p:cNvSpPr txBox="1"/>
          <p:nvPr/>
        </p:nvSpPr>
        <p:spPr>
          <a:xfrm>
            <a:off x="1868355" y="5500183"/>
            <a:ext cx="1581181" cy="338554"/>
          </a:xfrm>
          <a:prstGeom prst="rect">
            <a:avLst/>
          </a:prstGeom>
          <a:noFill/>
        </p:spPr>
        <p:txBody>
          <a:bodyPr wrap="square" rtlCol="0">
            <a:spAutoFit/>
          </a:bodyPr>
          <a:lstStyle/>
          <a:p>
            <a:pPr algn="ctr"/>
            <a:r>
              <a:rPr lang="it-IT" sz="1600"/>
              <a:t>B2C</a:t>
            </a:r>
          </a:p>
        </p:txBody>
      </p:sp>
      <p:sp>
        <p:nvSpPr>
          <p:cNvPr id="95" name="Ovale 94">
            <a:extLst>
              <a:ext uri="{FF2B5EF4-FFF2-40B4-BE49-F238E27FC236}">
                <a16:creationId xmlns:a16="http://schemas.microsoft.com/office/drawing/2014/main" id="{62A25B8F-286B-4CCC-85AB-DA7D5DCC8B51}"/>
              </a:ext>
            </a:extLst>
          </p:cNvPr>
          <p:cNvSpPr/>
          <p:nvPr/>
        </p:nvSpPr>
        <p:spPr>
          <a:xfrm>
            <a:off x="2283543" y="3923897"/>
            <a:ext cx="1816101" cy="1092207"/>
          </a:xfrm>
          <a:prstGeom prst="ellipse">
            <a:avLst/>
          </a:prstGeom>
          <a:solidFill>
            <a:srgbClr val="FFC0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9B8A4DD7-1A52-4FCB-9733-22E0D7C7D3EE}"/>
              </a:ext>
            </a:extLst>
          </p:cNvPr>
          <p:cNvSpPr txBox="1"/>
          <p:nvPr/>
        </p:nvSpPr>
        <p:spPr>
          <a:xfrm>
            <a:off x="2151681" y="3996682"/>
            <a:ext cx="2022322" cy="923330"/>
          </a:xfrm>
          <a:prstGeom prst="rect">
            <a:avLst/>
          </a:prstGeom>
          <a:noFill/>
        </p:spPr>
        <p:txBody>
          <a:bodyPr wrap="square" rtlCol="0">
            <a:spAutoFit/>
          </a:bodyPr>
          <a:lstStyle/>
          <a:p>
            <a:pPr algn="ctr"/>
            <a:r>
              <a:rPr lang="it-IT" b="1"/>
              <a:t>Esperienza qualitativa superiore</a:t>
            </a:r>
            <a:endParaRPr lang="it-IT" b="1" dirty="0"/>
          </a:p>
        </p:txBody>
      </p:sp>
      <p:sp>
        <p:nvSpPr>
          <p:cNvPr id="85" name="Rettangolo arrotondato 74">
            <a:extLst>
              <a:ext uri="{FF2B5EF4-FFF2-40B4-BE49-F238E27FC236}">
                <a16:creationId xmlns:a16="http://schemas.microsoft.com/office/drawing/2014/main" id="{4A80A4F8-24DA-468D-A49C-FFAD01411E39}"/>
              </a:ext>
            </a:extLst>
          </p:cNvPr>
          <p:cNvSpPr/>
          <p:nvPr/>
        </p:nvSpPr>
        <p:spPr>
          <a:xfrm>
            <a:off x="3190255" y="370160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96" name="Arco 95">
            <a:extLst>
              <a:ext uri="{FF2B5EF4-FFF2-40B4-BE49-F238E27FC236}">
                <a16:creationId xmlns:a16="http://schemas.microsoft.com/office/drawing/2014/main" id="{DDCE5CDE-AF9B-4324-8FA0-94C994C9D562}"/>
              </a:ext>
            </a:extLst>
          </p:cNvPr>
          <p:cNvSpPr/>
          <p:nvPr/>
        </p:nvSpPr>
        <p:spPr>
          <a:xfrm rot="14240231">
            <a:off x="2489986" y="5444334"/>
            <a:ext cx="1937860" cy="749513"/>
          </a:xfrm>
          <a:prstGeom prst="arc">
            <a:avLst>
              <a:gd name="adj1" fmla="val 19393843"/>
              <a:gd name="adj2" fmla="val 61625"/>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8" name="CasellaDiTesto 87">
            <a:extLst>
              <a:ext uri="{FF2B5EF4-FFF2-40B4-BE49-F238E27FC236}">
                <a16:creationId xmlns:a16="http://schemas.microsoft.com/office/drawing/2014/main" id="{3C04C10D-9272-48E2-8529-9776A839AD4A}"/>
              </a:ext>
            </a:extLst>
          </p:cNvPr>
          <p:cNvSpPr txBox="1"/>
          <p:nvPr/>
        </p:nvSpPr>
        <p:spPr>
          <a:xfrm>
            <a:off x="315563" y="5894869"/>
            <a:ext cx="1581181" cy="646331"/>
          </a:xfrm>
          <a:prstGeom prst="rect">
            <a:avLst/>
          </a:prstGeom>
          <a:noFill/>
        </p:spPr>
        <p:txBody>
          <a:bodyPr wrap="square" rtlCol="0">
            <a:spAutoFit/>
          </a:bodyPr>
          <a:lstStyle/>
          <a:p>
            <a:pPr algn="ctr"/>
            <a:r>
              <a:rPr lang="it-IT"/>
              <a:t>Early Adopter </a:t>
            </a:r>
          </a:p>
        </p:txBody>
      </p:sp>
      <p:sp>
        <p:nvSpPr>
          <p:cNvPr id="89" name="CasellaDiTesto 88">
            <a:extLst>
              <a:ext uri="{FF2B5EF4-FFF2-40B4-BE49-F238E27FC236}">
                <a16:creationId xmlns:a16="http://schemas.microsoft.com/office/drawing/2014/main" id="{4559266C-9AB0-4A1B-96C0-5CD0E2A8A439}"/>
              </a:ext>
            </a:extLst>
          </p:cNvPr>
          <p:cNvSpPr txBox="1"/>
          <p:nvPr/>
        </p:nvSpPr>
        <p:spPr>
          <a:xfrm>
            <a:off x="1971989" y="6142031"/>
            <a:ext cx="2195056" cy="707886"/>
          </a:xfrm>
          <a:prstGeom prst="rect">
            <a:avLst/>
          </a:prstGeom>
          <a:noFill/>
        </p:spPr>
        <p:txBody>
          <a:bodyPr wrap="square" rtlCol="0">
            <a:spAutoFit/>
          </a:bodyPr>
          <a:lstStyle>
            <a:defPPr>
              <a:defRPr lang="en-US"/>
            </a:defPPr>
            <a:lvl1pPr>
              <a:defRPr sz="2400" b="1"/>
            </a:lvl1pPr>
          </a:lstStyle>
          <a:p>
            <a:pPr algn="ctr"/>
            <a:r>
              <a:rPr lang="it-IT" sz="2000"/>
              <a:t>CUSTOMER EXPERIENCE</a:t>
            </a:r>
          </a:p>
        </p:txBody>
      </p:sp>
      <p:sp>
        <p:nvSpPr>
          <p:cNvPr id="90" name="CasellaDiTesto 89">
            <a:extLst>
              <a:ext uri="{FF2B5EF4-FFF2-40B4-BE49-F238E27FC236}">
                <a16:creationId xmlns:a16="http://schemas.microsoft.com/office/drawing/2014/main" id="{E2C33C23-DCBB-4F60-83D9-85DB2DA8B626}"/>
              </a:ext>
            </a:extLst>
          </p:cNvPr>
          <p:cNvSpPr txBox="1"/>
          <p:nvPr/>
        </p:nvSpPr>
        <p:spPr>
          <a:xfrm>
            <a:off x="4221929" y="5889988"/>
            <a:ext cx="1853445" cy="646331"/>
          </a:xfrm>
          <a:prstGeom prst="rect">
            <a:avLst/>
          </a:prstGeom>
          <a:noFill/>
        </p:spPr>
        <p:txBody>
          <a:bodyPr wrap="square" rtlCol="0">
            <a:spAutoFit/>
          </a:bodyPr>
          <a:lstStyle/>
          <a:p>
            <a:pPr algn="ctr"/>
            <a:r>
              <a:rPr lang="it-IT"/>
              <a:t>Grande pubblico</a:t>
            </a:r>
          </a:p>
        </p:txBody>
      </p:sp>
      <p:pic>
        <p:nvPicPr>
          <p:cNvPr id="91" name="Immagine 90">
            <a:extLst>
              <a:ext uri="{FF2B5EF4-FFF2-40B4-BE49-F238E27FC236}">
                <a16:creationId xmlns:a16="http://schemas.microsoft.com/office/drawing/2014/main" id="{DAF18CBB-FE99-4089-980E-3BDB3A165017}"/>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770994" y="5559628"/>
            <a:ext cx="625350" cy="625350"/>
          </a:xfrm>
          <a:prstGeom prst="rect">
            <a:avLst/>
          </a:prstGeom>
        </p:spPr>
      </p:pic>
      <p:sp>
        <p:nvSpPr>
          <p:cNvPr id="98" name="Ovale 97">
            <a:extLst>
              <a:ext uri="{FF2B5EF4-FFF2-40B4-BE49-F238E27FC236}">
                <a16:creationId xmlns:a16="http://schemas.microsoft.com/office/drawing/2014/main" id="{04493877-5FB4-4483-9834-5C4832DA9A1C}"/>
              </a:ext>
            </a:extLst>
          </p:cNvPr>
          <p:cNvSpPr/>
          <p:nvPr/>
        </p:nvSpPr>
        <p:spPr>
          <a:xfrm>
            <a:off x="220307" y="5678534"/>
            <a:ext cx="1816101" cy="109220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9" name="Ovale 98">
            <a:extLst>
              <a:ext uri="{FF2B5EF4-FFF2-40B4-BE49-F238E27FC236}">
                <a16:creationId xmlns:a16="http://schemas.microsoft.com/office/drawing/2014/main" id="{1BDA8034-61FA-4290-AA78-F21B614E4B5F}"/>
              </a:ext>
            </a:extLst>
          </p:cNvPr>
          <p:cNvSpPr/>
          <p:nvPr/>
        </p:nvSpPr>
        <p:spPr>
          <a:xfrm>
            <a:off x="4275511" y="5695786"/>
            <a:ext cx="1816101" cy="109220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Arco 99">
            <a:extLst>
              <a:ext uri="{FF2B5EF4-FFF2-40B4-BE49-F238E27FC236}">
                <a16:creationId xmlns:a16="http://schemas.microsoft.com/office/drawing/2014/main" id="{415198C7-E9B0-43AE-857E-32D52FDE51FE}"/>
              </a:ext>
            </a:extLst>
          </p:cNvPr>
          <p:cNvSpPr/>
          <p:nvPr/>
        </p:nvSpPr>
        <p:spPr>
          <a:xfrm rot="20081378">
            <a:off x="1360415" y="5858567"/>
            <a:ext cx="1357651" cy="749513"/>
          </a:xfrm>
          <a:prstGeom prst="arc">
            <a:avLst>
              <a:gd name="adj1" fmla="val 16200000"/>
              <a:gd name="adj2" fmla="val 61625"/>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1" name="Arco 100">
            <a:extLst>
              <a:ext uri="{FF2B5EF4-FFF2-40B4-BE49-F238E27FC236}">
                <a16:creationId xmlns:a16="http://schemas.microsoft.com/office/drawing/2014/main" id="{7B965E99-9B25-469E-8AE8-5D9BED0E198B}"/>
              </a:ext>
            </a:extLst>
          </p:cNvPr>
          <p:cNvSpPr/>
          <p:nvPr/>
        </p:nvSpPr>
        <p:spPr>
          <a:xfrm rot="2298359" flipH="1">
            <a:off x="3279150" y="5963824"/>
            <a:ext cx="1647970" cy="749513"/>
          </a:xfrm>
          <a:prstGeom prst="arc">
            <a:avLst>
              <a:gd name="adj1" fmla="val 16200000"/>
              <a:gd name="adj2" fmla="val 84376"/>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2" name="Rettangolo arrotondato 74">
            <a:extLst>
              <a:ext uri="{FF2B5EF4-FFF2-40B4-BE49-F238E27FC236}">
                <a16:creationId xmlns:a16="http://schemas.microsoft.com/office/drawing/2014/main" id="{0246E717-FDA4-4ECA-8C39-6EBEC024A979}"/>
              </a:ext>
            </a:extLst>
          </p:cNvPr>
          <p:cNvSpPr/>
          <p:nvPr/>
        </p:nvSpPr>
        <p:spPr>
          <a:xfrm>
            <a:off x="3134048" y="597607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103" name="Rettangolo arrotondato 74">
            <a:extLst>
              <a:ext uri="{FF2B5EF4-FFF2-40B4-BE49-F238E27FC236}">
                <a16:creationId xmlns:a16="http://schemas.microsoft.com/office/drawing/2014/main" id="{6DA9667E-3EE6-4A76-8C9A-E486BB752033}"/>
              </a:ext>
            </a:extLst>
          </p:cNvPr>
          <p:cNvSpPr/>
          <p:nvPr/>
        </p:nvSpPr>
        <p:spPr>
          <a:xfrm>
            <a:off x="59712" y="589821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104" name="Rettangolo arrotondato 74">
            <a:extLst>
              <a:ext uri="{FF2B5EF4-FFF2-40B4-BE49-F238E27FC236}">
                <a16:creationId xmlns:a16="http://schemas.microsoft.com/office/drawing/2014/main" id="{DE37A7EC-ED03-41AB-BD67-E7448369998A}"/>
              </a:ext>
            </a:extLst>
          </p:cNvPr>
          <p:cNvSpPr/>
          <p:nvPr/>
        </p:nvSpPr>
        <p:spPr>
          <a:xfrm>
            <a:off x="4499648" y="560813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pic>
        <p:nvPicPr>
          <p:cNvPr id="105" name="Immagine 104">
            <a:extLst>
              <a:ext uri="{FF2B5EF4-FFF2-40B4-BE49-F238E27FC236}">
                <a16:creationId xmlns:a16="http://schemas.microsoft.com/office/drawing/2014/main" id="{443C3CC2-BDE0-4555-8E15-A04DF39AD1C8}"/>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5363735" y="606089"/>
            <a:ext cx="758090" cy="758090"/>
          </a:xfrm>
          <a:prstGeom prst="rect">
            <a:avLst/>
          </a:prstGeom>
        </p:spPr>
      </p:pic>
      <p:sp>
        <p:nvSpPr>
          <p:cNvPr id="106" name="CasellaDiTesto 105">
            <a:extLst>
              <a:ext uri="{FF2B5EF4-FFF2-40B4-BE49-F238E27FC236}">
                <a16:creationId xmlns:a16="http://schemas.microsoft.com/office/drawing/2014/main" id="{B9990E07-47A2-465F-B36D-83C01B015312}"/>
              </a:ext>
            </a:extLst>
          </p:cNvPr>
          <p:cNvSpPr txBox="1"/>
          <p:nvPr/>
        </p:nvSpPr>
        <p:spPr>
          <a:xfrm>
            <a:off x="6369165" y="653631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261002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3271" y="26613"/>
            <a:ext cx="5693235" cy="3792459"/>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Descrizione Scenario 02</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1" y="2819220"/>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Ambiti di operatività Fintech 2/4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4000499" y="-1"/>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defRPr/>
            </a:pPr>
            <a:r>
              <a:rPr lang="it-IT" sz="1400">
                <a:solidFill>
                  <a:prstClr val="black"/>
                </a:solidFill>
              </a:rPr>
              <a:t>https://www.freepik.com/free-photo/dart-target-arrow-hitting-on-bullseye-with-sun-light_1147937.htm#term=target&amp;page=1&amp;position=1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b="1">
                <a:solidFill>
                  <a:prstClr val="black"/>
                </a:solidFill>
                <a:latin typeface="Century Gothic"/>
              </a:rPr>
              <a:t>POPUP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25442" y="3319978"/>
            <a:ext cx="6282209" cy="3538022"/>
          </a:xfrm>
          <a:prstGeom prst="flowChartDocument">
            <a:avLst/>
          </a:prstGeom>
          <a:solidFill>
            <a:srgbClr val="B01513"/>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6" name="Rettangolo arrotondato 74">
            <a:extLst>
              <a:ext uri="{FF2B5EF4-FFF2-40B4-BE49-F238E27FC236}">
                <a16:creationId xmlns:a16="http://schemas.microsoft.com/office/drawing/2014/main" id="{44AD8FD7-EFCB-4DB5-B1E2-D2E7DEE60D79}"/>
              </a:ext>
            </a:extLst>
          </p:cNvPr>
          <p:cNvSpPr/>
          <p:nvPr/>
        </p:nvSpPr>
        <p:spPr>
          <a:xfrm>
            <a:off x="-110647" y="60890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74">
            <a:extLst>
              <a:ext uri="{FF2B5EF4-FFF2-40B4-BE49-F238E27FC236}">
                <a16:creationId xmlns:a16="http://schemas.microsoft.com/office/drawing/2014/main" id="{F1AD170F-F5B6-41D8-8C0E-18343FBD2FC8}"/>
              </a:ext>
            </a:extLst>
          </p:cNvPr>
          <p:cNvSpPr/>
          <p:nvPr/>
        </p:nvSpPr>
        <p:spPr>
          <a:xfrm>
            <a:off x="-113280" y="213842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CasellaDiTesto 55">
            <a:extLst>
              <a:ext uri="{FF2B5EF4-FFF2-40B4-BE49-F238E27FC236}">
                <a16:creationId xmlns:a16="http://schemas.microsoft.com/office/drawing/2014/main" id="{D9916126-CFF7-4D84-B285-13D5CB9C5A4C}"/>
              </a:ext>
            </a:extLst>
          </p:cNvPr>
          <p:cNvSpPr txBox="1"/>
          <p:nvPr/>
        </p:nvSpPr>
        <p:spPr>
          <a:xfrm>
            <a:off x="204147" y="598438"/>
            <a:ext cx="5970782" cy="646331"/>
          </a:xfrm>
          <a:prstGeom prst="rect">
            <a:avLst/>
          </a:prstGeom>
          <a:noFill/>
        </p:spPr>
        <p:txBody>
          <a:bodyPr wrap="square" rtlCol="0">
            <a:spAutoFit/>
          </a:bodyPr>
          <a:lstStyle/>
          <a:p>
            <a:pPr lvl="0" defTabSz="914400">
              <a:spcBef>
                <a:spcPts val="1000"/>
              </a:spcBef>
              <a:defRPr/>
            </a:pPr>
            <a:r>
              <a:rPr lang="it-IT"/>
              <a:t>Come fanno le aziende Fintech ad offrire una </a:t>
            </a:r>
            <a:r>
              <a:rPr lang="it-IT" b="1"/>
              <a:t>customer experience superiore</a:t>
            </a:r>
            <a:r>
              <a:rPr lang="it-IT"/>
              <a:t>?</a:t>
            </a:r>
          </a:p>
        </p:txBody>
      </p:sp>
      <p:sp>
        <p:nvSpPr>
          <p:cNvPr id="72" name="CasellaDiTesto 71">
            <a:extLst>
              <a:ext uri="{FF2B5EF4-FFF2-40B4-BE49-F238E27FC236}">
                <a16:creationId xmlns:a16="http://schemas.microsoft.com/office/drawing/2014/main" id="{D0957177-4946-4629-9701-C5E69F6D650B}"/>
              </a:ext>
            </a:extLst>
          </p:cNvPr>
          <p:cNvSpPr txBox="1"/>
          <p:nvPr/>
        </p:nvSpPr>
        <p:spPr>
          <a:xfrm>
            <a:off x="7536733" y="4375212"/>
            <a:ext cx="3245912" cy="369332"/>
          </a:xfrm>
          <a:prstGeom prst="rect">
            <a:avLst/>
          </a:prstGeom>
          <a:noFill/>
        </p:spPr>
        <p:txBody>
          <a:bodyPr wrap="square" rtlCol="0">
            <a:spAutoFit/>
          </a:bodyPr>
          <a:lstStyle/>
          <a:p>
            <a:r>
              <a:rPr lang="it-IT"/>
              <a:t>Innovano rapidamente</a:t>
            </a:r>
          </a:p>
        </p:txBody>
      </p:sp>
      <p:sp>
        <p:nvSpPr>
          <p:cNvPr id="50" name="Rettangolo arrotondato 74">
            <a:extLst>
              <a:ext uri="{FF2B5EF4-FFF2-40B4-BE49-F238E27FC236}">
                <a16:creationId xmlns:a16="http://schemas.microsoft.com/office/drawing/2014/main" id="{711E2CBC-033E-4FA3-987B-341AAD32CC85}"/>
              </a:ext>
            </a:extLst>
          </p:cNvPr>
          <p:cNvSpPr/>
          <p:nvPr/>
        </p:nvSpPr>
        <p:spPr>
          <a:xfrm>
            <a:off x="-137111" y="291818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1" name="Rettangolo arrotondato 74">
            <a:extLst>
              <a:ext uri="{FF2B5EF4-FFF2-40B4-BE49-F238E27FC236}">
                <a16:creationId xmlns:a16="http://schemas.microsoft.com/office/drawing/2014/main" id="{BF91197B-0C7C-4A35-875B-3E0B4D774178}"/>
              </a:ext>
            </a:extLst>
          </p:cNvPr>
          <p:cNvSpPr/>
          <p:nvPr/>
        </p:nvSpPr>
        <p:spPr>
          <a:xfrm>
            <a:off x="1214847" y="410862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2" name="Rettangolo arrotondato 74">
            <a:extLst>
              <a:ext uri="{FF2B5EF4-FFF2-40B4-BE49-F238E27FC236}">
                <a16:creationId xmlns:a16="http://schemas.microsoft.com/office/drawing/2014/main" id="{610C0EE8-B6C5-46E9-A6AA-1F44F6F5897B}"/>
              </a:ext>
            </a:extLst>
          </p:cNvPr>
          <p:cNvSpPr/>
          <p:nvPr/>
        </p:nvSpPr>
        <p:spPr>
          <a:xfrm>
            <a:off x="1153993" y="5268275"/>
            <a:ext cx="745681" cy="30438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6-7</a:t>
            </a:r>
            <a:endParaRPr lang="it-IT" dirty="0"/>
          </a:p>
        </p:txBody>
      </p:sp>
      <p:sp>
        <p:nvSpPr>
          <p:cNvPr id="81" name="Rettangolo arrotondato 74">
            <a:extLst>
              <a:ext uri="{FF2B5EF4-FFF2-40B4-BE49-F238E27FC236}">
                <a16:creationId xmlns:a16="http://schemas.microsoft.com/office/drawing/2014/main" id="{261AFCA3-A5E4-4FAA-8FEF-68629E9E8C3F}"/>
              </a:ext>
            </a:extLst>
          </p:cNvPr>
          <p:cNvSpPr/>
          <p:nvPr/>
        </p:nvSpPr>
        <p:spPr>
          <a:xfrm>
            <a:off x="6652163" y="62029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47" name="Rettangolo arrotondato 74">
            <a:extLst>
              <a:ext uri="{FF2B5EF4-FFF2-40B4-BE49-F238E27FC236}">
                <a16:creationId xmlns:a16="http://schemas.microsoft.com/office/drawing/2014/main" id="{AF69DE76-FBCE-4CDE-BD75-8FA363032F3F}"/>
              </a:ext>
            </a:extLst>
          </p:cNvPr>
          <p:cNvSpPr/>
          <p:nvPr/>
        </p:nvSpPr>
        <p:spPr>
          <a:xfrm>
            <a:off x="-154072" y="141624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3" name="Rettangolo arrotondato 74">
            <a:extLst>
              <a:ext uri="{FF2B5EF4-FFF2-40B4-BE49-F238E27FC236}">
                <a16:creationId xmlns:a16="http://schemas.microsoft.com/office/drawing/2014/main" id="{B5522064-37A2-414C-B7AB-4F99C7D9BD1C}"/>
              </a:ext>
            </a:extLst>
          </p:cNvPr>
          <p:cNvSpPr/>
          <p:nvPr/>
        </p:nvSpPr>
        <p:spPr>
          <a:xfrm>
            <a:off x="7198933" y="499553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64" name="Rettangolo arrotondato 74">
            <a:extLst>
              <a:ext uri="{FF2B5EF4-FFF2-40B4-BE49-F238E27FC236}">
                <a16:creationId xmlns:a16="http://schemas.microsoft.com/office/drawing/2014/main" id="{DBEA909B-EBA5-4804-B787-78B505678BAC}"/>
              </a:ext>
            </a:extLst>
          </p:cNvPr>
          <p:cNvSpPr/>
          <p:nvPr/>
        </p:nvSpPr>
        <p:spPr>
          <a:xfrm>
            <a:off x="6182525" y="362114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82" name="Rettangolo arrotondato 74">
            <a:extLst>
              <a:ext uri="{FF2B5EF4-FFF2-40B4-BE49-F238E27FC236}">
                <a16:creationId xmlns:a16="http://schemas.microsoft.com/office/drawing/2014/main" id="{E057CA0A-05E6-4FCF-B5F5-8C7250C84204}"/>
              </a:ext>
            </a:extLst>
          </p:cNvPr>
          <p:cNvSpPr/>
          <p:nvPr/>
        </p:nvSpPr>
        <p:spPr>
          <a:xfrm>
            <a:off x="7126703" y="435465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83" name="CasellaDiTesto 82">
            <a:extLst>
              <a:ext uri="{FF2B5EF4-FFF2-40B4-BE49-F238E27FC236}">
                <a16:creationId xmlns:a16="http://schemas.microsoft.com/office/drawing/2014/main" id="{5D60C775-68EF-4E72-AD24-8D8E5B223829}"/>
              </a:ext>
            </a:extLst>
          </p:cNvPr>
          <p:cNvSpPr txBox="1"/>
          <p:nvPr/>
        </p:nvSpPr>
        <p:spPr>
          <a:xfrm>
            <a:off x="6505234" y="3595398"/>
            <a:ext cx="5578524" cy="646331"/>
          </a:xfrm>
          <a:prstGeom prst="rect">
            <a:avLst/>
          </a:prstGeom>
          <a:noFill/>
        </p:spPr>
        <p:txBody>
          <a:bodyPr wrap="square" rtlCol="0">
            <a:spAutoFit/>
          </a:bodyPr>
          <a:lstStyle>
            <a:defPPr>
              <a:defRPr lang="en-US"/>
            </a:defPPr>
            <a:lvl1pPr>
              <a:defRPr sz="2400" b="1"/>
            </a:lvl1pPr>
          </a:lstStyle>
          <a:p>
            <a:r>
              <a:rPr lang="it-IT" sz="1800"/>
              <a:t>LE FINTECH SONO AGILI NEL DESIGN DELLA EXPERIENCE</a:t>
            </a:r>
          </a:p>
        </p:txBody>
      </p:sp>
      <p:sp>
        <p:nvSpPr>
          <p:cNvPr id="84" name="CasellaDiTesto 83">
            <a:extLst>
              <a:ext uri="{FF2B5EF4-FFF2-40B4-BE49-F238E27FC236}">
                <a16:creationId xmlns:a16="http://schemas.microsoft.com/office/drawing/2014/main" id="{71020F35-56A6-4DCF-88E0-80DD86AE8904}"/>
              </a:ext>
            </a:extLst>
          </p:cNvPr>
          <p:cNvSpPr txBox="1"/>
          <p:nvPr/>
        </p:nvSpPr>
        <p:spPr>
          <a:xfrm>
            <a:off x="7559306" y="4968798"/>
            <a:ext cx="4015532" cy="2169825"/>
          </a:xfrm>
          <a:prstGeom prst="rect">
            <a:avLst/>
          </a:prstGeom>
          <a:noFill/>
        </p:spPr>
        <p:txBody>
          <a:bodyPr wrap="square" rtlCol="0">
            <a:spAutoFit/>
          </a:bodyPr>
          <a:lstStyle/>
          <a:p>
            <a:r>
              <a:rPr lang="it-IT"/>
              <a:t>Sviluppano il prodotto secondo modelli incrementali:</a:t>
            </a:r>
          </a:p>
          <a:p>
            <a:pPr lvl="1">
              <a:lnSpc>
                <a:spcPct val="150000"/>
              </a:lnSpc>
            </a:pPr>
            <a:r>
              <a:rPr lang="it-IT"/>
              <a:t>progettazione collaborativa;</a:t>
            </a:r>
          </a:p>
          <a:p>
            <a:pPr lvl="1">
              <a:lnSpc>
                <a:spcPct val="150000"/>
              </a:lnSpc>
            </a:pPr>
            <a:r>
              <a:rPr lang="it-IT"/>
              <a:t>prototipazione;</a:t>
            </a:r>
          </a:p>
          <a:p>
            <a:pPr lvl="1">
              <a:lnSpc>
                <a:spcPct val="150000"/>
              </a:lnSpc>
            </a:pPr>
            <a:r>
              <a:rPr lang="it-IT"/>
              <a:t>validazione/test.</a:t>
            </a:r>
          </a:p>
          <a:p>
            <a:endParaRPr lang="it-IT"/>
          </a:p>
        </p:txBody>
      </p:sp>
      <p:sp>
        <p:nvSpPr>
          <p:cNvPr id="87" name="CasellaDiTesto 86">
            <a:extLst>
              <a:ext uri="{FF2B5EF4-FFF2-40B4-BE49-F238E27FC236}">
                <a16:creationId xmlns:a16="http://schemas.microsoft.com/office/drawing/2014/main" id="{DB42DFA2-0DF4-42FD-A628-E296C3E978FC}"/>
              </a:ext>
            </a:extLst>
          </p:cNvPr>
          <p:cNvSpPr txBox="1"/>
          <p:nvPr/>
        </p:nvSpPr>
        <p:spPr>
          <a:xfrm>
            <a:off x="657403" y="1378756"/>
            <a:ext cx="5630375"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Offrono un maggiore livello di personalizzazione.</a:t>
            </a:r>
            <a:endParaRPr lang="it-IT" dirty="0">
              <a:solidFill>
                <a:schemeClr val="tx1">
                  <a:lumMod val="85000"/>
                </a:schemeClr>
              </a:solidFill>
            </a:endParaRPr>
          </a:p>
        </p:txBody>
      </p:sp>
      <p:sp>
        <p:nvSpPr>
          <p:cNvPr id="88" name="Goccia 87">
            <a:extLst>
              <a:ext uri="{FF2B5EF4-FFF2-40B4-BE49-F238E27FC236}">
                <a16:creationId xmlns:a16="http://schemas.microsoft.com/office/drawing/2014/main" id="{70C81CAD-4BFF-40AA-859B-83E3F7F6E5A8}"/>
              </a:ext>
            </a:extLst>
          </p:cNvPr>
          <p:cNvSpPr/>
          <p:nvPr/>
        </p:nvSpPr>
        <p:spPr>
          <a:xfrm rot="1905374">
            <a:off x="276739" y="145188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4CF9B7BD-CA70-4327-B17E-88F02C60D54F}"/>
              </a:ext>
            </a:extLst>
          </p:cNvPr>
          <p:cNvSpPr txBox="1"/>
          <p:nvPr/>
        </p:nvSpPr>
        <p:spPr>
          <a:xfrm>
            <a:off x="664891" y="2119717"/>
            <a:ext cx="5630375"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Anticipano le preferenze e le abitudini dei clienti.</a:t>
            </a:r>
            <a:endParaRPr lang="it-IT" dirty="0">
              <a:solidFill>
                <a:schemeClr val="tx1">
                  <a:lumMod val="85000"/>
                </a:schemeClr>
              </a:solidFill>
            </a:endParaRPr>
          </a:p>
        </p:txBody>
      </p:sp>
      <p:sp>
        <p:nvSpPr>
          <p:cNvPr id="90" name="Goccia 89">
            <a:extLst>
              <a:ext uri="{FF2B5EF4-FFF2-40B4-BE49-F238E27FC236}">
                <a16:creationId xmlns:a16="http://schemas.microsoft.com/office/drawing/2014/main" id="{66AB63C9-0D24-4789-84EB-77B54525DE96}"/>
              </a:ext>
            </a:extLst>
          </p:cNvPr>
          <p:cNvSpPr/>
          <p:nvPr/>
        </p:nvSpPr>
        <p:spPr>
          <a:xfrm rot="1905374">
            <a:off x="284227" y="2192847"/>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2ADFC7C9-059D-46D1-A5C4-42A4E2A98371}"/>
              </a:ext>
            </a:extLst>
          </p:cNvPr>
          <p:cNvSpPr txBox="1"/>
          <p:nvPr/>
        </p:nvSpPr>
        <p:spPr>
          <a:xfrm>
            <a:off x="641060" y="2882987"/>
            <a:ext cx="5630375"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Si focalizzano sui pain point e sui bisogni insoddisfatti.</a:t>
            </a:r>
            <a:endParaRPr lang="it-IT" dirty="0">
              <a:solidFill>
                <a:schemeClr val="tx1">
                  <a:lumMod val="85000"/>
                </a:schemeClr>
              </a:solidFill>
            </a:endParaRPr>
          </a:p>
        </p:txBody>
      </p:sp>
      <p:sp>
        <p:nvSpPr>
          <p:cNvPr id="92" name="Goccia 91">
            <a:extLst>
              <a:ext uri="{FF2B5EF4-FFF2-40B4-BE49-F238E27FC236}">
                <a16:creationId xmlns:a16="http://schemas.microsoft.com/office/drawing/2014/main" id="{30DBFCE1-A1DF-4B9E-9569-0E5915A261BD}"/>
              </a:ext>
            </a:extLst>
          </p:cNvPr>
          <p:cNvSpPr/>
          <p:nvPr/>
        </p:nvSpPr>
        <p:spPr>
          <a:xfrm rot="1905374">
            <a:off x="294519" y="296704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93" name="Goccia 92">
            <a:extLst>
              <a:ext uri="{FF2B5EF4-FFF2-40B4-BE49-F238E27FC236}">
                <a16:creationId xmlns:a16="http://schemas.microsoft.com/office/drawing/2014/main" id="{3A33D485-1B0F-4B1D-9356-586C260F305D}"/>
              </a:ext>
            </a:extLst>
          </p:cNvPr>
          <p:cNvSpPr/>
          <p:nvPr/>
        </p:nvSpPr>
        <p:spPr>
          <a:xfrm>
            <a:off x="139068" y="4384241"/>
            <a:ext cx="1286595" cy="472623"/>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rgbClr val="23585E"/>
                </a:solidFill>
                <a:latin typeface="Tempus Sans ITC" panose="04020404030D07020202" pitchFamily="82" charset="0"/>
              </a:rPr>
              <a:t>Metodo</a:t>
            </a:r>
            <a:endParaRPr lang="it-IT" sz="1400" b="1" dirty="0">
              <a:solidFill>
                <a:srgbClr val="23585E"/>
              </a:solidFill>
              <a:latin typeface="Tempus Sans ITC" panose="04020404030D07020202" pitchFamily="82" charset="0"/>
            </a:endParaRPr>
          </a:p>
        </p:txBody>
      </p:sp>
      <p:sp>
        <p:nvSpPr>
          <p:cNvPr id="94" name="Goccia 93">
            <a:extLst>
              <a:ext uri="{FF2B5EF4-FFF2-40B4-BE49-F238E27FC236}">
                <a16:creationId xmlns:a16="http://schemas.microsoft.com/office/drawing/2014/main" id="{F42E01C2-D66E-4F24-9B28-66EE9D0C6CC1}"/>
              </a:ext>
            </a:extLst>
          </p:cNvPr>
          <p:cNvSpPr/>
          <p:nvPr/>
        </p:nvSpPr>
        <p:spPr>
          <a:xfrm>
            <a:off x="137174" y="5576426"/>
            <a:ext cx="1286595" cy="472623"/>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rgbClr val="23585E"/>
                </a:solidFill>
                <a:latin typeface="Tempus Sans ITC" panose="04020404030D07020202" pitchFamily="82" charset="0"/>
              </a:rPr>
              <a:t>Obiettivi</a:t>
            </a:r>
            <a:endParaRPr lang="it-IT" sz="1400" b="1" dirty="0">
              <a:solidFill>
                <a:srgbClr val="23585E"/>
              </a:solidFill>
              <a:latin typeface="Tempus Sans ITC" panose="04020404030D07020202" pitchFamily="82" charset="0"/>
            </a:endParaRPr>
          </a:p>
        </p:txBody>
      </p:sp>
      <p:sp>
        <p:nvSpPr>
          <p:cNvPr id="95" name="CasellaDiTesto 94">
            <a:extLst>
              <a:ext uri="{FF2B5EF4-FFF2-40B4-BE49-F238E27FC236}">
                <a16:creationId xmlns:a16="http://schemas.microsoft.com/office/drawing/2014/main" id="{2412A416-18C7-4AB9-A72F-4489526F9BD1}"/>
              </a:ext>
            </a:extLst>
          </p:cNvPr>
          <p:cNvSpPr txBox="1"/>
          <p:nvPr/>
        </p:nvSpPr>
        <p:spPr>
          <a:xfrm>
            <a:off x="1496538" y="4302113"/>
            <a:ext cx="4758205"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Risoluzione dell’inefficienza di un </a:t>
            </a:r>
            <a:r>
              <a:rPr lang="it-IT" b="1">
                <a:solidFill>
                  <a:schemeClr val="tx1">
                    <a:lumMod val="85000"/>
                  </a:schemeClr>
                </a:solidFill>
              </a:rPr>
              <a:t>singolo servizio</a:t>
            </a:r>
            <a:r>
              <a:rPr lang="it-IT">
                <a:solidFill>
                  <a:schemeClr val="tx1">
                    <a:lumMod val="85000"/>
                  </a:schemeClr>
                </a:solidFill>
              </a:rPr>
              <a:t>.</a:t>
            </a:r>
            <a:endParaRPr lang="it-IT" dirty="0">
              <a:solidFill>
                <a:schemeClr val="tx1">
                  <a:lumMod val="85000"/>
                </a:schemeClr>
              </a:solidFill>
            </a:endParaRPr>
          </a:p>
        </p:txBody>
      </p:sp>
      <p:sp>
        <p:nvSpPr>
          <p:cNvPr id="96" name="CasellaDiTesto 95">
            <a:extLst>
              <a:ext uri="{FF2B5EF4-FFF2-40B4-BE49-F238E27FC236}">
                <a16:creationId xmlns:a16="http://schemas.microsoft.com/office/drawing/2014/main" id="{E6DEECBE-BF78-4D5C-8CFF-27E12839B3D1}"/>
              </a:ext>
            </a:extLst>
          </p:cNvPr>
          <p:cNvSpPr txBox="1"/>
          <p:nvPr/>
        </p:nvSpPr>
        <p:spPr>
          <a:xfrm>
            <a:off x="1507113" y="5434231"/>
            <a:ext cx="4788153"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Comprendere il </a:t>
            </a:r>
            <a:r>
              <a:rPr lang="it-IT" b="1">
                <a:solidFill>
                  <a:schemeClr val="tx1">
                    <a:lumMod val="85000"/>
                  </a:schemeClr>
                </a:solidFill>
              </a:rPr>
              <a:t>customer journey </a:t>
            </a:r>
            <a:r>
              <a:rPr lang="it-IT">
                <a:solidFill>
                  <a:schemeClr val="tx1">
                    <a:lumMod val="85000"/>
                  </a:schemeClr>
                </a:solidFill>
              </a:rPr>
              <a:t>del cliente.</a:t>
            </a:r>
            <a:endParaRPr lang="it-IT" dirty="0">
              <a:solidFill>
                <a:schemeClr val="tx1">
                  <a:lumMod val="85000"/>
                </a:schemeClr>
              </a:solidFill>
            </a:endParaRPr>
          </a:p>
        </p:txBody>
      </p:sp>
      <p:sp>
        <p:nvSpPr>
          <p:cNvPr id="97" name="CasellaDiTesto 96">
            <a:extLst>
              <a:ext uri="{FF2B5EF4-FFF2-40B4-BE49-F238E27FC236}">
                <a16:creationId xmlns:a16="http://schemas.microsoft.com/office/drawing/2014/main" id="{3711E7C0-206D-4CCA-8D48-D78B5697159A}"/>
              </a:ext>
            </a:extLst>
          </p:cNvPr>
          <p:cNvSpPr txBox="1"/>
          <p:nvPr/>
        </p:nvSpPr>
        <p:spPr>
          <a:xfrm>
            <a:off x="1507112" y="6080562"/>
            <a:ext cx="4758205"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Scoprire i </a:t>
            </a:r>
            <a:r>
              <a:rPr lang="it-IT" b="1">
                <a:solidFill>
                  <a:schemeClr val="tx1">
                    <a:lumMod val="85000"/>
                  </a:schemeClr>
                </a:solidFill>
              </a:rPr>
              <a:t>pain point </a:t>
            </a:r>
            <a:r>
              <a:rPr lang="it-IT">
                <a:solidFill>
                  <a:schemeClr val="tx1">
                    <a:lumMod val="85000"/>
                  </a:schemeClr>
                </a:solidFill>
              </a:rPr>
              <a:t>e i </a:t>
            </a:r>
            <a:r>
              <a:rPr lang="it-IT" b="1">
                <a:solidFill>
                  <a:schemeClr val="tx1">
                    <a:lumMod val="85000"/>
                  </a:schemeClr>
                </a:solidFill>
              </a:rPr>
              <a:t>bisogni</a:t>
            </a:r>
            <a:r>
              <a:rPr lang="it-IT">
                <a:solidFill>
                  <a:schemeClr val="tx1">
                    <a:lumMod val="85000"/>
                  </a:schemeClr>
                </a:solidFill>
              </a:rPr>
              <a:t> dell’utente.</a:t>
            </a:r>
            <a:endParaRPr lang="it-IT" dirty="0">
              <a:solidFill>
                <a:schemeClr val="tx1">
                  <a:lumMod val="85000"/>
                </a:schemeClr>
              </a:solidFill>
            </a:endParaRPr>
          </a:p>
        </p:txBody>
      </p:sp>
      <p:pic>
        <p:nvPicPr>
          <p:cNvPr id="25" name="Immagine 24">
            <a:extLst>
              <a:ext uri="{FF2B5EF4-FFF2-40B4-BE49-F238E27FC236}">
                <a16:creationId xmlns:a16="http://schemas.microsoft.com/office/drawing/2014/main" id="{0F05527E-2F98-4D16-8A97-D5BFB495E749}"/>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652163" y="4999103"/>
            <a:ext cx="609420" cy="609420"/>
          </a:xfrm>
          <a:prstGeom prst="rect">
            <a:avLst/>
          </a:prstGeom>
        </p:spPr>
      </p:pic>
      <p:pic>
        <p:nvPicPr>
          <p:cNvPr id="27" name="Immagine 26">
            <a:extLst>
              <a:ext uri="{FF2B5EF4-FFF2-40B4-BE49-F238E27FC236}">
                <a16:creationId xmlns:a16="http://schemas.microsoft.com/office/drawing/2014/main" id="{96D607AC-F70B-478A-BBC0-928ABE63B771}"/>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702150" y="4363921"/>
            <a:ext cx="462657" cy="462657"/>
          </a:xfrm>
          <a:prstGeom prst="rect">
            <a:avLst/>
          </a:prstGeom>
        </p:spPr>
      </p:pic>
      <p:sp>
        <p:nvSpPr>
          <p:cNvPr id="98" name="Goccia 97">
            <a:extLst>
              <a:ext uri="{FF2B5EF4-FFF2-40B4-BE49-F238E27FC236}">
                <a16:creationId xmlns:a16="http://schemas.microsoft.com/office/drawing/2014/main" id="{0EE68C85-6A08-474A-A00B-761E089D2EEE}"/>
              </a:ext>
            </a:extLst>
          </p:cNvPr>
          <p:cNvSpPr/>
          <p:nvPr/>
        </p:nvSpPr>
        <p:spPr>
          <a:xfrm rot="1905374">
            <a:off x="7658489" y="569290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99" name="Goccia 98">
            <a:extLst>
              <a:ext uri="{FF2B5EF4-FFF2-40B4-BE49-F238E27FC236}">
                <a16:creationId xmlns:a16="http://schemas.microsoft.com/office/drawing/2014/main" id="{B7825506-829C-460C-856D-D80D3CE4D434}"/>
              </a:ext>
            </a:extLst>
          </p:cNvPr>
          <p:cNvSpPr/>
          <p:nvPr/>
        </p:nvSpPr>
        <p:spPr>
          <a:xfrm rot="1905374">
            <a:off x="7658490" y="6105563"/>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00" name="Goccia 99">
            <a:extLst>
              <a:ext uri="{FF2B5EF4-FFF2-40B4-BE49-F238E27FC236}">
                <a16:creationId xmlns:a16="http://schemas.microsoft.com/office/drawing/2014/main" id="{D384B2BF-C52B-412A-AF4A-E031AE1B4BB8}"/>
              </a:ext>
            </a:extLst>
          </p:cNvPr>
          <p:cNvSpPr/>
          <p:nvPr/>
        </p:nvSpPr>
        <p:spPr>
          <a:xfrm rot="1905374">
            <a:off x="7657459" y="6513049"/>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02" name="Rettangolo arrotondato 74">
            <a:extLst>
              <a:ext uri="{FF2B5EF4-FFF2-40B4-BE49-F238E27FC236}">
                <a16:creationId xmlns:a16="http://schemas.microsoft.com/office/drawing/2014/main" id="{043F8B3A-7AA8-43D6-938E-9FD609CFDD3E}"/>
              </a:ext>
            </a:extLst>
          </p:cNvPr>
          <p:cNvSpPr/>
          <p:nvPr/>
        </p:nvSpPr>
        <p:spPr>
          <a:xfrm>
            <a:off x="6702150" y="5654139"/>
            <a:ext cx="945565" cy="43068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11-13</a:t>
            </a:r>
            <a:endParaRPr lang="it-IT" dirty="0"/>
          </a:p>
        </p:txBody>
      </p:sp>
    </p:spTree>
    <p:extLst>
      <p:ext uri="{BB962C8B-B14F-4D97-AF65-F5344CB8AC3E}">
        <p14:creationId xmlns:p14="http://schemas.microsoft.com/office/powerpoint/2010/main" val="60391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ocumento 55">
            <a:extLst>
              <a:ext uri="{FF2B5EF4-FFF2-40B4-BE49-F238E27FC236}">
                <a16:creationId xmlns:a16="http://schemas.microsoft.com/office/drawing/2014/main" id="{6AE9F034-7455-4738-94E2-04499E560DB6}"/>
              </a:ext>
            </a:extLst>
          </p:cNvPr>
          <p:cNvSpPr/>
          <p:nvPr/>
        </p:nvSpPr>
        <p:spPr>
          <a:xfrm>
            <a:off x="0" y="423680"/>
            <a:ext cx="6369170" cy="4058315"/>
          </a:xfrm>
          <a:prstGeom prst="flowChartDocumen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6066" y="322577"/>
            <a:ext cx="5864623" cy="3567645"/>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Descrizione Scenario 02</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1" y="2819220"/>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Ambiti di operatività Fintech 3/4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871869" y="47359"/>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1 escono i 4 elementi grafici.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Con audio </a:t>
            </a:r>
            <a:r>
              <a:rPr lang="it-IT" sz="1400">
                <a:solidFill>
                  <a:prstClr val="black"/>
                </a:solidFill>
                <a:latin typeface="Century Gothic"/>
              </a:rPr>
              <a:t>2</a:t>
            </a:r>
            <a:r>
              <a:rPr kumimoji="0" lang="it-IT" sz="1400" i="0" u="none" strike="noStrike" kern="1200" cap="none" spc="0" normalizeH="0" baseline="0" noProof="0">
                <a:ln>
                  <a:noFill/>
                </a:ln>
                <a:solidFill>
                  <a:prstClr val="black"/>
                </a:solidFill>
                <a:effectLst/>
                <a:uLnTx/>
                <a:uFillTx/>
                <a:latin typeface="Century Gothic"/>
                <a:ea typeface="+mn-ea"/>
                <a:cs typeface="+mn-cs"/>
              </a:rPr>
              <a:t>-3 si evidenziano i primi due valori</a:t>
            </a: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b="1">
                <a:solidFill>
                  <a:prstClr val="black"/>
                </a:solidFill>
                <a:latin typeface="Century Gothic"/>
              </a:rPr>
              <a:t>Immagine</a:t>
            </a:r>
            <a:r>
              <a:rPr lang="it-IT" sz="1400">
                <a:solidFill>
                  <a:prstClr val="black"/>
                </a:solidFill>
                <a:latin typeface="Century Gothic"/>
              </a:rPr>
              <a:t> </a:t>
            </a:r>
          </a:p>
          <a:p>
            <a:pPr lvl="0">
              <a:defRPr/>
            </a:pPr>
            <a:r>
              <a:rPr lang="it-IT" sz="1400">
                <a:solidFill>
                  <a:prstClr val="black"/>
                </a:solidFill>
              </a:rPr>
              <a:t>https://pixabay.com/it/mano-business-plan-business-3190204/</a:t>
            </a: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lvl="0">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15308" y="3319217"/>
            <a:ext cx="6282209" cy="3538022"/>
          </a:xfrm>
          <a:prstGeom prst="flowChartDocument">
            <a:avLst/>
          </a:prstGeom>
          <a:solidFill>
            <a:srgbClr val="B68E15"/>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6" name="Rettangolo arrotondato 74">
            <a:extLst>
              <a:ext uri="{FF2B5EF4-FFF2-40B4-BE49-F238E27FC236}">
                <a16:creationId xmlns:a16="http://schemas.microsoft.com/office/drawing/2014/main" id="{44AD8FD7-EFCB-4DB5-B1E2-D2E7DEE60D79}"/>
              </a:ext>
            </a:extLst>
          </p:cNvPr>
          <p:cNvSpPr/>
          <p:nvPr/>
        </p:nvSpPr>
        <p:spPr>
          <a:xfrm>
            <a:off x="-237270" y="54083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4" name="Rettangolo arrotondato 74">
            <a:extLst>
              <a:ext uri="{FF2B5EF4-FFF2-40B4-BE49-F238E27FC236}">
                <a16:creationId xmlns:a16="http://schemas.microsoft.com/office/drawing/2014/main" id="{D4D5B279-0D8C-41FA-99CF-61D172D6D7FF}"/>
              </a:ext>
            </a:extLst>
          </p:cNvPr>
          <p:cNvSpPr/>
          <p:nvPr/>
        </p:nvSpPr>
        <p:spPr>
          <a:xfrm>
            <a:off x="6391297" y="381955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5" name="Rettangolo arrotondato 74">
            <a:extLst>
              <a:ext uri="{FF2B5EF4-FFF2-40B4-BE49-F238E27FC236}">
                <a16:creationId xmlns:a16="http://schemas.microsoft.com/office/drawing/2014/main" id="{0272412B-9821-4F64-BA67-39FDAD7735BD}"/>
              </a:ext>
            </a:extLst>
          </p:cNvPr>
          <p:cNvSpPr/>
          <p:nvPr/>
        </p:nvSpPr>
        <p:spPr>
          <a:xfrm>
            <a:off x="6252728" y="4600687"/>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66" name="CasellaDiTesto 65">
            <a:extLst>
              <a:ext uri="{FF2B5EF4-FFF2-40B4-BE49-F238E27FC236}">
                <a16:creationId xmlns:a16="http://schemas.microsoft.com/office/drawing/2014/main" id="{025676D7-F4B3-4509-BD51-384C5A119818}"/>
              </a:ext>
            </a:extLst>
          </p:cNvPr>
          <p:cNvSpPr txBox="1"/>
          <p:nvPr/>
        </p:nvSpPr>
        <p:spPr>
          <a:xfrm>
            <a:off x="260988" y="5498223"/>
            <a:ext cx="5865475" cy="369332"/>
          </a:xfrm>
          <a:prstGeom prst="rect">
            <a:avLst/>
          </a:prstGeom>
          <a:noFill/>
        </p:spPr>
        <p:txBody>
          <a:bodyPr wrap="square" rtlCol="0">
            <a:spAutoFit/>
          </a:bodyPr>
          <a:lstStyle/>
          <a:p>
            <a:r>
              <a:rPr lang="it-IT"/>
              <a:t>Individuare modelli di </a:t>
            </a:r>
            <a:r>
              <a:rPr lang="it-IT" b="1"/>
              <a:t>convivenza</a:t>
            </a:r>
            <a:r>
              <a:rPr lang="it-IT"/>
              <a:t> e </a:t>
            </a:r>
            <a:r>
              <a:rPr lang="it-IT" b="1"/>
              <a:t>cooperazione</a:t>
            </a:r>
            <a:r>
              <a:rPr lang="it-IT"/>
              <a:t> </a:t>
            </a:r>
            <a:endParaRPr lang="it-IT" dirty="0"/>
          </a:p>
        </p:txBody>
      </p:sp>
      <p:sp>
        <p:nvSpPr>
          <p:cNvPr id="69" name="CasellaDiTesto 68">
            <a:extLst>
              <a:ext uri="{FF2B5EF4-FFF2-40B4-BE49-F238E27FC236}">
                <a16:creationId xmlns:a16="http://schemas.microsoft.com/office/drawing/2014/main" id="{93C4E1BD-8F71-4BC8-8C22-7EF243F195CB}"/>
              </a:ext>
            </a:extLst>
          </p:cNvPr>
          <p:cNvSpPr txBox="1"/>
          <p:nvPr/>
        </p:nvSpPr>
        <p:spPr>
          <a:xfrm>
            <a:off x="207294" y="5925048"/>
            <a:ext cx="1637712" cy="646331"/>
          </a:xfrm>
          <a:prstGeom prst="rect">
            <a:avLst/>
          </a:prstGeom>
          <a:noFill/>
        </p:spPr>
        <p:txBody>
          <a:bodyPr wrap="square" rtlCol="0">
            <a:spAutoFit/>
          </a:bodyPr>
          <a:lstStyle/>
          <a:p>
            <a:pPr algn="ctr"/>
            <a:r>
              <a:rPr lang="it-IT"/>
              <a:t>Istituti finanziari</a:t>
            </a:r>
            <a:endParaRPr lang="it-IT" dirty="0"/>
          </a:p>
        </p:txBody>
      </p:sp>
      <p:sp>
        <p:nvSpPr>
          <p:cNvPr id="72" name="CasellaDiTesto 71">
            <a:extLst>
              <a:ext uri="{FF2B5EF4-FFF2-40B4-BE49-F238E27FC236}">
                <a16:creationId xmlns:a16="http://schemas.microsoft.com/office/drawing/2014/main" id="{D0957177-4946-4629-9701-C5E69F6D650B}"/>
              </a:ext>
            </a:extLst>
          </p:cNvPr>
          <p:cNvSpPr txBox="1"/>
          <p:nvPr/>
        </p:nvSpPr>
        <p:spPr>
          <a:xfrm>
            <a:off x="43429" y="3273036"/>
            <a:ext cx="4206932" cy="276999"/>
          </a:xfrm>
          <a:prstGeom prst="rect">
            <a:avLst/>
          </a:prstGeom>
          <a:noFill/>
        </p:spPr>
        <p:txBody>
          <a:bodyPr wrap="square" rtlCol="0">
            <a:spAutoFit/>
          </a:bodyPr>
          <a:lstStyle/>
          <a:p>
            <a:r>
              <a:rPr lang="en-US" sz="1200" i="1">
                <a:solidFill>
                  <a:schemeClr val="bg1">
                    <a:lumMod val="65000"/>
                    <a:lumOff val="35000"/>
                  </a:schemeClr>
                </a:solidFill>
              </a:rPr>
              <a:t>PMG International Global Fintech Survey 2017’</a:t>
            </a:r>
            <a:endParaRPr lang="it-IT" sz="1200" b="1" i="1">
              <a:solidFill>
                <a:schemeClr val="bg1">
                  <a:lumMod val="65000"/>
                  <a:lumOff val="35000"/>
                </a:schemeClr>
              </a:solidFill>
            </a:endParaRPr>
          </a:p>
        </p:txBody>
      </p:sp>
      <p:sp>
        <p:nvSpPr>
          <p:cNvPr id="58" name="CasellaDiTesto 57">
            <a:extLst>
              <a:ext uri="{FF2B5EF4-FFF2-40B4-BE49-F238E27FC236}">
                <a16:creationId xmlns:a16="http://schemas.microsoft.com/office/drawing/2014/main" id="{D2C1F5E3-396F-4385-9EB6-74D731C09E41}"/>
              </a:ext>
            </a:extLst>
          </p:cNvPr>
          <p:cNvSpPr txBox="1"/>
          <p:nvPr/>
        </p:nvSpPr>
        <p:spPr>
          <a:xfrm>
            <a:off x="171224" y="540835"/>
            <a:ext cx="6048530" cy="830997"/>
          </a:xfrm>
          <a:prstGeom prst="rect">
            <a:avLst/>
          </a:prstGeom>
          <a:noFill/>
        </p:spPr>
        <p:txBody>
          <a:bodyPr wrap="square" rtlCol="0">
            <a:spAutoFit/>
          </a:bodyPr>
          <a:lstStyle/>
          <a:p>
            <a:pPr lvl="0">
              <a:defRPr/>
            </a:pPr>
            <a:r>
              <a:rPr lang="it-IT" sz="2400" b="1">
                <a:solidFill>
                  <a:schemeClr val="bg1">
                    <a:lumMod val="65000"/>
                    <a:lumOff val="35000"/>
                  </a:schemeClr>
                </a:solidFill>
              </a:rPr>
              <a:t>Ingresso Fintech: fonte di distruption per il settore finanziario.</a:t>
            </a:r>
            <a:endParaRPr kumimoji="0" lang="it-IT" sz="2400" b="1" i="0" u="none" strike="noStrike" kern="1200" cap="none" spc="0" normalizeH="0" baseline="0" noProof="0" dirty="0">
              <a:ln>
                <a:noFill/>
              </a:ln>
              <a:solidFill>
                <a:schemeClr val="bg1">
                  <a:lumMod val="65000"/>
                  <a:lumOff val="35000"/>
                </a:schemeClr>
              </a:solidFill>
              <a:effectLst/>
              <a:uLnTx/>
              <a:uFillTx/>
              <a:latin typeface="Century Gothic"/>
              <a:ea typeface="+mn-ea"/>
              <a:cs typeface="+mn-cs"/>
            </a:endParaRPr>
          </a:p>
        </p:txBody>
      </p:sp>
      <p:sp>
        <p:nvSpPr>
          <p:cNvPr id="84" name="CasellaDiTesto 83">
            <a:extLst>
              <a:ext uri="{FF2B5EF4-FFF2-40B4-BE49-F238E27FC236}">
                <a16:creationId xmlns:a16="http://schemas.microsoft.com/office/drawing/2014/main" id="{B986E675-A6F4-436F-81CB-49F992A5E6FD}"/>
              </a:ext>
            </a:extLst>
          </p:cNvPr>
          <p:cNvSpPr txBox="1"/>
          <p:nvPr/>
        </p:nvSpPr>
        <p:spPr>
          <a:xfrm>
            <a:off x="7036334" y="4510061"/>
            <a:ext cx="4999983" cy="369332"/>
          </a:xfrm>
          <a:prstGeom prst="rect">
            <a:avLst/>
          </a:prstGeom>
          <a:noFill/>
        </p:spPr>
        <p:txBody>
          <a:bodyPr wrap="square" rtlCol="0">
            <a:spAutoFit/>
          </a:bodyPr>
          <a:lstStyle/>
          <a:p>
            <a:r>
              <a:rPr lang="it-IT">
                <a:solidFill>
                  <a:schemeClr val="tx1">
                    <a:lumMod val="95000"/>
                  </a:schemeClr>
                </a:solidFill>
              </a:rPr>
              <a:t>Miglioramento della customer experience</a:t>
            </a:r>
          </a:p>
        </p:txBody>
      </p:sp>
      <p:sp>
        <p:nvSpPr>
          <p:cNvPr id="88" name="Rettangolo arrotondato 74">
            <a:extLst>
              <a:ext uri="{FF2B5EF4-FFF2-40B4-BE49-F238E27FC236}">
                <a16:creationId xmlns:a16="http://schemas.microsoft.com/office/drawing/2014/main" id="{83ACA8A9-89B5-4B9A-B894-E1814198959B}"/>
              </a:ext>
            </a:extLst>
          </p:cNvPr>
          <p:cNvSpPr/>
          <p:nvPr/>
        </p:nvSpPr>
        <p:spPr>
          <a:xfrm>
            <a:off x="120087" y="525444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91" name="Rettangolo arrotondato 74">
            <a:extLst>
              <a:ext uri="{FF2B5EF4-FFF2-40B4-BE49-F238E27FC236}">
                <a16:creationId xmlns:a16="http://schemas.microsoft.com/office/drawing/2014/main" id="{571CE48E-8423-4091-99BA-72C02584498E}"/>
              </a:ext>
            </a:extLst>
          </p:cNvPr>
          <p:cNvSpPr/>
          <p:nvPr/>
        </p:nvSpPr>
        <p:spPr>
          <a:xfrm>
            <a:off x="6561794" y="120587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pic>
        <p:nvPicPr>
          <p:cNvPr id="2" name="Immagine 1">
            <a:extLst>
              <a:ext uri="{FF2B5EF4-FFF2-40B4-BE49-F238E27FC236}">
                <a16:creationId xmlns:a16="http://schemas.microsoft.com/office/drawing/2014/main" id="{E75A163E-9497-41F6-B95C-8C0138EA717F}"/>
              </a:ext>
            </a:extLst>
          </p:cNvPr>
          <p:cNvPicPr>
            <a:picLocks noChangeAspect="1"/>
          </p:cNvPicPr>
          <p:nvPr/>
        </p:nvPicPr>
        <p:blipFill>
          <a:blip r:embed="rId4"/>
          <a:stretch>
            <a:fillRect/>
          </a:stretch>
        </p:blipFill>
        <p:spPr>
          <a:xfrm>
            <a:off x="330319" y="1320886"/>
            <a:ext cx="5479537" cy="1990125"/>
          </a:xfrm>
          <a:prstGeom prst="rect">
            <a:avLst/>
          </a:prstGeom>
        </p:spPr>
      </p:pic>
      <p:sp>
        <p:nvSpPr>
          <p:cNvPr id="57" name="Rettangolo arrotondato 74">
            <a:extLst>
              <a:ext uri="{FF2B5EF4-FFF2-40B4-BE49-F238E27FC236}">
                <a16:creationId xmlns:a16="http://schemas.microsoft.com/office/drawing/2014/main" id="{5A950D81-0300-4673-B492-D8B883EB9E59}"/>
              </a:ext>
            </a:extLst>
          </p:cNvPr>
          <p:cNvSpPr/>
          <p:nvPr/>
        </p:nvSpPr>
        <p:spPr>
          <a:xfrm>
            <a:off x="5008236" y="149791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7" name="Rettangolo arrotondato 74">
            <a:extLst>
              <a:ext uri="{FF2B5EF4-FFF2-40B4-BE49-F238E27FC236}">
                <a16:creationId xmlns:a16="http://schemas.microsoft.com/office/drawing/2014/main" id="{AF69DE76-FBCE-4CDE-BD75-8FA363032F3F}"/>
              </a:ext>
            </a:extLst>
          </p:cNvPr>
          <p:cNvSpPr/>
          <p:nvPr/>
        </p:nvSpPr>
        <p:spPr>
          <a:xfrm>
            <a:off x="323537" y="2227542"/>
            <a:ext cx="440192"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9" name="Rettangolo arrotondato 74">
            <a:extLst>
              <a:ext uri="{FF2B5EF4-FFF2-40B4-BE49-F238E27FC236}">
                <a16:creationId xmlns:a16="http://schemas.microsoft.com/office/drawing/2014/main" id="{F1AD170F-F5B6-41D8-8C0E-18343FBD2FC8}"/>
              </a:ext>
            </a:extLst>
          </p:cNvPr>
          <p:cNvSpPr/>
          <p:nvPr/>
        </p:nvSpPr>
        <p:spPr>
          <a:xfrm>
            <a:off x="1553022" y="235561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9" name="Freccia destra con strisce 58">
            <a:extLst>
              <a:ext uri="{FF2B5EF4-FFF2-40B4-BE49-F238E27FC236}">
                <a16:creationId xmlns:a16="http://schemas.microsoft.com/office/drawing/2014/main" id="{1C9F4ED3-C950-437E-A3EC-0AA5FF79827C}"/>
              </a:ext>
            </a:extLst>
          </p:cNvPr>
          <p:cNvSpPr/>
          <p:nvPr/>
        </p:nvSpPr>
        <p:spPr>
          <a:xfrm>
            <a:off x="120087" y="3851320"/>
            <a:ext cx="3110270" cy="1561002"/>
          </a:xfrm>
          <a:prstGeom prst="stripedRightArrow">
            <a:avLst/>
          </a:prstGeom>
          <a:solidFill>
            <a:srgbClr val="C0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096EDC0B-13CE-4699-A813-5DEBA58C740D}"/>
              </a:ext>
            </a:extLst>
          </p:cNvPr>
          <p:cNvSpPr txBox="1"/>
          <p:nvPr/>
        </p:nvSpPr>
        <p:spPr>
          <a:xfrm>
            <a:off x="3156412" y="4156037"/>
            <a:ext cx="2835791" cy="830997"/>
          </a:xfrm>
          <a:prstGeom prst="rect">
            <a:avLst/>
          </a:prstGeom>
          <a:noFill/>
        </p:spPr>
        <p:txBody>
          <a:bodyPr wrap="square" rtlCol="0">
            <a:spAutoFit/>
          </a:bodyPr>
          <a:lstStyle/>
          <a:p>
            <a:pPr lvl="0" algn="ctr">
              <a:defRPr/>
            </a:pPr>
            <a:r>
              <a:rPr lang="it-IT" sz="2400" b="1">
                <a:solidFill>
                  <a:schemeClr val="tx1">
                    <a:lumMod val="85000"/>
                  </a:schemeClr>
                </a:solidFill>
              </a:rPr>
              <a:t>APPROCCIO COLLABORATIVO </a:t>
            </a:r>
            <a:endParaRPr kumimoji="0" lang="it-IT" sz="2400" b="1" i="0" u="none" strike="noStrike" kern="1200" cap="none" spc="0" normalizeH="0" baseline="0" noProof="0" dirty="0">
              <a:ln>
                <a:noFill/>
              </a:ln>
              <a:solidFill>
                <a:schemeClr val="tx1">
                  <a:lumMod val="85000"/>
                </a:schemeClr>
              </a:solidFill>
              <a:effectLst/>
              <a:uLnTx/>
              <a:uFillTx/>
              <a:latin typeface="Century Gothic"/>
              <a:ea typeface="+mn-ea"/>
              <a:cs typeface="+mn-cs"/>
            </a:endParaRPr>
          </a:p>
        </p:txBody>
      </p:sp>
      <p:sp>
        <p:nvSpPr>
          <p:cNvPr id="64" name="CasellaDiTesto 63">
            <a:extLst>
              <a:ext uri="{FF2B5EF4-FFF2-40B4-BE49-F238E27FC236}">
                <a16:creationId xmlns:a16="http://schemas.microsoft.com/office/drawing/2014/main" id="{00AAB89C-A149-4F32-BD4D-0903431AB232}"/>
              </a:ext>
            </a:extLst>
          </p:cNvPr>
          <p:cNvSpPr txBox="1"/>
          <p:nvPr/>
        </p:nvSpPr>
        <p:spPr>
          <a:xfrm>
            <a:off x="293826" y="4195423"/>
            <a:ext cx="2271951" cy="830997"/>
          </a:xfrm>
          <a:prstGeom prst="rect">
            <a:avLst/>
          </a:prstGeom>
          <a:noFill/>
        </p:spPr>
        <p:txBody>
          <a:bodyPr wrap="square" rtlCol="0">
            <a:spAutoFit/>
          </a:bodyPr>
          <a:lstStyle/>
          <a:p>
            <a:pPr lvl="0" algn="ctr">
              <a:defRPr/>
            </a:pPr>
            <a:r>
              <a:rPr lang="it-IT" sz="2400" b="1">
                <a:solidFill>
                  <a:schemeClr val="tx1">
                    <a:lumMod val="85000"/>
                  </a:schemeClr>
                </a:solidFill>
              </a:rPr>
              <a:t>APPROCCIO DIFENSIVO </a:t>
            </a:r>
            <a:endParaRPr kumimoji="0" lang="it-IT" sz="2400" b="1" i="0" u="none" strike="noStrike" kern="1200" cap="none" spc="0" normalizeH="0" baseline="0" noProof="0" dirty="0">
              <a:ln>
                <a:noFill/>
              </a:ln>
              <a:solidFill>
                <a:schemeClr val="tx1">
                  <a:lumMod val="85000"/>
                </a:schemeClr>
              </a:solidFill>
              <a:effectLst/>
              <a:uLnTx/>
              <a:uFillTx/>
              <a:latin typeface="Century Gothic"/>
              <a:ea typeface="+mn-ea"/>
              <a:cs typeface="+mn-cs"/>
            </a:endParaRPr>
          </a:p>
        </p:txBody>
      </p:sp>
      <p:sp>
        <p:nvSpPr>
          <p:cNvPr id="60" name="CasellaDiTesto 59">
            <a:extLst>
              <a:ext uri="{FF2B5EF4-FFF2-40B4-BE49-F238E27FC236}">
                <a16:creationId xmlns:a16="http://schemas.microsoft.com/office/drawing/2014/main" id="{6D2A2A55-1BD5-4A84-BA6F-8502A0500CD1}"/>
              </a:ext>
            </a:extLst>
          </p:cNvPr>
          <p:cNvSpPr txBox="1"/>
          <p:nvPr/>
        </p:nvSpPr>
        <p:spPr>
          <a:xfrm>
            <a:off x="2143197" y="6017380"/>
            <a:ext cx="1817514" cy="461665"/>
          </a:xfrm>
          <a:prstGeom prst="rect">
            <a:avLst/>
          </a:prstGeom>
          <a:noFill/>
        </p:spPr>
        <p:txBody>
          <a:bodyPr wrap="square" rtlCol="0">
            <a:spAutoFit/>
          </a:bodyPr>
          <a:lstStyle/>
          <a:p>
            <a:pPr lvl="0" algn="ctr">
              <a:defRPr/>
            </a:pPr>
            <a:r>
              <a:rPr lang="it-IT" sz="2400" b="1">
                <a:solidFill>
                  <a:schemeClr val="tx1">
                    <a:lumMod val="85000"/>
                  </a:schemeClr>
                </a:solidFill>
              </a:rPr>
              <a:t>SINERGIA</a:t>
            </a:r>
            <a:endParaRPr kumimoji="0" lang="it-IT" sz="2400" b="1" i="0" u="none" strike="noStrike" kern="1200" cap="none" spc="0" normalizeH="0" baseline="0" noProof="0" dirty="0">
              <a:ln>
                <a:noFill/>
              </a:ln>
              <a:solidFill>
                <a:schemeClr val="tx1">
                  <a:lumMod val="85000"/>
                </a:schemeClr>
              </a:solidFill>
              <a:effectLst/>
              <a:uLnTx/>
              <a:uFillTx/>
              <a:latin typeface="Century Gothic"/>
              <a:ea typeface="+mn-ea"/>
              <a:cs typeface="+mn-cs"/>
            </a:endParaRPr>
          </a:p>
        </p:txBody>
      </p:sp>
      <p:sp>
        <p:nvSpPr>
          <p:cNvPr id="61" name="CasellaDiTesto 60">
            <a:extLst>
              <a:ext uri="{FF2B5EF4-FFF2-40B4-BE49-F238E27FC236}">
                <a16:creationId xmlns:a16="http://schemas.microsoft.com/office/drawing/2014/main" id="{D5223420-2FC1-4466-8224-61CDBCC229A2}"/>
              </a:ext>
            </a:extLst>
          </p:cNvPr>
          <p:cNvSpPr txBox="1"/>
          <p:nvPr/>
        </p:nvSpPr>
        <p:spPr>
          <a:xfrm>
            <a:off x="4731458" y="6063546"/>
            <a:ext cx="1637712" cy="369332"/>
          </a:xfrm>
          <a:prstGeom prst="rect">
            <a:avLst/>
          </a:prstGeom>
          <a:noFill/>
        </p:spPr>
        <p:txBody>
          <a:bodyPr wrap="square" rtlCol="0">
            <a:spAutoFit/>
          </a:bodyPr>
          <a:lstStyle/>
          <a:p>
            <a:r>
              <a:rPr lang="it-IT"/>
              <a:t>Fintech</a:t>
            </a:r>
            <a:endParaRPr lang="it-IT" dirty="0"/>
          </a:p>
        </p:txBody>
      </p:sp>
      <p:cxnSp>
        <p:nvCxnSpPr>
          <p:cNvPr id="8" name="Connettore 2 7">
            <a:extLst>
              <a:ext uri="{FF2B5EF4-FFF2-40B4-BE49-F238E27FC236}">
                <a16:creationId xmlns:a16="http://schemas.microsoft.com/office/drawing/2014/main" id="{9E3A8860-EE4B-4116-9D5C-F2AC009489C0}"/>
              </a:ext>
            </a:extLst>
          </p:cNvPr>
          <p:cNvCxnSpPr/>
          <p:nvPr/>
        </p:nvCxnSpPr>
        <p:spPr>
          <a:xfrm>
            <a:off x="1553022" y="6248212"/>
            <a:ext cx="667579" cy="0"/>
          </a:xfrm>
          <a:prstGeom prst="straightConnector1">
            <a:avLst/>
          </a:prstGeom>
          <a:ln w="28575">
            <a:solidFill>
              <a:srgbClr val="BF631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ttore 2 61">
            <a:extLst>
              <a:ext uri="{FF2B5EF4-FFF2-40B4-BE49-F238E27FC236}">
                <a16:creationId xmlns:a16="http://schemas.microsoft.com/office/drawing/2014/main" id="{C11B9775-DB0A-4DEA-A241-7D0989C41BB7}"/>
              </a:ext>
            </a:extLst>
          </p:cNvPr>
          <p:cNvCxnSpPr>
            <a:cxnSpLocks/>
          </p:cNvCxnSpPr>
          <p:nvPr/>
        </p:nvCxnSpPr>
        <p:spPr>
          <a:xfrm flipH="1">
            <a:off x="3843953" y="6248212"/>
            <a:ext cx="730354" cy="0"/>
          </a:xfrm>
          <a:prstGeom prst="straightConnector1">
            <a:avLst/>
          </a:prstGeom>
          <a:ln w="28575">
            <a:solidFill>
              <a:srgbClr val="BF6310"/>
            </a:solidFill>
            <a:tailEnd type="triangle"/>
          </a:ln>
        </p:spPr>
        <p:style>
          <a:lnRef idx="1">
            <a:schemeClr val="accent1"/>
          </a:lnRef>
          <a:fillRef idx="0">
            <a:schemeClr val="accent1"/>
          </a:fillRef>
          <a:effectRef idx="0">
            <a:schemeClr val="accent1"/>
          </a:effectRef>
          <a:fontRef idx="minor">
            <a:schemeClr val="tx1"/>
          </a:fontRef>
        </p:style>
      </p:cxnSp>
      <p:sp>
        <p:nvSpPr>
          <p:cNvPr id="50" name="Rettangolo arrotondato 74">
            <a:extLst>
              <a:ext uri="{FF2B5EF4-FFF2-40B4-BE49-F238E27FC236}">
                <a16:creationId xmlns:a16="http://schemas.microsoft.com/office/drawing/2014/main" id="{711E2CBC-033E-4FA3-987B-341AAD32CC85}"/>
              </a:ext>
            </a:extLst>
          </p:cNvPr>
          <p:cNvSpPr/>
          <p:nvPr/>
        </p:nvSpPr>
        <p:spPr>
          <a:xfrm>
            <a:off x="134490" y="457240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87" name="Rettangolo arrotondato 74">
            <a:extLst>
              <a:ext uri="{FF2B5EF4-FFF2-40B4-BE49-F238E27FC236}">
                <a16:creationId xmlns:a16="http://schemas.microsoft.com/office/drawing/2014/main" id="{A9DE762D-B527-4157-9550-0DD96F656743}"/>
              </a:ext>
            </a:extLst>
          </p:cNvPr>
          <p:cNvSpPr/>
          <p:nvPr/>
        </p:nvSpPr>
        <p:spPr>
          <a:xfrm>
            <a:off x="3288404" y="407766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9" name="Rettangolo arrotondato 74">
            <a:extLst>
              <a:ext uri="{FF2B5EF4-FFF2-40B4-BE49-F238E27FC236}">
                <a16:creationId xmlns:a16="http://schemas.microsoft.com/office/drawing/2014/main" id="{9571C559-5A6E-4EBF-9E3F-486F80D676E5}"/>
              </a:ext>
            </a:extLst>
          </p:cNvPr>
          <p:cNvSpPr/>
          <p:nvPr/>
        </p:nvSpPr>
        <p:spPr>
          <a:xfrm>
            <a:off x="2832817" y="640232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5" name="CasellaDiTesto 64">
            <a:extLst>
              <a:ext uri="{FF2B5EF4-FFF2-40B4-BE49-F238E27FC236}">
                <a16:creationId xmlns:a16="http://schemas.microsoft.com/office/drawing/2014/main" id="{EBF61A77-E2E4-4D29-80B9-8EFBDFD4DF28}"/>
              </a:ext>
            </a:extLst>
          </p:cNvPr>
          <p:cNvSpPr txBox="1"/>
          <p:nvPr/>
        </p:nvSpPr>
        <p:spPr>
          <a:xfrm>
            <a:off x="6777271" y="3761204"/>
            <a:ext cx="5380680" cy="646331"/>
          </a:xfrm>
          <a:prstGeom prst="rect">
            <a:avLst/>
          </a:prstGeom>
          <a:noFill/>
        </p:spPr>
        <p:txBody>
          <a:bodyPr wrap="square" rtlCol="0">
            <a:spAutoFit/>
          </a:bodyPr>
          <a:lstStyle/>
          <a:p>
            <a:pPr lvl="0">
              <a:defRPr/>
            </a:pPr>
            <a:r>
              <a:rPr lang="it-IT" b="1">
                <a:solidFill>
                  <a:schemeClr val="tx1">
                    <a:lumMod val="85000"/>
                  </a:schemeClr>
                </a:solidFill>
              </a:rPr>
              <a:t>OBIETTIVI DELLE STRATEGIE DEGLI ISTITUTI FINANZIARI:</a:t>
            </a:r>
            <a:endParaRPr kumimoji="0" lang="it-IT" b="1" i="0" u="none" strike="noStrike" kern="1200" cap="none" spc="0" normalizeH="0" baseline="0" noProof="0" dirty="0">
              <a:ln>
                <a:noFill/>
              </a:ln>
              <a:solidFill>
                <a:schemeClr val="tx1">
                  <a:lumMod val="85000"/>
                </a:schemeClr>
              </a:solidFill>
              <a:effectLst/>
              <a:uLnTx/>
              <a:uFillTx/>
              <a:latin typeface="Century Gothic"/>
              <a:ea typeface="+mn-ea"/>
              <a:cs typeface="+mn-cs"/>
            </a:endParaRPr>
          </a:p>
        </p:txBody>
      </p:sp>
      <p:sp>
        <p:nvSpPr>
          <p:cNvPr id="67" name="CasellaDiTesto 66">
            <a:extLst>
              <a:ext uri="{FF2B5EF4-FFF2-40B4-BE49-F238E27FC236}">
                <a16:creationId xmlns:a16="http://schemas.microsoft.com/office/drawing/2014/main" id="{F506D12B-B0F5-4046-B025-04BCF65D5158}"/>
              </a:ext>
            </a:extLst>
          </p:cNvPr>
          <p:cNvSpPr txBox="1"/>
          <p:nvPr/>
        </p:nvSpPr>
        <p:spPr>
          <a:xfrm>
            <a:off x="7007303" y="5136115"/>
            <a:ext cx="4999983" cy="369332"/>
          </a:xfrm>
          <a:prstGeom prst="rect">
            <a:avLst/>
          </a:prstGeom>
          <a:noFill/>
        </p:spPr>
        <p:txBody>
          <a:bodyPr wrap="square" rtlCol="0">
            <a:spAutoFit/>
          </a:bodyPr>
          <a:lstStyle/>
          <a:p>
            <a:r>
              <a:rPr lang="it-IT">
                <a:solidFill>
                  <a:schemeClr val="tx1">
                    <a:lumMod val="95000"/>
                  </a:schemeClr>
                </a:solidFill>
              </a:rPr>
              <a:t>Trasformazione delle capacità attuali</a:t>
            </a:r>
          </a:p>
        </p:txBody>
      </p:sp>
      <p:sp>
        <p:nvSpPr>
          <p:cNvPr id="68" name="CasellaDiTesto 67">
            <a:extLst>
              <a:ext uri="{FF2B5EF4-FFF2-40B4-BE49-F238E27FC236}">
                <a16:creationId xmlns:a16="http://schemas.microsoft.com/office/drawing/2014/main" id="{84852E20-C474-43D2-BA81-7A931086AD9D}"/>
              </a:ext>
            </a:extLst>
          </p:cNvPr>
          <p:cNvSpPr txBox="1"/>
          <p:nvPr/>
        </p:nvSpPr>
        <p:spPr>
          <a:xfrm>
            <a:off x="7012386" y="5730776"/>
            <a:ext cx="4999983" cy="369332"/>
          </a:xfrm>
          <a:prstGeom prst="rect">
            <a:avLst/>
          </a:prstGeom>
          <a:noFill/>
        </p:spPr>
        <p:txBody>
          <a:bodyPr wrap="square" rtlCol="0">
            <a:spAutoFit/>
          </a:bodyPr>
          <a:lstStyle/>
          <a:p>
            <a:r>
              <a:rPr lang="it-IT">
                <a:solidFill>
                  <a:schemeClr val="tx1">
                    <a:lumMod val="95000"/>
                  </a:schemeClr>
                </a:solidFill>
              </a:rPr>
              <a:t>Raggiungimento dell’efficienza nei costi</a:t>
            </a:r>
          </a:p>
        </p:txBody>
      </p:sp>
      <p:sp>
        <p:nvSpPr>
          <p:cNvPr id="73" name="Goccia 72">
            <a:extLst>
              <a:ext uri="{FF2B5EF4-FFF2-40B4-BE49-F238E27FC236}">
                <a16:creationId xmlns:a16="http://schemas.microsoft.com/office/drawing/2014/main" id="{FA31C530-22CD-4B92-B810-D1CE2CECC61A}"/>
              </a:ext>
            </a:extLst>
          </p:cNvPr>
          <p:cNvSpPr/>
          <p:nvPr/>
        </p:nvSpPr>
        <p:spPr>
          <a:xfrm rot="1905374">
            <a:off x="6708512" y="4601189"/>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4" name="Goccia 73">
            <a:extLst>
              <a:ext uri="{FF2B5EF4-FFF2-40B4-BE49-F238E27FC236}">
                <a16:creationId xmlns:a16="http://schemas.microsoft.com/office/drawing/2014/main" id="{05918818-88C6-4365-AE50-98B6CF881496}"/>
              </a:ext>
            </a:extLst>
          </p:cNvPr>
          <p:cNvSpPr/>
          <p:nvPr/>
        </p:nvSpPr>
        <p:spPr>
          <a:xfrm rot="1905374">
            <a:off x="6720156" y="520968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5" name="Goccia 74">
            <a:extLst>
              <a:ext uri="{FF2B5EF4-FFF2-40B4-BE49-F238E27FC236}">
                <a16:creationId xmlns:a16="http://schemas.microsoft.com/office/drawing/2014/main" id="{01CF2E01-D17D-4010-AAD8-1D9169FDE529}"/>
              </a:ext>
            </a:extLst>
          </p:cNvPr>
          <p:cNvSpPr/>
          <p:nvPr/>
        </p:nvSpPr>
        <p:spPr>
          <a:xfrm rot="1905374">
            <a:off x="6735102" y="5824642"/>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6" name="Rettangolo arrotondato 74">
            <a:extLst>
              <a:ext uri="{FF2B5EF4-FFF2-40B4-BE49-F238E27FC236}">
                <a16:creationId xmlns:a16="http://schemas.microsoft.com/office/drawing/2014/main" id="{555DF372-3580-4666-977E-06331991E69A}"/>
              </a:ext>
            </a:extLst>
          </p:cNvPr>
          <p:cNvSpPr/>
          <p:nvPr/>
        </p:nvSpPr>
        <p:spPr>
          <a:xfrm>
            <a:off x="6232007" y="518558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77" name="Rettangolo arrotondato 74">
            <a:extLst>
              <a:ext uri="{FF2B5EF4-FFF2-40B4-BE49-F238E27FC236}">
                <a16:creationId xmlns:a16="http://schemas.microsoft.com/office/drawing/2014/main" id="{7C5B72AD-73EC-4C64-8497-2C540DCAA4C7}"/>
              </a:ext>
            </a:extLst>
          </p:cNvPr>
          <p:cNvSpPr/>
          <p:nvPr/>
        </p:nvSpPr>
        <p:spPr>
          <a:xfrm>
            <a:off x="6267317" y="585142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Tree>
    <p:extLst>
      <p:ext uri="{BB962C8B-B14F-4D97-AF65-F5344CB8AC3E}">
        <p14:creationId xmlns:p14="http://schemas.microsoft.com/office/powerpoint/2010/main" val="324940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2E77C718-C7E0-414B-80E6-2D4C88F73F70}"/>
              </a:ext>
            </a:extLst>
          </p:cNvPr>
          <p:cNvSpPr/>
          <p:nvPr/>
        </p:nvSpPr>
        <p:spPr>
          <a:xfrm>
            <a:off x="-2357" y="493978"/>
            <a:ext cx="7881083" cy="4901960"/>
          </a:xfrm>
          <a:prstGeom prst="rec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39" name="Elaborazione 38">
            <a:extLst>
              <a:ext uri="{FF2B5EF4-FFF2-40B4-BE49-F238E27FC236}">
                <a16:creationId xmlns:a16="http://schemas.microsoft.com/office/drawing/2014/main" id="{F67B368A-4213-46C0-8C39-E41D98877322}"/>
              </a:ext>
            </a:extLst>
          </p:cNvPr>
          <p:cNvSpPr/>
          <p:nvPr/>
        </p:nvSpPr>
        <p:spPr>
          <a:xfrm>
            <a:off x="15250" y="4855590"/>
            <a:ext cx="8816196" cy="2009112"/>
          </a:xfrm>
          <a:prstGeom prst="flowChartProcess">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Ambiti di operatività Fintech 4/4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a:solidFill>
                  <a:prstClr val="black"/>
                </a:solidFill>
              </a:rPr>
              <a:t>Note sviluppo</a:t>
            </a:r>
          </a:p>
          <a:p>
            <a:pPr lvl="0">
              <a:defRPr/>
            </a:pPr>
            <a:r>
              <a:rPr lang="it-IT" sz="1400">
                <a:solidFill>
                  <a:prstClr val="black"/>
                </a:solidFill>
              </a:rPr>
              <a:t>In sincro con audio 4 si illumina/evidenzia il box «competenze tecniche»</a:t>
            </a:r>
          </a:p>
          <a:p>
            <a:pPr lvl="0">
              <a:defRPr/>
            </a:pPr>
            <a:endParaRPr lang="it-IT" sz="1400">
              <a:solidFill>
                <a:prstClr val="black"/>
              </a:solidFill>
            </a:endParaRPr>
          </a:p>
          <a:p>
            <a:pPr lvl="0">
              <a:defRPr/>
            </a:pPr>
            <a:r>
              <a:rPr lang="it-IT" sz="1400" b="1">
                <a:solidFill>
                  <a:prstClr val="black"/>
                </a:solidFill>
              </a:rPr>
              <a:t>Immagine</a:t>
            </a:r>
          </a:p>
          <a:p>
            <a:pPr lvl="0">
              <a:defRPr/>
            </a:pPr>
            <a:r>
              <a:rPr lang="it-IT" sz="1400">
                <a:solidFill>
                  <a:prstClr val="black"/>
                </a:solidFill>
              </a:rPr>
              <a:t>https://www.freepik.com/free-photo/business-teamwork-join-hands-together-business-teamwork-concept_1185949.htm#term=partnership&amp;page=1&amp;position=10</a:t>
            </a: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id="{C2139D1B-68AD-42AB-A185-6C27F9212BAE}"/>
              </a:ext>
            </a:extLst>
          </p:cNvPr>
          <p:cNvSpPr/>
          <p:nvPr/>
        </p:nvSpPr>
        <p:spPr>
          <a:xfrm rot="5400000">
            <a:off x="6263938" y="911329"/>
            <a:ext cx="6370724" cy="5487162"/>
          </a:xfrm>
          <a:prstGeom prst="flowChartDocument">
            <a:avLst/>
          </a:prstGeom>
          <a:blipFill dpi="0" rotWithShape="0">
            <a:blip r:embed="rId3"/>
            <a:srcRect/>
            <a:stretch>
              <a:fillRect l="-26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arrotondato 50">
            <a:extLst>
              <a:ext uri="{FF2B5EF4-FFF2-40B4-BE49-F238E27FC236}">
                <a16:creationId xmlns:a16="http://schemas.microsoft.com/office/drawing/2014/main" id="{F612F147-7A98-4225-8D4D-9E5BEA01910C}"/>
              </a:ext>
            </a:extLst>
          </p:cNvPr>
          <p:cNvSpPr/>
          <p:nvPr/>
        </p:nvSpPr>
        <p:spPr>
          <a:xfrm>
            <a:off x="9051019" y="4755219"/>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45" name="Rettangolo arrotondato 44"/>
          <p:cNvSpPr/>
          <p:nvPr/>
        </p:nvSpPr>
        <p:spPr>
          <a:xfrm>
            <a:off x="-243087" y="74870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2" name="CasellaDiTesto 41">
            <a:extLst>
              <a:ext uri="{FF2B5EF4-FFF2-40B4-BE49-F238E27FC236}">
                <a16:creationId xmlns:a16="http://schemas.microsoft.com/office/drawing/2014/main" id="{7E7E35C3-09E1-4D02-8E94-44F8080A74F3}"/>
              </a:ext>
            </a:extLst>
          </p:cNvPr>
          <p:cNvSpPr txBox="1"/>
          <p:nvPr/>
        </p:nvSpPr>
        <p:spPr>
          <a:xfrm>
            <a:off x="226502" y="641556"/>
            <a:ext cx="6384241" cy="954107"/>
          </a:xfrm>
          <a:prstGeom prst="rect">
            <a:avLst/>
          </a:prstGeom>
          <a:noFill/>
        </p:spPr>
        <p:txBody>
          <a:bodyPr wrap="square" rtlCol="0">
            <a:spAutoFit/>
          </a:bodyPr>
          <a:lstStyle/>
          <a:p>
            <a:pPr lvl="0"/>
            <a:r>
              <a:rPr lang="it-IT" sz="2800">
                <a:solidFill>
                  <a:srgbClr val="23585E"/>
                </a:solidFill>
                <a:latin typeface="Tempus Sans ITC" panose="04020404030D07020202" pitchFamily="82" charset="0"/>
                <a:cs typeface="Gisha" panose="020B0502040204020203" pitchFamily="34" charset="-79"/>
              </a:rPr>
              <a:t>Pochi istituti finanziari hanno gli </a:t>
            </a:r>
            <a:r>
              <a:rPr lang="it-IT" sz="2800" b="1">
                <a:solidFill>
                  <a:srgbClr val="23585E"/>
                </a:solidFill>
                <a:latin typeface="Tempus Sans ITC" panose="04020404030D07020202" pitchFamily="82" charset="0"/>
                <a:cs typeface="Gisha" panose="020B0502040204020203" pitchFamily="34" charset="-79"/>
              </a:rPr>
              <a:t>strumenti</a:t>
            </a:r>
            <a:r>
              <a:rPr lang="it-IT" sz="2800">
                <a:solidFill>
                  <a:srgbClr val="23585E"/>
                </a:solidFill>
                <a:latin typeface="Tempus Sans ITC" panose="04020404030D07020202" pitchFamily="82" charset="0"/>
                <a:cs typeface="Gisha" panose="020B0502040204020203" pitchFamily="34" charset="-79"/>
              </a:rPr>
              <a:t> per sviluppare innovazione.</a:t>
            </a:r>
            <a:endParaRPr lang="it-IT" sz="2800" dirty="0">
              <a:solidFill>
                <a:srgbClr val="23585E"/>
              </a:solidFill>
              <a:latin typeface="Tempus Sans ITC" panose="04020404030D07020202" pitchFamily="82" charset="0"/>
              <a:cs typeface="Gisha" panose="020B0502040204020203" pitchFamily="34" charset="-79"/>
            </a:endParaRPr>
          </a:p>
        </p:txBody>
      </p:sp>
      <p:sp>
        <p:nvSpPr>
          <p:cNvPr id="56" name="Goccia 55">
            <a:extLst>
              <a:ext uri="{FF2B5EF4-FFF2-40B4-BE49-F238E27FC236}">
                <a16:creationId xmlns:a16="http://schemas.microsoft.com/office/drawing/2014/main" id="{EF75B974-BD6C-4F4B-B1C5-5996B6BBB3E8}"/>
              </a:ext>
            </a:extLst>
          </p:cNvPr>
          <p:cNvSpPr/>
          <p:nvPr/>
        </p:nvSpPr>
        <p:spPr>
          <a:xfrm>
            <a:off x="370276" y="5420368"/>
            <a:ext cx="1526904" cy="1162330"/>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rgbClr val="23585E"/>
                </a:solidFill>
                <a:latin typeface="Tempus Sans ITC" panose="04020404030D07020202" pitchFamily="82" charset="0"/>
              </a:rPr>
              <a:t>Alleanze</a:t>
            </a:r>
            <a:endParaRPr lang="it-IT" sz="1400" b="1" dirty="0">
              <a:solidFill>
                <a:srgbClr val="23585E"/>
              </a:solidFill>
              <a:latin typeface="Tempus Sans ITC" panose="04020404030D07020202" pitchFamily="82" charset="0"/>
            </a:endParaRPr>
          </a:p>
        </p:txBody>
      </p:sp>
      <p:sp>
        <p:nvSpPr>
          <p:cNvPr id="58" name="CasellaDiTesto 57">
            <a:extLst>
              <a:ext uri="{FF2B5EF4-FFF2-40B4-BE49-F238E27FC236}">
                <a16:creationId xmlns:a16="http://schemas.microsoft.com/office/drawing/2014/main" id="{869ED547-C21E-4884-BC8C-386D94BB1608}"/>
              </a:ext>
            </a:extLst>
          </p:cNvPr>
          <p:cNvSpPr txBox="1"/>
          <p:nvPr/>
        </p:nvSpPr>
        <p:spPr>
          <a:xfrm>
            <a:off x="271264" y="4052145"/>
            <a:ext cx="2319319"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rgbClr val="23585E"/>
                </a:solidFill>
              </a:rPr>
              <a:t>PROGETTAZIONE</a:t>
            </a:r>
            <a:endParaRPr lang="it-IT" b="1" dirty="0">
              <a:solidFill>
                <a:srgbClr val="23585E"/>
              </a:solidFill>
            </a:endParaRPr>
          </a:p>
        </p:txBody>
      </p:sp>
      <p:sp>
        <p:nvSpPr>
          <p:cNvPr id="59" name="CasellaDiTesto 58">
            <a:extLst>
              <a:ext uri="{FF2B5EF4-FFF2-40B4-BE49-F238E27FC236}">
                <a16:creationId xmlns:a16="http://schemas.microsoft.com/office/drawing/2014/main" id="{E2D92366-A9A2-482E-869E-9D07EF1FFF6B}"/>
              </a:ext>
            </a:extLst>
          </p:cNvPr>
          <p:cNvSpPr txBox="1"/>
          <p:nvPr/>
        </p:nvSpPr>
        <p:spPr>
          <a:xfrm>
            <a:off x="976362" y="4919196"/>
            <a:ext cx="6357201"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chemeClr val="tx1">
                    <a:lumMod val="85000"/>
                  </a:schemeClr>
                </a:solidFill>
              </a:rPr>
              <a:t>Strategie di innovazione degli istituti finanziari</a:t>
            </a:r>
            <a:endParaRPr lang="it-IT" b="1" dirty="0">
              <a:solidFill>
                <a:schemeClr val="tx1">
                  <a:lumMod val="85000"/>
                </a:schemeClr>
              </a:solidFill>
            </a:endParaRPr>
          </a:p>
        </p:txBody>
      </p:sp>
      <p:sp>
        <p:nvSpPr>
          <p:cNvPr id="75" name="Rettangolo arrotondato 44">
            <a:extLst>
              <a:ext uri="{FF2B5EF4-FFF2-40B4-BE49-F238E27FC236}">
                <a16:creationId xmlns:a16="http://schemas.microsoft.com/office/drawing/2014/main" id="{7B989920-84DC-4A36-9A22-974D32764F3A}"/>
              </a:ext>
            </a:extLst>
          </p:cNvPr>
          <p:cNvSpPr/>
          <p:nvPr/>
        </p:nvSpPr>
        <p:spPr>
          <a:xfrm>
            <a:off x="2726701" y="37668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6" name="Rettangolo arrotondato 44">
            <a:extLst>
              <a:ext uri="{FF2B5EF4-FFF2-40B4-BE49-F238E27FC236}">
                <a16:creationId xmlns:a16="http://schemas.microsoft.com/office/drawing/2014/main" id="{BAB32E4D-CFDE-4530-9529-6F2B92E94AD9}"/>
              </a:ext>
            </a:extLst>
          </p:cNvPr>
          <p:cNvSpPr/>
          <p:nvPr/>
        </p:nvSpPr>
        <p:spPr>
          <a:xfrm>
            <a:off x="5140622" y="359266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7" name="Rettangolo arrotondato 44">
            <a:extLst>
              <a:ext uri="{FF2B5EF4-FFF2-40B4-BE49-F238E27FC236}">
                <a16:creationId xmlns:a16="http://schemas.microsoft.com/office/drawing/2014/main" id="{45CBC469-A14E-47A0-B36C-722C40272FBA}"/>
              </a:ext>
            </a:extLst>
          </p:cNvPr>
          <p:cNvSpPr/>
          <p:nvPr/>
        </p:nvSpPr>
        <p:spPr>
          <a:xfrm>
            <a:off x="550580" y="498168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78" name="Rettangolo arrotondato 44">
            <a:extLst>
              <a:ext uri="{FF2B5EF4-FFF2-40B4-BE49-F238E27FC236}">
                <a16:creationId xmlns:a16="http://schemas.microsoft.com/office/drawing/2014/main" id="{E0FF64A4-D888-4257-AE1B-9220BF5A8907}"/>
              </a:ext>
            </a:extLst>
          </p:cNvPr>
          <p:cNvSpPr/>
          <p:nvPr/>
        </p:nvSpPr>
        <p:spPr>
          <a:xfrm>
            <a:off x="357436" y="540290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80" name="Rettangolo arrotondato 44">
            <a:extLst>
              <a:ext uri="{FF2B5EF4-FFF2-40B4-BE49-F238E27FC236}">
                <a16:creationId xmlns:a16="http://schemas.microsoft.com/office/drawing/2014/main" id="{38A2E368-206F-4772-8485-49BAB8778580}"/>
              </a:ext>
            </a:extLst>
          </p:cNvPr>
          <p:cNvSpPr/>
          <p:nvPr/>
        </p:nvSpPr>
        <p:spPr>
          <a:xfrm>
            <a:off x="283239" y="370032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graphicFrame>
        <p:nvGraphicFramePr>
          <p:cNvPr id="8" name="Diagramma 7">
            <a:extLst>
              <a:ext uri="{FF2B5EF4-FFF2-40B4-BE49-F238E27FC236}">
                <a16:creationId xmlns:a16="http://schemas.microsoft.com/office/drawing/2014/main" id="{EC215F7D-67C0-46A6-91FB-F7336E8C115F}"/>
              </a:ext>
            </a:extLst>
          </p:cNvPr>
          <p:cNvGraphicFramePr/>
          <p:nvPr>
            <p:extLst>
              <p:ext uri="{D42A27DB-BD31-4B8C-83A1-F6EECF244321}">
                <p14:modId xmlns:p14="http://schemas.microsoft.com/office/powerpoint/2010/main" val="512743109"/>
              </p:ext>
            </p:extLst>
          </p:nvPr>
        </p:nvGraphicFramePr>
        <p:xfrm>
          <a:off x="208486" y="321113"/>
          <a:ext cx="6415140" cy="3811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3" name="CasellaDiTesto 52">
            <a:extLst>
              <a:ext uri="{FF2B5EF4-FFF2-40B4-BE49-F238E27FC236}">
                <a16:creationId xmlns:a16="http://schemas.microsoft.com/office/drawing/2014/main" id="{327A34AE-9596-488C-BDD2-DD60BF3137CD}"/>
              </a:ext>
            </a:extLst>
          </p:cNvPr>
          <p:cNvSpPr txBox="1"/>
          <p:nvPr/>
        </p:nvSpPr>
        <p:spPr>
          <a:xfrm>
            <a:off x="2612814" y="4040704"/>
            <a:ext cx="2319319"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rgbClr val="23585E"/>
                </a:solidFill>
              </a:rPr>
              <a:t>ANALISI DEI DATI</a:t>
            </a:r>
            <a:endParaRPr lang="it-IT" b="1" dirty="0">
              <a:solidFill>
                <a:srgbClr val="23585E"/>
              </a:solidFill>
            </a:endParaRPr>
          </a:p>
        </p:txBody>
      </p:sp>
      <p:sp>
        <p:nvSpPr>
          <p:cNvPr id="60" name="CasellaDiTesto 59">
            <a:extLst>
              <a:ext uri="{FF2B5EF4-FFF2-40B4-BE49-F238E27FC236}">
                <a16:creationId xmlns:a16="http://schemas.microsoft.com/office/drawing/2014/main" id="{E9A73B83-F959-4B05-9C92-65046A7B19E6}"/>
              </a:ext>
            </a:extLst>
          </p:cNvPr>
          <p:cNvSpPr txBox="1"/>
          <p:nvPr/>
        </p:nvSpPr>
        <p:spPr>
          <a:xfrm>
            <a:off x="4748430" y="3873879"/>
            <a:ext cx="2319319"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pPr algn="ctr"/>
            <a:r>
              <a:rPr lang="it-IT" b="1">
                <a:solidFill>
                  <a:srgbClr val="23585E"/>
                </a:solidFill>
              </a:rPr>
              <a:t>SICUREZZA INFORMATICA </a:t>
            </a:r>
            <a:endParaRPr lang="it-IT" b="1" dirty="0">
              <a:solidFill>
                <a:srgbClr val="23585E"/>
              </a:solidFill>
            </a:endParaRPr>
          </a:p>
        </p:txBody>
      </p:sp>
      <p:pic>
        <p:nvPicPr>
          <p:cNvPr id="11" name="Immagine 10">
            <a:extLst>
              <a:ext uri="{FF2B5EF4-FFF2-40B4-BE49-F238E27FC236}">
                <a16:creationId xmlns:a16="http://schemas.microsoft.com/office/drawing/2014/main" id="{03347238-FCDB-485B-912E-423184A2822F}"/>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29840" y="2995743"/>
            <a:ext cx="782165" cy="782165"/>
          </a:xfrm>
          <a:prstGeom prst="rect">
            <a:avLst/>
          </a:prstGeom>
        </p:spPr>
      </p:pic>
      <p:pic>
        <p:nvPicPr>
          <p:cNvPr id="15" name="Immagine 14">
            <a:extLst>
              <a:ext uri="{FF2B5EF4-FFF2-40B4-BE49-F238E27FC236}">
                <a16:creationId xmlns:a16="http://schemas.microsoft.com/office/drawing/2014/main" id="{322F56EA-F2FF-4272-8590-1E49131904D9}"/>
              </a:ext>
            </a:extLst>
          </p:cNvPr>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4327" y="3060952"/>
            <a:ext cx="931813" cy="931813"/>
          </a:xfrm>
          <a:prstGeom prst="rect">
            <a:avLst/>
          </a:prstGeom>
        </p:spPr>
      </p:pic>
      <p:pic>
        <p:nvPicPr>
          <p:cNvPr id="17" name="Immagine 16">
            <a:extLst>
              <a:ext uri="{FF2B5EF4-FFF2-40B4-BE49-F238E27FC236}">
                <a16:creationId xmlns:a16="http://schemas.microsoft.com/office/drawing/2014/main" id="{DD4679A6-0DF1-4DFC-963D-5FA14B54AD37}"/>
              </a:ext>
            </a:extLst>
          </p:cNvPr>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7669" y="3027660"/>
            <a:ext cx="1022836" cy="1022836"/>
          </a:xfrm>
          <a:prstGeom prst="rect">
            <a:avLst/>
          </a:prstGeom>
        </p:spPr>
      </p:pic>
      <p:sp>
        <p:nvSpPr>
          <p:cNvPr id="63" name="Goccia 62">
            <a:extLst>
              <a:ext uri="{FF2B5EF4-FFF2-40B4-BE49-F238E27FC236}">
                <a16:creationId xmlns:a16="http://schemas.microsoft.com/office/drawing/2014/main" id="{39F02D75-B11D-4F44-A17A-0EF2DBAA8834}"/>
              </a:ext>
            </a:extLst>
          </p:cNvPr>
          <p:cNvSpPr/>
          <p:nvPr/>
        </p:nvSpPr>
        <p:spPr>
          <a:xfrm>
            <a:off x="2871738" y="5456218"/>
            <a:ext cx="1526904" cy="1162330"/>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rgbClr val="23585E"/>
                </a:solidFill>
                <a:latin typeface="Tempus Sans ITC" panose="04020404030D07020202" pitchFamily="82" charset="0"/>
              </a:rPr>
              <a:t>Partnership</a:t>
            </a:r>
            <a:endParaRPr lang="it-IT" sz="1400" b="1" dirty="0">
              <a:solidFill>
                <a:srgbClr val="23585E"/>
              </a:solidFill>
              <a:latin typeface="Tempus Sans ITC" panose="04020404030D07020202" pitchFamily="82" charset="0"/>
            </a:endParaRPr>
          </a:p>
        </p:txBody>
      </p:sp>
      <p:sp>
        <p:nvSpPr>
          <p:cNvPr id="64" name="Goccia 63">
            <a:extLst>
              <a:ext uri="{FF2B5EF4-FFF2-40B4-BE49-F238E27FC236}">
                <a16:creationId xmlns:a16="http://schemas.microsoft.com/office/drawing/2014/main" id="{1BA406D2-D285-4D2D-B35B-70A25BF7F8FD}"/>
              </a:ext>
            </a:extLst>
          </p:cNvPr>
          <p:cNvSpPr/>
          <p:nvPr/>
        </p:nvSpPr>
        <p:spPr>
          <a:xfrm>
            <a:off x="5408776" y="5466545"/>
            <a:ext cx="1526904" cy="1162330"/>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400" b="1">
                <a:solidFill>
                  <a:srgbClr val="23585E"/>
                </a:solidFill>
                <a:latin typeface="Tempus Sans ITC" panose="04020404030D07020202" pitchFamily="82" charset="0"/>
              </a:rPr>
              <a:t>Acquisto di capability esterne</a:t>
            </a:r>
          </a:p>
          <a:p>
            <a:pPr algn="ctr"/>
            <a:endParaRPr lang="it-IT" sz="1400" b="1" dirty="0">
              <a:solidFill>
                <a:srgbClr val="23585E"/>
              </a:solidFill>
              <a:latin typeface="Tempus Sans ITC" panose="04020404030D07020202" pitchFamily="82" charset="0"/>
            </a:endParaRPr>
          </a:p>
        </p:txBody>
      </p:sp>
      <p:sp>
        <p:nvSpPr>
          <p:cNvPr id="70" name="Rettangolo arrotondato 44">
            <a:extLst>
              <a:ext uri="{FF2B5EF4-FFF2-40B4-BE49-F238E27FC236}">
                <a16:creationId xmlns:a16="http://schemas.microsoft.com/office/drawing/2014/main" id="{4FF25D1F-B572-42E9-933E-7663AC3E5C69}"/>
              </a:ext>
            </a:extLst>
          </p:cNvPr>
          <p:cNvSpPr/>
          <p:nvPr/>
        </p:nvSpPr>
        <p:spPr>
          <a:xfrm>
            <a:off x="338154" y="171748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4" name="Rettangolo arrotondato 44">
            <a:extLst>
              <a:ext uri="{FF2B5EF4-FFF2-40B4-BE49-F238E27FC236}">
                <a16:creationId xmlns:a16="http://schemas.microsoft.com/office/drawing/2014/main" id="{6F1046BF-AE60-4C58-8999-874BB6FB12BA}"/>
              </a:ext>
            </a:extLst>
          </p:cNvPr>
          <p:cNvSpPr/>
          <p:nvPr/>
        </p:nvSpPr>
        <p:spPr>
          <a:xfrm>
            <a:off x="2495231" y="168929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5" name="Rettangolo arrotondato 44">
            <a:extLst>
              <a:ext uri="{FF2B5EF4-FFF2-40B4-BE49-F238E27FC236}">
                <a16:creationId xmlns:a16="http://schemas.microsoft.com/office/drawing/2014/main" id="{9C062710-13F2-47A4-97C4-86A229EE3B80}"/>
              </a:ext>
            </a:extLst>
          </p:cNvPr>
          <p:cNvSpPr/>
          <p:nvPr/>
        </p:nvSpPr>
        <p:spPr>
          <a:xfrm>
            <a:off x="4541574" y="172333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9" name="Rettangolo arrotondato 44">
            <a:extLst>
              <a:ext uri="{FF2B5EF4-FFF2-40B4-BE49-F238E27FC236}">
                <a16:creationId xmlns:a16="http://schemas.microsoft.com/office/drawing/2014/main" id="{D6A4C489-C9E4-4644-8F3D-15978AB9D5CF}"/>
              </a:ext>
            </a:extLst>
          </p:cNvPr>
          <p:cNvSpPr/>
          <p:nvPr/>
        </p:nvSpPr>
        <p:spPr>
          <a:xfrm>
            <a:off x="2823090" y="553049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66" name="Rettangolo arrotondato 44">
            <a:extLst>
              <a:ext uri="{FF2B5EF4-FFF2-40B4-BE49-F238E27FC236}">
                <a16:creationId xmlns:a16="http://schemas.microsoft.com/office/drawing/2014/main" id="{100C282A-7472-401F-9E28-6BE7A7C78564}"/>
              </a:ext>
            </a:extLst>
          </p:cNvPr>
          <p:cNvSpPr/>
          <p:nvPr/>
        </p:nvSpPr>
        <p:spPr>
          <a:xfrm>
            <a:off x="5066007" y="58459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Tree>
    <p:extLst>
      <p:ext uri="{BB962C8B-B14F-4D97-AF65-F5344CB8AC3E}">
        <p14:creationId xmlns:p14="http://schemas.microsoft.com/office/powerpoint/2010/main" val="1612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1525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436728"/>
            <a:ext cx="8190249" cy="3186349"/>
          </a:xfrm>
          <a:prstGeom prst="flowChartProcess">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Gli approcci collaborativi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Note sviluppo</a:t>
            </a:r>
          </a:p>
          <a:p>
            <a:endParaRPr lang="it-IT" sz="1400" b="1"/>
          </a:p>
          <a:p>
            <a:r>
              <a:rPr lang="it-IT" sz="1400"/>
              <a:t>POPUP in riferimento a testi 4-6</a:t>
            </a:r>
          </a:p>
          <a:p>
            <a:endParaRPr lang="it-IT" sz="1400" b="1"/>
          </a:p>
          <a:p>
            <a:r>
              <a:rPr lang="it-IT" sz="1400" b="1"/>
              <a:t>Immagine</a:t>
            </a:r>
          </a:p>
          <a:p>
            <a:r>
              <a:rPr lang="it-IT" sz="1400"/>
              <a:t>https://www.freepik.com/free-photo/user-people-network-circuit-board-link-connection-technology_1198382.htm#term=network&amp;page=1&amp;position=12</a:t>
            </a:r>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143919" y="556959"/>
            <a:ext cx="6666730" cy="830997"/>
          </a:xfrm>
          <a:prstGeom prst="rect">
            <a:avLst/>
          </a:prstGeom>
          <a:noFill/>
        </p:spPr>
        <p:txBody>
          <a:bodyPr wrap="square" rtlCol="0">
            <a:spAutoFit/>
          </a:bodyPr>
          <a:lstStyle/>
          <a:p>
            <a:pPr lvl="0" defTabSz="914400">
              <a:spcBef>
                <a:spcPts val="1000"/>
              </a:spcBef>
              <a:defRPr/>
            </a:pPr>
            <a:r>
              <a:rPr lang="it-IT" sz="2400">
                <a:latin typeface="Tempus Sans ITC" panose="04020404030D07020202" pitchFamily="82" charset="0"/>
                <a:cs typeface="Gisha" panose="020B0502040204020203" pitchFamily="34" charset="-79"/>
              </a:rPr>
              <a:t>Le aziende Fintech non sono solo un investimento ma un </a:t>
            </a:r>
            <a:r>
              <a:rPr lang="it-IT" sz="2400" b="1">
                <a:latin typeface="Tempus Sans ITC" panose="04020404030D07020202" pitchFamily="82" charset="0"/>
                <a:cs typeface="Gisha" panose="020B0502040204020203" pitchFamily="34" charset="-79"/>
              </a:rPr>
              <a:t>potenziale alleato</a:t>
            </a:r>
            <a:r>
              <a:rPr lang="it-IT" sz="2400">
                <a:latin typeface="Tempus Sans ITC" panose="04020404030D07020202" pitchFamily="82" charset="0"/>
                <a:cs typeface="Gisha" panose="020B0502040204020203" pitchFamily="34" charset="-79"/>
              </a:rPr>
              <a:t>.</a:t>
            </a:r>
            <a:endParaRPr lang="it-IT" sz="2400" dirty="0">
              <a:latin typeface="Tempus Sans ITC" panose="04020404030D07020202" pitchFamily="82" charset="0"/>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264741" y="1514247"/>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5" name="Rettangolo arrotondato 44"/>
          <p:cNvSpPr/>
          <p:nvPr/>
        </p:nvSpPr>
        <p:spPr>
          <a:xfrm>
            <a:off x="-277320" y="65219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 name="Documento 1">
            <a:extLst>
              <a:ext uri="{FF2B5EF4-FFF2-40B4-BE49-F238E27FC236}">
                <a16:creationId xmlns:a16="http://schemas.microsoft.com/office/drawing/2014/main" id="{C2139D1B-68AD-42AB-A185-6C27F9212BAE}"/>
              </a:ext>
            </a:extLst>
          </p:cNvPr>
          <p:cNvSpPr/>
          <p:nvPr/>
        </p:nvSpPr>
        <p:spPr>
          <a:xfrm rot="5400000">
            <a:off x="6368857" y="1034628"/>
            <a:ext cx="6370724" cy="5289425"/>
          </a:xfrm>
          <a:prstGeom prst="flowChartDocument">
            <a:avLst/>
          </a:prstGeom>
          <a:blipFill dpi="0" rotWithShape="0">
            <a:blip r:embed="rId3"/>
            <a:srcRect/>
            <a:stretch>
              <a:fillRect l="-5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8B67F162-829E-478F-A54A-FF77280B3714}"/>
              </a:ext>
            </a:extLst>
          </p:cNvPr>
          <p:cNvSpPr txBox="1"/>
          <p:nvPr/>
        </p:nvSpPr>
        <p:spPr>
          <a:xfrm>
            <a:off x="506125" y="1470721"/>
            <a:ext cx="5831491" cy="369332"/>
          </a:xfrm>
          <a:prstGeom prst="rect">
            <a:avLst/>
          </a:prstGeom>
          <a:noFill/>
        </p:spPr>
        <p:txBody>
          <a:bodyPr wrap="square" rtlCol="0">
            <a:spAutoFit/>
          </a:bodyPr>
          <a:lstStyle/>
          <a:p>
            <a:r>
              <a:rPr lang="it-IT"/>
              <a:t>Maggiore efficacia verso determinati target</a:t>
            </a:r>
          </a:p>
        </p:txBody>
      </p:sp>
      <p:sp>
        <p:nvSpPr>
          <p:cNvPr id="49" name="CasellaDiTesto 48">
            <a:extLst>
              <a:ext uri="{FF2B5EF4-FFF2-40B4-BE49-F238E27FC236}">
                <a16:creationId xmlns:a16="http://schemas.microsoft.com/office/drawing/2014/main" id="{D31900BB-C1D2-46F0-9C11-88D200C5718A}"/>
              </a:ext>
            </a:extLst>
          </p:cNvPr>
          <p:cNvSpPr txBox="1"/>
          <p:nvPr/>
        </p:nvSpPr>
        <p:spPr>
          <a:xfrm>
            <a:off x="1394054" y="2564014"/>
            <a:ext cx="5289426" cy="369332"/>
          </a:xfrm>
          <a:prstGeom prst="rect">
            <a:avLst/>
          </a:prstGeom>
          <a:noFill/>
        </p:spPr>
        <p:txBody>
          <a:bodyPr wrap="square" rtlCol="0">
            <a:spAutoFit/>
          </a:bodyPr>
          <a:lstStyle/>
          <a:p>
            <a:r>
              <a:rPr lang="it-IT"/>
              <a:t>Approccio collaborativo sul tema </a:t>
            </a:r>
            <a:r>
              <a:rPr lang="it-IT" b="1"/>
              <a:t>blockchain</a:t>
            </a:r>
            <a:endParaRPr lang="it-IT" b="1" dirty="0"/>
          </a:p>
        </p:txBody>
      </p:sp>
      <p:sp>
        <p:nvSpPr>
          <p:cNvPr id="60" name="Rettangolo arrotondato 46">
            <a:extLst>
              <a:ext uri="{FF2B5EF4-FFF2-40B4-BE49-F238E27FC236}">
                <a16:creationId xmlns:a16="http://schemas.microsoft.com/office/drawing/2014/main" id="{12FFF416-A73A-4A96-9512-9A02A5F8B795}"/>
              </a:ext>
            </a:extLst>
          </p:cNvPr>
          <p:cNvSpPr/>
          <p:nvPr/>
        </p:nvSpPr>
        <p:spPr>
          <a:xfrm>
            <a:off x="-264742" y="2000292"/>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5" name="Rettangolo arrotondato 46">
            <a:extLst>
              <a:ext uri="{FF2B5EF4-FFF2-40B4-BE49-F238E27FC236}">
                <a16:creationId xmlns:a16="http://schemas.microsoft.com/office/drawing/2014/main" id="{75576A33-0280-4C07-99A7-7F2B1DF84B4B}"/>
              </a:ext>
            </a:extLst>
          </p:cNvPr>
          <p:cNvSpPr/>
          <p:nvPr/>
        </p:nvSpPr>
        <p:spPr>
          <a:xfrm>
            <a:off x="7716989" y="1393391"/>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6" name="Rettangolo arrotondato 23">
            <a:extLst>
              <a:ext uri="{FF2B5EF4-FFF2-40B4-BE49-F238E27FC236}">
                <a16:creationId xmlns:a16="http://schemas.microsoft.com/office/drawing/2014/main" id="{31B1E359-4E50-49D1-837F-F9CE22BCB902}"/>
              </a:ext>
            </a:extLst>
          </p:cNvPr>
          <p:cNvSpPr/>
          <p:nvPr/>
        </p:nvSpPr>
        <p:spPr>
          <a:xfrm>
            <a:off x="7649024" y="3697203"/>
            <a:ext cx="479501" cy="3286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12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6" name="CasellaDiTesto 35">
            <a:extLst>
              <a:ext uri="{FF2B5EF4-FFF2-40B4-BE49-F238E27FC236}">
                <a16:creationId xmlns:a16="http://schemas.microsoft.com/office/drawing/2014/main" id="{609BABB4-75B2-494F-8CE4-DA2ED034FBEB}"/>
              </a:ext>
            </a:extLst>
          </p:cNvPr>
          <p:cNvSpPr txBox="1"/>
          <p:nvPr/>
        </p:nvSpPr>
        <p:spPr>
          <a:xfrm>
            <a:off x="534358" y="1938103"/>
            <a:ext cx="4179845" cy="369332"/>
          </a:xfrm>
          <a:prstGeom prst="rect">
            <a:avLst/>
          </a:prstGeom>
          <a:noFill/>
        </p:spPr>
        <p:txBody>
          <a:bodyPr wrap="square" rtlCol="0">
            <a:spAutoFit/>
          </a:bodyPr>
          <a:lstStyle/>
          <a:p>
            <a:r>
              <a:rPr lang="it-IT"/>
              <a:t>Soddisfazione di specifici bisogni</a:t>
            </a:r>
          </a:p>
        </p:txBody>
      </p:sp>
      <p:sp>
        <p:nvSpPr>
          <p:cNvPr id="46" name="CasellaDiTesto 45">
            <a:extLst>
              <a:ext uri="{FF2B5EF4-FFF2-40B4-BE49-F238E27FC236}">
                <a16:creationId xmlns:a16="http://schemas.microsoft.com/office/drawing/2014/main" id="{AD10F32A-3971-41E4-A23D-B99256F1552D}"/>
              </a:ext>
            </a:extLst>
          </p:cNvPr>
          <p:cNvSpPr txBox="1"/>
          <p:nvPr/>
        </p:nvSpPr>
        <p:spPr>
          <a:xfrm>
            <a:off x="1382978" y="3042277"/>
            <a:ext cx="5289426" cy="369332"/>
          </a:xfrm>
          <a:prstGeom prst="rect">
            <a:avLst/>
          </a:prstGeom>
          <a:noFill/>
        </p:spPr>
        <p:txBody>
          <a:bodyPr wrap="square" rtlCol="0">
            <a:spAutoFit/>
          </a:bodyPr>
          <a:lstStyle/>
          <a:p>
            <a:r>
              <a:rPr lang="it-IT"/>
              <a:t>Come utilizzare al meglio questa tecnologia?</a:t>
            </a:r>
            <a:endParaRPr lang="it-IT" dirty="0"/>
          </a:p>
        </p:txBody>
      </p:sp>
      <p:sp>
        <p:nvSpPr>
          <p:cNvPr id="61" name="Rettangolo arrotondato 46">
            <a:extLst>
              <a:ext uri="{FF2B5EF4-FFF2-40B4-BE49-F238E27FC236}">
                <a16:creationId xmlns:a16="http://schemas.microsoft.com/office/drawing/2014/main" id="{F20594C4-8551-4C6D-A620-7052AE4B720E}"/>
              </a:ext>
            </a:extLst>
          </p:cNvPr>
          <p:cNvSpPr/>
          <p:nvPr/>
        </p:nvSpPr>
        <p:spPr>
          <a:xfrm>
            <a:off x="1671953" y="237003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31" name="Goccia 30">
            <a:extLst>
              <a:ext uri="{FF2B5EF4-FFF2-40B4-BE49-F238E27FC236}">
                <a16:creationId xmlns:a16="http://schemas.microsoft.com/office/drawing/2014/main" id="{2A900307-B7A6-48BD-98C1-3801A35D1E40}"/>
              </a:ext>
            </a:extLst>
          </p:cNvPr>
          <p:cNvSpPr/>
          <p:nvPr/>
        </p:nvSpPr>
        <p:spPr>
          <a:xfrm rot="1905374">
            <a:off x="196372" y="1556956"/>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Goccia 31">
            <a:extLst>
              <a:ext uri="{FF2B5EF4-FFF2-40B4-BE49-F238E27FC236}">
                <a16:creationId xmlns:a16="http://schemas.microsoft.com/office/drawing/2014/main" id="{FB0B9A6E-4121-4989-A980-EB98DF4DFBD2}"/>
              </a:ext>
            </a:extLst>
          </p:cNvPr>
          <p:cNvSpPr/>
          <p:nvPr/>
        </p:nvSpPr>
        <p:spPr>
          <a:xfrm rot="1905374">
            <a:off x="196373" y="2028061"/>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D51B7729-26F0-4FC9-B52C-D48A672B85D5}"/>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4648" y="2430451"/>
            <a:ext cx="1089386" cy="1089386"/>
          </a:xfrm>
          <a:prstGeom prst="rect">
            <a:avLst/>
          </a:prstGeom>
        </p:spPr>
      </p:pic>
      <p:sp>
        <p:nvSpPr>
          <p:cNvPr id="35" name="CasellaDiTesto 34">
            <a:extLst>
              <a:ext uri="{FF2B5EF4-FFF2-40B4-BE49-F238E27FC236}">
                <a16:creationId xmlns:a16="http://schemas.microsoft.com/office/drawing/2014/main" id="{06C2CCB5-EB97-41AA-B427-204C06C27F8B}"/>
              </a:ext>
            </a:extLst>
          </p:cNvPr>
          <p:cNvSpPr txBox="1"/>
          <p:nvPr/>
        </p:nvSpPr>
        <p:spPr>
          <a:xfrm>
            <a:off x="376072" y="4708193"/>
            <a:ext cx="6618395" cy="369332"/>
          </a:xfrm>
          <a:prstGeom prst="rect">
            <a:avLst/>
          </a:prstGeom>
          <a:noFill/>
        </p:spPr>
        <p:txBody>
          <a:bodyPr wrap="square" rtlCol="0">
            <a:spAutoFit/>
          </a:bodyPr>
          <a:lstStyle/>
          <a:p>
            <a:r>
              <a:rPr lang="it-IT"/>
              <a:t>Partnership e accordi per unire le rispettive capability</a:t>
            </a:r>
            <a:endParaRPr lang="it-IT" dirty="0"/>
          </a:p>
        </p:txBody>
      </p:sp>
      <p:sp>
        <p:nvSpPr>
          <p:cNvPr id="5" name="Fumetto: rettangolo 4">
            <a:extLst>
              <a:ext uri="{FF2B5EF4-FFF2-40B4-BE49-F238E27FC236}">
                <a16:creationId xmlns:a16="http://schemas.microsoft.com/office/drawing/2014/main" id="{7E74ECA6-DCBD-473E-8A93-B627592D3C7F}"/>
              </a:ext>
            </a:extLst>
          </p:cNvPr>
          <p:cNvSpPr/>
          <p:nvPr/>
        </p:nvSpPr>
        <p:spPr>
          <a:xfrm>
            <a:off x="390883" y="3766751"/>
            <a:ext cx="6507756" cy="665935"/>
          </a:xfrm>
          <a:prstGeom prst="wedgeRectCallout">
            <a:avLst>
              <a:gd name="adj1" fmla="val -24304"/>
              <a:gd name="adj2" fmla="val 81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CasellaDiTesto 50">
            <a:extLst>
              <a:ext uri="{FF2B5EF4-FFF2-40B4-BE49-F238E27FC236}">
                <a16:creationId xmlns:a16="http://schemas.microsoft.com/office/drawing/2014/main" id="{D79CA922-3FD4-4C31-80D4-344BD996D380}"/>
              </a:ext>
            </a:extLst>
          </p:cNvPr>
          <p:cNvSpPr txBox="1"/>
          <p:nvPr/>
        </p:nvSpPr>
        <p:spPr>
          <a:xfrm>
            <a:off x="366809" y="3831010"/>
            <a:ext cx="6765587" cy="369332"/>
          </a:xfrm>
          <a:prstGeom prst="rect">
            <a:avLst/>
          </a:prstGeom>
          <a:noFill/>
        </p:spPr>
        <p:txBody>
          <a:bodyPr wrap="square" rtlCol="0">
            <a:spAutoFit/>
          </a:bodyPr>
          <a:lstStyle/>
          <a:p>
            <a:r>
              <a:rPr lang="it-IT" b="1"/>
              <a:t>FINTEGRATION</a:t>
            </a:r>
            <a:r>
              <a:rPr lang="it-IT"/>
              <a:t>: integrazione tra banche e player digitali</a:t>
            </a:r>
            <a:endParaRPr lang="it-IT" dirty="0"/>
          </a:p>
        </p:txBody>
      </p:sp>
      <p:sp>
        <p:nvSpPr>
          <p:cNvPr id="38" name="CasellaDiTesto 37">
            <a:extLst>
              <a:ext uri="{FF2B5EF4-FFF2-40B4-BE49-F238E27FC236}">
                <a16:creationId xmlns:a16="http://schemas.microsoft.com/office/drawing/2014/main" id="{6B03B590-5382-49C6-BD1D-9086FC80047D}"/>
              </a:ext>
            </a:extLst>
          </p:cNvPr>
          <p:cNvSpPr txBox="1"/>
          <p:nvPr/>
        </p:nvSpPr>
        <p:spPr>
          <a:xfrm>
            <a:off x="366809" y="5441700"/>
            <a:ext cx="2918349" cy="646331"/>
          </a:xfrm>
          <a:prstGeom prst="rect">
            <a:avLst/>
          </a:prstGeom>
          <a:noFill/>
        </p:spPr>
        <p:txBody>
          <a:bodyPr wrap="square" rtlCol="0">
            <a:spAutoFit/>
          </a:bodyPr>
          <a:lstStyle/>
          <a:p>
            <a:r>
              <a:rPr lang="it-IT" b="1"/>
              <a:t>Qual è la differenza tra Fintech e banche?</a:t>
            </a:r>
            <a:endParaRPr lang="it-IT" b="1" dirty="0"/>
          </a:p>
        </p:txBody>
      </p:sp>
      <p:graphicFrame>
        <p:nvGraphicFramePr>
          <p:cNvPr id="7" name="Diagramma 6">
            <a:extLst>
              <a:ext uri="{FF2B5EF4-FFF2-40B4-BE49-F238E27FC236}">
                <a16:creationId xmlns:a16="http://schemas.microsoft.com/office/drawing/2014/main" id="{797D8A45-23C7-4A76-9DBF-9FC13DE72539}"/>
              </a:ext>
            </a:extLst>
          </p:cNvPr>
          <p:cNvGraphicFramePr/>
          <p:nvPr>
            <p:extLst>
              <p:ext uri="{D42A27DB-BD31-4B8C-83A1-F6EECF244321}">
                <p14:modId xmlns:p14="http://schemas.microsoft.com/office/powerpoint/2010/main" val="3589471791"/>
              </p:ext>
            </p:extLst>
          </p:nvPr>
        </p:nvGraphicFramePr>
        <p:xfrm>
          <a:off x="2681571" y="5273466"/>
          <a:ext cx="3050346" cy="11507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ma 38">
            <a:extLst>
              <a:ext uri="{FF2B5EF4-FFF2-40B4-BE49-F238E27FC236}">
                <a16:creationId xmlns:a16="http://schemas.microsoft.com/office/drawing/2014/main" id="{F622F495-FE7A-4AF4-AB47-EFB1484EA4B1}"/>
              </a:ext>
            </a:extLst>
          </p:cNvPr>
          <p:cNvGraphicFramePr/>
          <p:nvPr>
            <p:extLst>
              <p:ext uri="{D42A27DB-BD31-4B8C-83A1-F6EECF244321}">
                <p14:modId xmlns:p14="http://schemas.microsoft.com/office/powerpoint/2010/main" val="885114901"/>
              </p:ext>
            </p:extLst>
          </p:nvPr>
        </p:nvGraphicFramePr>
        <p:xfrm>
          <a:off x="5025883" y="5273466"/>
          <a:ext cx="3050346" cy="115076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64" name="Rettangolo arrotondato 46">
            <a:extLst>
              <a:ext uri="{FF2B5EF4-FFF2-40B4-BE49-F238E27FC236}">
                <a16:creationId xmlns:a16="http://schemas.microsoft.com/office/drawing/2014/main" id="{3BFC161E-CDE3-4446-95B9-564C79F5C04D}"/>
              </a:ext>
            </a:extLst>
          </p:cNvPr>
          <p:cNvSpPr/>
          <p:nvPr/>
        </p:nvSpPr>
        <p:spPr>
          <a:xfrm>
            <a:off x="88996" y="258169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0" name="Rettangolo arrotondato 46">
            <a:extLst>
              <a:ext uri="{FF2B5EF4-FFF2-40B4-BE49-F238E27FC236}">
                <a16:creationId xmlns:a16="http://schemas.microsoft.com/office/drawing/2014/main" id="{2F90F6CA-0BAE-49FB-A3B2-88C5AD67950D}"/>
              </a:ext>
            </a:extLst>
          </p:cNvPr>
          <p:cNvSpPr/>
          <p:nvPr/>
        </p:nvSpPr>
        <p:spPr>
          <a:xfrm>
            <a:off x="1683039" y="2864884"/>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41" name="Rettangolo arrotondato 46">
            <a:extLst>
              <a:ext uri="{FF2B5EF4-FFF2-40B4-BE49-F238E27FC236}">
                <a16:creationId xmlns:a16="http://schemas.microsoft.com/office/drawing/2014/main" id="{1D2093A5-753F-4158-B9B9-8311DBD0498C}"/>
              </a:ext>
            </a:extLst>
          </p:cNvPr>
          <p:cNvSpPr/>
          <p:nvPr/>
        </p:nvSpPr>
        <p:spPr>
          <a:xfrm>
            <a:off x="-66502" y="4059787"/>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2" name="Rettangolo arrotondato 46">
            <a:extLst>
              <a:ext uri="{FF2B5EF4-FFF2-40B4-BE49-F238E27FC236}">
                <a16:creationId xmlns:a16="http://schemas.microsoft.com/office/drawing/2014/main" id="{0E5D03F4-5C54-4EF0-A2AF-8F5857ABEE3A}"/>
              </a:ext>
            </a:extLst>
          </p:cNvPr>
          <p:cNvSpPr/>
          <p:nvPr/>
        </p:nvSpPr>
        <p:spPr>
          <a:xfrm>
            <a:off x="-91821" y="4716873"/>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43" name="Rettangolo arrotondato 46">
            <a:extLst>
              <a:ext uri="{FF2B5EF4-FFF2-40B4-BE49-F238E27FC236}">
                <a16:creationId xmlns:a16="http://schemas.microsoft.com/office/drawing/2014/main" id="{EE03756E-4A05-43F0-A275-171996E6984B}"/>
              </a:ext>
            </a:extLst>
          </p:cNvPr>
          <p:cNvSpPr/>
          <p:nvPr/>
        </p:nvSpPr>
        <p:spPr>
          <a:xfrm>
            <a:off x="-53835" y="5482489"/>
            <a:ext cx="524159" cy="319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44" name="Rettangolo arrotondato 46">
            <a:extLst>
              <a:ext uri="{FF2B5EF4-FFF2-40B4-BE49-F238E27FC236}">
                <a16:creationId xmlns:a16="http://schemas.microsoft.com/office/drawing/2014/main" id="{883F54A6-39B7-4B82-99C0-C51BABE13C17}"/>
              </a:ext>
            </a:extLst>
          </p:cNvPr>
          <p:cNvSpPr/>
          <p:nvPr/>
        </p:nvSpPr>
        <p:spPr>
          <a:xfrm>
            <a:off x="4918219" y="5122101"/>
            <a:ext cx="844188" cy="3293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10-11</a:t>
            </a:r>
            <a:endParaRPr lang="it-IT" dirty="0"/>
          </a:p>
        </p:txBody>
      </p:sp>
      <p:pic>
        <p:nvPicPr>
          <p:cNvPr id="50" name="Immagine 49">
            <a:extLst>
              <a:ext uri="{FF2B5EF4-FFF2-40B4-BE49-F238E27FC236}">
                <a16:creationId xmlns:a16="http://schemas.microsoft.com/office/drawing/2014/main" id="{26DC201C-B337-4754-925B-F7E38ED4F137}"/>
              </a:ext>
            </a:extLst>
          </p:cNvPr>
          <p:cNvPicPr>
            <a:picLocks noChangeAspect="1"/>
          </p:cNvPicPr>
          <p:nvPr/>
        </p:nvPicPr>
        <p:blipFill>
          <a:blip r:embed="rId15" cstate="print">
            <a:lum bright="70000" contrast="-70000"/>
            <a:extLst>
              <a:ext uri="{28A0092B-C50C-407E-A947-70E740481C1C}">
                <a14:useLocalDpi xmlns:a14="http://schemas.microsoft.com/office/drawing/2010/main" val="0"/>
              </a:ext>
            </a:extLst>
          </a:blip>
          <a:stretch>
            <a:fillRect/>
          </a:stretch>
        </p:blipFill>
        <p:spPr>
          <a:xfrm>
            <a:off x="6101988" y="1860730"/>
            <a:ext cx="758090" cy="758090"/>
          </a:xfrm>
          <a:prstGeom prst="rect">
            <a:avLst/>
          </a:prstGeom>
        </p:spPr>
      </p:pic>
      <p:sp>
        <p:nvSpPr>
          <p:cNvPr id="52" name="CasellaDiTesto 51">
            <a:extLst>
              <a:ext uri="{FF2B5EF4-FFF2-40B4-BE49-F238E27FC236}">
                <a16:creationId xmlns:a16="http://schemas.microsoft.com/office/drawing/2014/main" id="{ED93D01C-3615-411E-B308-3E005E488DB7}"/>
              </a:ext>
            </a:extLst>
          </p:cNvPr>
          <p:cNvSpPr txBox="1"/>
          <p:nvPr/>
        </p:nvSpPr>
        <p:spPr>
          <a:xfrm>
            <a:off x="-15241" y="6564470"/>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389568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Connettore diritto 73">
            <a:extLst>
              <a:ext uri="{FF2B5EF4-FFF2-40B4-BE49-F238E27FC236}">
                <a16:creationId xmlns:a16="http://schemas.microsoft.com/office/drawing/2014/main" id="{14C406C8-69CD-4851-8959-74030BF24131}"/>
              </a:ext>
            </a:extLst>
          </p:cNvPr>
          <p:cNvCxnSpPr>
            <a:stCxn id="64" idx="0"/>
          </p:cNvCxnSpPr>
          <p:nvPr/>
        </p:nvCxnSpPr>
        <p:spPr>
          <a:xfrm flipV="1">
            <a:off x="7971725" y="3835278"/>
            <a:ext cx="5627" cy="1728847"/>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Connettore diritto 67">
            <a:extLst>
              <a:ext uri="{FF2B5EF4-FFF2-40B4-BE49-F238E27FC236}">
                <a16:creationId xmlns:a16="http://schemas.microsoft.com/office/drawing/2014/main" id="{84D38BF6-E470-47A6-9200-18D3EA0CAA14}"/>
              </a:ext>
            </a:extLst>
          </p:cNvPr>
          <p:cNvCxnSpPr>
            <a:stCxn id="62" idx="0"/>
          </p:cNvCxnSpPr>
          <p:nvPr/>
        </p:nvCxnSpPr>
        <p:spPr>
          <a:xfrm flipV="1">
            <a:off x="1631586" y="3816805"/>
            <a:ext cx="3369" cy="618880"/>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Le 10 Fintech Prediction KPMG per il 2018</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8" name="Rettangolo 17">
            <a:extLst>
              <a:ext uri="{FF2B5EF4-FFF2-40B4-BE49-F238E27FC236}">
                <a16:creationId xmlns:a16="http://schemas.microsoft.com/office/drawing/2014/main" id="{9C6EF1C1-B689-45D3-A0FB-766C4405A43D}"/>
              </a:ext>
            </a:extLst>
          </p:cNvPr>
          <p:cNvSpPr/>
          <p:nvPr/>
        </p:nvSpPr>
        <p:spPr>
          <a:xfrm>
            <a:off x="1452103" y="2257478"/>
            <a:ext cx="3180123" cy="830997"/>
          </a:xfrm>
          <a:prstGeom prst="rect">
            <a:avLst/>
          </a:prstGeom>
        </p:spPr>
        <p:txBody>
          <a:bodyPr wrap="square">
            <a:spAutoFit/>
          </a:bodyPr>
          <a:lstStyle/>
          <a:p>
            <a:pPr lvl="0" algn="ctr"/>
            <a:r>
              <a:rPr lang="it-IT" sz="1600" b="1">
                <a:solidFill>
                  <a:srgbClr val="6AAC90">
                    <a:lumMod val="40000"/>
                    <a:lumOff val="60000"/>
                  </a:srgbClr>
                </a:solidFill>
              </a:rPr>
              <a:t>Regtech rising</a:t>
            </a:r>
          </a:p>
          <a:p>
            <a:pPr lvl="0" algn="ctr"/>
            <a:r>
              <a:rPr lang="it-IT" sz="1600">
                <a:solidFill>
                  <a:srgbClr val="6AAC90">
                    <a:lumMod val="40000"/>
                    <a:lumOff val="60000"/>
                  </a:srgbClr>
                </a:solidFill>
              </a:rPr>
              <a:t>Aumento degli investimenti in Regtech </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21" name="Rettangolo 20">
            <a:extLst>
              <a:ext uri="{FF2B5EF4-FFF2-40B4-BE49-F238E27FC236}">
                <a16:creationId xmlns:a16="http://schemas.microsoft.com/office/drawing/2014/main" id="{79D16F86-A365-4533-873A-814435F83767}"/>
              </a:ext>
            </a:extLst>
          </p:cNvPr>
          <p:cNvSpPr/>
          <p:nvPr/>
        </p:nvSpPr>
        <p:spPr>
          <a:xfrm>
            <a:off x="-93292" y="1137333"/>
            <a:ext cx="2786373" cy="1077218"/>
          </a:xfrm>
          <a:prstGeom prst="rect">
            <a:avLst/>
          </a:prstGeom>
        </p:spPr>
        <p:txBody>
          <a:bodyPr wrap="square">
            <a:spAutoFit/>
          </a:bodyPr>
          <a:lstStyle/>
          <a:p>
            <a:pPr lvl="0" algn="ctr"/>
            <a:r>
              <a:rPr lang="it-IT" sz="1600" b="1">
                <a:solidFill>
                  <a:srgbClr val="6AAC90">
                    <a:lumMod val="40000"/>
                    <a:lumOff val="60000"/>
                  </a:srgbClr>
                </a:solidFill>
              </a:rPr>
              <a:t>AI accelerates</a:t>
            </a:r>
          </a:p>
          <a:p>
            <a:pPr lvl="0" algn="ctr"/>
            <a:r>
              <a:rPr lang="it-IT" sz="1600">
                <a:solidFill>
                  <a:srgbClr val="6AAC90">
                    <a:lumMod val="40000"/>
                    <a:lumOff val="60000"/>
                  </a:srgbClr>
                </a:solidFill>
              </a:rPr>
              <a:t>Continua innovazione e adozione dell'AI come tecnologia di base</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58" name="Rettangolo 57">
            <a:extLst>
              <a:ext uri="{FF2B5EF4-FFF2-40B4-BE49-F238E27FC236}">
                <a16:creationId xmlns:a16="http://schemas.microsoft.com/office/drawing/2014/main" id="{4FAA7FF4-663B-4BD4-99ED-881E3B202CDD}"/>
              </a:ext>
            </a:extLst>
          </p:cNvPr>
          <p:cNvSpPr/>
          <p:nvPr/>
        </p:nvSpPr>
        <p:spPr>
          <a:xfrm>
            <a:off x="3963826" y="1156489"/>
            <a:ext cx="3180123" cy="1077218"/>
          </a:xfrm>
          <a:prstGeom prst="rect">
            <a:avLst/>
          </a:prstGeom>
        </p:spPr>
        <p:txBody>
          <a:bodyPr wrap="square">
            <a:spAutoFit/>
          </a:bodyPr>
          <a:lstStyle/>
          <a:p>
            <a:pPr lvl="0" algn="ctr"/>
            <a:r>
              <a:rPr lang="it-IT" sz="1600" b="1">
                <a:solidFill>
                  <a:srgbClr val="6AAC90">
                    <a:lumMod val="40000"/>
                    <a:lumOff val="60000"/>
                  </a:srgbClr>
                </a:solidFill>
              </a:rPr>
              <a:t>Building bridges </a:t>
            </a:r>
          </a:p>
          <a:p>
            <a:pPr lvl="0" algn="ctr"/>
            <a:r>
              <a:rPr lang="it-IT" sz="1600">
                <a:solidFill>
                  <a:srgbClr val="6AAC90">
                    <a:lumMod val="40000"/>
                    <a:lumOff val="60000"/>
                  </a:srgbClr>
                </a:solidFill>
              </a:rPr>
              <a:t>Maggiore collaborazione e partnership tra fornitori su larga scala</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59" name="Rettangolo 58">
            <a:extLst>
              <a:ext uri="{FF2B5EF4-FFF2-40B4-BE49-F238E27FC236}">
                <a16:creationId xmlns:a16="http://schemas.microsoft.com/office/drawing/2014/main" id="{FD0D6F12-CB9E-406B-92CD-8FA47E999936}"/>
              </a:ext>
            </a:extLst>
          </p:cNvPr>
          <p:cNvSpPr/>
          <p:nvPr/>
        </p:nvSpPr>
        <p:spPr>
          <a:xfrm>
            <a:off x="6558536" y="2048818"/>
            <a:ext cx="2653862" cy="1077218"/>
          </a:xfrm>
          <a:prstGeom prst="rect">
            <a:avLst/>
          </a:prstGeom>
        </p:spPr>
        <p:txBody>
          <a:bodyPr wrap="square">
            <a:spAutoFit/>
          </a:bodyPr>
          <a:lstStyle/>
          <a:p>
            <a:pPr lvl="0" algn="ctr"/>
            <a:r>
              <a:rPr lang="it-IT" sz="1600" b="1">
                <a:solidFill>
                  <a:srgbClr val="6AAC90">
                    <a:lumMod val="40000"/>
                    <a:lumOff val="60000"/>
                  </a:srgbClr>
                </a:solidFill>
              </a:rPr>
              <a:t>Next gen digital lending</a:t>
            </a:r>
            <a:r>
              <a:rPr lang="it-IT" sz="1600">
                <a:solidFill>
                  <a:srgbClr val="6AAC90">
                    <a:lumMod val="40000"/>
                    <a:lumOff val="60000"/>
                  </a:srgbClr>
                </a:solidFill>
              </a:rPr>
              <a:t> </a:t>
            </a:r>
          </a:p>
          <a:p>
            <a:pPr lvl="0" algn="ctr"/>
            <a:r>
              <a:rPr lang="it-IT" sz="1600">
                <a:solidFill>
                  <a:srgbClr val="6AAC90">
                    <a:lumMod val="40000"/>
                    <a:lumOff val="60000"/>
                  </a:srgbClr>
                </a:solidFill>
              </a:rPr>
              <a:t>Ascesa della tecnologia e delle piattaforme di mutui online</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0" name="Rettangolo 59">
            <a:extLst>
              <a:ext uri="{FF2B5EF4-FFF2-40B4-BE49-F238E27FC236}">
                <a16:creationId xmlns:a16="http://schemas.microsoft.com/office/drawing/2014/main" id="{4682D445-9075-43BF-A00D-12A5D3E3018E}"/>
              </a:ext>
            </a:extLst>
          </p:cNvPr>
          <p:cNvSpPr/>
          <p:nvPr/>
        </p:nvSpPr>
        <p:spPr>
          <a:xfrm>
            <a:off x="9228083" y="1129038"/>
            <a:ext cx="2795008" cy="1077218"/>
          </a:xfrm>
          <a:prstGeom prst="rect">
            <a:avLst/>
          </a:prstGeom>
        </p:spPr>
        <p:txBody>
          <a:bodyPr wrap="square">
            <a:spAutoFit/>
          </a:bodyPr>
          <a:lstStyle/>
          <a:p>
            <a:pPr lvl="0" algn="ctr"/>
            <a:r>
              <a:rPr lang="it-IT" sz="1600" b="1">
                <a:solidFill>
                  <a:srgbClr val="6AAC90">
                    <a:lumMod val="40000"/>
                    <a:lumOff val="60000"/>
                  </a:srgbClr>
                </a:solidFill>
              </a:rPr>
              <a:t>Beyond use cases </a:t>
            </a:r>
          </a:p>
          <a:p>
            <a:pPr lvl="0" algn="ctr"/>
            <a:r>
              <a:rPr lang="it-IT" sz="1600">
                <a:solidFill>
                  <a:srgbClr val="6AAC90">
                    <a:lumMod val="40000"/>
                    <a:lumOff val="60000"/>
                  </a:srgbClr>
                </a:solidFill>
              </a:rPr>
              <a:t>Primi tentativi di successo dei sistemi di produzione di blockchain</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1" name="Rettangolo 60">
            <a:extLst>
              <a:ext uri="{FF2B5EF4-FFF2-40B4-BE49-F238E27FC236}">
                <a16:creationId xmlns:a16="http://schemas.microsoft.com/office/drawing/2014/main" id="{74040656-B88C-4996-903D-ADE6715701AF}"/>
              </a:ext>
            </a:extLst>
          </p:cNvPr>
          <p:cNvSpPr/>
          <p:nvPr/>
        </p:nvSpPr>
        <p:spPr>
          <a:xfrm>
            <a:off x="1664296" y="5652109"/>
            <a:ext cx="3180123" cy="1077218"/>
          </a:xfrm>
          <a:prstGeom prst="rect">
            <a:avLst/>
          </a:prstGeom>
        </p:spPr>
        <p:txBody>
          <a:bodyPr wrap="square">
            <a:spAutoFit/>
          </a:bodyPr>
          <a:lstStyle/>
          <a:p>
            <a:pPr lvl="0" algn="ctr"/>
            <a:r>
              <a:rPr lang="it-IT" sz="1600" b="1">
                <a:solidFill>
                  <a:srgbClr val="6AAC90">
                    <a:lumMod val="40000"/>
                    <a:lumOff val="60000"/>
                  </a:srgbClr>
                </a:solidFill>
              </a:rPr>
              <a:t>New challenger banks </a:t>
            </a:r>
          </a:p>
          <a:p>
            <a:pPr lvl="0" algn="ctr"/>
            <a:r>
              <a:rPr lang="it-IT" sz="1600">
                <a:solidFill>
                  <a:srgbClr val="6AAC90">
                    <a:lumMod val="40000"/>
                    <a:lumOff val="60000"/>
                  </a:srgbClr>
                </a:solidFill>
              </a:rPr>
              <a:t>I fornitori di servizi finanziari costruiscono le proprie banche digitali</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2" name="Rettangolo 61">
            <a:extLst>
              <a:ext uri="{FF2B5EF4-FFF2-40B4-BE49-F238E27FC236}">
                <a16:creationId xmlns:a16="http://schemas.microsoft.com/office/drawing/2014/main" id="{534E0C4D-A57F-4AA0-BBD0-4A421744C9E1}"/>
              </a:ext>
            </a:extLst>
          </p:cNvPr>
          <p:cNvSpPr/>
          <p:nvPr/>
        </p:nvSpPr>
        <p:spPr>
          <a:xfrm>
            <a:off x="140503" y="4435685"/>
            <a:ext cx="2982166" cy="1077218"/>
          </a:xfrm>
          <a:prstGeom prst="rect">
            <a:avLst/>
          </a:prstGeom>
        </p:spPr>
        <p:txBody>
          <a:bodyPr wrap="square">
            <a:spAutoFit/>
          </a:bodyPr>
          <a:lstStyle/>
          <a:p>
            <a:pPr lvl="0" algn="ctr"/>
            <a:r>
              <a:rPr lang="it-IT" sz="1600" b="1">
                <a:solidFill>
                  <a:srgbClr val="6AAC90">
                    <a:lumMod val="40000"/>
                    <a:lumOff val="60000"/>
                  </a:srgbClr>
                </a:solidFill>
              </a:rPr>
              <a:t>Open banking </a:t>
            </a:r>
          </a:p>
          <a:p>
            <a:pPr lvl="0" algn="ctr"/>
            <a:r>
              <a:rPr lang="it-IT" sz="1600">
                <a:solidFill>
                  <a:srgbClr val="6AAC90">
                    <a:lumMod val="40000"/>
                    <a:lumOff val="60000"/>
                  </a:srgbClr>
                </a:solidFill>
              </a:rPr>
              <a:t>Le open APIs rappresentano la strada per gli sviluppatori di terze parti</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3" name="Rettangolo 62">
            <a:extLst>
              <a:ext uri="{FF2B5EF4-FFF2-40B4-BE49-F238E27FC236}">
                <a16:creationId xmlns:a16="http://schemas.microsoft.com/office/drawing/2014/main" id="{FC2B98AC-12F8-4D73-8331-2DD6192AA928}"/>
              </a:ext>
            </a:extLst>
          </p:cNvPr>
          <p:cNvSpPr/>
          <p:nvPr/>
        </p:nvSpPr>
        <p:spPr>
          <a:xfrm>
            <a:off x="4219794" y="4423274"/>
            <a:ext cx="3180123" cy="1077218"/>
          </a:xfrm>
          <a:prstGeom prst="rect">
            <a:avLst/>
          </a:prstGeom>
        </p:spPr>
        <p:txBody>
          <a:bodyPr wrap="square">
            <a:spAutoFit/>
          </a:bodyPr>
          <a:lstStyle/>
          <a:p>
            <a:pPr lvl="0" algn="ctr"/>
            <a:r>
              <a:rPr lang="it-IT" sz="1600" b="1">
                <a:solidFill>
                  <a:srgbClr val="6AAC90">
                    <a:lumMod val="40000"/>
                    <a:lumOff val="60000"/>
                  </a:srgbClr>
                </a:solidFill>
              </a:rPr>
              <a:t>Insurtech innovation </a:t>
            </a:r>
          </a:p>
          <a:p>
            <a:pPr lvl="0" algn="ctr"/>
            <a:r>
              <a:rPr lang="it-IT" sz="1600">
                <a:solidFill>
                  <a:srgbClr val="6AAC90">
                    <a:lumMod val="40000"/>
                    <a:lumOff val="60000"/>
                  </a:srgbClr>
                </a:solidFill>
              </a:rPr>
              <a:t>Investimenti accelerati nelle innovazioni Insurtech e istituzione di hub nel mondo</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4" name="Rettangolo 63">
            <a:extLst>
              <a:ext uri="{FF2B5EF4-FFF2-40B4-BE49-F238E27FC236}">
                <a16:creationId xmlns:a16="http://schemas.microsoft.com/office/drawing/2014/main" id="{F57B4B40-16E7-42E8-9948-BDE1AD92C8B6}"/>
              </a:ext>
            </a:extLst>
          </p:cNvPr>
          <p:cNvSpPr/>
          <p:nvPr/>
        </p:nvSpPr>
        <p:spPr>
          <a:xfrm>
            <a:off x="6574221" y="5564125"/>
            <a:ext cx="2795007" cy="830997"/>
          </a:xfrm>
          <a:prstGeom prst="rect">
            <a:avLst/>
          </a:prstGeom>
        </p:spPr>
        <p:txBody>
          <a:bodyPr wrap="square">
            <a:spAutoFit/>
          </a:bodyPr>
          <a:lstStyle/>
          <a:p>
            <a:pPr lvl="0" algn="ctr"/>
            <a:r>
              <a:rPr lang="en-US" sz="1600" b="1">
                <a:solidFill>
                  <a:srgbClr val="6AAC90">
                    <a:lumMod val="40000"/>
                    <a:lumOff val="60000"/>
                  </a:srgbClr>
                </a:solidFill>
              </a:rPr>
              <a:t>Going full-stack </a:t>
            </a:r>
          </a:p>
          <a:p>
            <a:pPr lvl="0" algn="ctr"/>
            <a:r>
              <a:rPr lang="en-US" sz="1600">
                <a:solidFill>
                  <a:srgbClr val="6AAC90">
                    <a:lumMod val="40000"/>
                    <a:lumOff val="60000"/>
                  </a:srgbClr>
                </a:solidFill>
              </a:rPr>
              <a:t>Ampliamento dei solution sets delle fintech mature</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65" name="Rettangolo 64">
            <a:extLst>
              <a:ext uri="{FF2B5EF4-FFF2-40B4-BE49-F238E27FC236}">
                <a16:creationId xmlns:a16="http://schemas.microsoft.com/office/drawing/2014/main" id="{A4DD6295-EC19-48AE-85B2-951B691ABA51}"/>
              </a:ext>
            </a:extLst>
          </p:cNvPr>
          <p:cNvSpPr/>
          <p:nvPr/>
        </p:nvSpPr>
        <p:spPr>
          <a:xfrm>
            <a:off x="9069332" y="4435685"/>
            <a:ext cx="2795008" cy="830997"/>
          </a:xfrm>
          <a:prstGeom prst="rect">
            <a:avLst/>
          </a:prstGeom>
        </p:spPr>
        <p:txBody>
          <a:bodyPr wrap="square">
            <a:spAutoFit/>
          </a:bodyPr>
          <a:lstStyle/>
          <a:p>
            <a:pPr lvl="0" algn="ctr"/>
            <a:r>
              <a:rPr lang="it-IT" sz="1600" b="1">
                <a:solidFill>
                  <a:srgbClr val="6AAC90">
                    <a:lumMod val="40000"/>
                    <a:lumOff val="60000"/>
                  </a:srgbClr>
                </a:solidFill>
              </a:rPr>
              <a:t>Big tech participation </a:t>
            </a:r>
          </a:p>
          <a:p>
            <a:pPr lvl="0" algn="ctr"/>
            <a:r>
              <a:rPr lang="it-IT" sz="1600">
                <a:solidFill>
                  <a:srgbClr val="6AAC90">
                    <a:lumMod val="40000"/>
                    <a:lumOff val="60000"/>
                  </a:srgbClr>
                </a:solidFill>
              </a:rPr>
              <a:t>Più partnership tra fintech e giganti della tecnologia</a:t>
            </a:r>
            <a:endParaRPr kumimoji="0" lang="it-IT" sz="1600" u="none" strike="noStrike" kern="1200" cap="none" spc="0" normalizeH="0" baseline="0" noProof="0" dirty="0">
              <a:ln>
                <a:noFill/>
              </a:ln>
              <a:solidFill>
                <a:srgbClr val="6AAC90">
                  <a:lumMod val="40000"/>
                  <a:lumOff val="60000"/>
                </a:srgbClr>
              </a:solidFill>
              <a:effectLst/>
              <a:uLnTx/>
              <a:uFillTx/>
              <a:latin typeface="Century Gothic"/>
              <a:ea typeface="+mn-ea"/>
              <a:cs typeface="+mn-cs"/>
            </a:endParaRPr>
          </a:p>
        </p:txBody>
      </p:sp>
      <p:sp>
        <p:nvSpPr>
          <p:cNvPr id="2" name="Freccia destra con strisce 1">
            <a:extLst>
              <a:ext uri="{FF2B5EF4-FFF2-40B4-BE49-F238E27FC236}">
                <a16:creationId xmlns:a16="http://schemas.microsoft.com/office/drawing/2014/main" id="{BAD850AD-437B-4447-AE60-8E2EA558E3E5}"/>
              </a:ext>
            </a:extLst>
          </p:cNvPr>
          <p:cNvSpPr/>
          <p:nvPr/>
        </p:nvSpPr>
        <p:spPr>
          <a:xfrm>
            <a:off x="72029" y="3175349"/>
            <a:ext cx="12038565" cy="962893"/>
          </a:xfrm>
          <a:prstGeom prst="stripedRightArrow">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p:cNvSpPr/>
          <p:nvPr/>
        </p:nvSpPr>
        <p:spPr>
          <a:xfrm>
            <a:off x="4536846" y="3447473"/>
            <a:ext cx="2863071" cy="369332"/>
          </a:xfrm>
          <a:prstGeom prst="rect">
            <a:avLst/>
          </a:prstGeom>
        </p:spPr>
        <p:txBody>
          <a:bodyPr wrap="square">
            <a:spAutoFit/>
          </a:bodyPr>
          <a:lstStyle/>
          <a:p>
            <a:pPr lvl="0"/>
            <a:r>
              <a:rPr lang="it-IT" b="1">
                <a:solidFill>
                  <a:srgbClr val="6AAC90">
                    <a:lumMod val="40000"/>
                    <a:lumOff val="60000"/>
                  </a:srgbClr>
                </a:solidFill>
              </a:rPr>
              <a:t>Prediction KPMG 2018</a:t>
            </a:r>
          </a:p>
        </p:txBody>
      </p:sp>
      <p:cxnSp>
        <p:nvCxnSpPr>
          <p:cNvPr id="6" name="Connettore diritto 5">
            <a:extLst>
              <a:ext uri="{FF2B5EF4-FFF2-40B4-BE49-F238E27FC236}">
                <a16:creationId xmlns:a16="http://schemas.microsoft.com/office/drawing/2014/main" id="{B04D87FC-E0E7-48FB-B489-025FE90942C7}"/>
              </a:ext>
            </a:extLst>
          </p:cNvPr>
          <p:cNvCxnSpPr>
            <a:stCxn id="21" idx="2"/>
          </p:cNvCxnSpPr>
          <p:nvPr/>
        </p:nvCxnSpPr>
        <p:spPr>
          <a:xfrm flipH="1">
            <a:off x="1299894" y="2214551"/>
            <a:ext cx="1" cy="1232922"/>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CFC12A0F-703F-478B-91F7-DA45564FB1F9}"/>
              </a:ext>
            </a:extLst>
          </p:cNvPr>
          <p:cNvCxnSpPr>
            <a:stCxn id="18" idx="2"/>
          </p:cNvCxnSpPr>
          <p:nvPr/>
        </p:nvCxnSpPr>
        <p:spPr>
          <a:xfrm flipH="1">
            <a:off x="3042164" y="3088475"/>
            <a:ext cx="1" cy="358998"/>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2EC993B3-8F5C-42CC-A1A9-5CDC9439B91F}"/>
              </a:ext>
            </a:extLst>
          </p:cNvPr>
          <p:cNvCxnSpPr>
            <a:stCxn id="58" idx="2"/>
          </p:cNvCxnSpPr>
          <p:nvPr/>
        </p:nvCxnSpPr>
        <p:spPr>
          <a:xfrm flipH="1">
            <a:off x="5553887" y="2233707"/>
            <a:ext cx="1" cy="1195293"/>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BF18CEB6-15B6-4C17-AFAC-7962D359A83F}"/>
              </a:ext>
            </a:extLst>
          </p:cNvPr>
          <p:cNvCxnSpPr>
            <a:stCxn id="59" idx="2"/>
          </p:cNvCxnSpPr>
          <p:nvPr/>
        </p:nvCxnSpPr>
        <p:spPr>
          <a:xfrm flipH="1">
            <a:off x="7882759" y="3126036"/>
            <a:ext cx="2708" cy="302964"/>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8E54F71A-8D95-4A6D-887C-FED322E994A4}"/>
              </a:ext>
            </a:extLst>
          </p:cNvPr>
          <p:cNvCxnSpPr>
            <a:stCxn id="60" idx="2"/>
          </p:cNvCxnSpPr>
          <p:nvPr/>
        </p:nvCxnSpPr>
        <p:spPr>
          <a:xfrm flipH="1">
            <a:off x="10615448" y="2206256"/>
            <a:ext cx="10139" cy="1222744"/>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Connettore diritto 71">
            <a:extLst>
              <a:ext uri="{FF2B5EF4-FFF2-40B4-BE49-F238E27FC236}">
                <a16:creationId xmlns:a16="http://schemas.microsoft.com/office/drawing/2014/main" id="{B638E783-079D-4972-8EFF-5392A45718C2}"/>
              </a:ext>
            </a:extLst>
          </p:cNvPr>
          <p:cNvCxnSpPr>
            <a:stCxn id="63" idx="0"/>
          </p:cNvCxnSpPr>
          <p:nvPr/>
        </p:nvCxnSpPr>
        <p:spPr>
          <a:xfrm flipV="1">
            <a:off x="5809856" y="3933532"/>
            <a:ext cx="2365" cy="489742"/>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Connettore diritto 81">
            <a:extLst>
              <a:ext uri="{FF2B5EF4-FFF2-40B4-BE49-F238E27FC236}">
                <a16:creationId xmlns:a16="http://schemas.microsoft.com/office/drawing/2014/main" id="{FDF48B12-BC08-4551-B683-31AFEF5A35DD}"/>
              </a:ext>
            </a:extLst>
          </p:cNvPr>
          <p:cNvCxnSpPr>
            <a:stCxn id="65" idx="0"/>
          </p:cNvCxnSpPr>
          <p:nvPr/>
        </p:nvCxnSpPr>
        <p:spPr>
          <a:xfrm flipH="1" flipV="1">
            <a:off x="10457793" y="3933532"/>
            <a:ext cx="9043" cy="5021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Connettore diritto 83">
            <a:extLst>
              <a:ext uri="{FF2B5EF4-FFF2-40B4-BE49-F238E27FC236}">
                <a16:creationId xmlns:a16="http://schemas.microsoft.com/office/drawing/2014/main" id="{48BFCCCB-A8D3-46D2-B50A-666CCA22F561}"/>
              </a:ext>
            </a:extLst>
          </p:cNvPr>
          <p:cNvCxnSpPr>
            <a:stCxn id="61" idx="0"/>
          </p:cNvCxnSpPr>
          <p:nvPr/>
        </p:nvCxnSpPr>
        <p:spPr>
          <a:xfrm flipH="1" flipV="1">
            <a:off x="3247697" y="3933532"/>
            <a:ext cx="6661" cy="1718577"/>
          </a:xfrm>
          <a:prstGeom prst="line">
            <a:avLst/>
          </a:prstGeom>
          <a:ln w="28575"/>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Rettangolo arrotondato 44">
            <a:extLst>
              <a:ext uri="{FF2B5EF4-FFF2-40B4-BE49-F238E27FC236}">
                <a16:creationId xmlns:a16="http://schemas.microsoft.com/office/drawing/2014/main" id="{58BDBAA3-C5EE-442E-9771-7E373456EC58}"/>
              </a:ext>
            </a:extLst>
          </p:cNvPr>
          <p:cNvSpPr/>
          <p:nvPr/>
        </p:nvSpPr>
        <p:spPr>
          <a:xfrm>
            <a:off x="3976707" y="34663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85" name="Rettangolo arrotondato 44">
            <a:extLst>
              <a:ext uri="{FF2B5EF4-FFF2-40B4-BE49-F238E27FC236}">
                <a16:creationId xmlns:a16="http://schemas.microsoft.com/office/drawing/2014/main" id="{A1CC97BE-EB24-446B-94B2-F5DA86EE36EF}"/>
              </a:ext>
            </a:extLst>
          </p:cNvPr>
          <p:cNvSpPr/>
          <p:nvPr/>
        </p:nvSpPr>
        <p:spPr>
          <a:xfrm>
            <a:off x="46992" y="109606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86" name="Rettangolo arrotondato 44">
            <a:extLst>
              <a:ext uri="{FF2B5EF4-FFF2-40B4-BE49-F238E27FC236}">
                <a16:creationId xmlns:a16="http://schemas.microsoft.com/office/drawing/2014/main" id="{16591CAD-944B-4A6F-83D1-6566540AFB22}"/>
              </a:ext>
            </a:extLst>
          </p:cNvPr>
          <p:cNvSpPr/>
          <p:nvPr/>
        </p:nvSpPr>
        <p:spPr>
          <a:xfrm>
            <a:off x="2882841" y="203398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87" name="Rettangolo arrotondato 44">
            <a:extLst>
              <a:ext uri="{FF2B5EF4-FFF2-40B4-BE49-F238E27FC236}">
                <a16:creationId xmlns:a16="http://schemas.microsoft.com/office/drawing/2014/main" id="{590D2791-AFEE-467F-A450-E75F44AA91FA}"/>
              </a:ext>
            </a:extLst>
          </p:cNvPr>
          <p:cNvSpPr/>
          <p:nvPr/>
        </p:nvSpPr>
        <p:spPr>
          <a:xfrm>
            <a:off x="5229699" y="93891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88" name="Rettangolo arrotondato 44">
            <a:extLst>
              <a:ext uri="{FF2B5EF4-FFF2-40B4-BE49-F238E27FC236}">
                <a16:creationId xmlns:a16="http://schemas.microsoft.com/office/drawing/2014/main" id="{C88BDA52-97E8-46D9-B8D3-A5A03D46A64E}"/>
              </a:ext>
            </a:extLst>
          </p:cNvPr>
          <p:cNvSpPr/>
          <p:nvPr/>
        </p:nvSpPr>
        <p:spPr>
          <a:xfrm>
            <a:off x="7597395" y="184432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9" name="Rettangolo arrotondato 44">
            <a:extLst>
              <a:ext uri="{FF2B5EF4-FFF2-40B4-BE49-F238E27FC236}">
                <a16:creationId xmlns:a16="http://schemas.microsoft.com/office/drawing/2014/main" id="{2805BB49-185D-40FF-BBBF-77774EC56567}"/>
              </a:ext>
            </a:extLst>
          </p:cNvPr>
          <p:cNvSpPr/>
          <p:nvPr/>
        </p:nvSpPr>
        <p:spPr>
          <a:xfrm>
            <a:off x="9926233" y="90797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90" name="Rettangolo arrotondato 44">
            <a:extLst>
              <a:ext uri="{FF2B5EF4-FFF2-40B4-BE49-F238E27FC236}">
                <a16:creationId xmlns:a16="http://schemas.microsoft.com/office/drawing/2014/main" id="{B2566003-16FF-4CCB-97D3-FE42BC37735E}"/>
              </a:ext>
            </a:extLst>
          </p:cNvPr>
          <p:cNvSpPr/>
          <p:nvPr/>
        </p:nvSpPr>
        <p:spPr>
          <a:xfrm>
            <a:off x="402840" y="521927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91" name="Rettangolo arrotondato 44">
            <a:extLst>
              <a:ext uri="{FF2B5EF4-FFF2-40B4-BE49-F238E27FC236}">
                <a16:creationId xmlns:a16="http://schemas.microsoft.com/office/drawing/2014/main" id="{1C747094-F2EF-415D-ACD5-D386D53412A0}"/>
              </a:ext>
            </a:extLst>
          </p:cNvPr>
          <p:cNvSpPr/>
          <p:nvPr/>
        </p:nvSpPr>
        <p:spPr>
          <a:xfrm>
            <a:off x="1616709" y="61751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92" name="Rettangolo arrotondato 44">
            <a:extLst>
              <a:ext uri="{FF2B5EF4-FFF2-40B4-BE49-F238E27FC236}">
                <a16:creationId xmlns:a16="http://schemas.microsoft.com/office/drawing/2014/main" id="{BA9FF292-B272-4CA3-82D9-FB69042C7B44}"/>
              </a:ext>
            </a:extLst>
          </p:cNvPr>
          <p:cNvSpPr/>
          <p:nvPr/>
        </p:nvSpPr>
        <p:spPr>
          <a:xfrm>
            <a:off x="5715872" y="548897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93" name="Rettangolo arrotondato 44">
            <a:extLst>
              <a:ext uri="{FF2B5EF4-FFF2-40B4-BE49-F238E27FC236}">
                <a16:creationId xmlns:a16="http://schemas.microsoft.com/office/drawing/2014/main" id="{EC5911C8-96A5-4C4F-81E1-A07845EB8242}"/>
              </a:ext>
            </a:extLst>
          </p:cNvPr>
          <p:cNvSpPr/>
          <p:nvPr/>
        </p:nvSpPr>
        <p:spPr>
          <a:xfrm>
            <a:off x="7728637" y="632934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94" name="Rettangolo arrotondato 44">
            <a:extLst>
              <a:ext uri="{FF2B5EF4-FFF2-40B4-BE49-F238E27FC236}">
                <a16:creationId xmlns:a16="http://schemas.microsoft.com/office/drawing/2014/main" id="{6D910E30-A45E-451B-B484-DB61BFD99A2A}"/>
              </a:ext>
            </a:extLst>
          </p:cNvPr>
          <p:cNvSpPr/>
          <p:nvPr/>
        </p:nvSpPr>
        <p:spPr>
          <a:xfrm>
            <a:off x="10223749" y="52562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Tree>
    <p:extLst>
      <p:ext uri="{BB962C8B-B14F-4D97-AF65-F5344CB8AC3E}">
        <p14:creationId xmlns:p14="http://schemas.microsoft.com/office/powerpoint/2010/main" val="16605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9140</TotalTime>
  <Words>3620</Words>
  <Application>Microsoft Office PowerPoint</Application>
  <PresentationFormat>Widescreen</PresentationFormat>
  <Paragraphs>615</Paragraphs>
  <Slides>15</Slides>
  <Notes>15</Notes>
  <HiddenSlides>0</HiddenSlides>
  <MMClips>0</MMClips>
  <ScaleCrop>false</ScaleCrop>
  <HeadingPairs>
    <vt:vector size="6" baseType="variant">
      <vt:variant>
        <vt:lpstr>Caratteri utilizzati</vt:lpstr>
      </vt:variant>
      <vt:variant>
        <vt:i4>13</vt:i4>
      </vt:variant>
      <vt:variant>
        <vt:lpstr>Tema</vt:lpstr>
      </vt:variant>
      <vt:variant>
        <vt:i4>1</vt:i4>
      </vt:variant>
      <vt:variant>
        <vt:lpstr>Titoli diapositive</vt:lpstr>
      </vt:variant>
      <vt:variant>
        <vt:i4>15</vt:i4>
      </vt:variant>
    </vt:vector>
  </HeadingPairs>
  <TitlesOfParts>
    <vt:vector size="29" baseType="lpstr">
      <vt:lpstr>Arial</vt:lpstr>
      <vt:lpstr>Articulate</vt:lpstr>
      <vt:lpstr>Articulate Light</vt:lpstr>
      <vt:lpstr>Bahnschrift</vt:lpstr>
      <vt:lpstr>Calibri</vt:lpstr>
      <vt:lpstr>Century Gothic</vt:lpstr>
      <vt:lpstr>Garamond</vt:lpstr>
      <vt:lpstr>Gisha</vt:lpstr>
      <vt:lpstr>Microsoft Yi Baiti</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1054</cp:revision>
  <dcterms:created xsi:type="dcterms:W3CDTF">2018-07-03T17:42:04Z</dcterms:created>
  <dcterms:modified xsi:type="dcterms:W3CDTF">2018-11-23T10:06:13Z</dcterms:modified>
</cp:coreProperties>
</file>