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7"/>
  </p:notesMasterIdLst>
  <p:sldIdLst>
    <p:sldId id="256" r:id="rId2"/>
    <p:sldId id="260" r:id="rId3"/>
    <p:sldId id="349" r:id="rId4"/>
    <p:sldId id="360" r:id="rId5"/>
    <p:sldId id="357" r:id="rId6"/>
    <p:sldId id="362" r:id="rId7"/>
    <p:sldId id="342" r:id="rId8"/>
    <p:sldId id="320" r:id="rId9"/>
    <p:sldId id="363" r:id="rId10"/>
    <p:sldId id="364" r:id="rId11"/>
    <p:sldId id="365" r:id="rId12"/>
    <p:sldId id="366" r:id="rId13"/>
    <p:sldId id="368" r:id="rId14"/>
    <p:sldId id="369" r:id="rId15"/>
    <p:sldId id="370" r:id="rId16"/>
    <p:sldId id="371" r:id="rId17"/>
    <p:sldId id="372" r:id="rId18"/>
    <p:sldId id="341" r:id="rId19"/>
    <p:sldId id="373" r:id="rId20"/>
    <p:sldId id="374" r:id="rId21"/>
    <p:sldId id="375" r:id="rId22"/>
    <p:sldId id="377" r:id="rId23"/>
    <p:sldId id="378" r:id="rId24"/>
    <p:sldId id="295"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B6F"/>
    <a:srgbClr val="23585E"/>
    <a:srgbClr val="B68E15"/>
    <a:srgbClr val="B01513"/>
    <a:srgbClr val="F94C43"/>
    <a:srgbClr val="005E8A"/>
    <a:srgbClr val="475993"/>
    <a:srgbClr val="002B82"/>
    <a:srgbClr val="003399"/>
    <a:srgbClr val="BF63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86171" autoAdjust="0"/>
  </p:normalViewPr>
  <p:slideViewPr>
    <p:cSldViewPr snapToGrid="0">
      <p:cViewPr>
        <p:scale>
          <a:sx n="98" d="100"/>
          <a:sy n="98" d="100"/>
        </p:scale>
        <p:origin x="-102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29/11/2018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lnSpc>
                <a:spcPct val="100000"/>
              </a:lnSpc>
              <a:buFont typeface="+mj-lt"/>
              <a:buAutoNum type="arabicPeriod"/>
            </a:pPr>
            <a:r>
              <a:rPr lang="it-IT" altLang="it-IT" sz="1200"/>
              <a:t>In questo grafico possiamo osservare gli spread (ovvero le differenze) in basis point </a:t>
            </a:r>
          </a:p>
          <a:p>
            <a:pPr marL="228600" indent="-228600">
              <a:lnSpc>
                <a:spcPct val="100000"/>
              </a:lnSpc>
              <a:buFont typeface="+mj-lt"/>
              <a:buAutoNum type="arabicPeriod"/>
            </a:pPr>
            <a:r>
              <a:rPr lang="it-IT" altLang="it-IT" sz="1200"/>
              <a:t>tra le emissioni obbligazionarie Emerging market in valuta forte</a:t>
            </a:r>
          </a:p>
          <a:p>
            <a:pPr marL="228600" indent="-228600">
              <a:lnSpc>
                <a:spcPct val="100000"/>
              </a:lnSpc>
              <a:buFont typeface="+mj-lt"/>
              <a:buAutoNum type="arabicPeriod"/>
            </a:pPr>
            <a:r>
              <a:rPr lang="it-IT" altLang="it-IT" sz="1200"/>
              <a:t>rispetto al Tresuary US </a:t>
            </a:r>
          </a:p>
          <a:p>
            <a:pPr marL="228600" indent="-228600">
              <a:lnSpc>
                <a:spcPct val="100000"/>
              </a:lnSpc>
              <a:buFont typeface="+mj-lt"/>
              <a:buAutoNum type="arabicPeriod"/>
            </a:pPr>
            <a:r>
              <a:rPr lang="it-IT" altLang="it-IT" sz="1200"/>
              <a:t>dal dicembre 2009 all’aprile 2018.   </a:t>
            </a:r>
          </a:p>
          <a:p>
            <a:pPr marL="228600" indent="-228600">
              <a:buFont typeface="+mj-lt"/>
              <a:buAutoNum type="arabicPeriod"/>
            </a:pPr>
            <a:endParaRPr lang="it-IT" sz="1200" b="0" i="0" u="none" strike="noStrike" kern="1200" baseline="0">
              <a:solidFill>
                <a:schemeClr val="tx1"/>
              </a:solidFill>
              <a:latin typeface="+mn-lt"/>
              <a:ea typeface="+mn-ea"/>
              <a:cs typeface="+mn-cs"/>
            </a:endParaRPr>
          </a:p>
          <a:p>
            <a:pPr marL="228600" indent="-228600">
              <a:buFont typeface="+mj-lt"/>
              <a:buAutoNum type="arabicPeriod"/>
            </a:pP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4728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lnSpc>
                <a:spcPct val="100000"/>
              </a:lnSpc>
              <a:buFont typeface="+mj-lt"/>
              <a:buAutoNum type="arabicPeriod"/>
            </a:pPr>
            <a:r>
              <a:rPr lang="it-IT" altLang="it-IT" sz="1200"/>
              <a:t>In questa tabella, possiamo osservare le diverse associazioni possibili tra rating, durata e rendimento.</a:t>
            </a:r>
          </a:p>
          <a:p>
            <a:pPr marL="228600" indent="-228600">
              <a:lnSpc>
                <a:spcPct val="100000"/>
              </a:lnSpc>
              <a:buFont typeface="+mj-lt"/>
              <a:buAutoNum type="arabicPeriod"/>
            </a:pPr>
            <a:r>
              <a:rPr lang="it-IT" altLang="it-IT" sz="1200"/>
              <a:t>Investimenti di breve durata in obbligazioni di emittenti con rating alti sono caratterizzati da un rischio quasi nullo, e pertanto il rendimento sarà basso;</a:t>
            </a:r>
          </a:p>
          <a:p>
            <a:pPr marL="228600" indent="-228600">
              <a:lnSpc>
                <a:spcPct val="100000"/>
              </a:lnSpc>
              <a:buFont typeface="+mj-lt"/>
              <a:buAutoNum type="arabicPeriod"/>
            </a:pPr>
            <a:r>
              <a:rPr lang="it-IT" altLang="it-IT" sz="1200"/>
              <a:t>mentre investimenti di lunga durata in obbligazioni di emittenti con rating alti sono caratterizzati da rischio medio, e pertanto il rendimento sarà medio.</a:t>
            </a:r>
          </a:p>
          <a:p>
            <a:pPr marL="228600" indent="-228600">
              <a:lnSpc>
                <a:spcPct val="100000"/>
              </a:lnSpc>
              <a:buFont typeface="+mj-lt"/>
              <a:buAutoNum type="arabicPeriod"/>
            </a:pPr>
            <a:r>
              <a:rPr lang="it-IT" altLang="it-IT" sz="1200"/>
              <a:t>Il caso invece di investimenti di breve durata in obbligazioni di emittenti con rating bassi è tipico degli investimenti ad alto rischio, e pertanto il rendimento sarà alto;</a:t>
            </a:r>
          </a:p>
          <a:p>
            <a:pPr marL="228600" indent="-228600">
              <a:lnSpc>
                <a:spcPct val="100000"/>
              </a:lnSpc>
              <a:buFont typeface="+mj-lt"/>
              <a:buAutoNum type="arabicPeriod"/>
            </a:pPr>
            <a:r>
              <a:rPr lang="it-IT" altLang="it-IT" sz="1200"/>
              <a:t>ed infine, a rating bassi e durata lunga corrispondono investimenti estremamente a rischio e pertanto il rendimento di tali investimenti sarà molto alto.</a:t>
            </a:r>
          </a:p>
          <a:p>
            <a:pPr marL="228600" indent="-228600">
              <a:buFont typeface="+mj-lt"/>
              <a:buAutoNum type="arabicPeriod"/>
            </a:pPr>
            <a:endParaRPr lang="it-IT" sz="1200" b="0" i="0" u="none" strike="noStrike" kern="1200" baseline="0">
              <a:solidFill>
                <a:schemeClr val="tx1"/>
              </a:solidFill>
              <a:latin typeface="+mn-lt"/>
              <a:ea typeface="+mn-ea"/>
              <a:cs typeface="+mn-cs"/>
            </a:endParaRPr>
          </a:p>
          <a:p>
            <a:pPr marL="228600" indent="-228600">
              <a:buFont typeface="+mj-lt"/>
              <a:buAutoNum type="arabicPeriod"/>
            </a:pP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0838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nSpc>
                <a:spcPct val="100000"/>
              </a:lnSpc>
              <a:buFont typeface="+mj-lt"/>
              <a:buAutoNum type="arabicPeriod"/>
            </a:pPr>
            <a:r>
              <a:rPr lang="it-IT" altLang="it-IT" sz="1200" dirty="0"/>
              <a:t>Il secondo rischio dell’investimento obbligazionario su cui occorre vigilare è il rischio tasso d’interesse.</a:t>
            </a:r>
          </a:p>
          <a:p>
            <a:pPr marL="228600" indent="-228600">
              <a:lnSpc>
                <a:spcPct val="100000"/>
              </a:lnSpc>
              <a:buFont typeface="+mj-lt"/>
              <a:buAutoNum type="arabicPeriod"/>
            </a:pPr>
            <a:r>
              <a:rPr lang="it-IT" altLang="it-IT" sz="1200" dirty="0"/>
              <a:t>Bisogna tuttavia distinguere fra titoli a tasso fisso </a:t>
            </a:r>
          </a:p>
          <a:p>
            <a:pPr marL="228600" indent="-228600">
              <a:lnSpc>
                <a:spcPct val="100000"/>
              </a:lnSpc>
              <a:buFont typeface="+mj-lt"/>
              <a:buAutoNum type="arabicPeriod"/>
            </a:pPr>
            <a:r>
              <a:rPr lang="it-IT" altLang="it-IT" sz="1200" dirty="0"/>
              <a:t>e titoli a tasso variabile.</a:t>
            </a:r>
          </a:p>
          <a:p>
            <a:pPr marL="228600" indent="-228600">
              <a:lnSpc>
                <a:spcPct val="100000"/>
              </a:lnSpc>
              <a:buFont typeface="+mj-lt"/>
              <a:buAutoNum type="arabicPeriod"/>
            </a:pPr>
            <a:r>
              <a:rPr lang="it-IT" altLang="it-IT" sz="1200" dirty="0"/>
              <a:t>Per i titoli a tasso fisso,</a:t>
            </a:r>
          </a:p>
          <a:p>
            <a:pPr marL="228600" indent="-228600">
              <a:lnSpc>
                <a:spcPct val="100000"/>
              </a:lnSpc>
              <a:buFont typeface="+mj-lt"/>
              <a:buAutoNum type="arabicPeriod"/>
            </a:pPr>
            <a:r>
              <a:rPr lang="it-IT" altLang="it-IT" sz="1200" dirty="0"/>
              <a:t>il prezzo di un titolo obbligazionario </a:t>
            </a:r>
          </a:p>
          <a:p>
            <a:pPr marL="228600" indent="-228600">
              <a:lnSpc>
                <a:spcPct val="100000"/>
              </a:lnSpc>
              <a:buFont typeface="+mj-lt"/>
              <a:buAutoNum type="arabicPeriod"/>
            </a:pPr>
            <a:r>
              <a:rPr lang="it-IT" altLang="it-IT" sz="1200" dirty="0"/>
              <a:t>è legato all'andamento dei tassi d'interesse del mercato.</a:t>
            </a:r>
          </a:p>
          <a:p>
            <a:pPr marL="228600" indent="-228600">
              <a:lnSpc>
                <a:spcPct val="100000"/>
              </a:lnSpc>
              <a:buFont typeface="+mj-lt"/>
              <a:buAutoNum type="arabicPeriod"/>
            </a:pPr>
            <a:r>
              <a:rPr lang="it-IT" altLang="it-IT" sz="1200" dirty="0"/>
              <a:t>Ad un aumento del livello dei tassi si verifica una diminuzione del prezzo dell'obbligazione. </a:t>
            </a:r>
          </a:p>
          <a:p>
            <a:pPr marL="228600" indent="-228600">
              <a:lnSpc>
                <a:spcPct val="100000"/>
              </a:lnSpc>
              <a:buFont typeface="+mj-lt"/>
              <a:buAutoNum type="arabicPeriod"/>
            </a:pPr>
            <a:r>
              <a:rPr lang="it-IT" altLang="it-IT" sz="1200" dirty="0"/>
              <a:t>Al contrario, se i tassi d'interesse scendono, il valore di mercato dell'obbligazione sale. </a:t>
            </a:r>
          </a:p>
          <a:p>
            <a:pPr>
              <a:lnSpc>
                <a:spcPct val="100000"/>
              </a:lnSpc>
            </a:pPr>
            <a:endParaRPr lang="it-IT" altLang="it-IT" sz="1200" dirty="0"/>
          </a:p>
          <a:p>
            <a:pPr marL="228600" indent="-228600">
              <a:lnSpc>
                <a:spcPct val="100000"/>
              </a:lnSpc>
              <a:buFont typeface="+mj-lt"/>
              <a:buAutoNum type="arabicPeriod"/>
            </a:pPr>
            <a:endParaRPr lang="it-IT" altLang="it-IT" sz="1200" b="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GB" altLang="it-IT" sz="1200" b="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9452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nSpc>
                <a:spcPct val="100000"/>
              </a:lnSpc>
              <a:buFont typeface="+mj-lt"/>
              <a:buAutoNum type="arabicPeriod"/>
            </a:pPr>
            <a:r>
              <a:rPr lang="it-IT" altLang="it-IT" sz="1200"/>
              <a:t>Consideriamo un’obbligazione A a tasso fisso, acquistata nel 2017, </a:t>
            </a:r>
          </a:p>
          <a:p>
            <a:pPr marL="228600" indent="-228600">
              <a:lnSpc>
                <a:spcPct val="100000"/>
              </a:lnSpc>
              <a:buFont typeface="+mj-lt"/>
              <a:buAutoNum type="arabicPeriod"/>
            </a:pPr>
            <a:r>
              <a:rPr lang="it-IT" altLang="it-IT" sz="1200"/>
              <a:t>con scadenza nel 2021</a:t>
            </a:r>
          </a:p>
          <a:p>
            <a:pPr marL="228600" indent="-228600">
              <a:lnSpc>
                <a:spcPct val="100000"/>
              </a:lnSpc>
              <a:buFont typeface="+mj-lt"/>
              <a:buAutoNum type="arabicPeriod"/>
            </a:pPr>
            <a:r>
              <a:rPr lang="it-IT" altLang="it-IT" sz="1200"/>
              <a:t>e con un valore di rimborso di 100 €. </a:t>
            </a:r>
          </a:p>
          <a:p>
            <a:pPr marL="228600" indent="-228600">
              <a:lnSpc>
                <a:spcPct val="100000"/>
              </a:lnSpc>
              <a:buFont typeface="+mj-lt"/>
              <a:buAutoNum type="arabicPeriod"/>
            </a:pPr>
            <a:r>
              <a:rPr lang="it-IT" altLang="it-IT" sz="1200"/>
              <a:t>Tale obbligazione garantisce un pagamento annuo di 3 €, per i quattro anni successivi, cioè fino al 2021.  </a:t>
            </a:r>
          </a:p>
          <a:p>
            <a:pPr marL="228600" indent="-228600">
              <a:lnSpc>
                <a:spcPct val="100000"/>
              </a:lnSpc>
              <a:buFont typeface="+mj-lt"/>
              <a:buAutoNum type="arabicPeriod"/>
            </a:pPr>
            <a:r>
              <a:rPr lang="it-IT" altLang="it-IT" sz="1200"/>
              <a:t>Il prezzo dell’obbligazione è pari a 100 euro in qualsiasi momento fino alla scadenza</a:t>
            </a:r>
          </a:p>
          <a:p>
            <a:pPr marL="228600" indent="-228600">
              <a:lnSpc>
                <a:spcPct val="100000"/>
              </a:lnSpc>
              <a:buFont typeface="+mj-lt"/>
              <a:buAutoNum type="arabicPeriod"/>
            </a:pPr>
            <a:r>
              <a:rPr lang="it-IT" altLang="it-IT" sz="1200"/>
              <a:t>solo nel caso in cui i tassi di interesse non variano.</a:t>
            </a:r>
          </a:p>
          <a:p>
            <a:pPr marL="228600" indent="-228600">
              <a:lnSpc>
                <a:spcPct val="100000"/>
              </a:lnSpc>
              <a:buFont typeface="+mj-lt"/>
              <a:buAutoNum type="arabicPeriod"/>
            </a:pPr>
            <a:endParaRPr lang="it-IT" altLang="it-IT" sz="1200"/>
          </a:p>
          <a:p>
            <a:pPr marL="0" indent="0">
              <a:lnSpc>
                <a:spcPct val="100000"/>
              </a:lnSpc>
              <a:buFont typeface="+mj-lt"/>
              <a:buNone/>
            </a:pPr>
            <a:endParaRPr lang="it-IT" altLang="it-IT" sz="1200"/>
          </a:p>
          <a:p>
            <a:pPr marL="0" indent="0">
              <a:lnSpc>
                <a:spcPct val="100000"/>
              </a:lnSpc>
              <a:buFont typeface="+mj-lt"/>
              <a:buNone/>
            </a:pPr>
            <a:endParaRPr lang="it-IT" altLang="it-IT" sz="1200"/>
          </a:p>
          <a:p>
            <a:pPr marL="228600" indent="-228600">
              <a:lnSpc>
                <a:spcPct val="100000"/>
              </a:lnSpc>
              <a:buFont typeface="+mj-lt"/>
              <a:buAutoNum type="arabicPeriod"/>
            </a:pPr>
            <a:endParaRPr lang="it-IT" altLang="it-IT" sz="1200"/>
          </a:p>
          <a:p>
            <a:pPr>
              <a:lnSpc>
                <a:spcPct val="100000"/>
              </a:lnSpc>
            </a:pPr>
            <a:endParaRPr lang="it-IT" altLang="it-IT" sz="1200"/>
          </a:p>
          <a:p>
            <a:pPr marL="228600" indent="-228600">
              <a:lnSpc>
                <a:spcPct val="100000"/>
              </a:lnSpc>
              <a:buFont typeface="+mj-lt"/>
              <a:buAutoNum type="arabicPeriod"/>
            </a:pPr>
            <a:endParaRPr lang="it-IT" altLang="it-IT" sz="1200" b="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GB" altLang="it-IT" sz="1200" b="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b="0" i="0" u="none" strike="noStrike" kern="1200" baseline="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2212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nSpc>
                <a:spcPct val="100000"/>
              </a:lnSpc>
              <a:buFont typeface="+mj-lt"/>
              <a:buAutoNum type="arabicPeriod"/>
            </a:pPr>
            <a:r>
              <a:rPr lang="it-IT" altLang="it-IT" sz="1200"/>
              <a:t>Poniamo il caso che il tasso d’interesse salga dal 3% al 5%. Ipotizziamo una nuova obbligazione, che chiameremo B, </a:t>
            </a:r>
          </a:p>
          <a:p>
            <a:pPr marL="228600" indent="-228600">
              <a:lnSpc>
                <a:spcPct val="100000"/>
              </a:lnSpc>
              <a:buFont typeface="+mj-lt"/>
              <a:buAutoNum type="arabicPeriod"/>
            </a:pPr>
            <a:r>
              <a:rPr lang="it-IT" altLang="it-IT" sz="1200"/>
              <a:t>emessa nel 2018 </a:t>
            </a:r>
          </a:p>
          <a:p>
            <a:pPr marL="228600" indent="-228600">
              <a:lnSpc>
                <a:spcPct val="100000"/>
              </a:lnSpc>
              <a:buFont typeface="+mj-lt"/>
              <a:buAutoNum type="arabicPeriod"/>
            </a:pPr>
            <a:r>
              <a:rPr lang="it-IT" altLang="it-IT" sz="1200"/>
              <a:t>e con scadenza nel 2021, come la precedente, e con un valore di rimborso di 100 €. </a:t>
            </a:r>
          </a:p>
          <a:p>
            <a:pPr marL="228600" indent="-228600">
              <a:lnSpc>
                <a:spcPct val="100000"/>
              </a:lnSpc>
              <a:buFont typeface="+mj-lt"/>
              <a:buAutoNum type="arabicPeriod"/>
            </a:pPr>
            <a:r>
              <a:rPr lang="it-IT" altLang="it-IT" sz="1200"/>
              <a:t>Tale obbligazione garantisce un pagamento annuo di 5 €, per i tre anni successivi, cioè fino al 2021. Alla scadenza entrambe le obbligazioni rimborseranno 100 €. </a:t>
            </a:r>
          </a:p>
          <a:p>
            <a:pPr marL="228600" indent="-228600">
              <a:lnSpc>
                <a:spcPct val="100000"/>
              </a:lnSpc>
              <a:buFont typeface="+mj-lt"/>
              <a:buAutoNum type="arabicPeriod"/>
            </a:pPr>
            <a:r>
              <a:rPr lang="it-IT" altLang="it-IT" sz="1200"/>
              <a:t>Supponiamo che l’investitore abbia necessità di vendere l’obbligazione A prima della scadenza. </a:t>
            </a:r>
          </a:p>
          <a:p>
            <a:pPr marL="228600" indent="-228600">
              <a:lnSpc>
                <a:spcPct val="100000"/>
              </a:lnSpc>
              <a:buFont typeface="+mj-lt"/>
              <a:buAutoNum type="arabicPeriod"/>
            </a:pPr>
            <a:r>
              <a:rPr lang="it-IT" altLang="it-IT"/>
              <a:t>Il valore finanziario dell’obbligazione sarà inferiore a 100 Euro: infatti se è possibile investire ad un tasso del 5% con una garanzia di rimborso di 100 Euro, non si troverebbe nessun acquirente disposto a pagare 100 € per una obbligazione che rende il 3%. </a:t>
            </a:r>
          </a:p>
          <a:p>
            <a:pPr marL="228600" indent="-228600">
              <a:lnSpc>
                <a:spcPct val="100000"/>
              </a:lnSpc>
              <a:buFont typeface="+mj-lt"/>
              <a:buAutoNum type="arabicPeriod"/>
            </a:pPr>
            <a:r>
              <a:rPr lang="it-IT" altLang="it-IT"/>
              <a:t>Il valore dell’obbligazione A, pertanto, diminuisce.</a:t>
            </a:r>
          </a:p>
          <a:p>
            <a:pPr marL="228600" indent="-228600">
              <a:lnSpc>
                <a:spcPct val="100000"/>
              </a:lnSpc>
              <a:buFont typeface="+mj-lt"/>
              <a:buAutoNum type="arabicPeriod"/>
            </a:pPr>
            <a:endParaRPr lang="it-IT" altLang="it-IT" sz="120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b="0" i="0" u="none" strike="noStrike" kern="1200" baseline="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192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a:solidFill>
                  <a:schemeClr val="tx1"/>
                </a:solidFill>
                <a:latin typeface="Garamond"/>
                <a:ea typeface="+mn-ea"/>
                <a:cs typeface="Garamond"/>
              </a:rPr>
              <a:t>AUDIO</a:t>
            </a:r>
          </a:p>
          <a:p>
            <a:pPr marL="228600" indent="-228600">
              <a:lnSpc>
                <a:spcPct val="150000"/>
              </a:lnSpc>
              <a:buFont typeface="+mj-lt"/>
              <a:buAutoNum type="arabicPeriod"/>
            </a:pPr>
            <a:r>
              <a:rPr lang="it-IT" sz="1200" kern="1200">
                <a:solidFill>
                  <a:schemeClr val="tx1"/>
                </a:solidFill>
                <a:latin typeface="Garamond"/>
                <a:ea typeface="+mn-ea"/>
                <a:cs typeface="Garamond"/>
              </a:rPr>
              <a:t>Al momento dell’acquisto di una obbligazione, che cosa occorre valutare per non perdere parte del capitale qualora si dovesse vendere l’obbligazione prima della scadenza? </a:t>
            </a:r>
          </a:p>
          <a:p>
            <a:pPr marL="228600" indent="-228600">
              <a:lnSpc>
                <a:spcPct val="150000"/>
              </a:lnSpc>
              <a:buFont typeface="+mj-lt"/>
              <a:buAutoNum type="arabicPeriod"/>
            </a:pPr>
            <a:r>
              <a:rPr lang="it-IT" sz="1200" kern="1200">
                <a:solidFill>
                  <a:schemeClr val="tx1"/>
                </a:solidFill>
                <a:latin typeface="Garamond"/>
                <a:ea typeface="+mn-ea"/>
                <a:cs typeface="Garamond"/>
              </a:rPr>
              <a:t>Per fare questo tipo di valutazione, è necessario disporre di una misura, la duration:</a:t>
            </a:r>
          </a:p>
          <a:p>
            <a:pPr marL="228600" indent="-228600">
              <a:lnSpc>
                <a:spcPct val="150000"/>
              </a:lnSpc>
              <a:buFont typeface="+mj-lt"/>
              <a:buAutoNum type="arabicPeriod"/>
            </a:pPr>
            <a:r>
              <a:rPr lang="it-IT" sz="1200" kern="1200">
                <a:solidFill>
                  <a:schemeClr val="tx1"/>
                </a:solidFill>
                <a:latin typeface="Garamond"/>
                <a:ea typeface="+mn-ea"/>
                <a:cs typeface="Garamond"/>
              </a:rPr>
              <a:t>la duration, infatti, rappresenta il tempo di rientro del capitale investito, ossia il lasso di tempo che deve trascorrere per avere la certezza di vendere l’obbligazione, anche prima della scadenza, senza perdere quanto speso inizialmente.</a:t>
            </a:r>
          </a:p>
          <a:p>
            <a:pPr marL="228600" indent="-228600">
              <a:lnSpc>
                <a:spcPct val="150000"/>
              </a:lnSpc>
              <a:buFont typeface="+mj-lt"/>
              <a:buAutoNum type="arabicPeriod"/>
            </a:pPr>
            <a:r>
              <a:rPr lang="it-IT" sz="1200" kern="1200">
                <a:solidFill>
                  <a:schemeClr val="tx1"/>
                </a:solidFill>
                <a:latin typeface="Garamond"/>
                <a:ea typeface="+mn-ea"/>
                <a:cs typeface="Garamond"/>
              </a:rPr>
              <a:t>Nel grafico possiamo visualizzare il flusso in uscita, cioè l’esborso iniziale corrispondente al prezzo pagato per acquistare l’obbligazione a tasso fisso, e i flussi in entrata, cioè le cedole e il rimborso del capitale in scadenza, come una serie di pesi appoggiati su un’ asta: l’asse del tempo.		</a:t>
            </a:r>
          </a:p>
          <a:p>
            <a:pPr marL="228600" indent="-228600">
              <a:lnSpc>
                <a:spcPct val="150000"/>
              </a:lnSpc>
              <a:buFont typeface="+mj-lt"/>
              <a:buAutoNum type="arabicPeriod"/>
            </a:pPr>
            <a:r>
              <a:rPr lang="it-IT" sz="1200" kern="1200">
                <a:solidFill>
                  <a:schemeClr val="tx1"/>
                </a:solidFill>
                <a:latin typeface="Garamond"/>
                <a:ea typeface="+mn-ea"/>
                <a:cs typeface="Garamond"/>
              </a:rPr>
              <a:t>Il perno che mantiene in equilibrio i pesi sull’asta, il “baricentro” dei flussi dei titoli, è la duration. </a:t>
            </a:r>
          </a:p>
          <a:p>
            <a:pPr marL="228600" indent="-228600">
              <a:lnSpc>
                <a:spcPct val="150000"/>
              </a:lnSpc>
              <a:buFont typeface="+mj-lt"/>
              <a:buAutoNum type="arabicPeriod"/>
            </a:pPr>
            <a:r>
              <a:rPr lang="it-IT" sz="1200" kern="1200">
                <a:solidFill>
                  <a:schemeClr val="tx1"/>
                </a:solidFill>
                <a:latin typeface="Garamond"/>
                <a:ea typeface="+mn-ea"/>
                <a:cs typeface="Garamond"/>
              </a:rPr>
              <a:t>Il perno indica per quanto tempo occorre tenere ferma l’obbligazione per non perdere il capitale. </a:t>
            </a:r>
          </a:p>
          <a:p>
            <a:pPr marL="228600" indent="-228600">
              <a:lnSpc>
                <a:spcPct val="150000"/>
              </a:lnSpc>
              <a:buFont typeface="+mj-lt"/>
              <a:buAutoNum type="arabicPeriod"/>
            </a:pPr>
            <a:endParaRPr lang="it-IT" sz="1200" kern="1200" dirty="0">
              <a:solidFill>
                <a:schemeClr val="tx1"/>
              </a:solidFill>
              <a:latin typeface="Garamond"/>
              <a:ea typeface="+mn-ea"/>
              <a:cs typeface="Garamond"/>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17539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kern="1200">
                <a:solidFill>
                  <a:schemeClr val="tx1"/>
                </a:solidFill>
                <a:effectLst/>
                <a:latin typeface="+mn-lt"/>
                <a:ea typeface="+mn-ea"/>
                <a:cs typeface="+mn-cs"/>
              </a:rPr>
              <a:t>Se si prevede il calo dei tassi di interesse di mercato, </a:t>
            </a:r>
          </a:p>
          <a:p>
            <a:pPr marL="228600" indent="-228600">
              <a:buFont typeface="+mj-lt"/>
              <a:buAutoNum type="arabicPeriod"/>
            </a:pPr>
            <a:r>
              <a:rPr lang="it-IT" sz="1200" kern="1200">
                <a:solidFill>
                  <a:schemeClr val="tx1"/>
                </a:solidFill>
                <a:effectLst/>
                <a:latin typeface="+mn-lt"/>
                <a:ea typeface="+mn-ea"/>
                <a:cs typeface="+mn-cs"/>
              </a:rPr>
              <a:t>è opportuno comprare </a:t>
            </a:r>
          </a:p>
          <a:p>
            <a:pPr marL="228600" indent="-228600">
              <a:buFont typeface="+mj-lt"/>
              <a:buAutoNum type="arabicPeriod"/>
            </a:pPr>
            <a:r>
              <a:rPr lang="it-IT" sz="1200" kern="1200">
                <a:solidFill>
                  <a:schemeClr val="tx1"/>
                </a:solidFill>
                <a:effectLst/>
                <a:latin typeface="+mn-lt"/>
                <a:ea typeface="+mn-ea"/>
                <a:cs typeface="+mn-cs"/>
              </a:rPr>
              <a:t>titoli con una duration elevata, </a:t>
            </a:r>
          </a:p>
          <a:p>
            <a:pPr marL="228600" indent="-228600">
              <a:buFont typeface="+mj-lt"/>
              <a:buAutoNum type="arabicPeriod"/>
            </a:pPr>
            <a:r>
              <a:rPr lang="it-IT" sz="1200" kern="1200">
                <a:solidFill>
                  <a:schemeClr val="tx1"/>
                </a:solidFill>
                <a:effectLst/>
                <a:latin typeface="+mn-lt"/>
                <a:ea typeface="+mn-ea"/>
                <a:cs typeface="+mn-cs"/>
              </a:rPr>
              <a:t>(ad esempio decennali, trentennali, o zero coupon bond) perchè il loro prezzo aumenta.</a:t>
            </a:r>
          </a:p>
          <a:p>
            <a:pPr marL="228600" indent="-228600">
              <a:buFont typeface="+mj-lt"/>
              <a:buAutoNum type="arabicPeriod"/>
            </a:pPr>
            <a:r>
              <a:rPr lang="it-IT" sz="1200" kern="1200">
                <a:solidFill>
                  <a:schemeClr val="tx1"/>
                </a:solidFill>
                <a:effectLst/>
                <a:latin typeface="+mn-lt"/>
                <a:ea typeface="+mn-ea"/>
                <a:cs typeface="+mn-cs"/>
              </a:rPr>
              <a:t>Al contrario quando si ipotizza un rialzo dei tassi di interesse </a:t>
            </a:r>
          </a:p>
          <a:p>
            <a:pPr marL="228600" indent="-228600">
              <a:buFont typeface="+mj-lt"/>
              <a:buAutoNum type="arabicPeriod"/>
            </a:pPr>
            <a:r>
              <a:rPr lang="it-IT" sz="1200" kern="1200">
                <a:solidFill>
                  <a:schemeClr val="tx1"/>
                </a:solidFill>
                <a:effectLst/>
                <a:latin typeface="+mn-lt"/>
                <a:ea typeface="+mn-ea"/>
                <a:cs typeface="+mn-cs"/>
              </a:rPr>
              <a:t>si deve “accorciare” la duration, </a:t>
            </a:r>
          </a:p>
          <a:p>
            <a:pPr marL="228600" indent="-228600">
              <a:buFont typeface="+mj-lt"/>
              <a:buAutoNum type="arabicPeriod"/>
            </a:pPr>
            <a:r>
              <a:rPr lang="it-IT" sz="1200" kern="1200">
                <a:solidFill>
                  <a:schemeClr val="tx1"/>
                </a:solidFill>
                <a:effectLst/>
                <a:latin typeface="+mn-lt"/>
                <a:ea typeface="+mn-ea"/>
                <a:cs typeface="+mn-cs"/>
              </a:rPr>
              <a:t>puntando su titoli di  più breve scadenza </a:t>
            </a:r>
          </a:p>
          <a:p>
            <a:pPr marL="228600" indent="-228600">
              <a:buFont typeface="+mj-lt"/>
              <a:buAutoNum type="arabicPeriod"/>
            </a:pPr>
            <a:r>
              <a:rPr lang="it-IT" sz="1200" kern="1200">
                <a:solidFill>
                  <a:schemeClr val="tx1"/>
                </a:solidFill>
                <a:effectLst/>
                <a:latin typeface="+mn-lt"/>
                <a:ea typeface="+mn-ea"/>
                <a:cs typeface="+mn-cs"/>
              </a:rPr>
              <a:t>(ad esempio bot che hanno durata massima un anno, certificati del tesoro, zero coupon con durata massima due anni, buoni ordinari del tesoro a tre, cinque anni...), </a:t>
            </a:r>
          </a:p>
          <a:p>
            <a:pPr marL="228600" indent="-228600">
              <a:buFont typeface="+mj-lt"/>
              <a:buAutoNum type="arabicPeriod"/>
            </a:pPr>
            <a:r>
              <a:rPr lang="it-IT" sz="1200" kern="1200">
                <a:solidFill>
                  <a:schemeClr val="tx1"/>
                </a:solidFill>
                <a:effectLst/>
                <a:latin typeface="+mn-lt"/>
                <a:ea typeface="+mn-ea"/>
                <a:cs typeface="+mn-cs"/>
              </a:rPr>
              <a:t>o in alternativa acquistare più titoli a tasso variabile </a:t>
            </a:r>
          </a:p>
          <a:p>
            <a:pPr marL="228600" indent="-228600">
              <a:buFont typeface="+mj-lt"/>
              <a:buAutoNum type="arabicPeriod"/>
            </a:pPr>
            <a:r>
              <a:rPr lang="it-IT" sz="1200" kern="1200">
                <a:solidFill>
                  <a:schemeClr val="tx1"/>
                </a:solidFill>
                <a:effectLst/>
                <a:latin typeface="+mn-lt"/>
                <a:ea typeface="+mn-ea"/>
                <a:cs typeface="+mn-cs"/>
              </a:rPr>
              <a:t>(ad esempio certificati di credito del tesoro). </a:t>
            </a:r>
          </a:p>
          <a:p>
            <a:pPr marL="228600" indent="-228600">
              <a:buFont typeface="+mj-lt"/>
              <a:buAutoNum type="arabicPeriod"/>
            </a:pPr>
            <a:r>
              <a:rPr lang="it-IT" sz="1200" kern="1200">
                <a:solidFill>
                  <a:schemeClr val="tx1"/>
                </a:solidFill>
                <a:effectLst/>
                <a:latin typeface="+mn-lt"/>
                <a:ea typeface="+mn-ea"/>
                <a:cs typeface="+mn-cs"/>
              </a:rPr>
              <a:t>Diversamente dai titoli a tasso fisso, i titoli a tasso variabile hanno una duration molto bassa (prossima allo zero) perché la cedola si adegua, quasi istantaneamente, al tasso di mercato. </a:t>
            </a:r>
          </a:p>
          <a:p>
            <a:pPr marL="228600" indent="-228600">
              <a:buFont typeface="+mj-lt"/>
              <a:buAutoNum type="arabicPeriod"/>
            </a:pPr>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t>18</a:t>
            </a:fld>
            <a:endParaRPr lang="it-IT"/>
          </a:p>
        </p:txBody>
      </p:sp>
    </p:spTree>
    <p:extLst>
      <p:ext uri="{BB962C8B-B14F-4D97-AF65-F5344CB8AC3E}">
        <p14:creationId xmlns:p14="http://schemas.microsoft.com/office/powerpoint/2010/main" val="2733347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nSpc>
                <a:spcPct val="100000"/>
              </a:lnSpc>
              <a:buFont typeface="+mj-lt"/>
              <a:buAutoNum type="arabicPeriod"/>
            </a:pPr>
            <a:r>
              <a:rPr lang="it-IT" altLang="it-IT" sz="1200" dirty="0"/>
              <a:t>Da che cosa è influenzata la </a:t>
            </a:r>
            <a:r>
              <a:rPr lang="it-IT" altLang="it-IT" sz="1200" dirty="0" err="1"/>
              <a:t>duration</a:t>
            </a:r>
            <a:r>
              <a:rPr lang="it-IT" altLang="it-IT" sz="1200" dirty="0"/>
              <a:t>? </a:t>
            </a:r>
          </a:p>
          <a:p>
            <a:pPr marL="228600" indent="-228600">
              <a:lnSpc>
                <a:spcPct val="100000"/>
              </a:lnSpc>
              <a:buFont typeface="+mj-lt"/>
              <a:buAutoNum type="arabicPeriod"/>
            </a:pPr>
            <a:r>
              <a:rPr lang="it-IT" altLang="it-IT" sz="1200" dirty="0"/>
              <a:t>Innanzitutto dalla durata e dalla tipologia di rimborso dell’investimento. Infatti:</a:t>
            </a:r>
          </a:p>
          <a:p>
            <a:pPr marL="228600" indent="-228600">
              <a:lnSpc>
                <a:spcPct val="100000"/>
              </a:lnSpc>
              <a:buFont typeface="+mj-lt"/>
              <a:buAutoNum type="arabicPeriod"/>
            </a:pPr>
            <a:r>
              <a:rPr lang="it-IT" altLang="it-IT" sz="1200" dirty="0"/>
              <a:t>Quanto maggiore è la durata dell’obbligazione, </a:t>
            </a:r>
          </a:p>
          <a:p>
            <a:pPr marL="228600" indent="-228600">
              <a:lnSpc>
                <a:spcPct val="100000"/>
              </a:lnSpc>
              <a:buFont typeface="+mj-lt"/>
              <a:buAutoNum type="arabicPeriod"/>
            </a:pPr>
            <a:r>
              <a:rPr lang="it-IT" altLang="it-IT" sz="1200" dirty="0"/>
              <a:t>tanto maggiore è la </a:t>
            </a:r>
            <a:r>
              <a:rPr lang="it-IT" altLang="it-IT" sz="1200" dirty="0" err="1"/>
              <a:t>duration</a:t>
            </a:r>
            <a:r>
              <a:rPr lang="it-IT" altLang="it-IT" sz="1200" dirty="0"/>
              <a:t>. Questo perché è più lungo il periodo nel quale ci si impegna ad accettare un determinato tasso d’interesse.</a:t>
            </a:r>
          </a:p>
          <a:p>
            <a:pPr marL="228600" indent="-228600">
              <a:lnSpc>
                <a:spcPct val="100000"/>
              </a:lnSpc>
              <a:buFont typeface="+mj-lt"/>
              <a:buAutoNum type="arabicPeriod"/>
            </a:pPr>
            <a:r>
              <a:rPr lang="it-IT" altLang="it-IT" sz="1200" dirty="0"/>
              <a:t>Quanto maggiore è il capitale investito, </a:t>
            </a:r>
          </a:p>
          <a:p>
            <a:pPr marL="228600" indent="-228600">
              <a:lnSpc>
                <a:spcPct val="100000"/>
              </a:lnSpc>
              <a:buFont typeface="+mj-lt"/>
              <a:buAutoNum type="arabicPeriod"/>
            </a:pPr>
            <a:r>
              <a:rPr lang="it-IT" altLang="it-IT" sz="1200" dirty="0"/>
              <a:t>tanto maggiore è la </a:t>
            </a:r>
            <a:r>
              <a:rPr lang="it-IT" altLang="it-IT" sz="1200" dirty="0" err="1"/>
              <a:t>duration</a:t>
            </a:r>
            <a:r>
              <a:rPr lang="it-IT" altLang="it-IT" sz="1200" dirty="0"/>
              <a:t>. Questo perché è maggiore il capitale sul quale ci si impegna ad accettare un determinato tasso d’interesse. </a:t>
            </a:r>
          </a:p>
          <a:p>
            <a:pPr marL="228600" indent="-228600">
              <a:lnSpc>
                <a:spcPct val="100000"/>
              </a:lnSpc>
              <a:buFont typeface="+mj-lt"/>
              <a:buAutoNum type="arabicPeriod"/>
            </a:pPr>
            <a:r>
              <a:rPr lang="it-IT" altLang="it-IT" sz="1200" dirty="0"/>
              <a:t>Se aumentano i flussi di cassa, la </a:t>
            </a:r>
            <a:r>
              <a:rPr lang="it-IT" altLang="it-IT" sz="1200" dirty="0" err="1"/>
              <a:t>duration</a:t>
            </a:r>
            <a:r>
              <a:rPr lang="it-IT" altLang="it-IT" sz="1200" dirty="0"/>
              <a:t> tenderà a ridursi, in quanto l'investitore rientrerà prima in possesso del capitale investito.</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8354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nSpc>
                <a:spcPct val="100000"/>
              </a:lnSpc>
              <a:buFont typeface="+mj-lt"/>
              <a:buAutoNum type="arabicPeriod"/>
            </a:pPr>
            <a:r>
              <a:rPr lang="it-IT" altLang="it-IT" sz="1200"/>
              <a:t>Frequenza ed entità delle cedole sono altri elementi che influenzano la duration; </a:t>
            </a:r>
          </a:p>
          <a:p>
            <a:pPr marL="228600" indent="-228600">
              <a:lnSpc>
                <a:spcPct val="100000"/>
              </a:lnSpc>
              <a:buFont typeface="+mj-lt"/>
              <a:buAutoNum type="arabicPeriod"/>
            </a:pPr>
            <a:r>
              <a:rPr lang="it-IT" altLang="it-IT" sz="1200"/>
              <a:t>infatti: tanto minore è la cedola pagata dall’obbligazione, o la frequenza cedolare  - per esempio annuale piuttosto che mensile -  tanto maggiori sono le oscillazioni di prezzo dovute alla variazione nei tassi.</a:t>
            </a:r>
          </a:p>
          <a:p>
            <a:pPr marL="228600" indent="-228600">
              <a:lnSpc>
                <a:spcPct val="100000"/>
              </a:lnSpc>
              <a:buFont typeface="+mj-lt"/>
              <a:buAutoNum type="arabicPeriod"/>
            </a:pPr>
            <a:r>
              <a:rPr lang="it-IT" altLang="it-IT" sz="1200"/>
              <a:t>Questo si spiega in quanto maggiore è la cedola incassata ogni anno o la frequenza con cui viene incassata, maggiore è l’importo o la frequenza che si può reinvestire a condizioni più favorevoli, limitando in parte il danno dovuto all’aumento dei tassi.</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7954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buFont typeface="+mj-lt"/>
              <a:buAutoNum type="arabicPeriod"/>
            </a:pPr>
            <a:r>
              <a:rPr lang="it-IT" altLang="it-IT" sz="1200" b="0" dirty="0">
                <a:solidFill>
                  <a:srgbClr val="000000"/>
                </a:solidFill>
              </a:rPr>
              <a:t>Le principali tipologie di rischio azionario prese in considerazione dagli analisti, sono:</a:t>
            </a:r>
          </a:p>
          <a:p>
            <a:pPr marL="228600" indent="-228600">
              <a:buFont typeface="+mj-lt"/>
              <a:buAutoNum type="arabicPeriod"/>
            </a:pPr>
            <a:r>
              <a:rPr lang="it-IT" altLang="it-IT" sz="1200" b="0" dirty="0">
                <a:solidFill>
                  <a:srgbClr val="000000"/>
                </a:solidFill>
              </a:rPr>
              <a:t>il rischio </a:t>
            </a:r>
            <a:r>
              <a:rPr lang="it-IT" altLang="it-IT" sz="1200" b="0" dirty="0" smtClean="0">
                <a:solidFill>
                  <a:srgbClr val="000000"/>
                </a:solidFill>
              </a:rPr>
              <a:t>legato al </a:t>
            </a:r>
            <a:r>
              <a:rPr lang="it-IT" altLang="it-IT" sz="1200" b="0" dirty="0">
                <a:solidFill>
                  <a:srgbClr val="000000"/>
                </a:solidFill>
              </a:rPr>
              <a:t>cambiamento innovativo e al vantaggio competitivo, </a:t>
            </a:r>
            <a:r>
              <a:rPr lang="it-IT" altLang="it-IT" sz="1200" b="0" dirty="0" smtClean="0">
                <a:solidFill>
                  <a:srgbClr val="000000"/>
                </a:solidFill>
              </a:rPr>
              <a:t>connesso a </a:t>
            </a:r>
            <a:r>
              <a:rPr lang="it-IT" altLang="it-IT" sz="1200" b="0" dirty="0">
                <a:solidFill>
                  <a:srgbClr val="000000"/>
                </a:solidFill>
              </a:rPr>
              <a:t>fattori quali la concorrenza, le strategie e la struttura organizzativa;</a:t>
            </a:r>
          </a:p>
          <a:p>
            <a:pPr marL="228600" indent="-228600">
              <a:buFont typeface="+mj-lt"/>
              <a:buAutoNum type="arabicPeriod"/>
            </a:pPr>
            <a:r>
              <a:rPr lang="it-IT" altLang="it-IT" sz="1200" b="0" dirty="0">
                <a:solidFill>
                  <a:srgbClr val="000000"/>
                </a:solidFill>
              </a:rPr>
              <a:t>il rischio legato ai fattori ambientali e sociali esterni, quali interventi normativi o eventi inattesi;</a:t>
            </a:r>
          </a:p>
          <a:p>
            <a:pPr marL="228600" indent="-228600">
              <a:buFont typeface="+mj-lt"/>
              <a:buAutoNum type="arabicPeriod"/>
            </a:pPr>
            <a:r>
              <a:rPr lang="it-IT" altLang="it-IT" sz="1200" b="0" dirty="0">
                <a:solidFill>
                  <a:srgbClr val="000000"/>
                </a:solidFill>
              </a:rPr>
              <a:t>il rischio legato alla crescita, influenzato dai cicli economici e dalle dinamiche finanziarie;</a:t>
            </a:r>
          </a:p>
          <a:p>
            <a:pPr marL="228600" indent="-228600">
              <a:buFont typeface="+mj-lt"/>
              <a:buAutoNum type="arabicPeriod"/>
            </a:pPr>
            <a:r>
              <a:rPr lang="it-IT" altLang="it-IT" sz="1200" b="0" dirty="0">
                <a:solidFill>
                  <a:srgbClr val="000000"/>
                </a:solidFill>
              </a:rPr>
              <a:t>ed il rischio legato alla solidità finanziaria e alla speculazione, quindi alla capacità di investimento e all’oscillazione dei prezzi di mercato.</a:t>
            </a:r>
          </a:p>
          <a:p>
            <a:pPr marL="228600" indent="-228600">
              <a:buFont typeface="+mj-lt"/>
              <a:buAutoNum type="arabicPeriod"/>
            </a:pPr>
            <a:endParaRPr lang="it-IT" altLang="it-IT" sz="1200" b="0" dirty="0">
              <a:solidFill>
                <a:srgbClr val="000000"/>
              </a:solidFill>
            </a:endParaRPr>
          </a:p>
          <a:p>
            <a:pPr marL="228600" indent="-228600">
              <a:buFont typeface="+mj-lt"/>
              <a:buAutoNum type="arabicPeriod"/>
            </a:pPr>
            <a:endParaRPr lang="it-IT" altLang="it-IT" sz="1200" b="0" dirty="0">
              <a:solidFill>
                <a:srgbClr val="000000"/>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GB" altLang="it-IT" sz="1200" b="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69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a:t>AUDIO</a:t>
            </a:r>
          </a:p>
          <a:p>
            <a:pPr marL="228600" indent="-228600">
              <a:buFont typeface="+mj-lt"/>
              <a:buAutoNum type="arabicPeriod"/>
            </a:pPr>
            <a:r>
              <a:rPr lang="it-IT" sz="1200" kern="1200">
                <a:solidFill>
                  <a:schemeClr val="tx1"/>
                </a:solidFill>
                <a:effectLst/>
                <a:latin typeface="+mn-lt"/>
                <a:ea typeface="+mn-ea"/>
                <a:cs typeface="+mn-cs"/>
              </a:rPr>
              <a:t>Le obbligazioni possono essere un ottimo mezzo per generare ricavi </a:t>
            </a:r>
          </a:p>
          <a:p>
            <a:pPr marL="228600" indent="-228600">
              <a:buFont typeface="+mj-lt"/>
              <a:buAutoNum type="arabicPeriod"/>
            </a:pPr>
            <a:r>
              <a:rPr lang="it-IT" sz="1200" kern="1200">
                <a:solidFill>
                  <a:schemeClr val="tx1"/>
                </a:solidFill>
                <a:effectLst/>
                <a:latin typeface="+mn-lt"/>
                <a:ea typeface="+mn-ea"/>
                <a:cs typeface="+mn-cs"/>
              </a:rPr>
              <a:t>e sono ampiamente ritenute un investimento sicuro, tuttavia, gli investitori devono essere </a:t>
            </a:r>
          </a:p>
          <a:p>
            <a:pPr marL="228600" indent="-228600">
              <a:buFont typeface="+mj-lt"/>
              <a:buAutoNum type="arabicPeriod"/>
            </a:pPr>
            <a:r>
              <a:rPr lang="it-IT" sz="1200" kern="1200">
                <a:solidFill>
                  <a:schemeClr val="tx1"/>
                </a:solidFill>
                <a:effectLst/>
                <a:latin typeface="+mn-lt"/>
                <a:ea typeface="+mn-ea"/>
                <a:cs typeface="+mn-cs"/>
              </a:rPr>
              <a:t>consapevoli di alcuni rischi e insidie potenziali nel possedere obbligazioni, che siano societarie o governative.</a:t>
            </a:r>
          </a:p>
          <a:p>
            <a:pPr marL="228600" indent="-228600">
              <a:buFont typeface="+mj-lt"/>
              <a:buAutoNum type="arabicPeriod"/>
            </a:pPr>
            <a:r>
              <a:rPr lang="it-IT" sz="1200">
                <a:cs typeface="Arial" charset="0"/>
              </a:rPr>
              <a:t>Fai clic sulle immagini e scopri di che cosa parleremo nelle prossime pagine!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lgn="l">
              <a:buFont typeface="+mj-lt"/>
              <a:buAutoNum type="arabicPeriod"/>
            </a:pPr>
            <a:r>
              <a:rPr lang="it-IT" altLang="it-IT" sz="1200" b="0" dirty="0">
                <a:solidFill>
                  <a:schemeClr val="tx1"/>
                </a:solidFill>
              </a:rPr>
              <a:t>Per completare il quadro d’informazioni relative ai fattori di rischio, </a:t>
            </a:r>
          </a:p>
          <a:p>
            <a:pPr marL="228600" indent="-228600" algn="l">
              <a:buFont typeface="+mj-lt"/>
              <a:buAutoNum type="arabicPeriod"/>
            </a:pPr>
            <a:r>
              <a:rPr lang="it-IT" altLang="it-IT" sz="1200" b="0" dirty="0">
                <a:solidFill>
                  <a:schemeClr val="tx1"/>
                </a:solidFill>
              </a:rPr>
              <a:t>distinguiamo tra rischio specifico </a:t>
            </a:r>
          </a:p>
          <a:p>
            <a:pPr marL="228600" indent="-228600" algn="l">
              <a:buFont typeface="+mj-lt"/>
              <a:buAutoNum type="arabicPeriod"/>
            </a:pPr>
            <a:r>
              <a:rPr lang="it-IT" altLang="it-IT" sz="1200" b="0" dirty="0">
                <a:solidFill>
                  <a:schemeClr val="tx1"/>
                </a:solidFill>
              </a:rPr>
              <a:t>e rischio di sistema.</a:t>
            </a:r>
          </a:p>
          <a:p>
            <a:pPr marL="228600" indent="-228600" algn="l">
              <a:buFont typeface="+mj-lt"/>
              <a:buAutoNum type="arabicPeriod"/>
            </a:pPr>
            <a:r>
              <a:rPr lang="it-IT" altLang="it-IT" sz="1200" b="0" dirty="0">
                <a:solidFill>
                  <a:schemeClr val="tx1"/>
                </a:solidFill>
              </a:rPr>
              <a:t>Si parla di rischio specifico dei titoli azionari in riferimento alle caratteristiche specifiche della società emittente, </a:t>
            </a:r>
          </a:p>
          <a:p>
            <a:pPr marL="228600" indent="-228600" algn="l">
              <a:buFont typeface="+mj-lt"/>
              <a:buAutoNum type="arabicPeriod"/>
            </a:pPr>
            <a:r>
              <a:rPr lang="it-IT" altLang="it-IT" sz="1200" b="0" dirty="0">
                <a:solidFill>
                  <a:schemeClr val="tx1"/>
                </a:solidFill>
              </a:rPr>
              <a:t>ad esempio la gestione aziendale, la sua posizione competitiva, il settore di appartenenza; </a:t>
            </a:r>
          </a:p>
          <a:p>
            <a:pPr marL="228600" indent="-228600" algn="l">
              <a:buFont typeface="+mj-lt"/>
              <a:buAutoNum type="arabicPeriod"/>
            </a:pPr>
            <a:r>
              <a:rPr lang="it-IT" altLang="it-IT" sz="1200" b="0" dirty="0">
                <a:solidFill>
                  <a:schemeClr val="tx1"/>
                </a:solidFill>
              </a:rPr>
              <a:t>mentre si</a:t>
            </a:r>
            <a:r>
              <a:rPr lang="it-IT" altLang="it-IT" sz="1200" b="0" baseline="0" dirty="0">
                <a:solidFill>
                  <a:schemeClr val="tx1"/>
                </a:solidFill>
              </a:rPr>
              <a:t> p</a:t>
            </a:r>
            <a:r>
              <a:rPr lang="it-IT" altLang="it-IT" sz="1200" b="0" dirty="0">
                <a:solidFill>
                  <a:schemeClr val="tx1"/>
                </a:solidFill>
              </a:rPr>
              <a:t>arla di rischio di sistema in riferimento alle variazioni del mercato in generale e ai suoi cicli economici.</a:t>
            </a:r>
          </a:p>
          <a:p>
            <a:pPr marL="228600" indent="-228600" algn="l">
              <a:buFont typeface="+mj-lt"/>
              <a:buAutoNum type="arabicPeriod"/>
            </a:pPr>
            <a:r>
              <a:rPr lang="it-IT" altLang="it-IT" sz="1200" b="0" dirty="0">
                <a:solidFill>
                  <a:schemeClr val="tx1"/>
                </a:solidFill>
              </a:rPr>
              <a:t>Questa distinzione è utile per comprendere meglio il significato della principale misura del rischio di sistema, il Beta.</a:t>
            </a:r>
          </a:p>
          <a:p>
            <a:pPr marL="228600" indent="-228600">
              <a:buFont typeface="+mj-lt"/>
              <a:buAutoNum type="arabicPeriod"/>
            </a:pPr>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t>22</a:t>
            </a:fld>
            <a:endParaRPr lang="it-IT"/>
          </a:p>
        </p:txBody>
      </p:sp>
    </p:spTree>
    <p:extLst>
      <p:ext uri="{BB962C8B-B14F-4D97-AF65-F5344CB8AC3E}">
        <p14:creationId xmlns:p14="http://schemas.microsoft.com/office/powerpoint/2010/main" val="2747372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a:solidFill>
                  <a:schemeClr val="tx1"/>
                </a:solidFill>
                <a:latin typeface="Garamond"/>
                <a:ea typeface="+mn-ea"/>
                <a:cs typeface="Garamond"/>
              </a:rPr>
              <a:t>AUDIO</a:t>
            </a:r>
          </a:p>
          <a:p>
            <a:pPr marL="228600" indent="-228600" algn="l">
              <a:buFont typeface="+mj-lt"/>
              <a:buAutoNum type="arabicPeriod"/>
            </a:pPr>
            <a:r>
              <a:rPr lang="it-IT" altLang="it-IT" sz="1200" b="0">
                <a:solidFill>
                  <a:schemeClr val="tx1"/>
                </a:solidFill>
              </a:rPr>
              <a:t>Per misurare il rischio di sistema gli analisti finanziari utilizzano </a:t>
            </a:r>
          </a:p>
          <a:p>
            <a:pPr marL="228600" indent="-228600" algn="l">
              <a:buFont typeface="+mj-lt"/>
              <a:buAutoNum type="arabicPeriod"/>
            </a:pPr>
            <a:r>
              <a:rPr lang="it-IT" altLang="it-IT" sz="1200" b="0">
                <a:solidFill>
                  <a:schemeClr val="tx1"/>
                </a:solidFill>
              </a:rPr>
              <a:t>l’indice Beta,</a:t>
            </a:r>
            <a:r>
              <a:rPr lang="it-IT" altLang="it-IT" sz="1200" b="0" baseline="0">
                <a:solidFill>
                  <a:schemeClr val="tx1"/>
                </a:solidFill>
              </a:rPr>
              <a:t> </a:t>
            </a:r>
            <a:endParaRPr lang="it-IT" altLang="it-IT" sz="1200" b="0">
              <a:solidFill>
                <a:schemeClr val="tx1"/>
              </a:solidFill>
            </a:endParaRPr>
          </a:p>
          <a:p>
            <a:pPr marL="228600" indent="-228600" algn="l">
              <a:buFont typeface="+mj-lt"/>
              <a:buAutoNum type="arabicPeriod"/>
            </a:pPr>
            <a:r>
              <a:rPr lang="it-IT" altLang="it-IT" sz="1200" b="0">
                <a:solidFill>
                  <a:schemeClr val="tx1"/>
                </a:solidFill>
              </a:rPr>
              <a:t>che misura la sensibilità di un titolo alle variazioni di mercato.</a:t>
            </a:r>
          </a:p>
          <a:p>
            <a:pPr marL="228600" indent="-228600" algn="l">
              <a:buFont typeface="+mj-lt"/>
              <a:buAutoNum type="arabicPeriod"/>
            </a:pPr>
            <a:r>
              <a:rPr lang="it-IT" altLang="it-IT" sz="1200" b="0" baseline="0">
                <a:solidFill>
                  <a:schemeClr val="tx1"/>
                </a:solidFill>
              </a:rPr>
              <a:t>Possiamo quindi costruire un grafico con </a:t>
            </a:r>
            <a:r>
              <a:rPr lang="it-IT" altLang="it-IT" sz="1200" b="0">
                <a:solidFill>
                  <a:schemeClr val="tx1"/>
                </a:solidFill>
              </a:rPr>
              <a:t>il valore del rendimento atteso di un’azione sull’asse delle ordinate</a:t>
            </a:r>
            <a:r>
              <a:rPr lang="it-IT" altLang="it-IT" sz="1200" b="0" baseline="0">
                <a:solidFill>
                  <a:schemeClr val="tx1"/>
                </a:solidFill>
              </a:rPr>
              <a:t> e beta </a:t>
            </a:r>
            <a:r>
              <a:rPr lang="it-IT" altLang="it-IT" sz="1200" b="0">
                <a:solidFill>
                  <a:schemeClr val="tx1"/>
                </a:solidFill>
              </a:rPr>
              <a:t>sull’asse delle ascisse.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a:solidFill>
                  <a:schemeClr val="tx1"/>
                </a:solidFill>
              </a:rPr>
              <a:t>Il mercato ha un</a:t>
            </a:r>
            <a:r>
              <a:rPr lang="it-IT" altLang="it-IT" sz="1200" b="0" baseline="0">
                <a:solidFill>
                  <a:schemeClr val="tx1"/>
                </a:solidFill>
              </a:rPr>
              <a:t> beta pari a 1.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baseline="0">
                <a:solidFill>
                  <a:schemeClr val="tx1"/>
                </a:solidFill>
              </a:rPr>
              <a:t>Se correttamente prezzati (i titoli si trovano sulla Security Market Line), i titoli con beta superiore a 1 dovrebbero quindi registrare rendimenti attesi superiori al mercato, in quanto la loro volatilità è più alta di quella del mercato.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baseline="0">
                <a:solidFill>
                  <a:schemeClr val="tx1"/>
                </a:solidFill>
              </a:rPr>
              <a:t>L'opposto vale anche per titoli con beta positivi, ma inferiori a 1.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baseline="0">
                <a:solidFill>
                  <a:schemeClr val="tx1"/>
                </a:solidFill>
              </a:rPr>
              <a:t>Quando il beta di un titolo è zero, il suo rendimento è pari a quello di un titolo risk free, in quanto la sensibilità rispetto al mercato è nulla.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baseline="0">
                <a:solidFill>
                  <a:schemeClr val="tx1"/>
                </a:solidFill>
              </a:rPr>
              <a:t>Titoli con beta negativi sono solo teorici e il loro rendimento è inferiore al titolo risk free, in quanto si muovono in direzione opposta al mercato e da un punto di vista economico si comportano come delle assicurazioni: offrono un rendimento positivo quando il mercato scende ed un rendimento negativo quando tutto il mercato sale.</a:t>
            </a:r>
            <a:endParaRPr lang="it-IT" altLang="it-IT" sz="1200" b="0">
              <a:solidFill>
                <a:schemeClr val="tx1"/>
              </a:solidFill>
            </a:endParaRPr>
          </a:p>
          <a:p>
            <a:pPr marL="228600" indent="-228600" algn="l">
              <a:buFont typeface="+mj-lt"/>
              <a:buAutoNum type="arabicPeriod"/>
            </a:pPr>
            <a:endParaRPr lang="it-IT" altLang="it-IT" sz="1200" b="0">
              <a:solidFill>
                <a:schemeClr val="tx1"/>
              </a:solidFill>
            </a:endParaRPr>
          </a:p>
          <a:p>
            <a:pPr marL="228600" indent="-228600">
              <a:lnSpc>
                <a:spcPct val="150000"/>
              </a:lnSpc>
              <a:buFont typeface="+mj-lt"/>
              <a:buAutoNum type="arabicPeriod"/>
            </a:pPr>
            <a:endParaRPr lang="it-IT" sz="1200" kern="1200" dirty="0">
              <a:solidFill>
                <a:schemeClr val="tx1"/>
              </a:solidFill>
              <a:latin typeface="Garamond"/>
              <a:ea typeface="+mn-ea"/>
              <a:cs typeface="Garamond"/>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8213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Bene, </a:t>
            </a:r>
            <a:r>
              <a:rPr lang="it-IT" sz="1200" b="0" i="0" kern="1200" baseline="0" dirty="0">
                <a:solidFill>
                  <a:schemeClr val="tx1"/>
                </a:solidFill>
                <a:effectLst/>
                <a:latin typeface="+mn-lt"/>
                <a:ea typeface="+mn-ea"/>
                <a:cs typeface="+mn-cs"/>
              </a:rPr>
              <a:t>vai a fare il </a:t>
            </a:r>
            <a:r>
              <a:rPr lang="it-IT" sz="1200" b="0" i="0" kern="1200" dirty="0">
                <a:solidFill>
                  <a:schemeClr val="tx1"/>
                </a:solidFill>
                <a:effectLst/>
                <a:latin typeface="+mn-lt"/>
                <a:ea typeface="+mn-ea"/>
                <a:cs typeface="+mn-cs"/>
              </a:rPr>
              <a:t>punto con l’esperto.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a:t>Ora fermati un secondo e </a:t>
            </a:r>
            <a:r>
              <a:rPr lang="it-IT" dirty="0"/>
              <a:t>prova a rispondere a questa domanda!</a:t>
            </a:r>
          </a:p>
          <a:p>
            <a:endParaRPr lang="it-IT" dirty="0"/>
          </a:p>
          <a:p>
            <a:r>
              <a:rPr lang="it-IT" dirty="0"/>
              <a:t>Feedback.</a:t>
            </a:r>
          </a:p>
          <a:p>
            <a:pPr marL="228600" indent="-228600" algn="just">
              <a:lnSpc>
                <a:spcPct val="120000"/>
              </a:lnSpc>
              <a:buFont typeface="+mj-lt"/>
              <a:buAutoNum type="arabicPeriod"/>
              <a:defRPr/>
            </a:pPr>
            <a:r>
              <a:rPr lang="it-IT" dirty="0"/>
              <a:t>Esatto!/Non esatto</a:t>
            </a:r>
            <a:r>
              <a:rPr lang="it-IT"/>
              <a:t>!</a:t>
            </a:r>
            <a:r>
              <a:rPr lang="it-IT" baseline="0"/>
              <a:t> Il caso di investimenti di breve durata in obbligazioni di emittenti con rating bassi è tipico degli investimenti ad alto rischio, e pertanto il rendimento è alto.</a:t>
            </a:r>
          </a:p>
          <a:p>
            <a:pPr marL="228600" indent="-228600" algn="just">
              <a:lnSpc>
                <a:spcPct val="120000"/>
              </a:lnSpc>
              <a:buFont typeface="+mj-lt"/>
              <a:buAutoNum type="arabicPeriod"/>
              <a:defRPr/>
            </a:pPr>
            <a:endParaRPr lang="it-IT" sz="1200" b="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25</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Possiamo definire il rischio come un evento futuro al quale è possibile associare una certa probabilità di accadimento. </a:t>
            </a:r>
          </a:p>
          <a:p>
            <a:pPr marL="228600" indent="-228600">
              <a:buFont typeface="+mj-lt"/>
              <a:buAutoNum type="arabicPeriod"/>
            </a:pPr>
            <a:r>
              <a:rPr lang="it-IT" sz="1200" kern="1200">
                <a:solidFill>
                  <a:schemeClr val="tx1"/>
                </a:solidFill>
                <a:effectLst/>
                <a:latin typeface="+mn-lt"/>
                <a:ea typeface="+mn-ea"/>
                <a:cs typeface="+mn-cs"/>
              </a:rPr>
              <a:t>Ad esempio, un giocatore che scommette sull'uscita del numero 1 prima del lancio di un dado opera in un mondo rischioso: </a:t>
            </a:r>
          </a:p>
          <a:p>
            <a:pPr marL="228600" indent="-228600">
              <a:buFont typeface="+mj-lt"/>
              <a:buAutoNum type="arabicPeriod"/>
            </a:pPr>
            <a:r>
              <a:rPr lang="it-IT" sz="1200" kern="1200">
                <a:solidFill>
                  <a:schemeClr val="tx1"/>
                </a:solidFill>
                <a:effectLst/>
                <a:latin typeface="+mn-lt"/>
                <a:ea typeface="+mn-ea"/>
                <a:cs typeface="+mn-cs"/>
              </a:rPr>
              <a:t>in questo caso infatti, se il dado non è truccato, conosce la probabilità di accadimento dell'evento, vale a dire 1 su 6.</a:t>
            </a:r>
          </a:p>
          <a:p>
            <a:pPr marL="228600" indent="-228600">
              <a:buFont typeface="+mj-lt"/>
              <a:buAutoNum type="arabicPeriod"/>
            </a:pPr>
            <a:r>
              <a:rPr lang="it-IT" sz="1200" kern="1200">
                <a:solidFill>
                  <a:schemeClr val="tx1"/>
                </a:solidFill>
                <a:effectLst/>
                <a:latin typeface="+mn-lt"/>
                <a:ea typeface="+mn-ea"/>
                <a:cs typeface="+mn-cs"/>
              </a:rPr>
              <a:t>Quando ci troviamo invece in una situazione in cui la probabilità degli stati del mondo non è stimabile a priori siamo in una situazione di incertezza.</a:t>
            </a:r>
          </a:p>
          <a:p>
            <a:pPr marL="228600" indent="-228600">
              <a:buFont typeface="+mj-lt"/>
              <a:buAutoNum type="arabicPeriod"/>
            </a:pPr>
            <a:r>
              <a:rPr lang="it-IT" sz="1200" kern="1200">
                <a:solidFill>
                  <a:schemeClr val="tx1"/>
                </a:solidFill>
                <a:effectLst/>
                <a:latin typeface="+mn-lt"/>
                <a:ea typeface="+mn-ea"/>
                <a:cs typeface="+mn-cs"/>
              </a:rPr>
              <a:t>Il nostro giocatore di dadi, non può stimare con precisione la probabilità del numero di giri che il dado farà sul tavolo dopo il lancio. Quindi, non avendo sufficienti informazioni, opera in condizioni di incertezza. </a:t>
            </a:r>
          </a:p>
          <a:p>
            <a:pPr marL="228600" indent="-228600">
              <a:buFont typeface="+mj-lt"/>
              <a:buAutoNum type="arabicPeriod"/>
            </a:pPr>
            <a:r>
              <a:rPr lang="it-IT" sz="1200" kern="1200">
                <a:solidFill>
                  <a:schemeClr val="tx1"/>
                </a:solidFill>
                <a:effectLst/>
                <a:latin typeface="+mn-lt"/>
                <a:ea typeface="+mn-ea"/>
                <a:cs typeface="+mn-cs"/>
              </a:rPr>
              <a:t>L’investimento in obbligazioni non è – come spesso l'investitore ritiene – esente da rischi: </a:t>
            </a:r>
          </a:p>
          <a:p>
            <a:pPr marL="228600" indent="-228600">
              <a:buFont typeface="+mj-lt"/>
              <a:buAutoNum type="arabicPeriod"/>
            </a:pPr>
            <a:r>
              <a:rPr lang="it-IT" sz="1200" kern="1200">
                <a:solidFill>
                  <a:schemeClr val="tx1"/>
                </a:solidFill>
                <a:effectLst/>
                <a:latin typeface="+mn-lt"/>
                <a:ea typeface="+mn-ea"/>
                <a:cs typeface="+mn-cs"/>
              </a:rPr>
              <a:t>è sufficiente infatti che abbassi la guardia sul monitoraggio delle evoluzioni finanziarie di certi emittenti </a:t>
            </a:r>
          </a:p>
          <a:p>
            <a:pPr marL="228600" indent="-228600">
              <a:buFont typeface="+mj-lt"/>
              <a:buAutoNum type="arabicPeriod"/>
            </a:pPr>
            <a:r>
              <a:rPr lang="it-IT" sz="1200" kern="1200">
                <a:solidFill>
                  <a:schemeClr val="tx1"/>
                </a:solidFill>
                <a:effectLst/>
                <a:latin typeface="+mn-lt"/>
                <a:ea typeface="+mn-ea"/>
                <a:cs typeface="+mn-cs"/>
              </a:rPr>
              <a:t>o che i tassi d’interesse salgano quando meno se lo aspetta che un investimento che credeva "sicuro", non risulti più tale.</a:t>
            </a:r>
          </a:p>
          <a:p>
            <a:pPr marL="228600" indent="-228600">
              <a:buFont typeface="+mj-lt"/>
              <a:buAutoNum type="arabicPeriod"/>
            </a:pPr>
            <a:r>
              <a:rPr lang="it-IT" sz="1200" kern="1200">
                <a:solidFill>
                  <a:schemeClr val="tx1"/>
                </a:solidFill>
                <a:effectLst/>
                <a:latin typeface="+mn-lt"/>
                <a:ea typeface="+mn-ea"/>
                <a:cs typeface="+mn-cs"/>
              </a:rPr>
              <a:t>Vediamo insieme le principali tecniche che gli analisti utilizzano per valutare e quantificare concretamente il rischio emittente e il rischio tasso d’interesse: </a:t>
            </a:r>
          </a:p>
          <a:p>
            <a:pPr marL="228600" indent="-228600">
              <a:buFont typeface="+mj-lt"/>
              <a:buAutoNum type="arabicPeriod"/>
            </a:pPr>
            <a:r>
              <a:rPr lang="it-IT" sz="1200" kern="1200">
                <a:solidFill>
                  <a:schemeClr val="tx1"/>
                </a:solidFill>
                <a:effectLst/>
                <a:latin typeface="+mn-lt"/>
                <a:ea typeface="+mn-ea"/>
                <a:cs typeface="+mn-cs"/>
              </a:rPr>
              <a:t>il rating </a:t>
            </a:r>
          </a:p>
          <a:p>
            <a:pPr marL="228600" indent="-228600">
              <a:buFont typeface="+mj-lt"/>
              <a:buAutoNum type="arabicPeriod"/>
            </a:pPr>
            <a:r>
              <a:rPr lang="it-IT" sz="1200" kern="1200">
                <a:solidFill>
                  <a:schemeClr val="tx1"/>
                </a:solidFill>
                <a:effectLst/>
                <a:latin typeface="+mn-lt"/>
                <a:ea typeface="+mn-ea"/>
                <a:cs typeface="+mn-cs"/>
              </a:rPr>
              <a:t>e la duration. </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0342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i="0" u="none" strike="noStrike" kern="1200" baseline="0" dirty="0">
                <a:solidFill>
                  <a:schemeClr val="tx1"/>
                </a:solidFill>
                <a:latin typeface="+mn-lt"/>
                <a:ea typeface="+mn-ea"/>
                <a:cs typeface="+mn-cs"/>
              </a:rPr>
              <a:t>Concedendo un credito ad un’emittente di obbligazioni, i rischi nei quali si può incorrere sono: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altLang="it-IT" sz="1200" b="0" dirty="0">
                <a:solidFill>
                  <a:schemeClr val="tx1"/>
                </a:solidFill>
              </a:rPr>
              <a:t>Il </a:t>
            </a:r>
            <a:r>
              <a:rPr lang="en-GB" altLang="it-IT" sz="1200" b="0" dirty="0" err="1">
                <a:solidFill>
                  <a:schemeClr val="tx1"/>
                </a:solidFill>
              </a:rPr>
              <a:t>Rischio</a:t>
            </a:r>
            <a:r>
              <a:rPr lang="en-GB" altLang="it-IT" sz="1200" b="0" dirty="0">
                <a:solidFill>
                  <a:schemeClr val="tx1"/>
                </a:solidFill>
              </a:rPr>
              <a:t> </a:t>
            </a:r>
            <a:r>
              <a:rPr lang="en-GB" altLang="it-IT" sz="1200" b="0" dirty="0" err="1">
                <a:solidFill>
                  <a:schemeClr val="tx1"/>
                </a:solidFill>
              </a:rPr>
              <a:t>inflazione</a:t>
            </a:r>
            <a:r>
              <a:rPr lang="en-GB" altLang="it-IT" sz="1200" b="0" dirty="0">
                <a:solidFill>
                  <a:schemeClr val="tx1"/>
                </a:solidFill>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altLang="it-IT" sz="1200" b="0" dirty="0" err="1">
                <a:solidFill>
                  <a:schemeClr val="tx1"/>
                </a:solidFill>
              </a:rPr>
              <a:t>ovvero</a:t>
            </a:r>
            <a:r>
              <a:rPr lang="en-GB" altLang="it-IT" sz="1200" b="0" dirty="0">
                <a:solidFill>
                  <a:schemeClr val="tx1"/>
                </a:solidFill>
              </a:rPr>
              <a:t> </a:t>
            </a:r>
            <a:r>
              <a:rPr lang="it-IT" altLang="it-IT" sz="1200" b="0" dirty="0" smtClean="0">
                <a:solidFill>
                  <a:schemeClr val="tx1"/>
                </a:solidFill>
              </a:rPr>
              <a:t>la </a:t>
            </a:r>
            <a:r>
              <a:rPr lang="it-IT" altLang="it-IT" sz="1200" b="0" dirty="0">
                <a:solidFill>
                  <a:schemeClr val="tx1"/>
                </a:solidFill>
              </a:rPr>
              <a:t>perdita del valore reale dell’investimento;</a:t>
            </a:r>
            <a:endParaRPr lang="en-GB" altLang="it-IT" sz="1200" b="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altLang="it-IT" sz="1200" b="0" dirty="0">
                <a:solidFill>
                  <a:schemeClr val="tx1"/>
                </a:solidFill>
              </a:rPr>
              <a:t>Il </a:t>
            </a:r>
            <a:r>
              <a:rPr lang="en-GB" altLang="it-IT" sz="1200" b="0" dirty="0" err="1">
                <a:solidFill>
                  <a:schemeClr val="tx1"/>
                </a:solidFill>
              </a:rPr>
              <a:t>rischio</a:t>
            </a:r>
            <a:r>
              <a:rPr lang="en-GB" altLang="it-IT" sz="1200" b="0" dirty="0">
                <a:solidFill>
                  <a:schemeClr val="tx1"/>
                </a:solidFill>
              </a:rPr>
              <a:t> </a:t>
            </a:r>
            <a:r>
              <a:rPr lang="en-GB" altLang="it-IT" sz="1200" b="0" dirty="0" err="1">
                <a:solidFill>
                  <a:schemeClr val="tx1"/>
                </a:solidFill>
              </a:rPr>
              <a:t>valuta</a:t>
            </a:r>
            <a:r>
              <a:rPr lang="en-GB" altLang="it-IT" sz="1200" b="0" dirty="0">
                <a:solidFill>
                  <a:schemeClr val="tx1"/>
                </a:solidFill>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dirty="0">
                <a:solidFill>
                  <a:schemeClr val="tx1"/>
                </a:solidFill>
              </a:rPr>
              <a:t>nei casi in cui il rimborso del capitale avviene in moneta straniera;</a:t>
            </a:r>
            <a:endParaRPr lang="en-GB" altLang="it-IT" sz="1200" b="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altLang="it-IT" sz="1200" b="0" dirty="0">
                <a:solidFill>
                  <a:schemeClr val="tx1"/>
                </a:solidFill>
              </a:rPr>
              <a:t>Il </a:t>
            </a:r>
            <a:r>
              <a:rPr lang="en-GB" altLang="it-IT" sz="1200" b="0" dirty="0" err="1">
                <a:solidFill>
                  <a:schemeClr val="tx1"/>
                </a:solidFill>
              </a:rPr>
              <a:t>rischio</a:t>
            </a:r>
            <a:r>
              <a:rPr lang="en-GB" altLang="it-IT" sz="1200" b="0" dirty="0">
                <a:solidFill>
                  <a:schemeClr val="tx1"/>
                </a:solidFill>
              </a:rPr>
              <a:t> </a:t>
            </a:r>
            <a:r>
              <a:rPr lang="en-GB" altLang="it-IT" sz="1200" b="0" dirty="0" err="1">
                <a:solidFill>
                  <a:schemeClr val="tx1"/>
                </a:solidFill>
              </a:rPr>
              <a:t>liquidabilità</a:t>
            </a:r>
            <a:r>
              <a:rPr lang="en-GB" altLang="it-IT" sz="1200" b="0" dirty="0">
                <a:solidFill>
                  <a:schemeClr val="tx1"/>
                </a:solidFill>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dirty="0">
                <a:solidFill>
                  <a:schemeClr val="tx1"/>
                </a:solidFill>
              </a:rPr>
              <a:t>riferito al recupero </a:t>
            </a:r>
            <a:r>
              <a:rPr lang="it-IT" altLang="it-IT" sz="1200" dirty="0"/>
              <a:t>del capitale investito senza subire penalizzazioni;</a:t>
            </a:r>
            <a:endParaRPr lang="en-GB" altLang="it-IT" sz="1200" b="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altLang="it-IT" sz="1200" b="0" dirty="0">
                <a:solidFill>
                  <a:schemeClr val="tx1"/>
                </a:solidFill>
              </a:rPr>
              <a:t>Il </a:t>
            </a:r>
            <a:r>
              <a:rPr lang="en-GB" altLang="it-IT" sz="1200" b="0" dirty="0" err="1">
                <a:solidFill>
                  <a:schemeClr val="tx1"/>
                </a:solidFill>
              </a:rPr>
              <a:t>rischio</a:t>
            </a:r>
            <a:r>
              <a:rPr lang="en-GB" altLang="it-IT" sz="1200" b="0" dirty="0">
                <a:solidFill>
                  <a:schemeClr val="tx1"/>
                </a:solidFill>
              </a:rPr>
              <a:t> </a:t>
            </a:r>
            <a:r>
              <a:rPr lang="en-GB" altLang="it-IT" sz="1200" b="0" dirty="0" err="1">
                <a:solidFill>
                  <a:schemeClr val="tx1"/>
                </a:solidFill>
              </a:rPr>
              <a:t>tasso</a:t>
            </a:r>
            <a:r>
              <a:rPr lang="en-GB" altLang="it-IT" sz="1200" b="0" dirty="0">
                <a:solidFill>
                  <a:schemeClr val="tx1"/>
                </a:solidFill>
              </a:rPr>
              <a:t> </a:t>
            </a:r>
            <a:r>
              <a:rPr lang="en-GB" altLang="it-IT" sz="1200" b="0" dirty="0" err="1">
                <a:solidFill>
                  <a:schemeClr val="tx1"/>
                </a:solidFill>
              </a:rPr>
              <a:t>d’interesse</a:t>
            </a:r>
            <a:r>
              <a:rPr lang="en-GB" altLang="it-IT" sz="1200" b="0" dirty="0">
                <a:solidFill>
                  <a:schemeClr val="tx1"/>
                </a:solidFill>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altLang="it-IT" sz="1200" b="0" dirty="0" err="1">
                <a:solidFill>
                  <a:schemeClr val="tx1"/>
                </a:solidFill>
              </a:rPr>
              <a:t>nei</a:t>
            </a:r>
            <a:r>
              <a:rPr lang="en-GB" altLang="it-IT" sz="1200" b="0" dirty="0">
                <a:solidFill>
                  <a:schemeClr val="tx1"/>
                </a:solidFill>
              </a:rPr>
              <a:t> </a:t>
            </a:r>
            <a:r>
              <a:rPr lang="en-GB" altLang="it-IT" sz="1200" b="0" dirty="0" err="1">
                <a:solidFill>
                  <a:schemeClr val="tx1"/>
                </a:solidFill>
              </a:rPr>
              <a:t>casi</a:t>
            </a:r>
            <a:r>
              <a:rPr lang="en-GB" altLang="it-IT" sz="1200" b="0" dirty="0">
                <a:solidFill>
                  <a:schemeClr val="tx1"/>
                </a:solidFill>
              </a:rPr>
              <a:t> in cui vi </a:t>
            </a:r>
            <a:r>
              <a:rPr lang="en-GB" altLang="it-IT" sz="1200" b="0" dirty="0" err="1">
                <a:solidFill>
                  <a:schemeClr val="tx1"/>
                </a:solidFill>
              </a:rPr>
              <a:t>siano</a:t>
            </a:r>
            <a:r>
              <a:rPr lang="en-GB" altLang="it-IT" sz="1200" b="0" dirty="0">
                <a:solidFill>
                  <a:schemeClr val="tx1"/>
                </a:solidFill>
              </a:rPr>
              <a:t> </a:t>
            </a:r>
            <a:r>
              <a:rPr lang="en-GB" altLang="it-IT" sz="1200" b="0" dirty="0" err="1">
                <a:solidFill>
                  <a:schemeClr val="tx1"/>
                </a:solidFill>
              </a:rPr>
              <a:t>variazioni</a:t>
            </a:r>
            <a:r>
              <a:rPr lang="en-GB" altLang="it-IT" sz="1200" b="0" dirty="0">
                <a:solidFill>
                  <a:schemeClr val="tx1"/>
                </a:solidFill>
              </a:rPr>
              <a:t> di </a:t>
            </a:r>
            <a:r>
              <a:rPr lang="en-GB" altLang="it-IT" sz="1200" b="0" dirty="0" err="1">
                <a:solidFill>
                  <a:schemeClr val="tx1"/>
                </a:solidFill>
              </a:rPr>
              <a:t>Prezzo</a:t>
            </a:r>
            <a:r>
              <a:rPr lang="en-GB" altLang="it-IT" sz="1200" b="0" dirty="0">
                <a:solidFill>
                  <a:schemeClr val="tx1"/>
                </a:solidFill>
              </a:rPr>
              <a:t> </a:t>
            </a:r>
            <a:r>
              <a:rPr lang="en-GB" altLang="it-IT" sz="1200" b="0" dirty="0" err="1">
                <a:solidFill>
                  <a:schemeClr val="tx1"/>
                </a:solidFill>
              </a:rPr>
              <a:t>dell’obbligazione</a:t>
            </a:r>
            <a:r>
              <a:rPr lang="en-GB" altLang="it-IT" sz="1200" b="0" dirty="0">
                <a:solidFill>
                  <a:schemeClr val="tx1"/>
                </a:solidFill>
              </a:rPr>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altLang="it-IT" sz="1200" b="0" dirty="0">
                <a:solidFill>
                  <a:schemeClr val="tx1"/>
                </a:solidFill>
              </a:rPr>
              <a:t>E, </a:t>
            </a:r>
            <a:r>
              <a:rPr lang="en-GB" altLang="it-IT" sz="1200" b="0" dirty="0" err="1">
                <a:solidFill>
                  <a:schemeClr val="tx1"/>
                </a:solidFill>
              </a:rPr>
              <a:t>infine</a:t>
            </a:r>
            <a:r>
              <a:rPr lang="en-GB" altLang="it-IT" sz="1200" b="0" dirty="0">
                <a:solidFill>
                  <a:schemeClr val="tx1"/>
                </a:solidFill>
              </a:rPr>
              <a:t>, </a:t>
            </a:r>
            <a:r>
              <a:rPr lang="en-GB" altLang="it-IT" sz="1200" b="0" dirty="0" err="1">
                <a:solidFill>
                  <a:schemeClr val="tx1"/>
                </a:solidFill>
              </a:rPr>
              <a:t>il</a:t>
            </a:r>
            <a:r>
              <a:rPr lang="en-GB" altLang="it-IT" sz="1200" b="0" dirty="0">
                <a:solidFill>
                  <a:schemeClr val="tx1"/>
                </a:solidFill>
              </a:rPr>
              <a:t> </a:t>
            </a:r>
            <a:r>
              <a:rPr lang="en-GB" altLang="it-IT" sz="1200" b="0" dirty="0" err="1">
                <a:solidFill>
                  <a:schemeClr val="tx1"/>
                </a:solidFill>
              </a:rPr>
              <a:t>rischio</a:t>
            </a:r>
            <a:r>
              <a:rPr lang="en-GB" altLang="it-IT" sz="1200" b="0" dirty="0">
                <a:solidFill>
                  <a:schemeClr val="tx1"/>
                </a:solidFill>
              </a:rPr>
              <a:t> </a:t>
            </a:r>
            <a:r>
              <a:rPr lang="en-GB" altLang="it-IT" sz="1200" b="0" dirty="0" err="1">
                <a:solidFill>
                  <a:schemeClr val="tx1"/>
                </a:solidFill>
              </a:rPr>
              <a:t>emittente</a:t>
            </a:r>
            <a:r>
              <a:rPr lang="en-GB" altLang="it-IT" sz="1200" b="0" dirty="0">
                <a:solidFill>
                  <a:schemeClr val="tx1"/>
                </a:solidFill>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altLang="it-IT" sz="1200" b="0" dirty="0" err="1">
                <a:solidFill>
                  <a:schemeClr val="tx1"/>
                </a:solidFill>
              </a:rPr>
              <a:t>ovvero</a:t>
            </a:r>
            <a:r>
              <a:rPr lang="en-GB" altLang="it-IT" sz="1200" b="0" dirty="0">
                <a:solidFill>
                  <a:schemeClr val="tx1"/>
                </a:solidFill>
              </a:rPr>
              <a:t> la </a:t>
            </a:r>
            <a:r>
              <a:rPr lang="en-GB" altLang="it-IT" sz="1200" b="0" dirty="0" err="1">
                <a:solidFill>
                  <a:schemeClr val="tx1"/>
                </a:solidFill>
              </a:rPr>
              <a:t>capacità</a:t>
            </a:r>
            <a:r>
              <a:rPr lang="en-GB" altLang="it-IT" sz="1200" b="0" dirty="0">
                <a:solidFill>
                  <a:schemeClr val="tx1"/>
                </a:solidFill>
              </a:rPr>
              <a:t> di far </a:t>
            </a:r>
            <a:r>
              <a:rPr lang="en-GB" altLang="it-IT" sz="1200" b="0" dirty="0" err="1">
                <a:solidFill>
                  <a:schemeClr val="tx1"/>
                </a:solidFill>
              </a:rPr>
              <a:t>fronte</a:t>
            </a:r>
            <a:r>
              <a:rPr lang="en-GB" altLang="it-IT" sz="1200" b="0" dirty="0">
                <a:solidFill>
                  <a:schemeClr val="tx1"/>
                </a:solidFill>
              </a:rPr>
              <a:t> </a:t>
            </a:r>
            <a:r>
              <a:rPr lang="en-GB" altLang="it-IT" sz="1200" b="0" dirty="0" err="1">
                <a:solidFill>
                  <a:schemeClr val="tx1"/>
                </a:solidFill>
              </a:rPr>
              <a:t>agli</a:t>
            </a:r>
            <a:r>
              <a:rPr lang="en-GB" altLang="it-IT" sz="1200" b="0" dirty="0">
                <a:solidFill>
                  <a:schemeClr val="tx1"/>
                </a:solidFill>
              </a:rPr>
              <a:t> </a:t>
            </a:r>
            <a:r>
              <a:rPr lang="en-GB" altLang="it-IT" sz="1200" b="0" dirty="0" err="1">
                <a:solidFill>
                  <a:schemeClr val="tx1"/>
                </a:solidFill>
              </a:rPr>
              <a:t>impegni</a:t>
            </a:r>
            <a:r>
              <a:rPr lang="en-GB" altLang="it-IT" sz="1200" b="0" dirty="0">
                <a:solidFill>
                  <a:schemeClr val="tx1"/>
                </a:solidFill>
              </a:rPr>
              <a:t> di </a:t>
            </a:r>
            <a:r>
              <a:rPr lang="en-GB" altLang="it-IT" sz="1200" b="0" dirty="0" err="1">
                <a:solidFill>
                  <a:schemeClr val="tx1"/>
                </a:solidFill>
              </a:rPr>
              <a:t>pagamento</a:t>
            </a:r>
            <a:r>
              <a:rPr lang="en-GB" altLang="it-IT" sz="1200" b="0" dirty="0">
                <a:solidFill>
                  <a:schemeClr val="tx1"/>
                </a:solidFill>
              </a:rPr>
              <a:t> </a:t>
            </a:r>
            <a:r>
              <a:rPr lang="en-GB" altLang="it-IT" sz="1200" b="0" dirty="0" err="1">
                <a:solidFill>
                  <a:schemeClr val="tx1"/>
                </a:solidFill>
              </a:rPr>
              <a:t>assunti</a:t>
            </a:r>
            <a:r>
              <a:rPr lang="en-GB" altLang="it-IT" sz="1200" b="0" dirty="0">
                <a:solidFill>
                  <a:schemeClr val="tx1"/>
                </a:solidFill>
              </a:rPr>
              <a:t>.</a:t>
            </a:r>
          </a:p>
          <a:p>
            <a:pPr marL="228600" indent="-228600">
              <a:lnSpc>
                <a:spcPct val="100000"/>
              </a:lnSpc>
              <a:buFont typeface="+mj-lt"/>
              <a:buAutoNum type="arabicPeriod"/>
            </a:pPr>
            <a:r>
              <a:rPr lang="it-IT" altLang="it-IT" sz="1200" dirty="0"/>
              <a:t>Non tutti i rischi hanno la stessa rilevanza: quelli che incidono maggiormente sulle obbligazioni sono di solito il rischio emittente </a:t>
            </a:r>
          </a:p>
          <a:p>
            <a:pPr marL="228600" indent="-228600">
              <a:lnSpc>
                <a:spcPct val="100000"/>
              </a:lnSpc>
              <a:buFont typeface="+mj-lt"/>
              <a:buAutoNum type="arabicPeriod"/>
            </a:pPr>
            <a:r>
              <a:rPr lang="it-IT" altLang="it-IT" sz="1200" dirty="0"/>
              <a:t>e il rischio tasso d’interesse. </a:t>
            </a:r>
            <a:endParaRPr lang="en-GB" altLang="it-IT" sz="1200" b="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altLang="it-IT" sz="1200" b="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GB" altLang="it-IT" sz="1200" b="0" dirty="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6442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a:t>Il rischio emittente è rilevante poiché le obbligazioni circolanti sul mercato presentano fondamentalmente il rischio che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a:t>l’emittente dell’obbligazione non mantenga i suoi impegni,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a:t>non sia cioè in grado di pagare gli interessi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a:t>e di rimborsare il capitale investito </a:t>
            </a:r>
            <a:r>
              <a:rPr lang="it-IT" altLang="it-IT" sz="1200">
                <a:solidFill>
                  <a:schemeClr val="tx1"/>
                </a:solidFill>
              </a:rPr>
              <a:t>nei modi e nei tempi pattuiti</a:t>
            </a:r>
            <a:r>
              <a:rPr lang="it-IT" altLang="it-IT" sz="1200"/>
              <a:t>.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a:t>Le conseguenze derivanti dal rischio emittente possono provocare impatti economici notevoli, e pertanto occorre vigilare su tale rischio.</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a:t>Può inoltre succedere che sul mercato i tassi d’interesse salgano e scendano: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a:t>un loro innalzamento ed un loro abbassamento influisce sul valore delle obbligazioni;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a:t>il rischio connesso viene definito rischio tasso d’interesse.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a:t>Tale rischio si verifica molto frequentemente, e pertanto va monitorato</a:t>
            </a:r>
            <a:r>
              <a:rPr lang="it-IT" altLang="it-IT" sz="1200" baseline="0"/>
              <a:t> con attenzione.</a:t>
            </a:r>
            <a:r>
              <a:rPr lang="it-IT" altLang="it-IT" sz="1200"/>
              <a:t>	</a:t>
            </a:r>
          </a:p>
          <a:p>
            <a:endParaRPr lang="it-IT" sz="1200" kern="1200">
              <a:solidFill>
                <a:schemeClr val="tx1"/>
              </a:solidFill>
              <a:effectLst/>
              <a:latin typeface="+mn-lt"/>
              <a:ea typeface="+mn-ea"/>
              <a:cs typeface="+mn-cs"/>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14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nSpc>
                <a:spcPct val="100000"/>
              </a:lnSpc>
              <a:buFont typeface="+mj-lt"/>
              <a:buAutoNum type="arabicPeriod"/>
            </a:pPr>
            <a:r>
              <a:rPr lang="it-IT" altLang="it-IT" sz="1200"/>
              <a:t>Il mercato percepisce sempre la rischiosità delle emittenti? </a:t>
            </a:r>
          </a:p>
          <a:p>
            <a:pPr marL="228600" indent="-228600">
              <a:lnSpc>
                <a:spcPct val="100000"/>
              </a:lnSpc>
              <a:buFont typeface="+mj-lt"/>
              <a:buAutoNum type="arabicPeriod"/>
            </a:pPr>
            <a:r>
              <a:rPr lang="it-IT" altLang="it-IT" sz="1200"/>
              <a:t>E che rapporto esiste fra il rischio e l’interesse che l’emittente corrisponde? 	</a:t>
            </a:r>
          </a:p>
          <a:p>
            <a:pPr marL="228600" indent="-228600">
              <a:lnSpc>
                <a:spcPct val="100000"/>
              </a:lnSpc>
              <a:buFont typeface="+mj-lt"/>
              <a:buAutoNum type="arabicPeriod"/>
            </a:pPr>
            <a:r>
              <a:rPr lang="it-IT" altLang="it-IT" sz="1200"/>
              <a:t>Quanto maggiore è la rischiosità che il mercato percepisce rispetto all’emittente,</a:t>
            </a:r>
            <a:r>
              <a:rPr lang="it-IT" altLang="it-IT" sz="1200" baseline="0"/>
              <a:t> …</a:t>
            </a:r>
            <a:endParaRPr lang="it-IT" altLang="it-IT" sz="1200"/>
          </a:p>
          <a:p>
            <a:pPr marL="228600" indent="-228600">
              <a:lnSpc>
                <a:spcPct val="100000"/>
              </a:lnSpc>
              <a:buFont typeface="+mj-lt"/>
              <a:buAutoNum type="arabicPeriod"/>
            </a:pPr>
            <a:r>
              <a:rPr lang="it-IT" altLang="it-IT" sz="1200"/>
              <a:t>…tanto maggiore è l’interesse che l’emittente dovrà corrispondere all’investitore.</a:t>
            </a:r>
          </a:p>
          <a:p>
            <a:pPr marL="228600" indent="-228600">
              <a:lnSpc>
                <a:spcPct val="100000"/>
              </a:lnSpc>
              <a:buFont typeface="+mj-lt"/>
              <a:buAutoNum type="arabicPeriod"/>
            </a:pPr>
            <a:r>
              <a:rPr lang="it-IT" altLang="it-IT" sz="1600" b="0"/>
              <a:t>Ad</a:t>
            </a:r>
            <a:r>
              <a:rPr lang="it-IT" altLang="it-IT" sz="1600" b="0" baseline="0"/>
              <a:t> esempio i </a:t>
            </a:r>
            <a:r>
              <a:rPr lang="it-IT" altLang="it-IT" b="0"/>
              <a:t>Supranational Bonds,</a:t>
            </a:r>
            <a:r>
              <a:rPr lang="it-IT" altLang="it-IT" b="0" baseline="0"/>
              <a:t> hanno una bassa rischiosità ed un rendimento atteso contenuto, in quanto sono </a:t>
            </a:r>
            <a:r>
              <a:rPr lang="it-IT" altLang="it-IT" sz="1200" b="0"/>
              <a:t>emessi da Stati o enti sovranazionali, </a:t>
            </a:r>
          </a:p>
          <a:p>
            <a:pPr marL="228600" indent="-228600">
              <a:lnSpc>
                <a:spcPct val="100000"/>
              </a:lnSpc>
              <a:buFont typeface="+mj-lt"/>
              <a:buAutoNum type="arabicPeriod"/>
            </a:pPr>
            <a:r>
              <a:rPr lang="it-IT" altLang="it-IT" sz="1200" b="0"/>
              <a:t>i </a:t>
            </a:r>
            <a:r>
              <a:rPr lang="it-IT" altLang="it-IT" b="0"/>
              <a:t>Corporate Bonds,</a:t>
            </a:r>
            <a:r>
              <a:rPr lang="it-IT" altLang="it-IT" b="0" baseline="0"/>
              <a:t> ossia i </a:t>
            </a:r>
            <a:r>
              <a:rPr lang="it-IT" altLang="it-IT" sz="1200" b="0"/>
              <a:t>titoli obbligazionari emessi da</a:t>
            </a:r>
            <a:r>
              <a:rPr lang="it-IT" altLang="it-IT" sz="1600" b="0"/>
              <a:t> </a:t>
            </a:r>
            <a:r>
              <a:rPr lang="it-IT" altLang="it-IT" sz="1200" b="0"/>
              <a:t>imprese private,</a:t>
            </a:r>
            <a:r>
              <a:rPr lang="it-IT" altLang="it-IT" sz="1200" b="0" baseline="0"/>
              <a:t> hanno una rischiosità ed un rendimento atteso più elevato, </a:t>
            </a:r>
          </a:p>
          <a:p>
            <a:pPr marL="228600" indent="-228600">
              <a:lnSpc>
                <a:spcPct val="100000"/>
              </a:lnSpc>
              <a:buFont typeface="+mj-lt"/>
              <a:buAutoNum type="arabicPeriod"/>
            </a:pPr>
            <a:r>
              <a:rPr lang="it-IT" altLang="it-IT" sz="1200" b="0" baseline="0"/>
              <a:t>mentre i bond emessi da </a:t>
            </a:r>
            <a:r>
              <a:rPr lang="it-IT" altLang="it-IT" sz="1200" b="0"/>
              <a:t>residenti in paesi emergenti presentano</a:t>
            </a:r>
            <a:r>
              <a:rPr lang="it-IT" altLang="it-IT" sz="1200" b="0" baseline="0"/>
              <a:t> una rischiosità e quindi un rendimento atteso ancora più altro.</a:t>
            </a:r>
            <a:endParaRPr lang="it-IT" altLang="it-IT" sz="1200" b="0"/>
          </a:p>
          <a:p>
            <a:pPr marL="228600" indent="-228600">
              <a:lnSpc>
                <a:spcPct val="100000"/>
              </a:lnSpc>
              <a:buFont typeface="+mj-lt"/>
              <a:buAutoNum type="arabicPeriod"/>
            </a:pPr>
            <a:endParaRPr lang="it-IT" altLang="it-IT" sz="1200" b="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GB" altLang="it-IT" sz="1200" b="0">
              <a:solidFill>
                <a:schemeClr val="tx1"/>
              </a:solidFill>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b="0" i="0" u="none" strike="noStrike" kern="1200" baseline="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6885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b="0" i="0" u="none" strike="noStrike" kern="1200" baseline="0">
                <a:solidFill>
                  <a:schemeClr val="tx1"/>
                </a:solidFill>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La valutazione delle reali capacità degli enti emittenti di restituire il capitale e di pagare gli interessi promessi viene attuata </a:t>
            </a:r>
          </a:p>
          <a:p>
            <a:pPr marL="228600" indent="-228600">
              <a:buFont typeface="+mj-lt"/>
              <a:buAutoNum type="arabicPeriod"/>
            </a:pPr>
            <a:r>
              <a:rPr lang="it-IT" sz="1200" kern="1200">
                <a:solidFill>
                  <a:schemeClr val="tx1"/>
                </a:solidFill>
                <a:effectLst/>
                <a:latin typeface="+mn-lt"/>
                <a:ea typeface="+mn-ea"/>
                <a:cs typeface="+mn-cs"/>
              </a:rPr>
              <a:t>attraverso l’analisi dei bilanci </a:t>
            </a:r>
          </a:p>
          <a:p>
            <a:pPr marL="228600" indent="-228600">
              <a:buFont typeface="+mj-lt"/>
              <a:buAutoNum type="arabicPeriod"/>
            </a:pPr>
            <a:r>
              <a:rPr lang="it-IT" sz="1200" kern="1200">
                <a:solidFill>
                  <a:schemeClr val="tx1"/>
                </a:solidFill>
                <a:effectLst/>
                <a:latin typeface="+mn-lt"/>
                <a:ea typeface="+mn-ea"/>
                <a:cs typeface="+mn-cs"/>
              </a:rPr>
              <a:t>e della solidità patrimoniale dei medesimi. </a:t>
            </a:r>
          </a:p>
          <a:p>
            <a:pPr marL="228600" indent="-228600">
              <a:buFont typeface="+mj-lt"/>
              <a:buAutoNum type="arabicPeriod"/>
            </a:pPr>
            <a:r>
              <a:rPr lang="it-IT" sz="1200" kern="1200">
                <a:solidFill>
                  <a:schemeClr val="tx1"/>
                </a:solidFill>
                <a:effectLst/>
                <a:latin typeface="+mn-lt"/>
                <a:ea typeface="+mn-ea"/>
                <a:cs typeface="+mn-cs"/>
              </a:rPr>
              <a:t>In questo modo si definiscono i risultati economici e le reali potenzialità di crescita, al fine di attribuire un grado di rischiosità e solvibilità.</a:t>
            </a:r>
          </a:p>
          <a:p>
            <a:pPr marL="228600" indent="-228600">
              <a:buFont typeface="+mj-lt"/>
              <a:buAutoNum type="arabicPeriod"/>
            </a:pPr>
            <a:r>
              <a:rPr lang="it-IT" sz="1200" kern="1200">
                <a:solidFill>
                  <a:schemeClr val="tx1"/>
                </a:solidFill>
                <a:effectLst/>
                <a:latin typeface="+mn-lt"/>
                <a:ea typeface="+mn-ea"/>
                <a:cs typeface="+mn-cs"/>
              </a:rPr>
              <a:t>Il risultato di queste analisi viene sintetizzato dal rating </a:t>
            </a:r>
          </a:p>
          <a:p>
            <a:pPr marL="228600" indent="-228600">
              <a:buFont typeface="+mj-lt"/>
              <a:buAutoNum type="arabicPeriod"/>
            </a:pPr>
            <a:r>
              <a:rPr lang="it-IT" sz="1200" kern="1200">
                <a:solidFill>
                  <a:schemeClr val="tx1"/>
                </a:solidFill>
                <a:effectLst/>
                <a:latin typeface="+mn-lt"/>
                <a:ea typeface="+mn-ea"/>
                <a:cs typeface="+mn-cs"/>
              </a:rPr>
              <a:t>ed è rilevante non solo </a:t>
            </a:r>
          </a:p>
          <a:p>
            <a:pPr marL="228600" indent="-228600">
              <a:buFont typeface="+mj-lt"/>
              <a:buAutoNum type="arabicPeriod"/>
            </a:pPr>
            <a:r>
              <a:rPr lang="it-IT" sz="1200" kern="1200">
                <a:solidFill>
                  <a:schemeClr val="tx1"/>
                </a:solidFill>
                <a:effectLst/>
                <a:latin typeface="+mn-lt"/>
                <a:ea typeface="+mn-ea"/>
                <a:cs typeface="+mn-cs"/>
              </a:rPr>
              <a:t>per l’investitore </a:t>
            </a:r>
          </a:p>
          <a:p>
            <a:pPr marL="228600" indent="-228600">
              <a:buFont typeface="+mj-lt"/>
              <a:buAutoNum type="arabicPeriod"/>
            </a:pPr>
            <a:r>
              <a:rPr lang="it-IT" sz="1200" kern="1200">
                <a:solidFill>
                  <a:schemeClr val="tx1"/>
                </a:solidFill>
                <a:effectLst/>
                <a:latin typeface="+mn-lt"/>
                <a:ea typeface="+mn-ea"/>
                <a:cs typeface="+mn-cs"/>
              </a:rPr>
              <a:t>ma anche per la società emittente come punto di partenza per il valore da attribuire al costo della raccolta: </a:t>
            </a:r>
          </a:p>
          <a:p>
            <a:pPr marL="228600" indent="-228600">
              <a:buFont typeface="+mj-lt"/>
              <a:buAutoNum type="arabicPeriod"/>
            </a:pPr>
            <a:r>
              <a:rPr lang="it-IT" sz="1200" kern="1200">
                <a:solidFill>
                  <a:schemeClr val="tx1"/>
                </a:solidFill>
                <a:effectLst/>
                <a:latin typeface="+mn-lt"/>
                <a:ea typeface="+mn-ea"/>
                <a:cs typeface="+mn-cs"/>
              </a:rPr>
              <a:t>a rating alti corrispondono minori interessi da corrispondere, e viceversa.	</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7</a:t>
            </a:fld>
            <a:endParaRPr lang="it-IT"/>
          </a:p>
        </p:txBody>
      </p:sp>
    </p:spTree>
    <p:extLst>
      <p:ext uri="{BB962C8B-B14F-4D97-AF65-F5344CB8AC3E}">
        <p14:creationId xmlns:p14="http://schemas.microsoft.com/office/powerpoint/2010/main" val="641963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buFont typeface="+mj-lt"/>
              <a:buAutoNum type="arabicPeriod"/>
            </a:pPr>
            <a:r>
              <a:rPr lang="it-IT" sz="1200" b="0" i="0" u="none" strike="noStrike" kern="1200" baseline="0">
                <a:solidFill>
                  <a:schemeClr val="tx1"/>
                </a:solidFill>
                <a:latin typeface="+mn-lt"/>
                <a:ea typeface="+mn-ea"/>
                <a:cs typeface="+mn-cs"/>
              </a:rPr>
              <a:t>I titoli obbligazionari sono classificati in base alla loro rischiosità da agenzie internazionali specializzate.</a:t>
            </a:r>
          </a:p>
          <a:p>
            <a:pPr marL="228600" indent="-228600">
              <a:buFont typeface="+mj-lt"/>
              <a:buAutoNum type="arabicPeriod"/>
            </a:pPr>
            <a:r>
              <a:rPr lang="it-IT" sz="1200" b="0" i="0" u="none" strike="noStrike" kern="1200" baseline="0">
                <a:solidFill>
                  <a:schemeClr val="tx1"/>
                </a:solidFill>
                <a:latin typeface="+mn-lt"/>
                <a:ea typeface="+mn-ea"/>
                <a:cs typeface="+mn-cs"/>
              </a:rPr>
              <a:t>Le più autorevoli a livello internazionale sono Moody’s </a:t>
            </a:r>
          </a:p>
          <a:p>
            <a:pPr marL="228600" indent="-228600">
              <a:buFont typeface="+mj-lt"/>
              <a:buAutoNum type="arabicPeriod"/>
            </a:pPr>
            <a:r>
              <a:rPr lang="it-IT" sz="1200" b="0" i="0" u="none" strike="noStrike" kern="1200" baseline="0">
                <a:solidFill>
                  <a:schemeClr val="tx1"/>
                </a:solidFill>
                <a:latin typeface="+mn-lt"/>
                <a:ea typeface="+mn-ea"/>
                <a:cs typeface="+mn-cs"/>
              </a:rPr>
              <a:t>e Standard &amp; Poor’s. </a:t>
            </a:r>
          </a:p>
          <a:p>
            <a:pPr marL="228600" indent="-228600">
              <a:buFont typeface="+mj-lt"/>
              <a:buAutoNum type="arabicPeriod"/>
            </a:pPr>
            <a:r>
              <a:rPr lang="it-IT" sz="1200" b="0" i="0" u="none" strike="noStrike" kern="1200" baseline="0">
                <a:solidFill>
                  <a:schemeClr val="tx1"/>
                </a:solidFill>
                <a:latin typeface="+mn-lt"/>
                <a:ea typeface="+mn-ea"/>
                <a:cs typeface="+mn-cs"/>
              </a:rPr>
              <a:t>Le scale di merito utilizzate dalle prime due principali agenzie sono organizzate entrambe in due aree: </a:t>
            </a:r>
          </a:p>
          <a:p>
            <a:pPr marL="228600" indent="-228600">
              <a:buFont typeface="+mj-lt"/>
              <a:buAutoNum type="arabicPeriod"/>
            </a:pPr>
            <a:r>
              <a:rPr lang="it-IT" sz="1200" b="0" i="0" u="none" strike="noStrike" kern="1200" baseline="0">
                <a:solidFill>
                  <a:schemeClr val="tx1"/>
                </a:solidFill>
                <a:latin typeface="+mn-lt"/>
                <a:ea typeface="+mn-ea"/>
                <a:cs typeface="+mn-cs"/>
              </a:rPr>
              <a:t>l’area investment grade </a:t>
            </a:r>
          </a:p>
          <a:p>
            <a:pPr marL="228600" indent="-228600">
              <a:buFont typeface="+mj-lt"/>
              <a:buAutoNum type="arabicPeriod"/>
            </a:pPr>
            <a:r>
              <a:rPr lang="it-IT" sz="1200" b="0" i="0" u="none" strike="noStrike" kern="1200" baseline="0">
                <a:solidFill>
                  <a:schemeClr val="tx1"/>
                </a:solidFill>
                <a:latin typeface="+mn-lt"/>
                <a:ea typeface="+mn-ea"/>
                <a:cs typeface="+mn-cs"/>
              </a:rPr>
              <a:t>per gli emittenti (e le emissioni) con sufficiente o buon livello di affidabilità;</a:t>
            </a:r>
          </a:p>
          <a:p>
            <a:pPr marL="228600" indent="-228600">
              <a:buFont typeface="+mj-lt"/>
              <a:buAutoNum type="arabicPeriod"/>
            </a:pPr>
            <a:r>
              <a:rPr lang="it-IT" sz="1200" b="0" i="0" u="none" strike="noStrike" kern="1200" baseline="0">
                <a:solidFill>
                  <a:schemeClr val="tx1"/>
                </a:solidFill>
                <a:latin typeface="+mn-lt"/>
                <a:ea typeface="+mn-ea"/>
                <a:cs typeface="+mn-cs"/>
              </a:rPr>
              <a:t>l’area speculative grade </a:t>
            </a:r>
          </a:p>
          <a:p>
            <a:pPr marL="228600" indent="-228600">
              <a:buFont typeface="+mj-lt"/>
              <a:buAutoNum type="arabicPeriod"/>
            </a:pPr>
            <a:r>
              <a:rPr lang="it-IT" sz="1200" b="0" i="0" u="none" strike="noStrike" kern="1200" baseline="0">
                <a:solidFill>
                  <a:schemeClr val="tx1"/>
                </a:solidFill>
                <a:latin typeface="+mn-lt"/>
                <a:ea typeface="+mn-ea"/>
                <a:cs typeface="+mn-cs"/>
              </a:rPr>
              <a:t>per gli emittenti (e le emissioni) considerati meno affidabili quindi a maggiore rischio di insolvenza.</a:t>
            </a:r>
          </a:p>
          <a:p>
            <a:pPr marL="228600" indent="-228600">
              <a:buFont typeface="+mj-lt"/>
              <a:buAutoNum type="arabicPeriod"/>
            </a:pPr>
            <a:endParaRPr lang="it-IT" sz="1200" b="0" i="0" u="none" strike="noStrike" kern="1200" baseline="0">
              <a:solidFill>
                <a:schemeClr val="tx1"/>
              </a:solidFill>
              <a:latin typeface="+mn-lt"/>
              <a:ea typeface="+mn-ea"/>
              <a:cs typeface="+mn-cs"/>
            </a:endParaRPr>
          </a:p>
          <a:p>
            <a:pPr marL="228600" indent="-228600">
              <a:buFont typeface="+mj-lt"/>
              <a:buAutoNum type="arabicPeriod"/>
            </a:pP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63521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indent="-228600">
              <a:lnSpc>
                <a:spcPct val="100000"/>
              </a:lnSpc>
              <a:buFont typeface="+mj-lt"/>
              <a:buAutoNum type="arabicPeriod"/>
            </a:pPr>
            <a:r>
              <a:rPr lang="it-IT" altLang="it-IT" sz="1200" dirty="0"/>
              <a:t>Il rating assegnato alle emittenti </a:t>
            </a:r>
          </a:p>
          <a:p>
            <a:pPr marL="228600" indent="-228600">
              <a:lnSpc>
                <a:spcPct val="100000"/>
              </a:lnSpc>
              <a:buFont typeface="+mj-lt"/>
              <a:buAutoNum type="arabicPeriod"/>
            </a:pPr>
            <a:r>
              <a:rPr lang="it-IT" altLang="it-IT" sz="1200" dirty="0"/>
              <a:t>non è determinato esclusivamente dal rischio di default. Dobbiamo anche considerare altre due componenti residuali che gli analisti valutano per assegnare il rating: </a:t>
            </a:r>
          </a:p>
          <a:p>
            <a:pPr marL="228600" indent="-228600">
              <a:lnSpc>
                <a:spcPct val="100000"/>
              </a:lnSpc>
              <a:buFont typeface="+mj-lt"/>
              <a:buAutoNum type="arabicPeriod"/>
            </a:pPr>
            <a:r>
              <a:rPr lang="it-IT" altLang="it-IT" sz="1200" dirty="0"/>
              <a:t>il</a:t>
            </a:r>
            <a:r>
              <a:rPr lang="it-IT" altLang="it-IT" sz="1100" b="1" dirty="0"/>
              <a:t> </a:t>
            </a:r>
            <a:r>
              <a:rPr lang="it-IT" altLang="it-IT" sz="1200" b="0" dirty="0"/>
              <a:t>Rischio di migrazione</a:t>
            </a:r>
            <a:r>
              <a:rPr lang="it-IT" altLang="it-IT" sz="1200" b="0" baseline="0" dirty="0"/>
              <a:t> </a:t>
            </a:r>
          </a:p>
          <a:p>
            <a:pPr marL="228600" indent="-228600">
              <a:lnSpc>
                <a:spcPct val="100000"/>
              </a:lnSpc>
              <a:buFont typeface="+mj-lt"/>
              <a:buAutoNum type="arabicPeriod"/>
            </a:pPr>
            <a:r>
              <a:rPr lang="it-IT" altLang="it-IT" sz="1200" b="0" dirty="0"/>
              <a:t>e il</a:t>
            </a:r>
            <a:r>
              <a:rPr lang="it-IT" altLang="it-IT" sz="1100" b="0" dirty="0"/>
              <a:t>  </a:t>
            </a:r>
            <a:r>
              <a:rPr lang="it-IT" altLang="it-IT" sz="1200" b="0" dirty="0"/>
              <a:t>Rischio spread</a:t>
            </a:r>
            <a:r>
              <a:rPr lang="it-IT" altLang="it-IT" sz="1200" b="0" baseline="0" dirty="0"/>
              <a:t>.</a:t>
            </a:r>
          </a:p>
          <a:p>
            <a:pPr marL="228600" indent="-228600" eaLnBrk="0" hangingPunct="0">
              <a:lnSpc>
                <a:spcPct val="100000"/>
              </a:lnSpc>
              <a:buFont typeface="+mj-lt"/>
              <a:buAutoNum type="arabicPeriod"/>
            </a:pPr>
            <a:r>
              <a:rPr lang="it-IT" sz="1200" b="0" i="0" u="none" strike="noStrike" kern="1200" baseline="0" dirty="0">
                <a:solidFill>
                  <a:schemeClr val="tx1"/>
                </a:solidFill>
                <a:latin typeface="+mn-lt"/>
                <a:ea typeface="+mn-ea"/>
                <a:cs typeface="+mn-cs"/>
              </a:rPr>
              <a:t>Il Rischio di default rappresenta il rischio che l’emittente dell’obbligazione fallisca prima della scadenza del titolo. </a:t>
            </a:r>
          </a:p>
          <a:p>
            <a:pPr marL="228600" indent="-228600" eaLnBrk="0" hangingPunct="0">
              <a:lnSpc>
                <a:spcPct val="100000"/>
              </a:lnSpc>
              <a:buFont typeface="+mj-lt"/>
              <a:buAutoNum type="arabicPeriod"/>
            </a:pPr>
            <a:r>
              <a:rPr lang="it-IT" sz="1200" b="0" i="0" u="none" strike="noStrike" kern="1200" baseline="0" dirty="0">
                <a:solidFill>
                  <a:schemeClr val="tx1"/>
                </a:solidFill>
                <a:latin typeface="+mn-lt"/>
                <a:ea typeface="+mn-ea"/>
                <a:cs typeface="+mn-cs"/>
              </a:rPr>
              <a:t>Il Rischio di migrazione </a:t>
            </a:r>
            <a:r>
              <a:rPr lang="it-IT" sz="1200" b="0" i="0" u="none" strike="noStrike" kern="1200" baseline="0" dirty="0" err="1">
                <a:solidFill>
                  <a:schemeClr val="tx1"/>
                </a:solidFill>
                <a:latin typeface="+mn-lt"/>
                <a:ea typeface="+mn-ea"/>
                <a:cs typeface="+mn-cs"/>
              </a:rPr>
              <a:t>rappresenta,invece</a:t>
            </a:r>
            <a:r>
              <a:rPr lang="it-IT" sz="1200" b="0" i="0" u="none" strike="noStrike" kern="1200" baseline="0" dirty="0">
                <a:solidFill>
                  <a:schemeClr val="tx1"/>
                </a:solidFill>
                <a:latin typeface="+mn-lt"/>
                <a:ea typeface="+mn-ea"/>
                <a:cs typeface="+mn-cs"/>
              </a:rPr>
              <a:t>, il rischio che l’emittente subisca un declassamento indipendentemente dal fallimento.</a:t>
            </a:r>
          </a:p>
          <a:p>
            <a:pPr marL="228600" indent="-228600" eaLnBrk="0" hangingPunct="0">
              <a:lnSpc>
                <a:spcPct val="100000"/>
              </a:lnSpc>
              <a:buFont typeface="+mj-lt"/>
              <a:buAutoNum type="arabicPeriod"/>
            </a:pPr>
            <a:r>
              <a:rPr lang="it-IT" sz="1200" b="0" i="0" u="none" strike="noStrike" kern="1200" baseline="0" dirty="0">
                <a:solidFill>
                  <a:schemeClr val="tx1"/>
                </a:solidFill>
                <a:latin typeface="+mn-lt"/>
                <a:ea typeface="+mn-ea"/>
                <a:cs typeface="+mn-cs"/>
              </a:rPr>
              <a:t>Mentre lo spread consiste nella differenza tra il prezzo della migliore proposta d’acquisto e il prezzo della miglior proposta di vendita in un dato momento sul mercato.</a:t>
            </a:r>
          </a:p>
          <a:p>
            <a:pPr marL="228600" indent="-228600" eaLnBrk="0" hangingPunct="0">
              <a:lnSpc>
                <a:spcPct val="100000"/>
              </a:lnSpc>
              <a:buFont typeface="+mj-lt"/>
              <a:buAutoNum type="arabicPeriod"/>
            </a:pPr>
            <a:endParaRPr lang="it-IT" sz="1200" b="0" i="0" u="none" strike="noStrike" kern="1200" baseline="0" dirty="0">
              <a:solidFill>
                <a:schemeClr val="tx1"/>
              </a:solidFill>
              <a:latin typeface="+mn-lt"/>
              <a:ea typeface="+mn-ea"/>
              <a:cs typeface="+mn-cs"/>
            </a:endParaRPr>
          </a:p>
          <a:p>
            <a:r>
              <a:rPr lang="it-IT" sz="1200" kern="1200" dirty="0">
                <a:solidFill>
                  <a:schemeClr val="tx1"/>
                </a:solidFill>
                <a:effectLst/>
                <a:latin typeface="+mn-lt"/>
                <a:ea typeface="+mn-ea"/>
                <a:cs typeface="+mn-cs"/>
              </a:rPr>
              <a:t>POPUP TESTO 2</a:t>
            </a:r>
          </a:p>
          <a:p>
            <a:r>
              <a:rPr lang="it-IT" sz="1200" kern="1200" dirty="0">
                <a:solidFill>
                  <a:schemeClr val="tx1"/>
                </a:solidFill>
                <a:effectLst/>
                <a:latin typeface="+mn-lt"/>
                <a:ea typeface="+mn-ea"/>
                <a:cs typeface="+mn-cs"/>
              </a:rPr>
              <a:t>Per quantificare l’entità del rischio che l’emittente dell’obbligazione fallisca prima della scadenza del titolo, è indispensabile (almeno) la stima della probabilità che si verifichi l’evento fallimento.</a:t>
            </a:r>
          </a:p>
          <a:p>
            <a:r>
              <a:rPr lang="it-IT" sz="1200" kern="1200" dirty="0">
                <a:solidFill>
                  <a:schemeClr val="tx1"/>
                </a:solidFill>
                <a:effectLst/>
                <a:latin typeface="+mn-lt"/>
                <a:ea typeface="+mn-ea"/>
                <a:cs typeface="+mn-cs"/>
              </a:rPr>
              <a:t>POPUP TESTO 3</a:t>
            </a:r>
          </a:p>
          <a:p>
            <a:r>
              <a:rPr lang="it-IT" sz="1200" kern="1200" dirty="0">
                <a:solidFill>
                  <a:schemeClr val="tx1"/>
                </a:solidFill>
                <a:effectLst/>
                <a:latin typeface="+mn-lt"/>
                <a:ea typeface="+mn-ea"/>
                <a:cs typeface="+mn-cs"/>
              </a:rPr>
              <a:t>Attraverso una matrice detta "di transizione" (pubblicata dalle agenzie di rating) è possibile stimare la probabilità che si verifichi una variazione del merito creditizio dell'emittente.</a:t>
            </a:r>
          </a:p>
          <a:p>
            <a:r>
              <a:rPr lang="it-IT" sz="1200" kern="1200" dirty="0">
                <a:solidFill>
                  <a:schemeClr val="tx1"/>
                </a:solidFill>
                <a:effectLst/>
                <a:latin typeface="+mn-lt"/>
                <a:ea typeface="+mn-ea"/>
                <a:cs typeface="+mn-cs"/>
              </a:rPr>
              <a:t>POPUP TESTO 4</a:t>
            </a:r>
          </a:p>
          <a:p>
            <a:r>
              <a:rPr lang="it-IT" sz="1200" kern="1200" dirty="0">
                <a:solidFill>
                  <a:schemeClr val="tx1"/>
                </a:solidFill>
                <a:effectLst/>
                <a:latin typeface="+mn-lt"/>
                <a:ea typeface="+mn-ea"/>
                <a:cs typeface="+mn-cs"/>
              </a:rPr>
              <a:t>La differenza tra il prezzo della migliore proposta d’acquisto e il prezzo della miglior proposta di vendita, tende generalmente ad ampliarsi in presenza di tensioni sui mercati ed è tipicamente il risultato di una riduzione della propensione al rischio degli investitori o di un peggioramento del merito creditizio dell'emittente.</a:t>
            </a:r>
          </a:p>
          <a:p>
            <a:pPr marL="0" indent="0" eaLnBrk="0" hangingPunct="0">
              <a:lnSpc>
                <a:spcPct val="100000"/>
              </a:lnSpc>
              <a:buFont typeface="+mj-lt"/>
              <a:buNone/>
            </a:pPr>
            <a:endParaRPr lang="it-IT" sz="1200" b="0" i="0" u="none" strike="noStrike" kern="1200" baseline="0" dirty="0">
              <a:solidFill>
                <a:schemeClr val="tx1"/>
              </a:solidFill>
              <a:latin typeface="+mn-lt"/>
              <a:ea typeface="+mn-ea"/>
              <a:cs typeface="+mn-cs"/>
            </a:endParaRPr>
          </a:p>
          <a:p>
            <a:pPr marL="228600" indent="-228600">
              <a:buFont typeface="+mj-lt"/>
              <a:buAutoNum type="arabicPeriod"/>
            </a:pPr>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8772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xmlns=""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xmlns=""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xmlns=""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xmlns=""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xmlns=""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xmlns=""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xmlns=""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xmlns=""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xmlns=""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xmlns=""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xmlns=""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xmlns=""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xmlns=""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xmlns=""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xmlns=""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xmlns=""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xmlns=""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xmlns=""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xmlns=""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xmlns=""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29/11/2018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29/11/2018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7.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pixabay.com/it/denaro-macchina-di-taglio-1314827/" TargetMode="External"/><Relationship Id="rId5" Type="http://schemas.openxmlformats.org/officeDocument/2006/relationships/hyperlink" Target="https://pixabay.com/it/calcolatore-calcolo-assicurazione-385506/" TargetMode="External"/><Relationship Id="rId4" Type="http://schemas.openxmlformats.org/officeDocument/2006/relationships/hyperlink" Target="https://pixabay.com/it/dadi-su-un-giornale-profitto-2656028/" TargetMode="External"/><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1.xml"/><Relationship Id="rId7" Type="http://schemas.openxmlformats.org/officeDocument/2006/relationships/image" Target="../media/image30.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9.jp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xmlns=""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xmlns=""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xmlns="" id="{B7123CEB-155E-4C7B-8A86-118048044F1A}"/>
              </a:ext>
            </a:extLst>
          </p:cNvPr>
          <p:cNvSpPr/>
          <p:nvPr/>
        </p:nvSpPr>
        <p:spPr>
          <a:xfrm rot="5400000">
            <a:off x="2787712" y="-1695428"/>
            <a:ext cx="2743201" cy="10621024"/>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3600" b="1">
                <a:solidFill>
                  <a:schemeClr val="tx2">
                    <a:lumMod val="75000"/>
                  </a:schemeClr>
                </a:solidFill>
                <a:latin typeface="Articulate Light" panose="02000503040000020004" pitchFamily="2" charset="0"/>
              </a:rPr>
              <a:t>La mappa dei rischi degli investimenti obbligazionari e azionari</a:t>
            </a:r>
          </a:p>
          <a:p>
            <a:pPr algn="ctr"/>
            <a:r>
              <a:rPr lang="it-IT" sz="3600" b="1">
                <a:solidFill>
                  <a:schemeClr val="tx2">
                    <a:lumMod val="75000"/>
                  </a:schemeClr>
                </a:solidFill>
                <a:latin typeface="Articulate Light" panose="02000503040000020004" pitchFamily="2" charset="0"/>
              </a:rPr>
              <a:t>Lezione 7</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xmlns=""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xmlns=""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xmlns="" id="{90DA1A73-3CB5-4205-BD2D-EA07307BCE52}"/>
              </a:ext>
            </a:extLst>
          </p:cNvPr>
          <p:cNvSpPr txBox="1"/>
          <p:nvPr/>
        </p:nvSpPr>
        <p:spPr>
          <a:xfrm>
            <a:off x="203200" y="1661340"/>
            <a:ext cx="5260622" cy="369332"/>
          </a:xfrm>
          <a:prstGeom prst="rect">
            <a:avLst/>
          </a:prstGeom>
          <a:noFill/>
        </p:spPr>
        <p:txBody>
          <a:bodyPr wrap="square" rtlCol="0">
            <a:spAutoFit/>
          </a:bodyPr>
          <a:lstStyle/>
          <a:p>
            <a:r>
              <a:rPr lang="it-IT"/>
              <a:t>MODULO 2 - Rischi e strumenti di investimento</a:t>
            </a:r>
          </a:p>
        </p:txBody>
      </p:sp>
    </p:spTree>
    <p:extLst>
      <p:ext uri="{BB962C8B-B14F-4D97-AF65-F5344CB8AC3E}">
        <p14:creationId xmlns:p14="http://schemas.microsoft.com/office/powerpoint/2010/main" val="117333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2">
            <a:extLst>
              <a:ext uri="{FF2B5EF4-FFF2-40B4-BE49-F238E27FC236}">
                <a16:creationId xmlns:a16="http://schemas.microsoft.com/office/drawing/2014/main" xmlns="" id="{C0AD37ED-822E-477E-A0D0-EE9DB18C82B2}"/>
              </a:ext>
            </a:extLst>
          </p:cNvPr>
          <p:cNvGrpSpPr>
            <a:grpSpLocks/>
          </p:cNvGrpSpPr>
          <p:nvPr/>
        </p:nvGrpSpPr>
        <p:grpSpPr bwMode="auto">
          <a:xfrm>
            <a:off x="730413" y="1189370"/>
            <a:ext cx="9538193" cy="5003800"/>
            <a:chOff x="557" y="843"/>
            <a:chExt cx="4957" cy="3152"/>
          </a:xfrm>
        </p:grpSpPr>
        <p:pic>
          <p:nvPicPr>
            <p:cNvPr id="66" name="Picture 3">
              <a:extLst>
                <a:ext uri="{FF2B5EF4-FFF2-40B4-BE49-F238E27FC236}">
                  <a16:creationId xmlns:a16="http://schemas.microsoft.com/office/drawing/2014/main" xmlns="" id="{23F17EEC-EEF3-494E-B739-A00179FBE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 y="2156"/>
              <a:ext cx="3576" cy="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7" name="Group 4">
              <a:extLst>
                <a:ext uri="{FF2B5EF4-FFF2-40B4-BE49-F238E27FC236}">
                  <a16:creationId xmlns:a16="http://schemas.microsoft.com/office/drawing/2014/main" xmlns="" id="{838F5271-4B93-4759-90DC-2A999FC492BF}"/>
                </a:ext>
              </a:extLst>
            </p:cNvPr>
            <p:cNvGrpSpPr>
              <a:grpSpLocks/>
            </p:cNvGrpSpPr>
            <p:nvPr/>
          </p:nvGrpSpPr>
          <p:grpSpPr bwMode="auto">
            <a:xfrm>
              <a:off x="557" y="843"/>
              <a:ext cx="4956" cy="309"/>
              <a:chOff x="557" y="843"/>
              <a:chExt cx="4956" cy="309"/>
            </a:xfrm>
          </p:grpSpPr>
          <p:sp>
            <p:nvSpPr>
              <p:cNvPr id="92" name="Rectangle 5">
                <a:extLst>
                  <a:ext uri="{FF2B5EF4-FFF2-40B4-BE49-F238E27FC236}">
                    <a16:creationId xmlns:a16="http://schemas.microsoft.com/office/drawing/2014/main" xmlns="" id="{4ACBBC11-60B1-4291-9DE8-8DA7B188E98D}"/>
                  </a:ext>
                </a:extLst>
              </p:cNvPr>
              <p:cNvSpPr>
                <a:spLocks noChangeArrowheads="1"/>
              </p:cNvSpPr>
              <p:nvPr/>
            </p:nvSpPr>
            <p:spPr bwMode="auto">
              <a:xfrm>
                <a:off x="557" y="843"/>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Aaa</a:t>
                </a:r>
              </a:p>
            </p:txBody>
          </p:sp>
          <p:sp>
            <p:nvSpPr>
              <p:cNvPr id="93" name="Rectangle 6">
                <a:extLst>
                  <a:ext uri="{FF2B5EF4-FFF2-40B4-BE49-F238E27FC236}">
                    <a16:creationId xmlns:a16="http://schemas.microsoft.com/office/drawing/2014/main" xmlns="" id="{289F3C76-0BE3-4BF5-ACD6-17841391ECF4}"/>
                  </a:ext>
                </a:extLst>
              </p:cNvPr>
              <p:cNvSpPr>
                <a:spLocks noChangeArrowheads="1"/>
              </p:cNvSpPr>
              <p:nvPr/>
            </p:nvSpPr>
            <p:spPr bwMode="auto">
              <a:xfrm>
                <a:off x="1240" y="843"/>
                <a:ext cx="4274"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con il più basso rischio di investimento: è sicuro il pagamento sia degli interessi sia del capitale in virtù di margini elevati o estremamente stabili. Il mutamento delle condizioni economiche non alterano la sicurezza dell'obbligazione. </a:t>
                </a:r>
              </a:p>
            </p:txBody>
          </p:sp>
        </p:grpSp>
        <p:grpSp>
          <p:nvGrpSpPr>
            <p:cNvPr id="68" name="Group 7">
              <a:extLst>
                <a:ext uri="{FF2B5EF4-FFF2-40B4-BE49-F238E27FC236}">
                  <a16:creationId xmlns:a16="http://schemas.microsoft.com/office/drawing/2014/main" xmlns="" id="{A1AA7294-1721-4B4A-92C4-AAEB6C64C2D2}"/>
                </a:ext>
              </a:extLst>
            </p:cNvPr>
            <p:cNvGrpSpPr>
              <a:grpSpLocks/>
            </p:cNvGrpSpPr>
            <p:nvPr/>
          </p:nvGrpSpPr>
          <p:grpSpPr bwMode="auto">
            <a:xfrm>
              <a:off x="557" y="1124"/>
              <a:ext cx="4956" cy="442"/>
              <a:chOff x="557" y="1124"/>
              <a:chExt cx="4956" cy="442"/>
            </a:xfrm>
          </p:grpSpPr>
          <p:sp>
            <p:nvSpPr>
              <p:cNvPr id="90" name="Rectangle 8">
                <a:extLst>
                  <a:ext uri="{FF2B5EF4-FFF2-40B4-BE49-F238E27FC236}">
                    <a16:creationId xmlns:a16="http://schemas.microsoft.com/office/drawing/2014/main" xmlns="" id="{F0DCB174-C089-4A22-876C-899CBBB968BC}"/>
                  </a:ext>
                </a:extLst>
              </p:cNvPr>
              <p:cNvSpPr>
                <a:spLocks noChangeArrowheads="1"/>
              </p:cNvSpPr>
              <p:nvPr/>
            </p:nvSpPr>
            <p:spPr bwMode="auto">
              <a:xfrm>
                <a:off x="557" y="1139"/>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Aa1, Aa2, Aa3</a:t>
                </a:r>
              </a:p>
            </p:txBody>
          </p:sp>
          <p:sp>
            <p:nvSpPr>
              <p:cNvPr id="91" name="Rectangle 9">
                <a:extLst>
                  <a:ext uri="{FF2B5EF4-FFF2-40B4-BE49-F238E27FC236}">
                    <a16:creationId xmlns:a16="http://schemas.microsoft.com/office/drawing/2014/main" xmlns="" id="{840207EE-DAE5-4B07-BDF6-C055B31FBDFC}"/>
                  </a:ext>
                </a:extLst>
              </p:cNvPr>
              <p:cNvSpPr>
                <a:spLocks noChangeArrowheads="1"/>
              </p:cNvSpPr>
              <p:nvPr/>
            </p:nvSpPr>
            <p:spPr bwMode="auto">
              <a:xfrm>
                <a:off x="1240" y="1124"/>
                <a:ext cx="427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di alta qualità. Hanno un rating minore rispetto ai titoli della categoria precedente in quanto godono di margini meno ampi, o meno stabili o comunque nel lungo periodo sono esposti a pericoli maggiori. I numeri 1, 2 o 3 sono utilizzati al fine di precisare meglio la posizione all’interno della singola classe di rating (1 rappresenta la qualità migliore e 3 la peggiore).</a:t>
                </a:r>
              </a:p>
            </p:txBody>
          </p:sp>
        </p:grpSp>
        <p:grpSp>
          <p:nvGrpSpPr>
            <p:cNvPr id="69" name="Group 10">
              <a:extLst>
                <a:ext uri="{FF2B5EF4-FFF2-40B4-BE49-F238E27FC236}">
                  <a16:creationId xmlns:a16="http://schemas.microsoft.com/office/drawing/2014/main" xmlns="" id="{3DE538C7-69B3-4E85-B2CC-71A0F65528E5}"/>
                </a:ext>
              </a:extLst>
            </p:cNvPr>
            <p:cNvGrpSpPr>
              <a:grpSpLocks/>
            </p:cNvGrpSpPr>
            <p:nvPr/>
          </p:nvGrpSpPr>
          <p:grpSpPr bwMode="auto">
            <a:xfrm>
              <a:off x="557" y="1543"/>
              <a:ext cx="4956" cy="420"/>
              <a:chOff x="557" y="1543"/>
              <a:chExt cx="4956" cy="420"/>
            </a:xfrm>
          </p:grpSpPr>
          <p:sp>
            <p:nvSpPr>
              <p:cNvPr id="88" name="Rectangle 11">
                <a:extLst>
                  <a:ext uri="{FF2B5EF4-FFF2-40B4-BE49-F238E27FC236}">
                    <a16:creationId xmlns:a16="http://schemas.microsoft.com/office/drawing/2014/main" xmlns="" id="{1CB81D3C-6A8D-4738-93A1-080D5BCF92A2}"/>
                  </a:ext>
                </a:extLst>
              </p:cNvPr>
              <p:cNvSpPr>
                <a:spLocks noChangeArrowheads="1"/>
              </p:cNvSpPr>
              <p:nvPr/>
            </p:nvSpPr>
            <p:spPr bwMode="auto">
              <a:xfrm>
                <a:off x="557" y="1543"/>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A1, A2, A3</a:t>
                </a:r>
              </a:p>
            </p:txBody>
          </p:sp>
          <p:sp>
            <p:nvSpPr>
              <p:cNvPr id="89" name="Rectangle 12">
                <a:extLst>
                  <a:ext uri="{FF2B5EF4-FFF2-40B4-BE49-F238E27FC236}">
                    <a16:creationId xmlns:a16="http://schemas.microsoft.com/office/drawing/2014/main" xmlns="" id="{FB84CC3D-4E54-47B3-A6B5-8310F4D58651}"/>
                  </a:ext>
                </a:extLst>
              </p:cNvPr>
              <p:cNvSpPr>
                <a:spLocks noChangeArrowheads="1"/>
              </p:cNvSpPr>
              <p:nvPr/>
            </p:nvSpPr>
            <p:spPr bwMode="auto">
              <a:xfrm>
                <a:off x="1240" y="1543"/>
                <a:ext cx="4274"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di qualità medio-alta. Gli elementi che garantiscono il capitale e gli interessi sono adeguati ma sussistono dei fattori che rendono scettici sulla capacità degli stessi di rimanere tali anche in futuro. I numeri 1, 2 o 3 sono utilizzati al fine di precisare meglio la posizione all'interno della singola classe di rating (1 rappresenta la qualità migliore e 3 la peggiore). </a:t>
                </a:r>
              </a:p>
            </p:txBody>
          </p:sp>
        </p:grpSp>
        <p:grpSp>
          <p:nvGrpSpPr>
            <p:cNvPr id="70" name="Group 13">
              <a:extLst>
                <a:ext uri="{FF2B5EF4-FFF2-40B4-BE49-F238E27FC236}">
                  <a16:creationId xmlns:a16="http://schemas.microsoft.com/office/drawing/2014/main" xmlns="" id="{2F352F29-27A0-4927-B6E2-051897DD228E}"/>
                </a:ext>
              </a:extLst>
            </p:cNvPr>
            <p:cNvGrpSpPr>
              <a:grpSpLocks/>
            </p:cNvGrpSpPr>
            <p:nvPr/>
          </p:nvGrpSpPr>
          <p:grpSpPr bwMode="auto">
            <a:xfrm>
              <a:off x="557" y="1967"/>
              <a:ext cx="4956" cy="420"/>
              <a:chOff x="557" y="1967"/>
              <a:chExt cx="4956" cy="420"/>
            </a:xfrm>
          </p:grpSpPr>
          <p:sp>
            <p:nvSpPr>
              <p:cNvPr id="86" name="Rectangle 14">
                <a:extLst>
                  <a:ext uri="{FF2B5EF4-FFF2-40B4-BE49-F238E27FC236}">
                    <a16:creationId xmlns:a16="http://schemas.microsoft.com/office/drawing/2014/main" xmlns="" id="{4636E221-B796-424B-B9FB-725D3ADA8735}"/>
                  </a:ext>
                </a:extLst>
              </p:cNvPr>
              <p:cNvSpPr>
                <a:spLocks noChangeArrowheads="1"/>
              </p:cNvSpPr>
              <p:nvPr/>
            </p:nvSpPr>
            <p:spPr bwMode="auto">
              <a:xfrm>
                <a:off x="557" y="1967"/>
                <a:ext cx="68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Baa1, Baa2, Baa3</a:t>
                </a:r>
              </a:p>
            </p:txBody>
          </p:sp>
          <p:sp>
            <p:nvSpPr>
              <p:cNvPr id="87" name="Rectangle 15">
                <a:extLst>
                  <a:ext uri="{FF2B5EF4-FFF2-40B4-BE49-F238E27FC236}">
                    <a16:creationId xmlns:a16="http://schemas.microsoft.com/office/drawing/2014/main" xmlns="" id="{38F71A37-F979-4FA3-9DE5-9CABEB9C85F8}"/>
                  </a:ext>
                </a:extLst>
              </p:cNvPr>
              <p:cNvSpPr>
                <a:spLocks noChangeArrowheads="1"/>
              </p:cNvSpPr>
              <p:nvPr/>
            </p:nvSpPr>
            <p:spPr bwMode="auto">
              <a:xfrm>
                <a:off x="1240" y="1967"/>
                <a:ext cx="4274"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di qualità media. Il pagamento di interessi e capitale appare attualmente garantito in maniera sufficiente ma non altrettanto in futuro. Tali obbligazioni hanno caratteristiche sia speculative sia d'investimento. I numeri 1, 2 o 3 sono utilizzati al fine di precisare meglio la posizione all'interno della singola classe di rating (1 rappresenta la qualità migliore e 3 la peggiore). </a:t>
                </a:r>
              </a:p>
            </p:txBody>
          </p:sp>
        </p:grpSp>
        <p:grpSp>
          <p:nvGrpSpPr>
            <p:cNvPr id="71" name="Group 16">
              <a:extLst>
                <a:ext uri="{FF2B5EF4-FFF2-40B4-BE49-F238E27FC236}">
                  <a16:creationId xmlns:a16="http://schemas.microsoft.com/office/drawing/2014/main" xmlns="" id="{71D96050-37D5-4005-8554-09C2E1829757}"/>
                </a:ext>
              </a:extLst>
            </p:cNvPr>
            <p:cNvGrpSpPr>
              <a:grpSpLocks/>
            </p:cNvGrpSpPr>
            <p:nvPr/>
          </p:nvGrpSpPr>
          <p:grpSpPr bwMode="auto">
            <a:xfrm>
              <a:off x="557" y="2368"/>
              <a:ext cx="4956" cy="442"/>
              <a:chOff x="557" y="2368"/>
              <a:chExt cx="4956" cy="442"/>
            </a:xfrm>
          </p:grpSpPr>
          <p:sp>
            <p:nvSpPr>
              <p:cNvPr id="84" name="Rectangle 17">
                <a:extLst>
                  <a:ext uri="{FF2B5EF4-FFF2-40B4-BE49-F238E27FC236}">
                    <a16:creationId xmlns:a16="http://schemas.microsoft.com/office/drawing/2014/main" xmlns="" id="{F86FBF30-2FC3-453B-9CC0-7DF9469EFC52}"/>
                  </a:ext>
                </a:extLst>
              </p:cNvPr>
              <p:cNvSpPr>
                <a:spLocks noChangeArrowheads="1"/>
              </p:cNvSpPr>
              <p:nvPr/>
            </p:nvSpPr>
            <p:spPr bwMode="auto">
              <a:xfrm>
                <a:off x="557" y="2380"/>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Ba1, Ba2, Ba3</a:t>
                </a:r>
              </a:p>
            </p:txBody>
          </p:sp>
          <p:sp>
            <p:nvSpPr>
              <p:cNvPr id="85" name="Rectangle 18">
                <a:extLst>
                  <a:ext uri="{FF2B5EF4-FFF2-40B4-BE49-F238E27FC236}">
                    <a16:creationId xmlns:a16="http://schemas.microsoft.com/office/drawing/2014/main" xmlns="" id="{CFEE9C9A-32DB-44B2-86AF-E8741CF53543}"/>
                  </a:ext>
                </a:extLst>
              </p:cNvPr>
              <p:cNvSpPr>
                <a:spLocks noChangeArrowheads="1"/>
              </p:cNvSpPr>
              <p:nvPr/>
            </p:nvSpPr>
            <p:spPr bwMode="auto">
              <a:xfrm>
                <a:off x="1240" y="2368"/>
                <a:ext cx="427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di qualità media. Il pagamento di interessi e capitale appare attualmente garantito in maniera sufficiente ma non altrettanto in futuro. Tali obbligazioni hanno caratteristiche sia speculative sia d'investimento. I numeri 1, 2 o 3 sono utilizzati al fine di precisare meglio la posizione all'interno della singola classe di rating (1 rappresenta la qualità migliore e 3 la peggiore). </a:t>
                </a:r>
              </a:p>
            </p:txBody>
          </p:sp>
        </p:grpSp>
        <p:grpSp>
          <p:nvGrpSpPr>
            <p:cNvPr id="72" name="Group 19">
              <a:extLst>
                <a:ext uri="{FF2B5EF4-FFF2-40B4-BE49-F238E27FC236}">
                  <a16:creationId xmlns:a16="http://schemas.microsoft.com/office/drawing/2014/main" xmlns="" id="{B04E4238-BD1B-4F3E-9A29-8FA8313E3C7E}"/>
                </a:ext>
              </a:extLst>
            </p:cNvPr>
            <p:cNvGrpSpPr>
              <a:grpSpLocks/>
            </p:cNvGrpSpPr>
            <p:nvPr/>
          </p:nvGrpSpPr>
          <p:grpSpPr bwMode="auto">
            <a:xfrm>
              <a:off x="557" y="2805"/>
              <a:ext cx="4956" cy="442"/>
              <a:chOff x="557" y="2805"/>
              <a:chExt cx="4956" cy="442"/>
            </a:xfrm>
          </p:grpSpPr>
          <p:sp>
            <p:nvSpPr>
              <p:cNvPr id="82" name="Rectangle 20">
                <a:extLst>
                  <a:ext uri="{FF2B5EF4-FFF2-40B4-BE49-F238E27FC236}">
                    <a16:creationId xmlns:a16="http://schemas.microsoft.com/office/drawing/2014/main" xmlns="" id="{9728F383-56EC-41B7-99F6-B93B0C3387A7}"/>
                  </a:ext>
                </a:extLst>
              </p:cNvPr>
              <p:cNvSpPr>
                <a:spLocks noChangeArrowheads="1"/>
              </p:cNvSpPr>
              <p:nvPr/>
            </p:nvSpPr>
            <p:spPr bwMode="auto">
              <a:xfrm>
                <a:off x="557" y="2815"/>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B1, B2, B3</a:t>
                </a:r>
              </a:p>
            </p:txBody>
          </p:sp>
          <p:sp>
            <p:nvSpPr>
              <p:cNvPr id="83" name="Rectangle 21">
                <a:extLst>
                  <a:ext uri="{FF2B5EF4-FFF2-40B4-BE49-F238E27FC236}">
                    <a16:creationId xmlns:a16="http://schemas.microsoft.com/office/drawing/2014/main" xmlns="" id="{B3AD2CD3-9EC0-4E28-BCAD-5A22110A05A4}"/>
                  </a:ext>
                </a:extLst>
              </p:cNvPr>
              <p:cNvSpPr>
                <a:spLocks noChangeArrowheads="1"/>
              </p:cNvSpPr>
              <p:nvPr/>
            </p:nvSpPr>
            <p:spPr bwMode="auto">
              <a:xfrm>
                <a:off x="1240" y="2805"/>
                <a:ext cx="427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Speculativa.</a:t>
                </a:r>
                <a:r>
                  <a:rPr lang="en-GB" altLang="it-IT" sz="1000">
                    <a:solidFill>
                      <a:schemeClr val="tx1"/>
                    </a:solidFill>
                  </a:rPr>
                  <a:t> Obbligazioni che non possono definirsi investimenti desiderabili. La garanzia di interessi e capitale o il puntuale assolvimento di altre condizioni del contratto sono piccole nel lungo periodo. I numeri 1, 2 o 3 sono utilizzati al fine di precisare meglio la posizione all'interno della singola classe di rating (1 rappresenta la qualità migliore e 3 la peggiore). </a:t>
                </a:r>
              </a:p>
            </p:txBody>
          </p:sp>
        </p:grpSp>
        <p:grpSp>
          <p:nvGrpSpPr>
            <p:cNvPr id="73" name="Group 22">
              <a:extLst>
                <a:ext uri="{FF2B5EF4-FFF2-40B4-BE49-F238E27FC236}">
                  <a16:creationId xmlns:a16="http://schemas.microsoft.com/office/drawing/2014/main" xmlns="" id="{A4B57675-50BF-481D-90DB-CBD90FAE4A15}"/>
                </a:ext>
              </a:extLst>
            </p:cNvPr>
            <p:cNvGrpSpPr>
              <a:grpSpLocks/>
            </p:cNvGrpSpPr>
            <p:nvPr/>
          </p:nvGrpSpPr>
          <p:grpSpPr bwMode="auto">
            <a:xfrm>
              <a:off x="557" y="3249"/>
              <a:ext cx="4956" cy="346"/>
              <a:chOff x="557" y="3249"/>
              <a:chExt cx="4956" cy="346"/>
            </a:xfrm>
          </p:grpSpPr>
          <p:sp>
            <p:nvSpPr>
              <p:cNvPr id="80" name="Rectangle 23">
                <a:extLst>
                  <a:ext uri="{FF2B5EF4-FFF2-40B4-BE49-F238E27FC236}">
                    <a16:creationId xmlns:a16="http://schemas.microsoft.com/office/drawing/2014/main" xmlns="" id="{592B57A0-069B-4D3B-B9E1-60466DD14A9B}"/>
                  </a:ext>
                </a:extLst>
              </p:cNvPr>
              <p:cNvSpPr>
                <a:spLocks noChangeArrowheads="1"/>
              </p:cNvSpPr>
              <p:nvPr/>
            </p:nvSpPr>
            <p:spPr bwMode="auto">
              <a:xfrm>
                <a:off x="557" y="3261"/>
                <a:ext cx="68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Caa1, Caa2, Caa3</a:t>
                </a:r>
              </a:p>
            </p:txBody>
          </p:sp>
          <p:sp>
            <p:nvSpPr>
              <p:cNvPr id="81" name="Rectangle 24">
                <a:extLst>
                  <a:ext uri="{FF2B5EF4-FFF2-40B4-BE49-F238E27FC236}">
                    <a16:creationId xmlns:a16="http://schemas.microsoft.com/office/drawing/2014/main" xmlns="" id="{E23C99F9-115E-47E5-94DB-D5482808D963}"/>
                  </a:ext>
                </a:extLst>
              </p:cNvPr>
              <p:cNvSpPr>
                <a:spLocks noChangeArrowheads="1"/>
              </p:cNvSpPr>
              <p:nvPr/>
            </p:nvSpPr>
            <p:spPr bwMode="auto">
              <a:xfrm>
                <a:off x="1240" y="3249"/>
                <a:ext cx="4274"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Speculativa.</a:t>
                </a:r>
                <a:r>
                  <a:rPr lang="en-GB" altLang="it-IT" sz="1000">
                    <a:solidFill>
                      <a:schemeClr val="tx1"/>
                    </a:solidFill>
                  </a:rPr>
                  <a:t> Obbligazioni di bassa qualità: possono risultare inadempienti o possono esserci elementi di pericolo con riguardo al capitale o agli interessi. I numeri 1, 2 o 3 sono utilizzati al fine di precisare meglio la posizione all'interno della singola classe di rating (1 rappresenta la qualità migliore e 3 la peggiore). </a:t>
                </a:r>
              </a:p>
            </p:txBody>
          </p:sp>
        </p:grpSp>
        <p:grpSp>
          <p:nvGrpSpPr>
            <p:cNvPr id="74" name="Group 25">
              <a:extLst>
                <a:ext uri="{FF2B5EF4-FFF2-40B4-BE49-F238E27FC236}">
                  <a16:creationId xmlns:a16="http://schemas.microsoft.com/office/drawing/2014/main" xmlns="" id="{F1A37A91-B90A-4CEB-A769-9C7D1D640599}"/>
                </a:ext>
              </a:extLst>
            </p:cNvPr>
            <p:cNvGrpSpPr>
              <a:grpSpLocks/>
            </p:cNvGrpSpPr>
            <p:nvPr/>
          </p:nvGrpSpPr>
          <p:grpSpPr bwMode="auto">
            <a:xfrm>
              <a:off x="557" y="3571"/>
              <a:ext cx="4957" cy="253"/>
              <a:chOff x="557" y="3571"/>
              <a:chExt cx="4957" cy="253"/>
            </a:xfrm>
          </p:grpSpPr>
          <p:sp>
            <p:nvSpPr>
              <p:cNvPr id="78" name="Rectangle 26">
                <a:extLst>
                  <a:ext uri="{FF2B5EF4-FFF2-40B4-BE49-F238E27FC236}">
                    <a16:creationId xmlns:a16="http://schemas.microsoft.com/office/drawing/2014/main" xmlns="" id="{47E0F061-0C37-4F78-AABD-5845BE407AC0}"/>
                  </a:ext>
                </a:extLst>
              </p:cNvPr>
              <p:cNvSpPr>
                <a:spLocks noChangeArrowheads="1"/>
              </p:cNvSpPr>
              <p:nvPr/>
            </p:nvSpPr>
            <p:spPr bwMode="auto">
              <a:xfrm>
                <a:off x="557" y="3581"/>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a:t>
                </a:r>
              </a:p>
            </p:txBody>
          </p:sp>
          <p:sp>
            <p:nvSpPr>
              <p:cNvPr id="79" name="Rectangle 27">
                <a:extLst>
                  <a:ext uri="{FF2B5EF4-FFF2-40B4-BE49-F238E27FC236}">
                    <a16:creationId xmlns:a16="http://schemas.microsoft.com/office/drawing/2014/main" xmlns="" id="{A3FB4F02-7E8D-4B36-8559-12A9FE14EC27}"/>
                  </a:ext>
                </a:extLst>
              </p:cNvPr>
              <p:cNvSpPr>
                <a:spLocks noChangeArrowheads="1"/>
              </p:cNvSpPr>
              <p:nvPr/>
            </p:nvSpPr>
            <p:spPr bwMode="auto">
              <a:xfrm>
                <a:off x="1240" y="3571"/>
                <a:ext cx="427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Speculativa.</a:t>
                </a:r>
                <a:r>
                  <a:rPr lang="en-GB" altLang="it-IT" sz="1000">
                    <a:solidFill>
                      <a:schemeClr val="tx1"/>
                    </a:solidFill>
                  </a:rPr>
                  <a:t> Obbligazioni altamente speculative: sono spesso inadempienti o scontano altre marcate perdite. </a:t>
                </a:r>
              </a:p>
            </p:txBody>
          </p:sp>
        </p:grpSp>
        <p:grpSp>
          <p:nvGrpSpPr>
            <p:cNvPr id="75" name="Group 28">
              <a:extLst>
                <a:ext uri="{FF2B5EF4-FFF2-40B4-BE49-F238E27FC236}">
                  <a16:creationId xmlns:a16="http://schemas.microsoft.com/office/drawing/2014/main" xmlns="" id="{93286E98-991A-451A-B540-475656861BA8}"/>
                </a:ext>
              </a:extLst>
            </p:cNvPr>
            <p:cNvGrpSpPr>
              <a:grpSpLocks/>
            </p:cNvGrpSpPr>
            <p:nvPr/>
          </p:nvGrpSpPr>
          <p:grpSpPr bwMode="auto">
            <a:xfrm>
              <a:off x="557" y="3835"/>
              <a:ext cx="4956" cy="160"/>
              <a:chOff x="557" y="3835"/>
              <a:chExt cx="4956" cy="160"/>
            </a:xfrm>
          </p:grpSpPr>
          <p:sp>
            <p:nvSpPr>
              <p:cNvPr id="76" name="Rectangle 29">
                <a:extLst>
                  <a:ext uri="{FF2B5EF4-FFF2-40B4-BE49-F238E27FC236}">
                    <a16:creationId xmlns:a16="http://schemas.microsoft.com/office/drawing/2014/main" xmlns="" id="{62B77186-47A9-4B57-B526-A5278CD74A42}"/>
                  </a:ext>
                </a:extLst>
              </p:cNvPr>
              <p:cNvSpPr>
                <a:spLocks noChangeArrowheads="1"/>
              </p:cNvSpPr>
              <p:nvPr/>
            </p:nvSpPr>
            <p:spPr bwMode="auto">
              <a:xfrm>
                <a:off x="557" y="3841"/>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
                </a:r>
              </a:p>
            </p:txBody>
          </p:sp>
          <p:sp>
            <p:nvSpPr>
              <p:cNvPr id="77" name="Rectangle 30">
                <a:extLst>
                  <a:ext uri="{FF2B5EF4-FFF2-40B4-BE49-F238E27FC236}">
                    <a16:creationId xmlns:a16="http://schemas.microsoft.com/office/drawing/2014/main" xmlns="" id="{7D15E85B-CEF2-49A0-AC40-2E2C50B759C1}"/>
                  </a:ext>
                </a:extLst>
              </p:cNvPr>
              <p:cNvSpPr>
                <a:spLocks noChangeArrowheads="1"/>
              </p:cNvSpPr>
              <p:nvPr/>
            </p:nvSpPr>
            <p:spPr bwMode="auto">
              <a:xfrm>
                <a:off x="1240" y="3835"/>
                <a:ext cx="4274"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Speculativa.</a:t>
                </a:r>
                <a:r>
                  <a:rPr lang="en-GB" altLang="it-IT" sz="1000">
                    <a:solidFill>
                      <a:schemeClr val="tx1"/>
                    </a:solidFill>
                  </a:rPr>
                  <a:t> Obbligazioni con prospettive estremamente basse di pagamento.</a:t>
                </a:r>
              </a:p>
            </p:txBody>
          </p:sp>
        </p:grpSp>
      </p:grpSp>
      <p:sp>
        <p:nvSpPr>
          <p:cNvPr id="95" name="CasellaDiTesto 94">
            <a:extLst>
              <a:ext uri="{FF2B5EF4-FFF2-40B4-BE49-F238E27FC236}">
                <a16:creationId xmlns:a16="http://schemas.microsoft.com/office/drawing/2014/main" xmlns="" id="{40E0711A-5E37-4236-A1BE-7264EBE2D766}"/>
              </a:ext>
            </a:extLst>
          </p:cNvPr>
          <p:cNvSpPr txBox="1"/>
          <p:nvPr/>
        </p:nvSpPr>
        <p:spPr>
          <a:xfrm>
            <a:off x="2044632" y="620013"/>
            <a:ext cx="4086375" cy="369332"/>
          </a:xfrm>
          <a:prstGeom prst="rect">
            <a:avLst/>
          </a:prstGeom>
          <a:noFill/>
        </p:spPr>
        <p:txBody>
          <a:bodyPr wrap="none" rtlCol="0">
            <a:spAutoFit/>
          </a:bodyPr>
          <a:lstStyle/>
          <a:p>
            <a:pPr lvl="0"/>
            <a:r>
              <a:rPr lang="it-IT" b="1">
                <a:solidFill>
                  <a:prstClr val="white"/>
                </a:solidFill>
              </a:rPr>
              <a:t>Scala di rating di Standard &amp; Poor’s</a:t>
            </a:r>
            <a:endParaRPr kumimoji="0" lang="it-IT" sz="18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32" name="CasellaDiTesto 31">
            <a:extLst>
              <a:ext uri="{FF2B5EF4-FFF2-40B4-BE49-F238E27FC236}">
                <a16:creationId xmlns:a16="http://schemas.microsoft.com/office/drawing/2014/main" xmlns="" id="{EC181024-692B-4267-A4E8-ABDB4C42F62E}"/>
              </a:ext>
            </a:extLst>
          </p:cNvPr>
          <p:cNvSpPr txBox="1"/>
          <p:nvPr/>
        </p:nvSpPr>
        <p:spPr>
          <a:xfrm>
            <a:off x="189556" y="100662"/>
            <a:ext cx="2303836" cy="307777"/>
          </a:xfrm>
          <a:prstGeom prst="rect">
            <a:avLst/>
          </a:prstGeom>
          <a:noFill/>
        </p:spPr>
        <p:txBody>
          <a:bodyPr wrap="none" rtlCol="0">
            <a:spAutoFit/>
          </a:bodyPr>
          <a:lstStyle/>
          <a:p>
            <a:pPr lvl="0"/>
            <a:r>
              <a:rPr lang="it-IT" sz="1400">
                <a:solidFill>
                  <a:prstClr val="white"/>
                </a:solidFill>
              </a:rPr>
              <a:t>POPUP 2 - SCHERMATA 7</a:t>
            </a:r>
            <a:endParaRPr kumimoji="0" lang="it-IT" sz="1400" i="0" u="none" strike="noStrike" kern="1200" cap="none" spc="0" normalizeH="0" baseline="0" noProof="0" dirty="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363794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0" y="0"/>
            <a:ext cx="54961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8</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misura del rischio emittente: il rating 3/4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lvl="0"/>
            <a:r>
              <a:rPr lang="it-IT" sz="1400">
                <a:solidFill>
                  <a:prstClr val="black"/>
                </a:solidFill>
              </a:rPr>
              <a:t>La forma è un qualunque solido con tre facce.</a:t>
            </a:r>
          </a:p>
          <a:p>
            <a:pPr lvl="0"/>
            <a:r>
              <a:rPr lang="it-IT" sz="1400">
                <a:solidFill>
                  <a:prstClr val="black"/>
                </a:solidFill>
              </a:rPr>
              <a:t>Al termine dell’audio, le tre facce (o le tre voci) diventano cliccabili e si apre/scopre il test posto in campo note </a:t>
            </a:r>
          </a:p>
          <a:p>
            <a:pPr lvl="0"/>
            <a:endParaRPr lang="it-IT" sz="1400">
              <a:solidFill>
                <a:prstClr val="black"/>
              </a:solidFill>
              <a:latin typeface="Century Gothic"/>
            </a:endParaRPr>
          </a:p>
          <a:p>
            <a:pPr lvl="0"/>
            <a:r>
              <a:rPr lang="it-IT" sz="1400" b="1">
                <a:solidFill>
                  <a:prstClr val="black"/>
                </a:solidFill>
                <a:latin typeface="Century Gothic"/>
              </a:rPr>
              <a:t>POPUP/INTERAZIONE</a:t>
            </a:r>
            <a:endParaRPr kumimoji="0" lang="it-IT" sz="1400" b="1" i="0" u="none" strike="noStrike" kern="1200" cap="none" spc="0" normalizeH="0" baseline="0" noProof="0">
              <a:ln>
                <a:noFill/>
              </a:ln>
              <a:solidFill>
                <a:prstClr val="black"/>
              </a:solidFill>
              <a:effectLst/>
              <a:uLnTx/>
              <a:uFillTx/>
              <a:latin typeface="Century Gothic"/>
              <a:ea typeface="+mn-ea"/>
              <a:cs typeface="+mn-cs"/>
            </a:endParaRPr>
          </a:p>
        </p:txBody>
      </p:sp>
      <p:sp>
        <p:nvSpPr>
          <p:cNvPr id="25" name="CasellaDiTesto 24">
            <a:extLst>
              <a:ext uri="{FF2B5EF4-FFF2-40B4-BE49-F238E27FC236}">
                <a16:creationId xmlns:a16="http://schemas.microsoft.com/office/drawing/2014/main" xmlns="" id="{27186AD6-060E-4A5F-9A0A-AF35D77334FB}"/>
              </a:ext>
            </a:extLst>
          </p:cNvPr>
          <p:cNvSpPr txBox="1"/>
          <p:nvPr/>
        </p:nvSpPr>
        <p:spPr>
          <a:xfrm>
            <a:off x="-372744" y="720132"/>
            <a:ext cx="7213979" cy="584775"/>
          </a:xfrm>
          <a:prstGeom prst="rect">
            <a:avLst/>
          </a:prstGeom>
          <a:noFill/>
        </p:spPr>
        <p:txBody>
          <a:bodyPr wrap="square" rtlCol="0">
            <a:spAutoFit/>
          </a:bodyPr>
          <a:lstStyle/>
          <a:p>
            <a:pPr lvl="0" algn="ctr" defTabSz="914400">
              <a:spcBef>
                <a:spcPts val="1000"/>
              </a:spcBef>
              <a:defRPr/>
            </a:pPr>
            <a:r>
              <a:rPr lang="it-IT" sz="3200" b="1">
                <a:solidFill>
                  <a:prstClr val="white"/>
                </a:solidFill>
                <a:latin typeface="Tempus Sans ITC" panose="04020404030D07020202" pitchFamily="82" charset="0"/>
                <a:cs typeface="Gisha" panose="020B0502040204020203" pitchFamily="34" charset="-79"/>
              </a:rPr>
              <a:t>Il rating assegnato alle emittenti </a:t>
            </a:r>
            <a:endParaRPr kumimoji="0" lang="it-IT" sz="3200" b="1"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12" name="CasellaDiTesto 11"/>
          <p:cNvSpPr txBox="1"/>
          <p:nvPr/>
        </p:nvSpPr>
        <p:spPr>
          <a:xfrm>
            <a:off x="15522385" y="3893730"/>
            <a:ext cx="4571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8" name="Rettangolo arrotondato 74">
            <a:extLst>
              <a:ext uri="{FF2B5EF4-FFF2-40B4-BE49-F238E27FC236}">
                <a16:creationId xmlns:a16="http://schemas.microsoft.com/office/drawing/2014/main" xmlns="" id="{04E73D35-C44A-4CE4-A74C-E0C53E40BAB4}"/>
              </a:ext>
            </a:extLst>
          </p:cNvPr>
          <p:cNvSpPr/>
          <p:nvPr/>
        </p:nvSpPr>
        <p:spPr>
          <a:xfrm>
            <a:off x="-138986" y="78662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9" name="Immagine 8">
            <a:extLst>
              <a:ext uri="{FF2B5EF4-FFF2-40B4-BE49-F238E27FC236}">
                <a16:creationId xmlns:a16="http://schemas.microsoft.com/office/drawing/2014/main" xmlns="" id="{36AB66AA-F5E3-435D-ABE4-EA2C6D04D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12" y="1339839"/>
            <a:ext cx="4663268" cy="4663268"/>
          </a:xfrm>
          <a:prstGeom prst="rect">
            <a:avLst/>
          </a:prstGeom>
        </p:spPr>
      </p:pic>
      <p:sp>
        <p:nvSpPr>
          <p:cNvPr id="32" name="CasellaDiTesto 31">
            <a:extLst>
              <a:ext uri="{FF2B5EF4-FFF2-40B4-BE49-F238E27FC236}">
                <a16:creationId xmlns:a16="http://schemas.microsoft.com/office/drawing/2014/main" xmlns="" id="{511CE5C7-F326-420F-A8E3-75966E193466}"/>
              </a:ext>
            </a:extLst>
          </p:cNvPr>
          <p:cNvSpPr txBox="1"/>
          <p:nvPr/>
        </p:nvSpPr>
        <p:spPr>
          <a:xfrm>
            <a:off x="2106722" y="5148829"/>
            <a:ext cx="2361544" cy="369332"/>
          </a:xfrm>
          <a:prstGeom prst="rect">
            <a:avLst/>
          </a:prstGeom>
          <a:noFill/>
        </p:spPr>
        <p:txBody>
          <a:bodyPr wrap="none" rtlCol="0">
            <a:spAutoFit/>
          </a:bodyPr>
          <a:lstStyle/>
          <a:p>
            <a:pPr lvl="0"/>
            <a:r>
              <a:rPr lang="en-US" b="1">
                <a:solidFill>
                  <a:prstClr val="white"/>
                </a:solidFill>
              </a:rPr>
              <a:t>RISCHIO DI DEFAULT</a:t>
            </a:r>
          </a:p>
        </p:txBody>
      </p:sp>
      <p:sp>
        <p:nvSpPr>
          <p:cNvPr id="29" name="CasellaDiTesto 28">
            <a:extLst>
              <a:ext uri="{FF2B5EF4-FFF2-40B4-BE49-F238E27FC236}">
                <a16:creationId xmlns:a16="http://schemas.microsoft.com/office/drawing/2014/main" xmlns="" id="{DA2868C8-4138-4147-9094-DF68A30CE99B}"/>
              </a:ext>
            </a:extLst>
          </p:cNvPr>
          <p:cNvSpPr txBox="1"/>
          <p:nvPr/>
        </p:nvSpPr>
        <p:spPr>
          <a:xfrm>
            <a:off x="229058" y="3244334"/>
            <a:ext cx="2890535" cy="369332"/>
          </a:xfrm>
          <a:prstGeom prst="rect">
            <a:avLst/>
          </a:prstGeom>
          <a:noFill/>
        </p:spPr>
        <p:txBody>
          <a:bodyPr wrap="none" rtlCol="0">
            <a:spAutoFit/>
          </a:bodyPr>
          <a:lstStyle/>
          <a:p>
            <a:pPr lvl="0"/>
            <a:r>
              <a:rPr lang="en-US" b="1">
                <a:solidFill>
                  <a:prstClr val="white"/>
                </a:solidFill>
              </a:rPr>
              <a:t>RISCHIO DI MIGRAZIONE</a:t>
            </a:r>
          </a:p>
        </p:txBody>
      </p:sp>
      <p:sp>
        <p:nvSpPr>
          <p:cNvPr id="38" name="CasellaDiTesto 37">
            <a:extLst>
              <a:ext uri="{FF2B5EF4-FFF2-40B4-BE49-F238E27FC236}">
                <a16:creationId xmlns:a16="http://schemas.microsoft.com/office/drawing/2014/main" xmlns="" id="{D0474989-D90D-4E91-B583-5F6591DB7EB6}"/>
              </a:ext>
            </a:extLst>
          </p:cNvPr>
          <p:cNvSpPr txBox="1"/>
          <p:nvPr/>
        </p:nvSpPr>
        <p:spPr>
          <a:xfrm>
            <a:off x="3613321" y="3263160"/>
            <a:ext cx="2000869" cy="369332"/>
          </a:xfrm>
          <a:prstGeom prst="rect">
            <a:avLst/>
          </a:prstGeom>
          <a:noFill/>
        </p:spPr>
        <p:txBody>
          <a:bodyPr wrap="none" rtlCol="0">
            <a:spAutoFit/>
          </a:bodyPr>
          <a:lstStyle/>
          <a:p>
            <a:pPr lvl="0"/>
            <a:r>
              <a:rPr lang="en-US" b="1">
                <a:solidFill>
                  <a:prstClr val="white"/>
                </a:solidFill>
              </a:rPr>
              <a:t>RISCHIO SPREAD</a:t>
            </a:r>
          </a:p>
        </p:txBody>
      </p:sp>
      <p:sp>
        <p:nvSpPr>
          <p:cNvPr id="47" name="Documento 46">
            <a:extLst>
              <a:ext uri="{FF2B5EF4-FFF2-40B4-BE49-F238E27FC236}">
                <a16:creationId xmlns:a16="http://schemas.microsoft.com/office/drawing/2014/main" xmlns="" id="{7EA9678C-D7CB-4D2F-A6D9-B475649E91AA}"/>
              </a:ext>
            </a:extLst>
          </p:cNvPr>
          <p:cNvSpPr/>
          <p:nvPr/>
        </p:nvSpPr>
        <p:spPr>
          <a:xfrm>
            <a:off x="6153635" y="508681"/>
            <a:ext cx="6023124" cy="278602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49" name="Documento 48">
            <a:extLst>
              <a:ext uri="{FF2B5EF4-FFF2-40B4-BE49-F238E27FC236}">
                <a16:creationId xmlns:a16="http://schemas.microsoft.com/office/drawing/2014/main" xmlns="" id="{8C1A008D-D44F-4D60-8E95-976659418AA6}"/>
              </a:ext>
            </a:extLst>
          </p:cNvPr>
          <p:cNvSpPr>
            <a:spLocks/>
          </p:cNvSpPr>
          <p:nvPr/>
        </p:nvSpPr>
        <p:spPr>
          <a:xfrm rot="10800000">
            <a:off x="6153634" y="2269404"/>
            <a:ext cx="6023123" cy="3698936"/>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50" name="Documento 49">
            <a:extLst>
              <a:ext uri="{FF2B5EF4-FFF2-40B4-BE49-F238E27FC236}">
                <a16:creationId xmlns:a16="http://schemas.microsoft.com/office/drawing/2014/main" xmlns="" id="{3CB04833-616E-4EE7-98DC-A985F89F586F}"/>
              </a:ext>
            </a:extLst>
          </p:cNvPr>
          <p:cNvSpPr>
            <a:spLocks/>
          </p:cNvSpPr>
          <p:nvPr/>
        </p:nvSpPr>
        <p:spPr>
          <a:xfrm rot="10800000">
            <a:off x="6153631" y="4464424"/>
            <a:ext cx="6023123" cy="2437637"/>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31" name="CasellaDiTesto 30">
            <a:extLst>
              <a:ext uri="{FF2B5EF4-FFF2-40B4-BE49-F238E27FC236}">
                <a16:creationId xmlns:a16="http://schemas.microsoft.com/office/drawing/2014/main" xmlns="" id="{B17CBB72-CFE4-41AB-A140-5F611348FF74}"/>
              </a:ext>
            </a:extLst>
          </p:cNvPr>
          <p:cNvSpPr txBox="1"/>
          <p:nvPr/>
        </p:nvSpPr>
        <p:spPr>
          <a:xfrm>
            <a:off x="6959572" y="960471"/>
            <a:ext cx="5428462" cy="923330"/>
          </a:xfrm>
          <a:prstGeom prst="rect">
            <a:avLst/>
          </a:prstGeom>
          <a:noFill/>
        </p:spPr>
        <p:txBody>
          <a:bodyPr wrap="square" rtlCol="0">
            <a:spAutoFit/>
          </a:bodyPr>
          <a:lstStyle/>
          <a:p>
            <a:pPr lvl="0"/>
            <a:r>
              <a:rPr lang="it-IT" b="1">
                <a:solidFill>
                  <a:schemeClr val="tx1">
                    <a:lumMod val="75000"/>
                  </a:schemeClr>
                </a:solidFill>
              </a:rPr>
              <a:t>Rischio di default</a:t>
            </a:r>
          </a:p>
          <a:p>
            <a:pPr lvl="0"/>
            <a:r>
              <a:rPr lang="it-IT">
                <a:solidFill>
                  <a:schemeClr val="tx1">
                    <a:lumMod val="75000"/>
                  </a:schemeClr>
                </a:solidFill>
              </a:rPr>
              <a:t>Rischio che l’emittente dell’obbligazione fallisca prima della scadenza del titolo. </a:t>
            </a:r>
          </a:p>
        </p:txBody>
      </p:sp>
      <p:sp>
        <p:nvSpPr>
          <p:cNvPr id="42" name="CasellaDiTesto 41">
            <a:extLst>
              <a:ext uri="{FF2B5EF4-FFF2-40B4-BE49-F238E27FC236}">
                <a16:creationId xmlns:a16="http://schemas.microsoft.com/office/drawing/2014/main" xmlns="" id="{D43CBE2A-2A23-4AC9-A819-C244214431B8}"/>
              </a:ext>
            </a:extLst>
          </p:cNvPr>
          <p:cNvSpPr txBox="1"/>
          <p:nvPr/>
        </p:nvSpPr>
        <p:spPr>
          <a:xfrm>
            <a:off x="7009180" y="3143838"/>
            <a:ext cx="5327333" cy="1200329"/>
          </a:xfrm>
          <a:prstGeom prst="rect">
            <a:avLst/>
          </a:prstGeom>
          <a:noFill/>
        </p:spPr>
        <p:txBody>
          <a:bodyPr wrap="square" rtlCol="0">
            <a:spAutoFit/>
          </a:bodyPr>
          <a:lstStyle/>
          <a:p>
            <a:pPr lvl="0"/>
            <a:r>
              <a:rPr lang="it-IT" b="1">
                <a:solidFill>
                  <a:schemeClr val="tx1">
                    <a:lumMod val="75000"/>
                  </a:schemeClr>
                </a:solidFill>
              </a:rPr>
              <a:t>Rischio di migrazione</a:t>
            </a:r>
          </a:p>
          <a:p>
            <a:pPr lvl="0"/>
            <a:r>
              <a:rPr lang="it-IT">
                <a:solidFill>
                  <a:schemeClr val="tx1">
                    <a:lumMod val="75000"/>
                  </a:schemeClr>
                </a:solidFill>
              </a:rPr>
              <a:t>Rischio che l’emittente subisca un declassamento (downgrading) indipendentemente dal fallimento.</a:t>
            </a:r>
          </a:p>
        </p:txBody>
      </p:sp>
      <p:sp>
        <p:nvSpPr>
          <p:cNvPr id="43" name="CasellaDiTesto 42">
            <a:extLst>
              <a:ext uri="{FF2B5EF4-FFF2-40B4-BE49-F238E27FC236}">
                <a16:creationId xmlns:a16="http://schemas.microsoft.com/office/drawing/2014/main" xmlns="" id="{DF8C9DCA-45B2-4F50-BC54-A592C67C298D}"/>
              </a:ext>
            </a:extLst>
          </p:cNvPr>
          <p:cNvSpPr txBox="1"/>
          <p:nvPr/>
        </p:nvSpPr>
        <p:spPr>
          <a:xfrm>
            <a:off x="6952867" y="5137133"/>
            <a:ext cx="5172480" cy="1477328"/>
          </a:xfrm>
          <a:prstGeom prst="rect">
            <a:avLst/>
          </a:prstGeom>
          <a:noFill/>
        </p:spPr>
        <p:txBody>
          <a:bodyPr wrap="square" rtlCol="0">
            <a:spAutoFit/>
          </a:bodyPr>
          <a:lstStyle/>
          <a:p>
            <a:pPr lvl="0"/>
            <a:r>
              <a:rPr lang="it-IT" b="1">
                <a:solidFill>
                  <a:srgbClr val="426B6F"/>
                </a:solidFill>
              </a:rPr>
              <a:t>Rischio spread</a:t>
            </a:r>
          </a:p>
          <a:p>
            <a:pPr lvl="0"/>
            <a:r>
              <a:rPr lang="it-IT">
                <a:solidFill>
                  <a:srgbClr val="426B6F"/>
                </a:solidFill>
              </a:rPr>
              <a:t>Differenza tra il prezzo della migliore proposta d’acquisto e il prezzo della miglior proposta di vendita in un dato momento sul mercato.</a:t>
            </a:r>
          </a:p>
        </p:txBody>
      </p:sp>
      <p:sp>
        <p:nvSpPr>
          <p:cNvPr id="44" name="Goccia 43">
            <a:extLst>
              <a:ext uri="{FF2B5EF4-FFF2-40B4-BE49-F238E27FC236}">
                <a16:creationId xmlns:a16="http://schemas.microsoft.com/office/drawing/2014/main" xmlns="" id="{B45AC9B1-6C95-40F8-8EC1-2E7D66200D81}"/>
              </a:ext>
            </a:extLst>
          </p:cNvPr>
          <p:cNvSpPr/>
          <p:nvPr/>
        </p:nvSpPr>
        <p:spPr>
          <a:xfrm rot="1905374">
            <a:off x="6693002" y="1056555"/>
            <a:ext cx="263725" cy="274338"/>
          </a:xfrm>
          <a:prstGeom prst="teardrop">
            <a:avLst>
              <a:gd name="adj" fmla="val 102018"/>
            </a:avLst>
          </a:prstGeom>
          <a:solidFill>
            <a:srgbClr val="00B05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6" name="Goccia 45">
            <a:extLst>
              <a:ext uri="{FF2B5EF4-FFF2-40B4-BE49-F238E27FC236}">
                <a16:creationId xmlns:a16="http://schemas.microsoft.com/office/drawing/2014/main" xmlns="" id="{EA6A004B-F866-43C0-BFD3-980C8D66AD18}"/>
              </a:ext>
            </a:extLst>
          </p:cNvPr>
          <p:cNvSpPr/>
          <p:nvPr/>
        </p:nvSpPr>
        <p:spPr>
          <a:xfrm rot="1905374">
            <a:off x="6678038" y="5242401"/>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1" name="Goccia 50">
            <a:extLst>
              <a:ext uri="{FF2B5EF4-FFF2-40B4-BE49-F238E27FC236}">
                <a16:creationId xmlns:a16="http://schemas.microsoft.com/office/drawing/2014/main" xmlns="" id="{9B65091D-B1B1-4A19-827D-2CAA9F7B59DC}"/>
              </a:ext>
            </a:extLst>
          </p:cNvPr>
          <p:cNvSpPr/>
          <p:nvPr/>
        </p:nvSpPr>
        <p:spPr>
          <a:xfrm rot="1905374">
            <a:off x="6706634" y="3215247"/>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2" name="Rettangolo arrotondato 74">
            <a:extLst>
              <a:ext uri="{FF2B5EF4-FFF2-40B4-BE49-F238E27FC236}">
                <a16:creationId xmlns:a16="http://schemas.microsoft.com/office/drawing/2014/main" xmlns="" id="{4A008FDD-2FBE-401C-B12B-B3886A5F55F7}"/>
              </a:ext>
            </a:extLst>
          </p:cNvPr>
          <p:cNvSpPr/>
          <p:nvPr/>
        </p:nvSpPr>
        <p:spPr>
          <a:xfrm>
            <a:off x="2996975" y="474411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3" name="Rettangolo arrotondato 74">
            <a:extLst>
              <a:ext uri="{FF2B5EF4-FFF2-40B4-BE49-F238E27FC236}">
                <a16:creationId xmlns:a16="http://schemas.microsoft.com/office/drawing/2014/main" xmlns="" id="{48BF0AB0-2DBF-4375-B3EB-22AD90A5637D}"/>
              </a:ext>
            </a:extLst>
          </p:cNvPr>
          <p:cNvSpPr/>
          <p:nvPr/>
        </p:nvSpPr>
        <p:spPr>
          <a:xfrm>
            <a:off x="1671120" y="367927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4" name="Rettangolo arrotondato 74">
            <a:extLst>
              <a:ext uri="{FF2B5EF4-FFF2-40B4-BE49-F238E27FC236}">
                <a16:creationId xmlns:a16="http://schemas.microsoft.com/office/drawing/2014/main" xmlns="" id="{B716259E-CF4D-44D0-8AFE-B97668C1F071}"/>
              </a:ext>
            </a:extLst>
          </p:cNvPr>
          <p:cNvSpPr/>
          <p:nvPr/>
        </p:nvSpPr>
        <p:spPr>
          <a:xfrm>
            <a:off x="3993726" y="370043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5" name="Rettangolo arrotondato 74">
            <a:extLst>
              <a:ext uri="{FF2B5EF4-FFF2-40B4-BE49-F238E27FC236}">
                <a16:creationId xmlns:a16="http://schemas.microsoft.com/office/drawing/2014/main" xmlns="" id="{0168631C-9AB1-4C05-B016-64C03E4F467E}"/>
              </a:ext>
            </a:extLst>
          </p:cNvPr>
          <p:cNvSpPr/>
          <p:nvPr/>
        </p:nvSpPr>
        <p:spPr>
          <a:xfrm>
            <a:off x="6325521" y="135859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6" name="Rettangolo arrotondato 74">
            <a:extLst>
              <a:ext uri="{FF2B5EF4-FFF2-40B4-BE49-F238E27FC236}">
                <a16:creationId xmlns:a16="http://schemas.microsoft.com/office/drawing/2014/main" xmlns="" id="{F395151B-A786-44DA-B534-D4BBABF8BCD9}"/>
              </a:ext>
            </a:extLst>
          </p:cNvPr>
          <p:cNvSpPr/>
          <p:nvPr/>
        </p:nvSpPr>
        <p:spPr>
          <a:xfrm>
            <a:off x="6403279" y="362776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7" name="Rettangolo arrotondato 74">
            <a:extLst>
              <a:ext uri="{FF2B5EF4-FFF2-40B4-BE49-F238E27FC236}">
                <a16:creationId xmlns:a16="http://schemas.microsoft.com/office/drawing/2014/main" xmlns="" id="{DA7A70C2-BEA9-4C3A-BEC8-4D383D35F552}"/>
              </a:ext>
            </a:extLst>
          </p:cNvPr>
          <p:cNvSpPr/>
          <p:nvPr/>
        </p:nvSpPr>
        <p:spPr>
          <a:xfrm>
            <a:off x="6363956" y="570984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pic>
        <p:nvPicPr>
          <p:cNvPr id="58" name="Immagine 57">
            <a:extLst>
              <a:ext uri="{FF2B5EF4-FFF2-40B4-BE49-F238E27FC236}">
                <a16:creationId xmlns:a16="http://schemas.microsoft.com/office/drawing/2014/main" xmlns="" id="{81F3F076-B378-4F26-8C7F-29B486138241}"/>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981389" y="5443398"/>
            <a:ext cx="534788" cy="534788"/>
          </a:xfrm>
          <a:prstGeom prst="rect">
            <a:avLst/>
          </a:prstGeom>
        </p:spPr>
      </p:pic>
      <p:pic>
        <p:nvPicPr>
          <p:cNvPr id="59" name="Immagine 58">
            <a:extLst>
              <a:ext uri="{FF2B5EF4-FFF2-40B4-BE49-F238E27FC236}">
                <a16:creationId xmlns:a16="http://schemas.microsoft.com/office/drawing/2014/main" xmlns="" id="{083BD9EE-50D9-422D-98C8-6286E1CFA5AE}"/>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640996" y="2798168"/>
            <a:ext cx="534788" cy="534788"/>
          </a:xfrm>
          <a:prstGeom prst="rect">
            <a:avLst/>
          </a:prstGeom>
        </p:spPr>
      </p:pic>
      <p:pic>
        <p:nvPicPr>
          <p:cNvPr id="60" name="Immagine 59">
            <a:extLst>
              <a:ext uri="{FF2B5EF4-FFF2-40B4-BE49-F238E27FC236}">
                <a16:creationId xmlns:a16="http://schemas.microsoft.com/office/drawing/2014/main" xmlns="" id="{46E31716-A115-41F4-A27E-11474B273488}"/>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279853" y="2757730"/>
            <a:ext cx="534788" cy="534788"/>
          </a:xfrm>
          <a:prstGeom prst="rect">
            <a:avLst/>
          </a:prstGeom>
        </p:spPr>
      </p:pic>
    </p:spTree>
    <p:extLst>
      <p:ext uri="{BB962C8B-B14F-4D97-AF65-F5344CB8AC3E}">
        <p14:creationId xmlns:p14="http://schemas.microsoft.com/office/powerpoint/2010/main" val="131458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703900" y="13004"/>
            <a:ext cx="54961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9</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misura del rischio emittente: il rating 4/4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a:solidFill>
                  <a:prstClr val="black"/>
                </a:solidFill>
                <a:latin typeface="Century Gothic"/>
              </a:rPr>
              <a:t>In sincro con audio 1 compaiono ascisse e ordinate, con audio 2 compare la traccia verde chiaro (Corporate AM), con audio 3 la traccia verde scuro (Titolidi Stato) e con audio 4 si evidenziano i riferimenti di anno dal 2009 al 2018.</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Immagine</a:t>
            </a:r>
          </a:p>
        </p:txBody>
      </p:sp>
      <p:sp>
        <p:nvSpPr>
          <p:cNvPr id="12" name="CasellaDiTesto 11"/>
          <p:cNvSpPr txBox="1"/>
          <p:nvPr/>
        </p:nvSpPr>
        <p:spPr>
          <a:xfrm>
            <a:off x="15522385" y="3893730"/>
            <a:ext cx="4571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8" name="Rettangolo arrotondato 74">
            <a:extLst>
              <a:ext uri="{FF2B5EF4-FFF2-40B4-BE49-F238E27FC236}">
                <a16:creationId xmlns:a16="http://schemas.microsoft.com/office/drawing/2014/main" xmlns="" id="{04E73D35-C44A-4CE4-A74C-E0C53E40BAB4}"/>
              </a:ext>
            </a:extLst>
          </p:cNvPr>
          <p:cNvSpPr/>
          <p:nvPr/>
        </p:nvSpPr>
        <p:spPr>
          <a:xfrm>
            <a:off x="542220" y="106632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entury Gothic"/>
                <a:ea typeface="+mn-ea"/>
                <a:cs typeface="+mn-cs"/>
              </a:rPr>
              <a:t>1</a:t>
            </a:r>
          </a:p>
        </p:txBody>
      </p:sp>
      <p:sp>
        <p:nvSpPr>
          <p:cNvPr id="30" name="CasellaDiTesto 29">
            <a:extLst>
              <a:ext uri="{FF2B5EF4-FFF2-40B4-BE49-F238E27FC236}">
                <a16:creationId xmlns:a16="http://schemas.microsoft.com/office/drawing/2014/main" xmlns="" id="{9B8ACF3A-DF75-4FBD-B275-0A28C2D96ED0}"/>
              </a:ext>
            </a:extLst>
          </p:cNvPr>
          <p:cNvSpPr txBox="1"/>
          <p:nvPr/>
        </p:nvSpPr>
        <p:spPr>
          <a:xfrm>
            <a:off x="1016760" y="5719563"/>
            <a:ext cx="8986054" cy="461665"/>
          </a:xfrm>
          <a:prstGeom prst="rect">
            <a:avLst/>
          </a:prstGeom>
          <a:noFill/>
        </p:spPr>
        <p:txBody>
          <a:bodyPr wrap="square" rtlCol="0">
            <a:spAutoFit/>
          </a:bodyPr>
          <a:lstStyle/>
          <a:p>
            <a:pPr lvl="0"/>
            <a:r>
              <a:rPr lang="it-IT" sz="1200">
                <a:solidFill>
                  <a:prstClr val="white">
                    <a:lumMod val="75000"/>
                  </a:prstClr>
                </a:solidFill>
              </a:rPr>
              <a:t>Fonte: Fonte: Indice JPM EMBI Global Diversified Blended Spread, indice JPM CEMBI Diversified Broad Composite Blended Spread (Maggio 2018)</a:t>
            </a:r>
          </a:p>
        </p:txBody>
      </p:sp>
      <p:pic>
        <p:nvPicPr>
          <p:cNvPr id="35" name="Picture 2">
            <a:extLst>
              <a:ext uri="{FF2B5EF4-FFF2-40B4-BE49-F238E27FC236}">
                <a16:creationId xmlns:a16="http://schemas.microsoft.com/office/drawing/2014/main" xmlns="" id="{FA82ED67-FB96-4D45-8229-67BC7981287A}"/>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p:blipFill>
        <p:spPr bwMode="auto">
          <a:xfrm>
            <a:off x="1102691" y="952582"/>
            <a:ext cx="8814192" cy="4766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ttangolo arrotondato 74">
            <a:extLst>
              <a:ext uri="{FF2B5EF4-FFF2-40B4-BE49-F238E27FC236}">
                <a16:creationId xmlns:a16="http://schemas.microsoft.com/office/drawing/2014/main" xmlns="" id="{B41D29D3-7D12-447D-81F8-993840054A78}"/>
              </a:ext>
            </a:extLst>
          </p:cNvPr>
          <p:cNvSpPr/>
          <p:nvPr/>
        </p:nvSpPr>
        <p:spPr>
          <a:xfrm>
            <a:off x="3470092" y="148766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2</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2" name="Rettangolo arrotondato 74">
            <a:extLst>
              <a:ext uri="{FF2B5EF4-FFF2-40B4-BE49-F238E27FC236}">
                <a16:creationId xmlns:a16="http://schemas.microsoft.com/office/drawing/2014/main" xmlns="" id="{58E3B57C-477B-4173-8C4E-E18F695F4F97}"/>
              </a:ext>
            </a:extLst>
          </p:cNvPr>
          <p:cNvSpPr/>
          <p:nvPr/>
        </p:nvSpPr>
        <p:spPr>
          <a:xfrm>
            <a:off x="3805372" y="343765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3</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3" name="Rettangolo arrotondato 74">
            <a:extLst>
              <a:ext uri="{FF2B5EF4-FFF2-40B4-BE49-F238E27FC236}">
                <a16:creationId xmlns:a16="http://schemas.microsoft.com/office/drawing/2014/main" xmlns="" id="{2B6BD8CB-905A-4A95-9455-02C3507A9FD8}"/>
              </a:ext>
            </a:extLst>
          </p:cNvPr>
          <p:cNvSpPr/>
          <p:nvPr/>
        </p:nvSpPr>
        <p:spPr>
          <a:xfrm>
            <a:off x="5035247" y="478993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prstClr val="black"/>
                </a:solidFill>
                <a:effectLst/>
                <a:uLnTx/>
                <a:uFillTx/>
                <a:latin typeface="Century Gothic"/>
                <a:ea typeface="+mn-ea"/>
                <a:cs typeface="+mn-cs"/>
              </a:rPr>
              <a:t>4</a:t>
            </a:r>
            <a:endParaRPr kumimoji="0" lang="it-IT" sz="1800" b="0" i="0" u="none" strike="noStrike" kern="1200" cap="none" spc="0" normalizeH="0" baseline="0" noProof="0" dirty="0">
              <a:ln>
                <a:noFill/>
              </a:ln>
              <a:solidFill>
                <a:prstClr val="black"/>
              </a:solidFill>
              <a:effectLst/>
              <a:uLnTx/>
              <a:uFillTx/>
              <a:latin typeface="Century Gothic"/>
              <a:ea typeface="+mn-ea"/>
              <a:cs typeface="+mn-cs"/>
            </a:endParaRPr>
          </a:p>
        </p:txBody>
      </p:sp>
    </p:spTree>
    <p:extLst>
      <p:ext uri="{BB962C8B-B14F-4D97-AF65-F5344CB8AC3E}">
        <p14:creationId xmlns:p14="http://schemas.microsoft.com/office/powerpoint/2010/main" val="97544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0" y="0"/>
            <a:ext cx="54961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10</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Rating, durata e rendimenti: quale relazione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8" name="Rettangolo arrotondato 27"/>
          <p:cNvSpPr/>
          <p:nvPr/>
        </p:nvSpPr>
        <p:spPr>
          <a:xfrm>
            <a:off x="-3088139" y="17728"/>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endParaRPr lang="it-IT" sz="1400" b="1">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In sincro con audio 1 compaiono anche le intestazioni di colonna della tabella, a seguire in sincro ogni singola riga.</a:t>
            </a:r>
          </a:p>
        </p:txBody>
      </p:sp>
      <p:sp>
        <p:nvSpPr>
          <p:cNvPr id="12" name="CasellaDiTesto 11"/>
          <p:cNvSpPr txBox="1"/>
          <p:nvPr/>
        </p:nvSpPr>
        <p:spPr>
          <a:xfrm>
            <a:off x="15522385" y="3893730"/>
            <a:ext cx="4571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graphicFrame>
        <p:nvGraphicFramePr>
          <p:cNvPr id="2" name="Tabella 1">
            <a:extLst>
              <a:ext uri="{FF2B5EF4-FFF2-40B4-BE49-F238E27FC236}">
                <a16:creationId xmlns:a16="http://schemas.microsoft.com/office/drawing/2014/main" xmlns="" id="{A76F1520-7D1E-4992-BA6E-C1886E949664}"/>
              </a:ext>
            </a:extLst>
          </p:cNvPr>
          <p:cNvGraphicFramePr>
            <a:graphicFrameLocks noGrp="1"/>
          </p:cNvGraphicFramePr>
          <p:nvPr/>
        </p:nvGraphicFramePr>
        <p:xfrm>
          <a:off x="1053054" y="2849794"/>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733235860"/>
                    </a:ext>
                  </a:extLst>
                </a:gridCol>
                <a:gridCol w="2709333">
                  <a:extLst>
                    <a:ext uri="{9D8B030D-6E8A-4147-A177-3AD203B41FA5}">
                      <a16:colId xmlns:a16="http://schemas.microsoft.com/office/drawing/2014/main" xmlns="" val="620824912"/>
                    </a:ext>
                  </a:extLst>
                </a:gridCol>
                <a:gridCol w="2709333">
                  <a:extLst>
                    <a:ext uri="{9D8B030D-6E8A-4147-A177-3AD203B41FA5}">
                      <a16:colId xmlns:a16="http://schemas.microsoft.com/office/drawing/2014/main" xmlns="" val="2862203983"/>
                    </a:ext>
                  </a:extLst>
                </a:gridCol>
              </a:tblGrid>
              <a:tr h="370840">
                <a:tc>
                  <a:txBody>
                    <a:bodyPr/>
                    <a:lstStyle/>
                    <a:p>
                      <a:r>
                        <a:rPr lang="it-IT"/>
                        <a:t>RATING</a:t>
                      </a:r>
                    </a:p>
                  </a:txBody>
                  <a:tcPr/>
                </a:tc>
                <a:tc>
                  <a:txBody>
                    <a:bodyPr/>
                    <a:lstStyle/>
                    <a:p>
                      <a:r>
                        <a:rPr lang="it-IT"/>
                        <a:t>DURATA</a:t>
                      </a:r>
                    </a:p>
                  </a:txBody>
                  <a:tcPr/>
                </a:tc>
                <a:tc>
                  <a:txBody>
                    <a:bodyPr/>
                    <a:lstStyle/>
                    <a:p>
                      <a:r>
                        <a:rPr lang="it-IT"/>
                        <a:t>RENDIMENTO</a:t>
                      </a:r>
                    </a:p>
                  </a:txBody>
                  <a:tcPr/>
                </a:tc>
                <a:extLst>
                  <a:ext uri="{0D108BD9-81ED-4DB2-BD59-A6C34878D82A}">
                    <a16:rowId xmlns:a16="http://schemas.microsoft.com/office/drawing/2014/main" xmlns="" val="1450589233"/>
                  </a:ext>
                </a:extLst>
              </a:tr>
              <a:tr h="370840">
                <a:tc>
                  <a:txBody>
                    <a:bodyPr/>
                    <a:lstStyle/>
                    <a:p>
                      <a:r>
                        <a:rPr lang="it-IT"/>
                        <a:t>Alto</a:t>
                      </a:r>
                    </a:p>
                  </a:txBody>
                  <a:tcPr/>
                </a:tc>
                <a:tc>
                  <a:txBody>
                    <a:bodyPr/>
                    <a:lstStyle/>
                    <a:p>
                      <a:r>
                        <a:rPr lang="it-IT"/>
                        <a:t>Breve</a:t>
                      </a:r>
                    </a:p>
                  </a:txBody>
                  <a:tcPr/>
                </a:tc>
                <a:tc>
                  <a:txBody>
                    <a:bodyPr/>
                    <a:lstStyle/>
                    <a:p>
                      <a:endParaRPr lang="it-IT"/>
                    </a:p>
                  </a:txBody>
                  <a:tcPr/>
                </a:tc>
                <a:extLst>
                  <a:ext uri="{0D108BD9-81ED-4DB2-BD59-A6C34878D82A}">
                    <a16:rowId xmlns:a16="http://schemas.microsoft.com/office/drawing/2014/main" xmlns="" val="3169248855"/>
                  </a:ext>
                </a:extLst>
              </a:tr>
              <a:tr h="370840">
                <a:tc>
                  <a:txBody>
                    <a:bodyPr/>
                    <a:lstStyle/>
                    <a:p>
                      <a:r>
                        <a:rPr lang="it-IT"/>
                        <a:t>Alto</a:t>
                      </a:r>
                    </a:p>
                  </a:txBody>
                  <a:tcPr/>
                </a:tc>
                <a:tc>
                  <a:txBody>
                    <a:bodyPr/>
                    <a:lstStyle/>
                    <a:p>
                      <a:r>
                        <a:rPr lang="it-IT"/>
                        <a:t>Lunga</a:t>
                      </a:r>
                    </a:p>
                  </a:txBody>
                  <a:tcPr/>
                </a:tc>
                <a:tc>
                  <a:txBody>
                    <a:bodyPr/>
                    <a:lstStyle/>
                    <a:p>
                      <a:endParaRPr lang="it-IT"/>
                    </a:p>
                  </a:txBody>
                  <a:tcPr/>
                </a:tc>
                <a:extLst>
                  <a:ext uri="{0D108BD9-81ED-4DB2-BD59-A6C34878D82A}">
                    <a16:rowId xmlns:a16="http://schemas.microsoft.com/office/drawing/2014/main" xmlns="" val="3189738846"/>
                  </a:ext>
                </a:extLst>
              </a:tr>
              <a:tr h="370840">
                <a:tc>
                  <a:txBody>
                    <a:bodyPr/>
                    <a:lstStyle/>
                    <a:p>
                      <a:r>
                        <a:rPr lang="it-IT"/>
                        <a:t>Basso</a:t>
                      </a:r>
                    </a:p>
                  </a:txBody>
                  <a:tcPr/>
                </a:tc>
                <a:tc>
                  <a:txBody>
                    <a:bodyPr/>
                    <a:lstStyle/>
                    <a:p>
                      <a:r>
                        <a:rPr lang="it-IT"/>
                        <a:t>Breve</a:t>
                      </a:r>
                    </a:p>
                  </a:txBody>
                  <a:tcPr/>
                </a:tc>
                <a:tc>
                  <a:txBody>
                    <a:bodyPr/>
                    <a:lstStyle/>
                    <a:p>
                      <a:endParaRPr lang="it-IT"/>
                    </a:p>
                  </a:txBody>
                  <a:tcPr/>
                </a:tc>
                <a:extLst>
                  <a:ext uri="{0D108BD9-81ED-4DB2-BD59-A6C34878D82A}">
                    <a16:rowId xmlns:a16="http://schemas.microsoft.com/office/drawing/2014/main" xmlns="" val="453417936"/>
                  </a:ext>
                </a:extLst>
              </a:tr>
              <a:tr h="370840">
                <a:tc>
                  <a:txBody>
                    <a:bodyPr/>
                    <a:lstStyle/>
                    <a:p>
                      <a:r>
                        <a:rPr lang="it-IT"/>
                        <a:t>Basso</a:t>
                      </a:r>
                    </a:p>
                  </a:txBody>
                  <a:tcPr/>
                </a:tc>
                <a:tc>
                  <a:txBody>
                    <a:bodyPr/>
                    <a:lstStyle/>
                    <a:p>
                      <a:r>
                        <a:rPr lang="it-IT"/>
                        <a:t>Lunga</a:t>
                      </a:r>
                    </a:p>
                  </a:txBody>
                  <a:tcPr/>
                </a:tc>
                <a:tc>
                  <a:txBody>
                    <a:bodyPr/>
                    <a:lstStyle/>
                    <a:p>
                      <a:endParaRPr lang="it-IT"/>
                    </a:p>
                  </a:txBody>
                  <a:tcPr/>
                </a:tc>
                <a:extLst>
                  <a:ext uri="{0D108BD9-81ED-4DB2-BD59-A6C34878D82A}">
                    <a16:rowId xmlns:a16="http://schemas.microsoft.com/office/drawing/2014/main" xmlns="" val="18979297"/>
                  </a:ext>
                </a:extLst>
              </a:tr>
            </a:tbl>
          </a:graphicData>
        </a:graphic>
      </p:graphicFrame>
      <p:sp>
        <p:nvSpPr>
          <p:cNvPr id="29" name="CasellaDiTesto 28">
            <a:extLst>
              <a:ext uri="{FF2B5EF4-FFF2-40B4-BE49-F238E27FC236}">
                <a16:creationId xmlns:a16="http://schemas.microsoft.com/office/drawing/2014/main" xmlns="" id="{E8DB7B5D-11D9-4F1D-8CFD-D78404101121}"/>
              </a:ext>
            </a:extLst>
          </p:cNvPr>
          <p:cNvSpPr txBox="1"/>
          <p:nvPr/>
        </p:nvSpPr>
        <p:spPr>
          <a:xfrm>
            <a:off x="6588262" y="3214754"/>
            <a:ext cx="82105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lvl="0"/>
            <a:r>
              <a:rPr lang="it-IT" b="1">
                <a:solidFill>
                  <a:prstClr val="white"/>
                </a:solidFill>
              </a:rPr>
              <a:t>Basso</a:t>
            </a:r>
          </a:p>
        </p:txBody>
      </p:sp>
      <p:sp>
        <p:nvSpPr>
          <p:cNvPr id="31" name="CasellaDiTesto 30">
            <a:extLst>
              <a:ext uri="{FF2B5EF4-FFF2-40B4-BE49-F238E27FC236}">
                <a16:creationId xmlns:a16="http://schemas.microsoft.com/office/drawing/2014/main" xmlns="" id="{5154FD3C-3281-4F60-998C-0BE1AC521232}"/>
              </a:ext>
            </a:extLst>
          </p:cNvPr>
          <p:cNvSpPr txBox="1"/>
          <p:nvPr/>
        </p:nvSpPr>
        <p:spPr>
          <a:xfrm>
            <a:off x="6588262" y="3600803"/>
            <a:ext cx="89639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lvl="0"/>
            <a:r>
              <a:rPr lang="it-IT" b="1">
                <a:solidFill>
                  <a:prstClr val="white"/>
                </a:solidFill>
              </a:rPr>
              <a:t>Medio</a:t>
            </a:r>
          </a:p>
        </p:txBody>
      </p:sp>
      <p:sp>
        <p:nvSpPr>
          <p:cNvPr id="32" name="CasellaDiTesto 31">
            <a:extLst>
              <a:ext uri="{FF2B5EF4-FFF2-40B4-BE49-F238E27FC236}">
                <a16:creationId xmlns:a16="http://schemas.microsoft.com/office/drawing/2014/main" xmlns="" id="{558F7CA9-E47F-436E-AFA6-2018A9D39D0D}"/>
              </a:ext>
            </a:extLst>
          </p:cNvPr>
          <p:cNvSpPr txBox="1"/>
          <p:nvPr/>
        </p:nvSpPr>
        <p:spPr>
          <a:xfrm>
            <a:off x="6588262" y="3997142"/>
            <a:ext cx="62869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lvl="0"/>
            <a:r>
              <a:rPr lang="it-IT" b="1">
                <a:solidFill>
                  <a:prstClr val="white"/>
                </a:solidFill>
              </a:rPr>
              <a:t>Alto</a:t>
            </a:r>
          </a:p>
        </p:txBody>
      </p:sp>
      <p:sp>
        <p:nvSpPr>
          <p:cNvPr id="33" name="CasellaDiTesto 32">
            <a:extLst>
              <a:ext uri="{FF2B5EF4-FFF2-40B4-BE49-F238E27FC236}">
                <a16:creationId xmlns:a16="http://schemas.microsoft.com/office/drawing/2014/main" xmlns="" id="{F8089449-3FDD-4A7D-944E-CE827FE6A1E9}"/>
              </a:ext>
            </a:extLst>
          </p:cNvPr>
          <p:cNvSpPr txBox="1"/>
          <p:nvPr/>
        </p:nvSpPr>
        <p:spPr>
          <a:xfrm>
            <a:off x="6588262" y="4355047"/>
            <a:ext cx="1301959"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pPr lvl="0"/>
            <a:r>
              <a:rPr lang="it-IT" b="1">
                <a:solidFill>
                  <a:prstClr val="white"/>
                </a:solidFill>
              </a:rPr>
              <a:t>Molto alto</a:t>
            </a:r>
          </a:p>
        </p:txBody>
      </p:sp>
      <p:sp>
        <p:nvSpPr>
          <p:cNvPr id="15" name="CasellaDiTesto 14">
            <a:extLst>
              <a:ext uri="{FF2B5EF4-FFF2-40B4-BE49-F238E27FC236}">
                <a16:creationId xmlns:a16="http://schemas.microsoft.com/office/drawing/2014/main" xmlns="" id="{2B265D33-B5A5-42BB-8158-041AE1CBE044}"/>
              </a:ext>
            </a:extLst>
          </p:cNvPr>
          <p:cNvSpPr txBox="1"/>
          <p:nvPr/>
        </p:nvSpPr>
        <p:spPr>
          <a:xfrm>
            <a:off x="932407" y="964526"/>
            <a:ext cx="8782722" cy="584775"/>
          </a:xfrm>
          <a:prstGeom prst="rect">
            <a:avLst/>
          </a:prstGeom>
          <a:noFill/>
        </p:spPr>
        <p:txBody>
          <a:bodyPr wrap="square" rtlCol="0">
            <a:spAutoFit/>
          </a:bodyPr>
          <a:lstStyle/>
          <a:p>
            <a:pPr lvl="0" defTabSz="914400">
              <a:spcBef>
                <a:spcPts val="1000"/>
              </a:spcBef>
              <a:defRPr/>
            </a:pPr>
            <a:r>
              <a:rPr lang="it-IT" sz="3200" b="1">
                <a:solidFill>
                  <a:prstClr val="white"/>
                </a:solidFill>
                <a:latin typeface="Tempus Sans ITC" panose="04020404030D07020202" pitchFamily="82" charset="0"/>
                <a:cs typeface="Gisha" panose="020B0502040204020203" pitchFamily="34" charset="-79"/>
              </a:rPr>
              <a:t>Relazione tra rating, durata e rendimenti</a:t>
            </a:r>
          </a:p>
        </p:txBody>
      </p:sp>
      <p:sp>
        <p:nvSpPr>
          <p:cNvPr id="16" name="Rettangolo arrotondato 74">
            <a:extLst>
              <a:ext uri="{FF2B5EF4-FFF2-40B4-BE49-F238E27FC236}">
                <a16:creationId xmlns:a16="http://schemas.microsoft.com/office/drawing/2014/main" xmlns="" id="{6612453F-CC59-4109-A4CB-C7A8F4C4FC5B}"/>
              </a:ext>
            </a:extLst>
          </p:cNvPr>
          <p:cNvSpPr/>
          <p:nvPr/>
        </p:nvSpPr>
        <p:spPr>
          <a:xfrm>
            <a:off x="517196" y="110156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17" name="Rettangolo arrotondato 74">
            <a:extLst>
              <a:ext uri="{FF2B5EF4-FFF2-40B4-BE49-F238E27FC236}">
                <a16:creationId xmlns:a16="http://schemas.microsoft.com/office/drawing/2014/main" xmlns="" id="{20B8B54E-64AB-4D6F-80DF-56C4329D73AD}"/>
              </a:ext>
            </a:extLst>
          </p:cNvPr>
          <p:cNvSpPr/>
          <p:nvPr/>
        </p:nvSpPr>
        <p:spPr>
          <a:xfrm>
            <a:off x="457867" y="321475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19" name="Rettangolo arrotondato 74">
            <a:extLst>
              <a:ext uri="{FF2B5EF4-FFF2-40B4-BE49-F238E27FC236}">
                <a16:creationId xmlns:a16="http://schemas.microsoft.com/office/drawing/2014/main" xmlns="" id="{74350557-6642-4B6C-8AA6-2A233B34D7E0}"/>
              </a:ext>
            </a:extLst>
          </p:cNvPr>
          <p:cNvSpPr/>
          <p:nvPr/>
        </p:nvSpPr>
        <p:spPr>
          <a:xfrm>
            <a:off x="457867" y="361951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21" name="Rettangolo arrotondato 74">
            <a:extLst>
              <a:ext uri="{FF2B5EF4-FFF2-40B4-BE49-F238E27FC236}">
                <a16:creationId xmlns:a16="http://schemas.microsoft.com/office/drawing/2014/main" xmlns="" id="{CBED1C7A-C61F-455F-B1A7-C9689DBCBBBA}"/>
              </a:ext>
            </a:extLst>
          </p:cNvPr>
          <p:cNvSpPr/>
          <p:nvPr/>
        </p:nvSpPr>
        <p:spPr>
          <a:xfrm>
            <a:off x="454359" y="399893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22" name="Rettangolo arrotondato 74">
            <a:extLst>
              <a:ext uri="{FF2B5EF4-FFF2-40B4-BE49-F238E27FC236}">
                <a16:creationId xmlns:a16="http://schemas.microsoft.com/office/drawing/2014/main" xmlns="" id="{B3B33CCD-10B1-457C-ADA9-3582FF257E10}"/>
              </a:ext>
            </a:extLst>
          </p:cNvPr>
          <p:cNvSpPr/>
          <p:nvPr/>
        </p:nvSpPr>
        <p:spPr>
          <a:xfrm>
            <a:off x="454359" y="438026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Tree>
    <p:extLst>
      <p:ext uri="{BB962C8B-B14F-4D97-AF65-F5344CB8AC3E}">
        <p14:creationId xmlns:p14="http://schemas.microsoft.com/office/powerpoint/2010/main" val="47666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11</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rischio tasso d'interesse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2957957" y="7464"/>
            <a:ext cx="2945460" cy="68505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In sincro con audio 4 si evidenzia la voce Titoli a tasso fisso.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5-6 si traccia la linea verde dall’alto al basso</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5" name="Rettangolo arrotondato 44">
            <a:extLst>
              <a:ext uri="{FF2B5EF4-FFF2-40B4-BE49-F238E27FC236}">
                <a16:creationId xmlns:a16="http://schemas.microsoft.com/office/drawing/2014/main" xmlns="" id="{58BDBAA3-C5EE-442E-9771-7E373456EC58}"/>
              </a:ext>
            </a:extLst>
          </p:cNvPr>
          <p:cNvSpPr/>
          <p:nvPr/>
        </p:nvSpPr>
        <p:spPr>
          <a:xfrm>
            <a:off x="5436738" y="63095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4" name="Rettangolo arrotondato 44">
            <a:extLst>
              <a:ext uri="{FF2B5EF4-FFF2-40B4-BE49-F238E27FC236}">
                <a16:creationId xmlns:a16="http://schemas.microsoft.com/office/drawing/2014/main" xmlns="" id="{D6B212EF-E2C1-4C54-AD48-9B1A1BE6FBD0}"/>
              </a:ext>
            </a:extLst>
          </p:cNvPr>
          <p:cNvSpPr/>
          <p:nvPr/>
        </p:nvSpPr>
        <p:spPr>
          <a:xfrm>
            <a:off x="2469034" y="174627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6" name="Rettangolo arrotondato 44">
            <a:extLst>
              <a:ext uri="{FF2B5EF4-FFF2-40B4-BE49-F238E27FC236}">
                <a16:creationId xmlns:a16="http://schemas.microsoft.com/office/drawing/2014/main" xmlns="" id="{DF3F7697-3DE4-4F43-A983-C393B0F7ADF6}"/>
              </a:ext>
            </a:extLst>
          </p:cNvPr>
          <p:cNvSpPr/>
          <p:nvPr/>
        </p:nvSpPr>
        <p:spPr>
          <a:xfrm>
            <a:off x="7228721" y="192634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16" name="Rettangolo 15">
            <a:extLst>
              <a:ext uri="{FF2B5EF4-FFF2-40B4-BE49-F238E27FC236}">
                <a16:creationId xmlns:a16="http://schemas.microsoft.com/office/drawing/2014/main" xmlns="" id="{8A4A1044-A954-4909-BF80-03FC286ED222}"/>
              </a:ext>
            </a:extLst>
          </p:cNvPr>
          <p:cNvSpPr/>
          <p:nvPr/>
        </p:nvSpPr>
        <p:spPr>
          <a:xfrm>
            <a:off x="5533972" y="842109"/>
            <a:ext cx="2308614" cy="646331"/>
          </a:xfrm>
          <a:prstGeom prst="rect">
            <a:avLst/>
          </a:prstGeom>
        </p:spPr>
        <p:txBody>
          <a:bodyPr wrap="square">
            <a:spAutoFit/>
          </a:bodyPr>
          <a:lstStyle/>
          <a:p>
            <a:pPr lvl="0" algn="ctr"/>
            <a:r>
              <a:rPr lang="it-IT" b="1">
                <a:solidFill>
                  <a:schemeClr val="tx1">
                    <a:lumMod val="95000"/>
                  </a:schemeClr>
                </a:solidFill>
              </a:rPr>
              <a:t>RISCHIO </a:t>
            </a:r>
          </a:p>
          <a:p>
            <a:pPr lvl="0" algn="ctr"/>
            <a:r>
              <a:rPr lang="it-IT" b="1">
                <a:solidFill>
                  <a:schemeClr val="tx1">
                    <a:lumMod val="95000"/>
                  </a:schemeClr>
                </a:solidFill>
              </a:rPr>
              <a:t>TASSO D’INTERESSE</a:t>
            </a:r>
          </a:p>
        </p:txBody>
      </p:sp>
      <p:sp>
        <p:nvSpPr>
          <p:cNvPr id="17" name="Puzzle3">
            <a:extLst>
              <a:ext uri="{FF2B5EF4-FFF2-40B4-BE49-F238E27FC236}">
                <a16:creationId xmlns:a16="http://schemas.microsoft.com/office/drawing/2014/main" xmlns="" id="{C0C2776C-FCFC-49C1-A0C7-94A4533DFAE3}"/>
              </a:ext>
            </a:extLst>
          </p:cNvPr>
          <p:cNvSpPr>
            <a:spLocks noEditPoints="1" noChangeArrowheads="1"/>
          </p:cNvSpPr>
          <p:nvPr/>
        </p:nvSpPr>
        <p:spPr bwMode="auto">
          <a:xfrm>
            <a:off x="4596416" y="666304"/>
            <a:ext cx="937556" cy="1068003"/>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92D050"/>
          </a:solidFill>
          <a:ln w="22225">
            <a:solidFill>
              <a:srgbClr val="C0C0C0"/>
            </a:solidFill>
            <a:miter lim="800000"/>
            <a:headEnd/>
            <a:tailEnd/>
          </a:ln>
        </p:spPr>
        <p:txBody>
          <a:bodyPr/>
          <a:lstStyle/>
          <a:p>
            <a:pPr algn="ctr"/>
            <a:endParaRPr lang="it-IT" altLang="it-IT" sz="1100" b="1">
              <a:solidFill>
                <a:schemeClr val="tx1"/>
              </a:solidFill>
            </a:endParaRPr>
          </a:p>
        </p:txBody>
      </p:sp>
      <p:sp>
        <p:nvSpPr>
          <p:cNvPr id="18" name="Text Box 6">
            <a:extLst>
              <a:ext uri="{FF2B5EF4-FFF2-40B4-BE49-F238E27FC236}">
                <a16:creationId xmlns:a16="http://schemas.microsoft.com/office/drawing/2014/main" xmlns="" id="{F47CEF4B-F9B3-4721-B5D0-F09F58379DA4}"/>
              </a:ext>
            </a:extLst>
          </p:cNvPr>
          <p:cNvSpPr txBox="1">
            <a:spLocks noChangeArrowheads="1"/>
          </p:cNvSpPr>
          <p:nvPr/>
        </p:nvSpPr>
        <p:spPr bwMode="auto">
          <a:xfrm>
            <a:off x="5896892" y="2154600"/>
            <a:ext cx="3543675" cy="4262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lvl="1" algn="just">
              <a:lnSpc>
                <a:spcPct val="120000"/>
              </a:lnSpc>
            </a:pPr>
            <a:r>
              <a:rPr lang="it-IT" sz="2000">
                <a:latin typeface="+mj-lt"/>
              </a:rPr>
              <a:t>Titoli </a:t>
            </a:r>
            <a:r>
              <a:rPr lang="it-IT" sz="2000" dirty="0">
                <a:latin typeface="+mj-lt"/>
              </a:rPr>
              <a:t>a tasso variabile</a:t>
            </a:r>
          </a:p>
        </p:txBody>
      </p:sp>
      <p:sp>
        <p:nvSpPr>
          <p:cNvPr id="21" name="Arco 20">
            <a:extLst>
              <a:ext uri="{FF2B5EF4-FFF2-40B4-BE49-F238E27FC236}">
                <a16:creationId xmlns:a16="http://schemas.microsoft.com/office/drawing/2014/main" xmlns="" id="{E836BCBB-9FC0-4ED5-91AF-E7CEAF6AE518}"/>
              </a:ext>
            </a:extLst>
          </p:cNvPr>
          <p:cNvSpPr/>
          <p:nvPr/>
        </p:nvSpPr>
        <p:spPr>
          <a:xfrm rot="16560700">
            <a:off x="3607662" y="1365036"/>
            <a:ext cx="1528787" cy="1828767"/>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sp>
        <p:nvSpPr>
          <p:cNvPr id="22" name="Arco 21">
            <a:extLst>
              <a:ext uri="{FF2B5EF4-FFF2-40B4-BE49-F238E27FC236}">
                <a16:creationId xmlns:a16="http://schemas.microsoft.com/office/drawing/2014/main" xmlns="" id="{4CB488AF-3D94-4420-88CF-074FE441D5D1}"/>
              </a:ext>
            </a:extLst>
          </p:cNvPr>
          <p:cNvSpPr/>
          <p:nvPr/>
        </p:nvSpPr>
        <p:spPr>
          <a:xfrm rot="15675566" flipV="1">
            <a:off x="4964048" y="1530364"/>
            <a:ext cx="1528787" cy="1529690"/>
          </a:xfrm>
          <a:prstGeom prst="arc">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it-IT"/>
          </a:p>
        </p:txBody>
      </p:sp>
      <p:grpSp>
        <p:nvGrpSpPr>
          <p:cNvPr id="2" name="Gruppo 1">
            <a:extLst>
              <a:ext uri="{FF2B5EF4-FFF2-40B4-BE49-F238E27FC236}">
                <a16:creationId xmlns:a16="http://schemas.microsoft.com/office/drawing/2014/main" xmlns="" id="{4ABFD1FC-673D-4FF0-8E7A-AE7252D2EC59}"/>
              </a:ext>
            </a:extLst>
          </p:cNvPr>
          <p:cNvGrpSpPr/>
          <p:nvPr/>
        </p:nvGrpSpPr>
        <p:grpSpPr>
          <a:xfrm>
            <a:off x="1973114" y="875052"/>
            <a:ext cx="8752489" cy="5345848"/>
            <a:chOff x="685800" y="407988"/>
            <a:chExt cx="8206680" cy="4776880"/>
          </a:xfrm>
        </p:grpSpPr>
        <p:sp>
          <p:nvSpPr>
            <p:cNvPr id="23" name="AutoShape 4">
              <a:extLst>
                <a:ext uri="{FF2B5EF4-FFF2-40B4-BE49-F238E27FC236}">
                  <a16:creationId xmlns:a16="http://schemas.microsoft.com/office/drawing/2014/main" xmlns="" id="{F06C9823-88DA-442D-80C3-A767D60E3F04}"/>
                </a:ext>
              </a:extLst>
            </p:cNvPr>
            <p:cNvSpPr>
              <a:spLocks noChangeArrowheads="1"/>
            </p:cNvSpPr>
            <p:nvPr/>
          </p:nvSpPr>
          <p:spPr bwMode="auto">
            <a:xfrm rot="10560000">
              <a:off x="1630664" y="407988"/>
              <a:ext cx="6175709" cy="4554839"/>
            </a:xfrm>
            <a:custGeom>
              <a:avLst/>
              <a:gdLst>
                <a:gd name="G0" fmla="sin 10800 -5198383"/>
                <a:gd name="G1" fmla="+- G0 10800 0"/>
                <a:gd name="G2" fmla="cos 10800 -5198383"/>
                <a:gd name="G3" fmla="+- G2 10800 0"/>
                <a:gd name="G4" fmla="sin 10800 347"/>
                <a:gd name="G5" fmla="+- G4 10800 0"/>
                <a:gd name="G6" fmla="cos 10800 347"/>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209 h 21600"/>
                <a:gd name="T14" fmla="*/ 21599 w 21600"/>
                <a:gd name="T15" fmla="*/ 107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2801" y="186"/>
                  </a:moveTo>
                  <a:cubicBezTo>
                    <a:pt x="17904" y="1149"/>
                    <a:pt x="21600" y="5606"/>
                    <a:pt x="21600" y="10800"/>
                  </a:cubicBezTo>
                  <a:lnTo>
                    <a:pt x="10800" y="10800"/>
                  </a:lnTo>
                  <a:close/>
                </a:path>
                <a:path w="21600" h="21600" fill="none">
                  <a:moveTo>
                    <a:pt x="12801" y="186"/>
                  </a:moveTo>
                  <a:cubicBezTo>
                    <a:pt x="17904" y="1149"/>
                    <a:pt x="21600" y="5606"/>
                    <a:pt x="21600" y="10800"/>
                  </a:cubicBezTo>
                </a:path>
              </a:pathLst>
            </a:custGeom>
            <a:noFill/>
            <a:ln w="28448">
              <a:solidFill>
                <a:srgbClr val="92D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24" name="Line 3">
              <a:extLst>
                <a:ext uri="{FF2B5EF4-FFF2-40B4-BE49-F238E27FC236}">
                  <a16:creationId xmlns:a16="http://schemas.microsoft.com/office/drawing/2014/main" xmlns="" id="{FED93926-3234-4EDA-BED3-510DBE3DF21D}"/>
                </a:ext>
              </a:extLst>
            </p:cNvPr>
            <p:cNvSpPr>
              <a:spLocks noChangeShapeType="1"/>
            </p:cNvSpPr>
            <p:nvPr/>
          </p:nvSpPr>
          <p:spPr bwMode="auto">
            <a:xfrm flipV="1">
              <a:off x="1270252" y="2730562"/>
              <a:ext cx="2436" cy="2426630"/>
            </a:xfrm>
            <a:prstGeom prst="line">
              <a:avLst/>
            </a:prstGeom>
            <a:noFill/>
            <a:ln w="15748">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25" name="Text Box 5">
              <a:extLst>
                <a:ext uri="{FF2B5EF4-FFF2-40B4-BE49-F238E27FC236}">
                  <a16:creationId xmlns:a16="http://schemas.microsoft.com/office/drawing/2014/main" xmlns="" id="{7D12513D-C0C6-410F-9492-040FDEC73337}"/>
                </a:ext>
              </a:extLst>
            </p:cNvPr>
            <p:cNvSpPr txBox="1">
              <a:spLocks noChangeArrowheads="1"/>
            </p:cNvSpPr>
            <p:nvPr/>
          </p:nvSpPr>
          <p:spPr bwMode="auto">
            <a:xfrm>
              <a:off x="5256702" y="4854845"/>
              <a:ext cx="3635778" cy="33002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defPPr>
                <a:defRPr lang="en-US"/>
              </a:defPPr>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marL="0" lvl="1" algn="just">
                <a:lnSpc>
                  <a:spcPct val="120000"/>
                </a:lnSpc>
                <a:defRPr sz="2000">
                  <a:latin typeface="+mj-lt"/>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r>
                <a:rPr lang="it-IT" altLang="it-IT" dirty="0">
                  <a:solidFill>
                    <a:schemeClr val="tx1">
                      <a:lumMod val="85000"/>
                    </a:schemeClr>
                  </a:solidFill>
                </a:rPr>
                <a:t>Tassi di interesse di mercato</a:t>
              </a:r>
            </a:p>
          </p:txBody>
        </p:sp>
        <p:sp>
          <p:nvSpPr>
            <p:cNvPr id="26" name="Text Box 6">
              <a:extLst>
                <a:ext uri="{FF2B5EF4-FFF2-40B4-BE49-F238E27FC236}">
                  <a16:creationId xmlns:a16="http://schemas.microsoft.com/office/drawing/2014/main" xmlns="" id="{058F8845-A912-4F98-9FA2-D8E2838EE098}"/>
                </a:ext>
              </a:extLst>
            </p:cNvPr>
            <p:cNvSpPr txBox="1">
              <a:spLocks noChangeArrowheads="1"/>
            </p:cNvSpPr>
            <p:nvPr/>
          </p:nvSpPr>
          <p:spPr bwMode="auto">
            <a:xfrm>
              <a:off x="685800" y="2139612"/>
              <a:ext cx="2454698" cy="57754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defPPr>
                <a:defRPr lang="en-US"/>
              </a:defPPr>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marL="0" lvl="1" algn="just">
                <a:lnSpc>
                  <a:spcPct val="120000"/>
                </a:lnSpc>
                <a:defRPr sz="2000">
                  <a:latin typeface="+mj-lt"/>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r>
                <a:rPr lang="en-GB" altLang="it-IT">
                  <a:solidFill>
                    <a:schemeClr val="tx1">
                      <a:lumMod val="85000"/>
                    </a:schemeClr>
                  </a:solidFill>
                </a:rPr>
                <a:t>Prezzo dell’obbligazione </a:t>
              </a:r>
            </a:p>
          </p:txBody>
        </p:sp>
        <p:sp>
          <p:nvSpPr>
            <p:cNvPr id="28" name="Line 7">
              <a:extLst>
                <a:ext uri="{FF2B5EF4-FFF2-40B4-BE49-F238E27FC236}">
                  <a16:creationId xmlns:a16="http://schemas.microsoft.com/office/drawing/2014/main" xmlns="" id="{CE0834E0-AC84-4DA0-B491-60DC10E4305B}"/>
                </a:ext>
              </a:extLst>
            </p:cNvPr>
            <p:cNvSpPr>
              <a:spLocks noChangeShapeType="1"/>
            </p:cNvSpPr>
            <p:nvPr/>
          </p:nvSpPr>
          <p:spPr bwMode="auto">
            <a:xfrm>
              <a:off x="1253206" y="5114000"/>
              <a:ext cx="3786761" cy="13744"/>
            </a:xfrm>
            <a:prstGeom prst="line">
              <a:avLst/>
            </a:prstGeom>
            <a:noFill/>
            <a:ln w="15748">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29" name="Oval 16">
              <a:extLst>
                <a:ext uri="{FF2B5EF4-FFF2-40B4-BE49-F238E27FC236}">
                  <a16:creationId xmlns:a16="http://schemas.microsoft.com/office/drawing/2014/main" xmlns="" id="{DCC3C718-1B17-462A-BB0A-310C69FCEDDC}"/>
                </a:ext>
              </a:extLst>
            </p:cNvPr>
            <p:cNvSpPr>
              <a:spLocks noChangeArrowheads="1"/>
            </p:cNvSpPr>
            <p:nvPr/>
          </p:nvSpPr>
          <p:spPr bwMode="auto">
            <a:xfrm>
              <a:off x="3724950" y="4709561"/>
              <a:ext cx="818233" cy="376952"/>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0" name="Oval 17">
              <a:extLst>
                <a:ext uri="{FF2B5EF4-FFF2-40B4-BE49-F238E27FC236}">
                  <a16:creationId xmlns:a16="http://schemas.microsoft.com/office/drawing/2014/main" xmlns="" id="{4F08B453-ACF0-485F-8101-44EE8F0CECBB}"/>
                </a:ext>
              </a:extLst>
            </p:cNvPr>
            <p:cNvSpPr>
              <a:spLocks noChangeArrowheads="1"/>
            </p:cNvSpPr>
            <p:nvPr/>
          </p:nvSpPr>
          <p:spPr bwMode="auto">
            <a:xfrm>
              <a:off x="1387142" y="2730562"/>
              <a:ext cx="818233" cy="376952"/>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3" name="Fumetto: rettangolo 2">
            <a:extLst>
              <a:ext uri="{FF2B5EF4-FFF2-40B4-BE49-F238E27FC236}">
                <a16:creationId xmlns:a16="http://schemas.microsoft.com/office/drawing/2014/main" xmlns="" id="{0B6D0F3E-B418-4F02-88E8-BD48B1B0748E}"/>
              </a:ext>
            </a:extLst>
          </p:cNvPr>
          <p:cNvSpPr/>
          <p:nvPr/>
        </p:nvSpPr>
        <p:spPr>
          <a:xfrm>
            <a:off x="2016316" y="2087752"/>
            <a:ext cx="2264808" cy="493054"/>
          </a:xfrm>
          <a:prstGeom prst="wedgeRectCallou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Text Box 6">
            <a:extLst>
              <a:ext uri="{FF2B5EF4-FFF2-40B4-BE49-F238E27FC236}">
                <a16:creationId xmlns:a16="http://schemas.microsoft.com/office/drawing/2014/main" xmlns="" id="{D5284719-059D-4EBD-A8C4-CAB768EA67AE}"/>
              </a:ext>
            </a:extLst>
          </p:cNvPr>
          <p:cNvSpPr txBox="1">
            <a:spLocks noChangeArrowheads="1"/>
          </p:cNvSpPr>
          <p:nvPr/>
        </p:nvSpPr>
        <p:spPr bwMode="auto">
          <a:xfrm>
            <a:off x="2037925" y="2087753"/>
            <a:ext cx="3543675" cy="4262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lvl="1" algn="just">
              <a:lnSpc>
                <a:spcPct val="120000"/>
              </a:lnSpc>
            </a:pPr>
            <a:r>
              <a:rPr lang="it-IT" sz="2000" dirty="0">
                <a:latin typeface="+mj-lt"/>
              </a:rPr>
              <a:t>Titoli a </a:t>
            </a:r>
            <a:r>
              <a:rPr lang="it-IT" sz="2000">
                <a:latin typeface="+mj-lt"/>
              </a:rPr>
              <a:t>tasso fisso</a:t>
            </a:r>
            <a:endParaRPr lang="it-IT" sz="2000" dirty="0">
              <a:latin typeface="+mj-lt"/>
            </a:endParaRPr>
          </a:p>
        </p:txBody>
      </p:sp>
      <p:sp>
        <p:nvSpPr>
          <p:cNvPr id="32" name="Rettangolo arrotondato 44">
            <a:extLst>
              <a:ext uri="{FF2B5EF4-FFF2-40B4-BE49-F238E27FC236}">
                <a16:creationId xmlns:a16="http://schemas.microsoft.com/office/drawing/2014/main" xmlns="" id="{1DCA9304-5B3F-4551-BC02-767612F61248}"/>
              </a:ext>
            </a:extLst>
          </p:cNvPr>
          <p:cNvSpPr/>
          <p:nvPr/>
        </p:nvSpPr>
        <p:spPr>
          <a:xfrm>
            <a:off x="1565088" y="241862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33" name="Rettangolo arrotondato 44">
            <a:extLst>
              <a:ext uri="{FF2B5EF4-FFF2-40B4-BE49-F238E27FC236}">
                <a16:creationId xmlns:a16="http://schemas.microsoft.com/office/drawing/2014/main" xmlns="" id="{1D6898DE-8EC9-443F-BA83-1D7766C6665A}"/>
              </a:ext>
            </a:extLst>
          </p:cNvPr>
          <p:cNvSpPr/>
          <p:nvPr/>
        </p:nvSpPr>
        <p:spPr>
          <a:xfrm>
            <a:off x="1597402" y="296387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34" name="Rettangolo arrotondato 44">
            <a:extLst>
              <a:ext uri="{FF2B5EF4-FFF2-40B4-BE49-F238E27FC236}">
                <a16:creationId xmlns:a16="http://schemas.microsoft.com/office/drawing/2014/main" xmlns="" id="{3EDDB6D0-E0BF-4B43-B420-B5D4D15BEF53}"/>
              </a:ext>
            </a:extLst>
          </p:cNvPr>
          <p:cNvSpPr/>
          <p:nvPr/>
        </p:nvSpPr>
        <p:spPr>
          <a:xfrm>
            <a:off x="9377456" y="566535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35" name="Rettangolo arrotondato 44">
            <a:extLst>
              <a:ext uri="{FF2B5EF4-FFF2-40B4-BE49-F238E27FC236}">
                <a16:creationId xmlns:a16="http://schemas.microsoft.com/office/drawing/2014/main" xmlns="" id="{23A9F171-A762-4128-BA44-3F4D9DE08C4B}"/>
              </a:ext>
            </a:extLst>
          </p:cNvPr>
          <p:cNvSpPr/>
          <p:nvPr/>
        </p:nvSpPr>
        <p:spPr>
          <a:xfrm>
            <a:off x="5393648" y="540776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36" name="Rettangolo arrotondato 44">
            <a:extLst>
              <a:ext uri="{FF2B5EF4-FFF2-40B4-BE49-F238E27FC236}">
                <a16:creationId xmlns:a16="http://schemas.microsoft.com/office/drawing/2014/main" xmlns="" id="{C93BE5F6-AF0E-4933-9355-B03B8A790755}"/>
              </a:ext>
            </a:extLst>
          </p:cNvPr>
          <p:cNvSpPr/>
          <p:nvPr/>
        </p:nvSpPr>
        <p:spPr>
          <a:xfrm>
            <a:off x="3601868" y="351640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Tree>
    <p:extLst>
      <p:ext uri="{BB962C8B-B14F-4D97-AF65-F5344CB8AC3E}">
        <p14:creationId xmlns:p14="http://schemas.microsoft.com/office/powerpoint/2010/main" val="233673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12</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Esempio: un'obbligazione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3055020" y="7464"/>
            <a:ext cx="2945460" cy="68505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lvl="0">
              <a:defRPr/>
            </a:pPr>
            <a:r>
              <a:rPr lang="it-IT">
                <a:solidFill>
                  <a:prstClr val="black"/>
                </a:solidFill>
              </a:rPr>
              <a:t>In sincro con audio 2 compare la linea del tempo e il riferimento cerchiato in rosso.</a:t>
            </a:r>
          </a:p>
          <a:p>
            <a:pPr lvl="0">
              <a:defRPr/>
            </a:pPr>
            <a:endParaRPr lang="it-IT">
              <a:solidFill>
                <a:prstClr val="black"/>
              </a:solidFill>
            </a:endParaRPr>
          </a:p>
          <a:p>
            <a:pPr lvl="0">
              <a:defRPr/>
            </a:pPr>
            <a:endParaRPr lang="it-IT">
              <a:solidFill>
                <a:prstClr val="black"/>
              </a:solidFil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grpSp>
        <p:nvGrpSpPr>
          <p:cNvPr id="31" name="Gruppo 30">
            <a:extLst>
              <a:ext uri="{FF2B5EF4-FFF2-40B4-BE49-F238E27FC236}">
                <a16:creationId xmlns:a16="http://schemas.microsoft.com/office/drawing/2014/main" xmlns="" id="{05A6CCE4-0C0E-4CB7-819D-45238F65466D}"/>
              </a:ext>
            </a:extLst>
          </p:cNvPr>
          <p:cNvGrpSpPr/>
          <p:nvPr/>
        </p:nvGrpSpPr>
        <p:grpSpPr>
          <a:xfrm>
            <a:off x="1456848" y="894452"/>
            <a:ext cx="8551827" cy="3393741"/>
            <a:chOff x="1116013" y="2349500"/>
            <a:chExt cx="4968875" cy="1904083"/>
          </a:xfrm>
        </p:grpSpPr>
        <p:sp>
          <p:nvSpPr>
            <p:cNvPr id="37" name="Line 5">
              <a:extLst>
                <a:ext uri="{FF2B5EF4-FFF2-40B4-BE49-F238E27FC236}">
                  <a16:creationId xmlns:a16="http://schemas.microsoft.com/office/drawing/2014/main" xmlns="" id="{CB03225E-BFA4-4119-9EDE-5E1A808B83DC}"/>
                </a:ext>
              </a:extLst>
            </p:cNvPr>
            <p:cNvSpPr>
              <a:spLocks noChangeShapeType="1"/>
            </p:cNvSpPr>
            <p:nvPr/>
          </p:nvSpPr>
          <p:spPr bwMode="auto">
            <a:xfrm>
              <a:off x="1795463" y="2997200"/>
              <a:ext cx="3455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8" name="Rectangle 6">
              <a:extLst>
                <a:ext uri="{FF2B5EF4-FFF2-40B4-BE49-F238E27FC236}">
                  <a16:creationId xmlns:a16="http://schemas.microsoft.com/office/drawing/2014/main" xmlns="" id="{54A66D37-04A8-45D9-A71F-6E1E3BEBF8E2}"/>
                </a:ext>
              </a:extLst>
            </p:cNvPr>
            <p:cNvSpPr>
              <a:spLocks noChangeArrowheads="1"/>
            </p:cNvSpPr>
            <p:nvPr/>
          </p:nvSpPr>
          <p:spPr bwMode="auto">
            <a:xfrm>
              <a:off x="1795463" y="2997200"/>
              <a:ext cx="112712" cy="595313"/>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9" name="Rectangle 8">
              <a:extLst>
                <a:ext uri="{FF2B5EF4-FFF2-40B4-BE49-F238E27FC236}">
                  <a16:creationId xmlns:a16="http://schemas.microsoft.com/office/drawing/2014/main" xmlns="" id="{D3A863C1-C487-4340-9029-555012D2CA2E}"/>
                </a:ext>
              </a:extLst>
            </p:cNvPr>
            <p:cNvSpPr>
              <a:spLocks noChangeArrowheads="1"/>
            </p:cNvSpPr>
            <p:nvPr/>
          </p:nvSpPr>
          <p:spPr bwMode="auto">
            <a:xfrm>
              <a:off x="2555875" y="2944813"/>
              <a:ext cx="144463" cy="7143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40" name="AutoShape 10">
              <a:extLst>
                <a:ext uri="{FF2B5EF4-FFF2-40B4-BE49-F238E27FC236}">
                  <a16:creationId xmlns:a16="http://schemas.microsoft.com/office/drawing/2014/main" xmlns="" id="{B075DB89-F279-4781-BAF8-A3779FB1ABB0}"/>
                </a:ext>
              </a:extLst>
            </p:cNvPr>
            <p:cNvSpPr>
              <a:spLocks noChangeArrowheads="1"/>
            </p:cNvSpPr>
            <p:nvPr/>
          </p:nvSpPr>
          <p:spPr bwMode="auto">
            <a:xfrm>
              <a:off x="1116013" y="2855913"/>
              <a:ext cx="576262" cy="376237"/>
            </a:xfrm>
            <a:prstGeom prst="rightArrow">
              <a:avLst>
                <a:gd name="adj1" fmla="val 50000"/>
                <a:gd name="adj2" fmla="val 38291"/>
              </a:avLst>
            </a:prstGeom>
            <a:solidFill>
              <a:srgbClr val="B01513"/>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buClrTx/>
                <a:buSzTx/>
                <a:buFontTx/>
                <a:buNone/>
              </a:pPr>
              <a:r>
                <a:rPr lang="it-IT" altLang="it-IT" sz="1200">
                  <a:solidFill>
                    <a:schemeClr val="tx1"/>
                  </a:solidFill>
                </a:rPr>
                <a:t>-100</a:t>
              </a:r>
            </a:p>
          </p:txBody>
        </p:sp>
        <p:sp>
          <p:nvSpPr>
            <p:cNvPr id="41" name="AutoShape 11">
              <a:extLst>
                <a:ext uri="{FF2B5EF4-FFF2-40B4-BE49-F238E27FC236}">
                  <a16:creationId xmlns:a16="http://schemas.microsoft.com/office/drawing/2014/main" xmlns="" id="{36918826-6A20-4770-8137-635C1CE410A7}"/>
                </a:ext>
              </a:extLst>
            </p:cNvPr>
            <p:cNvSpPr>
              <a:spLocks noChangeArrowheads="1"/>
            </p:cNvSpPr>
            <p:nvPr/>
          </p:nvSpPr>
          <p:spPr bwMode="auto">
            <a:xfrm>
              <a:off x="5508625" y="2624138"/>
              <a:ext cx="576263" cy="392112"/>
            </a:xfrm>
            <a:prstGeom prst="leftArrow">
              <a:avLst>
                <a:gd name="adj1" fmla="val 50000"/>
                <a:gd name="adj2" fmla="val 36741"/>
              </a:avLst>
            </a:prstGeom>
            <a:solidFill>
              <a:srgbClr val="B01513"/>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it-IT" altLang="it-IT" sz="1200"/>
                <a:t>+ 103</a:t>
              </a:r>
            </a:p>
          </p:txBody>
        </p:sp>
        <p:sp>
          <p:nvSpPr>
            <p:cNvPr id="42" name="Rectangle 12">
              <a:extLst>
                <a:ext uri="{FF2B5EF4-FFF2-40B4-BE49-F238E27FC236}">
                  <a16:creationId xmlns:a16="http://schemas.microsoft.com/office/drawing/2014/main" xmlns="" id="{5B565BCA-87D4-40B5-B3C2-C5BCD746EFE7}"/>
                </a:ext>
              </a:extLst>
            </p:cNvPr>
            <p:cNvSpPr>
              <a:spLocks noChangeArrowheads="1"/>
            </p:cNvSpPr>
            <p:nvPr/>
          </p:nvSpPr>
          <p:spPr bwMode="auto">
            <a:xfrm>
              <a:off x="1559751" y="3614738"/>
              <a:ext cx="633348" cy="13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600" dirty="0">
                  <a:latin typeface="Century Gothic" panose="020B0502020202020204" pitchFamily="34" charset="0"/>
                </a:rPr>
                <a:t>01/01/2017</a:t>
              </a:r>
              <a:endParaRPr kumimoji="1" lang="it-IT" altLang="it-IT" sz="1600" baseline="-25000" dirty="0">
                <a:latin typeface="Century Gothic" panose="020B0502020202020204" pitchFamily="34" charset="0"/>
              </a:endParaRPr>
            </a:p>
          </p:txBody>
        </p:sp>
        <p:sp>
          <p:nvSpPr>
            <p:cNvPr id="43" name="Rectangle 13">
              <a:extLst>
                <a:ext uri="{FF2B5EF4-FFF2-40B4-BE49-F238E27FC236}">
                  <a16:creationId xmlns:a16="http://schemas.microsoft.com/office/drawing/2014/main" xmlns="" id="{DC6A283A-2B44-4169-9BA2-C42A8C386880}"/>
                </a:ext>
              </a:extLst>
            </p:cNvPr>
            <p:cNvSpPr>
              <a:spLocks noChangeArrowheads="1"/>
            </p:cNvSpPr>
            <p:nvPr/>
          </p:nvSpPr>
          <p:spPr bwMode="auto">
            <a:xfrm>
              <a:off x="2378901" y="3614738"/>
              <a:ext cx="633348" cy="13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600" dirty="0">
                  <a:latin typeface="Century Gothic" panose="020B0502020202020204" pitchFamily="34" charset="0"/>
                </a:rPr>
                <a:t>01/01/2018</a:t>
              </a:r>
              <a:endParaRPr kumimoji="1" lang="it-IT" altLang="it-IT" sz="1600" baseline="-25000" dirty="0">
                <a:latin typeface="Century Gothic" panose="020B0502020202020204" pitchFamily="34" charset="0"/>
              </a:endParaRPr>
            </a:p>
          </p:txBody>
        </p:sp>
        <p:sp>
          <p:nvSpPr>
            <p:cNvPr id="44" name="Rectangle 16">
              <a:extLst>
                <a:ext uri="{FF2B5EF4-FFF2-40B4-BE49-F238E27FC236}">
                  <a16:creationId xmlns:a16="http://schemas.microsoft.com/office/drawing/2014/main" xmlns="" id="{62E1EDFC-BB9B-4035-9601-06CCA224BE5C}"/>
                </a:ext>
              </a:extLst>
            </p:cNvPr>
            <p:cNvSpPr>
              <a:spLocks noChangeArrowheads="1"/>
            </p:cNvSpPr>
            <p:nvPr/>
          </p:nvSpPr>
          <p:spPr bwMode="auto">
            <a:xfrm>
              <a:off x="5127625" y="3919538"/>
              <a:ext cx="146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400" b="1">
                  <a:solidFill>
                    <a:srgbClr val="000000"/>
                  </a:solidFill>
                </a:rPr>
                <a:t>T</a:t>
              </a:r>
              <a:r>
                <a:rPr kumimoji="1" lang="it-IT" altLang="it-IT" sz="1400" b="1" baseline="-25000">
                  <a:solidFill>
                    <a:srgbClr val="000000"/>
                  </a:solidFill>
                </a:rPr>
                <a:t>f</a:t>
              </a:r>
            </a:p>
          </p:txBody>
        </p:sp>
        <p:sp>
          <p:nvSpPr>
            <p:cNvPr id="46" name="Rectangle 17">
              <a:extLst>
                <a:ext uri="{FF2B5EF4-FFF2-40B4-BE49-F238E27FC236}">
                  <a16:creationId xmlns:a16="http://schemas.microsoft.com/office/drawing/2014/main" xmlns="" id="{519FCC14-649C-44E0-9442-DC2BFAC2F13D}"/>
                </a:ext>
              </a:extLst>
            </p:cNvPr>
            <p:cNvSpPr>
              <a:spLocks noChangeArrowheads="1"/>
            </p:cNvSpPr>
            <p:nvPr/>
          </p:nvSpPr>
          <p:spPr bwMode="auto">
            <a:xfrm>
              <a:off x="1803400" y="3924300"/>
              <a:ext cx="171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400" b="1">
                  <a:solidFill>
                    <a:srgbClr val="000000"/>
                  </a:solidFill>
                </a:rPr>
                <a:t>T</a:t>
              </a:r>
              <a:r>
                <a:rPr kumimoji="1" lang="it-IT" altLang="it-IT" sz="1400" b="1" baseline="-25000">
                  <a:solidFill>
                    <a:srgbClr val="000000"/>
                  </a:solidFill>
                </a:rPr>
                <a:t>0</a:t>
              </a:r>
            </a:p>
          </p:txBody>
        </p:sp>
        <p:sp>
          <p:nvSpPr>
            <p:cNvPr id="47" name="Rectangle 18">
              <a:extLst>
                <a:ext uri="{FF2B5EF4-FFF2-40B4-BE49-F238E27FC236}">
                  <a16:creationId xmlns:a16="http://schemas.microsoft.com/office/drawing/2014/main" xmlns="" id="{AB70935D-A5E6-42CC-AA25-E989B76D6AD5}"/>
                </a:ext>
              </a:extLst>
            </p:cNvPr>
            <p:cNvSpPr>
              <a:spLocks noChangeArrowheads="1"/>
            </p:cNvSpPr>
            <p:nvPr/>
          </p:nvSpPr>
          <p:spPr bwMode="auto">
            <a:xfrm>
              <a:off x="2593975" y="3921125"/>
              <a:ext cx="171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400" b="1">
                  <a:solidFill>
                    <a:srgbClr val="000000"/>
                  </a:solidFill>
                </a:rPr>
                <a:t>T</a:t>
              </a:r>
              <a:r>
                <a:rPr kumimoji="1" lang="it-IT" altLang="it-IT" sz="1400" b="1" baseline="-25000">
                  <a:solidFill>
                    <a:srgbClr val="000000"/>
                  </a:solidFill>
                </a:rPr>
                <a:t>1</a:t>
              </a:r>
            </a:p>
          </p:txBody>
        </p:sp>
        <p:sp>
          <p:nvSpPr>
            <p:cNvPr id="49" name="Rectangle 19">
              <a:extLst>
                <a:ext uri="{FF2B5EF4-FFF2-40B4-BE49-F238E27FC236}">
                  <a16:creationId xmlns:a16="http://schemas.microsoft.com/office/drawing/2014/main" xmlns="" id="{9E6EDD25-D5ED-4646-B931-30445F265722}"/>
                </a:ext>
              </a:extLst>
            </p:cNvPr>
            <p:cNvSpPr>
              <a:spLocks noChangeArrowheads="1"/>
            </p:cNvSpPr>
            <p:nvPr/>
          </p:nvSpPr>
          <p:spPr bwMode="auto">
            <a:xfrm>
              <a:off x="3430588" y="3937000"/>
              <a:ext cx="171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400" b="1">
                  <a:solidFill>
                    <a:srgbClr val="000000"/>
                  </a:solidFill>
                </a:rPr>
                <a:t>T</a:t>
              </a:r>
              <a:r>
                <a:rPr kumimoji="1" lang="it-IT" altLang="it-IT" sz="1400" b="1" baseline="-25000">
                  <a:solidFill>
                    <a:srgbClr val="000000"/>
                  </a:solidFill>
                </a:rPr>
                <a:t>2</a:t>
              </a:r>
            </a:p>
          </p:txBody>
        </p:sp>
        <p:sp>
          <p:nvSpPr>
            <p:cNvPr id="50" name="Rectangle 23">
              <a:extLst>
                <a:ext uri="{FF2B5EF4-FFF2-40B4-BE49-F238E27FC236}">
                  <a16:creationId xmlns:a16="http://schemas.microsoft.com/office/drawing/2014/main" xmlns="" id="{00E77E34-EE0F-4813-B88F-2F624A02B1F1}"/>
                </a:ext>
              </a:extLst>
            </p:cNvPr>
            <p:cNvSpPr>
              <a:spLocks noChangeArrowheads="1"/>
            </p:cNvSpPr>
            <p:nvPr/>
          </p:nvSpPr>
          <p:spPr bwMode="auto">
            <a:xfrm>
              <a:off x="3169476" y="3614738"/>
              <a:ext cx="633348" cy="13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600" dirty="0">
                  <a:latin typeface="Century Gothic" panose="020B0502020202020204" pitchFamily="34" charset="0"/>
                </a:rPr>
                <a:t>01/01/2019</a:t>
              </a:r>
              <a:endParaRPr kumimoji="1" lang="it-IT" altLang="it-IT" sz="1600" baseline="-25000" dirty="0">
                <a:latin typeface="Century Gothic" panose="020B0502020202020204" pitchFamily="34" charset="0"/>
              </a:endParaRPr>
            </a:p>
          </p:txBody>
        </p:sp>
        <p:sp>
          <p:nvSpPr>
            <p:cNvPr id="51" name="Rectangle 24">
              <a:extLst>
                <a:ext uri="{FF2B5EF4-FFF2-40B4-BE49-F238E27FC236}">
                  <a16:creationId xmlns:a16="http://schemas.microsoft.com/office/drawing/2014/main" xmlns="" id="{E2665B5B-7F9A-4E88-A1EA-62F1E904DC5C}"/>
                </a:ext>
              </a:extLst>
            </p:cNvPr>
            <p:cNvSpPr>
              <a:spLocks noChangeArrowheads="1"/>
            </p:cNvSpPr>
            <p:nvPr/>
          </p:nvSpPr>
          <p:spPr bwMode="auto">
            <a:xfrm>
              <a:off x="3961638" y="3614738"/>
              <a:ext cx="633348" cy="13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600" dirty="0">
                  <a:latin typeface="Century Gothic" panose="020B0502020202020204" pitchFamily="34" charset="0"/>
                </a:rPr>
                <a:t>01/01/2020</a:t>
              </a:r>
              <a:endParaRPr kumimoji="1" lang="it-IT" altLang="it-IT" sz="1600" baseline="-25000" dirty="0">
                <a:latin typeface="Century Gothic" panose="020B0502020202020204" pitchFamily="34" charset="0"/>
              </a:endParaRPr>
            </a:p>
          </p:txBody>
        </p:sp>
        <p:sp>
          <p:nvSpPr>
            <p:cNvPr id="52" name="Rectangle 25">
              <a:extLst>
                <a:ext uri="{FF2B5EF4-FFF2-40B4-BE49-F238E27FC236}">
                  <a16:creationId xmlns:a16="http://schemas.microsoft.com/office/drawing/2014/main" xmlns="" id="{1C7CA0D0-2841-49D6-A081-6F7497F3B693}"/>
                </a:ext>
              </a:extLst>
            </p:cNvPr>
            <p:cNvSpPr>
              <a:spLocks noChangeArrowheads="1"/>
            </p:cNvSpPr>
            <p:nvPr/>
          </p:nvSpPr>
          <p:spPr bwMode="auto">
            <a:xfrm>
              <a:off x="4898264" y="3594100"/>
              <a:ext cx="633348" cy="13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600" dirty="0">
                  <a:latin typeface="Century Gothic" panose="020B0502020202020204" pitchFamily="34" charset="0"/>
                </a:rPr>
                <a:t>01/01/2021</a:t>
              </a:r>
              <a:endParaRPr kumimoji="1" lang="it-IT" altLang="it-IT" sz="1600" baseline="-25000" dirty="0">
                <a:latin typeface="Century Gothic" panose="020B0502020202020204" pitchFamily="34" charset="0"/>
              </a:endParaRPr>
            </a:p>
          </p:txBody>
        </p:sp>
        <p:sp>
          <p:nvSpPr>
            <p:cNvPr id="53" name="Rectangle 26">
              <a:extLst>
                <a:ext uri="{FF2B5EF4-FFF2-40B4-BE49-F238E27FC236}">
                  <a16:creationId xmlns:a16="http://schemas.microsoft.com/office/drawing/2014/main" xmlns="" id="{57D80DF3-865C-44F6-AD6D-271952A43A94}"/>
                </a:ext>
              </a:extLst>
            </p:cNvPr>
            <p:cNvSpPr>
              <a:spLocks noChangeArrowheads="1"/>
            </p:cNvSpPr>
            <p:nvPr/>
          </p:nvSpPr>
          <p:spPr bwMode="auto">
            <a:xfrm>
              <a:off x="3419475" y="2944813"/>
              <a:ext cx="144463" cy="7143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5" name="Rectangle 27">
              <a:extLst>
                <a:ext uri="{FF2B5EF4-FFF2-40B4-BE49-F238E27FC236}">
                  <a16:creationId xmlns:a16="http://schemas.microsoft.com/office/drawing/2014/main" xmlns="" id="{60236A1E-8854-48A2-B498-C3B7BD7A1D2A}"/>
                </a:ext>
              </a:extLst>
            </p:cNvPr>
            <p:cNvSpPr>
              <a:spLocks noChangeArrowheads="1"/>
            </p:cNvSpPr>
            <p:nvPr/>
          </p:nvSpPr>
          <p:spPr bwMode="auto">
            <a:xfrm>
              <a:off x="4211638" y="2944813"/>
              <a:ext cx="144462" cy="71437"/>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7" name="Rectangle 28">
              <a:extLst>
                <a:ext uri="{FF2B5EF4-FFF2-40B4-BE49-F238E27FC236}">
                  <a16:creationId xmlns:a16="http://schemas.microsoft.com/office/drawing/2014/main" xmlns="" id="{1853FD4E-FAF7-4B50-AFA1-AFC3C3E5EC23}"/>
                </a:ext>
              </a:extLst>
            </p:cNvPr>
            <p:cNvSpPr>
              <a:spLocks noChangeArrowheads="1"/>
            </p:cNvSpPr>
            <p:nvPr/>
          </p:nvSpPr>
          <p:spPr bwMode="auto">
            <a:xfrm>
              <a:off x="5148263" y="2401888"/>
              <a:ext cx="144462" cy="595312"/>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58" name="Rectangle 29">
              <a:extLst>
                <a:ext uri="{FF2B5EF4-FFF2-40B4-BE49-F238E27FC236}">
                  <a16:creationId xmlns:a16="http://schemas.microsoft.com/office/drawing/2014/main" xmlns="" id="{DBFBFE19-65F2-4FE1-91A9-74600B307DDB}"/>
                </a:ext>
              </a:extLst>
            </p:cNvPr>
            <p:cNvSpPr>
              <a:spLocks noChangeArrowheads="1"/>
            </p:cNvSpPr>
            <p:nvPr/>
          </p:nvSpPr>
          <p:spPr bwMode="auto">
            <a:xfrm>
              <a:off x="4222750" y="3933825"/>
              <a:ext cx="171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400" b="1">
                  <a:solidFill>
                    <a:srgbClr val="000000"/>
                  </a:solidFill>
                </a:rPr>
                <a:t>T</a:t>
              </a:r>
              <a:r>
                <a:rPr kumimoji="1" lang="it-IT" altLang="it-IT" sz="1400" b="1" baseline="-25000">
                  <a:solidFill>
                    <a:srgbClr val="000000"/>
                  </a:solidFill>
                </a:rPr>
                <a:t>3</a:t>
              </a:r>
            </a:p>
          </p:txBody>
        </p:sp>
        <p:sp>
          <p:nvSpPr>
            <p:cNvPr id="59" name="Rectangle 30">
              <a:extLst>
                <a:ext uri="{FF2B5EF4-FFF2-40B4-BE49-F238E27FC236}">
                  <a16:creationId xmlns:a16="http://schemas.microsoft.com/office/drawing/2014/main" xmlns="" id="{E6F3C924-C97E-4B19-92FA-DC9255A7B890}"/>
                </a:ext>
              </a:extLst>
            </p:cNvPr>
            <p:cNvSpPr>
              <a:spLocks noChangeArrowheads="1"/>
            </p:cNvSpPr>
            <p:nvPr/>
          </p:nvSpPr>
          <p:spPr bwMode="auto">
            <a:xfrm>
              <a:off x="5148263" y="2349500"/>
              <a:ext cx="144462" cy="714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0" name="Text Box 31">
              <a:extLst>
                <a:ext uri="{FF2B5EF4-FFF2-40B4-BE49-F238E27FC236}">
                  <a16:creationId xmlns:a16="http://schemas.microsoft.com/office/drawing/2014/main" xmlns="" id="{D7D45ABF-EC56-40D0-AE35-42F0CE5FCE63}"/>
                </a:ext>
              </a:extLst>
            </p:cNvPr>
            <p:cNvSpPr txBox="1">
              <a:spLocks noChangeArrowheads="1"/>
            </p:cNvSpPr>
            <p:nvPr/>
          </p:nvSpPr>
          <p:spPr bwMode="auto">
            <a:xfrm>
              <a:off x="2484438" y="2708275"/>
              <a:ext cx="328612" cy="2063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800">
                  <a:solidFill>
                    <a:schemeClr val="tx1"/>
                  </a:solidFill>
                </a:rPr>
                <a:t>+3 </a:t>
              </a:r>
            </a:p>
          </p:txBody>
        </p:sp>
        <p:sp>
          <p:nvSpPr>
            <p:cNvPr id="61" name="Text Box 32">
              <a:extLst>
                <a:ext uri="{FF2B5EF4-FFF2-40B4-BE49-F238E27FC236}">
                  <a16:creationId xmlns:a16="http://schemas.microsoft.com/office/drawing/2014/main" xmlns="" id="{BD5769D5-70BC-4D2F-98AE-C005929C68CD}"/>
                </a:ext>
              </a:extLst>
            </p:cNvPr>
            <p:cNvSpPr txBox="1">
              <a:spLocks noChangeArrowheads="1"/>
            </p:cNvSpPr>
            <p:nvPr/>
          </p:nvSpPr>
          <p:spPr bwMode="auto">
            <a:xfrm>
              <a:off x="4140200" y="2708275"/>
              <a:ext cx="328613" cy="2063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800">
                  <a:solidFill>
                    <a:schemeClr val="tx1"/>
                  </a:solidFill>
                </a:rPr>
                <a:t>+3 </a:t>
              </a:r>
            </a:p>
          </p:txBody>
        </p:sp>
        <p:sp>
          <p:nvSpPr>
            <p:cNvPr id="62" name="Text Box 33">
              <a:extLst>
                <a:ext uri="{FF2B5EF4-FFF2-40B4-BE49-F238E27FC236}">
                  <a16:creationId xmlns:a16="http://schemas.microsoft.com/office/drawing/2014/main" xmlns="" id="{CDCDB4D7-DF55-4ED5-9C66-E478DAD173C3}"/>
                </a:ext>
              </a:extLst>
            </p:cNvPr>
            <p:cNvSpPr txBox="1">
              <a:spLocks noChangeArrowheads="1"/>
            </p:cNvSpPr>
            <p:nvPr/>
          </p:nvSpPr>
          <p:spPr bwMode="auto">
            <a:xfrm>
              <a:off x="3348038" y="2708275"/>
              <a:ext cx="328612" cy="2063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800">
                  <a:solidFill>
                    <a:schemeClr val="tx1"/>
                  </a:solidFill>
                </a:rPr>
                <a:t>+3 </a:t>
              </a:r>
            </a:p>
          </p:txBody>
        </p:sp>
        <p:sp>
          <p:nvSpPr>
            <p:cNvPr id="63" name="Oval 36">
              <a:extLst>
                <a:ext uri="{FF2B5EF4-FFF2-40B4-BE49-F238E27FC236}">
                  <a16:creationId xmlns:a16="http://schemas.microsoft.com/office/drawing/2014/main" xmlns="" id="{EFB5871E-D80E-412B-973A-12B4BFB8C157}"/>
                </a:ext>
              </a:extLst>
            </p:cNvPr>
            <p:cNvSpPr>
              <a:spLocks noChangeArrowheads="1"/>
            </p:cNvSpPr>
            <p:nvPr/>
          </p:nvSpPr>
          <p:spPr bwMode="auto">
            <a:xfrm>
              <a:off x="1447800" y="3505200"/>
              <a:ext cx="838200" cy="685800"/>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4" name="Oval 37">
              <a:extLst>
                <a:ext uri="{FF2B5EF4-FFF2-40B4-BE49-F238E27FC236}">
                  <a16:creationId xmlns:a16="http://schemas.microsoft.com/office/drawing/2014/main" xmlns="" id="{076D4C83-723C-4458-AE8F-BA5B25EAA376}"/>
                </a:ext>
              </a:extLst>
            </p:cNvPr>
            <p:cNvSpPr>
              <a:spLocks noChangeArrowheads="1"/>
            </p:cNvSpPr>
            <p:nvPr/>
          </p:nvSpPr>
          <p:spPr bwMode="auto">
            <a:xfrm>
              <a:off x="4800600" y="3505200"/>
              <a:ext cx="838200" cy="685800"/>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5" name="Oval 38">
              <a:extLst>
                <a:ext uri="{FF2B5EF4-FFF2-40B4-BE49-F238E27FC236}">
                  <a16:creationId xmlns:a16="http://schemas.microsoft.com/office/drawing/2014/main" xmlns="" id="{42C0E5FA-4F4F-44C2-A148-D4FF09446D0D}"/>
                </a:ext>
              </a:extLst>
            </p:cNvPr>
            <p:cNvSpPr>
              <a:spLocks noChangeArrowheads="1"/>
            </p:cNvSpPr>
            <p:nvPr/>
          </p:nvSpPr>
          <p:spPr bwMode="auto">
            <a:xfrm>
              <a:off x="2286000" y="2554958"/>
              <a:ext cx="2501900" cy="1698625"/>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70" name="Text Box 6">
            <a:extLst>
              <a:ext uri="{FF2B5EF4-FFF2-40B4-BE49-F238E27FC236}">
                <a16:creationId xmlns:a16="http://schemas.microsoft.com/office/drawing/2014/main" xmlns="" id="{AE9884ED-2AB9-46EA-83A9-E3B2E775E7BA}"/>
              </a:ext>
            </a:extLst>
          </p:cNvPr>
          <p:cNvSpPr txBox="1">
            <a:spLocks noChangeArrowheads="1"/>
          </p:cNvSpPr>
          <p:nvPr/>
        </p:nvSpPr>
        <p:spPr bwMode="auto">
          <a:xfrm>
            <a:off x="2726818" y="4744298"/>
            <a:ext cx="8543253" cy="64633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altLang="it-IT" b="1"/>
              <a:t>In quale </a:t>
            </a:r>
            <a:r>
              <a:rPr lang="it-IT" altLang="it-IT" b="1" dirty="0"/>
              <a:t>caso il prezzo dell’obbligazione è pari a 100 euro in qualsiasi momento fino alla </a:t>
            </a:r>
            <a:r>
              <a:rPr lang="it-IT" altLang="it-IT" b="1"/>
              <a:t>scadenza?</a:t>
            </a:r>
            <a:endParaRPr lang="it-IT" altLang="it-IT" b="1" dirty="0"/>
          </a:p>
        </p:txBody>
      </p:sp>
      <p:sp>
        <p:nvSpPr>
          <p:cNvPr id="71" name="Rettangolo arrotondato 44">
            <a:extLst>
              <a:ext uri="{FF2B5EF4-FFF2-40B4-BE49-F238E27FC236}">
                <a16:creationId xmlns:a16="http://schemas.microsoft.com/office/drawing/2014/main" xmlns="" id="{F808A6B3-B5BB-41C2-B7C5-6EC611AE5E76}"/>
              </a:ext>
            </a:extLst>
          </p:cNvPr>
          <p:cNvSpPr/>
          <p:nvPr/>
        </p:nvSpPr>
        <p:spPr>
          <a:xfrm>
            <a:off x="1603237" y="336891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2" name="Rettangolo arrotondato 44">
            <a:extLst>
              <a:ext uri="{FF2B5EF4-FFF2-40B4-BE49-F238E27FC236}">
                <a16:creationId xmlns:a16="http://schemas.microsoft.com/office/drawing/2014/main" xmlns="" id="{86199931-EF2B-47B1-A02D-F6B3DF732FB7}"/>
              </a:ext>
            </a:extLst>
          </p:cNvPr>
          <p:cNvSpPr/>
          <p:nvPr/>
        </p:nvSpPr>
        <p:spPr>
          <a:xfrm>
            <a:off x="8997836" y="343708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3" name="Rettangolo arrotondato 44">
            <a:extLst>
              <a:ext uri="{FF2B5EF4-FFF2-40B4-BE49-F238E27FC236}">
                <a16:creationId xmlns:a16="http://schemas.microsoft.com/office/drawing/2014/main" xmlns="" id="{28D74304-C31C-4729-B7B4-1017A51A76A2}"/>
              </a:ext>
            </a:extLst>
          </p:cNvPr>
          <p:cNvSpPr/>
          <p:nvPr/>
        </p:nvSpPr>
        <p:spPr>
          <a:xfrm>
            <a:off x="3020831" y="190829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4" name="Rettangolo arrotondato 44">
            <a:extLst>
              <a:ext uri="{FF2B5EF4-FFF2-40B4-BE49-F238E27FC236}">
                <a16:creationId xmlns:a16="http://schemas.microsoft.com/office/drawing/2014/main" xmlns="" id="{F773644C-2A74-4EF4-8A68-EB373036527B}"/>
              </a:ext>
            </a:extLst>
          </p:cNvPr>
          <p:cNvSpPr/>
          <p:nvPr/>
        </p:nvSpPr>
        <p:spPr>
          <a:xfrm>
            <a:off x="1603237" y="157724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75" name="Rettangolo arrotondato 44">
            <a:extLst>
              <a:ext uri="{FF2B5EF4-FFF2-40B4-BE49-F238E27FC236}">
                <a16:creationId xmlns:a16="http://schemas.microsoft.com/office/drawing/2014/main" xmlns="" id="{756EA94D-A38E-4255-A6BB-310B0A555433}"/>
              </a:ext>
            </a:extLst>
          </p:cNvPr>
          <p:cNvSpPr/>
          <p:nvPr/>
        </p:nvSpPr>
        <p:spPr>
          <a:xfrm>
            <a:off x="4720420" y="118607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7" name="Rettangolo arrotondato 44">
            <a:extLst>
              <a:ext uri="{FF2B5EF4-FFF2-40B4-BE49-F238E27FC236}">
                <a16:creationId xmlns:a16="http://schemas.microsoft.com/office/drawing/2014/main" xmlns="" id="{D0032A45-804C-47BC-A86A-8126C2E0FC43}"/>
              </a:ext>
            </a:extLst>
          </p:cNvPr>
          <p:cNvSpPr/>
          <p:nvPr/>
        </p:nvSpPr>
        <p:spPr>
          <a:xfrm>
            <a:off x="2279403" y="5713412"/>
            <a:ext cx="48617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45" name="Text Box 6">
            <a:extLst>
              <a:ext uri="{FF2B5EF4-FFF2-40B4-BE49-F238E27FC236}">
                <a16:creationId xmlns:a16="http://schemas.microsoft.com/office/drawing/2014/main" xmlns="" id="{F544261F-7808-4C8A-9B92-D11212598FC1}"/>
              </a:ext>
            </a:extLst>
          </p:cNvPr>
          <p:cNvSpPr txBox="1">
            <a:spLocks noChangeArrowheads="1"/>
          </p:cNvSpPr>
          <p:nvPr/>
        </p:nvSpPr>
        <p:spPr bwMode="auto">
          <a:xfrm>
            <a:off x="2723228" y="5692994"/>
            <a:ext cx="7358229"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100000"/>
              </a:lnSpc>
            </a:pPr>
            <a:r>
              <a:rPr lang="it-IT" altLang="it-IT"/>
              <a:t>Solo nel caso in cui i </a:t>
            </a:r>
            <a:r>
              <a:rPr lang="it-IT" altLang="it-IT" dirty="0"/>
              <a:t>tassi di interesse </a:t>
            </a:r>
            <a:r>
              <a:rPr lang="it-IT" altLang="it-IT"/>
              <a:t>non variano.</a:t>
            </a:r>
            <a:endParaRPr lang="it-IT" altLang="it-IT" dirty="0"/>
          </a:p>
        </p:txBody>
      </p:sp>
      <p:pic>
        <p:nvPicPr>
          <p:cNvPr id="3" name="Immagine 2">
            <a:extLst>
              <a:ext uri="{FF2B5EF4-FFF2-40B4-BE49-F238E27FC236}">
                <a16:creationId xmlns:a16="http://schemas.microsoft.com/office/drawing/2014/main" xmlns="" id="{446A38FA-9B1E-49B9-A4A8-9F03ECFA0816}"/>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94321" y="4744298"/>
            <a:ext cx="1569943" cy="1569943"/>
          </a:xfrm>
          <a:prstGeom prst="rect">
            <a:avLst/>
          </a:prstGeom>
        </p:spPr>
      </p:pic>
      <p:sp>
        <p:nvSpPr>
          <p:cNvPr id="76" name="Rettangolo arrotondato 44">
            <a:extLst>
              <a:ext uri="{FF2B5EF4-FFF2-40B4-BE49-F238E27FC236}">
                <a16:creationId xmlns:a16="http://schemas.microsoft.com/office/drawing/2014/main" xmlns="" id="{42BEB973-C5A8-4573-AAF4-202BE4AE2EA8}"/>
              </a:ext>
            </a:extLst>
          </p:cNvPr>
          <p:cNvSpPr/>
          <p:nvPr/>
        </p:nvSpPr>
        <p:spPr>
          <a:xfrm>
            <a:off x="2279404" y="482502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Tree>
    <p:extLst>
      <p:ext uri="{BB962C8B-B14F-4D97-AF65-F5344CB8AC3E}">
        <p14:creationId xmlns:p14="http://schemas.microsoft.com/office/powerpoint/2010/main" val="2984056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13</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Esempio: la vendita prima della scadenza</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3055020" y="7464"/>
            <a:ext cx="2945460" cy="68505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lvl="0">
              <a:defRPr/>
            </a:pPr>
            <a:endParaRPr lang="it-IT">
              <a:solidFill>
                <a:prstClr val="black"/>
              </a:solidFill>
            </a:endParaRPr>
          </a:p>
          <a:p>
            <a:pPr lvl="0">
              <a:defRPr/>
            </a:pPr>
            <a:endParaRPr lang="it-IT">
              <a:solidFill>
                <a:prstClr val="black"/>
              </a:solidFil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0" name="AutoShape 10">
            <a:extLst>
              <a:ext uri="{FF2B5EF4-FFF2-40B4-BE49-F238E27FC236}">
                <a16:creationId xmlns:a16="http://schemas.microsoft.com/office/drawing/2014/main" xmlns="" id="{B075DB89-F279-4781-BAF8-A3779FB1ABB0}"/>
              </a:ext>
            </a:extLst>
          </p:cNvPr>
          <p:cNvSpPr>
            <a:spLocks noChangeArrowheads="1"/>
          </p:cNvSpPr>
          <p:nvPr/>
        </p:nvSpPr>
        <p:spPr bwMode="auto">
          <a:xfrm>
            <a:off x="1879606" y="1976616"/>
            <a:ext cx="991793" cy="670586"/>
          </a:xfrm>
          <a:prstGeom prst="rightArrow">
            <a:avLst>
              <a:gd name="adj1" fmla="val 50000"/>
              <a:gd name="adj2" fmla="val 38291"/>
            </a:avLst>
          </a:prstGeom>
          <a:solidFill>
            <a:srgbClr val="B01513"/>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buClrTx/>
              <a:buSzTx/>
              <a:buFontTx/>
              <a:buNone/>
            </a:pPr>
            <a:r>
              <a:rPr lang="it-IT" altLang="it-IT" sz="1200">
                <a:solidFill>
                  <a:schemeClr val="tx1"/>
                </a:solidFill>
              </a:rPr>
              <a:t>-100</a:t>
            </a:r>
          </a:p>
        </p:txBody>
      </p:sp>
      <p:sp>
        <p:nvSpPr>
          <p:cNvPr id="41" name="AutoShape 11">
            <a:extLst>
              <a:ext uri="{FF2B5EF4-FFF2-40B4-BE49-F238E27FC236}">
                <a16:creationId xmlns:a16="http://schemas.microsoft.com/office/drawing/2014/main" xmlns="" id="{36918826-6A20-4770-8137-635C1CE410A7}"/>
              </a:ext>
            </a:extLst>
          </p:cNvPr>
          <p:cNvSpPr>
            <a:spLocks noChangeArrowheads="1"/>
          </p:cNvSpPr>
          <p:nvPr/>
        </p:nvSpPr>
        <p:spPr bwMode="auto">
          <a:xfrm>
            <a:off x="9149466" y="1518163"/>
            <a:ext cx="991794" cy="698881"/>
          </a:xfrm>
          <a:prstGeom prst="leftArrow">
            <a:avLst>
              <a:gd name="adj1" fmla="val 50000"/>
              <a:gd name="adj2" fmla="val 36741"/>
            </a:avLst>
          </a:prstGeom>
          <a:solidFill>
            <a:srgbClr val="B01513"/>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it-IT" altLang="it-IT" sz="1200"/>
              <a:t>+ 105</a:t>
            </a:r>
          </a:p>
        </p:txBody>
      </p:sp>
      <p:sp>
        <p:nvSpPr>
          <p:cNvPr id="70" name="Text Box 6">
            <a:extLst>
              <a:ext uri="{FF2B5EF4-FFF2-40B4-BE49-F238E27FC236}">
                <a16:creationId xmlns:a16="http://schemas.microsoft.com/office/drawing/2014/main" xmlns="" id="{AE9884ED-2AB9-46EA-83A9-E3B2E775E7BA}"/>
              </a:ext>
            </a:extLst>
          </p:cNvPr>
          <p:cNvSpPr txBox="1">
            <a:spLocks noChangeArrowheads="1"/>
          </p:cNvSpPr>
          <p:nvPr/>
        </p:nvSpPr>
        <p:spPr bwMode="auto">
          <a:xfrm>
            <a:off x="2522483" y="4464363"/>
            <a:ext cx="8786648" cy="2031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altLang="it-IT" b="1"/>
              <a:t>Se l’investitore ha necessità di vendere l’obbligazione A prima della scadenza. Quale sarà il prezzo?</a:t>
            </a:r>
          </a:p>
          <a:p>
            <a:endParaRPr lang="it-IT" altLang="it-IT"/>
          </a:p>
          <a:p>
            <a:pPr>
              <a:lnSpc>
                <a:spcPct val="100000"/>
              </a:lnSpc>
            </a:pPr>
            <a:r>
              <a:rPr lang="it-IT" altLang="it-IT"/>
              <a:t>Inferiore a 100 Euro.</a:t>
            </a:r>
          </a:p>
          <a:p>
            <a:pPr>
              <a:lnSpc>
                <a:spcPct val="100000"/>
              </a:lnSpc>
            </a:pPr>
            <a:endParaRPr lang="it-IT" altLang="it-IT"/>
          </a:p>
          <a:p>
            <a:pPr>
              <a:lnSpc>
                <a:spcPct val="100000"/>
              </a:lnSpc>
            </a:pPr>
            <a:r>
              <a:rPr lang="it-IT" altLang="it-IT"/>
              <a:t>Il valore dell’obbligazione A diminuisce.</a:t>
            </a:r>
          </a:p>
          <a:p>
            <a:pPr>
              <a:lnSpc>
                <a:spcPct val="100000"/>
              </a:lnSpc>
            </a:pPr>
            <a:endParaRPr lang="it-IT" altLang="it-IT" dirty="0"/>
          </a:p>
        </p:txBody>
      </p:sp>
      <p:sp>
        <p:nvSpPr>
          <p:cNvPr id="71" name="Rettangolo arrotondato 44">
            <a:extLst>
              <a:ext uri="{FF2B5EF4-FFF2-40B4-BE49-F238E27FC236}">
                <a16:creationId xmlns:a16="http://schemas.microsoft.com/office/drawing/2014/main" xmlns="" id="{F808A6B3-B5BB-41C2-B7C5-6EC611AE5E76}"/>
              </a:ext>
            </a:extLst>
          </p:cNvPr>
          <p:cNvSpPr/>
          <p:nvPr/>
        </p:nvSpPr>
        <p:spPr>
          <a:xfrm>
            <a:off x="2948870" y="120828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2" name="Rettangolo arrotondato 44">
            <a:extLst>
              <a:ext uri="{FF2B5EF4-FFF2-40B4-BE49-F238E27FC236}">
                <a16:creationId xmlns:a16="http://schemas.microsoft.com/office/drawing/2014/main" xmlns="" id="{86199931-EF2B-47B1-A02D-F6B3DF732FB7}"/>
              </a:ext>
            </a:extLst>
          </p:cNvPr>
          <p:cNvSpPr/>
          <p:nvPr/>
        </p:nvSpPr>
        <p:spPr>
          <a:xfrm>
            <a:off x="2119116" y="345278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4" name="Rettangolo arrotondato 44">
            <a:extLst>
              <a:ext uri="{FF2B5EF4-FFF2-40B4-BE49-F238E27FC236}">
                <a16:creationId xmlns:a16="http://schemas.microsoft.com/office/drawing/2014/main" xmlns="" id="{F773644C-2A74-4EF4-8A68-EB373036527B}"/>
              </a:ext>
            </a:extLst>
          </p:cNvPr>
          <p:cNvSpPr/>
          <p:nvPr/>
        </p:nvSpPr>
        <p:spPr>
          <a:xfrm>
            <a:off x="7943358" y="359339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75" name="Rettangolo arrotondato 44">
            <a:extLst>
              <a:ext uri="{FF2B5EF4-FFF2-40B4-BE49-F238E27FC236}">
                <a16:creationId xmlns:a16="http://schemas.microsoft.com/office/drawing/2014/main" xmlns="" id="{756EA94D-A38E-4255-A6BB-310B0A555433}"/>
              </a:ext>
            </a:extLst>
          </p:cNvPr>
          <p:cNvSpPr/>
          <p:nvPr/>
        </p:nvSpPr>
        <p:spPr>
          <a:xfrm>
            <a:off x="5484245" y="153173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7" name="Rettangolo arrotondato 44">
            <a:extLst>
              <a:ext uri="{FF2B5EF4-FFF2-40B4-BE49-F238E27FC236}">
                <a16:creationId xmlns:a16="http://schemas.microsoft.com/office/drawing/2014/main" xmlns="" id="{D0032A45-804C-47BC-A86A-8126C2E0FC43}"/>
              </a:ext>
            </a:extLst>
          </p:cNvPr>
          <p:cNvSpPr/>
          <p:nvPr/>
        </p:nvSpPr>
        <p:spPr>
          <a:xfrm>
            <a:off x="2094121" y="5358873"/>
            <a:ext cx="48617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grpSp>
        <p:nvGrpSpPr>
          <p:cNvPr id="54" name="Group 28">
            <a:extLst>
              <a:ext uri="{FF2B5EF4-FFF2-40B4-BE49-F238E27FC236}">
                <a16:creationId xmlns:a16="http://schemas.microsoft.com/office/drawing/2014/main" xmlns="" id="{9D740AEC-A3E1-405C-8C17-E0B9443EBC56}"/>
              </a:ext>
            </a:extLst>
          </p:cNvPr>
          <p:cNvGrpSpPr>
            <a:grpSpLocks/>
          </p:cNvGrpSpPr>
          <p:nvPr/>
        </p:nvGrpSpPr>
        <p:grpSpPr bwMode="auto">
          <a:xfrm>
            <a:off x="2443391" y="1214795"/>
            <a:ext cx="7121494" cy="2700399"/>
            <a:chOff x="912" y="1569"/>
            <a:chExt cx="2640" cy="1071"/>
          </a:xfrm>
        </p:grpSpPr>
        <p:sp>
          <p:nvSpPr>
            <p:cNvPr id="67" name="Line 5">
              <a:extLst>
                <a:ext uri="{FF2B5EF4-FFF2-40B4-BE49-F238E27FC236}">
                  <a16:creationId xmlns:a16="http://schemas.microsoft.com/office/drawing/2014/main" xmlns="" id="{27C1143B-7283-49F4-A388-3707999751E3}"/>
                </a:ext>
              </a:extLst>
            </p:cNvPr>
            <p:cNvSpPr>
              <a:spLocks noChangeShapeType="1"/>
            </p:cNvSpPr>
            <p:nvPr/>
          </p:nvSpPr>
          <p:spPr bwMode="auto">
            <a:xfrm>
              <a:off x="1131" y="1977"/>
              <a:ext cx="217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68" name="Rectangle 6">
              <a:extLst>
                <a:ext uri="{FF2B5EF4-FFF2-40B4-BE49-F238E27FC236}">
                  <a16:creationId xmlns:a16="http://schemas.microsoft.com/office/drawing/2014/main" xmlns="" id="{4B2781FA-2D69-4D3D-BB67-77B9C25B9794}"/>
                </a:ext>
              </a:extLst>
            </p:cNvPr>
            <p:cNvSpPr>
              <a:spLocks noChangeArrowheads="1"/>
            </p:cNvSpPr>
            <p:nvPr/>
          </p:nvSpPr>
          <p:spPr bwMode="auto">
            <a:xfrm>
              <a:off x="1131" y="1977"/>
              <a:ext cx="71" cy="3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79" name="Rectangle 9">
              <a:extLst>
                <a:ext uri="{FF2B5EF4-FFF2-40B4-BE49-F238E27FC236}">
                  <a16:creationId xmlns:a16="http://schemas.microsoft.com/office/drawing/2014/main" xmlns="" id="{267A1D59-6C98-4609-BB14-D3A00871A243}"/>
                </a:ext>
              </a:extLst>
            </p:cNvPr>
            <p:cNvSpPr>
              <a:spLocks noChangeArrowheads="1"/>
            </p:cNvSpPr>
            <p:nvPr/>
          </p:nvSpPr>
          <p:spPr bwMode="auto">
            <a:xfrm>
              <a:off x="1047" y="2386"/>
              <a:ext cx="3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it-IT" altLang="it-IT" sz="1600" dirty="0">
                  <a:latin typeface="Century Gothic" panose="020B0502020202020204" pitchFamily="34" charset="0"/>
                </a:rPr>
                <a:t>01/01/2018</a:t>
              </a:r>
            </a:p>
          </p:txBody>
        </p:sp>
        <p:sp>
          <p:nvSpPr>
            <p:cNvPr id="80" name="Rectangle 10">
              <a:extLst>
                <a:ext uri="{FF2B5EF4-FFF2-40B4-BE49-F238E27FC236}">
                  <a16:creationId xmlns:a16="http://schemas.microsoft.com/office/drawing/2014/main" xmlns="" id="{E01F6C14-C434-4EE0-B14E-87F2F0B53899}"/>
                </a:ext>
              </a:extLst>
            </p:cNvPr>
            <p:cNvSpPr>
              <a:spLocks noChangeArrowheads="1"/>
            </p:cNvSpPr>
            <p:nvPr/>
          </p:nvSpPr>
          <p:spPr bwMode="auto">
            <a:xfrm>
              <a:off x="3281" y="2477"/>
              <a:ext cx="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200" b="1">
                  <a:solidFill>
                    <a:srgbClr val="000000"/>
                  </a:solidFill>
                </a:rPr>
                <a:t>T</a:t>
              </a:r>
              <a:r>
                <a:rPr kumimoji="1" lang="it-IT" altLang="it-IT" sz="1200" b="1" baseline="-25000">
                  <a:solidFill>
                    <a:srgbClr val="000000"/>
                  </a:solidFill>
                </a:rPr>
                <a:t>f</a:t>
              </a:r>
            </a:p>
          </p:txBody>
        </p:sp>
        <p:sp>
          <p:nvSpPr>
            <p:cNvPr id="81" name="Rectangle 11">
              <a:extLst>
                <a:ext uri="{FF2B5EF4-FFF2-40B4-BE49-F238E27FC236}">
                  <a16:creationId xmlns:a16="http://schemas.microsoft.com/office/drawing/2014/main" xmlns="" id="{4FD50CAE-9B78-475B-AE8C-0310F38C4D74}"/>
                </a:ext>
              </a:extLst>
            </p:cNvPr>
            <p:cNvSpPr>
              <a:spLocks noChangeArrowheads="1"/>
            </p:cNvSpPr>
            <p:nvPr/>
          </p:nvSpPr>
          <p:spPr bwMode="auto">
            <a:xfrm>
              <a:off x="1142" y="2477"/>
              <a:ext cx="9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200" b="1">
                  <a:solidFill>
                    <a:srgbClr val="000000"/>
                  </a:solidFill>
                </a:rPr>
                <a:t>T</a:t>
              </a:r>
              <a:r>
                <a:rPr kumimoji="1" lang="it-IT" altLang="it-IT" sz="1200" b="1" baseline="-25000">
                  <a:solidFill>
                    <a:srgbClr val="000000"/>
                  </a:solidFill>
                </a:rPr>
                <a:t>0</a:t>
              </a:r>
            </a:p>
          </p:txBody>
        </p:sp>
        <p:sp>
          <p:nvSpPr>
            <p:cNvPr id="82" name="Rectangle 12">
              <a:extLst>
                <a:ext uri="{FF2B5EF4-FFF2-40B4-BE49-F238E27FC236}">
                  <a16:creationId xmlns:a16="http://schemas.microsoft.com/office/drawing/2014/main" xmlns="" id="{F3EF5D86-28EE-4FC3-9817-01F0A9A878EC}"/>
                </a:ext>
              </a:extLst>
            </p:cNvPr>
            <p:cNvSpPr>
              <a:spLocks noChangeArrowheads="1"/>
            </p:cNvSpPr>
            <p:nvPr/>
          </p:nvSpPr>
          <p:spPr bwMode="auto">
            <a:xfrm>
              <a:off x="1804" y="2477"/>
              <a:ext cx="9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100000"/>
                </a:lnSpc>
                <a:buClrTx/>
                <a:buSzTx/>
                <a:buFontTx/>
                <a:buNone/>
              </a:pPr>
              <a:r>
                <a:rPr kumimoji="1" lang="it-IT" altLang="it-IT" sz="1200" b="1">
                  <a:solidFill>
                    <a:srgbClr val="000000"/>
                  </a:solidFill>
                </a:rPr>
                <a:t>T</a:t>
              </a:r>
              <a:r>
                <a:rPr kumimoji="1" lang="it-IT" altLang="it-IT" sz="1200" b="1" baseline="-25000">
                  <a:solidFill>
                    <a:srgbClr val="000000"/>
                  </a:solidFill>
                </a:rPr>
                <a:t>1</a:t>
              </a:r>
            </a:p>
          </p:txBody>
        </p:sp>
        <p:sp>
          <p:nvSpPr>
            <p:cNvPr id="83" name="Rectangle 13">
              <a:extLst>
                <a:ext uri="{FF2B5EF4-FFF2-40B4-BE49-F238E27FC236}">
                  <a16:creationId xmlns:a16="http://schemas.microsoft.com/office/drawing/2014/main" xmlns="" id="{ED883770-BBF5-4FEF-9543-9F3DD748B28E}"/>
                </a:ext>
              </a:extLst>
            </p:cNvPr>
            <p:cNvSpPr>
              <a:spLocks noChangeArrowheads="1"/>
            </p:cNvSpPr>
            <p:nvPr/>
          </p:nvSpPr>
          <p:spPr bwMode="auto">
            <a:xfrm>
              <a:off x="2615" y="2477"/>
              <a:ext cx="1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lnSpc>
                  <a:spcPct val="100000"/>
                </a:lnSpc>
                <a:buClrTx/>
                <a:buSzTx/>
                <a:buFontTx/>
                <a:buNone/>
              </a:pPr>
              <a:r>
                <a:rPr kumimoji="1" lang="it-IT" altLang="it-IT" sz="1200" b="1">
                  <a:solidFill>
                    <a:srgbClr val="000000"/>
                  </a:solidFill>
                </a:rPr>
                <a:t>T</a:t>
              </a:r>
              <a:r>
                <a:rPr kumimoji="1" lang="it-IT" altLang="it-IT" sz="1200" b="1" baseline="-25000">
                  <a:solidFill>
                    <a:srgbClr val="000000"/>
                  </a:solidFill>
                </a:rPr>
                <a:t>2</a:t>
              </a:r>
            </a:p>
          </p:txBody>
        </p:sp>
        <p:sp>
          <p:nvSpPr>
            <p:cNvPr id="84" name="Rectangle 14">
              <a:extLst>
                <a:ext uri="{FF2B5EF4-FFF2-40B4-BE49-F238E27FC236}">
                  <a16:creationId xmlns:a16="http://schemas.microsoft.com/office/drawing/2014/main" xmlns="" id="{1D006506-A8B1-4A3A-940C-2975A1E7B9B5}"/>
                </a:ext>
              </a:extLst>
            </p:cNvPr>
            <p:cNvSpPr>
              <a:spLocks noChangeArrowheads="1"/>
            </p:cNvSpPr>
            <p:nvPr/>
          </p:nvSpPr>
          <p:spPr bwMode="auto">
            <a:xfrm>
              <a:off x="1743" y="2383"/>
              <a:ext cx="3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it-IT" altLang="it-IT" sz="1600" dirty="0">
                  <a:latin typeface="Century Gothic" panose="020B0502020202020204" pitchFamily="34" charset="0"/>
                </a:rPr>
                <a:t>01/01/2019</a:t>
              </a:r>
            </a:p>
          </p:txBody>
        </p:sp>
        <p:sp>
          <p:nvSpPr>
            <p:cNvPr id="85" name="Rectangle 15">
              <a:extLst>
                <a:ext uri="{FF2B5EF4-FFF2-40B4-BE49-F238E27FC236}">
                  <a16:creationId xmlns:a16="http://schemas.microsoft.com/office/drawing/2014/main" xmlns="" id="{B170CE2E-4A54-4241-B8F4-353090A48F2D}"/>
                </a:ext>
              </a:extLst>
            </p:cNvPr>
            <p:cNvSpPr>
              <a:spLocks noChangeArrowheads="1"/>
            </p:cNvSpPr>
            <p:nvPr/>
          </p:nvSpPr>
          <p:spPr bwMode="auto">
            <a:xfrm>
              <a:off x="2495" y="2378"/>
              <a:ext cx="3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it-IT" altLang="it-IT" sz="1600" dirty="0">
                  <a:latin typeface="Century Gothic" panose="020B0502020202020204" pitchFamily="34" charset="0"/>
                </a:rPr>
                <a:t>01/01/2020</a:t>
              </a:r>
            </a:p>
          </p:txBody>
        </p:sp>
        <p:sp>
          <p:nvSpPr>
            <p:cNvPr id="86" name="Rectangle 16">
              <a:extLst>
                <a:ext uri="{FF2B5EF4-FFF2-40B4-BE49-F238E27FC236}">
                  <a16:creationId xmlns:a16="http://schemas.microsoft.com/office/drawing/2014/main" xmlns="" id="{B3737A5F-785A-484A-B5D4-EDC40A22B73B}"/>
                </a:ext>
              </a:extLst>
            </p:cNvPr>
            <p:cNvSpPr>
              <a:spLocks noChangeArrowheads="1"/>
            </p:cNvSpPr>
            <p:nvPr/>
          </p:nvSpPr>
          <p:spPr bwMode="auto">
            <a:xfrm>
              <a:off x="3153" y="2378"/>
              <a:ext cx="3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it-IT" altLang="it-IT" sz="1600" dirty="0">
                  <a:latin typeface="Century Gothic" panose="020B0502020202020204" pitchFamily="34" charset="0"/>
                </a:rPr>
                <a:t>01/01/2021</a:t>
              </a:r>
            </a:p>
          </p:txBody>
        </p:sp>
        <p:sp>
          <p:nvSpPr>
            <p:cNvPr id="87" name="Rectangle 17">
              <a:extLst>
                <a:ext uri="{FF2B5EF4-FFF2-40B4-BE49-F238E27FC236}">
                  <a16:creationId xmlns:a16="http://schemas.microsoft.com/office/drawing/2014/main" xmlns="" id="{3A282D08-5E29-45C4-B4AE-88524ADB034D}"/>
                </a:ext>
              </a:extLst>
            </p:cNvPr>
            <p:cNvSpPr>
              <a:spLocks noChangeArrowheads="1"/>
            </p:cNvSpPr>
            <p:nvPr/>
          </p:nvSpPr>
          <p:spPr bwMode="auto">
            <a:xfrm>
              <a:off x="1791" y="1944"/>
              <a:ext cx="91" cy="4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8" name="Rectangle 18">
              <a:extLst>
                <a:ext uri="{FF2B5EF4-FFF2-40B4-BE49-F238E27FC236}">
                  <a16:creationId xmlns:a16="http://schemas.microsoft.com/office/drawing/2014/main" xmlns="" id="{A5A705C9-F5E3-4902-B1B9-0415255E5DE3}"/>
                </a:ext>
              </a:extLst>
            </p:cNvPr>
            <p:cNvSpPr>
              <a:spLocks noChangeArrowheads="1"/>
            </p:cNvSpPr>
            <p:nvPr/>
          </p:nvSpPr>
          <p:spPr bwMode="auto">
            <a:xfrm>
              <a:off x="2472" y="1944"/>
              <a:ext cx="91" cy="4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9" name="Rectangle 19">
              <a:extLst>
                <a:ext uri="{FF2B5EF4-FFF2-40B4-BE49-F238E27FC236}">
                  <a16:creationId xmlns:a16="http://schemas.microsoft.com/office/drawing/2014/main" xmlns="" id="{558A8EFA-9136-4692-85C3-B7E9DD76D612}"/>
                </a:ext>
              </a:extLst>
            </p:cNvPr>
            <p:cNvSpPr>
              <a:spLocks noChangeArrowheads="1"/>
            </p:cNvSpPr>
            <p:nvPr/>
          </p:nvSpPr>
          <p:spPr bwMode="auto">
            <a:xfrm>
              <a:off x="3243" y="1602"/>
              <a:ext cx="91" cy="375"/>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0" name="Rectangle 20">
              <a:extLst>
                <a:ext uri="{FF2B5EF4-FFF2-40B4-BE49-F238E27FC236}">
                  <a16:creationId xmlns:a16="http://schemas.microsoft.com/office/drawing/2014/main" xmlns="" id="{3FA8C1FE-6058-4591-B447-7C6D3A50A285}"/>
                </a:ext>
              </a:extLst>
            </p:cNvPr>
            <p:cNvSpPr>
              <a:spLocks noChangeArrowheads="1"/>
            </p:cNvSpPr>
            <p:nvPr/>
          </p:nvSpPr>
          <p:spPr bwMode="auto">
            <a:xfrm>
              <a:off x="3243" y="1569"/>
              <a:ext cx="91" cy="4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1" name="Text Box 21">
              <a:extLst>
                <a:ext uri="{FF2B5EF4-FFF2-40B4-BE49-F238E27FC236}">
                  <a16:creationId xmlns:a16="http://schemas.microsoft.com/office/drawing/2014/main" xmlns="" id="{CB232D14-82B2-499C-9CD7-3C6A2AD0EA8C}"/>
                </a:ext>
              </a:extLst>
            </p:cNvPr>
            <p:cNvSpPr txBox="1">
              <a:spLocks noChangeArrowheads="1"/>
            </p:cNvSpPr>
            <p:nvPr/>
          </p:nvSpPr>
          <p:spPr bwMode="auto">
            <a:xfrm>
              <a:off x="1720" y="1795"/>
              <a:ext cx="207" cy="13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800">
                  <a:solidFill>
                    <a:schemeClr val="tx1"/>
                  </a:solidFill>
                </a:rPr>
                <a:t>+ 5</a:t>
              </a:r>
            </a:p>
          </p:txBody>
        </p:sp>
        <p:sp>
          <p:nvSpPr>
            <p:cNvPr id="92" name="Text Box 22">
              <a:extLst>
                <a:ext uri="{FF2B5EF4-FFF2-40B4-BE49-F238E27FC236}">
                  <a16:creationId xmlns:a16="http://schemas.microsoft.com/office/drawing/2014/main" xmlns="" id="{36888139-39EF-44A3-AAC2-687B149CD300}"/>
                </a:ext>
              </a:extLst>
            </p:cNvPr>
            <p:cNvSpPr txBox="1">
              <a:spLocks noChangeArrowheads="1"/>
            </p:cNvSpPr>
            <p:nvPr/>
          </p:nvSpPr>
          <p:spPr bwMode="auto">
            <a:xfrm>
              <a:off x="2426" y="1795"/>
              <a:ext cx="207" cy="13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800">
                  <a:solidFill>
                    <a:schemeClr val="tx1"/>
                  </a:solidFill>
                </a:rPr>
                <a:t>+ 5</a:t>
              </a:r>
            </a:p>
          </p:txBody>
        </p:sp>
        <p:sp>
          <p:nvSpPr>
            <p:cNvPr id="93" name="Oval 24">
              <a:extLst>
                <a:ext uri="{FF2B5EF4-FFF2-40B4-BE49-F238E27FC236}">
                  <a16:creationId xmlns:a16="http://schemas.microsoft.com/office/drawing/2014/main" xmlns="" id="{424C366A-A001-4410-A80E-EFFA0D9A1ECB}"/>
                </a:ext>
              </a:extLst>
            </p:cNvPr>
            <p:cNvSpPr>
              <a:spLocks noChangeArrowheads="1"/>
            </p:cNvSpPr>
            <p:nvPr/>
          </p:nvSpPr>
          <p:spPr bwMode="auto">
            <a:xfrm>
              <a:off x="912" y="2208"/>
              <a:ext cx="528" cy="432"/>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4" name="Oval 25">
              <a:extLst>
                <a:ext uri="{FF2B5EF4-FFF2-40B4-BE49-F238E27FC236}">
                  <a16:creationId xmlns:a16="http://schemas.microsoft.com/office/drawing/2014/main" xmlns="" id="{6AC6A550-39C9-43A7-BC1F-B48111CE2D66}"/>
                </a:ext>
              </a:extLst>
            </p:cNvPr>
            <p:cNvSpPr>
              <a:spLocks noChangeArrowheads="1"/>
            </p:cNvSpPr>
            <p:nvPr/>
          </p:nvSpPr>
          <p:spPr bwMode="auto">
            <a:xfrm>
              <a:off x="3024" y="2208"/>
              <a:ext cx="528" cy="432"/>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5" name="Oval 26">
              <a:extLst>
                <a:ext uri="{FF2B5EF4-FFF2-40B4-BE49-F238E27FC236}">
                  <a16:creationId xmlns:a16="http://schemas.microsoft.com/office/drawing/2014/main" xmlns="" id="{606A444C-8871-4717-A5EE-D11860EB86F0}"/>
                </a:ext>
              </a:extLst>
            </p:cNvPr>
            <p:cNvSpPr>
              <a:spLocks noChangeArrowheads="1"/>
            </p:cNvSpPr>
            <p:nvPr/>
          </p:nvSpPr>
          <p:spPr bwMode="auto">
            <a:xfrm>
              <a:off x="1522" y="1747"/>
              <a:ext cx="1296" cy="336"/>
            </a:xfrm>
            <a:prstGeom prst="ellipse">
              <a:avLst/>
            </a:prstGeom>
            <a:noFill/>
            <a:ln w="9525">
              <a:solidFill>
                <a:srgbClr val="FF0000"/>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pic>
        <p:nvPicPr>
          <p:cNvPr id="35" name="Immagine 34">
            <a:extLst>
              <a:ext uri="{FF2B5EF4-FFF2-40B4-BE49-F238E27FC236}">
                <a16:creationId xmlns:a16="http://schemas.microsoft.com/office/drawing/2014/main" xmlns="" id="{9ACE7205-3D26-4244-B6F7-D4D95350DB9E}"/>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584322" y="4539584"/>
            <a:ext cx="1569943" cy="1569943"/>
          </a:xfrm>
          <a:prstGeom prst="rect">
            <a:avLst/>
          </a:prstGeom>
        </p:spPr>
      </p:pic>
      <p:sp>
        <p:nvSpPr>
          <p:cNvPr id="76" name="Rettangolo arrotondato 44">
            <a:extLst>
              <a:ext uri="{FF2B5EF4-FFF2-40B4-BE49-F238E27FC236}">
                <a16:creationId xmlns:a16="http://schemas.microsoft.com/office/drawing/2014/main" xmlns="" id="{42BEB973-C5A8-4573-AAF4-202BE4AE2EA8}"/>
              </a:ext>
            </a:extLst>
          </p:cNvPr>
          <p:cNvSpPr/>
          <p:nvPr/>
        </p:nvSpPr>
        <p:spPr>
          <a:xfrm>
            <a:off x="2094122" y="454699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36" name="Rettangolo arrotondato 44">
            <a:extLst>
              <a:ext uri="{FF2B5EF4-FFF2-40B4-BE49-F238E27FC236}">
                <a16:creationId xmlns:a16="http://schemas.microsoft.com/office/drawing/2014/main" xmlns="" id="{A4981AE3-B7ED-4BF3-91CB-46A1E12CB2B7}"/>
              </a:ext>
            </a:extLst>
          </p:cNvPr>
          <p:cNvSpPr/>
          <p:nvPr/>
        </p:nvSpPr>
        <p:spPr>
          <a:xfrm>
            <a:off x="2132415" y="5908042"/>
            <a:ext cx="48617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2" name="Rettangolo 1">
            <a:extLst>
              <a:ext uri="{FF2B5EF4-FFF2-40B4-BE49-F238E27FC236}">
                <a16:creationId xmlns:a16="http://schemas.microsoft.com/office/drawing/2014/main" xmlns="" id="{BEC1F4F6-9F49-4A3A-9BA7-E8E28050C976}"/>
              </a:ext>
            </a:extLst>
          </p:cNvPr>
          <p:cNvSpPr/>
          <p:nvPr/>
        </p:nvSpPr>
        <p:spPr>
          <a:xfrm>
            <a:off x="-2522483" y="3593393"/>
            <a:ext cx="2289452" cy="24395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a:solidFill>
                  <a:schemeClr val="bg1"/>
                </a:solidFill>
              </a:rPr>
              <a:t>Nota per il cliente:</a:t>
            </a:r>
          </a:p>
          <a:p>
            <a:r>
              <a:rPr lang="it-IT" sz="1400">
                <a:solidFill>
                  <a:schemeClr val="bg1"/>
                </a:solidFill>
              </a:rPr>
              <a:t>Nel materiale originale alla slide 139 (relativa a questa schermata) c’era un errore nei riferimenti di anno, 2004/2007 anziché 2018/2021.</a:t>
            </a:r>
          </a:p>
          <a:p>
            <a:r>
              <a:rPr lang="it-IT" sz="1400">
                <a:solidFill>
                  <a:schemeClr val="bg1"/>
                </a:solidFill>
              </a:rPr>
              <a:t>Verificare la correttezza del testo audio.</a:t>
            </a:r>
          </a:p>
        </p:txBody>
      </p:sp>
    </p:spTree>
    <p:extLst>
      <p:ext uri="{BB962C8B-B14F-4D97-AF65-F5344CB8AC3E}">
        <p14:creationId xmlns:p14="http://schemas.microsoft.com/office/powerpoint/2010/main" val="415207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14</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duration</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3055020" y="7464"/>
            <a:ext cx="2945460" cy="68505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2 si compone il grafico (acquisto+scadenza+asse del tempo).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a:defRPr/>
            </a:pPr>
            <a:r>
              <a:rPr lang="it-IT">
                <a:solidFill>
                  <a:prstClr val="black"/>
                </a:solidFill>
                <a:latin typeface="Century Gothic"/>
              </a:rPr>
              <a:t>In sincro con audio 5 compare ilperno, con audio 6 il perno si muove avanti e indietro (</a:t>
            </a:r>
            <a:r>
              <a:rPr lang="it-IT" altLang="it-IT"/>
              <a:t>concetto di “accorciare” e “allungare” il relazione al perno della duration)</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lvl="0">
              <a:defRPr/>
            </a:pPr>
            <a:endParaRPr lang="it-IT">
              <a:solidFill>
                <a:prstClr val="black"/>
              </a:solidFill>
            </a:endParaRPr>
          </a:p>
          <a:p>
            <a:pPr lvl="0">
              <a:defRPr/>
            </a:pPr>
            <a:endParaRPr lang="it-IT">
              <a:solidFill>
                <a:prstClr val="black"/>
              </a:solidFil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70" name="Text Box 6">
            <a:extLst>
              <a:ext uri="{FF2B5EF4-FFF2-40B4-BE49-F238E27FC236}">
                <a16:creationId xmlns:a16="http://schemas.microsoft.com/office/drawing/2014/main" xmlns="" id="{AE9884ED-2AB9-46EA-83A9-E3B2E775E7BA}"/>
              </a:ext>
            </a:extLst>
          </p:cNvPr>
          <p:cNvSpPr txBox="1">
            <a:spLocks noChangeArrowheads="1"/>
          </p:cNvSpPr>
          <p:nvPr/>
        </p:nvSpPr>
        <p:spPr bwMode="auto">
          <a:xfrm>
            <a:off x="2546837" y="2149367"/>
            <a:ext cx="9434956" cy="9233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altLang="it-IT"/>
              <a:t>Tempo di rientro del capitale investito, ossia il lasso di tempo che deve trascorrere per avere la certezza di vendere l’obbligazione, anche prima della scadenza, senza perdere quanto speso inizialmente.</a:t>
            </a:r>
            <a:r>
              <a:rPr lang="it-IT" altLang="it-IT" b="1"/>
              <a:t>	</a:t>
            </a:r>
            <a:endParaRPr lang="it-IT" altLang="it-IT" b="1" dirty="0"/>
          </a:p>
        </p:txBody>
      </p:sp>
      <p:sp>
        <p:nvSpPr>
          <p:cNvPr id="71" name="Rettangolo arrotondato 44">
            <a:extLst>
              <a:ext uri="{FF2B5EF4-FFF2-40B4-BE49-F238E27FC236}">
                <a16:creationId xmlns:a16="http://schemas.microsoft.com/office/drawing/2014/main" xmlns="" id="{F808A6B3-B5BB-41C2-B7C5-6EC611AE5E76}"/>
              </a:ext>
            </a:extLst>
          </p:cNvPr>
          <p:cNvSpPr/>
          <p:nvPr/>
        </p:nvSpPr>
        <p:spPr>
          <a:xfrm>
            <a:off x="-1726" y="74425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4" name="Rettangolo arrotondato 44">
            <a:extLst>
              <a:ext uri="{FF2B5EF4-FFF2-40B4-BE49-F238E27FC236}">
                <a16:creationId xmlns:a16="http://schemas.microsoft.com/office/drawing/2014/main" xmlns="" id="{F773644C-2A74-4EF4-8A68-EB373036527B}"/>
              </a:ext>
            </a:extLst>
          </p:cNvPr>
          <p:cNvSpPr/>
          <p:nvPr/>
        </p:nvSpPr>
        <p:spPr>
          <a:xfrm>
            <a:off x="2704501" y="194181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75" name="Rettangolo arrotondato 44">
            <a:extLst>
              <a:ext uri="{FF2B5EF4-FFF2-40B4-BE49-F238E27FC236}">
                <a16:creationId xmlns:a16="http://schemas.microsoft.com/office/drawing/2014/main" xmlns="" id="{756EA94D-A38E-4255-A6BB-310B0A555433}"/>
              </a:ext>
            </a:extLst>
          </p:cNvPr>
          <p:cNvSpPr/>
          <p:nvPr/>
        </p:nvSpPr>
        <p:spPr>
          <a:xfrm>
            <a:off x="3840207" y="375662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7" name="Rettangolo arrotondato 44">
            <a:extLst>
              <a:ext uri="{FF2B5EF4-FFF2-40B4-BE49-F238E27FC236}">
                <a16:creationId xmlns:a16="http://schemas.microsoft.com/office/drawing/2014/main" xmlns="" id="{D0032A45-804C-47BC-A86A-8126C2E0FC43}"/>
              </a:ext>
            </a:extLst>
          </p:cNvPr>
          <p:cNvSpPr/>
          <p:nvPr/>
        </p:nvSpPr>
        <p:spPr>
          <a:xfrm>
            <a:off x="-1027128" y="4254341"/>
            <a:ext cx="48617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35" name="CasellaDiTesto 34">
            <a:extLst>
              <a:ext uri="{FF2B5EF4-FFF2-40B4-BE49-F238E27FC236}">
                <a16:creationId xmlns:a16="http://schemas.microsoft.com/office/drawing/2014/main" xmlns="" id="{109F3B54-48F6-4522-9446-6EA60F9D1A2C}"/>
              </a:ext>
            </a:extLst>
          </p:cNvPr>
          <p:cNvSpPr txBox="1"/>
          <p:nvPr/>
        </p:nvSpPr>
        <p:spPr>
          <a:xfrm>
            <a:off x="512643" y="652668"/>
            <a:ext cx="10376074" cy="1569660"/>
          </a:xfrm>
          <a:prstGeom prst="rect">
            <a:avLst/>
          </a:prstGeom>
          <a:noFill/>
        </p:spPr>
        <p:txBody>
          <a:bodyPr wrap="square" rtlCol="0">
            <a:spAutoFit/>
          </a:bodyPr>
          <a:lstStyle/>
          <a:p>
            <a:pPr lvl="0" defTabSz="914400">
              <a:spcBef>
                <a:spcPts val="1000"/>
              </a:spcBef>
              <a:defRPr/>
            </a:pPr>
            <a:r>
              <a:rPr lang="it-IT" sz="3200" b="1">
                <a:solidFill>
                  <a:prstClr val="white"/>
                </a:solidFill>
                <a:latin typeface="Tempus Sans ITC" panose="04020404030D07020202" pitchFamily="82" charset="0"/>
                <a:cs typeface="Gisha" panose="020B0502040204020203" pitchFamily="34" charset="-79"/>
              </a:rPr>
              <a:t>Al momento dell’acquisto, cosa occorre valutare per non perdere parte del capitale in caso di vendita prima della scadenza? </a:t>
            </a:r>
          </a:p>
        </p:txBody>
      </p:sp>
      <p:sp>
        <p:nvSpPr>
          <p:cNvPr id="36" name="Goccia 35">
            <a:extLst>
              <a:ext uri="{FF2B5EF4-FFF2-40B4-BE49-F238E27FC236}">
                <a16:creationId xmlns:a16="http://schemas.microsoft.com/office/drawing/2014/main" xmlns="" id="{B4E2C31C-B88D-4CF6-AB27-269DBDC9B110}"/>
              </a:ext>
            </a:extLst>
          </p:cNvPr>
          <p:cNvSpPr/>
          <p:nvPr/>
        </p:nvSpPr>
        <p:spPr>
          <a:xfrm>
            <a:off x="463425" y="2274498"/>
            <a:ext cx="1904736" cy="770637"/>
          </a:xfrm>
          <a:prstGeom prst="teardrop">
            <a:avLst/>
          </a:prstGeom>
          <a:solidFill>
            <a:srgbClr val="C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600" b="1">
                <a:solidFill>
                  <a:schemeClr val="tx1"/>
                </a:solidFill>
                <a:latin typeface="Tempus Sans ITC" panose="04020404030D07020202" pitchFamily="82" charset="0"/>
              </a:rPr>
              <a:t>DURATION</a:t>
            </a:r>
            <a:endParaRPr lang="it-IT" sz="1600" b="1" dirty="0">
              <a:solidFill>
                <a:schemeClr val="tx1"/>
              </a:solidFill>
              <a:latin typeface="Tempus Sans ITC" panose="04020404030D07020202" pitchFamily="82" charset="0"/>
            </a:endParaRPr>
          </a:p>
        </p:txBody>
      </p:sp>
      <p:grpSp>
        <p:nvGrpSpPr>
          <p:cNvPr id="37" name="Gruppo 36">
            <a:extLst>
              <a:ext uri="{FF2B5EF4-FFF2-40B4-BE49-F238E27FC236}">
                <a16:creationId xmlns:a16="http://schemas.microsoft.com/office/drawing/2014/main" xmlns="" id="{4ECDC00B-B845-4844-9D04-4E8F7EB76642}"/>
              </a:ext>
            </a:extLst>
          </p:cNvPr>
          <p:cNvGrpSpPr/>
          <p:nvPr/>
        </p:nvGrpSpPr>
        <p:grpSpPr>
          <a:xfrm>
            <a:off x="3305513" y="3174772"/>
            <a:ext cx="6461402" cy="3074967"/>
            <a:chOff x="1069975" y="1943100"/>
            <a:chExt cx="4932363" cy="1963738"/>
          </a:xfrm>
        </p:grpSpPr>
        <p:sp>
          <p:nvSpPr>
            <p:cNvPr id="42" name="Line 5">
              <a:extLst>
                <a:ext uri="{FF2B5EF4-FFF2-40B4-BE49-F238E27FC236}">
                  <a16:creationId xmlns:a16="http://schemas.microsoft.com/office/drawing/2014/main" xmlns="" id="{146CC231-F2D4-407E-A18D-645FA763BA6E}"/>
                </a:ext>
              </a:extLst>
            </p:cNvPr>
            <p:cNvSpPr>
              <a:spLocks noChangeShapeType="1"/>
            </p:cNvSpPr>
            <p:nvPr/>
          </p:nvSpPr>
          <p:spPr bwMode="auto">
            <a:xfrm>
              <a:off x="1452563" y="2913063"/>
              <a:ext cx="38100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43" name="Rectangle 6">
              <a:extLst>
                <a:ext uri="{FF2B5EF4-FFF2-40B4-BE49-F238E27FC236}">
                  <a16:creationId xmlns:a16="http://schemas.microsoft.com/office/drawing/2014/main" xmlns="" id="{5BB17815-0FD4-46E2-B94E-B171BCCD9766}"/>
                </a:ext>
              </a:extLst>
            </p:cNvPr>
            <p:cNvSpPr>
              <a:spLocks noChangeArrowheads="1"/>
            </p:cNvSpPr>
            <p:nvPr/>
          </p:nvSpPr>
          <p:spPr bwMode="auto">
            <a:xfrm>
              <a:off x="1420813" y="2925763"/>
              <a:ext cx="144462" cy="719137"/>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44" name="Rectangle 7">
              <a:extLst>
                <a:ext uri="{FF2B5EF4-FFF2-40B4-BE49-F238E27FC236}">
                  <a16:creationId xmlns:a16="http://schemas.microsoft.com/office/drawing/2014/main" xmlns="" id="{E82835CC-D01B-482E-959E-AD1971214DF6}"/>
                </a:ext>
              </a:extLst>
            </p:cNvPr>
            <p:cNvSpPr>
              <a:spLocks noChangeArrowheads="1"/>
            </p:cNvSpPr>
            <p:nvPr/>
          </p:nvSpPr>
          <p:spPr bwMode="auto">
            <a:xfrm>
              <a:off x="5110163" y="2151063"/>
              <a:ext cx="152400" cy="762000"/>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45" name="AutoShape 8">
              <a:extLst>
                <a:ext uri="{FF2B5EF4-FFF2-40B4-BE49-F238E27FC236}">
                  <a16:creationId xmlns:a16="http://schemas.microsoft.com/office/drawing/2014/main" xmlns="" id="{8BBE74AE-3AF5-423E-9B5C-5871D1C17CC9}"/>
                </a:ext>
              </a:extLst>
            </p:cNvPr>
            <p:cNvSpPr>
              <a:spLocks noChangeArrowheads="1"/>
            </p:cNvSpPr>
            <p:nvPr/>
          </p:nvSpPr>
          <p:spPr bwMode="auto">
            <a:xfrm>
              <a:off x="2608263" y="2989263"/>
              <a:ext cx="685800" cy="612775"/>
            </a:xfrm>
            <a:prstGeom prst="triangle">
              <a:avLst>
                <a:gd name="adj" fmla="val 50000"/>
              </a:avLst>
            </a:prstGeom>
            <a:solidFill>
              <a:srgbClr val="FF66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46" name="Rectangle 10">
              <a:extLst>
                <a:ext uri="{FF2B5EF4-FFF2-40B4-BE49-F238E27FC236}">
                  <a16:creationId xmlns:a16="http://schemas.microsoft.com/office/drawing/2014/main" xmlns="" id="{411BF0B5-570F-4C62-A957-DFBD49785349}"/>
                </a:ext>
              </a:extLst>
            </p:cNvPr>
            <p:cNvSpPr>
              <a:spLocks noChangeArrowheads="1"/>
            </p:cNvSpPr>
            <p:nvPr/>
          </p:nvSpPr>
          <p:spPr bwMode="auto">
            <a:xfrm>
              <a:off x="2286000" y="2781300"/>
              <a:ext cx="176213" cy="119063"/>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47" name="Rectangle 15">
              <a:extLst>
                <a:ext uri="{FF2B5EF4-FFF2-40B4-BE49-F238E27FC236}">
                  <a16:creationId xmlns:a16="http://schemas.microsoft.com/office/drawing/2014/main" xmlns="" id="{BA140544-B368-4A5C-99F7-CB9EB5115FF9}"/>
                </a:ext>
              </a:extLst>
            </p:cNvPr>
            <p:cNvSpPr>
              <a:spLocks noChangeArrowheads="1"/>
            </p:cNvSpPr>
            <p:nvPr/>
          </p:nvSpPr>
          <p:spPr bwMode="auto">
            <a:xfrm>
              <a:off x="3365500" y="2781300"/>
              <a:ext cx="176213" cy="119063"/>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49" name="Rectangle 16">
              <a:extLst>
                <a:ext uri="{FF2B5EF4-FFF2-40B4-BE49-F238E27FC236}">
                  <a16:creationId xmlns:a16="http://schemas.microsoft.com/office/drawing/2014/main" xmlns="" id="{DCD34888-25D2-4AB5-8EF1-A0FC4E9F6063}"/>
                </a:ext>
              </a:extLst>
            </p:cNvPr>
            <p:cNvSpPr>
              <a:spLocks noChangeArrowheads="1"/>
            </p:cNvSpPr>
            <p:nvPr/>
          </p:nvSpPr>
          <p:spPr bwMode="auto">
            <a:xfrm>
              <a:off x="4302125" y="2781300"/>
              <a:ext cx="176213" cy="119063"/>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50" name="Text Box 17">
              <a:extLst>
                <a:ext uri="{FF2B5EF4-FFF2-40B4-BE49-F238E27FC236}">
                  <a16:creationId xmlns:a16="http://schemas.microsoft.com/office/drawing/2014/main" xmlns="" id="{4B75DB5A-6B14-463A-8872-4F94D33698F5}"/>
                </a:ext>
              </a:extLst>
            </p:cNvPr>
            <p:cNvSpPr txBox="1">
              <a:spLocks noChangeArrowheads="1"/>
            </p:cNvSpPr>
            <p:nvPr/>
          </p:nvSpPr>
          <p:spPr bwMode="auto">
            <a:xfrm>
              <a:off x="1069975" y="3644900"/>
              <a:ext cx="782638" cy="261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solidFill>
                    <a:schemeClr val="tx1"/>
                  </a:solidFill>
                </a:rPr>
                <a:t>100 euro</a:t>
              </a:r>
            </a:p>
          </p:txBody>
        </p:sp>
        <p:sp>
          <p:nvSpPr>
            <p:cNvPr id="51" name="Text Box 18">
              <a:extLst>
                <a:ext uri="{FF2B5EF4-FFF2-40B4-BE49-F238E27FC236}">
                  <a16:creationId xmlns:a16="http://schemas.microsoft.com/office/drawing/2014/main" xmlns="" id="{BD6910C5-D77E-4428-A1F2-47D99C1B8F7D}"/>
                </a:ext>
              </a:extLst>
            </p:cNvPr>
            <p:cNvSpPr txBox="1">
              <a:spLocks noChangeArrowheads="1"/>
            </p:cNvSpPr>
            <p:nvPr/>
          </p:nvSpPr>
          <p:spPr bwMode="auto">
            <a:xfrm>
              <a:off x="5219700" y="1943100"/>
              <a:ext cx="782638" cy="2619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solidFill>
                    <a:schemeClr val="tx1"/>
                  </a:solidFill>
                </a:rPr>
                <a:t>103 euro</a:t>
              </a:r>
            </a:p>
          </p:txBody>
        </p:sp>
        <p:sp>
          <p:nvSpPr>
            <p:cNvPr id="52" name="Rectangle 19">
              <a:extLst>
                <a:ext uri="{FF2B5EF4-FFF2-40B4-BE49-F238E27FC236}">
                  <a16:creationId xmlns:a16="http://schemas.microsoft.com/office/drawing/2014/main" xmlns="" id="{EBC6FEAF-8BB4-44FF-9B73-94E20593FC61}"/>
                </a:ext>
              </a:extLst>
            </p:cNvPr>
            <p:cNvSpPr>
              <a:spLocks noChangeArrowheads="1"/>
            </p:cNvSpPr>
            <p:nvPr/>
          </p:nvSpPr>
          <p:spPr bwMode="auto">
            <a:xfrm>
              <a:off x="5094288" y="2014538"/>
              <a:ext cx="176212" cy="119062"/>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53" name="Text Box 21">
              <a:extLst>
                <a:ext uri="{FF2B5EF4-FFF2-40B4-BE49-F238E27FC236}">
                  <a16:creationId xmlns:a16="http://schemas.microsoft.com/office/drawing/2014/main" xmlns="" id="{98698131-7FF9-44F7-B72B-AC152178A4EB}"/>
                </a:ext>
              </a:extLst>
            </p:cNvPr>
            <p:cNvSpPr txBox="1">
              <a:spLocks noChangeArrowheads="1"/>
            </p:cNvSpPr>
            <p:nvPr/>
          </p:nvSpPr>
          <p:spPr bwMode="auto">
            <a:xfrm>
              <a:off x="2068513" y="2493963"/>
              <a:ext cx="614362" cy="2619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solidFill>
                    <a:schemeClr val="tx1"/>
                  </a:solidFill>
                </a:rPr>
                <a:t>3 euro</a:t>
              </a:r>
            </a:p>
          </p:txBody>
        </p:sp>
        <p:sp>
          <p:nvSpPr>
            <p:cNvPr id="55" name="Text Box 22">
              <a:extLst>
                <a:ext uri="{FF2B5EF4-FFF2-40B4-BE49-F238E27FC236}">
                  <a16:creationId xmlns:a16="http://schemas.microsoft.com/office/drawing/2014/main" xmlns="" id="{8D5CBABF-2508-47FC-A709-F93EAD2E34C0}"/>
                </a:ext>
              </a:extLst>
            </p:cNvPr>
            <p:cNvSpPr txBox="1">
              <a:spLocks noChangeArrowheads="1"/>
            </p:cNvSpPr>
            <p:nvPr/>
          </p:nvSpPr>
          <p:spPr bwMode="auto">
            <a:xfrm>
              <a:off x="3076575" y="2493963"/>
              <a:ext cx="614363" cy="2619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solidFill>
                    <a:schemeClr val="tx1"/>
                  </a:solidFill>
                </a:rPr>
                <a:t>3 euro</a:t>
              </a:r>
            </a:p>
          </p:txBody>
        </p:sp>
        <p:sp>
          <p:nvSpPr>
            <p:cNvPr id="56" name="Text Box 23">
              <a:extLst>
                <a:ext uri="{FF2B5EF4-FFF2-40B4-BE49-F238E27FC236}">
                  <a16:creationId xmlns:a16="http://schemas.microsoft.com/office/drawing/2014/main" xmlns="" id="{1D9209BF-DF65-4CAE-AEFF-94DDF4A5FD1A}"/>
                </a:ext>
              </a:extLst>
            </p:cNvPr>
            <p:cNvSpPr txBox="1">
              <a:spLocks noChangeArrowheads="1"/>
            </p:cNvSpPr>
            <p:nvPr/>
          </p:nvSpPr>
          <p:spPr bwMode="auto">
            <a:xfrm>
              <a:off x="4084638" y="2493963"/>
              <a:ext cx="614362" cy="26193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solidFill>
                    <a:schemeClr val="tx1"/>
                  </a:solidFill>
                </a:rPr>
                <a:t>3 euro</a:t>
              </a:r>
            </a:p>
          </p:txBody>
        </p:sp>
      </p:grpSp>
      <p:sp>
        <p:nvSpPr>
          <p:cNvPr id="61" name="AutoShape 11">
            <a:extLst>
              <a:ext uri="{FF2B5EF4-FFF2-40B4-BE49-F238E27FC236}">
                <a16:creationId xmlns:a16="http://schemas.microsoft.com/office/drawing/2014/main" xmlns="" id="{55DF4BEE-D420-46BC-8A29-1F9D5F0AA5AB}"/>
              </a:ext>
            </a:extLst>
          </p:cNvPr>
          <p:cNvSpPr>
            <a:spLocks noChangeArrowheads="1"/>
          </p:cNvSpPr>
          <p:nvPr/>
        </p:nvSpPr>
        <p:spPr bwMode="auto">
          <a:xfrm>
            <a:off x="9162874" y="3674898"/>
            <a:ext cx="1138503" cy="844231"/>
          </a:xfrm>
          <a:prstGeom prst="leftArrow">
            <a:avLst>
              <a:gd name="adj1" fmla="val 50000"/>
              <a:gd name="adj2" fmla="val 36741"/>
            </a:avLst>
          </a:prstGeom>
          <a:solidFill>
            <a:srgbClr val="B01513"/>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it-IT" altLang="it-IT" sz="1200" b="1"/>
              <a:t>Scadenza</a:t>
            </a:r>
          </a:p>
        </p:txBody>
      </p:sp>
      <p:sp>
        <p:nvSpPr>
          <p:cNvPr id="63" name="AutoShape 10">
            <a:extLst>
              <a:ext uri="{FF2B5EF4-FFF2-40B4-BE49-F238E27FC236}">
                <a16:creationId xmlns:a16="http://schemas.microsoft.com/office/drawing/2014/main" xmlns="" id="{5ED3E6CF-0AD4-4B3C-8466-CEE79F0989AD}"/>
              </a:ext>
            </a:extLst>
          </p:cNvPr>
          <p:cNvSpPr>
            <a:spLocks noChangeArrowheads="1"/>
          </p:cNvSpPr>
          <p:nvPr/>
        </p:nvSpPr>
        <p:spPr bwMode="auto">
          <a:xfrm>
            <a:off x="2588042" y="3810194"/>
            <a:ext cx="1138503" cy="864480"/>
          </a:xfrm>
          <a:prstGeom prst="rightArrow">
            <a:avLst>
              <a:gd name="adj1" fmla="val 50000"/>
              <a:gd name="adj2" fmla="val 38291"/>
            </a:avLst>
          </a:prstGeom>
          <a:solidFill>
            <a:srgbClr val="B01513"/>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buClrTx/>
              <a:buSzTx/>
              <a:buFontTx/>
              <a:buNone/>
            </a:pPr>
            <a:r>
              <a:rPr lang="it-IT" altLang="it-IT" sz="1200" b="1">
                <a:solidFill>
                  <a:schemeClr val="tx1"/>
                </a:solidFill>
              </a:rPr>
              <a:t>Acquisto</a:t>
            </a:r>
          </a:p>
        </p:txBody>
      </p:sp>
      <p:sp>
        <p:nvSpPr>
          <p:cNvPr id="72" name="Rettangolo arrotondato 44">
            <a:extLst>
              <a:ext uri="{FF2B5EF4-FFF2-40B4-BE49-F238E27FC236}">
                <a16:creationId xmlns:a16="http://schemas.microsoft.com/office/drawing/2014/main" xmlns="" id="{86199931-EF2B-47B1-A02D-F6B3DF732FB7}"/>
              </a:ext>
            </a:extLst>
          </p:cNvPr>
          <p:cNvSpPr/>
          <p:nvPr/>
        </p:nvSpPr>
        <p:spPr>
          <a:xfrm>
            <a:off x="269556" y="232981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6" name="Rettangolo arrotondato 44">
            <a:extLst>
              <a:ext uri="{FF2B5EF4-FFF2-40B4-BE49-F238E27FC236}">
                <a16:creationId xmlns:a16="http://schemas.microsoft.com/office/drawing/2014/main" xmlns="" id="{42BEB973-C5A8-4573-AAF4-202BE4AE2EA8}"/>
              </a:ext>
            </a:extLst>
          </p:cNvPr>
          <p:cNvSpPr/>
          <p:nvPr/>
        </p:nvSpPr>
        <p:spPr>
          <a:xfrm>
            <a:off x="5002925" y="5211254"/>
            <a:ext cx="697756"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5-6</a:t>
            </a:r>
            <a:endParaRPr lang="it-IT" dirty="0"/>
          </a:p>
        </p:txBody>
      </p:sp>
    </p:spTree>
    <p:extLst>
      <p:ext uri="{BB962C8B-B14F-4D97-AF65-F5344CB8AC3E}">
        <p14:creationId xmlns:p14="http://schemas.microsoft.com/office/powerpoint/2010/main" val="1835940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xmlns="" id="{2E77C718-C7E0-414B-80E6-2D4C88F73F70}"/>
              </a:ext>
            </a:extLst>
          </p:cNvPr>
          <p:cNvSpPr/>
          <p:nvPr/>
        </p:nvSpPr>
        <p:spPr>
          <a:xfrm>
            <a:off x="-2357" y="2731023"/>
            <a:ext cx="9053376" cy="2474468"/>
          </a:xfrm>
          <a:prstGeom prst="rec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a:lnSpc>
                <a:spcPct val="150000"/>
              </a:lnSpc>
            </a:pPr>
            <a:endParaRPr lang="it-IT">
              <a:solidFill>
                <a:srgbClr val="EBEBEB">
                  <a:lumMod val="75000"/>
                </a:srgbClr>
              </a:solidFill>
              <a:latin typeface="Century Gothic"/>
            </a:endParaRPr>
          </a:p>
        </p:txBody>
      </p:sp>
      <p:sp>
        <p:nvSpPr>
          <p:cNvPr id="47" name="Rettangolo 46">
            <a:extLst>
              <a:ext uri="{FF2B5EF4-FFF2-40B4-BE49-F238E27FC236}">
                <a16:creationId xmlns:a16="http://schemas.microsoft.com/office/drawing/2014/main" xmlns="" id="{35629C2C-3DDE-412E-BADD-45F8A26DE0F9}"/>
              </a:ext>
            </a:extLst>
          </p:cNvPr>
          <p:cNvSpPr/>
          <p:nvPr/>
        </p:nvSpPr>
        <p:spPr>
          <a:xfrm>
            <a:off x="-15240" y="5149817"/>
            <a:ext cx="9053376" cy="1708183"/>
          </a:xfrm>
          <a:prstGeom prst="rect">
            <a:avLst/>
          </a:prstGeom>
          <a:solidFill>
            <a:srgbClr val="B01513"/>
          </a:solidFill>
          <a:ln/>
        </p:spPr>
        <p:style>
          <a:lnRef idx="0">
            <a:schemeClr val="accent3"/>
          </a:lnRef>
          <a:fillRef idx="3">
            <a:schemeClr val="accent3"/>
          </a:fillRef>
          <a:effectRef idx="3">
            <a:schemeClr val="accent3"/>
          </a:effectRef>
          <a:fontRef idx="minor">
            <a:schemeClr val="lt1"/>
          </a:fontRef>
        </p:style>
        <p:txBody>
          <a:bodyPr vert="horz" wrap="square" rtlCol="0" anchor="ctr"/>
          <a:lstStyle/>
          <a:p>
            <a:pPr>
              <a:lnSpc>
                <a:spcPct val="150000"/>
              </a:lnSpc>
            </a:pPr>
            <a:endParaRPr lang="it-IT">
              <a:solidFill>
                <a:srgbClr val="EBEBEB">
                  <a:lumMod val="75000"/>
                </a:srgbClr>
              </a:solidFill>
              <a:latin typeface="Century Gothic"/>
            </a:endParaRPr>
          </a:p>
        </p:txBody>
      </p:sp>
      <p:sp>
        <p:nvSpPr>
          <p:cNvPr id="48" name="Rettangolo 47">
            <a:extLst>
              <a:ext uri="{FF2B5EF4-FFF2-40B4-BE49-F238E27FC236}">
                <a16:creationId xmlns:a16="http://schemas.microsoft.com/office/drawing/2014/main" xmlns=""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relazione fra tassi di interesse e duration</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236466" y="118578"/>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defRPr/>
            </a:pPr>
            <a:r>
              <a:rPr lang="it-IT" sz="1400" b="1">
                <a:solidFill>
                  <a:prstClr val="black"/>
                </a:solidFill>
              </a:rPr>
              <a:t>Note sviluppo</a:t>
            </a:r>
          </a:p>
          <a:p>
            <a:pPr lvl="0">
              <a:defRPr/>
            </a:pPr>
            <a:endParaRPr lang="it-IT" sz="1400">
              <a:solidFill>
                <a:prstClr val="black"/>
              </a:solidFill>
            </a:endParaRPr>
          </a:p>
          <a:p>
            <a:pPr lvl="0">
              <a:defRPr/>
            </a:pPr>
            <a:endParaRPr lang="it-IT" sz="1400">
              <a:solidFill>
                <a:prstClr val="black"/>
              </a:solidFill>
            </a:endParaRPr>
          </a:p>
          <a:p>
            <a:pPr lvl="0">
              <a:defRPr/>
            </a:pPr>
            <a:r>
              <a:rPr lang="it-IT" sz="1400" b="1">
                <a:solidFill>
                  <a:prstClr val="black"/>
                </a:solidFill>
              </a:rPr>
              <a:t>Immagine</a:t>
            </a:r>
          </a:p>
          <a:p>
            <a:pPr lvl="0">
              <a:defRPr/>
            </a:pPr>
            <a:r>
              <a:rPr lang="it-IT" sz="1400">
                <a:solidFill>
                  <a:prstClr val="black"/>
                </a:solidFill>
              </a:rPr>
              <a:t>https://pixabay.com/it/yoyo-stringhe-hobby-competenze-1960314/</a:t>
            </a: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2" name="Documento 1">
            <a:extLst>
              <a:ext uri="{FF2B5EF4-FFF2-40B4-BE49-F238E27FC236}">
                <a16:creationId xmlns:a16="http://schemas.microsoft.com/office/drawing/2014/main" xmlns="" id="{C2139D1B-68AD-42AB-A185-6C27F9212BAE}"/>
              </a:ext>
            </a:extLst>
          </p:cNvPr>
          <p:cNvSpPr/>
          <p:nvPr/>
        </p:nvSpPr>
        <p:spPr>
          <a:xfrm rot="5400000">
            <a:off x="6849721" y="1497112"/>
            <a:ext cx="6370724" cy="4315595"/>
          </a:xfrm>
          <a:prstGeom prst="flowChartDocument">
            <a:avLst/>
          </a:prstGeom>
          <a:blipFill dpi="0" rotWithShape="0">
            <a:blip r:embed="rId3"/>
            <a:srcRect/>
            <a:stretch>
              <a:fillRect l="-68000" r="-2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arrotondato 44"/>
          <p:cNvSpPr/>
          <p:nvPr/>
        </p:nvSpPr>
        <p:spPr>
          <a:xfrm>
            <a:off x="204599" y="98106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8" name="CasellaDiTesto 57">
            <a:extLst>
              <a:ext uri="{FF2B5EF4-FFF2-40B4-BE49-F238E27FC236}">
                <a16:creationId xmlns:a16="http://schemas.microsoft.com/office/drawing/2014/main" xmlns="" id="{869ED547-C21E-4884-BC8C-386D94BB1608}"/>
              </a:ext>
            </a:extLst>
          </p:cNvPr>
          <p:cNvSpPr txBox="1"/>
          <p:nvPr/>
        </p:nvSpPr>
        <p:spPr>
          <a:xfrm>
            <a:off x="146679" y="1136861"/>
            <a:ext cx="1834321" cy="923330"/>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Previsione</a:t>
            </a:r>
          </a:p>
          <a:p>
            <a:r>
              <a:rPr lang="it-IT" b="1">
                <a:solidFill>
                  <a:schemeClr val="tx1">
                    <a:lumMod val="85000"/>
                  </a:schemeClr>
                </a:solidFill>
              </a:rPr>
              <a:t>Calo dei tassi di interesse </a:t>
            </a:r>
            <a:endParaRPr lang="it-IT" b="1" dirty="0">
              <a:solidFill>
                <a:schemeClr val="tx1">
                  <a:lumMod val="85000"/>
                </a:schemeClr>
              </a:solidFill>
            </a:endParaRPr>
          </a:p>
        </p:txBody>
      </p:sp>
      <p:sp>
        <p:nvSpPr>
          <p:cNvPr id="59" name="CasellaDiTesto 58">
            <a:extLst>
              <a:ext uri="{FF2B5EF4-FFF2-40B4-BE49-F238E27FC236}">
                <a16:creationId xmlns:a16="http://schemas.microsoft.com/office/drawing/2014/main" xmlns="" id="{E2D92366-A9A2-482E-869E-9D07EF1FFF6B}"/>
              </a:ext>
            </a:extLst>
          </p:cNvPr>
          <p:cNvSpPr txBox="1"/>
          <p:nvPr/>
        </p:nvSpPr>
        <p:spPr>
          <a:xfrm>
            <a:off x="5753765" y="1071012"/>
            <a:ext cx="2178912"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a:solidFill>
                  <a:schemeClr val="tx1">
                    <a:lumMod val="85000"/>
                  </a:schemeClr>
                </a:solidFill>
              </a:rPr>
              <a:t>Titoli con una duration elevata</a:t>
            </a:r>
            <a:endParaRPr lang="it-IT" b="1" dirty="0">
              <a:solidFill>
                <a:schemeClr val="tx1">
                  <a:lumMod val="85000"/>
                </a:schemeClr>
              </a:solidFill>
            </a:endParaRPr>
          </a:p>
        </p:txBody>
      </p:sp>
      <p:sp>
        <p:nvSpPr>
          <p:cNvPr id="75" name="Rettangolo arrotondato 44">
            <a:extLst>
              <a:ext uri="{FF2B5EF4-FFF2-40B4-BE49-F238E27FC236}">
                <a16:creationId xmlns:a16="http://schemas.microsoft.com/office/drawing/2014/main" xmlns="" id="{7B989920-84DC-4A36-9A22-974D32764F3A}"/>
              </a:ext>
            </a:extLst>
          </p:cNvPr>
          <p:cNvSpPr/>
          <p:nvPr/>
        </p:nvSpPr>
        <p:spPr>
          <a:xfrm>
            <a:off x="2528817" y="348512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6" name="Rettangolo arrotondato 44">
            <a:extLst>
              <a:ext uri="{FF2B5EF4-FFF2-40B4-BE49-F238E27FC236}">
                <a16:creationId xmlns:a16="http://schemas.microsoft.com/office/drawing/2014/main" xmlns="" id="{BAB32E4D-CFDE-4530-9529-6F2B92E94AD9}"/>
              </a:ext>
            </a:extLst>
          </p:cNvPr>
          <p:cNvSpPr/>
          <p:nvPr/>
        </p:nvSpPr>
        <p:spPr>
          <a:xfrm>
            <a:off x="4314715" y="2747581"/>
            <a:ext cx="741379"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7-8</a:t>
            </a:r>
            <a:endParaRPr lang="it-IT" dirty="0"/>
          </a:p>
        </p:txBody>
      </p:sp>
      <p:sp>
        <p:nvSpPr>
          <p:cNvPr id="80" name="Rettangolo arrotondato 44">
            <a:extLst>
              <a:ext uri="{FF2B5EF4-FFF2-40B4-BE49-F238E27FC236}">
                <a16:creationId xmlns:a16="http://schemas.microsoft.com/office/drawing/2014/main" xmlns="" id="{38A2E368-206F-4772-8485-49BAB8778580}"/>
              </a:ext>
            </a:extLst>
          </p:cNvPr>
          <p:cNvSpPr/>
          <p:nvPr/>
        </p:nvSpPr>
        <p:spPr>
          <a:xfrm>
            <a:off x="446694" y="327643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70" name="Rettangolo arrotondato 44">
            <a:extLst>
              <a:ext uri="{FF2B5EF4-FFF2-40B4-BE49-F238E27FC236}">
                <a16:creationId xmlns:a16="http://schemas.microsoft.com/office/drawing/2014/main" xmlns="" id="{4FF25D1F-B572-42E9-933E-7663AC3E5C69}"/>
              </a:ext>
            </a:extLst>
          </p:cNvPr>
          <p:cNvSpPr/>
          <p:nvPr/>
        </p:nvSpPr>
        <p:spPr>
          <a:xfrm>
            <a:off x="2979182" y="112890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4" name="Rettangolo arrotondato 44">
            <a:extLst>
              <a:ext uri="{FF2B5EF4-FFF2-40B4-BE49-F238E27FC236}">
                <a16:creationId xmlns:a16="http://schemas.microsoft.com/office/drawing/2014/main" xmlns="" id="{6F1046BF-AE60-4C58-8999-874BB6FB12BA}"/>
              </a:ext>
            </a:extLst>
          </p:cNvPr>
          <p:cNvSpPr/>
          <p:nvPr/>
        </p:nvSpPr>
        <p:spPr>
          <a:xfrm>
            <a:off x="6080455" y="851979"/>
            <a:ext cx="760850"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3-4</a:t>
            </a:r>
            <a:endParaRPr lang="it-IT" dirty="0"/>
          </a:p>
        </p:txBody>
      </p:sp>
      <p:sp>
        <p:nvSpPr>
          <p:cNvPr id="65" name="Rettangolo arrotondato 44">
            <a:extLst>
              <a:ext uri="{FF2B5EF4-FFF2-40B4-BE49-F238E27FC236}">
                <a16:creationId xmlns:a16="http://schemas.microsoft.com/office/drawing/2014/main" xmlns="" id="{9C062710-13F2-47A4-97C4-86A229EE3B80}"/>
              </a:ext>
            </a:extLst>
          </p:cNvPr>
          <p:cNvSpPr/>
          <p:nvPr/>
        </p:nvSpPr>
        <p:spPr>
          <a:xfrm>
            <a:off x="689780" y="543992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a:t>
            </a:r>
            <a:endParaRPr lang="it-IT" dirty="0"/>
          </a:p>
        </p:txBody>
      </p:sp>
      <p:sp>
        <p:nvSpPr>
          <p:cNvPr id="35" name="CasellaDiTesto 34">
            <a:extLst>
              <a:ext uri="{FF2B5EF4-FFF2-40B4-BE49-F238E27FC236}">
                <a16:creationId xmlns:a16="http://schemas.microsoft.com/office/drawing/2014/main" xmlns="" id="{5961DA26-5433-4286-AC1B-DBB9323A1297}"/>
              </a:ext>
            </a:extLst>
          </p:cNvPr>
          <p:cNvSpPr txBox="1"/>
          <p:nvPr/>
        </p:nvSpPr>
        <p:spPr>
          <a:xfrm>
            <a:off x="144689" y="3499332"/>
            <a:ext cx="1834321" cy="923330"/>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rgbClr val="23585E"/>
                </a:solidFill>
              </a:rPr>
              <a:t>Previsione</a:t>
            </a:r>
          </a:p>
          <a:p>
            <a:r>
              <a:rPr lang="it-IT" b="1">
                <a:solidFill>
                  <a:srgbClr val="23585E"/>
                </a:solidFill>
              </a:rPr>
              <a:t>Rialzo dei tassi di interesse </a:t>
            </a:r>
            <a:endParaRPr lang="it-IT" b="1" dirty="0">
              <a:solidFill>
                <a:srgbClr val="23585E"/>
              </a:solidFill>
            </a:endParaRPr>
          </a:p>
        </p:txBody>
      </p:sp>
      <p:sp>
        <p:nvSpPr>
          <p:cNvPr id="36" name="AutoShape 10">
            <a:extLst>
              <a:ext uri="{FF2B5EF4-FFF2-40B4-BE49-F238E27FC236}">
                <a16:creationId xmlns:a16="http://schemas.microsoft.com/office/drawing/2014/main" xmlns="" id="{A0522D97-8930-4A78-BA21-ECA0C312B989}"/>
              </a:ext>
            </a:extLst>
          </p:cNvPr>
          <p:cNvSpPr>
            <a:spLocks noChangeArrowheads="1"/>
          </p:cNvSpPr>
          <p:nvPr/>
        </p:nvSpPr>
        <p:spPr bwMode="auto">
          <a:xfrm>
            <a:off x="1856515" y="1277207"/>
            <a:ext cx="3897250" cy="670586"/>
          </a:xfrm>
          <a:prstGeom prst="rightArrow">
            <a:avLst>
              <a:gd name="adj1" fmla="val 50000"/>
              <a:gd name="adj2" fmla="val 38291"/>
            </a:avLst>
          </a:prstGeom>
          <a:solidFill>
            <a:srgbClr val="B01513"/>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buClrTx/>
              <a:buSzTx/>
              <a:buFontTx/>
              <a:buNone/>
            </a:pPr>
            <a:r>
              <a:rPr lang="it-IT" altLang="it-IT" sz="1200" b="1">
                <a:solidFill>
                  <a:schemeClr val="tx1"/>
                </a:solidFill>
              </a:rPr>
              <a:t>Acquisto</a:t>
            </a:r>
          </a:p>
        </p:txBody>
      </p:sp>
      <p:sp>
        <p:nvSpPr>
          <p:cNvPr id="37" name="CasellaDiTesto 36">
            <a:extLst>
              <a:ext uri="{FF2B5EF4-FFF2-40B4-BE49-F238E27FC236}">
                <a16:creationId xmlns:a16="http://schemas.microsoft.com/office/drawing/2014/main" xmlns="" id="{B5DE6484-6AE2-40FA-A93F-EAD63407A25F}"/>
              </a:ext>
            </a:extLst>
          </p:cNvPr>
          <p:cNvSpPr txBox="1"/>
          <p:nvPr/>
        </p:nvSpPr>
        <p:spPr>
          <a:xfrm>
            <a:off x="5763198" y="1652510"/>
            <a:ext cx="2348247" cy="738664"/>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pPr marL="285750" indent="-285750">
              <a:buFont typeface="Wingdings" panose="05000000000000000000" pitchFamily="2" charset="2"/>
              <a:buChar char="ü"/>
            </a:pPr>
            <a:r>
              <a:rPr lang="it-IT" sz="1400">
                <a:solidFill>
                  <a:schemeClr val="tx1">
                    <a:lumMod val="85000"/>
                  </a:schemeClr>
                </a:solidFill>
              </a:rPr>
              <a:t>decennali </a:t>
            </a:r>
          </a:p>
          <a:p>
            <a:pPr marL="285750" indent="-285750">
              <a:buFont typeface="Wingdings" panose="05000000000000000000" pitchFamily="2" charset="2"/>
              <a:buChar char="ü"/>
            </a:pPr>
            <a:r>
              <a:rPr lang="it-IT" sz="1400">
                <a:solidFill>
                  <a:schemeClr val="tx1">
                    <a:lumMod val="85000"/>
                  </a:schemeClr>
                </a:solidFill>
              </a:rPr>
              <a:t>trentennali</a:t>
            </a:r>
          </a:p>
          <a:p>
            <a:pPr marL="285750" indent="-285750">
              <a:buFont typeface="Wingdings" panose="05000000000000000000" pitchFamily="2" charset="2"/>
              <a:buChar char="ü"/>
            </a:pPr>
            <a:r>
              <a:rPr lang="it-IT" sz="1400">
                <a:solidFill>
                  <a:schemeClr val="tx1">
                    <a:lumMod val="85000"/>
                  </a:schemeClr>
                </a:solidFill>
              </a:rPr>
              <a:t>zero coupon bond</a:t>
            </a:r>
            <a:endParaRPr lang="it-IT" sz="1400" dirty="0">
              <a:solidFill>
                <a:schemeClr val="tx1">
                  <a:lumMod val="85000"/>
                </a:schemeClr>
              </a:solidFill>
            </a:endParaRPr>
          </a:p>
        </p:txBody>
      </p:sp>
      <p:sp>
        <p:nvSpPr>
          <p:cNvPr id="38" name="AutoShape 10">
            <a:extLst>
              <a:ext uri="{FF2B5EF4-FFF2-40B4-BE49-F238E27FC236}">
                <a16:creationId xmlns:a16="http://schemas.microsoft.com/office/drawing/2014/main" xmlns="" id="{754547E1-F3B1-44A0-BD80-C21574BDCFE4}"/>
              </a:ext>
            </a:extLst>
          </p:cNvPr>
          <p:cNvSpPr>
            <a:spLocks noChangeArrowheads="1"/>
          </p:cNvSpPr>
          <p:nvPr/>
        </p:nvSpPr>
        <p:spPr bwMode="auto">
          <a:xfrm>
            <a:off x="1922873" y="3625704"/>
            <a:ext cx="2057315" cy="670586"/>
          </a:xfrm>
          <a:prstGeom prst="rightArrow">
            <a:avLst>
              <a:gd name="adj1" fmla="val 50000"/>
              <a:gd name="adj2" fmla="val 38291"/>
            </a:avLst>
          </a:prstGeom>
          <a:solidFill>
            <a:srgbClr val="B01513"/>
          </a:solidFill>
          <a:ln w="9525">
            <a:no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lnSpc>
                <a:spcPct val="100000"/>
              </a:lnSpc>
              <a:buClrTx/>
              <a:buSzTx/>
              <a:buFontTx/>
              <a:buNone/>
            </a:pPr>
            <a:r>
              <a:rPr lang="it-IT" altLang="it-IT" sz="1200" b="1">
                <a:solidFill>
                  <a:schemeClr val="tx1"/>
                </a:solidFill>
              </a:rPr>
              <a:t>Acquisto</a:t>
            </a:r>
          </a:p>
        </p:txBody>
      </p:sp>
      <p:sp>
        <p:nvSpPr>
          <p:cNvPr id="40" name="Text Box 13">
            <a:extLst>
              <a:ext uri="{FF2B5EF4-FFF2-40B4-BE49-F238E27FC236}">
                <a16:creationId xmlns:a16="http://schemas.microsoft.com/office/drawing/2014/main" xmlns="" id="{9A5E06C0-1040-4808-AAE4-416AD50AB9EB}"/>
              </a:ext>
            </a:extLst>
          </p:cNvPr>
          <p:cNvSpPr txBox="1">
            <a:spLocks noChangeArrowheads="1"/>
          </p:cNvSpPr>
          <p:nvPr/>
        </p:nvSpPr>
        <p:spPr bwMode="auto">
          <a:xfrm>
            <a:off x="4110919" y="4296290"/>
            <a:ext cx="3635635" cy="369332"/>
          </a:xfrm>
          <a:prstGeom prst="rect">
            <a:avLst/>
          </a:prstGeom>
          <a:noFill/>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en-US"/>
            </a:defPPr>
            <a:lvl1pPr lvl="0">
              <a:defRPr>
                <a:solidFill>
                  <a:srgbClr val="426B6F"/>
                </a:solidFill>
              </a:defRPr>
            </a:lvl1pPr>
          </a:lstStyle>
          <a:p>
            <a:r>
              <a:rPr lang="it-IT" altLang="it-IT" b="1"/>
              <a:t>Più titoli </a:t>
            </a:r>
            <a:r>
              <a:rPr lang="it-IT" altLang="it-IT" b="1" dirty="0"/>
              <a:t>a tasso variabile</a:t>
            </a:r>
          </a:p>
        </p:txBody>
      </p:sp>
      <p:sp>
        <p:nvSpPr>
          <p:cNvPr id="41" name="Text Box 13">
            <a:extLst>
              <a:ext uri="{FF2B5EF4-FFF2-40B4-BE49-F238E27FC236}">
                <a16:creationId xmlns:a16="http://schemas.microsoft.com/office/drawing/2014/main" xmlns="" id="{7CB235FD-6B8A-4ED4-A254-37A9F56CF37D}"/>
              </a:ext>
            </a:extLst>
          </p:cNvPr>
          <p:cNvSpPr txBox="1">
            <a:spLocks noChangeArrowheads="1"/>
          </p:cNvSpPr>
          <p:nvPr/>
        </p:nvSpPr>
        <p:spPr bwMode="auto">
          <a:xfrm>
            <a:off x="4083819" y="2956800"/>
            <a:ext cx="2757486" cy="369332"/>
          </a:xfrm>
          <a:prstGeom prst="rect">
            <a:avLst/>
          </a:prstGeom>
          <a:noFill/>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en-US"/>
            </a:defPPr>
            <a:lvl1pPr lvl="0">
              <a:defRPr>
                <a:solidFill>
                  <a:srgbClr val="426B6F"/>
                </a:solidFill>
              </a:defRPr>
            </a:lvl1pPr>
          </a:lstStyle>
          <a:p>
            <a:r>
              <a:rPr lang="it-IT" altLang="it-IT" b="1" dirty="0"/>
              <a:t>Titoli a </a:t>
            </a:r>
            <a:r>
              <a:rPr lang="it-IT" altLang="it-IT" b="1"/>
              <a:t>breve scadenza</a:t>
            </a:r>
            <a:endParaRPr lang="it-IT" altLang="it-IT" b="1" dirty="0"/>
          </a:p>
        </p:txBody>
      </p:sp>
      <p:sp>
        <p:nvSpPr>
          <p:cNvPr id="43" name="CasellaDiTesto 42">
            <a:extLst>
              <a:ext uri="{FF2B5EF4-FFF2-40B4-BE49-F238E27FC236}">
                <a16:creationId xmlns:a16="http://schemas.microsoft.com/office/drawing/2014/main" xmlns="" id="{5F8E16BA-4401-4B2D-B55C-F194A2A6A534}"/>
              </a:ext>
            </a:extLst>
          </p:cNvPr>
          <p:cNvSpPr txBox="1"/>
          <p:nvPr/>
        </p:nvSpPr>
        <p:spPr>
          <a:xfrm>
            <a:off x="4110920" y="3289292"/>
            <a:ext cx="4844471" cy="954107"/>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pPr marL="285750" indent="-285750">
              <a:buFont typeface="Wingdings" panose="05000000000000000000" pitchFamily="2" charset="2"/>
              <a:buChar char="ü"/>
            </a:pPr>
            <a:r>
              <a:rPr lang="it-IT" sz="1400">
                <a:solidFill>
                  <a:srgbClr val="426B6F"/>
                </a:solidFill>
              </a:rPr>
              <a:t>Bond a un anno</a:t>
            </a:r>
          </a:p>
          <a:p>
            <a:pPr marL="285750" indent="-285750">
              <a:buFont typeface="Wingdings" panose="05000000000000000000" pitchFamily="2" charset="2"/>
              <a:buChar char="ü"/>
            </a:pPr>
            <a:r>
              <a:rPr lang="it-IT" sz="1400">
                <a:solidFill>
                  <a:srgbClr val="426B6F"/>
                </a:solidFill>
              </a:rPr>
              <a:t>Certificati del tesoro</a:t>
            </a:r>
          </a:p>
          <a:p>
            <a:pPr marL="285750" indent="-285750">
              <a:buFont typeface="Wingdings" panose="05000000000000000000" pitchFamily="2" charset="2"/>
              <a:buChar char="ü"/>
            </a:pPr>
            <a:r>
              <a:rPr lang="it-IT" sz="1400">
                <a:solidFill>
                  <a:srgbClr val="426B6F"/>
                </a:solidFill>
              </a:rPr>
              <a:t>Zero coupon (massimo due anni)</a:t>
            </a:r>
          </a:p>
          <a:p>
            <a:pPr marL="285750" indent="-285750">
              <a:buFont typeface="Wingdings" panose="05000000000000000000" pitchFamily="2" charset="2"/>
              <a:buChar char="ü"/>
            </a:pPr>
            <a:r>
              <a:rPr lang="it-IT" sz="1400">
                <a:solidFill>
                  <a:srgbClr val="426B6F"/>
                </a:solidFill>
              </a:rPr>
              <a:t>Buoni ordinari del tesoro (tre, cinque anni…)</a:t>
            </a:r>
            <a:endParaRPr lang="it-IT" sz="1400" dirty="0">
              <a:solidFill>
                <a:srgbClr val="426B6F"/>
              </a:solidFill>
            </a:endParaRPr>
          </a:p>
        </p:txBody>
      </p:sp>
      <p:sp>
        <p:nvSpPr>
          <p:cNvPr id="44" name="CasellaDiTesto 43">
            <a:extLst>
              <a:ext uri="{FF2B5EF4-FFF2-40B4-BE49-F238E27FC236}">
                <a16:creationId xmlns:a16="http://schemas.microsoft.com/office/drawing/2014/main" xmlns="" id="{5F027150-2E8F-4D4B-81E0-42AFA8E6946D}"/>
              </a:ext>
            </a:extLst>
          </p:cNvPr>
          <p:cNvSpPr txBox="1"/>
          <p:nvPr/>
        </p:nvSpPr>
        <p:spPr>
          <a:xfrm>
            <a:off x="4184908" y="4632821"/>
            <a:ext cx="3574530" cy="307777"/>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pPr marL="285750" indent="-285750">
              <a:buFont typeface="Wingdings" panose="05000000000000000000" pitchFamily="2" charset="2"/>
              <a:buChar char="ü"/>
            </a:pPr>
            <a:r>
              <a:rPr lang="it-IT" sz="1400">
                <a:solidFill>
                  <a:srgbClr val="426B6F"/>
                </a:solidFill>
              </a:rPr>
              <a:t>certificati di credito del tesoro</a:t>
            </a:r>
            <a:endParaRPr lang="it-IT" sz="1400" dirty="0">
              <a:solidFill>
                <a:srgbClr val="426B6F"/>
              </a:solidFill>
            </a:endParaRPr>
          </a:p>
        </p:txBody>
      </p:sp>
      <p:sp>
        <p:nvSpPr>
          <p:cNvPr id="46" name="CasellaDiTesto 45">
            <a:extLst>
              <a:ext uri="{FF2B5EF4-FFF2-40B4-BE49-F238E27FC236}">
                <a16:creationId xmlns:a16="http://schemas.microsoft.com/office/drawing/2014/main" xmlns="" id="{AD69D5B1-E030-4418-958D-568348A39871}"/>
              </a:ext>
            </a:extLst>
          </p:cNvPr>
          <p:cNvSpPr txBox="1"/>
          <p:nvPr/>
        </p:nvSpPr>
        <p:spPr>
          <a:xfrm>
            <a:off x="343272" y="5642162"/>
            <a:ext cx="7942887"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a:solidFill>
                  <a:schemeClr val="tx1">
                    <a:lumMod val="85000"/>
                  </a:schemeClr>
                </a:solidFill>
              </a:rPr>
              <a:t>I titoli a tasso variabile hanno una duration molto bassa </a:t>
            </a:r>
            <a:r>
              <a:rPr lang="it-IT">
                <a:solidFill>
                  <a:schemeClr val="tx1">
                    <a:lumMod val="85000"/>
                  </a:schemeClr>
                </a:solidFill>
              </a:rPr>
              <a:t>perché la cedola si adegua al tasso di mercato.</a:t>
            </a:r>
            <a:endParaRPr lang="it-IT" b="1" dirty="0">
              <a:solidFill>
                <a:schemeClr val="tx1">
                  <a:lumMod val="85000"/>
                </a:schemeClr>
              </a:solidFill>
            </a:endParaRPr>
          </a:p>
        </p:txBody>
      </p:sp>
      <p:sp>
        <p:nvSpPr>
          <p:cNvPr id="49" name="Rettangolo arrotondato 44">
            <a:extLst>
              <a:ext uri="{FF2B5EF4-FFF2-40B4-BE49-F238E27FC236}">
                <a16:creationId xmlns:a16="http://schemas.microsoft.com/office/drawing/2014/main" xmlns="" id="{8BA56D77-563C-437A-97A9-F2BA8CB28AC3}"/>
              </a:ext>
            </a:extLst>
          </p:cNvPr>
          <p:cNvSpPr/>
          <p:nvPr/>
        </p:nvSpPr>
        <p:spPr>
          <a:xfrm>
            <a:off x="3465355" y="4340347"/>
            <a:ext cx="741379"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9-10</a:t>
            </a:r>
            <a:endParaRPr lang="it-IT" dirty="0"/>
          </a:p>
        </p:txBody>
      </p:sp>
    </p:spTree>
    <p:extLst>
      <p:ext uri="{BB962C8B-B14F-4D97-AF65-F5344CB8AC3E}">
        <p14:creationId xmlns:p14="http://schemas.microsoft.com/office/powerpoint/2010/main" val="161222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ttangolo 105">
            <a:extLst>
              <a:ext uri="{FF2B5EF4-FFF2-40B4-BE49-F238E27FC236}">
                <a16:creationId xmlns:a16="http://schemas.microsoft.com/office/drawing/2014/main" xmlns="" id="{697494EA-A04F-4111-A938-65F8289C40B0}"/>
              </a:ext>
            </a:extLst>
          </p:cNvPr>
          <p:cNvSpPr/>
          <p:nvPr/>
        </p:nvSpPr>
        <p:spPr>
          <a:xfrm>
            <a:off x="0" y="3715396"/>
            <a:ext cx="12192000" cy="3142604"/>
          </a:xfrm>
          <a:prstGeom prst="rec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a:lnSpc>
                <a:spcPct val="150000"/>
              </a:lnSpc>
            </a:pPr>
            <a:endParaRPr lang="it-IT">
              <a:solidFill>
                <a:srgbClr val="EBEBEB">
                  <a:lumMod val="75000"/>
                </a:srgbClr>
              </a:solidFill>
              <a:latin typeface="Century Gothic"/>
            </a:endParaRPr>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16</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Da che cosa è influenzata la duration?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3055020" y="7464"/>
            <a:ext cx="2945460" cy="68505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sincroc on audio 4 e 6 si compongono gli elementi del grafico</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lvl="0">
              <a:defRPr/>
            </a:pPr>
            <a:endParaRPr lang="it-IT">
              <a:solidFill>
                <a:prstClr val="black"/>
              </a:solidFill>
            </a:endParaRPr>
          </a:p>
          <a:p>
            <a:pPr lvl="0">
              <a:defRPr/>
            </a:pPr>
            <a:endParaRPr lang="it-IT">
              <a:solidFill>
                <a:prstClr val="black"/>
              </a:solidFil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grpSp>
        <p:nvGrpSpPr>
          <p:cNvPr id="2" name="Gruppo 1">
            <a:extLst>
              <a:ext uri="{FF2B5EF4-FFF2-40B4-BE49-F238E27FC236}">
                <a16:creationId xmlns:a16="http://schemas.microsoft.com/office/drawing/2014/main" xmlns="" id="{3D6A6D20-FC16-48FB-824A-DD94BEC5D664}"/>
              </a:ext>
            </a:extLst>
          </p:cNvPr>
          <p:cNvGrpSpPr/>
          <p:nvPr/>
        </p:nvGrpSpPr>
        <p:grpSpPr>
          <a:xfrm>
            <a:off x="927539" y="1423094"/>
            <a:ext cx="9168402" cy="4480230"/>
            <a:chOff x="927539" y="1233907"/>
            <a:chExt cx="9168402" cy="4480230"/>
          </a:xfrm>
        </p:grpSpPr>
        <p:grpSp>
          <p:nvGrpSpPr>
            <p:cNvPr id="35" name="Gruppo 34">
              <a:extLst>
                <a:ext uri="{FF2B5EF4-FFF2-40B4-BE49-F238E27FC236}">
                  <a16:creationId xmlns:a16="http://schemas.microsoft.com/office/drawing/2014/main" xmlns="" id="{0C177AC5-E7D7-45DA-BD43-23CF8E6CF5F8}"/>
                </a:ext>
              </a:extLst>
            </p:cNvPr>
            <p:cNvGrpSpPr/>
            <p:nvPr/>
          </p:nvGrpSpPr>
          <p:grpSpPr>
            <a:xfrm>
              <a:off x="927539" y="1233907"/>
              <a:ext cx="9168402" cy="4480230"/>
              <a:chOff x="381000" y="1600200"/>
              <a:chExt cx="7067851" cy="3184525"/>
            </a:xfrm>
          </p:grpSpPr>
          <p:sp>
            <p:nvSpPr>
              <p:cNvPr id="36" name="Rectangle 28">
                <a:extLst>
                  <a:ext uri="{FF2B5EF4-FFF2-40B4-BE49-F238E27FC236}">
                    <a16:creationId xmlns:a16="http://schemas.microsoft.com/office/drawing/2014/main" xmlns="" id="{388400F3-B21D-4047-AE8B-CC81151FACD8}"/>
                  </a:ext>
                </a:extLst>
              </p:cNvPr>
              <p:cNvSpPr>
                <a:spLocks noChangeArrowheads="1"/>
              </p:cNvSpPr>
              <p:nvPr/>
            </p:nvSpPr>
            <p:spPr bwMode="auto">
              <a:xfrm>
                <a:off x="381000" y="1663700"/>
                <a:ext cx="1800225" cy="1016000"/>
              </a:xfrm>
              <a:prstGeom prst="homePlate">
                <a:avLst/>
              </a:prstGeom>
              <a:solidFill>
                <a:srgbClr val="B01513"/>
              </a:solidFill>
              <a:ln w="64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algn="ctr">
                  <a:lnSpc>
                    <a:spcPct val="100000"/>
                  </a:lnSpc>
                </a:pPr>
                <a:r>
                  <a:rPr lang="en-GB" altLang="it-IT" sz="1400" b="1">
                    <a:solidFill>
                      <a:schemeClr val="tx1"/>
                    </a:solidFill>
                    <a:latin typeface="+mn-lt"/>
                  </a:rPr>
                  <a:t>DURATA</a:t>
                </a:r>
              </a:p>
            </p:txBody>
          </p:sp>
          <p:sp>
            <p:nvSpPr>
              <p:cNvPr id="38" name="Rectangle 31">
                <a:extLst>
                  <a:ext uri="{FF2B5EF4-FFF2-40B4-BE49-F238E27FC236}">
                    <a16:creationId xmlns:a16="http://schemas.microsoft.com/office/drawing/2014/main" xmlns="" id="{36C68605-D279-41AB-B680-0BE9F6F99067}"/>
                  </a:ext>
                </a:extLst>
              </p:cNvPr>
              <p:cNvSpPr>
                <a:spLocks noChangeArrowheads="1"/>
              </p:cNvSpPr>
              <p:nvPr/>
            </p:nvSpPr>
            <p:spPr bwMode="auto">
              <a:xfrm>
                <a:off x="381000" y="3763963"/>
                <a:ext cx="1800225" cy="1016000"/>
              </a:xfrm>
              <a:prstGeom prst="homePlate">
                <a:avLst/>
              </a:prstGeom>
              <a:solidFill>
                <a:srgbClr val="B01513"/>
              </a:solidFill>
              <a:ln w="64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algn="ctr"/>
                <a:r>
                  <a:rPr lang="en-GB" altLang="it-IT" sz="1400" b="1">
                    <a:solidFill>
                      <a:schemeClr val="tx1"/>
                    </a:solidFill>
                    <a:latin typeface="+mn-lt"/>
                  </a:rPr>
                  <a:t>TIPOLOGIA DI</a:t>
                </a:r>
              </a:p>
              <a:p>
                <a:pPr algn="ctr"/>
                <a:r>
                  <a:rPr lang="en-GB" altLang="it-IT" sz="1400" b="1">
                    <a:solidFill>
                      <a:schemeClr val="tx1"/>
                    </a:solidFill>
                    <a:latin typeface="+mn-lt"/>
                  </a:rPr>
                  <a:t> RIMBORSO</a:t>
                </a:r>
              </a:p>
            </p:txBody>
          </p:sp>
          <p:grpSp>
            <p:nvGrpSpPr>
              <p:cNvPr id="42" name="Group 63">
                <a:extLst>
                  <a:ext uri="{FF2B5EF4-FFF2-40B4-BE49-F238E27FC236}">
                    <a16:creationId xmlns:a16="http://schemas.microsoft.com/office/drawing/2014/main" xmlns="" id="{8FF5D24A-BAA8-45E4-8F78-A3CF139FEF12}"/>
                  </a:ext>
                </a:extLst>
              </p:cNvPr>
              <p:cNvGrpSpPr>
                <a:grpSpLocks/>
              </p:cNvGrpSpPr>
              <p:nvPr/>
            </p:nvGrpSpPr>
            <p:grpSpPr bwMode="auto">
              <a:xfrm>
                <a:off x="3200400" y="1600200"/>
                <a:ext cx="1196975" cy="1028700"/>
                <a:chOff x="2477" y="1117"/>
                <a:chExt cx="754" cy="648"/>
              </a:xfrm>
            </p:grpSpPr>
            <p:sp>
              <p:nvSpPr>
                <p:cNvPr id="98" name="Line 4">
                  <a:extLst>
                    <a:ext uri="{FF2B5EF4-FFF2-40B4-BE49-F238E27FC236}">
                      <a16:creationId xmlns:a16="http://schemas.microsoft.com/office/drawing/2014/main" xmlns="" id="{B12C185B-44CF-4EAB-A197-80DE3FF61DFC}"/>
                    </a:ext>
                  </a:extLst>
                </p:cNvPr>
                <p:cNvSpPr>
                  <a:spLocks noChangeShapeType="1"/>
                </p:cNvSpPr>
                <p:nvPr/>
              </p:nvSpPr>
              <p:spPr bwMode="auto">
                <a:xfrm>
                  <a:off x="2477" y="1485"/>
                  <a:ext cx="754" cy="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99" name="Rectangle 5">
                  <a:extLst>
                    <a:ext uri="{FF2B5EF4-FFF2-40B4-BE49-F238E27FC236}">
                      <a16:creationId xmlns:a16="http://schemas.microsoft.com/office/drawing/2014/main" xmlns="" id="{B71D3581-A5A9-437D-8683-4477BFED5A78}"/>
                    </a:ext>
                  </a:extLst>
                </p:cNvPr>
                <p:cNvSpPr>
                  <a:spLocks noChangeArrowheads="1"/>
                </p:cNvSpPr>
                <p:nvPr/>
              </p:nvSpPr>
              <p:spPr bwMode="auto">
                <a:xfrm>
                  <a:off x="2477" y="1477"/>
                  <a:ext cx="56" cy="288"/>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00" name="Rectangle 6">
                  <a:extLst>
                    <a:ext uri="{FF2B5EF4-FFF2-40B4-BE49-F238E27FC236}">
                      <a16:creationId xmlns:a16="http://schemas.microsoft.com/office/drawing/2014/main" xmlns="" id="{BB9EFE42-EFC2-46E1-876D-C2D4F05FFC4C}"/>
                    </a:ext>
                  </a:extLst>
                </p:cNvPr>
                <p:cNvSpPr>
                  <a:spLocks noChangeArrowheads="1"/>
                </p:cNvSpPr>
                <p:nvPr/>
              </p:nvSpPr>
              <p:spPr bwMode="auto">
                <a:xfrm>
                  <a:off x="3175" y="1117"/>
                  <a:ext cx="44" cy="360"/>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01" name="AutoShape 7">
                  <a:extLst>
                    <a:ext uri="{FF2B5EF4-FFF2-40B4-BE49-F238E27FC236}">
                      <a16:creationId xmlns:a16="http://schemas.microsoft.com/office/drawing/2014/main" xmlns="" id="{B9813984-FF89-4D55-B449-F345235531FC}"/>
                    </a:ext>
                  </a:extLst>
                </p:cNvPr>
                <p:cNvSpPr>
                  <a:spLocks noChangeArrowheads="1"/>
                </p:cNvSpPr>
                <p:nvPr/>
              </p:nvSpPr>
              <p:spPr bwMode="auto">
                <a:xfrm>
                  <a:off x="2818" y="1511"/>
                  <a:ext cx="139" cy="240"/>
                </a:xfrm>
                <a:prstGeom prst="triangle">
                  <a:avLst>
                    <a:gd name="adj" fmla="val 50000"/>
                  </a:avLst>
                </a:prstGeom>
                <a:solidFill>
                  <a:srgbClr val="FF66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02" name="Line 50">
                  <a:extLst>
                    <a:ext uri="{FF2B5EF4-FFF2-40B4-BE49-F238E27FC236}">
                      <a16:creationId xmlns:a16="http://schemas.microsoft.com/office/drawing/2014/main" xmlns="" id="{76EEBECE-3132-4F07-B761-1B00A73BB09C}"/>
                    </a:ext>
                  </a:extLst>
                </p:cNvPr>
                <p:cNvSpPr>
                  <a:spLocks noChangeShapeType="1"/>
                </p:cNvSpPr>
                <p:nvPr/>
              </p:nvSpPr>
              <p:spPr bwMode="auto">
                <a:xfrm>
                  <a:off x="2562" y="1661"/>
                  <a:ext cx="1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43" name="Text Box 52">
                <a:extLst>
                  <a:ext uri="{FF2B5EF4-FFF2-40B4-BE49-F238E27FC236}">
                    <a16:creationId xmlns:a16="http://schemas.microsoft.com/office/drawing/2014/main" xmlns="" id="{1B28962B-7702-4D01-AB3F-EDE27828769C}"/>
                  </a:ext>
                </a:extLst>
              </p:cNvPr>
              <p:cNvSpPr txBox="1">
                <a:spLocks noChangeArrowheads="1"/>
              </p:cNvSpPr>
              <p:nvPr/>
            </p:nvSpPr>
            <p:spPr bwMode="auto">
              <a:xfrm>
                <a:off x="3272501" y="2555023"/>
                <a:ext cx="647700" cy="19688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200" b="1"/>
                  <a:t>D</a:t>
                </a:r>
                <a:r>
                  <a:rPr lang="it-IT" altLang="it-IT" sz="1200" b="1">
                    <a:solidFill>
                      <a:schemeClr val="tx1"/>
                    </a:solidFill>
                  </a:rPr>
                  <a:t>uration</a:t>
                </a:r>
              </a:p>
            </p:txBody>
          </p:sp>
          <p:grpSp>
            <p:nvGrpSpPr>
              <p:cNvPr id="44" name="Group 64">
                <a:extLst>
                  <a:ext uri="{FF2B5EF4-FFF2-40B4-BE49-F238E27FC236}">
                    <a16:creationId xmlns:a16="http://schemas.microsoft.com/office/drawing/2014/main" xmlns="" id="{896160EF-D3F5-43E6-B0D5-01C5ADFF767E}"/>
                  </a:ext>
                </a:extLst>
              </p:cNvPr>
              <p:cNvGrpSpPr>
                <a:grpSpLocks/>
              </p:cNvGrpSpPr>
              <p:nvPr/>
            </p:nvGrpSpPr>
            <p:grpSpPr bwMode="auto">
              <a:xfrm>
                <a:off x="4876800" y="1676401"/>
                <a:ext cx="2224088" cy="935038"/>
                <a:chOff x="3566" y="1162"/>
                <a:chExt cx="1401" cy="589"/>
              </a:xfrm>
            </p:grpSpPr>
            <p:sp>
              <p:nvSpPr>
                <p:cNvPr id="66" name="Line 8">
                  <a:extLst>
                    <a:ext uri="{FF2B5EF4-FFF2-40B4-BE49-F238E27FC236}">
                      <a16:creationId xmlns:a16="http://schemas.microsoft.com/office/drawing/2014/main" xmlns="" id="{388403C7-3420-48EA-A7F0-6C3BDE40FA64}"/>
                    </a:ext>
                  </a:extLst>
                </p:cNvPr>
                <p:cNvSpPr>
                  <a:spLocks noChangeShapeType="1"/>
                </p:cNvSpPr>
                <p:nvPr/>
              </p:nvSpPr>
              <p:spPr bwMode="auto">
                <a:xfrm>
                  <a:off x="3566" y="1461"/>
                  <a:ext cx="1395" cy="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69" name="Rectangle 9">
                  <a:extLst>
                    <a:ext uri="{FF2B5EF4-FFF2-40B4-BE49-F238E27FC236}">
                      <a16:creationId xmlns:a16="http://schemas.microsoft.com/office/drawing/2014/main" xmlns="" id="{786F1F51-8B07-4D25-AA3E-96D65AE80CED}"/>
                    </a:ext>
                  </a:extLst>
                </p:cNvPr>
                <p:cNvSpPr>
                  <a:spLocks noChangeArrowheads="1"/>
                </p:cNvSpPr>
                <p:nvPr/>
              </p:nvSpPr>
              <p:spPr bwMode="auto">
                <a:xfrm>
                  <a:off x="3566" y="1461"/>
                  <a:ext cx="55" cy="288"/>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3" name="Rectangle 10">
                  <a:extLst>
                    <a:ext uri="{FF2B5EF4-FFF2-40B4-BE49-F238E27FC236}">
                      <a16:creationId xmlns:a16="http://schemas.microsoft.com/office/drawing/2014/main" xmlns="" id="{5171F310-DE0D-46A0-854A-22D9318CED49}"/>
                    </a:ext>
                  </a:extLst>
                </p:cNvPr>
                <p:cNvSpPr>
                  <a:spLocks noChangeArrowheads="1"/>
                </p:cNvSpPr>
                <p:nvPr/>
              </p:nvSpPr>
              <p:spPr bwMode="auto">
                <a:xfrm>
                  <a:off x="4905" y="1162"/>
                  <a:ext cx="62" cy="299"/>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8" name="AutoShape 11">
                  <a:extLst>
                    <a:ext uri="{FF2B5EF4-FFF2-40B4-BE49-F238E27FC236}">
                      <a16:creationId xmlns:a16="http://schemas.microsoft.com/office/drawing/2014/main" xmlns="" id="{54D6405F-FFAF-4464-9A82-ADEDA4AEE87A}"/>
                    </a:ext>
                  </a:extLst>
                </p:cNvPr>
                <p:cNvSpPr>
                  <a:spLocks noChangeArrowheads="1"/>
                </p:cNvSpPr>
                <p:nvPr/>
              </p:nvSpPr>
              <p:spPr bwMode="auto">
                <a:xfrm>
                  <a:off x="4242" y="1511"/>
                  <a:ext cx="139" cy="240"/>
                </a:xfrm>
                <a:prstGeom prst="triangle">
                  <a:avLst>
                    <a:gd name="adj" fmla="val 50000"/>
                  </a:avLst>
                </a:prstGeom>
                <a:solidFill>
                  <a:srgbClr val="FF66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96" name="Line 51">
                  <a:extLst>
                    <a:ext uri="{FF2B5EF4-FFF2-40B4-BE49-F238E27FC236}">
                      <a16:creationId xmlns:a16="http://schemas.microsoft.com/office/drawing/2014/main" xmlns="" id="{012574F8-DBFA-4D64-B954-C541B6127D8F}"/>
                    </a:ext>
                  </a:extLst>
                </p:cNvPr>
                <p:cNvSpPr>
                  <a:spLocks noChangeShapeType="1"/>
                </p:cNvSpPr>
                <p:nvPr/>
              </p:nvSpPr>
              <p:spPr bwMode="auto">
                <a:xfrm>
                  <a:off x="3696" y="1658"/>
                  <a:ext cx="4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nvGrpSpPr>
              <p:cNvPr id="45" name="Group 66">
                <a:extLst>
                  <a:ext uri="{FF2B5EF4-FFF2-40B4-BE49-F238E27FC236}">
                    <a16:creationId xmlns:a16="http://schemas.microsoft.com/office/drawing/2014/main" xmlns="" id="{55323331-4AAF-40F1-A481-6AA3B7BBA5E8}"/>
                  </a:ext>
                </a:extLst>
              </p:cNvPr>
              <p:cNvGrpSpPr>
                <a:grpSpLocks/>
              </p:cNvGrpSpPr>
              <p:nvPr/>
            </p:nvGrpSpPr>
            <p:grpSpPr bwMode="auto">
              <a:xfrm>
                <a:off x="5257800" y="4052888"/>
                <a:ext cx="1957388" cy="731837"/>
                <a:chOff x="3688" y="2553"/>
                <a:chExt cx="1233" cy="461"/>
              </a:xfrm>
            </p:grpSpPr>
            <p:sp>
              <p:nvSpPr>
                <p:cNvPr id="58" name="Line 14">
                  <a:extLst>
                    <a:ext uri="{FF2B5EF4-FFF2-40B4-BE49-F238E27FC236}">
                      <a16:creationId xmlns:a16="http://schemas.microsoft.com/office/drawing/2014/main" xmlns="" id="{AB0EFF5E-43AF-44D5-BFC4-3E0E392FAE1D}"/>
                    </a:ext>
                  </a:extLst>
                </p:cNvPr>
                <p:cNvSpPr>
                  <a:spLocks noChangeShapeType="1"/>
                </p:cNvSpPr>
                <p:nvPr/>
              </p:nvSpPr>
              <p:spPr bwMode="auto">
                <a:xfrm>
                  <a:off x="3688" y="2726"/>
                  <a:ext cx="1204" cy="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59" name="Rectangle 15">
                  <a:extLst>
                    <a:ext uri="{FF2B5EF4-FFF2-40B4-BE49-F238E27FC236}">
                      <a16:creationId xmlns:a16="http://schemas.microsoft.com/office/drawing/2014/main" xmlns="" id="{F467E9B8-5E19-4B4C-B7BC-A5465CBC994F}"/>
                    </a:ext>
                  </a:extLst>
                </p:cNvPr>
                <p:cNvSpPr>
                  <a:spLocks noChangeArrowheads="1"/>
                </p:cNvSpPr>
                <p:nvPr/>
              </p:nvSpPr>
              <p:spPr bwMode="auto">
                <a:xfrm>
                  <a:off x="3688" y="2726"/>
                  <a:ext cx="59" cy="288"/>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0" name="Rectangle 16">
                  <a:extLst>
                    <a:ext uri="{FF2B5EF4-FFF2-40B4-BE49-F238E27FC236}">
                      <a16:creationId xmlns:a16="http://schemas.microsoft.com/office/drawing/2014/main" xmlns="" id="{8E1FF17D-E0F3-43D0-B7E1-09C07B8D14E4}"/>
                    </a:ext>
                  </a:extLst>
                </p:cNvPr>
                <p:cNvSpPr>
                  <a:spLocks noChangeArrowheads="1"/>
                </p:cNvSpPr>
                <p:nvPr/>
              </p:nvSpPr>
              <p:spPr bwMode="auto">
                <a:xfrm>
                  <a:off x="4857" y="2553"/>
                  <a:ext cx="46" cy="162"/>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 name="AutoShape 21">
                  <a:extLst>
                    <a:ext uri="{FF2B5EF4-FFF2-40B4-BE49-F238E27FC236}">
                      <a16:creationId xmlns:a16="http://schemas.microsoft.com/office/drawing/2014/main" xmlns="" id="{011D1FEB-D2B2-429A-9D37-298231BFB60D}"/>
                    </a:ext>
                  </a:extLst>
                </p:cNvPr>
                <p:cNvSpPr>
                  <a:spLocks noChangeArrowheads="1"/>
                </p:cNvSpPr>
                <p:nvPr/>
              </p:nvSpPr>
              <p:spPr bwMode="auto">
                <a:xfrm>
                  <a:off x="4775" y="2774"/>
                  <a:ext cx="146" cy="240"/>
                </a:xfrm>
                <a:prstGeom prst="triangle">
                  <a:avLst>
                    <a:gd name="adj" fmla="val 50000"/>
                  </a:avLst>
                </a:prstGeom>
                <a:solidFill>
                  <a:srgbClr val="FF66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2" name="AutoShape 22">
                  <a:extLst>
                    <a:ext uri="{FF2B5EF4-FFF2-40B4-BE49-F238E27FC236}">
                      <a16:creationId xmlns:a16="http://schemas.microsoft.com/office/drawing/2014/main" xmlns="" id="{D95E980E-E39C-4363-BCDF-8FD9FAF64630}"/>
                    </a:ext>
                  </a:extLst>
                </p:cNvPr>
                <p:cNvSpPr>
                  <a:spLocks noChangeArrowheads="1"/>
                </p:cNvSpPr>
                <p:nvPr/>
              </p:nvSpPr>
              <p:spPr bwMode="auto">
                <a:xfrm>
                  <a:off x="4195" y="2774"/>
                  <a:ext cx="146" cy="240"/>
                </a:xfrm>
                <a:prstGeom prst="triangle">
                  <a:avLst>
                    <a:gd name="adj" fmla="val 50000"/>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3" name="Rectangle 43">
                  <a:extLst>
                    <a:ext uri="{FF2B5EF4-FFF2-40B4-BE49-F238E27FC236}">
                      <a16:creationId xmlns:a16="http://schemas.microsoft.com/office/drawing/2014/main" xmlns="" id="{ACCFCC22-22B3-45C9-A039-CFFBC328566D}"/>
                    </a:ext>
                  </a:extLst>
                </p:cNvPr>
                <p:cNvSpPr>
                  <a:spLocks noChangeArrowheads="1"/>
                </p:cNvSpPr>
                <p:nvPr/>
              </p:nvSpPr>
              <p:spPr bwMode="auto">
                <a:xfrm>
                  <a:off x="4358" y="2553"/>
                  <a:ext cx="46" cy="162"/>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5" name="Line 56">
                  <a:extLst>
                    <a:ext uri="{FF2B5EF4-FFF2-40B4-BE49-F238E27FC236}">
                      <a16:creationId xmlns:a16="http://schemas.microsoft.com/office/drawing/2014/main" xmlns="" id="{AE95FDFD-642D-477A-82F5-C72EC0D7958E}"/>
                    </a:ext>
                  </a:extLst>
                </p:cNvPr>
                <p:cNvSpPr>
                  <a:spLocks noChangeShapeType="1"/>
                </p:cNvSpPr>
                <p:nvPr/>
              </p:nvSpPr>
              <p:spPr bwMode="auto">
                <a:xfrm>
                  <a:off x="3850" y="2868"/>
                  <a:ext cx="1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grpSp>
            <p:nvGrpSpPr>
              <p:cNvPr id="46" name="Group 65">
                <a:extLst>
                  <a:ext uri="{FF2B5EF4-FFF2-40B4-BE49-F238E27FC236}">
                    <a16:creationId xmlns:a16="http://schemas.microsoft.com/office/drawing/2014/main" xmlns="" id="{35376A02-17C7-47F5-B236-6EE40551FE92}"/>
                  </a:ext>
                </a:extLst>
              </p:cNvPr>
              <p:cNvGrpSpPr>
                <a:grpSpLocks/>
              </p:cNvGrpSpPr>
              <p:nvPr/>
            </p:nvGrpSpPr>
            <p:grpSpPr bwMode="auto">
              <a:xfrm>
                <a:off x="3048000" y="3810000"/>
                <a:ext cx="1943100" cy="960438"/>
                <a:chOff x="2146" y="2417"/>
                <a:chExt cx="1224" cy="605"/>
              </a:xfrm>
            </p:grpSpPr>
            <p:sp>
              <p:nvSpPr>
                <p:cNvPr id="51" name="Line 44">
                  <a:extLst>
                    <a:ext uri="{FF2B5EF4-FFF2-40B4-BE49-F238E27FC236}">
                      <a16:creationId xmlns:a16="http://schemas.microsoft.com/office/drawing/2014/main" xmlns="" id="{FE8C7C8C-E9C2-4471-90A8-C73058035111}"/>
                    </a:ext>
                  </a:extLst>
                </p:cNvPr>
                <p:cNvSpPr>
                  <a:spLocks noChangeShapeType="1"/>
                </p:cNvSpPr>
                <p:nvPr/>
              </p:nvSpPr>
              <p:spPr bwMode="auto">
                <a:xfrm>
                  <a:off x="2146" y="2734"/>
                  <a:ext cx="1204" cy="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52" name="Rectangle 45">
                  <a:extLst>
                    <a:ext uri="{FF2B5EF4-FFF2-40B4-BE49-F238E27FC236}">
                      <a16:creationId xmlns:a16="http://schemas.microsoft.com/office/drawing/2014/main" xmlns="" id="{8763F00D-9E38-4A6D-878A-ACC59D18A2C9}"/>
                    </a:ext>
                  </a:extLst>
                </p:cNvPr>
                <p:cNvSpPr>
                  <a:spLocks noChangeArrowheads="1"/>
                </p:cNvSpPr>
                <p:nvPr/>
              </p:nvSpPr>
              <p:spPr bwMode="auto">
                <a:xfrm>
                  <a:off x="2146" y="2734"/>
                  <a:ext cx="59" cy="288"/>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53" name="Rectangle 46">
                  <a:extLst>
                    <a:ext uri="{FF2B5EF4-FFF2-40B4-BE49-F238E27FC236}">
                      <a16:creationId xmlns:a16="http://schemas.microsoft.com/office/drawing/2014/main" xmlns="" id="{1260CAA0-5FC4-4205-9135-CDDBB7678613}"/>
                    </a:ext>
                  </a:extLst>
                </p:cNvPr>
                <p:cNvSpPr>
                  <a:spLocks noChangeArrowheads="1"/>
                </p:cNvSpPr>
                <p:nvPr/>
              </p:nvSpPr>
              <p:spPr bwMode="auto">
                <a:xfrm>
                  <a:off x="3315" y="2417"/>
                  <a:ext cx="55" cy="306"/>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55" name="AutoShape 48">
                  <a:extLst>
                    <a:ext uri="{FF2B5EF4-FFF2-40B4-BE49-F238E27FC236}">
                      <a16:creationId xmlns:a16="http://schemas.microsoft.com/office/drawing/2014/main" xmlns="" id="{4583506B-CF3B-4D0F-84A8-F891C00DABE6}"/>
                    </a:ext>
                  </a:extLst>
                </p:cNvPr>
                <p:cNvSpPr>
                  <a:spLocks noChangeArrowheads="1"/>
                </p:cNvSpPr>
                <p:nvPr/>
              </p:nvSpPr>
              <p:spPr bwMode="auto">
                <a:xfrm>
                  <a:off x="2870" y="2782"/>
                  <a:ext cx="146" cy="240"/>
                </a:xfrm>
                <a:prstGeom prst="triangle">
                  <a:avLst>
                    <a:gd name="adj" fmla="val 50000"/>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57" name="Line 57">
                  <a:extLst>
                    <a:ext uri="{FF2B5EF4-FFF2-40B4-BE49-F238E27FC236}">
                      <a16:creationId xmlns:a16="http://schemas.microsoft.com/office/drawing/2014/main" xmlns="" id="{A45D2439-D2D7-4E4C-8FBD-0F04835FBEEE}"/>
                    </a:ext>
                  </a:extLst>
                </p:cNvPr>
                <p:cNvSpPr>
                  <a:spLocks noChangeShapeType="1"/>
                </p:cNvSpPr>
                <p:nvPr/>
              </p:nvSpPr>
              <p:spPr bwMode="auto">
                <a:xfrm>
                  <a:off x="2336" y="2886"/>
                  <a:ext cx="4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47" name="Text Box 59">
                <a:extLst>
                  <a:ext uri="{FF2B5EF4-FFF2-40B4-BE49-F238E27FC236}">
                    <a16:creationId xmlns:a16="http://schemas.microsoft.com/office/drawing/2014/main" xmlns="" id="{D2E8D91B-A520-4C0B-B9AF-5D7AB0128454}"/>
                  </a:ext>
                </a:extLst>
              </p:cNvPr>
              <p:cNvSpPr txBox="1">
                <a:spLocks noChangeArrowheads="1"/>
              </p:cNvSpPr>
              <p:nvPr/>
            </p:nvSpPr>
            <p:spPr bwMode="auto">
              <a:xfrm>
                <a:off x="5610526" y="3716007"/>
                <a:ext cx="1838325" cy="32814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it-IT" altLang="it-IT" sz="1200" b="1" dirty="0">
                    <a:solidFill>
                      <a:schemeClr val="tx1"/>
                    </a:solidFill>
                  </a:rPr>
                  <a:t>Rimborso per ammortamento </a:t>
                </a:r>
              </a:p>
              <a:p>
                <a:r>
                  <a:rPr lang="it-IT" altLang="it-IT" sz="1200" b="1" dirty="0">
                    <a:solidFill>
                      <a:schemeClr val="tx1"/>
                    </a:solidFill>
                  </a:rPr>
                  <a:t>(in due soluzioni)</a:t>
                </a:r>
              </a:p>
            </p:txBody>
          </p:sp>
        </p:grpSp>
        <p:sp>
          <p:nvSpPr>
            <p:cNvPr id="103" name="Text Box 52">
              <a:extLst>
                <a:ext uri="{FF2B5EF4-FFF2-40B4-BE49-F238E27FC236}">
                  <a16:creationId xmlns:a16="http://schemas.microsoft.com/office/drawing/2014/main" xmlns="" id="{4854C282-D26E-4941-9769-A4B5D98D9988}"/>
                </a:ext>
              </a:extLst>
            </p:cNvPr>
            <p:cNvSpPr txBox="1">
              <a:spLocks noChangeArrowheads="1"/>
            </p:cNvSpPr>
            <p:nvPr/>
          </p:nvSpPr>
          <p:spPr bwMode="auto">
            <a:xfrm>
              <a:off x="7044733" y="2528692"/>
              <a:ext cx="840195" cy="27699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200" b="1"/>
                <a:t>D</a:t>
              </a:r>
              <a:r>
                <a:rPr lang="it-IT" altLang="it-IT" sz="1200" b="1">
                  <a:solidFill>
                    <a:schemeClr val="tx1"/>
                  </a:solidFill>
                </a:rPr>
                <a:t>uration</a:t>
              </a:r>
            </a:p>
          </p:txBody>
        </p:sp>
        <p:sp>
          <p:nvSpPr>
            <p:cNvPr id="104" name="Text Box 52">
              <a:extLst>
                <a:ext uri="{FF2B5EF4-FFF2-40B4-BE49-F238E27FC236}">
                  <a16:creationId xmlns:a16="http://schemas.microsoft.com/office/drawing/2014/main" xmlns="" id="{F24DF32A-7296-4E91-8C34-490BFA4FBB9F}"/>
                </a:ext>
              </a:extLst>
            </p:cNvPr>
            <p:cNvSpPr txBox="1">
              <a:spLocks noChangeArrowheads="1"/>
            </p:cNvSpPr>
            <p:nvPr/>
          </p:nvSpPr>
          <p:spPr bwMode="auto">
            <a:xfrm>
              <a:off x="4752731" y="5420316"/>
              <a:ext cx="840195" cy="27699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200" b="1"/>
                <a:t>D</a:t>
              </a:r>
              <a:r>
                <a:rPr lang="it-IT" altLang="it-IT" sz="1200" b="1">
                  <a:solidFill>
                    <a:schemeClr val="tx1"/>
                  </a:solidFill>
                </a:rPr>
                <a:t>uration</a:t>
              </a:r>
            </a:p>
          </p:txBody>
        </p:sp>
        <p:sp>
          <p:nvSpPr>
            <p:cNvPr id="105" name="Text Box 52">
              <a:extLst>
                <a:ext uri="{FF2B5EF4-FFF2-40B4-BE49-F238E27FC236}">
                  <a16:creationId xmlns:a16="http://schemas.microsoft.com/office/drawing/2014/main" xmlns="" id="{2935B8B9-7270-4025-83FF-533C4CED2077}"/>
                </a:ext>
              </a:extLst>
            </p:cNvPr>
            <p:cNvSpPr txBox="1">
              <a:spLocks noChangeArrowheads="1"/>
            </p:cNvSpPr>
            <p:nvPr/>
          </p:nvSpPr>
          <p:spPr bwMode="auto">
            <a:xfrm>
              <a:off x="7497780" y="5420316"/>
              <a:ext cx="840195" cy="27699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200" b="1"/>
                <a:t>D</a:t>
              </a:r>
              <a:r>
                <a:rPr lang="it-IT" altLang="it-IT" sz="1200" b="1">
                  <a:solidFill>
                    <a:schemeClr val="tx1"/>
                  </a:solidFill>
                </a:rPr>
                <a:t>uration</a:t>
              </a:r>
            </a:p>
          </p:txBody>
        </p:sp>
      </p:grpSp>
      <p:sp>
        <p:nvSpPr>
          <p:cNvPr id="107" name="CasellaDiTesto 106">
            <a:extLst>
              <a:ext uri="{FF2B5EF4-FFF2-40B4-BE49-F238E27FC236}">
                <a16:creationId xmlns:a16="http://schemas.microsoft.com/office/drawing/2014/main" xmlns="" id="{013A96E4-BB36-4940-89DD-8DD4679B8362}"/>
              </a:ext>
            </a:extLst>
          </p:cNvPr>
          <p:cNvSpPr txBox="1"/>
          <p:nvPr/>
        </p:nvSpPr>
        <p:spPr>
          <a:xfrm>
            <a:off x="321268" y="570333"/>
            <a:ext cx="7079862"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a:solidFill>
                  <a:schemeClr val="tx1">
                    <a:lumMod val="85000"/>
                  </a:schemeClr>
                </a:solidFill>
              </a:rPr>
              <a:t>DA CHE COSA È INFLUENZATA LA DURATION? </a:t>
            </a:r>
            <a:endParaRPr lang="it-IT" b="1" dirty="0">
              <a:solidFill>
                <a:schemeClr val="tx1">
                  <a:lumMod val="85000"/>
                </a:schemeClr>
              </a:solidFill>
            </a:endParaRPr>
          </a:p>
        </p:txBody>
      </p:sp>
      <p:sp>
        <p:nvSpPr>
          <p:cNvPr id="108" name="CasellaDiTesto 107">
            <a:extLst>
              <a:ext uri="{FF2B5EF4-FFF2-40B4-BE49-F238E27FC236}">
                <a16:creationId xmlns:a16="http://schemas.microsoft.com/office/drawing/2014/main" xmlns="" id="{5586B986-A16D-4B7F-9E9A-6C6C20991493}"/>
              </a:ext>
            </a:extLst>
          </p:cNvPr>
          <p:cNvSpPr txBox="1"/>
          <p:nvPr/>
        </p:nvSpPr>
        <p:spPr>
          <a:xfrm>
            <a:off x="321268" y="954676"/>
            <a:ext cx="9411846"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Dalla durata e dalla tipologia di rimborso dell’investimento.</a:t>
            </a:r>
            <a:endParaRPr lang="it-IT" b="1" dirty="0">
              <a:solidFill>
                <a:schemeClr val="tx1">
                  <a:lumMod val="85000"/>
                </a:schemeClr>
              </a:solidFill>
            </a:endParaRPr>
          </a:p>
        </p:txBody>
      </p:sp>
      <p:sp>
        <p:nvSpPr>
          <p:cNvPr id="109" name="CasellaDiTesto 108">
            <a:extLst>
              <a:ext uri="{FF2B5EF4-FFF2-40B4-BE49-F238E27FC236}">
                <a16:creationId xmlns:a16="http://schemas.microsoft.com/office/drawing/2014/main" xmlns="" id="{D371ADF8-713E-4B54-B4D9-5BC8F112B346}"/>
              </a:ext>
            </a:extLst>
          </p:cNvPr>
          <p:cNvSpPr txBox="1"/>
          <p:nvPr/>
        </p:nvSpPr>
        <p:spPr>
          <a:xfrm>
            <a:off x="321268" y="6087836"/>
            <a:ext cx="11811012"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rgbClr val="426B6F"/>
                </a:solidFill>
              </a:rPr>
              <a:t>Se aumentano i flussi di cassa, la duration tenderà a ridursi, in quanto l'investitore rientrerà prima in possesso del capitale investito.</a:t>
            </a:r>
          </a:p>
        </p:txBody>
      </p:sp>
      <p:sp>
        <p:nvSpPr>
          <p:cNvPr id="110" name="Rettangolo arrotondato 44">
            <a:extLst>
              <a:ext uri="{FF2B5EF4-FFF2-40B4-BE49-F238E27FC236}">
                <a16:creationId xmlns:a16="http://schemas.microsoft.com/office/drawing/2014/main" xmlns="" id="{46204935-FDB6-4A6E-B4E3-7DFA7566DE77}"/>
              </a:ext>
            </a:extLst>
          </p:cNvPr>
          <p:cNvSpPr/>
          <p:nvPr/>
        </p:nvSpPr>
        <p:spPr>
          <a:xfrm>
            <a:off x="-109560" y="55666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111" name="Rettangolo arrotondato 44">
            <a:extLst>
              <a:ext uri="{FF2B5EF4-FFF2-40B4-BE49-F238E27FC236}">
                <a16:creationId xmlns:a16="http://schemas.microsoft.com/office/drawing/2014/main" xmlns="" id="{12922E67-D22A-4DAD-9A31-91A02FD3246A}"/>
              </a:ext>
            </a:extLst>
          </p:cNvPr>
          <p:cNvSpPr/>
          <p:nvPr/>
        </p:nvSpPr>
        <p:spPr>
          <a:xfrm>
            <a:off x="-109561" y="99026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112" name="Rettangolo arrotondato 44">
            <a:extLst>
              <a:ext uri="{FF2B5EF4-FFF2-40B4-BE49-F238E27FC236}">
                <a16:creationId xmlns:a16="http://schemas.microsoft.com/office/drawing/2014/main" xmlns="" id="{348387C1-2E6F-499F-B350-68114C8D643E}"/>
              </a:ext>
            </a:extLst>
          </p:cNvPr>
          <p:cNvSpPr/>
          <p:nvPr/>
        </p:nvSpPr>
        <p:spPr>
          <a:xfrm>
            <a:off x="684452" y="181598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113" name="Rettangolo arrotondato 44">
            <a:extLst>
              <a:ext uri="{FF2B5EF4-FFF2-40B4-BE49-F238E27FC236}">
                <a16:creationId xmlns:a16="http://schemas.microsoft.com/office/drawing/2014/main" xmlns="" id="{DD80413E-507E-4B68-8FAC-11613750AB7E}"/>
              </a:ext>
            </a:extLst>
          </p:cNvPr>
          <p:cNvSpPr/>
          <p:nvPr/>
        </p:nvSpPr>
        <p:spPr>
          <a:xfrm>
            <a:off x="6308316" y="144933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114" name="Rettangolo arrotondato 44">
            <a:extLst>
              <a:ext uri="{FF2B5EF4-FFF2-40B4-BE49-F238E27FC236}">
                <a16:creationId xmlns:a16="http://schemas.microsoft.com/office/drawing/2014/main" xmlns="" id="{789807EB-FFFF-4877-BFFD-3872E60C4908}"/>
              </a:ext>
            </a:extLst>
          </p:cNvPr>
          <p:cNvSpPr/>
          <p:nvPr/>
        </p:nvSpPr>
        <p:spPr>
          <a:xfrm>
            <a:off x="638559" y="462695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115" name="Rettangolo arrotondato 44">
            <a:extLst>
              <a:ext uri="{FF2B5EF4-FFF2-40B4-BE49-F238E27FC236}">
                <a16:creationId xmlns:a16="http://schemas.microsoft.com/office/drawing/2014/main" xmlns="" id="{677D5A12-7935-4ED0-A5FB-C562D9CCE223}"/>
              </a:ext>
            </a:extLst>
          </p:cNvPr>
          <p:cNvSpPr/>
          <p:nvPr/>
        </p:nvSpPr>
        <p:spPr>
          <a:xfrm>
            <a:off x="6816113" y="422469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116" name="Rettangolo arrotondato 44">
            <a:extLst>
              <a:ext uri="{FF2B5EF4-FFF2-40B4-BE49-F238E27FC236}">
                <a16:creationId xmlns:a16="http://schemas.microsoft.com/office/drawing/2014/main" xmlns="" id="{1279FAC2-719B-431B-B645-6CC3DC861586}"/>
              </a:ext>
            </a:extLst>
          </p:cNvPr>
          <p:cNvSpPr/>
          <p:nvPr/>
        </p:nvSpPr>
        <p:spPr>
          <a:xfrm>
            <a:off x="-122745" y="612978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Tree>
    <p:extLst>
      <p:ext uri="{BB962C8B-B14F-4D97-AF65-F5344CB8AC3E}">
        <p14:creationId xmlns:p14="http://schemas.microsoft.com/office/powerpoint/2010/main" val="315359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xmlns=""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008" y="512778"/>
            <a:ext cx="2934541" cy="1956361"/>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xmlns=""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xmlns="" id="{3D044AC9-C6B6-4F3F-9D7F-A0EEE1C75AD2}"/>
              </a:ext>
            </a:extLst>
          </p:cNvPr>
          <p:cNvSpPr/>
          <p:nvPr/>
        </p:nvSpPr>
        <p:spPr>
          <a:xfrm>
            <a:off x="3086100"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xmlns=""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xmlns=""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xmlns=""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a:cs typeface="Arial" charset="0"/>
              </a:rPr>
              <a:t>L’investimento in obbligazioni presenta rischi specifici?</a:t>
            </a:r>
            <a:endParaRPr lang="it-IT" sz="1600" dirty="0">
              <a:cs typeface="Arial" charset="0"/>
            </a:endParaRPr>
          </a:p>
        </p:txBody>
      </p:sp>
      <p:sp>
        <p:nvSpPr>
          <p:cNvPr id="69" name="Segnaposto testo 7">
            <a:extLst>
              <a:ext uri="{FF2B5EF4-FFF2-40B4-BE49-F238E27FC236}">
                <a16:creationId xmlns:a16="http://schemas.microsoft.com/office/drawing/2014/main" xmlns=""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a:cs typeface="Arial" charset="0"/>
              </a:rPr>
              <a:t>È possibile stimare la capacità dell’emittente di restituire il capitale?</a:t>
            </a:r>
            <a:endParaRPr lang="it-IT" sz="1600" dirty="0"/>
          </a:p>
        </p:txBody>
      </p:sp>
      <p:sp>
        <p:nvSpPr>
          <p:cNvPr id="70" name="Segnaposto testo 7">
            <a:extLst>
              <a:ext uri="{FF2B5EF4-FFF2-40B4-BE49-F238E27FC236}">
                <a16:creationId xmlns:a16="http://schemas.microsoft.com/office/drawing/2014/main" xmlns=""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Quanto incide il tasso di interesse sulla rischiosità dell’investimento obbligazionario?</a:t>
            </a:r>
            <a:endParaRPr lang="it-IT" sz="1600" dirty="0"/>
          </a:p>
        </p:txBody>
      </p:sp>
      <p:sp>
        <p:nvSpPr>
          <p:cNvPr id="71" name="Segnaposto testo 7">
            <a:extLst>
              <a:ext uri="{FF2B5EF4-FFF2-40B4-BE49-F238E27FC236}">
                <a16:creationId xmlns:a16="http://schemas.microsoft.com/office/drawing/2014/main" xmlns=""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2355767" y="189289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53546" y="0"/>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a:t>Immagini</a:t>
            </a:r>
          </a:p>
          <a:p>
            <a:pPr marL="342900" indent="-342900">
              <a:buAutoNum type="arabicPeriod"/>
            </a:pPr>
            <a:r>
              <a:rPr lang="it-IT" sz="1400">
                <a:hlinkClick r:id="rId4"/>
              </a:rPr>
              <a:t>https://pixabay.com/it/dadi-su-un-giornale-profitto-2656028/</a:t>
            </a:r>
            <a:endParaRPr lang="it-IT" sz="1400"/>
          </a:p>
          <a:p>
            <a:pPr marL="342900" indent="-342900">
              <a:buAutoNum type="arabicPeriod"/>
            </a:pPr>
            <a:r>
              <a:rPr lang="it-IT" sz="1400">
                <a:hlinkClick r:id="rId5"/>
              </a:rPr>
              <a:t>https://pixabay.com/it/calcolatore-calcolo-assicurazione-385506/</a:t>
            </a:r>
            <a:endParaRPr lang="it-IT" sz="1400"/>
          </a:p>
          <a:p>
            <a:pPr marL="342900" indent="-342900">
              <a:buAutoNum type="arabicPeriod"/>
            </a:pPr>
            <a:r>
              <a:rPr lang="it-IT" sz="1400">
                <a:hlinkClick r:id="rId6"/>
              </a:rPr>
              <a:t>https://pixabay.com/it/denaro-macchina-di-taglio-1314827/</a:t>
            </a:r>
            <a:endParaRPr lang="it-IT" sz="1400"/>
          </a:p>
          <a:p>
            <a:pPr marL="342900" indent="-342900">
              <a:buAutoNum type="arabicPeriod"/>
            </a:pPr>
            <a:r>
              <a:rPr lang="it-IT" sz="1400"/>
              <a:t>https://pixabay.com/it/clessidra-soldi-tempo-investimenti-1703349/</a:t>
            </a:r>
          </a:p>
          <a:p>
            <a:endParaRPr lang="it-IT" sz="1400"/>
          </a:p>
          <a:p>
            <a:endParaRPr lang="it-IT" sz="1400"/>
          </a:p>
          <a:p>
            <a:r>
              <a:rPr lang="it-IT" sz="1400"/>
              <a:t> </a:t>
            </a:r>
          </a:p>
          <a:p>
            <a:endParaRPr lang="it-IT" sz="1400" dirty="0"/>
          </a:p>
        </p:txBody>
      </p:sp>
      <p:pic>
        <p:nvPicPr>
          <p:cNvPr id="9222" name="Picture 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110311" y="638489"/>
            <a:ext cx="2936887" cy="1728480"/>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5506790"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170285" y="535458"/>
            <a:ext cx="2907900" cy="1938600"/>
          </a:xfrm>
          <a:prstGeom prst="flowChartDocumen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9228451" y="547524"/>
            <a:ext cx="2946007" cy="196400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1607207"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8562131" y="209173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xmlns="" id="{2036D021-4959-410B-9EA9-F240321A8817}"/>
              </a:ext>
            </a:extLst>
          </p:cNvPr>
          <p:cNvSpPr txBox="1">
            <a:spLocks/>
          </p:cNvSpPr>
          <p:nvPr/>
        </p:nvSpPr>
        <p:spPr>
          <a:xfrm>
            <a:off x="957819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Quali sono i fattori da considerare in caso di vendita dell’obbligazione prima della scadenza?</a:t>
            </a:r>
            <a:endParaRPr lang="it-IT" sz="1600" dirty="0"/>
          </a:p>
        </p:txBody>
      </p:sp>
    </p:spTree>
    <p:extLst>
      <p:ext uri="{BB962C8B-B14F-4D97-AF65-F5344CB8AC3E}">
        <p14:creationId xmlns:p14="http://schemas.microsoft.com/office/powerpoint/2010/main" val="345341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Documento 172">
            <a:extLst>
              <a:ext uri="{FF2B5EF4-FFF2-40B4-BE49-F238E27FC236}">
                <a16:creationId xmlns:a16="http://schemas.microsoft.com/office/drawing/2014/main" xmlns="" id="{6F24442D-F3F1-4E9E-8AF6-69D4CB8DBBA5}"/>
              </a:ext>
            </a:extLst>
          </p:cNvPr>
          <p:cNvSpPr/>
          <p:nvPr/>
        </p:nvSpPr>
        <p:spPr>
          <a:xfrm rot="10800000">
            <a:off x="12116" y="5722958"/>
            <a:ext cx="12192000" cy="1118683"/>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a:lnSpc>
                <a:spcPct val="150000"/>
              </a:lnSpc>
            </a:pPr>
            <a:endParaRPr lang="it-IT">
              <a:solidFill>
                <a:srgbClr val="EBEBEB">
                  <a:lumMod val="75000"/>
                </a:srgbClr>
              </a:solidFill>
              <a:latin typeface="Century Gothic"/>
            </a:endParaRPr>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17</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Da che cosa è influenzata la duration?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3055020" y="7464"/>
            <a:ext cx="2945460" cy="68505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2 escono tutti i grafici</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lvl="0">
              <a:defRPr/>
            </a:pPr>
            <a:endParaRPr lang="it-IT">
              <a:solidFill>
                <a:prstClr val="black"/>
              </a:solidFill>
            </a:endParaRPr>
          </a:p>
          <a:p>
            <a:pPr lvl="0">
              <a:defRPr/>
            </a:pPr>
            <a:endParaRPr lang="it-IT">
              <a:solidFill>
                <a:prstClr val="black"/>
              </a:solidFil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11" name="Rettangolo arrotondato 44">
            <a:extLst>
              <a:ext uri="{FF2B5EF4-FFF2-40B4-BE49-F238E27FC236}">
                <a16:creationId xmlns:a16="http://schemas.microsoft.com/office/drawing/2014/main" xmlns="" id="{12922E67-D22A-4DAD-9A31-91A02FD3246A}"/>
              </a:ext>
            </a:extLst>
          </p:cNvPr>
          <p:cNvSpPr/>
          <p:nvPr/>
        </p:nvSpPr>
        <p:spPr>
          <a:xfrm>
            <a:off x="5709137" y="301169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112" name="Rettangolo arrotondato 44">
            <a:extLst>
              <a:ext uri="{FF2B5EF4-FFF2-40B4-BE49-F238E27FC236}">
                <a16:creationId xmlns:a16="http://schemas.microsoft.com/office/drawing/2014/main" xmlns="" id="{348387C1-2E6F-499F-B350-68114C8D643E}"/>
              </a:ext>
            </a:extLst>
          </p:cNvPr>
          <p:cNvSpPr/>
          <p:nvPr/>
        </p:nvSpPr>
        <p:spPr>
          <a:xfrm>
            <a:off x="636630" y="613657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grpSp>
        <p:nvGrpSpPr>
          <p:cNvPr id="54" name="Gruppo 53">
            <a:extLst>
              <a:ext uri="{FF2B5EF4-FFF2-40B4-BE49-F238E27FC236}">
                <a16:creationId xmlns:a16="http://schemas.microsoft.com/office/drawing/2014/main" xmlns="" id="{48B02345-B78D-4ECB-8582-255E491150E0}"/>
              </a:ext>
            </a:extLst>
          </p:cNvPr>
          <p:cNvGrpSpPr/>
          <p:nvPr/>
        </p:nvGrpSpPr>
        <p:grpSpPr>
          <a:xfrm>
            <a:off x="391180" y="1565174"/>
            <a:ext cx="10429599" cy="3973778"/>
            <a:chOff x="-231632" y="1668464"/>
            <a:chExt cx="7989745" cy="3035299"/>
          </a:xfrm>
        </p:grpSpPr>
        <p:sp>
          <p:nvSpPr>
            <p:cNvPr id="64" name="Line 16">
              <a:extLst>
                <a:ext uri="{FF2B5EF4-FFF2-40B4-BE49-F238E27FC236}">
                  <a16:creationId xmlns:a16="http://schemas.microsoft.com/office/drawing/2014/main" xmlns="" id="{BF7164DB-DE2E-4EF6-8572-C359D1C07822}"/>
                </a:ext>
              </a:extLst>
            </p:cNvPr>
            <p:cNvSpPr>
              <a:spLocks noChangeShapeType="1"/>
            </p:cNvSpPr>
            <p:nvPr/>
          </p:nvSpPr>
          <p:spPr bwMode="auto">
            <a:xfrm>
              <a:off x="2424113" y="4246563"/>
              <a:ext cx="3124200"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67" name="Rectangle 18">
              <a:extLst>
                <a:ext uri="{FF2B5EF4-FFF2-40B4-BE49-F238E27FC236}">
                  <a16:creationId xmlns:a16="http://schemas.microsoft.com/office/drawing/2014/main" xmlns="" id="{D07964FB-C835-43B4-9F2D-00ED8E2205BB}"/>
                </a:ext>
              </a:extLst>
            </p:cNvPr>
            <p:cNvSpPr>
              <a:spLocks noChangeArrowheads="1"/>
            </p:cNvSpPr>
            <p:nvPr/>
          </p:nvSpPr>
          <p:spPr bwMode="auto">
            <a:xfrm>
              <a:off x="2438400" y="4246563"/>
              <a:ext cx="152400" cy="457200"/>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8" name="Rectangle 19">
              <a:extLst>
                <a:ext uri="{FF2B5EF4-FFF2-40B4-BE49-F238E27FC236}">
                  <a16:creationId xmlns:a16="http://schemas.microsoft.com/office/drawing/2014/main" xmlns="" id="{14630089-44F7-460E-B48E-B9564B30D4DD}"/>
                </a:ext>
              </a:extLst>
            </p:cNvPr>
            <p:cNvSpPr>
              <a:spLocks noChangeArrowheads="1"/>
            </p:cNvSpPr>
            <p:nvPr/>
          </p:nvSpPr>
          <p:spPr bwMode="auto">
            <a:xfrm>
              <a:off x="5472113" y="3484563"/>
              <a:ext cx="152400" cy="762000"/>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nvGrpSpPr>
            <p:cNvPr id="70" name="Group 20">
              <a:extLst>
                <a:ext uri="{FF2B5EF4-FFF2-40B4-BE49-F238E27FC236}">
                  <a16:creationId xmlns:a16="http://schemas.microsoft.com/office/drawing/2014/main" xmlns="" id="{EF6FE8FE-85AA-40A8-8024-759FD7DDE3B4}"/>
                </a:ext>
              </a:extLst>
            </p:cNvPr>
            <p:cNvGrpSpPr>
              <a:grpSpLocks/>
            </p:cNvGrpSpPr>
            <p:nvPr/>
          </p:nvGrpSpPr>
          <p:grpSpPr bwMode="auto">
            <a:xfrm>
              <a:off x="2728913" y="3929063"/>
              <a:ext cx="608012" cy="315912"/>
              <a:chOff x="1872" y="2440"/>
              <a:chExt cx="383" cy="335"/>
            </a:xfrm>
          </p:grpSpPr>
          <p:sp>
            <p:nvSpPr>
              <p:cNvPr id="168" name="Rectangle 21">
                <a:extLst>
                  <a:ext uri="{FF2B5EF4-FFF2-40B4-BE49-F238E27FC236}">
                    <a16:creationId xmlns:a16="http://schemas.microsoft.com/office/drawing/2014/main" xmlns="" id="{006D22F1-AF5C-475F-B664-6C8629B9F03C}"/>
                  </a:ext>
                </a:extLst>
              </p:cNvPr>
              <p:cNvSpPr>
                <a:spLocks noChangeArrowheads="1"/>
              </p:cNvSpPr>
              <p:nvPr/>
            </p:nvSpPr>
            <p:spPr bwMode="auto">
              <a:xfrm>
                <a:off x="1872"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69" name="Rectangle 22">
                <a:extLst>
                  <a:ext uri="{FF2B5EF4-FFF2-40B4-BE49-F238E27FC236}">
                    <a16:creationId xmlns:a16="http://schemas.microsoft.com/office/drawing/2014/main" xmlns="" id="{D17C863A-1BE1-4255-8BD6-A91CA2AE3309}"/>
                  </a:ext>
                </a:extLst>
              </p:cNvPr>
              <p:cNvSpPr>
                <a:spLocks noChangeArrowheads="1"/>
              </p:cNvSpPr>
              <p:nvPr/>
            </p:nvSpPr>
            <p:spPr bwMode="auto">
              <a:xfrm>
                <a:off x="2016"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70" name="Rectangle 23">
                <a:extLst>
                  <a:ext uri="{FF2B5EF4-FFF2-40B4-BE49-F238E27FC236}">
                    <a16:creationId xmlns:a16="http://schemas.microsoft.com/office/drawing/2014/main" xmlns="" id="{52C782FB-8FC3-47CC-8605-9314957DA467}"/>
                  </a:ext>
                </a:extLst>
              </p:cNvPr>
              <p:cNvSpPr>
                <a:spLocks noChangeArrowheads="1"/>
              </p:cNvSpPr>
              <p:nvPr/>
            </p:nvSpPr>
            <p:spPr bwMode="auto">
              <a:xfrm>
                <a:off x="2160"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 name="AutoShape 24">
              <a:extLst>
                <a:ext uri="{FF2B5EF4-FFF2-40B4-BE49-F238E27FC236}">
                  <a16:creationId xmlns:a16="http://schemas.microsoft.com/office/drawing/2014/main" xmlns="" id="{B7100A53-E018-48A9-8347-F6789487C481}"/>
                </a:ext>
              </a:extLst>
            </p:cNvPr>
            <p:cNvSpPr>
              <a:spLocks noChangeArrowheads="1"/>
            </p:cNvSpPr>
            <p:nvPr/>
          </p:nvSpPr>
          <p:spPr bwMode="auto">
            <a:xfrm>
              <a:off x="5243513" y="4322763"/>
              <a:ext cx="381000" cy="381000"/>
            </a:xfrm>
            <a:prstGeom prst="triangle">
              <a:avLst>
                <a:gd name="adj" fmla="val 50000"/>
              </a:avLst>
            </a:prstGeom>
            <a:solidFill>
              <a:srgbClr val="FF66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2" name="AutoShape 25">
              <a:extLst>
                <a:ext uri="{FF2B5EF4-FFF2-40B4-BE49-F238E27FC236}">
                  <a16:creationId xmlns:a16="http://schemas.microsoft.com/office/drawing/2014/main" xmlns="" id="{2EA2C322-D3AB-4D11-823B-CD9765DABF35}"/>
                </a:ext>
              </a:extLst>
            </p:cNvPr>
            <p:cNvSpPr>
              <a:spLocks noChangeArrowheads="1"/>
            </p:cNvSpPr>
            <p:nvPr/>
          </p:nvSpPr>
          <p:spPr bwMode="auto">
            <a:xfrm>
              <a:off x="3897313" y="4276725"/>
              <a:ext cx="381000" cy="381000"/>
            </a:xfrm>
            <a:prstGeom prst="triangle">
              <a:avLst>
                <a:gd name="adj" fmla="val 50000"/>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nvGrpSpPr>
            <p:cNvPr id="74" name="Group 26">
              <a:extLst>
                <a:ext uri="{FF2B5EF4-FFF2-40B4-BE49-F238E27FC236}">
                  <a16:creationId xmlns:a16="http://schemas.microsoft.com/office/drawing/2014/main" xmlns="" id="{98DDD549-0313-495F-AEC2-CF7FF7761E4C}"/>
                </a:ext>
              </a:extLst>
            </p:cNvPr>
            <p:cNvGrpSpPr>
              <a:grpSpLocks/>
            </p:cNvGrpSpPr>
            <p:nvPr/>
          </p:nvGrpSpPr>
          <p:grpSpPr bwMode="auto">
            <a:xfrm>
              <a:off x="2728913" y="4017963"/>
              <a:ext cx="608012" cy="227012"/>
              <a:chOff x="1872" y="2632"/>
              <a:chExt cx="383" cy="143"/>
            </a:xfrm>
          </p:grpSpPr>
          <p:sp>
            <p:nvSpPr>
              <p:cNvPr id="165" name="Rectangle 27">
                <a:extLst>
                  <a:ext uri="{FF2B5EF4-FFF2-40B4-BE49-F238E27FC236}">
                    <a16:creationId xmlns:a16="http://schemas.microsoft.com/office/drawing/2014/main" xmlns="" id="{76A299E8-1114-405E-8834-FC5420554A29}"/>
                  </a:ext>
                </a:extLst>
              </p:cNvPr>
              <p:cNvSpPr>
                <a:spLocks noChangeArrowheads="1"/>
              </p:cNvSpPr>
              <p:nvPr/>
            </p:nvSpPr>
            <p:spPr bwMode="auto">
              <a:xfrm>
                <a:off x="1872"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66" name="Rectangle 28">
                <a:extLst>
                  <a:ext uri="{FF2B5EF4-FFF2-40B4-BE49-F238E27FC236}">
                    <a16:creationId xmlns:a16="http://schemas.microsoft.com/office/drawing/2014/main" xmlns="" id="{6BB03494-1F85-4540-80BD-A1D61E49035C}"/>
                  </a:ext>
                </a:extLst>
              </p:cNvPr>
              <p:cNvSpPr>
                <a:spLocks noChangeArrowheads="1"/>
              </p:cNvSpPr>
              <p:nvPr/>
            </p:nvSpPr>
            <p:spPr bwMode="auto">
              <a:xfrm>
                <a:off x="2016"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67" name="Rectangle 29">
                <a:extLst>
                  <a:ext uri="{FF2B5EF4-FFF2-40B4-BE49-F238E27FC236}">
                    <a16:creationId xmlns:a16="http://schemas.microsoft.com/office/drawing/2014/main" xmlns="" id="{6B29B788-8C0A-47C6-BB2E-0E42BCF3252C}"/>
                  </a:ext>
                </a:extLst>
              </p:cNvPr>
              <p:cNvSpPr>
                <a:spLocks noChangeArrowheads="1"/>
              </p:cNvSpPr>
              <p:nvPr/>
            </p:nvSpPr>
            <p:spPr bwMode="auto">
              <a:xfrm>
                <a:off x="2160"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5" name="AutoShape 30">
              <a:extLst>
                <a:ext uri="{FF2B5EF4-FFF2-40B4-BE49-F238E27FC236}">
                  <a16:creationId xmlns:a16="http://schemas.microsoft.com/office/drawing/2014/main" xmlns="" id="{B9C1D608-5472-4BC5-ACC1-F1A2CC400275}"/>
                </a:ext>
              </a:extLst>
            </p:cNvPr>
            <p:cNvSpPr>
              <a:spLocks noChangeArrowheads="1"/>
            </p:cNvSpPr>
            <p:nvPr/>
          </p:nvSpPr>
          <p:spPr bwMode="auto">
            <a:xfrm>
              <a:off x="3249613" y="4276725"/>
              <a:ext cx="381000" cy="381000"/>
            </a:xfrm>
            <a:prstGeom prst="triangle">
              <a:avLst>
                <a:gd name="adj" fmla="val 50000"/>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6" name="Rectangle 45">
              <a:extLst>
                <a:ext uri="{FF2B5EF4-FFF2-40B4-BE49-F238E27FC236}">
                  <a16:creationId xmlns:a16="http://schemas.microsoft.com/office/drawing/2014/main" xmlns="" id="{92BABEF5-AB81-4254-A31D-B065D1AA58AA}"/>
                </a:ext>
              </a:extLst>
            </p:cNvPr>
            <p:cNvSpPr>
              <a:spLocks noChangeArrowheads="1"/>
            </p:cNvSpPr>
            <p:nvPr/>
          </p:nvSpPr>
          <p:spPr bwMode="auto">
            <a:xfrm>
              <a:off x="-214313" y="3814440"/>
              <a:ext cx="1363662" cy="546100"/>
            </a:xfrm>
            <a:prstGeom prst="rect">
              <a:avLst/>
            </a:prstGeom>
            <a:solidFill>
              <a:srgbClr val="B01513"/>
            </a:solidFill>
            <a:ln w="64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algn="ctr" eaLnBrk="0" hangingPunct="0">
                <a:buClr>
                  <a:srgbClr val="333399"/>
                </a:buClr>
              </a:pPr>
              <a:r>
                <a:rPr lang="en-GB" altLang="it-IT" sz="1400" b="1">
                  <a:solidFill>
                    <a:schemeClr val="tx1"/>
                  </a:solidFill>
                  <a:latin typeface="+mj-lt"/>
                </a:rPr>
                <a:t>ENTITÀ DELLE </a:t>
              </a:r>
            </a:p>
            <a:p>
              <a:pPr algn="ctr" eaLnBrk="0" hangingPunct="0">
                <a:buClr>
                  <a:srgbClr val="333399"/>
                </a:buClr>
              </a:pPr>
              <a:r>
                <a:rPr lang="en-GB" altLang="it-IT" sz="1400" b="1">
                  <a:solidFill>
                    <a:schemeClr val="tx1"/>
                  </a:solidFill>
                  <a:latin typeface="+mj-lt"/>
                </a:rPr>
                <a:t>CEDOLE</a:t>
              </a:r>
            </a:p>
          </p:txBody>
        </p:sp>
        <p:sp>
          <p:nvSpPr>
            <p:cNvPr id="77" name="Rectangle 46">
              <a:extLst>
                <a:ext uri="{FF2B5EF4-FFF2-40B4-BE49-F238E27FC236}">
                  <a16:creationId xmlns:a16="http://schemas.microsoft.com/office/drawing/2014/main" xmlns="" id="{74F6FFE4-379B-4D8B-8575-77150046E14B}"/>
                </a:ext>
              </a:extLst>
            </p:cNvPr>
            <p:cNvSpPr>
              <a:spLocks noChangeArrowheads="1"/>
            </p:cNvSpPr>
            <p:nvPr/>
          </p:nvSpPr>
          <p:spPr bwMode="auto">
            <a:xfrm>
              <a:off x="-231632" y="1911083"/>
              <a:ext cx="1363662" cy="546100"/>
            </a:xfrm>
            <a:prstGeom prst="rect">
              <a:avLst/>
            </a:prstGeom>
            <a:solidFill>
              <a:srgbClr val="B01513"/>
            </a:solidFill>
            <a:ln w="648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algn="ctr" eaLnBrk="0" hangingPunct="0">
                <a:lnSpc>
                  <a:spcPct val="100000"/>
                </a:lnSpc>
                <a:buClr>
                  <a:srgbClr val="333399"/>
                </a:buClr>
              </a:pPr>
              <a:r>
                <a:rPr lang="en-GB" altLang="it-IT" sz="1400" b="1">
                  <a:solidFill>
                    <a:schemeClr val="tx1"/>
                  </a:solidFill>
                  <a:latin typeface="+mj-lt"/>
                </a:rPr>
                <a:t>FREQUENZA DELLE </a:t>
              </a:r>
            </a:p>
            <a:p>
              <a:pPr algn="ctr" eaLnBrk="0" hangingPunct="0">
                <a:lnSpc>
                  <a:spcPct val="100000"/>
                </a:lnSpc>
                <a:buClr>
                  <a:srgbClr val="333399"/>
                </a:buClr>
              </a:pPr>
              <a:r>
                <a:rPr lang="en-GB" altLang="it-IT" sz="1400" b="1">
                  <a:solidFill>
                    <a:schemeClr val="tx1"/>
                  </a:solidFill>
                  <a:latin typeface="+mj-lt"/>
                </a:rPr>
                <a:t>CEDOLE</a:t>
              </a:r>
            </a:p>
          </p:txBody>
        </p:sp>
        <p:grpSp>
          <p:nvGrpSpPr>
            <p:cNvPr id="79" name="Group 94">
              <a:extLst>
                <a:ext uri="{FF2B5EF4-FFF2-40B4-BE49-F238E27FC236}">
                  <a16:creationId xmlns:a16="http://schemas.microsoft.com/office/drawing/2014/main" xmlns="" id="{D5299C23-4579-4FE0-B3B7-D49D3F0DEA79}"/>
                </a:ext>
              </a:extLst>
            </p:cNvPr>
            <p:cNvGrpSpPr>
              <a:grpSpLocks/>
            </p:cNvGrpSpPr>
            <p:nvPr/>
          </p:nvGrpSpPr>
          <p:grpSpPr bwMode="auto">
            <a:xfrm>
              <a:off x="1281113" y="1744663"/>
              <a:ext cx="3170237" cy="1219200"/>
              <a:chOff x="1536" y="1264"/>
              <a:chExt cx="1997" cy="768"/>
            </a:xfrm>
          </p:grpSpPr>
          <p:sp>
            <p:nvSpPr>
              <p:cNvPr id="143" name="Line 3">
                <a:extLst>
                  <a:ext uri="{FF2B5EF4-FFF2-40B4-BE49-F238E27FC236}">
                    <a16:creationId xmlns:a16="http://schemas.microsoft.com/office/drawing/2014/main" xmlns="" id="{FEC6D9AD-0D09-431A-A8A4-B726347895C6}"/>
                  </a:ext>
                </a:extLst>
              </p:cNvPr>
              <p:cNvSpPr>
                <a:spLocks noChangeShapeType="1"/>
              </p:cNvSpPr>
              <p:nvPr/>
            </p:nvSpPr>
            <p:spPr bwMode="auto">
              <a:xfrm>
                <a:off x="1536" y="1744"/>
                <a:ext cx="1968" cy="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sp>
            <p:nvSpPr>
              <p:cNvPr id="144" name="Rectangle 5">
                <a:extLst>
                  <a:ext uri="{FF2B5EF4-FFF2-40B4-BE49-F238E27FC236}">
                    <a16:creationId xmlns:a16="http://schemas.microsoft.com/office/drawing/2014/main" xmlns="" id="{B6F16A29-30BB-43ED-AD43-A93199DCB9D5}"/>
                  </a:ext>
                </a:extLst>
              </p:cNvPr>
              <p:cNvSpPr>
                <a:spLocks noChangeArrowheads="1"/>
              </p:cNvSpPr>
              <p:nvPr/>
            </p:nvSpPr>
            <p:spPr bwMode="auto">
              <a:xfrm>
                <a:off x="1565" y="1744"/>
                <a:ext cx="96" cy="288"/>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45" name="Rectangle 6">
                <a:extLst>
                  <a:ext uri="{FF2B5EF4-FFF2-40B4-BE49-F238E27FC236}">
                    <a16:creationId xmlns:a16="http://schemas.microsoft.com/office/drawing/2014/main" xmlns="" id="{B39992FD-D34D-45FB-9987-4FE9E6BE94ED}"/>
                  </a:ext>
                </a:extLst>
              </p:cNvPr>
              <p:cNvSpPr>
                <a:spLocks noChangeArrowheads="1"/>
              </p:cNvSpPr>
              <p:nvPr/>
            </p:nvSpPr>
            <p:spPr bwMode="auto">
              <a:xfrm>
                <a:off x="3437" y="1264"/>
                <a:ext cx="96" cy="480"/>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nvGrpSpPr>
              <p:cNvPr id="146" name="Group 7">
                <a:extLst>
                  <a:ext uri="{FF2B5EF4-FFF2-40B4-BE49-F238E27FC236}">
                    <a16:creationId xmlns:a16="http://schemas.microsoft.com/office/drawing/2014/main" xmlns="" id="{68F78139-06CF-42C7-A9F7-8B4E6137B328}"/>
                  </a:ext>
                </a:extLst>
              </p:cNvPr>
              <p:cNvGrpSpPr>
                <a:grpSpLocks/>
              </p:cNvGrpSpPr>
              <p:nvPr/>
            </p:nvGrpSpPr>
            <p:grpSpPr bwMode="auto">
              <a:xfrm>
                <a:off x="1728" y="1661"/>
                <a:ext cx="383" cy="82"/>
                <a:chOff x="1728" y="1408"/>
                <a:chExt cx="383" cy="335"/>
              </a:xfrm>
            </p:grpSpPr>
            <p:sp>
              <p:nvSpPr>
                <p:cNvPr id="162" name="Rectangle 8">
                  <a:extLst>
                    <a:ext uri="{FF2B5EF4-FFF2-40B4-BE49-F238E27FC236}">
                      <a16:creationId xmlns:a16="http://schemas.microsoft.com/office/drawing/2014/main" xmlns="" id="{D519BF3D-8CB8-4B55-A62C-1A21E5197D88}"/>
                    </a:ext>
                  </a:extLst>
                </p:cNvPr>
                <p:cNvSpPr>
                  <a:spLocks noChangeArrowheads="1"/>
                </p:cNvSpPr>
                <p:nvPr/>
              </p:nvSpPr>
              <p:spPr bwMode="auto">
                <a:xfrm>
                  <a:off x="1728"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63" name="Rectangle 9">
                  <a:extLst>
                    <a:ext uri="{FF2B5EF4-FFF2-40B4-BE49-F238E27FC236}">
                      <a16:creationId xmlns:a16="http://schemas.microsoft.com/office/drawing/2014/main" xmlns="" id="{5153B0CF-BB69-4B9A-8BAB-AFD1A6AF3873}"/>
                    </a:ext>
                  </a:extLst>
                </p:cNvPr>
                <p:cNvSpPr>
                  <a:spLocks noChangeArrowheads="1"/>
                </p:cNvSpPr>
                <p:nvPr/>
              </p:nvSpPr>
              <p:spPr bwMode="auto">
                <a:xfrm>
                  <a:off x="1872"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64" name="Rectangle 10">
                  <a:extLst>
                    <a:ext uri="{FF2B5EF4-FFF2-40B4-BE49-F238E27FC236}">
                      <a16:creationId xmlns:a16="http://schemas.microsoft.com/office/drawing/2014/main" xmlns="" id="{7649CA04-11F5-4399-BE67-51541016586A}"/>
                    </a:ext>
                  </a:extLst>
                </p:cNvPr>
                <p:cNvSpPr>
                  <a:spLocks noChangeArrowheads="1"/>
                </p:cNvSpPr>
                <p:nvPr/>
              </p:nvSpPr>
              <p:spPr bwMode="auto">
                <a:xfrm>
                  <a:off x="2016"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147" name="AutoShape 12">
                <a:extLst>
                  <a:ext uri="{FF2B5EF4-FFF2-40B4-BE49-F238E27FC236}">
                    <a16:creationId xmlns:a16="http://schemas.microsoft.com/office/drawing/2014/main" xmlns="" id="{DB3E90D0-088C-4231-BF75-C3514AB96B77}"/>
                  </a:ext>
                </a:extLst>
              </p:cNvPr>
              <p:cNvSpPr>
                <a:spLocks noChangeArrowheads="1"/>
              </p:cNvSpPr>
              <p:nvPr/>
            </p:nvSpPr>
            <p:spPr bwMode="auto">
              <a:xfrm>
                <a:off x="2112" y="1792"/>
                <a:ext cx="240" cy="240"/>
              </a:xfrm>
              <a:prstGeom prst="triangle">
                <a:avLst>
                  <a:gd name="adj" fmla="val 50000"/>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nvGrpSpPr>
              <p:cNvPr id="148" name="Group 47">
                <a:extLst>
                  <a:ext uri="{FF2B5EF4-FFF2-40B4-BE49-F238E27FC236}">
                    <a16:creationId xmlns:a16="http://schemas.microsoft.com/office/drawing/2014/main" xmlns="" id="{C4C69243-CF74-4352-8FC7-D284E1A92354}"/>
                  </a:ext>
                </a:extLst>
              </p:cNvPr>
              <p:cNvGrpSpPr>
                <a:grpSpLocks/>
              </p:cNvGrpSpPr>
              <p:nvPr/>
            </p:nvGrpSpPr>
            <p:grpSpPr bwMode="auto">
              <a:xfrm>
                <a:off x="2154" y="1661"/>
                <a:ext cx="383" cy="82"/>
                <a:chOff x="1728" y="1408"/>
                <a:chExt cx="383" cy="335"/>
              </a:xfrm>
            </p:grpSpPr>
            <p:sp>
              <p:nvSpPr>
                <p:cNvPr id="159" name="Rectangle 48">
                  <a:extLst>
                    <a:ext uri="{FF2B5EF4-FFF2-40B4-BE49-F238E27FC236}">
                      <a16:creationId xmlns:a16="http://schemas.microsoft.com/office/drawing/2014/main" xmlns="" id="{09B463B7-BED6-4D91-A0F5-EA13D24E7660}"/>
                    </a:ext>
                  </a:extLst>
                </p:cNvPr>
                <p:cNvSpPr>
                  <a:spLocks noChangeArrowheads="1"/>
                </p:cNvSpPr>
                <p:nvPr/>
              </p:nvSpPr>
              <p:spPr bwMode="auto">
                <a:xfrm>
                  <a:off x="1728"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60" name="Rectangle 49">
                  <a:extLst>
                    <a:ext uri="{FF2B5EF4-FFF2-40B4-BE49-F238E27FC236}">
                      <a16:creationId xmlns:a16="http://schemas.microsoft.com/office/drawing/2014/main" xmlns="" id="{2CD51051-4200-44AC-9B37-F457C6CF1B21}"/>
                    </a:ext>
                  </a:extLst>
                </p:cNvPr>
                <p:cNvSpPr>
                  <a:spLocks noChangeArrowheads="1"/>
                </p:cNvSpPr>
                <p:nvPr/>
              </p:nvSpPr>
              <p:spPr bwMode="auto">
                <a:xfrm>
                  <a:off x="1872"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61" name="Rectangle 50">
                  <a:extLst>
                    <a:ext uri="{FF2B5EF4-FFF2-40B4-BE49-F238E27FC236}">
                      <a16:creationId xmlns:a16="http://schemas.microsoft.com/office/drawing/2014/main" xmlns="" id="{53CE04DC-7E92-473E-935E-FFE473C8F911}"/>
                    </a:ext>
                  </a:extLst>
                </p:cNvPr>
                <p:cNvSpPr>
                  <a:spLocks noChangeArrowheads="1"/>
                </p:cNvSpPr>
                <p:nvPr/>
              </p:nvSpPr>
              <p:spPr bwMode="auto">
                <a:xfrm>
                  <a:off x="2016"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grpSp>
            <p:nvGrpSpPr>
              <p:cNvPr id="149" name="Group 51">
                <a:extLst>
                  <a:ext uri="{FF2B5EF4-FFF2-40B4-BE49-F238E27FC236}">
                    <a16:creationId xmlns:a16="http://schemas.microsoft.com/office/drawing/2014/main" xmlns="" id="{8A298290-BCA2-43B6-A0B9-DBFEF9837117}"/>
                  </a:ext>
                </a:extLst>
              </p:cNvPr>
              <p:cNvGrpSpPr>
                <a:grpSpLocks/>
              </p:cNvGrpSpPr>
              <p:nvPr/>
            </p:nvGrpSpPr>
            <p:grpSpPr bwMode="auto">
              <a:xfrm>
                <a:off x="2562" y="1661"/>
                <a:ext cx="383" cy="82"/>
                <a:chOff x="1728" y="1408"/>
                <a:chExt cx="383" cy="335"/>
              </a:xfrm>
            </p:grpSpPr>
            <p:sp>
              <p:nvSpPr>
                <p:cNvPr id="156" name="Rectangle 52">
                  <a:extLst>
                    <a:ext uri="{FF2B5EF4-FFF2-40B4-BE49-F238E27FC236}">
                      <a16:creationId xmlns:a16="http://schemas.microsoft.com/office/drawing/2014/main" xmlns="" id="{8E250AED-90FB-4D0C-8CDE-2477F4277043}"/>
                    </a:ext>
                  </a:extLst>
                </p:cNvPr>
                <p:cNvSpPr>
                  <a:spLocks noChangeArrowheads="1"/>
                </p:cNvSpPr>
                <p:nvPr/>
              </p:nvSpPr>
              <p:spPr bwMode="auto">
                <a:xfrm>
                  <a:off x="1728"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57" name="Rectangle 53">
                  <a:extLst>
                    <a:ext uri="{FF2B5EF4-FFF2-40B4-BE49-F238E27FC236}">
                      <a16:creationId xmlns:a16="http://schemas.microsoft.com/office/drawing/2014/main" xmlns="" id="{16CA1954-CD98-4A3A-94B5-E7FE41248435}"/>
                    </a:ext>
                  </a:extLst>
                </p:cNvPr>
                <p:cNvSpPr>
                  <a:spLocks noChangeArrowheads="1"/>
                </p:cNvSpPr>
                <p:nvPr/>
              </p:nvSpPr>
              <p:spPr bwMode="auto">
                <a:xfrm>
                  <a:off x="1872"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58" name="Rectangle 54">
                  <a:extLst>
                    <a:ext uri="{FF2B5EF4-FFF2-40B4-BE49-F238E27FC236}">
                      <a16:creationId xmlns:a16="http://schemas.microsoft.com/office/drawing/2014/main" xmlns="" id="{E845B059-80A3-4690-8688-598B490B5AE8}"/>
                    </a:ext>
                  </a:extLst>
                </p:cNvPr>
                <p:cNvSpPr>
                  <a:spLocks noChangeArrowheads="1"/>
                </p:cNvSpPr>
                <p:nvPr/>
              </p:nvSpPr>
              <p:spPr bwMode="auto">
                <a:xfrm>
                  <a:off x="2016"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grpSp>
            <p:nvGrpSpPr>
              <p:cNvPr id="150" name="Group 55">
                <a:extLst>
                  <a:ext uri="{FF2B5EF4-FFF2-40B4-BE49-F238E27FC236}">
                    <a16:creationId xmlns:a16="http://schemas.microsoft.com/office/drawing/2014/main" xmlns="" id="{22195393-FC37-45A0-B696-C977F2054438}"/>
                  </a:ext>
                </a:extLst>
              </p:cNvPr>
              <p:cNvGrpSpPr>
                <a:grpSpLocks/>
              </p:cNvGrpSpPr>
              <p:nvPr/>
            </p:nvGrpSpPr>
            <p:grpSpPr bwMode="auto">
              <a:xfrm>
                <a:off x="3016" y="1661"/>
                <a:ext cx="383" cy="82"/>
                <a:chOff x="1728" y="1408"/>
                <a:chExt cx="383" cy="335"/>
              </a:xfrm>
            </p:grpSpPr>
            <p:sp>
              <p:nvSpPr>
                <p:cNvPr id="153" name="Rectangle 56">
                  <a:extLst>
                    <a:ext uri="{FF2B5EF4-FFF2-40B4-BE49-F238E27FC236}">
                      <a16:creationId xmlns:a16="http://schemas.microsoft.com/office/drawing/2014/main" xmlns="" id="{C39CC86C-FE04-434D-82FD-D805AA0139B3}"/>
                    </a:ext>
                  </a:extLst>
                </p:cNvPr>
                <p:cNvSpPr>
                  <a:spLocks noChangeArrowheads="1"/>
                </p:cNvSpPr>
                <p:nvPr/>
              </p:nvSpPr>
              <p:spPr bwMode="auto">
                <a:xfrm>
                  <a:off x="1728"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54" name="Rectangle 57">
                  <a:extLst>
                    <a:ext uri="{FF2B5EF4-FFF2-40B4-BE49-F238E27FC236}">
                      <a16:creationId xmlns:a16="http://schemas.microsoft.com/office/drawing/2014/main" xmlns="" id="{346817F1-5A32-420E-8074-59120FB61B41}"/>
                    </a:ext>
                  </a:extLst>
                </p:cNvPr>
                <p:cNvSpPr>
                  <a:spLocks noChangeArrowheads="1"/>
                </p:cNvSpPr>
                <p:nvPr/>
              </p:nvSpPr>
              <p:spPr bwMode="auto">
                <a:xfrm>
                  <a:off x="1872"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55" name="Rectangle 58">
                  <a:extLst>
                    <a:ext uri="{FF2B5EF4-FFF2-40B4-BE49-F238E27FC236}">
                      <a16:creationId xmlns:a16="http://schemas.microsoft.com/office/drawing/2014/main" xmlns="" id="{F26CDFC8-5368-4C4E-ABCA-EA12694127D0}"/>
                    </a:ext>
                  </a:extLst>
                </p:cNvPr>
                <p:cNvSpPr>
                  <a:spLocks noChangeArrowheads="1"/>
                </p:cNvSpPr>
                <p:nvPr/>
              </p:nvSpPr>
              <p:spPr bwMode="auto">
                <a:xfrm>
                  <a:off x="2016" y="1408"/>
                  <a:ext cx="96" cy="336"/>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151" name="Line 65">
                <a:extLst>
                  <a:ext uri="{FF2B5EF4-FFF2-40B4-BE49-F238E27FC236}">
                    <a16:creationId xmlns:a16="http://schemas.microsoft.com/office/drawing/2014/main" xmlns="" id="{926BBCB3-73CA-4AB3-96D5-E49FB2A064F1}"/>
                  </a:ext>
                </a:extLst>
              </p:cNvPr>
              <p:cNvSpPr>
                <a:spLocks noChangeShapeType="1"/>
              </p:cNvSpPr>
              <p:nvPr/>
            </p:nvSpPr>
            <p:spPr bwMode="auto">
              <a:xfrm>
                <a:off x="1791" y="1843"/>
                <a:ext cx="18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52" name="Text Box 66">
                <a:extLst>
                  <a:ext uri="{FF2B5EF4-FFF2-40B4-BE49-F238E27FC236}">
                    <a16:creationId xmlns:a16="http://schemas.microsoft.com/office/drawing/2014/main" xmlns="" id="{C3F3A305-C0D9-498D-820E-F0122B8B4E5D}"/>
                  </a:ext>
                </a:extLst>
              </p:cNvPr>
              <p:cNvSpPr txBox="1">
                <a:spLocks noChangeArrowheads="1"/>
              </p:cNvSpPr>
              <p:nvPr/>
            </p:nvSpPr>
            <p:spPr bwMode="auto">
              <a:xfrm>
                <a:off x="1701" y="1888"/>
                <a:ext cx="408" cy="13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200" b="1"/>
                  <a:t>D</a:t>
                </a:r>
                <a:r>
                  <a:rPr lang="it-IT" altLang="it-IT" sz="1200" b="1">
                    <a:solidFill>
                      <a:schemeClr val="tx1"/>
                    </a:solidFill>
                  </a:rPr>
                  <a:t>uration</a:t>
                </a:r>
              </a:p>
            </p:txBody>
          </p:sp>
        </p:grpSp>
        <p:grpSp>
          <p:nvGrpSpPr>
            <p:cNvPr id="80" name="Group 95">
              <a:extLst>
                <a:ext uri="{FF2B5EF4-FFF2-40B4-BE49-F238E27FC236}">
                  <a16:creationId xmlns:a16="http://schemas.microsoft.com/office/drawing/2014/main" xmlns="" id="{66146572-07DC-4E5D-B980-1DB7EC6325D3}"/>
                </a:ext>
              </a:extLst>
            </p:cNvPr>
            <p:cNvGrpSpPr>
              <a:grpSpLocks/>
            </p:cNvGrpSpPr>
            <p:nvPr/>
          </p:nvGrpSpPr>
          <p:grpSpPr bwMode="auto">
            <a:xfrm>
              <a:off x="4633913" y="1668464"/>
              <a:ext cx="3124200" cy="1271588"/>
              <a:chOff x="3606" y="1226"/>
              <a:chExt cx="1968" cy="801"/>
            </a:xfrm>
          </p:grpSpPr>
          <p:sp>
            <p:nvSpPr>
              <p:cNvPr id="127" name="Line 34">
                <a:extLst>
                  <a:ext uri="{FF2B5EF4-FFF2-40B4-BE49-F238E27FC236}">
                    <a16:creationId xmlns:a16="http://schemas.microsoft.com/office/drawing/2014/main" xmlns="" id="{5DA8FC97-BE64-4717-8B99-DB04B23C17B8}"/>
                  </a:ext>
                </a:extLst>
              </p:cNvPr>
              <p:cNvSpPr>
                <a:spLocks noChangeShapeType="1"/>
              </p:cNvSpPr>
              <p:nvPr/>
            </p:nvSpPr>
            <p:spPr bwMode="auto">
              <a:xfrm>
                <a:off x="3606" y="1706"/>
                <a:ext cx="1968" cy="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it-IT"/>
              </a:p>
            </p:txBody>
          </p:sp>
          <p:grpSp>
            <p:nvGrpSpPr>
              <p:cNvPr id="128" name="Group 35">
                <a:extLst>
                  <a:ext uri="{FF2B5EF4-FFF2-40B4-BE49-F238E27FC236}">
                    <a16:creationId xmlns:a16="http://schemas.microsoft.com/office/drawing/2014/main" xmlns="" id="{330DB07A-1AE1-4369-A567-93F60199B702}"/>
                  </a:ext>
                </a:extLst>
              </p:cNvPr>
              <p:cNvGrpSpPr>
                <a:grpSpLocks/>
              </p:cNvGrpSpPr>
              <p:nvPr/>
            </p:nvGrpSpPr>
            <p:grpSpPr bwMode="auto">
              <a:xfrm>
                <a:off x="3606" y="1226"/>
                <a:ext cx="1967" cy="767"/>
                <a:chOff x="1536" y="1264"/>
                <a:chExt cx="1967" cy="767"/>
              </a:xfrm>
            </p:grpSpPr>
            <p:sp>
              <p:nvSpPr>
                <p:cNvPr id="141" name="Rectangle 36">
                  <a:extLst>
                    <a:ext uri="{FF2B5EF4-FFF2-40B4-BE49-F238E27FC236}">
                      <a16:creationId xmlns:a16="http://schemas.microsoft.com/office/drawing/2014/main" xmlns="" id="{94CA540B-D71E-4FC0-97D3-6F7D3FC0B65E}"/>
                    </a:ext>
                  </a:extLst>
                </p:cNvPr>
                <p:cNvSpPr>
                  <a:spLocks noChangeArrowheads="1"/>
                </p:cNvSpPr>
                <p:nvPr/>
              </p:nvSpPr>
              <p:spPr bwMode="auto">
                <a:xfrm>
                  <a:off x="1536" y="1744"/>
                  <a:ext cx="96" cy="288"/>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42" name="Rectangle 37">
                  <a:extLst>
                    <a:ext uri="{FF2B5EF4-FFF2-40B4-BE49-F238E27FC236}">
                      <a16:creationId xmlns:a16="http://schemas.microsoft.com/office/drawing/2014/main" xmlns="" id="{E4FA4A6E-4202-4A65-9520-853D27462B8B}"/>
                    </a:ext>
                  </a:extLst>
                </p:cNvPr>
                <p:cNvSpPr>
                  <a:spLocks noChangeArrowheads="1"/>
                </p:cNvSpPr>
                <p:nvPr/>
              </p:nvSpPr>
              <p:spPr bwMode="auto">
                <a:xfrm>
                  <a:off x="3408" y="1264"/>
                  <a:ext cx="96" cy="480"/>
                </a:xfrm>
                <a:prstGeom prst="rect">
                  <a:avLst/>
                </a:prstGeom>
                <a:solidFill>
                  <a:srgbClr val="00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129" name="Rectangle 39">
                <a:extLst>
                  <a:ext uri="{FF2B5EF4-FFF2-40B4-BE49-F238E27FC236}">
                    <a16:creationId xmlns:a16="http://schemas.microsoft.com/office/drawing/2014/main" xmlns="" id="{93CD2C8B-54A8-4653-B4E5-591856BC84C2}"/>
                  </a:ext>
                </a:extLst>
              </p:cNvPr>
              <p:cNvSpPr>
                <a:spLocks noChangeArrowheads="1"/>
              </p:cNvSpPr>
              <p:nvPr/>
            </p:nvSpPr>
            <p:spPr bwMode="auto">
              <a:xfrm>
                <a:off x="3798" y="1525"/>
                <a:ext cx="96" cy="181"/>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0" name="Rectangle 40">
                <a:extLst>
                  <a:ext uri="{FF2B5EF4-FFF2-40B4-BE49-F238E27FC236}">
                    <a16:creationId xmlns:a16="http://schemas.microsoft.com/office/drawing/2014/main" xmlns="" id="{D4AAC999-E2FE-46BB-BB46-B244B53B8130}"/>
                  </a:ext>
                </a:extLst>
              </p:cNvPr>
              <p:cNvSpPr>
                <a:spLocks noChangeArrowheads="1"/>
              </p:cNvSpPr>
              <p:nvPr/>
            </p:nvSpPr>
            <p:spPr bwMode="auto">
              <a:xfrm>
                <a:off x="4001" y="1525"/>
                <a:ext cx="96" cy="181"/>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1" name="Rectangle 41">
                <a:extLst>
                  <a:ext uri="{FF2B5EF4-FFF2-40B4-BE49-F238E27FC236}">
                    <a16:creationId xmlns:a16="http://schemas.microsoft.com/office/drawing/2014/main" xmlns="" id="{470C0888-B2C0-4143-8F35-DD8904E9D448}"/>
                  </a:ext>
                </a:extLst>
              </p:cNvPr>
              <p:cNvSpPr>
                <a:spLocks noChangeArrowheads="1"/>
              </p:cNvSpPr>
              <p:nvPr/>
            </p:nvSpPr>
            <p:spPr bwMode="auto">
              <a:xfrm>
                <a:off x="4195" y="1525"/>
                <a:ext cx="96" cy="181"/>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2" name="AutoShape 43">
                <a:extLst>
                  <a:ext uri="{FF2B5EF4-FFF2-40B4-BE49-F238E27FC236}">
                    <a16:creationId xmlns:a16="http://schemas.microsoft.com/office/drawing/2014/main" xmlns="" id="{6EA4AF3C-50E8-46F9-9CDA-1713F9B06D2F}"/>
                  </a:ext>
                </a:extLst>
              </p:cNvPr>
              <p:cNvSpPr>
                <a:spLocks noChangeArrowheads="1"/>
              </p:cNvSpPr>
              <p:nvPr/>
            </p:nvSpPr>
            <p:spPr bwMode="auto">
              <a:xfrm>
                <a:off x="4364" y="1754"/>
                <a:ext cx="240" cy="240"/>
              </a:xfrm>
              <a:prstGeom prst="triangle">
                <a:avLst>
                  <a:gd name="adj" fmla="val 50000"/>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3" name="Rectangle 59">
                <a:extLst>
                  <a:ext uri="{FF2B5EF4-FFF2-40B4-BE49-F238E27FC236}">
                    <a16:creationId xmlns:a16="http://schemas.microsoft.com/office/drawing/2014/main" xmlns="" id="{E0A690C2-C711-48DE-BED8-8AF0C1DE679D}"/>
                  </a:ext>
                </a:extLst>
              </p:cNvPr>
              <p:cNvSpPr>
                <a:spLocks noChangeArrowheads="1"/>
              </p:cNvSpPr>
              <p:nvPr/>
            </p:nvSpPr>
            <p:spPr bwMode="auto">
              <a:xfrm>
                <a:off x="4355" y="1525"/>
                <a:ext cx="96" cy="181"/>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4" name="Rectangle 60">
                <a:extLst>
                  <a:ext uri="{FF2B5EF4-FFF2-40B4-BE49-F238E27FC236}">
                    <a16:creationId xmlns:a16="http://schemas.microsoft.com/office/drawing/2014/main" xmlns="" id="{12BB0159-4B1A-457C-941E-47E03DA80ACF}"/>
                  </a:ext>
                </a:extLst>
              </p:cNvPr>
              <p:cNvSpPr>
                <a:spLocks noChangeArrowheads="1"/>
              </p:cNvSpPr>
              <p:nvPr/>
            </p:nvSpPr>
            <p:spPr bwMode="auto">
              <a:xfrm>
                <a:off x="4558" y="1525"/>
                <a:ext cx="96" cy="181"/>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5" name="Rectangle 61">
                <a:extLst>
                  <a:ext uri="{FF2B5EF4-FFF2-40B4-BE49-F238E27FC236}">
                    <a16:creationId xmlns:a16="http://schemas.microsoft.com/office/drawing/2014/main" xmlns="" id="{4E713514-C0F9-4559-B2B7-448F6F6436BD}"/>
                  </a:ext>
                </a:extLst>
              </p:cNvPr>
              <p:cNvSpPr>
                <a:spLocks noChangeArrowheads="1"/>
              </p:cNvSpPr>
              <p:nvPr/>
            </p:nvSpPr>
            <p:spPr bwMode="auto">
              <a:xfrm>
                <a:off x="4752" y="1525"/>
                <a:ext cx="96" cy="181"/>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6" name="Rectangle 62">
                <a:extLst>
                  <a:ext uri="{FF2B5EF4-FFF2-40B4-BE49-F238E27FC236}">
                    <a16:creationId xmlns:a16="http://schemas.microsoft.com/office/drawing/2014/main" xmlns="" id="{7201FEA3-A6F2-485E-8FA0-41D8F4EC8970}"/>
                  </a:ext>
                </a:extLst>
              </p:cNvPr>
              <p:cNvSpPr>
                <a:spLocks noChangeArrowheads="1"/>
              </p:cNvSpPr>
              <p:nvPr/>
            </p:nvSpPr>
            <p:spPr bwMode="auto">
              <a:xfrm>
                <a:off x="4945" y="1525"/>
                <a:ext cx="96" cy="181"/>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7" name="Rectangle 63">
                <a:extLst>
                  <a:ext uri="{FF2B5EF4-FFF2-40B4-BE49-F238E27FC236}">
                    <a16:creationId xmlns:a16="http://schemas.microsoft.com/office/drawing/2014/main" xmlns="" id="{061F4C66-B6B5-4924-8B34-1B4BBB6D9964}"/>
                  </a:ext>
                </a:extLst>
              </p:cNvPr>
              <p:cNvSpPr>
                <a:spLocks noChangeArrowheads="1"/>
              </p:cNvSpPr>
              <p:nvPr/>
            </p:nvSpPr>
            <p:spPr bwMode="auto">
              <a:xfrm>
                <a:off x="5148" y="1525"/>
                <a:ext cx="96" cy="181"/>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8" name="Rectangle 64">
                <a:extLst>
                  <a:ext uri="{FF2B5EF4-FFF2-40B4-BE49-F238E27FC236}">
                    <a16:creationId xmlns:a16="http://schemas.microsoft.com/office/drawing/2014/main" xmlns="" id="{97409CCD-8477-4EAE-B935-07E2BC164EFF}"/>
                  </a:ext>
                </a:extLst>
              </p:cNvPr>
              <p:cNvSpPr>
                <a:spLocks noChangeArrowheads="1"/>
              </p:cNvSpPr>
              <p:nvPr/>
            </p:nvSpPr>
            <p:spPr bwMode="auto">
              <a:xfrm>
                <a:off x="5342" y="1525"/>
                <a:ext cx="96" cy="181"/>
              </a:xfrm>
              <a:prstGeom prst="rect">
                <a:avLst/>
              </a:prstGeom>
              <a:solidFill>
                <a:srgbClr val="3333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39" name="Line 67">
                <a:extLst>
                  <a:ext uri="{FF2B5EF4-FFF2-40B4-BE49-F238E27FC236}">
                    <a16:creationId xmlns:a16="http://schemas.microsoft.com/office/drawing/2014/main" xmlns="" id="{77D02B63-0BB1-4096-AECF-3DFFBD73121C}"/>
                  </a:ext>
                </a:extLst>
              </p:cNvPr>
              <p:cNvSpPr>
                <a:spLocks noChangeShapeType="1"/>
              </p:cNvSpPr>
              <p:nvPr/>
            </p:nvSpPr>
            <p:spPr bwMode="auto">
              <a:xfrm>
                <a:off x="3787" y="1804"/>
                <a:ext cx="4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0" name="Text Box 68">
                <a:extLst>
                  <a:ext uri="{FF2B5EF4-FFF2-40B4-BE49-F238E27FC236}">
                    <a16:creationId xmlns:a16="http://schemas.microsoft.com/office/drawing/2014/main" xmlns="" id="{050CCB9D-8BD1-4132-B3E9-3AE8CE2B604C}"/>
                  </a:ext>
                </a:extLst>
              </p:cNvPr>
              <p:cNvSpPr txBox="1">
                <a:spLocks noChangeArrowheads="1"/>
              </p:cNvSpPr>
              <p:nvPr/>
            </p:nvSpPr>
            <p:spPr bwMode="auto">
              <a:xfrm>
                <a:off x="3787" y="1894"/>
                <a:ext cx="408" cy="13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200" b="1">
                    <a:solidFill>
                      <a:schemeClr val="tx1"/>
                    </a:solidFill>
                  </a:rPr>
                  <a:t>Duration</a:t>
                </a:r>
              </a:p>
            </p:txBody>
          </p:sp>
        </p:grpSp>
        <p:grpSp>
          <p:nvGrpSpPr>
            <p:cNvPr id="81" name="Group 69">
              <a:extLst>
                <a:ext uri="{FF2B5EF4-FFF2-40B4-BE49-F238E27FC236}">
                  <a16:creationId xmlns:a16="http://schemas.microsoft.com/office/drawing/2014/main" xmlns="" id="{66C40030-F710-4F6B-83EB-18B9EEA4E79F}"/>
                </a:ext>
              </a:extLst>
            </p:cNvPr>
            <p:cNvGrpSpPr>
              <a:grpSpLocks/>
            </p:cNvGrpSpPr>
            <p:nvPr/>
          </p:nvGrpSpPr>
          <p:grpSpPr bwMode="auto">
            <a:xfrm>
              <a:off x="3433763" y="3916363"/>
              <a:ext cx="608012" cy="315912"/>
              <a:chOff x="1872" y="2440"/>
              <a:chExt cx="383" cy="335"/>
            </a:xfrm>
          </p:grpSpPr>
          <p:sp>
            <p:nvSpPr>
              <p:cNvPr id="124" name="Rectangle 70">
                <a:extLst>
                  <a:ext uri="{FF2B5EF4-FFF2-40B4-BE49-F238E27FC236}">
                    <a16:creationId xmlns:a16="http://schemas.microsoft.com/office/drawing/2014/main" xmlns="" id="{C33E8D58-B885-489F-9FD4-68223D4C83B7}"/>
                  </a:ext>
                </a:extLst>
              </p:cNvPr>
              <p:cNvSpPr>
                <a:spLocks noChangeArrowheads="1"/>
              </p:cNvSpPr>
              <p:nvPr/>
            </p:nvSpPr>
            <p:spPr bwMode="auto">
              <a:xfrm>
                <a:off x="1872"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25" name="Rectangle 71">
                <a:extLst>
                  <a:ext uri="{FF2B5EF4-FFF2-40B4-BE49-F238E27FC236}">
                    <a16:creationId xmlns:a16="http://schemas.microsoft.com/office/drawing/2014/main" xmlns="" id="{5067C030-A5E7-49BF-B781-9A47C24814B9}"/>
                  </a:ext>
                </a:extLst>
              </p:cNvPr>
              <p:cNvSpPr>
                <a:spLocks noChangeArrowheads="1"/>
              </p:cNvSpPr>
              <p:nvPr/>
            </p:nvSpPr>
            <p:spPr bwMode="auto">
              <a:xfrm>
                <a:off x="2016"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26" name="Rectangle 72">
                <a:extLst>
                  <a:ext uri="{FF2B5EF4-FFF2-40B4-BE49-F238E27FC236}">
                    <a16:creationId xmlns:a16="http://schemas.microsoft.com/office/drawing/2014/main" xmlns="" id="{78239E3F-43AC-4C24-B31B-0AE43CEAF86D}"/>
                  </a:ext>
                </a:extLst>
              </p:cNvPr>
              <p:cNvSpPr>
                <a:spLocks noChangeArrowheads="1"/>
              </p:cNvSpPr>
              <p:nvPr/>
            </p:nvSpPr>
            <p:spPr bwMode="auto">
              <a:xfrm>
                <a:off x="2160"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grpSp>
          <p:nvGrpSpPr>
            <p:cNvPr id="82" name="Group 73">
              <a:extLst>
                <a:ext uri="{FF2B5EF4-FFF2-40B4-BE49-F238E27FC236}">
                  <a16:creationId xmlns:a16="http://schemas.microsoft.com/office/drawing/2014/main" xmlns="" id="{471F419E-83A2-4CE1-AAFB-C873137CAA86}"/>
                </a:ext>
              </a:extLst>
            </p:cNvPr>
            <p:cNvGrpSpPr>
              <a:grpSpLocks/>
            </p:cNvGrpSpPr>
            <p:nvPr/>
          </p:nvGrpSpPr>
          <p:grpSpPr bwMode="auto">
            <a:xfrm>
              <a:off x="3433763" y="4005263"/>
              <a:ext cx="608012" cy="227012"/>
              <a:chOff x="1872" y="2632"/>
              <a:chExt cx="383" cy="143"/>
            </a:xfrm>
          </p:grpSpPr>
          <p:sp>
            <p:nvSpPr>
              <p:cNvPr id="121" name="Rectangle 74">
                <a:extLst>
                  <a:ext uri="{FF2B5EF4-FFF2-40B4-BE49-F238E27FC236}">
                    <a16:creationId xmlns:a16="http://schemas.microsoft.com/office/drawing/2014/main" xmlns="" id="{815C638E-9FE0-4D39-87A5-C02C9D48CC58}"/>
                  </a:ext>
                </a:extLst>
              </p:cNvPr>
              <p:cNvSpPr>
                <a:spLocks noChangeArrowheads="1"/>
              </p:cNvSpPr>
              <p:nvPr/>
            </p:nvSpPr>
            <p:spPr bwMode="auto">
              <a:xfrm>
                <a:off x="1872"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22" name="Rectangle 75">
                <a:extLst>
                  <a:ext uri="{FF2B5EF4-FFF2-40B4-BE49-F238E27FC236}">
                    <a16:creationId xmlns:a16="http://schemas.microsoft.com/office/drawing/2014/main" xmlns="" id="{3F40505B-9D21-4FE2-8137-BA60A1D11CB8}"/>
                  </a:ext>
                </a:extLst>
              </p:cNvPr>
              <p:cNvSpPr>
                <a:spLocks noChangeArrowheads="1"/>
              </p:cNvSpPr>
              <p:nvPr/>
            </p:nvSpPr>
            <p:spPr bwMode="auto">
              <a:xfrm>
                <a:off x="2016"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23" name="Rectangle 76">
                <a:extLst>
                  <a:ext uri="{FF2B5EF4-FFF2-40B4-BE49-F238E27FC236}">
                    <a16:creationId xmlns:a16="http://schemas.microsoft.com/office/drawing/2014/main" xmlns="" id="{580F2407-5745-4DD9-9CE4-F662D4122146}"/>
                  </a:ext>
                </a:extLst>
              </p:cNvPr>
              <p:cNvSpPr>
                <a:spLocks noChangeArrowheads="1"/>
              </p:cNvSpPr>
              <p:nvPr/>
            </p:nvSpPr>
            <p:spPr bwMode="auto">
              <a:xfrm>
                <a:off x="2160"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grpSp>
          <p:nvGrpSpPr>
            <p:cNvPr id="83" name="Group 77">
              <a:extLst>
                <a:ext uri="{FF2B5EF4-FFF2-40B4-BE49-F238E27FC236}">
                  <a16:creationId xmlns:a16="http://schemas.microsoft.com/office/drawing/2014/main" xmlns="" id="{11FEB615-1394-4076-BBA8-ECEF74F26906}"/>
                </a:ext>
              </a:extLst>
            </p:cNvPr>
            <p:cNvGrpSpPr>
              <a:grpSpLocks/>
            </p:cNvGrpSpPr>
            <p:nvPr/>
          </p:nvGrpSpPr>
          <p:grpSpPr bwMode="auto">
            <a:xfrm>
              <a:off x="4113213" y="3916363"/>
              <a:ext cx="608012" cy="315912"/>
              <a:chOff x="1872" y="2440"/>
              <a:chExt cx="383" cy="335"/>
            </a:xfrm>
          </p:grpSpPr>
          <p:sp>
            <p:nvSpPr>
              <p:cNvPr id="118" name="Rectangle 78">
                <a:extLst>
                  <a:ext uri="{FF2B5EF4-FFF2-40B4-BE49-F238E27FC236}">
                    <a16:creationId xmlns:a16="http://schemas.microsoft.com/office/drawing/2014/main" xmlns="" id="{2A260007-1618-45F3-A402-495618A1CAE6}"/>
                  </a:ext>
                </a:extLst>
              </p:cNvPr>
              <p:cNvSpPr>
                <a:spLocks noChangeArrowheads="1"/>
              </p:cNvSpPr>
              <p:nvPr/>
            </p:nvSpPr>
            <p:spPr bwMode="auto">
              <a:xfrm>
                <a:off x="1872"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19" name="Rectangle 79">
                <a:extLst>
                  <a:ext uri="{FF2B5EF4-FFF2-40B4-BE49-F238E27FC236}">
                    <a16:creationId xmlns:a16="http://schemas.microsoft.com/office/drawing/2014/main" xmlns="" id="{C19BC20C-305F-4243-8483-3CB34F07FC83}"/>
                  </a:ext>
                </a:extLst>
              </p:cNvPr>
              <p:cNvSpPr>
                <a:spLocks noChangeArrowheads="1"/>
              </p:cNvSpPr>
              <p:nvPr/>
            </p:nvSpPr>
            <p:spPr bwMode="auto">
              <a:xfrm>
                <a:off x="2016"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20" name="Rectangle 80">
                <a:extLst>
                  <a:ext uri="{FF2B5EF4-FFF2-40B4-BE49-F238E27FC236}">
                    <a16:creationId xmlns:a16="http://schemas.microsoft.com/office/drawing/2014/main" xmlns="" id="{A657CC89-4EE6-4AD8-B698-E51F81AE9071}"/>
                  </a:ext>
                </a:extLst>
              </p:cNvPr>
              <p:cNvSpPr>
                <a:spLocks noChangeArrowheads="1"/>
              </p:cNvSpPr>
              <p:nvPr/>
            </p:nvSpPr>
            <p:spPr bwMode="auto">
              <a:xfrm>
                <a:off x="2160"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grpSp>
          <p:nvGrpSpPr>
            <p:cNvPr id="84" name="Group 81">
              <a:extLst>
                <a:ext uri="{FF2B5EF4-FFF2-40B4-BE49-F238E27FC236}">
                  <a16:creationId xmlns:a16="http://schemas.microsoft.com/office/drawing/2014/main" xmlns="" id="{4B239B20-CE19-4607-BA65-F27478C5ED99}"/>
                </a:ext>
              </a:extLst>
            </p:cNvPr>
            <p:cNvGrpSpPr>
              <a:grpSpLocks/>
            </p:cNvGrpSpPr>
            <p:nvPr/>
          </p:nvGrpSpPr>
          <p:grpSpPr bwMode="auto">
            <a:xfrm>
              <a:off x="4113213" y="4005263"/>
              <a:ext cx="608012" cy="227012"/>
              <a:chOff x="1872" y="2632"/>
              <a:chExt cx="383" cy="143"/>
            </a:xfrm>
          </p:grpSpPr>
          <p:sp>
            <p:nvSpPr>
              <p:cNvPr id="95" name="Rectangle 82">
                <a:extLst>
                  <a:ext uri="{FF2B5EF4-FFF2-40B4-BE49-F238E27FC236}">
                    <a16:creationId xmlns:a16="http://schemas.microsoft.com/office/drawing/2014/main" xmlns="" id="{C672263E-7824-4890-A290-E790F896D1F2}"/>
                  </a:ext>
                </a:extLst>
              </p:cNvPr>
              <p:cNvSpPr>
                <a:spLocks noChangeArrowheads="1"/>
              </p:cNvSpPr>
              <p:nvPr/>
            </p:nvSpPr>
            <p:spPr bwMode="auto">
              <a:xfrm>
                <a:off x="1872"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97" name="Rectangle 83">
                <a:extLst>
                  <a:ext uri="{FF2B5EF4-FFF2-40B4-BE49-F238E27FC236}">
                    <a16:creationId xmlns:a16="http://schemas.microsoft.com/office/drawing/2014/main" xmlns="" id="{80038113-8387-4A19-B25F-6997D4BE7605}"/>
                  </a:ext>
                </a:extLst>
              </p:cNvPr>
              <p:cNvSpPr>
                <a:spLocks noChangeArrowheads="1"/>
              </p:cNvSpPr>
              <p:nvPr/>
            </p:nvSpPr>
            <p:spPr bwMode="auto">
              <a:xfrm>
                <a:off x="2016"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17" name="Rectangle 84">
                <a:extLst>
                  <a:ext uri="{FF2B5EF4-FFF2-40B4-BE49-F238E27FC236}">
                    <a16:creationId xmlns:a16="http://schemas.microsoft.com/office/drawing/2014/main" xmlns="" id="{ECA35BBC-5F05-489B-951C-1BD62DB3DE65}"/>
                  </a:ext>
                </a:extLst>
              </p:cNvPr>
              <p:cNvSpPr>
                <a:spLocks noChangeArrowheads="1"/>
              </p:cNvSpPr>
              <p:nvPr/>
            </p:nvSpPr>
            <p:spPr bwMode="auto">
              <a:xfrm>
                <a:off x="2160"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grpSp>
          <p:nvGrpSpPr>
            <p:cNvPr id="85" name="Group 85">
              <a:extLst>
                <a:ext uri="{FF2B5EF4-FFF2-40B4-BE49-F238E27FC236}">
                  <a16:creationId xmlns:a16="http://schemas.microsoft.com/office/drawing/2014/main" xmlns="" id="{7631D78E-0DB7-4644-BABF-EEB1209B2A98}"/>
                </a:ext>
              </a:extLst>
            </p:cNvPr>
            <p:cNvGrpSpPr>
              <a:grpSpLocks/>
            </p:cNvGrpSpPr>
            <p:nvPr/>
          </p:nvGrpSpPr>
          <p:grpSpPr bwMode="auto">
            <a:xfrm>
              <a:off x="4800600" y="3916363"/>
              <a:ext cx="608013" cy="315912"/>
              <a:chOff x="1872" y="2440"/>
              <a:chExt cx="383" cy="335"/>
            </a:xfrm>
          </p:grpSpPr>
          <p:sp>
            <p:nvSpPr>
              <p:cNvPr id="92" name="Rectangle 86">
                <a:extLst>
                  <a:ext uri="{FF2B5EF4-FFF2-40B4-BE49-F238E27FC236}">
                    <a16:creationId xmlns:a16="http://schemas.microsoft.com/office/drawing/2014/main" xmlns="" id="{F38624F4-F4A0-4CA2-BC6F-A37EEFDB8767}"/>
                  </a:ext>
                </a:extLst>
              </p:cNvPr>
              <p:cNvSpPr>
                <a:spLocks noChangeArrowheads="1"/>
              </p:cNvSpPr>
              <p:nvPr/>
            </p:nvSpPr>
            <p:spPr bwMode="auto">
              <a:xfrm>
                <a:off x="1872"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93" name="Rectangle 87">
                <a:extLst>
                  <a:ext uri="{FF2B5EF4-FFF2-40B4-BE49-F238E27FC236}">
                    <a16:creationId xmlns:a16="http://schemas.microsoft.com/office/drawing/2014/main" xmlns="" id="{00A09E96-C5B3-4B40-BCEC-A9D7B2DFD040}"/>
                  </a:ext>
                </a:extLst>
              </p:cNvPr>
              <p:cNvSpPr>
                <a:spLocks noChangeArrowheads="1"/>
              </p:cNvSpPr>
              <p:nvPr/>
            </p:nvSpPr>
            <p:spPr bwMode="auto">
              <a:xfrm>
                <a:off x="2016"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94" name="Rectangle 88">
                <a:extLst>
                  <a:ext uri="{FF2B5EF4-FFF2-40B4-BE49-F238E27FC236}">
                    <a16:creationId xmlns:a16="http://schemas.microsoft.com/office/drawing/2014/main" xmlns="" id="{649D28E3-318E-49F0-A0E7-00A53EE5851E}"/>
                  </a:ext>
                </a:extLst>
              </p:cNvPr>
              <p:cNvSpPr>
                <a:spLocks noChangeArrowheads="1"/>
              </p:cNvSpPr>
              <p:nvPr/>
            </p:nvSpPr>
            <p:spPr bwMode="auto">
              <a:xfrm>
                <a:off x="2160" y="2440"/>
                <a:ext cx="96" cy="336"/>
              </a:xfrm>
              <a:prstGeom prst="rect">
                <a:avLst/>
              </a:prstGeom>
              <a:solidFill>
                <a:srgbClr val="0000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grpSp>
          <p:nvGrpSpPr>
            <p:cNvPr id="86" name="Group 89">
              <a:extLst>
                <a:ext uri="{FF2B5EF4-FFF2-40B4-BE49-F238E27FC236}">
                  <a16:creationId xmlns:a16="http://schemas.microsoft.com/office/drawing/2014/main" xmlns="" id="{F3BCC245-D526-48F5-AE22-6BDCF5A157F5}"/>
                </a:ext>
              </a:extLst>
            </p:cNvPr>
            <p:cNvGrpSpPr>
              <a:grpSpLocks/>
            </p:cNvGrpSpPr>
            <p:nvPr/>
          </p:nvGrpSpPr>
          <p:grpSpPr bwMode="auto">
            <a:xfrm>
              <a:off x="4800600" y="4005263"/>
              <a:ext cx="608013" cy="227012"/>
              <a:chOff x="1872" y="2632"/>
              <a:chExt cx="383" cy="143"/>
            </a:xfrm>
          </p:grpSpPr>
          <p:sp>
            <p:nvSpPr>
              <p:cNvPr id="89" name="Rectangle 90">
                <a:extLst>
                  <a:ext uri="{FF2B5EF4-FFF2-40B4-BE49-F238E27FC236}">
                    <a16:creationId xmlns:a16="http://schemas.microsoft.com/office/drawing/2014/main" xmlns="" id="{1C105210-4356-44A2-8A0D-2741A5E56D4C}"/>
                  </a:ext>
                </a:extLst>
              </p:cNvPr>
              <p:cNvSpPr>
                <a:spLocks noChangeArrowheads="1"/>
              </p:cNvSpPr>
              <p:nvPr/>
            </p:nvSpPr>
            <p:spPr bwMode="auto">
              <a:xfrm>
                <a:off x="1872"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90" name="Rectangle 91">
                <a:extLst>
                  <a:ext uri="{FF2B5EF4-FFF2-40B4-BE49-F238E27FC236}">
                    <a16:creationId xmlns:a16="http://schemas.microsoft.com/office/drawing/2014/main" xmlns="" id="{867B4E5F-F137-495C-BCB3-4218E38A5647}"/>
                  </a:ext>
                </a:extLst>
              </p:cNvPr>
              <p:cNvSpPr>
                <a:spLocks noChangeArrowheads="1"/>
              </p:cNvSpPr>
              <p:nvPr/>
            </p:nvSpPr>
            <p:spPr bwMode="auto">
              <a:xfrm>
                <a:off x="2016"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91" name="Rectangle 92">
                <a:extLst>
                  <a:ext uri="{FF2B5EF4-FFF2-40B4-BE49-F238E27FC236}">
                    <a16:creationId xmlns:a16="http://schemas.microsoft.com/office/drawing/2014/main" xmlns="" id="{DB4875BD-5C50-443E-841D-E4DE8C192927}"/>
                  </a:ext>
                </a:extLst>
              </p:cNvPr>
              <p:cNvSpPr>
                <a:spLocks noChangeArrowheads="1"/>
              </p:cNvSpPr>
              <p:nvPr/>
            </p:nvSpPr>
            <p:spPr bwMode="auto">
              <a:xfrm>
                <a:off x="2160" y="2632"/>
                <a:ext cx="96" cy="144"/>
              </a:xfrm>
              <a:prstGeom prst="rect">
                <a:avLst/>
              </a:prstGeom>
              <a:solidFill>
                <a:srgbClr val="FFFF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grpSp>
      <p:sp>
        <p:nvSpPr>
          <p:cNvPr id="110" name="Rettangolo arrotondato 44">
            <a:extLst>
              <a:ext uri="{FF2B5EF4-FFF2-40B4-BE49-F238E27FC236}">
                <a16:creationId xmlns:a16="http://schemas.microsoft.com/office/drawing/2014/main" xmlns="" id="{46204935-FDB6-4A6E-B4E3-7DFA7566DE77}"/>
              </a:ext>
            </a:extLst>
          </p:cNvPr>
          <p:cNvSpPr/>
          <p:nvPr/>
        </p:nvSpPr>
        <p:spPr>
          <a:xfrm>
            <a:off x="293039" y="171542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171" name="Rettangolo arrotondato 44">
            <a:extLst>
              <a:ext uri="{FF2B5EF4-FFF2-40B4-BE49-F238E27FC236}">
                <a16:creationId xmlns:a16="http://schemas.microsoft.com/office/drawing/2014/main" xmlns="" id="{820B6CEB-7D83-4EE1-BA31-7AD96BB4ED70}"/>
              </a:ext>
            </a:extLst>
          </p:cNvPr>
          <p:cNvSpPr/>
          <p:nvPr/>
        </p:nvSpPr>
        <p:spPr>
          <a:xfrm>
            <a:off x="343396" y="422655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172" name="CasellaDiTesto 171">
            <a:extLst>
              <a:ext uri="{FF2B5EF4-FFF2-40B4-BE49-F238E27FC236}">
                <a16:creationId xmlns:a16="http://schemas.microsoft.com/office/drawing/2014/main" xmlns="" id="{C3C4EA92-0D3A-4E05-A296-4A8830C00124}"/>
              </a:ext>
            </a:extLst>
          </p:cNvPr>
          <p:cNvSpPr txBox="1"/>
          <p:nvPr/>
        </p:nvSpPr>
        <p:spPr>
          <a:xfrm>
            <a:off x="1198745" y="6030712"/>
            <a:ext cx="10722851" cy="646331"/>
          </a:xfrm>
          <a:prstGeom prst="rect">
            <a:avLst/>
          </a:prstGeom>
          <a:noFill/>
        </p:spPr>
        <p:txBody>
          <a:bodyPr wrap="square" rtlCol="0">
            <a:spAutoFit/>
          </a:bodyPr>
          <a:lstStyle>
            <a:defPPr>
              <a:defRPr lang="en-US"/>
            </a:defPPr>
            <a:lvl1pPr lvl="0">
              <a:defRPr>
                <a:solidFill>
                  <a:schemeClr val="tx1">
                    <a:lumMod val="95000"/>
                  </a:schemeClr>
                </a:solidFill>
              </a:defRPr>
            </a:lvl1pPr>
          </a:lstStyle>
          <a:p>
            <a:r>
              <a:rPr lang="it-IT">
                <a:solidFill>
                  <a:srgbClr val="23585E"/>
                </a:solidFill>
              </a:rPr>
              <a:t>Maggiore è la cedola o la frequenza, maggiore è l’importo o la frequenza che si può reinvestire a condizioni più favorevoli.</a:t>
            </a:r>
          </a:p>
        </p:txBody>
      </p:sp>
    </p:spTree>
    <p:extLst>
      <p:ext uri="{BB962C8B-B14F-4D97-AF65-F5344CB8AC3E}">
        <p14:creationId xmlns:p14="http://schemas.microsoft.com/office/powerpoint/2010/main" val="285022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18</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“mappa” dei rischi dell’investimento obbligazionario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b="1">
                <a:solidFill>
                  <a:prstClr val="black"/>
                </a:solidFill>
                <a:latin typeface="Century Gothic"/>
              </a:rPr>
              <a:t>Immagini</a:t>
            </a:r>
          </a:p>
          <a:p>
            <a:pPr lvl="0">
              <a:defRPr/>
            </a:pPr>
            <a:r>
              <a:rPr lang="it-IT">
                <a:solidFill>
                  <a:prstClr val="black"/>
                </a:solidFill>
              </a:rPr>
              <a:t>https://pixabay.com/it/dadi-gioco-ascolta-fortuna-586123/</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63" name="Rettangolo 62">
            <a:extLst>
              <a:ext uri="{FF2B5EF4-FFF2-40B4-BE49-F238E27FC236}">
                <a16:creationId xmlns:a16="http://schemas.microsoft.com/office/drawing/2014/main" xmlns="" id="{FC2B98AC-12F8-4D73-8331-2DD6192AA928}"/>
              </a:ext>
            </a:extLst>
          </p:cNvPr>
          <p:cNvSpPr/>
          <p:nvPr/>
        </p:nvSpPr>
        <p:spPr>
          <a:xfrm>
            <a:off x="1124532" y="1892973"/>
            <a:ext cx="2554846" cy="523220"/>
          </a:xfrm>
          <a:prstGeom prst="rect">
            <a:avLst/>
          </a:prstGeom>
        </p:spPr>
        <p:txBody>
          <a:bodyPr wrap="square">
            <a:spAutoFit/>
          </a:bodyPr>
          <a:lstStyle/>
          <a:p>
            <a:pPr lvl="0"/>
            <a:r>
              <a:rPr lang="it-IT" sz="1400" b="1">
                <a:solidFill>
                  <a:srgbClr val="6AAC90">
                    <a:lumMod val="40000"/>
                    <a:lumOff val="60000"/>
                  </a:srgbClr>
                </a:solidFill>
              </a:rPr>
              <a:t>Cambiamento innovativo e vantaggio competitivo</a:t>
            </a:r>
          </a:p>
        </p:txBody>
      </p:sp>
      <p:sp>
        <p:nvSpPr>
          <p:cNvPr id="45" name="Rettangolo arrotondato 44">
            <a:extLst>
              <a:ext uri="{FF2B5EF4-FFF2-40B4-BE49-F238E27FC236}">
                <a16:creationId xmlns:a16="http://schemas.microsoft.com/office/drawing/2014/main" xmlns="" id="{58BDBAA3-C5EE-442E-9771-7E373456EC58}"/>
              </a:ext>
            </a:extLst>
          </p:cNvPr>
          <p:cNvSpPr/>
          <p:nvPr/>
        </p:nvSpPr>
        <p:spPr>
          <a:xfrm>
            <a:off x="-249335" y="62216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9" name="Rettangolo 38">
            <a:extLst>
              <a:ext uri="{FF2B5EF4-FFF2-40B4-BE49-F238E27FC236}">
                <a16:creationId xmlns:a16="http://schemas.microsoft.com/office/drawing/2014/main" xmlns="" id="{4CD6A664-BA1E-463C-9273-28EF8EACA654}"/>
              </a:ext>
            </a:extLst>
          </p:cNvPr>
          <p:cNvSpPr/>
          <p:nvPr/>
        </p:nvSpPr>
        <p:spPr>
          <a:xfrm>
            <a:off x="1124532" y="3381316"/>
            <a:ext cx="2308614" cy="523220"/>
          </a:xfrm>
          <a:prstGeom prst="rect">
            <a:avLst/>
          </a:prstGeom>
        </p:spPr>
        <p:txBody>
          <a:bodyPr wrap="square">
            <a:spAutoFit/>
          </a:bodyPr>
          <a:lstStyle/>
          <a:p>
            <a:pPr lvl="0"/>
            <a:r>
              <a:rPr lang="it-IT" sz="1400" b="1">
                <a:solidFill>
                  <a:srgbClr val="6AAC90">
                    <a:lumMod val="40000"/>
                    <a:lumOff val="60000"/>
                  </a:srgbClr>
                </a:solidFill>
              </a:rPr>
              <a:t>Fattori ambientali e sociali esterni</a:t>
            </a:r>
          </a:p>
        </p:txBody>
      </p:sp>
      <p:sp>
        <p:nvSpPr>
          <p:cNvPr id="40" name="Rettangolo 39">
            <a:extLst>
              <a:ext uri="{FF2B5EF4-FFF2-40B4-BE49-F238E27FC236}">
                <a16:creationId xmlns:a16="http://schemas.microsoft.com/office/drawing/2014/main" xmlns="" id="{0C8ED52A-5F7E-4B55-A840-1509BA4084DD}"/>
              </a:ext>
            </a:extLst>
          </p:cNvPr>
          <p:cNvSpPr/>
          <p:nvPr/>
        </p:nvSpPr>
        <p:spPr>
          <a:xfrm>
            <a:off x="1106573" y="5760185"/>
            <a:ext cx="2308614" cy="307777"/>
          </a:xfrm>
          <a:prstGeom prst="rect">
            <a:avLst/>
          </a:prstGeom>
        </p:spPr>
        <p:txBody>
          <a:bodyPr wrap="square">
            <a:spAutoFit/>
          </a:bodyPr>
          <a:lstStyle/>
          <a:p>
            <a:pPr lvl="0"/>
            <a:r>
              <a:rPr lang="it-IT" sz="1400" b="1">
                <a:solidFill>
                  <a:srgbClr val="6AAC90">
                    <a:lumMod val="40000"/>
                    <a:lumOff val="60000"/>
                  </a:srgbClr>
                </a:solidFill>
              </a:rPr>
              <a:t>Solidità finanziaria</a:t>
            </a:r>
          </a:p>
        </p:txBody>
      </p:sp>
      <p:sp>
        <p:nvSpPr>
          <p:cNvPr id="41" name="CasellaDiTesto 40">
            <a:extLst>
              <a:ext uri="{FF2B5EF4-FFF2-40B4-BE49-F238E27FC236}">
                <a16:creationId xmlns:a16="http://schemas.microsoft.com/office/drawing/2014/main" xmlns="" id="{FBE5556B-B606-4FE8-897B-7C0E2ED8F847}"/>
              </a:ext>
            </a:extLst>
          </p:cNvPr>
          <p:cNvSpPr txBox="1"/>
          <p:nvPr/>
        </p:nvSpPr>
        <p:spPr>
          <a:xfrm>
            <a:off x="140503" y="642912"/>
            <a:ext cx="8513825" cy="461665"/>
          </a:xfrm>
          <a:prstGeom prst="rect">
            <a:avLst/>
          </a:prstGeom>
          <a:noFill/>
        </p:spPr>
        <p:txBody>
          <a:bodyPr wrap="square" rtlCol="0">
            <a:spAutoFit/>
          </a:bodyPr>
          <a:lstStyle/>
          <a:p>
            <a:pPr lvl="0" defTabSz="914400">
              <a:spcBef>
                <a:spcPts val="1000"/>
              </a:spcBef>
              <a:defRPr/>
            </a:pPr>
            <a:r>
              <a:rPr lang="it-IT" sz="2400" b="1">
                <a:latin typeface="Tempus Sans ITC" panose="04020404030D07020202" pitchFamily="82" charset="0"/>
                <a:cs typeface="Gisha" panose="020B0502040204020203" pitchFamily="34" charset="-79"/>
              </a:rPr>
              <a:t>Principali tipologie di rischio azionario </a:t>
            </a:r>
            <a:endParaRPr lang="it-IT" sz="2400">
              <a:latin typeface="Tempus Sans ITC" panose="04020404030D07020202" pitchFamily="82" charset="0"/>
              <a:cs typeface="Gisha" panose="020B0502040204020203" pitchFamily="34" charset="-79"/>
            </a:endParaRPr>
          </a:p>
        </p:txBody>
      </p:sp>
      <p:sp>
        <p:nvSpPr>
          <p:cNvPr id="46" name="Puzzle1">
            <a:extLst>
              <a:ext uri="{FF2B5EF4-FFF2-40B4-BE49-F238E27FC236}">
                <a16:creationId xmlns:a16="http://schemas.microsoft.com/office/drawing/2014/main" xmlns="" id="{801E8D1B-2C20-48F7-8669-AD49C11081D8}"/>
              </a:ext>
            </a:extLst>
          </p:cNvPr>
          <p:cNvSpPr>
            <a:spLocks noEditPoints="1" noChangeArrowheads="1"/>
          </p:cNvSpPr>
          <p:nvPr/>
        </p:nvSpPr>
        <p:spPr bwMode="auto">
          <a:xfrm>
            <a:off x="230794" y="1862377"/>
            <a:ext cx="767253" cy="52322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DDDDDD"/>
          </a:solidFill>
          <a:ln w="19050">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47" name="Puzzle4">
            <a:extLst>
              <a:ext uri="{FF2B5EF4-FFF2-40B4-BE49-F238E27FC236}">
                <a16:creationId xmlns:a16="http://schemas.microsoft.com/office/drawing/2014/main" xmlns="" id="{40A104A4-3AAA-4441-A6F2-448793BD83E2}"/>
              </a:ext>
            </a:extLst>
          </p:cNvPr>
          <p:cNvSpPr>
            <a:spLocks noEditPoints="1" noChangeArrowheads="1"/>
          </p:cNvSpPr>
          <p:nvPr/>
        </p:nvSpPr>
        <p:spPr bwMode="auto">
          <a:xfrm>
            <a:off x="306004" y="4543924"/>
            <a:ext cx="643389" cy="812575"/>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DDDDD"/>
          </a:solidFill>
          <a:ln w="19050">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49" name="Puzzle3">
            <a:extLst>
              <a:ext uri="{FF2B5EF4-FFF2-40B4-BE49-F238E27FC236}">
                <a16:creationId xmlns:a16="http://schemas.microsoft.com/office/drawing/2014/main" xmlns="" id="{630505FB-6FFF-4D24-9547-4ECB1780379C}"/>
              </a:ext>
            </a:extLst>
          </p:cNvPr>
          <p:cNvSpPr>
            <a:spLocks noEditPoints="1" noChangeArrowheads="1"/>
          </p:cNvSpPr>
          <p:nvPr/>
        </p:nvSpPr>
        <p:spPr bwMode="auto">
          <a:xfrm>
            <a:off x="306004" y="3225742"/>
            <a:ext cx="643389" cy="66680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DDDDDD"/>
          </a:solidFill>
          <a:ln w="22225">
            <a:solidFill>
              <a:srgbClr val="C0C0C0"/>
            </a:solidFill>
            <a:miter lim="800000"/>
            <a:headEnd/>
            <a:tailEnd/>
          </a:ln>
        </p:spPr>
        <p:txBody>
          <a:bodyPr/>
          <a:lstStyle/>
          <a:p>
            <a:pPr algn="ctr"/>
            <a:endParaRPr lang="it-IT" altLang="it-IT" sz="1100" b="1">
              <a:solidFill>
                <a:schemeClr val="tx1"/>
              </a:solidFill>
            </a:endParaRPr>
          </a:p>
        </p:txBody>
      </p:sp>
      <p:sp>
        <p:nvSpPr>
          <p:cNvPr id="62" name="Rettangolo 61">
            <a:extLst>
              <a:ext uri="{FF2B5EF4-FFF2-40B4-BE49-F238E27FC236}">
                <a16:creationId xmlns:a16="http://schemas.microsoft.com/office/drawing/2014/main" xmlns="" id="{534E0C4D-A57F-4AA0-BBD0-4A421744C9E1}"/>
              </a:ext>
            </a:extLst>
          </p:cNvPr>
          <p:cNvSpPr/>
          <p:nvPr/>
        </p:nvSpPr>
        <p:spPr>
          <a:xfrm>
            <a:off x="1133180" y="4764371"/>
            <a:ext cx="2045649" cy="307777"/>
          </a:xfrm>
          <a:prstGeom prst="rect">
            <a:avLst/>
          </a:prstGeom>
        </p:spPr>
        <p:txBody>
          <a:bodyPr wrap="square">
            <a:spAutoFit/>
          </a:bodyPr>
          <a:lstStyle/>
          <a:p>
            <a:pPr lvl="0"/>
            <a:r>
              <a:rPr lang="it-IT" sz="1400" b="1">
                <a:solidFill>
                  <a:schemeClr val="tx1">
                    <a:lumMod val="85000"/>
                  </a:schemeClr>
                </a:solidFill>
              </a:rPr>
              <a:t>Crescita</a:t>
            </a:r>
          </a:p>
        </p:txBody>
      </p:sp>
      <p:sp>
        <p:nvSpPr>
          <p:cNvPr id="33" name="Rettangolo 32">
            <a:extLst>
              <a:ext uri="{FF2B5EF4-FFF2-40B4-BE49-F238E27FC236}">
                <a16:creationId xmlns:a16="http://schemas.microsoft.com/office/drawing/2014/main" xmlns="" id="{5C088A79-1FFE-4039-BA4B-6EB859CB5608}"/>
              </a:ext>
            </a:extLst>
          </p:cNvPr>
          <p:cNvSpPr/>
          <p:nvPr/>
        </p:nvSpPr>
        <p:spPr>
          <a:xfrm>
            <a:off x="4086226" y="4548928"/>
            <a:ext cx="4311546" cy="738664"/>
          </a:xfrm>
          <a:prstGeom prst="rect">
            <a:avLst/>
          </a:prstGeom>
        </p:spPr>
        <p:txBody>
          <a:bodyPr wrap="square">
            <a:spAutoFit/>
          </a:bodyPr>
          <a:lstStyle/>
          <a:p>
            <a:pPr marL="285750" indent="-285750">
              <a:lnSpc>
                <a:spcPct val="100000"/>
              </a:lnSpc>
              <a:buFont typeface="Arial" panose="020B0604020202020204" pitchFamily="34" charset="0"/>
              <a:buChar char="•"/>
            </a:pPr>
            <a:r>
              <a:rPr lang="it-IT" altLang="it-IT" sz="1400"/>
              <a:t>Cicli economici mondiali;</a:t>
            </a:r>
          </a:p>
          <a:p>
            <a:pPr marL="285750" indent="-285750">
              <a:lnSpc>
                <a:spcPct val="100000"/>
              </a:lnSpc>
              <a:buFont typeface="Arial" panose="020B0604020202020204" pitchFamily="34" charset="0"/>
              <a:buChar char="•"/>
            </a:pPr>
            <a:r>
              <a:rPr lang="it-IT" altLang="it-IT" sz="1400"/>
              <a:t>cicli economici singoli paesi;</a:t>
            </a:r>
          </a:p>
          <a:p>
            <a:pPr marL="285750" indent="-285750">
              <a:lnSpc>
                <a:spcPct val="100000"/>
              </a:lnSpc>
              <a:buFont typeface="Arial" panose="020B0604020202020204" pitchFamily="34" charset="0"/>
              <a:buChar char="•"/>
            </a:pPr>
            <a:r>
              <a:rPr lang="it-IT" altLang="it-IT" sz="1400"/>
              <a:t>sensibilità alle dinamiche finanziarie.</a:t>
            </a:r>
          </a:p>
        </p:txBody>
      </p:sp>
      <p:sp>
        <p:nvSpPr>
          <p:cNvPr id="35" name="Rettangolo 34">
            <a:extLst>
              <a:ext uri="{FF2B5EF4-FFF2-40B4-BE49-F238E27FC236}">
                <a16:creationId xmlns:a16="http://schemas.microsoft.com/office/drawing/2014/main" xmlns="" id="{553D2988-CF10-4ED7-B259-0CECB3C46E63}"/>
              </a:ext>
            </a:extLst>
          </p:cNvPr>
          <p:cNvSpPr/>
          <p:nvPr/>
        </p:nvSpPr>
        <p:spPr>
          <a:xfrm>
            <a:off x="4086226" y="1478456"/>
            <a:ext cx="5052863" cy="1600438"/>
          </a:xfrm>
          <a:prstGeom prst="rect">
            <a:avLst/>
          </a:prstGeom>
        </p:spPr>
        <p:txBody>
          <a:bodyPr wrap="square">
            <a:spAutoFit/>
          </a:bodyPr>
          <a:lstStyle/>
          <a:p>
            <a:pPr marL="285750" indent="-285750">
              <a:lnSpc>
                <a:spcPct val="100000"/>
              </a:lnSpc>
              <a:buFont typeface="Arial" panose="020B0604020202020204" pitchFamily="34" charset="0"/>
              <a:buChar char="•"/>
            </a:pPr>
            <a:r>
              <a:rPr lang="it-IT" altLang="it-IT" sz="1400"/>
              <a:t>Concorrenza;</a:t>
            </a:r>
          </a:p>
          <a:p>
            <a:pPr marL="285750" indent="-285750">
              <a:lnSpc>
                <a:spcPct val="100000"/>
              </a:lnSpc>
              <a:buFont typeface="Arial" panose="020B0604020202020204" pitchFamily="34" charset="0"/>
              <a:buChar char="•"/>
            </a:pPr>
            <a:r>
              <a:rPr lang="it-IT" altLang="it-IT" sz="1400"/>
              <a:t>scelte strategiche;</a:t>
            </a:r>
          </a:p>
          <a:p>
            <a:pPr marL="285750" indent="-285750">
              <a:lnSpc>
                <a:spcPct val="100000"/>
              </a:lnSpc>
              <a:buFont typeface="Arial" panose="020B0604020202020204" pitchFamily="34" charset="0"/>
              <a:buChar char="•"/>
            </a:pPr>
            <a:r>
              <a:rPr lang="it-IT" altLang="it-IT" sz="1400"/>
              <a:t>struttura organizzativa;</a:t>
            </a:r>
          </a:p>
          <a:p>
            <a:pPr marL="285750" indent="-285750">
              <a:lnSpc>
                <a:spcPct val="100000"/>
              </a:lnSpc>
              <a:buFont typeface="Arial" panose="020B0604020202020204" pitchFamily="34" charset="0"/>
              <a:buChar char="•"/>
            </a:pPr>
            <a:r>
              <a:rPr lang="it-IT" altLang="it-IT" sz="1400"/>
              <a:t>posizionamento competitivo;</a:t>
            </a:r>
          </a:p>
          <a:p>
            <a:pPr marL="285750" indent="-285750">
              <a:lnSpc>
                <a:spcPct val="100000"/>
              </a:lnSpc>
              <a:buFont typeface="Arial" panose="020B0604020202020204" pitchFamily="34" charset="0"/>
              <a:buChar char="•"/>
            </a:pPr>
            <a:r>
              <a:rPr lang="it-IT" altLang="it-IT" sz="1400"/>
              <a:t>gestione rischi operativi e investimenti;</a:t>
            </a:r>
          </a:p>
          <a:p>
            <a:pPr marL="285750" indent="-285750">
              <a:lnSpc>
                <a:spcPct val="100000"/>
              </a:lnSpc>
              <a:buFont typeface="Arial" panose="020B0604020202020204" pitchFamily="34" charset="0"/>
              <a:buChar char="•"/>
            </a:pPr>
            <a:r>
              <a:rPr lang="it-IT" altLang="it-IT" sz="1400"/>
              <a:t>orientamento alla crescita forza competitiva.</a:t>
            </a:r>
          </a:p>
          <a:p>
            <a:pPr>
              <a:lnSpc>
                <a:spcPct val="100000"/>
              </a:lnSpc>
            </a:pPr>
            <a:endParaRPr lang="it-IT" altLang="it-IT" sz="1400"/>
          </a:p>
        </p:txBody>
      </p:sp>
      <p:sp>
        <p:nvSpPr>
          <p:cNvPr id="37" name="Rettangolo 36">
            <a:extLst>
              <a:ext uri="{FF2B5EF4-FFF2-40B4-BE49-F238E27FC236}">
                <a16:creationId xmlns:a16="http://schemas.microsoft.com/office/drawing/2014/main" xmlns="" id="{1CFAF399-0309-4595-BFC1-7553F0BD10B5}"/>
              </a:ext>
            </a:extLst>
          </p:cNvPr>
          <p:cNvSpPr/>
          <p:nvPr/>
        </p:nvSpPr>
        <p:spPr>
          <a:xfrm>
            <a:off x="4086226" y="5651473"/>
            <a:ext cx="4206442" cy="738664"/>
          </a:xfrm>
          <a:prstGeom prst="rect">
            <a:avLst/>
          </a:prstGeom>
        </p:spPr>
        <p:txBody>
          <a:bodyPr wrap="square">
            <a:spAutoFit/>
          </a:bodyPr>
          <a:lstStyle/>
          <a:p>
            <a:pPr marL="285750" indent="-285750">
              <a:lnSpc>
                <a:spcPct val="100000"/>
              </a:lnSpc>
              <a:buFont typeface="Arial" panose="020B0604020202020204" pitchFamily="34" charset="0"/>
              <a:buChar char="•"/>
            </a:pPr>
            <a:r>
              <a:rPr lang="it-IT" altLang="it-IT" sz="1400"/>
              <a:t>Capacità di investimento;</a:t>
            </a:r>
          </a:p>
          <a:p>
            <a:pPr marL="285750" indent="-285750">
              <a:lnSpc>
                <a:spcPct val="100000"/>
              </a:lnSpc>
              <a:buFont typeface="Arial" panose="020B0604020202020204" pitchFamily="34" charset="0"/>
              <a:buChar char="•"/>
            </a:pPr>
            <a:r>
              <a:rPr lang="it-IT" altLang="it-IT" sz="1400"/>
              <a:t>oscillazione prezzi di mercato.</a:t>
            </a:r>
          </a:p>
          <a:p>
            <a:pPr>
              <a:lnSpc>
                <a:spcPct val="100000"/>
              </a:lnSpc>
            </a:pPr>
            <a:endParaRPr lang="it-IT" altLang="it-IT" sz="1400"/>
          </a:p>
        </p:txBody>
      </p:sp>
      <p:sp>
        <p:nvSpPr>
          <p:cNvPr id="42" name="Rettangolo 41">
            <a:extLst>
              <a:ext uri="{FF2B5EF4-FFF2-40B4-BE49-F238E27FC236}">
                <a16:creationId xmlns:a16="http://schemas.microsoft.com/office/drawing/2014/main" xmlns="" id="{C277CBE9-2BF0-48A9-89E8-D4DFE41D06B9}"/>
              </a:ext>
            </a:extLst>
          </p:cNvPr>
          <p:cNvSpPr/>
          <p:nvPr/>
        </p:nvSpPr>
        <p:spPr>
          <a:xfrm>
            <a:off x="4086226" y="3255304"/>
            <a:ext cx="4563793" cy="1169551"/>
          </a:xfrm>
          <a:prstGeom prst="rect">
            <a:avLst/>
          </a:prstGeom>
        </p:spPr>
        <p:txBody>
          <a:bodyPr wrap="square">
            <a:spAutoFit/>
          </a:bodyPr>
          <a:lstStyle/>
          <a:p>
            <a:pPr marL="285750" indent="-285750">
              <a:lnSpc>
                <a:spcPct val="100000"/>
              </a:lnSpc>
              <a:buFont typeface="Arial" panose="020B0604020202020204" pitchFamily="34" charset="0"/>
              <a:buChar char="•"/>
            </a:pPr>
            <a:r>
              <a:rPr lang="it-IT" altLang="it-IT" sz="1400"/>
              <a:t>Linee intervento normativo;</a:t>
            </a:r>
          </a:p>
          <a:p>
            <a:pPr marL="285750" indent="-285750">
              <a:lnSpc>
                <a:spcPct val="100000"/>
              </a:lnSpc>
              <a:buFont typeface="Arial" panose="020B0604020202020204" pitchFamily="34" charset="0"/>
              <a:buChar char="•"/>
            </a:pPr>
            <a:r>
              <a:rPr lang="it-IT" altLang="it-IT" sz="1400"/>
              <a:t>eventi inattesi;</a:t>
            </a:r>
          </a:p>
          <a:p>
            <a:pPr marL="285750" indent="-285750">
              <a:lnSpc>
                <a:spcPct val="100000"/>
              </a:lnSpc>
              <a:buFont typeface="Arial" panose="020B0604020202020204" pitchFamily="34" charset="0"/>
              <a:buChar char="•"/>
            </a:pPr>
            <a:r>
              <a:rPr lang="it-IT" altLang="it-IT" sz="1400"/>
              <a:t>sensibilità alle variazioni della domanda;</a:t>
            </a:r>
          </a:p>
          <a:p>
            <a:pPr marL="285750" indent="-285750">
              <a:lnSpc>
                <a:spcPct val="100000"/>
              </a:lnSpc>
              <a:buFont typeface="Arial" panose="020B0604020202020204" pitchFamily="34" charset="0"/>
              <a:buChar char="•"/>
            </a:pPr>
            <a:r>
              <a:rPr lang="it-IT" altLang="it-IT" sz="1400"/>
              <a:t>sensibilità alle variazioni di prezzo.</a:t>
            </a:r>
          </a:p>
          <a:p>
            <a:pPr>
              <a:lnSpc>
                <a:spcPct val="100000"/>
              </a:lnSpc>
            </a:pPr>
            <a:endParaRPr lang="it-IT" altLang="it-IT" sz="1400"/>
          </a:p>
        </p:txBody>
      </p:sp>
      <p:sp>
        <p:nvSpPr>
          <p:cNvPr id="43" name="Puzzle2">
            <a:extLst>
              <a:ext uri="{FF2B5EF4-FFF2-40B4-BE49-F238E27FC236}">
                <a16:creationId xmlns:a16="http://schemas.microsoft.com/office/drawing/2014/main" xmlns="" id="{F8EB30AD-0AEF-4021-9A70-1E1E559AA112}"/>
              </a:ext>
            </a:extLst>
          </p:cNvPr>
          <p:cNvSpPr>
            <a:spLocks noEditPoints="1" noChangeArrowheads="1"/>
          </p:cNvSpPr>
          <p:nvPr/>
        </p:nvSpPr>
        <p:spPr bwMode="auto">
          <a:xfrm rot="10699655">
            <a:off x="141268" y="5700528"/>
            <a:ext cx="960135" cy="667088"/>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DDDDDD"/>
          </a:solidFill>
          <a:ln w="19050">
            <a:solidFill>
              <a:srgbClr val="C0C0C0"/>
            </a:solidFill>
            <a:miter lim="800000"/>
            <a:headEnd/>
            <a:tailEnd/>
          </a:ln>
        </p:spPr>
        <p:txBody>
          <a:bodyPr/>
          <a:lstStyle/>
          <a:p>
            <a:pPr algn="ctr"/>
            <a:endParaRPr lang="it-IT" sz="1200"/>
          </a:p>
        </p:txBody>
      </p:sp>
      <p:sp>
        <p:nvSpPr>
          <p:cNvPr id="28" name="Rettangolo con angoli arrotondati 27">
            <a:extLst>
              <a:ext uri="{FF2B5EF4-FFF2-40B4-BE49-F238E27FC236}">
                <a16:creationId xmlns:a16="http://schemas.microsoft.com/office/drawing/2014/main" xmlns="" id="{B0949C78-03FD-4F03-89EF-9217637FAE4A}"/>
              </a:ext>
            </a:extLst>
          </p:cNvPr>
          <p:cNvSpPr/>
          <p:nvPr/>
        </p:nvSpPr>
        <p:spPr>
          <a:xfrm>
            <a:off x="3707491" y="1468457"/>
            <a:ext cx="5069015" cy="1422965"/>
          </a:xfrm>
          <a:prstGeom prst="roundRect">
            <a:avLst/>
          </a:prstGeom>
          <a:noFill/>
          <a:ln w="28575">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con angoli arrotondati 28">
            <a:extLst>
              <a:ext uri="{FF2B5EF4-FFF2-40B4-BE49-F238E27FC236}">
                <a16:creationId xmlns:a16="http://schemas.microsoft.com/office/drawing/2014/main" xmlns="" id="{EB2A38F6-2531-4BB7-99B8-CA0092904833}"/>
              </a:ext>
            </a:extLst>
          </p:cNvPr>
          <p:cNvSpPr/>
          <p:nvPr/>
        </p:nvSpPr>
        <p:spPr>
          <a:xfrm>
            <a:off x="3707491" y="3097403"/>
            <a:ext cx="5069015" cy="1169552"/>
          </a:xfrm>
          <a:prstGeom prst="roundRect">
            <a:avLst/>
          </a:prstGeom>
          <a:noFill/>
          <a:ln w="28575">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con angoli arrotondati 29">
            <a:extLst>
              <a:ext uri="{FF2B5EF4-FFF2-40B4-BE49-F238E27FC236}">
                <a16:creationId xmlns:a16="http://schemas.microsoft.com/office/drawing/2014/main" xmlns="" id="{56B64D07-D857-4DEC-9A9F-D824D947FE29}"/>
              </a:ext>
            </a:extLst>
          </p:cNvPr>
          <p:cNvSpPr/>
          <p:nvPr/>
        </p:nvSpPr>
        <p:spPr>
          <a:xfrm>
            <a:off x="3707490" y="4486930"/>
            <a:ext cx="5069015" cy="902613"/>
          </a:xfrm>
          <a:prstGeom prst="roundRect">
            <a:avLst/>
          </a:prstGeom>
          <a:noFill/>
          <a:ln w="28575">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con angoli arrotondati 30">
            <a:extLst>
              <a:ext uri="{FF2B5EF4-FFF2-40B4-BE49-F238E27FC236}">
                <a16:creationId xmlns:a16="http://schemas.microsoft.com/office/drawing/2014/main" xmlns="" id="{190787FD-E6DE-4216-82E1-3F38DC312586}"/>
              </a:ext>
            </a:extLst>
          </p:cNvPr>
          <p:cNvSpPr/>
          <p:nvPr/>
        </p:nvSpPr>
        <p:spPr>
          <a:xfrm>
            <a:off x="3707490" y="5609519"/>
            <a:ext cx="5069015" cy="605570"/>
          </a:xfrm>
          <a:prstGeom prst="roundRect">
            <a:avLst/>
          </a:prstGeom>
          <a:noFill/>
          <a:ln w="28575">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Documento 43">
            <a:extLst>
              <a:ext uri="{FF2B5EF4-FFF2-40B4-BE49-F238E27FC236}">
                <a16:creationId xmlns:a16="http://schemas.microsoft.com/office/drawing/2014/main" xmlns="" id="{29BBDE8E-4F9D-46AE-B7B4-59084E3D3616}"/>
              </a:ext>
            </a:extLst>
          </p:cNvPr>
          <p:cNvSpPr/>
          <p:nvPr/>
        </p:nvSpPr>
        <p:spPr>
          <a:xfrm rot="5400000">
            <a:off x="7351699" y="1999090"/>
            <a:ext cx="6370724" cy="3311639"/>
          </a:xfrm>
          <a:prstGeom prst="flowChartDocument">
            <a:avLst/>
          </a:prstGeom>
          <a:blipFill dpi="0" rotWithShape="0">
            <a:blip r:embed="rId3"/>
            <a:srcRect/>
            <a:stretch>
              <a:fillRect l="-69000" r="-4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7566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xmlns="" id="{2E77C718-C7E0-414B-80E6-2D4C88F73F70}"/>
              </a:ext>
            </a:extLst>
          </p:cNvPr>
          <p:cNvSpPr/>
          <p:nvPr/>
        </p:nvSpPr>
        <p:spPr>
          <a:xfrm>
            <a:off x="-2357" y="2388492"/>
            <a:ext cx="9053376" cy="2816999"/>
          </a:xfrm>
          <a:prstGeom prst="rec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a:lnSpc>
                <a:spcPct val="150000"/>
              </a:lnSpc>
            </a:pPr>
            <a:endParaRPr lang="it-IT">
              <a:solidFill>
                <a:srgbClr val="EBEBEB">
                  <a:lumMod val="75000"/>
                </a:srgbClr>
              </a:solidFill>
              <a:latin typeface="Century Gothic"/>
            </a:endParaRPr>
          </a:p>
        </p:txBody>
      </p:sp>
      <p:sp>
        <p:nvSpPr>
          <p:cNvPr id="47" name="Rettangolo 46">
            <a:extLst>
              <a:ext uri="{FF2B5EF4-FFF2-40B4-BE49-F238E27FC236}">
                <a16:creationId xmlns:a16="http://schemas.microsoft.com/office/drawing/2014/main" xmlns="" id="{35629C2C-3DDE-412E-BADD-45F8A26DE0F9}"/>
              </a:ext>
            </a:extLst>
          </p:cNvPr>
          <p:cNvSpPr/>
          <p:nvPr/>
        </p:nvSpPr>
        <p:spPr>
          <a:xfrm>
            <a:off x="-15240" y="4716379"/>
            <a:ext cx="9053376" cy="2141621"/>
          </a:xfrm>
          <a:prstGeom prst="rect">
            <a:avLst/>
          </a:prstGeom>
          <a:solidFill>
            <a:srgbClr val="B01513"/>
          </a:solidFill>
          <a:ln/>
        </p:spPr>
        <p:style>
          <a:lnRef idx="0">
            <a:schemeClr val="accent3"/>
          </a:lnRef>
          <a:fillRef idx="3">
            <a:schemeClr val="accent3"/>
          </a:fillRef>
          <a:effectRef idx="3">
            <a:schemeClr val="accent3"/>
          </a:effectRef>
          <a:fontRef idx="minor">
            <a:schemeClr val="lt1"/>
          </a:fontRef>
        </p:style>
        <p:txBody>
          <a:bodyPr vert="horz" wrap="square" rtlCol="0" anchor="ctr"/>
          <a:lstStyle/>
          <a:p>
            <a:pPr>
              <a:lnSpc>
                <a:spcPct val="150000"/>
              </a:lnSpc>
            </a:pPr>
            <a:endParaRPr lang="it-IT">
              <a:solidFill>
                <a:srgbClr val="EBEBEB">
                  <a:lumMod val="75000"/>
                </a:srgbClr>
              </a:solidFill>
              <a:latin typeface="Century Gothic"/>
            </a:endParaRPr>
          </a:p>
        </p:txBody>
      </p:sp>
      <p:sp>
        <p:nvSpPr>
          <p:cNvPr id="48" name="Rettangolo 47">
            <a:extLst>
              <a:ext uri="{FF2B5EF4-FFF2-40B4-BE49-F238E27FC236}">
                <a16:creationId xmlns:a16="http://schemas.microsoft.com/office/drawing/2014/main" xmlns=""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19</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Rischi specifici e rischi di sistema</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236466" y="118578"/>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defRPr/>
            </a:pPr>
            <a:r>
              <a:rPr lang="it-IT" sz="1400" b="1">
                <a:solidFill>
                  <a:prstClr val="black"/>
                </a:solidFill>
              </a:rPr>
              <a:t>Note sviluppo</a:t>
            </a:r>
          </a:p>
          <a:p>
            <a:pPr lvl="0">
              <a:defRPr/>
            </a:pPr>
            <a:r>
              <a:rPr lang="it-IT" sz="1400">
                <a:solidFill>
                  <a:prstClr val="black"/>
                </a:solidFill>
              </a:rPr>
              <a:t>In sincro con audio 1 compaiono le tessere dei rischi in ordine casuale.</a:t>
            </a:r>
          </a:p>
          <a:p>
            <a:pPr lvl="0">
              <a:defRPr/>
            </a:pPr>
            <a:endParaRPr lang="it-IT" sz="1400">
              <a:solidFill>
                <a:prstClr val="black"/>
              </a:solidFill>
            </a:endParaRPr>
          </a:p>
          <a:p>
            <a:pPr lvl="0">
              <a:defRPr/>
            </a:pPr>
            <a:r>
              <a:rPr lang="it-IT" sz="1400">
                <a:solidFill>
                  <a:prstClr val="black"/>
                </a:solidFill>
              </a:rPr>
              <a:t>In sincro con audio 7 le tessere poste in alto si spostano nella posizione e nell’ordine indicato in corripondenza di rischi specifici e di sistema.</a:t>
            </a:r>
          </a:p>
          <a:p>
            <a:pPr lvl="0">
              <a:defRPr/>
            </a:pPr>
            <a:endParaRPr lang="it-IT" sz="1400">
              <a:solidFill>
                <a:prstClr val="black"/>
              </a:solidFill>
            </a:endParaRPr>
          </a:p>
          <a:p>
            <a:pPr lvl="0">
              <a:defRPr/>
            </a:pPr>
            <a:endParaRPr lang="it-IT" sz="1400">
              <a:solidFill>
                <a:prstClr val="black"/>
              </a:solidFill>
            </a:endParaRPr>
          </a:p>
          <a:p>
            <a:pPr lvl="0">
              <a:defRPr/>
            </a:pPr>
            <a:endParaRPr lang="it-IT" sz="1400">
              <a:solidFill>
                <a:prstClr val="black"/>
              </a:solidFill>
            </a:endParaRPr>
          </a:p>
          <a:p>
            <a:pPr lvl="0">
              <a:defRPr/>
            </a:pPr>
            <a:r>
              <a:rPr lang="it-IT" sz="1400" b="1">
                <a:solidFill>
                  <a:prstClr val="black"/>
                </a:solidFill>
              </a:rPr>
              <a:t>Immagine</a:t>
            </a:r>
          </a:p>
          <a:p>
            <a:pPr lvl="0">
              <a:defRPr/>
            </a:pPr>
            <a:r>
              <a:rPr lang="it-IT" sz="1400">
                <a:solidFill>
                  <a:prstClr val="black"/>
                </a:solidFill>
              </a:rPr>
              <a:t>https://pixabay.com/it/desktop-colore-carta-società-3207592/</a:t>
            </a: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2" name="Documento 1">
            <a:extLst>
              <a:ext uri="{FF2B5EF4-FFF2-40B4-BE49-F238E27FC236}">
                <a16:creationId xmlns:a16="http://schemas.microsoft.com/office/drawing/2014/main" xmlns="" id="{C2139D1B-68AD-42AB-A185-6C27F9212BAE}"/>
              </a:ext>
            </a:extLst>
          </p:cNvPr>
          <p:cNvSpPr/>
          <p:nvPr/>
        </p:nvSpPr>
        <p:spPr>
          <a:xfrm rot="5400000">
            <a:off x="6849721" y="1497112"/>
            <a:ext cx="6370724" cy="4315595"/>
          </a:xfrm>
          <a:prstGeom prst="flowChartDocument">
            <a:avLst/>
          </a:prstGeom>
          <a:blipFill dpi="0" rotWithShape="0">
            <a:blip r:embed="rId3"/>
            <a:srcRect/>
            <a:stretch>
              <a:fillRect l="-69000" r="-4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arrotondato 44"/>
          <p:cNvSpPr/>
          <p:nvPr/>
        </p:nvSpPr>
        <p:spPr>
          <a:xfrm>
            <a:off x="558957" y="-49792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0" name="Rettangolo arrotondato 44">
            <a:extLst>
              <a:ext uri="{FF2B5EF4-FFF2-40B4-BE49-F238E27FC236}">
                <a16:creationId xmlns:a16="http://schemas.microsoft.com/office/drawing/2014/main" xmlns="" id="{4FF25D1F-B572-42E9-933E-7663AC3E5C69}"/>
              </a:ext>
            </a:extLst>
          </p:cNvPr>
          <p:cNvSpPr/>
          <p:nvPr/>
        </p:nvSpPr>
        <p:spPr>
          <a:xfrm>
            <a:off x="2465357" y="-62021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35" name="CasellaDiTesto 34">
            <a:extLst>
              <a:ext uri="{FF2B5EF4-FFF2-40B4-BE49-F238E27FC236}">
                <a16:creationId xmlns:a16="http://schemas.microsoft.com/office/drawing/2014/main" xmlns="" id="{5961DA26-5433-4286-AC1B-DBB9323A1297}"/>
              </a:ext>
            </a:extLst>
          </p:cNvPr>
          <p:cNvSpPr txBox="1"/>
          <p:nvPr/>
        </p:nvSpPr>
        <p:spPr>
          <a:xfrm>
            <a:off x="995826" y="3350331"/>
            <a:ext cx="4047125"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rgbClr val="23585E"/>
                </a:solidFill>
              </a:rPr>
              <a:t>Caratteristiche specifiche dell’emittente:</a:t>
            </a:r>
            <a:endParaRPr lang="it-IT" b="1" dirty="0">
              <a:solidFill>
                <a:srgbClr val="23585E"/>
              </a:solidFill>
            </a:endParaRPr>
          </a:p>
        </p:txBody>
      </p:sp>
      <p:sp>
        <p:nvSpPr>
          <p:cNvPr id="41" name="Text Box 13">
            <a:extLst>
              <a:ext uri="{FF2B5EF4-FFF2-40B4-BE49-F238E27FC236}">
                <a16:creationId xmlns:a16="http://schemas.microsoft.com/office/drawing/2014/main" xmlns="" id="{7CB235FD-6B8A-4ED4-A254-37A9F56CF37D}"/>
              </a:ext>
            </a:extLst>
          </p:cNvPr>
          <p:cNvSpPr txBox="1">
            <a:spLocks noChangeArrowheads="1"/>
          </p:cNvSpPr>
          <p:nvPr/>
        </p:nvSpPr>
        <p:spPr bwMode="auto">
          <a:xfrm>
            <a:off x="1051521" y="2873230"/>
            <a:ext cx="2757486" cy="369332"/>
          </a:xfrm>
          <a:prstGeom prst="rect">
            <a:avLst/>
          </a:prstGeom>
          <a:noFill/>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en-US"/>
            </a:defPPr>
            <a:lvl1pPr lvl="0">
              <a:defRPr>
                <a:solidFill>
                  <a:srgbClr val="426B6F"/>
                </a:solidFill>
              </a:defRPr>
            </a:lvl1pPr>
          </a:lstStyle>
          <a:p>
            <a:r>
              <a:rPr lang="it-IT" altLang="it-IT" b="1"/>
              <a:t>RISCHI SPECIFICI</a:t>
            </a:r>
            <a:endParaRPr lang="it-IT" altLang="it-IT" b="1" dirty="0"/>
          </a:p>
        </p:txBody>
      </p:sp>
      <p:sp>
        <p:nvSpPr>
          <p:cNvPr id="46" name="CasellaDiTesto 45">
            <a:extLst>
              <a:ext uri="{FF2B5EF4-FFF2-40B4-BE49-F238E27FC236}">
                <a16:creationId xmlns:a16="http://schemas.microsoft.com/office/drawing/2014/main" xmlns="" id="{AD69D5B1-E030-4418-958D-568348A39871}"/>
              </a:ext>
            </a:extLst>
          </p:cNvPr>
          <p:cNvSpPr txBox="1"/>
          <p:nvPr/>
        </p:nvSpPr>
        <p:spPr>
          <a:xfrm>
            <a:off x="964007" y="5511715"/>
            <a:ext cx="3971443"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85000"/>
                  </a:schemeClr>
                </a:solidFill>
              </a:rPr>
              <a:t>Variazioni di mercato</a:t>
            </a:r>
          </a:p>
          <a:p>
            <a:r>
              <a:rPr lang="it-IT">
                <a:solidFill>
                  <a:schemeClr val="tx1">
                    <a:lumMod val="85000"/>
                  </a:schemeClr>
                </a:solidFill>
              </a:rPr>
              <a:t>Cicli economici</a:t>
            </a:r>
          </a:p>
        </p:txBody>
      </p:sp>
      <p:sp>
        <p:nvSpPr>
          <p:cNvPr id="30" name="Rettangolo 29">
            <a:extLst>
              <a:ext uri="{FF2B5EF4-FFF2-40B4-BE49-F238E27FC236}">
                <a16:creationId xmlns:a16="http://schemas.microsoft.com/office/drawing/2014/main" xmlns="" id="{2902222F-EECA-4A1C-963A-11B24F1B80BE}"/>
              </a:ext>
            </a:extLst>
          </p:cNvPr>
          <p:cNvSpPr/>
          <p:nvPr/>
        </p:nvSpPr>
        <p:spPr>
          <a:xfrm>
            <a:off x="3927084" y="624298"/>
            <a:ext cx="2554846" cy="523220"/>
          </a:xfrm>
          <a:prstGeom prst="rect">
            <a:avLst/>
          </a:prstGeom>
        </p:spPr>
        <p:txBody>
          <a:bodyPr wrap="square">
            <a:spAutoFit/>
          </a:bodyPr>
          <a:lstStyle/>
          <a:p>
            <a:pPr lvl="0" algn="ctr"/>
            <a:r>
              <a:rPr lang="it-IT" sz="1400" b="1">
                <a:solidFill>
                  <a:srgbClr val="6AAC90">
                    <a:lumMod val="40000"/>
                    <a:lumOff val="60000"/>
                  </a:srgbClr>
                </a:solidFill>
              </a:rPr>
              <a:t>Rischio legato alla gestione aziendale</a:t>
            </a:r>
          </a:p>
        </p:txBody>
      </p:sp>
      <p:sp>
        <p:nvSpPr>
          <p:cNvPr id="31" name="Rettangolo 30">
            <a:extLst>
              <a:ext uri="{FF2B5EF4-FFF2-40B4-BE49-F238E27FC236}">
                <a16:creationId xmlns:a16="http://schemas.microsoft.com/office/drawing/2014/main" xmlns="" id="{63CF3FBB-ED48-4B07-9348-CDD3163877D2}"/>
              </a:ext>
            </a:extLst>
          </p:cNvPr>
          <p:cNvSpPr/>
          <p:nvPr/>
        </p:nvSpPr>
        <p:spPr>
          <a:xfrm>
            <a:off x="232023" y="612951"/>
            <a:ext cx="1577459" cy="523220"/>
          </a:xfrm>
          <a:prstGeom prst="rect">
            <a:avLst/>
          </a:prstGeom>
        </p:spPr>
        <p:txBody>
          <a:bodyPr wrap="square">
            <a:spAutoFit/>
          </a:bodyPr>
          <a:lstStyle/>
          <a:p>
            <a:pPr lvl="0" algn="ctr"/>
            <a:r>
              <a:rPr lang="it-IT" sz="1400" b="1">
                <a:solidFill>
                  <a:srgbClr val="6AAC90">
                    <a:lumMod val="40000"/>
                    <a:lumOff val="60000"/>
                  </a:srgbClr>
                </a:solidFill>
              </a:rPr>
              <a:t>Rischio legato al settore</a:t>
            </a:r>
          </a:p>
        </p:txBody>
      </p:sp>
      <p:sp>
        <p:nvSpPr>
          <p:cNvPr id="32" name="Rettangolo 31">
            <a:extLst>
              <a:ext uri="{FF2B5EF4-FFF2-40B4-BE49-F238E27FC236}">
                <a16:creationId xmlns:a16="http://schemas.microsoft.com/office/drawing/2014/main" xmlns="" id="{A0F81535-14C0-4CC5-A4E4-33EDA9016A4F}"/>
              </a:ext>
            </a:extLst>
          </p:cNvPr>
          <p:cNvSpPr/>
          <p:nvPr/>
        </p:nvSpPr>
        <p:spPr>
          <a:xfrm>
            <a:off x="1801384" y="611287"/>
            <a:ext cx="2308614" cy="523220"/>
          </a:xfrm>
          <a:prstGeom prst="rect">
            <a:avLst/>
          </a:prstGeom>
        </p:spPr>
        <p:txBody>
          <a:bodyPr wrap="square">
            <a:spAutoFit/>
          </a:bodyPr>
          <a:lstStyle/>
          <a:p>
            <a:pPr lvl="0" algn="ctr"/>
            <a:r>
              <a:rPr lang="it-IT" sz="1400" b="1">
                <a:solidFill>
                  <a:srgbClr val="6AAC90">
                    <a:lumMod val="40000"/>
                    <a:lumOff val="60000"/>
                  </a:srgbClr>
                </a:solidFill>
              </a:rPr>
              <a:t>Rischi di tasso di interesse, di cambio…</a:t>
            </a:r>
          </a:p>
        </p:txBody>
      </p:sp>
      <p:sp>
        <p:nvSpPr>
          <p:cNvPr id="33" name="Puzzle1">
            <a:extLst>
              <a:ext uri="{FF2B5EF4-FFF2-40B4-BE49-F238E27FC236}">
                <a16:creationId xmlns:a16="http://schemas.microsoft.com/office/drawing/2014/main" xmlns="" id="{8EA167C3-3649-45D5-9423-7E5D6B36FC66}"/>
              </a:ext>
            </a:extLst>
          </p:cNvPr>
          <p:cNvSpPr>
            <a:spLocks noEditPoints="1" noChangeArrowheads="1"/>
          </p:cNvSpPr>
          <p:nvPr/>
        </p:nvSpPr>
        <p:spPr bwMode="auto">
          <a:xfrm>
            <a:off x="4453016" y="1229703"/>
            <a:ext cx="1489728" cy="928873"/>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DDDDDD"/>
          </a:solidFill>
          <a:ln w="19050">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34" name="Puzzle4">
            <a:extLst>
              <a:ext uri="{FF2B5EF4-FFF2-40B4-BE49-F238E27FC236}">
                <a16:creationId xmlns:a16="http://schemas.microsoft.com/office/drawing/2014/main" xmlns="" id="{E10BFDBB-DC96-414A-9621-8D49F976AEAB}"/>
              </a:ext>
            </a:extLst>
          </p:cNvPr>
          <p:cNvSpPr>
            <a:spLocks noEditPoints="1" noChangeArrowheads="1"/>
          </p:cNvSpPr>
          <p:nvPr/>
        </p:nvSpPr>
        <p:spPr bwMode="auto">
          <a:xfrm>
            <a:off x="6789095" y="1064073"/>
            <a:ext cx="937556" cy="132441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DDDDD"/>
          </a:solidFill>
          <a:ln w="19050">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39" name="Puzzle3">
            <a:extLst>
              <a:ext uri="{FF2B5EF4-FFF2-40B4-BE49-F238E27FC236}">
                <a16:creationId xmlns:a16="http://schemas.microsoft.com/office/drawing/2014/main" xmlns="" id="{61C3623B-265C-4E7D-B5D8-1C5AD37E511C}"/>
              </a:ext>
            </a:extLst>
          </p:cNvPr>
          <p:cNvSpPr>
            <a:spLocks noEditPoints="1" noChangeArrowheads="1"/>
          </p:cNvSpPr>
          <p:nvPr/>
        </p:nvSpPr>
        <p:spPr bwMode="auto">
          <a:xfrm>
            <a:off x="527048" y="1118507"/>
            <a:ext cx="937556" cy="1068003"/>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DDDDDD"/>
          </a:solidFill>
          <a:ln w="22225">
            <a:solidFill>
              <a:srgbClr val="C0C0C0"/>
            </a:solidFill>
            <a:miter lim="800000"/>
            <a:headEnd/>
            <a:tailEnd/>
          </a:ln>
        </p:spPr>
        <p:txBody>
          <a:bodyPr/>
          <a:lstStyle/>
          <a:p>
            <a:pPr algn="ctr"/>
            <a:endParaRPr lang="it-IT" altLang="it-IT" sz="1100" b="1">
              <a:solidFill>
                <a:schemeClr val="tx1"/>
              </a:solidFill>
            </a:endParaRPr>
          </a:p>
        </p:txBody>
      </p:sp>
      <p:sp>
        <p:nvSpPr>
          <p:cNvPr id="42" name="Rettangolo 41">
            <a:extLst>
              <a:ext uri="{FF2B5EF4-FFF2-40B4-BE49-F238E27FC236}">
                <a16:creationId xmlns:a16="http://schemas.microsoft.com/office/drawing/2014/main" xmlns="" id="{A322982A-C1F4-40B9-8C28-3475C0BE4EA2}"/>
              </a:ext>
            </a:extLst>
          </p:cNvPr>
          <p:cNvSpPr/>
          <p:nvPr/>
        </p:nvSpPr>
        <p:spPr>
          <a:xfrm>
            <a:off x="6235048" y="590213"/>
            <a:ext cx="2045649" cy="523220"/>
          </a:xfrm>
          <a:prstGeom prst="rect">
            <a:avLst/>
          </a:prstGeom>
        </p:spPr>
        <p:txBody>
          <a:bodyPr wrap="square">
            <a:spAutoFit/>
          </a:bodyPr>
          <a:lstStyle/>
          <a:p>
            <a:pPr algn="ctr"/>
            <a:r>
              <a:rPr lang="it-IT" sz="1400" b="1">
                <a:solidFill>
                  <a:srgbClr val="6AAC90">
                    <a:lumMod val="40000"/>
                    <a:lumOff val="60000"/>
                  </a:srgbClr>
                </a:solidFill>
              </a:rPr>
              <a:t>Rischio legato al ciclo economico</a:t>
            </a:r>
          </a:p>
        </p:txBody>
      </p:sp>
      <p:sp>
        <p:nvSpPr>
          <p:cNvPr id="50" name="Puzzle2">
            <a:extLst>
              <a:ext uri="{FF2B5EF4-FFF2-40B4-BE49-F238E27FC236}">
                <a16:creationId xmlns:a16="http://schemas.microsoft.com/office/drawing/2014/main" xmlns="" id="{5437356B-D7DC-4636-87FE-56D046AA1412}"/>
              </a:ext>
            </a:extLst>
          </p:cNvPr>
          <p:cNvSpPr>
            <a:spLocks noEditPoints="1" noChangeArrowheads="1"/>
          </p:cNvSpPr>
          <p:nvPr/>
        </p:nvSpPr>
        <p:spPr bwMode="auto">
          <a:xfrm>
            <a:off x="2154361" y="1095332"/>
            <a:ext cx="1326803" cy="1013997"/>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DDDDDD"/>
          </a:solidFill>
          <a:ln w="19050">
            <a:solidFill>
              <a:srgbClr val="C0C0C0"/>
            </a:solidFill>
            <a:miter lim="800000"/>
            <a:headEnd/>
            <a:tailEnd/>
          </a:ln>
        </p:spPr>
        <p:txBody>
          <a:bodyPr/>
          <a:lstStyle/>
          <a:p>
            <a:pPr algn="ctr"/>
            <a:endParaRPr lang="it-IT" sz="1200"/>
          </a:p>
        </p:txBody>
      </p:sp>
      <p:pic>
        <p:nvPicPr>
          <p:cNvPr id="4" name="Immagine 3">
            <a:extLst>
              <a:ext uri="{FF2B5EF4-FFF2-40B4-BE49-F238E27FC236}">
                <a16:creationId xmlns:a16="http://schemas.microsoft.com/office/drawing/2014/main" xmlns="" id="{1CE6398A-BB81-47B9-A6A9-8FAD1D635D09}"/>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2662" y="5037818"/>
            <a:ext cx="855359" cy="855359"/>
          </a:xfrm>
          <a:prstGeom prst="rect">
            <a:avLst/>
          </a:prstGeom>
        </p:spPr>
      </p:pic>
      <p:pic>
        <p:nvPicPr>
          <p:cNvPr id="7" name="Immagine 6">
            <a:extLst>
              <a:ext uri="{FF2B5EF4-FFF2-40B4-BE49-F238E27FC236}">
                <a16:creationId xmlns:a16="http://schemas.microsoft.com/office/drawing/2014/main" xmlns="" id="{89D139E2-A252-41F8-8F65-844A06873A1B}"/>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4474" y="2783882"/>
            <a:ext cx="816317" cy="816317"/>
          </a:xfrm>
          <a:prstGeom prst="rect">
            <a:avLst/>
          </a:prstGeom>
        </p:spPr>
      </p:pic>
      <p:sp>
        <p:nvSpPr>
          <p:cNvPr id="51" name="Text Box 13">
            <a:extLst>
              <a:ext uri="{FF2B5EF4-FFF2-40B4-BE49-F238E27FC236}">
                <a16:creationId xmlns:a16="http://schemas.microsoft.com/office/drawing/2014/main" xmlns="" id="{206478E0-8BDF-483B-B90E-D4B82381FA5E}"/>
              </a:ext>
            </a:extLst>
          </p:cNvPr>
          <p:cNvSpPr txBox="1">
            <a:spLocks noChangeArrowheads="1"/>
          </p:cNvSpPr>
          <p:nvPr/>
        </p:nvSpPr>
        <p:spPr bwMode="auto">
          <a:xfrm>
            <a:off x="971694" y="5131981"/>
            <a:ext cx="2757486" cy="369332"/>
          </a:xfrm>
          <a:prstGeom prst="rect">
            <a:avLst/>
          </a:prstGeom>
          <a:noFill/>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en-US"/>
            </a:defPPr>
            <a:lvl1pPr lvl="0">
              <a:defRPr>
                <a:solidFill>
                  <a:srgbClr val="426B6F"/>
                </a:solidFill>
              </a:defRPr>
            </a:lvl1pPr>
          </a:lstStyle>
          <a:p>
            <a:r>
              <a:rPr lang="it-IT" altLang="it-IT" b="1">
                <a:solidFill>
                  <a:schemeClr val="tx1"/>
                </a:solidFill>
              </a:rPr>
              <a:t>RISCHI DI SISTEMA</a:t>
            </a:r>
            <a:endParaRPr lang="it-IT" altLang="it-IT" b="1" dirty="0">
              <a:solidFill>
                <a:schemeClr val="tx1"/>
              </a:solidFill>
            </a:endParaRPr>
          </a:p>
        </p:txBody>
      </p:sp>
      <p:sp>
        <p:nvSpPr>
          <p:cNvPr id="52" name="Rettangolo 51">
            <a:extLst>
              <a:ext uri="{FF2B5EF4-FFF2-40B4-BE49-F238E27FC236}">
                <a16:creationId xmlns:a16="http://schemas.microsoft.com/office/drawing/2014/main" xmlns="" id="{730C2D79-F1EF-44C7-898E-0CFE41769FE7}"/>
              </a:ext>
            </a:extLst>
          </p:cNvPr>
          <p:cNvSpPr/>
          <p:nvPr/>
        </p:nvSpPr>
        <p:spPr>
          <a:xfrm>
            <a:off x="4420854" y="2669768"/>
            <a:ext cx="2010827" cy="523220"/>
          </a:xfrm>
          <a:prstGeom prst="rect">
            <a:avLst/>
          </a:prstGeom>
        </p:spPr>
        <p:txBody>
          <a:bodyPr wrap="square">
            <a:spAutoFit/>
          </a:bodyPr>
          <a:lstStyle/>
          <a:p>
            <a:pPr lvl="0" algn="ctr"/>
            <a:r>
              <a:rPr lang="it-IT" sz="1400">
                <a:solidFill>
                  <a:srgbClr val="426B6F"/>
                </a:solidFill>
              </a:rPr>
              <a:t>Rischio legato alla gestione aziendale</a:t>
            </a:r>
          </a:p>
        </p:txBody>
      </p:sp>
      <p:sp>
        <p:nvSpPr>
          <p:cNvPr id="53" name="Puzzle1">
            <a:extLst>
              <a:ext uri="{FF2B5EF4-FFF2-40B4-BE49-F238E27FC236}">
                <a16:creationId xmlns:a16="http://schemas.microsoft.com/office/drawing/2014/main" xmlns="" id="{3155715B-9D5C-43C5-A491-26E60D8FF884}"/>
              </a:ext>
            </a:extLst>
          </p:cNvPr>
          <p:cNvSpPr>
            <a:spLocks noEditPoints="1" noChangeArrowheads="1"/>
          </p:cNvSpPr>
          <p:nvPr/>
        </p:nvSpPr>
        <p:spPr bwMode="auto">
          <a:xfrm>
            <a:off x="4614427" y="3275173"/>
            <a:ext cx="1489728" cy="928873"/>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DDDDDD"/>
          </a:solidFill>
          <a:ln w="19050">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54" name="Rettangolo 53">
            <a:extLst>
              <a:ext uri="{FF2B5EF4-FFF2-40B4-BE49-F238E27FC236}">
                <a16:creationId xmlns:a16="http://schemas.microsoft.com/office/drawing/2014/main" xmlns="" id="{FAC38DEF-183E-4918-9537-B16F9E61A809}"/>
              </a:ext>
            </a:extLst>
          </p:cNvPr>
          <p:cNvSpPr/>
          <p:nvPr/>
        </p:nvSpPr>
        <p:spPr>
          <a:xfrm>
            <a:off x="6317518" y="2685606"/>
            <a:ext cx="1494402" cy="523220"/>
          </a:xfrm>
          <a:prstGeom prst="rect">
            <a:avLst/>
          </a:prstGeom>
        </p:spPr>
        <p:txBody>
          <a:bodyPr wrap="square">
            <a:spAutoFit/>
          </a:bodyPr>
          <a:lstStyle/>
          <a:p>
            <a:pPr lvl="0" algn="ctr"/>
            <a:r>
              <a:rPr lang="it-IT" sz="1400">
                <a:solidFill>
                  <a:srgbClr val="426B6F"/>
                </a:solidFill>
              </a:rPr>
              <a:t>Rischio legato al settore</a:t>
            </a:r>
          </a:p>
        </p:txBody>
      </p:sp>
      <p:sp>
        <p:nvSpPr>
          <p:cNvPr id="55" name="Puzzle3">
            <a:extLst>
              <a:ext uri="{FF2B5EF4-FFF2-40B4-BE49-F238E27FC236}">
                <a16:creationId xmlns:a16="http://schemas.microsoft.com/office/drawing/2014/main" xmlns="" id="{1B98F25D-D8E1-469E-A2BF-797D1E8E2DE2}"/>
              </a:ext>
            </a:extLst>
          </p:cNvPr>
          <p:cNvSpPr>
            <a:spLocks noEditPoints="1" noChangeArrowheads="1"/>
          </p:cNvSpPr>
          <p:nvPr/>
        </p:nvSpPr>
        <p:spPr bwMode="auto">
          <a:xfrm>
            <a:off x="6609938" y="3210897"/>
            <a:ext cx="937556" cy="1068003"/>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DDDDDD"/>
          </a:solidFill>
          <a:ln w="22225">
            <a:solidFill>
              <a:srgbClr val="C0C0C0"/>
            </a:solidFill>
            <a:miter lim="800000"/>
            <a:headEnd/>
            <a:tailEnd/>
          </a:ln>
        </p:spPr>
        <p:txBody>
          <a:bodyPr/>
          <a:lstStyle/>
          <a:p>
            <a:pPr algn="ctr"/>
            <a:endParaRPr lang="it-IT" altLang="it-IT" sz="1100" b="1">
              <a:solidFill>
                <a:schemeClr val="tx1"/>
              </a:solidFill>
            </a:endParaRPr>
          </a:p>
        </p:txBody>
      </p:sp>
      <p:sp>
        <p:nvSpPr>
          <p:cNvPr id="56" name="Puzzle4">
            <a:extLst>
              <a:ext uri="{FF2B5EF4-FFF2-40B4-BE49-F238E27FC236}">
                <a16:creationId xmlns:a16="http://schemas.microsoft.com/office/drawing/2014/main" xmlns="" id="{DA87CC3C-2FB5-45AB-A3D7-0B6EB4B05A29}"/>
              </a:ext>
            </a:extLst>
          </p:cNvPr>
          <p:cNvSpPr>
            <a:spLocks noEditPoints="1" noChangeArrowheads="1"/>
          </p:cNvSpPr>
          <p:nvPr/>
        </p:nvSpPr>
        <p:spPr bwMode="auto">
          <a:xfrm>
            <a:off x="4891163" y="5369919"/>
            <a:ext cx="937556" cy="132441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DDDDD"/>
          </a:solidFill>
          <a:ln w="19050">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57" name="Rettangolo 56">
            <a:extLst>
              <a:ext uri="{FF2B5EF4-FFF2-40B4-BE49-F238E27FC236}">
                <a16:creationId xmlns:a16="http://schemas.microsoft.com/office/drawing/2014/main" xmlns="" id="{2E5E97B2-9830-434D-B8E0-379AB6CFB90A}"/>
              </a:ext>
            </a:extLst>
          </p:cNvPr>
          <p:cNvSpPr/>
          <p:nvPr/>
        </p:nvSpPr>
        <p:spPr>
          <a:xfrm>
            <a:off x="4337116" y="4896059"/>
            <a:ext cx="2045649" cy="523220"/>
          </a:xfrm>
          <a:prstGeom prst="rect">
            <a:avLst/>
          </a:prstGeom>
        </p:spPr>
        <p:txBody>
          <a:bodyPr wrap="square">
            <a:spAutoFit/>
          </a:bodyPr>
          <a:lstStyle/>
          <a:p>
            <a:pPr algn="ctr"/>
            <a:r>
              <a:rPr lang="it-IT" sz="1400">
                <a:solidFill>
                  <a:srgbClr val="6AAC90">
                    <a:lumMod val="40000"/>
                    <a:lumOff val="60000"/>
                  </a:srgbClr>
                </a:solidFill>
              </a:rPr>
              <a:t>Rischio legato al ciclo economico</a:t>
            </a:r>
          </a:p>
        </p:txBody>
      </p:sp>
      <p:sp>
        <p:nvSpPr>
          <p:cNvPr id="60" name="Rettangolo 59">
            <a:extLst>
              <a:ext uri="{FF2B5EF4-FFF2-40B4-BE49-F238E27FC236}">
                <a16:creationId xmlns:a16="http://schemas.microsoft.com/office/drawing/2014/main" xmlns="" id="{4C82A519-95B3-49E7-8A9A-9D1339CF676D}"/>
              </a:ext>
            </a:extLst>
          </p:cNvPr>
          <p:cNvSpPr/>
          <p:nvPr/>
        </p:nvSpPr>
        <p:spPr>
          <a:xfrm>
            <a:off x="6210491" y="4923428"/>
            <a:ext cx="2308614" cy="523220"/>
          </a:xfrm>
          <a:prstGeom prst="rect">
            <a:avLst/>
          </a:prstGeom>
        </p:spPr>
        <p:txBody>
          <a:bodyPr wrap="square">
            <a:spAutoFit/>
          </a:bodyPr>
          <a:lstStyle/>
          <a:p>
            <a:pPr lvl="0" algn="ctr"/>
            <a:r>
              <a:rPr lang="it-IT" sz="1400">
                <a:solidFill>
                  <a:srgbClr val="6AAC90">
                    <a:lumMod val="40000"/>
                    <a:lumOff val="60000"/>
                  </a:srgbClr>
                </a:solidFill>
              </a:rPr>
              <a:t>Rischi di tasso di interesse, di cambio…</a:t>
            </a:r>
          </a:p>
        </p:txBody>
      </p:sp>
      <p:sp>
        <p:nvSpPr>
          <p:cNvPr id="61" name="Puzzle2">
            <a:extLst>
              <a:ext uri="{FF2B5EF4-FFF2-40B4-BE49-F238E27FC236}">
                <a16:creationId xmlns:a16="http://schemas.microsoft.com/office/drawing/2014/main" xmlns="" id="{0FA8D0FA-354D-4FD9-A08A-5F88509254A0}"/>
              </a:ext>
            </a:extLst>
          </p:cNvPr>
          <p:cNvSpPr>
            <a:spLocks noEditPoints="1" noChangeArrowheads="1"/>
          </p:cNvSpPr>
          <p:nvPr/>
        </p:nvSpPr>
        <p:spPr bwMode="auto">
          <a:xfrm>
            <a:off x="6563468" y="5407473"/>
            <a:ext cx="1326803" cy="1013997"/>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DDDDDD"/>
          </a:solidFill>
          <a:ln w="19050">
            <a:solidFill>
              <a:srgbClr val="C0C0C0"/>
            </a:solidFill>
            <a:miter lim="800000"/>
            <a:headEnd/>
            <a:tailEnd/>
          </a:ln>
        </p:spPr>
        <p:txBody>
          <a:bodyPr/>
          <a:lstStyle/>
          <a:p>
            <a:pPr algn="ctr"/>
            <a:endParaRPr lang="it-IT" sz="1200"/>
          </a:p>
        </p:txBody>
      </p:sp>
      <p:sp>
        <p:nvSpPr>
          <p:cNvPr id="62" name="CasellaDiTesto 61">
            <a:extLst>
              <a:ext uri="{FF2B5EF4-FFF2-40B4-BE49-F238E27FC236}">
                <a16:creationId xmlns:a16="http://schemas.microsoft.com/office/drawing/2014/main" xmlns="" id="{80B14EA9-27F9-458D-89D9-493AFBF81A6B}"/>
              </a:ext>
            </a:extLst>
          </p:cNvPr>
          <p:cNvSpPr txBox="1"/>
          <p:nvPr/>
        </p:nvSpPr>
        <p:spPr>
          <a:xfrm>
            <a:off x="985105" y="3958855"/>
            <a:ext cx="3574530" cy="738664"/>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pPr marL="285750" indent="-285750">
              <a:buFont typeface="Wingdings" panose="05000000000000000000" pitchFamily="2" charset="2"/>
              <a:buChar char="ü"/>
            </a:pPr>
            <a:r>
              <a:rPr lang="it-IT" sz="1400">
                <a:solidFill>
                  <a:srgbClr val="426B6F"/>
                </a:solidFill>
              </a:rPr>
              <a:t>gestione aziendale;</a:t>
            </a:r>
          </a:p>
          <a:p>
            <a:pPr marL="285750" indent="-285750">
              <a:buFont typeface="Wingdings" panose="05000000000000000000" pitchFamily="2" charset="2"/>
              <a:buChar char="ü"/>
            </a:pPr>
            <a:r>
              <a:rPr lang="it-IT" sz="1400">
                <a:solidFill>
                  <a:srgbClr val="426B6F"/>
                </a:solidFill>
              </a:rPr>
              <a:t>posizione competitiva; </a:t>
            </a:r>
          </a:p>
          <a:p>
            <a:pPr marL="285750" indent="-285750">
              <a:buFont typeface="Wingdings" panose="05000000000000000000" pitchFamily="2" charset="2"/>
              <a:buChar char="ü"/>
            </a:pPr>
            <a:r>
              <a:rPr lang="it-IT" sz="1400">
                <a:solidFill>
                  <a:srgbClr val="426B6F"/>
                </a:solidFill>
              </a:rPr>
              <a:t>settore di appartenenza.</a:t>
            </a:r>
            <a:endParaRPr lang="it-IT" sz="1400" dirty="0">
              <a:solidFill>
                <a:srgbClr val="426B6F"/>
              </a:solidFill>
            </a:endParaRPr>
          </a:p>
        </p:txBody>
      </p:sp>
      <p:sp>
        <p:nvSpPr>
          <p:cNvPr id="63" name="Rettangolo arrotondato 44">
            <a:extLst>
              <a:ext uri="{FF2B5EF4-FFF2-40B4-BE49-F238E27FC236}">
                <a16:creationId xmlns:a16="http://schemas.microsoft.com/office/drawing/2014/main" xmlns="" id="{1F17A478-136F-432B-A225-FDCCD82CBF35}"/>
              </a:ext>
            </a:extLst>
          </p:cNvPr>
          <p:cNvSpPr/>
          <p:nvPr/>
        </p:nvSpPr>
        <p:spPr>
          <a:xfrm>
            <a:off x="111407" y="111217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64" name="Rettangolo arrotondato 44">
            <a:extLst>
              <a:ext uri="{FF2B5EF4-FFF2-40B4-BE49-F238E27FC236}">
                <a16:creationId xmlns:a16="http://schemas.microsoft.com/office/drawing/2014/main" xmlns="" id="{45CD7541-D566-4819-A249-742CD0D87BB0}"/>
              </a:ext>
            </a:extLst>
          </p:cNvPr>
          <p:cNvSpPr/>
          <p:nvPr/>
        </p:nvSpPr>
        <p:spPr>
          <a:xfrm>
            <a:off x="587033" y="286405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66" name="Rettangolo arrotondato 44">
            <a:extLst>
              <a:ext uri="{FF2B5EF4-FFF2-40B4-BE49-F238E27FC236}">
                <a16:creationId xmlns:a16="http://schemas.microsoft.com/office/drawing/2014/main" xmlns="" id="{729C719A-B42D-487B-90AF-D2B99FBD46CC}"/>
              </a:ext>
            </a:extLst>
          </p:cNvPr>
          <p:cNvSpPr/>
          <p:nvPr/>
        </p:nvSpPr>
        <p:spPr>
          <a:xfrm>
            <a:off x="493002" y="515766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7" name="Rettangolo arrotondato 44">
            <a:extLst>
              <a:ext uri="{FF2B5EF4-FFF2-40B4-BE49-F238E27FC236}">
                <a16:creationId xmlns:a16="http://schemas.microsoft.com/office/drawing/2014/main" xmlns="" id="{518C65E2-2785-4263-A37B-94E464266495}"/>
              </a:ext>
            </a:extLst>
          </p:cNvPr>
          <p:cNvSpPr/>
          <p:nvPr/>
        </p:nvSpPr>
        <p:spPr>
          <a:xfrm>
            <a:off x="493003" y="3501264"/>
            <a:ext cx="574912"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4-5</a:t>
            </a:r>
            <a:endParaRPr lang="it-IT" dirty="0"/>
          </a:p>
        </p:txBody>
      </p:sp>
      <p:sp>
        <p:nvSpPr>
          <p:cNvPr id="68" name="Rettangolo arrotondato 44">
            <a:extLst>
              <a:ext uri="{FF2B5EF4-FFF2-40B4-BE49-F238E27FC236}">
                <a16:creationId xmlns:a16="http://schemas.microsoft.com/office/drawing/2014/main" xmlns="" id="{B594558D-6E4E-43CD-A442-12023E4A1FAC}"/>
              </a:ext>
            </a:extLst>
          </p:cNvPr>
          <p:cNvSpPr/>
          <p:nvPr/>
        </p:nvSpPr>
        <p:spPr>
          <a:xfrm>
            <a:off x="549609" y="567713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9" name="Rettangolo arrotondato 44">
            <a:extLst>
              <a:ext uri="{FF2B5EF4-FFF2-40B4-BE49-F238E27FC236}">
                <a16:creationId xmlns:a16="http://schemas.microsoft.com/office/drawing/2014/main" xmlns="" id="{4F1010C0-C1A4-4AB2-A5D8-C5C1DCA6209C}"/>
              </a:ext>
            </a:extLst>
          </p:cNvPr>
          <p:cNvSpPr/>
          <p:nvPr/>
        </p:nvSpPr>
        <p:spPr>
          <a:xfrm>
            <a:off x="6139678" y="452665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Tree>
    <p:extLst>
      <p:ext uri="{BB962C8B-B14F-4D97-AF65-F5344CB8AC3E}">
        <p14:creationId xmlns:p14="http://schemas.microsoft.com/office/powerpoint/2010/main" val="330157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20</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misura del rischio di sistema: il Beta</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3055020" y="7464"/>
            <a:ext cx="2945460" cy="68505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4 compaiono solo l’asse delle ordinate E(R) e l’asse delle ascisse (Beta).</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In sin</a:t>
            </a:r>
            <a:r>
              <a:rPr lang="it-IT">
                <a:solidFill>
                  <a:prstClr val="black"/>
                </a:solidFill>
                <a:latin typeface="Century Gothic"/>
              </a:rPr>
              <a:t>cro con audio 5 compaiono i riferimenti degli assi e si illumina il valore cerchiato.</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Con audio 6 esce la linea tratteggiata del grafico e si evidenzia il valor</a:t>
            </a:r>
            <a:r>
              <a:rPr lang="it-IT">
                <a:solidFill>
                  <a:prstClr val="black"/>
                </a:solidFill>
                <a:latin typeface="Century Gothic"/>
              </a:rPr>
              <a:t>e cerchiato.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lvl="0">
              <a:defRPr/>
            </a:pPr>
            <a:endParaRPr lang="it-IT">
              <a:solidFill>
                <a:prstClr val="black"/>
              </a:solidFill>
            </a:endParaRPr>
          </a:p>
          <a:p>
            <a:pPr lvl="0">
              <a:defRPr/>
            </a:pPr>
            <a:endParaRPr lang="it-IT">
              <a:solidFill>
                <a:prstClr val="black"/>
              </a:solidFil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70" name="Text Box 6">
            <a:extLst>
              <a:ext uri="{FF2B5EF4-FFF2-40B4-BE49-F238E27FC236}">
                <a16:creationId xmlns:a16="http://schemas.microsoft.com/office/drawing/2014/main" xmlns="" id="{AE9884ED-2AB9-46EA-83A9-E3B2E775E7BA}"/>
              </a:ext>
            </a:extLst>
          </p:cNvPr>
          <p:cNvSpPr txBox="1">
            <a:spLocks noChangeArrowheads="1"/>
          </p:cNvSpPr>
          <p:nvPr/>
        </p:nvSpPr>
        <p:spPr bwMode="auto">
          <a:xfrm>
            <a:off x="1218638" y="1366105"/>
            <a:ext cx="6645289"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altLang="it-IT"/>
              <a:t>Misura la sensibilità di un titolo alle variazioni di mercato.</a:t>
            </a:r>
          </a:p>
        </p:txBody>
      </p:sp>
      <p:sp>
        <p:nvSpPr>
          <p:cNvPr id="71" name="Rettangolo arrotondato 44">
            <a:extLst>
              <a:ext uri="{FF2B5EF4-FFF2-40B4-BE49-F238E27FC236}">
                <a16:creationId xmlns:a16="http://schemas.microsoft.com/office/drawing/2014/main" xmlns="" id="{F808A6B3-B5BB-41C2-B7C5-6EC611AE5E76}"/>
              </a:ext>
            </a:extLst>
          </p:cNvPr>
          <p:cNvSpPr/>
          <p:nvPr/>
        </p:nvSpPr>
        <p:spPr>
          <a:xfrm>
            <a:off x="-1726" y="74425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4" name="Rettangolo arrotondato 44">
            <a:extLst>
              <a:ext uri="{FF2B5EF4-FFF2-40B4-BE49-F238E27FC236}">
                <a16:creationId xmlns:a16="http://schemas.microsoft.com/office/drawing/2014/main" xmlns="" id="{F773644C-2A74-4EF4-8A68-EB373036527B}"/>
              </a:ext>
            </a:extLst>
          </p:cNvPr>
          <p:cNvSpPr/>
          <p:nvPr/>
        </p:nvSpPr>
        <p:spPr>
          <a:xfrm>
            <a:off x="924802" y="209864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35" name="CasellaDiTesto 34">
            <a:extLst>
              <a:ext uri="{FF2B5EF4-FFF2-40B4-BE49-F238E27FC236}">
                <a16:creationId xmlns:a16="http://schemas.microsoft.com/office/drawing/2014/main" xmlns="" id="{109F3B54-48F6-4522-9446-6EA60F9D1A2C}"/>
              </a:ext>
            </a:extLst>
          </p:cNvPr>
          <p:cNvSpPr txBox="1"/>
          <p:nvPr/>
        </p:nvSpPr>
        <p:spPr>
          <a:xfrm>
            <a:off x="484447" y="655213"/>
            <a:ext cx="10376074" cy="584775"/>
          </a:xfrm>
          <a:prstGeom prst="rect">
            <a:avLst/>
          </a:prstGeom>
          <a:noFill/>
        </p:spPr>
        <p:txBody>
          <a:bodyPr wrap="square" rtlCol="0">
            <a:spAutoFit/>
          </a:bodyPr>
          <a:lstStyle/>
          <a:p>
            <a:pPr lvl="0" defTabSz="914400">
              <a:spcBef>
                <a:spcPts val="1000"/>
              </a:spcBef>
              <a:defRPr/>
            </a:pPr>
            <a:r>
              <a:rPr lang="it-IT" sz="3200" b="1">
                <a:solidFill>
                  <a:prstClr val="white"/>
                </a:solidFill>
                <a:latin typeface="Tempus Sans ITC" panose="04020404030D07020202" pitchFamily="82" charset="0"/>
                <a:cs typeface="Gisha" panose="020B0502040204020203" pitchFamily="34" charset="-79"/>
              </a:rPr>
              <a:t>Misurazione del rischio di sistema</a:t>
            </a:r>
          </a:p>
        </p:txBody>
      </p:sp>
      <p:sp>
        <p:nvSpPr>
          <p:cNvPr id="72" name="Rettangolo arrotondato 44">
            <a:extLst>
              <a:ext uri="{FF2B5EF4-FFF2-40B4-BE49-F238E27FC236}">
                <a16:creationId xmlns:a16="http://schemas.microsoft.com/office/drawing/2014/main" xmlns="" id="{86199931-EF2B-47B1-A02D-F6B3DF732FB7}"/>
              </a:ext>
            </a:extLst>
          </p:cNvPr>
          <p:cNvSpPr/>
          <p:nvPr/>
        </p:nvSpPr>
        <p:spPr>
          <a:xfrm>
            <a:off x="0" y="1410162"/>
            <a:ext cx="635627"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2-3</a:t>
            </a:r>
            <a:endParaRPr lang="it-IT" dirty="0"/>
          </a:p>
        </p:txBody>
      </p:sp>
      <p:sp>
        <p:nvSpPr>
          <p:cNvPr id="31" name="Rectangle 8">
            <a:extLst>
              <a:ext uri="{FF2B5EF4-FFF2-40B4-BE49-F238E27FC236}">
                <a16:creationId xmlns:a16="http://schemas.microsoft.com/office/drawing/2014/main" xmlns="" id="{C163A345-122E-484D-93DE-873ED692DE33}"/>
              </a:ext>
            </a:extLst>
          </p:cNvPr>
          <p:cNvSpPr>
            <a:spLocks noChangeArrowheads="1"/>
          </p:cNvSpPr>
          <p:nvPr/>
        </p:nvSpPr>
        <p:spPr bwMode="auto">
          <a:xfrm>
            <a:off x="667906" y="1242995"/>
            <a:ext cx="110146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it-IT" altLang="it-IT" sz="4000" i="1" dirty="0">
                <a:solidFill>
                  <a:schemeClr val="tx1">
                    <a:lumMod val="95000"/>
                  </a:schemeClr>
                </a:solidFill>
                <a:latin typeface="Symbol" pitchFamily="18" charset="2"/>
              </a:rPr>
              <a:t>b</a:t>
            </a:r>
            <a:endParaRPr lang="it-IT" altLang="it-IT" sz="4000" dirty="0">
              <a:solidFill>
                <a:schemeClr val="tx1">
                  <a:lumMod val="95000"/>
                </a:schemeClr>
              </a:solidFill>
            </a:endParaRPr>
          </a:p>
        </p:txBody>
      </p:sp>
      <p:grpSp>
        <p:nvGrpSpPr>
          <p:cNvPr id="32" name="Gruppo 31">
            <a:extLst>
              <a:ext uri="{FF2B5EF4-FFF2-40B4-BE49-F238E27FC236}">
                <a16:creationId xmlns:a16="http://schemas.microsoft.com/office/drawing/2014/main" xmlns="" id="{A8A1C831-950C-4C51-BF7D-0CAAF9235FB0}"/>
              </a:ext>
            </a:extLst>
          </p:cNvPr>
          <p:cNvGrpSpPr/>
          <p:nvPr/>
        </p:nvGrpSpPr>
        <p:grpSpPr>
          <a:xfrm>
            <a:off x="1093019" y="2028539"/>
            <a:ext cx="8390535" cy="4159078"/>
            <a:chOff x="1475656" y="1340768"/>
            <a:chExt cx="7056784" cy="3256280"/>
          </a:xfrm>
        </p:grpSpPr>
        <p:grpSp>
          <p:nvGrpSpPr>
            <p:cNvPr id="33" name="Gruppo 32">
              <a:extLst>
                <a:ext uri="{FF2B5EF4-FFF2-40B4-BE49-F238E27FC236}">
                  <a16:creationId xmlns:a16="http://schemas.microsoft.com/office/drawing/2014/main" xmlns="" id="{3BB29A75-0D68-4BF8-97BB-B7514839B779}"/>
                </a:ext>
              </a:extLst>
            </p:cNvPr>
            <p:cNvGrpSpPr/>
            <p:nvPr/>
          </p:nvGrpSpPr>
          <p:grpSpPr>
            <a:xfrm>
              <a:off x="1788067" y="1340768"/>
              <a:ext cx="6744373" cy="2968553"/>
              <a:chOff x="2352532" y="2270373"/>
              <a:chExt cx="6744373" cy="2968553"/>
            </a:xfrm>
          </p:grpSpPr>
          <p:sp>
            <p:nvSpPr>
              <p:cNvPr id="64" name="Line 10">
                <a:extLst>
                  <a:ext uri="{FF2B5EF4-FFF2-40B4-BE49-F238E27FC236}">
                    <a16:creationId xmlns:a16="http://schemas.microsoft.com/office/drawing/2014/main" xmlns="" id="{E877C571-9795-45D5-8796-E26CB51C88E9}"/>
                  </a:ext>
                </a:extLst>
              </p:cNvPr>
              <p:cNvSpPr>
                <a:spLocks noChangeShapeType="1"/>
              </p:cNvSpPr>
              <p:nvPr/>
            </p:nvSpPr>
            <p:spPr bwMode="auto">
              <a:xfrm>
                <a:off x="2482978" y="5238926"/>
                <a:ext cx="661392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5" name="Line 11">
                <a:extLst>
                  <a:ext uri="{FF2B5EF4-FFF2-40B4-BE49-F238E27FC236}">
                    <a16:creationId xmlns:a16="http://schemas.microsoft.com/office/drawing/2014/main" xmlns="" id="{CF038475-2D8A-4EC0-A01A-DAFCB7BF8D1A}"/>
                  </a:ext>
                </a:extLst>
              </p:cNvPr>
              <p:cNvSpPr>
                <a:spLocks noChangeShapeType="1"/>
              </p:cNvSpPr>
              <p:nvPr/>
            </p:nvSpPr>
            <p:spPr bwMode="auto">
              <a:xfrm>
                <a:off x="3177476" y="2270373"/>
                <a:ext cx="0" cy="2968553"/>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7" name="Text Box 13">
                <a:extLst>
                  <a:ext uri="{FF2B5EF4-FFF2-40B4-BE49-F238E27FC236}">
                    <a16:creationId xmlns:a16="http://schemas.microsoft.com/office/drawing/2014/main" xmlns="" id="{B5F107F7-E5A4-4A9B-9B09-5A4F5AE8C0ED}"/>
                  </a:ext>
                </a:extLst>
              </p:cNvPr>
              <p:cNvSpPr txBox="1">
                <a:spLocks noChangeArrowheads="1"/>
              </p:cNvSpPr>
              <p:nvPr/>
            </p:nvSpPr>
            <p:spPr bwMode="auto">
              <a:xfrm>
                <a:off x="2352532" y="2289882"/>
                <a:ext cx="838264" cy="40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600" b="1" i="1" dirty="0">
                    <a:solidFill>
                      <a:schemeClr val="tx1"/>
                    </a:solidFill>
                  </a:rPr>
                  <a:t>E(R)</a:t>
                </a:r>
              </a:p>
            </p:txBody>
          </p:sp>
        </p:grpSp>
        <p:grpSp>
          <p:nvGrpSpPr>
            <p:cNvPr id="34" name="Gruppo 33">
              <a:extLst>
                <a:ext uri="{FF2B5EF4-FFF2-40B4-BE49-F238E27FC236}">
                  <a16:creationId xmlns:a16="http://schemas.microsoft.com/office/drawing/2014/main" xmlns="" id="{43ED8AC2-8F2F-41D3-8BA6-3AC681EB6BEC}"/>
                </a:ext>
              </a:extLst>
            </p:cNvPr>
            <p:cNvGrpSpPr/>
            <p:nvPr/>
          </p:nvGrpSpPr>
          <p:grpSpPr>
            <a:xfrm>
              <a:off x="1475656" y="2015202"/>
              <a:ext cx="5040560" cy="2565926"/>
              <a:chOff x="1692275" y="1909763"/>
              <a:chExt cx="3048000" cy="2120900"/>
            </a:xfrm>
          </p:grpSpPr>
          <p:sp>
            <p:nvSpPr>
              <p:cNvPr id="57" name="Line 9">
                <a:extLst>
                  <a:ext uri="{FF2B5EF4-FFF2-40B4-BE49-F238E27FC236}">
                    <a16:creationId xmlns:a16="http://schemas.microsoft.com/office/drawing/2014/main" xmlns="" id="{48AA849D-F8C4-427D-B0CA-C629A9DA92D4}"/>
                  </a:ext>
                </a:extLst>
              </p:cNvPr>
              <p:cNvSpPr>
                <a:spLocks noChangeShapeType="1"/>
              </p:cNvSpPr>
              <p:nvPr/>
            </p:nvSpPr>
            <p:spPr bwMode="auto">
              <a:xfrm flipV="1">
                <a:off x="1692275" y="1909763"/>
                <a:ext cx="3048000" cy="1652587"/>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58" name="Text Box 13">
                <a:extLst>
                  <a:ext uri="{FF2B5EF4-FFF2-40B4-BE49-F238E27FC236}">
                    <a16:creationId xmlns:a16="http://schemas.microsoft.com/office/drawing/2014/main" xmlns="" id="{56DC59BB-A54A-45FA-93D8-50FB0D7C74E1}"/>
                  </a:ext>
                </a:extLst>
              </p:cNvPr>
              <p:cNvSpPr txBox="1">
                <a:spLocks noChangeArrowheads="1"/>
              </p:cNvSpPr>
              <p:nvPr/>
            </p:nvSpPr>
            <p:spPr bwMode="auto">
              <a:xfrm>
                <a:off x="1881188" y="2019654"/>
                <a:ext cx="765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400" i="1" dirty="0">
                    <a:solidFill>
                      <a:schemeClr val="tx1"/>
                    </a:solidFill>
                  </a:rPr>
                  <a:t>R </a:t>
                </a:r>
                <a:r>
                  <a:rPr lang="en-GB" altLang="it-IT" sz="1400" i="1" baseline="-30000" dirty="0" err="1">
                    <a:solidFill>
                      <a:schemeClr val="tx1"/>
                    </a:solidFill>
                    <a:latin typeface="Times New Roman" pitchFamily="18" charset="0"/>
                    <a:cs typeface="Times New Roman" pitchFamily="18" charset="0"/>
                    <a:sym typeface="Symbol" pitchFamily="18" charset="2"/>
                  </a:rPr>
                  <a:t>mercato</a:t>
                </a:r>
                <a:endParaRPr lang="it-IT" altLang="it-IT" sz="1400" i="1" baseline="-30000" dirty="0">
                  <a:solidFill>
                    <a:schemeClr val="tx1"/>
                  </a:solidFill>
                  <a:latin typeface="Times New Roman" pitchFamily="18" charset="0"/>
                  <a:cs typeface="Times New Roman" pitchFamily="18" charset="0"/>
                  <a:sym typeface="Symbol" pitchFamily="18" charset="2"/>
                </a:endParaRPr>
              </a:p>
            </p:txBody>
          </p:sp>
          <p:graphicFrame>
            <p:nvGraphicFramePr>
              <p:cNvPr id="59" name="Object 14">
                <a:extLst>
                  <a:ext uri="{FF2B5EF4-FFF2-40B4-BE49-F238E27FC236}">
                    <a16:creationId xmlns:a16="http://schemas.microsoft.com/office/drawing/2014/main" xmlns="" id="{2F8EC440-EE05-43C7-AB80-63B5E20C8247}"/>
                  </a:ext>
                </a:extLst>
              </p:cNvPr>
              <p:cNvGraphicFramePr>
                <a:graphicFrameLocks noChangeAspect="1"/>
              </p:cNvGraphicFramePr>
              <p:nvPr>
                <p:extLst>
                  <p:ext uri="{D42A27DB-BD31-4B8C-83A1-F6EECF244321}">
                    <p14:modId xmlns:p14="http://schemas.microsoft.com/office/powerpoint/2010/main" val="1265857628"/>
                  </p:ext>
                </p:extLst>
              </p:nvPr>
            </p:nvGraphicFramePr>
            <p:xfrm>
              <a:off x="4094163" y="3849688"/>
              <a:ext cx="393700" cy="180975"/>
            </p:xfrm>
            <a:graphic>
              <a:graphicData uri="http://schemas.openxmlformats.org/presentationml/2006/ole">
                <mc:AlternateContent xmlns:mc="http://schemas.openxmlformats.org/markup-compatibility/2006">
                  <mc:Choice xmlns:v="urn:schemas-microsoft-com:vml" Requires="v">
                    <p:oleObj spid="_x0000_s1090" name="Equation" r:id="rId4" imgW="355320" imgH="203040" progId="Equation.DSMT4">
                      <p:embed/>
                    </p:oleObj>
                  </mc:Choice>
                  <mc:Fallback>
                    <p:oleObj name="Equation" r:id="rId4" imgW="355320" imgH="203040" progId="Equation.DSMT4">
                      <p:embed/>
                      <p:pic>
                        <p:nvPicPr>
                          <p:cNvPr id="19" name="Object 14"/>
                          <p:cNvPicPr>
                            <a:picLocks noChangeAspect="1" noChangeArrowheads="1"/>
                          </p:cNvPicPr>
                          <p:nvPr/>
                        </p:nvPicPr>
                        <p:blipFill>
                          <a:blip r:embed="rId5"/>
                          <a:srcRect/>
                          <a:stretch>
                            <a:fillRect/>
                          </a:stretch>
                        </p:blipFill>
                        <p:spPr bwMode="auto">
                          <a:xfrm>
                            <a:off x="4094163" y="3849688"/>
                            <a:ext cx="3937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 name="Line 24">
                <a:extLst>
                  <a:ext uri="{FF2B5EF4-FFF2-40B4-BE49-F238E27FC236}">
                    <a16:creationId xmlns:a16="http://schemas.microsoft.com/office/drawing/2014/main" xmlns="" id="{5D20AFCC-30AC-46AF-B0EE-87C7598DCCF7}"/>
                  </a:ext>
                </a:extLst>
              </p:cNvPr>
              <p:cNvSpPr>
                <a:spLocks noChangeShapeType="1"/>
              </p:cNvSpPr>
              <p:nvPr/>
            </p:nvSpPr>
            <p:spPr bwMode="auto">
              <a:xfrm flipV="1">
                <a:off x="4292600" y="2146300"/>
                <a:ext cx="0" cy="165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62" name="Line 26">
                <a:extLst>
                  <a:ext uri="{FF2B5EF4-FFF2-40B4-BE49-F238E27FC236}">
                    <a16:creationId xmlns:a16="http://schemas.microsoft.com/office/drawing/2014/main" xmlns="" id="{D724A5C5-0A98-4A39-AFDC-B4A14A564923}"/>
                  </a:ext>
                </a:extLst>
              </p:cNvPr>
              <p:cNvSpPr>
                <a:spLocks noChangeShapeType="1"/>
              </p:cNvSpPr>
              <p:nvPr/>
            </p:nvSpPr>
            <p:spPr bwMode="auto">
              <a:xfrm flipH="1">
                <a:off x="2373340" y="2146300"/>
                <a:ext cx="1906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
          <p:nvSpPr>
            <p:cNvPr id="38" name="Text Box 13">
              <a:extLst>
                <a:ext uri="{FF2B5EF4-FFF2-40B4-BE49-F238E27FC236}">
                  <a16:creationId xmlns:a16="http://schemas.microsoft.com/office/drawing/2014/main" xmlns="" id="{B2BCB69F-EF2C-447F-B7EF-098187A639F7}"/>
                </a:ext>
              </a:extLst>
            </p:cNvPr>
            <p:cNvSpPr txBox="1">
              <a:spLocks noChangeArrowheads="1"/>
            </p:cNvSpPr>
            <p:nvPr/>
          </p:nvSpPr>
          <p:spPr bwMode="auto">
            <a:xfrm>
              <a:off x="1788067" y="3175066"/>
              <a:ext cx="12653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it-IT" altLang="it-IT" sz="1400" i="1" dirty="0">
                  <a:solidFill>
                    <a:schemeClr val="tx1"/>
                  </a:solidFill>
                </a:rPr>
                <a:t>R </a:t>
              </a:r>
              <a:r>
                <a:rPr lang="en-GB" altLang="it-IT" sz="1400" i="1" baseline="-30000" dirty="0">
                  <a:solidFill>
                    <a:schemeClr val="tx1"/>
                  </a:solidFill>
                  <a:latin typeface="Times New Roman" pitchFamily="18" charset="0"/>
                  <a:cs typeface="Times New Roman" pitchFamily="18" charset="0"/>
                  <a:sym typeface="Symbol" pitchFamily="18" charset="2"/>
                </a:rPr>
                <a:t>risk free</a:t>
              </a:r>
              <a:endParaRPr lang="it-IT" altLang="it-IT" sz="1400" i="1" baseline="-30000" dirty="0">
                <a:solidFill>
                  <a:schemeClr val="tx1"/>
                </a:solidFill>
                <a:latin typeface="Times New Roman" pitchFamily="18" charset="0"/>
                <a:cs typeface="Times New Roman" pitchFamily="18" charset="0"/>
                <a:sym typeface="Symbol" pitchFamily="18" charset="2"/>
              </a:endParaRPr>
            </a:p>
          </p:txBody>
        </p:sp>
        <p:sp>
          <p:nvSpPr>
            <p:cNvPr id="39" name="Text Box 13">
              <a:extLst>
                <a:ext uri="{FF2B5EF4-FFF2-40B4-BE49-F238E27FC236}">
                  <a16:creationId xmlns:a16="http://schemas.microsoft.com/office/drawing/2014/main" xmlns="" id="{D4587D38-608C-4210-AD95-42F657C25DC9}"/>
                </a:ext>
              </a:extLst>
            </p:cNvPr>
            <p:cNvSpPr txBox="1">
              <a:spLocks noChangeArrowheads="1"/>
            </p:cNvSpPr>
            <p:nvPr/>
          </p:nvSpPr>
          <p:spPr bwMode="auto">
            <a:xfrm>
              <a:off x="6708464" y="1707425"/>
              <a:ext cx="1823976" cy="240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it-IT" altLang="it-IT" sz="1400" i="1" dirty="0" smtClean="0">
                  <a:sym typeface="Symbol" pitchFamily="18" charset="2"/>
                </a:rPr>
                <a:t>Security </a:t>
              </a:r>
              <a:r>
                <a:rPr lang="it-IT" altLang="it-IT" sz="1400" i="1" dirty="0">
                  <a:sym typeface="Symbol" pitchFamily="18" charset="2"/>
                </a:rPr>
                <a:t>Market Line</a:t>
              </a:r>
              <a:endParaRPr lang="it-IT" altLang="it-IT" sz="1400" i="1" baseline="-30000" dirty="0">
                <a:solidFill>
                  <a:schemeClr val="tx1"/>
                </a:solidFill>
                <a:latin typeface="Times New Roman" pitchFamily="18" charset="0"/>
                <a:cs typeface="Times New Roman" pitchFamily="18" charset="0"/>
                <a:sym typeface="Symbol" pitchFamily="18" charset="2"/>
              </a:endParaRPr>
            </a:p>
          </p:txBody>
        </p:sp>
        <p:graphicFrame>
          <p:nvGraphicFramePr>
            <p:cNvPr id="40" name="Object 14">
              <a:extLst>
                <a:ext uri="{FF2B5EF4-FFF2-40B4-BE49-F238E27FC236}">
                  <a16:creationId xmlns:a16="http://schemas.microsoft.com/office/drawing/2014/main" xmlns="" id="{954B0D81-C018-461F-886E-B0AC355ABA04}"/>
                </a:ext>
              </a:extLst>
            </p:cNvPr>
            <p:cNvGraphicFramePr>
              <a:graphicFrameLocks noChangeAspect="1"/>
            </p:cNvGraphicFramePr>
            <p:nvPr>
              <p:extLst>
                <p:ext uri="{D42A27DB-BD31-4B8C-83A1-F6EECF244321}">
                  <p14:modId xmlns:p14="http://schemas.microsoft.com/office/powerpoint/2010/main" val="3679571163"/>
                </p:ext>
              </p:extLst>
            </p:nvPr>
          </p:nvGraphicFramePr>
          <p:xfrm>
            <a:off x="3648348" y="4377973"/>
            <a:ext cx="1092200" cy="219075"/>
          </p:xfrm>
          <a:graphic>
            <a:graphicData uri="http://schemas.openxmlformats.org/presentationml/2006/ole">
              <mc:AlternateContent xmlns:mc="http://schemas.openxmlformats.org/markup-compatibility/2006">
                <mc:Choice xmlns:v="urn:schemas-microsoft-com:vml" Requires="v">
                  <p:oleObj spid="_x0000_s1091" name="Equation" r:id="rId6" imgW="596880" imgH="203040" progId="Equation.DSMT4">
                    <p:embed/>
                  </p:oleObj>
                </mc:Choice>
                <mc:Fallback>
                  <p:oleObj name="Equation" r:id="rId6" imgW="596880" imgH="203040" progId="Equation.DSMT4">
                    <p:embed/>
                    <p:pic>
                      <p:nvPicPr>
                        <p:cNvPr id="30" name="Object 14"/>
                        <p:cNvPicPr>
                          <a:picLocks noChangeAspect="1" noChangeArrowheads="1"/>
                        </p:cNvPicPr>
                        <p:nvPr/>
                      </p:nvPicPr>
                      <p:blipFill>
                        <a:blip r:embed="rId7"/>
                        <a:srcRect/>
                        <a:stretch>
                          <a:fillRect/>
                        </a:stretch>
                      </p:blipFill>
                      <p:spPr bwMode="auto">
                        <a:xfrm>
                          <a:off x="3648348" y="4377973"/>
                          <a:ext cx="10922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 name="Object 14">
              <a:extLst>
                <a:ext uri="{FF2B5EF4-FFF2-40B4-BE49-F238E27FC236}">
                  <a16:creationId xmlns:a16="http://schemas.microsoft.com/office/drawing/2014/main" xmlns="" id="{0F647173-9187-4F2C-A86D-B0FF2F0A0761}"/>
                </a:ext>
              </a:extLst>
            </p:cNvPr>
            <p:cNvGraphicFramePr>
              <a:graphicFrameLocks noChangeAspect="1"/>
            </p:cNvGraphicFramePr>
            <p:nvPr>
              <p:extLst>
                <p:ext uri="{D42A27DB-BD31-4B8C-83A1-F6EECF244321}">
                  <p14:modId xmlns:p14="http://schemas.microsoft.com/office/powerpoint/2010/main" val="1686804496"/>
                </p:ext>
              </p:extLst>
            </p:nvPr>
          </p:nvGraphicFramePr>
          <p:xfrm>
            <a:off x="6907213" y="4362450"/>
            <a:ext cx="673100" cy="219075"/>
          </p:xfrm>
          <a:graphic>
            <a:graphicData uri="http://schemas.openxmlformats.org/presentationml/2006/ole">
              <mc:AlternateContent xmlns:mc="http://schemas.openxmlformats.org/markup-compatibility/2006">
                <mc:Choice xmlns:v="urn:schemas-microsoft-com:vml" Requires="v">
                  <p:oleObj spid="_x0000_s1092" name="Equation" r:id="rId8" imgW="368280" imgH="203040" progId="Equation.DSMT4">
                    <p:embed/>
                  </p:oleObj>
                </mc:Choice>
                <mc:Fallback>
                  <p:oleObj name="Equation" r:id="rId8" imgW="368280" imgH="203040" progId="Equation.DSMT4">
                    <p:embed/>
                    <p:pic>
                      <p:nvPicPr>
                        <p:cNvPr id="31" name="Object 14"/>
                        <p:cNvPicPr>
                          <a:picLocks noChangeAspect="1" noChangeArrowheads="1"/>
                        </p:cNvPicPr>
                        <p:nvPr/>
                      </p:nvPicPr>
                      <p:blipFill>
                        <a:blip r:embed="rId9"/>
                        <a:srcRect/>
                        <a:stretch>
                          <a:fillRect/>
                        </a:stretch>
                      </p:blipFill>
                      <p:spPr bwMode="auto">
                        <a:xfrm>
                          <a:off x="6907213" y="4362450"/>
                          <a:ext cx="6731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14">
              <a:extLst>
                <a:ext uri="{FF2B5EF4-FFF2-40B4-BE49-F238E27FC236}">
                  <a16:creationId xmlns:a16="http://schemas.microsoft.com/office/drawing/2014/main" xmlns="" id="{B34E15FF-E0E7-49CF-8EDB-768E80C46799}"/>
                </a:ext>
              </a:extLst>
            </p:cNvPr>
            <p:cNvGraphicFramePr>
              <a:graphicFrameLocks noChangeAspect="1"/>
            </p:cNvGraphicFramePr>
            <p:nvPr>
              <p:extLst>
                <p:ext uri="{D42A27DB-BD31-4B8C-83A1-F6EECF244321}">
                  <p14:modId xmlns:p14="http://schemas.microsoft.com/office/powerpoint/2010/main" val="3430948082"/>
                </p:ext>
              </p:extLst>
            </p:nvPr>
          </p:nvGraphicFramePr>
          <p:xfrm>
            <a:off x="2264043" y="4372441"/>
            <a:ext cx="696950" cy="218751"/>
          </p:xfrm>
          <a:graphic>
            <a:graphicData uri="http://schemas.openxmlformats.org/presentationml/2006/ole">
              <mc:AlternateContent xmlns:mc="http://schemas.openxmlformats.org/markup-compatibility/2006">
                <mc:Choice xmlns:v="urn:schemas-microsoft-com:vml" Requires="v">
                  <p:oleObj spid="_x0000_s1093" name="Equation" r:id="rId10" imgW="380880" imgH="203040" progId="Equation.DSMT4">
                    <p:embed/>
                  </p:oleObj>
                </mc:Choice>
                <mc:Fallback>
                  <p:oleObj name="Equation" r:id="rId10" imgW="380880" imgH="203040" progId="Equation.DSMT4">
                    <p:embed/>
                    <p:pic>
                      <p:nvPicPr>
                        <p:cNvPr id="32" name="Object 14"/>
                        <p:cNvPicPr>
                          <a:picLocks noChangeAspect="1" noChangeArrowheads="1"/>
                        </p:cNvPicPr>
                        <p:nvPr/>
                      </p:nvPicPr>
                      <p:blipFill>
                        <a:blip r:embed="rId11"/>
                        <a:srcRect/>
                        <a:stretch>
                          <a:fillRect/>
                        </a:stretch>
                      </p:blipFill>
                      <p:spPr bwMode="auto">
                        <a:xfrm>
                          <a:off x="2264043" y="4372441"/>
                          <a:ext cx="696950" cy="21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8" name="Rectangle 8">
            <a:extLst>
              <a:ext uri="{FF2B5EF4-FFF2-40B4-BE49-F238E27FC236}">
                <a16:creationId xmlns:a16="http://schemas.microsoft.com/office/drawing/2014/main" xmlns="" id="{0029ABC0-D544-4F0F-8079-5963CFABE2E6}"/>
              </a:ext>
            </a:extLst>
          </p:cNvPr>
          <p:cNvSpPr>
            <a:spLocks noChangeArrowheads="1"/>
          </p:cNvSpPr>
          <p:nvPr/>
        </p:nvSpPr>
        <p:spPr bwMode="auto">
          <a:xfrm>
            <a:off x="9060122" y="5907804"/>
            <a:ext cx="110146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it-IT" altLang="it-IT" sz="4000" i="1" dirty="0">
                <a:solidFill>
                  <a:schemeClr val="tx1">
                    <a:lumMod val="95000"/>
                  </a:schemeClr>
                </a:solidFill>
                <a:latin typeface="Symbol" pitchFamily="18" charset="2"/>
              </a:rPr>
              <a:t>b</a:t>
            </a:r>
            <a:endParaRPr lang="it-IT" altLang="it-IT" sz="4000" dirty="0">
              <a:solidFill>
                <a:schemeClr val="tx1">
                  <a:lumMod val="95000"/>
                </a:schemeClr>
              </a:solidFill>
            </a:endParaRPr>
          </a:p>
        </p:txBody>
      </p:sp>
      <p:sp>
        <p:nvSpPr>
          <p:cNvPr id="69" name="Rettangolo arrotondato 44">
            <a:extLst>
              <a:ext uri="{FF2B5EF4-FFF2-40B4-BE49-F238E27FC236}">
                <a16:creationId xmlns:a16="http://schemas.microsoft.com/office/drawing/2014/main" xmlns="" id="{63E0E7D9-8366-4322-8DCA-90BB43C1D16C}"/>
              </a:ext>
            </a:extLst>
          </p:cNvPr>
          <p:cNvSpPr/>
          <p:nvPr/>
        </p:nvSpPr>
        <p:spPr>
          <a:xfrm>
            <a:off x="9415091" y="613219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3" name="Text Box 13">
            <a:extLst>
              <a:ext uri="{FF2B5EF4-FFF2-40B4-BE49-F238E27FC236}">
                <a16:creationId xmlns:a16="http://schemas.microsoft.com/office/drawing/2014/main" xmlns="" id="{F620736B-8F41-4368-8B9C-2852CA5E3A0F}"/>
              </a:ext>
            </a:extLst>
          </p:cNvPr>
          <p:cNvSpPr txBox="1">
            <a:spLocks noChangeArrowheads="1"/>
          </p:cNvSpPr>
          <p:nvPr/>
        </p:nvSpPr>
        <p:spPr bwMode="auto">
          <a:xfrm>
            <a:off x="7031074" y="6265504"/>
            <a:ext cx="18239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it-IT" altLang="it-IT" sz="1400" i="1" dirty="0">
                <a:sym typeface="Symbol" pitchFamily="18" charset="2"/>
              </a:rPr>
              <a:t>Titoli aggressivi</a:t>
            </a:r>
            <a:endParaRPr lang="it-IT" altLang="it-IT" sz="1400" i="1" baseline="-30000" dirty="0">
              <a:solidFill>
                <a:schemeClr val="tx1"/>
              </a:solidFill>
              <a:latin typeface="Times New Roman" pitchFamily="18" charset="0"/>
              <a:cs typeface="Times New Roman" pitchFamily="18" charset="0"/>
              <a:sym typeface="Symbol" pitchFamily="18" charset="2"/>
            </a:endParaRPr>
          </a:p>
        </p:txBody>
      </p:sp>
      <p:sp>
        <p:nvSpPr>
          <p:cNvPr id="78" name="Text Box 13">
            <a:extLst>
              <a:ext uri="{FF2B5EF4-FFF2-40B4-BE49-F238E27FC236}">
                <a16:creationId xmlns:a16="http://schemas.microsoft.com/office/drawing/2014/main" xmlns="" id="{3BA2CB30-A1B1-4D68-BFCD-08FB46888173}"/>
              </a:ext>
            </a:extLst>
          </p:cNvPr>
          <p:cNvSpPr txBox="1">
            <a:spLocks noChangeArrowheads="1"/>
          </p:cNvSpPr>
          <p:nvPr/>
        </p:nvSpPr>
        <p:spPr bwMode="auto">
          <a:xfrm>
            <a:off x="3381097" y="6265165"/>
            <a:ext cx="18239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it-IT" altLang="it-IT" sz="1400" i="1" dirty="0">
                <a:sym typeface="Symbol" pitchFamily="18" charset="2"/>
              </a:rPr>
              <a:t>Titoli difensivi</a:t>
            </a:r>
            <a:endParaRPr lang="it-IT" altLang="it-IT" sz="1400" i="1" baseline="-30000" dirty="0">
              <a:solidFill>
                <a:schemeClr val="tx1"/>
              </a:solidFill>
              <a:latin typeface="Times New Roman" pitchFamily="18" charset="0"/>
              <a:cs typeface="Times New Roman" pitchFamily="18" charset="0"/>
              <a:sym typeface="Symbol" pitchFamily="18" charset="2"/>
            </a:endParaRPr>
          </a:p>
        </p:txBody>
      </p:sp>
      <p:sp>
        <p:nvSpPr>
          <p:cNvPr id="2" name="Ovale 1">
            <a:extLst>
              <a:ext uri="{FF2B5EF4-FFF2-40B4-BE49-F238E27FC236}">
                <a16:creationId xmlns:a16="http://schemas.microsoft.com/office/drawing/2014/main" xmlns="" id="{2C58D98F-1FF2-4745-ACCB-F10A66211DF4}"/>
              </a:ext>
            </a:extLst>
          </p:cNvPr>
          <p:cNvSpPr/>
          <p:nvPr/>
        </p:nvSpPr>
        <p:spPr>
          <a:xfrm>
            <a:off x="5621300" y="5559972"/>
            <a:ext cx="1204702" cy="915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Rettangolo arrotondato 44">
            <a:extLst>
              <a:ext uri="{FF2B5EF4-FFF2-40B4-BE49-F238E27FC236}">
                <a16:creationId xmlns:a16="http://schemas.microsoft.com/office/drawing/2014/main" xmlns="" id="{1CA62A9D-0600-4715-8C35-E63B48A220C4}"/>
              </a:ext>
            </a:extLst>
          </p:cNvPr>
          <p:cNvSpPr/>
          <p:nvPr/>
        </p:nvSpPr>
        <p:spPr>
          <a:xfrm>
            <a:off x="5637473" y="619666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80" name="Ovale 79">
            <a:extLst>
              <a:ext uri="{FF2B5EF4-FFF2-40B4-BE49-F238E27FC236}">
                <a16:creationId xmlns:a16="http://schemas.microsoft.com/office/drawing/2014/main" xmlns="" id="{649F210F-38B8-48EA-8B10-F944493F3EDB}"/>
              </a:ext>
            </a:extLst>
          </p:cNvPr>
          <p:cNvSpPr/>
          <p:nvPr/>
        </p:nvSpPr>
        <p:spPr>
          <a:xfrm>
            <a:off x="7298593" y="5491895"/>
            <a:ext cx="1204702" cy="915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1" name="Ovale 80">
            <a:extLst>
              <a:ext uri="{FF2B5EF4-FFF2-40B4-BE49-F238E27FC236}">
                <a16:creationId xmlns:a16="http://schemas.microsoft.com/office/drawing/2014/main" xmlns="" id="{53039321-2E75-4425-9A78-3AC845302271}"/>
              </a:ext>
            </a:extLst>
          </p:cNvPr>
          <p:cNvSpPr/>
          <p:nvPr/>
        </p:nvSpPr>
        <p:spPr>
          <a:xfrm>
            <a:off x="3749198" y="5521165"/>
            <a:ext cx="1204702" cy="915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Rettangolo arrotondato 44">
            <a:extLst>
              <a:ext uri="{FF2B5EF4-FFF2-40B4-BE49-F238E27FC236}">
                <a16:creationId xmlns:a16="http://schemas.microsoft.com/office/drawing/2014/main" xmlns="" id="{D80FA06C-D710-4A0A-A6ED-205F95E0C545}"/>
              </a:ext>
            </a:extLst>
          </p:cNvPr>
          <p:cNvSpPr/>
          <p:nvPr/>
        </p:nvSpPr>
        <p:spPr>
          <a:xfrm>
            <a:off x="7102996" y="603397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83" name="Rettangolo arrotondato 44">
            <a:extLst>
              <a:ext uri="{FF2B5EF4-FFF2-40B4-BE49-F238E27FC236}">
                <a16:creationId xmlns:a16="http://schemas.microsoft.com/office/drawing/2014/main" xmlns="" id="{FC967652-88E7-440D-8F88-9F9A00CB7863}"/>
              </a:ext>
            </a:extLst>
          </p:cNvPr>
          <p:cNvSpPr/>
          <p:nvPr/>
        </p:nvSpPr>
        <p:spPr>
          <a:xfrm>
            <a:off x="5280840" y="335074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84" name="Rettangolo arrotondato 44">
            <a:extLst>
              <a:ext uri="{FF2B5EF4-FFF2-40B4-BE49-F238E27FC236}">
                <a16:creationId xmlns:a16="http://schemas.microsoft.com/office/drawing/2014/main" xmlns="" id="{ECB85885-F78E-4BFE-8912-DEBEE5FAB13B}"/>
              </a:ext>
            </a:extLst>
          </p:cNvPr>
          <p:cNvSpPr/>
          <p:nvPr/>
        </p:nvSpPr>
        <p:spPr>
          <a:xfrm>
            <a:off x="4035843" y="650988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85" name="Ovale 84">
            <a:extLst>
              <a:ext uri="{FF2B5EF4-FFF2-40B4-BE49-F238E27FC236}">
                <a16:creationId xmlns:a16="http://schemas.microsoft.com/office/drawing/2014/main" xmlns="" id="{7EDA2768-1CB6-4088-B193-EDD5345327E5}"/>
              </a:ext>
            </a:extLst>
          </p:cNvPr>
          <p:cNvSpPr/>
          <p:nvPr/>
        </p:nvSpPr>
        <p:spPr>
          <a:xfrm>
            <a:off x="1851654" y="5400143"/>
            <a:ext cx="1204702" cy="915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Rettangolo arrotondato 44">
            <a:extLst>
              <a:ext uri="{FF2B5EF4-FFF2-40B4-BE49-F238E27FC236}">
                <a16:creationId xmlns:a16="http://schemas.microsoft.com/office/drawing/2014/main" xmlns="" id="{4A2466A6-4779-4858-9C8C-A4D31861AA12}"/>
              </a:ext>
            </a:extLst>
          </p:cNvPr>
          <p:cNvSpPr/>
          <p:nvPr/>
        </p:nvSpPr>
        <p:spPr>
          <a:xfrm>
            <a:off x="2230582" y="640093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87" name="Text Box 6">
            <a:extLst>
              <a:ext uri="{FF2B5EF4-FFF2-40B4-BE49-F238E27FC236}">
                <a16:creationId xmlns:a16="http://schemas.microsoft.com/office/drawing/2014/main" xmlns="" id="{5F87567B-A7F2-4D1A-A7F4-C49F6EBB209F}"/>
              </a:ext>
            </a:extLst>
          </p:cNvPr>
          <p:cNvSpPr txBox="1">
            <a:spLocks noChangeArrowheads="1"/>
          </p:cNvSpPr>
          <p:nvPr/>
        </p:nvSpPr>
        <p:spPr bwMode="auto">
          <a:xfrm>
            <a:off x="7848378" y="3131159"/>
            <a:ext cx="4087468" cy="20313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altLang="it-IT"/>
              <a:t>Titoli con beta negativi:</a:t>
            </a:r>
          </a:p>
          <a:p>
            <a:pPr marL="285750" indent="-285750">
              <a:buFont typeface="Wingdings" panose="05000000000000000000" pitchFamily="2" charset="2"/>
              <a:buChar char="ü"/>
            </a:pPr>
            <a:r>
              <a:rPr lang="it-IT" altLang="it-IT"/>
              <a:t>rendimento inferiore al risk free;</a:t>
            </a:r>
          </a:p>
          <a:p>
            <a:pPr marL="285750" indent="-285750">
              <a:buFont typeface="Wingdings" panose="05000000000000000000" pitchFamily="2" charset="2"/>
              <a:buChar char="ü"/>
            </a:pPr>
            <a:r>
              <a:rPr lang="it-IT" altLang="it-IT"/>
              <a:t>si muovono in direzione opposta la mercato;</a:t>
            </a:r>
          </a:p>
          <a:p>
            <a:pPr marL="285750" indent="-285750">
              <a:buFont typeface="Wingdings" panose="05000000000000000000" pitchFamily="2" charset="2"/>
              <a:buChar char="ü"/>
            </a:pPr>
            <a:r>
              <a:rPr lang="it-IT" altLang="it-IT"/>
              <a:t>si comportano come delle assicurazioni.</a:t>
            </a:r>
          </a:p>
          <a:p>
            <a:endParaRPr lang="it-IT" altLang="it-IT"/>
          </a:p>
        </p:txBody>
      </p:sp>
      <p:sp>
        <p:nvSpPr>
          <p:cNvPr id="88" name="Rettangolo arrotondato 44">
            <a:extLst>
              <a:ext uri="{FF2B5EF4-FFF2-40B4-BE49-F238E27FC236}">
                <a16:creationId xmlns:a16="http://schemas.microsoft.com/office/drawing/2014/main" xmlns="" id="{23F231B0-44DC-4BC8-BE61-968BFC5ABA2A}"/>
              </a:ext>
            </a:extLst>
          </p:cNvPr>
          <p:cNvSpPr/>
          <p:nvPr/>
        </p:nvSpPr>
        <p:spPr>
          <a:xfrm>
            <a:off x="9297531" y="290565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Tree>
    <p:extLst>
      <p:ext uri="{BB962C8B-B14F-4D97-AF65-F5344CB8AC3E}">
        <p14:creationId xmlns:p14="http://schemas.microsoft.com/office/powerpoint/2010/main" val="2007911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xmlns=""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a:solidFill>
                  <a:prstClr val="white"/>
                </a:solidFill>
                <a:latin typeface="Microsoft Yi Baiti" panose="03000500000000000000" pitchFamily="66" charset="0"/>
                <a:ea typeface="Microsoft Yi Baiti" panose="03000500000000000000" pitchFamily="66" charset="0"/>
              </a:rPr>
              <a:t>21</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xmlns=""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nSpc>
                <a:spcPct val="120000"/>
              </a:lnSpc>
              <a:defRPr/>
            </a:pPr>
            <a:r>
              <a:rPr lang="it-IT" i="1">
                <a:cs typeface="Arial" charset="0"/>
              </a:rPr>
              <a:t>È possibile tutelarsi dalla possibilità di inadempimento da parte di una società emittente?</a:t>
            </a:r>
            <a:endParaRPr lang="it-IT" dirty="0">
              <a:cs typeface="Arial" charset="0"/>
            </a:endParaRPr>
          </a:p>
        </p:txBody>
      </p:sp>
      <p:sp>
        <p:nvSpPr>
          <p:cNvPr id="14" name="Segnaposto testo 7">
            <a:extLst>
              <a:ext uri="{FF2B5EF4-FFF2-40B4-BE49-F238E27FC236}">
                <a16:creationId xmlns:a16="http://schemas.microsoft.com/office/drawing/2014/main" xmlns=""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Esiste una forma di protezione dal rischio tassi?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xmlns=""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Cosa si intende per rischio liquidità?</a:t>
            </a:r>
            <a:endParaRPr lang="it-IT" i="1" dirty="0">
              <a:ea typeface="+mj-ea"/>
              <a:cs typeface="Arial" charset="0"/>
            </a:endParaRPr>
          </a:p>
        </p:txBody>
      </p:sp>
      <p:sp>
        <p:nvSpPr>
          <p:cNvPr id="21" name="Segnaposto testo 7">
            <a:extLst>
              <a:ext uri="{FF2B5EF4-FFF2-40B4-BE49-F238E27FC236}">
                <a16:creationId xmlns:a16="http://schemas.microsoft.com/office/drawing/2014/main" xmlns="" id="{E9D34C42-C371-4B24-AF88-175848429470}"/>
              </a:ext>
            </a:extLst>
          </p:cNvPr>
          <p:cNvSpPr txBox="1">
            <a:spLocks/>
          </p:cNvSpPr>
          <p:nvPr/>
        </p:nvSpPr>
        <p:spPr>
          <a:xfrm>
            <a:off x="89057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i="1">
                <a:ea typeface="+mj-ea"/>
                <a:cs typeface="Arial" charset="0"/>
              </a:rPr>
              <a:t>Qual è la relazione tra duration e rischio?</a:t>
            </a:r>
            <a:endParaRPr lang="it-IT" i="1" dirty="0">
              <a:ea typeface="+mj-ea"/>
              <a:cs typeface="Arial" charset="0"/>
            </a:endParaRPr>
          </a:p>
        </p:txBody>
      </p:sp>
      <p:sp>
        <p:nvSpPr>
          <p:cNvPr id="13" name="Segnaposto testo 7">
            <a:extLst>
              <a:ext uri="{FF2B5EF4-FFF2-40B4-BE49-F238E27FC236}">
                <a16:creationId xmlns:a16="http://schemas.microsoft.com/office/drawing/2014/main" xmlns=""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a:cs typeface="Arial" charset="0"/>
              </a:rPr>
              <a:t>Alcuni investitori determinano il tasso di copertura di una società prima di avviare un investimento. Analizzano gli utili della società e il rendiconto finanziario, determinano i suoi proventi di gestione e il flusso di cassa e li comparano alle sue spese di servizio del debito. In teoria, maggiore è la copertura, più sicuro è l’investimento.</a:t>
            </a:r>
          </a:p>
        </p:txBody>
      </p:sp>
      <p:sp>
        <p:nvSpPr>
          <p:cNvPr id="15" name="Segnaposto testo 7">
            <a:extLst>
              <a:ext uri="{FF2B5EF4-FFF2-40B4-BE49-F238E27FC236}">
                <a16:creationId xmlns:a16="http://schemas.microsoft.com/office/drawing/2014/main" xmlns=""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a:cs typeface="Arial" charset="0"/>
              </a:rPr>
              <a:t>Generalmente è più sicuro investire in obbligazioni a tassi variabili: i titoli a tasso variabile hanno una duration molto bassa (prossima allo zero) perché la cedola si adegua, quasi istantaneamente, al tasso di mercato. </a:t>
            </a:r>
          </a:p>
        </p:txBody>
      </p:sp>
      <p:sp>
        <p:nvSpPr>
          <p:cNvPr id="18" name="Segnaposto testo 7">
            <a:extLst>
              <a:ext uri="{FF2B5EF4-FFF2-40B4-BE49-F238E27FC236}">
                <a16:creationId xmlns:a16="http://schemas.microsoft.com/office/drawing/2014/main" xmlns=""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a:cs typeface="Arial" charset="0"/>
              </a:rPr>
              <a:t>È il rischio che non si riescano a trovare sul mercato compratori ad un prezzo soddisfacente, per cui, per vendere il proprio titolo, si è costretti ad abbassare il prezzo fino a quanto è disposto ad offrire la controparte e, quindi, ricavare molto poco dalla negoziazione.</a:t>
            </a:r>
            <a:endParaRPr lang="it-IT" dirty="0">
              <a:cs typeface="Arial" charset="0"/>
            </a:endParaRPr>
          </a:p>
        </p:txBody>
      </p:sp>
      <p:sp>
        <p:nvSpPr>
          <p:cNvPr id="23" name="Segnaposto testo 7">
            <a:extLst>
              <a:ext uri="{FF2B5EF4-FFF2-40B4-BE49-F238E27FC236}">
                <a16:creationId xmlns:a16="http://schemas.microsoft.com/office/drawing/2014/main" xmlns="" id="{F49D8BF1-CE02-446F-BA87-BDD1F885AAFA}"/>
              </a:ext>
            </a:extLst>
          </p:cNvPr>
          <p:cNvSpPr txBox="1">
            <a:spLocks/>
          </p:cNvSpPr>
          <p:nvPr/>
        </p:nvSpPr>
        <p:spPr>
          <a:xfrm>
            <a:off x="8905732"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t>Duration più lunghe implicano una maggiore sensibilità dell’investimento al rischio collegato alle eventuali variazioni dei tassi d’interesse, mentre duration più brevi tendono a immunizzare da questo pericolo. Un aumento della frequenza delle cedole o del loro rendimento riduce la duration.</a:t>
            </a:r>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13546"/>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22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xmlns=""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a:solidFill>
                  <a:schemeClr val="tx1"/>
                </a:solidFill>
              </a:rPr>
              <a:t>Gli investimenti di breve durata in obbligazioni di emittenti con rating bassi, hanno un rendimento:</a:t>
            </a:r>
          </a:p>
        </p:txBody>
      </p:sp>
      <p:sp>
        <p:nvSpPr>
          <p:cNvPr id="17" name="Segnaposto testo 7">
            <a:extLst>
              <a:ext uri="{FF2B5EF4-FFF2-40B4-BE49-F238E27FC236}">
                <a16:creationId xmlns:a16="http://schemas.microsoft.com/office/drawing/2014/main" xmlns="" id="{EB98D9BD-BC22-4143-A9ED-B7D32987B10E}"/>
              </a:ext>
            </a:extLst>
          </p:cNvPr>
          <p:cNvSpPr txBox="1">
            <a:spLocks/>
          </p:cNvSpPr>
          <p:nvPr/>
        </p:nvSpPr>
        <p:spPr>
          <a:xfrm>
            <a:off x="1092382" y="3736979"/>
            <a:ext cx="2067271" cy="58654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a:t>Medio</a:t>
            </a:r>
            <a:endParaRPr lang="it-IT" sz="1600" dirty="0"/>
          </a:p>
        </p:txBody>
      </p:sp>
      <p:pic>
        <p:nvPicPr>
          <p:cNvPr id="18" name="Immagine 17">
            <a:extLst>
              <a:ext uri="{FF2B5EF4-FFF2-40B4-BE49-F238E27FC236}">
                <a16:creationId xmlns:a16="http://schemas.microsoft.com/office/drawing/2014/main" xmlns=""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998126" y="2894223"/>
            <a:ext cx="810936" cy="810936"/>
          </a:xfrm>
          <a:prstGeom prst="rect">
            <a:avLst/>
          </a:prstGeom>
        </p:spPr>
      </p:pic>
      <p:pic>
        <p:nvPicPr>
          <p:cNvPr id="19" name="Immagine 18">
            <a:extLst>
              <a:ext uri="{FF2B5EF4-FFF2-40B4-BE49-F238E27FC236}">
                <a16:creationId xmlns:a16="http://schemas.microsoft.com/office/drawing/2014/main" xmlns=""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68109" y="2897476"/>
            <a:ext cx="810936" cy="810936"/>
          </a:xfrm>
          <a:prstGeom prst="rect">
            <a:avLst/>
          </a:prstGeom>
        </p:spPr>
      </p:pic>
      <p:pic>
        <p:nvPicPr>
          <p:cNvPr id="21" name="Immagine 20">
            <a:extLst>
              <a:ext uri="{FF2B5EF4-FFF2-40B4-BE49-F238E27FC236}">
                <a16:creationId xmlns:a16="http://schemas.microsoft.com/office/drawing/2014/main" xmlns=""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453512" y="2844000"/>
            <a:ext cx="810936" cy="810936"/>
          </a:xfrm>
          <a:prstGeom prst="rect">
            <a:avLst/>
          </a:prstGeom>
        </p:spPr>
      </p:pic>
      <p:pic>
        <p:nvPicPr>
          <p:cNvPr id="22" name="Immagine 21">
            <a:extLst>
              <a:ext uri="{FF2B5EF4-FFF2-40B4-BE49-F238E27FC236}">
                <a16:creationId xmlns:a16="http://schemas.microsoft.com/office/drawing/2014/main" xmlns=""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78055" y="2844000"/>
            <a:ext cx="810936" cy="810936"/>
          </a:xfrm>
          <a:prstGeom prst="rect">
            <a:avLst/>
          </a:prstGeom>
        </p:spPr>
      </p:pic>
      <p:sp>
        <p:nvSpPr>
          <p:cNvPr id="23" name="Segnaposto testo 7">
            <a:extLst>
              <a:ext uri="{FF2B5EF4-FFF2-40B4-BE49-F238E27FC236}">
                <a16:creationId xmlns:a16="http://schemas.microsoft.com/office/drawing/2014/main" xmlns="" id="{4A67FF13-402A-4E84-A051-62BD0CA448D0}"/>
              </a:ext>
            </a:extLst>
          </p:cNvPr>
          <p:cNvSpPr txBox="1">
            <a:spLocks/>
          </p:cNvSpPr>
          <p:nvPr/>
        </p:nvSpPr>
        <p:spPr>
          <a:xfrm>
            <a:off x="3668109" y="3659766"/>
            <a:ext cx="1702783" cy="59803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t>Alto</a:t>
            </a:r>
            <a:endParaRPr lang="it-IT" sz="1600" dirty="0"/>
          </a:p>
        </p:txBody>
      </p:sp>
      <p:sp>
        <p:nvSpPr>
          <p:cNvPr id="30" name="Rettangolo arrotondato 23">
            <a:extLst>
              <a:ext uri="{FF2B5EF4-FFF2-40B4-BE49-F238E27FC236}">
                <a16:creationId xmlns:a16="http://schemas.microsoft.com/office/drawing/2014/main" xmlns=""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xmlns="" id="{4A67FF13-402A-4E84-A051-62BD0CA448D0}"/>
              </a:ext>
            </a:extLst>
          </p:cNvPr>
          <p:cNvSpPr txBox="1">
            <a:spLocks/>
          </p:cNvSpPr>
          <p:nvPr/>
        </p:nvSpPr>
        <p:spPr>
          <a:xfrm>
            <a:off x="5879953" y="3733802"/>
            <a:ext cx="2369293" cy="63142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t>Basso</a:t>
            </a:r>
            <a:endParaRPr lang="it-IT" sz="1600"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xmlns="" id="{EB98D9BD-BC22-4143-A9ED-B7D32987B10E}"/>
              </a:ext>
            </a:extLst>
          </p:cNvPr>
          <p:cNvSpPr txBox="1">
            <a:spLocks/>
          </p:cNvSpPr>
          <p:nvPr/>
        </p:nvSpPr>
        <p:spPr>
          <a:xfrm>
            <a:off x="7567803" y="3759429"/>
            <a:ext cx="2582355" cy="12803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it-IT" sz="1600">
                <a:sym typeface="Wingdings" panose="05000000000000000000" pitchFamily="2" charset="2"/>
              </a:rPr>
              <a:t>Nullo</a:t>
            </a:r>
            <a:endParaRPr lang="it-IT" sz="1600" dirty="0"/>
          </a:p>
        </p:txBody>
      </p:sp>
    </p:spTree>
    <p:extLst>
      <p:ext uri="{BB962C8B-B14F-4D97-AF65-F5344CB8AC3E}">
        <p14:creationId xmlns:p14="http://schemas.microsoft.com/office/powerpoint/2010/main" val="226075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 y="2619782"/>
            <a:ext cx="6357328" cy="4238219"/>
          </a:xfrm>
          <a:prstGeom prst="rect">
            <a:avLst/>
          </a:prstGeom>
        </p:spPr>
      </p:pic>
      <p:sp>
        <p:nvSpPr>
          <p:cNvPr id="12" name="Documento 11"/>
          <p:cNvSpPr/>
          <p:nvPr/>
        </p:nvSpPr>
        <p:spPr>
          <a:xfrm>
            <a:off x="-169332" y="443053"/>
            <a:ext cx="6532718" cy="32314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2</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concetto di rischio </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lang="it-IT" b="1">
              <a:solidFill>
                <a:prstClr val="black"/>
              </a:solidFill>
              <a:latin typeface="Century Gothic"/>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a:solidFill>
                  <a:prstClr val="black"/>
                </a:solidFill>
              </a:rPr>
              <a:t>https://pixabay.com/it/dadi-fortuna-mano-possibilità-1209417/</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p:txBody>
      </p:sp>
      <p:sp>
        <p:nvSpPr>
          <p:cNvPr id="6" name="Documento 5"/>
          <p:cNvSpPr/>
          <p:nvPr/>
        </p:nvSpPr>
        <p:spPr>
          <a:xfrm>
            <a:off x="6332665" y="476251"/>
            <a:ext cx="5871832" cy="2763086"/>
          </a:xfrm>
          <a:prstGeom prst="flowChartDocumen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3" name="Rettangolo arrotondato 44">
            <a:extLst>
              <a:ext uri="{FF2B5EF4-FFF2-40B4-BE49-F238E27FC236}">
                <a16:creationId xmlns:a16="http://schemas.microsoft.com/office/drawing/2014/main" xmlns="" id="{E67A169C-3B25-4AC9-BDB5-2211A8E12C23}"/>
              </a:ext>
            </a:extLst>
          </p:cNvPr>
          <p:cNvSpPr/>
          <p:nvPr/>
        </p:nvSpPr>
        <p:spPr>
          <a:xfrm>
            <a:off x="-102913" y="75380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4" name="Rettangolo arrotondato 44">
            <a:extLst>
              <a:ext uri="{FF2B5EF4-FFF2-40B4-BE49-F238E27FC236}">
                <a16:creationId xmlns:a16="http://schemas.microsoft.com/office/drawing/2014/main" xmlns="" id="{C638AD39-2251-4601-B47E-C168E872E870}"/>
              </a:ext>
            </a:extLst>
          </p:cNvPr>
          <p:cNvSpPr/>
          <p:nvPr/>
        </p:nvSpPr>
        <p:spPr>
          <a:xfrm>
            <a:off x="2008757" y="162064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5" name="Rettangolo arrotondato 44">
            <a:extLst>
              <a:ext uri="{FF2B5EF4-FFF2-40B4-BE49-F238E27FC236}">
                <a16:creationId xmlns:a16="http://schemas.microsoft.com/office/drawing/2014/main" xmlns="" id="{8D54581D-1C2C-4184-A196-B8DB46FC1B6D}"/>
              </a:ext>
            </a:extLst>
          </p:cNvPr>
          <p:cNvSpPr/>
          <p:nvPr/>
        </p:nvSpPr>
        <p:spPr>
          <a:xfrm>
            <a:off x="-162495" y="259166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6" name="Rettangolo arrotondato 44">
            <a:extLst>
              <a:ext uri="{FF2B5EF4-FFF2-40B4-BE49-F238E27FC236}">
                <a16:creationId xmlns:a16="http://schemas.microsoft.com/office/drawing/2014/main" xmlns="" id="{A4FFBC3C-A6F0-4293-AED0-15AD8F6CFF0C}"/>
              </a:ext>
            </a:extLst>
          </p:cNvPr>
          <p:cNvSpPr/>
          <p:nvPr/>
        </p:nvSpPr>
        <p:spPr>
          <a:xfrm>
            <a:off x="6102358" y="66239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7" name="Rettangolo arrotondato 44">
            <a:extLst>
              <a:ext uri="{FF2B5EF4-FFF2-40B4-BE49-F238E27FC236}">
                <a16:creationId xmlns:a16="http://schemas.microsoft.com/office/drawing/2014/main" xmlns="" id="{DAE79571-10EF-4261-8821-E7FEDE0B752F}"/>
              </a:ext>
            </a:extLst>
          </p:cNvPr>
          <p:cNvSpPr/>
          <p:nvPr/>
        </p:nvSpPr>
        <p:spPr>
          <a:xfrm>
            <a:off x="8141553" y="156449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46" name="CasellaDiTesto 45">
            <a:extLst>
              <a:ext uri="{FF2B5EF4-FFF2-40B4-BE49-F238E27FC236}">
                <a16:creationId xmlns:a16="http://schemas.microsoft.com/office/drawing/2014/main" xmlns="" id="{3EDDA530-C3D2-45C2-B611-BE1D7134A7A0}"/>
              </a:ext>
            </a:extLst>
          </p:cNvPr>
          <p:cNvSpPr txBox="1"/>
          <p:nvPr/>
        </p:nvSpPr>
        <p:spPr>
          <a:xfrm>
            <a:off x="323564" y="693024"/>
            <a:ext cx="5703761" cy="646331"/>
          </a:xfrm>
          <a:prstGeom prst="rect">
            <a:avLst/>
          </a:prstGeom>
          <a:noFill/>
        </p:spPr>
        <p:txBody>
          <a:bodyPr wrap="square" rtlCol="0">
            <a:spAutoFit/>
          </a:bodyPr>
          <a:lstStyle/>
          <a:p>
            <a:r>
              <a:rPr lang="it-IT" b="1"/>
              <a:t>RISCHIO: </a:t>
            </a:r>
            <a:r>
              <a:rPr lang="it-IT"/>
              <a:t>evento futuro al quale è possibile associare una certa </a:t>
            </a:r>
            <a:r>
              <a:rPr lang="it-IT" b="1"/>
              <a:t>probabilità di accadimento</a:t>
            </a:r>
            <a:r>
              <a:rPr lang="it-IT"/>
              <a:t>. </a:t>
            </a:r>
          </a:p>
        </p:txBody>
      </p:sp>
      <p:sp>
        <p:nvSpPr>
          <p:cNvPr id="47" name="CasellaDiTesto 46">
            <a:extLst>
              <a:ext uri="{FF2B5EF4-FFF2-40B4-BE49-F238E27FC236}">
                <a16:creationId xmlns:a16="http://schemas.microsoft.com/office/drawing/2014/main" xmlns="" id="{83DA9FC1-F0D4-4F28-AA91-68E52DC0DDF1}"/>
              </a:ext>
            </a:extLst>
          </p:cNvPr>
          <p:cNvSpPr txBox="1"/>
          <p:nvPr/>
        </p:nvSpPr>
        <p:spPr>
          <a:xfrm>
            <a:off x="261959" y="2263994"/>
            <a:ext cx="6058209" cy="646331"/>
          </a:xfrm>
          <a:prstGeom prst="rect">
            <a:avLst/>
          </a:prstGeom>
          <a:noFill/>
        </p:spPr>
        <p:txBody>
          <a:bodyPr wrap="square" rtlCol="0">
            <a:spAutoFit/>
          </a:bodyPr>
          <a:lstStyle/>
          <a:p>
            <a:r>
              <a:rPr lang="it-IT"/>
              <a:t>SCOMMESSA: uscita del numero 1.</a:t>
            </a:r>
          </a:p>
          <a:p>
            <a:r>
              <a:rPr lang="it-IT"/>
              <a:t>PROBABILITÀ DI ACCADIMENTO DELL'EVENTO: 1 su 6.</a:t>
            </a:r>
            <a:endParaRPr lang="it-IT" dirty="0"/>
          </a:p>
        </p:txBody>
      </p:sp>
      <p:pic>
        <p:nvPicPr>
          <p:cNvPr id="49" name="Immagine 48">
            <a:extLst>
              <a:ext uri="{FF2B5EF4-FFF2-40B4-BE49-F238E27FC236}">
                <a16:creationId xmlns:a16="http://schemas.microsoft.com/office/drawing/2014/main" xmlns="" id="{F6854BC8-FC0E-4AEF-B712-4D3D99F984E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501275" y="1417887"/>
            <a:ext cx="789788" cy="789788"/>
          </a:xfrm>
          <a:prstGeom prst="rect">
            <a:avLst/>
          </a:prstGeom>
        </p:spPr>
      </p:pic>
      <p:pic>
        <p:nvPicPr>
          <p:cNvPr id="51" name="Immagine 50">
            <a:extLst>
              <a:ext uri="{FF2B5EF4-FFF2-40B4-BE49-F238E27FC236}">
                <a16:creationId xmlns:a16="http://schemas.microsoft.com/office/drawing/2014/main" xmlns="" id="{A51BCF08-DB96-4156-8BB2-FE38EC3F6BA1}"/>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8546739" y="1232238"/>
            <a:ext cx="1048672" cy="1048672"/>
          </a:xfrm>
          <a:prstGeom prst="rect">
            <a:avLst/>
          </a:prstGeom>
        </p:spPr>
      </p:pic>
      <p:sp>
        <p:nvSpPr>
          <p:cNvPr id="58" name="CasellaDiTesto 57">
            <a:extLst>
              <a:ext uri="{FF2B5EF4-FFF2-40B4-BE49-F238E27FC236}">
                <a16:creationId xmlns:a16="http://schemas.microsoft.com/office/drawing/2014/main" xmlns="" id="{A81254D7-7ED6-4A68-A43D-9F4387FB1853}"/>
              </a:ext>
            </a:extLst>
          </p:cNvPr>
          <p:cNvSpPr txBox="1"/>
          <p:nvPr/>
        </p:nvSpPr>
        <p:spPr>
          <a:xfrm>
            <a:off x="6522570" y="645513"/>
            <a:ext cx="5450691" cy="646331"/>
          </a:xfrm>
          <a:prstGeom prst="rect">
            <a:avLst/>
          </a:prstGeom>
          <a:noFill/>
        </p:spPr>
        <p:txBody>
          <a:bodyPr wrap="square" rtlCol="0">
            <a:spAutoFit/>
          </a:bodyPr>
          <a:lstStyle/>
          <a:p>
            <a:r>
              <a:rPr lang="it-IT" b="1"/>
              <a:t>INCERTEZZA: </a:t>
            </a:r>
            <a:r>
              <a:rPr lang="it-IT"/>
              <a:t>quando la probabilità degli stati del mondo non è stimabile a priori.</a:t>
            </a:r>
          </a:p>
        </p:txBody>
      </p:sp>
      <p:sp>
        <p:nvSpPr>
          <p:cNvPr id="61" name="CasellaDiTesto 60">
            <a:extLst>
              <a:ext uri="{FF2B5EF4-FFF2-40B4-BE49-F238E27FC236}">
                <a16:creationId xmlns:a16="http://schemas.microsoft.com/office/drawing/2014/main" xmlns="" id="{03DB5401-D73D-45DF-90D6-FC5483356834}"/>
              </a:ext>
            </a:extLst>
          </p:cNvPr>
          <p:cNvSpPr txBox="1"/>
          <p:nvPr/>
        </p:nvSpPr>
        <p:spPr>
          <a:xfrm>
            <a:off x="6511614" y="2280910"/>
            <a:ext cx="6058209" cy="646331"/>
          </a:xfrm>
          <a:prstGeom prst="rect">
            <a:avLst/>
          </a:prstGeom>
          <a:noFill/>
        </p:spPr>
        <p:txBody>
          <a:bodyPr wrap="square" rtlCol="0">
            <a:spAutoFit/>
          </a:bodyPr>
          <a:lstStyle/>
          <a:p>
            <a:r>
              <a:rPr lang="it-IT"/>
              <a:t>La probabilità del numero di giri del dado </a:t>
            </a:r>
            <a:r>
              <a:rPr lang="it-IT" b="1"/>
              <a:t>non è stimabile.</a:t>
            </a:r>
            <a:endParaRPr lang="it-IT" b="1" dirty="0"/>
          </a:p>
        </p:txBody>
      </p:sp>
      <p:sp>
        <p:nvSpPr>
          <p:cNvPr id="62" name="CasellaDiTesto 61">
            <a:extLst>
              <a:ext uri="{FF2B5EF4-FFF2-40B4-BE49-F238E27FC236}">
                <a16:creationId xmlns:a16="http://schemas.microsoft.com/office/drawing/2014/main" xmlns="" id="{98FD2205-FFD6-4974-B8CF-24DDA3D4434B}"/>
              </a:ext>
            </a:extLst>
          </p:cNvPr>
          <p:cNvSpPr txBox="1"/>
          <p:nvPr/>
        </p:nvSpPr>
        <p:spPr>
          <a:xfrm>
            <a:off x="6595100" y="5062895"/>
            <a:ext cx="5769659" cy="1424685"/>
          </a:xfrm>
          <a:prstGeom prst="rect">
            <a:avLst/>
          </a:prstGeom>
          <a:noFill/>
        </p:spPr>
        <p:txBody>
          <a:bodyPr wrap="square" rtlCol="0">
            <a:spAutoFit/>
          </a:bodyPr>
          <a:lstStyle/>
          <a:p>
            <a:r>
              <a:rPr lang="it-IT" dirty="0"/>
              <a:t>Principali </a:t>
            </a:r>
            <a:r>
              <a:rPr lang="it-IT" b="1" dirty="0"/>
              <a:t>tecniche di valutazione </a:t>
            </a:r>
            <a:r>
              <a:rPr lang="it-IT" dirty="0"/>
              <a:t>del rischio emittente e del rischio tasso d’interesse:</a:t>
            </a:r>
          </a:p>
          <a:p>
            <a:pPr lvl="2">
              <a:lnSpc>
                <a:spcPct val="150000"/>
              </a:lnSpc>
            </a:pPr>
            <a:r>
              <a:rPr lang="it-IT" dirty="0"/>
              <a:t>Rating; </a:t>
            </a:r>
          </a:p>
          <a:p>
            <a:pPr lvl="2">
              <a:lnSpc>
                <a:spcPct val="150000"/>
              </a:lnSpc>
            </a:pPr>
            <a:r>
              <a:rPr lang="it-IT" dirty="0" err="1"/>
              <a:t>Duration</a:t>
            </a:r>
            <a:r>
              <a:rPr lang="it-IT" dirty="0"/>
              <a:t>.	</a:t>
            </a:r>
          </a:p>
        </p:txBody>
      </p:sp>
      <p:sp>
        <p:nvSpPr>
          <p:cNvPr id="63" name="CasellaDiTesto 62">
            <a:extLst>
              <a:ext uri="{FF2B5EF4-FFF2-40B4-BE49-F238E27FC236}">
                <a16:creationId xmlns:a16="http://schemas.microsoft.com/office/drawing/2014/main" xmlns="" id="{C6182A4B-A222-4E8E-BF62-7959B4DB1749}"/>
              </a:ext>
            </a:extLst>
          </p:cNvPr>
          <p:cNvSpPr txBox="1"/>
          <p:nvPr/>
        </p:nvSpPr>
        <p:spPr>
          <a:xfrm>
            <a:off x="6536146" y="3357851"/>
            <a:ext cx="5828614" cy="1424685"/>
          </a:xfrm>
          <a:prstGeom prst="rect">
            <a:avLst/>
          </a:prstGeom>
          <a:noFill/>
        </p:spPr>
        <p:txBody>
          <a:bodyPr wrap="square" rtlCol="0">
            <a:spAutoFit/>
          </a:bodyPr>
          <a:lstStyle/>
          <a:p>
            <a:r>
              <a:rPr lang="it-IT"/>
              <a:t>L’</a:t>
            </a:r>
            <a:r>
              <a:rPr lang="it-IT" b="1"/>
              <a:t>investimento in obbligazioni </a:t>
            </a:r>
            <a:r>
              <a:rPr lang="it-IT"/>
              <a:t>non è esente da rischi:</a:t>
            </a:r>
          </a:p>
          <a:p>
            <a:pPr lvl="2">
              <a:lnSpc>
                <a:spcPct val="150000"/>
              </a:lnSpc>
            </a:pPr>
            <a:r>
              <a:rPr lang="it-IT"/>
              <a:t>evoluzioni finanziarie delle emittenti;</a:t>
            </a:r>
          </a:p>
          <a:p>
            <a:pPr lvl="2">
              <a:lnSpc>
                <a:spcPct val="150000"/>
              </a:lnSpc>
            </a:pPr>
            <a:r>
              <a:rPr lang="it-IT"/>
              <a:t>ascesa dei tassi d’interesse.</a:t>
            </a:r>
          </a:p>
        </p:txBody>
      </p:sp>
      <p:sp>
        <p:nvSpPr>
          <p:cNvPr id="64" name="Goccia 63">
            <a:extLst>
              <a:ext uri="{FF2B5EF4-FFF2-40B4-BE49-F238E27FC236}">
                <a16:creationId xmlns:a16="http://schemas.microsoft.com/office/drawing/2014/main" xmlns="" id="{98D20F96-EF6C-49D0-BBDD-B4F1CCB901DC}"/>
              </a:ext>
            </a:extLst>
          </p:cNvPr>
          <p:cNvSpPr/>
          <p:nvPr/>
        </p:nvSpPr>
        <p:spPr>
          <a:xfrm rot="1905374">
            <a:off x="7176869" y="4087262"/>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5" name="Goccia 64">
            <a:extLst>
              <a:ext uri="{FF2B5EF4-FFF2-40B4-BE49-F238E27FC236}">
                <a16:creationId xmlns:a16="http://schemas.microsoft.com/office/drawing/2014/main" xmlns="" id="{822D24FA-430A-4DA5-AF47-6E90FE5306D6}"/>
              </a:ext>
            </a:extLst>
          </p:cNvPr>
          <p:cNvSpPr/>
          <p:nvPr/>
        </p:nvSpPr>
        <p:spPr>
          <a:xfrm rot="1905374">
            <a:off x="7176870" y="4507935"/>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6" name="Goccia 65">
            <a:extLst>
              <a:ext uri="{FF2B5EF4-FFF2-40B4-BE49-F238E27FC236}">
                <a16:creationId xmlns:a16="http://schemas.microsoft.com/office/drawing/2014/main" xmlns="" id="{6219D9AB-5DCD-40FD-B054-C4180B368CE5}"/>
              </a:ext>
            </a:extLst>
          </p:cNvPr>
          <p:cNvSpPr/>
          <p:nvPr/>
        </p:nvSpPr>
        <p:spPr>
          <a:xfrm rot="1905374">
            <a:off x="7176869" y="5795188"/>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8" name="Goccia 67">
            <a:extLst>
              <a:ext uri="{FF2B5EF4-FFF2-40B4-BE49-F238E27FC236}">
                <a16:creationId xmlns:a16="http://schemas.microsoft.com/office/drawing/2014/main" xmlns="" id="{3D9927F0-59F6-459D-B964-70206E37504D}"/>
              </a:ext>
            </a:extLst>
          </p:cNvPr>
          <p:cNvSpPr/>
          <p:nvPr/>
        </p:nvSpPr>
        <p:spPr>
          <a:xfrm rot="1905374">
            <a:off x="7176870" y="6215861"/>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74" name="Rettangolo arrotondato 44">
            <a:extLst>
              <a:ext uri="{FF2B5EF4-FFF2-40B4-BE49-F238E27FC236}">
                <a16:creationId xmlns:a16="http://schemas.microsoft.com/office/drawing/2014/main" xmlns="" id="{7F86F37C-1F26-48CE-BBD7-C075C26B5624}"/>
              </a:ext>
            </a:extLst>
          </p:cNvPr>
          <p:cNvSpPr/>
          <p:nvPr/>
        </p:nvSpPr>
        <p:spPr>
          <a:xfrm>
            <a:off x="-169332" y="228091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7" name="Rettangolo arrotondato 44">
            <a:extLst>
              <a:ext uri="{FF2B5EF4-FFF2-40B4-BE49-F238E27FC236}">
                <a16:creationId xmlns:a16="http://schemas.microsoft.com/office/drawing/2014/main" xmlns="" id="{48A5F501-A2D0-4B1E-A7DC-C935066B230B}"/>
              </a:ext>
            </a:extLst>
          </p:cNvPr>
          <p:cNvSpPr/>
          <p:nvPr/>
        </p:nvSpPr>
        <p:spPr>
          <a:xfrm>
            <a:off x="6118338" y="230514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78" name="Rettangolo arrotondato 44">
            <a:extLst>
              <a:ext uri="{FF2B5EF4-FFF2-40B4-BE49-F238E27FC236}">
                <a16:creationId xmlns:a16="http://schemas.microsoft.com/office/drawing/2014/main" xmlns="" id="{33DA888F-3334-43BA-8BB2-C0021E58D959}"/>
              </a:ext>
            </a:extLst>
          </p:cNvPr>
          <p:cNvSpPr/>
          <p:nvPr/>
        </p:nvSpPr>
        <p:spPr>
          <a:xfrm>
            <a:off x="6124603" y="340239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9" name="Rettangolo arrotondato 44">
            <a:extLst>
              <a:ext uri="{FF2B5EF4-FFF2-40B4-BE49-F238E27FC236}">
                <a16:creationId xmlns:a16="http://schemas.microsoft.com/office/drawing/2014/main" xmlns="" id="{83DE742B-2540-4A33-9236-899E5755B53F}"/>
              </a:ext>
            </a:extLst>
          </p:cNvPr>
          <p:cNvSpPr/>
          <p:nvPr/>
        </p:nvSpPr>
        <p:spPr>
          <a:xfrm>
            <a:off x="6320168" y="4025946"/>
            <a:ext cx="662195" cy="3720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7-8</a:t>
            </a:r>
            <a:endParaRPr lang="it-IT" dirty="0"/>
          </a:p>
        </p:txBody>
      </p:sp>
      <p:sp>
        <p:nvSpPr>
          <p:cNvPr id="80" name="Rettangolo arrotondato 44">
            <a:extLst>
              <a:ext uri="{FF2B5EF4-FFF2-40B4-BE49-F238E27FC236}">
                <a16:creationId xmlns:a16="http://schemas.microsoft.com/office/drawing/2014/main" xmlns="" id="{62B5812E-A799-4C3B-8B9D-B1FDB892CF1C}"/>
              </a:ext>
            </a:extLst>
          </p:cNvPr>
          <p:cNvSpPr/>
          <p:nvPr/>
        </p:nvSpPr>
        <p:spPr>
          <a:xfrm>
            <a:off x="6168543" y="508232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82" name="Rettangolo arrotondato 44">
            <a:extLst>
              <a:ext uri="{FF2B5EF4-FFF2-40B4-BE49-F238E27FC236}">
                <a16:creationId xmlns:a16="http://schemas.microsoft.com/office/drawing/2014/main" xmlns="" id="{12130354-FE42-49FF-9851-B42656C7762C}"/>
              </a:ext>
            </a:extLst>
          </p:cNvPr>
          <p:cNvSpPr/>
          <p:nvPr/>
        </p:nvSpPr>
        <p:spPr>
          <a:xfrm>
            <a:off x="6168544" y="5796731"/>
            <a:ext cx="917326" cy="5850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10-11</a:t>
            </a:r>
            <a:endParaRPr lang="it-IT" dirty="0"/>
          </a:p>
        </p:txBody>
      </p:sp>
    </p:spTree>
    <p:extLst>
      <p:ext uri="{BB962C8B-B14F-4D97-AF65-F5344CB8AC3E}">
        <p14:creationId xmlns:p14="http://schemas.microsoft.com/office/powerpoint/2010/main" val="180661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Goccia 42">
            <a:extLst>
              <a:ext uri="{FF2B5EF4-FFF2-40B4-BE49-F238E27FC236}">
                <a16:creationId xmlns:a16="http://schemas.microsoft.com/office/drawing/2014/main" xmlns="" id="{A787CD9C-2EAF-4CCE-B234-5990C39B5DA6}"/>
              </a:ext>
            </a:extLst>
          </p:cNvPr>
          <p:cNvSpPr/>
          <p:nvPr/>
        </p:nvSpPr>
        <p:spPr>
          <a:xfrm rot="19572982">
            <a:off x="2295335" y="4248749"/>
            <a:ext cx="2045650" cy="1599555"/>
          </a:xfrm>
          <a:prstGeom prst="teardrop">
            <a:avLst/>
          </a:prstGeom>
          <a:solidFill>
            <a:schemeClr val="accent1">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3</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“mappa” dei rischi dell’investimento obbligazionario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13 e 14 si evidenziano/illuminano i dei rischi in verde</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61" name="Rettangolo 60">
            <a:extLst>
              <a:ext uri="{FF2B5EF4-FFF2-40B4-BE49-F238E27FC236}">
                <a16:creationId xmlns:a16="http://schemas.microsoft.com/office/drawing/2014/main" xmlns="" id="{74040656-B88C-4996-903D-ADE6715701AF}"/>
              </a:ext>
            </a:extLst>
          </p:cNvPr>
          <p:cNvSpPr/>
          <p:nvPr/>
        </p:nvSpPr>
        <p:spPr>
          <a:xfrm>
            <a:off x="4632279" y="2049215"/>
            <a:ext cx="2308614" cy="523220"/>
          </a:xfrm>
          <a:prstGeom prst="rect">
            <a:avLst/>
          </a:prstGeom>
        </p:spPr>
        <p:txBody>
          <a:bodyPr wrap="square">
            <a:spAutoFit/>
          </a:bodyPr>
          <a:lstStyle/>
          <a:p>
            <a:pPr lvl="0" algn="ctr"/>
            <a:r>
              <a:rPr lang="it-IT" sz="1400" b="1">
                <a:solidFill>
                  <a:srgbClr val="6AAC90">
                    <a:lumMod val="40000"/>
                    <a:lumOff val="60000"/>
                  </a:srgbClr>
                </a:solidFill>
              </a:rPr>
              <a:t>Rischio </a:t>
            </a:r>
          </a:p>
          <a:p>
            <a:pPr lvl="0" algn="ctr"/>
            <a:r>
              <a:rPr lang="it-IT" sz="1400" b="1">
                <a:solidFill>
                  <a:srgbClr val="6AAC90">
                    <a:lumMod val="40000"/>
                    <a:lumOff val="60000"/>
                  </a:srgbClr>
                </a:solidFill>
              </a:rPr>
              <a:t>liquidabilità</a:t>
            </a:r>
          </a:p>
        </p:txBody>
      </p:sp>
      <p:sp>
        <p:nvSpPr>
          <p:cNvPr id="63" name="Rettangolo 62">
            <a:extLst>
              <a:ext uri="{FF2B5EF4-FFF2-40B4-BE49-F238E27FC236}">
                <a16:creationId xmlns:a16="http://schemas.microsoft.com/office/drawing/2014/main" xmlns="" id="{FC2B98AC-12F8-4D73-8331-2DD6192AA928}"/>
              </a:ext>
            </a:extLst>
          </p:cNvPr>
          <p:cNvSpPr/>
          <p:nvPr/>
        </p:nvSpPr>
        <p:spPr>
          <a:xfrm>
            <a:off x="2722688" y="2018121"/>
            <a:ext cx="2045650" cy="523220"/>
          </a:xfrm>
          <a:prstGeom prst="rect">
            <a:avLst/>
          </a:prstGeom>
        </p:spPr>
        <p:txBody>
          <a:bodyPr wrap="square">
            <a:spAutoFit/>
          </a:bodyPr>
          <a:lstStyle/>
          <a:p>
            <a:pPr lvl="0" algn="ctr"/>
            <a:r>
              <a:rPr lang="it-IT" sz="1400" b="1">
                <a:solidFill>
                  <a:srgbClr val="6AAC90">
                    <a:lumMod val="40000"/>
                    <a:lumOff val="60000"/>
                  </a:srgbClr>
                </a:solidFill>
              </a:rPr>
              <a:t>Rischio </a:t>
            </a:r>
          </a:p>
          <a:p>
            <a:pPr lvl="0" algn="ctr"/>
            <a:r>
              <a:rPr lang="it-IT" sz="1400" b="1">
                <a:solidFill>
                  <a:srgbClr val="6AAC90">
                    <a:lumMod val="40000"/>
                    <a:lumOff val="60000"/>
                  </a:srgbClr>
                </a:solidFill>
              </a:rPr>
              <a:t>valuta</a:t>
            </a:r>
          </a:p>
        </p:txBody>
      </p:sp>
      <p:sp>
        <p:nvSpPr>
          <p:cNvPr id="45" name="Rettangolo arrotondato 44">
            <a:extLst>
              <a:ext uri="{FF2B5EF4-FFF2-40B4-BE49-F238E27FC236}">
                <a16:creationId xmlns:a16="http://schemas.microsoft.com/office/drawing/2014/main" xmlns="" id="{58BDBAA3-C5EE-442E-9771-7E373456EC58}"/>
              </a:ext>
            </a:extLst>
          </p:cNvPr>
          <p:cNvSpPr/>
          <p:nvPr/>
        </p:nvSpPr>
        <p:spPr>
          <a:xfrm>
            <a:off x="1411766" y="99708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9" name="Rettangolo 38">
            <a:extLst>
              <a:ext uri="{FF2B5EF4-FFF2-40B4-BE49-F238E27FC236}">
                <a16:creationId xmlns:a16="http://schemas.microsoft.com/office/drawing/2014/main" xmlns="" id="{4CD6A664-BA1E-463C-9273-28EF8EACA654}"/>
              </a:ext>
            </a:extLst>
          </p:cNvPr>
          <p:cNvSpPr/>
          <p:nvPr/>
        </p:nvSpPr>
        <p:spPr>
          <a:xfrm>
            <a:off x="7191378" y="2057711"/>
            <a:ext cx="2308614" cy="523220"/>
          </a:xfrm>
          <a:prstGeom prst="rect">
            <a:avLst/>
          </a:prstGeom>
        </p:spPr>
        <p:txBody>
          <a:bodyPr wrap="square">
            <a:spAutoFit/>
          </a:bodyPr>
          <a:lstStyle/>
          <a:p>
            <a:pPr lvl="0" algn="ctr"/>
            <a:r>
              <a:rPr lang="it-IT" sz="1400" b="1">
                <a:solidFill>
                  <a:srgbClr val="6AAC90">
                    <a:lumMod val="40000"/>
                    <a:lumOff val="60000"/>
                  </a:srgbClr>
                </a:solidFill>
              </a:rPr>
              <a:t>Rischio </a:t>
            </a:r>
          </a:p>
          <a:p>
            <a:pPr lvl="0" algn="ctr"/>
            <a:r>
              <a:rPr lang="it-IT" sz="1400" b="1">
                <a:solidFill>
                  <a:srgbClr val="6AAC90">
                    <a:lumMod val="40000"/>
                    <a:lumOff val="60000"/>
                  </a:srgbClr>
                </a:solidFill>
              </a:rPr>
              <a:t>tasso d’interesse</a:t>
            </a:r>
          </a:p>
        </p:txBody>
      </p:sp>
      <p:sp>
        <p:nvSpPr>
          <p:cNvPr id="40" name="Rettangolo 39">
            <a:extLst>
              <a:ext uri="{FF2B5EF4-FFF2-40B4-BE49-F238E27FC236}">
                <a16:creationId xmlns:a16="http://schemas.microsoft.com/office/drawing/2014/main" xmlns="" id="{0C8ED52A-5F7E-4B55-A840-1509BA4084DD}"/>
              </a:ext>
            </a:extLst>
          </p:cNvPr>
          <p:cNvSpPr/>
          <p:nvPr/>
        </p:nvSpPr>
        <p:spPr>
          <a:xfrm>
            <a:off x="9457653" y="2018121"/>
            <a:ext cx="2308614" cy="523220"/>
          </a:xfrm>
          <a:prstGeom prst="rect">
            <a:avLst/>
          </a:prstGeom>
        </p:spPr>
        <p:txBody>
          <a:bodyPr wrap="square">
            <a:spAutoFit/>
          </a:bodyPr>
          <a:lstStyle/>
          <a:p>
            <a:pPr lvl="0" algn="ctr"/>
            <a:r>
              <a:rPr lang="it-IT" sz="1400" b="1">
                <a:solidFill>
                  <a:srgbClr val="6AAC90">
                    <a:lumMod val="40000"/>
                    <a:lumOff val="60000"/>
                  </a:srgbClr>
                </a:solidFill>
              </a:rPr>
              <a:t>Rischio </a:t>
            </a:r>
          </a:p>
          <a:p>
            <a:pPr lvl="0" algn="ctr"/>
            <a:r>
              <a:rPr lang="it-IT" sz="1400" b="1">
                <a:solidFill>
                  <a:srgbClr val="6AAC90">
                    <a:lumMod val="40000"/>
                    <a:lumOff val="60000"/>
                  </a:srgbClr>
                </a:solidFill>
              </a:rPr>
              <a:t>emittente</a:t>
            </a:r>
          </a:p>
        </p:txBody>
      </p:sp>
      <p:sp>
        <p:nvSpPr>
          <p:cNvPr id="41" name="CasellaDiTesto 40">
            <a:extLst>
              <a:ext uri="{FF2B5EF4-FFF2-40B4-BE49-F238E27FC236}">
                <a16:creationId xmlns:a16="http://schemas.microsoft.com/office/drawing/2014/main" xmlns="" id="{FBE5556B-B606-4FE8-897B-7C0E2ED8F847}"/>
              </a:ext>
            </a:extLst>
          </p:cNvPr>
          <p:cNvSpPr txBox="1"/>
          <p:nvPr/>
        </p:nvSpPr>
        <p:spPr>
          <a:xfrm>
            <a:off x="2023322" y="880964"/>
            <a:ext cx="8513825" cy="461665"/>
          </a:xfrm>
          <a:prstGeom prst="rect">
            <a:avLst/>
          </a:prstGeom>
          <a:noFill/>
        </p:spPr>
        <p:txBody>
          <a:bodyPr wrap="square" rtlCol="0">
            <a:spAutoFit/>
          </a:bodyPr>
          <a:lstStyle/>
          <a:p>
            <a:pPr lvl="0" defTabSz="914400">
              <a:spcBef>
                <a:spcPts val="1000"/>
              </a:spcBef>
              <a:defRPr/>
            </a:pPr>
            <a:r>
              <a:rPr lang="en-US" sz="2400" b="1">
                <a:latin typeface="Tempus Sans ITC" panose="04020404030D07020202" pitchFamily="82" charset="0"/>
                <a:cs typeface="Gisha" panose="020B0502040204020203" pitchFamily="34" charset="-79"/>
              </a:rPr>
              <a:t>I rischi legati al credito ad un emittente di obbligazioni</a:t>
            </a:r>
            <a:endParaRPr lang="it-IT" sz="2400">
              <a:latin typeface="Tempus Sans ITC" panose="04020404030D07020202" pitchFamily="82" charset="0"/>
              <a:cs typeface="Gisha" panose="020B0502040204020203" pitchFamily="34" charset="-79"/>
            </a:endParaRPr>
          </a:p>
        </p:txBody>
      </p:sp>
      <p:sp>
        <p:nvSpPr>
          <p:cNvPr id="46" name="Puzzle1">
            <a:extLst>
              <a:ext uri="{FF2B5EF4-FFF2-40B4-BE49-F238E27FC236}">
                <a16:creationId xmlns:a16="http://schemas.microsoft.com/office/drawing/2014/main" xmlns="" id="{801E8D1B-2C20-48F7-8669-AD49C11081D8}"/>
              </a:ext>
            </a:extLst>
          </p:cNvPr>
          <p:cNvSpPr>
            <a:spLocks noEditPoints="1" noChangeArrowheads="1"/>
          </p:cNvSpPr>
          <p:nvPr/>
        </p:nvSpPr>
        <p:spPr bwMode="auto">
          <a:xfrm>
            <a:off x="2980125" y="2647416"/>
            <a:ext cx="1489728" cy="928873"/>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DDDDDD"/>
          </a:solidFill>
          <a:ln w="19050">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47" name="Puzzle4">
            <a:extLst>
              <a:ext uri="{FF2B5EF4-FFF2-40B4-BE49-F238E27FC236}">
                <a16:creationId xmlns:a16="http://schemas.microsoft.com/office/drawing/2014/main" xmlns="" id="{40A104A4-3AAA-4441-A6F2-448793BD83E2}"/>
              </a:ext>
            </a:extLst>
          </p:cNvPr>
          <p:cNvSpPr>
            <a:spLocks noEditPoints="1" noChangeArrowheads="1"/>
          </p:cNvSpPr>
          <p:nvPr/>
        </p:nvSpPr>
        <p:spPr bwMode="auto">
          <a:xfrm>
            <a:off x="1089211" y="2493391"/>
            <a:ext cx="937556" cy="1324419"/>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DDDDD"/>
          </a:solidFill>
          <a:ln w="19050">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49" name="Puzzle3">
            <a:extLst>
              <a:ext uri="{FF2B5EF4-FFF2-40B4-BE49-F238E27FC236}">
                <a16:creationId xmlns:a16="http://schemas.microsoft.com/office/drawing/2014/main" xmlns="" id="{630505FB-6FFF-4D24-9547-4ECB1780379C}"/>
              </a:ext>
            </a:extLst>
          </p:cNvPr>
          <p:cNvSpPr>
            <a:spLocks noEditPoints="1" noChangeArrowheads="1"/>
          </p:cNvSpPr>
          <p:nvPr/>
        </p:nvSpPr>
        <p:spPr bwMode="auto">
          <a:xfrm>
            <a:off x="7852610" y="2569711"/>
            <a:ext cx="937556" cy="1068003"/>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92D050"/>
          </a:solidFill>
          <a:ln w="22225">
            <a:solidFill>
              <a:srgbClr val="C0C0C0"/>
            </a:solidFill>
            <a:miter lim="800000"/>
            <a:headEnd/>
            <a:tailEnd/>
          </a:ln>
        </p:spPr>
        <p:txBody>
          <a:bodyPr/>
          <a:lstStyle/>
          <a:p>
            <a:pPr algn="ctr"/>
            <a:endParaRPr lang="it-IT" altLang="it-IT" sz="1100" b="1">
              <a:solidFill>
                <a:schemeClr val="tx1"/>
              </a:solidFill>
            </a:endParaRPr>
          </a:p>
        </p:txBody>
      </p:sp>
      <p:sp>
        <p:nvSpPr>
          <p:cNvPr id="50" name="Puzzle1">
            <a:extLst>
              <a:ext uri="{FF2B5EF4-FFF2-40B4-BE49-F238E27FC236}">
                <a16:creationId xmlns:a16="http://schemas.microsoft.com/office/drawing/2014/main" xmlns="" id="{AC3EFEC6-284E-4B6D-ABB4-CE6DC5261804}"/>
              </a:ext>
            </a:extLst>
          </p:cNvPr>
          <p:cNvSpPr>
            <a:spLocks noEditPoints="1" noChangeArrowheads="1"/>
          </p:cNvSpPr>
          <p:nvPr/>
        </p:nvSpPr>
        <p:spPr bwMode="auto">
          <a:xfrm>
            <a:off x="5135220" y="2698034"/>
            <a:ext cx="1394803" cy="979142"/>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DDDDDD"/>
          </a:solidFill>
          <a:ln w="19050">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51" name="Puzzle1">
            <a:extLst>
              <a:ext uri="{FF2B5EF4-FFF2-40B4-BE49-F238E27FC236}">
                <a16:creationId xmlns:a16="http://schemas.microsoft.com/office/drawing/2014/main" xmlns="" id="{7D95E7E5-E343-4482-B44D-F1368D2E0638}"/>
              </a:ext>
            </a:extLst>
          </p:cNvPr>
          <p:cNvSpPr>
            <a:spLocks noEditPoints="1" noChangeArrowheads="1"/>
          </p:cNvSpPr>
          <p:nvPr/>
        </p:nvSpPr>
        <p:spPr bwMode="auto">
          <a:xfrm>
            <a:off x="9912780" y="2726025"/>
            <a:ext cx="1398361" cy="938526"/>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92D050"/>
          </a:solidFill>
          <a:ln w="22225">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62" name="Rettangolo 61">
            <a:extLst>
              <a:ext uri="{FF2B5EF4-FFF2-40B4-BE49-F238E27FC236}">
                <a16:creationId xmlns:a16="http://schemas.microsoft.com/office/drawing/2014/main" xmlns="" id="{534E0C4D-A57F-4AA0-BBD0-4A421744C9E1}"/>
              </a:ext>
            </a:extLst>
          </p:cNvPr>
          <p:cNvSpPr/>
          <p:nvPr/>
        </p:nvSpPr>
        <p:spPr>
          <a:xfrm>
            <a:off x="580979" y="1968945"/>
            <a:ext cx="2045649" cy="523220"/>
          </a:xfrm>
          <a:prstGeom prst="rect">
            <a:avLst/>
          </a:prstGeom>
        </p:spPr>
        <p:txBody>
          <a:bodyPr wrap="square">
            <a:spAutoFit/>
          </a:bodyPr>
          <a:lstStyle/>
          <a:p>
            <a:pPr lvl="0" algn="ctr"/>
            <a:r>
              <a:rPr lang="it-IT" sz="1400" b="1">
                <a:solidFill>
                  <a:schemeClr val="tx1">
                    <a:lumMod val="85000"/>
                  </a:schemeClr>
                </a:solidFill>
              </a:rPr>
              <a:t>Rischio </a:t>
            </a:r>
          </a:p>
          <a:p>
            <a:pPr lvl="0" algn="ctr"/>
            <a:r>
              <a:rPr lang="it-IT" sz="1400" b="1">
                <a:solidFill>
                  <a:schemeClr val="tx1">
                    <a:lumMod val="85000"/>
                  </a:schemeClr>
                </a:solidFill>
              </a:rPr>
              <a:t>inflazione</a:t>
            </a:r>
          </a:p>
        </p:txBody>
      </p:sp>
      <p:sp>
        <p:nvSpPr>
          <p:cNvPr id="5" name="Goccia 4">
            <a:extLst>
              <a:ext uri="{FF2B5EF4-FFF2-40B4-BE49-F238E27FC236}">
                <a16:creationId xmlns:a16="http://schemas.microsoft.com/office/drawing/2014/main" xmlns="" id="{527291FA-F9D4-44B2-9C1F-B113C2E6D278}"/>
              </a:ext>
            </a:extLst>
          </p:cNvPr>
          <p:cNvSpPr/>
          <p:nvPr/>
        </p:nvSpPr>
        <p:spPr>
          <a:xfrm rot="19879323">
            <a:off x="15354" y="4273251"/>
            <a:ext cx="2045650" cy="1599555"/>
          </a:xfrm>
          <a:prstGeom prst="teardrop">
            <a:avLst/>
          </a:prstGeom>
          <a:solidFill>
            <a:schemeClr val="accent1">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xmlns="" id="{8288CA8A-C9BD-4442-B0CF-D16D6D5FF6E0}"/>
              </a:ext>
            </a:extLst>
          </p:cNvPr>
          <p:cNvSpPr/>
          <p:nvPr/>
        </p:nvSpPr>
        <p:spPr>
          <a:xfrm>
            <a:off x="2432824" y="4686987"/>
            <a:ext cx="1909591" cy="738664"/>
          </a:xfrm>
          <a:prstGeom prst="rect">
            <a:avLst/>
          </a:prstGeom>
        </p:spPr>
        <p:txBody>
          <a:bodyPr wrap="square">
            <a:spAutoFit/>
          </a:bodyPr>
          <a:lstStyle/>
          <a:p>
            <a:pPr algn="ctr">
              <a:lnSpc>
                <a:spcPct val="100000"/>
              </a:lnSpc>
            </a:pPr>
            <a:r>
              <a:rPr lang="it-IT" altLang="it-IT" sz="1400"/>
              <a:t>Rimborso del capitale in moneta straniera.</a:t>
            </a:r>
          </a:p>
        </p:txBody>
      </p:sp>
      <p:sp>
        <p:nvSpPr>
          <p:cNvPr id="33" name="Rettangolo 32">
            <a:extLst>
              <a:ext uri="{FF2B5EF4-FFF2-40B4-BE49-F238E27FC236}">
                <a16:creationId xmlns:a16="http://schemas.microsoft.com/office/drawing/2014/main" xmlns="" id="{5C088A79-1FFE-4039-BA4B-6EB859CB5608}"/>
              </a:ext>
            </a:extLst>
          </p:cNvPr>
          <p:cNvSpPr/>
          <p:nvPr/>
        </p:nvSpPr>
        <p:spPr>
          <a:xfrm>
            <a:off x="128054" y="4628803"/>
            <a:ext cx="1851990" cy="738664"/>
          </a:xfrm>
          <a:prstGeom prst="rect">
            <a:avLst/>
          </a:prstGeom>
        </p:spPr>
        <p:txBody>
          <a:bodyPr wrap="square">
            <a:spAutoFit/>
          </a:bodyPr>
          <a:lstStyle/>
          <a:p>
            <a:pPr algn="ctr">
              <a:lnSpc>
                <a:spcPct val="100000"/>
              </a:lnSpc>
            </a:pPr>
            <a:r>
              <a:rPr lang="it-IT" altLang="it-IT" sz="1400"/>
              <a:t> Perdita del valore reale dell’investimento.</a:t>
            </a:r>
            <a:endParaRPr lang="it-IT" altLang="it-IT" sz="1400" dirty="0"/>
          </a:p>
        </p:txBody>
      </p:sp>
      <p:sp>
        <p:nvSpPr>
          <p:cNvPr id="44" name="Goccia 43">
            <a:extLst>
              <a:ext uri="{FF2B5EF4-FFF2-40B4-BE49-F238E27FC236}">
                <a16:creationId xmlns:a16="http://schemas.microsoft.com/office/drawing/2014/main" xmlns="" id="{28890824-4F3C-4200-ACDB-AFC9C7A1E7FD}"/>
              </a:ext>
            </a:extLst>
          </p:cNvPr>
          <p:cNvSpPr/>
          <p:nvPr/>
        </p:nvSpPr>
        <p:spPr>
          <a:xfrm rot="19318604">
            <a:off x="4576536" y="4248750"/>
            <a:ext cx="2045650" cy="1599555"/>
          </a:xfrm>
          <a:prstGeom prst="teardrop">
            <a:avLst/>
          </a:prstGeom>
          <a:solidFill>
            <a:schemeClr val="accent1">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xmlns="" id="{1CFAF399-0309-4595-BFC1-7553F0BD10B5}"/>
              </a:ext>
            </a:extLst>
          </p:cNvPr>
          <p:cNvSpPr/>
          <p:nvPr/>
        </p:nvSpPr>
        <p:spPr>
          <a:xfrm>
            <a:off x="4530404" y="4522671"/>
            <a:ext cx="2137915" cy="954107"/>
          </a:xfrm>
          <a:prstGeom prst="rect">
            <a:avLst/>
          </a:prstGeom>
        </p:spPr>
        <p:txBody>
          <a:bodyPr wrap="square">
            <a:spAutoFit/>
          </a:bodyPr>
          <a:lstStyle/>
          <a:p>
            <a:pPr algn="ctr">
              <a:lnSpc>
                <a:spcPct val="100000"/>
              </a:lnSpc>
            </a:pPr>
            <a:r>
              <a:rPr lang="it-IT" altLang="it-IT" sz="1400"/>
              <a:t> Recupero del capitale investito senza subire penalizzazioni.</a:t>
            </a:r>
          </a:p>
        </p:txBody>
      </p:sp>
      <p:sp>
        <p:nvSpPr>
          <p:cNvPr id="52" name="Goccia 51">
            <a:extLst>
              <a:ext uri="{FF2B5EF4-FFF2-40B4-BE49-F238E27FC236}">
                <a16:creationId xmlns:a16="http://schemas.microsoft.com/office/drawing/2014/main" xmlns="" id="{28F03AA1-9D29-48BB-8F7E-D11202BFEE3D}"/>
              </a:ext>
            </a:extLst>
          </p:cNvPr>
          <p:cNvSpPr/>
          <p:nvPr/>
        </p:nvSpPr>
        <p:spPr>
          <a:xfrm rot="19431982">
            <a:off x="6835000" y="4230248"/>
            <a:ext cx="2045650" cy="1599555"/>
          </a:xfrm>
          <a:prstGeom prst="teardrop">
            <a:avLst/>
          </a:prstGeom>
          <a:solidFill>
            <a:schemeClr val="accent1">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41">
            <a:extLst>
              <a:ext uri="{FF2B5EF4-FFF2-40B4-BE49-F238E27FC236}">
                <a16:creationId xmlns:a16="http://schemas.microsoft.com/office/drawing/2014/main" xmlns="" id="{C277CBE9-2BF0-48A9-89E8-D4DFE41D06B9}"/>
              </a:ext>
            </a:extLst>
          </p:cNvPr>
          <p:cNvSpPr/>
          <p:nvPr/>
        </p:nvSpPr>
        <p:spPr>
          <a:xfrm>
            <a:off x="6745703" y="4683683"/>
            <a:ext cx="2308615" cy="523220"/>
          </a:xfrm>
          <a:prstGeom prst="rect">
            <a:avLst/>
          </a:prstGeom>
        </p:spPr>
        <p:txBody>
          <a:bodyPr wrap="square">
            <a:spAutoFit/>
          </a:bodyPr>
          <a:lstStyle/>
          <a:p>
            <a:pPr algn="ctr">
              <a:lnSpc>
                <a:spcPct val="100000"/>
              </a:lnSpc>
            </a:pPr>
            <a:r>
              <a:rPr lang="it-IT" altLang="it-IT" sz="1400"/>
              <a:t> Variazione di prezzo dell’obbligazione.</a:t>
            </a:r>
          </a:p>
        </p:txBody>
      </p:sp>
      <p:sp>
        <p:nvSpPr>
          <p:cNvPr id="53" name="Goccia 52">
            <a:extLst>
              <a:ext uri="{FF2B5EF4-FFF2-40B4-BE49-F238E27FC236}">
                <a16:creationId xmlns:a16="http://schemas.microsoft.com/office/drawing/2014/main" xmlns="" id="{E6FAB6B5-D6B3-46E1-B684-C422E67A3F46}"/>
              </a:ext>
            </a:extLst>
          </p:cNvPr>
          <p:cNvSpPr/>
          <p:nvPr/>
        </p:nvSpPr>
        <p:spPr>
          <a:xfrm rot="19381240">
            <a:off x="9065516" y="4248748"/>
            <a:ext cx="2045650" cy="1599555"/>
          </a:xfrm>
          <a:prstGeom prst="teardrop">
            <a:avLst/>
          </a:prstGeom>
          <a:solidFill>
            <a:schemeClr val="accent1">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xmlns="" id="{553D2988-CF10-4ED7-B259-0CECB3C46E63}"/>
              </a:ext>
            </a:extLst>
          </p:cNvPr>
          <p:cNvSpPr/>
          <p:nvPr/>
        </p:nvSpPr>
        <p:spPr>
          <a:xfrm>
            <a:off x="9181461" y="4552971"/>
            <a:ext cx="1929705" cy="954107"/>
          </a:xfrm>
          <a:prstGeom prst="rect">
            <a:avLst/>
          </a:prstGeom>
        </p:spPr>
        <p:txBody>
          <a:bodyPr wrap="square">
            <a:spAutoFit/>
          </a:bodyPr>
          <a:lstStyle/>
          <a:p>
            <a:pPr algn="ctr">
              <a:lnSpc>
                <a:spcPct val="100000"/>
              </a:lnSpc>
            </a:pPr>
            <a:r>
              <a:rPr lang="it-IT" altLang="it-IT" sz="1400"/>
              <a:t>Capacità di far fronte agli impegni di pagamento assunti.</a:t>
            </a:r>
            <a:endParaRPr lang="it-IT" altLang="it-IT" sz="1400" dirty="0"/>
          </a:p>
        </p:txBody>
      </p:sp>
      <p:sp>
        <p:nvSpPr>
          <p:cNvPr id="54" name="Rettangolo arrotondato 44">
            <a:extLst>
              <a:ext uri="{FF2B5EF4-FFF2-40B4-BE49-F238E27FC236}">
                <a16:creationId xmlns:a16="http://schemas.microsoft.com/office/drawing/2014/main" xmlns="" id="{8CF19B8C-784E-4E41-BCEC-FD7E9130503E}"/>
              </a:ext>
            </a:extLst>
          </p:cNvPr>
          <p:cNvSpPr/>
          <p:nvPr/>
        </p:nvSpPr>
        <p:spPr>
          <a:xfrm>
            <a:off x="1233773" y="1697422"/>
            <a:ext cx="648431"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2-3</a:t>
            </a:r>
            <a:endParaRPr lang="it-IT" dirty="0"/>
          </a:p>
        </p:txBody>
      </p:sp>
      <p:sp>
        <p:nvSpPr>
          <p:cNvPr id="55" name="Rettangolo arrotondato 44">
            <a:extLst>
              <a:ext uri="{FF2B5EF4-FFF2-40B4-BE49-F238E27FC236}">
                <a16:creationId xmlns:a16="http://schemas.microsoft.com/office/drawing/2014/main" xmlns="" id="{86399A12-E97C-4D5B-9215-5E63C6BD352C}"/>
              </a:ext>
            </a:extLst>
          </p:cNvPr>
          <p:cNvSpPr/>
          <p:nvPr/>
        </p:nvSpPr>
        <p:spPr>
          <a:xfrm>
            <a:off x="3421297" y="1683866"/>
            <a:ext cx="648431"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4-5</a:t>
            </a:r>
            <a:endParaRPr lang="it-IT" dirty="0"/>
          </a:p>
        </p:txBody>
      </p:sp>
      <p:sp>
        <p:nvSpPr>
          <p:cNvPr id="56" name="Rettangolo arrotondato 44">
            <a:extLst>
              <a:ext uri="{FF2B5EF4-FFF2-40B4-BE49-F238E27FC236}">
                <a16:creationId xmlns:a16="http://schemas.microsoft.com/office/drawing/2014/main" xmlns="" id="{44A6E26C-5B4B-4A2B-BBC1-7E3095CAB7CC}"/>
              </a:ext>
            </a:extLst>
          </p:cNvPr>
          <p:cNvSpPr/>
          <p:nvPr/>
        </p:nvSpPr>
        <p:spPr>
          <a:xfrm>
            <a:off x="5393709" y="1691708"/>
            <a:ext cx="648431"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6-7</a:t>
            </a:r>
            <a:endParaRPr lang="it-IT" dirty="0"/>
          </a:p>
        </p:txBody>
      </p:sp>
      <p:sp>
        <p:nvSpPr>
          <p:cNvPr id="57" name="Rettangolo arrotondato 44">
            <a:extLst>
              <a:ext uri="{FF2B5EF4-FFF2-40B4-BE49-F238E27FC236}">
                <a16:creationId xmlns:a16="http://schemas.microsoft.com/office/drawing/2014/main" xmlns="" id="{D8B560C4-993D-4F0B-A8B8-CCD919EA7953}"/>
              </a:ext>
            </a:extLst>
          </p:cNvPr>
          <p:cNvSpPr/>
          <p:nvPr/>
        </p:nvSpPr>
        <p:spPr>
          <a:xfrm>
            <a:off x="8021469" y="1685557"/>
            <a:ext cx="648431"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8-9</a:t>
            </a:r>
            <a:endParaRPr lang="it-IT" dirty="0"/>
          </a:p>
        </p:txBody>
      </p:sp>
      <p:sp>
        <p:nvSpPr>
          <p:cNvPr id="58" name="Rettangolo arrotondato 44">
            <a:extLst>
              <a:ext uri="{FF2B5EF4-FFF2-40B4-BE49-F238E27FC236}">
                <a16:creationId xmlns:a16="http://schemas.microsoft.com/office/drawing/2014/main" xmlns="" id="{67CB8507-2E9A-4B56-B4DB-C086AFEBD55C}"/>
              </a:ext>
            </a:extLst>
          </p:cNvPr>
          <p:cNvSpPr/>
          <p:nvPr/>
        </p:nvSpPr>
        <p:spPr>
          <a:xfrm>
            <a:off x="10152993" y="1691411"/>
            <a:ext cx="820451"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10-11</a:t>
            </a:r>
            <a:endParaRPr lang="it-IT" dirty="0"/>
          </a:p>
        </p:txBody>
      </p:sp>
      <p:sp>
        <p:nvSpPr>
          <p:cNvPr id="59" name="Rettangolo arrotondato 44">
            <a:extLst>
              <a:ext uri="{FF2B5EF4-FFF2-40B4-BE49-F238E27FC236}">
                <a16:creationId xmlns:a16="http://schemas.microsoft.com/office/drawing/2014/main" xmlns="" id="{90FB5405-F3B2-4B80-8728-5DAB052AAF5A}"/>
              </a:ext>
            </a:extLst>
          </p:cNvPr>
          <p:cNvSpPr/>
          <p:nvPr/>
        </p:nvSpPr>
        <p:spPr>
          <a:xfrm>
            <a:off x="10624993" y="305467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a:t>
            </a:r>
            <a:endParaRPr lang="it-IT" dirty="0"/>
          </a:p>
        </p:txBody>
      </p:sp>
      <p:sp>
        <p:nvSpPr>
          <p:cNvPr id="60" name="Rettangolo arrotondato 44">
            <a:extLst>
              <a:ext uri="{FF2B5EF4-FFF2-40B4-BE49-F238E27FC236}">
                <a16:creationId xmlns:a16="http://schemas.microsoft.com/office/drawing/2014/main" xmlns="" id="{5C9A47BB-3693-4717-8613-3012F7612014}"/>
              </a:ext>
            </a:extLst>
          </p:cNvPr>
          <p:cNvSpPr/>
          <p:nvPr/>
        </p:nvSpPr>
        <p:spPr>
          <a:xfrm>
            <a:off x="8160894" y="302619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13</a:t>
            </a:r>
            <a:endParaRPr lang="it-IT" dirty="0"/>
          </a:p>
        </p:txBody>
      </p:sp>
    </p:spTree>
    <p:extLst>
      <p:ext uri="{BB962C8B-B14F-4D97-AF65-F5344CB8AC3E}">
        <p14:creationId xmlns:p14="http://schemas.microsoft.com/office/powerpoint/2010/main" val="327864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2">
            <a:extLst>
              <a:ext uri="{FF2B5EF4-FFF2-40B4-BE49-F238E27FC236}">
                <a16:creationId xmlns:a16="http://schemas.microsoft.com/office/drawing/2014/main" xmlns="" id="{BF23797F-C9CF-4D1E-9FB9-9D52CDE3F5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054"/>
          <a:stretch/>
        </p:blipFill>
        <p:spPr bwMode="auto">
          <a:xfrm>
            <a:off x="4129967" y="493843"/>
            <a:ext cx="8062034" cy="6322153"/>
          </a:xfrm>
          <a:prstGeom prst="rect">
            <a:avLst/>
          </a:prstGeom>
          <a:noFill/>
          <a:extLst>
            <a:ext uri="{909E8E84-426E-40DD-AFC4-6F175D3DCCD1}">
              <a14:hiddenFill xmlns:a14="http://schemas.microsoft.com/office/drawing/2010/main">
                <a:solidFill>
                  <a:srgbClr val="FFFFFF"/>
                </a:solidFill>
              </a14:hiddenFill>
            </a:ext>
          </a:extLst>
        </p:spPr>
      </p:pic>
      <p:sp>
        <p:nvSpPr>
          <p:cNvPr id="90" name="Documento 89">
            <a:extLst>
              <a:ext uri="{FF2B5EF4-FFF2-40B4-BE49-F238E27FC236}">
                <a16:creationId xmlns:a16="http://schemas.microsoft.com/office/drawing/2014/main" xmlns="" id="{8D336CCD-BCA5-4D0C-80B2-9BCA1B4C71DD}"/>
              </a:ext>
            </a:extLst>
          </p:cNvPr>
          <p:cNvSpPr>
            <a:spLocks/>
          </p:cNvSpPr>
          <p:nvPr/>
        </p:nvSpPr>
        <p:spPr>
          <a:xfrm rot="10800000">
            <a:off x="-16304" y="3007174"/>
            <a:ext cx="6522199" cy="3845644"/>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2" name="Documento 11"/>
          <p:cNvSpPr/>
          <p:nvPr/>
        </p:nvSpPr>
        <p:spPr>
          <a:xfrm>
            <a:off x="-10015" y="344203"/>
            <a:ext cx="6522201" cy="3820629"/>
          </a:xfrm>
          <a:prstGeom prst="flowChartDocument">
            <a:avLst/>
          </a:prstGeom>
          <a:solidFill>
            <a:srgbClr val="B01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chemeClr val="tx1">
                  <a:lumMod val="95000"/>
                </a:schemeClr>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4</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Rischio emittente e rischio tasso d’interesse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2917571" y="0"/>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a:solidFill>
                  <a:prstClr val="black"/>
                </a:solidFill>
              </a:rPr>
              <a:t>https://www.freepik.com/free-photo/closeup-of-accountant-hands-counting-on-calculator_1121888.htm#term=money&amp;page=1&amp;position=3</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0" name="Rettangolo arrotondato 44">
            <a:extLst>
              <a:ext uri="{FF2B5EF4-FFF2-40B4-BE49-F238E27FC236}">
                <a16:creationId xmlns:a16="http://schemas.microsoft.com/office/drawing/2014/main" xmlns="" id="{D51DA3A8-71E3-4CBD-BDA7-9818379B1426}"/>
              </a:ext>
            </a:extLst>
          </p:cNvPr>
          <p:cNvSpPr/>
          <p:nvPr/>
        </p:nvSpPr>
        <p:spPr>
          <a:xfrm>
            <a:off x="115126" y="127913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6" name="Rettangolo arrotondato 44">
            <a:extLst>
              <a:ext uri="{FF2B5EF4-FFF2-40B4-BE49-F238E27FC236}">
                <a16:creationId xmlns:a16="http://schemas.microsoft.com/office/drawing/2014/main" xmlns="" id="{D3F6A663-D9EA-4C91-B1A7-AFD6B62292FC}"/>
              </a:ext>
            </a:extLst>
          </p:cNvPr>
          <p:cNvSpPr/>
          <p:nvPr/>
        </p:nvSpPr>
        <p:spPr>
          <a:xfrm>
            <a:off x="6853958" y="74531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2" name="Rettangolo arrotondato 44">
            <a:extLst>
              <a:ext uri="{FF2B5EF4-FFF2-40B4-BE49-F238E27FC236}">
                <a16:creationId xmlns:a16="http://schemas.microsoft.com/office/drawing/2014/main" xmlns="" id="{0B2BEE85-2AD8-4414-A59C-109B43118F88}"/>
              </a:ext>
            </a:extLst>
          </p:cNvPr>
          <p:cNvSpPr/>
          <p:nvPr/>
        </p:nvSpPr>
        <p:spPr>
          <a:xfrm>
            <a:off x="2123221" y="1040417"/>
            <a:ext cx="623067" cy="38899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3-4</a:t>
            </a:r>
            <a:endParaRPr lang="it-IT" dirty="0"/>
          </a:p>
        </p:txBody>
      </p:sp>
      <p:sp>
        <p:nvSpPr>
          <p:cNvPr id="63" name="Rettangolo arrotondato 44">
            <a:extLst>
              <a:ext uri="{FF2B5EF4-FFF2-40B4-BE49-F238E27FC236}">
                <a16:creationId xmlns:a16="http://schemas.microsoft.com/office/drawing/2014/main" xmlns="" id="{63F7B93D-838E-47E5-85BB-EF10F77D7F9D}"/>
              </a:ext>
            </a:extLst>
          </p:cNvPr>
          <p:cNvSpPr/>
          <p:nvPr/>
        </p:nvSpPr>
        <p:spPr>
          <a:xfrm>
            <a:off x="89965" y="260339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7" name="Rettangolo arrotondato 44">
            <a:extLst>
              <a:ext uri="{FF2B5EF4-FFF2-40B4-BE49-F238E27FC236}">
                <a16:creationId xmlns:a16="http://schemas.microsoft.com/office/drawing/2014/main" xmlns="" id="{C1320E19-417E-4BA9-B0D4-8E49CBB7E060}"/>
              </a:ext>
            </a:extLst>
          </p:cNvPr>
          <p:cNvSpPr/>
          <p:nvPr/>
        </p:nvSpPr>
        <p:spPr>
          <a:xfrm>
            <a:off x="1812426" y="58908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66" name="Rettangolo arrotondato 44">
            <a:extLst>
              <a:ext uri="{FF2B5EF4-FFF2-40B4-BE49-F238E27FC236}">
                <a16:creationId xmlns:a16="http://schemas.microsoft.com/office/drawing/2014/main" xmlns="" id="{E44E338A-F931-43F7-9967-478106E9B089}"/>
              </a:ext>
            </a:extLst>
          </p:cNvPr>
          <p:cNvSpPr/>
          <p:nvPr/>
        </p:nvSpPr>
        <p:spPr>
          <a:xfrm>
            <a:off x="3643793" y="401777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6" name="CasellaDiTesto 75">
            <a:extLst>
              <a:ext uri="{FF2B5EF4-FFF2-40B4-BE49-F238E27FC236}">
                <a16:creationId xmlns:a16="http://schemas.microsoft.com/office/drawing/2014/main" xmlns="" id="{A675FEB7-EBA2-4512-AA68-23D01DACE6F4}"/>
              </a:ext>
            </a:extLst>
          </p:cNvPr>
          <p:cNvSpPr txBox="1"/>
          <p:nvPr/>
        </p:nvSpPr>
        <p:spPr>
          <a:xfrm>
            <a:off x="1721156" y="745312"/>
            <a:ext cx="4703292" cy="2031325"/>
          </a:xfrm>
          <a:prstGeom prst="rect">
            <a:avLst/>
          </a:prstGeom>
          <a:noFill/>
        </p:spPr>
        <p:txBody>
          <a:bodyPr wrap="square" rtlCol="0">
            <a:spAutoFit/>
          </a:bodyPr>
          <a:lstStyle/>
          <a:p>
            <a:pPr lvl="0"/>
            <a:r>
              <a:rPr lang="it-IT" dirty="0">
                <a:solidFill>
                  <a:schemeClr val="tx1">
                    <a:lumMod val="85000"/>
                  </a:schemeClr>
                </a:solidFill>
              </a:rPr>
              <a:t>L'emittente non mantiene i suoi impegni:</a:t>
            </a:r>
          </a:p>
          <a:p>
            <a:pPr lvl="0"/>
            <a:endParaRPr lang="it-IT" dirty="0">
              <a:solidFill>
                <a:schemeClr val="tx1">
                  <a:lumMod val="85000"/>
                </a:schemeClr>
              </a:solidFill>
            </a:endParaRPr>
          </a:p>
          <a:p>
            <a:pPr marL="285750" lvl="0" indent="-285750">
              <a:buFont typeface="Wingdings" panose="05000000000000000000" pitchFamily="2" charset="2"/>
              <a:buChar char="ü"/>
            </a:pPr>
            <a:r>
              <a:rPr lang="it-IT" dirty="0">
                <a:solidFill>
                  <a:schemeClr val="tx1">
                    <a:lumMod val="85000"/>
                  </a:schemeClr>
                </a:solidFill>
              </a:rPr>
              <a:t>non è in grado di pagare gli interessi;</a:t>
            </a:r>
          </a:p>
          <a:p>
            <a:pPr marL="285750" lvl="0" indent="-285750">
              <a:buFont typeface="Wingdings" panose="05000000000000000000" pitchFamily="2" charset="2"/>
              <a:buChar char="ü"/>
            </a:pPr>
            <a:r>
              <a:rPr lang="it-IT" dirty="0">
                <a:solidFill>
                  <a:schemeClr val="tx1">
                    <a:lumMod val="85000"/>
                  </a:schemeClr>
                </a:solidFill>
              </a:rPr>
              <a:t>non è in grado di rimborsare il capitale </a:t>
            </a:r>
            <a:r>
              <a:rPr lang="it-IT" dirty="0" smtClean="0">
                <a:solidFill>
                  <a:schemeClr val="tx1">
                    <a:lumMod val="85000"/>
                  </a:schemeClr>
                </a:solidFill>
              </a:rPr>
              <a:t>investito nei </a:t>
            </a:r>
            <a:r>
              <a:rPr lang="it-IT" dirty="0">
                <a:solidFill>
                  <a:schemeClr val="tx1">
                    <a:lumMod val="85000"/>
                  </a:schemeClr>
                </a:solidFill>
              </a:rPr>
              <a:t>modi e nei tempi pattuiti.</a:t>
            </a:r>
          </a:p>
          <a:p>
            <a:pPr lvl="0"/>
            <a:endParaRPr lang="it-IT" dirty="0">
              <a:solidFill>
                <a:schemeClr val="tx1">
                  <a:lumMod val="85000"/>
                </a:schemeClr>
              </a:solidFill>
            </a:endParaRPr>
          </a:p>
        </p:txBody>
      </p:sp>
      <p:sp>
        <p:nvSpPr>
          <p:cNvPr id="43" name="Rettangolo 42">
            <a:extLst>
              <a:ext uri="{FF2B5EF4-FFF2-40B4-BE49-F238E27FC236}">
                <a16:creationId xmlns:a16="http://schemas.microsoft.com/office/drawing/2014/main" xmlns="" id="{6420AE8F-9DD8-41DF-B75B-1BB8BEC1637A}"/>
              </a:ext>
            </a:extLst>
          </p:cNvPr>
          <p:cNvSpPr/>
          <p:nvPr/>
        </p:nvSpPr>
        <p:spPr>
          <a:xfrm>
            <a:off x="-191683" y="723880"/>
            <a:ext cx="2308614" cy="646331"/>
          </a:xfrm>
          <a:prstGeom prst="rect">
            <a:avLst/>
          </a:prstGeom>
        </p:spPr>
        <p:txBody>
          <a:bodyPr wrap="square">
            <a:spAutoFit/>
          </a:bodyPr>
          <a:lstStyle/>
          <a:p>
            <a:pPr lvl="0" algn="ctr"/>
            <a:r>
              <a:rPr lang="it-IT" b="1">
                <a:solidFill>
                  <a:schemeClr val="tx1">
                    <a:lumMod val="95000"/>
                  </a:schemeClr>
                </a:solidFill>
              </a:rPr>
              <a:t>RISCHIO </a:t>
            </a:r>
          </a:p>
          <a:p>
            <a:pPr lvl="0" algn="ctr"/>
            <a:r>
              <a:rPr lang="it-IT" b="1">
                <a:solidFill>
                  <a:schemeClr val="tx1">
                    <a:lumMod val="95000"/>
                  </a:schemeClr>
                </a:solidFill>
              </a:rPr>
              <a:t>EMITTENTE</a:t>
            </a:r>
          </a:p>
        </p:txBody>
      </p:sp>
      <p:sp>
        <p:nvSpPr>
          <p:cNvPr id="46" name="Puzzle1">
            <a:extLst>
              <a:ext uri="{FF2B5EF4-FFF2-40B4-BE49-F238E27FC236}">
                <a16:creationId xmlns:a16="http://schemas.microsoft.com/office/drawing/2014/main" xmlns="" id="{01104CEF-B775-4D3C-B2D7-04367B7A5D5D}"/>
              </a:ext>
            </a:extLst>
          </p:cNvPr>
          <p:cNvSpPr>
            <a:spLocks noEditPoints="1" noChangeArrowheads="1"/>
          </p:cNvSpPr>
          <p:nvPr/>
        </p:nvSpPr>
        <p:spPr bwMode="auto">
          <a:xfrm>
            <a:off x="261938" y="1372700"/>
            <a:ext cx="1398361" cy="938526"/>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92D050"/>
          </a:solidFill>
          <a:ln w="22225">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47" name="Rettangolo 46">
            <a:extLst>
              <a:ext uri="{FF2B5EF4-FFF2-40B4-BE49-F238E27FC236}">
                <a16:creationId xmlns:a16="http://schemas.microsoft.com/office/drawing/2014/main" xmlns="" id="{CB1C935A-6EAB-4E2D-8B56-CBB450C98A2E}"/>
              </a:ext>
            </a:extLst>
          </p:cNvPr>
          <p:cNvSpPr/>
          <p:nvPr/>
        </p:nvSpPr>
        <p:spPr>
          <a:xfrm>
            <a:off x="0" y="4302261"/>
            <a:ext cx="2308614" cy="646331"/>
          </a:xfrm>
          <a:prstGeom prst="rect">
            <a:avLst/>
          </a:prstGeom>
        </p:spPr>
        <p:txBody>
          <a:bodyPr wrap="square">
            <a:spAutoFit/>
          </a:bodyPr>
          <a:lstStyle/>
          <a:p>
            <a:pPr lvl="0" algn="ctr"/>
            <a:r>
              <a:rPr lang="it-IT" b="1">
                <a:solidFill>
                  <a:schemeClr val="tx1">
                    <a:lumMod val="95000"/>
                  </a:schemeClr>
                </a:solidFill>
              </a:rPr>
              <a:t>RISCHIO </a:t>
            </a:r>
          </a:p>
          <a:p>
            <a:pPr lvl="0" algn="ctr"/>
            <a:r>
              <a:rPr lang="it-IT" b="1">
                <a:solidFill>
                  <a:schemeClr val="tx1">
                    <a:lumMod val="95000"/>
                  </a:schemeClr>
                </a:solidFill>
              </a:rPr>
              <a:t>TASSO D’INTERESSE</a:t>
            </a:r>
          </a:p>
        </p:txBody>
      </p:sp>
      <p:sp>
        <p:nvSpPr>
          <p:cNvPr id="51" name="Puzzle3">
            <a:extLst>
              <a:ext uri="{FF2B5EF4-FFF2-40B4-BE49-F238E27FC236}">
                <a16:creationId xmlns:a16="http://schemas.microsoft.com/office/drawing/2014/main" xmlns="" id="{874D055A-A497-408C-BE23-B381CE944714}"/>
              </a:ext>
            </a:extLst>
          </p:cNvPr>
          <p:cNvSpPr>
            <a:spLocks noEditPoints="1" noChangeArrowheads="1"/>
          </p:cNvSpPr>
          <p:nvPr/>
        </p:nvSpPr>
        <p:spPr bwMode="auto">
          <a:xfrm>
            <a:off x="666802" y="4929487"/>
            <a:ext cx="937556" cy="1068003"/>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92D050"/>
          </a:solidFill>
          <a:ln w="22225">
            <a:solidFill>
              <a:srgbClr val="C0C0C0"/>
            </a:solidFill>
            <a:miter lim="800000"/>
            <a:headEnd/>
            <a:tailEnd/>
          </a:ln>
        </p:spPr>
        <p:txBody>
          <a:bodyPr/>
          <a:lstStyle/>
          <a:p>
            <a:pPr algn="ctr"/>
            <a:endParaRPr lang="it-IT" altLang="it-IT" sz="1100" b="1">
              <a:solidFill>
                <a:schemeClr val="tx1"/>
              </a:solidFill>
            </a:endParaRPr>
          </a:p>
        </p:txBody>
      </p:sp>
      <p:sp>
        <p:nvSpPr>
          <p:cNvPr id="52" name="CasellaDiTesto 51">
            <a:extLst>
              <a:ext uri="{FF2B5EF4-FFF2-40B4-BE49-F238E27FC236}">
                <a16:creationId xmlns:a16="http://schemas.microsoft.com/office/drawing/2014/main" xmlns="" id="{F2F3C30F-7D57-44AF-8FCF-6A9AC8536531}"/>
              </a:ext>
            </a:extLst>
          </p:cNvPr>
          <p:cNvSpPr txBox="1"/>
          <p:nvPr/>
        </p:nvSpPr>
        <p:spPr>
          <a:xfrm>
            <a:off x="209557" y="2822508"/>
            <a:ext cx="6522201" cy="369332"/>
          </a:xfrm>
          <a:prstGeom prst="rect">
            <a:avLst/>
          </a:prstGeom>
          <a:noFill/>
        </p:spPr>
        <p:txBody>
          <a:bodyPr wrap="square" rtlCol="0">
            <a:spAutoFit/>
          </a:bodyPr>
          <a:lstStyle/>
          <a:p>
            <a:pPr lvl="0"/>
            <a:r>
              <a:rPr lang="it-IT" b="1">
                <a:solidFill>
                  <a:schemeClr val="tx1">
                    <a:lumMod val="85000"/>
                  </a:schemeClr>
                </a:solidFill>
              </a:rPr>
              <a:t>Il rischio emittente produce impatti economici notevoli.</a:t>
            </a:r>
          </a:p>
        </p:txBody>
      </p:sp>
      <p:sp>
        <p:nvSpPr>
          <p:cNvPr id="53" name="CasellaDiTesto 52">
            <a:extLst>
              <a:ext uri="{FF2B5EF4-FFF2-40B4-BE49-F238E27FC236}">
                <a16:creationId xmlns:a16="http://schemas.microsoft.com/office/drawing/2014/main" xmlns="" id="{3FF935B1-120C-4714-91AB-386521B11F83}"/>
              </a:ext>
            </a:extLst>
          </p:cNvPr>
          <p:cNvSpPr txBox="1"/>
          <p:nvPr/>
        </p:nvSpPr>
        <p:spPr>
          <a:xfrm>
            <a:off x="2407894" y="4212868"/>
            <a:ext cx="4137290" cy="1754326"/>
          </a:xfrm>
          <a:prstGeom prst="rect">
            <a:avLst/>
          </a:prstGeom>
          <a:noFill/>
        </p:spPr>
        <p:txBody>
          <a:bodyPr wrap="square" rtlCol="0">
            <a:spAutoFit/>
          </a:bodyPr>
          <a:lstStyle/>
          <a:p>
            <a:pPr lvl="0"/>
            <a:r>
              <a:rPr lang="it-IT">
                <a:solidFill>
                  <a:schemeClr val="tx1">
                    <a:lumMod val="85000"/>
                  </a:schemeClr>
                </a:solidFill>
              </a:rPr>
              <a:t>Innalzamento e abbassamento dei tassi di interesse:</a:t>
            </a:r>
          </a:p>
          <a:p>
            <a:pPr lvl="0"/>
            <a:endParaRPr lang="it-IT">
              <a:solidFill>
                <a:schemeClr val="tx1">
                  <a:lumMod val="85000"/>
                </a:schemeClr>
              </a:solidFill>
            </a:endParaRPr>
          </a:p>
          <a:p>
            <a:pPr marL="285750" lvl="0" indent="-285750">
              <a:buFont typeface="Wingdings" panose="05000000000000000000" pitchFamily="2" charset="2"/>
              <a:buChar char="ü"/>
            </a:pPr>
            <a:r>
              <a:rPr lang="it-IT">
                <a:solidFill>
                  <a:schemeClr val="tx1">
                    <a:lumMod val="85000"/>
                  </a:schemeClr>
                </a:solidFill>
              </a:rPr>
              <a:t>influisce sul valore delle obbligazioni.</a:t>
            </a:r>
          </a:p>
          <a:p>
            <a:pPr lvl="0"/>
            <a:endParaRPr lang="it-IT">
              <a:solidFill>
                <a:schemeClr val="tx1">
                  <a:lumMod val="85000"/>
                </a:schemeClr>
              </a:solidFill>
            </a:endParaRPr>
          </a:p>
        </p:txBody>
      </p:sp>
      <p:sp>
        <p:nvSpPr>
          <p:cNvPr id="54" name="CasellaDiTesto 53">
            <a:extLst>
              <a:ext uri="{FF2B5EF4-FFF2-40B4-BE49-F238E27FC236}">
                <a16:creationId xmlns:a16="http://schemas.microsoft.com/office/drawing/2014/main" xmlns="" id="{D9360A2F-3904-4264-927F-488232C296C3}"/>
              </a:ext>
            </a:extLst>
          </p:cNvPr>
          <p:cNvSpPr txBox="1"/>
          <p:nvPr/>
        </p:nvSpPr>
        <p:spPr>
          <a:xfrm>
            <a:off x="155575" y="6071693"/>
            <a:ext cx="5975984" cy="646331"/>
          </a:xfrm>
          <a:prstGeom prst="rect">
            <a:avLst/>
          </a:prstGeom>
          <a:noFill/>
        </p:spPr>
        <p:txBody>
          <a:bodyPr wrap="square" rtlCol="0">
            <a:spAutoFit/>
          </a:bodyPr>
          <a:lstStyle/>
          <a:p>
            <a:pPr lvl="0"/>
            <a:r>
              <a:rPr lang="it-IT" b="1">
                <a:solidFill>
                  <a:schemeClr val="tx1">
                    <a:lumMod val="85000"/>
                  </a:schemeClr>
                </a:solidFill>
              </a:rPr>
              <a:t>Il rischio tasso d’interesse si manifesta con una frequenza elevata.</a:t>
            </a:r>
          </a:p>
        </p:txBody>
      </p:sp>
      <p:sp>
        <p:nvSpPr>
          <p:cNvPr id="56" name="Rettangolo arrotondato 44">
            <a:extLst>
              <a:ext uri="{FF2B5EF4-FFF2-40B4-BE49-F238E27FC236}">
                <a16:creationId xmlns:a16="http://schemas.microsoft.com/office/drawing/2014/main" xmlns="" id="{07639C15-2E15-411F-82F3-05F5FB64FF29}"/>
              </a:ext>
            </a:extLst>
          </p:cNvPr>
          <p:cNvSpPr/>
          <p:nvPr/>
        </p:nvSpPr>
        <p:spPr>
          <a:xfrm>
            <a:off x="2501727" y="480798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49" name="Rettangolo arrotondato 44">
            <a:extLst>
              <a:ext uri="{FF2B5EF4-FFF2-40B4-BE49-F238E27FC236}">
                <a16:creationId xmlns:a16="http://schemas.microsoft.com/office/drawing/2014/main" xmlns="" id="{E700F948-CD3C-4519-9D2C-F6D46AB7A8F3}"/>
              </a:ext>
            </a:extLst>
          </p:cNvPr>
          <p:cNvSpPr/>
          <p:nvPr/>
        </p:nvSpPr>
        <p:spPr>
          <a:xfrm>
            <a:off x="155575" y="419630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57" name="Rettangolo arrotondato 44">
            <a:extLst>
              <a:ext uri="{FF2B5EF4-FFF2-40B4-BE49-F238E27FC236}">
                <a16:creationId xmlns:a16="http://schemas.microsoft.com/office/drawing/2014/main" xmlns="" id="{80513571-9EAB-495A-ADE1-68308F41965D}"/>
              </a:ext>
            </a:extLst>
          </p:cNvPr>
          <p:cNvSpPr/>
          <p:nvPr/>
        </p:nvSpPr>
        <p:spPr>
          <a:xfrm>
            <a:off x="-37454" y="587416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Tree>
    <p:extLst>
      <p:ext uri="{BB962C8B-B14F-4D97-AF65-F5344CB8AC3E}">
        <p14:creationId xmlns:p14="http://schemas.microsoft.com/office/powerpoint/2010/main" val="347403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5</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Il rischio emittente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xmlns="" id="{B5BD0707-0870-4F01-8A0A-F9DD33BECCF0}"/>
              </a:ext>
            </a:extLst>
          </p:cNvPr>
          <p:cNvSpPr/>
          <p:nvPr/>
        </p:nvSpPr>
        <p:spPr>
          <a:xfrm>
            <a:off x="-2957957" y="7464"/>
            <a:ext cx="2945460" cy="68505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lvl="0">
              <a:defRPr/>
            </a:pPr>
            <a:r>
              <a:rPr lang="it-IT">
                <a:solidFill>
                  <a:prstClr val="black"/>
                </a:solidFill>
              </a:rPr>
              <a:t>In sincro con audio 2 compaiono l’asse delle ascisse e l’asse delle ordinate del grafico.</a:t>
            </a:r>
          </a:p>
          <a:p>
            <a:pPr lvl="0">
              <a:defRPr/>
            </a:pPr>
            <a:r>
              <a:rPr lang="it-IT">
                <a:solidFill>
                  <a:prstClr val="black"/>
                </a:solidFill>
              </a:rPr>
              <a:t>In sincro con audio 3 </a:t>
            </a:r>
          </a:p>
          <a:p>
            <a:pPr lvl="0">
              <a:defRPr/>
            </a:pPr>
            <a:r>
              <a:rPr lang="it-IT">
                <a:solidFill>
                  <a:prstClr val="black"/>
                </a:solidFill>
              </a:rPr>
              <a:t>si compone il grafico seguendo i seguenti passi: viene evidenziata la linea del rischio, compaiono i blocchi.</a:t>
            </a:r>
          </a:p>
          <a:p>
            <a:pPr lvl="0">
              <a:defRPr/>
            </a:pPr>
            <a:r>
              <a:rPr lang="it-IT">
                <a:solidFill>
                  <a:prstClr val="black"/>
                </a:solidFill>
              </a:rPr>
              <a:t>In sincro con audio 4 viene evidenziata la linea dei tassi di interesse</a:t>
            </a:r>
          </a:p>
          <a:p>
            <a:pPr lvl="0">
              <a:defRPr/>
            </a:pPr>
            <a:endParaRPr lang="it-IT">
              <a:solidFill>
                <a:prstClr val="black"/>
              </a:solidFill>
            </a:endParaRPr>
          </a:p>
          <a:p>
            <a:pPr lvl="0">
              <a:defRPr/>
            </a:pPr>
            <a:r>
              <a:rPr kumimoji="0" lang="it-IT" sz="1400" i="0" u="none" strike="noStrike" kern="1200" cap="none" spc="0" normalizeH="0" baseline="0" noProof="0">
                <a:ln>
                  <a:noFill/>
                </a:ln>
                <a:solidFill>
                  <a:prstClr val="black"/>
                </a:solidFill>
                <a:effectLst/>
                <a:uLnTx/>
                <a:uFillTx/>
                <a:latin typeface="Century Gothic"/>
                <a:ea typeface="+mn-ea"/>
                <a:cs typeface="+mn-cs"/>
              </a:rPr>
              <a:t>In sincro con audio 5,6,7 si evidenziano/illuminano i singoli blocchi del grafico.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5" name="Rettangolo arrotondato 44">
            <a:extLst>
              <a:ext uri="{FF2B5EF4-FFF2-40B4-BE49-F238E27FC236}">
                <a16:creationId xmlns:a16="http://schemas.microsoft.com/office/drawing/2014/main" xmlns="" id="{58BDBAA3-C5EE-442E-9771-7E373456EC58}"/>
              </a:ext>
            </a:extLst>
          </p:cNvPr>
          <p:cNvSpPr/>
          <p:nvPr/>
        </p:nvSpPr>
        <p:spPr>
          <a:xfrm>
            <a:off x="5436738" y="63095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31" name="Picture 5">
            <a:extLst>
              <a:ext uri="{FF2B5EF4-FFF2-40B4-BE49-F238E27FC236}">
                <a16:creationId xmlns:a16="http://schemas.microsoft.com/office/drawing/2014/main" xmlns="" id="{8A8961BC-6C1D-47AE-9AD3-7F24AF9AE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2103" y="1828798"/>
            <a:ext cx="9101616" cy="46688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 name="Rettangolo 51">
            <a:extLst>
              <a:ext uri="{FF2B5EF4-FFF2-40B4-BE49-F238E27FC236}">
                <a16:creationId xmlns:a16="http://schemas.microsoft.com/office/drawing/2014/main" xmlns="" id="{4629AD09-91FE-4D37-BABF-04FB7EAE4DE1}"/>
              </a:ext>
            </a:extLst>
          </p:cNvPr>
          <p:cNvSpPr/>
          <p:nvPr/>
        </p:nvSpPr>
        <p:spPr>
          <a:xfrm>
            <a:off x="5090321" y="887155"/>
            <a:ext cx="2308614" cy="646331"/>
          </a:xfrm>
          <a:prstGeom prst="rect">
            <a:avLst/>
          </a:prstGeom>
        </p:spPr>
        <p:txBody>
          <a:bodyPr wrap="square">
            <a:spAutoFit/>
          </a:bodyPr>
          <a:lstStyle/>
          <a:p>
            <a:pPr lvl="0" algn="ctr"/>
            <a:r>
              <a:rPr lang="it-IT" b="1">
                <a:solidFill>
                  <a:schemeClr val="tx1">
                    <a:lumMod val="95000"/>
                  </a:schemeClr>
                </a:solidFill>
              </a:rPr>
              <a:t>RISCHIO </a:t>
            </a:r>
          </a:p>
          <a:p>
            <a:pPr lvl="0" algn="ctr"/>
            <a:r>
              <a:rPr lang="it-IT" b="1">
                <a:solidFill>
                  <a:schemeClr val="tx1">
                    <a:lumMod val="95000"/>
                  </a:schemeClr>
                </a:solidFill>
              </a:rPr>
              <a:t>EMITTENTE</a:t>
            </a:r>
          </a:p>
        </p:txBody>
      </p:sp>
      <p:sp>
        <p:nvSpPr>
          <p:cNvPr id="53" name="Puzzle1">
            <a:extLst>
              <a:ext uri="{FF2B5EF4-FFF2-40B4-BE49-F238E27FC236}">
                <a16:creationId xmlns:a16="http://schemas.microsoft.com/office/drawing/2014/main" xmlns="" id="{A77E9645-C5B3-4D3F-86EA-6EE796E96B05}"/>
              </a:ext>
            </a:extLst>
          </p:cNvPr>
          <p:cNvSpPr>
            <a:spLocks noEditPoints="1" noChangeArrowheads="1"/>
          </p:cNvSpPr>
          <p:nvPr/>
        </p:nvSpPr>
        <p:spPr bwMode="auto">
          <a:xfrm>
            <a:off x="4199237" y="686446"/>
            <a:ext cx="1398361" cy="938526"/>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92D050"/>
          </a:solidFill>
          <a:ln w="22225">
            <a:solidFill>
              <a:srgbClr val="C0C0C0"/>
            </a:solidFill>
            <a:miter lim="800000"/>
            <a:headEnd/>
            <a:tailEnd/>
          </a:ln>
        </p:spPr>
        <p:txBody>
          <a:bodyPr/>
          <a:lstStyle/>
          <a:p>
            <a:pPr algn="ctr">
              <a:lnSpc>
                <a:spcPct val="100000"/>
              </a:lnSpc>
              <a:buClrTx/>
              <a:buSzTx/>
              <a:buFontTx/>
              <a:buNone/>
            </a:pPr>
            <a:endParaRPr lang="en-GB" altLang="it-IT" sz="1100" b="1">
              <a:solidFill>
                <a:schemeClr val="tx1"/>
              </a:solidFill>
            </a:endParaRPr>
          </a:p>
        </p:txBody>
      </p:sp>
      <p:sp>
        <p:nvSpPr>
          <p:cNvPr id="54" name="Rettangolo arrotondato 44">
            <a:extLst>
              <a:ext uri="{FF2B5EF4-FFF2-40B4-BE49-F238E27FC236}">
                <a16:creationId xmlns:a16="http://schemas.microsoft.com/office/drawing/2014/main" xmlns="" id="{D6B212EF-E2C1-4C54-AD48-9B1A1BE6FBD0}"/>
              </a:ext>
            </a:extLst>
          </p:cNvPr>
          <p:cNvSpPr/>
          <p:nvPr/>
        </p:nvSpPr>
        <p:spPr>
          <a:xfrm>
            <a:off x="2469034" y="538352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5" name="Rettangolo arrotondato 44">
            <a:extLst>
              <a:ext uri="{FF2B5EF4-FFF2-40B4-BE49-F238E27FC236}">
                <a16:creationId xmlns:a16="http://schemas.microsoft.com/office/drawing/2014/main" xmlns="" id="{41D1783F-6FE1-4E0E-AEB4-0CBD7966E6CA}"/>
              </a:ext>
            </a:extLst>
          </p:cNvPr>
          <p:cNvSpPr/>
          <p:nvPr/>
        </p:nvSpPr>
        <p:spPr>
          <a:xfrm>
            <a:off x="8903900" y="566474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6" name="Rettangolo arrotondato 44">
            <a:extLst>
              <a:ext uri="{FF2B5EF4-FFF2-40B4-BE49-F238E27FC236}">
                <a16:creationId xmlns:a16="http://schemas.microsoft.com/office/drawing/2014/main" xmlns="" id="{DF3F7697-3DE4-4F43-A983-C393B0F7ADF6}"/>
              </a:ext>
            </a:extLst>
          </p:cNvPr>
          <p:cNvSpPr/>
          <p:nvPr/>
        </p:nvSpPr>
        <p:spPr>
          <a:xfrm>
            <a:off x="2712120" y="194439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7" name="Rettangolo arrotondato 44">
            <a:extLst>
              <a:ext uri="{FF2B5EF4-FFF2-40B4-BE49-F238E27FC236}">
                <a16:creationId xmlns:a16="http://schemas.microsoft.com/office/drawing/2014/main" xmlns="" id="{BF4B1BC9-E2EB-4FE9-A3DE-4C9950ABDA5E}"/>
              </a:ext>
            </a:extLst>
          </p:cNvPr>
          <p:cNvSpPr/>
          <p:nvPr/>
        </p:nvSpPr>
        <p:spPr>
          <a:xfrm>
            <a:off x="4655330" y="483999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8" name="Rettangolo arrotondato 44">
            <a:extLst>
              <a:ext uri="{FF2B5EF4-FFF2-40B4-BE49-F238E27FC236}">
                <a16:creationId xmlns:a16="http://schemas.microsoft.com/office/drawing/2014/main" xmlns="" id="{3ED8A66E-5790-44F4-BFC6-A78E61F0B437}"/>
              </a:ext>
            </a:extLst>
          </p:cNvPr>
          <p:cNvSpPr/>
          <p:nvPr/>
        </p:nvSpPr>
        <p:spPr>
          <a:xfrm>
            <a:off x="5354511" y="402259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9" name="Rettangolo arrotondato 44">
            <a:extLst>
              <a:ext uri="{FF2B5EF4-FFF2-40B4-BE49-F238E27FC236}">
                <a16:creationId xmlns:a16="http://schemas.microsoft.com/office/drawing/2014/main" xmlns="" id="{7772A660-583A-493B-B526-6E3D9B8070D7}"/>
              </a:ext>
            </a:extLst>
          </p:cNvPr>
          <p:cNvSpPr/>
          <p:nvPr/>
        </p:nvSpPr>
        <p:spPr>
          <a:xfrm>
            <a:off x="7155848" y="299165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Tree>
    <p:extLst>
      <p:ext uri="{BB962C8B-B14F-4D97-AF65-F5344CB8AC3E}">
        <p14:creationId xmlns:p14="http://schemas.microsoft.com/office/powerpoint/2010/main" val="408156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9961"/>
          <a:stretch/>
        </p:blipFill>
        <p:spPr bwMode="auto">
          <a:xfrm>
            <a:off x="4501588" y="461102"/>
            <a:ext cx="7690412" cy="6400409"/>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xmlns=""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xmlns=""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misura del rischio emittente: il rating 1/4</a:t>
            </a: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6</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xmlns=""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xmlns="" id="{B5D6EA2C-C98E-4C7C-9DC4-0DFE4FB8D0AA}"/>
              </a:ext>
            </a:extLst>
          </p:cNvPr>
          <p:cNvSpPr/>
          <p:nvPr/>
        </p:nvSpPr>
        <p:spPr>
          <a:xfrm>
            <a:off x="0" y="423680"/>
            <a:ext cx="6369170" cy="371409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xmlns="" id="{ABB207A1-8AF5-47AB-B50D-C3D7D6AA8047}"/>
              </a:ext>
            </a:extLst>
          </p:cNvPr>
          <p:cNvSpPr>
            <a:spLocks/>
          </p:cNvSpPr>
          <p:nvPr/>
        </p:nvSpPr>
        <p:spPr>
          <a:xfrm rot="10800000">
            <a:off x="-5" y="3143900"/>
            <a:ext cx="6369169" cy="371409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Immagine</a:t>
            </a:r>
          </a:p>
          <a:p>
            <a:r>
              <a:rPr lang="it-IT" sz="1400"/>
              <a:t>https://www.freepik.com/free-photo/golden-abacus-with-chinese-rmb-gold-coins-as-background_1167935.htm#term=abaco&amp;page=1&amp;position=9</a:t>
            </a:r>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8" name="Rettangolo arrotondato 74">
            <a:extLst>
              <a:ext uri="{FF2B5EF4-FFF2-40B4-BE49-F238E27FC236}">
                <a16:creationId xmlns:a16="http://schemas.microsoft.com/office/drawing/2014/main" xmlns="" id="{09A99E9E-27B6-46D6-8EDE-ABE77FB054D6}"/>
              </a:ext>
            </a:extLst>
          </p:cNvPr>
          <p:cNvSpPr/>
          <p:nvPr/>
        </p:nvSpPr>
        <p:spPr>
          <a:xfrm>
            <a:off x="8460828" y="5987313"/>
            <a:ext cx="675482" cy="3918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39" name="Rettangolo arrotondato 74">
            <a:extLst>
              <a:ext uri="{FF2B5EF4-FFF2-40B4-BE49-F238E27FC236}">
                <a16:creationId xmlns:a16="http://schemas.microsoft.com/office/drawing/2014/main" xmlns="" id="{F87CAFF1-7037-4A22-83B9-6A271E111362}"/>
              </a:ext>
            </a:extLst>
          </p:cNvPr>
          <p:cNvSpPr/>
          <p:nvPr/>
        </p:nvSpPr>
        <p:spPr>
          <a:xfrm>
            <a:off x="-217890" y="59734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0" name="Rettangolo arrotondato 74">
            <a:extLst>
              <a:ext uri="{FF2B5EF4-FFF2-40B4-BE49-F238E27FC236}">
                <a16:creationId xmlns:a16="http://schemas.microsoft.com/office/drawing/2014/main" xmlns="" id="{D39039A0-8FD8-42DD-834B-40849A5700F9}"/>
              </a:ext>
            </a:extLst>
          </p:cNvPr>
          <p:cNvSpPr/>
          <p:nvPr/>
        </p:nvSpPr>
        <p:spPr>
          <a:xfrm>
            <a:off x="-164931" y="183697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71" name="Rettangolo arrotondato 74">
            <a:extLst>
              <a:ext uri="{FF2B5EF4-FFF2-40B4-BE49-F238E27FC236}">
                <a16:creationId xmlns:a16="http://schemas.microsoft.com/office/drawing/2014/main" xmlns="" id="{AFD87C02-1D5F-46FA-8DA5-13A71948C546}"/>
              </a:ext>
            </a:extLst>
          </p:cNvPr>
          <p:cNvSpPr/>
          <p:nvPr/>
        </p:nvSpPr>
        <p:spPr>
          <a:xfrm>
            <a:off x="-129268" y="258376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2" name="Rettangolo arrotondato 74">
            <a:extLst>
              <a:ext uri="{FF2B5EF4-FFF2-40B4-BE49-F238E27FC236}">
                <a16:creationId xmlns:a16="http://schemas.microsoft.com/office/drawing/2014/main" xmlns="" id="{BD243CD2-DAD5-416F-8572-175735B2023E}"/>
              </a:ext>
            </a:extLst>
          </p:cNvPr>
          <p:cNvSpPr/>
          <p:nvPr/>
        </p:nvSpPr>
        <p:spPr>
          <a:xfrm>
            <a:off x="959531" y="400638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75" name="Rettangolo arrotondato 74">
            <a:extLst>
              <a:ext uri="{FF2B5EF4-FFF2-40B4-BE49-F238E27FC236}">
                <a16:creationId xmlns:a16="http://schemas.microsoft.com/office/drawing/2014/main" xmlns="" id="{B9459B1F-48E5-475B-8A70-B46451EE388B}"/>
              </a:ext>
            </a:extLst>
          </p:cNvPr>
          <p:cNvSpPr/>
          <p:nvPr/>
        </p:nvSpPr>
        <p:spPr>
          <a:xfrm>
            <a:off x="-217890" y="143974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0" name="CasellaDiTesto 49">
            <a:extLst>
              <a:ext uri="{FF2B5EF4-FFF2-40B4-BE49-F238E27FC236}">
                <a16:creationId xmlns:a16="http://schemas.microsoft.com/office/drawing/2014/main" xmlns="" id="{88F01245-93AE-4577-9D0F-C4E627DED139}"/>
              </a:ext>
            </a:extLst>
          </p:cNvPr>
          <p:cNvSpPr txBox="1"/>
          <p:nvPr/>
        </p:nvSpPr>
        <p:spPr>
          <a:xfrm>
            <a:off x="112395" y="576195"/>
            <a:ext cx="6669477" cy="646331"/>
          </a:xfrm>
          <a:prstGeom prst="rect">
            <a:avLst/>
          </a:prstGeom>
          <a:noFill/>
        </p:spPr>
        <p:txBody>
          <a:bodyPr wrap="square" rtlCol="0">
            <a:spAutoFit/>
          </a:bodyPr>
          <a:lstStyle/>
          <a:p>
            <a:r>
              <a:rPr lang="it-IT" b="1"/>
              <a:t>COME SI VALUTA LA CAPACITÀ DEGLI EMITTENTI DI RESTITUIRE IL CAPITALE E PAGARE GLI INTERESSI?</a:t>
            </a:r>
            <a:endParaRPr lang="it-IT"/>
          </a:p>
        </p:txBody>
      </p:sp>
      <p:sp>
        <p:nvSpPr>
          <p:cNvPr id="51" name="CasellaDiTesto 50">
            <a:extLst>
              <a:ext uri="{FF2B5EF4-FFF2-40B4-BE49-F238E27FC236}">
                <a16:creationId xmlns:a16="http://schemas.microsoft.com/office/drawing/2014/main" xmlns="" id="{B7CBE624-07BB-4814-B360-EAFCDAC19E60}"/>
              </a:ext>
            </a:extLst>
          </p:cNvPr>
          <p:cNvSpPr txBox="1"/>
          <p:nvPr/>
        </p:nvSpPr>
        <p:spPr>
          <a:xfrm>
            <a:off x="546879" y="1282710"/>
            <a:ext cx="4112124" cy="870688"/>
          </a:xfrm>
          <a:prstGeom prst="rect">
            <a:avLst/>
          </a:prstGeom>
          <a:noFill/>
        </p:spPr>
        <p:txBody>
          <a:bodyPr wrap="square" rtlCol="0">
            <a:spAutoFit/>
          </a:bodyPr>
          <a:lstStyle/>
          <a:p>
            <a:pPr>
              <a:lnSpc>
                <a:spcPct val="150000"/>
              </a:lnSpc>
            </a:pPr>
            <a:r>
              <a:rPr lang="it-IT"/>
              <a:t>Analisi dei bilanci</a:t>
            </a:r>
          </a:p>
          <a:p>
            <a:pPr>
              <a:lnSpc>
                <a:spcPct val="150000"/>
              </a:lnSpc>
            </a:pPr>
            <a:r>
              <a:rPr lang="it-IT"/>
              <a:t>Analisi della solidità patrimoniale</a:t>
            </a:r>
          </a:p>
        </p:txBody>
      </p:sp>
      <p:sp>
        <p:nvSpPr>
          <p:cNvPr id="52" name="CasellaDiTesto 51">
            <a:extLst>
              <a:ext uri="{FF2B5EF4-FFF2-40B4-BE49-F238E27FC236}">
                <a16:creationId xmlns:a16="http://schemas.microsoft.com/office/drawing/2014/main" xmlns="" id="{663EBD84-6D94-424B-A2B0-079258A8D210}"/>
              </a:ext>
            </a:extLst>
          </p:cNvPr>
          <p:cNvSpPr txBox="1"/>
          <p:nvPr/>
        </p:nvSpPr>
        <p:spPr>
          <a:xfrm>
            <a:off x="224287" y="2419005"/>
            <a:ext cx="6796668" cy="646331"/>
          </a:xfrm>
          <a:prstGeom prst="rect">
            <a:avLst/>
          </a:prstGeom>
          <a:noFill/>
        </p:spPr>
        <p:txBody>
          <a:bodyPr wrap="square" rtlCol="0">
            <a:spAutoFit/>
          </a:bodyPr>
          <a:lstStyle/>
          <a:p>
            <a:r>
              <a:rPr lang="it-IT"/>
              <a:t>I risultati economici e le potenzialità di crescita determinano il </a:t>
            </a:r>
            <a:r>
              <a:rPr lang="it-IT" b="1"/>
              <a:t>grado di rischiosità/solvibilità.</a:t>
            </a:r>
            <a:endParaRPr lang="it-IT" b="1" dirty="0"/>
          </a:p>
        </p:txBody>
      </p:sp>
      <p:sp>
        <p:nvSpPr>
          <p:cNvPr id="53" name="Goccia 52">
            <a:extLst>
              <a:ext uri="{FF2B5EF4-FFF2-40B4-BE49-F238E27FC236}">
                <a16:creationId xmlns:a16="http://schemas.microsoft.com/office/drawing/2014/main" xmlns="" id="{50491438-4F8A-4F00-8E6E-CFB6740D3F55}"/>
              </a:ext>
            </a:extLst>
          </p:cNvPr>
          <p:cNvSpPr/>
          <p:nvPr/>
        </p:nvSpPr>
        <p:spPr>
          <a:xfrm rot="1905374">
            <a:off x="247384" y="1467809"/>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4" name="Goccia 53">
            <a:extLst>
              <a:ext uri="{FF2B5EF4-FFF2-40B4-BE49-F238E27FC236}">
                <a16:creationId xmlns:a16="http://schemas.microsoft.com/office/drawing/2014/main" xmlns="" id="{E78C4157-30F6-4AF4-83E6-D4D383960974}"/>
              </a:ext>
            </a:extLst>
          </p:cNvPr>
          <p:cNvSpPr/>
          <p:nvPr/>
        </p:nvSpPr>
        <p:spPr>
          <a:xfrm rot="1905374">
            <a:off x="247385" y="1888482"/>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5" name="CasellaDiTesto 54">
            <a:extLst>
              <a:ext uri="{FF2B5EF4-FFF2-40B4-BE49-F238E27FC236}">
                <a16:creationId xmlns:a16="http://schemas.microsoft.com/office/drawing/2014/main" xmlns="" id="{7E2413EC-524F-4C8D-87B0-CC7E9CE7A5A9}"/>
              </a:ext>
            </a:extLst>
          </p:cNvPr>
          <p:cNvSpPr txBox="1"/>
          <p:nvPr/>
        </p:nvSpPr>
        <p:spPr>
          <a:xfrm>
            <a:off x="256341" y="4594220"/>
            <a:ext cx="7425878" cy="1147686"/>
          </a:xfrm>
          <a:prstGeom prst="rect">
            <a:avLst/>
          </a:prstGeom>
          <a:noFill/>
        </p:spPr>
        <p:txBody>
          <a:bodyPr wrap="square" rtlCol="0">
            <a:spAutoFit/>
          </a:bodyPr>
          <a:lstStyle/>
          <a:p>
            <a:r>
              <a:rPr lang="it-IT" b="1"/>
              <a:t>Rilevanza</a:t>
            </a:r>
            <a:r>
              <a:rPr lang="it-IT"/>
              <a:t>:</a:t>
            </a:r>
          </a:p>
          <a:p>
            <a:pPr lvl="2">
              <a:lnSpc>
                <a:spcPct val="150000"/>
              </a:lnSpc>
            </a:pPr>
            <a:r>
              <a:rPr lang="it-IT"/>
              <a:t>per l’investitore; </a:t>
            </a:r>
          </a:p>
          <a:p>
            <a:pPr lvl="2">
              <a:lnSpc>
                <a:spcPct val="150000"/>
              </a:lnSpc>
            </a:pPr>
            <a:r>
              <a:rPr lang="it-IT"/>
              <a:t>per la società emittente. 	</a:t>
            </a:r>
          </a:p>
        </p:txBody>
      </p:sp>
      <p:sp>
        <p:nvSpPr>
          <p:cNvPr id="56" name="CasellaDiTesto 55">
            <a:extLst>
              <a:ext uri="{FF2B5EF4-FFF2-40B4-BE49-F238E27FC236}">
                <a16:creationId xmlns:a16="http://schemas.microsoft.com/office/drawing/2014/main" xmlns="" id="{569BB968-C546-4B79-AFA4-EFA0FC5B3FE4}"/>
              </a:ext>
            </a:extLst>
          </p:cNvPr>
          <p:cNvSpPr txBox="1"/>
          <p:nvPr/>
        </p:nvSpPr>
        <p:spPr>
          <a:xfrm>
            <a:off x="2779232" y="3959665"/>
            <a:ext cx="3613915" cy="369332"/>
          </a:xfrm>
          <a:prstGeom prst="rect">
            <a:avLst/>
          </a:prstGeom>
          <a:noFill/>
        </p:spPr>
        <p:txBody>
          <a:bodyPr wrap="square" rtlCol="0">
            <a:spAutoFit/>
          </a:bodyPr>
          <a:lstStyle/>
          <a:p>
            <a:r>
              <a:rPr lang="it-IT"/>
              <a:t>Misura della rischiosità </a:t>
            </a:r>
          </a:p>
        </p:txBody>
      </p:sp>
      <p:sp>
        <p:nvSpPr>
          <p:cNvPr id="57" name="Goccia 56">
            <a:extLst>
              <a:ext uri="{FF2B5EF4-FFF2-40B4-BE49-F238E27FC236}">
                <a16:creationId xmlns:a16="http://schemas.microsoft.com/office/drawing/2014/main" xmlns="" id="{1308B9F5-ACF1-4DB0-A52E-1448CFE306AC}"/>
              </a:ext>
            </a:extLst>
          </p:cNvPr>
          <p:cNvSpPr/>
          <p:nvPr/>
        </p:nvSpPr>
        <p:spPr>
          <a:xfrm rot="1905374">
            <a:off x="794282" y="5065153"/>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9" name="Goccia 58">
            <a:extLst>
              <a:ext uri="{FF2B5EF4-FFF2-40B4-BE49-F238E27FC236}">
                <a16:creationId xmlns:a16="http://schemas.microsoft.com/office/drawing/2014/main" xmlns="" id="{35CD97E2-118F-4D77-B5BC-C1316B327449}"/>
              </a:ext>
            </a:extLst>
          </p:cNvPr>
          <p:cNvSpPr/>
          <p:nvPr/>
        </p:nvSpPr>
        <p:spPr>
          <a:xfrm rot="1905374">
            <a:off x="794283" y="5485826"/>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xmlns="" id="{3F3895BB-42B2-4BD7-99C6-ED42377701AA}"/>
              </a:ext>
            </a:extLst>
          </p:cNvPr>
          <p:cNvSpPr txBox="1"/>
          <p:nvPr/>
        </p:nvSpPr>
        <p:spPr>
          <a:xfrm>
            <a:off x="1401708" y="3999253"/>
            <a:ext cx="1308451" cy="369332"/>
          </a:xfrm>
          <a:prstGeom prst="rect">
            <a:avLst/>
          </a:prstGeom>
          <a:noFill/>
        </p:spPr>
        <p:txBody>
          <a:bodyPr wrap="square" rtlCol="0">
            <a:spAutoFit/>
          </a:bodyPr>
          <a:lstStyle/>
          <a:p>
            <a:r>
              <a:rPr lang="it-IT" b="1"/>
              <a:t>RATING</a:t>
            </a:r>
          </a:p>
        </p:txBody>
      </p:sp>
      <p:sp>
        <p:nvSpPr>
          <p:cNvPr id="61" name="Freccia in giù 60">
            <a:extLst>
              <a:ext uri="{FF2B5EF4-FFF2-40B4-BE49-F238E27FC236}">
                <a16:creationId xmlns:a16="http://schemas.microsoft.com/office/drawing/2014/main" xmlns="" id="{C0BE17E8-5595-46FD-9C8F-9EFCD6FFC07B}"/>
              </a:ext>
            </a:extLst>
          </p:cNvPr>
          <p:cNvSpPr/>
          <p:nvPr/>
        </p:nvSpPr>
        <p:spPr>
          <a:xfrm rot="16200000">
            <a:off x="2422361" y="4047462"/>
            <a:ext cx="322729" cy="252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CasellaDiTesto 61">
            <a:extLst>
              <a:ext uri="{FF2B5EF4-FFF2-40B4-BE49-F238E27FC236}">
                <a16:creationId xmlns:a16="http://schemas.microsoft.com/office/drawing/2014/main" xmlns="" id="{EF0D4AA4-238E-4FF7-AB8B-08154EF21890}"/>
              </a:ext>
            </a:extLst>
          </p:cNvPr>
          <p:cNvSpPr txBox="1"/>
          <p:nvPr/>
        </p:nvSpPr>
        <p:spPr>
          <a:xfrm>
            <a:off x="194931" y="6050237"/>
            <a:ext cx="5901069" cy="646331"/>
          </a:xfrm>
          <a:prstGeom prst="rect">
            <a:avLst/>
          </a:prstGeom>
          <a:noFill/>
        </p:spPr>
        <p:txBody>
          <a:bodyPr wrap="square" rtlCol="0">
            <a:spAutoFit/>
          </a:bodyPr>
          <a:lstStyle/>
          <a:p>
            <a:r>
              <a:rPr lang="it-IT" b="1"/>
              <a:t>A rating alti corrispondono minori interessi da corrispondere, e viceversa.</a:t>
            </a:r>
            <a:endParaRPr lang="it-IT" b="1" dirty="0"/>
          </a:p>
        </p:txBody>
      </p:sp>
      <p:sp>
        <p:nvSpPr>
          <p:cNvPr id="63" name="Rettangolo arrotondato 74">
            <a:extLst>
              <a:ext uri="{FF2B5EF4-FFF2-40B4-BE49-F238E27FC236}">
                <a16:creationId xmlns:a16="http://schemas.microsoft.com/office/drawing/2014/main" xmlns="" id="{3A4F1E30-87B2-484C-AA36-8419C19F9CE1}"/>
              </a:ext>
            </a:extLst>
          </p:cNvPr>
          <p:cNvSpPr/>
          <p:nvPr/>
        </p:nvSpPr>
        <p:spPr>
          <a:xfrm>
            <a:off x="-141156" y="456145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4" name="Rettangolo arrotondato 74">
            <a:extLst>
              <a:ext uri="{FF2B5EF4-FFF2-40B4-BE49-F238E27FC236}">
                <a16:creationId xmlns:a16="http://schemas.microsoft.com/office/drawing/2014/main" xmlns="" id="{5456D43C-C7CC-498F-9AEF-CC6F6C262A2A}"/>
              </a:ext>
            </a:extLst>
          </p:cNvPr>
          <p:cNvSpPr/>
          <p:nvPr/>
        </p:nvSpPr>
        <p:spPr>
          <a:xfrm>
            <a:off x="61519" y="5029796"/>
            <a:ext cx="667370" cy="44244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7-8</a:t>
            </a:r>
            <a:endParaRPr lang="it-IT" dirty="0"/>
          </a:p>
        </p:txBody>
      </p:sp>
      <p:sp>
        <p:nvSpPr>
          <p:cNvPr id="65" name="Rettangolo arrotondato 74">
            <a:extLst>
              <a:ext uri="{FF2B5EF4-FFF2-40B4-BE49-F238E27FC236}">
                <a16:creationId xmlns:a16="http://schemas.microsoft.com/office/drawing/2014/main" xmlns="" id="{F1E22923-BC3E-442F-A919-4CAD6DF60600}"/>
              </a:ext>
            </a:extLst>
          </p:cNvPr>
          <p:cNvSpPr/>
          <p:nvPr/>
        </p:nvSpPr>
        <p:spPr>
          <a:xfrm>
            <a:off x="-203311" y="608683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Tree>
    <p:extLst>
      <p:ext uri="{BB962C8B-B14F-4D97-AF65-F5344CB8AC3E}">
        <p14:creationId xmlns:p14="http://schemas.microsoft.com/office/powerpoint/2010/main" val="261002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xmlns=""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xmlns="" id="{98A41FEB-BE46-4298-8F16-16001189BF7E}"/>
              </a:ext>
            </a:extLst>
          </p:cNvPr>
          <p:cNvSpPr txBox="1"/>
          <p:nvPr/>
        </p:nvSpPr>
        <p:spPr>
          <a:xfrm>
            <a:off x="11627140" y="0"/>
            <a:ext cx="54961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7</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xmlns=""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misura del rischio emittente: il rating 2/4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entury Gothic"/>
                <a:ea typeface="+mn-ea"/>
                <a:cs typeface="+mn-cs"/>
              </a:rPr>
              <a:t>1</a:t>
            </a:r>
          </a:p>
        </p:txBody>
      </p:sp>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lvl="0"/>
            <a:r>
              <a:rPr lang="it-IT" sz="1400">
                <a:solidFill>
                  <a:prstClr val="black"/>
                </a:solidFill>
              </a:rPr>
              <a:t>In sincro con audio 4 compare la tabella completa</a:t>
            </a:r>
          </a:p>
          <a:p>
            <a:pPr lvl="0"/>
            <a:endParaRPr lang="it-IT" sz="1400">
              <a:solidFill>
                <a:prstClr val="black"/>
              </a:solidFill>
              <a:latin typeface="Century Gothic"/>
            </a:endParaRPr>
          </a:p>
          <a:p>
            <a:pPr lvl="0"/>
            <a:r>
              <a:rPr lang="it-IT" sz="1400" b="1">
                <a:solidFill>
                  <a:prstClr val="black"/>
                </a:solidFill>
                <a:latin typeface="Century Gothic"/>
              </a:rPr>
              <a:t>POPUP </a:t>
            </a:r>
          </a:p>
          <a:p>
            <a:pPr lvl="0"/>
            <a:r>
              <a:rPr lang="it-IT" sz="1400">
                <a:solidFill>
                  <a:prstClr val="black"/>
                </a:solidFill>
                <a:latin typeface="Century Gothic"/>
              </a:rPr>
              <a:t>2 approfondimenti distinti, uno per Moody’s e l’altro per S&amp;P’s.</a:t>
            </a:r>
          </a:p>
          <a:p>
            <a:pPr lvl="0"/>
            <a:r>
              <a:rPr lang="it-IT" sz="1400">
                <a:solidFill>
                  <a:prstClr val="black"/>
                </a:solidFill>
                <a:latin typeface="Century Gothic"/>
              </a:rPr>
              <a:t>I testi dei popup sono riportati nelle due successive slide.</a:t>
            </a:r>
          </a:p>
          <a:p>
            <a:pPr lvl="0"/>
            <a:endParaRPr kumimoji="0" lang="it-IT" sz="1400" b="1" i="0" u="none" strike="noStrike" kern="1200" cap="none" spc="0" normalizeH="0" baseline="0" noProof="0">
              <a:ln>
                <a:noFill/>
              </a:ln>
              <a:solidFill>
                <a:prstClr val="black"/>
              </a:solidFill>
              <a:effectLst/>
              <a:uLnTx/>
              <a:uFillTx/>
              <a:latin typeface="Century Gothic"/>
              <a:ea typeface="+mn-ea"/>
              <a:cs typeface="+mn-cs"/>
            </a:endParaRPr>
          </a:p>
          <a:p>
            <a:pPr lvl="0"/>
            <a:r>
              <a:rPr kumimoji="0" lang="it-IT" sz="1400" b="1" i="0" u="none" strike="noStrike" kern="1200" cap="none" spc="0" normalizeH="0" baseline="0" noProof="0">
                <a:ln>
                  <a:noFill/>
                </a:ln>
                <a:solidFill>
                  <a:prstClr val="black"/>
                </a:solidFill>
                <a:effectLst/>
                <a:uLnTx/>
                <a:uFillTx/>
                <a:latin typeface="Century Gothic"/>
                <a:ea typeface="+mn-ea"/>
                <a:cs typeface="+mn-cs"/>
              </a:rPr>
              <a:t>Immagine</a:t>
            </a:r>
          </a:p>
          <a:p>
            <a:pPr lvl="0"/>
            <a:r>
              <a:rPr lang="it-IT" sz="1400">
                <a:solidFill>
                  <a:prstClr val="black"/>
                </a:solidFill>
              </a:rPr>
              <a:t>https://pixabay.com/it/caduta-uragano-soldi-finanza-163496/ </a:t>
            </a: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5" name="CasellaDiTesto 24">
            <a:extLst>
              <a:ext uri="{FF2B5EF4-FFF2-40B4-BE49-F238E27FC236}">
                <a16:creationId xmlns:a16="http://schemas.microsoft.com/office/drawing/2014/main" xmlns="" id="{27186AD6-060E-4A5F-9A0A-AF35D77334FB}"/>
              </a:ext>
            </a:extLst>
          </p:cNvPr>
          <p:cNvSpPr txBox="1"/>
          <p:nvPr/>
        </p:nvSpPr>
        <p:spPr>
          <a:xfrm>
            <a:off x="125834" y="660195"/>
            <a:ext cx="721397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3200" b="1" i="0" u="none" strike="noStrike" kern="1200" cap="none" spc="0" normalizeH="0" baseline="0" noProof="0">
                <a:ln>
                  <a:noFill/>
                </a:ln>
                <a:solidFill>
                  <a:prstClr val="white"/>
                </a:solidFill>
                <a:effectLst/>
                <a:uLnTx/>
                <a:uFillTx/>
                <a:latin typeface="Tempus Sans ITC" panose="04020404030D07020202" pitchFamily="82" charset="0"/>
                <a:ea typeface="+mn-ea"/>
                <a:cs typeface="Gisha" panose="020B0502040204020203" pitchFamily="34" charset="-79"/>
              </a:rPr>
              <a:t>Classificazione dei titolo obbligazionari</a:t>
            </a:r>
            <a:endParaRPr kumimoji="0" lang="it-IT" sz="3200" b="1"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12" name="CasellaDiTesto 11"/>
          <p:cNvSpPr txBox="1"/>
          <p:nvPr/>
        </p:nvSpPr>
        <p:spPr>
          <a:xfrm>
            <a:off x="15522385" y="3893730"/>
            <a:ext cx="4571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 name="CasellaDiTesto 3"/>
          <p:cNvSpPr txBox="1"/>
          <p:nvPr/>
        </p:nvSpPr>
        <p:spPr>
          <a:xfrm>
            <a:off x="674946" y="1537373"/>
            <a:ext cx="1140056" cy="369332"/>
          </a:xfrm>
          <a:prstGeom prst="rect">
            <a:avLst/>
          </a:prstGeom>
          <a:noFill/>
        </p:spPr>
        <p:txBody>
          <a:bodyPr wrap="none" rtlCol="0">
            <a:spAutoFit/>
          </a:bodyPr>
          <a:lstStyle/>
          <a:p>
            <a:pPr lvl="0"/>
            <a:r>
              <a:rPr lang="it-IT" b="1">
                <a:solidFill>
                  <a:prstClr val="white"/>
                </a:solidFill>
              </a:rPr>
              <a:t>Moody’s</a:t>
            </a:r>
            <a:endParaRPr kumimoji="0" lang="it-IT" sz="18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3" name="CasellaDiTesto 12">
            <a:extLst>
              <a:ext uri="{FF2B5EF4-FFF2-40B4-BE49-F238E27FC236}">
                <a16:creationId xmlns:a16="http://schemas.microsoft.com/office/drawing/2014/main" xmlns="" id="{3BFAAA48-3691-4914-9376-D3FEA03275BF}"/>
              </a:ext>
            </a:extLst>
          </p:cNvPr>
          <p:cNvSpPr txBox="1"/>
          <p:nvPr/>
        </p:nvSpPr>
        <p:spPr>
          <a:xfrm>
            <a:off x="2105435" y="1537373"/>
            <a:ext cx="885179" cy="369332"/>
          </a:xfrm>
          <a:prstGeom prst="rect">
            <a:avLst/>
          </a:prstGeom>
          <a:noFill/>
        </p:spPr>
        <p:txBody>
          <a:bodyPr wrap="none" rtlCol="0">
            <a:spAutoFit/>
          </a:bodyPr>
          <a:lstStyle/>
          <a:p>
            <a:pPr lvl="0"/>
            <a:r>
              <a:rPr lang="it-IT" b="1">
                <a:solidFill>
                  <a:prstClr val="white"/>
                </a:solidFill>
              </a:rPr>
              <a:t>S &amp; P’s</a:t>
            </a:r>
            <a:endParaRPr kumimoji="0" lang="it-IT" sz="1800" b="1" i="0" u="none" strike="noStrike" kern="1200" cap="none" spc="0" normalizeH="0" baseline="0" noProof="0" dirty="0">
              <a:ln>
                <a:noFill/>
              </a:ln>
              <a:solidFill>
                <a:prstClr val="white"/>
              </a:solidFill>
              <a:effectLst/>
              <a:uLnTx/>
              <a:uFillTx/>
              <a:latin typeface="Century Gothic"/>
              <a:ea typeface="+mn-ea"/>
              <a:cs typeface="+mn-cs"/>
            </a:endParaRPr>
          </a:p>
        </p:txBody>
      </p:sp>
      <p:grpSp>
        <p:nvGrpSpPr>
          <p:cNvPr id="6" name="Gruppo 5">
            <a:extLst>
              <a:ext uri="{FF2B5EF4-FFF2-40B4-BE49-F238E27FC236}">
                <a16:creationId xmlns:a16="http://schemas.microsoft.com/office/drawing/2014/main" xmlns="" id="{9AF071AA-4E78-4548-BF26-1D461D310144}"/>
              </a:ext>
            </a:extLst>
          </p:cNvPr>
          <p:cNvGrpSpPr/>
          <p:nvPr/>
        </p:nvGrpSpPr>
        <p:grpSpPr>
          <a:xfrm>
            <a:off x="515133" y="1906705"/>
            <a:ext cx="2753959" cy="4410635"/>
            <a:chOff x="537881" y="2130014"/>
            <a:chExt cx="2753959" cy="4410635"/>
          </a:xfrm>
        </p:grpSpPr>
        <p:pic>
          <p:nvPicPr>
            <p:cNvPr id="14" name="Picture 7">
              <a:extLst>
                <a:ext uri="{FF2B5EF4-FFF2-40B4-BE49-F238E27FC236}">
                  <a16:creationId xmlns:a16="http://schemas.microsoft.com/office/drawing/2014/main" xmlns="" id="{4D1EAA3B-7948-4783-96D9-07F1D0D934FE}"/>
                </a:ext>
              </a:extLst>
            </p:cNvPr>
            <p:cNvPicPr>
              <a:picLocks noChangeAspect="1" noChangeArrowheads="1"/>
            </p:cNvPicPr>
            <p:nvPr/>
          </p:nvPicPr>
          <p:blipFill rotWithShape="1">
            <a:blip r:embed="rId3" cstate="print">
              <a:duotone>
                <a:prstClr val="black"/>
                <a:srgbClr val="D9C3A5">
                  <a:tint val="50000"/>
                  <a:satMod val="180000"/>
                </a:srgbClr>
              </a:duotone>
              <a:extLst>
                <a:ext uri="{28A0092B-C50C-407E-A947-70E740481C1C}">
                  <a14:useLocalDpi xmlns:a14="http://schemas.microsoft.com/office/drawing/2010/main" val="0"/>
                </a:ext>
              </a:extLst>
            </a:blip>
            <a:srcRect l="1525" t="4782" r="4096" b="764"/>
            <a:stretch/>
          </p:blipFill>
          <p:spPr bwMode="auto">
            <a:xfrm>
              <a:off x="537881" y="2130014"/>
              <a:ext cx="2753959" cy="44106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Lst>
          </p:spPr>
        </p:pic>
        <p:cxnSp>
          <p:nvCxnSpPr>
            <p:cNvPr id="5" name="Connettore diritto 4">
              <a:extLst>
                <a:ext uri="{FF2B5EF4-FFF2-40B4-BE49-F238E27FC236}">
                  <a16:creationId xmlns:a16="http://schemas.microsoft.com/office/drawing/2014/main" xmlns="" id="{47C756C8-4FB9-4645-94E9-E365571D6E80}"/>
                </a:ext>
              </a:extLst>
            </p:cNvPr>
            <p:cNvCxnSpPr/>
            <p:nvPr/>
          </p:nvCxnSpPr>
          <p:spPr>
            <a:xfrm>
              <a:off x="537881" y="4496696"/>
              <a:ext cx="27539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Rettangolo arrotondato 74">
            <a:extLst>
              <a:ext uri="{FF2B5EF4-FFF2-40B4-BE49-F238E27FC236}">
                <a16:creationId xmlns:a16="http://schemas.microsoft.com/office/drawing/2014/main" xmlns="" id="{04E73D35-C44A-4CE4-A74C-E0C53E40BAB4}"/>
              </a:ext>
            </a:extLst>
          </p:cNvPr>
          <p:cNvSpPr/>
          <p:nvPr/>
        </p:nvSpPr>
        <p:spPr>
          <a:xfrm>
            <a:off x="-138986" y="78662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1" name="Rettangolo arrotondato 74">
            <a:extLst>
              <a:ext uri="{FF2B5EF4-FFF2-40B4-BE49-F238E27FC236}">
                <a16:creationId xmlns:a16="http://schemas.microsoft.com/office/drawing/2014/main" xmlns="" id="{8CFC42E6-C878-4200-8EB8-4961C3F58480}"/>
              </a:ext>
            </a:extLst>
          </p:cNvPr>
          <p:cNvSpPr/>
          <p:nvPr/>
        </p:nvSpPr>
        <p:spPr>
          <a:xfrm>
            <a:off x="1595315" y="1282390"/>
            <a:ext cx="593593"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2-3</a:t>
            </a:r>
            <a:endParaRPr lang="it-IT" dirty="0"/>
          </a:p>
        </p:txBody>
      </p:sp>
      <p:sp>
        <p:nvSpPr>
          <p:cNvPr id="23" name="Rettangolo arrotondato 74">
            <a:extLst>
              <a:ext uri="{FF2B5EF4-FFF2-40B4-BE49-F238E27FC236}">
                <a16:creationId xmlns:a16="http://schemas.microsoft.com/office/drawing/2014/main" xmlns="" id="{28D9F059-50A2-43FE-B9B7-850A263817A9}"/>
              </a:ext>
            </a:extLst>
          </p:cNvPr>
          <p:cNvSpPr/>
          <p:nvPr/>
        </p:nvSpPr>
        <p:spPr>
          <a:xfrm>
            <a:off x="98284" y="4078396"/>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24" name="Freccia destra con strisce 23">
            <a:extLst>
              <a:ext uri="{FF2B5EF4-FFF2-40B4-BE49-F238E27FC236}">
                <a16:creationId xmlns:a16="http://schemas.microsoft.com/office/drawing/2014/main" xmlns="" id="{31FC8D56-6364-4795-96C8-CDCB766B22B4}"/>
              </a:ext>
            </a:extLst>
          </p:cNvPr>
          <p:cNvSpPr/>
          <p:nvPr/>
        </p:nvSpPr>
        <p:spPr>
          <a:xfrm>
            <a:off x="3471460" y="2837530"/>
            <a:ext cx="788093" cy="494852"/>
          </a:xfrm>
          <a:prstGeom prst="stripedRight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reccia destra con strisce 25">
            <a:extLst>
              <a:ext uri="{FF2B5EF4-FFF2-40B4-BE49-F238E27FC236}">
                <a16:creationId xmlns:a16="http://schemas.microsoft.com/office/drawing/2014/main" xmlns="" id="{77143847-FE6D-4449-937D-D10C9413B132}"/>
              </a:ext>
            </a:extLst>
          </p:cNvPr>
          <p:cNvSpPr/>
          <p:nvPr/>
        </p:nvSpPr>
        <p:spPr>
          <a:xfrm>
            <a:off x="3480544" y="4924942"/>
            <a:ext cx="788093" cy="494852"/>
          </a:xfrm>
          <a:prstGeom prst="stripedRightArrow">
            <a:avLst/>
          </a:prstGeom>
          <a:solidFill>
            <a:srgbClr val="92D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xmlns="" id="{F79BF4F3-11CF-4444-BE39-6A9AD70A8F48}"/>
              </a:ext>
            </a:extLst>
          </p:cNvPr>
          <p:cNvSpPr txBox="1"/>
          <p:nvPr/>
        </p:nvSpPr>
        <p:spPr>
          <a:xfrm>
            <a:off x="4259553" y="2685031"/>
            <a:ext cx="2361544" cy="369332"/>
          </a:xfrm>
          <a:prstGeom prst="rect">
            <a:avLst/>
          </a:prstGeom>
          <a:noFill/>
        </p:spPr>
        <p:txBody>
          <a:bodyPr wrap="none" rtlCol="0">
            <a:spAutoFit/>
          </a:bodyPr>
          <a:lstStyle/>
          <a:p>
            <a:pPr lvl="0"/>
            <a:r>
              <a:rPr lang="it-IT" b="1">
                <a:solidFill>
                  <a:prstClr val="white"/>
                </a:solidFill>
              </a:rPr>
              <a:t>INVESTMENT GRADE</a:t>
            </a:r>
          </a:p>
        </p:txBody>
      </p:sp>
      <p:sp>
        <p:nvSpPr>
          <p:cNvPr id="29" name="CasellaDiTesto 28">
            <a:extLst>
              <a:ext uri="{FF2B5EF4-FFF2-40B4-BE49-F238E27FC236}">
                <a16:creationId xmlns:a16="http://schemas.microsoft.com/office/drawing/2014/main" xmlns="" id="{DA2868C8-4138-4147-9094-DF68A30CE99B}"/>
              </a:ext>
            </a:extLst>
          </p:cNvPr>
          <p:cNvSpPr txBox="1"/>
          <p:nvPr/>
        </p:nvSpPr>
        <p:spPr>
          <a:xfrm>
            <a:off x="4347445" y="4545657"/>
            <a:ext cx="2443298" cy="369332"/>
          </a:xfrm>
          <a:prstGeom prst="rect">
            <a:avLst/>
          </a:prstGeom>
          <a:noFill/>
        </p:spPr>
        <p:txBody>
          <a:bodyPr wrap="none" rtlCol="0">
            <a:spAutoFit/>
          </a:bodyPr>
          <a:lstStyle/>
          <a:p>
            <a:pPr lvl="0"/>
            <a:r>
              <a:rPr lang="en-US" b="1">
                <a:solidFill>
                  <a:prstClr val="white"/>
                </a:solidFill>
              </a:rPr>
              <a:t>SPECULATIVE GRADE</a:t>
            </a:r>
          </a:p>
        </p:txBody>
      </p:sp>
      <p:sp>
        <p:nvSpPr>
          <p:cNvPr id="30" name="CasellaDiTesto 29">
            <a:extLst>
              <a:ext uri="{FF2B5EF4-FFF2-40B4-BE49-F238E27FC236}">
                <a16:creationId xmlns:a16="http://schemas.microsoft.com/office/drawing/2014/main" xmlns="" id="{9B8ACF3A-DF75-4FBD-B275-0A28C2D96ED0}"/>
              </a:ext>
            </a:extLst>
          </p:cNvPr>
          <p:cNvSpPr txBox="1"/>
          <p:nvPr/>
        </p:nvSpPr>
        <p:spPr>
          <a:xfrm>
            <a:off x="4254942" y="3006666"/>
            <a:ext cx="3300904" cy="369332"/>
          </a:xfrm>
          <a:prstGeom prst="rect">
            <a:avLst/>
          </a:prstGeom>
          <a:noFill/>
        </p:spPr>
        <p:txBody>
          <a:bodyPr wrap="none" rtlCol="0">
            <a:spAutoFit/>
          </a:bodyPr>
          <a:lstStyle/>
          <a:p>
            <a:pPr lvl="0"/>
            <a:r>
              <a:rPr lang="it-IT">
                <a:solidFill>
                  <a:schemeClr val="tx1">
                    <a:lumMod val="75000"/>
                  </a:schemeClr>
                </a:solidFill>
              </a:rPr>
              <a:t>Obbligazioni con alto rating</a:t>
            </a:r>
          </a:p>
        </p:txBody>
      </p:sp>
      <p:sp>
        <p:nvSpPr>
          <p:cNvPr id="31" name="CasellaDiTesto 30">
            <a:extLst>
              <a:ext uri="{FF2B5EF4-FFF2-40B4-BE49-F238E27FC236}">
                <a16:creationId xmlns:a16="http://schemas.microsoft.com/office/drawing/2014/main" xmlns="" id="{B17CBB72-CFE4-41AB-A140-5F611348FF74}"/>
              </a:ext>
            </a:extLst>
          </p:cNvPr>
          <p:cNvSpPr txBox="1"/>
          <p:nvPr/>
        </p:nvSpPr>
        <p:spPr>
          <a:xfrm>
            <a:off x="4347445" y="4819584"/>
            <a:ext cx="3512500" cy="369332"/>
          </a:xfrm>
          <a:prstGeom prst="rect">
            <a:avLst/>
          </a:prstGeom>
          <a:noFill/>
        </p:spPr>
        <p:txBody>
          <a:bodyPr wrap="none" rtlCol="0">
            <a:spAutoFit/>
          </a:bodyPr>
          <a:lstStyle/>
          <a:p>
            <a:pPr lvl="0"/>
            <a:r>
              <a:rPr lang="it-IT">
                <a:solidFill>
                  <a:schemeClr val="tx1">
                    <a:lumMod val="75000"/>
                  </a:schemeClr>
                </a:solidFill>
              </a:rPr>
              <a:t>Obbligazioni con basso rating</a:t>
            </a:r>
          </a:p>
        </p:txBody>
      </p:sp>
      <p:sp>
        <p:nvSpPr>
          <p:cNvPr id="32" name="CasellaDiTesto 31">
            <a:extLst>
              <a:ext uri="{FF2B5EF4-FFF2-40B4-BE49-F238E27FC236}">
                <a16:creationId xmlns:a16="http://schemas.microsoft.com/office/drawing/2014/main" xmlns="" id="{511CE5C7-F326-420F-A8E3-75966E193466}"/>
              </a:ext>
            </a:extLst>
          </p:cNvPr>
          <p:cNvSpPr txBox="1"/>
          <p:nvPr/>
        </p:nvSpPr>
        <p:spPr>
          <a:xfrm>
            <a:off x="4350936" y="5348196"/>
            <a:ext cx="3063659" cy="369332"/>
          </a:xfrm>
          <a:prstGeom prst="rect">
            <a:avLst/>
          </a:prstGeom>
          <a:noFill/>
        </p:spPr>
        <p:txBody>
          <a:bodyPr wrap="none" rtlCol="0">
            <a:spAutoFit/>
          </a:bodyPr>
          <a:lstStyle/>
          <a:p>
            <a:pPr lvl="0"/>
            <a:r>
              <a:rPr lang="en-US" b="1">
                <a:solidFill>
                  <a:prstClr val="white"/>
                </a:solidFill>
              </a:rPr>
              <a:t>HIGH YIELD / JUNK BONDS</a:t>
            </a:r>
          </a:p>
        </p:txBody>
      </p:sp>
      <p:sp>
        <p:nvSpPr>
          <p:cNvPr id="33" name="CasellaDiTesto 32">
            <a:extLst>
              <a:ext uri="{FF2B5EF4-FFF2-40B4-BE49-F238E27FC236}">
                <a16:creationId xmlns:a16="http://schemas.microsoft.com/office/drawing/2014/main" xmlns="" id="{1EC40336-940B-45AF-BAAA-B2800113335D}"/>
              </a:ext>
            </a:extLst>
          </p:cNvPr>
          <p:cNvSpPr txBox="1"/>
          <p:nvPr/>
        </p:nvSpPr>
        <p:spPr>
          <a:xfrm>
            <a:off x="4350936" y="5645481"/>
            <a:ext cx="3932487" cy="646331"/>
          </a:xfrm>
          <a:prstGeom prst="rect">
            <a:avLst/>
          </a:prstGeom>
          <a:noFill/>
        </p:spPr>
        <p:txBody>
          <a:bodyPr wrap="none" rtlCol="0">
            <a:spAutoFit/>
          </a:bodyPr>
          <a:lstStyle/>
          <a:p>
            <a:pPr lvl="0"/>
            <a:r>
              <a:rPr lang="it-IT">
                <a:solidFill>
                  <a:schemeClr val="tx1">
                    <a:lumMod val="75000"/>
                  </a:schemeClr>
                </a:solidFill>
              </a:rPr>
              <a:t>Obbligazioni ad alto rendimento/</a:t>
            </a:r>
          </a:p>
          <a:p>
            <a:pPr lvl="0"/>
            <a:r>
              <a:rPr lang="it-IT">
                <a:solidFill>
                  <a:schemeClr val="tx1">
                    <a:lumMod val="75000"/>
                  </a:schemeClr>
                </a:solidFill>
              </a:rPr>
              <a:t>“obbligazioni spazzatura”</a:t>
            </a:r>
          </a:p>
        </p:txBody>
      </p:sp>
      <p:pic>
        <p:nvPicPr>
          <p:cNvPr id="34" name="Immagine 33">
            <a:extLst>
              <a:ext uri="{FF2B5EF4-FFF2-40B4-BE49-F238E27FC236}">
                <a16:creationId xmlns:a16="http://schemas.microsoft.com/office/drawing/2014/main" xmlns="" id="{AF492E59-9622-486C-B087-1023904C6B61}"/>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01114" y="1282390"/>
            <a:ext cx="534788" cy="534788"/>
          </a:xfrm>
          <a:prstGeom prst="rect">
            <a:avLst/>
          </a:prstGeom>
        </p:spPr>
      </p:pic>
      <p:pic>
        <p:nvPicPr>
          <p:cNvPr id="36" name="Immagine 35">
            <a:extLst>
              <a:ext uri="{FF2B5EF4-FFF2-40B4-BE49-F238E27FC236}">
                <a16:creationId xmlns:a16="http://schemas.microsoft.com/office/drawing/2014/main" xmlns="" id="{BC95A1DE-6FBB-48B8-8594-9384BCB6B774}"/>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971652" y="1334497"/>
            <a:ext cx="534788" cy="534788"/>
          </a:xfrm>
          <a:prstGeom prst="rect">
            <a:avLst/>
          </a:prstGeom>
        </p:spPr>
      </p:pic>
      <p:sp>
        <p:nvSpPr>
          <p:cNvPr id="37" name="Rettangolo arrotondato 74">
            <a:extLst>
              <a:ext uri="{FF2B5EF4-FFF2-40B4-BE49-F238E27FC236}">
                <a16:creationId xmlns:a16="http://schemas.microsoft.com/office/drawing/2014/main" xmlns="" id="{470D58BC-288E-4C83-89DB-4F8523B17B11}"/>
              </a:ext>
            </a:extLst>
          </p:cNvPr>
          <p:cNvSpPr/>
          <p:nvPr/>
        </p:nvSpPr>
        <p:spPr>
          <a:xfrm>
            <a:off x="4190676" y="2407012"/>
            <a:ext cx="661023"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5-6</a:t>
            </a:r>
            <a:endParaRPr lang="it-IT" dirty="0"/>
          </a:p>
        </p:txBody>
      </p:sp>
      <p:sp>
        <p:nvSpPr>
          <p:cNvPr id="39" name="Rettangolo arrotondato 74">
            <a:extLst>
              <a:ext uri="{FF2B5EF4-FFF2-40B4-BE49-F238E27FC236}">
                <a16:creationId xmlns:a16="http://schemas.microsoft.com/office/drawing/2014/main" xmlns="" id="{8027BF8B-256C-40F1-8DAE-787598AE771D}"/>
              </a:ext>
            </a:extLst>
          </p:cNvPr>
          <p:cNvSpPr/>
          <p:nvPr/>
        </p:nvSpPr>
        <p:spPr>
          <a:xfrm>
            <a:off x="4387805" y="4226473"/>
            <a:ext cx="661023"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7-8</a:t>
            </a:r>
            <a:endParaRPr lang="it-IT" dirty="0"/>
          </a:p>
        </p:txBody>
      </p:sp>
      <p:sp>
        <p:nvSpPr>
          <p:cNvPr id="40" name="CasellaDiTesto 39">
            <a:extLst>
              <a:ext uri="{FF2B5EF4-FFF2-40B4-BE49-F238E27FC236}">
                <a16:creationId xmlns:a16="http://schemas.microsoft.com/office/drawing/2014/main" xmlns="" id="{2025E222-06DB-421E-9712-D864109A68E3}"/>
              </a:ext>
            </a:extLst>
          </p:cNvPr>
          <p:cNvSpPr txBox="1"/>
          <p:nvPr/>
        </p:nvSpPr>
        <p:spPr>
          <a:xfrm>
            <a:off x="22981" y="6559695"/>
            <a:ext cx="3699165" cy="27699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a:t>
            </a:r>
            <a:r>
              <a:rPr lang="it-IT" sz="1200" i="1">
                <a:latin typeface="Times New Roman" panose="02020603050405020304" pitchFamily="18" charset="0"/>
                <a:cs typeface="Times New Roman" panose="02020603050405020304" pitchFamily="18" charset="0"/>
              </a:rPr>
              <a:t>per consultare le scale di merito</a:t>
            </a:r>
            <a:endParaRPr lang="it-IT" sz="1200" i="1" dirty="0">
              <a:latin typeface="Times New Roman" panose="02020603050405020304" pitchFamily="18" charset="0"/>
              <a:cs typeface="Times New Roman" panose="02020603050405020304" pitchFamily="18" charset="0"/>
            </a:endParaRPr>
          </a:p>
        </p:txBody>
      </p:sp>
      <p:sp>
        <p:nvSpPr>
          <p:cNvPr id="41" name="Documento 40">
            <a:extLst>
              <a:ext uri="{FF2B5EF4-FFF2-40B4-BE49-F238E27FC236}">
                <a16:creationId xmlns:a16="http://schemas.microsoft.com/office/drawing/2014/main" xmlns="" id="{0FF917A9-5B94-4CE4-A4D6-C71CF3D67F91}"/>
              </a:ext>
            </a:extLst>
          </p:cNvPr>
          <p:cNvSpPr/>
          <p:nvPr/>
        </p:nvSpPr>
        <p:spPr>
          <a:xfrm rot="5400000">
            <a:off x="6572923" y="1275571"/>
            <a:ext cx="6370724" cy="4836946"/>
          </a:xfrm>
          <a:prstGeom prst="flowChartDocument">
            <a:avLst/>
          </a:prstGeom>
          <a:blipFill dpi="0" rotWithShape="0">
            <a:blip r:embed="rId5"/>
            <a:srcRect/>
            <a:stretch>
              <a:fillRect l="-59000" r="-11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ttangolo arrotondato 74">
            <a:extLst>
              <a:ext uri="{FF2B5EF4-FFF2-40B4-BE49-F238E27FC236}">
                <a16:creationId xmlns:a16="http://schemas.microsoft.com/office/drawing/2014/main" xmlns="" id="{0D1CD39F-2A9E-4643-B934-5C13F7F90374}"/>
              </a:ext>
            </a:extLst>
          </p:cNvPr>
          <p:cNvSpPr/>
          <p:nvPr/>
        </p:nvSpPr>
        <p:spPr>
          <a:xfrm>
            <a:off x="8263975" y="53675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Tree>
    <p:extLst>
      <p:ext uri="{BB962C8B-B14F-4D97-AF65-F5344CB8AC3E}">
        <p14:creationId xmlns:p14="http://schemas.microsoft.com/office/powerpoint/2010/main" val="263643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2">
            <a:extLst>
              <a:ext uri="{FF2B5EF4-FFF2-40B4-BE49-F238E27FC236}">
                <a16:creationId xmlns:a16="http://schemas.microsoft.com/office/drawing/2014/main" xmlns="" id="{C0AD37ED-822E-477E-A0D0-EE9DB18C82B2}"/>
              </a:ext>
            </a:extLst>
          </p:cNvPr>
          <p:cNvGrpSpPr>
            <a:grpSpLocks/>
          </p:cNvGrpSpPr>
          <p:nvPr/>
        </p:nvGrpSpPr>
        <p:grpSpPr bwMode="auto">
          <a:xfrm>
            <a:off x="730413" y="1189370"/>
            <a:ext cx="9538193" cy="5003800"/>
            <a:chOff x="557" y="843"/>
            <a:chExt cx="4957" cy="3152"/>
          </a:xfrm>
        </p:grpSpPr>
        <p:pic>
          <p:nvPicPr>
            <p:cNvPr id="66" name="Picture 3">
              <a:extLst>
                <a:ext uri="{FF2B5EF4-FFF2-40B4-BE49-F238E27FC236}">
                  <a16:creationId xmlns:a16="http://schemas.microsoft.com/office/drawing/2014/main" xmlns="" id="{23F17EEC-EEF3-494E-B739-A00179FBE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 y="2156"/>
              <a:ext cx="3576" cy="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7" name="Group 4">
              <a:extLst>
                <a:ext uri="{FF2B5EF4-FFF2-40B4-BE49-F238E27FC236}">
                  <a16:creationId xmlns:a16="http://schemas.microsoft.com/office/drawing/2014/main" xmlns="" id="{838F5271-4B93-4759-90DC-2A999FC492BF}"/>
                </a:ext>
              </a:extLst>
            </p:cNvPr>
            <p:cNvGrpSpPr>
              <a:grpSpLocks/>
            </p:cNvGrpSpPr>
            <p:nvPr/>
          </p:nvGrpSpPr>
          <p:grpSpPr bwMode="auto">
            <a:xfrm>
              <a:off x="557" y="843"/>
              <a:ext cx="4956" cy="309"/>
              <a:chOff x="557" y="843"/>
              <a:chExt cx="4956" cy="309"/>
            </a:xfrm>
          </p:grpSpPr>
          <p:sp>
            <p:nvSpPr>
              <p:cNvPr id="92" name="Rectangle 5">
                <a:extLst>
                  <a:ext uri="{FF2B5EF4-FFF2-40B4-BE49-F238E27FC236}">
                    <a16:creationId xmlns:a16="http://schemas.microsoft.com/office/drawing/2014/main" xmlns="" id="{4ACBBC11-60B1-4291-9DE8-8DA7B188E98D}"/>
                  </a:ext>
                </a:extLst>
              </p:cNvPr>
              <p:cNvSpPr>
                <a:spLocks noChangeArrowheads="1"/>
              </p:cNvSpPr>
              <p:nvPr/>
            </p:nvSpPr>
            <p:spPr bwMode="auto">
              <a:xfrm>
                <a:off x="557" y="843"/>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Aaa</a:t>
                </a:r>
              </a:p>
            </p:txBody>
          </p:sp>
          <p:sp>
            <p:nvSpPr>
              <p:cNvPr id="93" name="Rectangle 6">
                <a:extLst>
                  <a:ext uri="{FF2B5EF4-FFF2-40B4-BE49-F238E27FC236}">
                    <a16:creationId xmlns:a16="http://schemas.microsoft.com/office/drawing/2014/main" xmlns="" id="{289F3C76-0BE3-4BF5-ACD6-17841391ECF4}"/>
                  </a:ext>
                </a:extLst>
              </p:cNvPr>
              <p:cNvSpPr>
                <a:spLocks noChangeArrowheads="1"/>
              </p:cNvSpPr>
              <p:nvPr/>
            </p:nvSpPr>
            <p:spPr bwMode="auto">
              <a:xfrm>
                <a:off x="1240" y="843"/>
                <a:ext cx="4274"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con il più basso rischio di investimento: è sicuro il pagamento sia degli interessi sia del capitale in virtù di margini elevati o estremamente stabili. Il mutamento delle condizioni economiche non alterano la sicurezza dell'obbligazione. </a:t>
                </a:r>
              </a:p>
            </p:txBody>
          </p:sp>
        </p:grpSp>
        <p:grpSp>
          <p:nvGrpSpPr>
            <p:cNvPr id="68" name="Group 7">
              <a:extLst>
                <a:ext uri="{FF2B5EF4-FFF2-40B4-BE49-F238E27FC236}">
                  <a16:creationId xmlns:a16="http://schemas.microsoft.com/office/drawing/2014/main" xmlns="" id="{A1AA7294-1721-4B4A-92C4-AAEB6C64C2D2}"/>
                </a:ext>
              </a:extLst>
            </p:cNvPr>
            <p:cNvGrpSpPr>
              <a:grpSpLocks/>
            </p:cNvGrpSpPr>
            <p:nvPr/>
          </p:nvGrpSpPr>
          <p:grpSpPr bwMode="auto">
            <a:xfrm>
              <a:off x="557" y="1124"/>
              <a:ext cx="4956" cy="442"/>
              <a:chOff x="557" y="1124"/>
              <a:chExt cx="4956" cy="442"/>
            </a:xfrm>
          </p:grpSpPr>
          <p:sp>
            <p:nvSpPr>
              <p:cNvPr id="90" name="Rectangle 8">
                <a:extLst>
                  <a:ext uri="{FF2B5EF4-FFF2-40B4-BE49-F238E27FC236}">
                    <a16:creationId xmlns:a16="http://schemas.microsoft.com/office/drawing/2014/main" xmlns="" id="{F0DCB174-C089-4A22-876C-899CBBB968BC}"/>
                  </a:ext>
                </a:extLst>
              </p:cNvPr>
              <p:cNvSpPr>
                <a:spLocks noChangeArrowheads="1"/>
              </p:cNvSpPr>
              <p:nvPr/>
            </p:nvSpPr>
            <p:spPr bwMode="auto">
              <a:xfrm>
                <a:off x="557" y="1139"/>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Aa1, Aa2, Aa3</a:t>
                </a:r>
              </a:p>
            </p:txBody>
          </p:sp>
          <p:sp>
            <p:nvSpPr>
              <p:cNvPr id="91" name="Rectangle 9">
                <a:extLst>
                  <a:ext uri="{FF2B5EF4-FFF2-40B4-BE49-F238E27FC236}">
                    <a16:creationId xmlns:a16="http://schemas.microsoft.com/office/drawing/2014/main" xmlns="" id="{840207EE-DAE5-4B07-BDF6-C055B31FBDFC}"/>
                  </a:ext>
                </a:extLst>
              </p:cNvPr>
              <p:cNvSpPr>
                <a:spLocks noChangeArrowheads="1"/>
              </p:cNvSpPr>
              <p:nvPr/>
            </p:nvSpPr>
            <p:spPr bwMode="auto">
              <a:xfrm>
                <a:off x="1240" y="1124"/>
                <a:ext cx="427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di alta qualità. Hanno un rating minore rispetto ai titoli della categoria precedente in quanto godono di margini meno ampi, o meno stabili o comunque nel lungo periodo sono esposti a pericoli maggiori. I numeri 1, 2 o 3 sono utilizzati al fine di precisare meglio la posizione all’interno della singola classe di rating (1 rappresenta la qualità migliore e 3 la peggiore).</a:t>
                </a:r>
              </a:p>
            </p:txBody>
          </p:sp>
        </p:grpSp>
        <p:grpSp>
          <p:nvGrpSpPr>
            <p:cNvPr id="69" name="Group 10">
              <a:extLst>
                <a:ext uri="{FF2B5EF4-FFF2-40B4-BE49-F238E27FC236}">
                  <a16:creationId xmlns:a16="http://schemas.microsoft.com/office/drawing/2014/main" xmlns="" id="{3DE538C7-69B3-4E85-B2CC-71A0F65528E5}"/>
                </a:ext>
              </a:extLst>
            </p:cNvPr>
            <p:cNvGrpSpPr>
              <a:grpSpLocks/>
            </p:cNvGrpSpPr>
            <p:nvPr/>
          </p:nvGrpSpPr>
          <p:grpSpPr bwMode="auto">
            <a:xfrm>
              <a:off x="557" y="1543"/>
              <a:ext cx="4956" cy="420"/>
              <a:chOff x="557" y="1543"/>
              <a:chExt cx="4956" cy="420"/>
            </a:xfrm>
          </p:grpSpPr>
          <p:sp>
            <p:nvSpPr>
              <p:cNvPr id="88" name="Rectangle 11">
                <a:extLst>
                  <a:ext uri="{FF2B5EF4-FFF2-40B4-BE49-F238E27FC236}">
                    <a16:creationId xmlns:a16="http://schemas.microsoft.com/office/drawing/2014/main" xmlns="" id="{1CB81D3C-6A8D-4738-93A1-080D5BCF92A2}"/>
                  </a:ext>
                </a:extLst>
              </p:cNvPr>
              <p:cNvSpPr>
                <a:spLocks noChangeArrowheads="1"/>
              </p:cNvSpPr>
              <p:nvPr/>
            </p:nvSpPr>
            <p:spPr bwMode="auto">
              <a:xfrm>
                <a:off x="557" y="1543"/>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A1, A2, A3</a:t>
                </a:r>
              </a:p>
            </p:txBody>
          </p:sp>
          <p:sp>
            <p:nvSpPr>
              <p:cNvPr id="89" name="Rectangle 12">
                <a:extLst>
                  <a:ext uri="{FF2B5EF4-FFF2-40B4-BE49-F238E27FC236}">
                    <a16:creationId xmlns:a16="http://schemas.microsoft.com/office/drawing/2014/main" xmlns="" id="{FB84CC3D-4E54-47B3-A6B5-8310F4D58651}"/>
                  </a:ext>
                </a:extLst>
              </p:cNvPr>
              <p:cNvSpPr>
                <a:spLocks noChangeArrowheads="1"/>
              </p:cNvSpPr>
              <p:nvPr/>
            </p:nvSpPr>
            <p:spPr bwMode="auto">
              <a:xfrm>
                <a:off x="1240" y="1543"/>
                <a:ext cx="4274"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di qualità medio-alta. Gli elementi che garantiscono il capitale e gli interessi sono adeguati ma sussistono dei fattori che rendono scettici sulla capacità degli stessi di rimanere tali anche in futuro. I numeri 1, 2 o 3 sono utilizzati al fine di precisare meglio la posizione all'interno della singola classe di rating (1 rappresenta la qualità migliore e 3 la peggiore). </a:t>
                </a:r>
              </a:p>
            </p:txBody>
          </p:sp>
        </p:grpSp>
        <p:grpSp>
          <p:nvGrpSpPr>
            <p:cNvPr id="70" name="Group 13">
              <a:extLst>
                <a:ext uri="{FF2B5EF4-FFF2-40B4-BE49-F238E27FC236}">
                  <a16:creationId xmlns:a16="http://schemas.microsoft.com/office/drawing/2014/main" xmlns="" id="{2F352F29-27A0-4927-B6E2-051897DD228E}"/>
                </a:ext>
              </a:extLst>
            </p:cNvPr>
            <p:cNvGrpSpPr>
              <a:grpSpLocks/>
            </p:cNvGrpSpPr>
            <p:nvPr/>
          </p:nvGrpSpPr>
          <p:grpSpPr bwMode="auto">
            <a:xfrm>
              <a:off x="557" y="1967"/>
              <a:ext cx="4956" cy="420"/>
              <a:chOff x="557" y="1967"/>
              <a:chExt cx="4956" cy="420"/>
            </a:xfrm>
          </p:grpSpPr>
          <p:sp>
            <p:nvSpPr>
              <p:cNvPr id="86" name="Rectangle 14">
                <a:extLst>
                  <a:ext uri="{FF2B5EF4-FFF2-40B4-BE49-F238E27FC236}">
                    <a16:creationId xmlns:a16="http://schemas.microsoft.com/office/drawing/2014/main" xmlns="" id="{4636E221-B796-424B-B9FB-725D3ADA8735}"/>
                  </a:ext>
                </a:extLst>
              </p:cNvPr>
              <p:cNvSpPr>
                <a:spLocks noChangeArrowheads="1"/>
              </p:cNvSpPr>
              <p:nvPr/>
            </p:nvSpPr>
            <p:spPr bwMode="auto">
              <a:xfrm>
                <a:off x="557" y="1967"/>
                <a:ext cx="68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Baa1, Baa2, Baa3</a:t>
                </a:r>
              </a:p>
            </p:txBody>
          </p:sp>
          <p:sp>
            <p:nvSpPr>
              <p:cNvPr id="87" name="Rectangle 15">
                <a:extLst>
                  <a:ext uri="{FF2B5EF4-FFF2-40B4-BE49-F238E27FC236}">
                    <a16:creationId xmlns:a16="http://schemas.microsoft.com/office/drawing/2014/main" xmlns="" id="{38F71A37-F979-4FA3-9DE5-9CABEB9C85F8}"/>
                  </a:ext>
                </a:extLst>
              </p:cNvPr>
              <p:cNvSpPr>
                <a:spLocks noChangeArrowheads="1"/>
              </p:cNvSpPr>
              <p:nvPr/>
            </p:nvSpPr>
            <p:spPr bwMode="auto">
              <a:xfrm>
                <a:off x="1240" y="1967"/>
                <a:ext cx="4274" cy="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di qualità media. Il pagamento di interessi e capitale appare attualmente garantito in maniera sufficiente ma non altrettanto in futuro. Tali obbligazioni hanno caratteristiche sia speculative sia d'investimento. I numeri 1, 2 o 3 sono utilizzati al fine di precisare meglio la posizione all'interno della singola classe di rating (1 rappresenta la qualità migliore e 3 la peggiore). </a:t>
                </a:r>
              </a:p>
            </p:txBody>
          </p:sp>
        </p:grpSp>
        <p:grpSp>
          <p:nvGrpSpPr>
            <p:cNvPr id="71" name="Group 16">
              <a:extLst>
                <a:ext uri="{FF2B5EF4-FFF2-40B4-BE49-F238E27FC236}">
                  <a16:creationId xmlns:a16="http://schemas.microsoft.com/office/drawing/2014/main" xmlns="" id="{71D96050-37D5-4005-8554-09C2E1829757}"/>
                </a:ext>
              </a:extLst>
            </p:cNvPr>
            <p:cNvGrpSpPr>
              <a:grpSpLocks/>
            </p:cNvGrpSpPr>
            <p:nvPr/>
          </p:nvGrpSpPr>
          <p:grpSpPr bwMode="auto">
            <a:xfrm>
              <a:off x="557" y="2368"/>
              <a:ext cx="4956" cy="442"/>
              <a:chOff x="557" y="2368"/>
              <a:chExt cx="4956" cy="442"/>
            </a:xfrm>
          </p:grpSpPr>
          <p:sp>
            <p:nvSpPr>
              <p:cNvPr id="84" name="Rectangle 17">
                <a:extLst>
                  <a:ext uri="{FF2B5EF4-FFF2-40B4-BE49-F238E27FC236}">
                    <a16:creationId xmlns:a16="http://schemas.microsoft.com/office/drawing/2014/main" xmlns="" id="{F86FBF30-2FC3-453B-9CC0-7DF9469EFC52}"/>
                  </a:ext>
                </a:extLst>
              </p:cNvPr>
              <p:cNvSpPr>
                <a:spLocks noChangeArrowheads="1"/>
              </p:cNvSpPr>
              <p:nvPr/>
            </p:nvSpPr>
            <p:spPr bwMode="auto">
              <a:xfrm>
                <a:off x="557" y="2380"/>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Ba1, Ba2, Ba3</a:t>
                </a:r>
              </a:p>
            </p:txBody>
          </p:sp>
          <p:sp>
            <p:nvSpPr>
              <p:cNvPr id="85" name="Rectangle 18">
                <a:extLst>
                  <a:ext uri="{FF2B5EF4-FFF2-40B4-BE49-F238E27FC236}">
                    <a16:creationId xmlns:a16="http://schemas.microsoft.com/office/drawing/2014/main" xmlns="" id="{CFEE9C9A-32DB-44B2-86AF-E8741CF53543}"/>
                  </a:ext>
                </a:extLst>
              </p:cNvPr>
              <p:cNvSpPr>
                <a:spLocks noChangeArrowheads="1"/>
              </p:cNvSpPr>
              <p:nvPr/>
            </p:nvSpPr>
            <p:spPr bwMode="auto">
              <a:xfrm>
                <a:off x="1240" y="2368"/>
                <a:ext cx="427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Investimento.</a:t>
                </a:r>
                <a:r>
                  <a:rPr lang="en-GB" altLang="it-IT" sz="1000">
                    <a:solidFill>
                      <a:schemeClr val="tx1"/>
                    </a:solidFill>
                  </a:rPr>
                  <a:t> Obbligazioni di qualità media. Il pagamento di interessi e capitale appare attualmente garantito in maniera sufficiente ma non altrettanto in futuro. Tali obbligazioni hanno caratteristiche sia speculative sia d'investimento. I numeri 1, 2 o 3 sono utilizzati al fine di precisare meglio la posizione all'interno della singola classe di rating (1 rappresenta la qualità migliore e 3 la peggiore). </a:t>
                </a:r>
              </a:p>
            </p:txBody>
          </p:sp>
        </p:grpSp>
        <p:grpSp>
          <p:nvGrpSpPr>
            <p:cNvPr id="72" name="Group 19">
              <a:extLst>
                <a:ext uri="{FF2B5EF4-FFF2-40B4-BE49-F238E27FC236}">
                  <a16:creationId xmlns:a16="http://schemas.microsoft.com/office/drawing/2014/main" xmlns="" id="{B04E4238-BD1B-4F3E-9A29-8FA8313E3C7E}"/>
                </a:ext>
              </a:extLst>
            </p:cNvPr>
            <p:cNvGrpSpPr>
              <a:grpSpLocks/>
            </p:cNvGrpSpPr>
            <p:nvPr/>
          </p:nvGrpSpPr>
          <p:grpSpPr bwMode="auto">
            <a:xfrm>
              <a:off x="557" y="2805"/>
              <a:ext cx="4956" cy="442"/>
              <a:chOff x="557" y="2805"/>
              <a:chExt cx="4956" cy="442"/>
            </a:xfrm>
          </p:grpSpPr>
          <p:sp>
            <p:nvSpPr>
              <p:cNvPr id="82" name="Rectangle 20">
                <a:extLst>
                  <a:ext uri="{FF2B5EF4-FFF2-40B4-BE49-F238E27FC236}">
                    <a16:creationId xmlns:a16="http://schemas.microsoft.com/office/drawing/2014/main" xmlns="" id="{9728F383-56EC-41B7-99F6-B93B0C3387A7}"/>
                  </a:ext>
                </a:extLst>
              </p:cNvPr>
              <p:cNvSpPr>
                <a:spLocks noChangeArrowheads="1"/>
              </p:cNvSpPr>
              <p:nvPr/>
            </p:nvSpPr>
            <p:spPr bwMode="auto">
              <a:xfrm>
                <a:off x="557" y="2815"/>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B1, B2, B3</a:t>
                </a:r>
              </a:p>
            </p:txBody>
          </p:sp>
          <p:sp>
            <p:nvSpPr>
              <p:cNvPr id="83" name="Rectangle 21">
                <a:extLst>
                  <a:ext uri="{FF2B5EF4-FFF2-40B4-BE49-F238E27FC236}">
                    <a16:creationId xmlns:a16="http://schemas.microsoft.com/office/drawing/2014/main" xmlns="" id="{B3AD2CD3-9EC0-4E28-BCAD-5A22110A05A4}"/>
                  </a:ext>
                </a:extLst>
              </p:cNvPr>
              <p:cNvSpPr>
                <a:spLocks noChangeArrowheads="1"/>
              </p:cNvSpPr>
              <p:nvPr/>
            </p:nvSpPr>
            <p:spPr bwMode="auto">
              <a:xfrm>
                <a:off x="1240" y="2805"/>
                <a:ext cx="4274"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Speculativa.</a:t>
                </a:r>
                <a:r>
                  <a:rPr lang="en-GB" altLang="it-IT" sz="1000">
                    <a:solidFill>
                      <a:schemeClr val="tx1"/>
                    </a:solidFill>
                  </a:rPr>
                  <a:t> Obbligazioni che non possono definirsi investimenti desiderabili. La garanzia di interessi e capitale o il puntuale assolvimento di altre condizioni del contratto sono piccole nel lungo periodo. I numeri 1, 2 o 3 sono utilizzati al fine di precisare meglio la posizione all'interno della singola classe di rating (1 rappresenta la qualità migliore e 3 la peggiore). </a:t>
                </a:r>
              </a:p>
            </p:txBody>
          </p:sp>
        </p:grpSp>
        <p:grpSp>
          <p:nvGrpSpPr>
            <p:cNvPr id="73" name="Group 22">
              <a:extLst>
                <a:ext uri="{FF2B5EF4-FFF2-40B4-BE49-F238E27FC236}">
                  <a16:creationId xmlns:a16="http://schemas.microsoft.com/office/drawing/2014/main" xmlns="" id="{A4B57675-50BF-481D-90DB-CBD90FAE4A15}"/>
                </a:ext>
              </a:extLst>
            </p:cNvPr>
            <p:cNvGrpSpPr>
              <a:grpSpLocks/>
            </p:cNvGrpSpPr>
            <p:nvPr/>
          </p:nvGrpSpPr>
          <p:grpSpPr bwMode="auto">
            <a:xfrm>
              <a:off x="557" y="3249"/>
              <a:ext cx="4956" cy="346"/>
              <a:chOff x="557" y="3249"/>
              <a:chExt cx="4956" cy="346"/>
            </a:xfrm>
          </p:grpSpPr>
          <p:sp>
            <p:nvSpPr>
              <p:cNvPr id="80" name="Rectangle 23">
                <a:extLst>
                  <a:ext uri="{FF2B5EF4-FFF2-40B4-BE49-F238E27FC236}">
                    <a16:creationId xmlns:a16="http://schemas.microsoft.com/office/drawing/2014/main" xmlns="" id="{592B57A0-069B-4D3B-B9E1-60466DD14A9B}"/>
                  </a:ext>
                </a:extLst>
              </p:cNvPr>
              <p:cNvSpPr>
                <a:spLocks noChangeArrowheads="1"/>
              </p:cNvSpPr>
              <p:nvPr/>
            </p:nvSpPr>
            <p:spPr bwMode="auto">
              <a:xfrm>
                <a:off x="557" y="3261"/>
                <a:ext cx="683"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Caa1, Caa2, Caa3</a:t>
                </a:r>
              </a:p>
            </p:txBody>
          </p:sp>
          <p:sp>
            <p:nvSpPr>
              <p:cNvPr id="81" name="Rectangle 24">
                <a:extLst>
                  <a:ext uri="{FF2B5EF4-FFF2-40B4-BE49-F238E27FC236}">
                    <a16:creationId xmlns:a16="http://schemas.microsoft.com/office/drawing/2014/main" xmlns="" id="{E23C99F9-115E-47E5-94DB-D5482808D963}"/>
                  </a:ext>
                </a:extLst>
              </p:cNvPr>
              <p:cNvSpPr>
                <a:spLocks noChangeArrowheads="1"/>
              </p:cNvSpPr>
              <p:nvPr/>
            </p:nvSpPr>
            <p:spPr bwMode="auto">
              <a:xfrm>
                <a:off x="1240" y="3249"/>
                <a:ext cx="4274"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Speculativa.</a:t>
                </a:r>
                <a:r>
                  <a:rPr lang="en-GB" altLang="it-IT" sz="1000">
                    <a:solidFill>
                      <a:schemeClr val="tx1"/>
                    </a:solidFill>
                  </a:rPr>
                  <a:t> Obbligazioni di bassa qualità: possono risultare inadempienti o possono esserci elementi di pericolo con riguardo al capitale o agli interessi. I numeri 1, 2 o 3 sono utilizzati al fine di precisare meglio la posizione all'interno della singola classe di rating (1 rappresenta la qualità migliore e 3 la peggiore). </a:t>
                </a:r>
              </a:p>
            </p:txBody>
          </p:sp>
        </p:grpSp>
        <p:grpSp>
          <p:nvGrpSpPr>
            <p:cNvPr id="74" name="Group 25">
              <a:extLst>
                <a:ext uri="{FF2B5EF4-FFF2-40B4-BE49-F238E27FC236}">
                  <a16:creationId xmlns:a16="http://schemas.microsoft.com/office/drawing/2014/main" xmlns="" id="{F1A37A91-B90A-4CEB-A769-9C7D1D640599}"/>
                </a:ext>
              </a:extLst>
            </p:cNvPr>
            <p:cNvGrpSpPr>
              <a:grpSpLocks/>
            </p:cNvGrpSpPr>
            <p:nvPr/>
          </p:nvGrpSpPr>
          <p:grpSpPr bwMode="auto">
            <a:xfrm>
              <a:off x="557" y="3571"/>
              <a:ext cx="4957" cy="253"/>
              <a:chOff x="557" y="3571"/>
              <a:chExt cx="4957" cy="253"/>
            </a:xfrm>
          </p:grpSpPr>
          <p:sp>
            <p:nvSpPr>
              <p:cNvPr id="78" name="Rectangle 26">
                <a:extLst>
                  <a:ext uri="{FF2B5EF4-FFF2-40B4-BE49-F238E27FC236}">
                    <a16:creationId xmlns:a16="http://schemas.microsoft.com/office/drawing/2014/main" xmlns="" id="{47E0F061-0C37-4F78-AABD-5845BE407AC0}"/>
                  </a:ext>
                </a:extLst>
              </p:cNvPr>
              <p:cNvSpPr>
                <a:spLocks noChangeArrowheads="1"/>
              </p:cNvSpPr>
              <p:nvPr/>
            </p:nvSpPr>
            <p:spPr bwMode="auto">
              <a:xfrm>
                <a:off x="557" y="3581"/>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a:t>
                </a:r>
              </a:p>
            </p:txBody>
          </p:sp>
          <p:sp>
            <p:nvSpPr>
              <p:cNvPr id="79" name="Rectangle 27">
                <a:extLst>
                  <a:ext uri="{FF2B5EF4-FFF2-40B4-BE49-F238E27FC236}">
                    <a16:creationId xmlns:a16="http://schemas.microsoft.com/office/drawing/2014/main" xmlns="" id="{A3FB4F02-7E8D-4B36-8559-12A9FE14EC27}"/>
                  </a:ext>
                </a:extLst>
              </p:cNvPr>
              <p:cNvSpPr>
                <a:spLocks noChangeArrowheads="1"/>
              </p:cNvSpPr>
              <p:nvPr/>
            </p:nvSpPr>
            <p:spPr bwMode="auto">
              <a:xfrm>
                <a:off x="1240" y="3571"/>
                <a:ext cx="427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Speculativa.</a:t>
                </a:r>
                <a:r>
                  <a:rPr lang="en-GB" altLang="it-IT" sz="1000">
                    <a:solidFill>
                      <a:schemeClr val="tx1"/>
                    </a:solidFill>
                  </a:rPr>
                  <a:t> Obbligazioni altamente speculative: sono spesso inadempienti o scontano altre marcate perdite. </a:t>
                </a:r>
              </a:p>
            </p:txBody>
          </p:sp>
        </p:grpSp>
        <p:grpSp>
          <p:nvGrpSpPr>
            <p:cNvPr id="75" name="Group 28">
              <a:extLst>
                <a:ext uri="{FF2B5EF4-FFF2-40B4-BE49-F238E27FC236}">
                  <a16:creationId xmlns:a16="http://schemas.microsoft.com/office/drawing/2014/main" xmlns="" id="{93286E98-991A-451A-B540-475656861BA8}"/>
                </a:ext>
              </a:extLst>
            </p:cNvPr>
            <p:cNvGrpSpPr>
              <a:grpSpLocks/>
            </p:cNvGrpSpPr>
            <p:nvPr/>
          </p:nvGrpSpPr>
          <p:grpSpPr bwMode="auto">
            <a:xfrm>
              <a:off x="557" y="3835"/>
              <a:ext cx="4956" cy="160"/>
              <a:chOff x="557" y="3835"/>
              <a:chExt cx="4956" cy="160"/>
            </a:xfrm>
          </p:grpSpPr>
          <p:sp>
            <p:nvSpPr>
              <p:cNvPr id="76" name="Rectangle 29">
                <a:extLst>
                  <a:ext uri="{FF2B5EF4-FFF2-40B4-BE49-F238E27FC236}">
                    <a16:creationId xmlns:a16="http://schemas.microsoft.com/office/drawing/2014/main" xmlns="" id="{62B77186-47A9-4B57-B526-A5278CD74A42}"/>
                  </a:ext>
                </a:extLst>
              </p:cNvPr>
              <p:cNvSpPr>
                <a:spLocks noChangeArrowheads="1"/>
              </p:cNvSpPr>
              <p:nvPr/>
            </p:nvSpPr>
            <p:spPr bwMode="auto">
              <a:xfrm>
                <a:off x="557" y="3841"/>
                <a:ext cx="683"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
                </a:r>
              </a:p>
            </p:txBody>
          </p:sp>
          <p:sp>
            <p:nvSpPr>
              <p:cNvPr id="77" name="Rectangle 30">
                <a:extLst>
                  <a:ext uri="{FF2B5EF4-FFF2-40B4-BE49-F238E27FC236}">
                    <a16:creationId xmlns:a16="http://schemas.microsoft.com/office/drawing/2014/main" xmlns="" id="{7D15E85B-CEF2-49A0-AC40-2E2C50B759C1}"/>
                  </a:ext>
                </a:extLst>
              </p:cNvPr>
              <p:cNvSpPr>
                <a:spLocks noChangeArrowheads="1"/>
              </p:cNvSpPr>
              <p:nvPr/>
            </p:nvSpPr>
            <p:spPr bwMode="auto">
              <a:xfrm>
                <a:off x="1240" y="3835"/>
                <a:ext cx="4274"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5pPr>
                <a:lvl6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6pPr>
                <a:lvl7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7pPr>
                <a:lvl8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8pPr>
                <a:lvl9pPr defTabSz="449263" fontAlgn="base">
                  <a:lnSpc>
                    <a:spcPct val="93000"/>
                  </a:lnSpc>
                  <a:spcBef>
                    <a:spcPct val="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defRPr>
                </a:lvl9pPr>
              </a:lstStyle>
              <a:p>
                <a:pPr eaLnBrk="0" hangingPunct="0">
                  <a:lnSpc>
                    <a:spcPct val="100000"/>
                  </a:lnSpc>
                </a:pPr>
                <a:r>
                  <a:rPr lang="en-GB" altLang="it-IT" sz="1000" b="1">
                    <a:solidFill>
                      <a:schemeClr val="tx1"/>
                    </a:solidFill>
                  </a:rPr>
                  <a:t>Categoria Speculativa.</a:t>
                </a:r>
                <a:r>
                  <a:rPr lang="en-GB" altLang="it-IT" sz="1000">
                    <a:solidFill>
                      <a:schemeClr val="tx1"/>
                    </a:solidFill>
                  </a:rPr>
                  <a:t> Obbligazioni con prospettive estremamente basse di pagamento.</a:t>
                </a:r>
              </a:p>
            </p:txBody>
          </p:sp>
        </p:grpSp>
      </p:grpSp>
      <p:sp>
        <p:nvSpPr>
          <p:cNvPr id="95" name="CasellaDiTesto 94">
            <a:extLst>
              <a:ext uri="{FF2B5EF4-FFF2-40B4-BE49-F238E27FC236}">
                <a16:creationId xmlns:a16="http://schemas.microsoft.com/office/drawing/2014/main" xmlns="" id="{40E0711A-5E37-4236-A1BE-7264EBE2D766}"/>
              </a:ext>
            </a:extLst>
          </p:cNvPr>
          <p:cNvSpPr txBox="1"/>
          <p:nvPr/>
        </p:nvSpPr>
        <p:spPr>
          <a:xfrm>
            <a:off x="2044632" y="620013"/>
            <a:ext cx="3082895" cy="369332"/>
          </a:xfrm>
          <a:prstGeom prst="rect">
            <a:avLst/>
          </a:prstGeom>
          <a:noFill/>
        </p:spPr>
        <p:txBody>
          <a:bodyPr wrap="none" rtlCol="0">
            <a:spAutoFit/>
          </a:bodyPr>
          <a:lstStyle/>
          <a:p>
            <a:pPr lvl="0"/>
            <a:r>
              <a:rPr lang="it-IT" b="1">
                <a:solidFill>
                  <a:prstClr val="white"/>
                </a:solidFill>
              </a:rPr>
              <a:t>Scala di rating di Moody’s</a:t>
            </a:r>
            <a:endParaRPr kumimoji="0" lang="it-IT" sz="18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96" name="CasellaDiTesto 95">
            <a:extLst>
              <a:ext uri="{FF2B5EF4-FFF2-40B4-BE49-F238E27FC236}">
                <a16:creationId xmlns:a16="http://schemas.microsoft.com/office/drawing/2014/main" xmlns="" id="{38C88546-90FE-4527-AFCF-8570238ED67F}"/>
              </a:ext>
            </a:extLst>
          </p:cNvPr>
          <p:cNvSpPr txBox="1"/>
          <p:nvPr/>
        </p:nvSpPr>
        <p:spPr>
          <a:xfrm>
            <a:off x="189556" y="100662"/>
            <a:ext cx="2254143" cy="307777"/>
          </a:xfrm>
          <a:prstGeom prst="rect">
            <a:avLst/>
          </a:prstGeom>
          <a:noFill/>
        </p:spPr>
        <p:txBody>
          <a:bodyPr wrap="none" rtlCol="0">
            <a:spAutoFit/>
          </a:bodyPr>
          <a:lstStyle/>
          <a:p>
            <a:pPr lvl="0"/>
            <a:r>
              <a:rPr lang="it-IT" sz="1400">
                <a:solidFill>
                  <a:prstClr val="white"/>
                </a:solidFill>
              </a:rPr>
              <a:t>POPUP 1- SCHERMATA 7</a:t>
            </a:r>
            <a:endParaRPr kumimoji="0" lang="it-IT" sz="1400" i="0" u="none" strike="noStrike" kern="1200" cap="none" spc="0" normalizeH="0" baseline="0" noProof="0" dirty="0">
              <a:ln>
                <a:noFill/>
              </a:ln>
              <a:solidFill>
                <a:prstClr val="white"/>
              </a:solidFill>
              <a:effectLst/>
              <a:uLnTx/>
              <a:uFillTx/>
              <a:latin typeface="Century Gothic"/>
              <a:ea typeface="+mn-ea"/>
              <a:cs typeface="+mn-cs"/>
            </a:endParaRPr>
          </a:p>
        </p:txBody>
      </p:sp>
    </p:spTree>
    <p:extLst>
      <p:ext uri="{BB962C8B-B14F-4D97-AF65-F5344CB8AC3E}">
        <p14:creationId xmlns:p14="http://schemas.microsoft.com/office/powerpoint/2010/main" val="3539713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10320</TotalTime>
  <Words>5643</Words>
  <Application>Microsoft Office PowerPoint</Application>
  <PresentationFormat>Personalizzato</PresentationFormat>
  <Paragraphs>788</Paragraphs>
  <Slides>25</Slides>
  <Notes>23</Notes>
  <HiddenSlides>0</HiddenSlides>
  <MMClips>0</MMClips>
  <ScaleCrop>false</ScaleCrop>
  <HeadingPairs>
    <vt:vector size="6" baseType="variant">
      <vt:variant>
        <vt:lpstr>Tema</vt:lpstr>
      </vt:variant>
      <vt:variant>
        <vt:i4>1</vt:i4>
      </vt:variant>
      <vt:variant>
        <vt:lpstr>Server OLE incorporati</vt:lpstr>
      </vt:variant>
      <vt:variant>
        <vt:i4>1</vt:i4>
      </vt:variant>
      <vt:variant>
        <vt:lpstr>Titoli diapositive</vt:lpstr>
      </vt:variant>
      <vt:variant>
        <vt:i4>25</vt:i4>
      </vt:variant>
    </vt:vector>
  </HeadingPairs>
  <TitlesOfParts>
    <vt:vector size="27" baseType="lpstr">
      <vt:lpstr>Ione</vt:lpstr>
      <vt:lpstr>Equation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elenac</cp:lastModifiedBy>
  <cp:revision>1140</cp:revision>
  <dcterms:created xsi:type="dcterms:W3CDTF">2018-07-03T17:42:04Z</dcterms:created>
  <dcterms:modified xsi:type="dcterms:W3CDTF">2018-11-29T15:09:24Z</dcterms:modified>
</cp:coreProperties>
</file>