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notesMasterIdLst>
    <p:notesMasterId r:id="rId16"/>
  </p:notesMasterIdLst>
  <p:sldIdLst>
    <p:sldId id="256" r:id="rId2"/>
    <p:sldId id="260" r:id="rId3"/>
    <p:sldId id="351" r:id="rId4"/>
    <p:sldId id="360" r:id="rId5"/>
    <p:sldId id="361" r:id="rId6"/>
    <p:sldId id="297" r:id="rId7"/>
    <p:sldId id="349" r:id="rId8"/>
    <p:sldId id="309" r:id="rId9"/>
    <p:sldId id="342" r:id="rId10"/>
    <p:sldId id="357" r:id="rId11"/>
    <p:sldId id="364" r:id="rId12"/>
    <p:sldId id="363" r:id="rId13"/>
    <p:sldId id="295"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8E15"/>
    <a:srgbClr val="005E8A"/>
    <a:srgbClr val="C00000"/>
    <a:srgbClr val="F7F7F7"/>
    <a:srgbClr val="ECECEC"/>
    <a:srgbClr val="F3F3F3"/>
    <a:srgbClr val="F94C43"/>
    <a:srgbClr val="426B6F"/>
    <a:srgbClr val="475993"/>
    <a:srgbClr val="002B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Stile medio 2 - Color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Stile chiaro 1 - Colore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2749" autoAdjust="0"/>
  </p:normalViewPr>
  <p:slideViewPr>
    <p:cSldViewPr snapToGrid="0">
      <p:cViewPr varScale="1">
        <p:scale>
          <a:sx n="36" d="100"/>
          <a:sy n="36" d="100"/>
        </p:scale>
        <p:origin x="180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A6058-E8ED-4072-A8C8-7433F3504CAB}" type="datetimeFigureOut">
              <a:rPr lang="it-IT" smtClean="0"/>
              <a:pPr/>
              <a:t>30/11/2018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BEB06-CD59-4FDF-9C41-A98B09EE3869}" type="slidenum">
              <a:rPr lang="it-IT" smtClean="0"/>
              <a:pPr/>
              <a:t>‹N›</a:t>
            </a:fld>
            <a:endParaRPr lang="it-IT"/>
          </a:p>
        </p:txBody>
      </p:sp>
    </p:spTree>
    <p:extLst>
      <p:ext uri="{BB962C8B-B14F-4D97-AF65-F5344CB8AC3E}">
        <p14:creationId xmlns:p14="http://schemas.microsoft.com/office/powerpoint/2010/main" val="6442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a:t>
            </a:fld>
            <a:endParaRPr lang="it-IT" dirty="0"/>
          </a:p>
        </p:txBody>
      </p:sp>
    </p:spTree>
    <p:extLst>
      <p:ext uri="{BB962C8B-B14F-4D97-AF65-F5344CB8AC3E}">
        <p14:creationId xmlns:p14="http://schemas.microsoft.com/office/powerpoint/2010/main" val="4098815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sz="1200" kern="1200">
                <a:solidFill>
                  <a:schemeClr val="tx1"/>
                </a:solidFill>
                <a:effectLst/>
                <a:latin typeface="+mn-lt"/>
                <a:ea typeface="+mn-ea"/>
                <a:cs typeface="+mn-cs"/>
              </a:rPr>
              <a:t>AUDIO</a:t>
            </a:r>
          </a:p>
          <a:p>
            <a:pPr marL="228600" indent="-228600">
              <a:buFont typeface="+mj-lt"/>
              <a:buAutoNum type="arabicPeriod"/>
            </a:pPr>
            <a:r>
              <a:rPr lang="it-IT" sz="1200" kern="1200">
                <a:solidFill>
                  <a:schemeClr val="tx1"/>
                </a:solidFill>
                <a:effectLst/>
                <a:latin typeface="+mn-lt"/>
                <a:ea typeface="+mn-ea"/>
                <a:cs typeface="+mn-cs"/>
              </a:rPr>
              <a:t>Al fine di misurare se le performance registrate dal campione analizzato fossero superiori o inferiori a quelle del mercato, </a:t>
            </a:r>
          </a:p>
          <a:p>
            <a:pPr marL="228600" indent="-228600">
              <a:buFont typeface="+mj-lt"/>
              <a:buAutoNum type="arabicPeriod"/>
            </a:pPr>
            <a:r>
              <a:rPr lang="it-IT" sz="1200" kern="1200">
                <a:solidFill>
                  <a:schemeClr val="tx1"/>
                </a:solidFill>
                <a:effectLst/>
                <a:latin typeface="+mn-lt"/>
                <a:ea typeface="+mn-ea"/>
                <a:cs typeface="+mn-cs"/>
              </a:rPr>
              <a:t>i risultati della ricerca sono stati confrontati con quelli registrati dalle aziende italiane. </a:t>
            </a:r>
          </a:p>
          <a:p>
            <a:pPr marL="228600" indent="-228600">
              <a:buFont typeface="+mj-lt"/>
              <a:buAutoNum type="arabicPeriod"/>
            </a:pPr>
            <a:r>
              <a:rPr lang="it-IT" sz="1200" kern="1200">
                <a:solidFill>
                  <a:schemeClr val="tx1"/>
                </a:solidFill>
                <a:effectLst/>
                <a:latin typeface="+mn-lt"/>
                <a:ea typeface="+mn-ea"/>
                <a:cs typeface="+mn-cs"/>
              </a:rPr>
              <a:t>Il benchmark selezionato è stato estrapolato dalle informazioni incluse </a:t>
            </a:r>
          </a:p>
          <a:p>
            <a:pPr marL="228600" indent="-228600">
              <a:buFont typeface="+mj-lt"/>
              <a:buAutoNum type="arabicPeriod"/>
            </a:pPr>
            <a:r>
              <a:rPr lang="it-IT" sz="1200" kern="1200">
                <a:solidFill>
                  <a:schemeClr val="tx1"/>
                </a:solidFill>
                <a:effectLst/>
                <a:latin typeface="+mn-lt"/>
                <a:ea typeface="+mn-ea"/>
                <a:cs typeface="+mn-cs"/>
              </a:rPr>
              <a:t>nella ricerca “Dati cumulativi di 2065 società italiane”, una ricerca svolta dall’Ufficio Studi di Mediobanca. </a:t>
            </a:r>
          </a:p>
          <a:p>
            <a:pPr marL="228600" indent="-228600">
              <a:buFont typeface="+mj-lt"/>
              <a:buAutoNum type="arabicPeriod"/>
            </a:pPr>
            <a:r>
              <a:rPr lang="it-IT" sz="1200" kern="1200">
                <a:solidFill>
                  <a:schemeClr val="tx1"/>
                </a:solidFill>
                <a:effectLst/>
                <a:latin typeface="+mn-lt"/>
                <a:ea typeface="+mn-ea"/>
                <a:cs typeface="+mn-cs"/>
              </a:rPr>
              <a:t>Per migliorare la comparabilità dei dati è opportuno sottolineare che: </a:t>
            </a:r>
          </a:p>
          <a:p>
            <a:pPr marL="228600" indent="-228600">
              <a:buFont typeface="+mj-lt"/>
              <a:buAutoNum type="arabicPeriod"/>
            </a:pPr>
            <a:r>
              <a:rPr lang="it-IT" sz="1200" kern="1200">
                <a:solidFill>
                  <a:schemeClr val="tx1"/>
                </a:solidFill>
                <a:effectLst/>
                <a:latin typeface="+mn-lt"/>
                <a:ea typeface="+mn-ea"/>
                <a:cs typeface="+mn-cs"/>
              </a:rPr>
              <a:t>le aziende pubbliche sono state escluse dal benchmark </a:t>
            </a:r>
          </a:p>
          <a:p>
            <a:pPr marL="228600" indent="-228600">
              <a:buFont typeface="+mj-lt"/>
              <a:buAutoNum type="arabicPeriod"/>
            </a:pPr>
            <a:r>
              <a:rPr lang="it-IT" sz="1200" kern="1200">
                <a:solidFill>
                  <a:schemeClr val="tx1"/>
                </a:solidFill>
                <a:effectLst/>
                <a:latin typeface="+mn-lt"/>
                <a:ea typeface="+mn-ea"/>
                <a:cs typeface="+mn-cs"/>
              </a:rPr>
              <a:t>e il benchmark è basato sullo stesso periodo di possesso delle aziende incluse nel campione analizzato e quindi può variare tra Buy-out e Venture Capital.</a:t>
            </a: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314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a:solidFill>
                  <a:schemeClr val="tx1"/>
                </a:solidFill>
                <a:latin typeface="Garamond"/>
                <a:ea typeface="+mn-ea"/>
                <a:cs typeface="Garamond"/>
              </a:rPr>
              <a:t>AUDIO</a:t>
            </a:r>
          </a:p>
          <a:p>
            <a:pPr marL="228600" indent="-228600">
              <a:buFont typeface="+mj-lt"/>
              <a:buAutoNum type="arabicPeriod"/>
            </a:pPr>
            <a:r>
              <a:rPr lang="it-IT" sz="1200" kern="1200">
                <a:solidFill>
                  <a:schemeClr val="tx1"/>
                </a:solidFill>
                <a:effectLst/>
                <a:latin typeface="+mn-lt"/>
                <a:ea typeface="+mn-ea"/>
                <a:cs typeface="+mn-cs"/>
              </a:rPr>
              <a:t>Vediamo adesso il significato dei principali termini e abbreviazioni utilizzati nello studio di settore, </a:t>
            </a:r>
          </a:p>
          <a:p>
            <a:pPr marL="228600" indent="-228600">
              <a:buFont typeface="+mj-lt"/>
              <a:buAutoNum type="arabicPeriod"/>
            </a:pPr>
            <a:r>
              <a:rPr lang="it-IT" sz="1200" kern="1200">
                <a:solidFill>
                  <a:schemeClr val="tx1"/>
                </a:solidFill>
                <a:effectLst/>
                <a:latin typeface="+mn-lt"/>
                <a:ea typeface="+mn-ea"/>
                <a:cs typeface="+mn-cs"/>
              </a:rPr>
              <a:t>a cominciare dalle società partecipate, </a:t>
            </a:r>
          </a:p>
          <a:p>
            <a:pPr marL="228600" indent="-228600">
              <a:buFont typeface="+mj-lt"/>
              <a:buAutoNum type="arabicPeriod"/>
            </a:pPr>
            <a:r>
              <a:rPr lang="it-IT" sz="1200" kern="1200">
                <a:solidFill>
                  <a:schemeClr val="tx1"/>
                </a:solidFill>
                <a:effectLst/>
                <a:latin typeface="+mn-lt"/>
                <a:ea typeface="+mn-ea"/>
                <a:cs typeface="+mn-cs"/>
              </a:rPr>
              <a:t>che sono quelle società incluse nel portafoglio degli operatori Private Equity.</a:t>
            </a:r>
          </a:p>
          <a:p>
            <a:pPr marL="228600" indent="-228600">
              <a:buFont typeface="+mj-lt"/>
              <a:buAutoNum type="arabicPeriod"/>
            </a:pPr>
            <a:r>
              <a:rPr lang="it-IT" sz="1200" kern="1200">
                <a:solidFill>
                  <a:schemeClr val="tx1"/>
                </a:solidFill>
                <a:effectLst/>
                <a:latin typeface="+mn-lt"/>
                <a:ea typeface="+mn-ea"/>
                <a:cs typeface="+mn-cs"/>
              </a:rPr>
              <a:t>Quando si parla di Buy-out ci si riferisce </a:t>
            </a:r>
          </a:p>
          <a:p>
            <a:pPr marL="228600" indent="-228600">
              <a:buFont typeface="+mj-lt"/>
              <a:buAutoNum type="arabicPeriod"/>
            </a:pPr>
            <a:r>
              <a:rPr lang="it-IT" sz="1200" kern="1200">
                <a:solidFill>
                  <a:schemeClr val="tx1"/>
                </a:solidFill>
                <a:effectLst/>
                <a:latin typeface="+mn-lt"/>
                <a:ea typeface="+mn-ea"/>
                <a:cs typeface="+mn-cs"/>
              </a:rPr>
              <a:t>all’acquisto di una società mediante l’utilizzo di capitale proprio o preso a prestito. </a:t>
            </a:r>
          </a:p>
          <a:p>
            <a:pPr marL="228600" indent="-228600">
              <a:buFont typeface="+mj-lt"/>
              <a:buAutoNum type="arabicPeriod"/>
            </a:pPr>
            <a:r>
              <a:rPr lang="it-IT" sz="1200" kern="1200">
                <a:solidFill>
                  <a:schemeClr val="tx1"/>
                </a:solidFill>
                <a:effectLst/>
                <a:latin typeface="+mn-lt"/>
                <a:ea typeface="+mn-ea"/>
                <a:cs typeface="+mn-cs"/>
              </a:rPr>
              <a:t>Il debito è garantito dall’attivo della società acquisita </a:t>
            </a:r>
          </a:p>
          <a:p>
            <a:pPr marL="228600" indent="-228600">
              <a:buFont typeface="+mj-lt"/>
              <a:buAutoNum type="arabicPeriod"/>
            </a:pPr>
            <a:r>
              <a:rPr lang="it-IT" sz="1200" kern="1200">
                <a:solidFill>
                  <a:schemeClr val="tx1"/>
                </a:solidFill>
                <a:effectLst/>
                <a:latin typeface="+mn-lt"/>
                <a:ea typeface="+mn-ea"/>
                <a:cs typeface="+mn-cs"/>
              </a:rPr>
              <a:t>e il rimborso dello stesso avviene mediante il cash-flow generato.</a:t>
            </a:r>
          </a:p>
          <a:p>
            <a:pPr marL="228600" indent="-228600">
              <a:buFont typeface="+mj-lt"/>
              <a:buAutoNum type="arabicPeriod"/>
            </a:pPr>
            <a:r>
              <a:rPr lang="it-IT"/>
              <a:t>Il tasso annuo di crescita composto, più comunemente noto come CAGR dall’acronimo anglosassone Compounded Average Growth Rate, </a:t>
            </a:r>
          </a:p>
          <a:p>
            <a:pPr marL="228600" indent="-228600">
              <a:buFont typeface="+mj-lt"/>
              <a:buAutoNum type="arabicPeriod"/>
            </a:pPr>
            <a:r>
              <a:rPr lang="it-IT"/>
              <a:t>è il tasso di crescita annuale di una grandezza in un dato periodo di tempo. </a:t>
            </a:r>
          </a:p>
          <a:p>
            <a:pPr marL="228600" indent="-228600">
              <a:buFont typeface="+mj-lt"/>
              <a:buAutoNum type="arabicPeriod"/>
            </a:pPr>
            <a:r>
              <a:rPr lang="it-IT"/>
              <a:t>Si tratta di una formula matematica che fornisce un tasso “omogeneo”, ovvero a che tasso di crescita una data grandezza sarebbe cresciuta sul periodo se fosse cresciuta ad un tasso costante. </a:t>
            </a:r>
          </a:p>
          <a:p>
            <a:pPr marL="228600" indent="-228600">
              <a:buFont typeface="+mj-lt"/>
              <a:buAutoNum type="arabicPeriod"/>
            </a:pPr>
            <a:r>
              <a:rPr lang="it-IT"/>
              <a:t>Il CAGR è calcolato prendendo la n-esima radice del tasso di crescita % totale, dove “n” è il numero di anni del periodo considerato.</a:t>
            </a:r>
          </a:p>
          <a:p>
            <a:pPr marL="228600" indent="-228600">
              <a:buFont typeface="+mj-lt"/>
              <a:buAutoNum type="arabicPeriod"/>
            </a:pPr>
            <a:r>
              <a:rPr lang="it-IT"/>
              <a:t>EBITDA, invece, è il termine anglosassone per indicare </a:t>
            </a:r>
          </a:p>
          <a:p>
            <a:pPr marL="228600" indent="-228600">
              <a:buFont typeface="+mj-lt"/>
              <a:buAutoNum type="arabicPeriod"/>
            </a:pPr>
            <a:r>
              <a:rPr lang="it-IT"/>
              <a:t>il Margine Operativo Lordo, inteso come il risultato della gestione ordinaria caratteristica e </a:t>
            </a:r>
          </a:p>
          <a:p>
            <a:pPr marL="228600" indent="-228600">
              <a:buFont typeface="+mj-lt"/>
              <a:buAutoNum type="arabicPeriod"/>
            </a:pPr>
            <a:r>
              <a:rPr lang="it-IT"/>
              <a:t>definito dalla differenza tra i ricavi e i costi operativi, esclusi gli ammortamenti, gli interessi passivi netti e le imposte.</a:t>
            </a:r>
          </a:p>
          <a:p>
            <a:pPr marL="228600" indent="-228600">
              <a:buFont typeface="+mj-lt"/>
              <a:buAutoNum type="arabicPeriod"/>
            </a:pPr>
            <a:endParaRPr lang="it-IT" sz="1200" b="0" i="0" u="none" strike="noStrike" kern="1200" baseline="0" dirty="0">
              <a:solidFill>
                <a:schemeClr val="tx1"/>
              </a:solidFill>
              <a:latin typeface="+mn-lt"/>
              <a:ea typeface="+mn-ea"/>
              <a:cs typeface="+mn-cs"/>
            </a:endParaRPr>
          </a:p>
          <a:p>
            <a:endParaRPr lang="it-IT" sz="1200" b="0" i="0" u="none" strike="noStrike" kern="1200" baseline="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37911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lnSpc>
                <a:spcPct val="150000"/>
              </a:lnSpc>
              <a:buFont typeface="+mj-lt"/>
              <a:buNone/>
            </a:pPr>
            <a:r>
              <a:rPr lang="it-IT" sz="1200" kern="1200" dirty="0">
                <a:solidFill>
                  <a:schemeClr val="tx1"/>
                </a:solidFill>
                <a:latin typeface="Garamond"/>
                <a:ea typeface="+mn-ea"/>
                <a:cs typeface="Garamond"/>
              </a:rPr>
              <a:t>AUDIO</a:t>
            </a:r>
          </a:p>
          <a:p>
            <a:pPr marL="228600" indent="-228600">
              <a:buFont typeface="+mj-lt"/>
              <a:buAutoNum type="arabicPeriod"/>
            </a:pPr>
            <a:r>
              <a:rPr lang="it-IT" sz="1200" kern="1200">
                <a:solidFill>
                  <a:schemeClr val="tx1"/>
                </a:solidFill>
                <a:effectLst/>
                <a:latin typeface="+mn-lt"/>
                <a:ea typeface="+mn-ea"/>
                <a:cs typeface="+mn-cs"/>
              </a:rPr>
              <a:t>Il Prodotto Interno Lordo è una misura dell’attività economica di un Paese. </a:t>
            </a:r>
          </a:p>
          <a:p>
            <a:pPr marL="228600" indent="-228600">
              <a:buFont typeface="+mj-lt"/>
              <a:buAutoNum type="arabicPeriod"/>
            </a:pPr>
            <a:r>
              <a:rPr lang="it-IT" sz="1200" kern="1200">
                <a:solidFill>
                  <a:schemeClr val="tx1"/>
                </a:solidFill>
                <a:effectLst/>
                <a:latin typeface="+mn-lt"/>
                <a:ea typeface="+mn-ea"/>
                <a:cs typeface="+mn-cs"/>
              </a:rPr>
              <a:t>È dato dalla somma del valore totale della produzione di beni e servizi di un Paese. </a:t>
            </a:r>
          </a:p>
          <a:p>
            <a:pPr marL="228600" indent="-228600">
              <a:buFont typeface="+mj-lt"/>
              <a:buAutoNum type="arabicPeriod"/>
            </a:pPr>
            <a:r>
              <a:rPr lang="it-IT" sz="1200" kern="1200">
                <a:solidFill>
                  <a:schemeClr val="tx1"/>
                </a:solidFill>
                <a:effectLst/>
                <a:latin typeface="+mn-lt"/>
                <a:ea typeface="+mn-ea"/>
                <a:cs typeface="+mn-cs"/>
              </a:rPr>
              <a:t>È di norma valutato a prezzi di mercato, escludendo la tassazione indiretta e aggiungendo tutti i sussidi statali. Questa misura può comunque essere valutata al costo dei fattori della produzione. </a:t>
            </a:r>
          </a:p>
          <a:p>
            <a:pPr marL="228600" indent="-228600">
              <a:buFont typeface="+mj-lt"/>
              <a:buAutoNum type="arabicPeriod"/>
            </a:pPr>
            <a:r>
              <a:rPr lang="it-IT" sz="1200" b="0" i="0" u="none" strike="noStrike" kern="1200" baseline="0">
                <a:solidFill>
                  <a:schemeClr val="tx1"/>
                </a:solidFill>
                <a:effectLst/>
                <a:latin typeface="+mn-lt"/>
                <a:ea typeface="+mn-ea"/>
                <a:cs typeface="+mn-cs"/>
              </a:rPr>
              <a:t>L’inflazione è l’aumento dei prezzi ed erode il potere di acquisto di una moneta. </a:t>
            </a:r>
          </a:p>
          <a:p>
            <a:pPr marL="228600" indent="-228600">
              <a:buFont typeface="+mj-lt"/>
              <a:buAutoNum type="arabicPeriod"/>
            </a:pPr>
            <a:r>
              <a:rPr lang="it-IT" sz="1200" b="0" i="0" u="none" strike="noStrike" kern="1200" baseline="0">
                <a:solidFill>
                  <a:schemeClr val="tx1"/>
                </a:solidFill>
                <a:effectLst/>
                <a:latin typeface="+mn-lt"/>
                <a:ea typeface="+mn-ea"/>
                <a:cs typeface="+mn-cs"/>
              </a:rPr>
              <a:t>Si riferisce di solito ai prezzi al dettaglio, ma può essere anche applicata ai prezzi dei prodotti all’ingrosso, degli stipendi, o degli investimenti.</a:t>
            </a:r>
          </a:p>
          <a:p>
            <a:pPr marL="228600" indent="-228600">
              <a:buFont typeface="+mj-lt"/>
              <a:buAutoNum type="arabicPeriod"/>
            </a:pPr>
            <a:r>
              <a:rPr lang="it-IT" sz="1200" b="0" i="0" u="none" strike="noStrike" kern="1200" baseline="0">
                <a:solidFill>
                  <a:schemeClr val="tx1"/>
                </a:solidFill>
                <a:effectLst/>
                <a:latin typeface="+mn-lt"/>
                <a:ea typeface="+mn-ea"/>
                <a:cs typeface="+mn-cs"/>
              </a:rPr>
              <a:t>È di norma espressa da una percentuale che indica la variazione annuale dei prezzi di un paniere di riferimento.</a:t>
            </a:r>
          </a:p>
          <a:p>
            <a:pPr marL="228600" indent="-228600">
              <a:buFont typeface="+mj-lt"/>
              <a:buAutoNum type="arabicPeriod"/>
            </a:pPr>
            <a:r>
              <a:rPr lang="it-IT" sz="1200" b="0" i="0" u="none" strike="noStrike" kern="1200" baseline="0">
                <a:solidFill>
                  <a:schemeClr val="tx1"/>
                </a:solidFill>
                <a:effectLst/>
                <a:latin typeface="+mn-lt"/>
                <a:ea typeface="+mn-ea"/>
                <a:cs typeface="+mn-cs"/>
              </a:rPr>
              <a:t>Private Equity, è il termine utilizzato per indicare, in modo generale, </a:t>
            </a:r>
          </a:p>
          <a:p>
            <a:pPr marL="228600" indent="-228600">
              <a:buFont typeface="+mj-lt"/>
              <a:buAutoNum type="arabicPeriod"/>
            </a:pPr>
            <a:r>
              <a:rPr lang="it-IT" sz="1200" b="0" i="0" u="none" strike="noStrike" kern="1200" baseline="0">
                <a:solidFill>
                  <a:schemeClr val="tx1"/>
                </a:solidFill>
                <a:effectLst/>
                <a:latin typeface="+mn-lt"/>
                <a:ea typeface="+mn-ea"/>
                <a:cs typeface="+mn-cs"/>
              </a:rPr>
              <a:t>il “mestiere” dell’investitore nel capitale di rischio. Fa riferimento sia alle operazioni di investimento nella fase iniziale di vita dell’azienda, che a quelle realizzate in fasi successive del ciclo di vita. </a:t>
            </a:r>
          </a:p>
          <a:p>
            <a:pPr marL="228600" indent="-228600">
              <a:buFont typeface="+mj-lt"/>
              <a:buAutoNum type="arabicPeriod"/>
            </a:pPr>
            <a:r>
              <a:rPr lang="it-IT" sz="1200" b="0" i="0" u="none" strike="noStrike" kern="1200" baseline="0">
                <a:solidFill>
                  <a:schemeClr val="tx1"/>
                </a:solidFill>
                <a:effectLst/>
                <a:latin typeface="+mn-lt"/>
                <a:ea typeface="+mn-ea"/>
                <a:cs typeface="+mn-cs"/>
              </a:rPr>
              <a:t>Gli operatori di Private Equity si aspettano alti rendimenti in ragione anche della bassa liquidità degli investimenti realizzati.</a:t>
            </a:r>
          </a:p>
          <a:p>
            <a:pPr marL="228600" indent="-228600">
              <a:buFont typeface="+mj-lt"/>
              <a:buAutoNum type="arabicPeriod"/>
            </a:pPr>
            <a:r>
              <a:rPr lang="it-IT" sz="1200" b="0" i="0" u="none" strike="noStrike" kern="1200" baseline="0">
                <a:solidFill>
                  <a:schemeClr val="tx1"/>
                </a:solidFill>
                <a:effectLst/>
                <a:latin typeface="+mn-lt"/>
                <a:ea typeface="+mn-ea"/>
                <a:cs typeface="+mn-cs"/>
              </a:rPr>
              <a:t>Il Venture Capital è l’attività di </a:t>
            </a:r>
          </a:p>
          <a:p>
            <a:pPr marL="228600" indent="-228600">
              <a:buFont typeface="+mj-lt"/>
              <a:buAutoNum type="arabicPeriod"/>
            </a:pPr>
            <a:r>
              <a:rPr lang="it-IT" sz="1200" b="0" i="0" u="none" strike="noStrike" kern="1200" baseline="0">
                <a:solidFill>
                  <a:schemeClr val="tx1"/>
                </a:solidFill>
                <a:effectLst/>
                <a:latin typeface="+mn-lt"/>
                <a:ea typeface="+mn-ea"/>
                <a:cs typeface="+mn-cs"/>
              </a:rPr>
              <a:t>Private Equity finalizzata all’avvio dell’impresa o al suo sviluppo nella fase embrionale, </a:t>
            </a:r>
          </a:p>
          <a:p>
            <a:pPr marL="228600" indent="-228600">
              <a:buFont typeface="+mj-lt"/>
              <a:buAutoNum type="arabicPeriod"/>
            </a:pPr>
            <a:r>
              <a:rPr lang="it-IT" sz="1200" b="0" i="0" u="none" strike="noStrike" kern="1200" baseline="0">
                <a:solidFill>
                  <a:schemeClr val="tx1"/>
                </a:solidFill>
                <a:effectLst/>
                <a:latin typeface="+mn-lt"/>
                <a:ea typeface="+mn-ea"/>
                <a:cs typeface="+mn-cs"/>
              </a:rPr>
              <a:t>e rappresenta una valida fonte alternativa di finanziamento per gli imprenditori. </a:t>
            </a:r>
          </a:p>
          <a:p>
            <a:pPr marL="228600" indent="-228600">
              <a:buFont typeface="+mj-lt"/>
              <a:buAutoNum type="arabicPeriod"/>
            </a:pPr>
            <a:endParaRPr lang="it-IT" sz="1200" b="0" i="0" u="none" strike="noStrike" kern="1200" baseline="0" dirty="0">
              <a:solidFill>
                <a:schemeClr val="tx1"/>
              </a:solidFill>
              <a:latin typeface="+mn-lt"/>
              <a:ea typeface="+mn-ea"/>
              <a:cs typeface="+mn-cs"/>
            </a:endParaRPr>
          </a:p>
          <a:p>
            <a:endParaRPr lang="it-IT" sz="1200" b="0" i="0" u="none" strike="noStrike" kern="1200" baseline="0" dirty="0">
              <a:solidFill>
                <a:schemeClr val="tx1"/>
              </a:solidFill>
              <a:latin typeface="+mn-lt"/>
              <a:ea typeface="+mn-ea"/>
              <a:cs typeface="+mn-cs"/>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21510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AUDIO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a:solidFill>
                  <a:schemeClr val="tx1"/>
                </a:solidFill>
                <a:effectLst/>
                <a:latin typeface="+mn-lt"/>
                <a:ea typeface="+mn-ea"/>
                <a:cs typeface="+mn-cs"/>
              </a:rPr>
              <a:t>Bene, </a:t>
            </a:r>
            <a:r>
              <a:rPr lang="it-IT" sz="1200" b="0" i="0" kern="1200" baseline="0" dirty="0">
                <a:solidFill>
                  <a:schemeClr val="tx1"/>
                </a:solidFill>
                <a:effectLst/>
                <a:latin typeface="+mn-lt"/>
                <a:ea typeface="+mn-ea"/>
                <a:cs typeface="+mn-cs"/>
              </a:rPr>
              <a:t>vai a fare il </a:t>
            </a:r>
            <a:r>
              <a:rPr lang="it-IT" sz="1200" b="0" i="0" kern="1200" dirty="0">
                <a:solidFill>
                  <a:schemeClr val="tx1"/>
                </a:solidFill>
                <a:effectLst/>
                <a:latin typeface="+mn-lt"/>
                <a:ea typeface="+mn-ea"/>
                <a:cs typeface="+mn-cs"/>
              </a:rPr>
              <a:t>punto con l’esperto. Clicca sulle domande e scopri le risposte.</a:t>
            </a:r>
          </a:p>
          <a:p>
            <a:endParaRPr lang="it-IT"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956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AUDIO</a:t>
            </a:r>
          </a:p>
          <a:p>
            <a:r>
              <a:rPr lang="it-IT" baseline="0" dirty="0"/>
              <a:t>Ora fermati un secondo e </a:t>
            </a:r>
            <a:r>
              <a:rPr lang="it-IT" dirty="0"/>
              <a:t>prova a rispondere a questa domanda!</a:t>
            </a:r>
          </a:p>
          <a:p>
            <a:endParaRPr lang="it-IT" dirty="0"/>
          </a:p>
          <a:p>
            <a:r>
              <a:rPr lang="it-IT" dirty="0"/>
              <a:t>Feedback.</a:t>
            </a:r>
          </a:p>
          <a:p>
            <a:pPr marL="228600" indent="-228600" algn="just">
              <a:lnSpc>
                <a:spcPct val="120000"/>
              </a:lnSpc>
              <a:buFont typeface="+mj-lt"/>
              <a:buAutoNum type="arabicPeriod"/>
              <a:defRPr/>
            </a:pPr>
            <a:r>
              <a:rPr lang="it-IT" dirty="0"/>
              <a:t>Esatto!/Non esatto</a:t>
            </a:r>
            <a:r>
              <a:rPr lang="it-IT"/>
              <a:t>!</a:t>
            </a:r>
            <a:r>
              <a:rPr lang="it-IT" baseline="0"/>
              <a:t> Le aziende gestite da Private Equity e Venture capital evidenziano tassi di occupazione sempre positivi ed in crescita del 5% nell’ultimo decennio.</a:t>
            </a:r>
            <a:endParaRPr lang="it-IT" sz="1200" b="0" dirty="0">
              <a:cs typeface="Arial" charset="0"/>
            </a:endParaRP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14</a:t>
            </a:fld>
            <a:endParaRPr lang="it-IT"/>
          </a:p>
        </p:txBody>
      </p:sp>
    </p:spTree>
    <p:extLst>
      <p:ext uri="{BB962C8B-B14F-4D97-AF65-F5344CB8AC3E}">
        <p14:creationId xmlns:p14="http://schemas.microsoft.com/office/powerpoint/2010/main" val="312937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a:t>AUDIO</a:t>
            </a:r>
          </a:p>
          <a:p>
            <a:pPr marL="228600" indent="-228600">
              <a:buFont typeface="+mj-lt"/>
              <a:buAutoNum type="arabicPeriod"/>
            </a:pPr>
            <a:r>
              <a:rPr lang="it-IT" sz="1200" kern="1200">
                <a:solidFill>
                  <a:schemeClr val="tx1"/>
                </a:solidFill>
                <a:effectLst/>
                <a:latin typeface="+mn-lt"/>
                <a:ea typeface="+mn-ea"/>
                <a:cs typeface="+mn-cs"/>
              </a:rPr>
              <a:t>I dati sull’impatto economico del Private Equity e del Venture Capital in Italia sono positivi.</a:t>
            </a:r>
          </a:p>
          <a:p>
            <a:pPr marL="228600" indent="-228600">
              <a:buFont typeface="+mj-lt"/>
              <a:buAutoNum type="arabicPeriod"/>
            </a:pPr>
            <a:r>
              <a:rPr lang="it-IT" sz="1200" kern="1200">
                <a:solidFill>
                  <a:schemeClr val="tx1"/>
                </a:solidFill>
                <a:effectLst/>
                <a:latin typeface="+mn-lt"/>
                <a:ea typeface="+mn-ea"/>
                <a:cs typeface="+mn-cs"/>
              </a:rPr>
              <a:t>Le aziende partecipate hanno confermato performance migliori rispetto sia al PIL nazionale sia ad altre aziende italiane di dimensioni simili, </a:t>
            </a:r>
          </a:p>
          <a:p>
            <a:pPr marL="228600" indent="-228600">
              <a:buFont typeface="+mj-lt"/>
              <a:buAutoNum type="arabicPeriod"/>
            </a:pPr>
            <a:r>
              <a:rPr lang="it-IT" sz="1200" kern="1200">
                <a:solidFill>
                  <a:schemeClr val="tx1"/>
                </a:solidFill>
                <a:effectLst/>
                <a:latin typeface="+mn-lt"/>
                <a:ea typeface="+mn-ea"/>
                <a:cs typeface="+mn-cs"/>
              </a:rPr>
              <a:t>ma anche una crescita dell’occupazione superiore alla media italiana.</a:t>
            </a:r>
          </a:p>
          <a:p>
            <a:pPr marL="228600" indent="-228600" algn="just">
              <a:lnSpc>
                <a:spcPct val="120000"/>
              </a:lnSpc>
              <a:buFont typeface="+mj-lt"/>
              <a:buAutoNum type="arabicPeriod"/>
              <a:defRPr/>
            </a:pPr>
            <a:r>
              <a:rPr lang="it-IT" sz="1200">
                <a:cs typeface="Arial" charset="0"/>
              </a:rPr>
              <a:t>Fai clic sulle immagini e scopri di che cosa parleremo nelle prossime pagine!</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2</a:t>
            </a:fld>
            <a:endParaRPr lang="it-IT"/>
          </a:p>
        </p:txBody>
      </p:sp>
    </p:spTree>
    <p:extLst>
      <p:ext uri="{BB962C8B-B14F-4D97-AF65-F5344CB8AC3E}">
        <p14:creationId xmlns:p14="http://schemas.microsoft.com/office/powerpoint/2010/main" val="3558491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sz="1200" kern="1200">
                <a:solidFill>
                  <a:schemeClr val="tx1"/>
                </a:solidFill>
                <a:effectLst/>
                <a:latin typeface="+mn-lt"/>
                <a:ea typeface="+mn-ea"/>
                <a:cs typeface="+mn-cs"/>
              </a:rPr>
              <a:t>AUDIO</a:t>
            </a:r>
          </a:p>
          <a:p>
            <a:pPr marL="228600" indent="-228600">
              <a:buFont typeface="+mj-lt"/>
              <a:buAutoNum type="arabicPeriod"/>
            </a:pPr>
            <a:r>
              <a:rPr lang="it-IT" sz="1200" kern="1200">
                <a:solidFill>
                  <a:schemeClr val="tx1"/>
                </a:solidFill>
                <a:effectLst/>
                <a:latin typeface="+mn-lt"/>
                <a:ea typeface="+mn-ea"/>
                <a:cs typeface="+mn-cs"/>
              </a:rPr>
              <a:t>Le aziende partecipate da Private Equity hanno confermato </a:t>
            </a:r>
          </a:p>
          <a:p>
            <a:pPr marL="228600" indent="-228600">
              <a:buFont typeface="+mj-lt"/>
              <a:buAutoNum type="arabicPeriod"/>
            </a:pPr>
            <a:r>
              <a:rPr lang="it-IT" sz="1200" kern="1200">
                <a:solidFill>
                  <a:schemeClr val="tx1"/>
                </a:solidFill>
                <a:effectLst/>
                <a:latin typeface="+mn-lt"/>
                <a:ea typeface="+mn-ea"/>
                <a:cs typeface="+mn-cs"/>
              </a:rPr>
              <a:t>nel 2016 performance migliori </a:t>
            </a:r>
          </a:p>
          <a:p>
            <a:pPr marL="228600" indent="-228600">
              <a:buFont typeface="+mj-lt"/>
              <a:buAutoNum type="arabicPeriod"/>
            </a:pPr>
            <a:r>
              <a:rPr lang="it-IT" sz="1200" kern="1200">
                <a:solidFill>
                  <a:schemeClr val="tx1"/>
                </a:solidFill>
                <a:effectLst/>
                <a:latin typeface="+mn-lt"/>
                <a:ea typeface="+mn-ea"/>
                <a:cs typeface="+mn-cs"/>
              </a:rPr>
              <a:t>rispetto sia al PIL nazionale </a:t>
            </a:r>
          </a:p>
          <a:p>
            <a:pPr marL="228600" indent="-228600">
              <a:buFont typeface="+mj-lt"/>
              <a:buAutoNum type="arabicPeriod"/>
            </a:pPr>
            <a:r>
              <a:rPr lang="it-IT" sz="1200" kern="1200">
                <a:solidFill>
                  <a:schemeClr val="tx1"/>
                </a:solidFill>
                <a:effectLst/>
                <a:latin typeface="+mn-lt"/>
                <a:ea typeface="+mn-ea"/>
                <a:cs typeface="+mn-cs"/>
              </a:rPr>
              <a:t>sia ad altre aziende italiane di dimensioni simili.</a:t>
            </a:r>
          </a:p>
          <a:p>
            <a:pPr marL="228600" indent="-228600">
              <a:buFont typeface="+mj-lt"/>
              <a:buAutoNum type="arabicPeriod"/>
            </a:pPr>
            <a:r>
              <a:rPr lang="it-IT" sz="1200" kern="1200">
                <a:solidFill>
                  <a:schemeClr val="tx1"/>
                </a:solidFill>
                <a:effectLst/>
                <a:latin typeface="+mn-lt"/>
                <a:ea typeface="+mn-ea"/>
                <a:cs typeface="+mn-cs"/>
              </a:rPr>
              <a:t>La crescita dei ricavi delle aziende in portafoglio a Private Equity rimane pressochè in linea con gli anni precedenti, </a:t>
            </a:r>
          </a:p>
          <a:p>
            <a:pPr marL="228600" indent="-228600">
              <a:buFont typeface="+mj-lt"/>
              <a:buAutoNum type="arabicPeriod"/>
            </a:pPr>
            <a:r>
              <a:rPr lang="it-IT" sz="1200" kern="1200">
                <a:solidFill>
                  <a:schemeClr val="tx1"/>
                </a:solidFill>
                <a:effectLst/>
                <a:latin typeface="+mn-lt"/>
                <a:ea typeface="+mn-ea"/>
                <a:cs typeface="+mn-cs"/>
              </a:rPr>
              <a:t>confermando un trend significativamente più alto del tasso di crescita del PIL italiano.</a:t>
            </a:r>
          </a:p>
          <a:p>
            <a:pPr marL="228600" indent="-228600">
              <a:buFont typeface="+mj-lt"/>
              <a:buAutoNum type="arabicPeriod"/>
            </a:pPr>
            <a:r>
              <a:rPr lang="it-IT" sz="1200" kern="1200">
                <a:solidFill>
                  <a:schemeClr val="tx1"/>
                </a:solidFill>
                <a:effectLst/>
                <a:latin typeface="+mn-lt"/>
                <a:ea typeface="+mn-ea"/>
                <a:cs typeface="+mn-cs"/>
              </a:rPr>
              <a:t>Il tasso di crescita dei ricavi delle aziende in portafoglio a Private Equity e Venture Capital </a:t>
            </a:r>
          </a:p>
          <a:p>
            <a:pPr marL="228600" indent="-228600">
              <a:buFont typeface="+mj-lt"/>
              <a:buAutoNum type="arabicPeriod"/>
            </a:pPr>
            <a:r>
              <a:rPr lang="it-IT" sz="1200" kern="1200">
                <a:solidFill>
                  <a:schemeClr val="tx1"/>
                </a:solidFill>
                <a:effectLst/>
                <a:latin typeface="+mn-lt"/>
                <a:ea typeface="+mn-ea"/>
                <a:cs typeface="+mn-cs"/>
              </a:rPr>
              <a:t>è superiore di 4 punti percentuali rispetto al benchmark di aziende italiane di dimensioni simili.</a:t>
            </a:r>
          </a:p>
          <a:p>
            <a:pPr marL="228600" indent="-228600">
              <a:buFont typeface="+mj-lt"/>
              <a:buAutoNum type="arabicPeriod"/>
            </a:pPr>
            <a:endParaRPr lang="it-IT" sz="1200" kern="1200">
              <a:solidFill>
                <a:schemeClr val="tx1"/>
              </a:solidFill>
              <a:effectLst/>
              <a:latin typeface="+mn-lt"/>
              <a:ea typeface="+mn-ea"/>
              <a:cs typeface="+mn-cs"/>
            </a:endParaRPr>
          </a:p>
          <a:p>
            <a:pPr marL="228600" indent="-228600">
              <a:buFont typeface="+mj-lt"/>
              <a:buAutoNum type="arabicPeriod"/>
            </a:pPr>
            <a:endParaRPr lang="it-IT" sz="1200" kern="1200">
              <a:solidFill>
                <a:schemeClr val="tx1"/>
              </a:solidFill>
              <a:effectLst/>
              <a:latin typeface="+mn-lt"/>
              <a:ea typeface="+mn-ea"/>
              <a:cs typeface="+mn-cs"/>
            </a:endParaRPr>
          </a:p>
          <a:p>
            <a:pPr algn="just">
              <a:lnSpc>
                <a:spcPct val="120000"/>
              </a:lnSpc>
              <a:defRPr/>
            </a:pPr>
            <a:endParaRPr lang="it-IT" sz="1200" dirty="0">
              <a:cs typeface="Arial" charset="0"/>
            </a:endParaRP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0894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sz="1200" kern="1200">
                <a:solidFill>
                  <a:schemeClr val="tx1"/>
                </a:solidFill>
                <a:effectLst/>
                <a:latin typeface="+mn-lt"/>
                <a:ea typeface="+mn-ea"/>
                <a:cs typeface="+mn-cs"/>
              </a:rPr>
              <a:t>AUDIO</a:t>
            </a:r>
          </a:p>
          <a:p>
            <a:pPr marL="228600" indent="-228600">
              <a:buFont typeface="+mj-lt"/>
              <a:buAutoNum type="arabicPeriod"/>
            </a:pPr>
            <a:r>
              <a:rPr lang="it-IT" sz="1200" kern="1200">
                <a:solidFill>
                  <a:schemeClr val="tx1"/>
                </a:solidFill>
                <a:effectLst/>
                <a:latin typeface="+mn-lt"/>
                <a:ea typeface="+mn-ea"/>
                <a:cs typeface="+mn-cs"/>
              </a:rPr>
              <a:t>Le società gestite da Private Equity registrano una crescita dell’occupazione superiore </a:t>
            </a:r>
          </a:p>
          <a:p>
            <a:pPr marL="228600" indent="-228600">
              <a:buFont typeface="+mj-lt"/>
              <a:buAutoNum type="arabicPeriod"/>
            </a:pPr>
            <a:r>
              <a:rPr lang="it-IT" sz="1200" kern="1200">
                <a:solidFill>
                  <a:schemeClr val="tx1"/>
                </a:solidFill>
                <a:effectLst/>
                <a:latin typeface="+mn-lt"/>
                <a:ea typeface="+mn-ea"/>
                <a:cs typeface="+mn-cs"/>
              </a:rPr>
              <a:t>sia alla media italiana </a:t>
            </a:r>
          </a:p>
          <a:p>
            <a:pPr marL="228600" indent="-228600">
              <a:buFont typeface="+mj-lt"/>
              <a:buAutoNum type="arabicPeriod"/>
            </a:pPr>
            <a:r>
              <a:rPr lang="it-IT" sz="1200" kern="1200">
                <a:solidFill>
                  <a:schemeClr val="tx1"/>
                </a:solidFill>
                <a:effectLst/>
                <a:latin typeface="+mn-lt"/>
                <a:ea typeface="+mn-ea"/>
                <a:cs typeface="+mn-cs"/>
              </a:rPr>
              <a:t>che a società simili.</a:t>
            </a:r>
          </a:p>
          <a:p>
            <a:pPr marL="228600" indent="-228600">
              <a:buFont typeface="+mj-lt"/>
              <a:buAutoNum type="arabicPeriod"/>
            </a:pPr>
            <a:r>
              <a:rPr lang="it-IT" sz="1200" kern="1200">
                <a:solidFill>
                  <a:schemeClr val="tx1"/>
                </a:solidFill>
                <a:effectLst/>
                <a:latin typeface="+mn-lt"/>
                <a:ea typeface="+mn-ea"/>
                <a:cs typeface="+mn-cs"/>
              </a:rPr>
              <a:t>Nonostante negli ultimi 10 anni il trend di crescita del tasso di occupazione in Italia  si mantenga costantemente su valori prossimi allo zero </a:t>
            </a:r>
          </a:p>
          <a:p>
            <a:pPr marL="228600" indent="-228600">
              <a:buFont typeface="+mj-lt"/>
              <a:buAutoNum type="arabicPeriod"/>
            </a:pPr>
            <a:r>
              <a:rPr lang="it-IT" sz="1200" kern="1200">
                <a:solidFill>
                  <a:schemeClr val="tx1"/>
                </a:solidFill>
                <a:effectLst/>
                <a:latin typeface="+mn-lt"/>
                <a:ea typeface="+mn-ea"/>
                <a:cs typeface="+mn-cs"/>
              </a:rPr>
              <a:t>(-0,2% nel decennio 2006 – 2016), </a:t>
            </a:r>
          </a:p>
          <a:p>
            <a:pPr marL="228600" indent="-228600">
              <a:buFont typeface="+mj-lt"/>
              <a:buAutoNum type="arabicPeriod"/>
            </a:pPr>
            <a:r>
              <a:rPr lang="it-IT" sz="1200" kern="1200">
                <a:solidFill>
                  <a:schemeClr val="tx1"/>
                </a:solidFill>
                <a:effectLst/>
                <a:latin typeface="+mn-lt"/>
                <a:ea typeface="+mn-ea"/>
                <a:cs typeface="+mn-cs"/>
              </a:rPr>
              <a:t>le aziende gestite da Private Equity e Venture capital evidenziano tassi di occupazione sempre positivi ed in crescita del 5% nell’ultimo decennio.</a:t>
            </a:r>
          </a:p>
          <a:p>
            <a:pPr marL="228600" indent="-228600">
              <a:buFont typeface="+mj-lt"/>
              <a:buAutoNum type="arabicPeriod"/>
            </a:pPr>
            <a:r>
              <a:rPr lang="it-IT" sz="1200" kern="1200">
                <a:solidFill>
                  <a:schemeClr val="tx1"/>
                </a:solidFill>
                <a:effectLst/>
                <a:latin typeface="+mn-lt"/>
                <a:ea typeface="+mn-ea"/>
                <a:cs typeface="+mn-cs"/>
              </a:rPr>
              <a:t>Il benchmark si posiziona in linea con l’andamento occupazionale Italiano. </a:t>
            </a:r>
          </a:p>
          <a:p>
            <a:pPr marL="228600" indent="-228600">
              <a:buFont typeface="+mj-lt"/>
              <a:buAutoNum type="arabicPeriod"/>
            </a:pPr>
            <a:r>
              <a:rPr lang="it-IT" sz="1200" kern="1200">
                <a:solidFill>
                  <a:schemeClr val="tx1"/>
                </a:solidFill>
                <a:effectLst/>
                <a:latin typeface="+mn-lt"/>
                <a:ea typeface="+mn-ea"/>
                <a:cs typeface="+mn-cs"/>
              </a:rPr>
              <a:t>Anche in questo caso le società partecipate da Private Equity registrano tassi di crescita nettamente superiori. Negli ultimi 5 anni il campione delle società analizzate ha generato circa 26.000 posti di lavoro.</a:t>
            </a:r>
          </a:p>
          <a:p>
            <a:pPr marL="228600" indent="-228600">
              <a:buFont typeface="+mj-lt"/>
              <a:buAutoNum type="arabicPeriod"/>
            </a:pPr>
            <a:endParaRPr lang="it-IT" sz="1200" kern="1200">
              <a:solidFill>
                <a:schemeClr val="tx1"/>
              </a:solidFill>
              <a:effectLst/>
              <a:latin typeface="+mn-lt"/>
              <a:ea typeface="+mn-ea"/>
              <a:cs typeface="+mn-cs"/>
            </a:endParaRPr>
          </a:p>
          <a:p>
            <a:pPr marL="228600" indent="-228600">
              <a:buFont typeface="+mj-lt"/>
              <a:buAutoNum type="arabicPeriod"/>
            </a:pPr>
            <a:endParaRPr lang="it-IT" sz="1200" kern="1200">
              <a:solidFill>
                <a:schemeClr val="tx1"/>
              </a:solidFill>
              <a:effectLst/>
              <a:latin typeface="+mn-lt"/>
              <a:ea typeface="+mn-ea"/>
              <a:cs typeface="+mn-cs"/>
            </a:endParaRPr>
          </a:p>
          <a:p>
            <a:pPr algn="just">
              <a:lnSpc>
                <a:spcPct val="120000"/>
              </a:lnSpc>
              <a:defRPr/>
            </a:pPr>
            <a:endParaRPr lang="it-IT" sz="1200" dirty="0">
              <a:cs typeface="Arial" charset="0"/>
            </a:endParaRPr>
          </a:p>
          <a:p>
            <a:pPr algn="just">
              <a:lnSpc>
                <a:spcPct val="120000"/>
              </a:lnSpc>
              <a:defRPr/>
            </a:pPr>
            <a:endParaRPr lang="it-IT" sz="1200" dirty="0">
              <a:cs typeface="Arial" charset="0"/>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04075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a:t>AUDIO</a:t>
            </a:r>
          </a:p>
          <a:p>
            <a:pPr marL="228600" indent="-228600" algn="just">
              <a:lnSpc>
                <a:spcPct val="120000"/>
              </a:lnSpc>
              <a:buFont typeface="+mj-lt"/>
              <a:buAutoNum type="arabicPeriod"/>
              <a:defRPr/>
            </a:pPr>
            <a:r>
              <a:rPr lang="it-IT" sz="1200">
                <a:cs typeface="Arial" charset="0"/>
              </a:rPr>
              <a:t>Le aziende partecipate da Venture Capital, </a:t>
            </a:r>
          </a:p>
          <a:p>
            <a:pPr marL="228600" indent="-228600" algn="just">
              <a:lnSpc>
                <a:spcPct val="120000"/>
              </a:lnSpc>
              <a:buFont typeface="+mj-lt"/>
              <a:buAutoNum type="arabicPeriod"/>
              <a:defRPr/>
            </a:pPr>
            <a:r>
              <a:rPr lang="it-IT" sz="1200">
                <a:cs typeface="Arial" charset="0"/>
              </a:rPr>
              <a:t>nel periodo 2006-2016, registrano una crescita dei ricavi superiori al benchmark </a:t>
            </a:r>
          </a:p>
          <a:p>
            <a:pPr marL="228600" indent="-228600" algn="just">
              <a:lnSpc>
                <a:spcPct val="120000"/>
              </a:lnSpc>
              <a:buFont typeface="+mj-lt"/>
              <a:buAutoNum type="arabicPeriod"/>
              <a:defRPr/>
            </a:pPr>
            <a:r>
              <a:rPr lang="it-IT" sz="1200">
                <a:cs typeface="Arial" charset="0"/>
              </a:rPr>
              <a:t>e una marginalità superiore del 4,6%, </a:t>
            </a:r>
          </a:p>
          <a:p>
            <a:pPr marL="228600" indent="-228600" algn="just">
              <a:lnSpc>
                <a:spcPct val="120000"/>
              </a:lnSpc>
              <a:buFont typeface="+mj-lt"/>
              <a:buAutoNum type="arabicPeriod"/>
              <a:defRPr/>
            </a:pPr>
            <a:r>
              <a:rPr lang="it-IT" sz="1200">
                <a:cs typeface="Arial" charset="0"/>
              </a:rPr>
              <a:t>mentre, nello stesso periodo, le aziende oggetto di buy-out </a:t>
            </a:r>
          </a:p>
          <a:p>
            <a:pPr marL="228600" indent="-228600" algn="just">
              <a:lnSpc>
                <a:spcPct val="120000"/>
              </a:lnSpc>
              <a:buFont typeface="+mj-lt"/>
              <a:buAutoNum type="arabicPeriod"/>
              <a:defRPr/>
            </a:pPr>
            <a:r>
              <a:rPr lang="it-IT" sz="1200">
                <a:cs typeface="Arial" charset="0"/>
              </a:rPr>
              <a:t>registrano un EBITDA superiore del 5,7% </a:t>
            </a:r>
          </a:p>
          <a:p>
            <a:pPr marL="228600" indent="-228600" algn="just">
              <a:lnSpc>
                <a:spcPct val="120000"/>
              </a:lnSpc>
              <a:buFont typeface="+mj-lt"/>
              <a:buAutoNum type="arabicPeriod"/>
              <a:defRPr/>
            </a:pPr>
            <a:r>
              <a:rPr lang="it-IT" sz="1200">
                <a:cs typeface="Arial" charset="0"/>
              </a:rPr>
              <a:t>a fronte di ricavi superiori solo del 2,2%.</a:t>
            </a: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561040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dirty="0">
                <a:solidFill>
                  <a:schemeClr val="tx1"/>
                </a:solidFill>
                <a:effectLst/>
                <a:latin typeface="+mn-lt"/>
                <a:ea typeface="+mn-ea"/>
                <a:cs typeface="+mn-cs"/>
              </a:rPr>
              <a:t>AUDIO</a:t>
            </a:r>
          </a:p>
          <a:p>
            <a:pPr marL="228600" indent="-228600">
              <a:buFont typeface="+mj-lt"/>
              <a:buAutoNum type="arabicPeriod"/>
            </a:pPr>
            <a:r>
              <a:rPr lang="it-IT" sz="1200" kern="1200" dirty="0">
                <a:solidFill>
                  <a:schemeClr val="tx1"/>
                </a:solidFill>
                <a:effectLst/>
                <a:latin typeface="+mn-lt"/>
                <a:ea typeface="+mn-ea"/>
                <a:cs typeface="+mn-cs"/>
              </a:rPr>
              <a:t>Il campione di aziende analizzato evidenzia che la concentrazione di operazioni da parte di operatori di private </a:t>
            </a:r>
            <a:r>
              <a:rPr lang="it-IT" sz="1200" kern="1200" dirty="0" err="1">
                <a:solidFill>
                  <a:schemeClr val="tx1"/>
                </a:solidFill>
                <a:effectLst/>
                <a:latin typeface="+mn-lt"/>
                <a:ea typeface="+mn-ea"/>
                <a:cs typeface="+mn-cs"/>
              </a:rPr>
              <a:t>equity</a:t>
            </a:r>
            <a:r>
              <a:rPr lang="it-IT" sz="1200" kern="1200" dirty="0">
                <a:solidFill>
                  <a:schemeClr val="tx1"/>
                </a:solidFill>
                <a:effectLst/>
                <a:latin typeface="+mn-lt"/>
                <a:ea typeface="+mn-ea"/>
                <a:cs typeface="+mn-cs"/>
              </a:rPr>
              <a:t> </a:t>
            </a:r>
          </a:p>
          <a:p>
            <a:pPr marL="228600" indent="-228600">
              <a:buFont typeface="+mj-lt"/>
              <a:buAutoNum type="arabicPeriod"/>
            </a:pPr>
            <a:r>
              <a:rPr lang="it-IT" sz="1200" kern="1200" dirty="0">
                <a:solidFill>
                  <a:schemeClr val="tx1"/>
                </a:solidFill>
                <a:effectLst/>
                <a:latin typeface="+mn-lt"/>
                <a:ea typeface="+mn-ea"/>
                <a:cs typeface="+mn-cs"/>
              </a:rPr>
              <a:t>si concentra su aziende del nord Italia,</a:t>
            </a:r>
          </a:p>
          <a:p>
            <a:pPr marL="228600" indent="-228600">
              <a:buFont typeface="+mj-lt"/>
              <a:buAutoNum type="arabicPeriod"/>
            </a:pPr>
            <a:r>
              <a:rPr lang="it-IT" sz="1200" kern="1200" dirty="0">
                <a:solidFill>
                  <a:schemeClr val="tx1"/>
                </a:solidFill>
                <a:effectLst/>
                <a:latin typeface="+mn-lt"/>
                <a:ea typeface="+mn-ea"/>
                <a:cs typeface="+mn-cs"/>
              </a:rPr>
              <a:t>in prevalenza in Lombardia.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kern="1200" dirty="0">
                <a:solidFill>
                  <a:schemeClr val="tx1"/>
                </a:solidFill>
                <a:effectLst/>
                <a:latin typeface="+mn-lt"/>
                <a:ea typeface="+mn-ea"/>
                <a:cs typeface="+mn-cs"/>
              </a:rPr>
              <a:t>La gestione dei Private </a:t>
            </a:r>
            <a:r>
              <a:rPr lang="it-IT" sz="1200" kern="1200" dirty="0" err="1">
                <a:solidFill>
                  <a:schemeClr val="tx1"/>
                </a:solidFill>
                <a:effectLst/>
                <a:latin typeface="+mn-lt"/>
                <a:ea typeface="+mn-ea"/>
                <a:cs typeface="+mn-cs"/>
              </a:rPr>
              <a:t>Equity</a:t>
            </a:r>
            <a:r>
              <a:rPr lang="it-IT" sz="1200" kern="1200" dirty="0">
                <a:solidFill>
                  <a:schemeClr val="tx1"/>
                </a:solidFill>
                <a:effectLst/>
                <a:latin typeface="+mn-lt"/>
                <a:ea typeface="+mn-ea"/>
                <a:cs typeface="+mn-cs"/>
              </a:rPr>
              <a:t> è inoltre caratterizzata da una forte crescita occupazionale della componente manageriale,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kern="1200" dirty="0">
                <a:solidFill>
                  <a:schemeClr val="tx1"/>
                </a:solidFill>
                <a:effectLst/>
                <a:latin typeface="+mn-lt"/>
                <a:ea typeface="+mn-ea"/>
                <a:cs typeface="+mn-cs"/>
              </a:rPr>
              <a:t>che negli ultimi 4 anni è sempre superiore al 10%.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kern="1200" dirty="0">
                <a:solidFill>
                  <a:schemeClr val="tx1"/>
                </a:solidFill>
                <a:effectLst/>
                <a:latin typeface="+mn-lt"/>
                <a:ea typeface="+mn-ea"/>
                <a:cs typeface="+mn-cs"/>
              </a:rPr>
              <a:t>Anche gli investimenti risultano in crescita: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kern="1200" dirty="0">
                <a:solidFill>
                  <a:schemeClr val="tx1"/>
                </a:solidFill>
                <a:effectLst/>
                <a:latin typeface="+mn-lt"/>
                <a:ea typeface="+mn-ea"/>
                <a:cs typeface="+mn-cs"/>
              </a:rPr>
              <a:t>le aziende gestite da Venture Capital si confermano con un livello superiore a quello oggetto dei Buy-out,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it-IT" sz="1200" kern="1200" dirty="0">
                <a:solidFill>
                  <a:schemeClr val="tx1"/>
                </a:solidFill>
                <a:effectLst/>
                <a:latin typeface="+mn-lt"/>
                <a:ea typeface="+mn-ea"/>
                <a:cs typeface="+mn-cs"/>
              </a:rPr>
              <a:t>ma in generale il settore industriale «Retail» risulta essere quello con la maggior crescita in investimenti.</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endParaRPr lang="it-IT" sz="1200" kern="1200" dirty="0">
              <a:solidFill>
                <a:schemeClr val="tx1"/>
              </a:solidFill>
              <a:effectLst/>
              <a:latin typeface="+mn-lt"/>
              <a:ea typeface="+mn-ea"/>
              <a:cs typeface="+mn-cs"/>
            </a:endParaRPr>
          </a:p>
          <a:p>
            <a:r>
              <a:rPr lang="it-IT" sz="1200" b="1" kern="1200" dirty="0">
                <a:solidFill>
                  <a:schemeClr val="tx1"/>
                </a:solidFill>
                <a:effectLst/>
                <a:latin typeface="+mn-lt"/>
                <a:ea typeface="+mn-ea"/>
                <a:cs typeface="+mn-cs"/>
              </a:rPr>
              <a:t>Focus sul campione</a:t>
            </a:r>
            <a:endParaRPr lang="it-IT" sz="1200" kern="1200" dirty="0">
              <a:solidFill>
                <a:schemeClr val="tx1"/>
              </a:solidFill>
              <a:effectLst/>
              <a:latin typeface="+mn-lt"/>
              <a:ea typeface="+mn-ea"/>
              <a:cs typeface="+mn-cs"/>
            </a:endParaRPr>
          </a:p>
          <a:p>
            <a:r>
              <a:rPr lang="it-IT" sz="1200" i="1" kern="1200" dirty="0">
                <a:solidFill>
                  <a:schemeClr val="tx1"/>
                </a:solidFill>
                <a:effectLst/>
                <a:latin typeface="+mn-lt"/>
                <a:ea typeface="+mn-ea"/>
                <a:cs typeface="+mn-cs"/>
              </a:rPr>
              <a:t>La leva finanziaria</a:t>
            </a:r>
          </a:p>
          <a:p>
            <a:r>
              <a:rPr lang="it-IT" sz="1200" kern="1200" dirty="0">
                <a:solidFill>
                  <a:schemeClr val="tx1"/>
                </a:solidFill>
                <a:effectLst/>
                <a:latin typeface="+mn-lt"/>
                <a:ea typeface="+mn-ea"/>
                <a:cs typeface="+mn-cs"/>
              </a:rPr>
              <a:t>Nel 2016 è stata analizzata la generazione di cassa nell’holding </a:t>
            </a:r>
            <a:r>
              <a:rPr lang="it-IT" sz="1200" kern="1200" dirty="0" err="1">
                <a:solidFill>
                  <a:schemeClr val="tx1"/>
                </a:solidFill>
                <a:effectLst/>
                <a:latin typeface="+mn-lt"/>
                <a:ea typeface="+mn-ea"/>
                <a:cs typeface="+mn-cs"/>
              </a:rPr>
              <a:t>period</a:t>
            </a:r>
            <a:r>
              <a:rPr lang="it-IT" sz="1200" kern="1200" dirty="0">
                <a:solidFill>
                  <a:schemeClr val="tx1"/>
                </a:solidFill>
                <a:effectLst/>
                <a:latin typeface="+mn-lt"/>
                <a:ea typeface="+mn-ea"/>
                <a:cs typeface="+mn-cs"/>
              </a:rPr>
              <a:t> come rapporto Posizione Finanziaria Netta/EBITDA. Anche quest’anno la generazione di cassa è stata positiva, registrando all’exit un rapporto di leva inferiore rispetto a quello dell’anno di investimento dei Private </a:t>
            </a:r>
            <a:r>
              <a:rPr lang="it-IT" sz="1200" kern="1200" dirty="0" err="1">
                <a:solidFill>
                  <a:schemeClr val="tx1"/>
                </a:solidFill>
                <a:effectLst/>
                <a:latin typeface="+mn-lt"/>
                <a:ea typeface="+mn-ea"/>
                <a:cs typeface="+mn-cs"/>
              </a:rPr>
              <a:t>Equity</a:t>
            </a:r>
            <a:r>
              <a:rPr lang="it-IT" sz="1200" kern="1200" dirty="0">
                <a:solidFill>
                  <a:schemeClr val="tx1"/>
                </a:solidFill>
                <a:effectLst/>
                <a:latin typeface="+mn-lt"/>
                <a:ea typeface="+mn-ea"/>
                <a:cs typeface="+mn-cs"/>
              </a:rPr>
              <a:t>, rispettivamente 5,3 vs 2,9 all’exit. Il campione analizzato mostra un migliore rapporto PFN/EBITDA anche rispetto al benchmark (3,6 all’anno del disinvestimento).</a:t>
            </a:r>
          </a:p>
          <a:p>
            <a:r>
              <a:rPr lang="it-IT" sz="1200" i="1" kern="1200" dirty="0">
                <a:solidFill>
                  <a:schemeClr val="tx1"/>
                </a:solidFill>
                <a:effectLst/>
                <a:latin typeface="+mn-lt"/>
                <a:ea typeface="+mn-ea"/>
                <a:cs typeface="+mn-cs"/>
              </a:rPr>
              <a:t>Profittabilità per dipendente</a:t>
            </a:r>
          </a:p>
          <a:p>
            <a:r>
              <a:rPr lang="it-IT" sz="1200" kern="1200" dirty="0">
                <a:solidFill>
                  <a:schemeClr val="tx1"/>
                </a:solidFill>
                <a:effectLst/>
                <a:latin typeface="+mn-lt"/>
                <a:ea typeface="+mn-ea"/>
                <a:cs typeface="+mn-cs"/>
              </a:rPr>
              <a:t>La crescita della produttività in relazione alle risorse è uno dei parametri oggetto della nostra analisi. Il parametro è misurato come EBITDA/Dipendente nell’holding </a:t>
            </a:r>
            <a:r>
              <a:rPr lang="it-IT" sz="1200" kern="1200" dirty="0" err="1">
                <a:solidFill>
                  <a:schemeClr val="tx1"/>
                </a:solidFill>
                <a:effectLst/>
                <a:latin typeface="+mn-lt"/>
                <a:ea typeface="+mn-ea"/>
                <a:cs typeface="+mn-cs"/>
              </a:rPr>
              <a:t>period</a:t>
            </a:r>
            <a:r>
              <a:rPr lang="it-IT" sz="1200" kern="1200" dirty="0">
                <a:solidFill>
                  <a:schemeClr val="tx1"/>
                </a:solidFill>
                <a:effectLst/>
                <a:latin typeface="+mn-lt"/>
                <a:ea typeface="+mn-ea"/>
                <a:cs typeface="+mn-cs"/>
              </a:rPr>
              <a:t> e comparato con il benchmark. Dall’analisi del campione di imprese nel 2016 è emerso che tale indice è pressoché in linea con il benchmark (CAGR dell’1,9% vs 1,5% del benchmark). Considerando però che la crescita dell’occupazione registrata nelle aziende in portafoglio a fondi di private </a:t>
            </a:r>
            <a:r>
              <a:rPr lang="it-IT" sz="1200" kern="1200" dirty="0" err="1">
                <a:solidFill>
                  <a:schemeClr val="tx1"/>
                </a:solidFill>
                <a:effectLst/>
                <a:latin typeface="+mn-lt"/>
                <a:ea typeface="+mn-ea"/>
                <a:cs typeface="+mn-cs"/>
              </a:rPr>
              <a:t>equity</a:t>
            </a:r>
            <a:r>
              <a:rPr lang="it-IT" sz="1200" kern="1200" dirty="0">
                <a:solidFill>
                  <a:schemeClr val="tx1"/>
                </a:solidFill>
                <a:effectLst/>
                <a:latin typeface="+mn-lt"/>
                <a:ea typeface="+mn-ea"/>
                <a:cs typeface="+mn-cs"/>
              </a:rPr>
              <a:t> è significativamente superiore rispetto al benchmark, tale indice evidenzia come queste aziende incrementino posti di lavori senza penalizzare la redditività aziendale.</a:t>
            </a:r>
          </a:p>
          <a:p>
            <a:r>
              <a:rPr lang="it-IT" sz="1200" i="1" kern="1200" dirty="0">
                <a:solidFill>
                  <a:schemeClr val="tx1"/>
                </a:solidFill>
                <a:effectLst/>
                <a:latin typeface="+mn-lt"/>
                <a:ea typeface="+mn-ea"/>
                <a:cs typeface="+mn-cs"/>
              </a:rPr>
              <a:t>La </a:t>
            </a:r>
            <a:r>
              <a:rPr lang="it-IT" sz="1200" i="1" kern="1200" dirty="0" err="1">
                <a:solidFill>
                  <a:schemeClr val="tx1"/>
                </a:solidFill>
                <a:effectLst/>
                <a:latin typeface="+mn-lt"/>
                <a:ea typeface="+mn-ea"/>
                <a:cs typeface="+mn-cs"/>
              </a:rPr>
              <a:t>performace</a:t>
            </a:r>
            <a:r>
              <a:rPr lang="it-IT" sz="1200" i="1" kern="1200" dirty="0">
                <a:solidFill>
                  <a:schemeClr val="tx1"/>
                </a:solidFill>
                <a:effectLst/>
                <a:latin typeface="+mn-lt"/>
                <a:ea typeface="+mn-ea"/>
                <a:cs typeface="+mn-cs"/>
              </a:rPr>
              <a:t> dei “</a:t>
            </a:r>
            <a:r>
              <a:rPr lang="it-IT" sz="1200" i="1" kern="1200" dirty="0" err="1">
                <a:solidFill>
                  <a:schemeClr val="tx1"/>
                </a:solidFill>
                <a:effectLst/>
                <a:latin typeface="+mn-lt"/>
                <a:ea typeface="+mn-ea"/>
                <a:cs typeface="+mn-cs"/>
              </a:rPr>
              <a:t>Secondary</a:t>
            </a:r>
            <a:r>
              <a:rPr lang="it-IT" sz="1200" i="1" kern="1200" dirty="0">
                <a:solidFill>
                  <a:schemeClr val="tx1"/>
                </a:solidFill>
                <a:effectLst/>
                <a:latin typeface="+mn-lt"/>
                <a:ea typeface="+mn-ea"/>
                <a:cs typeface="+mn-cs"/>
              </a:rPr>
              <a:t> buy-outs”</a:t>
            </a:r>
          </a:p>
          <a:p>
            <a:r>
              <a:rPr lang="it-IT" sz="1200" kern="1200" dirty="0">
                <a:solidFill>
                  <a:schemeClr val="tx1"/>
                </a:solidFill>
                <a:effectLst/>
                <a:latin typeface="+mn-lt"/>
                <a:ea typeface="+mn-ea"/>
                <a:cs typeface="+mn-cs"/>
              </a:rPr>
              <a:t>Nel corso degli ultimi tre anni, oltre un terzo dei disinvestimenti analizzati fa riferimento ad una vendita ad altro operatore di Private </a:t>
            </a:r>
            <a:r>
              <a:rPr lang="it-IT" sz="1200" kern="1200" dirty="0" err="1">
                <a:solidFill>
                  <a:schemeClr val="tx1"/>
                </a:solidFill>
                <a:effectLst/>
                <a:latin typeface="+mn-lt"/>
                <a:ea typeface="+mn-ea"/>
                <a:cs typeface="+mn-cs"/>
              </a:rPr>
              <a:t>Equity</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Secondary</a:t>
            </a:r>
            <a:r>
              <a:rPr lang="it-IT" sz="1200" kern="1200" dirty="0">
                <a:solidFill>
                  <a:schemeClr val="tx1"/>
                </a:solidFill>
                <a:effectLst/>
                <a:latin typeface="+mn-lt"/>
                <a:ea typeface="+mn-ea"/>
                <a:cs typeface="+mn-cs"/>
              </a:rPr>
              <a:t> Buy-out).   Dall’analisi della performance di questi </a:t>
            </a:r>
            <a:r>
              <a:rPr lang="it-IT" sz="1200" kern="1200" dirty="0" err="1">
                <a:solidFill>
                  <a:schemeClr val="tx1"/>
                </a:solidFill>
                <a:effectLst/>
                <a:latin typeface="+mn-lt"/>
                <a:ea typeface="+mn-ea"/>
                <a:cs typeface="+mn-cs"/>
              </a:rPr>
              <a:t>secondary</a:t>
            </a:r>
            <a:r>
              <a:rPr lang="it-IT" sz="1200" kern="1200" dirty="0">
                <a:solidFill>
                  <a:schemeClr val="tx1"/>
                </a:solidFill>
                <a:effectLst/>
                <a:latin typeface="+mn-lt"/>
                <a:ea typeface="+mn-ea"/>
                <a:cs typeface="+mn-cs"/>
              </a:rPr>
              <a:t> </a:t>
            </a:r>
            <a:r>
              <a:rPr lang="it-IT" sz="1200" kern="1200" dirty="0" err="1">
                <a:solidFill>
                  <a:schemeClr val="tx1"/>
                </a:solidFill>
                <a:effectLst/>
                <a:latin typeface="+mn-lt"/>
                <a:ea typeface="+mn-ea"/>
                <a:cs typeface="+mn-cs"/>
              </a:rPr>
              <a:t>investments</a:t>
            </a:r>
            <a:r>
              <a:rPr lang="it-IT" sz="1200" kern="1200" dirty="0">
                <a:solidFill>
                  <a:schemeClr val="tx1"/>
                </a:solidFill>
                <a:effectLst/>
                <a:latin typeface="+mn-lt"/>
                <a:ea typeface="+mn-ea"/>
                <a:cs typeface="+mn-cs"/>
              </a:rPr>
              <a:t> si evidenzia che il CAGR di ricavi, EBITDA e dipendenti continua ad avere un trend molto positivo (ricavi +8,7%, EBITDA +5,2% e forza lavoro +10%) anche nel corso della seconda gestione da parte di un operatore di Private </a:t>
            </a:r>
            <a:r>
              <a:rPr lang="it-IT" sz="1200" kern="1200" dirty="0" err="1">
                <a:solidFill>
                  <a:schemeClr val="tx1"/>
                </a:solidFill>
                <a:effectLst/>
                <a:latin typeface="+mn-lt"/>
                <a:ea typeface="+mn-ea"/>
                <a:cs typeface="+mn-cs"/>
              </a:rPr>
              <a:t>Equity</a:t>
            </a:r>
            <a:r>
              <a:rPr lang="it-IT" sz="1200" kern="1200" dirty="0">
                <a:solidFill>
                  <a:schemeClr val="tx1"/>
                </a:solidFill>
                <a:effectLst/>
                <a:latin typeface="+mn-lt"/>
                <a:ea typeface="+mn-ea"/>
                <a:cs typeface="+mn-cs"/>
              </a:rPr>
              <a:t>.   Approfondendo l’analisi sulle aziende oggetto di </a:t>
            </a:r>
            <a:r>
              <a:rPr lang="it-IT" sz="1200" kern="1200" dirty="0" err="1">
                <a:solidFill>
                  <a:schemeClr val="tx1"/>
                </a:solidFill>
                <a:effectLst/>
                <a:latin typeface="+mn-lt"/>
                <a:ea typeface="+mn-ea"/>
                <a:cs typeface="+mn-cs"/>
              </a:rPr>
              <a:t>secondary</a:t>
            </a:r>
            <a:r>
              <a:rPr lang="it-IT" sz="1200" kern="1200" dirty="0">
                <a:solidFill>
                  <a:schemeClr val="tx1"/>
                </a:solidFill>
                <a:effectLst/>
                <a:latin typeface="+mn-lt"/>
                <a:ea typeface="+mn-ea"/>
                <a:cs typeface="+mn-cs"/>
              </a:rPr>
              <a:t> buy-out è emerso che una parte di queste al momento stanno iniziando la terza gestione  (</a:t>
            </a:r>
            <a:r>
              <a:rPr lang="it-IT" sz="1200" kern="1200" dirty="0" err="1">
                <a:solidFill>
                  <a:schemeClr val="tx1"/>
                </a:solidFill>
                <a:effectLst/>
                <a:latin typeface="+mn-lt"/>
                <a:ea typeface="+mn-ea"/>
                <a:cs typeface="+mn-cs"/>
              </a:rPr>
              <a:t>Tertiary</a:t>
            </a:r>
            <a:r>
              <a:rPr lang="it-IT" sz="1200" kern="1200" dirty="0">
                <a:solidFill>
                  <a:schemeClr val="tx1"/>
                </a:solidFill>
                <a:effectLst/>
                <a:latin typeface="+mn-lt"/>
                <a:ea typeface="+mn-ea"/>
                <a:cs typeface="+mn-cs"/>
              </a:rPr>
              <a:t> buy-out) da parte di un fondo, vedremo quindi nei prossimi anni se il trend di crescita sarà ancora confermato.</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it-IT" sz="1200" kern="1200" dirty="0">
              <a:solidFill>
                <a:schemeClr val="tx1"/>
              </a:solidFill>
              <a:effectLst/>
              <a:latin typeface="+mn-lt"/>
              <a:ea typeface="+mn-ea"/>
              <a:cs typeface="+mn-cs"/>
            </a:endParaRPr>
          </a:p>
          <a:p>
            <a:pPr marL="228600" indent="-228600">
              <a:buFont typeface="+mj-lt"/>
              <a:buAutoNum type="arabicPeriod"/>
            </a:pPr>
            <a:endParaRPr lang="it-IT" sz="1200" kern="1200" dirty="0">
              <a:solidFill>
                <a:schemeClr val="tx1"/>
              </a:solidFill>
              <a:effectLst/>
              <a:latin typeface="+mn-lt"/>
              <a:ea typeface="+mn-ea"/>
              <a:cs typeface="+mn-cs"/>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07981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dirty="0">
                <a:solidFill>
                  <a:schemeClr val="tx1"/>
                </a:solidFill>
                <a:effectLst/>
                <a:latin typeface="+mn-lt"/>
                <a:ea typeface="+mn-ea"/>
                <a:cs typeface="+mn-cs"/>
              </a:rPr>
              <a:t>AUDIO</a:t>
            </a:r>
          </a:p>
          <a:p>
            <a:pPr marL="228600" indent="-228600">
              <a:buFont typeface="+mj-lt"/>
              <a:buAutoNum type="arabicPeriod"/>
            </a:pPr>
            <a:r>
              <a:rPr lang="it-IT" sz="1200" kern="1200" dirty="0">
                <a:solidFill>
                  <a:schemeClr val="tx1"/>
                </a:solidFill>
                <a:effectLst/>
                <a:latin typeface="+mn-lt"/>
                <a:ea typeface="+mn-ea"/>
                <a:cs typeface="+mn-cs"/>
              </a:rPr>
              <a:t>Questo studio è stato preparato sulla base di un campione </a:t>
            </a:r>
          </a:p>
          <a:p>
            <a:pPr marL="228600" indent="-228600">
              <a:buFont typeface="+mj-lt"/>
              <a:buAutoNum type="arabicPeriod"/>
            </a:pPr>
            <a:r>
              <a:rPr lang="it-IT" sz="1200" kern="1200" dirty="0">
                <a:solidFill>
                  <a:schemeClr val="tx1"/>
                </a:solidFill>
                <a:effectLst/>
                <a:latin typeface="+mn-lt"/>
                <a:ea typeface="+mn-ea"/>
                <a:cs typeface="+mn-cs"/>
              </a:rPr>
              <a:t>di 492 disinvestimenti </a:t>
            </a:r>
          </a:p>
          <a:p>
            <a:pPr marL="228600" indent="-228600">
              <a:buFont typeface="+mj-lt"/>
              <a:buAutoNum type="arabicPeriod"/>
            </a:pPr>
            <a:r>
              <a:rPr lang="it-IT" sz="1200" kern="1200" dirty="0">
                <a:solidFill>
                  <a:schemeClr val="tx1"/>
                </a:solidFill>
                <a:effectLst/>
                <a:latin typeface="+mn-lt"/>
                <a:ea typeface="+mn-ea"/>
                <a:cs typeface="+mn-cs"/>
              </a:rPr>
              <a:t>(di cui 225 Venture Capital </a:t>
            </a:r>
          </a:p>
          <a:p>
            <a:pPr marL="228600" indent="-228600">
              <a:buFont typeface="+mj-lt"/>
              <a:buAutoNum type="arabicPeriod"/>
            </a:pPr>
            <a:r>
              <a:rPr lang="it-IT" sz="1200" kern="1200" dirty="0">
                <a:solidFill>
                  <a:schemeClr val="tx1"/>
                </a:solidFill>
                <a:effectLst/>
                <a:latin typeface="+mn-lt"/>
                <a:ea typeface="+mn-ea"/>
                <a:cs typeface="+mn-cs"/>
              </a:rPr>
              <a:t>e 267 Buy-out) effettuati in Italia da operatori di Private </a:t>
            </a:r>
            <a:r>
              <a:rPr lang="it-IT" sz="1200" kern="1200" dirty="0" err="1">
                <a:solidFill>
                  <a:schemeClr val="tx1"/>
                </a:solidFill>
                <a:effectLst/>
                <a:latin typeface="+mn-lt"/>
                <a:ea typeface="+mn-ea"/>
                <a:cs typeface="+mn-cs"/>
              </a:rPr>
              <a:t>Equity</a:t>
            </a:r>
            <a:r>
              <a:rPr lang="it-IT" sz="1200" kern="1200" dirty="0">
                <a:solidFill>
                  <a:schemeClr val="tx1"/>
                </a:solidFill>
                <a:effectLst/>
                <a:latin typeface="+mn-lt"/>
                <a:ea typeface="+mn-ea"/>
                <a:cs typeface="+mn-cs"/>
              </a:rPr>
              <a:t> </a:t>
            </a:r>
          </a:p>
          <a:p>
            <a:pPr marL="228600" indent="-228600">
              <a:buFont typeface="+mj-lt"/>
              <a:buAutoNum type="arabicPeriod"/>
            </a:pPr>
            <a:r>
              <a:rPr lang="it-IT" sz="1200" kern="1200" dirty="0">
                <a:solidFill>
                  <a:schemeClr val="tx1"/>
                </a:solidFill>
                <a:effectLst/>
                <a:latin typeface="+mn-lt"/>
                <a:ea typeface="+mn-ea"/>
                <a:cs typeface="+mn-cs"/>
              </a:rPr>
              <a:t>nel periodo 2006-2016.</a:t>
            </a:r>
          </a:p>
          <a:p>
            <a:pPr marL="228600" indent="-228600">
              <a:buFont typeface="+mj-lt"/>
              <a:buAutoNum type="arabicPeriod"/>
            </a:pPr>
            <a:r>
              <a:rPr lang="it-IT" sz="1200" kern="1200" dirty="0">
                <a:solidFill>
                  <a:schemeClr val="tx1"/>
                </a:solidFill>
                <a:effectLst/>
                <a:latin typeface="+mn-lt"/>
                <a:ea typeface="+mn-ea"/>
                <a:cs typeface="+mn-cs"/>
              </a:rPr>
              <a:t>Il periodo di possesso considerato </a:t>
            </a:r>
          </a:p>
          <a:p>
            <a:pPr marL="228600" indent="-228600">
              <a:buFont typeface="+mj-lt"/>
              <a:buAutoNum type="arabicPeriod"/>
            </a:pPr>
            <a:r>
              <a:rPr lang="it-IT" sz="1200" kern="1200" dirty="0">
                <a:solidFill>
                  <a:schemeClr val="tx1"/>
                </a:solidFill>
                <a:effectLst/>
                <a:latin typeface="+mn-lt"/>
                <a:ea typeface="+mn-ea"/>
                <a:cs typeface="+mn-cs"/>
              </a:rPr>
              <a:t>va dall’anno successivo all’acquisizione all’anno del disinvestimento, </a:t>
            </a:r>
          </a:p>
          <a:p>
            <a:pPr marL="228600" indent="-228600">
              <a:buFont typeface="+mj-lt"/>
              <a:buAutoNum type="arabicPeriod"/>
            </a:pPr>
            <a:r>
              <a:rPr lang="it-IT" sz="1200" kern="1200" dirty="0">
                <a:solidFill>
                  <a:schemeClr val="tx1"/>
                </a:solidFill>
                <a:effectLst/>
                <a:latin typeface="+mn-lt"/>
                <a:ea typeface="+mn-ea"/>
                <a:cs typeface="+mn-cs"/>
              </a:rPr>
              <a:t>tenendo conto che il periodo medio di detenzione da parte di un operatore finanziario si è esteso </a:t>
            </a:r>
            <a:r>
              <a:rPr lang="it-IT" sz="1200" kern="1200" dirty="0" smtClean="0">
                <a:solidFill>
                  <a:schemeClr val="tx1"/>
                </a:solidFill>
                <a:effectLst/>
                <a:latin typeface="+mn-lt"/>
                <a:ea typeface="+mn-ea"/>
                <a:cs typeface="+mn-cs"/>
              </a:rPr>
              <a:t>nell’ultimo periodo a </a:t>
            </a:r>
            <a:r>
              <a:rPr lang="it-IT" sz="1200" kern="1200" dirty="0">
                <a:solidFill>
                  <a:schemeClr val="tx1"/>
                </a:solidFill>
                <a:effectLst/>
                <a:latin typeface="+mn-lt"/>
                <a:ea typeface="+mn-ea"/>
                <a:cs typeface="+mn-cs"/>
              </a:rPr>
              <a:t>circa 5-6 anni. </a:t>
            </a:r>
          </a:p>
          <a:p>
            <a:pPr marL="228600" indent="-228600">
              <a:buFont typeface="+mj-lt"/>
              <a:buAutoNum type="arabicPeriod"/>
            </a:pPr>
            <a:r>
              <a:rPr lang="it-IT" sz="1200" kern="1200" dirty="0">
                <a:solidFill>
                  <a:schemeClr val="tx1"/>
                </a:solidFill>
                <a:effectLst/>
                <a:latin typeface="+mn-lt"/>
                <a:ea typeface="+mn-ea"/>
                <a:cs typeface="+mn-cs"/>
              </a:rPr>
              <a:t>Il tasso di crescita presentato in questo studio </a:t>
            </a:r>
          </a:p>
          <a:p>
            <a:pPr marL="228600" indent="-228600">
              <a:buFont typeface="+mj-lt"/>
              <a:buAutoNum type="arabicPeriod"/>
            </a:pPr>
            <a:r>
              <a:rPr lang="it-IT" sz="1200" kern="1200" dirty="0">
                <a:solidFill>
                  <a:schemeClr val="tx1"/>
                </a:solidFill>
                <a:effectLst/>
                <a:latin typeface="+mn-lt"/>
                <a:ea typeface="+mn-ea"/>
                <a:cs typeface="+mn-cs"/>
              </a:rPr>
              <a:t>per ogni indicatore di performance </a:t>
            </a:r>
          </a:p>
          <a:p>
            <a:pPr marL="228600" indent="-228600">
              <a:buFont typeface="+mj-lt"/>
              <a:buAutoNum type="arabicPeriod"/>
            </a:pPr>
            <a:r>
              <a:rPr lang="it-IT" sz="1200" kern="1200" dirty="0">
                <a:solidFill>
                  <a:schemeClr val="tx1"/>
                </a:solidFill>
                <a:effectLst/>
                <a:latin typeface="+mn-lt"/>
                <a:ea typeface="+mn-ea"/>
                <a:cs typeface="+mn-cs"/>
              </a:rPr>
              <a:t>(quindi ricavi, </a:t>
            </a:r>
          </a:p>
          <a:p>
            <a:pPr marL="228600" indent="-228600">
              <a:buFont typeface="+mj-lt"/>
              <a:buAutoNum type="arabicPeriod"/>
            </a:pPr>
            <a:r>
              <a:rPr lang="it-IT" sz="1200" kern="1200" dirty="0">
                <a:solidFill>
                  <a:schemeClr val="tx1"/>
                </a:solidFill>
                <a:effectLst/>
                <a:latin typeface="+mn-lt"/>
                <a:ea typeface="+mn-ea"/>
                <a:cs typeface="+mn-cs"/>
              </a:rPr>
              <a:t>EBITDA, </a:t>
            </a:r>
          </a:p>
          <a:p>
            <a:pPr marL="228600" indent="-228600">
              <a:buFont typeface="+mj-lt"/>
              <a:buAutoNum type="arabicPeriod"/>
            </a:pPr>
            <a:r>
              <a:rPr lang="it-IT" sz="1200" kern="1200" dirty="0">
                <a:solidFill>
                  <a:schemeClr val="tx1"/>
                </a:solidFill>
                <a:effectLst/>
                <a:latin typeface="+mn-lt"/>
                <a:ea typeface="+mn-ea"/>
                <a:cs typeface="+mn-cs"/>
              </a:rPr>
              <a:t>e crescita del tasso di occupazione) </a:t>
            </a:r>
          </a:p>
          <a:p>
            <a:pPr marL="228600" indent="-228600">
              <a:buFont typeface="+mj-lt"/>
              <a:buAutoNum type="arabicPeriod"/>
            </a:pPr>
            <a:r>
              <a:rPr lang="it-IT" sz="1200" kern="1200" dirty="0">
                <a:solidFill>
                  <a:schemeClr val="tx1"/>
                </a:solidFill>
                <a:effectLst/>
                <a:latin typeface="+mn-lt"/>
                <a:ea typeface="+mn-ea"/>
                <a:cs typeface="+mn-cs"/>
              </a:rPr>
              <a:t>rappresenta la media dei tassi registrati da ogni azienda inclusa nel campione.</a:t>
            </a:r>
          </a:p>
          <a:p>
            <a:endParaRPr lang="it-IT" sz="1200" kern="1200" dirty="0">
              <a:solidFill>
                <a:schemeClr val="tx1"/>
              </a:solidFill>
              <a:effectLst/>
              <a:latin typeface="+mn-lt"/>
              <a:ea typeface="+mn-ea"/>
              <a:cs typeface="+mn-cs"/>
            </a:endParaRP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80342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it-IT" dirty="0"/>
              <a:t>AUDIO</a:t>
            </a:r>
          </a:p>
          <a:p>
            <a:pPr marL="228600" indent="-228600" algn="just">
              <a:lnSpc>
                <a:spcPct val="120000"/>
              </a:lnSpc>
              <a:buFont typeface="+mj-lt"/>
              <a:buAutoNum type="arabicPeriod"/>
              <a:defRPr/>
            </a:pPr>
            <a:r>
              <a:rPr lang="it-IT" sz="1200">
                <a:cs typeface="Arial" charset="0"/>
              </a:rPr>
              <a:t>Per studiare l’impatto economico generato dagli operatori di Private Equity e Venture Capital sulle aziende target, sono state valutate </a:t>
            </a:r>
          </a:p>
          <a:p>
            <a:pPr marL="228600" indent="-228600" algn="just">
              <a:lnSpc>
                <a:spcPct val="120000"/>
              </a:lnSpc>
              <a:buFont typeface="+mj-lt"/>
              <a:buAutoNum type="arabicPeriod"/>
              <a:defRPr/>
            </a:pPr>
            <a:r>
              <a:rPr lang="it-IT" sz="1200">
                <a:cs typeface="Arial" charset="0"/>
              </a:rPr>
              <a:t>le variazioni fatte registrare da alcuni parametri economici nel periodo di riferimento </a:t>
            </a:r>
          </a:p>
          <a:p>
            <a:pPr marL="228600" indent="-228600" algn="just">
              <a:lnSpc>
                <a:spcPct val="120000"/>
              </a:lnSpc>
              <a:buFont typeface="+mj-lt"/>
              <a:buAutoNum type="arabicPeriod"/>
              <a:defRPr/>
            </a:pPr>
            <a:r>
              <a:rPr lang="it-IT" sz="1200">
                <a:cs typeface="Arial" charset="0"/>
              </a:rPr>
              <a:t>calcolate sulla base di dati finanziari consolidati, ove disponibili, </a:t>
            </a:r>
          </a:p>
          <a:p>
            <a:pPr marL="228600" indent="-228600" algn="just">
              <a:lnSpc>
                <a:spcPct val="120000"/>
              </a:lnSpc>
              <a:buFont typeface="+mj-lt"/>
              <a:buAutoNum type="arabicPeriod"/>
              <a:defRPr/>
            </a:pPr>
            <a:r>
              <a:rPr lang="it-IT" sz="1200">
                <a:cs typeface="Arial" charset="0"/>
              </a:rPr>
              <a:t>o sui bilanci della società controllante, nei casi in cui non era disponibile un bilancio consolidato. </a:t>
            </a:r>
          </a:p>
          <a:p>
            <a:pPr marL="228600" indent="-228600" algn="just">
              <a:lnSpc>
                <a:spcPct val="120000"/>
              </a:lnSpc>
              <a:buFont typeface="+mj-lt"/>
              <a:buAutoNum type="arabicPeriod"/>
              <a:defRPr/>
            </a:pPr>
            <a:r>
              <a:rPr lang="it-IT" sz="1200">
                <a:cs typeface="Arial" charset="0"/>
              </a:rPr>
              <a:t>Le misure di performance analizzate sono:</a:t>
            </a:r>
          </a:p>
          <a:p>
            <a:pPr marL="228600" indent="-228600" algn="just">
              <a:lnSpc>
                <a:spcPct val="120000"/>
              </a:lnSpc>
              <a:buFont typeface="+mj-lt"/>
              <a:buAutoNum type="arabicPeriod"/>
              <a:defRPr/>
            </a:pPr>
            <a:r>
              <a:rPr lang="it-IT" sz="1200">
                <a:cs typeface="Arial" charset="0"/>
              </a:rPr>
              <a:t>I ricavi: </a:t>
            </a:r>
          </a:p>
          <a:p>
            <a:pPr marL="228600" indent="-228600" algn="just">
              <a:lnSpc>
                <a:spcPct val="120000"/>
              </a:lnSpc>
              <a:buFont typeface="+mj-lt"/>
              <a:buAutoNum type="arabicPeriod"/>
              <a:defRPr/>
            </a:pPr>
            <a:r>
              <a:rPr lang="it-IT" sz="1200">
                <a:cs typeface="Arial" charset="0"/>
              </a:rPr>
              <a:t>rappresentati dagli ammontari inclusi nella voce A1 “Ricavi delle vendite e delle prestazioni” del bilancio civilistico.</a:t>
            </a:r>
          </a:p>
          <a:p>
            <a:pPr marL="228600" indent="-228600" algn="just">
              <a:lnSpc>
                <a:spcPct val="120000"/>
              </a:lnSpc>
              <a:buFont typeface="+mj-lt"/>
              <a:buAutoNum type="arabicPeriod"/>
              <a:defRPr/>
            </a:pPr>
            <a:r>
              <a:rPr lang="it-IT" sz="1200">
                <a:cs typeface="Arial" charset="0"/>
              </a:rPr>
              <a:t>L’EBITDA (ovvero il margine operativo lordo): </a:t>
            </a:r>
          </a:p>
          <a:p>
            <a:pPr marL="228600" indent="-228600" algn="just">
              <a:lnSpc>
                <a:spcPct val="120000"/>
              </a:lnSpc>
              <a:buFont typeface="+mj-lt"/>
              <a:buAutoNum type="arabicPeriod"/>
              <a:defRPr/>
            </a:pPr>
            <a:r>
              <a:rPr lang="it-IT" sz="1200">
                <a:cs typeface="Arial" charset="0"/>
              </a:rPr>
              <a:t>che consiste nel risultato netto calcolato escludendo: proventi e oneri finanziari;</a:t>
            </a:r>
          </a:p>
          <a:p>
            <a:pPr marL="228600" indent="-228600" algn="just">
              <a:lnSpc>
                <a:spcPct val="120000"/>
              </a:lnSpc>
              <a:buFont typeface="+mj-lt"/>
              <a:buAutoNum type="arabicPeriod"/>
              <a:defRPr/>
            </a:pPr>
            <a:r>
              <a:rPr lang="it-IT" sz="1200">
                <a:cs typeface="Arial" charset="0"/>
              </a:rPr>
              <a:t> imposte sul risultato di esercizio; </a:t>
            </a:r>
          </a:p>
          <a:p>
            <a:pPr marL="228600" indent="-228600" algn="just">
              <a:lnSpc>
                <a:spcPct val="120000"/>
              </a:lnSpc>
              <a:buFont typeface="+mj-lt"/>
              <a:buAutoNum type="arabicPeriod"/>
              <a:defRPr/>
            </a:pPr>
            <a:r>
              <a:rPr lang="it-IT" sz="1200">
                <a:cs typeface="Arial" charset="0"/>
              </a:rPr>
              <a:t>ammortamenti di immobilizzazioni immateriali e materiali </a:t>
            </a:r>
          </a:p>
          <a:p>
            <a:pPr marL="228600" indent="-228600" algn="just">
              <a:lnSpc>
                <a:spcPct val="120000"/>
              </a:lnSpc>
              <a:buFont typeface="+mj-lt"/>
              <a:buAutoNum type="arabicPeriod"/>
              <a:defRPr/>
            </a:pPr>
            <a:r>
              <a:rPr lang="it-IT" sz="1200">
                <a:cs typeface="Arial" charset="0"/>
              </a:rPr>
              <a:t>e costi e proventi straordinari, non ricorrenti/non operativi;</a:t>
            </a:r>
          </a:p>
          <a:p>
            <a:pPr marL="228600" indent="-228600" algn="just">
              <a:lnSpc>
                <a:spcPct val="120000"/>
              </a:lnSpc>
              <a:buFont typeface="+mj-lt"/>
              <a:buAutoNum type="arabicPeriod"/>
              <a:defRPr/>
            </a:pPr>
            <a:r>
              <a:rPr lang="it-IT" sz="1200">
                <a:cs typeface="Arial" charset="0"/>
              </a:rPr>
              <a:t>E l’occupazione: </a:t>
            </a:r>
          </a:p>
          <a:p>
            <a:pPr marL="228600" indent="-228600" algn="just">
              <a:lnSpc>
                <a:spcPct val="120000"/>
              </a:lnSpc>
              <a:buFont typeface="+mj-lt"/>
              <a:buAutoNum type="arabicPeriod"/>
              <a:defRPr/>
            </a:pPr>
            <a:r>
              <a:rPr lang="it-IT" sz="1200">
                <a:cs typeface="Arial" charset="0"/>
              </a:rPr>
              <a:t>che si riferisce al numero medio di dipendenti per anno; </a:t>
            </a:r>
          </a:p>
          <a:p>
            <a:pPr marL="228600" indent="-228600" algn="just">
              <a:lnSpc>
                <a:spcPct val="120000"/>
              </a:lnSpc>
              <a:buFont typeface="+mj-lt"/>
              <a:buAutoNum type="arabicPeriod"/>
              <a:defRPr/>
            </a:pPr>
            <a:r>
              <a:rPr lang="it-IT" sz="1200">
                <a:cs typeface="Arial" charset="0"/>
              </a:rPr>
              <a:t>o, se non disponibile, al numero di dipendenti registrati alla fine di ciascun anno compreso nel periodo di analisi.</a:t>
            </a:r>
          </a:p>
          <a:p>
            <a:pPr marL="228600" indent="-228600" algn="just">
              <a:lnSpc>
                <a:spcPct val="120000"/>
              </a:lnSpc>
              <a:buFont typeface="+mj-lt"/>
              <a:buAutoNum type="arabicPeriod"/>
              <a:defRPr/>
            </a:pPr>
            <a:endParaRPr lang="it-IT" sz="1200">
              <a:cs typeface="Arial" charset="0"/>
            </a:endParaRPr>
          </a:p>
          <a:p>
            <a:r>
              <a:rPr lang="it-IT" sz="1200" b="1" kern="1200">
                <a:solidFill>
                  <a:schemeClr val="tx1"/>
                </a:solidFill>
                <a:effectLst/>
                <a:latin typeface="+mn-lt"/>
                <a:ea typeface="+mn-ea"/>
                <a:cs typeface="+mn-cs"/>
              </a:rPr>
              <a:t>I ricavi delle istituzioni finanziarie</a:t>
            </a:r>
            <a:endParaRPr lang="it-IT" sz="1200" kern="1200">
              <a:solidFill>
                <a:schemeClr val="tx1"/>
              </a:solidFill>
              <a:effectLst/>
              <a:latin typeface="+mn-lt"/>
              <a:ea typeface="+mn-ea"/>
              <a:cs typeface="+mn-cs"/>
            </a:endParaRPr>
          </a:p>
          <a:p>
            <a:r>
              <a:rPr lang="it-IT" sz="1200" kern="1200">
                <a:solidFill>
                  <a:schemeClr val="tx1"/>
                </a:solidFill>
                <a:effectLst/>
                <a:latin typeface="+mn-lt"/>
                <a:ea typeface="+mn-ea"/>
                <a:cs typeface="+mn-cs"/>
              </a:rPr>
              <a:t>Per le istituzioni finanziarie i ricavi sono stati calcolati come somma di interessi e commissioni derivanti da operazioni di carattere finanziario.</a:t>
            </a:r>
          </a:p>
          <a:p>
            <a:pPr marL="0" indent="0" algn="just">
              <a:lnSpc>
                <a:spcPct val="120000"/>
              </a:lnSpc>
              <a:buFont typeface="+mj-lt"/>
              <a:buNone/>
              <a:defRPr/>
            </a:pPr>
            <a:r>
              <a:rPr lang="it-IT" sz="1200">
                <a:cs typeface="Arial" charset="0"/>
              </a:rPr>
              <a:t> </a:t>
            </a: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62102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indent="0">
              <a:buFont typeface="+mj-lt"/>
              <a:buNone/>
            </a:pPr>
            <a:r>
              <a:rPr lang="it-IT" sz="1200" b="0" i="0" u="none" strike="noStrike" kern="1200" baseline="0">
                <a:solidFill>
                  <a:schemeClr val="tx1"/>
                </a:solidFill>
                <a:latin typeface="+mn-lt"/>
                <a:ea typeface="+mn-ea"/>
                <a:cs typeface="+mn-cs"/>
              </a:rPr>
              <a:t>AUDIO</a:t>
            </a:r>
          </a:p>
          <a:p>
            <a:pPr marL="228600" indent="-228600" algn="just">
              <a:lnSpc>
                <a:spcPct val="120000"/>
              </a:lnSpc>
              <a:buFont typeface="+mj-lt"/>
              <a:buAutoNum type="arabicPeriod"/>
              <a:defRPr/>
            </a:pPr>
            <a:r>
              <a:rPr lang="it-IT" sz="1200">
                <a:cs typeface="Arial" charset="0"/>
              </a:rPr>
              <a:t>Il campione è stato determinato escludendo dall’universo dei disinvestimenti totali avvenuti nel periodo 2006-2016 quelle società: </a:t>
            </a:r>
          </a:p>
          <a:p>
            <a:pPr marL="228600" indent="-228600" algn="just">
              <a:lnSpc>
                <a:spcPct val="120000"/>
              </a:lnSpc>
              <a:buFont typeface="+mj-lt"/>
              <a:buAutoNum type="arabicPeriod"/>
              <a:defRPr/>
            </a:pPr>
            <a:r>
              <a:rPr lang="it-IT" sz="1200">
                <a:cs typeface="Arial" charset="0"/>
              </a:rPr>
              <a:t>di cui non fossero disponibili o rintracciabili il nome e i dettagli anagrafici significativi; </a:t>
            </a:r>
          </a:p>
          <a:p>
            <a:pPr marL="228600" indent="-228600" algn="just">
              <a:lnSpc>
                <a:spcPct val="120000"/>
              </a:lnSpc>
              <a:buFont typeface="+mj-lt"/>
              <a:buAutoNum type="arabicPeriod"/>
              <a:defRPr/>
            </a:pPr>
            <a:r>
              <a:rPr lang="it-IT" sz="1200">
                <a:cs typeface="Arial" charset="0"/>
              </a:rPr>
              <a:t>che non fossero operative, che fossero partecipate da operatori di natura pubblica o che fossero oggetto di operazioni di turnaround; </a:t>
            </a:r>
          </a:p>
          <a:p>
            <a:pPr marL="228600" indent="-228600" algn="just">
              <a:lnSpc>
                <a:spcPct val="120000"/>
              </a:lnSpc>
              <a:buFont typeface="+mj-lt"/>
              <a:buAutoNum type="arabicPeriod"/>
              <a:defRPr/>
            </a:pPr>
            <a:r>
              <a:rPr lang="it-IT" sz="1200">
                <a:cs typeface="Arial" charset="0"/>
              </a:rPr>
              <a:t>di cui non fossero disponibili i dati economico-finanziari del periodo; </a:t>
            </a:r>
          </a:p>
          <a:p>
            <a:pPr marL="228600" indent="-228600" algn="just">
              <a:lnSpc>
                <a:spcPct val="120000"/>
              </a:lnSpc>
              <a:buFont typeface="+mj-lt"/>
              <a:buAutoNum type="arabicPeriod"/>
              <a:defRPr/>
            </a:pPr>
            <a:r>
              <a:rPr lang="it-IT" sz="1200">
                <a:cs typeface="Arial" charset="0"/>
              </a:rPr>
              <a:t>e che non fossero state oggetto di un reale disinvestimento. </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9</a:t>
            </a:fld>
            <a:endParaRPr lang="it-IT"/>
          </a:p>
        </p:txBody>
      </p:sp>
    </p:spTree>
    <p:extLst>
      <p:ext uri="{BB962C8B-B14F-4D97-AF65-F5344CB8AC3E}">
        <p14:creationId xmlns:p14="http://schemas.microsoft.com/office/powerpoint/2010/main" val="641963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9250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02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72393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80460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95425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488942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74292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335862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92318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18" name="Segnaposto testo 19">
            <a:extLst>
              <a:ext uri="{FF2B5EF4-FFF2-40B4-BE49-F238E27FC236}">
                <a16:creationId xmlns:a16="http://schemas.microsoft.com/office/drawing/2014/main" id="{79385AC6-A2B3-4021-BD72-791421DCEEA2}"/>
              </a:ext>
            </a:extLst>
          </p:cNvPr>
          <p:cNvSpPr>
            <a:spLocks noGrp="1"/>
          </p:cNvSpPr>
          <p:nvPr>
            <p:ph type="body" sz="quarter" idx="17"/>
          </p:nvPr>
        </p:nvSpPr>
        <p:spPr>
          <a:xfrm>
            <a:off x="3021711" y="1037950"/>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4" name="Segnaposto immagine 3">
            <a:extLst>
              <a:ext uri="{FF2B5EF4-FFF2-40B4-BE49-F238E27FC236}">
                <a16:creationId xmlns:a16="http://schemas.microsoft.com/office/drawing/2014/main" id="{7C39B2CD-E6BE-4DE1-A886-9DD76ED17A20}"/>
              </a:ext>
            </a:extLst>
          </p:cNvPr>
          <p:cNvSpPr>
            <a:spLocks noGrp="1"/>
          </p:cNvSpPr>
          <p:nvPr>
            <p:ph type="pic" sz="quarter" idx="12"/>
          </p:nvPr>
        </p:nvSpPr>
        <p:spPr>
          <a:xfrm flipH="1">
            <a:off x="729554" y="1037950"/>
            <a:ext cx="2015346" cy="2015344"/>
          </a:xfrm>
          <a:prstGeom prst="flowChartDelay">
            <a:avLst/>
          </a:prstGeom>
        </p:spPr>
        <p:txBody>
          <a:bodyPr vert="horz"/>
          <a:lstStyle/>
          <a:p>
            <a:endParaRPr lang="it-IT"/>
          </a:p>
        </p:txBody>
      </p:sp>
      <p:sp>
        <p:nvSpPr>
          <p:cNvPr id="30" name="Segnaposto testo 19">
            <a:extLst>
              <a:ext uri="{FF2B5EF4-FFF2-40B4-BE49-F238E27FC236}">
                <a16:creationId xmlns:a16="http://schemas.microsoft.com/office/drawing/2014/main" id="{45FECD9B-6A25-43FA-B234-0E05658BE97F}"/>
              </a:ext>
            </a:extLst>
          </p:cNvPr>
          <p:cNvSpPr>
            <a:spLocks noGrp="1"/>
          </p:cNvSpPr>
          <p:nvPr>
            <p:ph type="body" sz="quarter" idx="18"/>
          </p:nvPr>
        </p:nvSpPr>
        <p:spPr>
          <a:xfrm>
            <a:off x="8776014" y="1122974"/>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1" name="Segnaposto immagine 3">
            <a:extLst>
              <a:ext uri="{FF2B5EF4-FFF2-40B4-BE49-F238E27FC236}">
                <a16:creationId xmlns:a16="http://schemas.microsoft.com/office/drawing/2014/main" id="{B9356514-9BD6-4AE4-B724-EC87B101CBD8}"/>
              </a:ext>
            </a:extLst>
          </p:cNvPr>
          <p:cNvSpPr>
            <a:spLocks noGrp="1"/>
          </p:cNvSpPr>
          <p:nvPr>
            <p:ph type="pic" sz="quarter" idx="19"/>
          </p:nvPr>
        </p:nvSpPr>
        <p:spPr>
          <a:xfrm flipH="1">
            <a:off x="6483857" y="1122974"/>
            <a:ext cx="2015346" cy="2015344"/>
          </a:xfrm>
          <a:prstGeom prst="flowChartDelay">
            <a:avLst/>
          </a:prstGeom>
        </p:spPr>
        <p:txBody>
          <a:bodyPr vert="horz"/>
          <a:lstStyle/>
          <a:p>
            <a:endParaRPr lang="it-IT"/>
          </a:p>
        </p:txBody>
      </p:sp>
      <p:sp>
        <p:nvSpPr>
          <p:cNvPr id="32" name="Segnaposto testo 19">
            <a:extLst>
              <a:ext uri="{FF2B5EF4-FFF2-40B4-BE49-F238E27FC236}">
                <a16:creationId xmlns:a16="http://schemas.microsoft.com/office/drawing/2014/main" id="{74325C9B-CA40-4187-ADB7-2FC431A0ECD5}"/>
              </a:ext>
            </a:extLst>
          </p:cNvPr>
          <p:cNvSpPr>
            <a:spLocks noGrp="1"/>
          </p:cNvSpPr>
          <p:nvPr>
            <p:ph type="body" sz="quarter" idx="20"/>
          </p:nvPr>
        </p:nvSpPr>
        <p:spPr>
          <a:xfrm>
            <a:off x="3021711" y="3776157"/>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3" name="Segnaposto immagine 3">
            <a:extLst>
              <a:ext uri="{FF2B5EF4-FFF2-40B4-BE49-F238E27FC236}">
                <a16:creationId xmlns:a16="http://schemas.microsoft.com/office/drawing/2014/main" id="{8035426F-B3E7-4F22-9B5D-78A44BEA9F26}"/>
              </a:ext>
            </a:extLst>
          </p:cNvPr>
          <p:cNvSpPr>
            <a:spLocks noGrp="1"/>
          </p:cNvSpPr>
          <p:nvPr>
            <p:ph type="pic" sz="quarter" idx="21"/>
          </p:nvPr>
        </p:nvSpPr>
        <p:spPr>
          <a:xfrm flipH="1">
            <a:off x="729554" y="3776157"/>
            <a:ext cx="2015346" cy="2015344"/>
          </a:xfrm>
          <a:prstGeom prst="flowChartDelay">
            <a:avLst/>
          </a:prstGeom>
        </p:spPr>
        <p:txBody>
          <a:bodyPr vert="horz"/>
          <a:lstStyle/>
          <a:p>
            <a:endParaRPr lang="it-IT"/>
          </a:p>
        </p:txBody>
      </p:sp>
      <p:sp>
        <p:nvSpPr>
          <p:cNvPr id="34" name="Segnaposto testo 19">
            <a:extLst>
              <a:ext uri="{FF2B5EF4-FFF2-40B4-BE49-F238E27FC236}">
                <a16:creationId xmlns:a16="http://schemas.microsoft.com/office/drawing/2014/main" id="{9CE9ED9C-25DF-4671-A836-0F1AC0EBEFCF}"/>
              </a:ext>
            </a:extLst>
          </p:cNvPr>
          <p:cNvSpPr>
            <a:spLocks noGrp="1"/>
          </p:cNvSpPr>
          <p:nvPr>
            <p:ph type="body" sz="quarter" idx="22"/>
          </p:nvPr>
        </p:nvSpPr>
        <p:spPr>
          <a:xfrm>
            <a:off x="8776014" y="3861181"/>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5" name="Segnaposto immagine 3">
            <a:extLst>
              <a:ext uri="{FF2B5EF4-FFF2-40B4-BE49-F238E27FC236}">
                <a16:creationId xmlns:a16="http://schemas.microsoft.com/office/drawing/2014/main" id="{0AD52653-42A4-424F-B1D4-E8CC7B0BB456}"/>
              </a:ext>
            </a:extLst>
          </p:cNvPr>
          <p:cNvSpPr>
            <a:spLocks noGrp="1"/>
          </p:cNvSpPr>
          <p:nvPr>
            <p:ph type="pic" sz="quarter" idx="23"/>
          </p:nvPr>
        </p:nvSpPr>
        <p:spPr>
          <a:xfrm flipH="1">
            <a:off x="6483857" y="3861181"/>
            <a:ext cx="2015346" cy="2015344"/>
          </a:xfrm>
          <a:prstGeom prst="flowChartDelay">
            <a:avLst/>
          </a:prstGeom>
        </p:spPr>
        <p:txBody>
          <a:bodyPr vert="horz"/>
          <a:lstStyle/>
          <a:p>
            <a:endParaRPr lang="it-IT"/>
          </a:p>
        </p:txBody>
      </p:sp>
    </p:spTree>
    <p:extLst>
      <p:ext uri="{BB962C8B-B14F-4D97-AF65-F5344CB8AC3E}">
        <p14:creationId xmlns:p14="http://schemas.microsoft.com/office/powerpoint/2010/main" val="1776602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Vuota">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20" name="Segnaposto testo 19">
            <a:extLst>
              <a:ext uri="{FF2B5EF4-FFF2-40B4-BE49-F238E27FC236}">
                <a16:creationId xmlns:a16="http://schemas.microsoft.com/office/drawing/2014/main" id="{5992486F-1F4F-4134-B0D9-303A275658F8}"/>
              </a:ext>
            </a:extLst>
          </p:cNvPr>
          <p:cNvSpPr>
            <a:spLocks noGrp="1"/>
          </p:cNvSpPr>
          <p:nvPr>
            <p:ph type="body" sz="quarter" idx="13"/>
          </p:nvPr>
        </p:nvSpPr>
        <p:spPr>
          <a:xfrm>
            <a:off x="322436" y="861754"/>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 name="Segnaposto testo 19">
            <a:extLst>
              <a:ext uri="{FF2B5EF4-FFF2-40B4-BE49-F238E27FC236}">
                <a16:creationId xmlns:a16="http://schemas.microsoft.com/office/drawing/2014/main" id="{5114F84A-C927-40DB-9548-17B831BA8D7B}"/>
              </a:ext>
            </a:extLst>
          </p:cNvPr>
          <p:cNvSpPr>
            <a:spLocks noGrp="1"/>
          </p:cNvSpPr>
          <p:nvPr>
            <p:ph type="body" sz="quarter" idx="14"/>
          </p:nvPr>
        </p:nvSpPr>
        <p:spPr>
          <a:xfrm>
            <a:off x="322436" y="4091940"/>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cxnSp>
        <p:nvCxnSpPr>
          <p:cNvPr id="24" name="Connettore diritto 23">
            <a:extLst>
              <a:ext uri="{FF2B5EF4-FFF2-40B4-BE49-F238E27FC236}">
                <a16:creationId xmlns:a16="http://schemas.microsoft.com/office/drawing/2014/main" id="{9605B206-8EC2-4B2F-B166-FCD009CD862E}"/>
              </a:ext>
            </a:extLst>
          </p:cNvPr>
          <p:cNvCxnSpPr>
            <a:cxnSpLocks/>
          </p:cNvCxnSpPr>
          <p:nvPr userDrawn="1"/>
        </p:nvCxnSpPr>
        <p:spPr>
          <a:xfrm>
            <a:off x="0" y="3536779"/>
            <a:ext cx="1202851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egnaposto immagine 7">
            <a:extLst>
              <a:ext uri="{FF2B5EF4-FFF2-40B4-BE49-F238E27FC236}">
                <a16:creationId xmlns:a16="http://schemas.microsoft.com/office/drawing/2014/main" id="{106FAF5C-F3E2-439D-A23C-A25ACDAC95E2}"/>
              </a:ext>
            </a:extLst>
          </p:cNvPr>
          <p:cNvSpPr>
            <a:spLocks noGrp="1"/>
          </p:cNvSpPr>
          <p:nvPr>
            <p:ph type="pic" sz="quarter" idx="10"/>
          </p:nvPr>
        </p:nvSpPr>
        <p:spPr>
          <a:xfrm>
            <a:off x="7528560" y="573580"/>
            <a:ext cx="4599709" cy="6126480"/>
          </a:xfrm>
          <a:prstGeom prst="flowChartDelay">
            <a:avLst/>
          </a:prstGeom>
        </p:spPr>
        <p:txBody>
          <a:bodyPr/>
          <a:lstStyle/>
          <a:p>
            <a:endParaRPr lang="it-IT"/>
          </a:p>
        </p:txBody>
      </p:sp>
    </p:spTree>
    <p:extLst>
      <p:ext uri="{BB962C8B-B14F-4D97-AF65-F5344CB8AC3E}">
        <p14:creationId xmlns:p14="http://schemas.microsoft.com/office/powerpoint/2010/main" val="351747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07053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77631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20320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172463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10250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5693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364213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30/11/2018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p14="http://schemas.microsoft.com/office/powerpoint/2010/main" val="249460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cstate="print">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cstate="print">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cstate="print">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cstate="print">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A67048-8DE2-40E6-8AFC-3B04CF619662}" type="datetimeFigureOut">
              <a:rPr lang="it-IT" smtClean="0"/>
              <a:pPr/>
              <a:t>30/11/2018</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DB8AB4-81AB-4E20-95C6-7AAAE526AF48}" type="slidenum">
              <a:rPr lang="it-IT" smtClean="0"/>
              <a:pPr/>
              <a:t>‹N›</a:t>
            </a:fld>
            <a:endParaRPr lang="it-IT"/>
          </a:p>
        </p:txBody>
      </p:sp>
    </p:spTree>
    <p:extLst>
      <p:ext uri="{BB962C8B-B14F-4D97-AF65-F5344CB8AC3E}">
        <p14:creationId xmlns:p14="http://schemas.microsoft.com/office/powerpoint/2010/main" val="292064848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660"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jp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82000"/>
          </a:schemeClr>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EE6EAE5D-D554-4C29-BFCC-8FB07C1A4B42}"/>
              </a:ext>
            </a:extLst>
          </p:cNvPr>
          <p:cNvSpPr/>
          <p:nvPr/>
        </p:nvSpPr>
        <p:spPr>
          <a:xfrm>
            <a:off x="0" y="1605280"/>
            <a:ext cx="12192000" cy="39014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 name="Rettangolo 2">
            <a:extLst>
              <a:ext uri="{FF2B5EF4-FFF2-40B4-BE49-F238E27FC236}">
                <a16:creationId xmlns:a16="http://schemas.microsoft.com/office/drawing/2014/main" id="{A0E21B82-D5FE-4693-A1B5-F7CAB16976A4}"/>
              </a:ext>
            </a:extLst>
          </p:cNvPr>
          <p:cNvSpPr/>
          <p:nvPr/>
        </p:nvSpPr>
        <p:spPr>
          <a:xfrm>
            <a:off x="0" y="1605280"/>
            <a:ext cx="12192000" cy="212852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Ritardo 7">
            <a:extLst>
              <a:ext uri="{FF2B5EF4-FFF2-40B4-BE49-F238E27FC236}">
                <a16:creationId xmlns:a16="http://schemas.microsoft.com/office/drawing/2014/main" id="{B7123CEB-155E-4C7B-8A86-118048044F1A}"/>
              </a:ext>
            </a:extLst>
          </p:cNvPr>
          <p:cNvSpPr/>
          <p:nvPr/>
        </p:nvSpPr>
        <p:spPr>
          <a:xfrm rot="5400000">
            <a:off x="2514837" y="-1399155"/>
            <a:ext cx="2743201" cy="10033236"/>
          </a:xfrm>
          <a:prstGeom prst="flowChartDelay">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it-IT" sz="3600" b="1">
                <a:solidFill>
                  <a:schemeClr val="tx2">
                    <a:lumMod val="75000"/>
                  </a:schemeClr>
                </a:solidFill>
                <a:latin typeface="Articulate Light" panose="02000503040000020004" pitchFamily="2" charset="0"/>
              </a:rPr>
              <a:t>L’impatto economico del Private Equity e del Venture Capital in Italia</a:t>
            </a:r>
          </a:p>
          <a:p>
            <a:pPr algn="ctr"/>
            <a:r>
              <a:rPr lang="it-IT" sz="3600" b="1">
                <a:solidFill>
                  <a:schemeClr val="tx2">
                    <a:lumMod val="75000"/>
                  </a:schemeClr>
                </a:solidFill>
                <a:latin typeface="Articulate Light" panose="02000503040000020004" pitchFamily="2" charset="0"/>
              </a:rPr>
              <a:t>Lezione 9</a:t>
            </a:r>
            <a:endParaRPr lang="it-IT" sz="3600" b="1" dirty="0">
              <a:solidFill>
                <a:schemeClr val="tx2">
                  <a:lumMod val="75000"/>
                </a:schemeClr>
              </a:solidFill>
              <a:latin typeface="Articulate Light" panose="02000503040000020004" pitchFamily="2" charset="0"/>
            </a:endParaRPr>
          </a:p>
        </p:txBody>
      </p:sp>
      <p:cxnSp>
        <p:nvCxnSpPr>
          <p:cNvPr id="17" name="Connettore diritto 16">
            <a:extLst>
              <a:ext uri="{FF2B5EF4-FFF2-40B4-BE49-F238E27FC236}">
                <a16:creationId xmlns:a16="http://schemas.microsoft.com/office/drawing/2014/main" id="{9AC420FA-A18E-4CB2-BAB3-A63E3EC1ED91}"/>
              </a:ext>
            </a:extLst>
          </p:cNvPr>
          <p:cNvCxnSpPr/>
          <p:nvPr/>
        </p:nvCxnSpPr>
        <p:spPr>
          <a:xfrm>
            <a:off x="0" y="3733800"/>
            <a:ext cx="7772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23974546-CBAC-4664-9B03-882C9DC135E3}"/>
              </a:ext>
            </a:extLst>
          </p:cNvPr>
          <p:cNvCxnSpPr>
            <a:cxnSpLocks/>
          </p:cNvCxnSpPr>
          <p:nvPr/>
        </p:nvCxnSpPr>
        <p:spPr>
          <a:xfrm>
            <a:off x="11559396" y="3733800"/>
            <a:ext cx="6326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Immagine correlata"/>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543800" y="1501774"/>
            <a:ext cx="4331898" cy="3817219"/>
          </a:xfrm>
          <a:prstGeom prst="rect">
            <a:avLst/>
          </a:prstGeom>
          <a:noFill/>
          <a:extLst>
            <a:ext uri="{909E8E84-426E-40DD-AFC4-6F175D3DCCD1}">
              <a14:hiddenFill xmlns:a14="http://schemas.microsoft.com/office/drawing/2010/main">
                <a:solidFill>
                  <a:srgbClr val="FFFFFF"/>
                </a:solidFill>
              </a14:hiddenFill>
            </a:ext>
          </a:extLst>
        </p:spPr>
      </p:pic>
      <p:sp>
        <p:nvSpPr>
          <p:cNvPr id="9" name="CasellaDiTesto 8">
            <a:extLst>
              <a:ext uri="{FF2B5EF4-FFF2-40B4-BE49-F238E27FC236}">
                <a16:creationId xmlns:a16="http://schemas.microsoft.com/office/drawing/2014/main" id="{90DA1A73-3CB5-4205-BD2D-EA07307BCE52}"/>
              </a:ext>
            </a:extLst>
          </p:cNvPr>
          <p:cNvSpPr txBox="1"/>
          <p:nvPr/>
        </p:nvSpPr>
        <p:spPr>
          <a:xfrm>
            <a:off x="203200" y="1661340"/>
            <a:ext cx="5260622" cy="369332"/>
          </a:xfrm>
          <a:prstGeom prst="rect">
            <a:avLst/>
          </a:prstGeom>
          <a:noFill/>
        </p:spPr>
        <p:txBody>
          <a:bodyPr wrap="square" rtlCol="0">
            <a:spAutoFit/>
          </a:bodyPr>
          <a:lstStyle/>
          <a:p>
            <a:r>
              <a:rPr lang="it-IT"/>
              <a:t>MODULO 2 - Rischi e strumenti di investimento</a:t>
            </a:r>
          </a:p>
        </p:txBody>
      </p:sp>
    </p:spTree>
    <p:extLst>
      <p:ext uri="{BB962C8B-B14F-4D97-AF65-F5344CB8AC3E}">
        <p14:creationId xmlns:p14="http://schemas.microsoft.com/office/powerpoint/2010/main" val="1173330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Picture 2">
            <a:extLst>
              <a:ext uri="{FF2B5EF4-FFF2-40B4-BE49-F238E27FC236}">
                <a16:creationId xmlns:a16="http://schemas.microsoft.com/office/drawing/2014/main" id="{BF23797F-C9CF-4D1E-9FB9-9D52CDE3F5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159"/>
          <a:stretch/>
        </p:blipFill>
        <p:spPr bwMode="auto">
          <a:xfrm>
            <a:off x="6321885" y="439383"/>
            <a:ext cx="5865592" cy="6418617"/>
          </a:xfrm>
          <a:prstGeom prst="rect">
            <a:avLst/>
          </a:prstGeom>
          <a:noFill/>
          <a:extLst>
            <a:ext uri="{909E8E84-426E-40DD-AFC4-6F175D3DCCD1}">
              <a14:hiddenFill xmlns:a14="http://schemas.microsoft.com/office/drawing/2010/main">
                <a:solidFill>
                  <a:srgbClr val="FFFFFF"/>
                </a:solidFill>
              </a14:hiddenFill>
            </a:ext>
          </a:extLst>
        </p:spPr>
      </p:pic>
      <p:sp>
        <p:nvSpPr>
          <p:cNvPr id="90" name="Documento 89">
            <a:extLst>
              <a:ext uri="{FF2B5EF4-FFF2-40B4-BE49-F238E27FC236}">
                <a16:creationId xmlns:a16="http://schemas.microsoft.com/office/drawing/2014/main" id="{8D336CCD-BCA5-4D0C-80B2-9BCA1B4C71DD}"/>
              </a:ext>
            </a:extLst>
          </p:cNvPr>
          <p:cNvSpPr>
            <a:spLocks/>
          </p:cNvSpPr>
          <p:nvPr/>
        </p:nvSpPr>
        <p:spPr>
          <a:xfrm rot="10800000">
            <a:off x="-16304" y="3007174"/>
            <a:ext cx="6522199" cy="3845644"/>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12" name="Documento 11"/>
          <p:cNvSpPr/>
          <p:nvPr/>
        </p:nvSpPr>
        <p:spPr>
          <a:xfrm>
            <a:off x="-10015" y="344203"/>
            <a:ext cx="6522201" cy="3820629"/>
          </a:xfrm>
          <a:prstGeom prst="flowChartDocument">
            <a:avLst/>
          </a:prstGeom>
          <a:solidFill>
            <a:srgbClr val="B0151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9</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La metodologia 4/4</a:t>
            </a:r>
          </a:p>
        </p:txBody>
      </p:sp>
      <p:sp>
        <p:nvSpPr>
          <p:cNvPr id="27" name="Rettangolo 26">
            <a:extLst>
              <a:ext uri="{FF2B5EF4-FFF2-40B4-BE49-F238E27FC236}">
                <a16:creationId xmlns:a16="http://schemas.microsoft.com/office/drawing/2014/main" id="{B5BD0707-0870-4F01-8A0A-F9DD33BECCF0}"/>
              </a:ext>
            </a:extLst>
          </p:cNvPr>
          <p:cNvSpPr/>
          <p:nvPr/>
        </p:nvSpPr>
        <p:spPr>
          <a:xfrm>
            <a:off x="-2917571" y="0"/>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Immagini</a:t>
            </a:r>
          </a:p>
          <a:p>
            <a:pPr lvl="0">
              <a:defRPr/>
            </a:pPr>
            <a:r>
              <a:rPr lang="it-IT">
                <a:solidFill>
                  <a:prstClr val="black"/>
                </a:solidFill>
              </a:rPr>
              <a:t>https://www.freepik.com/free-photo/hand-touching-symbols-in-the-air_985240.htm#term=statistics&amp;page=1&amp;position=26</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p:txBody>
      </p:sp>
      <p:sp>
        <p:nvSpPr>
          <p:cNvPr id="19" name="AutoShape 8"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2" name="AutoShape 10" descr="Immagine correlata"/>
          <p:cNvSpPr>
            <a:spLocks noChangeAspect="1" noChangeArrowheads="1"/>
          </p:cNvSpPr>
          <p:nvPr/>
        </p:nvSpPr>
        <p:spPr bwMode="auto">
          <a:xfrm>
            <a:off x="6619358" y="6771391"/>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50" name="Rettangolo arrotondato 44">
            <a:extLst>
              <a:ext uri="{FF2B5EF4-FFF2-40B4-BE49-F238E27FC236}">
                <a16:creationId xmlns:a16="http://schemas.microsoft.com/office/drawing/2014/main" id="{D51DA3A8-71E3-4CBD-BDA7-9818379B1426}"/>
              </a:ext>
            </a:extLst>
          </p:cNvPr>
          <p:cNvSpPr/>
          <p:nvPr/>
        </p:nvSpPr>
        <p:spPr>
          <a:xfrm>
            <a:off x="-25798" y="78751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74" name="CasellaDiTesto 73">
            <a:extLst>
              <a:ext uri="{FF2B5EF4-FFF2-40B4-BE49-F238E27FC236}">
                <a16:creationId xmlns:a16="http://schemas.microsoft.com/office/drawing/2014/main" id="{7D8AB8E6-F0C4-4E12-B678-31864659E3CC}"/>
              </a:ext>
            </a:extLst>
          </p:cNvPr>
          <p:cNvSpPr txBox="1"/>
          <p:nvPr/>
        </p:nvSpPr>
        <p:spPr>
          <a:xfrm>
            <a:off x="289547" y="4151961"/>
            <a:ext cx="3725405" cy="369332"/>
          </a:xfrm>
          <a:prstGeom prst="rect">
            <a:avLst/>
          </a:prstGeom>
          <a:noFill/>
        </p:spPr>
        <p:txBody>
          <a:bodyPr wrap="square" rtlCol="0">
            <a:spAutoFit/>
          </a:bodyPr>
          <a:lstStyle/>
          <a:p>
            <a:pPr lvl="0"/>
            <a:r>
              <a:rPr lang="it-IT">
                <a:solidFill>
                  <a:schemeClr val="tx1">
                    <a:lumMod val="85000"/>
                  </a:schemeClr>
                </a:solidFill>
              </a:rPr>
              <a:t>La comparazione dei dati:</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36" name="Rettangolo arrotondato 44">
            <a:extLst>
              <a:ext uri="{FF2B5EF4-FFF2-40B4-BE49-F238E27FC236}">
                <a16:creationId xmlns:a16="http://schemas.microsoft.com/office/drawing/2014/main" id="{D3F6A663-D9EA-4C91-B1A7-AFD6B62292FC}"/>
              </a:ext>
            </a:extLst>
          </p:cNvPr>
          <p:cNvSpPr/>
          <p:nvPr/>
        </p:nvSpPr>
        <p:spPr>
          <a:xfrm>
            <a:off x="9109006" y="111386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a:t>
            </a:r>
            <a:endParaRPr lang="it-IT" dirty="0"/>
          </a:p>
        </p:txBody>
      </p:sp>
      <p:sp>
        <p:nvSpPr>
          <p:cNvPr id="55" name="CasellaDiTesto 54">
            <a:extLst>
              <a:ext uri="{FF2B5EF4-FFF2-40B4-BE49-F238E27FC236}">
                <a16:creationId xmlns:a16="http://schemas.microsoft.com/office/drawing/2014/main" id="{16621805-7437-4D79-ADB9-120F3AE1A039}"/>
              </a:ext>
            </a:extLst>
          </p:cNvPr>
          <p:cNvSpPr txBox="1"/>
          <p:nvPr/>
        </p:nvSpPr>
        <p:spPr>
          <a:xfrm>
            <a:off x="848513" y="1382144"/>
            <a:ext cx="5429188" cy="646331"/>
          </a:xfrm>
          <a:prstGeom prst="rect">
            <a:avLst/>
          </a:prstGeom>
          <a:noFill/>
        </p:spPr>
        <p:txBody>
          <a:bodyPr wrap="square" rtlCol="0">
            <a:spAutoFit/>
          </a:bodyPr>
          <a:lstStyle/>
          <a:p>
            <a:pPr lvl="0"/>
            <a:r>
              <a:rPr lang="it-IT">
                <a:solidFill>
                  <a:schemeClr val="tx1">
                    <a:lumMod val="85000"/>
                  </a:schemeClr>
                </a:solidFill>
              </a:rPr>
              <a:t>Confronto dei risultati con quelli registrati dalle aziende italiane.</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49" name="Rettangolo arrotondato 44">
            <a:extLst>
              <a:ext uri="{FF2B5EF4-FFF2-40B4-BE49-F238E27FC236}">
                <a16:creationId xmlns:a16="http://schemas.microsoft.com/office/drawing/2014/main" id="{E700F948-CD3C-4519-9D2C-F6D46AB7A8F3}"/>
              </a:ext>
            </a:extLst>
          </p:cNvPr>
          <p:cNvSpPr/>
          <p:nvPr/>
        </p:nvSpPr>
        <p:spPr>
          <a:xfrm>
            <a:off x="26228" y="151235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38" name="CasellaDiTesto 37">
            <a:extLst>
              <a:ext uri="{FF2B5EF4-FFF2-40B4-BE49-F238E27FC236}">
                <a16:creationId xmlns:a16="http://schemas.microsoft.com/office/drawing/2014/main" id="{60DD52D6-9EC4-46F4-A7B4-6EE5A41D283E}"/>
              </a:ext>
            </a:extLst>
          </p:cNvPr>
          <p:cNvSpPr txBox="1"/>
          <p:nvPr/>
        </p:nvSpPr>
        <p:spPr>
          <a:xfrm>
            <a:off x="424256" y="695368"/>
            <a:ext cx="5934027" cy="646331"/>
          </a:xfrm>
          <a:prstGeom prst="rect">
            <a:avLst/>
          </a:prstGeom>
          <a:noFill/>
        </p:spPr>
        <p:txBody>
          <a:bodyPr wrap="square" rtlCol="0">
            <a:spAutoFit/>
          </a:bodyPr>
          <a:lstStyle/>
          <a:p>
            <a:pPr lvl="0"/>
            <a:r>
              <a:rPr lang="it-IT" b="1">
                <a:solidFill>
                  <a:schemeClr val="tx1">
                    <a:lumMod val="85000"/>
                  </a:schemeClr>
                </a:solidFill>
              </a:rPr>
              <a:t>Le performance del campione sono superiori o inferiori a quelle del mercato?</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64" name="Rettangolo arrotondato 44">
            <a:extLst>
              <a:ext uri="{FF2B5EF4-FFF2-40B4-BE49-F238E27FC236}">
                <a16:creationId xmlns:a16="http://schemas.microsoft.com/office/drawing/2014/main" id="{42E223E2-BABF-4E58-84CF-D3BDF306405B}"/>
              </a:ext>
            </a:extLst>
          </p:cNvPr>
          <p:cNvSpPr/>
          <p:nvPr/>
        </p:nvSpPr>
        <p:spPr>
          <a:xfrm>
            <a:off x="-127037" y="417802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66" name="Rettangolo arrotondato 44">
            <a:extLst>
              <a:ext uri="{FF2B5EF4-FFF2-40B4-BE49-F238E27FC236}">
                <a16:creationId xmlns:a16="http://schemas.microsoft.com/office/drawing/2014/main" id="{E44E338A-F931-43F7-9967-478106E9B089}"/>
              </a:ext>
            </a:extLst>
          </p:cNvPr>
          <p:cNvSpPr/>
          <p:nvPr/>
        </p:nvSpPr>
        <p:spPr>
          <a:xfrm>
            <a:off x="2172701" y="2265622"/>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76" name="CasellaDiTesto 75">
            <a:extLst>
              <a:ext uri="{FF2B5EF4-FFF2-40B4-BE49-F238E27FC236}">
                <a16:creationId xmlns:a16="http://schemas.microsoft.com/office/drawing/2014/main" id="{A675FEB7-EBA2-4512-AA68-23D01DACE6F4}"/>
              </a:ext>
            </a:extLst>
          </p:cNvPr>
          <p:cNvSpPr txBox="1"/>
          <p:nvPr/>
        </p:nvSpPr>
        <p:spPr>
          <a:xfrm>
            <a:off x="1251991" y="4723663"/>
            <a:ext cx="4474707" cy="369332"/>
          </a:xfrm>
          <a:prstGeom prst="rect">
            <a:avLst/>
          </a:prstGeom>
          <a:noFill/>
        </p:spPr>
        <p:txBody>
          <a:bodyPr wrap="square" rtlCol="0">
            <a:spAutoFit/>
          </a:bodyPr>
          <a:lstStyle/>
          <a:p>
            <a:pPr lvl="0"/>
            <a:r>
              <a:rPr lang="it-IT">
                <a:solidFill>
                  <a:schemeClr val="tx1">
                    <a:lumMod val="85000"/>
                  </a:schemeClr>
                </a:solidFill>
              </a:rPr>
              <a:t>esclude le aziende pubbliche;</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2" name="Freccia destra con strisce 1">
            <a:extLst>
              <a:ext uri="{FF2B5EF4-FFF2-40B4-BE49-F238E27FC236}">
                <a16:creationId xmlns:a16="http://schemas.microsoft.com/office/drawing/2014/main" id="{5F9E222E-8478-49DF-AF3A-51CA95B17E0B}"/>
              </a:ext>
            </a:extLst>
          </p:cNvPr>
          <p:cNvSpPr/>
          <p:nvPr/>
        </p:nvSpPr>
        <p:spPr>
          <a:xfrm>
            <a:off x="501668" y="1542147"/>
            <a:ext cx="359237" cy="256455"/>
          </a:xfrm>
          <a:prstGeom prst="stripedRightArrow">
            <a:avLst/>
          </a:prstGeom>
          <a:solidFill>
            <a:srgbClr val="B68E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Goccia 45">
            <a:extLst>
              <a:ext uri="{FF2B5EF4-FFF2-40B4-BE49-F238E27FC236}">
                <a16:creationId xmlns:a16="http://schemas.microsoft.com/office/drawing/2014/main" id="{D5F32BF9-135E-429D-809E-2C33F7C301E6}"/>
              </a:ext>
            </a:extLst>
          </p:cNvPr>
          <p:cNvSpPr/>
          <p:nvPr/>
        </p:nvSpPr>
        <p:spPr>
          <a:xfrm>
            <a:off x="289547" y="2301747"/>
            <a:ext cx="1526904" cy="1162330"/>
          </a:xfrm>
          <a:prstGeom prst="teardrop">
            <a:avLst/>
          </a:prstGeom>
          <a:solidFill>
            <a:srgbClr val="DFBA4E"/>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1500" b="1">
                <a:solidFill>
                  <a:srgbClr val="23585E"/>
                </a:solidFill>
                <a:latin typeface="Tempus Sans ITC" panose="04020404030D07020202" pitchFamily="82" charset="0"/>
              </a:rPr>
              <a:t>Benchmark</a:t>
            </a:r>
            <a:endParaRPr lang="it-IT" sz="1500" b="1" dirty="0">
              <a:solidFill>
                <a:srgbClr val="23585E"/>
              </a:solidFill>
              <a:latin typeface="Tempus Sans ITC" panose="04020404030D07020202" pitchFamily="82" charset="0"/>
            </a:endParaRPr>
          </a:p>
        </p:txBody>
      </p:sp>
      <p:sp>
        <p:nvSpPr>
          <p:cNvPr id="47" name="CasellaDiTesto 46">
            <a:extLst>
              <a:ext uri="{FF2B5EF4-FFF2-40B4-BE49-F238E27FC236}">
                <a16:creationId xmlns:a16="http://schemas.microsoft.com/office/drawing/2014/main" id="{88CCCAF1-D7C9-4C88-9145-CB072300B6F3}"/>
              </a:ext>
            </a:extLst>
          </p:cNvPr>
          <p:cNvSpPr txBox="1"/>
          <p:nvPr/>
        </p:nvSpPr>
        <p:spPr>
          <a:xfrm>
            <a:off x="1900864" y="2446019"/>
            <a:ext cx="4522231" cy="646331"/>
          </a:xfrm>
          <a:prstGeom prst="rect">
            <a:avLst/>
          </a:prstGeom>
          <a:noFill/>
        </p:spPr>
        <p:txBody>
          <a:bodyPr wrap="square" rtlCol="0">
            <a:spAutoFit/>
          </a:bodyPr>
          <a:lstStyle/>
          <a:p>
            <a:pPr lvl="0"/>
            <a:r>
              <a:rPr lang="it-IT">
                <a:solidFill>
                  <a:schemeClr val="tx1">
                    <a:lumMod val="85000"/>
                  </a:schemeClr>
                </a:solidFill>
              </a:rPr>
              <a:t>«Dati cumulativi di 2065 società italiane» (Ufficio Studi di Mediobanca)</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51" name="CasellaDiTesto 50">
            <a:extLst>
              <a:ext uri="{FF2B5EF4-FFF2-40B4-BE49-F238E27FC236}">
                <a16:creationId xmlns:a16="http://schemas.microsoft.com/office/drawing/2014/main" id="{59E249FB-85E2-4084-9978-489465156CDF}"/>
              </a:ext>
            </a:extLst>
          </p:cNvPr>
          <p:cNvSpPr txBox="1"/>
          <p:nvPr/>
        </p:nvSpPr>
        <p:spPr>
          <a:xfrm>
            <a:off x="1205904" y="5391340"/>
            <a:ext cx="4474707" cy="646331"/>
          </a:xfrm>
          <a:prstGeom prst="rect">
            <a:avLst/>
          </a:prstGeom>
          <a:noFill/>
        </p:spPr>
        <p:txBody>
          <a:bodyPr wrap="square" rtlCol="0">
            <a:spAutoFit/>
          </a:bodyPr>
          <a:lstStyle/>
          <a:p>
            <a:pPr lvl="0"/>
            <a:r>
              <a:rPr lang="it-IT">
                <a:solidFill>
                  <a:schemeClr val="tx1">
                    <a:lumMod val="85000"/>
                  </a:schemeClr>
                </a:solidFill>
              </a:rPr>
              <a:t>considera il benchmark nel periodo di possesso delle aziende del campione.</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sp>
        <p:nvSpPr>
          <p:cNvPr id="3" name="Fumetto: rettangolo 2">
            <a:extLst>
              <a:ext uri="{FF2B5EF4-FFF2-40B4-BE49-F238E27FC236}">
                <a16:creationId xmlns:a16="http://schemas.microsoft.com/office/drawing/2014/main" id="{27A0AF00-C21E-42C7-A1AA-4DD5E2E04C4B}"/>
              </a:ext>
            </a:extLst>
          </p:cNvPr>
          <p:cNvSpPr/>
          <p:nvPr/>
        </p:nvSpPr>
        <p:spPr>
          <a:xfrm rot="10800000">
            <a:off x="417964" y="6226986"/>
            <a:ext cx="5859735" cy="550181"/>
          </a:xfrm>
          <a:prstGeom prst="wedgeRectCallout">
            <a:avLst>
              <a:gd name="adj1" fmla="val -21840"/>
              <a:gd name="adj2" fmla="val 911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2" name="CasellaDiTesto 51">
            <a:extLst>
              <a:ext uri="{FF2B5EF4-FFF2-40B4-BE49-F238E27FC236}">
                <a16:creationId xmlns:a16="http://schemas.microsoft.com/office/drawing/2014/main" id="{9A4ADC38-3E8F-4822-8369-393DCEF0F339}"/>
              </a:ext>
            </a:extLst>
          </p:cNvPr>
          <p:cNvSpPr txBox="1"/>
          <p:nvPr/>
        </p:nvSpPr>
        <p:spPr>
          <a:xfrm>
            <a:off x="424256" y="6280924"/>
            <a:ext cx="6044843" cy="369332"/>
          </a:xfrm>
          <a:prstGeom prst="rect">
            <a:avLst/>
          </a:prstGeom>
          <a:noFill/>
        </p:spPr>
        <p:txBody>
          <a:bodyPr wrap="square" rtlCol="0">
            <a:spAutoFit/>
          </a:bodyPr>
          <a:lstStyle/>
          <a:p>
            <a:pPr lvl="0"/>
            <a:r>
              <a:rPr lang="it-IT">
                <a:solidFill>
                  <a:schemeClr val="tx1">
                    <a:lumMod val="85000"/>
                  </a:schemeClr>
                </a:solidFill>
              </a:rPr>
              <a:t>Benchmark variabile tra Buy-out e Venture Capital.</a:t>
            </a:r>
            <a:endParaRPr kumimoji="0" lang="it-IT" sz="1800" i="0" u="none" strike="noStrike" kern="1200" cap="none" spc="0" normalizeH="0" baseline="0" noProof="0" dirty="0">
              <a:ln>
                <a:noFill/>
              </a:ln>
              <a:solidFill>
                <a:schemeClr val="tx1">
                  <a:lumMod val="85000"/>
                </a:schemeClr>
              </a:solidFill>
              <a:effectLst/>
              <a:uLnTx/>
              <a:uFillTx/>
              <a:latin typeface="Century Gothic"/>
            </a:endParaRPr>
          </a:p>
        </p:txBody>
      </p:sp>
      <p:pic>
        <p:nvPicPr>
          <p:cNvPr id="9" name="Immagine 8">
            <a:extLst>
              <a:ext uri="{FF2B5EF4-FFF2-40B4-BE49-F238E27FC236}">
                <a16:creationId xmlns:a16="http://schemas.microsoft.com/office/drawing/2014/main" id="{2E30E4D7-F82D-474B-BE8B-694829C499D1}"/>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480491" y="4531160"/>
            <a:ext cx="708797" cy="708797"/>
          </a:xfrm>
          <a:prstGeom prst="rect">
            <a:avLst/>
          </a:prstGeom>
        </p:spPr>
      </p:pic>
      <p:pic>
        <p:nvPicPr>
          <p:cNvPr id="13" name="Immagine 12">
            <a:extLst>
              <a:ext uri="{FF2B5EF4-FFF2-40B4-BE49-F238E27FC236}">
                <a16:creationId xmlns:a16="http://schemas.microsoft.com/office/drawing/2014/main" id="{3D80E90B-273E-4A26-BE0E-EA9FD2AD4441}"/>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512401" y="5455414"/>
            <a:ext cx="590973" cy="590973"/>
          </a:xfrm>
          <a:prstGeom prst="rect">
            <a:avLst/>
          </a:prstGeom>
        </p:spPr>
      </p:pic>
      <p:sp>
        <p:nvSpPr>
          <p:cNvPr id="62" name="Rettangolo arrotondato 44">
            <a:extLst>
              <a:ext uri="{FF2B5EF4-FFF2-40B4-BE49-F238E27FC236}">
                <a16:creationId xmlns:a16="http://schemas.microsoft.com/office/drawing/2014/main" id="{0B2BEE85-2AD8-4414-A59C-109B43118F88}"/>
              </a:ext>
            </a:extLst>
          </p:cNvPr>
          <p:cNvSpPr/>
          <p:nvPr/>
        </p:nvSpPr>
        <p:spPr>
          <a:xfrm>
            <a:off x="404848" y="228325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53" name="Rettangolo arrotondato 44">
            <a:extLst>
              <a:ext uri="{FF2B5EF4-FFF2-40B4-BE49-F238E27FC236}">
                <a16:creationId xmlns:a16="http://schemas.microsoft.com/office/drawing/2014/main" id="{B7D25D7D-8425-4CC2-B323-A79249226D05}"/>
              </a:ext>
            </a:extLst>
          </p:cNvPr>
          <p:cNvSpPr/>
          <p:nvPr/>
        </p:nvSpPr>
        <p:spPr>
          <a:xfrm>
            <a:off x="64888" y="4774082"/>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54" name="Rettangolo arrotondato 44">
            <a:extLst>
              <a:ext uri="{FF2B5EF4-FFF2-40B4-BE49-F238E27FC236}">
                <a16:creationId xmlns:a16="http://schemas.microsoft.com/office/drawing/2014/main" id="{61D129B4-BAA2-493F-BFDD-D072768D2421}"/>
              </a:ext>
            </a:extLst>
          </p:cNvPr>
          <p:cNvSpPr/>
          <p:nvPr/>
        </p:nvSpPr>
        <p:spPr>
          <a:xfrm>
            <a:off x="46460" y="561029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56" name="Rettangolo arrotondato 44">
            <a:extLst>
              <a:ext uri="{FF2B5EF4-FFF2-40B4-BE49-F238E27FC236}">
                <a16:creationId xmlns:a16="http://schemas.microsoft.com/office/drawing/2014/main" id="{FE47B0E0-2764-4EB4-95B6-5F668BEF8851}"/>
              </a:ext>
            </a:extLst>
          </p:cNvPr>
          <p:cNvSpPr/>
          <p:nvPr/>
        </p:nvSpPr>
        <p:spPr>
          <a:xfrm>
            <a:off x="4523" y="632875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Tree>
    <p:extLst>
      <p:ext uri="{BB962C8B-B14F-4D97-AF65-F5344CB8AC3E}">
        <p14:creationId xmlns:p14="http://schemas.microsoft.com/office/powerpoint/2010/main" val="3474039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10</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Glossario 1/2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dirty="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Immagini</a:t>
            </a:r>
          </a:p>
          <a:p>
            <a:pPr lvl="0"/>
            <a:r>
              <a:rPr lang="it-IT">
                <a:solidFill>
                  <a:prstClr val="black"/>
                </a:solidFill>
              </a:rPr>
              <a:t>https://pixabay.com/it/scuola-libro-sapere-studio-1661731/</a:t>
            </a:r>
            <a:endParaRPr kumimoji="0" lang="it-IT" sz="1400"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Gisha" panose="020B0502040204020203" pitchFamily="34" charset="-79"/>
              <a:ea typeface="+mn-ea"/>
              <a:cs typeface="Gisha" panose="020B0502040204020203" pitchFamily="34" charset="-79"/>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Gisha" panose="020B0502040204020203" pitchFamily="34" charset="-79"/>
              <a:ea typeface="+mn-ea"/>
              <a:cs typeface="Gisha" panose="020B0502040204020203" pitchFamily="34" charset="-79"/>
            </a:endParaRPr>
          </a:p>
        </p:txBody>
      </p:sp>
      <p:sp>
        <p:nvSpPr>
          <p:cNvPr id="17" name="CasellaDiTesto 16">
            <a:extLst>
              <a:ext uri="{FF2B5EF4-FFF2-40B4-BE49-F238E27FC236}">
                <a16:creationId xmlns:a16="http://schemas.microsoft.com/office/drawing/2014/main" id="{D89A6A00-63FD-407A-A5DF-9039BFB2B424}"/>
              </a:ext>
            </a:extLst>
          </p:cNvPr>
          <p:cNvSpPr txBox="1"/>
          <p:nvPr/>
        </p:nvSpPr>
        <p:spPr>
          <a:xfrm>
            <a:off x="662788" y="2584020"/>
            <a:ext cx="5429188" cy="646331"/>
          </a:xfrm>
          <a:prstGeom prst="rect">
            <a:avLst/>
          </a:prstGeom>
          <a:noFill/>
        </p:spPr>
        <p:txBody>
          <a:bodyPr wrap="square" rtlCol="0">
            <a:spAutoFit/>
          </a:bodyPr>
          <a:lstStyle/>
          <a:p>
            <a:pPr lvl="0"/>
            <a:r>
              <a:rPr lang="it-IT">
                <a:solidFill>
                  <a:schemeClr val="tx1">
                    <a:lumMod val="85000"/>
                  </a:schemeClr>
                </a:solidFill>
              </a:rPr>
              <a:t>Società incluse nel portafoglio di operatori Private Equity.</a:t>
            </a:r>
          </a:p>
        </p:txBody>
      </p:sp>
      <p:sp>
        <p:nvSpPr>
          <p:cNvPr id="18" name="CasellaDiTesto 17">
            <a:extLst>
              <a:ext uri="{FF2B5EF4-FFF2-40B4-BE49-F238E27FC236}">
                <a16:creationId xmlns:a16="http://schemas.microsoft.com/office/drawing/2014/main" id="{5A3B53A3-10ED-4237-8A34-502C4EB38E94}"/>
              </a:ext>
            </a:extLst>
          </p:cNvPr>
          <p:cNvSpPr txBox="1"/>
          <p:nvPr/>
        </p:nvSpPr>
        <p:spPr>
          <a:xfrm>
            <a:off x="695793" y="2214688"/>
            <a:ext cx="5429188" cy="461665"/>
          </a:xfrm>
          <a:prstGeom prst="rect">
            <a:avLst/>
          </a:prstGeom>
          <a:noFill/>
        </p:spPr>
        <p:txBody>
          <a:bodyPr wrap="square" rtlCol="0">
            <a:spAutoFit/>
          </a:bodyPr>
          <a:lstStyle/>
          <a:p>
            <a:pPr lvl="0"/>
            <a:r>
              <a:rPr lang="it-IT" sz="2400" b="1">
                <a:solidFill>
                  <a:srgbClr val="B68E15"/>
                </a:solidFill>
              </a:rPr>
              <a:t>SOCIETÀ PARTECIPATE</a:t>
            </a:r>
          </a:p>
        </p:txBody>
      </p:sp>
      <p:cxnSp>
        <p:nvCxnSpPr>
          <p:cNvPr id="5" name="Connettore diritto 4">
            <a:extLst>
              <a:ext uri="{FF2B5EF4-FFF2-40B4-BE49-F238E27FC236}">
                <a16:creationId xmlns:a16="http://schemas.microsoft.com/office/drawing/2014/main" id="{7DE2B148-6093-48B5-B6BD-F47DCEC1E89B}"/>
              </a:ext>
            </a:extLst>
          </p:cNvPr>
          <p:cNvCxnSpPr>
            <a:cxnSpLocks/>
          </p:cNvCxnSpPr>
          <p:nvPr/>
        </p:nvCxnSpPr>
        <p:spPr>
          <a:xfrm>
            <a:off x="6110589" y="1944303"/>
            <a:ext cx="0" cy="4706754"/>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05E51973-3430-41C8-AD2B-BA4B51120A66}"/>
              </a:ext>
            </a:extLst>
          </p:cNvPr>
          <p:cNvSpPr txBox="1"/>
          <p:nvPr/>
        </p:nvSpPr>
        <p:spPr>
          <a:xfrm>
            <a:off x="629783" y="4494235"/>
            <a:ext cx="5429188" cy="2031325"/>
          </a:xfrm>
          <a:prstGeom prst="rect">
            <a:avLst/>
          </a:prstGeom>
          <a:noFill/>
        </p:spPr>
        <p:txBody>
          <a:bodyPr wrap="square" rtlCol="0">
            <a:spAutoFit/>
          </a:bodyPr>
          <a:lstStyle/>
          <a:p>
            <a:pPr lvl="0"/>
            <a:r>
              <a:rPr lang="it-IT">
                <a:solidFill>
                  <a:schemeClr val="tx1">
                    <a:lumMod val="85000"/>
                  </a:schemeClr>
                </a:solidFill>
              </a:rPr>
              <a:t>Tasso di crescita annuale di una grandezza in un dato periodo di tempo.</a:t>
            </a:r>
          </a:p>
          <a:p>
            <a:pPr lvl="0"/>
            <a:endParaRPr lang="it-IT">
              <a:solidFill>
                <a:schemeClr val="tx1">
                  <a:lumMod val="85000"/>
                </a:schemeClr>
              </a:solidFill>
            </a:endParaRPr>
          </a:p>
          <a:p>
            <a:pPr lvl="0"/>
            <a:r>
              <a:rPr lang="it-IT">
                <a:solidFill>
                  <a:schemeClr val="tx1">
                    <a:lumMod val="85000"/>
                  </a:schemeClr>
                </a:solidFill>
              </a:rPr>
              <a:t>Fornisce un tasso omogeneo.</a:t>
            </a:r>
          </a:p>
          <a:p>
            <a:pPr lvl="0"/>
            <a:endParaRPr lang="it-IT">
              <a:solidFill>
                <a:schemeClr val="tx1">
                  <a:lumMod val="85000"/>
                </a:schemeClr>
              </a:solidFill>
            </a:endParaRPr>
          </a:p>
          <a:p>
            <a:pPr lvl="0"/>
            <a:r>
              <a:rPr lang="it-IT">
                <a:solidFill>
                  <a:schemeClr val="tx1">
                    <a:lumMod val="85000"/>
                  </a:schemeClr>
                </a:solidFill>
              </a:rPr>
              <a:t>È calcolato prendendo la n-esima radice del tasso di crescita % totale.</a:t>
            </a:r>
          </a:p>
        </p:txBody>
      </p:sp>
      <p:sp>
        <p:nvSpPr>
          <p:cNvPr id="26" name="CasellaDiTesto 25">
            <a:extLst>
              <a:ext uri="{FF2B5EF4-FFF2-40B4-BE49-F238E27FC236}">
                <a16:creationId xmlns:a16="http://schemas.microsoft.com/office/drawing/2014/main" id="{17368AAC-FB96-4F75-B643-9B5C3F4DE177}"/>
              </a:ext>
            </a:extLst>
          </p:cNvPr>
          <p:cNvSpPr txBox="1"/>
          <p:nvPr/>
        </p:nvSpPr>
        <p:spPr>
          <a:xfrm>
            <a:off x="662788" y="4144781"/>
            <a:ext cx="5429188" cy="461665"/>
          </a:xfrm>
          <a:prstGeom prst="rect">
            <a:avLst/>
          </a:prstGeom>
          <a:noFill/>
        </p:spPr>
        <p:txBody>
          <a:bodyPr wrap="square" rtlCol="0">
            <a:spAutoFit/>
          </a:bodyPr>
          <a:lstStyle>
            <a:defPPr>
              <a:defRPr lang="en-US"/>
            </a:defPPr>
            <a:lvl1pPr lvl="0">
              <a:defRPr sz="2400" b="1">
                <a:solidFill>
                  <a:srgbClr val="B68E15"/>
                </a:solidFill>
              </a:defRPr>
            </a:lvl1pPr>
          </a:lstStyle>
          <a:p>
            <a:r>
              <a:rPr lang="it-IT"/>
              <a:t>CAGR</a:t>
            </a:r>
          </a:p>
        </p:txBody>
      </p:sp>
      <p:sp>
        <p:nvSpPr>
          <p:cNvPr id="31" name="CasellaDiTesto 30">
            <a:extLst>
              <a:ext uri="{FF2B5EF4-FFF2-40B4-BE49-F238E27FC236}">
                <a16:creationId xmlns:a16="http://schemas.microsoft.com/office/drawing/2014/main" id="{6E7FF930-7214-4711-855D-9655497AB391}"/>
              </a:ext>
            </a:extLst>
          </p:cNvPr>
          <p:cNvSpPr txBox="1"/>
          <p:nvPr/>
        </p:nvSpPr>
        <p:spPr>
          <a:xfrm>
            <a:off x="6599516" y="2515133"/>
            <a:ext cx="5429188" cy="1754326"/>
          </a:xfrm>
          <a:prstGeom prst="rect">
            <a:avLst/>
          </a:prstGeom>
          <a:noFill/>
        </p:spPr>
        <p:txBody>
          <a:bodyPr wrap="square" rtlCol="0">
            <a:spAutoFit/>
          </a:bodyPr>
          <a:lstStyle/>
          <a:p>
            <a:pPr lvl="0"/>
            <a:r>
              <a:rPr lang="it-IT">
                <a:solidFill>
                  <a:schemeClr val="tx1">
                    <a:lumMod val="85000"/>
                  </a:schemeClr>
                </a:solidFill>
              </a:rPr>
              <a:t>Acquisto di una società mediante l’utilizzo di capitale proprio o preso a prestito.  </a:t>
            </a:r>
          </a:p>
          <a:p>
            <a:pPr lvl="0"/>
            <a:endParaRPr lang="it-IT">
              <a:solidFill>
                <a:schemeClr val="tx1">
                  <a:lumMod val="85000"/>
                </a:schemeClr>
              </a:solidFill>
            </a:endParaRPr>
          </a:p>
          <a:p>
            <a:pPr lvl="0"/>
            <a:r>
              <a:rPr lang="it-IT">
                <a:solidFill>
                  <a:schemeClr val="tx1">
                    <a:lumMod val="85000"/>
                  </a:schemeClr>
                </a:solidFill>
              </a:rPr>
              <a:t>Debito: garantito dall’attivo della società acquisita.</a:t>
            </a:r>
          </a:p>
          <a:p>
            <a:pPr lvl="0"/>
            <a:r>
              <a:rPr lang="it-IT">
                <a:solidFill>
                  <a:schemeClr val="tx1">
                    <a:lumMod val="85000"/>
                  </a:schemeClr>
                </a:solidFill>
              </a:rPr>
              <a:t>Rimborso: cash-flow generato.</a:t>
            </a:r>
          </a:p>
        </p:txBody>
      </p:sp>
      <p:sp>
        <p:nvSpPr>
          <p:cNvPr id="32" name="CasellaDiTesto 31">
            <a:extLst>
              <a:ext uri="{FF2B5EF4-FFF2-40B4-BE49-F238E27FC236}">
                <a16:creationId xmlns:a16="http://schemas.microsoft.com/office/drawing/2014/main" id="{341F06EF-FDCB-44FD-8C81-87EBD6E5D88A}"/>
              </a:ext>
            </a:extLst>
          </p:cNvPr>
          <p:cNvSpPr txBox="1"/>
          <p:nvPr/>
        </p:nvSpPr>
        <p:spPr>
          <a:xfrm>
            <a:off x="6599516" y="2137983"/>
            <a:ext cx="5429188" cy="461665"/>
          </a:xfrm>
          <a:prstGeom prst="rect">
            <a:avLst/>
          </a:prstGeom>
          <a:noFill/>
        </p:spPr>
        <p:txBody>
          <a:bodyPr wrap="square" rtlCol="0">
            <a:spAutoFit/>
          </a:bodyPr>
          <a:lstStyle>
            <a:defPPr>
              <a:defRPr lang="en-US"/>
            </a:defPPr>
            <a:lvl1pPr lvl="0">
              <a:defRPr sz="2400" b="1">
                <a:solidFill>
                  <a:srgbClr val="B68E15"/>
                </a:solidFill>
              </a:defRPr>
            </a:lvl1pPr>
          </a:lstStyle>
          <a:p>
            <a:r>
              <a:rPr lang="it-IT"/>
              <a:t>BUY-OUT (BO)</a:t>
            </a:r>
          </a:p>
        </p:txBody>
      </p:sp>
      <p:sp>
        <p:nvSpPr>
          <p:cNvPr id="34" name="Goccia 33">
            <a:extLst>
              <a:ext uri="{FF2B5EF4-FFF2-40B4-BE49-F238E27FC236}">
                <a16:creationId xmlns:a16="http://schemas.microsoft.com/office/drawing/2014/main" id="{3F552A86-1001-42BE-B8CC-E789F60F7557}"/>
              </a:ext>
            </a:extLst>
          </p:cNvPr>
          <p:cNvSpPr/>
          <p:nvPr/>
        </p:nvSpPr>
        <p:spPr>
          <a:xfrm rot="1905374">
            <a:off x="6283339" y="2641033"/>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7" name="Goccia 36">
            <a:extLst>
              <a:ext uri="{FF2B5EF4-FFF2-40B4-BE49-F238E27FC236}">
                <a16:creationId xmlns:a16="http://schemas.microsoft.com/office/drawing/2014/main" id="{9E74D3F7-14B5-446D-A874-2EACD4C95A76}"/>
              </a:ext>
            </a:extLst>
          </p:cNvPr>
          <p:cNvSpPr/>
          <p:nvPr/>
        </p:nvSpPr>
        <p:spPr>
          <a:xfrm rot="1905374">
            <a:off x="6294515" y="3441161"/>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8" name="Goccia 37">
            <a:extLst>
              <a:ext uri="{FF2B5EF4-FFF2-40B4-BE49-F238E27FC236}">
                <a16:creationId xmlns:a16="http://schemas.microsoft.com/office/drawing/2014/main" id="{406E984D-F262-465F-8C47-1FEC0888F122}"/>
              </a:ext>
            </a:extLst>
          </p:cNvPr>
          <p:cNvSpPr/>
          <p:nvPr/>
        </p:nvSpPr>
        <p:spPr>
          <a:xfrm rot="1905374">
            <a:off x="386409" y="2651045"/>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1" name="Goccia 40">
            <a:extLst>
              <a:ext uri="{FF2B5EF4-FFF2-40B4-BE49-F238E27FC236}">
                <a16:creationId xmlns:a16="http://schemas.microsoft.com/office/drawing/2014/main" id="{E1474E66-68AF-4867-BC89-74F9DF16B797}"/>
              </a:ext>
            </a:extLst>
          </p:cNvPr>
          <p:cNvSpPr/>
          <p:nvPr/>
        </p:nvSpPr>
        <p:spPr>
          <a:xfrm rot="1905374">
            <a:off x="363035" y="4561259"/>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2" name="Goccia 41">
            <a:extLst>
              <a:ext uri="{FF2B5EF4-FFF2-40B4-BE49-F238E27FC236}">
                <a16:creationId xmlns:a16="http://schemas.microsoft.com/office/drawing/2014/main" id="{047CB3B0-DFF1-495E-8011-3C2A9AD4A29A}"/>
              </a:ext>
            </a:extLst>
          </p:cNvPr>
          <p:cNvSpPr/>
          <p:nvPr/>
        </p:nvSpPr>
        <p:spPr>
          <a:xfrm rot="1905374">
            <a:off x="357263" y="5413917"/>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3" name="CasellaDiTesto 42">
            <a:extLst>
              <a:ext uri="{FF2B5EF4-FFF2-40B4-BE49-F238E27FC236}">
                <a16:creationId xmlns:a16="http://schemas.microsoft.com/office/drawing/2014/main" id="{AAB4ACCC-DF2C-4419-85AC-EBABEBD6E10C}"/>
              </a:ext>
            </a:extLst>
          </p:cNvPr>
          <p:cNvSpPr txBox="1"/>
          <p:nvPr/>
        </p:nvSpPr>
        <p:spPr>
          <a:xfrm>
            <a:off x="6599516" y="5080615"/>
            <a:ext cx="5429188" cy="1477328"/>
          </a:xfrm>
          <a:prstGeom prst="rect">
            <a:avLst/>
          </a:prstGeom>
          <a:noFill/>
        </p:spPr>
        <p:txBody>
          <a:bodyPr wrap="square" rtlCol="0">
            <a:spAutoFit/>
          </a:bodyPr>
          <a:lstStyle/>
          <a:p>
            <a:pPr lvl="0"/>
            <a:r>
              <a:rPr lang="it-IT">
                <a:solidFill>
                  <a:schemeClr val="tx1">
                    <a:lumMod val="85000"/>
                  </a:schemeClr>
                </a:solidFill>
              </a:rPr>
              <a:t>Margine Operativo Lordo.</a:t>
            </a:r>
          </a:p>
          <a:p>
            <a:pPr lvl="0"/>
            <a:endParaRPr lang="it-IT">
              <a:solidFill>
                <a:schemeClr val="tx1">
                  <a:lumMod val="85000"/>
                </a:schemeClr>
              </a:solidFill>
            </a:endParaRPr>
          </a:p>
          <a:p>
            <a:pPr lvl="0"/>
            <a:r>
              <a:rPr lang="it-IT">
                <a:solidFill>
                  <a:schemeClr val="tx1">
                    <a:lumMod val="85000"/>
                  </a:schemeClr>
                </a:solidFill>
              </a:rPr>
              <a:t>Differenza tra i ricavi e i costi operativi, esclusi gli ammortamenti, gli interessi passivi netti e le imposte.</a:t>
            </a:r>
          </a:p>
        </p:txBody>
      </p:sp>
      <p:sp>
        <p:nvSpPr>
          <p:cNvPr id="44" name="CasellaDiTesto 43">
            <a:extLst>
              <a:ext uri="{FF2B5EF4-FFF2-40B4-BE49-F238E27FC236}">
                <a16:creationId xmlns:a16="http://schemas.microsoft.com/office/drawing/2014/main" id="{D7D297BD-8490-4884-BD98-52F3BE6220B2}"/>
              </a:ext>
            </a:extLst>
          </p:cNvPr>
          <p:cNvSpPr txBox="1"/>
          <p:nvPr/>
        </p:nvSpPr>
        <p:spPr>
          <a:xfrm>
            <a:off x="6632521" y="4731161"/>
            <a:ext cx="5429188" cy="461665"/>
          </a:xfrm>
          <a:prstGeom prst="rect">
            <a:avLst/>
          </a:prstGeom>
          <a:noFill/>
        </p:spPr>
        <p:txBody>
          <a:bodyPr wrap="square" rtlCol="0">
            <a:spAutoFit/>
          </a:bodyPr>
          <a:lstStyle>
            <a:defPPr>
              <a:defRPr lang="en-US"/>
            </a:defPPr>
            <a:lvl1pPr lvl="0">
              <a:defRPr sz="2400" b="1">
                <a:solidFill>
                  <a:srgbClr val="B68E15"/>
                </a:solidFill>
              </a:defRPr>
            </a:lvl1pPr>
          </a:lstStyle>
          <a:p>
            <a:r>
              <a:rPr lang="it-IT"/>
              <a:t>EBITDA</a:t>
            </a:r>
          </a:p>
        </p:txBody>
      </p:sp>
      <p:sp>
        <p:nvSpPr>
          <p:cNvPr id="45" name="Goccia 44">
            <a:extLst>
              <a:ext uri="{FF2B5EF4-FFF2-40B4-BE49-F238E27FC236}">
                <a16:creationId xmlns:a16="http://schemas.microsoft.com/office/drawing/2014/main" id="{B738E534-E65C-4B6F-9719-F729BA31CA1F}"/>
              </a:ext>
            </a:extLst>
          </p:cNvPr>
          <p:cNvSpPr/>
          <p:nvPr/>
        </p:nvSpPr>
        <p:spPr>
          <a:xfrm rot="1905374">
            <a:off x="6316343" y="5191082"/>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6" name="Goccia 45">
            <a:extLst>
              <a:ext uri="{FF2B5EF4-FFF2-40B4-BE49-F238E27FC236}">
                <a16:creationId xmlns:a16="http://schemas.microsoft.com/office/drawing/2014/main" id="{F62CD8A6-6DEE-4FE0-959D-E8CF18388F7A}"/>
              </a:ext>
            </a:extLst>
          </p:cNvPr>
          <p:cNvSpPr/>
          <p:nvPr/>
        </p:nvSpPr>
        <p:spPr>
          <a:xfrm rot="1905374">
            <a:off x="6339749" y="5730657"/>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25" name="Documento 24">
            <a:extLst>
              <a:ext uri="{FF2B5EF4-FFF2-40B4-BE49-F238E27FC236}">
                <a16:creationId xmlns:a16="http://schemas.microsoft.com/office/drawing/2014/main" id="{633323A1-42C8-4539-8814-9DF09E22DCE1}"/>
              </a:ext>
            </a:extLst>
          </p:cNvPr>
          <p:cNvSpPr>
            <a:spLocks/>
          </p:cNvSpPr>
          <p:nvPr/>
        </p:nvSpPr>
        <p:spPr>
          <a:xfrm>
            <a:off x="1676558" y="492837"/>
            <a:ext cx="10515442" cy="1323081"/>
          </a:xfrm>
          <a:prstGeom prst="flowChartDocument">
            <a:avLst/>
          </a:prstGeom>
          <a:ln/>
        </p:spPr>
        <p:style>
          <a:lnRef idx="0">
            <a:schemeClr val="accent3"/>
          </a:lnRef>
          <a:fillRef idx="3">
            <a:schemeClr val="accent3"/>
          </a:fillRef>
          <a:effectRef idx="3">
            <a:schemeClr val="accent3"/>
          </a:effectRef>
          <a:fontRef idx="minor">
            <a:schemeClr val="lt1"/>
          </a:fontRef>
        </p:style>
        <p:txBody>
          <a:bodyPr vert="horz" wrap="square" rtlCol="0" anchor="ctr"/>
          <a:lstStyle/>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EBEBEB">
                  <a:lumMod val="75000"/>
                </a:srgbClr>
              </a:solidFill>
              <a:effectLst/>
              <a:uLnTx/>
              <a:uFillTx/>
              <a:latin typeface="Century Gothic"/>
              <a:ea typeface="+mn-ea"/>
              <a:cs typeface="+mn-cs"/>
            </a:endParaRPr>
          </a:p>
        </p:txBody>
      </p:sp>
      <p:sp>
        <p:nvSpPr>
          <p:cNvPr id="28" name="Rettangolo 27">
            <a:extLst>
              <a:ext uri="{FF2B5EF4-FFF2-40B4-BE49-F238E27FC236}">
                <a16:creationId xmlns:a16="http://schemas.microsoft.com/office/drawing/2014/main" id="{2DC6BCFA-9447-43BB-ABE3-5EFDFC2FC3D4}"/>
              </a:ext>
            </a:extLst>
          </p:cNvPr>
          <p:cNvSpPr/>
          <p:nvPr/>
        </p:nvSpPr>
        <p:spPr>
          <a:xfrm>
            <a:off x="2506427" y="715403"/>
            <a:ext cx="9555282" cy="646331"/>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600" b="1" i="0" u="none" strike="noStrike" kern="1200" cap="none" spc="0" normalizeH="0" baseline="0" noProof="0">
                <a:ln>
                  <a:noFill/>
                </a:ln>
                <a:solidFill>
                  <a:srgbClr val="005E8A"/>
                </a:solidFill>
                <a:effectLst/>
                <a:uLnTx/>
                <a:uFillTx/>
                <a:latin typeface="Tempus Sans ITC" panose="04020404030D07020202" pitchFamily="82" charset="0"/>
                <a:ea typeface="+mn-ea"/>
                <a:cs typeface="Gisha" panose="020B0502040204020203" pitchFamily="34" charset="-79"/>
              </a:rPr>
              <a:t>Il significato della terminologia</a:t>
            </a:r>
            <a:endParaRPr kumimoji="0" lang="it-IT" sz="3600" b="1" i="0" u="none" strike="noStrike" kern="1200" cap="none" spc="0" normalizeH="0" baseline="0" noProof="0" dirty="0">
              <a:ln>
                <a:noFill/>
              </a:ln>
              <a:solidFill>
                <a:srgbClr val="005E8A"/>
              </a:solidFill>
              <a:effectLst/>
              <a:uLnTx/>
              <a:uFillTx/>
              <a:latin typeface="Tempus Sans ITC" panose="04020404030D07020202" pitchFamily="82" charset="0"/>
              <a:ea typeface="+mn-ea"/>
              <a:cs typeface="Gisha" panose="020B0502040204020203" pitchFamily="34" charset="-79"/>
            </a:endParaRPr>
          </a:p>
        </p:txBody>
      </p:sp>
      <p:sp>
        <p:nvSpPr>
          <p:cNvPr id="29" name="Goccia 28">
            <a:extLst>
              <a:ext uri="{FF2B5EF4-FFF2-40B4-BE49-F238E27FC236}">
                <a16:creationId xmlns:a16="http://schemas.microsoft.com/office/drawing/2014/main" id="{E1230FFC-47AF-4B98-92C5-5FC41AE630C4}"/>
              </a:ext>
            </a:extLst>
          </p:cNvPr>
          <p:cNvSpPr/>
          <p:nvPr/>
        </p:nvSpPr>
        <p:spPr>
          <a:xfrm rot="1905374">
            <a:off x="357263" y="5923202"/>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0" name="Goccia 29">
            <a:extLst>
              <a:ext uri="{FF2B5EF4-FFF2-40B4-BE49-F238E27FC236}">
                <a16:creationId xmlns:a16="http://schemas.microsoft.com/office/drawing/2014/main" id="{A9B7F323-8326-4A2C-82B3-AA907376A708}"/>
              </a:ext>
            </a:extLst>
          </p:cNvPr>
          <p:cNvSpPr/>
          <p:nvPr/>
        </p:nvSpPr>
        <p:spPr>
          <a:xfrm rot="1905374">
            <a:off x="6307603" y="3965878"/>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pic>
        <p:nvPicPr>
          <p:cNvPr id="4" name="Immagine 3">
            <a:extLst>
              <a:ext uri="{FF2B5EF4-FFF2-40B4-BE49-F238E27FC236}">
                <a16:creationId xmlns:a16="http://schemas.microsoft.com/office/drawing/2014/main" id="{57406033-ACD1-42B1-A724-E3ACDCA618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84087"/>
            <a:ext cx="1676558" cy="1250014"/>
          </a:xfrm>
          <a:prstGeom prst="rect">
            <a:avLst/>
          </a:prstGeom>
          <a:ln>
            <a:noFill/>
          </a:ln>
          <a:effectLst>
            <a:outerShdw blurRad="292100" dist="139700" dir="2700000" algn="tl" rotWithShape="0">
              <a:srgbClr val="333333">
                <a:alpha val="65000"/>
              </a:srgbClr>
            </a:outerShdw>
          </a:effectLst>
        </p:spPr>
      </p:pic>
      <p:sp>
        <p:nvSpPr>
          <p:cNvPr id="33" name="Rettangolo arrotondato 44">
            <a:extLst>
              <a:ext uri="{FF2B5EF4-FFF2-40B4-BE49-F238E27FC236}">
                <a16:creationId xmlns:a16="http://schemas.microsoft.com/office/drawing/2014/main" id="{5F749FE1-EF20-4E64-B1EC-2B91CC4604CB}"/>
              </a:ext>
            </a:extLst>
          </p:cNvPr>
          <p:cNvSpPr/>
          <p:nvPr/>
        </p:nvSpPr>
        <p:spPr>
          <a:xfrm>
            <a:off x="2020254" y="86725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5" name="Rettangolo arrotondato 44">
            <a:extLst>
              <a:ext uri="{FF2B5EF4-FFF2-40B4-BE49-F238E27FC236}">
                <a16:creationId xmlns:a16="http://schemas.microsoft.com/office/drawing/2014/main" id="{7C920F33-A513-4678-9F78-A37B30058720}"/>
              </a:ext>
            </a:extLst>
          </p:cNvPr>
          <p:cNvSpPr/>
          <p:nvPr/>
        </p:nvSpPr>
        <p:spPr>
          <a:xfrm>
            <a:off x="4045460" y="2309511"/>
            <a:ext cx="570194"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2-3</a:t>
            </a:r>
            <a:endParaRPr lang="it-IT" dirty="0"/>
          </a:p>
        </p:txBody>
      </p:sp>
      <p:sp>
        <p:nvSpPr>
          <p:cNvPr id="36" name="Rettangolo arrotondato 44">
            <a:extLst>
              <a:ext uri="{FF2B5EF4-FFF2-40B4-BE49-F238E27FC236}">
                <a16:creationId xmlns:a16="http://schemas.microsoft.com/office/drawing/2014/main" id="{360E596E-8603-41E8-A0B8-C9C0BF6DCFA6}"/>
              </a:ext>
            </a:extLst>
          </p:cNvPr>
          <p:cNvSpPr/>
          <p:nvPr/>
        </p:nvSpPr>
        <p:spPr>
          <a:xfrm>
            <a:off x="8776921" y="2210595"/>
            <a:ext cx="570194"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4-7</a:t>
            </a:r>
            <a:endParaRPr lang="it-IT" dirty="0"/>
          </a:p>
        </p:txBody>
      </p:sp>
      <p:sp>
        <p:nvSpPr>
          <p:cNvPr id="39" name="Rettangolo arrotondato 44">
            <a:extLst>
              <a:ext uri="{FF2B5EF4-FFF2-40B4-BE49-F238E27FC236}">
                <a16:creationId xmlns:a16="http://schemas.microsoft.com/office/drawing/2014/main" id="{FB9EFD3C-987D-4EBC-A5F4-004902A67DE2}"/>
              </a:ext>
            </a:extLst>
          </p:cNvPr>
          <p:cNvSpPr/>
          <p:nvPr/>
        </p:nvSpPr>
        <p:spPr>
          <a:xfrm>
            <a:off x="1831488" y="4241878"/>
            <a:ext cx="685320"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8-11</a:t>
            </a:r>
            <a:endParaRPr lang="it-IT" dirty="0"/>
          </a:p>
        </p:txBody>
      </p:sp>
      <p:sp>
        <p:nvSpPr>
          <p:cNvPr id="47" name="Rettangolo arrotondato 44">
            <a:extLst>
              <a:ext uri="{FF2B5EF4-FFF2-40B4-BE49-F238E27FC236}">
                <a16:creationId xmlns:a16="http://schemas.microsoft.com/office/drawing/2014/main" id="{1682D7E6-3982-4F8C-9986-BC79C09DC35A}"/>
              </a:ext>
            </a:extLst>
          </p:cNvPr>
          <p:cNvSpPr/>
          <p:nvPr/>
        </p:nvSpPr>
        <p:spPr>
          <a:xfrm>
            <a:off x="7806453" y="4799397"/>
            <a:ext cx="894261"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12-14</a:t>
            </a:r>
            <a:endParaRPr lang="it-IT" dirty="0"/>
          </a:p>
        </p:txBody>
      </p:sp>
    </p:spTree>
    <p:extLst>
      <p:ext uri="{BB962C8B-B14F-4D97-AF65-F5344CB8AC3E}">
        <p14:creationId xmlns:p14="http://schemas.microsoft.com/office/powerpoint/2010/main" val="2568144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11</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Glossario 2/2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dirty="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Gisha" panose="020B0502040204020203" pitchFamily="34" charset="-79"/>
              <a:ea typeface="+mn-ea"/>
              <a:cs typeface="Gisha" panose="020B0502040204020203" pitchFamily="34" charset="-79"/>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Gisha" panose="020B0502040204020203" pitchFamily="34" charset="-79"/>
              <a:ea typeface="+mn-ea"/>
              <a:cs typeface="Gisha" panose="020B0502040204020203" pitchFamily="34" charset="-79"/>
            </a:endParaRPr>
          </a:p>
        </p:txBody>
      </p:sp>
      <p:sp>
        <p:nvSpPr>
          <p:cNvPr id="17" name="CasellaDiTesto 16">
            <a:extLst>
              <a:ext uri="{FF2B5EF4-FFF2-40B4-BE49-F238E27FC236}">
                <a16:creationId xmlns:a16="http://schemas.microsoft.com/office/drawing/2014/main" id="{D89A6A00-63FD-407A-A5DF-9039BFB2B424}"/>
              </a:ext>
            </a:extLst>
          </p:cNvPr>
          <p:cNvSpPr txBox="1"/>
          <p:nvPr/>
        </p:nvSpPr>
        <p:spPr>
          <a:xfrm>
            <a:off x="666812" y="1252936"/>
            <a:ext cx="5429188" cy="2031325"/>
          </a:xfrm>
          <a:prstGeom prst="rect">
            <a:avLst/>
          </a:prstGeom>
          <a:noFill/>
        </p:spPr>
        <p:txBody>
          <a:bodyPr wrap="square" rtlCol="0">
            <a:spAutoFit/>
          </a:bodyPr>
          <a:lstStyle/>
          <a:p>
            <a:pPr lvl="0"/>
            <a:r>
              <a:rPr lang="it-IT">
                <a:solidFill>
                  <a:schemeClr val="tx1">
                    <a:lumMod val="85000"/>
                  </a:schemeClr>
                </a:solidFill>
              </a:rPr>
              <a:t>Misura l’attività economica di un paese.</a:t>
            </a:r>
          </a:p>
          <a:p>
            <a:pPr lvl="0"/>
            <a:r>
              <a:rPr lang="it-IT">
                <a:solidFill>
                  <a:schemeClr val="tx1">
                    <a:lumMod val="85000"/>
                  </a:schemeClr>
                </a:solidFill>
              </a:rPr>
              <a:t>PIL = consumo privato + investimenti + spesa pubblica + variazione delle rimanenze + (esportazioni – importazioni).</a:t>
            </a:r>
          </a:p>
          <a:p>
            <a:pPr lvl="0"/>
            <a:endParaRPr lang="it-IT">
              <a:solidFill>
                <a:schemeClr val="tx1">
                  <a:lumMod val="85000"/>
                </a:schemeClr>
              </a:solidFill>
            </a:endParaRPr>
          </a:p>
          <a:p>
            <a:pPr lvl="0"/>
            <a:r>
              <a:rPr lang="it-IT">
                <a:solidFill>
                  <a:schemeClr val="tx1">
                    <a:lumMod val="85000"/>
                  </a:schemeClr>
                </a:solidFill>
              </a:rPr>
              <a:t>Valutato a prezzi di mercato o al costo dei fattori della produzione.</a:t>
            </a:r>
          </a:p>
        </p:txBody>
      </p:sp>
      <p:sp>
        <p:nvSpPr>
          <p:cNvPr id="18" name="CasellaDiTesto 17">
            <a:extLst>
              <a:ext uri="{FF2B5EF4-FFF2-40B4-BE49-F238E27FC236}">
                <a16:creationId xmlns:a16="http://schemas.microsoft.com/office/drawing/2014/main" id="{5A3B53A3-10ED-4237-8A34-502C4EB38E94}"/>
              </a:ext>
            </a:extLst>
          </p:cNvPr>
          <p:cNvSpPr txBox="1"/>
          <p:nvPr/>
        </p:nvSpPr>
        <p:spPr>
          <a:xfrm>
            <a:off x="699817" y="883604"/>
            <a:ext cx="5429188" cy="461665"/>
          </a:xfrm>
          <a:prstGeom prst="rect">
            <a:avLst/>
          </a:prstGeom>
          <a:noFill/>
        </p:spPr>
        <p:txBody>
          <a:bodyPr wrap="square" rtlCol="0">
            <a:spAutoFit/>
          </a:bodyPr>
          <a:lstStyle/>
          <a:p>
            <a:pPr lvl="0"/>
            <a:r>
              <a:rPr lang="it-IT" sz="2400" b="1">
                <a:solidFill>
                  <a:srgbClr val="B68E15"/>
                </a:solidFill>
              </a:rPr>
              <a:t>PRODOTTO INTERNO LORDO (PIL)</a:t>
            </a:r>
          </a:p>
        </p:txBody>
      </p:sp>
      <p:cxnSp>
        <p:nvCxnSpPr>
          <p:cNvPr id="5" name="Connettore diritto 4">
            <a:extLst>
              <a:ext uri="{FF2B5EF4-FFF2-40B4-BE49-F238E27FC236}">
                <a16:creationId xmlns:a16="http://schemas.microsoft.com/office/drawing/2014/main" id="{7DE2B148-6093-48B5-B6BD-F47DCEC1E89B}"/>
              </a:ext>
            </a:extLst>
          </p:cNvPr>
          <p:cNvCxnSpPr>
            <a:cxnSpLocks/>
          </p:cNvCxnSpPr>
          <p:nvPr/>
        </p:nvCxnSpPr>
        <p:spPr>
          <a:xfrm>
            <a:off x="6110589" y="768941"/>
            <a:ext cx="0" cy="5882116"/>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05E51973-3430-41C8-AD2B-BA4B51120A66}"/>
              </a:ext>
            </a:extLst>
          </p:cNvPr>
          <p:cNvSpPr txBox="1"/>
          <p:nvPr/>
        </p:nvSpPr>
        <p:spPr>
          <a:xfrm>
            <a:off x="6534212" y="1252936"/>
            <a:ext cx="5429188" cy="1200329"/>
          </a:xfrm>
          <a:prstGeom prst="rect">
            <a:avLst/>
          </a:prstGeom>
          <a:noFill/>
        </p:spPr>
        <p:txBody>
          <a:bodyPr wrap="square" rtlCol="0">
            <a:spAutoFit/>
          </a:bodyPr>
          <a:lstStyle/>
          <a:p>
            <a:pPr lvl="0"/>
            <a:r>
              <a:rPr lang="it-IT">
                <a:solidFill>
                  <a:schemeClr val="tx1">
                    <a:lumMod val="85000"/>
                  </a:schemeClr>
                </a:solidFill>
              </a:rPr>
              <a:t>Aumento dei prezzi.</a:t>
            </a:r>
          </a:p>
          <a:p>
            <a:pPr lvl="0"/>
            <a:endParaRPr lang="it-IT">
              <a:solidFill>
                <a:schemeClr val="tx1">
                  <a:lumMod val="85000"/>
                </a:schemeClr>
              </a:solidFill>
            </a:endParaRPr>
          </a:p>
          <a:p>
            <a:pPr lvl="0"/>
            <a:r>
              <a:rPr lang="it-IT">
                <a:solidFill>
                  <a:schemeClr val="tx1">
                    <a:lumMod val="85000"/>
                  </a:schemeClr>
                </a:solidFill>
              </a:rPr>
              <a:t>Espressa da una percentuale che indica la variazione annuale dei prezzi.</a:t>
            </a:r>
          </a:p>
        </p:txBody>
      </p:sp>
      <p:sp>
        <p:nvSpPr>
          <p:cNvPr id="26" name="CasellaDiTesto 25">
            <a:extLst>
              <a:ext uri="{FF2B5EF4-FFF2-40B4-BE49-F238E27FC236}">
                <a16:creationId xmlns:a16="http://schemas.microsoft.com/office/drawing/2014/main" id="{17368AAC-FB96-4F75-B643-9B5C3F4DE177}"/>
              </a:ext>
            </a:extLst>
          </p:cNvPr>
          <p:cNvSpPr txBox="1"/>
          <p:nvPr/>
        </p:nvSpPr>
        <p:spPr>
          <a:xfrm>
            <a:off x="6567217" y="903482"/>
            <a:ext cx="5429188" cy="461665"/>
          </a:xfrm>
          <a:prstGeom prst="rect">
            <a:avLst/>
          </a:prstGeom>
          <a:noFill/>
        </p:spPr>
        <p:txBody>
          <a:bodyPr wrap="square" rtlCol="0">
            <a:spAutoFit/>
          </a:bodyPr>
          <a:lstStyle>
            <a:defPPr>
              <a:defRPr lang="en-US"/>
            </a:defPPr>
            <a:lvl1pPr lvl="0">
              <a:defRPr sz="2400" b="1">
                <a:solidFill>
                  <a:srgbClr val="B68E15"/>
                </a:solidFill>
              </a:defRPr>
            </a:lvl1pPr>
          </a:lstStyle>
          <a:p>
            <a:r>
              <a:rPr lang="it-IT"/>
              <a:t>INFLAZIONE</a:t>
            </a:r>
          </a:p>
        </p:txBody>
      </p:sp>
      <p:sp>
        <p:nvSpPr>
          <p:cNvPr id="31" name="CasellaDiTesto 30">
            <a:extLst>
              <a:ext uri="{FF2B5EF4-FFF2-40B4-BE49-F238E27FC236}">
                <a16:creationId xmlns:a16="http://schemas.microsoft.com/office/drawing/2014/main" id="{6E7FF930-7214-4711-855D-9655497AB391}"/>
              </a:ext>
            </a:extLst>
          </p:cNvPr>
          <p:cNvSpPr txBox="1"/>
          <p:nvPr/>
        </p:nvSpPr>
        <p:spPr>
          <a:xfrm>
            <a:off x="699817" y="4060947"/>
            <a:ext cx="5429188" cy="1477328"/>
          </a:xfrm>
          <a:prstGeom prst="rect">
            <a:avLst/>
          </a:prstGeom>
          <a:noFill/>
        </p:spPr>
        <p:txBody>
          <a:bodyPr wrap="square" rtlCol="0">
            <a:spAutoFit/>
          </a:bodyPr>
          <a:lstStyle/>
          <a:p>
            <a:pPr lvl="0"/>
            <a:r>
              <a:rPr lang="it-IT">
                <a:solidFill>
                  <a:schemeClr val="tx1">
                    <a:lumMod val="85000"/>
                  </a:schemeClr>
                </a:solidFill>
              </a:rPr>
              <a:t>Il mestiere dell’investitore nel capitale di rischio in tutte le fasi del ciclo di vita dell’azienda.</a:t>
            </a:r>
          </a:p>
          <a:p>
            <a:pPr lvl="0"/>
            <a:endParaRPr lang="it-IT">
              <a:solidFill>
                <a:schemeClr val="tx1">
                  <a:lumMod val="85000"/>
                </a:schemeClr>
              </a:solidFill>
            </a:endParaRPr>
          </a:p>
          <a:p>
            <a:pPr lvl="0"/>
            <a:r>
              <a:rPr lang="it-IT">
                <a:solidFill>
                  <a:schemeClr val="tx1">
                    <a:lumMod val="85000"/>
                  </a:schemeClr>
                </a:solidFill>
              </a:rPr>
              <a:t>Alti rendimenti per bassa liquidità degli investimenti.</a:t>
            </a:r>
          </a:p>
        </p:txBody>
      </p:sp>
      <p:sp>
        <p:nvSpPr>
          <p:cNvPr id="32" name="CasellaDiTesto 31">
            <a:extLst>
              <a:ext uri="{FF2B5EF4-FFF2-40B4-BE49-F238E27FC236}">
                <a16:creationId xmlns:a16="http://schemas.microsoft.com/office/drawing/2014/main" id="{341F06EF-FDCB-44FD-8C81-87EBD6E5D88A}"/>
              </a:ext>
            </a:extLst>
          </p:cNvPr>
          <p:cNvSpPr txBox="1"/>
          <p:nvPr/>
        </p:nvSpPr>
        <p:spPr>
          <a:xfrm>
            <a:off x="699817" y="3683797"/>
            <a:ext cx="5429188" cy="461665"/>
          </a:xfrm>
          <a:prstGeom prst="rect">
            <a:avLst/>
          </a:prstGeom>
          <a:noFill/>
        </p:spPr>
        <p:txBody>
          <a:bodyPr wrap="square" rtlCol="0">
            <a:spAutoFit/>
          </a:bodyPr>
          <a:lstStyle>
            <a:defPPr>
              <a:defRPr lang="en-US"/>
            </a:defPPr>
            <a:lvl1pPr lvl="0">
              <a:defRPr sz="2400" b="1">
                <a:solidFill>
                  <a:srgbClr val="B68E15"/>
                </a:solidFill>
              </a:defRPr>
            </a:lvl1pPr>
          </a:lstStyle>
          <a:p>
            <a:r>
              <a:rPr lang="it-IT"/>
              <a:t>PRIVATE EQUITY (PE)</a:t>
            </a:r>
          </a:p>
        </p:txBody>
      </p:sp>
      <p:sp>
        <p:nvSpPr>
          <p:cNvPr id="34" name="Goccia 33">
            <a:extLst>
              <a:ext uri="{FF2B5EF4-FFF2-40B4-BE49-F238E27FC236}">
                <a16:creationId xmlns:a16="http://schemas.microsoft.com/office/drawing/2014/main" id="{3F552A86-1001-42BE-B8CC-E789F60F7557}"/>
              </a:ext>
            </a:extLst>
          </p:cNvPr>
          <p:cNvSpPr/>
          <p:nvPr/>
        </p:nvSpPr>
        <p:spPr>
          <a:xfrm rot="1905374">
            <a:off x="383640" y="4186847"/>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7" name="Goccia 36">
            <a:extLst>
              <a:ext uri="{FF2B5EF4-FFF2-40B4-BE49-F238E27FC236}">
                <a16:creationId xmlns:a16="http://schemas.microsoft.com/office/drawing/2014/main" id="{9E74D3F7-14B5-446D-A874-2EACD4C95A76}"/>
              </a:ext>
            </a:extLst>
          </p:cNvPr>
          <p:cNvSpPr/>
          <p:nvPr/>
        </p:nvSpPr>
        <p:spPr>
          <a:xfrm rot="1905374">
            <a:off x="383639" y="5009130"/>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38" name="Goccia 37">
            <a:extLst>
              <a:ext uri="{FF2B5EF4-FFF2-40B4-BE49-F238E27FC236}">
                <a16:creationId xmlns:a16="http://schemas.microsoft.com/office/drawing/2014/main" id="{406E984D-F262-465F-8C47-1FEC0888F122}"/>
              </a:ext>
            </a:extLst>
          </p:cNvPr>
          <p:cNvSpPr/>
          <p:nvPr/>
        </p:nvSpPr>
        <p:spPr>
          <a:xfrm rot="1905374">
            <a:off x="390433" y="1368590"/>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0" name="Goccia 39">
            <a:extLst>
              <a:ext uri="{FF2B5EF4-FFF2-40B4-BE49-F238E27FC236}">
                <a16:creationId xmlns:a16="http://schemas.microsoft.com/office/drawing/2014/main" id="{1F9D8712-328E-4CB8-80F1-0436238B70C2}"/>
              </a:ext>
            </a:extLst>
          </p:cNvPr>
          <p:cNvSpPr/>
          <p:nvPr/>
        </p:nvSpPr>
        <p:spPr>
          <a:xfrm rot="1905374">
            <a:off x="390432" y="2682526"/>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1" name="Goccia 40">
            <a:extLst>
              <a:ext uri="{FF2B5EF4-FFF2-40B4-BE49-F238E27FC236}">
                <a16:creationId xmlns:a16="http://schemas.microsoft.com/office/drawing/2014/main" id="{E1474E66-68AF-4867-BC89-74F9DF16B797}"/>
              </a:ext>
            </a:extLst>
          </p:cNvPr>
          <p:cNvSpPr/>
          <p:nvPr/>
        </p:nvSpPr>
        <p:spPr>
          <a:xfrm rot="1905374">
            <a:off x="6267464" y="1319960"/>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2" name="Goccia 41">
            <a:extLst>
              <a:ext uri="{FF2B5EF4-FFF2-40B4-BE49-F238E27FC236}">
                <a16:creationId xmlns:a16="http://schemas.microsoft.com/office/drawing/2014/main" id="{047CB3B0-DFF1-495E-8011-3C2A9AD4A29A}"/>
              </a:ext>
            </a:extLst>
          </p:cNvPr>
          <p:cNvSpPr/>
          <p:nvPr/>
        </p:nvSpPr>
        <p:spPr>
          <a:xfrm rot="1905374">
            <a:off x="6283338" y="1865663"/>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3" name="CasellaDiTesto 42">
            <a:extLst>
              <a:ext uri="{FF2B5EF4-FFF2-40B4-BE49-F238E27FC236}">
                <a16:creationId xmlns:a16="http://schemas.microsoft.com/office/drawing/2014/main" id="{AAB4ACCC-DF2C-4419-85AC-EBABEBD6E10C}"/>
              </a:ext>
            </a:extLst>
          </p:cNvPr>
          <p:cNvSpPr txBox="1"/>
          <p:nvPr/>
        </p:nvSpPr>
        <p:spPr>
          <a:xfrm>
            <a:off x="6599516" y="4118097"/>
            <a:ext cx="5429188" cy="1200329"/>
          </a:xfrm>
          <a:prstGeom prst="rect">
            <a:avLst/>
          </a:prstGeom>
          <a:noFill/>
        </p:spPr>
        <p:txBody>
          <a:bodyPr wrap="square" rtlCol="0">
            <a:spAutoFit/>
          </a:bodyPr>
          <a:lstStyle/>
          <a:p>
            <a:pPr lvl="0"/>
            <a:r>
              <a:rPr lang="it-IT">
                <a:solidFill>
                  <a:schemeClr val="tx1">
                    <a:lumMod val="85000"/>
                  </a:schemeClr>
                </a:solidFill>
              </a:rPr>
              <a:t>Private Equity nella fase di avvio dell’impresa.</a:t>
            </a:r>
          </a:p>
          <a:p>
            <a:pPr lvl="0"/>
            <a:endParaRPr lang="it-IT">
              <a:solidFill>
                <a:schemeClr val="tx1">
                  <a:lumMod val="85000"/>
                </a:schemeClr>
              </a:solidFill>
            </a:endParaRPr>
          </a:p>
          <a:p>
            <a:pPr lvl="0"/>
            <a:r>
              <a:rPr lang="it-IT">
                <a:solidFill>
                  <a:schemeClr val="tx1">
                    <a:lumMod val="85000"/>
                  </a:schemeClr>
                </a:solidFill>
              </a:rPr>
              <a:t>Fonte di finanziamento alternativa per gli imprenditori.</a:t>
            </a:r>
          </a:p>
        </p:txBody>
      </p:sp>
      <p:sp>
        <p:nvSpPr>
          <p:cNvPr id="44" name="CasellaDiTesto 43">
            <a:extLst>
              <a:ext uri="{FF2B5EF4-FFF2-40B4-BE49-F238E27FC236}">
                <a16:creationId xmlns:a16="http://schemas.microsoft.com/office/drawing/2014/main" id="{D7D297BD-8490-4884-BD98-52F3BE6220B2}"/>
              </a:ext>
            </a:extLst>
          </p:cNvPr>
          <p:cNvSpPr txBox="1"/>
          <p:nvPr/>
        </p:nvSpPr>
        <p:spPr>
          <a:xfrm>
            <a:off x="6632521" y="3768643"/>
            <a:ext cx="5429188" cy="461665"/>
          </a:xfrm>
          <a:prstGeom prst="rect">
            <a:avLst/>
          </a:prstGeom>
          <a:noFill/>
        </p:spPr>
        <p:txBody>
          <a:bodyPr wrap="square" rtlCol="0">
            <a:spAutoFit/>
          </a:bodyPr>
          <a:lstStyle>
            <a:defPPr>
              <a:defRPr lang="en-US"/>
            </a:defPPr>
            <a:lvl1pPr lvl="0">
              <a:defRPr sz="2400" b="1">
                <a:solidFill>
                  <a:srgbClr val="B68E15"/>
                </a:solidFill>
              </a:defRPr>
            </a:lvl1pPr>
          </a:lstStyle>
          <a:p>
            <a:r>
              <a:rPr lang="it-IT"/>
              <a:t>VENTURE CAPITAL (VC)</a:t>
            </a:r>
          </a:p>
        </p:txBody>
      </p:sp>
      <p:sp>
        <p:nvSpPr>
          <p:cNvPr id="45" name="Goccia 44">
            <a:extLst>
              <a:ext uri="{FF2B5EF4-FFF2-40B4-BE49-F238E27FC236}">
                <a16:creationId xmlns:a16="http://schemas.microsoft.com/office/drawing/2014/main" id="{B738E534-E65C-4B6F-9719-F729BA31CA1F}"/>
              </a:ext>
            </a:extLst>
          </p:cNvPr>
          <p:cNvSpPr/>
          <p:nvPr/>
        </p:nvSpPr>
        <p:spPr>
          <a:xfrm rot="1905374">
            <a:off x="6316343" y="4228564"/>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6" name="Goccia 45">
            <a:extLst>
              <a:ext uri="{FF2B5EF4-FFF2-40B4-BE49-F238E27FC236}">
                <a16:creationId xmlns:a16="http://schemas.microsoft.com/office/drawing/2014/main" id="{F62CD8A6-6DEE-4FE0-959D-E8CF18388F7A}"/>
              </a:ext>
            </a:extLst>
          </p:cNvPr>
          <p:cNvSpPr/>
          <p:nvPr/>
        </p:nvSpPr>
        <p:spPr>
          <a:xfrm rot="1905374">
            <a:off x="6339749" y="4768139"/>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7" name="Rettangolo arrotondato 44">
            <a:extLst>
              <a:ext uri="{FF2B5EF4-FFF2-40B4-BE49-F238E27FC236}">
                <a16:creationId xmlns:a16="http://schemas.microsoft.com/office/drawing/2014/main" id="{8D4AB2EF-82BD-4335-AFF0-D2F6453444E4}"/>
              </a:ext>
            </a:extLst>
          </p:cNvPr>
          <p:cNvSpPr/>
          <p:nvPr/>
        </p:nvSpPr>
        <p:spPr>
          <a:xfrm>
            <a:off x="140618" y="948711"/>
            <a:ext cx="570194"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1-3</a:t>
            </a:r>
            <a:endParaRPr lang="it-IT" dirty="0"/>
          </a:p>
        </p:txBody>
      </p:sp>
      <p:sp>
        <p:nvSpPr>
          <p:cNvPr id="49" name="Rettangolo arrotondato 44">
            <a:extLst>
              <a:ext uri="{FF2B5EF4-FFF2-40B4-BE49-F238E27FC236}">
                <a16:creationId xmlns:a16="http://schemas.microsoft.com/office/drawing/2014/main" id="{000B7EF0-D799-4D65-8FC5-AB6EBD8A1A3F}"/>
              </a:ext>
            </a:extLst>
          </p:cNvPr>
          <p:cNvSpPr/>
          <p:nvPr/>
        </p:nvSpPr>
        <p:spPr>
          <a:xfrm>
            <a:off x="8500782" y="989876"/>
            <a:ext cx="570194"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4-6</a:t>
            </a:r>
            <a:endParaRPr lang="it-IT" dirty="0"/>
          </a:p>
        </p:txBody>
      </p:sp>
      <p:sp>
        <p:nvSpPr>
          <p:cNvPr id="50" name="Rettangolo arrotondato 44">
            <a:extLst>
              <a:ext uri="{FF2B5EF4-FFF2-40B4-BE49-F238E27FC236}">
                <a16:creationId xmlns:a16="http://schemas.microsoft.com/office/drawing/2014/main" id="{784A9ACB-99BF-4C17-AABA-C04EDC7A9664}"/>
              </a:ext>
            </a:extLst>
          </p:cNvPr>
          <p:cNvSpPr/>
          <p:nvPr/>
        </p:nvSpPr>
        <p:spPr>
          <a:xfrm>
            <a:off x="61519" y="3818246"/>
            <a:ext cx="685320"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7-9</a:t>
            </a:r>
            <a:endParaRPr lang="it-IT" dirty="0"/>
          </a:p>
        </p:txBody>
      </p:sp>
      <p:sp>
        <p:nvSpPr>
          <p:cNvPr id="51" name="Rettangolo arrotondato 44">
            <a:extLst>
              <a:ext uri="{FF2B5EF4-FFF2-40B4-BE49-F238E27FC236}">
                <a16:creationId xmlns:a16="http://schemas.microsoft.com/office/drawing/2014/main" id="{04884A2F-64EC-4203-90CF-7EFDEF35399A}"/>
              </a:ext>
            </a:extLst>
          </p:cNvPr>
          <p:cNvSpPr/>
          <p:nvPr/>
        </p:nvSpPr>
        <p:spPr>
          <a:xfrm>
            <a:off x="6287296" y="3569390"/>
            <a:ext cx="894261"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10-12</a:t>
            </a:r>
            <a:endParaRPr lang="it-IT" dirty="0"/>
          </a:p>
        </p:txBody>
      </p:sp>
    </p:spTree>
    <p:extLst>
      <p:ext uri="{BB962C8B-B14F-4D97-AF65-F5344CB8AC3E}">
        <p14:creationId xmlns:p14="http://schemas.microsoft.com/office/powerpoint/2010/main" val="114229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iangolo isoscele 2">
            <a:extLst>
              <a:ext uri="{FF2B5EF4-FFF2-40B4-BE49-F238E27FC236}">
                <a16:creationId xmlns:a16="http://schemas.microsoft.com/office/drawing/2014/main" id="{1C682728-B298-4E1A-9422-94E0141E32B7}"/>
              </a:ext>
            </a:extLst>
          </p:cNvPr>
          <p:cNvSpPr/>
          <p:nvPr/>
        </p:nvSpPr>
        <p:spPr>
          <a:xfrm rot="10800000">
            <a:off x="0" y="476250"/>
            <a:ext cx="12192000" cy="6381750"/>
          </a:xfrm>
          <a:prstGeom prst="triangle">
            <a:avLst>
              <a:gd name="adj" fmla="val 72813"/>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600">
                <a:solidFill>
                  <a:prstClr val="white"/>
                </a:solidFill>
                <a:latin typeface="Microsoft Yi Baiti" panose="03000500000000000000" pitchFamily="66" charset="0"/>
                <a:ea typeface="Microsoft Yi Baiti" panose="03000500000000000000" pitchFamily="66" charset="0"/>
              </a:rPr>
              <a:t>12</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L’esperto risponde</a:t>
            </a:r>
          </a:p>
        </p:txBody>
      </p:sp>
      <p:sp>
        <p:nvSpPr>
          <p:cNvPr id="12" name="Segnaposto testo 7">
            <a:extLst>
              <a:ext uri="{FF2B5EF4-FFF2-40B4-BE49-F238E27FC236}">
                <a16:creationId xmlns:a16="http://schemas.microsoft.com/office/drawing/2014/main" id="{D335602E-1140-4CB3-BBA8-A2483E569201}"/>
              </a:ext>
            </a:extLst>
          </p:cNvPr>
          <p:cNvSpPr>
            <a:spLocks noGrp="1"/>
          </p:cNvSpPr>
          <p:nvPr>
            <p:ph type="body" sz="quarter" idx="17"/>
          </p:nvPr>
        </p:nvSpPr>
        <p:spPr>
          <a:xfrm>
            <a:off x="682772" y="941697"/>
            <a:ext cx="2464689" cy="1368366"/>
          </a:xfrm>
          <a:prstGeom prst="wedgeRoundRectCallout">
            <a:avLst/>
          </a:prstGeom>
          <a:solidFill>
            <a:schemeClr val="accent1">
              <a:lumMod val="75000"/>
            </a:schemeClr>
          </a:solidFill>
          <a:ln w="57150">
            <a:solidFill>
              <a:schemeClr val="accent3"/>
            </a:solidFill>
          </a:ln>
        </p:spPr>
        <p:txBody>
          <a:bodyPr>
            <a:normAutofit/>
          </a:bodyPr>
          <a:lstStyle/>
          <a:p>
            <a:pPr>
              <a:lnSpc>
                <a:spcPct val="120000"/>
              </a:lnSpc>
              <a:defRPr/>
            </a:pPr>
            <a:r>
              <a:rPr lang="it-IT" i="1">
                <a:cs typeface="Arial" charset="0"/>
              </a:rPr>
              <a:t>Cosa si intende letteralmente per Private Equity?</a:t>
            </a:r>
            <a:endParaRPr lang="it-IT" dirty="0">
              <a:cs typeface="Arial" charset="0"/>
            </a:endParaRPr>
          </a:p>
        </p:txBody>
      </p:sp>
      <p:sp>
        <p:nvSpPr>
          <p:cNvPr id="14" name="Segnaposto testo 7">
            <a:extLst>
              <a:ext uri="{FF2B5EF4-FFF2-40B4-BE49-F238E27FC236}">
                <a16:creationId xmlns:a16="http://schemas.microsoft.com/office/drawing/2014/main" id="{1D2A209F-5314-4ED3-BA8B-D41B28EBDE4F}"/>
              </a:ext>
            </a:extLst>
          </p:cNvPr>
          <p:cNvSpPr txBox="1">
            <a:spLocks/>
          </p:cNvSpPr>
          <p:nvPr/>
        </p:nvSpPr>
        <p:spPr>
          <a:xfrm>
            <a:off x="3376241"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i="1">
                <a:ea typeface="+mj-ea"/>
                <a:cs typeface="Arial" charset="0"/>
              </a:rPr>
              <a:t>Qual è la differenza tra Venture Capital e Private Equity?</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7" name="Segnaposto testo 7">
            <a:extLst>
              <a:ext uri="{FF2B5EF4-FFF2-40B4-BE49-F238E27FC236}">
                <a16:creationId xmlns:a16="http://schemas.microsoft.com/office/drawing/2014/main" id="{3AAED16F-D11B-4E11-9EBC-632F9541F99C}"/>
              </a:ext>
            </a:extLst>
          </p:cNvPr>
          <p:cNvSpPr txBox="1">
            <a:spLocks/>
          </p:cNvSpPr>
          <p:nvPr/>
        </p:nvSpPr>
        <p:spPr>
          <a:xfrm>
            <a:off x="6066377"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i="1">
                <a:ea typeface="+mj-ea"/>
                <a:cs typeface="Arial" charset="0"/>
              </a:rPr>
              <a:t>Qual è l’obiettivo del Private Equity?</a:t>
            </a:r>
            <a:endParaRPr lang="it-IT" i="1" dirty="0">
              <a:ea typeface="+mj-ea"/>
              <a:cs typeface="Arial" charset="0"/>
            </a:endParaRPr>
          </a:p>
        </p:txBody>
      </p:sp>
      <p:sp>
        <p:nvSpPr>
          <p:cNvPr id="21" name="Segnaposto testo 7">
            <a:extLst>
              <a:ext uri="{FF2B5EF4-FFF2-40B4-BE49-F238E27FC236}">
                <a16:creationId xmlns:a16="http://schemas.microsoft.com/office/drawing/2014/main" id="{E9D34C42-C371-4B24-AF88-175848429470}"/>
              </a:ext>
            </a:extLst>
          </p:cNvPr>
          <p:cNvSpPr txBox="1">
            <a:spLocks/>
          </p:cNvSpPr>
          <p:nvPr/>
        </p:nvSpPr>
        <p:spPr>
          <a:xfrm>
            <a:off x="8905733"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i="1">
                <a:ea typeface="+mj-ea"/>
                <a:cs typeface="Arial" charset="0"/>
              </a:rPr>
              <a:t>Perché si dovrebbe preferire un investimento in Private Equity rispetto ad altri strumenti?</a:t>
            </a:r>
            <a:endParaRPr lang="it-IT" i="1" dirty="0">
              <a:ea typeface="+mj-ea"/>
              <a:cs typeface="Arial" charset="0"/>
            </a:endParaRPr>
          </a:p>
        </p:txBody>
      </p:sp>
      <p:sp>
        <p:nvSpPr>
          <p:cNvPr id="13" name="Segnaposto testo 7">
            <a:extLst>
              <a:ext uri="{FF2B5EF4-FFF2-40B4-BE49-F238E27FC236}">
                <a16:creationId xmlns:a16="http://schemas.microsoft.com/office/drawing/2014/main" id="{030E7601-1BCD-4147-A51C-33FE13621765}"/>
              </a:ext>
            </a:extLst>
          </p:cNvPr>
          <p:cNvSpPr txBox="1">
            <a:spLocks/>
          </p:cNvSpPr>
          <p:nvPr/>
        </p:nvSpPr>
        <p:spPr>
          <a:xfrm>
            <a:off x="544810" y="3166710"/>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defRPr/>
            </a:pPr>
            <a:r>
              <a:rPr lang="it-IT">
                <a:cs typeface="Arial" charset="0"/>
              </a:rPr>
              <a:t>Fare Private Equity significa «effettuare investimenti nel capitale di rischio, generalmente in società non quotate», quindi, l’acquisizione temporanea delle quote di partecipazione al capitale di società, da parte di un intermediario specializzato, finalizzata alla dismissione in un arco temporale medio/lungo al fine di realizzare un guadagno in conto capitale.</a:t>
            </a:r>
          </a:p>
        </p:txBody>
      </p:sp>
      <p:sp>
        <p:nvSpPr>
          <p:cNvPr id="15" name="Segnaposto testo 7">
            <a:extLst>
              <a:ext uri="{FF2B5EF4-FFF2-40B4-BE49-F238E27FC236}">
                <a16:creationId xmlns:a16="http://schemas.microsoft.com/office/drawing/2014/main" id="{2FBEB95A-A70B-4CAE-9849-97A449015A12}"/>
              </a:ext>
            </a:extLst>
          </p:cNvPr>
          <p:cNvSpPr txBox="1">
            <a:spLocks/>
          </p:cNvSpPr>
          <p:nvPr/>
        </p:nvSpPr>
        <p:spPr>
          <a:xfrm>
            <a:off x="3307260"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defRPr/>
            </a:pPr>
            <a:r>
              <a:rPr lang="it-IT">
                <a:cs typeface="Arial" charset="0"/>
              </a:rPr>
              <a:t>Rispetto al Private Equity, che orienta i propri interventi a buy out o a replacement capital di società già consolidate, il venture capital finanzia le fasi di sviluppo delle imprese.</a:t>
            </a:r>
          </a:p>
        </p:txBody>
      </p:sp>
      <p:sp>
        <p:nvSpPr>
          <p:cNvPr id="18" name="Segnaposto testo 7">
            <a:extLst>
              <a:ext uri="{FF2B5EF4-FFF2-40B4-BE49-F238E27FC236}">
                <a16:creationId xmlns:a16="http://schemas.microsoft.com/office/drawing/2014/main" id="{07E1536A-CBFB-41AD-9122-A925A67AB611}"/>
              </a:ext>
            </a:extLst>
          </p:cNvPr>
          <p:cNvSpPr txBox="1">
            <a:spLocks/>
          </p:cNvSpPr>
          <p:nvPr/>
        </p:nvSpPr>
        <p:spPr>
          <a:xfrm>
            <a:off x="6000729"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20000"/>
              </a:lnSpc>
              <a:defRPr/>
            </a:pPr>
            <a:r>
              <a:rPr lang="it-IT" sz="1300">
                <a:cs typeface="Arial" charset="0"/>
              </a:rPr>
              <a:t>L’obiettivo di qualunque fondo di private equity è quello di realizzare nel medio termine un guadagno di capitale attraverso la valorizzazione e la successiva cessione della partecipazione acquisita. Il fondo di private equity deve quindi sostenere la creazione di valore nell’impresa partecipata.</a:t>
            </a:r>
            <a:endParaRPr lang="it-IT" sz="1300" dirty="0">
              <a:cs typeface="Arial" charset="0"/>
            </a:endParaRPr>
          </a:p>
        </p:txBody>
      </p:sp>
      <p:sp>
        <p:nvSpPr>
          <p:cNvPr id="23" name="Segnaposto testo 7">
            <a:extLst>
              <a:ext uri="{FF2B5EF4-FFF2-40B4-BE49-F238E27FC236}">
                <a16:creationId xmlns:a16="http://schemas.microsoft.com/office/drawing/2014/main" id="{F49D8BF1-CE02-446F-BA87-BDD1F885AAFA}"/>
              </a:ext>
            </a:extLst>
          </p:cNvPr>
          <p:cNvSpPr txBox="1">
            <a:spLocks/>
          </p:cNvSpPr>
          <p:nvPr/>
        </p:nvSpPr>
        <p:spPr>
          <a:xfrm>
            <a:off x="8905732" y="3166710"/>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300"/>
              <a:t>Il motivo principale di un investimento in private equity è l’attesa di un rendimento superiore a quello di altri strumenti finanziari più tradizionali. Il maggiore rendimento è giustificato non tanto dal maggiore profilo di rischio, quanto in relazione alla minore liquidità rispetto ad altre tipologie di investimenti azionari che, di norma, si riferiscono a società quotate.</a:t>
            </a:r>
          </a:p>
        </p:txBody>
      </p:sp>
      <p:sp>
        <p:nvSpPr>
          <p:cNvPr id="16" name="Rettangolo arrotondato 15"/>
          <p:cNvSpPr/>
          <p:nvPr/>
        </p:nvSpPr>
        <p:spPr>
          <a:xfrm>
            <a:off x="-3328826" y="-131065"/>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dirty="0"/>
              <a:t>Funzionamento</a:t>
            </a:r>
          </a:p>
          <a:p>
            <a:r>
              <a:rPr lang="it-IT" sz="1400" dirty="0"/>
              <a:t>SVG, al clic sulle domande si aprono i box di risposta.</a:t>
            </a:r>
          </a:p>
          <a:p>
            <a:endParaRPr lang="it-IT" sz="1400" dirty="0"/>
          </a:p>
          <a:p>
            <a:endParaRPr lang="it-IT" sz="1400" b="1" dirty="0"/>
          </a:p>
          <a:p>
            <a:endParaRPr lang="it-IT" sz="1400" b="1" dirty="0"/>
          </a:p>
        </p:txBody>
      </p:sp>
    </p:spTree>
    <p:extLst>
      <p:ext uri="{BB962C8B-B14F-4D97-AF65-F5344CB8AC3E}">
        <p14:creationId xmlns:p14="http://schemas.microsoft.com/office/powerpoint/2010/main" val="4178948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13546"/>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13</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Learning stop</a:t>
            </a:r>
          </a:p>
        </p:txBody>
      </p:sp>
      <p:sp>
        <p:nvSpPr>
          <p:cNvPr id="16" name="Segnaposto testo 7">
            <a:extLst>
              <a:ext uri="{FF2B5EF4-FFF2-40B4-BE49-F238E27FC236}">
                <a16:creationId xmlns:a16="http://schemas.microsoft.com/office/drawing/2014/main" id="{FCA1622D-041E-4120-9404-586FA559CCD1}"/>
              </a:ext>
            </a:extLst>
          </p:cNvPr>
          <p:cNvSpPr>
            <a:spLocks noGrp="1"/>
          </p:cNvSpPr>
          <p:nvPr>
            <p:ph type="body" sz="quarter" idx="17"/>
          </p:nvPr>
        </p:nvSpPr>
        <p:spPr>
          <a:xfrm>
            <a:off x="1032681" y="665620"/>
            <a:ext cx="9930891" cy="923150"/>
          </a:xfrm>
          <a:prstGeom prst="wedgeRoundRectCallout">
            <a:avLst>
              <a:gd name="adj1" fmla="val -17710"/>
              <a:gd name="adj2" fmla="val 58142"/>
              <a:gd name="adj3" fmla="val 16667"/>
            </a:avLst>
          </a:prstGeom>
          <a:solidFill>
            <a:srgbClr val="426B6F"/>
          </a:solidFill>
          <a:ln>
            <a:noFill/>
          </a:ln>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it-IT" sz="1800" i="1" dirty="0">
                <a:solidFill>
                  <a:schemeClr val="tx1"/>
                </a:solidFill>
              </a:rPr>
              <a:t>Quale delle seguenti opzioni è </a:t>
            </a:r>
            <a:r>
              <a:rPr lang="it-IT" sz="1800" b="1" i="1" u="sng" dirty="0">
                <a:solidFill>
                  <a:schemeClr val="tx1"/>
                </a:solidFill>
              </a:rPr>
              <a:t>errata</a:t>
            </a:r>
            <a:r>
              <a:rPr lang="it-IT" sz="1800" i="1" dirty="0">
                <a:solidFill>
                  <a:schemeClr val="tx1"/>
                </a:solidFill>
              </a:rPr>
              <a:t>?</a:t>
            </a:r>
          </a:p>
          <a:p>
            <a:r>
              <a:rPr lang="it-IT" sz="1800" i="1" dirty="0">
                <a:solidFill>
                  <a:schemeClr val="tx1"/>
                </a:solidFill>
              </a:rPr>
              <a:t>Le aziende partecipate da Venture Capital, nel periodo 2006-2016, registrano:</a:t>
            </a:r>
          </a:p>
        </p:txBody>
      </p:sp>
      <p:sp>
        <p:nvSpPr>
          <p:cNvPr id="17" name="Segnaposto testo 7">
            <a:extLst>
              <a:ext uri="{FF2B5EF4-FFF2-40B4-BE49-F238E27FC236}">
                <a16:creationId xmlns:a16="http://schemas.microsoft.com/office/drawing/2014/main" id="{EB98D9BD-BC22-4143-A9ED-B7D32987B10E}"/>
              </a:ext>
            </a:extLst>
          </p:cNvPr>
          <p:cNvSpPr txBox="1">
            <a:spLocks/>
          </p:cNvSpPr>
          <p:nvPr/>
        </p:nvSpPr>
        <p:spPr>
          <a:xfrm>
            <a:off x="790360" y="3736979"/>
            <a:ext cx="2369293" cy="586546"/>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it-IT" sz="1600"/>
              <a:t>Una crescita dei ricavi superiori al benchmark.</a:t>
            </a:r>
            <a:endParaRPr lang="it-IT" sz="1600" dirty="0"/>
          </a:p>
        </p:txBody>
      </p:sp>
      <p:pic>
        <p:nvPicPr>
          <p:cNvPr id="18" name="Immagine 17">
            <a:extLst>
              <a:ext uri="{FF2B5EF4-FFF2-40B4-BE49-F238E27FC236}">
                <a16:creationId xmlns:a16="http://schemas.microsoft.com/office/drawing/2014/main" id="{08B0BD39-4009-400F-BA34-32995A8CBDD2}"/>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425732" y="2884744"/>
            <a:ext cx="810936" cy="810936"/>
          </a:xfrm>
          <a:prstGeom prst="rect">
            <a:avLst/>
          </a:prstGeom>
        </p:spPr>
      </p:pic>
      <p:pic>
        <p:nvPicPr>
          <p:cNvPr id="19" name="Immagine 18">
            <a:extLst>
              <a:ext uri="{FF2B5EF4-FFF2-40B4-BE49-F238E27FC236}">
                <a16:creationId xmlns:a16="http://schemas.microsoft.com/office/drawing/2014/main" id="{B286E357-1027-4805-9E07-4A5FE177C372}"/>
              </a:ext>
            </a:extLst>
          </p:cNvPr>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6416488" y="2930668"/>
            <a:ext cx="810936" cy="810936"/>
          </a:xfrm>
          <a:prstGeom prst="rect">
            <a:avLst/>
          </a:prstGeom>
        </p:spPr>
      </p:pic>
      <p:pic>
        <p:nvPicPr>
          <p:cNvPr id="21" name="Immagine 20">
            <a:extLst>
              <a:ext uri="{FF2B5EF4-FFF2-40B4-BE49-F238E27FC236}">
                <a16:creationId xmlns:a16="http://schemas.microsoft.com/office/drawing/2014/main" id="{2EEA935A-7BF4-48CA-9E1C-380E3CD4D6B2}"/>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9644016" y="2844000"/>
            <a:ext cx="810936" cy="810936"/>
          </a:xfrm>
          <a:prstGeom prst="rect">
            <a:avLst/>
          </a:prstGeom>
        </p:spPr>
      </p:pic>
      <p:pic>
        <p:nvPicPr>
          <p:cNvPr id="22" name="Immagine 21">
            <a:extLst>
              <a:ext uri="{FF2B5EF4-FFF2-40B4-BE49-F238E27FC236}">
                <a16:creationId xmlns:a16="http://schemas.microsoft.com/office/drawing/2014/main" id="{B34726F8-5FE8-4E15-932E-C2E12B569079}"/>
              </a:ext>
            </a:extLst>
          </p:cNvPr>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3842324" y="2844000"/>
            <a:ext cx="810936" cy="810936"/>
          </a:xfrm>
          <a:prstGeom prst="rect">
            <a:avLst/>
          </a:prstGeom>
        </p:spPr>
      </p:pic>
      <p:sp>
        <p:nvSpPr>
          <p:cNvPr id="23" name="Segnaposto testo 7">
            <a:extLst>
              <a:ext uri="{FF2B5EF4-FFF2-40B4-BE49-F238E27FC236}">
                <a16:creationId xmlns:a16="http://schemas.microsoft.com/office/drawing/2014/main" id="{4A67FF13-402A-4E84-A051-62BD0CA448D0}"/>
              </a:ext>
            </a:extLst>
          </p:cNvPr>
          <p:cNvSpPr txBox="1">
            <a:spLocks/>
          </p:cNvSpPr>
          <p:nvPr/>
        </p:nvSpPr>
        <p:spPr>
          <a:xfrm>
            <a:off x="3273008" y="3725492"/>
            <a:ext cx="2189882" cy="598033"/>
          </a:xfrm>
          <a:prstGeom prst="rect">
            <a:avLst/>
          </a:prstGeom>
        </p:spPr>
        <p:txBody>
          <a:bodyPr vert="horz" lIns="91440" tIns="45720" rIns="91440" bIns="45720" rtlCol="0">
            <a:noAutofit/>
          </a:bodyPr>
          <a:lstStyle>
            <a:defPPr>
              <a:defRPr lang="en-US"/>
            </a:defPPr>
            <a:lvl1pPr indent="0" defTabSz="914400">
              <a:lnSpc>
                <a:spcPct val="100000"/>
              </a:lnSpc>
              <a:spcBef>
                <a:spcPts val="1000"/>
              </a:spcBef>
              <a:buFont typeface="Arial" panose="020B0604020202020204" pitchFamily="34" charset="0"/>
              <a:buNone/>
              <a:defRPr sz="1600">
                <a:latin typeface="Gisha" panose="020B0502040204020203" pitchFamily="34" charset="-79"/>
                <a:cs typeface="Gisha" panose="020B0502040204020203" pitchFamily="34" charset="-79"/>
              </a:defRPr>
            </a:lvl1pPr>
            <a:lvl2pPr indent="0" defTabSz="914400">
              <a:lnSpc>
                <a:spcPct val="100000"/>
              </a:lnSpc>
              <a:spcBef>
                <a:spcPts val="500"/>
              </a:spcBef>
              <a:buFont typeface="Arial" panose="020B0604020202020204" pitchFamily="34" charset="0"/>
              <a:buNone/>
              <a:defRPr sz="1400">
                <a:latin typeface="Gisha" panose="020B0502040204020203" pitchFamily="34" charset="-79"/>
                <a:cs typeface="Gisha" panose="020B0502040204020203" pitchFamily="34" charset="-79"/>
              </a:defRPr>
            </a:lvl2pPr>
            <a:lvl3pPr indent="0" defTabSz="914400">
              <a:lnSpc>
                <a:spcPct val="100000"/>
              </a:lnSpc>
              <a:spcBef>
                <a:spcPts val="500"/>
              </a:spcBef>
              <a:buFont typeface="Arial" panose="020B0604020202020204" pitchFamily="34" charset="0"/>
              <a:buNone/>
              <a:defRPr sz="1400">
                <a:latin typeface="Gisha" panose="020B0502040204020203" pitchFamily="34" charset="-79"/>
                <a:cs typeface="Gisha" panose="020B0502040204020203" pitchFamily="34" charset="-79"/>
              </a:defRPr>
            </a:lvl3pPr>
            <a:lvl4pPr indent="0" defTabSz="914400">
              <a:lnSpc>
                <a:spcPct val="100000"/>
              </a:lnSpc>
              <a:spcBef>
                <a:spcPts val="500"/>
              </a:spcBef>
              <a:buFont typeface="Arial" panose="020B0604020202020204" pitchFamily="34" charset="0"/>
              <a:buNone/>
              <a:defRPr sz="1400">
                <a:latin typeface="Gisha" panose="020B0502040204020203" pitchFamily="34" charset="-79"/>
                <a:cs typeface="Gisha" panose="020B0502040204020203" pitchFamily="34" charset="-79"/>
              </a:defRPr>
            </a:lvl4pPr>
            <a:lvl5pPr indent="0" defTabSz="914400">
              <a:lnSpc>
                <a:spcPct val="100000"/>
              </a:lnSpc>
              <a:spcBef>
                <a:spcPts val="500"/>
              </a:spcBef>
              <a:buFont typeface="Arial" panose="020B0604020202020204" pitchFamily="34" charset="0"/>
              <a:buNone/>
              <a:defRPr sz="1400">
                <a:latin typeface="Gisha" panose="020B0502040204020203" pitchFamily="34" charset="-79"/>
                <a:cs typeface="Gisha" panose="020B0502040204020203" pitchFamily="34" charset="-79"/>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it-IT"/>
              <a:t>Una crescita annua del margine operativo lordo.</a:t>
            </a:r>
            <a:endParaRPr lang="it-IT" dirty="0"/>
          </a:p>
        </p:txBody>
      </p:sp>
      <p:sp>
        <p:nvSpPr>
          <p:cNvPr id="30" name="Rettangolo arrotondato 23">
            <a:extLst>
              <a:ext uri="{FF2B5EF4-FFF2-40B4-BE49-F238E27FC236}">
                <a16:creationId xmlns:a16="http://schemas.microsoft.com/office/drawing/2014/main" id="{61BB96AD-C654-43EF-886F-9E42B0324C47}"/>
              </a:ext>
            </a:extLst>
          </p:cNvPr>
          <p:cNvSpPr/>
          <p:nvPr/>
        </p:nvSpPr>
        <p:spPr>
          <a:xfrm>
            <a:off x="4898399" y="5502946"/>
            <a:ext cx="2083685" cy="365760"/>
          </a:xfrm>
          <a:prstGeom prst="roundRect">
            <a:avLst/>
          </a:prstGeom>
          <a:solidFill>
            <a:srgbClr val="426B6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ts val="1000"/>
              </a:spcBef>
              <a:spcAft>
                <a:spcPts val="0"/>
              </a:spcAft>
              <a:buClrTx/>
              <a:buSzTx/>
              <a:buFontTx/>
              <a:buNone/>
              <a:tabLst/>
              <a:defRPr/>
            </a:pPr>
            <a:r>
              <a:rPr kumimoji="0" lang="it-IT" sz="1800" b="1" i="0" u="none" strike="noStrike" kern="1200" cap="none" spc="0" normalizeH="0" baseline="0" noProof="0" dirty="0">
                <a:ln>
                  <a:noFill/>
                </a:ln>
                <a:solidFill>
                  <a:prstClr val="white"/>
                </a:solidFill>
                <a:effectLst/>
                <a:uLnTx/>
                <a:uFillTx/>
                <a:latin typeface="Articulate" panose="02000503040000020004" pitchFamily="2" charset="0"/>
                <a:ea typeface="+mn-ea"/>
                <a:cs typeface="Gisha" panose="020B0502040204020203" pitchFamily="34" charset="-79"/>
              </a:rPr>
              <a:t>Conferma</a:t>
            </a:r>
          </a:p>
        </p:txBody>
      </p:sp>
      <p:sp>
        <p:nvSpPr>
          <p:cNvPr id="15" name="Segnaposto testo 7">
            <a:extLst>
              <a:ext uri="{FF2B5EF4-FFF2-40B4-BE49-F238E27FC236}">
                <a16:creationId xmlns:a16="http://schemas.microsoft.com/office/drawing/2014/main" id="{4A67FF13-402A-4E84-A051-62BD0CA448D0}"/>
              </a:ext>
            </a:extLst>
          </p:cNvPr>
          <p:cNvSpPr txBox="1">
            <a:spLocks/>
          </p:cNvSpPr>
          <p:nvPr/>
        </p:nvSpPr>
        <p:spPr>
          <a:xfrm>
            <a:off x="5879953" y="3733802"/>
            <a:ext cx="2369293" cy="631424"/>
          </a:xfrm>
          <a:prstGeom prst="rect">
            <a:avLst/>
          </a:prstGeom>
        </p:spPr>
        <p:txBody>
          <a:bodyPr vert="horz" lIns="91440" tIns="45720" rIns="91440" bIns="45720" rtlCol="0">
            <a:noAutofit/>
          </a:bodyPr>
          <a:lstStyle>
            <a:defPPr>
              <a:defRPr lang="en-US"/>
            </a:defPPr>
            <a:lvl1pPr indent="0" defTabSz="914400">
              <a:lnSpc>
                <a:spcPct val="100000"/>
              </a:lnSpc>
              <a:spcBef>
                <a:spcPts val="1000"/>
              </a:spcBef>
              <a:buFont typeface="Arial" panose="020B0604020202020204" pitchFamily="34" charset="0"/>
              <a:buNone/>
              <a:defRPr sz="1600">
                <a:latin typeface="Gisha" panose="020B0502040204020203" pitchFamily="34" charset="-79"/>
                <a:cs typeface="Gisha" panose="020B0502040204020203" pitchFamily="34" charset="-79"/>
              </a:defRPr>
            </a:lvl1pPr>
            <a:lvl2pPr indent="0" defTabSz="914400">
              <a:lnSpc>
                <a:spcPct val="100000"/>
              </a:lnSpc>
              <a:spcBef>
                <a:spcPts val="500"/>
              </a:spcBef>
              <a:buFont typeface="Arial" panose="020B0604020202020204" pitchFamily="34" charset="0"/>
              <a:buNone/>
              <a:defRPr sz="1400">
                <a:latin typeface="Gisha" panose="020B0502040204020203" pitchFamily="34" charset="-79"/>
                <a:cs typeface="Gisha" panose="020B0502040204020203" pitchFamily="34" charset="-79"/>
              </a:defRPr>
            </a:lvl2pPr>
            <a:lvl3pPr indent="0" defTabSz="914400">
              <a:lnSpc>
                <a:spcPct val="100000"/>
              </a:lnSpc>
              <a:spcBef>
                <a:spcPts val="500"/>
              </a:spcBef>
              <a:buFont typeface="Arial" panose="020B0604020202020204" pitchFamily="34" charset="0"/>
              <a:buNone/>
              <a:defRPr sz="1400">
                <a:latin typeface="Gisha" panose="020B0502040204020203" pitchFamily="34" charset="-79"/>
                <a:cs typeface="Gisha" panose="020B0502040204020203" pitchFamily="34" charset="-79"/>
              </a:defRPr>
            </a:lvl3pPr>
            <a:lvl4pPr indent="0" defTabSz="914400">
              <a:lnSpc>
                <a:spcPct val="100000"/>
              </a:lnSpc>
              <a:spcBef>
                <a:spcPts val="500"/>
              </a:spcBef>
              <a:buFont typeface="Arial" panose="020B0604020202020204" pitchFamily="34" charset="0"/>
              <a:buNone/>
              <a:defRPr sz="1400">
                <a:latin typeface="Gisha" panose="020B0502040204020203" pitchFamily="34" charset="-79"/>
                <a:cs typeface="Gisha" panose="020B0502040204020203" pitchFamily="34" charset="-79"/>
              </a:defRPr>
            </a:lvl4pPr>
            <a:lvl5pPr indent="0" defTabSz="914400">
              <a:lnSpc>
                <a:spcPct val="100000"/>
              </a:lnSpc>
              <a:spcBef>
                <a:spcPts val="500"/>
              </a:spcBef>
              <a:buFont typeface="Arial" panose="020B0604020202020204" pitchFamily="34" charset="0"/>
              <a:buNone/>
              <a:defRPr sz="1400">
                <a:latin typeface="Gisha" panose="020B0502040204020203" pitchFamily="34" charset="-79"/>
                <a:cs typeface="Gisha" panose="020B0502040204020203" pitchFamily="34" charset="-79"/>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it-IT"/>
              <a:t>Tassi di occupazione </a:t>
            </a:r>
            <a:r>
              <a:rPr lang="it-IT" smtClean="0"/>
              <a:t>negativi.</a:t>
            </a:r>
            <a:endParaRPr lang="it-IT" dirty="0"/>
          </a:p>
        </p:txBody>
      </p:sp>
      <p:sp>
        <p:nvSpPr>
          <p:cNvPr id="25" name="Rettangolo arrotondato 24"/>
          <p:cNvSpPr/>
          <p:nvPr/>
        </p:nvSpPr>
        <p:spPr>
          <a:xfrm>
            <a:off x="-3328826" y="-131065"/>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dirty="0"/>
              <a:t>Funzionamento</a:t>
            </a:r>
          </a:p>
          <a:p>
            <a:r>
              <a:rPr lang="it-IT" sz="1400" dirty="0"/>
              <a:t>Test in </a:t>
            </a:r>
            <a:r>
              <a:rPr lang="it-IT" sz="1400" dirty="0" err="1"/>
              <a:t>svg</a:t>
            </a:r>
            <a:r>
              <a:rPr lang="it-IT" sz="1400" dirty="0"/>
              <a:t>, la risposta corretta è quella verde. Al clic su conferma si scopre il feedback (testo nelle note di questa slide)</a:t>
            </a:r>
            <a:endParaRPr lang="it-IT" sz="1400" b="1" dirty="0"/>
          </a:p>
        </p:txBody>
      </p:sp>
      <p:sp>
        <p:nvSpPr>
          <p:cNvPr id="26" name="Segnaposto testo 7">
            <a:extLst>
              <a:ext uri="{FF2B5EF4-FFF2-40B4-BE49-F238E27FC236}">
                <a16:creationId xmlns:a16="http://schemas.microsoft.com/office/drawing/2014/main" id="{EB98D9BD-BC22-4143-A9ED-B7D32987B10E}"/>
              </a:ext>
            </a:extLst>
          </p:cNvPr>
          <p:cNvSpPr txBox="1">
            <a:spLocks/>
          </p:cNvSpPr>
          <p:nvPr/>
        </p:nvSpPr>
        <p:spPr>
          <a:xfrm>
            <a:off x="8758307" y="3759429"/>
            <a:ext cx="2582355" cy="1280313"/>
          </a:xfrm>
          <a:prstGeom prst="rect">
            <a:avLst/>
          </a:prstGeom>
        </p:spPr>
        <p:txBody>
          <a:bodyPr vert="horz" lIns="91440" tIns="45720" rIns="91440" bIns="45720" rtlCol="0">
            <a:noAutofit/>
          </a:bodyPr>
          <a:lstStyle>
            <a:defPPr>
              <a:defRPr lang="en-US"/>
            </a:defPPr>
            <a:lvl1pPr indent="0" defTabSz="914400">
              <a:lnSpc>
                <a:spcPct val="100000"/>
              </a:lnSpc>
              <a:spcBef>
                <a:spcPts val="1000"/>
              </a:spcBef>
              <a:buFont typeface="Arial" panose="020B0604020202020204" pitchFamily="34" charset="0"/>
              <a:buNone/>
              <a:defRPr sz="1600">
                <a:latin typeface="Gisha" panose="020B0502040204020203" pitchFamily="34" charset="-79"/>
                <a:cs typeface="Gisha" panose="020B0502040204020203" pitchFamily="34" charset="-79"/>
              </a:defRPr>
            </a:lvl1pPr>
            <a:lvl2pPr indent="0" defTabSz="914400">
              <a:lnSpc>
                <a:spcPct val="100000"/>
              </a:lnSpc>
              <a:spcBef>
                <a:spcPts val="500"/>
              </a:spcBef>
              <a:buFont typeface="Arial" panose="020B0604020202020204" pitchFamily="34" charset="0"/>
              <a:buNone/>
              <a:defRPr sz="1400">
                <a:latin typeface="Gisha" panose="020B0502040204020203" pitchFamily="34" charset="-79"/>
                <a:cs typeface="Gisha" panose="020B0502040204020203" pitchFamily="34" charset="-79"/>
              </a:defRPr>
            </a:lvl2pPr>
            <a:lvl3pPr indent="0" defTabSz="914400">
              <a:lnSpc>
                <a:spcPct val="100000"/>
              </a:lnSpc>
              <a:spcBef>
                <a:spcPts val="500"/>
              </a:spcBef>
              <a:buFont typeface="Arial" panose="020B0604020202020204" pitchFamily="34" charset="0"/>
              <a:buNone/>
              <a:defRPr sz="1400">
                <a:latin typeface="Gisha" panose="020B0502040204020203" pitchFamily="34" charset="-79"/>
                <a:cs typeface="Gisha" panose="020B0502040204020203" pitchFamily="34" charset="-79"/>
              </a:defRPr>
            </a:lvl3pPr>
            <a:lvl4pPr indent="0" defTabSz="914400">
              <a:lnSpc>
                <a:spcPct val="100000"/>
              </a:lnSpc>
              <a:spcBef>
                <a:spcPts val="500"/>
              </a:spcBef>
              <a:buFont typeface="Arial" panose="020B0604020202020204" pitchFamily="34" charset="0"/>
              <a:buNone/>
              <a:defRPr sz="1400">
                <a:latin typeface="Gisha" panose="020B0502040204020203" pitchFamily="34" charset="-79"/>
                <a:cs typeface="Gisha" panose="020B0502040204020203" pitchFamily="34" charset="-79"/>
              </a:defRPr>
            </a:lvl4pPr>
            <a:lvl5pPr indent="0" defTabSz="914400">
              <a:lnSpc>
                <a:spcPct val="100000"/>
              </a:lnSpc>
              <a:spcBef>
                <a:spcPts val="500"/>
              </a:spcBef>
              <a:buFont typeface="Arial" panose="020B0604020202020204" pitchFamily="34" charset="0"/>
              <a:buNone/>
              <a:defRPr sz="1400">
                <a:latin typeface="Gisha" panose="020B0502040204020203" pitchFamily="34" charset="-79"/>
                <a:cs typeface="Gisha" panose="020B0502040204020203" pitchFamily="34" charset="-79"/>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r>
              <a:rPr lang="it-IT">
                <a:sym typeface="Wingdings" panose="05000000000000000000" pitchFamily="2" charset="2"/>
              </a:rPr>
              <a:t>Un tasso di crescita dei ricavi superiore rispetto al benchmark di aziende simili.</a:t>
            </a:r>
          </a:p>
        </p:txBody>
      </p:sp>
    </p:spTree>
    <p:extLst>
      <p:ext uri="{BB962C8B-B14F-4D97-AF65-F5344CB8AC3E}">
        <p14:creationId xmlns:p14="http://schemas.microsoft.com/office/powerpoint/2010/main" val="226075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33" name="Rettangolo 32">
            <a:extLst>
              <a:ext uri="{FF2B5EF4-FFF2-40B4-BE49-F238E27FC236}">
                <a16:creationId xmlns:a16="http://schemas.microsoft.com/office/drawing/2014/main" id="{6A666111-48B8-4545-8DBB-7AF89FD58BEF}"/>
              </a:ext>
            </a:extLst>
          </p:cNvPr>
          <p:cNvSpPr/>
          <p:nvPr/>
        </p:nvSpPr>
        <p:spPr>
          <a:xfrm>
            <a:off x="0" y="1639012"/>
            <a:ext cx="2971800" cy="524243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835" y="512778"/>
            <a:ext cx="2936887" cy="1956361"/>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Scenario</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576517" y="19637"/>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1</a:t>
            </a:r>
            <a:endParaRPr lang="it-IT" sz="1600" dirty="0">
              <a:latin typeface="Microsoft Yi Baiti" panose="03000500000000000000" pitchFamily="66" charset="0"/>
              <a:ea typeface="Microsoft Yi Baiti" panose="03000500000000000000" pitchFamily="66" charset="0"/>
            </a:endParaRPr>
          </a:p>
        </p:txBody>
      </p:sp>
      <p:sp>
        <p:nvSpPr>
          <p:cNvPr id="39" name="Rettangolo 38">
            <a:extLst>
              <a:ext uri="{FF2B5EF4-FFF2-40B4-BE49-F238E27FC236}">
                <a16:creationId xmlns:a16="http://schemas.microsoft.com/office/drawing/2014/main" id="{3D044AC9-C6B6-4F3F-9D7F-A0EEE1C75AD2}"/>
              </a:ext>
            </a:extLst>
          </p:cNvPr>
          <p:cNvSpPr/>
          <p:nvPr/>
        </p:nvSpPr>
        <p:spPr>
          <a:xfrm>
            <a:off x="3086100" y="638349"/>
            <a:ext cx="2971800" cy="6248416"/>
          </a:xfrm>
          <a:prstGeom prst="rect">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39">
            <a:extLst>
              <a:ext uri="{FF2B5EF4-FFF2-40B4-BE49-F238E27FC236}">
                <a16:creationId xmlns:a16="http://schemas.microsoft.com/office/drawing/2014/main" id="{A2DBA2A7-A6BC-4EB2-AA72-CF9832627874}"/>
              </a:ext>
            </a:extLst>
          </p:cNvPr>
          <p:cNvSpPr/>
          <p:nvPr/>
        </p:nvSpPr>
        <p:spPr>
          <a:xfrm>
            <a:off x="6153150" y="1811540"/>
            <a:ext cx="2971800" cy="504645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Rettangolo 40">
            <a:extLst>
              <a:ext uri="{FF2B5EF4-FFF2-40B4-BE49-F238E27FC236}">
                <a16:creationId xmlns:a16="http://schemas.microsoft.com/office/drawing/2014/main" id="{19737189-C7F0-4B80-860D-548E2EDC43AC}"/>
              </a:ext>
            </a:extLst>
          </p:cNvPr>
          <p:cNvSpPr/>
          <p:nvPr/>
        </p:nvSpPr>
        <p:spPr>
          <a:xfrm>
            <a:off x="9220200" y="1505542"/>
            <a:ext cx="2971800" cy="535245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6" y="2694216"/>
            <a:ext cx="2702943" cy="2020004"/>
          </a:xfrm>
        </p:spPr>
        <p:txBody>
          <a:bodyPr>
            <a:normAutofit/>
          </a:bodyPr>
          <a:lstStyle/>
          <a:p>
            <a:r>
              <a:rPr lang="it-IT" sz="1600">
                <a:cs typeface="Arial" charset="0"/>
              </a:rPr>
              <a:t>Qual è il trend dei ricavi delle aziende partecipate rispetto al PIL nazionale?</a:t>
            </a:r>
            <a:endParaRPr lang="it-IT" sz="1600" dirty="0">
              <a:cs typeface="Arial" charset="0"/>
            </a:endParaRPr>
          </a:p>
        </p:txBody>
      </p:sp>
      <p:sp>
        <p:nvSpPr>
          <p:cNvPr id="69" name="Segnaposto testo 7">
            <a:extLst>
              <a:ext uri="{FF2B5EF4-FFF2-40B4-BE49-F238E27FC236}">
                <a16:creationId xmlns:a16="http://schemas.microsoft.com/office/drawing/2014/main" id="{F2CD7C70-B322-476A-A001-2A0AF494982C}"/>
              </a:ext>
            </a:extLst>
          </p:cNvPr>
          <p:cNvSpPr txBox="1">
            <a:spLocks/>
          </p:cNvSpPr>
          <p:nvPr/>
        </p:nvSpPr>
        <p:spPr>
          <a:xfrm>
            <a:off x="3321170" y="2694216"/>
            <a:ext cx="25778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lvl="0">
              <a:defRPr/>
            </a:pPr>
            <a:r>
              <a:rPr lang="it-IT" sz="1600">
                <a:cs typeface="Arial" charset="0"/>
              </a:rPr>
              <a:t>Come si posiziona il benchmark rispetto all’andamento occupazionale?</a:t>
            </a:r>
            <a:endParaRPr lang="it-IT" sz="1600" dirty="0"/>
          </a:p>
        </p:txBody>
      </p:sp>
      <p:sp>
        <p:nvSpPr>
          <p:cNvPr id="70" name="Segnaposto testo 7">
            <a:extLst>
              <a:ext uri="{FF2B5EF4-FFF2-40B4-BE49-F238E27FC236}">
                <a16:creationId xmlns:a16="http://schemas.microsoft.com/office/drawing/2014/main" id="{2036D021-4959-410B-9EA9-F240321A8817}"/>
              </a:ext>
            </a:extLst>
          </p:cNvPr>
          <p:cNvSpPr txBox="1">
            <a:spLocks/>
          </p:cNvSpPr>
          <p:nvPr/>
        </p:nvSpPr>
        <p:spPr>
          <a:xfrm>
            <a:off x="6369170"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a:cs typeface="Arial" charset="0"/>
              </a:rPr>
              <a:t>L’impatto economico di Private Equity e Venture Capital, da quali fattori viene influenzato?</a:t>
            </a:r>
            <a:endParaRPr lang="it-IT" sz="1600" dirty="0"/>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466053"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endParaRPr lang="it-IT" sz="1600" dirty="0"/>
          </a:p>
        </p:txBody>
      </p:sp>
      <p:sp>
        <p:nvSpPr>
          <p:cNvPr id="30" name="Rettangolo arrotondato 29"/>
          <p:cNvSpPr/>
          <p:nvPr/>
        </p:nvSpPr>
        <p:spPr>
          <a:xfrm>
            <a:off x="2355767" y="189289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1" name="Rettangolo arrotondato 30"/>
          <p:cNvSpPr/>
          <p:nvPr/>
        </p:nvSpPr>
        <p:spPr>
          <a:xfrm>
            <a:off x="-4753546" y="0"/>
            <a:ext cx="4536990"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dirty="0"/>
              <a:t>Note sviluppo</a:t>
            </a:r>
          </a:p>
          <a:p>
            <a:endParaRPr lang="it-IT" sz="1400" b="1" dirty="0"/>
          </a:p>
          <a:p>
            <a:r>
              <a:rPr lang="it-IT" sz="1400" b="1"/>
              <a:t>Immagini</a:t>
            </a:r>
          </a:p>
          <a:p>
            <a:endParaRPr lang="it-IT" sz="1400"/>
          </a:p>
          <a:p>
            <a:endParaRPr lang="it-IT" sz="1400"/>
          </a:p>
          <a:p>
            <a:r>
              <a:rPr lang="it-IT" sz="1400"/>
              <a:t> </a:t>
            </a:r>
          </a:p>
          <a:p>
            <a:endParaRPr lang="it-IT" sz="1400" dirty="0"/>
          </a:p>
        </p:txBody>
      </p:sp>
      <p:pic>
        <p:nvPicPr>
          <p:cNvPr id="9222" name="Picture 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166215" y="529064"/>
            <a:ext cx="2808821" cy="1947330"/>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19" name="Rettangolo arrotondato 18"/>
          <p:cNvSpPr/>
          <p:nvPr/>
        </p:nvSpPr>
        <p:spPr>
          <a:xfrm>
            <a:off x="5506790" y="214410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pic>
        <p:nvPicPr>
          <p:cNvPr id="9224" name="Picture 8"/>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166782" y="535458"/>
            <a:ext cx="2914907" cy="1938600"/>
          </a:xfrm>
          <a:prstGeom prst="flowChartDocument">
            <a:avLst/>
          </a:prstGeom>
          <a:noFill/>
          <a:extLst>
            <a:ext uri="{909E8E84-426E-40DD-AFC4-6F175D3DCCD1}">
              <a14:hiddenFill xmlns:a14="http://schemas.microsoft.com/office/drawing/2010/main">
                <a:solidFill>
                  <a:srgbClr val="FFFFFF"/>
                </a:solidFill>
              </a14:hiddenFill>
            </a:ext>
          </a:extLst>
        </p:spPr>
      </p:pic>
      <p:pic>
        <p:nvPicPr>
          <p:cNvPr id="9226" name="Picture 10"/>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9227273" y="547524"/>
            <a:ext cx="2948363" cy="1964005"/>
          </a:xfrm>
          <a:prstGeom prst="flowChartDocument">
            <a:avLst/>
          </a:prstGeom>
          <a:noFill/>
          <a:extLst>
            <a:ext uri="{909E8E84-426E-40DD-AFC4-6F175D3DCCD1}">
              <a14:hiddenFill xmlns:a14="http://schemas.microsoft.com/office/drawing/2010/main">
                <a:solidFill>
                  <a:srgbClr val="FFFFFF"/>
                </a:solidFill>
              </a14:hiddenFill>
            </a:ext>
          </a:extLst>
        </p:spPr>
      </p:pic>
      <p:sp>
        <p:nvSpPr>
          <p:cNvPr id="17" name="Rettangolo arrotondato 16"/>
          <p:cNvSpPr/>
          <p:nvPr/>
        </p:nvSpPr>
        <p:spPr>
          <a:xfrm>
            <a:off x="11607207" y="214410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32" name="Rettangolo arrotondato 31"/>
          <p:cNvSpPr/>
          <p:nvPr/>
        </p:nvSpPr>
        <p:spPr>
          <a:xfrm>
            <a:off x="8562131" y="2091731"/>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22" name="Segnaposto testo 7">
            <a:extLst>
              <a:ext uri="{FF2B5EF4-FFF2-40B4-BE49-F238E27FC236}">
                <a16:creationId xmlns:a16="http://schemas.microsoft.com/office/drawing/2014/main" id="{2036D021-4959-410B-9EA9-F240321A8817}"/>
              </a:ext>
            </a:extLst>
          </p:cNvPr>
          <p:cNvSpPr txBox="1">
            <a:spLocks/>
          </p:cNvSpPr>
          <p:nvPr/>
        </p:nvSpPr>
        <p:spPr>
          <a:xfrm>
            <a:off x="9578197" y="2738717"/>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a:cs typeface="Arial" charset="0"/>
              </a:rPr>
              <a:t>Quali sono le società che non rientrano nel campione dei disinvestimenti?</a:t>
            </a:r>
            <a:endParaRPr lang="it-IT" sz="1600" dirty="0"/>
          </a:p>
        </p:txBody>
      </p:sp>
    </p:spTree>
    <p:extLst>
      <p:ext uri="{BB962C8B-B14F-4D97-AF65-F5344CB8AC3E}">
        <p14:creationId xmlns:p14="http://schemas.microsoft.com/office/powerpoint/2010/main" val="345341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Documento 55">
            <a:extLst>
              <a:ext uri="{FF2B5EF4-FFF2-40B4-BE49-F238E27FC236}">
                <a16:creationId xmlns:a16="http://schemas.microsoft.com/office/drawing/2014/main" id="{6AE9F034-7455-4738-94E2-04499E560DB6}"/>
              </a:ext>
            </a:extLst>
          </p:cNvPr>
          <p:cNvSpPr/>
          <p:nvPr/>
        </p:nvSpPr>
        <p:spPr>
          <a:xfrm>
            <a:off x="0" y="390847"/>
            <a:ext cx="6369170" cy="4058315"/>
          </a:xfrm>
          <a:prstGeom prst="flowChartDocumen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pic>
        <p:nvPicPr>
          <p:cNvPr id="2058"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77587" y="322577"/>
            <a:ext cx="5829720" cy="3883376"/>
          </a:xfrm>
          <a:prstGeom prst="rec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600">
                <a:solidFill>
                  <a:prstClr val="white"/>
                </a:solidFill>
                <a:latin typeface="Microsoft Yi Baiti" panose="03000500000000000000" pitchFamily="66" charset="0"/>
                <a:ea typeface="Microsoft Yi Baiti" panose="03000500000000000000" pitchFamily="66" charset="0"/>
              </a:rPr>
              <a:t>2</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466053" y="3311011"/>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it-IT" sz="1600" b="0" i="0" u="none" strike="noStrike" kern="1200" cap="none" spc="0" normalizeH="0" baseline="0" noProof="0" dirty="0">
                <a:ln>
                  <a:noFill/>
                </a:ln>
                <a:solidFill>
                  <a:prstClr val="white"/>
                </a:solidFill>
                <a:effectLst/>
                <a:uLnTx/>
                <a:uFillTx/>
                <a:latin typeface="Gisha" panose="020B0502040204020203" pitchFamily="34" charset="-79"/>
                <a:ea typeface="+mj-ea"/>
                <a:cs typeface="Gisha" panose="020B0502040204020203" pitchFamily="34" charset="-79"/>
              </a:rPr>
              <a:t>Descrizione Scenario 02</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it-IT" sz="1600" b="0" i="0" u="none" strike="noStrike" kern="1200" cap="none" spc="0" normalizeH="0" baseline="0" noProof="0" dirty="0">
                <a:ln>
                  <a:noFill/>
                </a:ln>
                <a:solidFill>
                  <a:prstClr val="white"/>
                </a:solidFill>
                <a:effectLst/>
                <a:uLnTx/>
                <a:uFillTx/>
                <a:latin typeface="Gisha" panose="020B0502040204020203" pitchFamily="34" charset="-79"/>
                <a:ea typeface="+mj-ea"/>
                <a:cs typeface="Gisha" panose="020B0502040204020203" pitchFamily="34" charset="-79"/>
              </a:rPr>
              <a:t>….</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endParaRPr kumimoji="0" lang="it-IT" sz="1600" b="0" i="0" u="none" strike="noStrike" kern="1200" cap="none" spc="0" normalizeH="0" baseline="0" noProof="0" dirty="0">
              <a:ln>
                <a:noFill/>
              </a:ln>
              <a:solidFill>
                <a:prstClr val="white"/>
              </a:solidFill>
              <a:effectLst/>
              <a:uLnTx/>
              <a:uFillTx/>
              <a:latin typeface="Gisha" panose="020B0502040204020203" pitchFamily="34" charset="-79"/>
              <a:ea typeface="+mj-ea"/>
              <a:cs typeface="Gisha" panose="020B0502040204020203" pitchFamily="34" charset="-79"/>
            </a:endParaRP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6307650" y="2707341"/>
            <a:ext cx="5884349" cy="4150657"/>
          </a:xfrm>
          <a:prstGeom prst="flowChartDocumen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EBEBEB">
                  <a:lumMod val="75000"/>
                </a:srgbClr>
              </a:solidFill>
              <a:effectLst/>
              <a:uLnTx/>
              <a:uFillTx/>
              <a:latin typeface="Century Gothic"/>
              <a:ea typeface="+mn-ea"/>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Risultati dello studio 1/3</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Tempus Sans ITC" panose="04020404030D07020202" pitchFamily="82" charset="0"/>
              <a:ea typeface="+mn-ea"/>
              <a:cs typeface="Gisha" panose="020B0502040204020203" pitchFamily="34" charset="-79"/>
            </a:endParaRPr>
          </a:p>
        </p:txBody>
      </p:sp>
      <p:sp>
        <p:nvSpPr>
          <p:cNvPr id="40" name="Rettangolo arrotondato 39"/>
          <p:cNvSpPr/>
          <p:nvPr/>
        </p:nvSpPr>
        <p:spPr>
          <a:xfrm>
            <a:off x="-3871869" y="47359"/>
            <a:ext cx="3782610"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457200" rtl="0" eaLnBrk="1" fontAlgn="auto" latinLnBrk="0" hangingPunct="1">
              <a:lnSpc>
                <a:spcPct val="100000"/>
              </a:lnSpc>
              <a:spcBef>
                <a:spcPts val="0"/>
              </a:spcBef>
              <a:spcAft>
                <a:spcPts val="0"/>
              </a:spcAft>
              <a:buClrTx/>
              <a:buSzTx/>
              <a:buFontTx/>
              <a:buNone/>
              <a:tabLst/>
              <a:defRPr/>
            </a:pPr>
            <a:r>
              <a:rPr lang="it-IT" sz="1400">
                <a:solidFill>
                  <a:prstClr val="black"/>
                </a:solidFill>
                <a:latin typeface="Century Gothic"/>
              </a:rPr>
              <a:t>In sincro con audio 5 compare tutto il grafico, con audio 6 si evidenzia la linea arancione,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i="0" u="none" strike="noStrike" kern="1200" cap="none" spc="0" normalizeH="0" baseline="0" noProof="0">
                <a:ln>
                  <a:noFill/>
                </a:ln>
                <a:solidFill>
                  <a:prstClr val="black"/>
                </a:solidFill>
                <a:effectLst/>
                <a:uLnTx/>
                <a:uFillTx/>
                <a:latin typeface="Century Gothic"/>
                <a:ea typeface="+mn-ea"/>
                <a:cs typeface="+mn-cs"/>
              </a:rPr>
              <a:t>In </a:t>
            </a:r>
            <a:r>
              <a:rPr lang="it-IT" sz="1400">
                <a:solidFill>
                  <a:prstClr val="black"/>
                </a:solidFill>
                <a:latin typeface="Century Gothic"/>
              </a:rPr>
              <a:t>sincro con audio 7 compare tutto il grafico, con audio 8 compare la percentuale +3,9%</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lvl="0">
              <a:defRPr/>
            </a:pPr>
            <a:r>
              <a:rPr lang="it-IT" sz="1400">
                <a:solidFill>
                  <a:prstClr val="black"/>
                </a:solidFill>
              </a:rPr>
              <a:t>I grafici sono presi dal materiale cliente «PwC Impatto economico PE e VC in Italia»</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it-IT" sz="1400">
              <a:solidFill>
                <a:prstClr val="black"/>
              </a:solidFill>
              <a:latin typeface="Century Gothic"/>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it-IT" sz="1400" b="1">
                <a:solidFill>
                  <a:prstClr val="black"/>
                </a:solidFill>
                <a:latin typeface="Century Gothic"/>
              </a:rPr>
              <a:t>Immagine</a:t>
            </a:r>
          </a:p>
          <a:p>
            <a:pPr lvl="0">
              <a:defRPr/>
            </a:pPr>
            <a:r>
              <a:rPr lang="it-IT" sz="1400">
                <a:solidFill>
                  <a:prstClr val="black"/>
                </a:solidFill>
              </a:rPr>
              <a:t>https://www.freepik.com/free-photo/business-analyse-idea-concept_1235210.htm#term=statistics&amp;page=1&amp;position=30 </a:t>
            </a:r>
            <a:endParaRPr lang="it-IT" sz="1400">
              <a:solidFill>
                <a:prstClr val="black"/>
              </a:solidFill>
              <a:latin typeface="Century Gothic"/>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lvl="0">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12"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3" name="AutoShape 4" descr="Immagine correlat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5" name="Documento 34">
            <a:extLst>
              <a:ext uri="{FF2B5EF4-FFF2-40B4-BE49-F238E27FC236}">
                <a16:creationId xmlns:a16="http://schemas.microsoft.com/office/drawing/2014/main" id="{5B0C4B63-BED3-47AE-AAB8-703FEE5F5DDD}"/>
              </a:ext>
            </a:extLst>
          </p:cNvPr>
          <p:cNvSpPr>
            <a:spLocks/>
          </p:cNvSpPr>
          <p:nvPr/>
        </p:nvSpPr>
        <p:spPr>
          <a:xfrm rot="10800000">
            <a:off x="15308" y="3319217"/>
            <a:ext cx="6282209" cy="3538022"/>
          </a:xfrm>
          <a:prstGeom prst="flowChartDocument">
            <a:avLst/>
          </a:prstGeom>
          <a:solidFill>
            <a:srgbClr val="ECECEC"/>
          </a:solidFill>
          <a:ln/>
        </p:spPr>
        <p:style>
          <a:lnRef idx="0">
            <a:schemeClr val="accent3"/>
          </a:lnRef>
          <a:fillRef idx="3">
            <a:schemeClr val="accent3"/>
          </a:fillRef>
          <a:effectRef idx="3">
            <a:schemeClr val="accent3"/>
          </a:effectRef>
          <a:fontRef idx="minor">
            <a:schemeClr val="lt1"/>
          </a:fontRef>
        </p:style>
        <p:txBody>
          <a:bodyPr vert="horz" wrap="square" rtlCol="0" anchor="ctr"/>
          <a:lstStyle/>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EBEBEB">
                  <a:lumMod val="75000"/>
                </a:srgbClr>
              </a:solidFill>
              <a:effectLst/>
              <a:uLnTx/>
              <a:uFillTx/>
              <a:latin typeface="Century Gothic"/>
              <a:ea typeface="+mn-ea"/>
              <a:cs typeface="+mn-cs"/>
            </a:endParaRPr>
          </a:p>
        </p:txBody>
      </p:sp>
      <p:sp>
        <p:nvSpPr>
          <p:cNvPr id="46" name="Rettangolo arrotondato 74">
            <a:extLst>
              <a:ext uri="{FF2B5EF4-FFF2-40B4-BE49-F238E27FC236}">
                <a16:creationId xmlns:a16="http://schemas.microsoft.com/office/drawing/2014/main" id="{44AD8FD7-EFCB-4DB5-B1E2-D2E7DEE60D79}"/>
              </a:ext>
            </a:extLst>
          </p:cNvPr>
          <p:cNvSpPr/>
          <p:nvPr/>
        </p:nvSpPr>
        <p:spPr>
          <a:xfrm>
            <a:off x="-192624" y="678482"/>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58" name="CasellaDiTesto 57">
            <a:extLst>
              <a:ext uri="{FF2B5EF4-FFF2-40B4-BE49-F238E27FC236}">
                <a16:creationId xmlns:a16="http://schemas.microsoft.com/office/drawing/2014/main" id="{D2C1F5E3-396F-4385-9EB6-74D731C09E41}"/>
              </a:ext>
            </a:extLst>
          </p:cNvPr>
          <p:cNvSpPr txBox="1"/>
          <p:nvPr/>
        </p:nvSpPr>
        <p:spPr>
          <a:xfrm>
            <a:off x="267536" y="539763"/>
            <a:ext cx="6048530" cy="830997"/>
          </a:xfrm>
          <a:prstGeom prst="rect">
            <a:avLst/>
          </a:prstGeom>
          <a:noFill/>
        </p:spPr>
        <p:txBody>
          <a:bodyPr wrap="square" rtlCol="0">
            <a:spAutoFit/>
          </a:bodyPr>
          <a:lstStyle/>
          <a:p>
            <a:pPr lvl="0">
              <a:defRPr/>
            </a:pPr>
            <a:r>
              <a:rPr lang="it-IT" sz="2400" b="1">
                <a:solidFill>
                  <a:schemeClr val="tx1">
                    <a:lumMod val="95000"/>
                  </a:schemeClr>
                </a:solidFill>
              </a:rPr>
              <a:t>Performance migliori delle Aziende partecipate da Private Equity:</a:t>
            </a:r>
            <a:endParaRPr kumimoji="0" lang="it-IT" sz="2400" b="1" i="0" u="none" strike="noStrike" kern="1200" cap="none" spc="0" normalizeH="0" baseline="0" noProof="0" dirty="0">
              <a:ln>
                <a:noFill/>
              </a:ln>
              <a:solidFill>
                <a:schemeClr val="tx1">
                  <a:lumMod val="95000"/>
                </a:schemeClr>
              </a:solidFill>
              <a:effectLst/>
              <a:uLnTx/>
              <a:uFillTx/>
              <a:latin typeface="Century Gothic"/>
            </a:endParaRPr>
          </a:p>
        </p:txBody>
      </p:sp>
      <p:sp>
        <p:nvSpPr>
          <p:cNvPr id="57" name="Rettangolo arrotondato 74">
            <a:extLst>
              <a:ext uri="{FF2B5EF4-FFF2-40B4-BE49-F238E27FC236}">
                <a16:creationId xmlns:a16="http://schemas.microsoft.com/office/drawing/2014/main" id="{5A950D81-0300-4673-B492-D8B883EB9E59}"/>
              </a:ext>
            </a:extLst>
          </p:cNvPr>
          <p:cNvSpPr/>
          <p:nvPr/>
        </p:nvSpPr>
        <p:spPr>
          <a:xfrm>
            <a:off x="107241" y="1662421"/>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49" name="Rettangolo arrotondato 74">
            <a:extLst>
              <a:ext uri="{FF2B5EF4-FFF2-40B4-BE49-F238E27FC236}">
                <a16:creationId xmlns:a16="http://schemas.microsoft.com/office/drawing/2014/main" id="{F1AD170F-F5B6-41D8-8C0E-18343FBD2FC8}"/>
              </a:ext>
            </a:extLst>
          </p:cNvPr>
          <p:cNvSpPr/>
          <p:nvPr/>
        </p:nvSpPr>
        <p:spPr>
          <a:xfrm>
            <a:off x="1536850" y="1816002"/>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61" name="CasellaDiTesto 60">
            <a:extLst>
              <a:ext uri="{FF2B5EF4-FFF2-40B4-BE49-F238E27FC236}">
                <a16:creationId xmlns:a16="http://schemas.microsoft.com/office/drawing/2014/main" id="{D5223420-2FC1-4466-8224-61CDBCC229A2}"/>
              </a:ext>
            </a:extLst>
          </p:cNvPr>
          <p:cNvSpPr txBox="1"/>
          <p:nvPr/>
        </p:nvSpPr>
        <p:spPr>
          <a:xfrm>
            <a:off x="1944999" y="1840294"/>
            <a:ext cx="5097559" cy="369332"/>
          </a:xfrm>
          <a:prstGeom prst="rect">
            <a:avLst/>
          </a:prstGeom>
          <a:noFill/>
        </p:spPr>
        <p:txBody>
          <a:bodyPr wrap="square" rtlCol="0">
            <a:spAutoFit/>
          </a:bodyPr>
          <a:lstStyle/>
          <a:p>
            <a:r>
              <a:rPr lang="it-IT"/>
              <a:t>rispetto sia al PIL nazionale; </a:t>
            </a:r>
            <a:endParaRPr lang="it-IT" dirty="0"/>
          </a:p>
        </p:txBody>
      </p:sp>
      <p:sp>
        <p:nvSpPr>
          <p:cNvPr id="50" name="Rettangolo arrotondato 74">
            <a:extLst>
              <a:ext uri="{FF2B5EF4-FFF2-40B4-BE49-F238E27FC236}">
                <a16:creationId xmlns:a16="http://schemas.microsoft.com/office/drawing/2014/main" id="{711E2CBC-033E-4FA3-987B-341AAD32CC85}"/>
              </a:ext>
            </a:extLst>
          </p:cNvPr>
          <p:cNvSpPr/>
          <p:nvPr/>
        </p:nvSpPr>
        <p:spPr>
          <a:xfrm>
            <a:off x="1503655" y="2413510"/>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87" name="Rettangolo arrotondato 74">
            <a:extLst>
              <a:ext uri="{FF2B5EF4-FFF2-40B4-BE49-F238E27FC236}">
                <a16:creationId xmlns:a16="http://schemas.microsoft.com/office/drawing/2014/main" id="{A9DE762D-B527-4157-9550-0DD96F656743}"/>
              </a:ext>
            </a:extLst>
          </p:cNvPr>
          <p:cNvSpPr/>
          <p:nvPr/>
        </p:nvSpPr>
        <p:spPr>
          <a:xfrm>
            <a:off x="281916" y="4814434"/>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89" name="Rettangolo arrotondato 74">
            <a:extLst>
              <a:ext uri="{FF2B5EF4-FFF2-40B4-BE49-F238E27FC236}">
                <a16:creationId xmlns:a16="http://schemas.microsoft.com/office/drawing/2014/main" id="{9571C559-5A6E-4EBF-9E3F-486F80D676E5}"/>
              </a:ext>
            </a:extLst>
          </p:cNvPr>
          <p:cNvSpPr/>
          <p:nvPr/>
        </p:nvSpPr>
        <p:spPr>
          <a:xfrm>
            <a:off x="6740561" y="4619848"/>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pic>
        <p:nvPicPr>
          <p:cNvPr id="3" name="Immagine 2">
            <a:extLst>
              <a:ext uri="{FF2B5EF4-FFF2-40B4-BE49-F238E27FC236}">
                <a16:creationId xmlns:a16="http://schemas.microsoft.com/office/drawing/2014/main" id="{8C454377-DAF5-4185-8FFC-0350DBA57086}"/>
              </a:ext>
            </a:extLst>
          </p:cNvPr>
          <p:cNvPicPr>
            <a:picLocks noChangeAspect="1"/>
          </p:cNvPicPr>
          <p:nvPr/>
        </p:nvPicPr>
        <p:blipFill>
          <a:blip r:embed="rId4"/>
          <a:stretch>
            <a:fillRect/>
          </a:stretch>
        </p:blipFill>
        <p:spPr>
          <a:xfrm>
            <a:off x="1861444" y="3978465"/>
            <a:ext cx="4276725" cy="2705100"/>
          </a:xfrm>
          <a:prstGeom prst="rect">
            <a:avLst/>
          </a:prstGeom>
        </p:spPr>
      </p:pic>
      <p:pic>
        <p:nvPicPr>
          <p:cNvPr id="4" name="Immagine 3">
            <a:extLst>
              <a:ext uri="{FF2B5EF4-FFF2-40B4-BE49-F238E27FC236}">
                <a16:creationId xmlns:a16="http://schemas.microsoft.com/office/drawing/2014/main" id="{D8390DB1-34BB-49B3-B9ED-07FF904F5166}"/>
              </a:ext>
            </a:extLst>
          </p:cNvPr>
          <p:cNvPicPr>
            <a:picLocks noChangeAspect="1"/>
          </p:cNvPicPr>
          <p:nvPr/>
        </p:nvPicPr>
        <p:blipFill>
          <a:blip r:embed="rId5"/>
          <a:stretch>
            <a:fillRect/>
          </a:stretch>
        </p:blipFill>
        <p:spPr>
          <a:xfrm>
            <a:off x="7711250" y="3978465"/>
            <a:ext cx="4267200" cy="2457450"/>
          </a:xfrm>
          <a:prstGeom prst="rect">
            <a:avLst/>
          </a:prstGeom>
        </p:spPr>
      </p:pic>
      <p:sp>
        <p:nvSpPr>
          <p:cNvPr id="52" name="CasellaDiTesto 51">
            <a:extLst>
              <a:ext uri="{FF2B5EF4-FFF2-40B4-BE49-F238E27FC236}">
                <a16:creationId xmlns:a16="http://schemas.microsoft.com/office/drawing/2014/main" id="{15CB78B1-666C-40D9-8107-3C348A48CCED}"/>
              </a:ext>
            </a:extLst>
          </p:cNvPr>
          <p:cNvSpPr txBox="1"/>
          <p:nvPr/>
        </p:nvSpPr>
        <p:spPr>
          <a:xfrm>
            <a:off x="1930198" y="2339020"/>
            <a:ext cx="4686002" cy="646331"/>
          </a:xfrm>
          <a:prstGeom prst="rect">
            <a:avLst/>
          </a:prstGeom>
          <a:noFill/>
        </p:spPr>
        <p:txBody>
          <a:bodyPr wrap="square" rtlCol="0">
            <a:spAutoFit/>
          </a:bodyPr>
          <a:lstStyle/>
          <a:p>
            <a:r>
              <a:rPr lang="it-IT"/>
              <a:t>rispetto alle aziende italiane di dimensioni simili.</a:t>
            </a:r>
            <a:endParaRPr lang="it-IT" dirty="0"/>
          </a:p>
        </p:txBody>
      </p:sp>
      <p:sp>
        <p:nvSpPr>
          <p:cNvPr id="53" name="Goccia 52">
            <a:extLst>
              <a:ext uri="{FF2B5EF4-FFF2-40B4-BE49-F238E27FC236}">
                <a16:creationId xmlns:a16="http://schemas.microsoft.com/office/drawing/2014/main" id="{BC87ADB5-0990-4D6A-9BAA-DC22A4A63562}"/>
              </a:ext>
            </a:extLst>
          </p:cNvPr>
          <p:cNvSpPr/>
          <p:nvPr/>
        </p:nvSpPr>
        <p:spPr>
          <a:xfrm>
            <a:off x="223032" y="1879923"/>
            <a:ext cx="1313818" cy="918193"/>
          </a:xfrm>
          <a:prstGeom prst="teardrop">
            <a:avLst/>
          </a:prstGeom>
          <a:solidFill>
            <a:srgbClr val="DFBA4E"/>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sz="2800" b="1">
                <a:solidFill>
                  <a:srgbClr val="23585E"/>
                </a:solidFill>
                <a:latin typeface="Tempus Sans ITC" panose="04020404030D07020202" pitchFamily="82" charset="0"/>
              </a:rPr>
              <a:t>2016</a:t>
            </a:r>
            <a:endParaRPr lang="it-IT" sz="2800" b="1" dirty="0">
              <a:solidFill>
                <a:srgbClr val="23585E"/>
              </a:solidFill>
              <a:latin typeface="Tempus Sans ITC" panose="04020404030D07020202" pitchFamily="82" charset="0"/>
            </a:endParaRPr>
          </a:p>
        </p:txBody>
      </p:sp>
      <p:sp>
        <p:nvSpPr>
          <p:cNvPr id="63" name="CasellaDiTesto 62">
            <a:extLst>
              <a:ext uri="{FF2B5EF4-FFF2-40B4-BE49-F238E27FC236}">
                <a16:creationId xmlns:a16="http://schemas.microsoft.com/office/drawing/2014/main" id="{6757D587-EAD9-4162-8104-0484DB4A758C}"/>
              </a:ext>
            </a:extLst>
          </p:cNvPr>
          <p:cNvSpPr txBox="1"/>
          <p:nvPr/>
        </p:nvSpPr>
        <p:spPr>
          <a:xfrm>
            <a:off x="123409" y="4115837"/>
            <a:ext cx="1834733" cy="738664"/>
          </a:xfrm>
          <a:prstGeom prst="rect">
            <a:avLst/>
          </a:prstGeom>
          <a:noFill/>
        </p:spPr>
        <p:txBody>
          <a:bodyPr wrap="square" rtlCol="0">
            <a:spAutoFit/>
          </a:bodyPr>
          <a:lstStyle/>
          <a:p>
            <a:r>
              <a:rPr lang="it-IT" sz="1400">
                <a:solidFill>
                  <a:schemeClr val="bg1">
                    <a:lumMod val="65000"/>
                    <a:lumOff val="35000"/>
                  </a:schemeClr>
                </a:solidFill>
              </a:rPr>
              <a:t>PIL italiano </a:t>
            </a:r>
          </a:p>
          <a:p>
            <a:r>
              <a:rPr lang="it-IT" sz="1400">
                <a:solidFill>
                  <a:schemeClr val="bg1">
                    <a:lumMod val="65000"/>
                    <a:lumOff val="35000"/>
                  </a:schemeClr>
                </a:solidFill>
              </a:rPr>
              <a:t>vs Società partecipate da PE</a:t>
            </a:r>
          </a:p>
        </p:txBody>
      </p:sp>
      <p:cxnSp>
        <p:nvCxnSpPr>
          <p:cNvPr id="6" name="Connettore diritto 5">
            <a:extLst>
              <a:ext uri="{FF2B5EF4-FFF2-40B4-BE49-F238E27FC236}">
                <a16:creationId xmlns:a16="http://schemas.microsoft.com/office/drawing/2014/main" id="{3ACB57B1-70F8-47D8-83D4-B8D66C921CBF}"/>
              </a:ext>
            </a:extLst>
          </p:cNvPr>
          <p:cNvCxnSpPr/>
          <p:nvPr/>
        </p:nvCxnSpPr>
        <p:spPr>
          <a:xfrm flipH="1">
            <a:off x="1350303" y="4247920"/>
            <a:ext cx="53192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Rettangolo arrotondato 74">
            <a:extLst>
              <a:ext uri="{FF2B5EF4-FFF2-40B4-BE49-F238E27FC236}">
                <a16:creationId xmlns:a16="http://schemas.microsoft.com/office/drawing/2014/main" id="{83ACA8A9-89B5-4B9A-B894-E1814198959B}"/>
              </a:ext>
            </a:extLst>
          </p:cNvPr>
          <p:cNvSpPr/>
          <p:nvPr/>
        </p:nvSpPr>
        <p:spPr>
          <a:xfrm>
            <a:off x="3522519" y="4564988"/>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70" name="CasellaDiTesto 69">
            <a:extLst>
              <a:ext uri="{FF2B5EF4-FFF2-40B4-BE49-F238E27FC236}">
                <a16:creationId xmlns:a16="http://schemas.microsoft.com/office/drawing/2014/main" id="{47F65B34-4264-4EC9-A920-A36E85AC4F2F}"/>
              </a:ext>
            </a:extLst>
          </p:cNvPr>
          <p:cNvSpPr txBox="1"/>
          <p:nvPr/>
        </p:nvSpPr>
        <p:spPr>
          <a:xfrm>
            <a:off x="6316066" y="3923205"/>
            <a:ext cx="1323531" cy="738664"/>
          </a:xfrm>
          <a:prstGeom prst="rect">
            <a:avLst/>
          </a:prstGeom>
          <a:noFill/>
        </p:spPr>
        <p:txBody>
          <a:bodyPr wrap="square" rtlCol="0">
            <a:spAutoFit/>
          </a:bodyPr>
          <a:lstStyle/>
          <a:p>
            <a:r>
              <a:rPr lang="it-IT" sz="1400">
                <a:solidFill>
                  <a:schemeClr val="bg1">
                    <a:lumMod val="65000"/>
                    <a:lumOff val="35000"/>
                  </a:schemeClr>
                </a:solidFill>
              </a:rPr>
              <a:t>Crescita </a:t>
            </a:r>
          </a:p>
          <a:p>
            <a:r>
              <a:rPr lang="it-IT" sz="1400">
                <a:solidFill>
                  <a:schemeClr val="bg1">
                    <a:lumMod val="65000"/>
                    <a:lumOff val="35000"/>
                  </a:schemeClr>
                </a:solidFill>
              </a:rPr>
              <a:t>dei ricavi </a:t>
            </a:r>
          </a:p>
          <a:p>
            <a:r>
              <a:rPr lang="it-IT" sz="1400">
                <a:solidFill>
                  <a:schemeClr val="bg1">
                    <a:lumMod val="65000"/>
                    <a:lumOff val="35000"/>
                  </a:schemeClr>
                </a:solidFill>
              </a:rPr>
              <a:t>2006 - 2016</a:t>
            </a:r>
          </a:p>
        </p:txBody>
      </p:sp>
      <p:cxnSp>
        <p:nvCxnSpPr>
          <p:cNvPr id="78" name="Connettore diritto 77">
            <a:extLst>
              <a:ext uri="{FF2B5EF4-FFF2-40B4-BE49-F238E27FC236}">
                <a16:creationId xmlns:a16="http://schemas.microsoft.com/office/drawing/2014/main" id="{7D6C2029-DAD1-4158-99E0-C32063D25D34}"/>
              </a:ext>
            </a:extLst>
          </p:cNvPr>
          <p:cNvCxnSpPr/>
          <p:nvPr/>
        </p:nvCxnSpPr>
        <p:spPr>
          <a:xfrm flipH="1">
            <a:off x="7189838" y="4091365"/>
            <a:ext cx="53192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9" name="Rettangolo arrotondato 74">
            <a:extLst>
              <a:ext uri="{FF2B5EF4-FFF2-40B4-BE49-F238E27FC236}">
                <a16:creationId xmlns:a16="http://schemas.microsoft.com/office/drawing/2014/main" id="{04EEF0DF-673D-409B-BBD5-3F4CB23F29CE}"/>
              </a:ext>
            </a:extLst>
          </p:cNvPr>
          <p:cNvSpPr/>
          <p:nvPr/>
        </p:nvSpPr>
        <p:spPr>
          <a:xfrm>
            <a:off x="9607580" y="4399032"/>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80" name="Rettangolo arrotondato 74">
            <a:extLst>
              <a:ext uri="{FF2B5EF4-FFF2-40B4-BE49-F238E27FC236}">
                <a16:creationId xmlns:a16="http://schemas.microsoft.com/office/drawing/2014/main" id="{73E7C2B1-C27E-4E84-AB5C-F73AD380F860}"/>
              </a:ext>
            </a:extLst>
          </p:cNvPr>
          <p:cNvSpPr/>
          <p:nvPr/>
        </p:nvSpPr>
        <p:spPr>
          <a:xfrm>
            <a:off x="6767113" y="589339"/>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81" name="Rettangolo arrotondato 74">
            <a:extLst>
              <a:ext uri="{FF2B5EF4-FFF2-40B4-BE49-F238E27FC236}">
                <a16:creationId xmlns:a16="http://schemas.microsoft.com/office/drawing/2014/main" id="{308A9B93-79B7-4346-8E1E-1E979AE96D35}"/>
              </a:ext>
            </a:extLst>
          </p:cNvPr>
          <p:cNvSpPr/>
          <p:nvPr/>
        </p:nvSpPr>
        <p:spPr>
          <a:xfrm>
            <a:off x="5572586" y="4067120"/>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Tree>
    <p:extLst>
      <p:ext uri="{BB962C8B-B14F-4D97-AF65-F5344CB8AC3E}">
        <p14:creationId xmlns:p14="http://schemas.microsoft.com/office/powerpoint/2010/main" val="3249405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Documento 55">
            <a:extLst>
              <a:ext uri="{FF2B5EF4-FFF2-40B4-BE49-F238E27FC236}">
                <a16:creationId xmlns:a16="http://schemas.microsoft.com/office/drawing/2014/main" id="{6AE9F034-7455-4738-94E2-04499E560DB6}"/>
              </a:ext>
            </a:extLst>
          </p:cNvPr>
          <p:cNvSpPr/>
          <p:nvPr/>
        </p:nvSpPr>
        <p:spPr>
          <a:xfrm>
            <a:off x="0" y="390847"/>
            <a:ext cx="6369170" cy="4058315"/>
          </a:xfrm>
          <a:prstGeom prst="flowChartDocumen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pic>
        <p:nvPicPr>
          <p:cNvPr id="2058" name="Picture 10"/>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77587" y="322577"/>
            <a:ext cx="5829720" cy="3883375"/>
          </a:xfrm>
          <a:prstGeom prst="rec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600">
                <a:solidFill>
                  <a:prstClr val="white"/>
                </a:solidFill>
                <a:latin typeface="Microsoft Yi Baiti" panose="03000500000000000000" pitchFamily="66" charset="0"/>
                <a:ea typeface="Microsoft Yi Baiti" panose="03000500000000000000" pitchFamily="66" charset="0"/>
              </a:rPr>
              <a:t>3</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71" name="Segnaposto testo 7">
            <a:extLst>
              <a:ext uri="{FF2B5EF4-FFF2-40B4-BE49-F238E27FC236}">
                <a16:creationId xmlns:a16="http://schemas.microsoft.com/office/drawing/2014/main" id="{88167B35-4AA4-42ED-B6F5-DBC0F1E2893C}"/>
              </a:ext>
            </a:extLst>
          </p:cNvPr>
          <p:cNvSpPr txBox="1">
            <a:spLocks/>
          </p:cNvSpPr>
          <p:nvPr/>
        </p:nvSpPr>
        <p:spPr>
          <a:xfrm>
            <a:off x="9466053" y="3311011"/>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it-IT" sz="1600" b="0" i="0" u="none" strike="noStrike" kern="1200" cap="none" spc="0" normalizeH="0" baseline="0" noProof="0" dirty="0">
                <a:ln>
                  <a:noFill/>
                </a:ln>
                <a:solidFill>
                  <a:prstClr val="white"/>
                </a:solidFill>
                <a:effectLst/>
                <a:uLnTx/>
                <a:uFillTx/>
                <a:latin typeface="Gisha" panose="020B0502040204020203" pitchFamily="34" charset="-79"/>
                <a:ea typeface="+mj-ea"/>
                <a:cs typeface="Gisha" panose="020B0502040204020203" pitchFamily="34" charset="-79"/>
              </a:rPr>
              <a:t>Descrizione Scenario 02</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r>
              <a:rPr kumimoji="0" lang="it-IT" sz="1600" b="0" i="0" u="none" strike="noStrike" kern="1200" cap="none" spc="0" normalizeH="0" baseline="0" noProof="0" dirty="0">
                <a:ln>
                  <a:noFill/>
                </a:ln>
                <a:solidFill>
                  <a:prstClr val="white"/>
                </a:solidFill>
                <a:effectLst/>
                <a:uLnTx/>
                <a:uFillTx/>
                <a:latin typeface="Gisha" panose="020B0502040204020203" pitchFamily="34" charset="-79"/>
                <a:ea typeface="+mj-ea"/>
                <a:cs typeface="Gisha" panose="020B0502040204020203" pitchFamily="34" charset="-79"/>
              </a:rPr>
              <a:t>….</a:t>
            </a:r>
          </a:p>
          <a:p>
            <a:pPr marL="0" marR="0" lvl="0" indent="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None/>
              <a:tabLst/>
              <a:defRPr/>
            </a:pPr>
            <a:endParaRPr kumimoji="0" lang="it-IT" sz="1600" b="0" i="0" u="none" strike="noStrike" kern="1200" cap="none" spc="0" normalizeH="0" baseline="0" noProof="0" dirty="0">
              <a:ln>
                <a:noFill/>
              </a:ln>
              <a:solidFill>
                <a:prstClr val="white"/>
              </a:solidFill>
              <a:effectLst/>
              <a:uLnTx/>
              <a:uFillTx/>
              <a:latin typeface="Gisha" panose="020B0502040204020203" pitchFamily="34" charset="-79"/>
              <a:ea typeface="+mj-ea"/>
              <a:cs typeface="Gisha" panose="020B0502040204020203" pitchFamily="34" charset="-79"/>
            </a:endParaRP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6307650" y="2707341"/>
            <a:ext cx="5884349" cy="4150657"/>
          </a:xfrm>
          <a:prstGeom prst="flowChartDocumen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EBEBEB">
                  <a:lumMod val="75000"/>
                </a:srgbClr>
              </a:solidFill>
              <a:effectLst/>
              <a:uLnTx/>
              <a:uFillTx/>
              <a:latin typeface="Century Gothic"/>
              <a:ea typeface="+mn-ea"/>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Risultati dello studio 2/3</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37" name="Rettangolo 36"/>
          <p:cNvSpPr/>
          <p:nvPr/>
        </p:nvSpPr>
        <p:spPr>
          <a:xfrm>
            <a:off x="6656060" y="1982425"/>
            <a:ext cx="5322390"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Tempus Sans ITC" panose="04020404030D07020202" pitchFamily="82" charset="0"/>
              <a:ea typeface="+mn-ea"/>
              <a:cs typeface="Gisha" panose="020B0502040204020203" pitchFamily="34" charset="-79"/>
            </a:endParaRPr>
          </a:p>
        </p:txBody>
      </p:sp>
      <p:sp>
        <p:nvSpPr>
          <p:cNvPr id="40" name="Rettangolo arrotondato 39"/>
          <p:cNvSpPr/>
          <p:nvPr/>
        </p:nvSpPr>
        <p:spPr>
          <a:xfrm>
            <a:off x="-3820921" y="18257"/>
            <a:ext cx="3782610"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457200" rtl="0" eaLnBrk="1" fontAlgn="auto" latinLnBrk="0" hangingPunct="1">
              <a:lnSpc>
                <a:spcPct val="100000"/>
              </a:lnSpc>
              <a:spcBef>
                <a:spcPts val="0"/>
              </a:spcBef>
              <a:spcAft>
                <a:spcPts val="0"/>
              </a:spcAft>
              <a:buClrTx/>
              <a:buSzTx/>
              <a:buFontTx/>
              <a:buNone/>
              <a:tabLst/>
              <a:defRPr/>
            </a:pPr>
            <a:r>
              <a:rPr lang="it-IT" sz="1400">
                <a:solidFill>
                  <a:prstClr val="black"/>
                </a:solidFill>
                <a:latin typeface="Century Gothic"/>
              </a:rPr>
              <a:t>In sincro con audio 4 compare anche tutto il grafico.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i="0" u="none" strike="noStrike" kern="1200" cap="none" spc="0" normalizeH="0" baseline="0" noProof="0">
                <a:ln>
                  <a:noFill/>
                </a:ln>
                <a:solidFill>
                  <a:prstClr val="black"/>
                </a:solidFill>
                <a:effectLst/>
                <a:uLnTx/>
                <a:uFillTx/>
                <a:latin typeface="Century Gothic"/>
                <a:ea typeface="+mn-ea"/>
                <a:cs typeface="+mn-cs"/>
              </a:rPr>
              <a:t>Con audio 5 si evidenzia la linea rossa e la percentuale -0,2%.</a:t>
            </a:r>
          </a:p>
          <a:p>
            <a:pPr marL="0" marR="0" lvl="0" indent="0" algn="l" defTabSz="457200" rtl="0" eaLnBrk="1" fontAlgn="auto" latinLnBrk="0" hangingPunct="1">
              <a:lnSpc>
                <a:spcPct val="100000"/>
              </a:lnSpc>
              <a:spcBef>
                <a:spcPts val="0"/>
              </a:spcBef>
              <a:spcAft>
                <a:spcPts val="0"/>
              </a:spcAft>
              <a:buClrTx/>
              <a:buSzTx/>
              <a:buFontTx/>
              <a:buNone/>
              <a:tabLst/>
              <a:defRPr/>
            </a:pPr>
            <a:r>
              <a:rPr lang="it-IT" sz="1400">
                <a:solidFill>
                  <a:prstClr val="black"/>
                </a:solidFill>
                <a:latin typeface="Century Gothic"/>
              </a:rPr>
              <a:t>Con audio 6 si evidenzia la linea arancione e la percentuale 5%.</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i="0" u="none" strike="noStrike" kern="1200" cap="none" spc="0" normalizeH="0" baseline="0" noProof="0">
                <a:ln>
                  <a:noFill/>
                </a:ln>
                <a:solidFill>
                  <a:prstClr val="black"/>
                </a:solidFill>
                <a:effectLst/>
                <a:uLnTx/>
                <a:uFillTx/>
                <a:latin typeface="Century Gothic"/>
                <a:ea typeface="+mn-ea"/>
                <a:cs typeface="+mn-cs"/>
              </a:rPr>
              <a:t>Con audio 7 compare anche il grafic</a:t>
            </a:r>
            <a:r>
              <a:rPr lang="it-IT" sz="1400">
                <a:solidFill>
                  <a:prstClr val="black"/>
                </a:solidFill>
                <a:latin typeface="Century Gothic"/>
              </a:rPr>
              <a:t>o.</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it-IT" sz="1400">
              <a:solidFill>
                <a:prstClr val="black"/>
              </a:solidFill>
              <a:latin typeface="Century Gothic"/>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it-IT" sz="1400" b="1">
                <a:solidFill>
                  <a:prstClr val="black"/>
                </a:solidFill>
                <a:latin typeface="Century Gothic"/>
              </a:rPr>
              <a:t>Immagine</a:t>
            </a:r>
          </a:p>
          <a:p>
            <a:pPr lvl="0">
              <a:defRPr/>
            </a:pPr>
            <a:r>
              <a:rPr lang="it-IT" sz="1400">
                <a:solidFill>
                  <a:prstClr val="black"/>
                </a:solidFill>
              </a:rPr>
              <a:t>https://www.freepik.com/free-photo/businesspeople-celebrating-success_861073.htm#term=job&amp;page=1&amp;position=26</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lvl="0">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12"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3" name="AutoShape 4" descr="Immagine correlat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5" name="Documento 34">
            <a:extLst>
              <a:ext uri="{FF2B5EF4-FFF2-40B4-BE49-F238E27FC236}">
                <a16:creationId xmlns:a16="http://schemas.microsoft.com/office/drawing/2014/main" id="{5B0C4B63-BED3-47AE-AAB8-703FEE5F5DDD}"/>
              </a:ext>
            </a:extLst>
          </p:cNvPr>
          <p:cNvSpPr>
            <a:spLocks/>
          </p:cNvSpPr>
          <p:nvPr/>
        </p:nvSpPr>
        <p:spPr>
          <a:xfrm rot="10800000">
            <a:off x="15308" y="3319217"/>
            <a:ext cx="6282209" cy="3538022"/>
          </a:xfrm>
          <a:prstGeom prst="flowChartDocument">
            <a:avLst/>
          </a:prstGeom>
          <a:solidFill>
            <a:srgbClr val="ECECEC"/>
          </a:solidFill>
          <a:ln/>
        </p:spPr>
        <p:style>
          <a:lnRef idx="0">
            <a:schemeClr val="accent3"/>
          </a:lnRef>
          <a:fillRef idx="3">
            <a:schemeClr val="accent3"/>
          </a:fillRef>
          <a:effectRef idx="3">
            <a:schemeClr val="accent3"/>
          </a:effectRef>
          <a:fontRef idx="minor">
            <a:schemeClr val="lt1"/>
          </a:fontRef>
        </p:style>
        <p:txBody>
          <a:bodyPr vert="horz" wrap="square" rtlCol="0" anchor="ctr"/>
          <a:lstStyle/>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EBEBEB">
                  <a:lumMod val="75000"/>
                </a:srgbClr>
              </a:solidFill>
              <a:effectLst/>
              <a:uLnTx/>
              <a:uFillTx/>
              <a:latin typeface="Century Gothic"/>
              <a:ea typeface="+mn-ea"/>
              <a:cs typeface="+mn-cs"/>
            </a:endParaRPr>
          </a:p>
        </p:txBody>
      </p:sp>
      <p:sp>
        <p:nvSpPr>
          <p:cNvPr id="46" name="Rettangolo arrotondato 74">
            <a:extLst>
              <a:ext uri="{FF2B5EF4-FFF2-40B4-BE49-F238E27FC236}">
                <a16:creationId xmlns:a16="http://schemas.microsoft.com/office/drawing/2014/main" id="{44AD8FD7-EFCB-4DB5-B1E2-D2E7DEE60D79}"/>
              </a:ext>
            </a:extLst>
          </p:cNvPr>
          <p:cNvSpPr/>
          <p:nvPr/>
        </p:nvSpPr>
        <p:spPr>
          <a:xfrm>
            <a:off x="-147153" y="696138"/>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58" name="CasellaDiTesto 57">
            <a:extLst>
              <a:ext uri="{FF2B5EF4-FFF2-40B4-BE49-F238E27FC236}">
                <a16:creationId xmlns:a16="http://schemas.microsoft.com/office/drawing/2014/main" id="{D2C1F5E3-396F-4385-9EB6-74D731C09E41}"/>
              </a:ext>
            </a:extLst>
          </p:cNvPr>
          <p:cNvSpPr txBox="1"/>
          <p:nvPr/>
        </p:nvSpPr>
        <p:spPr>
          <a:xfrm>
            <a:off x="280312" y="579547"/>
            <a:ext cx="6048530" cy="1200329"/>
          </a:xfrm>
          <a:prstGeom prst="rect">
            <a:avLst/>
          </a:prstGeom>
          <a:noFill/>
        </p:spPr>
        <p:txBody>
          <a:bodyPr wrap="square" rtlCol="0">
            <a:spAutoFit/>
          </a:bodyPr>
          <a:lstStyle/>
          <a:p>
            <a:pPr lvl="0">
              <a:defRPr/>
            </a:pPr>
            <a:r>
              <a:rPr lang="it-IT" sz="2400" b="1">
                <a:solidFill>
                  <a:schemeClr val="tx1">
                    <a:lumMod val="95000"/>
                  </a:schemeClr>
                </a:solidFill>
              </a:rPr>
              <a:t>Le società gestite da Private Equity registrano una crescita dell’occupazione superiore:</a:t>
            </a:r>
          </a:p>
        </p:txBody>
      </p:sp>
      <p:sp>
        <p:nvSpPr>
          <p:cNvPr id="57" name="Rettangolo arrotondato 74">
            <a:extLst>
              <a:ext uri="{FF2B5EF4-FFF2-40B4-BE49-F238E27FC236}">
                <a16:creationId xmlns:a16="http://schemas.microsoft.com/office/drawing/2014/main" id="{5A950D81-0300-4673-B492-D8B883EB9E59}"/>
              </a:ext>
            </a:extLst>
          </p:cNvPr>
          <p:cNvSpPr/>
          <p:nvPr/>
        </p:nvSpPr>
        <p:spPr>
          <a:xfrm>
            <a:off x="116962" y="2235479"/>
            <a:ext cx="578918"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2-3</a:t>
            </a:r>
            <a:endParaRPr lang="it-IT" dirty="0"/>
          </a:p>
        </p:txBody>
      </p:sp>
      <p:sp>
        <p:nvSpPr>
          <p:cNvPr id="50" name="Rettangolo arrotondato 74">
            <a:extLst>
              <a:ext uri="{FF2B5EF4-FFF2-40B4-BE49-F238E27FC236}">
                <a16:creationId xmlns:a16="http://schemas.microsoft.com/office/drawing/2014/main" id="{711E2CBC-033E-4FA3-987B-341AAD32CC85}"/>
              </a:ext>
            </a:extLst>
          </p:cNvPr>
          <p:cNvSpPr/>
          <p:nvPr/>
        </p:nvSpPr>
        <p:spPr>
          <a:xfrm>
            <a:off x="478434" y="5503153"/>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89" name="Rettangolo arrotondato 74">
            <a:extLst>
              <a:ext uri="{FF2B5EF4-FFF2-40B4-BE49-F238E27FC236}">
                <a16:creationId xmlns:a16="http://schemas.microsoft.com/office/drawing/2014/main" id="{9571C559-5A6E-4EBF-9E3F-486F80D676E5}"/>
              </a:ext>
            </a:extLst>
          </p:cNvPr>
          <p:cNvSpPr/>
          <p:nvPr/>
        </p:nvSpPr>
        <p:spPr>
          <a:xfrm>
            <a:off x="6503291" y="4869514"/>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63" name="CasellaDiTesto 62">
            <a:extLst>
              <a:ext uri="{FF2B5EF4-FFF2-40B4-BE49-F238E27FC236}">
                <a16:creationId xmlns:a16="http://schemas.microsoft.com/office/drawing/2014/main" id="{6757D587-EAD9-4162-8104-0484DB4A758C}"/>
              </a:ext>
            </a:extLst>
          </p:cNvPr>
          <p:cNvSpPr txBox="1"/>
          <p:nvPr/>
        </p:nvSpPr>
        <p:spPr>
          <a:xfrm>
            <a:off x="29298" y="4215459"/>
            <a:ext cx="1834733" cy="1384995"/>
          </a:xfrm>
          <a:prstGeom prst="rect">
            <a:avLst/>
          </a:prstGeom>
          <a:noFill/>
        </p:spPr>
        <p:txBody>
          <a:bodyPr wrap="square" rtlCol="0">
            <a:spAutoFit/>
          </a:bodyPr>
          <a:lstStyle/>
          <a:p>
            <a:r>
              <a:rPr lang="it-IT" sz="1400">
                <a:solidFill>
                  <a:schemeClr val="bg1">
                    <a:lumMod val="65000"/>
                    <a:lumOff val="35000"/>
                  </a:schemeClr>
                </a:solidFill>
              </a:rPr>
              <a:t>Andamento del tasso di occupazione in Italia vs crescita occupazionale del Private Equity</a:t>
            </a:r>
          </a:p>
        </p:txBody>
      </p:sp>
      <p:cxnSp>
        <p:nvCxnSpPr>
          <p:cNvPr id="6" name="Connettore diritto 5">
            <a:extLst>
              <a:ext uri="{FF2B5EF4-FFF2-40B4-BE49-F238E27FC236}">
                <a16:creationId xmlns:a16="http://schemas.microsoft.com/office/drawing/2014/main" id="{3ACB57B1-70F8-47D8-83D4-B8D66C921CBF}"/>
              </a:ext>
            </a:extLst>
          </p:cNvPr>
          <p:cNvCxnSpPr/>
          <p:nvPr/>
        </p:nvCxnSpPr>
        <p:spPr>
          <a:xfrm flipH="1">
            <a:off x="1371323" y="4552711"/>
            <a:ext cx="53192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0" name="CasellaDiTesto 69">
            <a:extLst>
              <a:ext uri="{FF2B5EF4-FFF2-40B4-BE49-F238E27FC236}">
                <a16:creationId xmlns:a16="http://schemas.microsoft.com/office/drawing/2014/main" id="{47F65B34-4264-4EC9-A920-A36E85AC4F2F}"/>
              </a:ext>
            </a:extLst>
          </p:cNvPr>
          <p:cNvSpPr txBox="1"/>
          <p:nvPr/>
        </p:nvSpPr>
        <p:spPr>
          <a:xfrm>
            <a:off x="6316066" y="3923205"/>
            <a:ext cx="1323531" cy="954107"/>
          </a:xfrm>
          <a:prstGeom prst="rect">
            <a:avLst/>
          </a:prstGeom>
          <a:noFill/>
        </p:spPr>
        <p:txBody>
          <a:bodyPr wrap="square" rtlCol="0">
            <a:spAutoFit/>
          </a:bodyPr>
          <a:lstStyle/>
          <a:p>
            <a:r>
              <a:rPr lang="it-IT" sz="1400">
                <a:solidFill>
                  <a:schemeClr val="bg1">
                    <a:lumMod val="65000"/>
                    <a:lumOff val="35000"/>
                  </a:schemeClr>
                </a:solidFill>
              </a:rPr>
              <a:t>Crescita dell’occupazione 2006 - 2016</a:t>
            </a:r>
          </a:p>
        </p:txBody>
      </p:sp>
      <p:cxnSp>
        <p:nvCxnSpPr>
          <p:cNvPr id="78" name="Connettore diritto 77">
            <a:extLst>
              <a:ext uri="{FF2B5EF4-FFF2-40B4-BE49-F238E27FC236}">
                <a16:creationId xmlns:a16="http://schemas.microsoft.com/office/drawing/2014/main" id="{7D6C2029-DAD1-4158-99E0-C32063D25D34}"/>
              </a:ext>
            </a:extLst>
          </p:cNvPr>
          <p:cNvCxnSpPr/>
          <p:nvPr/>
        </p:nvCxnSpPr>
        <p:spPr>
          <a:xfrm flipH="1">
            <a:off x="7189838" y="4091365"/>
            <a:ext cx="53192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80" name="Rettangolo arrotondato 74">
            <a:extLst>
              <a:ext uri="{FF2B5EF4-FFF2-40B4-BE49-F238E27FC236}">
                <a16:creationId xmlns:a16="http://schemas.microsoft.com/office/drawing/2014/main" id="{73E7C2B1-C27E-4E84-AB5C-F73AD380F860}"/>
              </a:ext>
            </a:extLst>
          </p:cNvPr>
          <p:cNvSpPr/>
          <p:nvPr/>
        </p:nvSpPr>
        <p:spPr>
          <a:xfrm>
            <a:off x="6767113" y="589339"/>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pic>
        <p:nvPicPr>
          <p:cNvPr id="2" name="Immagine 1">
            <a:extLst>
              <a:ext uri="{FF2B5EF4-FFF2-40B4-BE49-F238E27FC236}">
                <a16:creationId xmlns:a16="http://schemas.microsoft.com/office/drawing/2014/main" id="{7A1D8EEA-72E1-458C-BE08-24FDC0965C2F}"/>
              </a:ext>
            </a:extLst>
          </p:cNvPr>
          <p:cNvPicPr>
            <a:picLocks noChangeAspect="1"/>
          </p:cNvPicPr>
          <p:nvPr/>
        </p:nvPicPr>
        <p:blipFill>
          <a:blip r:embed="rId4"/>
          <a:stretch>
            <a:fillRect/>
          </a:stretch>
        </p:blipFill>
        <p:spPr>
          <a:xfrm>
            <a:off x="1890641" y="4002277"/>
            <a:ext cx="4295775" cy="2657475"/>
          </a:xfrm>
          <a:prstGeom prst="rect">
            <a:avLst/>
          </a:prstGeom>
        </p:spPr>
      </p:pic>
      <p:pic>
        <p:nvPicPr>
          <p:cNvPr id="5" name="Immagine 4">
            <a:extLst>
              <a:ext uri="{FF2B5EF4-FFF2-40B4-BE49-F238E27FC236}">
                <a16:creationId xmlns:a16="http://schemas.microsoft.com/office/drawing/2014/main" id="{A2328C0C-F6A5-4B70-90D5-EE194DA6B246}"/>
              </a:ext>
            </a:extLst>
          </p:cNvPr>
          <p:cNvPicPr>
            <a:picLocks noChangeAspect="1"/>
          </p:cNvPicPr>
          <p:nvPr/>
        </p:nvPicPr>
        <p:blipFill>
          <a:blip r:embed="rId5"/>
          <a:stretch>
            <a:fillRect/>
          </a:stretch>
        </p:blipFill>
        <p:spPr>
          <a:xfrm>
            <a:off x="7730799" y="3849978"/>
            <a:ext cx="4286250" cy="2476500"/>
          </a:xfrm>
          <a:prstGeom prst="rect">
            <a:avLst/>
          </a:prstGeom>
        </p:spPr>
      </p:pic>
      <p:sp>
        <p:nvSpPr>
          <p:cNvPr id="36" name="CasellaDiTesto 35">
            <a:extLst>
              <a:ext uri="{FF2B5EF4-FFF2-40B4-BE49-F238E27FC236}">
                <a16:creationId xmlns:a16="http://schemas.microsoft.com/office/drawing/2014/main" id="{DDFB9B18-228A-484B-A70E-E150222C0710}"/>
              </a:ext>
            </a:extLst>
          </p:cNvPr>
          <p:cNvSpPr txBox="1"/>
          <p:nvPr/>
        </p:nvSpPr>
        <p:spPr>
          <a:xfrm>
            <a:off x="1051171" y="1943935"/>
            <a:ext cx="5097559" cy="369332"/>
          </a:xfrm>
          <a:prstGeom prst="rect">
            <a:avLst/>
          </a:prstGeom>
          <a:noFill/>
        </p:spPr>
        <p:txBody>
          <a:bodyPr wrap="square" rtlCol="0">
            <a:spAutoFit/>
          </a:bodyPr>
          <a:lstStyle/>
          <a:p>
            <a:r>
              <a:rPr lang="it-IT"/>
              <a:t>alla media italiana; </a:t>
            </a:r>
            <a:endParaRPr lang="it-IT" dirty="0"/>
          </a:p>
        </p:txBody>
      </p:sp>
      <p:sp>
        <p:nvSpPr>
          <p:cNvPr id="38" name="CasellaDiTesto 37">
            <a:extLst>
              <a:ext uri="{FF2B5EF4-FFF2-40B4-BE49-F238E27FC236}">
                <a16:creationId xmlns:a16="http://schemas.microsoft.com/office/drawing/2014/main" id="{76E1D0E5-883E-4D47-AFD3-A05D0EEEAE5D}"/>
              </a:ext>
            </a:extLst>
          </p:cNvPr>
          <p:cNvSpPr txBox="1"/>
          <p:nvPr/>
        </p:nvSpPr>
        <p:spPr>
          <a:xfrm>
            <a:off x="1036370" y="2442661"/>
            <a:ext cx="4686002" cy="369332"/>
          </a:xfrm>
          <a:prstGeom prst="rect">
            <a:avLst/>
          </a:prstGeom>
          <a:noFill/>
        </p:spPr>
        <p:txBody>
          <a:bodyPr wrap="square" rtlCol="0">
            <a:spAutoFit/>
          </a:bodyPr>
          <a:lstStyle/>
          <a:p>
            <a:r>
              <a:rPr lang="it-IT"/>
              <a:t>a società simili.</a:t>
            </a:r>
            <a:endParaRPr lang="it-IT" dirty="0"/>
          </a:p>
        </p:txBody>
      </p:sp>
      <p:sp>
        <p:nvSpPr>
          <p:cNvPr id="39" name="Goccia 38">
            <a:extLst>
              <a:ext uri="{FF2B5EF4-FFF2-40B4-BE49-F238E27FC236}">
                <a16:creationId xmlns:a16="http://schemas.microsoft.com/office/drawing/2014/main" id="{DBBF82B3-4B40-46E7-A508-FACABD2B1617}"/>
              </a:ext>
            </a:extLst>
          </p:cNvPr>
          <p:cNvSpPr/>
          <p:nvPr/>
        </p:nvSpPr>
        <p:spPr>
          <a:xfrm rot="1905374">
            <a:off x="711775" y="2060835"/>
            <a:ext cx="263725" cy="274338"/>
          </a:xfrm>
          <a:prstGeom prst="teardrop">
            <a:avLst>
              <a:gd name="adj" fmla="val 102018"/>
            </a:avLst>
          </a:prstGeom>
          <a:solidFill>
            <a:srgbClr val="B68E15"/>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1" name="Goccia 40">
            <a:extLst>
              <a:ext uri="{FF2B5EF4-FFF2-40B4-BE49-F238E27FC236}">
                <a16:creationId xmlns:a16="http://schemas.microsoft.com/office/drawing/2014/main" id="{770DF00B-9A55-4E42-AFFB-C1E313AF8991}"/>
              </a:ext>
            </a:extLst>
          </p:cNvPr>
          <p:cNvSpPr/>
          <p:nvPr/>
        </p:nvSpPr>
        <p:spPr>
          <a:xfrm rot="1905374">
            <a:off x="711776" y="2531940"/>
            <a:ext cx="263725" cy="274338"/>
          </a:xfrm>
          <a:prstGeom prst="teardrop">
            <a:avLst>
              <a:gd name="adj" fmla="val 102018"/>
            </a:avLst>
          </a:prstGeom>
          <a:solidFill>
            <a:srgbClr val="B68E15"/>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2" name="Rettangolo arrotondato 74">
            <a:extLst>
              <a:ext uri="{FF2B5EF4-FFF2-40B4-BE49-F238E27FC236}">
                <a16:creationId xmlns:a16="http://schemas.microsoft.com/office/drawing/2014/main" id="{942F4D42-6033-41DE-8099-D25EE73560DF}"/>
              </a:ext>
            </a:extLst>
          </p:cNvPr>
          <p:cNvSpPr/>
          <p:nvPr/>
        </p:nvSpPr>
        <p:spPr>
          <a:xfrm>
            <a:off x="5045776" y="3739131"/>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87" name="Rettangolo arrotondato 74">
            <a:extLst>
              <a:ext uri="{FF2B5EF4-FFF2-40B4-BE49-F238E27FC236}">
                <a16:creationId xmlns:a16="http://schemas.microsoft.com/office/drawing/2014/main" id="{A9DE762D-B527-4157-9550-0DD96F656743}"/>
              </a:ext>
            </a:extLst>
          </p:cNvPr>
          <p:cNvSpPr/>
          <p:nvPr/>
        </p:nvSpPr>
        <p:spPr>
          <a:xfrm>
            <a:off x="5247832" y="6316955"/>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88" name="Rettangolo arrotondato 74">
            <a:extLst>
              <a:ext uri="{FF2B5EF4-FFF2-40B4-BE49-F238E27FC236}">
                <a16:creationId xmlns:a16="http://schemas.microsoft.com/office/drawing/2014/main" id="{83ACA8A9-89B5-4B9A-B894-E1814198959B}"/>
              </a:ext>
            </a:extLst>
          </p:cNvPr>
          <p:cNvSpPr/>
          <p:nvPr/>
        </p:nvSpPr>
        <p:spPr>
          <a:xfrm>
            <a:off x="5249157" y="4438478"/>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79" name="Rettangolo arrotondato 74">
            <a:extLst>
              <a:ext uri="{FF2B5EF4-FFF2-40B4-BE49-F238E27FC236}">
                <a16:creationId xmlns:a16="http://schemas.microsoft.com/office/drawing/2014/main" id="{04EEF0DF-673D-409B-BBD5-3F4CB23F29CE}"/>
              </a:ext>
            </a:extLst>
          </p:cNvPr>
          <p:cNvSpPr/>
          <p:nvPr/>
        </p:nvSpPr>
        <p:spPr>
          <a:xfrm>
            <a:off x="9495312" y="4535353"/>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Tree>
    <p:extLst>
      <p:ext uri="{BB962C8B-B14F-4D97-AF65-F5344CB8AC3E}">
        <p14:creationId xmlns:p14="http://schemas.microsoft.com/office/powerpoint/2010/main" val="3560930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4</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Risultati dello studio 3/3</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6" name="Goccia 15">
            <a:extLst>
              <a:ext uri="{FF2B5EF4-FFF2-40B4-BE49-F238E27FC236}">
                <a16:creationId xmlns:a16="http://schemas.microsoft.com/office/drawing/2014/main" id="{CAACC758-F1BB-41E1-A77A-2FC8748E68BC}"/>
              </a:ext>
            </a:extLst>
          </p:cNvPr>
          <p:cNvSpPr/>
          <p:nvPr/>
        </p:nvSpPr>
        <p:spPr>
          <a:xfrm rot="2700000">
            <a:off x="-2281607" y="530527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1"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24" name="Rettangolo arrotondato 23"/>
          <p:cNvSpPr/>
          <p:nvPr/>
        </p:nvSpPr>
        <p:spPr>
          <a:xfrm>
            <a:off x="-3202570" y="0"/>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457200" rtl="0" eaLnBrk="1" fontAlgn="auto" latinLnBrk="0" hangingPunct="1">
              <a:lnSpc>
                <a:spcPct val="100000"/>
              </a:lnSpc>
              <a:spcBef>
                <a:spcPts val="0"/>
              </a:spcBef>
              <a:spcAft>
                <a:spcPts val="0"/>
              </a:spcAft>
              <a:buClrTx/>
              <a:buSzTx/>
              <a:buFontTx/>
              <a:buNone/>
              <a:tabLst/>
              <a:defRPr/>
            </a:pPr>
            <a:r>
              <a:rPr lang="it-IT" sz="1400">
                <a:solidFill>
                  <a:prstClr val="black"/>
                </a:solidFill>
                <a:latin typeface="Century Gothic"/>
              </a:rPr>
              <a:t>In sincro con audio 1 e 4 compaiono anche i grafici</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Immagini</a:t>
            </a:r>
          </a:p>
          <a:p>
            <a:pPr lvl="0">
              <a:defRPr/>
            </a:pPr>
            <a:r>
              <a:rPr lang="it-IT" sz="1400">
                <a:solidFill>
                  <a:prstClr val="black"/>
                </a:solidFill>
              </a:rPr>
              <a:t>https://www.freepik.com/free-photo/crop-hands-carrying-plant_2360124.htm#term=growth&amp;page=1&amp;position=20</a:t>
            </a: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p:txBody>
      </p:sp>
      <p:pic>
        <p:nvPicPr>
          <p:cNvPr id="7" name="Immagine 6">
            <a:extLst>
              <a:ext uri="{FF2B5EF4-FFF2-40B4-BE49-F238E27FC236}">
                <a16:creationId xmlns:a16="http://schemas.microsoft.com/office/drawing/2014/main" id="{02FC8199-95B9-404A-90E8-6DCD95D88BA2}"/>
              </a:ext>
            </a:extLst>
          </p:cNvPr>
          <p:cNvPicPr>
            <a:picLocks noChangeAspect="1"/>
          </p:cNvPicPr>
          <p:nvPr/>
        </p:nvPicPr>
        <p:blipFill rotWithShape="1">
          <a:blip r:embed="rId3">
            <a:extLst>
              <a:ext uri="{28A0092B-C50C-407E-A947-70E740481C1C}">
                <a14:useLocalDpi xmlns:a14="http://schemas.microsoft.com/office/drawing/2010/main" val="0"/>
              </a:ext>
            </a:extLst>
          </a:blip>
          <a:srcRect t="8774"/>
          <a:stretch/>
        </p:blipFill>
        <p:spPr>
          <a:xfrm>
            <a:off x="7546428" y="476250"/>
            <a:ext cx="4659393" cy="6369041"/>
          </a:xfrm>
          <a:prstGeom prst="rect">
            <a:avLst/>
          </a:prstGeom>
        </p:spPr>
      </p:pic>
      <p:sp>
        <p:nvSpPr>
          <p:cNvPr id="94" name="Rettangolo arrotondato 44">
            <a:extLst>
              <a:ext uri="{FF2B5EF4-FFF2-40B4-BE49-F238E27FC236}">
                <a16:creationId xmlns:a16="http://schemas.microsoft.com/office/drawing/2014/main" id="{AAA02235-E73A-4681-A77F-E839902572A4}"/>
              </a:ext>
            </a:extLst>
          </p:cNvPr>
          <p:cNvSpPr/>
          <p:nvPr/>
        </p:nvSpPr>
        <p:spPr>
          <a:xfrm>
            <a:off x="8096410" y="70259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a:t>
            </a:r>
            <a:endParaRPr lang="it-IT" dirty="0"/>
          </a:p>
        </p:txBody>
      </p:sp>
      <p:pic>
        <p:nvPicPr>
          <p:cNvPr id="5" name="Immagine 4">
            <a:extLst>
              <a:ext uri="{FF2B5EF4-FFF2-40B4-BE49-F238E27FC236}">
                <a16:creationId xmlns:a16="http://schemas.microsoft.com/office/drawing/2014/main" id="{17DB9032-025C-485D-9B8E-DEFFC90E7AED}"/>
              </a:ext>
            </a:extLst>
          </p:cNvPr>
          <p:cNvPicPr>
            <a:picLocks noChangeAspect="1"/>
          </p:cNvPicPr>
          <p:nvPr/>
        </p:nvPicPr>
        <p:blipFill>
          <a:blip r:embed="rId4"/>
          <a:stretch>
            <a:fillRect/>
          </a:stretch>
        </p:blipFill>
        <p:spPr>
          <a:xfrm>
            <a:off x="683744" y="751238"/>
            <a:ext cx="6562725" cy="2867025"/>
          </a:xfrm>
          <a:prstGeom prst="rect">
            <a:avLst/>
          </a:prstGeom>
          <a:ln>
            <a:noFill/>
          </a:ln>
          <a:effectLst>
            <a:outerShdw blurRad="292100" dist="139700" dir="2700000" algn="tl" rotWithShape="0">
              <a:srgbClr val="333333">
                <a:alpha val="65000"/>
              </a:srgbClr>
            </a:outerShdw>
          </a:effectLst>
        </p:spPr>
      </p:pic>
      <p:pic>
        <p:nvPicPr>
          <p:cNvPr id="6" name="Immagine 5">
            <a:extLst>
              <a:ext uri="{FF2B5EF4-FFF2-40B4-BE49-F238E27FC236}">
                <a16:creationId xmlns:a16="http://schemas.microsoft.com/office/drawing/2014/main" id="{29E261C1-0965-471C-BA21-98359CA1D3B4}"/>
              </a:ext>
            </a:extLst>
          </p:cNvPr>
          <p:cNvPicPr>
            <a:picLocks noChangeAspect="1"/>
          </p:cNvPicPr>
          <p:nvPr/>
        </p:nvPicPr>
        <p:blipFill>
          <a:blip r:embed="rId5"/>
          <a:stretch>
            <a:fillRect/>
          </a:stretch>
        </p:blipFill>
        <p:spPr>
          <a:xfrm>
            <a:off x="683744" y="3625983"/>
            <a:ext cx="6562724" cy="2910341"/>
          </a:xfrm>
          <a:prstGeom prst="rect">
            <a:avLst/>
          </a:prstGeom>
          <a:ln>
            <a:noFill/>
          </a:ln>
          <a:effectLst>
            <a:outerShdw blurRad="292100" dist="139700" dir="2700000" algn="tl" rotWithShape="0">
              <a:srgbClr val="333333">
                <a:alpha val="65000"/>
              </a:srgbClr>
            </a:outerShdw>
          </a:effectLst>
        </p:spPr>
      </p:pic>
      <p:sp>
        <p:nvSpPr>
          <p:cNvPr id="8" name="CasellaDiTesto 7">
            <a:extLst>
              <a:ext uri="{FF2B5EF4-FFF2-40B4-BE49-F238E27FC236}">
                <a16:creationId xmlns:a16="http://schemas.microsoft.com/office/drawing/2014/main" id="{328FAE3C-0D05-426E-B041-123FCDEEF522}"/>
              </a:ext>
            </a:extLst>
          </p:cNvPr>
          <p:cNvSpPr txBox="1"/>
          <p:nvPr/>
        </p:nvSpPr>
        <p:spPr>
          <a:xfrm>
            <a:off x="155978" y="1269075"/>
            <a:ext cx="430887" cy="1815882"/>
          </a:xfrm>
          <a:prstGeom prst="rect">
            <a:avLst/>
          </a:prstGeom>
          <a:noFill/>
        </p:spPr>
        <p:txBody>
          <a:bodyPr vert="vert270" wrap="square" rtlCol="0">
            <a:spAutoFit/>
          </a:bodyPr>
          <a:lstStyle/>
          <a:p>
            <a:r>
              <a:rPr lang="it-IT" sz="1600" b="1"/>
              <a:t>Venture Capital</a:t>
            </a:r>
          </a:p>
        </p:txBody>
      </p:sp>
      <p:sp>
        <p:nvSpPr>
          <p:cNvPr id="41" name="CasellaDiTesto 40">
            <a:extLst>
              <a:ext uri="{FF2B5EF4-FFF2-40B4-BE49-F238E27FC236}">
                <a16:creationId xmlns:a16="http://schemas.microsoft.com/office/drawing/2014/main" id="{83012496-F95D-416A-A078-9EA55362897B}"/>
              </a:ext>
            </a:extLst>
          </p:cNvPr>
          <p:cNvSpPr txBox="1"/>
          <p:nvPr/>
        </p:nvSpPr>
        <p:spPr>
          <a:xfrm>
            <a:off x="155977" y="4351734"/>
            <a:ext cx="430887" cy="1061715"/>
          </a:xfrm>
          <a:prstGeom prst="rect">
            <a:avLst/>
          </a:prstGeom>
          <a:noFill/>
        </p:spPr>
        <p:txBody>
          <a:bodyPr vert="vert270" wrap="square" rtlCol="0">
            <a:spAutoFit/>
          </a:bodyPr>
          <a:lstStyle/>
          <a:p>
            <a:r>
              <a:rPr lang="it-IT" sz="1600" b="1"/>
              <a:t>Buy-out</a:t>
            </a:r>
          </a:p>
        </p:txBody>
      </p:sp>
      <p:sp>
        <p:nvSpPr>
          <p:cNvPr id="73" name="Rettangolo arrotondato 44">
            <a:extLst>
              <a:ext uri="{FF2B5EF4-FFF2-40B4-BE49-F238E27FC236}">
                <a16:creationId xmlns:a16="http://schemas.microsoft.com/office/drawing/2014/main" id="{461E1B59-76EE-40BE-AB6A-728A50A8BBD2}"/>
              </a:ext>
            </a:extLst>
          </p:cNvPr>
          <p:cNvSpPr/>
          <p:nvPr/>
        </p:nvSpPr>
        <p:spPr>
          <a:xfrm>
            <a:off x="73049" y="112846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a:t>
            </a:r>
            <a:endParaRPr lang="it-IT" dirty="0"/>
          </a:p>
        </p:txBody>
      </p:sp>
      <p:sp>
        <p:nvSpPr>
          <p:cNvPr id="87" name="Rettangolo arrotondato 44">
            <a:extLst>
              <a:ext uri="{FF2B5EF4-FFF2-40B4-BE49-F238E27FC236}">
                <a16:creationId xmlns:a16="http://schemas.microsoft.com/office/drawing/2014/main" id="{8B36CA5A-F602-43E0-893D-30E1E7D1C4B4}"/>
              </a:ext>
            </a:extLst>
          </p:cNvPr>
          <p:cNvSpPr/>
          <p:nvPr/>
        </p:nvSpPr>
        <p:spPr>
          <a:xfrm>
            <a:off x="1957455" y="176989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88" name="Rettangolo arrotondato 44">
            <a:extLst>
              <a:ext uri="{FF2B5EF4-FFF2-40B4-BE49-F238E27FC236}">
                <a16:creationId xmlns:a16="http://schemas.microsoft.com/office/drawing/2014/main" id="{539906FE-B06D-4B8A-A503-E4954203DA5A}"/>
              </a:ext>
            </a:extLst>
          </p:cNvPr>
          <p:cNvSpPr/>
          <p:nvPr/>
        </p:nvSpPr>
        <p:spPr>
          <a:xfrm>
            <a:off x="5308906" y="213277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42" name="Rettangolo arrotondato 44">
            <a:extLst>
              <a:ext uri="{FF2B5EF4-FFF2-40B4-BE49-F238E27FC236}">
                <a16:creationId xmlns:a16="http://schemas.microsoft.com/office/drawing/2014/main" id="{D1AE1844-8B75-493A-856D-0984960D8367}"/>
              </a:ext>
            </a:extLst>
          </p:cNvPr>
          <p:cNvSpPr/>
          <p:nvPr/>
        </p:nvSpPr>
        <p:spPr>
          <a:xfrm>
            <a:off x="102540" y="4211125"/>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43" name="Rettangolo arrotondato 44">
            <a:extLst>
              <a:ext uri="{FF2B5EF4-FFF2-40B4-BE49-F238E27FC236}">
                <a16:creationId xmlns:a16="http://schemas.microsoft.com/office/drawing/2014/main" id="{67CEEFF6-B1E1-42EC-98BD-931A9699DFB4}"/>
              </a:ext>
            </a:extLst>
          </p:cNvPr>
          <p:cNvSpPr/>
          <p:nvPr/>
        </p:nvSpPr>
        <p:spPr>
          <a:xfrm>
            <a:off x="5155523" y="496221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44" name="Rettangolo arrotondato 44">
            <a:extLst>
              <a:ext uri="{FF2B5EF4-FFF2-40B4-BE49-F238E27FC236}">
                <a16:creationId xmlns:a16="http://schemas.microsoft.com/office/drawing/2014/main" id="{21D45577-AF42-40E8-8A6E-8FBE0F997A3B}"/>
              </a:ext>
            </a:extLst>
          </p:cNvPr>
          <p:cNvSpPr/>
          <p:nvPr/>
        </p:nvSpPr>
        <p:spPr>
          <a:xfrm>
            <a:off x="1793709" y="508115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Tree>
    <p:extLst>
      <p:ext uri="{BB962C8B-B14F-4D97-AF65-F5344CB8AC3E}">
        <p14:creationId xmlns:p14="http://schemas.microsoft.com/office/powerpoint/2010/main" val="2595928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3531"/>
          <a:stretch/>
        </p:blipFill>
        <p:spPr bwMode="auto">
          <a:xfrm>
            <a:off x="2975313" y="466732"/>
            <a:ext cx="9242046" cy="6381750"/>
          </a:xfrm>
          <a:prstGeom prst="rec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Overview del campione 2016</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5</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7" y="3298071"/>
            <a:ext cx="2501660" cy="2020004"/>
          </a:xfrm>
        </p:spPr>
        <p:txBody>
          <a:bodyPr>
            <a:normAutofit/>
          </a:bodyPr>
          <a:lstStyle/>
          <a:p>
            <a:r>
              <a:rPr lang="it-IT" sz="1600" dirty="0"/>
              <a:t>Descrizione Scenario 01</a:t>
            </a:r>
          </a:p>
          <a:p>
            <a:r>
              <a:rPr lang="it-IT" sz="1600" dirty="0"/>
              <a:t>….</a:t>
            </a:r>
          </a:p>
          <a:p>
            <a:endParaRPr lang="it-IT" sz="1600" dirty="0"/>
          </a:p>
        </p:txBody>
      </p:sp>
      <p:sp>
        <p:nvSpPr>
          <p:cNvPr id="2" name="Documento 1">
            <a:extLst>
              <a:ext uri="{FF2B5EF4-FFF2-40B4-BE49-F238E27FC236}">
                <a16:creationId xmlns:a16="http://schemas.microsoft.com/office/drawing/2014/main" id="{B5D6EA2C-C98E-4C7C-9DC4-0DFE4FB8D0AA}"/>
              </a:ext>
            </a:extLst>
          </p:cNvPr>
          <p:cNvSpPr/>
          <p:nvPr/>
        </p:nvSpPr>
        <p:spPr>
          <a:xfrm>
            <a:off x="0" y="430401"/>
            <a:ext cx="6369170" cy="2786028"/>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EBEBEB">
                  <a:lumMod val="75000"/>
                </a:srgbClr>
              </a:solidFill>
              <a:effectLst/>
              <a:uLnTx/>
              <a:uFillTx/>
              <a:latin typeface="Century Gothic"/>
              <a:ea typeface="+mn-ea"/>
              <a:cs typeface="+mn-cs"/>
            </a:endParaRP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0" y="2191124"/>
            <a:ext cx="6369169" cy="3698936"/>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EBEBEB">
                  <a:lumMod val="75000"/>
                </a:srgbClr>
              </a:solidFill>
              <a:effectLst/>
              <a:uLnTx/>
              <a:uFillTx/>
              <a:latin typeface="Century Gothic"/>
              <a:ea typeface="+mn-ea"/>
              <a:cs typeface="+mn-cs"/>
            </a:endParaRPr>
          </a:p>
        </p:txBody>
      </p:sp>
      <p:sp>
        <p:nvSpPr>
          <p:cNvPr id="21" name="Rettangolo arrotondato 2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457200" rtl="0" eaLnBrk="1" fontAlgn="auto" latinLnBrk="0" hangingPunct="1">
              <a:lnSpc>
                <a:spcPct val="100000"/>
              </a:lnSpc>
              <a:spcBef>
                <a:spcPts val="0"/>
              </a:spcBef>
              <a:spcAft>
                <a:spcPts val="0"/>
              </a:spcAft>
              <a:buClrTx/>
              <a:buSzTx/>
              <a:buFontTx/>
              <a:buNone/>
              <a:tabLst/>
              <a:defRPr/>
            </a:pPr>
            <a:endParaRPr lang="it-IT" sz="1400" b="1">
              <a:solidFill>
                <a:prstClr val="black"/>
              </a:solidFill>
              <a:latin typeface="Century Gothic"/>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i="0" u="none" strike="noStrike" kern="1200" cap="none" spc="0" normalizeH="0" baseline="0" noProof="0">
                <a:ln>
                  <a:noFill/>
                </a:ln>
                <a:solidFill>
                  <a:prstClr val="black"/>
                </a:solidFill>
                <a:effectLst/>
                <a:uLnTx/>
                <a:uFillTx/>
                <a:latin typeface="Century Gothic"/>
                <a:ea typeface="+mn-ea"/>
                <a:cs typeface="+mn-cs"/>
              </a:rPr>
              <a:t>Popup</a:t>
            </a:r>
          </a:p>
          <a:p>
            <a:pPr marL="0" marR="0" lvl="0" indent="0" algn="l" defTabSz="457200" rtl="0" eaLnBrk="1" fontAlgn="auto" latinLnBrk="0" hangingPunct="1">
              <a:lnSpc>
                <a:spcPct val="100000"/>
              </a:lnSpc>
              <a:spcBef>
                <a:spcPts val="0"/>
              </a:spcBef>
              <a:spcAft>
                <a:spcPts val="0"/>
              </a:spcAft>
              <a:buClrTx/>
              <a:buSzTx/>
              <a:buFontTx/>
              <a:buNone/>
              <a:tabLst/>
              <a:defRPr/>
            </a:pPr>
            <a:endParaRPr lang="it-IT" sz="1400" b="1">
              <a:solidFill>
                <a:prstClr val="black"/>
              </a:solidFill>
              <a:latin typeface="Century Gothic"/>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Immagine</a:t>
            </a:r>
          </a:p>
          <a:p>
            <a:pPr lvl="0"/>
            <a:r>
              <a:rPr lang="it-IT" sz="1400">
                <a:solidFill>
                  <a:prstClr val="black"/>
                </a:solidFill>
              </a:rPr>
              <a:t>https://www.freepik.com/free-photo/digital-laptop-working-global-business-concept_2862168.htm#term=enterprise&amp;page=1&amp;position=38 </a:t>
            </a: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30" name="Documento 29">
            <a:extLst>
              <a:ext uri="{FF2B5EF4-FFF2-40B4-BE49-F238E27FC236}">
                <a16:creationId xmlns:a16="http://schemas.microsoft.com/office/drawing/2014/main" id="{ABB207A1-8AF5-47AB-B50D-C3D7D6AA8047}"/>
              </a:ext>
            </a:extLst>
          </p:cNvPr>
          <p:cNvSpPr>
            <a:spLocks/>
          </p:cNvSpPr>
          <p:nvPr/>
        </p:nvSpPr>
        <p:spPr>
          <a:xfrm rot="10800000">
            <a:off x="-4" y="4141944"/>
            <a:ext cx="6369169" cy="2716056"/>
          </a:xfrm>
          <a:prstGeom prst="flowChartDocument">
            <a:avLst/>
          </a:prstGeom>
          <a:ln/>
        </p:spPr>
        <p:style>
          <a:lnRef idx="0">
            <a:schemeClr val="accent3"/>
          </a:lnRef>
          <a:fillRef idx="3">
            <a:schemeClr val="accent3"/>
          </a:fillRef>
          <a:effectRef idx="3">
            <a:schemeClr val="accent3"/>
          </a:effectRef>
          <a:fontRef idx="minor">
            <a:schemeClr val="lt1"/>
          </a:fontRef>
        </p:style>
        <p:txBody>
          <a:bodyPr vert="horz" wrap="square" rtlCol="0" anchor="ctr"/>
          <a:lstStyle/>
          <a:p>
            <a:pPr marL="0" marR="0" lvl="0" indent="0" algn="l" defTabSz="457200" rtl="0" eaLnBrk="1" fontAlgn="auto" latinLnBrk="0" hangingPunct="1">
              <a:lnSpc>
                <a:spcPct val="150000"/>
              </a:lnSpc>
              <a:spcBef>
                <a:spcPts val="0"/>
              </a:spcBef>
              <a:spcAft>
                <a:spcPts val="0"/>
              </a:spcAft>
              <a:buClrTx/>
              <a:buSzTx/>
              <a:buFontTx/>
              <a:buNone/>
              <a:tabLst/>
              <a:defRPr/>
            </a:pPr>
            <a:endParaRPr kumimoji="0" lang="it-IT" sz="1800" b="0" i="0" u="none" strike="noStrike" kern="1200" cap="none" spc="0" normalizeH="0" baseline="0" noProof="0" dirty="0">
              <a:ln>
                <a:noFill/>
              </a:ln>
              <a:solidFill>
                <a:srgbClr val="EBEBEB">
                  <a:lumMod val="75000"/>
                </a:srgbClr>
              </a:solidFill>
              <a:effectLst/>
              <a:uLnTx/>
              <a:uFillTx/>
              <a:latin typeface="Century Gothic"/>
              <a:ea typeface="+mn-ea"/>
              <a:cs typeface="+mn-cs"/>
            </a:endParaRPr>
          </a:p>
        </p:txBody>
      </p:sp>
      <p:sp>
        <p:nvSpPr>
          <p:cNvPr id="5" name="Rettangolo 4"/>
          <p:cNvSpPr/>
          <p:nvPr/>
        </p:nvSpPr>
        <p:spPr>
          <a:xfrm>
            <a:off x="410800" y="660028"/>
            <a:ext cx="6096000" cy="369332"/>
          </a:xfrm>
          <a:prstGeom prst="rect">
            <a:avLst/>
          </a:prstGeom>
        </p:spPr>
        <p:txBody>
          <a:bodyPr>
            <a:spAutoFit/>
          </a:bodyPr>
          <a:lstStyle/>
          <a:p>
            <a:pPr lvl="0"/>
            <a:r>
              <a:rPr lang="it-IT" b="1">
                <a:solidFill>
                  <a:prstClr val="white"/>
                </a:solidFill>
                <a:cs typeface="Arial" charset="0"/>
              </a:rPr>
              <a:t>DISTRIBUZIONE GEOGRAFICA PRIVATE EQUITY</a:t>
            </a:r>
            <a:endParaRPr kumimoji="0" lang="it-IT" sz="1800" b="1"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1" name="CasellaDiTesto 10"/>
          <p:cNvSpPr txBox="1"/>
          <p:nvPr/>
        </p:nvSpPr>
        <p:spPr>
          <a:xfrm>
            <a:off x="1944162" y="1238581"/>
            <a:ext cx="2279791" cy="369332"/>
          </a:xfrm>
          <a:prstGeom prst="rect">
            <a:avLst/>
          </a:prstGeom>
          <a:noFill/>
        </p:spPr>
        <p:txBody>
          <a:bodyPr wrap="none" rtlCol="0">
            <a:spAutoFit/>
          </a:bodyPr>
          <a:lstStyle/>
          <a:p>
            <a:pPr lvl="0"/>
            <a:r>
              <a:rPr lang="it-IT" b="1">
                <a:solidFill>
                  <a:prstClr val="white"/>
                </a:solidFill>
              </a:rPr>
              <a:t>75-80 % </a:t>
            </a:r>
            <a:r>
              <a:rPr lang="it-IT">
                <a:solidFill>
                  <a:prstClr val="white"/>
                </a:solidFill>
              </a:rPr>
              <a:t>Nord Italia</a:t>
            </a: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31" name="CasellaDiTesto 30"/>
          <p:cNvSpPr txBox="1"/>
          <p:nvPr/>
        </p:nvSpPr>
        <p:spPr>
          <a:xfrm>
            <a:off x="1956967" y="1698424"/>
            <a:ext cx="3280153" cy="369332"/>
          </a:xfrm>
          <a:prstGeom prst="rect">
            <a:avLst/>
          </a:prstGeom>
          <a:noFill/>
        </p:spPr>
        <p:txBody>
          <a:bodyPr wrap="square" rtlCol="0">
            <a:spAutoFit/>
          </a:bodyPr>
          <a:lstStyle/>
          <a:p>
            <a:pPr lvl="0"/>
            <a:r>
              <a:rPr lang="it-IT" b="1">
                <a:solidFill>
                  <a:prstClr val="white"/>
                </a:solidFill>
              </a:rPr>
              <a:t>41% </a:t>
            </a:r>
            <a:r>
              <a:rPr lang="it-IT">
                <a:solidFill>
                  <a:prstClr val="white"/>
                </a:solidFill>
              </a:rPr>
              <a:t>Lombardia</a:t>
            </a: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3"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pic>
        <p:nvPicPr>
          <p:cNvPr id="6" name="Immagine 5">
            <a:extLst>
              <a:ext uri="{FF2B5EF4-FFF2-40B4-BE49-F238E27FC236}">
                <a16:creationId xmlns:a16="http://schemas.microsoft.com/office/drawing/2014/main" id="{EFB683CF-02E7-4CD3-8125-9D9B010856E7}"/>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688167" y="1179208"/>
            <a:ext cx="1006629" cy="1006629"/>
          </a:xfrm>
          <a:prstGeom prst="rect">
            <a:avLst/>
          </a:prstGeom>
        </p:spPr>
      </p:pic>
      <p:sp>
        <p:nvSpPr>
          <p:cNvPr id="32" name="Rettangolo 31">
            <a:extLst>
              <a:ext uri="{FF2B5EF4-FFF2-40B4-BE49-F238E27FC236}">
                <a16:creationId xmlns:a16="http://schemas.microsoft.com/office/drawing/2014/main" id="{6AD63DCC-3D97-46C9-BE01-7CE72497AD24}"/>
              </a:ext>
            </a:extLst>
          </p:cNvPr>
          <p:cNvSpPr/>
          <p:nvPr/>
        </p:nvSpPr>
        <p:spPr>
          <a:xfrm>
            <a:off x="1539679" y="2947946"/>
            <a:ext cx="4740475" cy="646331"/>
          </a:xfrm>
          <a:prstGeom prst="rect">
            <a:avLst/>
          </a:prstGeom>
        </p:spPr>
        <p:txBody>
          <a:bodyPr wrap="square">
            <a:spAutoFit/>
          </a:bodyPr>
          <a:lstStyle/>
          <a:p>
            <a:pPr lvl="0"/>
            <a:r>
              <a:rPr lang="it-IT" b="1">
                <a:solidFill>
                  <a:prstClr val="white"/>
                </a:solidFill>
                <a:cs typeface="Arial" charset="0"/>
              </a:rPr>
              <a:t>LIVELLO DI MANAGERIALIZZAZIONE IN FORTE CRESCITA</a:t>
            </a:r>
            <a:endParaRPr kumimoji="0" lang="it-IT" sz="1800" b="1"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33" name="CasellaDiTesto 32">
            <a:extLst>
              <a:ext uri="{FF2B5EF4-FFF2-40B4-BE49-F238E27FC236}">
                <a16:creationId xmlns:a16="http://schemas.microsoft.com/office/drawing/2014/main" id="{5850D187-5188-4F5E-B79D-35E9FE0BBED0}"/>
              </a:ext>
            </a:extLst>
          </p:cNvPr>
          <p:cNvSpPr txBox="1"/>
          <p:nvPr/>
        </p:nvSpPr>
        <p:spPr>
          <a:xfrm>
            <a:off x="1551500" y="3657607"/>
            <a:ext cx="4047903" cy="369332"/>
          </a:xfrm>
          <a:prstGeom prst="rect">
            <a:avLst/>
          </a:prstGeom>
          <a:noFill/>
        </p:spPr>
        <p:txBody>
          <a:bodyPr wrap="none" rtlCol="0">
            <a:spAutoFit/>
          </a:bodyPr>
          <a:lstStyle/>
          <a:p>
            <a:pPr lvl="0"/>
            <a:r>
              <a:rPr lang="it-IT">
                <a:solidFill>
                  <a:prstClr val="white"/>
                </a:solidFill>
              </a:rPr>
              <a:t>Superiore al 10% negli ultimi 4 anni</a:t>
            </a:r>
            <a:endParaRPr kumimoji="0" lang="it-IT" sz="1800" i="0" u="none" strike="noStrike" kern="1200" cap="none" spc="0" normalizeH="0" baseline="0" noProof="0" dirty="0">
              <a:ln>
                <a:noFill/>
              </a:ln>
              <a:solidFill>
                <a:prstClr val="white"/>
              </a:solidFill>
              <a:effectLst/>
              <a:uLnTx/>
              <a:uFillTx/>
              <a:latin typeface="Century Gothic"/>
              <a:ea typeface="+mn-ea"/>
              <a:cs typeface="+mn-cs"/>
            </a:endParaRPr>
          </a:p>
        </p:txBody>
      </p:sp>
      <p:pic>
        <p:nvPicPr>
          <p:cNvPr id="8" name="Immagine 7">
            <a:extLst>
              <a:ext uri="{FF2B5EF4-FFF2-40B4-BE49-F238E27FC236}">
                <a16:creationId xmlns:a16="http://schemas.microsoft.com/office/drawing/2014/main" id="{4D57EE74-20D7-4930-A165-242CCEA3A613}"/>
              </a:ext>
            </a:extLst>
          </p:cNvPr>
          <p:cNvPicPr>
            <a:picLocks noChangeAspect="1"/>
          </p:cNvPicPr>
          <p:nvPr/>
        </p:nvPicPr>
        <p:blipFill>
          <a:blip r:embed="rId5" cstate="print">
            <a:lum bright="70000" contrast="-70000"/>
            <a:extLst>
              <a:ext uri="{28A0092B-C50C-407E-A947-70E740481C1C}">
                <a14:useLocalDpi xmlns:a14="http://schemas.microsoft.com/office/drawing/2010/main" val="0"/>
              </a:ext>
            </a:extLst>
          </a:blip>
          <a:stretch>
            <a:fillRect/>
          </a:stretch>
        </p:blipFill>
        <p:spPr>
          <a:xfrm>
            <a:off x="432413" y="3057630"/>
            <a:ext cx="964204" cy="964204"/>
          </a:xfrm>
          <a:prstGeom prst="rect">
            <a:avLst/>
          </a:prstGeom>
        </p:spPr>
      </p:pic>
      <p:sp>
        <p:nvSpPr>
          <p:cNvPr id="34" name="Rettangolo 33">
            <a:extLst>
              <a:ext uri="{FF2B5EF4-FFF2-40B4-BE49-F238E27FC236}">
                <a16:creationId xmlns:a16="http://schemas.microsoft.com/office/drawing/2014/main" id="{703E4385-C216-4B8C-8B20-E1DFE44AD476}"/>
              </a:ext>
            </a:extLst>
          </p:cNvPr>
          <p:cNvSpPr/>
          <p:nvPr/>
        </p:nvSpPr>
        <p:spPr>
          <a:xfrm>
            <a:off x="1049980" y="5021324"/>
            <a:ext cx="4740475" cy="369332"/>
          </a:xfrm>
          <a:prstGeom prst="rect">
            <a:avLst/>
          </a:prstGeom>
        </p:spPr>
        <p:txBody>
          <a:bodyPr wrap="square">
            <a:spAutoFit/>
          </a:bodyPr>
          <a:lstStyle/>
          <a:p>
            <a:pPr lvl="0"/>
            <a:r>
              <a:rPr lang="it-IT" b="1">
                <a:solidFill>
                  <a:srgbClr val="005E8A"/>
                </a:solidFill>
                <a:cs typeface="Arial" charset="0"/>
              </a:rPr>
              <a:t>CRESCITA DEGLI INVESTIMENTI</a:t>
            </a:r>
            <a:endParaRPr kumimoji="0" lang="it-IT" sz="1800" b="1" i="0" u="none" strike="noStrike" kern="1200" cap="none" spc="0" normalizeH="0" baseline="0" noProof="0" dirty="0">
              <a:ln>
                <a:noFill/>
              </a:ln>
              <a:solidFill>
                <a:srgbClr val="005E8A"/>
              </a:solidFill>
              <a:effectLst/>
              <a:uLnTx/>
              <a:uFillTx/>
              <a:latin typeface="Century Gothic"/>
            </a:endParaRPr>
          </a:p>
        </p:txBody>
      </p:sp>
      <p:sp>
        <p:nvSpPr>
          <p:cNvPr id="35" name="CasellaDiTesto 34">
            <a:extLst>
              <a:ext uri="{FF2B5EF4-FFF2-40B4-BE49-F238E27FC236}">
                <a16:creationId xmlns:a16="http://schemas.microsoft.com/office/drawing/2014/main" id="{872642BD-74BC-440E-8936-62D580B7A541}"/>
              </a:ext>
            </a:extLst>
          </p:cNvPr>
          <p:cNvSpPr txBox="1"/>
          <p:nvPr/>
        </p:nvSpPr>
        <p:spPr>
          <a:xfrm>
            <a:off x="511532" y="5661176"/>
            <a:ext cx="5960286" cy="870688"/>
          </a:xfrm>
          <a:prstGeom prst="rect">
            <a:avLst/>
          </a:prstGeom>
          <a:noFill/>
        </p:spPr>
        <p:txBody>
          <a:bodyPr wrap="none" rtlCol="0">
            <a:spAutoFit/>
          </a:bodyPr>
          <a:lstStyle/>
          <a:p>
            <a:pPr lvl="0">
              <a:lnSpc>
                <a:spcPct val="150000"/>
              </a:lnSpc>
            </a:pPr>
            <a:r>
              <a:rPr lang="it-IT">
                <a:solidFill>
                  <a:srgbClr val="005E8A"/>
                </a:solidFill>
              </a:rPr>
              <a:t>Maggiore per le Venture Capital rispetto ai Buy-out.</a:t>
            </a:r>
          </a:p>
          <a:p>
            <a:pPr lvl="0">
              <a:lnSpc>
                <a:spcPct val="150000"/>
              </a:lnSpc>
            </a:pPr>
            <a:r>
              <a:rPr lang="it-IT">
                <a:solidFill>
                  <a:srgbClr val="005E8A"/>
                </a:solidFill>
              </a:rPr>
              <a:t>Maggiore crescita assoluta nel settore Retail.</a:t>
            </a:r>
          </a:p>
        </p:txBody>
      </p:sp>
      <p:pic>
        <p:nvPicPr>
          <p:cNvPr id="16" name="Immagine 15">
            <a:extLst>
              <a:ext uri="{FF2B5EF4-FFF2-40B4-BE49-F238E27FC236}">
                <a16:creationId xmlns:a16="http://schemas.microsoft.com/office/drawing/2014/main" id="{B31E0841-3B3C-4E1E-91FB-AF8C8EF03215}"/>
              </a:ext>
            </a:extLst>
          </p:cNvPr>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18094" y="4848808"/>
            <a:ext cx="817311" cy="817311"/>
          </a:xfrm>
          <a:prstGeom prst="rect">
            <a:avLst/>
          </a:prstGeom>
        </p:spPr>
      </p:pic>
      <p:sp>
        <p:nvSpPr>
          <p:cNvPr id="42" name="Goccia 41">
            <a:extLst>
              <a:ext uri="{FF2B5EF4-FFF2-40B4-BE49-F238E27FC236}">
                <a16:creationId xmlns:a16="http://schemas.microsoft.com/office/drawing/2014/main" id="{0F4F818A-3E6E-41A6-A842-0D6AE3729B9A}"/>
              </a:ext>
            </a:extLst>
          </p:cNvPr>
          <p:cNvSpPr/>
          <p:nvPr/>
        </p:nvSpPr>
        <p:spPr>
          <a:xfrm rot="1905374">
            <a:off x="221153" y="5793161"/>
            <a:ext cx="263725" cy="274338"/>
          </a:xfrm>
          <a:prstGeom prst="teardrop">
            <a:avLst>
              <a:gd name="adj" fmla="val 102018"/>
            </a:avLst>
          </a:prstGeom>
          <a:solidFill>
            <a:srgbClr val="C00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43" name="Goccia 42">
            <a:extLst>
              <a:ext uri="{FF2B5EF4-FFF2-40B4-BE49-F238E27FC236}">
                <a16:creationId xmlns:a16="http://schemas.microsoft.com/office/drawing/2014/main" id="{A9F581A0-DED7-4303-B8DF-9CFAB9392EA4}"/>
              </a:ext>
            </a:extLst>
          </p:cNvPr>
          <p:cNvSpPr/>
          <p:nvPr/>
        </p:nvSpPr>
        <p:spPr>
          <a:xfrm rot="1905374">
            <a:off x="224324" y="6218779"/>
            <a:ext cx="263725" cy="274338"/>
          </a:xfrm>
          <a:prstGeom prst="teardrop">
            <a:avLst>
              <a:gd name="adj" fmla="val 102018"/>
            </a:avLst>
          </a:prstGeom>
          <a:solidFill>
            <a:srgbClr val="C00000"/>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pic>
        <p:nvPicPr>
          <p:cNvPr id="44" name="Immagine 43">
            <a:extLst>
              <a:ext uri="{FF2B5EF4-FFF2-40B4-BE49-F238E27FC236}">
                <a16:creationId xmlns:a16="http://schemas.microsoft.com/office/drawing/2014/main" id="{EABC33E8-3814-455D-BF70-0B45D063C52E}"/>
              </a:ext>
            </a:extLst>
          </p:cNvPr>
          <p:cNvPicPr>
            <a:picLocks noChangeAspect="1"/>
          </p:cNvPicPr>
          <p:nvPr/>
        </p:nvPicPr>
        <p:blipFill>
          <a:blip r:embed="rId7" cstate="print">
            <a:lum bright="70000" contrast="-70000"/>
            <a:extLst>
              <a:ext uri="{28A0092B-C50C-407E-A947-70E740481C1C}">
                <a14:useLocalDpi xmlns:a14="http://schemas.microsoft.com/office/drawing/2010/main" val="0"/>
              </a:ext>
            </a:extLst>
          </a:blip>
          <a:stretch>
            <a:fillRect/>
          </a:stretch>
        </p:blipFill>
        <p:spPr>
          <a:xfrm>
            <a:off x="6449435" y="5673412"/>
            <a:ext cx="758090" cy="758090"/>
          </a:xfrm>
          <a:prstGeom prst="rect">
            <a:avLst/>
          </a:prstGeom>
        </p:spPr>
      </p:pic>
      <p:sp>
        <p:nvSpPr>
          <p:cNvPr id="45" name="CasellaDiTesto 44">
            <a:extLst>
              <a:ext uri="{FF2B5EF4-FFF2-40B4-BE49-F238E27FC236}">
                <a16:creationId xmlns:a16="http://schemas.microsoft.com/office/drawing/2014/main" id="{F43AC3DF-CCAA-4135-BE4E-87073F063EF4}"/>
              </a:ext>
            </a:extLst>
          </p:cNvPr>
          <p:cNvSpPr txBox="1"/>
          <p:nvPr/>
        </p:nvSpPr>
        <p:spPr>
          <a:xfrm>
            <a:off x="6357968" y="6553267"/>
            <a:ext cx="3532285" cy="2805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200" i="1" dirty="0">
                <a:latin typeface="Times New Roman" panose="02020603050405020304" pitchFamily="18" charset="0"/>
                <a:cs typeface="Times New Roman" panose="02020603050405020304" pitchFamily="18" charset="0"/>
              </a:rPr>
              <a:t>Fai clic sull'info point per approfondire l’argomento</a:t>
            </a:r>
          </a:p>
        </p:txBody>
      </p:sp>
      <p:sp>
        <p:nvSpPr>
          <p:cNvPr id="46" name="Rettangolo arrotondato 44">
            <a:extLst>
              <a:ext uri="{FF2B5EF4-FFF2-40B4-BE49-F238E27FC236}">
                <a16:creationId xmlns:a16="http://schemas.microsoft.com/office/drawing/2014/main" id="{BA394FC6-79EA-4955-8B49-09385FFB3718}"/>
              </a:ext>
            </a:extLst>
          </p:cNvPr>
          <p:cNvSpPr/>
          <p:nvPr/>
        </p:nvSpPr>
        <p:spPr>
          <a:xfrm>
            <a:off x="25359" y="64382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a:t>
            </a:r>
            <a:endParaRPr lang="it-IT" dirty="0"/>
          </a:p>
        </p:txBody>
      </p:sp>
      <p:sp>
        <p:nvSpPr>
          <p:cNvPr id="49" name="Rettangolo arrotondato 44">
            <a:extLst>
              <a:ext uri="{FF2B5EF4-FFF2-40B4-BE49-F238E27FC236}">
                <a16:creationId xmlns:a16="http://schemas.microsoft.com/office/drawing/2014/main" id="{0EDD2899-C733-4F56-87E4-326E80AC862B}"/>
              </a:ext>
            </a:extLst>
          </p:cNvPr>
          <p:cNvSpPr/>
          <p:nvPr/>
        </p:nvSpPr>
        <p:spPr>
          <a:xfrm>
            <a:off x="1396617" y="1281086"/>
            <a:ext cx="547544"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2-3</a:t>
            </a:r>
            <a:endParaRPr lang="it-IT" dirty="0"/>
          </a:p>
        </p:txBody>
      </p:sp>
      <p:sp>
        <p:nvSpPr>
          <p:cNvPr id="51" name="Rettangolo arrotondato 44">
            <a:extLst>
              <a:ext uri="{FF2B5EF4-FFF2-40B4-BE49-F238E27FC236}">
                <a16:creationId xmlns:a16="http://schemas.microsoft.com/office/drawing/2014/main" id="{5A89B3F5-71E4-4D7D-94B9-4F20EBD7BB05}"/>
              </a:ext>
            </a:extLst>
          </p:cNvPr>
          <p:cNvSpPr/>
          <p:nvPr/>
        </p:nvSpPr>
        <p:spPr>
          <a:xfrm>
            <a:off x="1119433" y="301322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53" name="Rettangolo arrotondato 44">
            <a:extLst>
              <a:ext uri="{FF2B5EF4-FFF2-40B4-BE49-F238E27FC236}">
                <a16:creationId xmlns:a16="http://schemas.microsoft.com/office/drawing/2014/main" id="{862530F5-EA06-45CA-B804-0463E7E4D748}"/>
              </a:ext>
            </a:extLst>
          </p:cNvPr>
          <p:cNvSpPr/>
          <p:nvPr/>
        </p:nvSpPr>
        <p:spPr>
          <a:xfrm>
            <a:off x="1134732" y="369103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54" name="Rettangolo arrotondato 44">
            <a:extLst>
              <a:ext uri="{FF2B5EF4-FFF2-40B4-BE49-F238E27FC236}">
                <a16:creationId xmlns:a16="http://schemas.microsoft.com/office/drawing/2014/main" id="{6535A204-145B-41C9-A308-592B18F8907A}"/>
              </a:ext>
            </a:extLst>
          </p:cNvPr>
          <p:cNvSpPr/>
          <p:nvPr/>
        </p:nvSpPr>
        <p:spPr>
          <a:xfrm>
            <a:off x="773520" y="4883733"/>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55" name="Rettangolo arrotondato 44">
            <a:extLst>
              <a:ext uri="{FF2B5EF4-FFF2-40B4-BE49-F238E27FC236}">
                <a16:creationId xmlns:a16="http://schemas.microsoft.com/office/drawing/2014/main" id="{75246232-D2D8-41C6-A5F2-1CC5C5DA3D29}"/>
              </a:ext>
            </a:extLst>
          </p:cNvPr>
          <p:cNvSpPr/>
          <p:nvPr/>
        </p:nvSpPr>
        <p:spPr>
          <a:xfrm>
            <a:off x="1016606" y="5571416"/>
            <a:ext cx="547544"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7-8</a:t>
            </a:r>
            <a:endParaRPr lang="it-IT" dirty="0"/>
          </a:p>
        </p:txBody>
      </p:sp>
      <p:sp>
        <p:nvSpPr>
          <p:cNvPr id="56" name="Rettangolo arrotondato 44">
            <a:extLst>
              <a:ext uri="{FF2B5EF4-FFF2-40B4-BE49-F238E27FC236}">
                <a16:creationId xmlns:a16="http://schemas.microsoft.com/office/drawing/2014/main" id="{05BA1151-BEB7-4F94-ACED-2A7F79B1BD7E}"/>
              </a:ext>
            </a:extLst>
          </p:cNvPr>
          <p:cNvSpPr/>
          <p:nvPr/>
        </p:nvSpPr>
        <p:spPr>
          <a:xfrm>
            <a:off x="6598819" y="58462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a:t>
            </a:r>
            <a:endParaRPr lang="it-IT" dirty="0"/>
          </a:p>
        </p:txBody>
      </p:sp>
    </p:spTree>
    <p:extLst>
      <p:ext uri="{BB962C8B-B14F-4D97-AF65-F5344CB8AC3E}">
        <p14:creationId xmlns:p14="http://schemas.microsoft.com/office/powerpoint/2010/main" val="701409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Immagin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46" y="2414909"/>
            <a:ext cx="6379303" cy="4443093"/>
          </a:xfrm>
          <a:prstGeom prst="rect">
            <a:avLst/>
          </a:prstGeom>
        </p:spPr>
      </p:pic>
      <p:sp>
        <p:nvSpPr>
          <p:cNvPr id="12" name="Documento 11"/>
          <p:cNvSpPr/>
          <p:nvPr/>
        </p:nvSpPr>
        <p:spPr>
          <a:xfrm>
            <a:off x="-169332" y="443053"/>
            <a:ext cx="6532718" cy="323148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6</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La metodologia 1/4</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27" name="Rettangolo 26">
            <a:extLst>
              <a:ext uri="{FF2B5EF4-FFF2-40B4-BE49-F238E27FC236}">
                <a16:creationId xmlns:a16="http://schemas.microsoft.com/office/drawing/2014/main" id="{B5BD0707-0870-4F01-8A0A-F9DD33BECCF0}"/>
              </a:ext>
            </a:extLst>
          </p:cNvPr>
          <p:cNvSpPr/>
          <p:nvPr/>
        </p:nvSpPr>
        <p:spPr>
          <a:xfrm>
            <a:off x="-2957957" y="7464"/>
            <a:ext cx="2945460" cy="3954936"/>
          </a:xfrm>
          <a:prstGeom prst="rect">
            <a:avLst/>
          </a:prstGeom>
          <a:solidFill>
            <a:schemeClr val="tx1">
              <a:lumMod val="85000"/>
            </a:schemeClr>
          </a:solidFill>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defPPr>
              <a:defRPr lang="en-US"/>
            </a:defPPr>
            <a:lvl1pPr marL="0" algn="l" defTabSz="685800" rtl="0" eaLnBrk="1" latinLnBrk="0" hangingPunct="1">
              <a:defRPr sz="1400" kern="1200">
                <a:solidFill>
                  <a:schemeClr val="dk1"/>
                </a:solidFill>
                <a:latin typeface="+mn-lt"/>
                <a:ea typeface="+mn-ea"/>
                <a:cs typeface="+mn-cs"/>
              </a:defRPr>
            </a:lvl1pPr>
            <a:lvl2pPr marL="342900" algn="l" defTabSz="685800" rtl="0" eaLnBrk="1" latinLnBrk="0" hangingPunct="1">
              <a:defRPr sz="1400" kern="1200">
                <a:solidFill>
                  <a:schemeClr val="dk1"/>
                </a:solidFill>
                <a:latin typeface="+mn-lt"/>
                <a:ea typeface="+mn-ea"/>
                <a:cs typeface="+mn-cs"/>
              </a:defRPr>
            </a:lvl2pPr>
            <a:lvl3pPr marL="685800" algn="l" defTabSz="685800" rtl="0" eaLnBrk="1" latinLnBrk="0" hangingPunct="1">
              <a:defRPr sz="1400" kern="1200">
                <a:solidFill>
                  <a:schemeClr val="dk1"/>
                </a:solidFill>
                <a:latin typeface="+mn-lt"/>
                <a:ea typeface="+mn-ea"/>
                <a:cs typeface="+mn-cs"/>
              </a:defRPr>
            </a:lvl3pPr>
            <a:lvl4pPr marL="1028700" algn="l" defTabSz="685800" rtl="0" eaLnBrk="1" latinLnBrk="0" hangingPunct="1">
              <a:defRPr sz="1400" kern="1200">
                <a:solidFill>
                  <a:schemeClr val="dk1"/>
                </a:solidFill>
                <a:latin typeface="+mn-lt"/>
                <a:ea typeface="+mn-ea"/>
                <a:cs typeface="+mn-cs"/>
              </a:defRPr>
            </a:lvl4pPr>
            <a:lvl5pPr marL="1371600" algn="l" defTabSz="685800" rtl="0" eaLnBrk="1" latinLnBrk="0" hangingPunct="1">
              <a:defRPr sz="1400" kern="1200">
                <a:solidFill>
                  <a:schemeClr val="dk1"/>
                </a:solidFill>
                <a:latin typeface="+mn-lt"/>
                <a:ea typeface="+mn-ea"/>
                <a:cs typeface="+mn-cs"/>
              </a:defRPr>
            </a:lvl5pPr>
            <a:lvl6pPr marL="1714500" algn="l" defTabSz="685800" rtl="0" eaLnBrk="1" latinLnBrk="0" hangingPunct="1">
              <a:defRPr sz="1400" kern="1200">
                <a:solidFill>
                  <a:schemeClr val="dk1"/>
                </a:solidFill>
                <a:latin typeface="+mn-lt"/>
                <a:ea typeface="+mn-ea"/>
                <a:cs typeface="+mn-cs"/>
              </a:defRPr>
            </a:lvl6pPr>
            <a:lvl7pPr marL="2057400" algn="l" defTabSz="685800" rtl="0" eaLnBrk="1" latinLnBrk="0" hangingPunct="1">
              <a:defRPr sz="1400" kern="1200">
                <a:solidFill>
                  <a:schemeClr val="dk1"/>
                </a:solidFill>
                <a:latin typeface="+mn-lt"/>
                <a:ea typeface="+mn-ea"/>
                <a:cs typeface="+mn-cs"/>
              </a:defRPr>
            </a:lvl7pPr>
            <a:lvl8pPr marL="2400300" algn="l" defTabSz="685800" rtl="0" eaLnBrk="1" latinLnBrk="0" hangingPunct="1">
              <a:defRPr sz="1400" kern="1200">
                <a:solidFill>
                  <a:schemeClr val="dk1"/>
                </a:solidFill>
                <a:latin typeface="+mn-lt"/>
                <a:ea typeface="+mn-ea"/>
                <a:cs typeface="+mn-cs"/>
              </a:defRPr>
            </a:lvl8pPr>
            <a:lvl9pPr marL="2743200" algn="l" defTabSz="685800" rtl="0" eaLnBrk="1" latinLnBrk="0" hangingPunct="1">
              <a:defRPr sz="1400" kern="1200">
                <a:solidFill>
                  <a:schemeClr val="dk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685800" rtl="0" eaLnBrk="1" fontAlgn="auto" latinLnBrk="0" hangingPunct="1">
              <a:lnSpc>
                <a:spcPct val="100000"/>
              </a:lnSpc>
              <a:spcBef>
                <a:spcPts val="0"/>
              </a:spcBef>
              <a:spcAft>
                <a:spcPts val="0"/>
              </a:spcAft>
              <a:buClrTx/>
              <a:buSzTx/>
              <a:buFontTx/>
              <a:buNone/>
              <a:tabLst/>
              <a:defRPr/>
            </a:pPr>
            <a:endParaRPr lang="it-IT" b="1">
              <a:solidFill>
                <a:prstClr val="black"/>
              </a:solidFill>
              <a:latin typeface="Century Gothic"/>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Immagini</a:t>
            </a:r>
          </a:p>
          <a:p>
            <a:pPr lvl="0">
              <a:defRPr/>
            </a:pPr>
            <a:r>
              <a:rPr lang="it-IT">
                <a:solidFill>
                  <a:prstClr val="black"/>
                </a:solidFill>
              </a:rPr>
              <a:t>https://www.freepik.com/free-photo/closeup-of-computer-laptop-screen-showing-calenda-with-date-and-month_2970882.htm#term=timeline&amp;page=1&amp;position=0</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p:txBody>
      </p:sp>
      <p:sp>
        <p:nvSpPr>
          <p:cNvPr id="6" name="Documento 5"/>
          <p:cNvSpPr/>
          <p:nvPr/>
        </p:nvSpPr>
        <p:spPr>
          <a:xfrm>
            <a:off x="6332665" y="476251"/>
            <a:ext cx="5871832" cy="2763086"/>
          </a:xfrm>
          <a:prstGeom prst="flowChartDocumen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17" name="CasellaDiTesto 16"/>
          <p:cNvSpPr txBox="1"/>
          <p:nvPr/>
        </p:nvSpPr>
        <p:spPr>
          <a:xfrm>
            <a:off x="6795501" y="1207290"/>
            <a:ext cx="5396499" cy="646331"/>
          </a:xfrm>
          <a:prstGeom prst="rect">
            <a:avLst/>
          </a:prstGeom>
          <a:noFill/>
        </p:spPr>
        <p:txBody>
          <a:bodyPr wrap="square" rtlCol="0">
            <a:spAutoFit/>
          </a:bodyPr>
          <a:lstStyle/>
          <a:p>
            <a:pPr lvl="0"/>
            <a:r>
              <a:rPr lang="it-IT">
                <a:solidFill>
                  <a:prstClr val="white"/>
                </a:solidFill>
              </a:rPr>
              <a:t>Dall’anno successivo all’acquisizione all’anno del disinvestimento.</a:t>
            </a:r>
          </a:p>
        </p:txBody>
      </p:sp>
      <p:sp>
        <p:nvSpPr>
          <p:cNvPr id="19" name="AutoShape 8"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22" name="AutoShape 10" descr="Immagine correlata"/>
          <p:cNvSpPr>
            <a:spLocks noChangeAspect="1" noChangeArrowheads="1"/>
          </p:cNvSpPr>
          <p:nvPr/>
        </p:nvSpPr>
        <p:spPr bwMode="auto">
          <a:xfrm>
            <a:off x="6619358" y="6771391"/>
            <a:ext cx="45719" cy="457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52" name="Rettangolo 51">
            <a:extLst>
              <a:ext uri="{FF2B5EF4-FFF2-40B4-BE49-F238E27FC236}">
                <a16:creationId xmlns:a16="http://schemas.microsoft.com/office/drawing/2014/main" id="{84419BD5-063B-439B-9163-C5BD69FA5AE4}"/>
              </a:ext>
            </a:extLst>
          </p:cNvPr>
          <p:cNvSpPr/>
          <p:nvPr/>
        </p:nvSpPr>
        <p:spPr>
          <a:xfrm>
            <a:off x="4009238" y="1202871"/>
            <a:ext cx="1485350" cy="654923"/>
          </a:xfrm>
          <a:prstGeom prst="rect">
            <a:avLst/>
          </a:prstGeom>
        </p:spPr>
        <p:txBody>
          <a:bodyPr wrap="square">
            <a:spAutoFit/>
          </a:bodyPr>
          <a:lstStyle/>
          <a:p>
            <a:pPr lvl="0" algn="ctr">
              <a:lnSpc>
                <a:spcPct val="120000"/>
              </a:lnSpc>
              <a:defRPr/>
            </a:pPr>
            <a:r>
              <a:rPr lang="it-IT" sz="1600" b="1">
                <a:solidFill>
                  <a:prstClr val="white"/>
                </a:solidFill>
                <a:cs typeface="Arial" charset="0"/>
              </a:rPr>
              <a:t>267 </a:t>
            </a:r>
          </a:p>
          <a:p>
            <a:pPr lvl="0" algn="ctr">
              <a:lnSpc>
                <a:spcPct val="120000"/>
              </a:lnSpc>
              <a:defRPr/>
            </a:pPr>
            <a:r>
              <a:rPr lang="it-IT" sz="1600">
                <a:solidFill>
                  <a:prstClr val="white"/>
                </a:solidFill>
                <a:cs typeface="Arial" charset="0"/>
              </a:rPr>
              <a:t>Buy-out</a:t>
            </a:r>
            <a:endParaRPr kumimoji="0" lang="it-IT" sz="1600" b="0" i="0" u="none" strike="noStrike" kern="1200" cap="none" spc="0" normalizeH="0" baseline="0" noProof="0" dirty="0">
              <a:ln>
                <a:noFill/>
              </a:ln>
              <a:solidFill>
                <a:prstClr val="white"/>
              </a:solidFill>
              <a:effectLst/>
              <a:uLnTx/>
              <a:uFillTx/>
              <a:latin typeface="Century Gothic"/>
              <a:ea typeface="+mn-ea"/>
              <a:cs typeface="Arial" charset="0"/>
            </a:endParaRPr>
          </a:p>
        </p:txBody>
      </p:sp>
      <p:sp>
        <p:nvSpPr>
          <p:cNvPr id="53" name="Rettangolo arrotondato 44">
            <a:extLst>
              <a:ext uri="{FF2B5EF4-FFF2-40B4-BE49-F238E27FC236}">
                <a16:creationId xmlns:a16="http://schemas.microsoft.com/office/drawing/2014/main" id="{E67A169C-3B25-4AC9-BDB5-2211A8E12C23}"/>
              </a:ext>
            </a:extLst>
          </p:cNvPr>
          <p:cNvSpPr/>
          <p:nvPr/>
        </p:nvSpPr>
        <p:spPr>
          <a:xfrm>
            <a:off x="1594716" y="57429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54" name="Rettangolo arrotondato 44">
            <a:extLst>
              <a:ext uri="{FF2B5EF4-FFF2-40B4-BE49-F238E27FC236}">
                <a16:creationId xmlns:a16="http://schemas.microsoft.com/office/drawing/2014/main" id="{C638AD39-2251-4601-B47E-C168E872E870}"/>
              </a:ext>
            </a:extLst>
          </p:cNvPr>
          <p:cNvSpPr/>
          <p:nvPr/>
        </p:nvSpPr>
        <p:spPr>
          <a:xfrm>
            <a:off x="2958038" y="1342462"/>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55" name="Rettangolo arrotondato 44">
            <a:extLst>
              <a:ext uri="{FF2B5EF4-FFF2-40B4-BE49-F238E27FC236}">
                <a16:creationId xmlns:a16="http://schemas.microsoft.com/office/drawing/2014/main" id="{8D54581D-1C2C-4184-A196-B8DB46FC1B6D}"/>
              </a:ext>
            </a:extLst>
          </p:cNvPr>
          <p:cNvSpPr/>
          <p:nvPr/>
        </p:nvSpPr>
        <p:spPr>
          <a:xfrm>
            <a:off x="460375" y="134070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56" name="Rettangolo arrotondato 44">
            <a:extLst>
              <a:ext uri="{FF2B5EF4-FFF2-40B4-BE49-F238E27FC236}">
                <a16:creationId xmlns:a16="http://schemas.microsoft.com/office/drawing/2014/main" id="{A4FFBC3C-A6F0-4293-AED0-15AD8F6CFF0C}"/>
              </a:ext>
            </a:extLst>
          </p:cNvPr>
          <p:cNvSpPr/>
          <p:nvPr/>
        </p:nvSpPr>
        <p:spPr>
          <a:xfrm>
            <a:off x="4991647" y="124911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70" name="CasellaDiTesto 69">
            <a:extLst>
              <a:ext uri="{FF2B5EF4-FFF2-40B4-BE49-F238E27FC236}">
                <a16:creationId xmlns:a16="http://schemas.microsoft.com/office/drawing/2014/main" id="{CCF0B7D2-067C-44EF-8C21-E57799E5F62A}"/>
              </a:ext>
            </a:extLst>
          </p:cNvPr>
          <p:cNvSpPr txBox="1"/>
          <p:nvPr/>
        </p:nvSpPr>
        <p:spPr>
          <a:xfrm>
            <a:off x="1689050" y="2206176"/>
            <a:ext cx="2876977" cy="892552"/>
          </a:xfrm>
          <a:prstGeom prst="rect">
            <a:avLst/>
          </a:prstGeom>
          <a:noFill/>
        </p:spPr>
        <p:txBody>
          <a:bodyPr wrap="square" rtlCol="0">
            <a:spAutoFit/>
          </a:bodyPr>
          <a:lstStyle/>
          <a:p>
            <a:pPr lvl="0" algn="ctr">
              <a:defRPr/>
            </a:pPr>
            <a:r>
              <a:rPr lang="it-IT" sz="2600" b="1">
                <a:solidFill>
                  <a:schemeClr val="tx1">
                    <a:lumMod val="95000"/>
                  </a:schemeClr>
                </a:solidFill>
              </a:rPr>
              <a:t> 492 DISINVESTIMENTI </a:t>
            </a:r>
          </a:p>
        </p:txBody>
      </p:sp>
      <p:sp>
        <p:nvSpPr>
          <p:cNvPr id="76" name="Goccia 75">
            <a:extLst>
              <a:ext uri="{FF2B5EF4-FFF2-40B4-BE49-F238E27FC236}">
                <a16:creationId xmlns:a16="http://schemas.microsoft.com/office/drawing/2014/main" id="{F0B529BA-03BB-4BA5-B580-685CD5D4BA59}"/>
              </a:ext>
            </a:extLst>
          </p:cNvPr>
          <p:cNvSpPr/>
          <p:nvPr/>
        </p:nvSpPr>
        <p:spPr>
          <a:xfrm rot="1905374">
            <a:off x="6510353" y="1281356"/>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67" name="Rettangolo 66">
            <a:extLst>
              <a:ext uri="{FF2B5EF4-FFF2-40B4-BE49-F238E27FC236}">
                <a16:creationId xmlns:a16="http://schemas.microsoft.com/office/drawing/2014/main" id="{F0360E1C-E361-486E-BBA0-0B907F5A6F9B}"/>
              </a:ext>
            </a:extLst>
          </p:cNvPr>
          <p:cNvSpPr/>
          <p:nvPr/>
        </p:nvSpPr>
        <p:spPr>
          <a:xfrm>
            <a:off x="316812" y="1317964"/>
            <a:ext cx="1777869" cy="654923"/>
          </a:xfrm>
          <a:prstGeom prst="rect">
            <a:avLst/>
          </a:prstGeom>
        </p:spPr>
        <p:txBody>
          <a:bodyPr wrap="square">
            <a:spAutoFit/>
          </a:bodyPr>
          <a:lstStyle/>
          <a:p>
            <a:pPr lvl="0" algn="ctr">
              <a:lnSpc>
                <a:spcPct val="120000"/>
              </a:lnSpc>
              <a:defRPr/>
            </a:pPr>
            <a:r>
              <a:rPr lang="it-IT" sz="1600" b="1">
                <a:solidFill>
                  <a:prstClr val="white"/>
                </a:solidFill>
                <a:cs typeface="Arial" charset="0"/>
              </a:rPr>
              <a:t>225</a:t>
            </a:r>
            <a:r>
              <a:rPr lang="it-IT" sz="1600">
                <a:solidFill>
                  <a:prstClr val="white"/>
                </a:solidFill>
                <a:cs typeface="Arial" charset="0"/>
              </a:rPr>
              <a:t> </a:t>
            </a:r>
          </a:p>
          <a:p>
            <a:pPr lvl="0" algn="ctr">
              <a:lnSpc>
                <a:spcPct val="120000"/>
              </a:lnSpc>
              <a:defRPr/>
            </a:pPr>
            <a:r>
              <a:rPr lang="it-IT" sz="1600">
                <a:solidFill>
                  <a:prstClr val="white"/>
                </a:solidFill>
                <a:cs typeface="Arial" charset="0"/>
              </a:rPr>
              <a:t>Venture Capital </a:t>
            </a:r>
            <a:endParaRPr kumimoji="0" lang="it-IT" sz="1600" b="0" i="0" u="none" strike="noStrike" kern="1200" cap="none" spc="0" normalizeH="0" baseline="0" noProof="0" dirty="0">
              <a:ln>
                <a:noFill/>
              </a:ln>
              <a:solidFill>
                <a:prstClr val="white"/>
              </a:solidFill>
              <a:effectLst/>
              <a:uLnTx/>
              <a:uFillTx/>
              <a:latin typeface="Century Gothic"/>
              <a:ea typeface="+mn-ea"/>
              <a:cs typeface="Arial" charset="0"/>
            </a:endParaRPr>
          </a:p>
        </p:txBody>
      </p:sp>
      <p:pic>
        <p:nvPicPr>
          <p:cNvPr id="7" name="Immagine 6">
            <a:extLst>
              <a:ext uri="{FF2B5EF4-FFF2-40B4-BE49-F238E27FC236}">
                <a16:creationId xmlns:a16="http://schemas.microsoft.com/office/drawing/2014/main" id="{B63E1C66-8CC0-4FCE-929D-A013FFBA1A5E}"/>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2837849" y="1612398"/>
            <a:ext cx="666410" cy="666410"/>
          </a:xfrm>
          <a:prstGeom prst="rect">
            <a:avLst/>
          </a:prstGeom>
        </p:spPr>
      </p:pic>
      <p:cxnSp>
        <p:nvCxnSpPr>
          <p:cNvPr id="71" name="Connettore 2 70">
            <a:extLst>
              <a:ext uri="{FF2B5EF4-FFF2-40B4-BE49-F238E27FC236}">
                <a16:creationId xmlns:a16="http://schemas.microsoft.com/office/drawing/2014/main" id="{C6C01E32-B5E2-4813-BD8F-E37523159463}"/>
              </a:ext>
            </a:extLst>
          </p:cNvPr>
          <p:cNvCxnSpPr>
            <a:cxnSpLocks/>
          </p:cNvCxnSpPr>
          <p:nvPr/>
        </p:nvCxnSpPr>
        <p:spPr>
          <a:xfrm flipV="1">
            <a:off x="3623656" y="1708529"/>
            <a:ext cx="602057" cy="401350"/>
          </a:xfrm>
          <a:prstGeom prst="straightConnector1">
            <a:avLst/>
          </a:prstGeom>
          <a:ln w="38100">
            <a:solidFill>
              <a:srgbClr val="426B6F"/>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ttore 2 71">
            <a:extLst>
              <a:ext uri="{FF2B5EF4-FFF2-40B4-BE49-F238E27FC236}">
                <a16:creationId xmlns:a16="http://schemas.microsoft.com/office/drawing/2014/main" id="{89393B24-CE8F-47CE-AF6C-9FE1CFC0099A}"/>
              </a:ext>
            </a:extLst>
          </p:cNvPr>
          <p:cNvCxnSpPr>
            <a:cxnSpLocks/>
          </p:cNvCxnSpPr>
          <p:nvPr/>
        </p:nvCxnSpPr>
        <p:spPr>
          <a:xfrm flipH="1" flipV="1">
            <a:off x="2149281" y="1683513"/>
            <a:ext cx="594053" cy="431320"/>
          </a:xfrm>
          <a:prstGeom prst="straightConnector1">
            <a:avLst/>
          </a:prstGeom>
          <a:ln w="38100">
            <a:solidFill>
              <a:srgbClr val="426B6F"/>
            </a:solidFill>
            <a:tailEnd type="triangle"/>
          </a:ln>
        </p:spPr>
        <p:style>
          <a:lnRef idx="1">
            <a:schemeClr val="accent1"/>
          </a:lnRef>
          <a:fillRef idx="0">
            <a:schemeClr val="accent1"/>
          </a:fillRef>
          <a:effectRef idx="0">
            <a:schemeClr val="accent1"/>
          </a:effectRef>
          <a:fontRef idx="minor">
            <a:schemeClr val="tx1"/>
          </a:fontRef>
        </p:style>
      </p:cxnSp>
      <p:sp>
        <p:nvSpPr>
          <p:cNvPr id="73" name="CasellaDiTesto 72">
            <a:extLst>
              <a:ext uri="{FF2B5EF4-FFF2-40B4-BE49-F238E27FC236}">
                <a16:creationId xmlns:a16="http://schemas.microsoft.com/office/drawing/2014/main" id="{17CD4592-DEB0-45DA-8149-A7B4C0F2349D}"/>
              </a:ext>
            </a:extLst>
          </p:cNvPr>
          <p:cNvSpPr txBox="1"/>
          <p:nvPr/>
        </p:nvSpPr>
        <p:spPr>
          <a:xfrm>
            <a:off x="6809161" y="2098129"/>
            <a:ext cx="5396499" cy="369332"/>
          </a:xfrm>
          <a:prstGeom prst="rect">
            <a:avLst/>
          </a:prstGeom>
          <a:noFill/>
        </p:spPr>
        <p:txBody>
          <a:bodyPr wrap="square" rtlCol="0">
            <a:spAutoFit/>
          </a:bodyPr>
          <a:lstStyle/>
          <a:p>
            <a:pPr lvl="0"/>
            <a:r>
              <a:rPr lang="it-IT">
                <a:solidFill>
                  <a:prstClr val="white"/>
                </a:solidFill>
              </a:rPr>
              <a:t>Periodo medio di detenzione: circa 5-6 anni.</a:t>
            </a:r>
          </a:p>
        </p:txBody>
      </p:sp>
      <p:sp>
        <p:nvSpPr>
          <p:cNvPr id="87" name="Goccia 86">
            <a:extLst>
              <a:ext uri="{FF2B5EF4-FFF2-40B4-BE49-F238E27FC236}">
                <a16:creationId xmlns:a16="http://schemas.microsoft.com/office/drawing/2014/main" id="{D70723B5-F77D-4FFC-8153-43ADF3A5829B}"/>
              </a:ext>
            </a:extLst>
          </p:cNvPr>
          <p:cNvSpPr/>
          <p:nvPr/>
        </p:nvSpPr>
        <p:spPr>
          <a:xfrm rot="1905374">
            <a:off x="6531136" y="2192610"/>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89" name="Rettangolo 88">
            <a:extLst>
              <a:ext uri="{FF2B5EF4-FFF2-40B4-BE49-F238E27FC236}">
                <a16:creationId xmlns:a16="http://schemas.microsoft.com/office/drawing/2014/main" id="{B3DF1163-7CFD-47FB-96C1-604E61DF640A}"/>
              </a:ext>
            </a:extLst>
          </p:cNvPr>
          <p:cNvSpPr/>
          <p:nvPr/>
        </p:nvSpPr>
        <p:spPr>
          <a:xfrm>
            <a:off x="6705680" y="5726826"/>
            <a:ext cx="5457391" cy="725263"/>
          </a:xfrm>
          <a:prstGeom prst="rect">
            <a:avLst/>
          </a:prstGeom>
        </p:spPr>
        <p:txBody>
          <a:bodyPr wrap="square">
            <a:spAutoFit/>
          </a:bodyPr>
          <a:lstStyle/>
          <a:p>
            <a:pPr lvl="0">
              <a:lnSpc>
                <a:spcPct val="120000"/>
              </a:lnSpc>
              <a:defRPr/>
            </a:pPr>
            <a:r>
              <a:rPr lang="it-IT">
                <a:solidFill>
                  <a:prstClr val="white"/>
                </a:solidFill>
                <a:cs typeface="Arial" charset="0"/>
              </a:rPr>
              <a:t>Rappresenta la </a:t>
            </a:r>
            <a:r>
              <a:rPr lang="it-IT" b="1">
                <a:solidFill>
                  <a:prstClr val="white"/>
                </a:solidFill>
                <a:cs typeface="Arial" charset="0"/>
              </a:rPr>
              <a:t>media</a:t>
            </a:r>
            <a:r>
              <a:rPr lang="it-IT">
                <a:solidFill>
                  <a:prstClr val="white"/>
                </a:solidFill>
                <a:cs typeface="Arial" charset="0"/>
              </a:rPr>
              <a:t> dei CAGR registrati da ogni azienda inclusa nel campione.</a:t>
            </a:r>
            <a:endParaRPr kumimoji="0" lang="it-IT" b="0" i="0" u="none" strike="noStrike" kern="1200" cap="none" spc="0" normalizeH="0" baseline="0" noProof="0" dirty="0">
              <a:ln>
                <a:noFill/>
              </a:ln>
              <a:solidFill>
                <a:prstClr val="white"/>
              </a:solidFill>
              <a:effectLst/>
              <a:uLnTx/>
              <a:uFillTx/>
              <a:latin typeface="Century Gothic"/>
              <a:ea typeface="+mn-ea"/>
              <a:cs typeface="Arial" charset="0"/>
            </a:endParaRPr>
          </a:p>
        </p:txBody>
      </p:sp>
      <p:sp>
        <p:nvSpPr>
          <p:cNvPr id="59" name="Rettangolo arrotondato 44">
            <a:extLst>
              <a:ext uri="{FF2B5EF4-FFF2-40B4-BE49-F238E27FC236}">
                <a16:creationId xmlns:a16="http://schemas.microsoft.com/office/drawing/2014/main" id="{2DDCD30D-7F39-468A-B28A-28F9B18A1DB3}"/>
              </a:ext>
            </a:extLst>
          </p:cNvPr>
          <p:cNvSpPr/>
          <p:nvPr/>
        </p:nvSpPr>
        <p:spPr>
          <a:xfrm>
            <a:off x="7483263" y="62864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
        <p:nvSpPr>
          <p:cNvPr id="46" name="CasellaDiTesto 45">
            <a:extLst>
              <a:ext uri="{FF2B5EF4-FFF2-40B4-BE49-F238E27FC236}">
                <a16:creationId xmlns:a16="http://schemas.microsoft.com/office/drawing/2014/main" id="{B7C68DBA-90A8-4973-B28D-F21E5EC10D12}"/>
              </a:ext>
            </a:extLst>
          </p:cNvPr>
          <p:cNvSpPr txBox="1"/>
          <p:nvPr/>
        </p:nvSpPr>
        <p:spPr>
          <a:xfrm>
            <a:off x="2025280" y="515325"/>
            <a:ext cx="2767447" cy="461665"/>
          </a:xfrm>
          <a:prstGeom prst="rect">
            <a:avLst/>
          </a:prstGeom>
          <a:noFill/>
        </p:spPr>
        <p:txBody>
          <a:bodyPr wrap="square" rtlCol="0">
            <a:spAutoFit/>
          </a:bodyPr>
          <a:lstStyle/>
          <a:p>
            <a:pPr lvl="0" defTabSz="914400">
              <a:spcBef>
                <a:spcPts val="1000"/>
              </a:spcBef>
              <a:defRPr/>
            </a:pPr>
            <a:r>
              <a:rPr lang="it-IT" sz="2400" b="1">
                <a:latin typeface="Tempus Sans ITC" panose="04020404030D07020202" pitchFamily="82" charset="0"/>
                <a:cs typeface="Gisha" panose="020B0502040204020203" pitchFamily="34" charset="-79"/>
              </a:rPr>
              <a:t>Campione di analisi </a:t>
            </a:r>
            <a:endParaRPr lang="it-IT" sz="2400" b="1" dirty="0">
              <a:latin typeface="Tempus Sans ITC" panose="04020404030D07020202" pitchFamily="82" charset="0"/>
              <a:cs typeface="Gisha" panose="020B0502040204020203" pitchFamily="34" charset="-79"/>
            </a:endParaRPr>
          </a:p>
        </p:txBody>
      </p:sp>
      <p:sp>
        <p:nvSpPr>
          <p:cNvPr id="58" name="Goccia 57">
            <a:extLst>
              <a:ext uri="{FF2B5EF4-FFF2-40B4-BE49-F238E27FC236}">
                <a16:creationId xmlns:a16="http://schemas.microsoft.com/office/drawing/2014/main" id="{AD469037-7F36-467A-8805-FBE4A01F0306}"/>
              </a:ext>
            </a:extLst>
          </p:cNvPr>
          <p:cNvSpPr/>
          <p:nvPr/>
        </p:nvSpPr>
        <p:spPr>
          <a:xfrm>
            <a:off x="184853" y="2611581"/>
            <a:ext cx="1095422" cy="739859"/>
          </a:xfrm>
          <a:prstGeom prst="teardrop">
            <a:avLst/>
          </a:prstGeom>
          <a:solidFill>
            <a:srgbClr val="DFBA4E"/>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it-IT" b="1">
                <a:solidFill>
                  <a:srgbClr val="23585E"/>
                </a:solidFill>
                <a:latin typeface="Tempus Sans ITC" panose="04020404030D07020202" pitchFamily="82" charset="0"/>
              </a:rPr>
              <a:t>2006</a:t>
            </a:r>
          </a:p>
          <a:p>
            <a:pPr algn="ctr"/>
            <a:r>
              <a:rPr lang="it-IT" b="1">
                <a:solidFill>
                  <a:srgbClr val="23585E"/>
                </a:solidFill>
                <a:latin typeface="Tempus Sans ITC" panose="04020404030D07020202" pitchFamily="82" charset="0"/>
              </a:rPr>
              <a:t>2016</a:t>
            </a:r>
            <a:endParaRPr lang="it-IT" b="1" dirty="0">
              <a:solidFill>
                <a:srgbClr val="23585E"/>
              </a:solidFill>
              <a:latin typeface="Tempus Sans ITC" panose="04020404030D07020202" pitchFamily="82" charset="0"/>
            </a:endParaRPr>
          </a:p>
        </p:txBody>
      </p:sp>
      <p:sp>
        <p:nvSpPr>
          <p:cNvPr id="57" name="Rettangolo arrotondato 44">
            <a:extLst>
              <a:ext uri="{FF2B5EF4-FFF2-40B4-BE49-F238E27FC236}">
                <a16:creationId xmlns:a16="http://schemas.microsoft.com/office/drawing/2014/main" id="{DAE79571-10EF-4261-8821-E7FEDE0B752F}"/>
              </a:ext>
            </a:extLst>
          </p:cNvPr>
          <p:cNvSpPr/>
          <p:nvPr/>
        </p:nvSpPr>
        <p:spPr>
          <a:xfrm>
            <a:off x="17878" y="253499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61" name="CasellaDiTesto 60">
            <a:extLst>
              <a:ext uri="{FF2B5EF4-FFF2-40B4-BE49-F238E27FC236}">
                <a16:creationId xmlns:a16="http://schemas.microsoft.com/office/drawing/2014/main" id="{41360FAB-E99D-4CCE-BA76-B5F6FBF80501}"/>
              </a:ext>
            </a:extLst>
          </p:cNvPr>
          <p:cNvSpPr txBox="1"/>
          <p:nvPr/>
        </p:nvSpPr>
        <p:spPr>
          <a:xfrm>
            <a:off x="7970599" y="575570"/>
            <a:ext cx="2767447" cy="461665"/>
          </a:xfrm>
          <a:prstGeom prst="rect">
            <a:avLst/>
          </a:prstGeom>
          <a:noFill/>
        </p:spPr>
        <p:txBody>
          <a:bodyPr wrap="square" rtlCol="0">
            <a:spAutoFit/>
          </a:bodyPr>
          <a:lstStyle/>
          <a:p>
            <a:pPr lvl="0" defTabSz="914400">
              <a:spcBef>
                <a:spcPts val="1000"/>
              </a:spcBef>
              <a:defRPr/>
            </a:pPr>
            <a:r>
              <a:rPr lang="it-IT" sz="2400" b="1">
                <a:latin typeface="Tempus Sans ITC" panose="04020404030D07020202" pitchFamily="82" charset="0"/>
                <a:cs typeface="Gisha" panose="020B0502040204020203" pitchFamily="34" charset="-79"/>
              </a:rPr>
              <a:t>Periodo di possesso</a:t>
            </a:r>
            <a:endParaRPr lang="it-IT" sz="2400" b="1" dirty="0">
              <a:latin typeface="Tempus Sans ITC" panose="04020404030D07020202" pitchFamily="82" charset="0"/>
              <a:cs typeface="Gisha" panose="020B0502040204020203" pitchFamily="34" charset="-79"/>
            </a:endParaRPr>
          </a:p>
        </p:txBody>
      </p:sp>
      <p:sp>
        <p:nvSpPr>
          <p:cNvPr id="62" name="Rettangolo arrotondato 44">
            <a:extLst>
              <a:ext uri="{FF2B5EF4-FFF2-40B4-BE49-F238E27FC236}">
                <a16:creationId xmlns:a16="http://schemas.microsoft.com/office/drawing/2014/main" id="{E2E98E02-3963-47B4-85D8-770FE1AC24E6}"/>
              </a:ext>
            </a:extLst>
          </p:cNvPr>
          <p:cNvSpPr/>
          <p:nvPr/>
        </p:nvSpPr>
        <p:spPr>
          <a:xfrm>
            <a:off x="6441552" y="101242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63" name="Rettangolo arrotondato 44">
            <a:extLst>
              <a:ext uri="{FF2B5EF4-FFF2-40B4-BE49-F238E27FC236}">
                <a16:creationId xmlns:a16="http://schemas.microsoft.com/office/drawing/2014/main" id="{F4DD9749-2497-4171-9BDE-0EC483C54576}"/>
              </a:ext>
            </a:extLst>
          </p:cNvPr>
          <p:cNvSpPr/>
          <p:nvPr/>
        </p:nvSpPr>
        <p:spPr>
          <a:xfrm>
            <a:off x="6331502" y="191219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64" name="CasellaDiTesto 63">
            <a:extLst>
              <a:ext uri="{FF2B5EF4-FFF2-40B4-BE49-F238E27FC236}">
                <a16:creationId xmlns:a16="http://schemas.microsoft.com/office/drawing/2014/main" id="{559933C5-CE8B-4CCA-87A2-CBFFF7F21133}"/>
              </a:ext>
            </a:extLst>
          </p:cNvPr>
          <p:cNvSpPr txBox="1"/>
          <p:nvPr/>
        </p:nvSpPr>
        <p:spPr>
          <a:xfrm>
            <a:off x="7608285" y="3226103"/>
            <a:ext cx="3383907" cy="461665"/>
          </a:xfrm>
          <a:prstGeom prst="rect">
            <a:avLst/>
          </a:prstGeom>
          <a:noFill/>
        </p:spPr>
        <p:txBody>
          <a:bodyPr wrap="square" rtlCol="0">
            <a:spAutoFit/>
          </a:bodyPr>
          <a:lstStyle/>
          <a:p>
            <a:pPr lvl="0" defTabSz="914400">
              <a:spcBef>
                <a:spcPts val="1000"/>
              </a:spcBef>
              <a:defRPr/>
            </a:pPr>
            <a:r>
              <a:rPr lang="it-IT" sz="2400" b="1">
                <a:latin typeface="Tempus Sans ITC" panose="04020404030D07020202" pitchFamily="82" charset="0"/>
                <a:cs typeface="Gisha" panose="020B0502040204020203" pitchFamily="34" charset="-79"/>
              </a:rPr>
              <a:t>Tasso di crescita (CAGR)</a:t>
            </a:r>
            <a:endParaRPr lang="it-IT" sz="2400" b="1" dirty="0">
              <a:latin typeface="Tempus Sans ITC" panose="04020404030D07020202" pitchFamily="82" charset="0"/>
              <a:cs typeface="Gisha" panose="020B0502040204020203" pitchFamily="34" charset="-79"/>
            </a:endParaRPr>
          </a:p>
        </p:txBody>
      </p:sp>
      <p:sp>
        <p:nvSpPr>
          <p:cNvPr id="65" name="CasellaDiTesto 64">
            <a:extLst>
              <a:ext uri="{FF2B5EF4-FFF2-40B4-BE49-F238E27FC236}">
                <a16:creationId xmlns:a16="http://schemas.microsoft.com/office/drawing/2014/main" id="{EE4E39E8-7F2A-4E1D-90CB-485F947EB094}"/>
              </a:ext>
            </a:extLst>
          </p:cNvPr>
          <p:cNvSpPr txBox="1"/>
          <p:nvPr/>
        </p:nvSpPr>
        <p:spPr>
          <a:xfrm>
            <a:off x="6759182" y="3901669"/>
            <a:ext cx="5140296" cy="461665"/>
          </a:xfrm>
          <a:prstGeom prst="rect">
            <a:avLst/>
          </a:prstGeom>
          <a:noFill/>
        </p:spPr>
        <p:txBody>
          <a:bodyPr wrap="square" rtlCol="0">
            <a:spAutoFit/>
          </a:bodyPr>
          <a:lstStyle/>
          <a:p>
            <a:pPr lvl="0" algn="ctr">
              <a:defRPr/>
            </a:pPr>
            <a:r>
              <a:rPr lang="it-IT" sz="2400" b="1">
                <a:solidFill>
                  <a:schemeClr val="tx1">
                    <a:lumMod val="95000"/>
                  </a:schemeClr>
                </a:solidFill>
              </a:rPr>
              <a:t> INDICATORI DI PERFORMANCE</a:t>
            </a:r>
          </a:p>
        </p:txBody>
      </p:sp>
      <p:sp>
        <p:nvSpPr>
          <p:cNvPr id="16" name="Fumetto: rettangolo 15">
            <a:extLst>
              <a:ext uri="{FF2B5EF4-FFF2-40B4-BE49-F238E27FC236}">
                <a16:creationId xmlns:a16="http://schemas.microsoft.com/office/drawing/2014/main" id="{219A229D-BFC5-4199-B5A7-B37C764CD4C6}"/>
              </a:ext>
            </a:extLst>
          </p:cNvPr>
          <p:cNvSpPr/>
          <p:nvPr/>
        </p:nvSpPr>
        <p:spPr>
          <a:xfrm rot="10800000">
            <a:off x="6759181" y="4763429"/>
            <a:ext cx="5190275" cy="700932"/>
          </a:xfrm>
          <a:prstGeom prst="wedgeRectCallout">
            <a:avLst>
              <a:gd name="adj1" fmla="val -19213"/>
              <a:gd name="adj2" fmla="val 92114"/>
            </a:avLst>
          </a:prstGeom>
          <a:solidFill>
            <a:srgbClr val="FFC0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CasellaDiTesto 65">
            <a:extLst>
              <a:ext uri="{FF2B5EF4-FFF2-40B4-BE49-F238E27FC236}">
                <a16:creationId xmlns:a16="http://schemas.microsoft.com/office/drawing/2014/main" id="{C97EBEFD-378E-49EF-99BB-E72454495025}"/>
              </a:ext>
            </a:extLst>
          </p:cNvPr>
          <p:cNvSpPr txBox="1"/>
          <p:nvPr/>
        </p:nvSpPr>
        <p:spPr>
          <a:xfrm>
            <a:off x="7156749" y="4866510"/>
            <a:ext cx="779381" cy="338554"/>
          </a:xfrm>
          <a:prstGeom prst="rect">
            <a:avLst/>
          </a:prstGeom>
          <a:noFill/>
        </p:spPr>
        <p:txBody>
          <a:bodyPr wrap="none" rtlCol="0">
            <a:spAutoFit/>
          </a:bodyPr>
          <a:lstStyle/>
          <a:p>
            <a:r>
              <a:rPr lang="it-IT" sz="1600"/>
              <a:t>Ricavi</a:t>
            </a:r>
            <a:endParaRPr lang="it-IT" sz="1600" dirty="0"/>
          </a:p>
        </p:txBody>
      </p:sp>
      <p:sp>
        <p:nvSpPr>
          <p:cNvPr id="68" name="CasellaDiTesto 67">
            <a:extLst>
              <a:ext uri="{FF2B5EF4-FFF2-40B4-BE49-F238E27FC236}">
                <a16:creationId xmlns:a16="http://schemas.microsoft.com/office/drawing/2014/main" id="{6FDF2901-0125-4601-AA5E-ABC5EBDBC586}"/>
              </a:ext>
            </a:extLst>
          </p:cNvPr>
          <p:cNvSpPr txBox="1"/>
          <p:nvPr/>
        </p:nvSpPr>
        <p:spPr>
          <a:xfrm>
            <a:off x="8813196" y="4830873"/>
            <a:ext cx="853119" cy="338554"/>
          </a:xfrm>
          <a:prstGeom prst="rect">
            <a:avLst/>
          </a:prstGeom>
          <a:noFill/>
        </p:spPr>
        <p:txBody>
          <a:bodyPr wrap="none" rtlCol="0">
            <a:spAutoFit/>
          </a:bodyPr>
          <a:lstStyle/>
          <a:p>
            <a:r>
              <a:rPr lang="it-IT" sz="1600"/>
              <a:t>EBITDA</a:t>
            </a:r>
            <a:endParaRPr lang="it-IT" sz="1600" dirty="0"/>
          </a:p>
        </p:txBody>
      </p:sp>
      <p:sp>
        <p:nvSpPr>
          <p:cNvPr id="74" name="CasellaDiTesto 73">
            <a:extLst>
              <a:ext uri="{FF2B5EF4-FFF2-40B4-BE49-F238E27FC236}">
                <a16:creationId xmlns:a16="http://schemas.microsoft.com/office/drawing/2014/main" id="{E156E042-CBD4-4264-A52E-C34C98F1EB8F}"/>
              </a:ext>
            </a:extLst>
          </p:cNvPr>
          <p:cNvSpPr txBox="1"/>
          <p:nvPr/>
        </p:nvSpPr>
        <p:spPr>
          <a:xfrm>
            <a:off x="10423841" y="4783594"/>
            <a:ext cx="1680596" cy="584775"/>
          </a:xfrm>
          <a:prstGeom prst="rect">
            <a:avLst/>
          </a:prstGeom>
          <a:noFill/>
        </p:spPr>
        <p:txBody>
          <a:bodyPr wrap="square" rtlCol="0">
            <a:spAutoFit/>
          </a:bodyPr>
          <a:lstStyle/>
          <a:p>
            <a:r>
              <a:rPr lang="it-IT" sz="1600"/>
              <a:t>Tasso di occupazione</a:t>
            </a:r>
            <a:endParaRPr lang="it-IT" sz="1600" dirty="0"/>
          </a:p>
        </p:txBody>
      </p:sp>
      <p:sp>
        <p:nvSpPr>
          <p:cNvPr id="79" name="Goccia 78">
            <a:extLst>
              <a:ext uri="{FF2B5EF4-FFF2-40B4-BE49-F238E27FC236}">
                <a16:creationId xmlns:a16="http://schemas.microsoft.com/office/drawing/2014/main" id="{A4B70AF4-4B59-4782-A46A-DE1235A8AB15}"/>
              </a:ext>
            </a:extLst>
          </p:cNvPr>
          <p:cNvSpPr/>
          <p:nvPr/>
        </p:nvSpPr>
        <p:spPr>
          <a:xfrm rot="1905374">
            <a:off x="6868347" y="4934418"/>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80" name="Goccia 79">
            <a:extLst>
              <a:ext uri="{FF2B5EF4-FFF2-40B4-BE49-F238E27FC236}">
                <a16:creationId xmlns:a16="http://schemas.microsoft.com/office/drawing/2014/main" id="{A83331FE-9C3A-4636-B2DD-26C8600E84ED}"/>
              </a:ext>
            </a:extLst>
          </p:cNvPr>
          <p:cNvSpPr/>
          <p:nvPr/>
        </p:nvSpPr>
        <p:spPr>
          <a:xfrm rot="1905374">
            <a:off x="8546645" y="4913580"/>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82" name="Goccia 81">
            <a:extLst>
              <a:ext uri="{FF2B5EF4-FFF2-40B4-BE49-F238E27FC236}">
                <a16:creationId xmlns:a16="http://schemas.microsoft.com/office/drawing/2014/main" id="{B999CE6E-4163-4549-B375-BEF75BEA0CE1}"/>
              </a:ext>
            </a:extLst>
          </p:cNvPr>
          <p:cNvSpPr/>
          <p:nvPr/>
        </p:nvSpPr>
        <p:spPr>
          <a:xfrm rot="1905374">
            <a:off x="10123169" y="4881860"/>
            <a:ext cx="263725" cy="274338"/>
          </a:xfrm>
          <a:prstGeom prst="teardrop">
            <a:avLst>
              <a:gd name="adj" fmla="val 102018"/>
            </a:avLst>
          </a:prstGeom>
          <a:solidFill>
            <a:srgbClr val="B01513"/>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84" name="Rettangolo arrotondato 44">
            <a:extLst>
              <a:ext uri="{FF2B5EF4-FFF2-40B4-BE49-F238E27FC236}">
                <a16:creationId xmlns:a16="http://schemas.microsoft.com/office/drawing/2014/main" id="{750FBEE5-F741-4FAA-806B-8361C4C37C6E}"/>
              </a:ext>
            </a:extLst>
          </p:cNvPr>
          <p:cNvSpPr/>
          <p:nvPr/>
        </p:nvSpPr>
        <p:spPr>
          <a:xfrm>
            <a:off x="7156749" y="3316326"/>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a:t>
            </a:r>
            <a:endParaRPr lang="it-IT" dirty="0"/>
          </a:p>
        </p:txBody>
      </p:sp>
      <p:sp>
        <p:nvSpPr>
          <p:cNvPr id="85" name="Rettangolo arrotondato 44">
            <a:extLst>
              <a:ext uri="{FF2B5EF4-FFF2-40B4-BE49-F238E27FC236}">
                <a16:creationId xmlns:a16="http://schemas.microsoft.com/office/drawing/2014/main" id="{C1CD562C-C37E-4B6D-8BCF-0B416C645427}"/>
              </a:ext>
            </a:extLst>
          </p:cNvPr>
          <p:cNvSpPr/>
          <p:nvPr/>
        </p:nvSpPr>
        <p:spPr>
          <a:xfrm>
            <a:off x="6604227" y="396240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10</a:t>
            </a:r>
            <a:endParaRPr lang="it-IT" dirty="0"/>
          </a:p>
        </p:txBody>
      </p:sp>
      <p:sp>
        <p:nvSpPr>
          <p:cNvPr id="86" name="Rettangolo arrotondato 44">
            <a:extLst>
              <a:ext uri="{FF2B5EF4-FFF2-40B4-BE49-F238E27FC236}">
                <a16:creationId xmlns:a16="http://schemas.microsoft.com/office/drawing/2014/main" id="{44E074A5-A149-4E39-9316-37E4442CE99B}"/>
              </a:ext>
            </a:extLst>
          </p:cNvPr>
          <p:cNvSpPr/>
          <p:nvPr/>
        </p:nvSpPr>
        <p:spPr>
          <a:xfrm>
            <a:off x="6495965" y="4563395"/>
            <a:ext cx="863520"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11-13</a:t>
            </a:r>
            <a:endParaRPr lang="it-IT" dirty="0"/>
          </a:p>
        </p:txBody>
      </p:sp>
      <p:sp>
        <p:nvSpPr>
          <p:cNvPr id="93" name="Rettangolo arrotondato 44">
            <a:extLst>
              <a:ext uri="{FF2B5EF4-FFF2-40B4-BE49-F238E27FC236}">
                <a16:creationId xmlns:a16="http://schemas.microsoft.com/office/drawing/2014/main" id="{604A5681-F4B7-46D8-9682-A3EC3561269C}"/>
              </a:ext>
            </a:extLst>
          </p:cNvPr>
          <p:cNvSpPr/>
          <p:nvPr/>
        </p:nvSpPr>
        <p:spPr>
          <a:xfrm>
            <a:off x="6283007" y="574681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14</a:t>
            </a:r>
            <a:endParaRPr lang="it-IT" dirty="0"/>
          </a:p>
        </p:txBody>
      </p:sp>
      <p:sp>
        <p:nvSpPr>
          <p:cNvPr id="94" name="Rettangolo arrotondato 44">
            <a:extLst>
              <a:ext uri="{FF2B5EF4-FFF2-40B4-BE49-F238E27FC236}">
                <a16:creationId xmlns:a16="http://schemas.microsoft.com/office/drawing/2014/main" id="{1875AF7C-78DD-40F8-8D97-9DE7A1A5188E}"/>
              </a:ext>
            </a:extLst>
          </p:cNvPr>
          <p:cNvSpPr/>
          <p:nvPr/>
        </p:nvSpPr>
        <p:spPr>
          <a:xfrm>
            <a:off x="256172" y="3866672"/>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spTree>
    <p:extLst>
      <p:ext uri="{BB962C8B-B14F-4D97-AF65-F5344CB8AC3E}">
        <p14:creationId xmlns:p14="http://schemas.microsoft.com/office/powerpoint/2010/main" val="1806618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Elaborazione 42">
            <a:extLst>
              <a:ext uri="{FF2B5EF4-FFF2-40B4-BE49-F238E27FC236}">
                <a16:creationId xmlns:a16="http://schemas.microsoft.com/office/drawing/2014/main" id="{FA889B62-EF5E-491B-871C-F7E198A29E3F}"/>
              </a:ext>
            </a:extLst>
          </p:cNvPr>
          <p:cNvSpPr/>
          <p:nvPr/>
        </p:nvSpPr>
        <p:spPr>
          <a:xfrm>
            <a:off x="4314" y="5583462"/>
            <a:ext cx="8212347" cy="1286696"/>
          </a:xfrm>
          <a:prstGeom prst="flowChartProcess">
            <a:avLst/>
          </a:prstGeom>
          <a:solidFill>
            <a:srgbClr val="B68E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4" name="Elaborazione 13">
            <a:extLst>
              <a:ext uri="{FF2B5EF4-FFF2-40B4-BE49-F238E27FC236}">
                <a16:creationId xmlns:a16="http://schemas.microsoft.com/office/drawing/2014/main" id="{D196522F-FD5B-4D98-8E11-918D3F154707}"/>
              </a:ext>
            </a:extLst>
          </p:cNvPr>
          <p:cNvSpPr/>
          <p:nvPr/>
        </p:nvSpPr>
        <p:spPr>
          <a:xfrm>
            <a:off x="61519" y="366790"/>
            <a:ext cx="8212347" cy="2226598"/>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a:ln>
                  <a:noFill/>
                </a:ln>
                <a:solidFill>
                  <a:prstClr val="white"/>
                </a:solidFill>
                <a:effectLst/>
                <a:uLnTx/>
                <a:uFillTx/>
                <a:latin typeface="Microsoft Yi Baiti" panose="03000500000000000000" pitchFamily="66" charset="0"/>
                <a:ea typeface="Microsoft Yi Baiti" panose="03000500000000000000" pitchFamily="66" charset="0"/>
                <a:cs typeface="+mn-cs"/>
              </a:rPr>
              <a:t>7</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La metodologia 2/4</a:t>
            </a:r>
          </a:p>
        </p:txBody>
      </p:sp>
      <p:sp>
        <p:nvSpPr>
          <p:cNvPr id="16" name="Goccia 15">
            <a:extLst>
              <a:ext uri="{FF2B5EF4-FFF2-40B4-BE49-F238E27FC236}">
                <a16:creationId xmlns:a16="http://schemas.microsoft.com/office/drawing/2014/main" id="{CAACC758-F1BB-41E1-A77A-2FC8748E68BC}"/>
              </a:ext>
            </a:extLst>
          </p:cNvPr>
          <p:cNvSpPr/>
          <p:nvPr/>
        </p:nvSpPr>
        <p:spPr>
          <a:xfrm rot="2700000">
            <a:off x="-2281607" y="530527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1"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24" name="Rettangolo arrotondato 23"/>
          <p:cNvSpPr/>
          <p:nvPr/>
        </p:nvSpPr>
        <p:spPr>
          <a:xfrm>
            <a:off x="-3202570" y="0"/>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Note sviluppo</a:t>
            </a:r>
          </a:p>
          <a:p>
            <a:pPr marL="0" marR="0" lvl="0" indent="0" algn="l" defTabSz="457200" rtl="0" eaLnBrk="1" fontAlgn="auto" latinLnBrk="0" hangingPunct="1">
              <a:lnSpc>
                <a:spcPct val="100000"/>
              </a:lnSpc>
              <a:spcBef>
                <a:spcPts val="0"/>
              </a:spcBef>
              <a:spcAft>
                <a:spcPts val="0"/>
              </a:spcAft>
              <a:buClrTx/>
              <a:buSzTx/>
              <a:buFontTx/>
              <a:buNone/>
              <a:tabLst/>
              <a:defRPr/>
            </a:pPr>
            <a:endParaRPr lang="it-IT" sz="1400" b="1">
              <a:solidFill>
                <a:prstClr val="black"/>
              </a:solidFill>
              <a:latin typeface="Century Gothic"/>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i="0" u="none" strike="noStrike" kern="1200" cap="none" spc="0" normalizeH="0" baseline="0" noProof="0">
                <a:ln>
                  <a:noFill/>
                </a:ln>
                <a:solidFill>
                  <a:prstClr val="black"/>
                </a:solidFill>
                <a:effectLst/>
                <a:uLnTx/>
                <a:uFillTx/>
                <a:latin typeface="Century Gothic"/>
                <a:ea typeface="+mn-ea"/>
                <a:cs typeface="+mn-cs"/>
              </a:rPr>
              <a:t>Popup</a:t>
            </a:r>
          </a:p>
          <a:p>
            <a:pPr marL="0" marR="0" lvl="0" indent="0" algn="l" defTabSz="457200" rtl="0" eaLnBrk="1" fontAlgn="auto" latinLnBrk="0" hangingPunct="1">
              <a:lnSpc>
                <a:spcPct val="100000"/>
              </a:lnSpc>
              <a:spcBef>
                <a:spcPts val="0"/>
              </a:spcBef>
              <a:spcAft>
                <a:spcPts val="0"/>
              </a:spcAft>
              <a:buClrTx/>
              <a:buSzTx/>
              <a:buFontTx/>
              <a:buNone/>
              <a:tabLst/>
              <a:defRPr/>
            </a:pPr>
            <a:endParaRPr lang="it-IT" sz="1400" b="1">
              <a:solidFill>
                <a:prstClr val="black"/>
              </a:solidFill>
              <a:latin typeface="Century Gothic"/>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400" b="1" i="0" u="none" strike="noStrike" kern="1200" cap="none" spc="0" normalizeH="0" baseline="0" noProof="0">
                <a:ln>
                  <a:noFill/>
                </a:ln>
                <a:solidFill>
                  <a:prstClr val="black"/>
                </a:solidFill>
                <a:effectLst/>
                <a:uLnTx/>
                <a:uFillTx/>
                <a:latin typeface="Century Gothic"/>
                <a:ea typeface="+mn-ea"/>
                <a:cs typeface="+mn-cs"/>
              </a:rPr>
              <a:t>Immagini</a:t>
            </a:r>
          </a:p>
          <a:p>
            <a:pPr lvl="0">
              <a:defRPr/>
            </a:pPr>
            <a:r>
              <a:rPr lang="it-IT" sz="1400">
                <a:solidFill>
                  <a:prstClr val="black"/>
                </a:solidFill>
              </a:rPr>
              <a:t>https://www.freepik.com/free-photo/closeup-of-hand-holding-stopwatch_2766024.htm#term=performance&amp;page=1&amp;position=19</a:t>
            </a:r>
            <a:endParaRPr kumimoji="0" lang="it-IT" sz="1400" i="0" u="none" strike="noStrike" kern="1200" cap="none" spc="0" normalizeH="0" baseline="0" noProof="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1"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t-IT" sz="1400" b="0" i="0" u="none" strike="noStrike" kern="1200" cap="none" spc="0" normalizeH="0" baseline="0" noProof="0" dirty="0">
              <a:ln>
                <a:noFill/>
              </a:ln>
              <a:solidFill>
                <a:prstClr val="black"/>
              </a:solidFill>
              <a:effectLst/>
              <a:uLnTx/>
              <a:uFillTx/>
              <a:latin typeface="Century Gothic"/>
              <a:ea typeface="+mn-ea"/>
              <a:cs typeface="+mn-cs"/>
            </a:endParaRPr>
          </a:p>
        </p:txBody>
      </p:sp>
      <p:sp>
        <p:nvSpPr>
          <p:cNvPr id="4" name="CasellaDiTesto 3"/>
          <p:cNvSpPr txBox="1"/>
          <p:nvPr/>
        </p:nvSpPr>
        <p:spPr>
          <a:xfrm>
            <a:off x="61519" y="2699846"/>
            <a:ext cx="3905236" cy="369332"/>
          </a:xfrm>
          <a:prstGeom prst="rect">
            <a:avLst/>
          </a:prstGeom>
          <a:noFill/>
        </p:spPr>
        <p:txBody>
          <a:bodyPr wrap="none" rtlCol="0">
            <a:spAutoFit/>
          </a:bodyPr>
          <a:lstStyle/>
          <a:p>
            <a:pPr lvl="0"/>
            <a:r>
              <a:rPr lang="it-IT" b="1">
                <a:solidFill>
                  <a:schemeClr val="tx1">
                    <a:lumMod val="95000"/>
                  </a:schemeClr>
                </a:solidFill>
              </a:rPr>
              <a:t>Misure di performance analizzate</a:t>
            </a:r>
            <a:endParaRPr kumimoji="0" lang="it-IT" b="1" i="0" u="none" strike="noStrike" kern="1200" cap="none" spc="0" normalizeH="0" baseline="0" noProof="0" dirty="0">
              <a:ln>
                <a:noFill/>
              </a:ln>
              <a:solidFill>
                <a:schemeClr val="tx1">
                  <a:lumMod val="95000"/>
                </a:schemeClr>
              </a:solidFill>
              <a:effectLst/>
              <a:uLnTx/>
              <a:uFillTx/>
              <a:latin typeface="Century Gothic"/>
            </a:endParaRPr>
          </a:p>
        </p:txBody>
      </p:sp>
      <p:sp>
        <p:nvSpPr>
          <p:cNvPr id="11" name="Rettangolo 10"/>
          <p:cNvSpPr/>
          <p:nvPr/>
        </p:nvSpPr>
        <p:spPr>
          <a:xfrm>
            <a:off x="-421302" y="3207933"/>
            <a:ext cx="1504779" cy="454292"/>
          </a:xfrm>
          <a:prstGeom prst="rect">
            <a:avLst/>
          </a:prstGeom>
        </p:spPr>
        <p:txBody>
          <a:bodyPr wrap="square">
            <a:spAutoFit/>
          </a:bodyPr>
          <a:lstStyle/>
          <a:p>
            <a:pPr lvl="1">
              <a:lnSpc>
                <a:spcPct val="150000"/>
              </a:lnSpc>
            </a:pPr>
            <a:r>
              <a:rPr lang="it-IT" b="1">
                <a:solidFill>
                  <a:schemeClr val="tx1">
                    <a:lumMod val="95000"/>
                  </a:schemeClr>
                </a:solidFill>
              </a:rPr>
              <a:t>RICAVI</a:t>
            </a:r>
            <a:endParaRPr kumimoji="0" lang="it-IT" b="1" i="0" u="none" strike="noStrike" kern="1200" cap="none" spc="0" normalizeH="0" baseline="0" noProof="0" dirty="0">
              <a:ln>
                <a:noFill/>
              </a:ln>
              <a:solidFill>
                <a:schemeClr val="tx1">
                  <a:lumMod val="95000"/>
                </a:schemeClr>
              </a:solidFill>
              <a:effectLst/>
              <a:uLnTx/>
              <a:uFillTx/>
              <a:latin typeface="Century Gothic"/>
              <a:cs typeface="Arial" charset="0"/>
            </a:endParaRPr>
          </a:p>
        </p:txBody>
      </p:sp>
      <p:sp>
        <p:nvSpPr>
          <p:cNvPr id="12" name="CasellaDiTesto 11"/>
          <p:cNvSpPr txBox="1"/>
          <p:nvPr/>
        </p:nvSpPr>
        <p:spPr>
          <a:xfrm>
            <a:off x="589346" y="1228014"/>
            <a:ext cx="6972443" cy="1153521"/>
          </a:xfrm>
          <a:prstGeom prst="rect">
            <a:avLst/>
          </a:prstGeom>
          <a:noFill/>
        </p:spPr>
        <p:txBody>
          <a:bodyPr wrap="square" rtlCol="0">
            <a:spAutoFit/>
          </a:bodyPr>
          <a:lstStyle/>
          <a:p>
            <a:pPr lvl="0">
              <a:lnSpc>
                <a:spcPct val="150000"/>
              </a:lnSpc>
            </a:pPr>
            <a:r>
              <a:rPr lang="it-IT" sz="1600">
                <a:solidFill>
                  <a:prstClr val="white"/>
                </a:solidFill>
              </a:rPr>
              <a:t>Variazioni registrate da parametri economici calcolate su:</a:t>
            </a:r>
          </a:p>
          <a:p>
            <a:pPr lvl="1">
              <a:lnSpc>
                <a:spcPct val="150000"/>
              </a:lnSpc>
            </a:pPr>
            <a:r>
              <a:rPr lang="it-IT" sz="1600">
                <a:solidFill>
                  <a:prstClr val="white"/>
                </a:solidFill>
              </a:rPr>
              <a:t>dati finanziari consolidati;</a:t>
            </a:r>
          </a:p>
          <a:p>
            <a:pPr lvl="1">
              <a:lnSpc>
                <a:spcPct val="150000"/>
              </a:lnSpc>
            </a:pPr>
            <a:r>
              <a:rPr lang="it-IT" sz="1600">
                <a:solidFill>
                  <a:prstClr val="white"/>
                </a:solidFill>
              </a:rPr>
              <a:t>bilanci della società controllante (operative).</a:t>
            </a:r>
          </a:p>
        </p:txBody>
      </p:sp>
      <p:sp>
        <p:nvSpPr>
          <p:cNvPr id="45" name="CasellaDiTesto 44">
            <a:extLst>
              <a:ext uri="{FF2B5EF4-FFF2-40B4-BE49-F238E27FC236}">
                <a16:creationId xmlns:a16="http://schemas.microsoft.com/office/drawing/2014/main" id="{D465BE10-A881-4B24-A4B5-D3E1CDD418BF}"/>
              </a:ext>
            </a:extLst>
          </p:cNvPr>
          <p:cNvSpPr txBox="1"/>
          <p:nvPr/>
        </p:nvSpPr>
        <p:spPr>
          <a:xfrm>
            <a:off x="154768" y="566912"/>
            <a:ext cx="7264361" cy="584775"/>
          </a:xfrm>
          <a:prstGeom prst="rect">
            <a:avLst/>
          </a:prstGeom>
          <a:noFill/>
        </p:spPr>
        <p:txBody>
          <a:bodyPr wrap="square" rtlCol="0">
            <a:spAutoFit/>
          </a:bodyPr>
          <a:lstStyle/>
          <a:p>
            <a:pPr lvl="0"/>
            <a:r>
              <a:rPr lang="it-IT" sz="1600" b="1">
                <a:solidFill>
                  <a:schemeClr val="tx1">
                    <a:lumMod val="85000"/>
                  </a:schemeClr>
                </a:solidFill>
              </a:rPr>
              <a:t>Impatto economico generato dagli operatori di Private Equity e Venture Capital sulle aziende target.</a:t>
            </a:r>
            <a:endParaRPr kumimoji="0" lang="it-IT" sz="1600" b="1" i="0" u="none" strike="noStrike" kern="1200" cap="none" spc="0" normalizeH="0" baseline="0" noProof="0" dirty="0">
              <a:ln>
                <a:noFill/>
              </a:ln>
              <a:solidFill>
                <a:schemeClr val="tx1">
                  <a:lumMod val="85000"/>
                </a:schemeClr>
              </a:solidFill>
              <a:effectLst/>
              <a:uLnTx/>
              <a:uFillTx/>
              <a:latin typeface="Century Gothic"/>
            </a:endParaRPr>
          </a:p>
        </p:txBody>
      </p:sp>
      <p:sp>
        <p:nvSpPr>
          <p:cNvPr id="50" name="Goccia 49">
            <a:extLst>
              <a:ext uri="{FF2B5EF4-FFF2-40B4-BE49-F238E27FC236}">
                <a16:creationId xmlns:a16="http://schemas.microsoft.com/office/drawing/2014/main" id="{76500CFD-1AA4-4D4E-972A-E6DBAE2A0B48}"/>
              </a:ext>
            </a:extLst>
          </p:cNvPr>
          <p:cNvSpPr/>
          <p:nvPr/>
        </p:nvSpPr>
        <p:spPr>
          <a:xfrm rot="1905374">
            <a:off x="740330" y="1740819"/>
            <a:ext cx="263725" cy="274338"/>
          </a:xfrm>
          <a:prstGeom prst="teardrop">
            <a:avLst>
              <a:gd name="adj" fmla="val 102018"/>
            </a:avLst>
          </a:prstGeom>
          <a:solidFill>
            <a:srgbClr val="B68E15"/>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51" name="Goccia 50">
            <a:extLst>
              <a:ext uri="{FF2B5EF4-FFF2-40B4-BE49-F238E27FC236}">
                <a16:creationId xmlns:a16="http://schemas.microsoft.com/office/drawing/2014/main" id="{57ECAACC-8C43-4381-B862-7A89E94B1BAC}"/>
              </a:ext>
            </a:extLst>
          </p:cNvPr>
          <p:cNvSpPr/>
          <p:nvPr/>
        </p:nvSpPr>
        <p:spPr>
          <a:xfrm rot="1905374">
            <a:off x="740332" y="2102670"/>
            <a:ext cx="263725" cy="274338"/>
          </a:xfrm>
          <a:prstGeom prst="teardrop">
            <a:avLst>
              <a:gd name="adj" fmla="val 102018"/>
            </a:avLst>
          </a:prstGeom>
          <a:solidFill>
            <a:srgbClr val="B68E15"/>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it-IT"/>
          </a:p>
        </p:txBody>
      </p:sp>
      <p:sp>
        <p:nvSpPr>
          <p:cNvPr id="73" name="Rettangolo arrotondato 44">
            <a:extLst>
              <a:ext uri="{FF2B5EF4-FFF2-40B4-BE49-F238E27FC236}">
                <a16:creationId xmlns:a16="http://schemas.microsoft.com/office/drawing/2014/main" id="{461E1B59-76EE-40BE-AB6A-728A50A8BBD2}"/>
              </a:ext>
            </a:extLst>
          </p:cNvPr>
          <p:cNvSpPr/>
          <p:nvPr/>
        </p:nvSpPr>
        <p:spPr>
          <a:xfrm>
            <a:off x="-250801" y="620818"/>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a:t>
            </a:r>
            <a:endParaRPr lang="it-IT" dirty="0"/>
          </a:p>
        </p:txBody>
      </p:sp>
      <p:sp>
        <p:nvSpPr>
          <p:cNvPr id="87" name="Rettangolo arrotondato 44">
            <a:extLst>
              <a:ext uri="{FF2B5EF4-FFF2-40B4-BE49-F238E27FC236}">
                <a16:creationId xmlns:a16="http://schemas.microsoft.com/office/drawing/2014/main" id="{8B36CA5A-F602-43E0-893D-30E1E7D1C4B4}"/>
              </a:ext>
            </a:extLst>
          </p:cNvPr>
          <p:cNvSpPr/>
          <p:nvPr/>
        </p:nvSpPr>
        <p:spPr>
          <a:xfrm>
            <a:off x="154768" y="1337899"/>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88" name="Rettangolo arrotondato 44">
            <a:extLst>
              <a:ext uri="{FF2B5EF4-FFF2-40B4-BE49-F238E27FC236}">
                <a16:creationId xmlns:a16="http://schemas.microsoft.com/office/drawing/2014/main" id="{539906FE-B06D-4B8A-A503-E4954203DA5A}"/>
              </a:ext>
            </a:extLst>
          </p:cNvPr>
          <p:cNvSpPr/>
          <p:nvPr/>
        </p:nvSpPr>
        <p:spPr>
          <a:xfrm>
            <a:off x="59669" y="1832859"/>
            <a:ext cx="623894"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3-4</a:t>
            </a:r>
            <a:endParaRPr lang="it-IT" dirty="0"/>
          </a:p>
        </p:txBody>
      </p:sp>
      <p:sp>
        <p:nvSpPr>
          <p:cNvPr id="90" name="Rettangolo arrotondato 44">
            <a:extLst>
              <a:ext uri="{FF2B5EF4-FFF2-40B4-BE49-F238E27FC236}">
                <a16:creationId xmlns:a16="http://schemas.microsoft.com/office/drawing/2014/main" id="{E04CD0AB-27F1-4EA9-A825-779D9E5BD515}"/>
              </a:ext>
            </a:extLst>
          </p:cNvPr>
          <p:cNvSpPr/>
          <p:nvPr/>
        </p:nvSpPr>
        <p:spPr>
          <a:xfrm>
            <a:off x="-342278" y="2717960"/>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91" name="Rettangolo arrotondato 44">
            <a:extLst>
              <a:ext uri="{FF2B5EF4-FFF2-40B4-BE49-F238E27FC236}">
                <a16:creationId xmlns:a16="http://schemas.microsoft.com/office/drawing/2014/main" id="{6BD117E6-6FEC-49EB-878B-34F51498FA72}"/>
              </a:ext>
            </a:extLst>
          </p:cNvPr>
          <p:cNvSpPr/>
          <p:nvPr/>
        </p:nvSpPr>
        <p:spPr>
          <a:xfrm>
            <a:off x="410118" y="3560472"/>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6</a:t>
            </a:r>
            <a:endParaRPr lang="it-IT" dirty="0"/>
          </a:p>
        </p:txBody>
      </p:sp>
      <p:pic>
        <p:nvPicPr>
          <p:cNvPr id="7" name="Immagine 6">
            <a:extLst>
              <a:ext uri="{FF2B5EF4-FFF2-40B4-BE49-F238E27FC236}">
                <a16:creationId xmlns:a16="http://schemas.microsoft.com/office/drawing/2014/main" id="{02FC8199-95B9-404A-90E8-6DCD95D88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6765953" y="1428382"/>
            <a:ext cx="6384409" cy="4467684"/>
          </a:xfrm>
          <a:prstGeom prst="rect">
            <a:avLst/>
          </a:prstGeom>
        </p:spPr>
      </p:pic>
      <p:sp>
        <p:nvSpPr>
          <p:cNvPr id="94" name="Rettangolo arrotondato 44">
            <a:extLst>
              <a:ext uri="{FF2B5EF4-FFF2-40B4-BE49-F238E27FC236}">
                <a16:creationId xmlns:a16="http://schemas.microsoft.com/office/drawing/2014/main" id="{AAA02235-E73A-4681-A77F-E839902572A4}"/>
              </a:ext>
            </a:extLst>
          </p:cNvPr>
          <p:cNvSpPr/>
          <p:nvPr/>
        </p:nvSpPr>
        <p:spPr>
          <a:xfrm>
            <a:off x="8096410" y="70259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a:t>
            </a:r>
            <a:endParaRPr lang="it-IT" dirty="0"/>
          </a:p>
        </p:txBody>
      </p:sp>
      <p:sp>
        <p:nvSpPr>
          <p:cNvPr id="38" name="Rettangolo 37">
            <a:extLst>
              <a:ext uri="{FF2B5EF4-FFF2-40B4-BE49-F238E27FC236}">
                <a16:creationId xmlns:a16="http://schemas.microsoft.com/office/drawing/2014/main" id="{801D281D-FF9B-48F1-9B69-61662D42568C}"/>
              </a:ext>
            </a:extLst>
          </p:cNvPr>
          <p:cNvSpPr/>
          <p:nvPr/>
        </p:nvSpPr>
        <p:spPr>
          <a:xfrm>
            <a:off x="-448670" y="4120794"/>
            <a:ext cx="1504779" cy="454292"/>
          </a:xfrm>
          <a:prstGeom prst="rect">
            <a:avLst/>
          </a:prstGeom>
        </p:spPr>
        <p:txBody>
          <a:bodyPr wrap="square">
            <a:spAutoFit/>
          </a:bodyPr>
          <a:lstStyle/>
          <a:p>
            <a:pPr lvl="1">
              <a:lnSpc>
                <a:spcPct val="150000"/>
              </a:lnSpc>
            </a:pPr>
            <a:r>
              <a:rPr lang="it-IT" b="1">
                <a:solidFill>
                  <a:schemeClr val="tx1">
                    <a:lumMod val="95000"/>
                  </a:schemeClr>
                </a:solidFill>
              </a:rPr>
              <a:t>EBITDA</a:t>
            </a:r>
            <a:endParaRPr kumimoji="0" lang="it-IT" b="1" i="0" u="none" strike="noStrike" kern="1200" cap="none" spc="0" normalizeH="0" baseline="0" noProof="0" dirty="0">
              <a:ln>
                <a:noFill/>
              </a:ln>
              <a:solidFill>
                <a:schemeClr val="tx1">
                  <a:lumMod val="95000"/>
                </a:schemeClr>
              </a:solidFill>
              <a:effectLst/>
              <a:uLnTx/>
              <a:uFillTx/>
              <a:latin typeface="Century Gothic"/>
              <a:cs typeface="Arial" charset="0"/>
            </a:endParaRPr>
          </a:p>
        </p:txBody>
      </p:sp>
      <p:sp>
        <p:nvSpPr>
          <p:cNvPr id="39" name="Rettangolo 38">
            <a:extLst>
              <a:ext uri="{FF2B5EF4-FFF2-40B4-BE49-F238E27FC236}">
                <a16:creationId xmlns:a16="http://schemas.microsoft.com/office/drawing/2014/main" id="{EFD0B10E-4A15-49C6-B1C7-421A34ABE6A2}"/>
              </a:ext>
            </a:extLst>
          </p:cNvPr>
          <p:cNvSpPr/>
          <p:nvPr/>
        </p:nvSpPr>
        <p:spPr>
          <a:xfrm>
            <a:off x="-437286" y="5728030"/>
            <a:ext cx="2386530" cy="454292"/>
          </a:xfrm>
          <a:prstGeom prst="rect">
            <a:avLst/>
          </a:prstGeom>
        </p:spPr>
        <p:txBody>
          <a:bodyPr wrap="square">
            <a:spAutoFit/>
          </a:bodyPr>
          <a:lstStyle/>
          <a:p>
            <a:pPr lvl="1">
              <a:lnSpc>
                <a:spcPct val="150000"/>
              </a:lnSpc>
            </a:pPr>
            <a:r>
              <a:rPr lang="it-IT" b="1">
                <a:solidFill>
                  <a:schemeClr val="tx1">
                    <a:lumMod val="95000"/>
                  </a:schemeClr>
                </a:solidFill>
              </a:rPr>
              <a:t>OCCUPAZIONE</a:t>
            </a:r>
            <a:endParaRPr kumimoji="0" lang="it-IT" b="1" i="0" u="none" strike="noStrike" kern="1200" cap="none" spc="0" normalizeH="0" baseline="0" noProof="0" dirty="0">
              <a:ln>
                <a:noFill/>
              </a:ln>
              <a:solidFill>
                <a:schemeClr val="tx1">
                  <a:lumMod val="95000"/>
                </a:schemeClr>
              </a:solidFill>
              <a:effectLst/>
              <a:uLnTx/>
              <a:uFillTx/>
              <a:latin typeface="Century Gothic"/>
              <a:cs typeface="Arial" charset="0"/>
            </a:endParaRPr>
          </a:p>
        </p:txBody>
      </p:sp>
      <p:sp>
        <p:nvSpPr>
          <p:cNvPr id="40" name="CasellaDiTesto 39">
            <a:extLst>
              <a:ext uri="{FF2B5EF4-FFF2-40B4-BE49-F238E27FC236}">
                <a16:creationId xmlns:a16="http://schemas.microsoft.com/office/drawing/2014/main" id="{C7AB987B-8C4B-4D1B-90E3-A650419D1414}"/>
              </a:ext>
            </a:extLst>
          </p:cNvPr>
          <p:cNvSpPr txBox="1"/>
          <p:nvPr/>
        </p:nvSpPr>
        <p:spPr>
          <a:xfrm>
            <a:off x="1830745" y="3240230"/>
            <a:ext cx="6014102" cy="584775"/>
          </a:xfrm>
          <a:prstGeom prst="rect">
            <a:avLst/>
          </a:prstGeom>
          <a:noFill/>
        </p:spPr>
        <p:txBody>
          <a:bodyPr wrap="square" rtlCol="0">
            <a:spAutoFit/>
          </a:bodyPr>
          <a:lstStyle/>
          <a:p>
            <a:pPr lvl="0"/>
            <a:r>
              <a:rPr lang="it-IT" sz="1600">
                <a:solidFill>
                  <a:prstClr val="white"/>
                </a:solidFill>
              </a:rPr>
              <a:t>Ammontari inclusi nella voce A1 del bilancio civilistico “Ricavi delle vendite e delle prestazioni”.</a:t>
            </a:r>
          </a:p>
        </p:txBody>
      </p:sp>
      <p:sp>
        <p:nvSpPr>
          <p:cNvPr id="41" name="CasellaDiTesto 40">
            <a:extLst>
              <a:ext uri="{FF2B5EF4-FFF2-40B4-BE49-F238E27FC236}">
                <a16:creationId xmlns:a16="http://schemas.microsoft.com/office/drawing/2014/main" id="{0666D17B-99F7-49F9-9283-7BBC0D192144}"/>
              </a:ext>
            </a:extLst>
          </p:cNvPr>
          <p:cNvSpPr txBox="1"/>
          <p:nvPr/>
        </p:nvSpPr>
        <p:spPr>
          <a:xfrm>
            <a:off x="1949244" y="4171048"/>
            <a:ext cx="6341097" cy="1323439"/>
          </a:xfrm>
          <a:prstGeom prst="rect">
            <a:avLst/>
          </a:prstGeom>
          <a:noFill/>
        </p:spPr>
        <p:txBody>
          <a:bodyPr wrap="square" rtlCol="0">
            <a:spAutoFit/>
          </a:bodyPr>
          <a:lstStyle/>
          <a:p>
            <a:pPr lvl="0"/>
            <a:r>
              <a:rPr lang="it-IT" sz="1600">
                <a:solidFill>
                  <a:prstClr val="white"/>
                </a:solidFill>
              </a:rPr>
              <a:t>Risultato netto escludendo:</a:t>
            </a:r>
          </a:p>
          <a:p>
            <a:pPr marL="285750" lvl="0" indent="-285750">
              <a:buFont typeface="Symbol" panose="05050102010706020507" pitchFamily="18" charset="2"/>
              <a:buChar char=""/>
            </a:pPr>
            <a:r>
              <a:rPr lang="it-IT" sz="1600">
                <a:solidFill>
                  <a:prstClr val="white"/>
                </a:solidFill>
              </a:rPr>
              <a:t>proventi e oneri finanziari; </a:t>
            </a:r>
          </a:p>
          <a:p>
            <a:pPr marL="285750" lvl="0" indent="-285750">
              <a:buFont typeface="Symbol" panose="05050102010706020507" pitchFamily="18" charset="2"/>
              <a:buChar char=""/>
            </a:pPr>
            <a:r>
              <a:rPr lang="it-IT" sz="1600">
                <a:solidFill>
                  <a:prstClr val="white"/>
                </a:solidFill>
              </a:rPr>
              <a:t>imposte sul risultato di esercizio; </a:t>
            </a:r>
          </a:p>
          <a:p>
            <a:pPr marL="285750" lvl="0" indent="-285750">
              <a:buFont typeface="Symbol" panose="05050102010706020507" pitchFamily="18" charset="2"/>
              <a:buChar char=""/>
            </a:pPr>
            <a:r>
              <a:rPr lang="it-IT" sz="1600">
                <a:solidFill>
                  <a:prstClr val="white"/>
                </a:solidFill>
              </a:rPr>
              <a:t>ammortamenti di immobilizzazioni; </a:t>
            </a:r>
          </a:p>
          <a:p>
            <a:pPr marL="285750" lvl="0" indent="-285750">
              <a:buFont typeface="Symbol" panose="05050102010706020507" pitchFamily="18" charset="2"/>
              <a:buChar char=""/>
            </a:pPr>
            <a:r>
              <a:rPr lang="it-IT" sz="1600">
                <a:solidFill>
                  <a:prstClr val="white"/>
                </a:solidFill>
              </a:rPr>
              <a:t>costi e proventi straordinari.</a:t>
            </a:r>
          </a:p>
        </p:txBody>
      </p:sp>
      <p:sp>
        <p:nvSpPr>
          <p:cNvPr id="42" name="CasellaDiTesto 41">
            <a:extLst>
              <a:ext uri="{FF2B5EF4-FFF2-40B4-BE49-F238E27FC236}">
                <a16:creationId xmlns:a16="http://schemas.microsoft.com/office/drawing/2014/main" id="{2E6FCED8-F43A-439A-94F7-5044CE277CB1}"/>
              </a:ext>
            </a:extLst>
          </p:cNvPr>
          <p:cNvSpPr txBox="1"/>
          <p:nvPr/>
        </p:nvSpPr>
        <p:spPr>
          <a:xfrm>
            <a:off x="1899370" y="5782916"/>
            <a:ext cx="5557624" cy="954107"/>
          </a:xfrm>
          <a:prstGeom prst="rect">
            <a:avLst/>
          </a:prstGeom>
          <a:noFill/>
        </p:spPr>
        <p:txBody>
          <a:bodyPr wrap="square" rtlCol="0">
            <a:spAutoFit/>
          </a:bodyPr>
          <a:lstStyle/>
          <a:p>
            <a:pPr lvl="0"/>
            <a:r>
              <a:rPr lang="it-IT" sz="1600">
                <a:solidFill>
                  <a:prstClr val="white"/>
                </a:solidFill>
              </a:rPr>
              <a:t>Numero medio di dipendenti per anno.</a:t>
            </a:r>
          </a:p>
          <a:p>
            <a:pPr lvl="0"/>
            <a:endParaRPr lang="it-IT" sz="800">
              <a:solidFill>
                <a:prstClr val="white"/>
              </a:solidFill>
            </a:endParaRPr>
          </a:p>
          <a:p>
            <a:pPr lvl="0"/>
            <a:r>
              <a:rPr lang="it-IT" sz="1600">
                <a:solidFill>
                  <a:prstClr val="white"/>
                </a:solidFill>
              </a:rPr>
              <a:t>Numero di dipendenti registrati alla fine di ciascun anno compreso nel periodo di analisi.</a:t>
            </a:r>
          </a:p>
        </p:txBody>
      </p:sp>
      <p:pic>
        <p:nvPicPr>
          <p:cNvPr id="55" name="Immagine 54">
            <a:extLst>
              <a:ext uri="{FF2B5EF4-FFF2-40B4-BE49-F238E27FC236}">
                <a16:creationId xmlns:a16="http://schemas.microsoft.com/office/drawing/2014/main" id="{534361D8-A2A0-41F2-A610-567AC3F4BACA}"/>
              </a:ext>
            </a:extLst>
          </p:cNvPr>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984473" y="3181427"/>
            <a:ext cx="758090" cy="758090"/>
          </a:xfrm>
          <a:prstGeom prst="rect">
            <a:avLst/>
          </a:prstGeom>
        </p:spPr>
      </p:pic>
      <p:sp>
        <p:nvSpPr>
          <p:cNvPr id="56" name="CasellaDiTesto 55">
            <a:extLst>
              <a:ext uri="{FF2B5EF4-FFF2-40B4-BE49-F238E27FC236}">
                <a16:creationId xmlns:a16="http://schemas.microsoft.com/office/drawing/2014/main" id="{EB9B38E7-E6FA-400F-8212-EF8E59C20692}"/>
              </a:ext>
            </a:extLst>
          </p:cNvPr>
          <p:cNvSpPr txBox="1"/>
          <p:nvPr/>
        </p:nvSpPr>
        <p:spPr>
          <a:xfrm>
            <a:off x="7509505" y="6581717"/>
            <a:ext cx="3532285" cy="28057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it-IT" sz="1200" i="1" dirty="0">
                <a:latin typeface="Times New Roman" panose="02020603050405020304" pitchFamily="18" charset="0"/>
                <a:cs typeface="Times New Roman" panose="02020603050405020304" pitchFamily="18" charset="0"/>
              </a:rPr>
              <a:t>Fai clic sull'info point per approfondire l’argomento</a:t>
            </a:r>
          </a:p>
        </p:txBody>
      </p:sp>
      <p:sp>
        <p:nvSpPr>
          <p:cNvPr id="57" name="Rettangolo arrotondato 44">
            <a:extLst>
              <a:ext uri="{FF2B5EF4-FFF2-40B4-BE49-F238E27FC236}">
                <a16:creationId xmlns:a16="http://schemas.microsoft.com/office/drawing/2014/main" id="{F125BD9A-2DDC-4A0F-84E5-634E841353AE}"/>
              </a:ext>
            </a:extLst>
          </p:cNvPr>
          <p:cNvSpPr/>
          <p:nvPr/>
        </p:nvSpPr>
        <p:spPr>
          <a:xfrm>
            <a:off x="1771050" y="3073137"/>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7</a:t>
            </a:r>
            <a:endParaRPr lang="it-IT" dirty="0"/>
          </a:p>
        </p:txBody>
      </p:sp>
      <p:sp>
        <p:nvSpPr>
          <p:cNvPr id="58" name="Rettangolo arrotondato 44">
            <a:extLst>
              <a:ext uri="{FF2B5EF4-FFF2-40B4-BE49-F238E27FC236}">
                <a16:creationId xmlns:a16="http://schemas.microsoft.com/office/drawing/2014/main" id="{74B3EE05-26C9-48DE-B469-671745B90FB7}"/>
              </a:ext>
            </a:extLst>
          </p:cNvPr>
          <p:cNvSpPr/>
          <p:nvPr/>
        </p:nvSpPr>
        <p:spPr>
          <a:xfrm>
            <a:off x="104290" y="4502514"/>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8</a:t>
            </a:r>
            <a:endParaRPr lang="it-IT" dirty="0"/>
          </a:p>
        </p:txBody>
      </p:sp>
      <p:sp>
        <p:nvSpPr>
          <p:cNvPr id="59" name="Rettangolo arrotondato 44">
            <a:extLst>
              <a:ext uri="{FF2B5EF4-FFF2-40B4-BE49-F238E27FC236}">
                <a16:creationId xmlns:a16="http://schemas.microsoft.com/office/drawing/2014/main" id="{C89858FA-4CD6-40D3-97CF-3A5CF2F28F0F}"/>
              </a:ext>
            </a:extLst>
          </p:cNvPr>
          <p:cNvSpPr/>
          <p:nvPr/>
        </p:nvSpPr>
        <p:spPr>
          <a:xfrm>
            <a:off x="1259591" y="4237333"/>
            <a:ext cx="699974"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9-12</a:t>
            </a:r>
            <a:endParaRPr lang="it-IT" dirty="0"/>
          </a:p>
        </p:txBody>
      </p:sp>
      <p:sp>
        <p:nvSpPr>
          <p:cNvPr id="60" name="Rettangolo arrotondato 44">
            <a:extLst>
              <a:ext uri="{FF2B5EF4-FFF2-40B4-BE49-F238E27FC236}">
                <a16:creationId xmlns:a16="http://schemas.microsoft.com/office/drawing/2014/main" id="{CCC2531E-DB07-499B-B638-56D5D46830F6}"/>
              </a:ext>
            </a:extLst>
          </p:cNvPr>
          <p:cNvSpPr/>
          <p:nvPr/>
        </p:nvSpPr>
        <p:spPr>
          <a:xfrm>
            <a:off x="222583" y="5587421"/>
            <a:ext cx="48617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13</a:t>
            </a:r>
            <a:endParaRPr lang="it-IT" dirty="0"/>
          </a:p>
        </p:txBody>
      </p:sp>
      <p:sp>
        <p:nvSpPr>
          <p:cNvPr id="65" name="Rettangolo arrotondato 44">
            <a:extLst>
              <a:ext uri="{FF2B5EF4-FFF2-40B4-BE49-F238E27FC236}">
                <a16:creationId xmlns:a16="http://schemas.microsoft.com/office/drawing/2014/main" id="{0611E6F6-54CF-492B-91AA-91F1E35475BF}"/>
              </a:ext>
            </a:extLst>
          </p:cNvPr>
          <p:cNvSpPr/>
          <p:nvPr/>
        </p:nvSpPr>
        <p:spPr>
          <a:xfrm>
            <a:off x="1895056" y="5604246"/>
            <a:ext cx="855713" cy="28121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14-15</a:t>
            </a:r>
            <a:endParaRPr lang="it-IT" dirty="0"/>
          </a:p>
        </p:txBody>
      </p:sp>
    </p:spTree>
    <p:extLst>
      <p:ext uri="{BB962C8B-B14F-4D97-AF65-F5344CB8AC3E}">
        <p14:creationId xmlns:p14="http://schemas.microsoft.com/office/powerpoint/2010/main" val="1536824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15741"/>
          <a:stretch/>
        </p:blipFill>
        <p:spPr bwMode="auto">
          <a:xfrm>
            <a:off x="3174322" y="476250"/>
            <a:ext cx="9028594" cy="6362187"/>
          </a:xfrm>
          <a:prstGeom prst="rect">
            <a:avLst/>
          </a:prstGeom>
          <a:noFill/>
          <a:extLst>
            <a:ext uri="{909E8E84-426E-40DD-AFC4-6F175D3DCCD1}">
              <a14:hiddenFill xmlns:a14="http://schemas.microsoft.com/office/drawing/2010/main">
                <a:solidFill>
                  <a:srgbClr val="FFFFFF"/>
                </a:solidFill>
              </a14:hiddenFill>
            </a:ext>
          </a:extLst>
        </p:spPr>
      </p:pic>
      <p:sp>
        <p:nvSpPr>
          <p:cNvPr id="48" name="Rettangolo 47">
            <a:extLst>
              <a:ext uri="{FF2B5EF4-FFF2-40B4-BE49-F238E27FC236}">
                <a16:creationId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La metodologia 3/4</a:t>
            </a:r>
          </a:p>
        </p:txBody>
      </p:sp>
      <p:sp>
        <p:nvSpPr>
          <p:cNvPr id="10" name="CasellaDiTesto 9">
            <a:extLst>
              <a:ext uri="{FF2B5EF4-FFF2-40B4-BE49-F238E27FC236}">
                <a16:creationId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8</a:t>
            </a:r>
            <a:endParaRPr lang="it-IT" sz="1600" dirty="0">
              <a:latin typeface="Microsoft Yi Baiti" panose="03000500000000000000" pitchFamily="66" charset="0"/>
              <a:ea typeface="Microsoft Yi Baiti" panose="03000500000000000000" pitchFamily="66" charset="0"/>
            </a:endParaRPr>
          </a:p>
        </p:txBody>
      </p:sp>
      <p:sp>
        <p:nvSpPr>
          <p:cNvPr id="68" name="Segnaposto testo 7">
            <a:extLst>
              <a:ext uri="{FF2B5EF4-FFF2-40B4-BE49-F238E27FC236}">
                <a16:creationId xmlns:a16="http://schemas.microsoft.com/office/drawing/2014/main" id="{33C37E95-5F17-4534-AC47-05ECE8B02EF6}"/>
              </a:ext>
            </a:extLst>
          </p:cNvPr>
          <p:cNvSpPr>
            <a:spLocks noGrp="1"/>
          </p:cNvSpPr>
          <p:nvPr>
            <p:ph type="body" sz="quarter" idx="17"/>
          </p:nvPr>
        </p:nvSpPr>
        <p:spPr>
          <a:xfrm>
            <a:off x="224287" y="3298071"/>
            <a:ext cx="2501660" cy="2020004"/>
          </a:xfrm>
        </p:spPr>
        <p:txBody>
          <a:bodyPr>
            <a:normAutofit/>
          </a:bodyPr>
          <a:lstStyle/>
          <a:p>
            <a:r>
              <a:rPr lang="it-IT" sz="1600" dirty="0"/>
              <a:t>Descrizione Scenario 01</a:t>
            </a:r>
          </a:p>
          <a:p>
            <a:r>
              <a:rPr lang="it-IT" sz="1600" dirty="0"/>
              <a:t>….</a:t>
            </a:r>
          </a:p>
          <a:p>
            <a:endParaRPr lang="it-IT" sz="1600" dirty="0"/>
          </a:p>
        </p:txBody>
      </p:sp>
      <p:sp>
        <p:nvSpPr>
          <p:cNvPr id="2" name="Documento 1">
            <a:extLst>
              <a:ext uri="{FF2B5EF4-FFF2-40B4-BE49-F238E27FC236}">
                <a16:creationId xmlns:a16="http://schemas.microsoft.com/office/drawing/2014/main" id="{B5D6EA2C-C98E-4C7C-9DC4-0DFE4FB8D0AA}"/>
              </a:ext>
            </a:extLst>
          </p:cNvPr>
          <p:cNvSpPr/>
          <p:nvPr/>
        </p:nvSpPr>
        <p:spPr>
          <a:xfrm>
            <a:off x="0" y="495812"/>
            <a:ext cx="6369170" cy="2601501"/>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sp>
        <p:nvSpPr>
          <p:cNvPr id="24" name="Documento 23">
            <a:extLst>
              <a:ext uri="{FF2B5EF4-FFF2-40B4-BE49-F238E27FC236}">
                <a16:creationId xmlns:a16="http://schemas.microsoft.com/office/drawing/2014/main" id="{ABB207A1-8AF5-47AB-B50D-C3D7D6AA8047}"/>
              </a:ext>
            </a:extLst>
          </p:cNvPr>
          <p:cNvSpPr>
            <a:spLocks/>
          </p:cNvSpPr>
          <p:nvPr/>
        </p:nvSpPr>
        <p:spPr>
          <a:xfrm rot="10800000">
            <a:off x="-8" y="1765737"/>
            <a:ext cx="6369169" cy="5092261"/>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21" name="Rettangolo arrotondato 20"/>
          <p:cNvSpPr/>
          <p:nvPr/>
        </p:nvSpPr>
        <p:spPr>
          <a:xfrm>
            <a:off x="-3321269" y="-1"/>
            <a:ext cx="3103379" cy="616991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it-IT" sz="1400" b="1"/>
              <a:t>Immagine</a:t>
            </a:r>
          </a:p>
          <a:p>
            <a:r>
              <a:rPr lang="it-IT" sz="1400"/>
              <a:t>https://pixabay.com/it/personaggi-del-gioco-isolamento-3649951/</a:t>
            </a:r>
          </a:p>
        </p:txBody>
      </p:sp>
      <p:sp>
        <p:nvSpPr>
          <p:cNvPr id="13" name="AutoShape 2" descr="Immagine correlat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39" name="Rettangolo arrotondato 74">
            <a:extLst>
              <a:ext uri="{FF2B5EF4-FFF2-40B4-BE49-F238E27FC236}">
                <a16:creationId xmlns:a16="http://schemas.microsoft.com/office/drawing/2014/main" id="{F87CAFF1-7037-4A22-83B9-6A271E111362}"/>
              </a:ext>
            </a:extLst>
          </p:cNvPr>
          <p:cNvSpPr/>
          <p:nvPr/>
        </p:nvSpPr>
        <p:spPr>
          <a:xfrm>
            <a:off x="204032" y="576889"/>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0" name="Rettangolo arrotondato 74">
            <a:extLst>
              <a:ext uri="{FF2B5EF4-FFF2-40B4-BE49-F238E27FC236}">
                <a16:creationId xmlns:a16="http://schemas.microsoft.com/office/drawing/2014/main" id="{D39039A0-8FD8-42DD-834B-40849A5700F9}"/>
              </a:ext>
            </a:extLst>
          </p:cNvPr>
          <p:cNvSpPr/>
          <p:nvPr/>
        </p:nvSpPr>
        <p:spPr>
          <a:xfrm>
            <a:off x="33268" y="3874744"/>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3</a:t>
            </a:r>
            <a:endParaRPr lang="it-IT" dirty="0"/>
          </a:p>
        </p:txBody>
      </p:sp>
      <p:sp>
        <p:nvSpPr>
          <p:cNvPr id="42" name="CasellaDiTesto 41">
            <a:extLst>
              <a:ext uri="{FF2B5EF4-FFF2-40B4-BE49-F238E27FC236}">
                <a16:creationId xmlns:a16="http://schemas.microsoft.com/office/drawing/2014/main" id="{2339BA19-ADDF-40DF-A349-0EB96AB2FD80}"/>
              </a:ext>
            </a:extLst>
          </p:cNvPr>
          <p:cNvSpPr txBox="1"/>
          <p:nvPr/>
        </p:nvSpPr>
        <p:spPr>
          <a:xfrm>
            <a:off x="301210" y="819584"/>
            <a:ext cx="5970782" cy="830997"/>
          </a:xfrm>
          <a:prstGeom prst="rect">
            <a:avLst/>
          </a:prstGeom>
          <a:noFill/>
        </p:spPr>
        <p:txBody>
          <a:bodyPr wrap="square" rtlCol="0">
            <a:spAutoFit/>
          </a:bodyPr>
          <a:lstStyle/>
          <a:p>
            <a:pPr lvl="0" defTabSz="914400">
              <a:spcBef>
                <a:spcPts val="1000"/>
              </a:spcBef>
              <a:defRPr/>
            </a:pPr>
            <a:r>
              <a:rPr lang="it-IT" sz="2400" b="1"/>
              <a:t>SOCIETÀ ESCLUSE DAL CAMPIONE DEI DISINVESTIMENTI</a:t>
            </a:r>
            <a:endParaRPr lang="it-IT" sz="2400" b="1" dirty="0"/>
          </a:p>
        </p:txBody>
      </p:sp>
      <p:sp>
        <p:nvSpPr>
          <p:cNvPr id="71" name="Rettangolo arrotondato 74">
            <a:extLst>
              <a:ext uri="{FF2B5EF4-FFF2-40B4-BE49-F238E27FC236}">
                <a16:creationId xmlns:a16="http://schemas.microsoft.com/office/drawing/2014/main" id="{AFD87C02-1D5F-46FA-8DA5-13A71948C546}"/>
              </a:ext>
            </a:extLst>
          </p:cNvPr>
          <p:cNvSpPr/>
          <p:nvPr/>
        </p:nvSpPr>
        <p:spPr>
          <a:xfrm>
            <a:off x="39881" y="4956903"/>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4</a:t>
            </a:r>
            <a:endParaRPr lang="it-IT" dirty="0"/>
          </a:p>
        </p:txBody>
      </p:sp>
      <p:sp>
        <p:nvSpPr>
          <p:cNvPr id="72" name="Rettangolo arrotondato 74">
            <a:extLst>
              <a:ext uri="{FF2B5EF4-FFF2-40B4-BE49-F238E27FC236}">
                <a16:creationId xmlns:a16="http://schemas.microsoft.com/office/drawing/2014/main" id="{BD243CD2-DAD5-416F-8572-175735B2023E}"/>
              </a:ext>
            </a:extLst>
          </p:cNvPr>
          <p:cNvSpPr/>
          <p:nvPr/>
        </p:nvSpPr>
        <p:spPr>
          <a:xfrm>
            <a:off x="-28877" y="5894748"/>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5</a:t>
            </a:r>
            <a:endParaRPr lang="it-IT" dirty="0"/>
          </a:p>
        </p:txBody>
      </p:sp>
      <p:sp>
        <p:nvSpPr>
          <p:cNvPr id="75" name="Rettangolo arrotondato 74">
            <a:extLst>
              <a:ext uri="{FF2B5EF4-FFF2-40B4-BE49-F238E27FC236}">
                <a16:creationId xmlns:a16="http://schemas.microsoft.com/office/drawing/2014/main" id="{B9459B1F-48E5-475B-8A70-B46451EE388B}"/>
              </a:ext>
            </a:extLst>
          </p:cNvPr>
          <p:cNvSpPr/>
          <p:nvPr/>
        </p:nvSpPr>
        <p:spPr>
          <a:xfrm>
            <a:off x="-40416" y="2789772"/>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2</a:t>
            </a:r>
            <a:endParaRPr lang="it-IT" dirty="0"/>
          </a:p>
        </p:txBody>
      </p:sp>
      <p:sp>
        <p:nvSpPr>
          <p:cNvPr id="76" name="CasellaDiTesto 75">
            <a:extLst>
              <a:ext uri="{FF2B5EF4-FFF2-40B4-BE49-F238E27FC236}">
                <a16:creationId xmlns:a16="http://schemas.microsoft.com/office/drawing/2014/main" id="{321FA753-4B79-4BF4-B8D0-EE3612AF8213}"/>
              </a:ext>
            </a:extLst>
          </p:cNvPr>
          <p:cNvSpPr txBox="1"/>
          <p:nvPr/>
        </p:nvSpPr>
        <p:spPr>
          <a:xfrm>
            <a:off x="795352" y="3096445"/>
            <a:ext cx="5401872" cy="369332"/>
          </a:xfrm>
          <a:prstGeom prst="rect">
            <a:avLst/>
          </a:prstGeom>
          <a:noFill/>
        </p:spPr>
        <p:txBody>
          <a:bodyPr wrap="square" rtlCol="0">
            <a:spAutoFit/>
          </a:bodyPr>
          <a:lstStyle/>
          <a:p>
            <a:r>
              <a:rPr lang="it-IT"/>
              <a:t>Indisponibilità di nome e dettagli anagrafici.</a:t>
            </a:r>
            <a:endParaRPr lang="it-IT" dirty="0"/>
          </a:p>
        </p:txBody>
      </p:sp>
      <p:sp>
        <p:nvSpPr>
          <p:cNvPr id="78" name="Rettangolo arrotondato 74">
            <a:extLst>
              <a:ext uri="{FF2B5EF4-FFF2-40B4-BE49-F238E27FC236}">
                <a16:creationId xmlns:a16="http://schemas.microsoft.com/office/drawing/2014/main" id="{EA8F3256-F106-45EF-A1F2-7AFB5FF64C3B}"/>
              </a:ext>
            </a:extLst>
          </p:cNvPr>
          <p:cNvSpPr/>
          <p:nvPr/>
        </p:nvSpPr>
        <p:spPr>
          <a:xfrm>
            <a:off x="6669764" y="572782"/>
            <a:ext cx="474540" cy="33191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a:t>1</a:t>
            </a:r>
            <a:endParaRPr lang="it-IT" dirty="0"/>
          </a:p>
        </p:txBody>
      </p:sp>
      <p:sp>
        <p:nvSpPr>
          <p:cNvPr id="3" name="Freccia destra con strisce 2">
            <a:extLst>
              <a:ext uri="{FF2B5EF4-FFF2-40B4-BE49-F238E27FC236}">
                <a16:creationId xmlns:a16="http://schemas.microsoft.com/office/drawing/2014/main" id="{A8B4071A-4754-441F-9DF4-426AE1207058}"/>
              </a:ext>
            </a:extLst>
          </p:cNvPr>
          <p:cNvSpPr/>
          <p:nvPr/>
        </p:nvSpPr>
        <p:spPr>
          <a:xfrm>
            <a:off x="346977" y="3096670"/>
            <a:ext cx="448375" cy="35896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CasellaDiTesto 50">
            <a:extLst>
              <a:ext uri="{FF2B5EF4-FFF2-40B4-BE49-F238E27FC236}">
                <a16:creationId xmlns:a16="http://schemas.microsoft.com/office/drawing/2014/main" id="{0D32B076-DA44-4E40-BE2C-91CF6377F068}"/>
              </a:ext>
            </a:extLst>
          </p:cNvPr>
          <p:cNvSpPr txBox="1"/>
          <p:nvPr/>
        </p:nvSpPr>
        <p:spPr>
          <a:xfrm>
            <a:off x="875583" y="3939383"/>
            <a:ext cx="5401872" cy="923330"/>
          </a:xfrm>
          <a:prstGeom prst="rect">
            <a:avLst/>
          </a:prstGeom>
          <a:noFill/>
        </p:spPr>
        <p:txBody>
          <a:bodyPr wrap="square" rtlCol="0">
            <a:spAutoFit/>
          </a:bodyPr>
          <a:lstStyle/>
          <a:p>
            <a:pPr marL="285750" indent="-285750">
              <a:buFont typeface="Wingdings" panose="05000000000000000000" pitchFamily="2" charset="2"/>
              <a:buChar char="ü"/>
            </a:pPr>
            <a:r>
              <a:rPr lang="it-IT"/>
              <a:t>Non operative;</a:t>
            </a:r>
          </a:p>
          <a:p>
            <a:pPr marL="285750" indent="-285750">
              <a:buFont typeface="Wingdings" panose="05000000000000000000" pitchFamily="2" charset="2"/>
              <a:buChar char="ü"/>
            </a:pPr>
            <a:r>
              <a:rPr lang="it-IT"/>
              <a:t>partecipate da operatori pubblici;</a:t>
            </a:r>
          </a:p>
          <a:p>
            <a:pPr marL="285750" indent="-285750">
              <a:buFont typeface="Wingdings" panose="05000000000000000000" pitchFamily="2" charset="2"/>
              <a:buChar char="ü"/>
            </a:pPr>
            <a:r>
              <a:rPr lang="it-IT"/>
              <a:t>oggetto di operazioni di turnaround.</a:t>
            </a:r>
            <a:endParaRPr lang="it-IT" dirty="0"/>
          </a:p>
        </p:txBody>
      </p:sp>
      <p:sp>
        <p:nvSpPr>
          <p:cNvPr id="52" name="Freccia destra con strisce 51">
            <a:extLst>
              <a:ext uri="{FF2B5EF4-FFF2-40B4-BE49-F238E27FC236}">
                <a16:creationId xmlns:a16="http://schemas.microsoft.com/office/drawing/2014/main" id="{80290D70-1501-48D5-AE51-92162E91698F}"/>
              </a:ext>
            </a:extLst>
          </p:cNvPr>
          <p:cNvSpPr/>
          <p:nvPr/>
        </p:nvSpPr>
        <p:spPr>
          <a:xfrm>
            <a:off x="352827" y="4186315"/>
            <a:ext cx="448375" cy="35896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3" name="CasellaDiTesto 52">
            <a:extLst>
              <a:ext uri="{FF2B5EF4-FFF2-40B4-BE49-F238E27FC236}">
                <a16:creationId xmlns:a16="http://schemas.microsoft.com/office/drawing/2014/main" id="{C8C25F3A-6F34-4DA3-B75D-7CABB12F51C3}"/>
              </a:ext>
            </a:extLst>
          </p:cNvPr>
          <p:cNvSpPr txBox="1"/>
          <p:nvPr/>
        </p:nvSpPr>
        <p:spPr>
          <a:xfrm>
            <a:off x="870120" y="5320129"/>
            <a:ext cx="5401872" cy="369332"/>
          </a:xfrm>
          <a:prstGeom prst="rect">
            <a:avLst/>
          </a:prstGeom>
          <a:noFill/>
        </p:spPr>
        <p:txBody>
          <a:bodyPr wrap="square" rtlCol="0">
            <a:spAutoFit/>
          </a:bodyPr>
          <a:lstStyle/>
          <a:p>
            <a:r>
              <a:rPr lang="it-IT"/>
              <a:t>Indisponibilità dei dati economico-finanziari.</a:t>
            </a:r>
            <a:endParaRPr lang="it-IT" dirty="0"/>
          </a:p>
        </p:txBody>
      </p:sp>
      <p:sp>
        <p:nvSpPr>
          <p:cNvPr id="54" name="Freccia destra con strisce 53">
            <a:extLst>
              <a:ext uri="{FF2B5EF4-FFF2-40B4-BE49-F238E27FC236}">
                <a16:creationId xmlns:a16="http://schemas.microsoft.com/office/drawing/2014/main" id="{8D3945A1-E39C-4490-89F4-AD3E2849783D}"/>
              </a:ext>
            </a:extLst>
          </p:cNvPr>
          <p:cNvSpPr/>
          <p:nvPr/>
        </p:nvSpPr>
        <p:spPr>
          <a:xfrm>
            <a:off x="340477" y="5310182"/>
            <a:ext cx="448375" cy="35896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5" name="CasellaDiTesto 54">
            <a:extLst>
              <a:ext uri="{FF2B5EF4-FFF2-40B4-BE49-F238E27FC236}">
                <a16:creationId xmlns:a16="http://schemas.microsoft.com/office/drawing/2014/main" id="{B1A9C9DE-E52C-4EDC-8E95-0021E7BDD9EC}"/>
              </a:ext>
            </a:extLst>
          </p:cNvPr>
          <p:cNvSpPr txBox="1"/>
          <p:nvPr/>
        </p:nvSpPr>
        <p:spPr>
          <a:xfrm>
            <a:off x="870120" y="6143640"/>
            <a:ext cx="5401872" cy="369332"/>
          </a:xfrm>
          <a:prstGeom prst="rect">
            <a:avLst/>
          </a:prstGeom>
          <a:noFill/>
        </p:spPr>
        <p:txBody>
          <a:bodyPr wrap="square" rtlCol="0">
            <a:spAutoFit/>
          </a:bodyPr>
          <a:lstStyle/>
          <a:p>
            <a:r>
              <a:rPr lang="it-IT"/>
              <a:t>Non oggetto di un reale investimento.</a:t>
            </a:r>
            <a:endParaRPr lang="it-IT" dirty="0"/>
          </a:p>
        </p:txBody>
      </p:sp>
      <p:sp>
        <p:nvSpPr>
          <p:cNvPr id="56" name="Freccia destra con strisce 55">
            <a:extLst>
              <a:ext uri="{FF2B5EF4-FFF2-40B4-BE49-F238E27FC236}">
                <a16:creationId xmlns:a16="http://schemas.microsoft.com/office/drawing/2014/main" id="{F4EC9B28-30AA-446E-B296-CC72F1EC5C92}"/>
              </a:ext>
            </a:extLst>
          </p:cNvPr>
          <p:cNvSpPr/>
          <p:nvPr/>
        </p:nvSpPr>
        <p:spPr>
          <a:xfrm>
            <a:off x="375332" y="6133410"/>
            <a:ext cx="448375" cy="358969"/>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ettangolo con angoli arrotondati 4">
            <a:extLst>
              <a:ext uri="{FF2B5EF4-FFF2-40B4-BE49-F238E27FC236}">
                <a16:creationId xmlns:a16="http://schemas.microsoft.com/office/drawing/2014/main" id="{8A5364F1-20FF-42D1-9BD1-77C1B8930D72}"/>
              </a:ext>
            </a:extLst>
          </p:cNvPr>
          <p:cNvSpPr/>
          <p:nvPr/>
        </p:nvSpPr>
        <p:spPr>
          <a:xfrm>
            <a:off x="806268" y="3004762"/>
            <a:ext cx="5069015" cy="522057"/>
          </a:xfrm>
          <a:prstGeom prst="roundRect">
            <a:avLst/>
          </a:prstGeom>
          <a:noFill/>
          <a:ln w="28575">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Rettangolo con angoli arrotondati 58">
            <a:extLst>
              <a:ext uri="{FF2B5EF4-FFF2-40B4-BE49-F238E27FC236}">
                <a16:creationId xmlns:a16="http://schemas.microsoft.com/office/drawing/2014/main" id="{2FE90D99-0BFC-44BD-9E1E-00C41B796114}"/>
              </a:ext>
            </a:extLst>
          </p:cNvPr>
          <p:cNvSpPr/>
          <p:nvPr/>
        </p:nvSpPr>
        <p:spPr>
          <a:xfrm>
            <a:off x="806267" y="3857838"/>
            <a:ext cx="5069015" cy="1037836"/>
          </a:xfrm>
          <a:prstGeom prst="roundRect">
            <a:avLst/>
          </a:prstGeom>
          <a:noFill/>
          <a:ln w="28575">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Rettangolo con angoli arrotondati 59">
            <a:extLst>
              <a:ext uri="{FF2B5EF4-FFF2-40B4-BE49-F238E27FC236}">
                <a16:creationId xmlns:a16="http://schemas.microsoft.com/office/drawing/2014/main" id="{C2970592-892C-4D73-9BC5-70AB6499CE7B}"/>
              </a:ext>
            </a:extLst>
          </p:cNvPr>
          <p:cNvSpPr/>
          <p:nvPr/>
        </p:nvSpPr>
        <p:spPr>
          <a:xfrm>
            <a:off x="806266" y="5236707"/>
            <a:ext cx="5069015" cy="522057"/>
          </a:xfrm>
          <a:prstGeom prst="roundRect">
            <a:avLst/>
          </a:prstGeom>
          <a:noFill/>
          <a:ln w="28575">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1" name="Rettangolo con angoli arrotondati 60">
            <a:extLst>
              <a:ext uri="{FF2B5EF4-FFF2-40B4-BE49-F238E27FC236}">
                <a16:creationId xmlns:a16="http://schemas.microsoft.com/office/drawing/2014/main" id="{A3912F56-93BD-446E-80AC-806A8B3146FF}"/>
              </a:ext>
            </a:extLst>
          </p:cNvPr>
          <p:cNvSpPr/>
          <p:nvPr/>
        </p:nvSpPr>
        <p:spPr>
          <a:xfrm>
            <a:off x="837739" y="6069464"/>
            <a:ext cx="5069015" cy="522057"/>
          </a:xfrm>
          <a:prstGeom prst="roundRect">
            <a:avLst/>
          </a:prstGeom>
          <a:noFill/>
          <a:ln w="28575">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6100227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9748</TotalTime>
  <Words>2905</Words>
  <Application>Microsoft Office PowerPoint</Application>
  <PresentationFormat>Widescreen</PresentationFormat>
  <Paragraphs>465</Paragraphs>
  <Slides>14</Slides>
  <Notes>14</Notes>
  <HiddenSlides>0</HiddenSlides>
  <MMClips>0</MMClips>
  <ScaleCrop>false</ScaleCrop>
  <HeadingPairs>
    <vt:vector size="6" baseType="variant">
      <vt:variant>
        <vt:lpstr>Caratteri utilizzati</vt:lpstr>
      </vt:variant>
      <vt:variant>
        <vt:i4>14</vt:i4>
      </vt:variant>
      <vt:variant>
        <vt:lpstr>Tema</vt:lpstr>
      </vt:variant>
      <vt:variant>
        <vt:i4>1</vt:i4>
      </vt:variant>
      <vt:variant>
        <vt:lpstr>Titoli diapositive</vt:lpstr>
      </vt:variant>
      <vt:variant>
        <vt:i4>14</vt:i4>
      </vt:variant>
    </vt:vector>
  </HeadingPairs>
  <TitlesOfParts>
    <vt:vector size="29" baseType="lpstr">
      <vt:lpstr>Arial</vt:lpstr>
      <vt:lpstr>Articulate</vt:lpstr>
      <vt:lpstr>Articulate Light</vt:lpstr>
      <vt:lpstr>Bahnschrift</vt:lpstr>
      <vt:lpstr>Calibri</vt:lpstr>
      <vt:lpstr>Century Gothic</vt:lpstr>
      <vt:lpstr>Garamond</vt:lpstr>
      <vt:lpstr>Gisha</vt:lpstr>
      <vt:lpstr>Microsoft Yi Baiti</vt:lpstr>
      <vt:lpstr>Symbol</vt:lpstr>
      <vt:lpstr>Tempus Sans ITC</vt:lpstr>
      <vt:lpstr>Times New Roman</vt:lpstr>
      <vt:lpstr>Wingdings</vt:lpstr>
      <vt:lpstr>Wingdings 3</vt:lpstr>
      <vt:lpstr>Ione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Valentina</dc:creator>
  <cp:lastModifiedBy>emessore</cp:lastModifiedBy>
  <cp:revision>1108</cp:revision>
  <dcterms:created xsi:type="dcterms:W3CDTF">2018-07-03T17:42:04Z</dcterms:created>
  <dcterms:modified xsi:type="dcterms:W3CDTF">2018-11-30T16:10:01Z</dcterms:modified>
</cp:coreProperties>
</file>