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ppt/tags/tag4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18"/>
  </p:notesMasterIdLst>
  <p:sldIdLst>
    <p:sldId id="256" r:id="rId2"/>
    <p:sldId id="260" r:id="rId3"/>
    <p:sldId id="314" r:id="rId4"/>
    <p:sldId id="315" r:id="rId5"/>
    <p:sldId id="335" r:id="rId6"/>
    <p:sldId id="309" r:id="rId7"/>
    <p:sldId id="324" r:id="rId8"/>
    <p:sldId id="336" r:id="rId9"/>
    <p:sldId id="340" r:id="rId10"/>
    <p:sldId id="341" r:id="rId11"/>
    <p:sldId id="342" r:id="rId12"/>
    <p:sldId id="331" r:id="rId13"/>
    <p:sldId id="337" r:id="rId14"/>
    <p:sldId id="338" r:id="rId15"/>
    <p:sldId id="295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A8E"/>
    <a:srgbClr val="B01513"/>
    <a:srgbClr val="000000"/>
    <a:srgbClr val="18697C"/>
    <a:srgbClr val="FFFFFF"/>
    <a:srgbClr val="757575"/>
    <a:srgbClr val="FAC356"/>
    <a:srgbClr val="426B6F"/>
    <a:srgbClr val="262626"/>
    <a:srgbClr val="3F63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Stile chiaro 1 - Color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84" autoAdjust="0"/>
    <p:restoredTop sz="69143" autoAdjust="0"/>
  </p:normalViewPr>
  <p:slideViewPr>
    <p:cSldViewPr snapToGrid="0">
      <p:cViewPr varScale="1">
        <p:scale>
          <a:sx n="47" d="100"/>
          <a:sy n="47" d="100"/>
        </p:scale>
        <p:origin x="1360" y="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A6058-E8ED-4072-A8C8-7433F3504CAB}" type="datetimeFigureOut">
              <a:rPr lang="it-IT" smtClean="0"/>
              <a:pPr/>
              <a:t>05/12/2018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BEB06-CD59-4FDF-9C41-A98B09EE3869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427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8815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defRPr/>
            </a:pPr>
            <a:r>
              <a:rPr lang="it-IT" sz="1200" dirty="0" smtClean="0">
                <a:cs typeface="Arial" charset="0"/>
              </a:rPr>
              <a:t>AUDIO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endParaRPr lang="it-IT" sz="1200" dirty="0" smtClean="0">
              <a:cs typeface="Arial" charset="0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Per valutare i rendimenti di un investimento è opportuno anche confrontarli con elementi rilevanti del contesto economico.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Per esempio, quali sono i rendimenti assicurati dai titoli di Stato, non solo in Italia, ma anche a livello internazionale?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In tabella si osservano i dati relativi a più Paesi. In generale, come noto,  questi prodotti  hanno rendimenti piuttosto bassi, a fronte del basso rischio sopportato dall’investitore.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2276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defRPr/>
            </a:pPr>
            <a:r>
              <a:rPr lang="it-IT" sz="1200" dirty="0" smtClean="0">
                <a:cs typeface="Arial" charset="0"/>
              </a:rPr>
              <a:t>AUDIO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endParaRPr lang="it-IT" sz="1200" dirty="0" smtClean="0">
              <a:cs typeface="Arial" charset="0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Osserviamo ora i tassi reali a breve termine negli Stati Uniti.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Il periodo considerato va dal 1958 al 2018.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E i tassi sono al netto dell’inflazione che </a:t>
            </a:r>
            <a:r>
              <a:rPr lang="it-IT" altLang="it-IT" sz="1200" dirty="0" smtClean="0"/>
              <a:t>chiariscono molto bene il periodo di «nuova normalità» che stiamo vivendo. </a:t>
            </a:r>
            <a:endParaRPr lang="it-IT" sz="1200" baseline="0" dirty="0" smtClean="0">
              <a:cs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2276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AUDIO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Bene, </a:t>
            </a:r>
            <a:r>
              <a:rPr lang="it-IT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vai a fare </a:t>
            </a:r>
            <a:r>
              <a:rPr lang="it-IT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 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punto con </a:t>
            </a:r>
            <a:r>
              <a:rPr lang="it-I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l’esperto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Clicca sulle domande e scopri le risposte.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6BEB06-CD59-4FDF-9C41-A98B09EE3869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9564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AUDIO</a:t>
            </a:r>
          </a:p>
          <a:p>
            <a:r>
              <a:rPr lang="it-IT" baseline="0" dirty="0" smtClean="0"/>
              <a:t>Ora fermati un secondo e </a:t>
            </a:r>
            <a:r>
              <a:rPr lang="it-IT" dirty="0" smtClean="0"/>
              <a:t>prova a rispondere a questa domanda!</a:t>
            </a:r>
            <a:endParaRPr lang="it-IT" dirty="0"/>
          </a:p>
          <a:p>
            <a:endParaRPr lang="it-IT" dirty="0"/>
          </a:p>
          <a:p>
            <a:r>
              <a:rPr lang="it-IT" dirty="0"/>
              <a:t>Feedback.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dirty="0"/>
              <a:t>Esatto!/Non </a:t>
            </a:r>
            <a:r>
              <a:rPr lang="it-IT" dirty="0" smtClean="0"/>
              <a:t>esatto!</a:t>
            </a:r>
            <a:r>
              <a:rPr lang="it-IT" baseline="0" dirty="0" smtClean="0"/>
              <a:t> </a:t>
            </a:r>
            <a:r>
              <a:rPr lang="it-IT" sz="1200" dirty="0" smtClean="0">
                <a:cs typeface="+mn-cs"/>
              </a:rPr>
              <a:t>L’ indice</a:t>
            </a:r>
            <a:r>
              <a:rPr lang="it-IT" sz="1200" baseline="0" dirty="0" smtClean="0">
                <a:cs typeface="+mn-cs"/>
              </a:rPr>
              <a:t> </a:t>
            </a:r>
            <a:r>
              <a:rPr lang="it-IT" sz="1200" dirty="0" err="1" smtClean="0">
                <a:cs typeface="+mn-cs"/>
              </a:rPr>
              <a:t>Time</a:t>
            </a:r>
            <a:r>
              <a:rPr lang="it-IT" sz="1200" dirty="0" smtClean="0">
                <a:cs typeface="+mn-cs"/>
              </a:rPr>
              <a:t> </a:t>
            </a:r>
            <a:r>
              <a:rPr lang="it-IT" sz="1200" dirty="0" err="1" smtClean="0">
                <a:cs typeface="+mn-cs"/>
              </a:rPr>
              <a:t>Weighted</a:t>
            </a:r>
            <a:r>
              <a:rPr lang="it-IT" sz="1200" dirty="0" smtClean="0">
                <a:cs typeface="+mn-cs"/>
              </a:rPr>
              <a:t> Rate </a:t>
            </a:r>
            <a:r>
              <a:rPr lang="it-IT" sz="1200" dirty="0" err="1" smtClean="0">
                <a:cs typeface="+mn-cs"/>
              </a:rPr>
              <a:t>of</a:t>
            </a:r>
            <a:r>
              <a:rPr lang="it-IT" sz="1200" dirty="0" smtClean="0">
                <a:cs typeface="+mn-cs"/>
              </a:rPr>
              <a:t> </a:t>
            </a:r>
            <a:r>
              <a:rPr lang="it-IT" sz="1200" dirty="0" err="1" smtClean="0">
                <a:cs typeface="+mn-cs"/>
              </a:rPr>
              <a:t>Return</a:t>
            </a:r>
            <a:r>
              <a:rPr lang="it-IT" sz="1200" dirty="0" smtClean="0">
                <a:cs typeface="+mn-cs"/>
              </a:rPr>
              <a:t> è dato dalla media geometrica dei rendimenti</a:t>
            </a:r>
            <a:r>
              <a:rPr lang="it-IT" sz="1200" baseline="0" dirty="0" smtClean="0">
                <a:cs typeface="+mn-cs"/>
              </a:rPr>
              <a:t> </a:t>
            </a:r>
            <a:r>
              <a:rPr lang="it-IT" sz="1200" baseline="0" dirty="0" err="1" smtClean="0">
                <a:cs typeface="+mn-cs"/>
              </a:rPr>
              <a:t>sottoperiodali</a:t>
            </a:r>
            <a:r>
              <a:rPr lang="it-IT" sz="1200" baseline="0" dirty="0" smtClean="0">
                <a:cs typeface="+mn-cs"/>
              </a:rPr>
              <a:t>.</a:t>
            </a:r>
            <a:endParaRPr lang="it-IT" sz="1200" dirty="0" smtClean="0">
              <a:cs typeface="+mn-cs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endParaRPr lang="it-IT" sz="1200" b="0" dirty="0" smtClean="0">
              <a:cs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9373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it-IT" dirty="0"/>
              <a:t>AUDIO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Come già visto, i metodi per il calcolo degli investimenti variano anche in funzione dei flussi di cassa che eventualmente</a:t>
            </a:r>
            <a:r>
              <a:rPr lang="it-IT" sz="1200" baseline="0" dirty="0" smtClean="0">
                <a:cs typeface="Arial" charset="0"/>
              </a:rPr>
              <a:t> si verificano nel periodo </a:t>
            </a:r>
            <a:r>
              <a:rPr lang="it-IT" sz="1200" dirty="0" smtClean="0">
                <a:cs typeface="Arial" charset="0"/>
              </a:rPr>
              <a:t>considerato.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Per stimare il</a:t>
            </a:r>
            <a:r>
              <a:rPr lang="it-IT" sz="1200" baseline="0" dirty="0" smtClean="0">
                <a:cs typeface="Arial" charset="0"/>
              </a:rPr>
              <a:t> valore atteso di un investimento si utilizzano ulteriori indici,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e non si può trascurare uno sguardo ad elementi del contesto economico generale …</a:t>
            </a:r>
            <a:endParaRPr lang="it-IT" sz="1200" dirty="0" smtClean="0">
              <a:cs typeface="Arial" charset="0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Fai clic sulle immagini e scopri di che cosa parleremo nelle prossime pagine!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8491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sz="1200" dirty="0" smtClean="0">
                <a:cs typeface="+mn-cs"/>
              </a:rPr>
              <a:t>AUDIO</a:t>
            </a:r>
          </a:p>
          <a:p>
            <a:pPr algn="just">
              <a:lnSpc>
                <a:spcPct val="120000"/>
              </a:lnSpc>
              <a:defRPr/>
            </a:pPr>
            <a:endParaRPr lang="it-IT" sz="1200" dirty="0" smtClean="0">
              <a:cs typeface="Arial" charset="0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Dopo aver compreso</a:t>
            </a:r>
            <a:r>
              <a:rPr lang="it-IT" sz="1200" baseline="0" dirty="0" smtClean="0">
                <a:cs typeface="Arial" charset="0"/>
              </a:rPr>
              <a:t> come si calcola il rendimento realizzato grazie a investimenti con flusso unico,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latin typeface="Garamond"/>
                <a:cs typeface="Arial" charset="0"/>
              </a:rPr>
              <a:t>passiamo ora a quelli caratterizzati da più flussi, come in questo grafico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latin typeface="Garamond"/>
                <a:cs typeface="Arial" charset="0"/>
              </a:rPr>
              <a:t>Qui sono rappresentati 3 flussi in entrata ai tempi t1, t2, t3, e uno in uscita al tempo t4.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latin typeface="Garamond"/>
                <a:cs typeface="Arial" charset="0"/>
              </a:rPr>
              <a:t>Con questo tipo di investimenti, si utilizzano: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latin typeface="Garamond"/>
                <a:cs typeface="Arial" charset="0"/>
              </a:rPr>
              <a:t>- il Tasso Interno di Rendimento, già ricordato nella precedente lezione;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latin typeface="Garamond"/>
                <a:cs typeface="Arial" charset="0"/>
              </a:rPr>
              <a:t>- il Money </a:t>
            </a:r>
            <a:r>
              <a:rPr lang="it-IT" sz="1200" baseline="0" dirty="0" err="1" smtClean="0">
                <a:latin typeface="Garamond"/>
                <a:cs typeface="Arial" charset="0"/>
              </a:rPr>
              <a:t>Weighted</a:t>
            </a:r>
            <a:r>
              <a:rPr lang="it-IT" sz="1200" baseline="0" dirty="0" smtClean="0">
                <a:latin typeface="Garamond"/>
                <a:cs typeface="Arial" charset="0"/>
              </a:rPr>
              <a:t> Rate </a:t>
            </a:r>
            <a:r>
              <a:rPr lang="it-IT" sz="1200" baseline="0" dirty="0" err="1" smtClean="0">
                <a:latin typeface="Garamond"/>
                <a:cs typeface="Arial" charset="0"/>
              </a:rPr>
              <a:t>of</a:t>
            </a:r>
            <a:r>
              <a:rPr lang="it-IT" sz="1200" baseline="0" dirty="0" smtClean="0">
                <a:latin typeface="Garamond"/>
                <a:cs typeface="Arial" charset="0"/>
              </a:rPr>
              <a:t> </a:t>
            </a:r>
            <a:r>
              <a:rPr lang="it-IT" sz="1200" baseline="0" dirty="0" err="1" smtClean="0">
                <a:latin typeface="Garamond"/>
                <a:cs typeface="Arial" charset="0"/>
              </a:rPr>
              <a:t>Return</a:t>
            </a:r>
            <a:r>
              <a:rPr lang="it-IT" sz="1200" baseline="0" dirty="0" smtClean="0">
                <a:latin typeface="Garamond"/>
                <a:cs typeface="Arial" charset="0"/>
              </a:rPr>
              <a:t>;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latin typeface="Garamond"/>
                <a:cs typeface="Arial" charset="0"/>
              </a:rPr>
              <a:t>- il </a:t>
            </a:r>
            <a:r>
              <a:rPr lang="it-IT" sz="1200" baseline="0" dirty="0" err="1" smtClean="0">
                <a:latin typeface="Garamond"/>
                <a:cs typeface="Arial" charset="0"/>
              </a:rPr>
              <a:t>Time</a:t>
            </a:r>
            <a:r>
              <a:rPr lang="it-IT" sz="1200" baseline="0" dirty="0" smtClean="0">
                <a:latin typeface="Garamond"/>
                <a:cs typeface="Arial" charset="0"/>
              </a:rPr>
              <a:t> </a:t>
            </a:r>
            <a:r>
              <a:rPr lang="it-IT" sz="1200" baseline="0" dirty="0" err="1" smtClean="0">
                <a:latin typeface="Garamond"/>
                <a:cs typeface="Arial" charset="0"/>
              </a:rPr>
              <a:t>Weighted</a:t>
            </a:r>
            <a:r>
              <a:rPr lang="it-IT" sz="1200" baseline="0" dirty="0" smtClean="0">
                <a:latin typeface="Garamond"/>
                <a:cs typeface="Arial" charset="0"/>
              </a:rPr>
              <a:t> Rate </a:t>
            </a:r>
            <a:r>
              <a:rPr lang="it-IT" sz="1200" baseline="0" dirty="0" err="1" smtClean="0">
                <a:latin typeface="Garamond"/>
                <a:cs typeface="Arial" charset="0"/>
              </a:rPr>
              <a:t>of</a:t>
            </a:r>
            <a:r>
              <a:rPr lang="it-IT" sz="1200" baseline="0" dirty="0" smtClean="0">
                <a:latin typeface="Garamond"/>
                <a:cs typeface="Arial" charset="0"/>
              </a:rPr>
              <a:t> </a:t>
            </a:r>
            <a:r>
              <a:rPr lang="it-IT" sz="1200" baseline="0" dirty="0" err="1" smtClean="0">
                <a:latin typeface="Garamond"/>
                <a:cs typeface="Arial" charset="0"/>
              </a:rPr>
              <a:t>Return</a:t>
            </a:r>
            <a:r>
              <a:rPr lang="it-IT" sz="1200" baseline="0" dirty="0" smtClean="0">
                <a:latin typeface="Garamond"/>
                <a:cs typeface="Arial" charset="0"/>
              </a:rPr>
              <a:t>.</a:t>
            </a:r>
            <a:endParaRPr lang="it-IT" dirty="0">
              <a:latin typeface="Garamond"/>
              <a:cs typeface="Garamond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231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defRPr/>
            </a:pPr>
            <a:r>
              <a:rPr lang="it-IT" sz="1200" dirty="0" smtClean="0">
                <a:cs typeface="Arial" charset="0"/>
              </a:rPr>
              <a:t>AUDIO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endParaRPr lang="it-IT" sz="1200" dirty="0" smtClean="0">
              <a:cs typeface="Arial" charset="0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Per comprendere come si calcola il TIR,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supponiamo di aver allocato 500.000 € in un investimento di una durata quadriennale. 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Indichiamo all’anno 0 l’esborso, con segno negativo poiché costituisce un’uscita di cassa.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Immaginiamo che l’investimento generi, dal primo al quarto anno, i seguenti flussi di cassa in entrata: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190.000 Euro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162.000 Euro;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170.000 Euro;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175.000 Euro.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Poiché il TIR è il tasso che rende uguale a zero</a:t>
            </a:r>
            <a:r>
              <a:rPr lang="it-IT" sz="1200" baseline="0" dirty="0" smtClean="0">
                <a:cs typeface="Arial" charset="0"/>
              </a:rPr>
              <a:t> il valore attuale netto dell’investimento,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 matematicamente si procede come per il calcolo del VAN.</a:t>
            </a:r>
            <a:endParaRPr lang="it-IT" sz="1200" dirty="0" smtClean="0">
              <a:cs typeface="Arial" charset="0"/>
            </a:endParaRP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2276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defRPr/>
            </a:pPr>
            <a:r>
              <a:rPr lang="it-IT" sz="1200" dirty="0" smtClean="0">
                <a:cs typeface="Arial" charset="0"/>
              </a:rPr>
              <a:t>AUDIO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endParaRPr lang="it-IT" sz="1200" dirty="0" smtClean="0">
              <a:cs typeface="Arial" charset="0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Sempre</a:t>
            </a:r>
            <a:r>
              <a:rPr lang="it-IT" sz="1200" baseline="0" dirty="0" smtClean="0">
                <a:cs typeface="Arial" charset="0"/>
              </a:rPr>
              <a:t> considerando il nostro esempio, se </a:t>
            </a:r>
            <a:r>
              <a:rPr lang="it-IT" sz="1200" dirty="0" smtClean="0">
                <a:cs typeface="Arial" charset="0"/>
              </a:rPr>
              <a:t>poniamo </a:t>
            </a:r>
            <a:r>
              <a:rPr lang="it-IT" sz="1200" baseline="0" dirty="0" smtClean="0">
                <a:cs typeface="Arial" charset="0"/>
              </a:rPr>
              <a:t>quindi il VAN uguale a zero, </a:t>
            </a:r>
            <a:endParaRPr lang="it-IT" sz="1200" dirty="0" smtClean="0">
              <a:cs typeface="Arial" charset="0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Si può impostare l’equazione,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dove la X è il nostro TIR.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2276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dirty="0"/>
              <a:t>AUDIO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endParaRPr lang="it-IT" sz="1200" baseline="0" dirty="0">
              <a:cs typeface="Arial" charset="0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Come detto, oltre al TIR si può utilizzare il Money </a:t>
            </a:r>
            <a:r>
              <a:rPr lang="it-IT" sz="1200" baseline="0" dirty="0" err="1" smtClean="0">
                <a:cs typeface="Arial" charset="0"/>
              </a:rPr>
              <a:t>Weighted</a:t>
            </a:r>
            <a:r>
              <a:rPr lang="it-IT" sz="1200" baseline="0" dirty="0" smtClean="0">
                <a:cs typeface="Arial" charset="0"/>
              </a:rPr>
              <a:t> Rate </a:t>
            </a:r>
            <a:r>
              <a:rPr lang="it-IT" sz="1200" baseline="0" dirty="0" err="1" smtClean="0">
                <a:cs typeface="Arial" charset="0"/>
              </a:rPr>
              <a:t>of</a:t>
            </a:r>
            <a:r>
              <a:rPr lang="it-IT" sz="1200" baseline="0" dirty="0" smtClean="0">
                <a:cs typeface="Arial" charset="0"/>
              </a:rPr>
              <a:t> </a:t>
            </a:r>
            <a:r>
              <a:rPr lang="it-IT" sz="1200" baseline="0" dirty="0" err="1" smtClean="0">
                <a:cs typeface="Arial" charset="0"/>
              </a:rPr>
              <a:t>Return</a:t>
            </a:r>
            <a:r>
              <a:rPr lang="it-IT" sz="1200" baseline="0" dirty="0" smtClean="0">
                <a:cs typeface="Arial" charset="0"/>
              </a:rPr>
              <a:t>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Questi due indici partono da dati iniziali differenti,  ma permettono di ottenere lo stesso risultato.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L’indice si calcola 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sottraendo al valore futuro del patrimonio investito il suo valore iniziale e gli apporti versati, sommando i prelievi effettuati e dividendo tale somma per la giacenza media.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Quest’ultima si ottiene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ponderando ciascun flusso in base al tempo che lo separa dalla fine del periodo considerato.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Il Money </a:t>
            </a:r>
            <a:r>
              <a:rPr lang="it-IT" sz="1200" baseline="0" dirty="0" err="1" smtClean="0">
                <a:cs typeface="Arial" charset="0"/>
              </a:rPr>
              <a:t>Weighted</a:t>
            </a:r>
            <a:r>
              <a:rPr lang="it-IT" sz="1200" baseline="0" dirty="0" smtClean="0">
                <a:cs typeface="Arial" charset="0"/>
              </a:rPr>
              <a:t> Rate </a:t>
            </a:r>
            <a:r>
              <a:rPr lang="it-IT" sz="1200" baseline="0" dirty="0" err="1" smtClean="0">
                <a:cs typeface="Arial" charset="0"/>
              </a:rPr>
              <a:t>of</a:t>
            </a:r>
            <a:r>
              <a:rPr lang="it-IT" sz="1200" baseline="0" dirty="0" smtClean="0">
                <a:cs typeface="Arial" charset="0"/>
              </a:rPr>
              <a:t> </a:t>
            </a:r>
            <a:r>
              <a:rPr lang="it-IT" sz="1200" baseline="0" dirty="0" err="1" smtClean="0">
                <a:cs typeface="Arial" charset="0"/>
              </a:rPr>
              <a:t>Return</a:t>
            </a:r>
            <a:r>
              <a:rPr lang="it-IT" sz="1200" baseline="0" dirty="0" smtClean="0">
                <a:cs typeface="Arial" charset="0"/>
              </a:rPr>
              <a:t> considera quindi sia l'effetto del contributo apportato dal gestore sia quello delle decisioni di investimento/disinvestimento del cliente, in base a quando hanno avuto luogo.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2102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+mj-lt"/>
              <a:buNone/>
            </a:pP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AUDIO</a:t>
            </a:r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lang="it-IT" sz="1200" kern="1200" dirty="0" smtClean="0">
              <a:solidFill>
                <a:schemeClr val="tx1"/>
              </a:solidFill>
              <a:latin typeface="Garamond"/>
              <a:ea typeface="+mn-ea"/>
              <a:cs typeface="Garamond"/>
            </a:endParaRPr>
          </a:p>
          <a:p>
            <a:pPr marL="228600" marR="0" indent="-22860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dirty="0" smtClean="0">
                <a:cs typeface="Arial" charset="0"/>
              </a:rPr>
              <a:t>Un ulteriore indice per</a:t>
            </a:r>
            <a:r>
              <a:rPr lang="it-IT" sz="1200" baseline="0" dirty="0" smtClean="0">
                <a:cs typeface="Arial" charset="0"/>
              </a:rPr>
              <a:t> il calcolo del rendimento è il </a:t>
            </a:r>
            <a:r>
              <a:rPr lang="it-IT" sz="1200" baseline="0" dirty="0" err="1" smtClean="0">
                <a:cs typeface="Arial" charset="0"/>
              </a:rPr>
              <a:t>Time</a:t>
            </a:r>
            <a:r>
              <a:rPr lang="it-IT" sz="1200" baseline="0" dirty="0" smtClean="0">
                <a:cs typeface="Arial" charset="0"/>
              </a:rPr>
              <a:t> </a:t>
            </a:r>
            <a:r>
              <a:rPr lang="it-IT" sz="1200" baseline="0" dirty="0" err="1" smtClean="0">
                <a:cs typeface="Arial" charset="0"/>
              </a:rPr>
              <a:t>Weighted</a:t>
            </a:r>
            <a:r>
              <a:rPr lang="it-IT" sz="1200" baseline="0" dirty="0" smtClean="0">
                <a:cs typeface="Arial" charset="0"/>
              </a:rPr>
              <a:t> Rate </a:t>
            </a:r>
            <a:r>
              <a:rPr lang="it-IT" sz="1200" baseline="0" dirty="0" err="1" smtClean="0">
                <a:cs typeface="Arial" charset="0"/>
              </a:rPr>
              <a:t>of</a:t>
            </a:r>
            <a:r>
              <a:rPr lang="it-IT" sz="1200" baseline="0" dirty="0" smtClean="0">
                <a:cs typeface="Arial" charset="0"/>
              </a:rPr>
              <a:t> </a:t>
            </a:r>
            <a:r>
              <a:rPr lang="it-IT" sz="1200" baseline="0" dirty="0" err="1" smtClean="0">
                <a:cs typeface="Arial" charset="0"/>
              </a:rPr>
              <a:t>Return</a:t>
            </a:r>
            <a:r>
              <a:rPr lang="it-IT" sz="1200" baseline="0" dirty="0" smtClean="0">
                <a:cs typeface="Arial" charset="0"/>
              </a:rPr>
              <a:t>.</a:t>
            </a:r>
            <a:endParaRPr lang="it-IT" sz="1200" dirty="0" smtClean="0">
              <a:cs typeface="Arial" charset="0"/>
            </a:endParaRPr>
          </a:p>
          <a:p>
            <a:pPr marL="228600" marR="0" indent="-22860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dirty="0" smtClean="0">
                <a:cs typeface="Arial" charset="0"/>
              </a:rPr>
              <a:t>Questo consente</a:t>
            </a:r>
            <a:r>
              <a:rPr lang="it-IT" sz="1200" baseline="0" dirty="0" smtClean="0">
                <a:cs typeface="Arial" charset="0"/>
              </a:rPr>
              <a:t> di calcolare il reale operatore del gestore,</a:t>
            </a:r>
            <a:endParaRPr lang="it-IT" sz="1200" dirty="0" smtClean="0">
              <a:cs typeface="Arial" charset="0"/>
            </a:endParaRPr>
          </a:p>
          <a:p>
            <a:pPr marL="228600" marR="0" indent="-22860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dirty="0" smtClean="0">
                <a:cs typeface="Arial" charset="0"/>
              </a:rPr>
              <a:t>senza</a:t>
            </a:r>
            <a:r>
              <a:rPr lang="it-IT" sz="1200" baseline="0" dirty="0" smtClean="0">
                <a:cs typeface="Arial" charset="0"/>
              </a:rPr>
              <a:t> considerare la dinamica temporale dei flussi di cassa.</a:t>
            </a:r>
          </a:p>
          <a:p>
            <a:pPr marL="228600" marR="0" indent="-22860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baseline="0" dirty="0" smtClean="0">
                <a:cs typeface="Arial" charset="0"/>
              </a:rPr>
              <a:t>In figura osserviamo la formula.</a:t>
            </a:r>
          </a:p>
          <a:p>
            <a:pPr marL="228600" marR="0" indent="-22860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baseline="0" dirty="0" smtClean="0">
                <a:cs typeface="Arial" charset="0"/>
              </a:rPr>
              <a:t>Gli “erre con i” sono i rendimenti </a:t>
            </a:r>
            <a:r>
              <a:rPr lang="it-IT" sz="1200" baseline="0" dirty="0" err="1" smtClean="0">
                <a:cs typeface="Arial" charset="0"/>
              </a:rPr>
              <a:t>periodali</a:t>
            </a:r>
            <a:r>
              <a:rPr lang="it-IT" sz="1200" baseline="0" dirty="0" smtClean="0">
                <a:cs typeface="Arial" charset="0"/>
              </a:rPr>
              <a:t> del portafoglio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Si procede calcolando i rendimenti dei singoli flussi che caratterizzano</a:t>
            </a:r>
            <a:r>
              <a:rPr lang="it-IT" sz="1200" baseline="0" dirty="0" smtClean="0">
                <a:cs typeface="Arial" charset="0"/>
              </a:rPr>
              <a:t> l’investimento, in entrata e in uscita,</a:t>
            </a:r>
            <a:endParaRPr lang="it-IT" sz="1200" dirty="0" smtClean="0">
              <a:cs typeface="Arial" charset="0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utilizzando la loro</a:t>
            </a:r>
            <a:r>
              <a:rPr lang="it-IT" sz="1200" baseline="0" dirty="0" smtClean="0">
                <a:cs typeface="Arial" charset="0"/>
              </a:rPr>
              <a:t> media geometrica per concatenarli.</a:t>
            </a:r>
            <a:endParaRPr lang="it-IT" sz="1200" dirty="0" smtClean="0">
              <a:cs typeface="Arial" charset="0"/>
            </a:endParaRPr>
          </a:p>
          <a:p>
            <a:pPr marL="228600" marR="0" indent="-22860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dirty="0" smtClean="0">
                <a:cs typeface="Arial" charset="0"/>
              </a:rPr>
              <a:t>Questo indice serve anche a confrontare</a:t>
            </a:r>
            <a:r>
              <a:rPr lang="it-IT" sz="1200" baseline="0" dirty="0" smtClean="0">
                <a:cs typeface="Arial" charset="0"/>
              </a:rPr>
              <a:t> il risultato del portafoglio con altri portafogli o con il benchmark di riferimento.</a:t>
            </a:r>
            <a:endParaRPr lang="it-IT" sz="1200" dirty="0" smtClean="0">
              <a:cs typeface="Arial" charset="0"/>
            </a:endParaRPr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lang="it-IT" sz="1200" kern="1200" dirty="0" smtClean="0">
              <a:solidFill>
                <a:schemeClr val="tx1"/>
              </a:solidFill>
              <a:latin typeface="Garamond"/>
              <a:ea typeface="+mn-ea"/>
              <a:cs typeface="Garamond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6081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dirty="0"/>
              <a:t>AUDIO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endParaRPr lang="it-IT" sz="1200" baseline="0" dirty="0">
              <a:cs typeface="Arial" charset="0"/>
            </a:endParaRPr>
          </a:p>
          <a:p>
            <a:pPr marL="228600" indent="-228600" rtl="0">
              <a:buFont typeface="+mj-lt"/>
              <a:buAutoNum type="arabicPeriod"/>
            </a:pPr>
            <a:r>
              <a:rPr lang="it-IT" dirty="0" smtClean="0"/>
              <a:t>Per completare l’analisi degli indici per il calcolo dei rendimenti realizzati,</a:t>
            </a:r>
          </a:p>
          <a:p>
            <a:pPr marL="228600" indent="-228600" rtl="0">
              <a:buFont typeface="+mj-lt"/>
              <a:buAutoNum type="arabicPeriod"/>
            </a:pPr>
            <a:r>
              <a:rPr lang="it-IT" dirty="0" smtClean="0"/>
              <a:t>riepiloghiamo qui le definizioni di ciascuno di essi.</a:t>
            </a:r>
          </a:p>
          <a:p>
            <a:pPr marL="228600" indent="-228600" rtl="0">
              <a:buFont typeface="+mj-lt"/>
              <a:buAutoNum type="arabicPeriod"/>
            </a:pPr>
            <a:r>
              <a:rPr lang="it-IT" dirty="0" smtClean="0"/>
              <a:t>In approfondimento vi sono poi esempi dettagliati, uno per ciascun indice, di applicazione delle rispettive formule.</a:t>
            </a:r>
          </a:p>
          <a:p>
            <a:pPr marL="228600" indent="-228600" algn="just">
              <a:lnSpc>
                <a:spcPct val="120000"/>
              </a:lnSpc>
              <a:buFont typeface="+mj-lt"/>
              <a:buNone/>
              <a:defRPr/>
            </a:pPr>
            <a:endParaRPr lang="it-IT" sz="1200" baseline="0" dirty="0" smtClean="0">
              <a:cs typeface="Arial" charset="0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None/>
              <a:defRPr/>
            </a:pPr>
            <a:endParaRPr lang="it-IT" sz="1200" baseline="0" dirty="0" smtClean="0">
              <a:cs typeface="Arial" charset="0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None/>
              <a:defRPr/>
            </a:pPr>
            <a:endParaRPr lang="it-IT" sz="1200" baseline="0" dirty="0" smtClean="0">
              <a:cs typeface="Arial" charset="0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None/>
              <a:defRPr/>
            </a:pPr>
            <a:r>
              <a:rPr lang="it-IT" sz="1200" b="1" baseline="0" dirty="0" smtClean="0">
                <a:solidFill>
                  <a:srgbClr val="FF0000"/>
                </a:solidFill>
                <a:cs typeface="Arial" charset="0"/>
              </a:rPr>
              <a:t>POP UP Esempi di applicazione formule degli indici dei rendimenti realizzati (inserire pdf vedi pagine successive, ma chiediamo al cliente di semplificare per facilitare la comprensione da parte dell’utente.)</a:t>
            </a:r>
          </a:p>
          <a:p>
            <a:pPr marL="228600" indent="-228600" algn="just">
              <a:lnSpc>
                <a:spcPct val="120000"/>
              </a:lnSpc>
              <a:buFont typeface="+mj-lt"/>
              <a:buNone/>
              <a:defRPr/>
            </a:pPr>
            <a:endParaRPr lang="it-IT" sz="1200" baseline="0" dirty="0" smtClean="0">
              <a:cs typeface="Arial" charset="0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None/>
              <a:defRPr/>
            </a:pPr>
            <a:endParaRPr lang="it-IT" sz="1200" baseline="0" dirty="0" smtClean="0">
              <a:cs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2102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+mj-lt"/>
              <a:buNone/>
            </a:pP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AUDIO</a:t>
            </a:r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lang="it-IT" sz="1200" kern="1200" dirty="0" smtClean="0">
              <a:solidFill>
                <a:schemeClr val="tx1"/>
              </a:solidFill>
              <a:latin typeface="Garamond"/>
              <a:ea typeface="+mn-ea"/>
              <a:cs typeface="Garamond"/>
            </a:endParaRP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Come già ricordato, è importante poter calcolare anche il rendimento atteso di un investimento. Il metodo “Serie Storiche”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è basato appunto sul rendimento storico dell'investimento,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 deriva dal calcolo di una media aritmetica dei rendimenti che sono stati realizzati in un dato periodo (es. settimanale, mensile, …).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Nel metodo “Building Block” invece,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 rendimento atteso è uguale alla somma di tre componenti: 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 rendimento futuro dell’attività priva di rischio a breve termine;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 premio al rischio generico di mercato; 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 premio per il rischio specifico (di settore, di dimensione o di stile) del titolo esaminato.</a:t>
            </a:r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lang="it-IT" sz="1200" kern="1200" dirty="0" smtClean="0">
              <a:solidFill>
                <a:schemeClr val="tx1"/>
              </a:solidFill>
              <a:latin typeface="Garamond"/>
              <a:ea typeface="+mn-ea"/>
              <a:cs typeface="Garamond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8373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05/12/2018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2508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05/12/2018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05/12/2018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3932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05/12/2018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0460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05/12/2018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425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05/12/2018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8942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05/12/2018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4292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05/12/2018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58627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05/12/2018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3187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C62164E0-9644-4C0E-8373-D614D95BAFAE}"/>
              </a:ext>
            </a:extLst>
          </p:cNvPr>
          <p:cNvSpPr txBox="1"/>
          <p:nvPr userDrawn="1"/>
        </p:nvSpPr>
        <p:spPr>
          <a:xfrm>
            <a:off x="0" y="0"/>
            <a:ext cx="11587942" cy="40011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it-IT" sz="200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6B7858F-34D8-4C94-90DF-4A4E8E8C0809}"/>
              </a:ext>
            </a:extLst>
          </p:cNvPr>
          <p:cNvSpPr txBox="1"/>
          <p:nvPr userDrawn="1"/>
        </p:nvSpPr>
        <p:spPr>
          <a:xfrm>
            <a:off x="11596255" y="0"/>
            <a:ext cx="595745" cy="40011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200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pPr lvl="0"/>
            <a:endParaRPr lang="it-IT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FE3C1D11-31BA-4225-9FF9-15B8F694EB1F}"/>
              </a:ext>
            </a:extLst>
          </p:cNvPr>
          <p:cNvCxnSpPr/>
          <p:nvPr userDrawn="1"/>
        </p:nvCxnSpPr>
        <p:spPr>
          <a:xfrm>
            <a:off x="0" y="400110"/>
            <a:ext cx="12192000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A4446023-9410-4424-B6AC-84C309F60F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11496675" cy="341313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8" name="Segnaposto testo 19">
            <a:extLst>
              <a:ext uri="{FF2B5EF4-FFF2-40B4-BE49-F238E27FC236}">
                <a16:creationId xmlns:a16="http://schemas.microsoft.com/office/drawing/2014/main" id="{79385AC6-A2B3-4021-BD72-791421DCEEA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021711" y="1037950"/>
            <a:ext cx="2015345" cy="202000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immagine 3">
            <a:extLst>
              <a:ext uri="{FF2B5EF4-FFF2-40B4-BE49-F238E27FC236}">
                <a16:creationId xmlns:a16="http://schemas.microsoft.com/office/drawing/2014/main" id="{7C39B2CD-E6BE-4DE1-A886-9DD76ED17A2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 flipH="1">
            <a:off x="729554" y="1037950"/>
            <a:ext cx="2015346" cy="2015344"/>
          </a:xfrm>
          <a:prstGeom prst="flowChartDelay">
            <a:avLst/>
          </a:prstGeom>
        </p:spPr>
        <p:txBody>
          <a:bodyPr vert="horz"/>
          <a:lstStyle/>
          <a:p>
            <a:endParaRPr lang="it-IT"/>
          </a:p>
        </p:txBody>
      </p:sp>
      <p:sp>
        <p:nvSpPr>
          <p:cNvPr id="30" name="Segnaposto testo 19">
            <a:extLst>
              <a:ext uri="{FF2B5EF4-FFF2-40B4-BE49-F238E27FC236}">
                <a16:creationId xmlns:a16="http://schemas.microsoft.com/office/drawing/2014/main" id="{45FECD9B-6A25-43FA-B234-0E05658BE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76014" y="1122974"/>
            <a:ext cx="2015345" cy="202000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1" name="Segnaposto immagine 3">
            <a:extLst>
              <a:ext uri="{FF2B5EF4-FFF2-40B4-BE49-F238E27FC236}">
                <a16:creationId xmlns:a16="http://schemas.microsoft.com/office/drawing/2014/main" id="{B9356514-9BD6-4AE4-B724-EC87B101CBD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 flipH="1">
            <a:off x="6483857" y="1122974"/>
            <a:ext cx="2015346" cy="2015344"/>
          </a:xfrm>
          <a:prstGeom prst="flowChartDelay">
            <a:avLst/>
          </a:prstGeom>
        </p:spPr>
        <p:txBody>
          <a:bodyPr vert="horz"/>
          <a:lstStyle/>
          <a:p>
            <a:endParaRPr lang="it-IT"/>
          </a:p>
        </p:txBody>
      </p:sp>
      <p:sp>
        <p:nvSpPr>
          <p:cNvPr id="32" name="Segnaposto testo 19">
            <a:extLst>
              <a:ext uri="{FF2B5EF4-FFF2-40B4-BE49-F238E27FC236}">
                <a16:creationId xmlns:a16="http://schemas.microsoft.com/office/drawing/2014/main" id="{74325C9B-CA40-4187-ADB7-2FC431A0ECD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21711" y="3776157"/>
            <a:ext cx="2015345" cy="202000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3" name="Segnaposto immagine 3">
            <a:extLst>
              <a:ext uri="{FF2B5EF4-FFF2-40B4-BE49-F238E27FC236}">
                <a16:creationId xmlns:a16="http://schemas.microsoft.com/office/drawing/2014/main" id="{8035426F-B3E7-4F22-9B5D-78A44BEA9F2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 flipH="1">
            <a:off x="729554" y="3776157"/>
            <a:ext cx="2015346" cy="2015344"/>
          </a:xfrm>
          <a:prstGeom prst="flowChartDelay">
            <a:avLst/>
          </a:prstGeom>
        </p:spPr>
        <p:txBody>
          <a:bodyPr vert="horz"/>
          <a:lstStyle/>
          <a:p>
            <a:endParaRPr lang="it-IT"/>
          </a:p>
        </p:txBody>
      </p:sp>
      <p:sp>
        <p:nvSpPr>
          <p:cNvPr id="34" name="Segnaposto testo 19">
            <a:extLst>
              <a:ext uri="{FF2B5EF4-FFF2-40B4-BE49-F238E27FC236}">
                <a16:creationId xmlns:a16="http://schemas.microsoft.com/office/drawing/2014/main" id="{9CE9ED9C-25DF-4671-A836-0F1AC0EBEFC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76014" y="3861181"/>
            <a:ext cx="2015345" cy="202000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5" name="Segnaposto immagine 3">
            <a:extLst>
              <a:ext uri="{FF2B5EF4-FFF2-40B4-BE49-F238E27FC236}">
                <a16:creationId xmlns:a16="http://schemas.microsoft.com/office/drawing/2014/main" id="{0AD52653-42A4-424F-B1D4-E8CC7B0BB45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 flipH="1">
            <a:off x="6483857" y="3861181"/>
            <a:ext cx="2015346" cy="2015344"/>
          </a:xfrm>
          <a:prstGeom prst="flowChartDelay">
            <a:avLst/>
          </a:prstGeom>
        </p:spPr>
        <p:txBody>
          <a:bodyPr vert="horz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66024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C62164E0-9644-4C0E-8373-D614D95BAFAE}"/>
              </a:ext>
            </a:extLst>
          </p:cNvPr>
          <p:cNvSpPr txBox="1"/>
          <p:nvPr userDrawn="1"/>
        </p:nvSpPr>
        <p:spPr>
          <a:xfrm>
            <a:off x="0" y="0"/>
            <a:ext cx="11587942" cy="40011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it-IT" sz="200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6B7858F-34D8-4C94-90DF-4A4E8E8C0809}"/>
              </a:ext>
            </a:extLst>
          </p:cNvPr>
          <p:cNvSpPr txBox="1"/>
          <p:nvPr userDrawn="1"/>
        </p:nvSpPr>
        <p:spPr>
          <a:xfrm>
            <a:off x="11596255" y="0"/>
            <a:ext cx="595745" cy="40011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200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pPr lvl="0"/>
            <a:endParaRPr lang="it-IT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FE3C1D11-31BA-4225-9FF9-15B8F694EB1F}"/>
              </a:ext>
            </a:extLst>
          </p:cNvPr>
          <p:cNvCxnSpPr/>
          <p:nvPr userDrawn="1"/>
        </p:nvCxnSpPr>
        <p:spPr>
          <a:xfrm>
            <a:off x="0" y="400110"/>
            <a:ext cx="12192000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A4446023-9410-4424-B6AC-84C309F60F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11496675" cy="341313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0" name="Segnaposto testo 19">
            <a:extLst>
              <a:ext uri="{FF2B5EF4-FFF2-40B4-BE49-F238E27FC236}">
                <a16:creationId xmlns:a16="http://schemas.microsoft.com/office/drawing/2014/main" id="{5992486F-1F4F-4134-B0D9-303A27565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2436" y="861754"/>
            <a:ext cx="6842125" cy="195418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23" name="Segnaposto testo 19">
            <a:extLst>
              <a:ext uri="{FF2B5EF4-FFF2-40B4-BE49-F238E27FC236}">
                <a16:creationId xmlns:a16="http://schemas.microsoft.com/office/drawing/2014/main" id="{5114F84A-C927-40DB-9548-17B831BA8D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436" y="4091940"/>
            <a:ext cx="6842125" cy="195418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9605B206-8EC2-4B2F-B166-FCD009CD862E}"/>
              </a:ext>
            </a:extLst>
          </p:cNvPr>
          <p:cNvCxnSpPr>
            <a:cxnSpLocks/>
          </p:cNvCxnSpPr>
          <p:nvPr userDrawn="1"/>
        </p:nvCxnSpPr>
        <p:spPr>
          <a:xfrm>
            <a:off x="0" y="3536779"/>
            <a:ext cx="12028516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immagine 7">
            <a:extLst>
              <a:ext uri="{FF2B5EF4-FFF2-40B4-BE49-F238E27FC236}">
                <a16:creationId xmlns:a16="http://schemas.microsoft.com/office/drawing/2014/main" id="{106FAF5C-F3E2-439D-A23C-A25ACDAC9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28560" y="573580"/>
            <a:ext cx="4599709" cy="6126480"/>
          </a:xfrm>
          <a:prstGeom prst="flowChartDelay">
            <a:avLst/>
          </a:prstGeo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7471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05/12/2018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053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05/12/2018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631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05/12/2018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3200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05/12/2018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463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05/12/2018</a:t>
            </a:fld>
            <a:endParaRPr lang="it-I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2506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05/12/2018</a:t>
            </a:fld>
            <a:endParaRPr lang="it-I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932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05/12/2018</a:t>
            </a:fld>
            <a:endParaRPr lang="it-I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131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05/12/2018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460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CA67048-8DE2-40E6-8AFC-3B04CF619662}" type="datetimeFigureOut">
              <a:rPr lang="it-IT" smtClean="0"/>
              <a:pPr/>
              <a:t>05/12/2018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0648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  <p:sldLayoutId id="2147483759" r:id="rId18"/>
    <p:sldLayoutId id="2147483660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7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www.pexels.com/photo/macbook-pro-beside-spiral-notebook-669616/" TargetMode="External"/><Relationship Id="rId5" Type="http://schemas.openxmlformats.org/officeDocument/2006/relationships/hyperlink" Target="https://pixabay.com/it/sabbia-beach-ocean-acqua-impronte-937387" TargetMode="External"/><Relationship Id="rId4" Type="http://schemas.openxmlformats.org/officeDocument/2006/relationships/hyperlink" Target="https://www.pexels.com/photo/agriculture-arable-barley-blur-265216/" TargetMode="External"/><Relationship Id="rId9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black-calculator-near-ballpoint-pen-on-white-printed-paper-53621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alpha val="8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E6EAE5D-D554-4C29-BFCC-8FB07C1A4B42}"/>
              </a:ext>
            </a:extLst>
          </p:cNvPr>
          <p:cNvSpPr/>
          <p:nvPr/>
        </p:nvSpPr>
        <p:spPr>
          <a:xfrm>
            <a:off x="0" y="1605280"/>
            <a:ext cx="12192000" cy="39014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A0E21B82-D5FE-4693-A1B5-F7CAB16976A4}"/>
              </a:ext>
            </a:extLst>
          </p:cNvPr>
          <p:cNvSpPr/>
          <p:nvPr/>
        </p:nvSpPr>
        <p:spPr>
          <a:xfrm>
            <a:off x="0" y="1605280"/>
            <a:ext cx="12192000" cy="21285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Ritardo 7">
            <a:extLst>
              <a:ext uri="{FF2B5EF4-FFF2-40B4-BE49-F238E27FC236}">
                <a16:creationId xmlns:a16="http://schemas.microsoft.com/office/drawing/2014/main" id="{B7123CEB-155E-4C7B-8A86-118048044F1A}"/>
              </a:ext>
            </a:extLst>
          </p:cNvPr>
          <p:cNvSpPr/>
          <p:nvPr/>
        </p:nvSpPr>
        <p:spPr>
          <a:xfrm rot="5400000">
            <a:off x="3145457" y="-598667"/>
            <a:ext cx="2743201" cy="9034118"/>
          </a:xfrm>
          <a:prstGeom prst="flowChartDelay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3600" b="1" dirty="0" smtClean="0">
                <a:solidFill>
                  <a:schemeClr val="tx2">
                    <a:lumMod val="75000"/>
                  </a:schemeClr>
                </a:solidFill>
                <a:latin typeface="Articulate Light" panose="02000503040000020004" pitchFamily="2" charset="0"/>
              </a:rPr>
              <a:t>L'importanza della diversificazione di portafoglio nell'ottica della protezione del cliente </a:t>
            </a:r>
            <a:endParaRPr lang="it-IT" sz="3600" b="1" dirty="0">
              <a:solidFill>
                <a:schemeClr val="tx2">
                  <a:lumMod val="75000"/>
                </a:schemeClr>
              </a:solidFill>
              <a:latin typeface="Articulate Light" panose="02000503040000020004" pitchFamily="2" charset="0"/>
            </a:endParaRPr>
          </a:p>
          <a:p>
            <a:pPr algn="ctr"/>
            <a:r>
              <a:rPr lang="it-IT" sz="3600" b="1" dirty="0" smtClean="0">
                <a:solidFill>
                  <a:schemeClr val="tx2">
                    <a:lumMod val="75000"/>
                  </a:schemeClr>
                </a:solidFill>
                <a:latin typeface="Articulate Light" panose="02000503040000020004" pitchFamily="2" charset="0"/>
              </a:rPr>
              <a:t>Pianificazione finanziaria e rendimento di portafoglio - Parte 2</a:t>
            </a:r>
            <a:endParaRPr lang="it-IT" sz="3600" b="1" dirty="0">
              <a:solidFill>
                <a:schemeClr val="tx2">
                  <a:lumMod val="75000"/>
                </a:schemeClr>
              </a:solidFill>
              <a:latin typeface="Articulate Light" panose="02000503040000020004" pitchFamily="2" charset="0"/>
            </a:endParaRPr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9AC420FA-A18E-4CB2-BAB3-A63E3EC1ED91}"/>
              </a:ext>
            </a:extLst>
          </p:cNvPr>
          <p:cNvCxnSpPr/>
          <p:nvPr/>
        </p:nvCxnSpPr>
        <p:spPr>
          <a:xfrm>
            <a:off x="0" y="3733800"/>
            <a:ext cx="7772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3974546-CBAC-4664-9B03-882C9DC135E3}"/>
              </a:ext>
            </a:extLst>
          </p:cNvPr>
          <p:cNvCxnSpPr>
            <a:cxnSpLocks/>
          </p:cNvCxnSpPr>
          <p:nvPr/>
        </p:nvCxnSpPr>
        <p:spPr>
          <a:xfrm>
            <a:off x="11559396" y="3733800"/>
            <a:ext cx="632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magine correlata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01774"/>
            <a:ext cx="4331898" cy="381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33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immagine 3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Segnaposto testo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immagine 5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7" name="Segnaposto testo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immagine 7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9" name="Segnaposto testo 8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10" name="Segnaposto immagine 9"/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11" name="Rettangolo 10"/>
          <p:cNvSpPr/>
          <p:nvPr/>
        </p:nvSpPr>
        <p:spPr>
          <a:xfrm>
            <a:off x="-10092" y="1127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2" name="Gruppo 98"/>
          <p:cNvGrpSpPr/>
          <p:nvPr/>
        </p:nvGrpSpPr>
        <p:grpSpPr>
          <a:xfrm>
            <a:off x="1444852" y="1037950"/>
            <a:ext cx="10909454" cy="5286411"/>
            <a:chOff x="76200" y="1124745"/>
            <a:chExt cx="10909454" cy="5286411"/>
          </a:xfrm>
        </p:grpSpPr>
        <p:graphicFrame>
          <p:nvGraphicFramePr>
            <p:cNvPr id="13" name="Object 49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3453062"/>
                </p:ext>
              </p:extLst>
            </p:nvPr>
          </p:nvGraphicFramePr>
          <p:xfrm>
            <a:off x="263525" y="2251075"/>
            <a:ext cx="3332163" cy="881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0" name="Equation" r:id="rId3" imgW="2082800" imgH="609600" progId="Equation.3">
                    <p:embed/>
                  </p:oleObj>
                </mc:Choice>
                <mc:Fallback>
                  <p:oleObj name="Equation" r:id="rId3" imgW="2082800" imgH="609600" progId="Equation.3">
                    <p:embed/>
                    <p:pic>
                      <p:nvPicPr>
                        <p:cNvPr id="100" name="Object 4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525" y="2251075"/>
                          <a:ext cx="3332163" cy="8810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49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0815736"/>
                </p:ext>
              </p:extLst>
            </p:nvPr>
          </p:nvGraphicFramePr>
          <p:xfrm>
            <a:off x="361950" y="3316288"/>
            <a:ext cx="3090863" cy="733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1" name="Equation" r:id="rId5" imgW="2336800" imgH="635000" progId="Equation.3">
                    <p:embed/>
                  </p:oleObj>
                </mc:Choice>
                <mc:Fallback>
                  <p:oleObj name="Equation" r:id="rId5" imgW="2336800" imgH="635000" progId="Equation.3">
                    <p:embed/>
                    <p:pic>
                      <p:nvPicPr>
                        <p:cNvPr id="101" name="Object 4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950" y="3316288"/>
                          <a:ext cx="3090863" cy="7334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Rectangle 495"/>
            <p:cNvSpPr>
              <a:spLocks noChangeArrowheads="1"/>
            </p:cNvSpPr>
            <p:nvPr/>
          </p:nvSpPr>
          <p:spPr bwMode="auto">
            <a:xfrm>
              <a:off x="7747154" y="2480226"/>
              <a:ext cx="3238500" cy="19389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it-IT" altLang="it-IT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M </a:t>
              </a:r>
              <a:r>
                <a:rPr lang="it-IT" altLang="it-IT" sz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 Montante</a:t>
              </a:r>
            </a:p>
            <a:p>
              <a:pPr algn="l"/>
              <a:r>
                <a:rPr lang="it-IT" altLang="it-IT" sz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 = Capitale</a:t>
              </a:r>
            </a:p>
            <a:p>
              <a:pPr algn="l"/>
              <a:r>
                <a:rPr lang="it-IT" altLang="it-IT" sz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Flussi = flussi di capitale conferiti e/o prelevati</a:t>
              </a:r>
            </a:p>
            <a:p>
              <a:pPr algn="l"/>
              <a:r>
                <a:rPr lang="it-IT" altLang="it-IT" sz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CMG = Capitale medio </a:t>
              </a:r>
              <a:r>
                <a:rPr lang="it-IT" altLang="it-IT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gestito </a:t>
              </a:r>
              <a:endParaRPr lang="it-IT" altLang="it-IT" sz="12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l"/>
              <a:endParaRPr lang="it-IT" altLang="it-IT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l"/>
              <a:endParaRPr lang="it-IT" altLang="it-IT" sz="12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l"/>
              <a:r>
                <a:rPr lang="it-IT" altLang="it-IT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T0 </a:t>
              </a:r>
              <a:r>
                <a:rPr lang="it-IT" altLang="it-IT" sz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 Tempo iniziale</a:t>
              </a:r>
            </a:p>
            <a:p>
              <a:pPr algn="l"/>
              <a:r>
                <a:rPr lang="it-IT" altLang="it-IT" sz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Ti = Tempo i-esimo dei flussi</a:t>
              </a:r>
            </a:p>
            <a:p>
              <a:pPr algn="l"/>
              <a:r>
                <a:rPr lang="it-IT" altLang="it-IT" sz="12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Tf</a:t>
              </a:r>
              <a:r>
                <a:rPr lang="it-IT" altLang="it-IT" sz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= Tempo finale</a:t>
              </a:r>
            </a:p>
          </p:txBody>
        </p:sp>
        <p:sp>
          <p:nvSpPr>
            <p:cNvPr id="16" name="Rectangle 500"/>
            <p:cNvSpPr>
              <a:spLocks noChangeArrowheads="1"/>
            </p:cNvSpPr>
            <p:nvPr/>
          </p:nvSpPr>
          <p:spPr bwMode="auto">
            <a:xfrm>
              <a:off x="76200" y="1124745"/>
              <a:ext cx="8831263" cy="11695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 marL="342900" indent="-342900" algn="l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800100" indent="-342900" algn="l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257300" indent="-342900" algn="l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714500" indent="-342900" algn="l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171700" indent="-342900" algn="l"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628900" indent="-342900"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3086100" indent="-342900"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543300" indent="-342900"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4000500" indent="-342900" fontAlgn="base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indent="0"/>
              <a:r>
                <a:rPr lang="it-IT" altLang="it-IT" sz="1400" dirty="0" smtClean="0">
                  <a:solidFill>
                    <a:srgbClr val="000000"/>
                  </a:solidFill>
                  <a:cs typeface="Times New Roman" pitchFamily="18" charset="0"/>
                </a:rPr>
                <a:t>La consistenza media del capitale investito si ottiene dividendo la somma </a:t>
              </a:r>
              <a:r>
                <a:rPr lang="it-IT" altLang="it-IT" sz="1400" b="1" dirty="0" smtClean="0">
                  <a:solidFill>
                    <a:srgbClr val="000000"/>
                  </a:solidFill>
                  <a:cs typeface="Times New Roman" pitchFamily="18" charset="0"/>
                </a:rPr>
                <a:t>dei numeri </a:t>
              </a:r>
              <a:r>
                <a:rPr lang="it-IT" altLang="it-IT" sz="1400" dirty="0" smtClean="0">
                  <a:solidFill>
                    <a:srgbClr val="000000"/>
                  </a:solidFill>
                  <a:cs typeface="Times New Roman" pitchFamily="18" charset="0"/>
                </a:rPr>
                <a:t>per i giorni compresi nel periodo di valutazione.</a:t>
              </a:r>
              <a:endParaRPr lang="it-IT" sz="1400" dirty="0" smtClean="0"/>
            </a:p>
            <a:p>
              <a:endParaRPr lang="it-IT" altLang="it-IT" sz="1400" dirty="0" smtClean="0">
                <a:solidFill>
                  <a:srgbClr val="000000"/>
                </a:solidFill>
                <a:cs typeface="Times New Roman" pitchFamily="18" charset="0"/>
              </a:endParaRPr>
            </a:p>
            <a:p>
              <a:pPr marL="0" indent="0">
                <a:tabLst/>
              </a:pPr>
              <a:r>
                <a:rPr lang="it-IT" altLang="it-IT" sz="1400" dirty="0" err="1" smtClean="0">
                  <a:solidFill>
                    <a:srgbClr val="000000"/>
                  </a:solidFill>
                  <a:cs typeface="Times New Roman" pitchFamily="18" charset="0"/>
                </a:rPr>
                <a:t>*I</a:t>
              </a:r>
              <a:r>
                <a:rPr lang="it-IT" altLang="it-IT" sz="1400" dirty="0" smtClean="0">
                  <a:solidFill>
                    <a:srgbClr val="000000"/>
                  </a:solidFill>
                  <a:cs typeface="Times New Roman" pitchFamily="18" charset="0"/>
                </a:rPr>
                <a:t> numeri vengono calcolati moltiplicando ciascun flusso di cassa per i giorni che mancano al termine del periodo di valutazione. (nella casella derivata da </a:t>
              </a:r>
              <a:r>
                <a:rPr lang="it-IT" altLang="it-IT" sz="1400" dirty="0" err="1" smtClean="0">
                  <a:solidFill>
                    <a:srgbClr val="000000"/>
                  </a:solidFill>
                  <a:cs typeface="Times New Roman" pitchFamily="18" charset="0"/>
                </a:rPr>
                <a:t>excel</a:t>
              </a:r>
              <a:r>
                <a:rPr lang="it-IT" altLang="it-IT" sz="1400" dirty="0" smtClean="0">
                  <a:solidFill>
                    <a:srgbClr val="000000"/>
                  </a:solidFill>
                  <a:cs typeface="Times New Roman" pitchFamily="18" charset="0"/>
                </a:rPr>
                <a:t> risulta anche diviso 1000) </a:t>
              </a:r>
              <a:endParaRPr lang="it-IT" altLang="it-IT" sz="1400" dirty="0">
                <a:solidFill>
                  <a:srgbClr val="000000"/>
                </a:solidFill>
                <a:cs typeface="Times New Roman" pitchFamily="18" charset="0"/>
              </a:endParaRPr>
            </a:p>
          </p:txBody>
        </p:sp>
        <p:sp>
          <p:nvSpPr>
            <p:cNvPr id="17" name="AutoShape 504"/>
            <p:cNvSpPr>
              <a:spLocks noChangeAspect="1" noChangeArrowheads="1" noTextEdit="1"/>
            </p:cNvSpPr>
            <p:nvPr/>
          </p:nvSpPr>
          <p:spPr bwMode="auto">
            <a:xfrm>
              <a:off x="425450" y="4373563"/>
              <a:ext cx="7505700" cy="198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8" name="Rectangle 506"/>
            <p:cNvSpPr>
              <a:spLocks noChangeArrowheads="1"/>
            </p:cNvSpPr>
            <p:nvPr/>
          </p:nvSpPr>
          <p:spPr bwMode="auto">
            <a:xfrm>
              <a:off x="827088" y="4386263"/>
              <a:ext cx="67627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000" b="1">
                  <a:solidFill>
                    <a:srgbClr val="000000"/>
                  </a:solidFill>
                </a:rPr>
                <a:t>Tipo flusso</a:t>
              </a:r>
              <a:endParaRPr lang="it-IT" altLang="it-IT"/>
            </a:p>
          </p:txBody>
        </p:sp>
        <p:sp>
          <p:nvSpPr>
            <p:cNvPr id="19" name="Rectangle 507"/>
            <p:cNvSpPr>
              <a:spLocks noChangeArrowheads="1"/>
            </p:cNvSpPr>
            <p:nvPr/>
          </p:nvSpPr>
          <p:spPr bwMode="auto">
            <a:xfrm>
              <a:off x="2201863" y="4386263"/>
              <a:ext cx="379412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000" b="1">
                  <a:solidFill>
                    <a:srgbClr val="000000"/>
                  </a:solidFill>
                </a:rPr>
                <a:t>Valuta</a:t>
              </a:r>
              <a:endParaRPr lang="it-IT" altLang="it-IT"/>
            </a:p>
          </p:txBody>
        </p:sp>
        <p:sp>
          <p:nvSpPr>
            <p:cNvPr id="20" name="Rectangle 508"/>
            <p:cNvSpPr>
              <a:spLocks noChangeArrowheads="1"/>
            </p:cNvSpPr>
            <p:nvPr/>
          </p:nvSpPr>
          <p:spPr bwMode="auto">
            <a:xfrm>
              <a:off x="3336925" y="4386263"/>
              <a:ext cx="3302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000" b="1">
                  <a:solidFill>
                    <a:srgbClr val="000000"/>
                  </a:solidFill>
                </a:rPr>
                <a:t>flussi</a:t>
              </a:r>
              <a:endParaRPr lang="it-IT" altLang="it-IT"/>
            </a:p>
          </p:txBody>
        </p:sp>
        <p:sp>
          <p:nvSpPr>
            <p:cNvPr id="21" name="Rectangle 509"/>
            <p:cNvSpPr>
              <a:spLocks noChangeArrowheads="1"/>
            </p:cNvSpPr>
            <p:nvPr/>
          </p:nvSpPr>
          <p:spPr bwMode="auto">
            <a:xfrm>
              <a:off x="4548189" y="4410891"/>
              <a:ext cx="501654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it-IT" altLang="it-IT" sz="1000" b="1" dirty="0">
                  <a:solidFill>
                    <a:srgbClr val="000000"/>
                  </a:solidFill>
                </a:rPr>
                <a:t>Giorni</a:t>
              </a:r>
              <a:endParaRPr lang="it-IT" altLang="it-IT" dirty="0"/>
            </a:p>
          </p:txBody>
        </p:sp>
        <p:sp>
          <p:nvSpPr>
            <p:cNvPr id="22" name="Rectangle 510"/>
            <p:cNvSpPr>
              <a:spLocks noChangeArrowheads="1"/>
            </p:cNvSpPr>
            <p:nvPr/>
          </p:nvSpPr>
          <p:spPr bwMode="auto">
            <a:xfrm>
              <a:off x="5478471" y="4386263"/>
              <a:ext cx="436562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000" b="1" dirty="0">
                  <a:solidFill>
                    <a:srgbClr val="000000"/>
                  </a:solidFill>
                </a:rPr>
                <a:t>Numeri</a:t>
              </a:r>
              <a:endParaRPr lang="it-IT" altLang="it-IT" dirty="0"/>
            </a:p>
          </p:txBody>
        </p:sp>
        <p:sp>
          <p:nvSpPr>
            <p:cNvPr id="23" name="Rectangle 511"/>
            <p:cNvSpPr>
              <a:spLocks noChangeArrowheads="1"/>
            </p:cNvSpPr>
            <p:nvPr/>
          </p:nvSpPr>
          <p:spPr bwMode="auto">
            <a:xfrm>
              <a:off x="768350" y="4545013"/>
              <a:ext cx="7874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000">
                  <a:solidFill>
                    <a:srgbClr val="000000"/>
                  </a:solidFill>
                </a:rPr>
                <a:t>Valore iniziale</a:t>
              </a:r>
              <a:endParaRPr lang="it-IT" altLang="it-IT"/>
            </a:p>
          </p:txBody>
        </p:sp>
        <p:sp>
          <p:nvSpPr>
            <p:cNvPr id="24" name="Rectangle 512"/>
            <p:cNvSpPr>
              <a:spLocks noChangeArrowheads="1"/>
            </p:cNvSpPr>
            <p:nvPr/>
          </p:nvSpPr>
          <p:spPr bwMode="auto">
            <a:xfrm>
              <a:off x="2074863" y="4545013"/>
              <a:ext cx="62865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000">
                  <a:solidFill>
                    <a:srgbClr val="000000"/>
                  </a:solidFill>
                </a:rPr>
                <a:t>31/12/2005</a:t>
              </a:r>
              <a:endParaRPr lang="it-IT" altLang="it-IT"/>
            </a:p>
          </p:txBody>
        </p:sp>
        <p:sp>
          <p:nvSpPr>
            <p:cNvPr id="25" name="Rectangle 513"/>
            <p:cNvSpPr>
              <a:spLocks noChangeArrowheads="1"/>
            </p:cNvSpPr>
            <p:nvPr/>
          </p:nvSpPr>
          <p:spPr bwMode="auto">
            <a:xfrm>
              <a:off x="3484563" y="4545013"/>
              <a:ext cx="45402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000" dirty="0">
                  <a:solidFill>
                    <a:srgbClr val="000000"/>
                  </a:solidFill>
                </a:rPr>
                <a:t>100.000</a:t>
              </a:r>
              <a:endParaRPr lang="it-IT" altLang="it-IT" dirty="0"/>
            </a:p>
          </p:txBody>
        </p:sp>
        <p:sp>
          <p:nvSpPr>
            <p:cNvPr id="26" name="Rectangle 514"/>
            <p:cNvSpPr>
              <a:spLocks noChangeArrowheads="1"/>
            </p:cNvSpPr>
            <p:nvPr/>
          </p:nvSpPr>
          <p:spPr bwMode="auto">
            <a:xfrm>
              <a:off x="4670425" y="4545013"/>
              <a:ext cx="20955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000">
                  <a:solidFill>
                    <a:srgbClr val="000000"/>
                  </a:solidFill>
                </a:rPr>
                <a:t>365</a:t>
              </a:r>
              <a:endParaRPr lang="it-IT" altLang="it-IT"/>
            </a:p>
          </p:txBody>
        </p:sp>
        <p:sp>
          <p:nvSpPr>
            <p:cNvPr id="27" name="Rectangle 515"/>
            <p:cNvSpPr>
              <a:spLocks noChangeArrowheads="1"/>
            </p:cNvSpPr>
            <p:nvPr/>
          </p:nvSpPr>
          <p:spPr bwMode="auto">
            <a:xfrm>
              <a:off x="5541963" y="4545013"/>
              <a:ext cx="38417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000" dirty="0">
                  <a:solidFill>
                    <a:srgbClr val="000000"/>
                  </a:solidFill>
                </a:rPr>
                <a:t>36.500</a:t>
              </a:r>
              <a:endParaRPr lang="it-IT" altLang="it-IT" dirty="0"/>
            </a:p>
          </p:txBody>
        </p:sp>
        <p:sp>
          <p:nvSpPr>
            <p:cNvPr id="28" name="Rectangle 516"/>
            <p:cNvSpPr>
              <a:spLocks noChangeArrowheads="1"/>
            </p:cNvSpPr>
            <p:nvPr/>
          </p:nvSpPr>
          <p:spPr bwMode="auto">
            <a:xfrm>
              <a:off x="6264275" y="4546600"/>
              <a:ext cx="94932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000" dirty="0">
                  <a:solidFill>
                    <a:srgbClr val="000000"/>
                  </a:solidFill>
                </a:rPr>
                <a:t>&lt;</a:t>
              </a:r>
              <a:r>
                <a:rPr lang="it-IT" altLang="it-IT" sz="1000" dirty="0" err="1">
                  <a:solidFill>
                    <a:srgbClr val="000000"/>
                  </a:solidFill>
                </a:rPr>
                <a:t>--</a:t>
              </a:r>
              <a:r>
                <a:rPr lang="it-IT" altLang="it-IT" sz="1000" dirty="0">
                  <a:solidFill>
                    <a:srgbClr val="000000"/>
                  </a:solidFill>
                </a:rPr>
                <a:t> =F5*G5/1000</a:t>
              </a:r>
              <a:endParaRPr lang="it-IT" altLang="it-IT" dirty="0"/>
            </a:p>
          </p:txBody>
        </p:sp>
        <p:sp>
          <p:nvSpPr>
            <p:cNvPr id="29" name="Rectangle 517"/>
            <p:cNvSpPr>
              <a:spLocks noChangeArrowheads="1"/>
            </p:cNvSpPr>
            <p:nvPr/>
          </p:nvSpPr>
          <p:spPr bwMode="auto">
            <a:xfrm>
              <a:off x="784225" y="4702175"/>
              <a:ext cx="75882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000">
                  <a:solidFill>
                    <a:srgbClr val="000000"/>
                  </a:solidFill>
                </a:rPr>
                <a:t>Conferimento</a:t>
              </a:r>
              <a:endParaRPr lang="it-IT" altLang="it-IT"/>
            </a:p>
          </p:txBody>
        </p:sp>
        <p:sp>
          <p:nvSpPr>
            <p:cNvPr id="30" name="Rectangle 518"/>
            <p:cNvSpPr>
              <a:spLocks noChangeArrowheads="1"/>
            </p:cNvSpPr>
            <p:nvPr/>
          </p:nvSpPr>
          <p:spPr bwMode="auto">
            <a:xfrm>
              <a:off x="2074863" y="4702175"/>
              <a:ext cx="62865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000">
                  <a:solidFill>
                    <a:srgbClr val="000000"/>
                  </a:solidFill>
                </a:rPr>
                <a:t>24/03/2006</a:t>
              </a:r>
              <a:endParaRPr lang="it-IT" altLang="it-IT"/>
            </a:p>
          </p:txBody>
        </p:sp>
        <p:sp>
          <p:nvSpPr>
            <p:cNvPr id="31" name="Rectangle 519"/>
            <p:cNvSpPr>
              <a:spLocks noChangeArrowheads="1"/>
            </p:cNvSpPr>
            <p:nvPr/>
          </p:nvSpPr>
          <p:spPr bwMode="auto">
            <a:xfrm>
              <a:off x="3484563" y="4702175"/>
              <a:ext cx="45402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000">
                  <a:solidFill>
                    <a:srgbClr val="000000"/>
                  </a:solidFill>
                </a:rPr>
                <a:t>900.000</a:t>
              </a:r>
              <a:endParaRPr lang="it-IT" altLang="it-IT"/>
            </a:p>
          </p:txBody>
        </p:sp>
        <p:sp>
          <p:nvSpPr>
            <p:cNvPr id="32" name="Rectangle 520"/>
            <p:cNvSpPr>
              <a:spLocks noChangeArrowheads="1"/>
            </p:cNvSpPr>
            <p:nvPr/>
          </p:nvSpPr>
          <p:spPr bwMode="auto">
            <a:xfrm>
              <a:off x="4670425" y="4702175"/>
              <a:ext cx="20955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000">
                  <a:solidFill>
                    <a:srgbClr val="000000"/>
                  </a:solidFill>
                </a:rPr>
                <a:t>282</a:t>
              </a:r>
              <a:endParaRPr lang="it-IT" altLang="it-IT"/>
            </a:p>
          </p:txBody>
        </p:sp>
        <p:sp>
          <p:nvSpPr>
            <p:cNvPr id="33" name="Rectangle 521"/>
            <p:cNvSpPr>
              <a:spLocks noChangeArrowheads="1"/>
            </p:cNvSpPr>
            <p:nvPr/>
          </p:nvSpPr>
          <p:spPr bwMode="auto">
            <a:xfrm>
              <a:off x="5457825" y="4702175"/>
              <a:ext cx="45402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000">
                  <a:solidFill>
                    <a:srgbClr val="000000"/>
                  </a:solidFill>
                </a:rPr>
                <a:t>253.800</a:t>
              </a:r>
              <a:endParaRPr lang="it-IT" altLang="it-IT"/>
            </a:p>
          </p:txBody>
        </p:sp>
        <p:sp>
          <p:nvSpPr>
            <p:cNvPr id="34" name="Rectangle 522"/>
            <p:cNvSpPr>
              <a:spLocks noChangeArrowheads="1"/>
            </p:cNvSpPr>
            <p:nvPr/>
          </p:nvSpPr>
          <p:spPr bwMode="auto">
            <a:xfrm>
              <a:off x="933450" y="4859338"/>
              <a:ext cx="4572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000">
                  <a:solidFill>
                    <a:srgbClr val="000000"/>
                  </a:solidFill>
                </a:rPr>
                <a:t>Prelievo</a:t>
              </a:r>
              <a:endParaRPr lang="it-IT" altLang="it-IT"/>
            </a:p>
          </p:txBody>
        </p:sp>
        <p:sp>
          <p:nvSpPr>
            <p:cNvPr id="35" name="Rectangle 523"/>
            <p:cNvSpPr>
              <a:spLocks noChangeArrowheads="1"/>
            </p:cNvSpPr>
            <p:nvPr/>
          </p:nvSpPr>
          <p:spPr bwMode="auto">
            <a:xfrm>
              <a:off x="2074863" y="4859338"/>
              <a:ext cx="62865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000">
                  <a:solidFill>
                    <a:srgbClr val="000000"/>
                  </a:solidFill>
                </a:rPr>
                <a:t>12/10/2006</a:t>
              </a:r>
              <a:endParaRPr lang="it-IT" altLang="it-IT"/>
            </a:p>
          </p:txBody>
        </p:sp>
        <p:sp>
          <p:nvSpPr>
            <p:cNvPr id="36" name="Rectangle 524"/>
            <p:cNvSpPr>
              <a:spLocks noChangeArrowheads="1"/>
            </p:cNvSpPr>
            <p:nvPr/>
          </p:nvSpPr>
          <p:spPr bwMode="auto">
            <a:xfrm>
              <a:off x="3432175" y="4859338"/>
              <a:ext cx="496888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000">
                  <a:solidFill>
                    <a:srgbClr val="000000"/>
                  </a:solidFill>
                </a:rPr>
                <a:t>-900.000</a:t>
              </a:r>
              <a:endParaRPr lang="it-IT" altLang="it-IT"/>
            </a:p>
          </p:txBody>
        </p:sp>
        <p:sp>
          <p:nvSpPr>
            <p:cNvPr id="37" name="Rectangle 525"/>
            <p:cNvSpPr>
              <a:spLocks noChangeArrowheads="1"/>
            </p:cNvSpPr>
            <p:nvPr/>
          </p:nvSpPr>
          <p:spPr bwMode="auto">
            <a:xfrm>
              <a:off x="4756150" y="4859338"/>
              <a:ext cx="1397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000">
                  <a:solidFill>
                    <a:srgbClr val="000000"/>
                  </a:solidFill>
                </a:rPr>
                <a:t>80</a:t>
              </a:r>
              <a:endParaRPr lang="it-IT" altLang="it-IT"/>
            </a:p>
          </p:txBody>
        </p:sp>
        <p:sp>
          <p:nvSpPr>
            <p:cNvPr id="38" name="Rectangle 526"/>
            <p:cNvSpPr>
              <a:spLocks noChangeArrowheads="1"/>
            </p:cNvSpPr>
            <p:nvPr/>
          </p:nvSpPr>
          <p:spPr bwMode="auto">
            <a:xfrm>
              <a:off x="5491163" y="4859338"/>
              <a:ext cx="427037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000" dirty="0">
                  <a:solidFill>
                    <a:srgbClr val="000000"/>
                  </a:solidFill>
                </a:rPr>
                <a:t>-72.000</a:t>
              </a:r>
              <a:endParaRPr lang="it-IT" altLang="it-IT" dirty="0"/>
            </a:p>
          </p:txBody>
        </p:sp>
        <p:sp>
          <p:nvSpPr>
            <p:cNvPr id="39" name="Rectangle 527"/>
            <p:cNvSpPr>
              <a:spLocks noChangeArrowheads="1"/>
            </p:cNvSpPr>
            <p:nvPr/>
          </p:nvSpPr>
          <p:spPr bwMode="auto">
            <a:xfrm>
              <a:off x="811213" y="5021263"/>
              <a:ext cx="70167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000" dirty="0">
                  <a:solidFill>
                    <a:srgbClr val="000000"/>
                  </a:solidFill>
                </a:rPr>
                <a:t>Valore finale</a:t>
              </a:r>
              <a:endParaRPr lang="it-IT" altLang="it-IT" dirty="0"/>
            </a:p>
          </p:txBody>
        </p:sp>
        <p:sp>
          <p:nvSpPr>
            <p:cNvPr id="40" name="Rectangle 528"/>
            <p:cNvSpPr>
              <a:spLocks noChangeArrowheads="1"/>
            </p:cNvSpPr>
            <p:nvPr/>
          </p:nvSpPr>
          <p:spPr bwMode="auto">
            <a:xfrm>
              <a:off x="2074863" y="5021263"/>
              <a:ext cx="62865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000">
                  <a:solidFill>
                    <a:srgbClr val="000000"/>
                  </a:solidFill>
                </a:rPr>
                <a:t>31/12/2006</a:t>
              </a:r>
              <a:endParaRPr lang="it-IT" altLang="it-IT"/>
            </a:p>
          </p:txBody>
        </p:sp>
        <p:sp>
          <p:nvSpPr>
            <p:cNvPr id="41" name="Rectangle 529"/>
            <p:cNvSpPr>
              <a:spLocks noChangeArrowheads="1"/>
            </p:cNvSpPr>
            <p:nvPr/>
          </p:nvSpPr>
          <p:spPr bwMode="auto">
            <a:xfrm>
              <a:off x="3221038" y="5021263"/>
              <a:ext cx="671512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000">
                  <a:solidFill>
                    <a:srgbClr val="000000"/>
                  </a:solidFill>
                </a:rPr>
                <a:t>-106.737,25</a:t>
              </a:r>
              <a:endParaRPr lang="it-IT" altLang="it-IT"/>
            </a:p>
          </p:txBody>
        </p:sp>
        <p:sp>
          <p:nvSpPr>
            <p:cNvPr id="42" name="Rectangle 530"/>
            <p:cNvSpPr>
              <a:spLocks noChangeArrowheads="1"/>
            </p:cNvSpPr>
            <p:nvPr/>
          </p:nvSpPr>
          <p:spPr bwMode="auto">
            <a:xfrm>
              <a:off x="5457825" y="5021263"/>
              <a:ext cx="45402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000" dirty="0">
                  <a:solidFill>
                    <a:srgbClr val="000000"/>
                  </a:solidFill>
                </a:rPr>
                <a:t>218.300</a:t>
              </a:r>
              <a:endParaRPr lang="it-IT" altLang="it-IT" dirty="0"/>
            </a:p>
          </p:txBody>
        </p:sp>
        <p:sp>
          <p:nvSpPr>
            <p:cNvPr id="43" name="Rectangle 531"/>
            <p:cNvSpPr>
              <a:spLocks noChangeArrowheads="1"/>
            </p:cNvSpPr>
            <p:nvPr/>
          </p:nvSpPr>
          <p:spPr bwMode="auto">
            <a:xfrm>
              <a:off x="6269038" y="5016500"/>
              <a:ext cx="1006686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000" dirty="0" smtClean="0">
                  <a:solidFill>
                    <a:srgbClr val="000000"/>
                  </a:solidFill>
                </a:rPr>
                <a:t>S</a:t>
              </a:r>
              <a:r>
                <a:rPr lang="it-IT" altLang="it-IT" sz="1000" dirty="0" smtClean="0">
                  <a:solidFill>
                    <a:srgbClr val="000000"/>
                  </a:solidFill>
                  <a:sym typeface="Wingdings" pitchFamily="2" charset="2"/>
                </a:rPr>
                <a:t></a:t>
              </a:r>
              <a:r>
                <a:rPr lang="it-IT" altLang="it-IT" sz="1000" dirty="0" err="1" smtClean="0">
                  <a:solidFill>
                    <a:srgbClr val="000000"/>
                  </a:solidFill>
                  <a:sym typeface="Wingdings" pitchFamily="2" charset="2"/>
                </a:rPr>
                <a:t>-</a:t>
              </a:r>
              <a:r>
                <a:rPr lang="it-IT" altLang="it-IT" sz="1000" dirty="0" err="1" smtClean="0">
                  <a:solidFill>
                    <a:srgbClr val="000000"/>
                  </a:solidFill>
                </a:rPr>
                <a:t>-</a:t>
              </a:r>
              <a:r>
                <a:rPr lang="it-IT" altLang="it-IT" sz="1000" dirty="0" smtClean="0">
                  <a:solidFill>
                    <a:srgbClr val="000000"/>
                  </a:solidFill>
                </a:rPr>
                <a:t> </a:t>
              </a:r>
              <a:r>
                <a:rPr lang="it-IT" altLang="it-IT" sz="1000" dirty="0" err="1">
                  <a:solidFill>
                    <a:srgbClr val="000000"/>
                  </a:solidFill>
                </a:rPr>
                <a:t>=SUM</a:t>
              </a:r>
              <a:r>
                <a:rPr lang="it-IT" altLang="it-IT" sz="1000" dirty="0">
                  <a:solidFill>
                    <a:srgbClr val="000000"/>
                  </a:solidFill>
                </a:rPr>
                <a:t>(H5:H7)</a:t>
              </a:r>
              <a:endParaRPr lang="it-IT" altLang="it-IT" dirty="0"/>
            </a:p>
          </p:txBody>
        </p:sp>
        <p:sp>
          <p:nvSpPr>
            <p:cNvPr id="44" name="Rectangle 532"/>
            <p:cNvSpPr>
              <a:spLocks noChangeArrowheads="1"/>
            </p:cNvSpPr>
            <p:nvPr/>
          </p:nvSpPr>
          <p:spPr bwMode="auto">
            <a:xfrm>
              <a:off x="4568825" y="5184775"/>
              <a:ext cx="296863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000">
                  <a:solidFill>
                    <a:srgbClr val="000000"/>
                  </a:solidFill>
                </a:rPr>
                <a:t>CMG</a:t>
              </a:r>
              <a:endParaRPr lang="it-IT" altLang="it-IT"/>
            </a:p>
          </p:txBody>
        </p:sp>
        <p:sp>
          <p:nvSpPr>
            <p:cNvPr id="45" name="Rectangle 533"/>
            <p:cNvSpPr>
              <a:spLocks noChangeArrowheads="1"/>
            </p:cNvSpPr>
            <p:nvPr/>
          </p:nvSpPr>
          <p:spPr bwMode="auto">
            <a:xfrm>
              <a:off x="5245100" y="5184775"/>
              <a:ext cx="62865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000">
                  <a:solidFill>
                    <a:srgbClr val="000000"/>
                  </a:solidFill>
                </a:rPr>
                <a:t>598.082,19</a:t>
              </a:r>
              <a:endParaRPr lang="it-IT" altLang="it-IT"/>
            </a:p>
          </p:txBody>
        </p:sp>
        <p:sp>
          <p:nvSpPr>
            <p:cNvPr id="46" name="Rectangle 534"/>
            <p:cNvSpPr>
              <a:spLocks noChangeArrowheads="1"/>
            </p:cNvSpPr>
            <p:nvPr/>
          </p:nvSpPr>
          <p:spPr bwMode="auto">
            <a:xfrm>
              <a:off x="2273300" y="5348288"/>
              <a:ext cx="23177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000">
                  <a:solidFill>
                    <a:srgbClr val="000000"/>
                  </a:solidFill>
                </a:rPr>
                <a:t>utile</a:t>
              </a:r>
              <a:endParaRPr lang="it-IT" altLang="it-IT"/>
            </a:p>
          </p:txBody>
        </p:sp>
        <p:sp>
          <p:nvSpPr>
            <p:cNvPr id="47" name="Rectangle 535"/>
            <p:cNvSpPr>
              <a:spLocks noChangeArrowheads="1"/>
            </p:cNvSpPr>
            <p:nvPr/>
          </p:nvSpPr>
          <p:spPr bwMode="auto">
            <a:xfrm>
              <a:off x="3441700" y="5348288"/>
              <a:ext cx="48895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000">
                  <a:solidFill>
                    <a:srgbClr val="000000"/>
                  </a:solidFill>
                </a:rPr>
                <a:t>6.737,25</a:t>
              </a:r>
              <a:endParaRPr lang="it-IT" altLang="it-IT"/>
            </a:p>
          </p:txBody>
        </p:sp>
        <p:sp>
          <p:nvSpPr>
            <p:cNvPr id="48" name="Rectangle 536"/>
            <p:cNvSpPr>
              <a:spLocks noChangeArrowheads="1"/>
            </p:cNvSpPr>
            <p:nvPr/>
          </p:nvSpPr>
          <p:spPr bwMode="auto">
            <a:xfrm>
              <a:off x="549249" y="6195712"/>
              <a:ext cx="1614609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400" b="1" dirty="0" smtClean="0">
                  <a:solidFill>
                    <a:srgbClr val="C00000"/>
                  </a:solidFill>
                </a:rPr>
                <a:t>Rendimento  </a:t>
              </a:r>
              <a:r>
                <a:rPr lang="it-IT" altLang="it-IT" sz="1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=  1,13%</a:t>
              </a:r>
              <a:endParaRPr lang="it-IT" altLang="it-IT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9" name="Rectangle 538"/>
            <p:cNvSpPr>
              <a:spLocks noChangeArrowheads="1"/>
            </p:cNvSpPr>
            <p:nvPr/>
          </p:nvSpPr>
          <p:spPr bwMode="auto">
            <a:xfrm>
              <a:off x="2365367" y="6205538"/>
              <a:ext cx="684212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000" dirty="0">
                  <a:solidFill>
                    <a:srgbClr val="000000"/>
                  </a:solidFill>
                </a:rPr>
                <a:t>&lt;</a:t>
              </a:r>
              <a:r>
                <a:rPr lang="it-IT" altLang="it-IT" sz="1000" dirty="0" err="1">
                  <a:solidFill>
                    <a:srgbClr val="000000"/>
                  </a:solidFill>
                </a:rPr>
                <a:t>--</a:t>
              </a:r>
              <a:r>
                <a:rPr lang="it-IT" altLang="it-IT" sz="1000" dirty="0">
                  <a:solidFill>
                    <a:srgbClr val="000000"/>
                  </a:solidFill>
                </a:rPr>
                <a:t> =F10/H9</a:t>
              </a:r>
              <a:endParaRPr lang="it-IT" altLang="it-IT" dirty="0"/>
            </a:p>
          </p:txBody>
        </p:sp>
        <p:sp>
          <p:nvSpPr>
            <p:cNvPr id="50" name="Rectangle 539"/>
            <p:cNvSpPr>
              <a:spLocks noChangeArrowheads="1"/>
            </p:cNvSpPr>
            <p:nvPr/>
          </p:nvSpPr>
          <p:spPr bwMode="auto">
            <a:xfrm>
              <a:off x="2897188" y="5326063"/>
              <a:ext cx="1141412" cy="1746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51" name="Rectangle 540"/>
            <p:cNvSpPr>
              <a:spLocks noChangeArrowheads="1"/>
            </p:cNvSpPr>
            <p:nvPr/>
          </p:nvSpPr>
          <p:spPr bwMode="auto">
            <a:xfrm>
              <a:off x="4905375" y="5162550"/>
              <a:ext cx="23813" cy="1809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52" name="Rectangle 541"/>
            <p:cNvSpPr>
              <a:spLocks noChangeArrowheads="1"/>
            </p:cNvSpPr>
            <p:nvPr/>
          </p:nvSpPr>
          <p:spPr bwMode="auto">
            <a:xfrm>
              <a:off x="5986463" y="5180013"/>
              <a:ext cx="25400" cy="1635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53" name="Rectangle 542"/>
            <p:cNvSpPr>
              <a:spLocks noChangeArrowheads="1"/>
            </p:cNvSpPr>
            <p:nvPr/>
          </p:nvSpPr>
          <p:spPr bwMode="auto">
            <a:xfrm>
              <a:off x="2871788" y="5326063"/>
              <a:ext cx="25400" cy="18256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54" name="Rectangle 543"/>
            <p:cNvSpPr>
              <a:spLocks noChangeArrowheads="1"/>
            </p:cNvSpPr>
            <p:nvPr/>
          </p:nvSpPr>
          <p:spPr bwMode="auto">
            <a:xfrm>
              <a:off x="4013200" y="5343525"/>
              <a:ext cx="25400" cy="165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55" name="Rectangle 545"/>
            <p:cNvSpPr>
              <a:spLocks noChangeArrowheads="1"/>
            </p:cNvSpPr>
            <p:nvPr/>
          </p:nvSpPr>
          <p:spPr bwMode="auto">
            <a:xfrm>
              <a:off x="431800" y="4373563"/>
              <a:ext cx="5568950" cy="793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56" name="Line 546"/>
            <p:cNvSpPr>
              <a:spLocks noChangeShapeType="1"/>
            </p:cNvSpPr>
            <p:nvPr/>
          </p:nvSpPr>
          <p:spPr bwMode="auto">
            <a:xfrm>
              <a:off x="431800" y="4530725"/>
              <a:ext cx="556895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57" name="Rectangle 548"/>
            <p:cNvSpPr>
              <a:spLocks noChangeArrowheads="1"/>
            </p:cNvSpPr>
            <p:nvPr/>
          </p:nvSpPr>
          <p:spPr bwMode="auto">
            <a:xfrm>
              <a:off x="4929188" y="5162550"/>
              <a:ext cx="1082675" cy="174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58" name="Rectangle 549"/>
            <p:cNvSpPr>
              <a:spLocks noChangeArrowheads="1"/>
            </p:cNvSpPr>
            <p:nvPr/>
          </p:nvSpPr>
          <p:spPr bwMode="auto">
            <a:xfrm>
              <a:off x="4929188" y="5326063"/>
              <a:ext cx="1082675" cy="1746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59" name="Rectangle 550"/>
            <p:cNvSpPr>
              <a:spLocks noChangeArrowheads="1"/>
            </p:cNvSpPr>
            <p:nvPr/>
          </p:nvSpPr>
          <p:spPr bwMode="auto">
            <a:xfrm>
              <a:off x="2897188" y="5491163"/>
              <a:ext cx="1141412" cy="1746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0" name="Line 551"/>
            <p:cNvSpPr>
              <a:spLocks noChangeShapeType="1"/>
            </p:cNvSpPr>
            <p:nvPr/>
          </p:nvSpPr>
          <p:spPr bwMode="auto">
            <a:xfrm>
              <a:off x="1544638" y="5894388"/>
              <a:ext cx="3436937" cy="158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1" name="Rectangle 552"/>
            <p:cNvSpPr>
              <a:spLocks noChangeArrowheads="1"/>
            </p:cNvSpPr>
            <p:nvPr/>
          </p:nvSpPr>
          <p:spPr bwMode="auto">
            <a:xfrm>
              <a:off x="5935663" y="5815013"/>
              <a:ext cx="1270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000">
                  <a:solidFill>
                    <a:srgbClr val="000000"/>
                  </a:solidFill>
                  <a:latin typeface="Times New Roman" pitchFamily="18" charset="0"/>
                </a:rPr>
                <a:t>19</a:t>
              </a:r>
              <a:endParaRPr lang="it-IT" altLang="it-IT"/>
            </a:p>
          </p:txBody>
        </p:sp>
        <p:sp>
          <p:nvSpPr>
            <p:cNvPr id="62" name="Rectangle 553"/>
            <p:cNvSpPr>
              <a:spLocks noChangeArrowheads="1"/>
            </p:cNvSpPr>
            <p:nvPr/>
          </p:nvSpPr>
          <p:spPr bwMode="auto">
            <a:xfrm>
              <a:off x="5883275" y="5815013"/>
              <a:ext cx="3175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000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it-IT" altLang="it-IT"/>
            </a:p>
          </p:txBody>
        </p:sp>
        <p:sp>
          <p:nvSpPr>
            <p:cNvPr id="63" name="Rectangle 554"/>
            <p:cNvSpPr>
              <a:spLocks noChangeArrowheads="1"/>
            </p:cNvSpPr>
            <p:nvPr/>
          </p:nvSpPr>
          <p:spPr bwMode="auto">
            <a:xfrm>
              <a:off x="5618163" y="5815013"/>
              <a:ext cx="1905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000">
                  <a:solidFill>
                    <a:srgbClr val="000000"/>
                  </a:solidFill>
                  <a:latin typeface="Times New Roman" pitchFamily="18" charset="0"/>
                </a:rPr>
                <a:t>082</a:t>
              </a:r>
              <a:endParaRPr lang="it-IT" altLang="it-IT"/>
            </a:p>
          </p:txBody>
        </p:sp>
        <p:sp>
          <p:nvSpPr>
            <p:cNvPr id="64" name="Rectangle 555"/>
            <p:cNvSpPr>
              <a:spLocks noChangeArrowheads="1"/>
            </p:cNvSpPr>
            <p:nvPr/>
          </p:nvSpPr>
          <p:spPr bwMode="auto">
            <a:xfrm>
              <a:off x="5534025" y="5815013"/>
              <a:ext cx="3175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000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  <a:endParaRPr lang="it-IT" altLang="it-IT"/>
            </a:p>
          </p:txBody>
        </p:sp>
        <p:sp>
          <p:nvSpPr>
            <p:cNvPr id="65" name="Rectangle 556"/>
            <p:cNvSpPr>
              <a:spLocks noChangeArrowheads="1"/>
            </p:cNvSpPr>
            <p:nvPr/>
          </p:nvSpPr>
          <p:spPr bwMode="auto">
            <a:xfrm>
              <a:off x="5265738" y="5815013"/>
              <a:ext cx="1905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000">
                  <a:solidFill>
                    <a:srgbClr val="000000"/>
                  </a:solidFill>
                  <a:latin typeface="Times New Roman" pitchFamily="18" charset="0"/>
                </a:rPr>
                <a:t>598</a:t>
              </a:r>
              <a:endParaRPr lang="it-IT" altLang="it-IT"/>
            </a:p>
          </p:txBody>
        </p:sp>
        <p:sp>
          <p:nvSpPr>
            <p:cNvPr id="66" name="Rectangle 557"/>
            <p:cNvSpPr>
              <a:spLocks noChangeArrowheads="1"/>
            </p:cNvSpPr>
            <p:nvPr/>
          </p:nvSpPr>
          <p:spPr bwMode="auto">
            <a:xfrm>
              <a:off x="3189288" y="5911850"/>
              <a:ext cx="1905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000">
                  <a:solidFill>
                    <a:srgbClr val="000000"/>
                  </a:solidFill>
                  <a:latin typeface="Times New Roman" pitchFamily="18" charset="0"/>
                </a:rPr>
                <a:t>365</a:t>
              </a:r>
              <a:endParaRPr lang="it-IT" altLang="it-IT"/>
            </a:p>
          </p:txBody>
        </p:sp>
        <p:sp>
          <p:nvSpPr>
            <p:cNvPr id="67" name="Rectangle 558"/>
            <p:cNvSpPr>
              <a:spLocks noChangeArrowheads="1"/>
            </p:cNvSpPr>
            <p:nvPr/>
          </p:nvSpPr>
          <p:spPr bwMode="auto">
            <a:xfrm>
              <a:off x="4833938" y="5735638"/>
              <a:ext cx="1270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000">
                  <a:solidFill>
                    <a:srgbClr val="000000"/>
                  </a:solidFill>
                  <a:latin typeface="Times New Roman" pitchFamily="18" charset="0"/>
                </a:rPr>
                <a:t>80</a:t>
              </a:r>
              <a:endParaRPr lang="it-IT" altLang="it-IT"/>
            </a:p>
          </p:txBody>
        </p:sp>
        <p:sp>
          <p:nvSpPr>
            <p:cNvPr id="68" name="Rectangle 559"/>
            <p:cNvSpPr>
              <a:spLocks noChangeArrowheads="1"/>
            </p:cNvSpPr>
            <p:nvPr/>
          </p:nvSpPr>
          <p:spPr bwMode="auto">
            <a:xfrm>
              <a:off x="4446588" y="5735638"/>
              <a:ext cx="1905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000">
                  <a:solidFill>
                    <a:srgbClr val="000000"/>
                  </a:solidFill>
                  <a:latin typeface="Times New Roman" pitchFamily="18" charset="0"/>
                </a:rPr>
                <a:t>000</a:t>
              </a:r>
              <a:endParaRPr lang="it-IT" altLang="it-IT"/>
            </a:p>
          </p:txBody>
        </p:sp>
        <p:sp>
          <p:nvSpPr>
            <p:cNvPr id="69" name="Rectangle 560"/>
            <p:cNvSpPr>
              <a:spLocks noChangeArrowheads="1"/>
            </p:cNvSpPr>
            <p:nvPr/>
          </p:nvSpPr>
          <p:spPr bwMode="auto">
            <a:xfrm>
              <a:off x="4362450" y="5735638"/>
              <a:ext cx="3175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000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  <a:endParaRPr lang="it-IT" altLang="it-IT"/>
            </a:p>
          </p:txBody>
        </p:sp>
        <p:sp>
          <p:nvSpPr>
            <p:cNvPr id="70" name="Rectangle 561"/>
            <p:cNvSpPr>
              <a:spLocks noChangeArrowheads="1"/>
            </p:cNvSpPr>
            <p:nvPr/>
          </p:nvSpPr>
          <p:spPr bwMode="auto">
            <a:xfrm>
              <a:off x="4094163" y="5735638"/>
              <a:ext cx="1905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000">
                  <a:solidFill>
                    <a:srgbClr val="000000"/>
                  </a:solidFill>
                  <a:latin typeface="Times New Roman" pitchFamily="18" charset="0"/>
                </a:rPr>
                <a:t>900</a:t>
              </a:r>
              <a:endParaRPr lang="it-IT" altLang="it-IT"/>
            </a:p>
          </p:txBody>
        </p:sp>
        <p:sp>
          <p:nvSpPr>
            <p:cNvPr id="71" name="Rectangle 562"/>
            <p:cNvSpPr>
              <a:spLocks noChangeArrowheads="1"/>
            </p:cNvSpPr>
            <p:nvPr/>
          </p:nvSpPr>
          <p:spPr bwMode="auto">
            <a:xfrm>
              <a:off x="3611563" y="5735638"/>
              <a:ext cx="1905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000">
                  <a:solidFill>
                    <a:srgbClr val="000000"/>
                  </a:solidFill>
                  <a:latin typeface="Times New Roman" pitchFamily="18" charset="0"/>
                </a:rPr>
                <a:t>282</a:t>
              </a:r>
              <a:endParaRPr lang="it-IT" altLang="it-IT"/>
            </a:p>
          </p:txBody>
        </p:sp>
        <p:sp>
          <p:nvSpPr>
            <p:cNvPr id="72" name="Rectangle 563"/>
            <p:cNvSpPr>
              <a:spLocks noChangeArrowheads="1"/>
            </p:cNvSpPr>
            <p:nvPr/>
          </p:nvSpPr>
          <p:spPr bwMode="auto">
            <a:xfrm>
              <a:off x="3201988" y="5735638"/>
              <a:ext cx="1905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000">
                  <a:solidFill>
                    <a:srgbClr val="000000"/>
                  </a:solidFill>
                  <a:latin typeface="Times New Roman" pitchFamily="18" charset="0"/>
                </a:rPr>
                <a:t>000</a:t>
              </a:r>
              <a:endParaRPr lang="it-IT" altLang="it-IT"/>
            </a:p>
          </p:txBody>
        </p:sp>
        <p:sp>
          <p:nvSpPr>
            <p:cNvPr id="73" name="Rectangle 564"/>
            <p:cNvSpPr>
              <a:spLocks noChangeArrowheads="1"/>
            </p:cNvSpPr>
            <p:nvPr/>
          </p:nvSpPr>
          <p:spPr bwMode="auto">
            <a:xfrm>
              <a:off x="3117850" y="5735638"/>
              <a:ext cx="3175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000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  <a:endParaRPr lang="it-IT" altLang="it-IT"/>
            </a:p>
          </p:txBody>
        </p:sp>
        <p:sp>
          <p:nvSpPr>
            <p:cNvPr id="74" name="Rectangle 565"/>
            <p:cNvSpPr>
              <a:spLocks noChangeArrowheads="1"/>
            </p:cNvSpPr>
            <p:nvPr/>
          </p:nvSpPr>
          <p:spPr bwMode="auto">
            <a:xfrm>
              <a:off x="2849563" y="5735638"/>
              <a:ext cx="1905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000">
                  <a:solidFill>
                    <a:srgbClr val="000000"/>
                  </a:solidFill>
                  <a:latin typeface="Times New Roman" pitchFamily="18" charset="0"/>
                </a:rPr>
                <a:t>900</a:t>
              </a:r>
              <a:endParaRPr lang="it-IT" altLang="it-IT"/>
            </a:p>
          </p:txBody>
        </p:sp>
        <p:sp>
          <p:nvSpPr>
            <p:cNvPr id="75" name="Rectangle 566"/>
            <p:cNvSpPr>
              <a:spLocks noChangeArrowheads="1"/>
            </p:cNvSpPr>
            <p:nvPr/>
          </p:nvSpPr>
          <p:spPr bwMode="auto">
            <a:xfrm>
              <a:off x="2368550" y="5735638"/>
              <a:ext cx="1905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000" dirty="0">
                  <a:solidFill>
                    <a:srgbClr val="000000"/>
                  </a:solidFill>
                  <a:latin typeface="Times New Roman" pitchFamily="18" charset="0"/>
                </a:rPr>
                <a:t>365</a:t>
              </a:r>
              <a:endParaRPr lang="it-IT" altLang="it-IT" dirty="0"/>
            </a:p>
          </p:txBody>
        </p:sp>
        <p:sp>
          <p:nvSpPr>
            <p:cNvPr id="76" name="Rectangle 567"/>
            <p:cNvSpPr>
              <a:spLocks noChangeArrowheads="1"/>
            </p:cNvSpPr>
            <p:nvPr/>
          </p:nvSpPr>
          <p:spPr bwMode="auto">
            <a:xfrm>
              <a:off x="1962150" y="5735638"/>
              <a:ext cx="1905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000">
                  <a:solidFill>
                    <a:srgbClr val="000000"/>
                  </a:solidFill>
                  <a:latin typeface="Times New Roman" pitchFamily="18" charset="0"/>
                </a:rPr>
                <a:t>000</a:t>
              </a:r>
              <a:endParaRPr lang="it-IT" altLang="it-IT"/>
            </a:p>
          </p:txBody>
        </p:sp>
        <p:sp>
          <p:nvSpPr>
            <p:cNvPr id="77" name="Rectangle 568"/>
            <p:cNvSpPr>
              <a:spLocks noChangeArrowheads="1"/>
            </p:cNvSpPr>
            <p:nvPr/>
          </p:nvSpPr>
          <p:spPr bwMode="auto">
            <a:xfrm>
              <a:off x="1879600" y="5735638"/>
              <a:ext cx="3175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000" dirty="0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  <a:endParaRPr lang="it-IT" altLang="it-IT" dirty="0"/>
            </a:p>
          </p:txBody>
        </p:sp>
        <p:sp>
          <p:nvSpPr>
            <p:cNvPr id="78" name="Rectangle 569"/>
            <p:cNvSpPr>
              <a:spLocks noChangeArrowheads="1"/>
            </p:cNvSpPr>
            <p:nvPr/>
          </p:nvSpPr>
          <p:spPr bwMode="auto">
            <a:xfrm>
              <a:off x="1611313" y="5735638"/>
              <a:ext cx="1905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000">
                  <a:solidFill>
                    <a:srgbClr val="000000"/>
                  </a:solidFill>
                  <a:latin typeface="Times New Roman" pitchFamily="18" charset="0"/>
                </a:rPr>
                <a:t>100</a:t>
              </a:r>
              <a:endParaRPr lang="it-IT" altLang="it-IT"/>
            </a:p>
          </p:txBody>
        </p:sp>
        <p:sp>
          <p:nvSpPr>
            <p:cNvPr id="79" name="Rectangle 570"/>
            <p:cNvSpPr>
              <a:spLocks noChangeArrowheads="1"/>
            </p:cNvSpPr>
            <p:nvPr/>
          </p:nvSpPr>
          <p:spPr bwMode="auto">
            <a:xfrm>
              <a:off x="5103813" y="5799138"/>
              <a:ext cx="6985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000" dirty="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it-IT" altLang="it-IT" dirty="0"/>
            </a:p>
          </p:txBody>
        </p:sp>
        <p:sp>
          <p:nvSpPr>
            <p:cNvPr id="80" name="Rectangle 571"/>
            <p:cNvSpPr>
              <a:spLocks noChangeArrowheads="1"/>
            </p:cNvSpPr>
            <p:nvPr/>
          </p:nvSpPr>
          <p:spPr bwMode="auto">
            <a:xfrm>
              <a:off x="4760913" y="5719763"/>
              <a:ext cx="3175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000">
                  <a:solidFill>
                    <a:srgbClr val="000000"/>
                  </a:solidFill>
                  <a:latin typeface="Symbol" pitchFamily="18" charset="2"/>
                </a:rPr>
                <a:t>×</a:t>
              </a:r>
              <a:endParaRPr lang="it-IT" altLang="it-IT"/>
            </a:p>
          </p:txBody>
        </p:sp>
        <p:sp>
          <p:nvSpPr>
            <p:cNvPr id="81" name="Rectangle 572"/>
            <p:cNvSpPr>
              <a:spLocks noChangeArrowheads="1"/>
            </p:cNvSpPr>
            <p:nvPr/>
          </p:nvSpPr>
          <p:spPr bwMode="auto">
            <a:xfrm>
              <a:off x="3941763" y="5719763"/>
              <a:ext cx="6985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0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it-IT" altLang="it-IT"/>
            </a:p>
          </p:txBody>
        </p:sp>
        <p:sp>
          <p:nvSpPr>
            <p:cNvPr id="82" name="Rectangle 573"/>
            <p:cNvSpPr>
              <a:spLocks noChangeArrowheads="1"/>
            </p:cNvSpPr>
            <p:nvPr/>
          </p:nvSpPr>
          <p:spPr bwMode="auto">
            <a:xfrm>
              <a:off x="3516313" y="5719763"/>
              <a:ext cx="3175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000">
                  <a:solidFill>
                    <a:srgbClr val="000000"/>
                  </a:solidFill>
                  <a:latin typeface="Symbol" pitchFamily="18" charset="2"/>
                </a:rPr>
                <a:t>×</a:t>
              </a:r>
              <a:endParaRPr lang="it-IT" altLang="it-IT"/>
            </a:p>
          </p:txBody>
        </p:sp>
        <p:sp>
          <p:nvSpPr>
            <p:cNvPr id="83" name="Rectangle 574"/>
            <p:cNvSpPr>
              <a:spLocks noChangeArrowheads="1"/>
            </p:cNvSpPr>
            <p:nvPr/>
          </p:nvSpPr>
          <p:spPr bwMode="auto">
            <a:xfrm>
              <a:off x="2695575" y="5719763"/>
              <a:ext cx="6985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0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it-IT" altLang="it-IT"/>
            </a:p>
          </p:txBody>
        </p:sp>
        <p:sp>
          <p:nvSpPr>
            <p:cNvPr id="84" name="Rectangle 575"/>
            <p:cNvSpPr>
              <a:spLocks noChangeArrowheads="1"/>
            </p:cNvSpPr>
            <p:nvPr/>
          </p:nvSpPr>
          <p:spPr bwMode="auto">
            <a:xfrm>
              <a:off x="2278063" y="5719763"/>
              <a:ext cx="3175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000">
                  <a:solidFill>
                    <a:srgbClr val="000000"/>
                  </a:solidFill>
                  <a:latin typeface="Symbol" pitchFamily="18" charset="2"/>
                </a:rPr>
                <a:t>×</a:t>
              </a:r>
              <a:endParaRPr lang="it-IT" altLang="it-IT"/>
            </a:p>
          </p:txBody>
        </p:sp>
        <p:sp>
          <p:nvSpPr>
            <p:cNvPr id="85" name="Rectangle 576"/>
            <p:cNvSpPr>
              <a:spLocks noChangeArrowheads="1"/>
            </p:cNvSpPr>
            <p:nvPr/>
          </p:nvSpPr>
          <p:spPr bwMode="auto">
            <a:xfrm>
              <a:off x="1449388" y="5799138"/>
              <a:ext cx="6985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000" dirty="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it-IT" altLang="it-IT" dirty="0"/>
            </a:p>
          </p:txBody>
        </p:sp>
        <p:sp>
          <p:nvSpPr>
            <p:cNvPr id="86" name="Rectangle 577"/>
            <p:cNvSpPr>
              <a:spLocks noChangeArrowheads="1"/>
            </p:cNvSpPr>
            <p:nvPr/>
          </p:nvSpPr>
          <p:spPr bwMode="auto">
            <a:xfrm>
              <a:off x="973138" y="5815013"/>
              <a:ext cx="291747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000" b="1" i="1" dirty="0">
                  <a:solidFill>
                    <a:srgbClr val="000000"/>
                  </a:solidFill>
                  <a:latin typeface="Times New Roman" pitchFamily="18" charset="0"/>
                </a:rPr>
                <a:t>CMG</a:t>
              </a:r>
              <a:endParaRPr lang="it-IT" altLang="it-IT" b="1" dirty="0"/>
            </a:p>
          </p:txBody>
        </p:sp>
      </p:grpSp>
      <p:sp>
        <p:nvSpPr>
          <p:cNvPr id="87" name="Text Box 3"/>
          <p:cNvSpPr txBox="1">
            <a:spLocks noChangeArrowheads="1"/>
          </p:cNvSpPr>
          <p:nvPr/>
        </p:nvSpPr>
        <p:spPr bwMode="auto">
          <a:xfrm>
            <a:off x="2492626" y="371198"/>
            <a:ext cx="66405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algn="l">
              <a:defRPr>
                <a:solidFill>
                  <a:schemeClr val="tx1"/>
                </a:solidFill>
                <a:latin typeface="Arial" charset="0"/>
              </a:defRPr>
            </a:lvl1pPr>
            <a:lvl2pPr marL="1028700" indent="-457200" algn="l">
              <a:defRPr>
                <a:solidFill>
                  <a:schemeClr val="tx1"/>
                </a:solidFill>
                <a:latin typeface="Arial" charset="0"/>
              </a:defRPr>
            </a:lvl2pPr>
            <a:lvl3pPr marL="1676400" indent="-457200" algn="l">
              <a:defRPr>
                <a:solidFill>
                  <a:schemeClr val="tx1"/>
                </a:solidFill>
                <a:latin typeface="Arial" charset="0"/>
              </a:defRPr>
            </a:lvl3pPr>
            <a:lvl4pPr marL="2324100" indent="-4572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971800" indent="-457200" algn="l">
              <a:defRPr>
                <a:solidFill>
                  <a:schemeClr val="tx1"/>
                </a:solidFill>
                <a:latin typeface="Arial" charset="0"/>
              </a:defRPr>
            </a:lvl5pPr>
            <a:lvl6pPr marL="34290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886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343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800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it-IT" altLang="it-IT" sz="2000" b="1" dirty="0" smtClean="0">
                <a:solidFill>
                  <a:srgbClr val="C00000"/>
                </a:solidFill>
                <a:cs typeface="Times New Roman" pitchFamily="18" charset="0"/>
              </a:rPr>
              <a:t>Applicazione formula del MWRR</a:t>
            </a:r>
            <a:endParaRPr lang="it-IT" altLang="it-IT" sz="2000" b="1" dirty="0">
              <a:solidFill>
                <a:srgbClr val="C00000"/>
              </a:solidFill>
              <a:cs typeface="Times New Roman" pitchFamily="18" charset="0"/>
            </a:endParaRPr>
          </a:p>
          <a:p>
            <a:pPr eaLnBrk="0" hangingPunct="0"/>
            <a:endParaRPr lang="it-IT" altLang="it-IT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  <a:p>
            <a:pPr lvl="1" eaLnBrk="0" hangingPunct="0"/>
            <a:r>
              <a:rPr lang="it-IT" altLang="it-IT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	</a:t>
            </a:r>
          </a:p>
        </p:txBody>
      </p:sp>
      <p:sp>
        <p:nvSpPr>
          <p:cNvPr id="88" name="Rettangolo arrotondato 87"/>
          <p:cNvSpPr/>
          <p:nvPr/>
        </p:nvSpPr>
        <p:spPr>
          <a:xfrm>
            <a:off x="-3263442" y="0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/>
              <a:t>Apertura in pop up e link per scaricare pdf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2516920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immagine 3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Segnaposto testo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immagine 5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7" name="Segnaposto testo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immagine 7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9" name="Segnaposto testo 8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immagine 9"/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11" name="Rettangolo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2" name="Gruppo 85"/>
          <p:cNvGrpSpPr/>
          <p:nvPr/>
        </p:nvGrpSpPr>
        <p:grpSpPr>
          <a:xfrm>
            <a:off x="428596" y="540491"/>
            <a:ext cx="11432896" cy="5499623"/>
            <a:chOff x="431800" y="1101470"/>
            <a:chExt cx="11432896" cy="5499623"/>
          </a:xfrm>
        </p:grpSpPr>
        <p:graphicFrame>
          <p:nvGraphicFramePr>
            <p:cNvPr id="13" name="Object 98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26243128"/>
                </p:ext>
              </p:extLst>
            </p:nvPr>
          </p:nvGraphicFramePr>
          <p:xfrm>
            <a:off x="431800" y="2036764"/>
            <a:ext cx="4211638" cy="2905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Equazione" r:id="rId3" imgW="3301920" imgH="203040" progId="Equation.3">
                    <p:embed/>
                  </p:oleObj>
                </mc:Choice>
                <mc:Fallback>
                  <p:oleObj name="Equazione" r:id="rId3" imgW="3301920" imgH="203040" progId="Equation.3">
                    <p:embed/>
                    <p:pic>
                      <p:nvPicPr>
                        <p:cNvPr id="87" name="Object 9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800" y="2036764"/>
                          <a:ext cx="4211638" cy="2905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Rectangle 981"/>
            <p:cNvSpPr>
              <a:spLocks noChangeArrowheads="1"/>
            </p:cNvSpPr>
            <p:nvPr/>
          </p:nvSpPr>
          <p:spPr bwMode="auto">
            <a:xfrm>
              <a:off x="7833970" y="1101470"/>
              <a:ext cx="4030726" cy="18158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it-IT" altLang="it-IT" sz="1400" dirty="0" smtClean="0">
                  <a:solidFill>
                    <a:srgbClr val="000000"/>
                  </a:solidFill>
                </a:rPr>
                <a:t>R1, R2, ... </a:t>
              </a:r>
              <a:r>
                <a:rPr lang="it-IT" altLang="it-IT" sz="1400" dirty="0" err="1" smtClean="0">
                  <a:solidFill>
                    <a:srgbClr val="000000"/>
                  </a:solidFill>
                </a:rPr>
                <a:t>Rn</a:t>
              </a:r>
              <a:r>
                <a:rPr lang="it-IT" altLang="it-IT" sz="1400" dirty="0" smtClean="0">
                  <a:solidFill>
                    <a:srgbClr val="000000"/>
                  </a:solidFill>
                </a:rPr>
                <a:t> = Rendimenti </a:t>
              </a:r>
              <a:r>
                <a:rPr lang="it-IT" altLang="it-IT" sz="1400" dirty="0">
                  <a:solidFill>
                    <a:srgbClr val="000000"/>
                  </a:solidFill>
                </a:rPr>
                <a:t>di sottoperiodo n </a:t>
              </a:r>
              <a:endParaRPr lang="it-IT" altLang="it-IT" sz="1400" dirty="0" smtClean="0">
                <a:solidFill>
                  <a:srgbClr val="000000"/>
                </a:solidFill>
              </a:endParaRPr>
            </a:p>
            <a:p>
              <a:r>
                <a:rPr lang="it-IT" altLang="it-IT" sz="1400" dirty="0" err="1" smtClean="0">
                  <a:solidFill>
                    <a:srgbClr val="000000"/>
                  </a:solidFill>
                </a:rPr>
                <a:t>Rn</a:t>
              </a:r>
              <a:r>
                <a:rPr lang="it-IT" altLang="it-IT" sz="1400" dirty="0" smtClean="0">
                  <a:solidFill>
                    <a:srgbClr val="000000"/>
                  </a:solidFill>
                </a:rPr>
                <a:t> </a:t>
              </a:r>
              <a:r>
                <a:rPr lang="it-IT" altLang="it-IT" sz="1400" dirty="0" smtClean="0"/>
                <a:t>= </a:t>
              </a:r>
              <a:r>
                <a:rPr lang="it-IT" altLang="it-IT" sz="1400" dirty="0" err="1"/>
                <a:t>Pt</a:t>
              </a:r>
              <a:r>
                <a:rPr lang="it-IT" altLang="it-IT" sz="1400" dirty="0"/>
                <a:t> / Pt-1 + Ft</a:t>
              </a:r>
            </a:p>
            <a:p>
              <a:r>
                <a:rPr lang="it-IT" altLang="it-IT" sz="1400" dirty="0" err="1" smtClean="0">
                  <a:solidFill>
                    <a:srgbClr val="000000"/>
                  </a:solidFill>
                </a:rPr>
                <a:t>P</a:t>
              </a:r>
              <a:r>
                <a:rPr lang="it-IT" altLang="it-IT" sz="1400" dirty="0" err="1" smtClean="0"/>
                <a:t>t</a:t>
              </a:r>
              <a:r>
                <a:rPr lang="it-IT" altLang="it-IT" sz="1400" dirty="0" smtClean="0">
                  <a:solidFill>
                    <a:srgbClr val="000000"/>
                  </a:solidFill>
                </a:rPr>
                <a:t> </a:t>
              </a:r>
              <a:r>
                <a:rPr lang="it-IT" altLang="it-IT" sz="1400" dirty="0">
                  <a:solidFill>
                    <a:srgbClr val="000000"/>
                  </a:solidFill>
                </a:rPr>
                <a:t>= valore del patrimonio alla fine di </a:t>
              </a:r>
              <a:r>
                <a:rPr lang="it-IT" altLang="it-IT" sz="1400" dirty="0" smtClean="0">
                  <a:solidFill>
                    <a:srgbClr val="000000"/>
                  </a:solidFill>
                </a:rPr>
                <a:t>ogni </a:t>
              </a:r>
              <a:r>
                <a:rPr lang="it-IT" altLang="it-IT" sz="1400" dirty="0">
                  <a:solidFill>
                    <a:srgbClr val="000000"/>
                  </a:solidFill>
                </a:rPr>
                <a:t>sottoperiodo</a:t>
              </a:r>
            </a:p>
            <a:p>
              <a:r>
                <a:rPr lang="it-IT" altLang="it-IT" sz="1400" dirty="0" smtClean="0">
                  <a:solidFill>
                    <a:srgbClr val="000000"/>
                  </a:solidFill>
                </a:rPr>
                <a:t>P</a:t>
              </a:r>
              <a:r>
                <a:rPr lang="it-IT" altLang="it-IT" sz="1400" dirty="0" smtClean="0"/>
                <a:t>t-1</a:t>
              </a:r>
              <a:r>
                <a:rPr lang="it-IT" altLang="it-IT" sz="1400" dirty="0">
                  <a:solidFill>
                    <a:srgbClr val="000000"/>
                  </a:solidFill>
                </a:rPr>
                <a:t>= valore del patrimonio alla fine </a:t>
              </a:r>
              <a:r>
                <a:rPr lang="it-IT" altLang="it-IT" sz="1400" dirty="0" smtClean="0">
                  <a:solidFill>
                    <a:srgbClr val="000000"/>
                  </a:solidFill>
                </a:rPr>
                <a:t>del </a:t>
              </a:r>
              <a:r>
                <a:rPr lang="it-IT" altLang="it-IT" sz="1400" dirty="0">
                  <a:solidFill>
                    <a:srgbClr val="000000"/>
                  </a:solidFill>
                </a:rPr>
                <a:t>sottoperiodo precedente</a:t>
              </a:r>
            </a:p>
            <a:p>
              <a:r>
                <a:rPr lang="it-IT" altLang="it-IT" sz="1400" dirty="0" err="1" smtClean="0">
                  <a:solidFill>
                    <a:srgbClr val="000000"/>
                  </a:solidFill>
                </a:rPr>
                <a:t>F</a:t>
              </a:r>
              <a:r>
                <a:rPr lang="it-IT" altLang="it-IT" sz="1400" dirty="0" err="1" smtClean="0"/>
                <a:t>t</a:t>
              </a:r>
              <a:r>
                <a:rPr lang="it-IT" altLang="it-IT" sz="1400" dirty="0" smtClean="0">
                  <a:solidFill>
                    <a:srgbClr val="000000"/>
                  </a:solidFill>
                </a:rPr>
                <a:t> </a:t>
              </a:r>
              <a:r>
                <a:rPr lang="it-IT" altLang="it-IT" sz="1400" dirty="0">
                  <a:solidFill>
                    <a:srgbClr val="000000"/>
                  </a:solidFill>
                </a:rPr>
                <a:t>= valore del flusso di cassa </a:t>
              </a:r>
              <a:r>
                <a:rPr lang="it-IT" altLang="it-IT" sz="1400" dirty="0" smtClean="0">
                  <a:solidFill>
                    <a:srgbClr val="000000"/>
                  </a:solidFill>
                </a:rPr>
                <a:t>all’inizio </a:t>
              </a:r>
              <a:r>
                <a:rPr lang="it-IT" altLang="it-IT" sz="1400" dirty="0">
                  <a:solidFill>
                    <a:srgbClr val="000000"/>
                  </a:solidFill>
                </a:rPr>
                <a:t>del sottoperiodo</a:t>
              </a:r>
            </a:p>
          </p:txBody>
        </p:sp>
        <p:sp>
          <p:nvSpPr>
            <p:cNvPr id="15" name="AutoShape 984"/>
            <p:cNvSpPr>
              <a:spLocks noChangeAspect="1" noChangeArrowheads="1" noTextEdit="1"/>
            </p:cNvSpPr>
            <p:nvPr/>
          </p:nvSpPr>
          <p:spPr bwMode="auto">
            <a:xfrm>
              <a:off x="777875" y="3317875"/>
              <a:ext cx="7620000" cy="301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 sz="2800"/>
            </a:p>
          </p:txBody>
        </p:sp>
        <p:sp>
          <p:nvSpPr>
            <p:cNvPr id="16" name="Rectangle 986"/>
            <p:cNvSpPr>
              <a:spLocks noChangeArrowheads="1"/>
            </p:cNvSpPr>
            <p:nvPr/>
          </p:nvSpPr>
          <p:spPr bwMode="auto">
            <a:xfrm>
              <a:off x="1147763" y="3036888"/>
              <a:ext cx="682879" cy="1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050" b="1" dirty="0">
                  <a:solidFill>
                    <a:srgbClr val="000000"/>
                  </a:solidFill>
                </a:rPr>
                <a:t>Tipo Flusso</a:t>
              </a:r>
              <a:endParaRPr lang="it-IT" altLang="it-IT" sz="2800" dirty="0"/>
            </a:p>
          </p:txBody>
        </p:sp>
        <p:sp>
          <p:nvSpPr>
            <p:cNvPr id="17" name="Rectangle 987"/>
            <p:cNvSpPr>
              <a:spLocks noChangeArrowheads="1"/>
            </p:cNvSpPr>
            <p:nvPr/>
          </p:nvSpPr>
          <p:spPr bwMode="auto">
            <a:xfrm>
              <a:off x="2312988" y="3036888"/>
              <a:ext cx="403957" cy="1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050" b="1" dirty="0">
                  <a:solidFill>
                    <a:srgbClr val="000000"/>
                  </a:solidFill>
                </a:rPr>
                <a:t>valuta</a:t>
              </a:r>
              <a:endParaRPr lang="it-IT" altLang="it-IT" sz="2800" dirty="0"/>
            </a:p>
          </p:txBody>
        </p:sp>
        <p:sp>
          <p:nvSpPr>
            <p:cNvPr id="18" name="Rectangle 988"/>
            <p:cNvSpPr>
              <a:spLocks noChangeArrowheads="1"/>
            </p:cNvSpPr>
            <p:nvPr/>
          </p:nvSpPr>
          <p:spPr bwMode="auto">
            <a:xfrm>
              <a:off x="3649663" y="3036888"/>
              <a:ext cx="301365" cy="1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050" b="1" dirty="0">
                  <a:solidFill>
                    <a:srgbClr val="000000"/>
                  </a:solidFill>
                </a:rPr>
                <a:t>flussi</a:t>
              </a:r>
              <a:endParaRPr lang="it-IT" altLang="it-IT" sz="2800" dirty="0"/>
            </a:p>
          </p:txBody>
        </p:sp>
        <p:sp>
          <p:nvSpPr>
            <p:cNvPr id="19" name="Rectangle 989"/>
            <p:cNvSpPr>
              <a:spLocks noChangeArrowheads="1"/>
            </p:cNvSpPr>
            <p:nvPr/>
          </p:nvSpPr>
          <p:spPr bwMode="auto">
            <a:xfrm>
              <a:off x="4938713" y="3036888"/>
              <a:ext cx="864019" cy="1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050" b="1" dirty="0">
                  <a:solidFill>
                    <a:srgbClr val="000000"/>
                  </a:solidFill>
                </a:rPr>
                <a:t>valorizzazioni</a:t>
              </a:r>
              <a:endParaRPr lang="it-IT" altLang="it-IT" sz="2800" dirty="0"/>
            </a:p>
          </p:txBody>
        </p:sp>
        <p:sp>
          <p:nvSpPr>
            <p:cNvPr id="20" name="Rectangle 990"/>
            <p:cNvSpPr>
              <a:spLocks noChangeArrowheads="1"/>
            </p:cNvSpPr>
            <p:nvPr/>
          </p:nvSpPr>
          <p:spPr bwMode="auto">
            <a:xfrm>
              <a:off x="6157913" y="3036888"/>
              <a:ext cx="471283" cy="1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050" b="1" dirty="0" err="1">
                  <a:solidFill>
                    <a:srgbClr val="000000"/>
                  </a:solidFill>
                </a:rPr>
                <a:t>Pt</a:t>
              </a:r>
              <a:r>
                <a:rPr lang="it-IT" altLang="it-IT" sz="1050" b="1" dirty="0">
                  <a:solidFill>
                    <a:srgbClr val="000000"/>
                  </a:solidFill>
                </a:rPr>
                <a:t>/Po-1</a:t>
              </a:r>
              <a:endParaRPr lang="it-IT" altLang="it-IT" sz="2800" dirty="0"/>
            </a:p>
          </p:txBody>
        </p:sp>
        <p:sp>
          <p:nvSpPr>
            <p:cNvPr id="21" name="Rectangle 991"/>
            <p:cNvSpPr>
              <a:spLocks noChangeArrowheads="1"/>
            </p:cNvSpPr>
            <p:nvPr/>
          </p:nvSpPr>
          <p:spPr bwMode="auto">
            <a:xfrm>
              <a:off x="1073150" y="3190875"/>
              <a:ext cx="894476" cy="1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050">
                  <a:solidFill>
                    <a:srgbClr val="000000"/>
                  </a:solidFill>
                </a:rPr>
                <a:t>Valore iniziale</a:t>
              </a:r>
              <a:endParaRPr lang="it-IT" altLang="it-IT" sz="2800"/>
            </a:p>
          </p:txBody>
        </p:sp>
        <p:sp>
          <p:nvSpPr>
            <p:cNvPr id="22" name="Rectangle 992"/>
            <p:cNvSpPr>
              <a:spLocks noChangeArrowheads="1"/>
            </p:cNvSpPr>
            <p:nvPr/>
          </p:nvSpPr>
          <p:spPr bwMode="auto">
            <a:xfrm>
              <a:off x="2212975" y="3190875"/>
              <a:ext cx="721351" cy="1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050">
                  <a:solidFill>
                    <a:srgbClr val="000000"/>
                  </a:solidFill>
                </a:rPr>
                <a:t>31/12/2005</a:t>
              </a:r>
              <a:endParaRPr lang="it-IT" altLang="it-IT" sz="2800"/>
            </a:p>
          </p:txBody>
        </p:sp>
        <p:sp>
          <p:nvSpPr>
            <p:cNvPr id="23" name="Rectangle 993"/>
            <p:cNvSpPr>
              <a:spLocks noChangeArrowheads="1"/>
            </p:cNvSpPr>
            <p:nvPr/>
          </p:nvSpPr>
          <p:spPr bwMode="auto">
            <a:xfrm>
              <a:off x="3946525" y="3190875"/>
              <a:ext cx="676467" cy="1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050">
                  <a:solidFill>
                    <a:srgbClr val="000000"/>
                  </a:solidFill>
                </a:rPr>
                <a:t>100.000,00</a:t>
              </a:r>
              <a:endParaRPr lang="it-IT" altLang="it-IT" sz="2800"/>
            </a:p>
          </p:txBody>
        </p:sp>
        <p:sp>
          <p:nvSpPr>
            <p:cNvPr id="24" name="Rectangle 994"/>
            <p:cNvSpPr>
              <a:spLocks noChangeArrowheads="1"/>
            </p:cNvSpPr>
            <p:nvPr/>
          </p:nvSpPr>
          <p:spPr bwMode="auto">
            <a:xfrm>
              <a:off x="5881688" y="3182938"/>
              <a:ext cx="44884" cy="1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050">
                  <a:solidFill>
                    <a:srgbClr val="000000"/>
                  </a:solidFill>
                </a:rPr>
                <a:t>t</a:t>
              </a:r>
              <a:endParaRPr lang="it-IT" altLang="it-IT" sz="2800"/>
            </a:p>
          </p:txBody>
        </p:sp>
        <p:sp>
          <p:nvSpPr>
            <p:cNvPr id="25" name="Rectangle 995"/>
            <p:cNvSpPr>
              <a:spLocks noChangeArrowheads="1"/>
            </p:cNvSpPr>
            <p:nvPr/>
          </p:nvSpPr>
          <p:spPr bwMode="auto">
            <a:xfrm>
              <a:off x="5913438" y="3236913"/>
              <a:ext cx="64120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900">
                  <a:solidFill>
                    <a:srgbClr val="000000"/>
                  </a:solidFill>
                </a:rPr>
                <a:t>1</a:t>
              </a:r>
              <a:endParaRPr lang="it-IT" altLang="it-IT" sz="2800"/>
            </a:p>
          </p:txBody>
        </p:sp>
        <p:sp>
          <p:nvSpPr>
            <p:cNvPr id="26" name="Rectangle 996"/>
            <p:cNvSpPr>
              <a:spLocks noChangeArrowheads="1"/>
            </p:cNvSpPr>
            <p:nvPr/>
          </p:nvSpPr>
          <p:spPr bwMode="auto">
            <a:xfrm>
              <a:off x="990600" y="3359150"/>
              <a:ext cx="585097" cy="1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050">
                  <a:solidFill>
                    <a:srgbClr val="000000"/>
                  </a:solidFill>
                </a:rPr>
                <a:t>Valore al</a:t>
              </a:r>
              <a:endParaRPr lang="it-IT" altLang="it-IT" sz="2800"/>
            </a:p>
          </p:txBody>
        </p:sp>
        <p:sp>
          <p:nvSpPr>
            <p:cNvPr id="27" name="Rectangle 997"/>
            <p:cNvSpPr>
              <a:spLocks noChangeArrowheads="1"/>
            </p:cNvSpPr>
            <p:nvPr/>
          </p:nvSpPr>
          <p:spPr bwMode="auto">
            <a:xfrm>
              <a:off x="2212975" y="3359150"/>
              <a:ext cx="721351" cy="1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050">
                  <a:solidFill>
                    <a:srgbClr val="000000"/>
                  </a:solidFill>
                </a:rPr>
                <a:t>24/03/2006</a:t>
              </a:r>
              <a:endParaRPr lang="it-IT" altLang="it-IT" sz="2800"/>
            </a:p>
          </p:txBody>
        </p:sp>
        <p:sp>
          <p:nvSpPr>
            <p:cNvPr id="28" name="Rectangle 998"/>
            <p:cNvSpPr>
              <a:spLocks noChangeArrowheads="1"/>
            </p:cNvSpPr>
            <p:nvPr/>
          </p:nvSpPr>
          <p:spPr bwMode="auto">
            <a:xfrm>
              <a:off x="5172075" y="3359150"/>
              <a:ext cx="676467" cy="1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050">
                  <a:solidFill>
                    <a:srgbClr val="000000"/>
                  </a:solidFill>
                </a:rPr>
                <a:t>105.853,35</a:t>
              </a:r>
              <a:endParaRPr lang="it-IT" altLang="it-IT" sz="2800"/>
            </a:p>
          </p:txBody>
        </p:sp>
        <p:sp>
          <p:nvSpPr>
            <p:cNvPr id="29" name="Rectangle 999"/>
            <p:cNvSpPr>
              <a:spLocks noChangeArrowheads="1"/>
            </p:cNvSpPr>
            <p:nvPr/>
          </p:nvSpPr>
          <p:spPr bwMode="auto">
            <a:xfrm>
              <a:off x="5881688" y="3351213"/>
              <a:ext cx="44884" cy="1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050">
                  <a:solidFill>
                    <a:srgbClr val="000000"/>
                  </a:solidFill>
                </a:rPr>
                <a:t>t</a:t>
              </a:r>
              <a:endParaRPr lang="it-IT" altLang="it-IT" sz="2800"/>
            </a:p>
          </p:txBody>
        </p:sp>
        <p:sp>
          <p:nvSpPr>
            <p:cNvPr id="30" name="Rectangle 1000"/>
            <p:cNvSpPr>
              <a:spLocks noChangeArrowheads="1"/>
            </p:cNvSpPr>
            <p:nvPr/>
          </p:nvSpPr>
          <p:spPr bwMode="auto">
            <a:xfrm>
              <a:off x="5913438" y="3403600"/>
              <a:ext cx="64120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900">
                  <a:solidFill>
                    <a:srgbClr val="000000"/>
                  </a:solidFill>
                </a:rPr>
                <a:t>1</a:t>
              </a:r>
              <a:endParaRPr lang="it-IT" altLang="it-IT" sz="2800"/>
            </a:p>
          </p:txBody>
        </p:sp>
        <p:sp>
          <p:nvSpPr>
            <p:cNvPr id="31" name="Rectangle 1001"/>
            <p:cNvSpPr>
              <a:spLocks noChangeArrowheads="1"/>
            </p:cNvSpPr>
            <p:nvPr/>
          </p:nvSpPr>
          <p:spPr bwMode="auto">
            <a:xfrm>
              <a:off x="6254750" y="3359150"/>
              <a:ext cx="413575" cy="1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050">
                  <a:solidFill>
                    <a:srgbClr val="000000"/>
                  </a:solidFill>
                </a:rPr>
                <a:t>1,0585</a:t>
              </a:r>
              <a:endParaRPr lang="it-IT" altLang="it-IT" sz="2800"/>
            </a:p>
          </p:txBody>
        </p:sp>
        <p:sp>
          <p:nvSpPr>
            <p:cNvPr id="32" name="Rectangle 1002"/>
            <p:cNvSpPr>
              <a:spLocks noChangeArrowheads="1"/>
            </p:cNvSpPr>
            <p:nvPr/>
          </p:nvSpPr>
          <p:spPr bwMode="auto">
            <a:xfrm>
              <a:off x="6097588" y="3359150"/>
              <a:ext cx="36870" cy="1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050">
                  <a:solidFill>
                    <a:srgbClr val="000000"/>
                  </a:solidFill>
                </a:rPr>
                <a:t> </a:t>
              </a:r>
              <a:endParaRPr lang="it-IT" altLang="it-IT" sz="2800"/>
            </a:p>
          </p:txBody>
        </p:sp>
        <p:sp>
          <p:nvSpPr>
            <p:cNvPr id="33" name="Rectangle 1003"/>
            <p:cNvSpPr>
              <a:spLocks noChangeArrowheads="1"/>
            </p:cNvSpPr>
            <p:nvPr/>
          </p:nvSpPr>
          <p:spPr bwMode="auto">
            <a:xfrm>
              <a:off x="6142038" y="3359150"/>
              <a:ext cx="36870" cy="1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050">
                  <a:solidFill>
                    <a:srgbClr val="000000"/>
                  </a:solidFill>
                </a:rPr>
                <a:t> </a:t>
              </a:r>
              <a:endParaRPr lang="it-IT" altLang="it-IT" sz="2800"/>
            </a:p>
          </p:txBody>
        </p:sp>
        <p:sp>
          <p:nvSpPr>
            <p:cNvPr id="34" name="Rectangle 1004"/>
            <p:cNvSpPr>
              <a:spLocks noChangeArrowheads="1"/>
            </p:cNvSpPr>
            <p:nvPr/>
          </p:nvSpPr>
          <p:spPr bwMode="auto">
            <a:xfrm>
              <a:off x="6926263" y="3359150"/>
              <a:ext cx="673261" cy="1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050" dirty="0">
                  <a:solidFill>
                    <a:srgbClr val="000000"/>
                  </a:solidFill>
                </a:rPr>
                <a:t>&lt;</a:t>
              </a:r>
              <a:r>
                <a:rPr lang="it-IT" altLang="it-IT" sz="1050" dirty="0" err="1">
                  <a:solidFill>
                    <a:srgbClr val="000000"/>
                  </a:solidFill>
                </a:rPr>
                <a:t>--</a:t>
              </a:r>
              <a:r>
                <a:rPr lang="it-IT" altLang="it-IT" sz="1050" dirty="0">
                  <a:solidFill>
                    <a:srgbClr val="000000"/>
                  </a:solidFill>
                </a:rPr>
                <a:t> =E8/D7</a:t>
              </a:r>
              <a:endParaRPr lang="it-IT" altLang="it-IT" sz="2800" dirty="0"/>
            </a:p>
          </p:txBody>
        </p:sp>
        <p:sp>
          <p:nvSpPr>
            <p:cNvPr id="35" name="Rectangle 1005"/>
            <p:cNvSpPr>
              <a:spLocks noChangeArrowheads="1"/>
            </p:cNvSpPr>
            <p:nvPr/>
          </p:nvSpPr>
          <p:spPr bwMode="auto">
            <a:xfrm>
              <a:off x="1065213" y="3506788"/>
              <a:ext cx="905697" cy="1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050">
                  <a:solidFill>
                    <a:srgbClr val="000000"/>
                  </a:solidFill>
                </a:rPr>
                <a:t>Conferimento</a:t>
              </a:r>
              <a:endParaRPr lang="it-IT" altLang="it-IT" sz="2800"/>
            </a:p>
          </p:txBody>
        </p:sp>
        <p:sp>
          <p:nvSpPr>
            <p:cNvPr id="36" name="Rectangle 1006"/>
            <p:cNvSpPr>
              <a:spLocks noChangeArrowheads="1"/>
            </p:cNvSpPr>
            <p:nvPr/>
          </p:nvSpPr>
          <p:spPr bwMode="auto">
            <a:xfrm>
              <a:off x="2212975" y="3506788"/>
              <a:ext cx="721351" cy="1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050">
                  <a:solidFill>
                    <a:srgbClr val="000000"/>
                  </a:solidFill>
                </a:rPr>
                <a:t>24/03/2006</a:t>
              </a:r>
              <a:endParaRPr lang="it-IT" altLang="it-IT" sz="2800"/>
            </a:p>
          </p:txBody>
        </p:sp>
        <p:sp>
          <p:nvSpPr>
            <p:cNvPr id="37" name="Rectangle 1007"/>
            <p:cNvSpPr>
              <a:spLocks noChangeArrowheads="1"/>
            </p:cNvSpPr>
            <p:nvPr/>
          </p:nvSpPr>
          <p:spPr bwMode="auto">
            <a:xfrm>
              <a:off x="3946525" y="3506788"/>
              <a:ext cx="676467" cy="1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050">
                  <a:solidFill>
                    <a:srgbClr val="000000"/>
                  </a:solidFill>
                </a:rPr>
                <a:t>900.000,00</a:t>
              </a:r>
              <a:endParaRPr lang="it-IT" altLang="it-IT" sz="2800"/>
            </a:p>
          </p:txBody>
        </p:sp>
        <p:sp>
          <p:nvSpPr>
            <p:cNvPr id="38" name="Rectangle 1008"/>
            <p:cNvSpPr>
              <a:spLocks noChangeArrowheads="1"/>
            </p:cNvSpPr>
            <p:nvPr/>
          </p:nvSpPr>
          <p:spPr bwMode="auto">
            <a:xfrm>
              <a:off x="990600" y="3654425"/>
              <a:ext cx="585097" cy="1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050">
                  <a:solidFill>
                    <a:srgbClr val="000000"/>
                  </a:solidFill>
                </a:rPr>
                <a:t>Valore al</a:t>
              </a:r>
              <a:endParaRPr lang="it-IT" altLang="it-IT" sz="2800"/>
            </a:p>
          </p:txBody>
        </p:sp>
        <p:sp>
          <p:nvSpPr>
            <p:cNvPr id="39" name="Rectangle 1009"/>
            <p:cNvSpPr>
              <a:spLocks noChangeArrowheads="1"/>
            </p:cNvSpPr>
            <p:nvPr/>
          </p:nvSpPr>
          <p:spPr bwMode="auto">
            <a:xfrm>
              <a:off x="2212975" y="3654425"/>
              <a:ext cx="721351" cy="1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050" dirty="0">
                  <a:solidFill>
                    <a:srgbClr val="000000"/>
                  </a:solidFill>
                </a:rPr>
                <a:t>12/10/2006</a:t>
              </a:r>
              <a:endParaRPr lang="it-IT" altLang="it-IT" sz="2800" dirty="0"/>
            </a:p>
          </p:txBody>
        </p:sp>
        <p:sp>
          <p:nvSpPr>
            <p:cNvPr id="40" name="Rectangle 1010"/>
            <p:cNvSpPr>
              <a:spLocks noChangeArrowheads="1"/>
            </p:cNvSpPr>
            <p:nvPr/>
          </p:nvSpPr>
          <p:spPr bwMode="auto">
            <a:xfrm>
              <a:off x="5067300" y="3654425"/>
              <a:ext cx="788677" cy="1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050">
                  <a:solidFill>
                    <a:srgbClr val="000000"/>
                  </a:solidFill>
                </a:rPr>
                <a:t>1.007.815,40</a:t>
              </a:r>
              <a:endParaRPr lang="it-IT" altLang="it-IT" sz="2800"/>
            </a:p>
          </p:txBody>
        </p:sp>
        <p:sp>
          <p:nvSpPr>
            <p:cNvPr id="41" name="Rectangle 1011"/>
            <p:cNvSpPr>
              <a:spLocks noChangeArrowheads="1"/>
            </p:cNvSpPr>
            <p:nvPr/>
          </p:nvSpPr>
          <p:spPr bwMode="auto">
            <a:xfrm>
              <a:off x="5881688" y="3648075"/>
              <a:ext cx="44884" cy="1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050">
                  <a:solidFill>
                    <a:srgbClr val="000000"/>
                  </a:solidFill>
                </a:rPr>
                <a:t>t</a:t>
              </a:r>
              <a:endParaRPr lang="it-IT" altLang="it-IT" sz="2800"/>
            </a:p>
          </p:txBody>
        </p:sp>
        <p:sp>
          <p:nvSpPr>
            <p:cNvPr id="42" name="Rectangle 1012"/>
            <p:cNvSpPr>
              <a:spLocks noChangeArrowheads="1"/>
            </p:cNvSpPr>
            <p:nvPr/>
          </p:nvSpPr>
          <p:spPr bwMode="auto">
            <a:xfrm>
              <a:off x="5913438" y="3700463"/>
              <a:ext cx="64120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900">
                  <a:solidFill>
                    <a:srgbClr val="000000"/>
                  </a:solidFill>
                </a:rPr>
                <a:t>1</a:t>
              </a:r>
              <a:endParaRPr lang="it-IT" altLang="it-IT" sz="2800"/>
            </a:p>
          </p:txBody>
        </p:sp>
        <p:sp>
          <p:nvSpPr>
            <p:cNvPr id="43" name="Rectangle 1013"/>
            <p:cNvSpPr>
              <a:spLocks noChangeArrowheads="1"/>
            </p:cNvSpPr>
            <p:nvPr/>
          </p:nvSpPr>
          <p:spPr bwMode="auto">
            <a:xfrm>
              <a:off x="6254750" y="3675063"/>
              <a:ext cx="413575" cy="1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050">
                  <a:solidFill>
                    <a:srgbClr val="000000"/>
                  </a:solidFill>
                </a:rPr>
                <a:t>1,0020</a:t>
              </a:r>
              <a:endParaRPr lang="it-IT" altLang="it-IT" sz="2800"/>
            </a:p>
          </p:txBody>
        </p:sp>
        <p:sp>
          <p:nvSpPr>
            <p:cNvPr id="44" name="Rectangle 1014"/>
            <p:cNvSpPr>
              <a:spLocks noChangeArrowheads="1"/>
            </p:cNvSpPr>
            <p:nvPr/>
          </p:nvSpPr>
          <p:spPr bwMode="auto">
            <a:xfrm>
              <a:off x="6097588" y="3675063"/>
              <a:ext cx="36870" cy="1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050">
                  <a:solidFill>
                    <a:srgbClr val="000000"/>
                  </a:solidFill>
                </a:rPr>
                <a:t> </a:t>
              </a:r>
              <a:endParaRPr lang="it-IT" altLang="it-IT" sz="2800"/>
            </a:p>
          </p:txBody>
        </p:sp>
        <p:sp>
          <p:nvSpPr>
            <p:cNvPr id="45" name="Rectangle 1015"/>
            <p:cNvSpPr>
              <a:spLocks noChangeArrowheads="1"/>
            </p:cNvSpPr>
            <p:nvPr/>
          </p:nvSpPr>
          <p:spPr bwMode="auto">
            <a:xfrm>
              <a:off x="6142038" y="3675063"/>
              <a:ext cx="36870" cy="1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050">
                  <a:solidFill>
                    <a:srgbClr val="000000"/>
                  </a:solidFill>
                </a:rPr>
                <a:t> </a:t>
              </a:r>
              <a:endParaRPr lang="it-IT" altLang="it-IT" sz="2800"/>
            </a:p>
          </p:txBody>
        </p:sp>
        <p:sp>
          <p:nvSpPr>
            <p:cNvPr id="46" name="Rectangle 1016"/>
            <p:cNvSpPr>
              <a:spLocks noChangeArrowheads="1"/>
            </p:cNvSpPr>
            <p:nvPr/>
          </p:nvSpPr>
          <p:spPr bwMode="auto">
            <a:xfrm>
              <a:off x="7032625" y="3654425"/>
              <a:ext cx="1077218" cy="1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050">
                  <a:solidFill>
                    <a:srgbClr val="000000"/>
                  </a:solidFill>
                </a:rPr>
                <a:t>&lt;-- =E10/(D9+E8)</a:t>
              </a:r>
              <a:endParaRPr lang="it-IT" altLang="it-IT" sz="2800"/>
            </a:p>
          </p:txBody>
        </p:sp>
        <p:sp>
          <p:nvSpPr>
            <p:cNvPr id="47" name="Rectangle 1017"/>
            <p:cNvSpPr>
              <a:spLocks noChangeArrowheads="1"/>
            </p:cNvSpPr>
            <p:nvPr/>
          </p:nvSpPr>
          <p:spPr bwMode="auto">
            <a:xfrm>
              <a:off x="977900" y="3803650"/>
              <a:ext cx="514564" cy="1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050">
                  <a:solidFill>
                    <a:srgbClr val="000000"/>
                  </a:solidFill>
                </a:rPr>
                <a:t>Prelievo</a:t>
              </a:r>
              <a:endParaRPr lang="it-IT" altLang="it-IT" sz="2800"/>
            </a:p>
          </p:txBody>
        </p:sp>
        <p:sp>
          <p:nvSpPr>
            <p:cNvPr id="48" name="Rectangle 1018"/>
            <p:cNvSpPr>
              <a:spLocks noChangeArrowheads="1"/>
            </p:cNvSpPr>
            <p:nvPr/>
          </p:nvSpPr>
          <p:spPr bwMode="auto">
            <a:xfrm>
              <a:off x="2212975" y="3803650"/>
              <a:ext cx="721351" cy="1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050">
                  <a:solidFill>
                    <a:srgbClr val="000000"/>
                  </a:solidFill>
                </a:rPr>
                <a:t>12/10/2006</a:t>
              </a:r>
              <a:endParaRPr lang="it-IT" altLang="it-IT" sz="2800"/>
            </a:p>
          </p:txBody>
        </p:sp>
        <p:sp>
          <p:nvSpPr>
            <p:cNvPr id="49" name="Rectangle 1019"/>
            <p:cNvSpPr>
              <a:spLocks noChangeArrowheads="1"/>
            </p:cNvSpPr>
            <p:nvPr/>
          </p:nvSpPr>
          <p:spPr bwMode="auto">
            <a:xfrm>
              <a:off x="3905250" y="3803650"/>
              <a:ext cx="721351" cy="1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050">
                  <a:solidFill>
                    <a:srgbClr val="000000"/>
                  </a:solidFill>
                </a:rPr>
                <a:t>-900.000,00</a:t>
              </a:r>
              <a:endParaRPr lang="it-IT" altLang="it-IT" sz="2800"/>
            </a:p>
          </p:txBody>
        </p:sp>
        <p:sp>
          <p:nvSpPr>
            <p:cNvPr id="50" name="Rectangle 1020"/>
            <p:cNvSpPr>
              <a:spLocks noChangeArrowheads="1"/>
            </p:cNvSpPr>
            <p:nvPr/>
          </p:nvSpPr>
          <p:spPr bwMode="auto">
            <a:xfrm>
              <a:off x="1047750" y="3951288"/>
              <a:ext cx="823944" cy="1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050" dirty="0">
                  <a:solidFill>
                    <a:srgbClr val="000000"/>
                  </a:solidFill>
                </a:rPr>
                <a:t>Valore finale</a:t>
              </a:r>
              <a:endParaRPr lang="it-IT" altLang="it-IT" sz="2800" dirty="0"/>
            </a:p>
          </p:txBody>
        </p:sp>
        <p:sp>
          <p:nvSpPr>
            <p:cNvPr id="51" name="Rectangle 1021"/>
            <p:cNvSpPr>
              <a:spLocks noChangeArrowheads="1"/>
            </p:cNvSpPr>
            <p:nvPr/>
          </p:nvSpPr>
          <p:spPr bwMode="auto">
            <a:xfrm>
              <a:off x="2212975" y="3951288"/>
              <a:ext cx="721351" cy="1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050" dirty="0">
                  <a:solidFill>
                    <a:srgbClr val="000000"/>
                  </a:solidFill>
                </a:rPr>
                <a:t>31/12/2006</a:t>
              </a:r>
              <a:endParaRPr lang="it-IT" altLang="it-IT" sz="2800" dirty="0"/>
            </a:p>
          </p:txBody>
        </p:sp>
        <p:sp>
          <p:nvSpPr>
            <p:cNvPr id="52" name="Rectangle 1022"/>
            <p:cNvSpPr>
              <a:spLocks noChangeArrowheads="1"/>
            </p:cNvSpPr>
            <p:nvPr/>
          </p:nvSpPr>
          <p:spPr bwMode="auto">
            <a:xfrm>
              <a:off x="5172075" y="3951288"/>
              <a:ext cx="676467" cy="1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050">
                  <a:solidFill>
                    <a:srgbClr val="000000"/>
                  </a:solidFill>
                </a:rPr>
                <a:t>106.737,25</a:t>
              </a:r>
              <a:endParaRPr lang="it-IT" altLang="it-IT" sz="2800"/>
            </a:p>
          </p:txBody>
        </p:sp>
        <p:sp>
          <p:nvSpPr>
            <p:cNvPr id="53" name="Rectangle 1023"/>
            <p:cNvSpPr>
              <a:spLocks noChangeArrowheads="1"/>
            </p:cNvSpPr>
            <p:nvPr/>
          </p:nvSpPr>
          <p:spPr bwMode="auto">
            <a:xfrm>
              <a:off x="5881688" y="3943350"/>
              <a:ext cx="44884" cy="1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050">
                  <a:solidFill>
                    <a:srgbClr val="000000"/>
                  </a:solidFill>
                </a:rPr>
                <a:t>t</a:t>
              </a:r>
              <a:endParaRPr lang="it-IT" altLang="it-IT" sz="2800"/>
            </a:p>
          </p:txBody>
        </p:sp>
        <p:sp>
          <p:nvSpPr>
            <p:cNvPr id="54" name="Rectangle 1024"/>
            <p:cNvSpPr>
              <a:spLocks noChangeArrowheads="1"/>
            </p:cNvSpPr>
            <p:nvPr/>
          </p:nvSpPr>
          <p:spPr bwMode="auto">
            <a:xfrm>
              <a:off x="5913438" y="3997325"/>
              <a:ext cx="64120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900">
                  <a:solidFill>
                    <a:srgbClr val="000000"/>
                  </a:solidFill>
                </a:rPr>
                <a:t>1</a:t>
              </a:r>
              <a:endParaRPr lang="it-IT" altLang="it-IT" sz="2800"/>
            </a:p>
          </p:txBody>
        </p:sp>
        <p:sp>
          <p:nvSpPr>
            <p:cNvPr id="55" name="Rectangle 1025"/>
            <p:cNvSpPr>
              <a:spLocks noChangeArrowheads="1"/>
            </p:cNvSpPr>
            <p:nvPr/>
          </p:nvSpPr>
          <p:spPr bwMode="auto">
            <a:xfrm>
              <a:off x="6254750" y="3971925"/>
              <a:ext cx="413575" cy="1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050">
                  <a:solidFill>
                    <a:srgbClr val="000000"/>
                  </a:solidFill>
                </a:rPr>
                <a:t>0,9900</a:t>
              </a:r>
              <a:endParaRPr lang="it-IT" altLang="it-IT" sz="2800"/>
            </a:p>
          </p:txBody>
        </p:sp>
        <p:sp>
          <p:nvSpPr>
            <p:cNvPr id="56" name="Rectangle 1026"/>
            <p:cNvSpPr>
              <a:spLocks noChangeArrowheads="1"/>
            </p:cNvSpPr>
            <p:nvPr/>
          </p:nvSpPr>
          <p:spPr bwMode="auto">
            <a:xfrm>
              <a:off x="6097588" y="3971925"/>
              <a:ext cx="36870" cy="1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050">
                  <a:solidFill>
                    <a:srgbClr val="000000"/>
                  </a:solidFill>
                </a:rPr>
                <a:t> </a:t>
              </a:r>
              <a:endParaRPr lang="it-IT" altLang="it-IT" sz="2800"/>
            </a:p>
          </p:txBody>
        </p:sp>
        <p:sp>
          <p:nvSpPr>
            <p:cNvPr id="57" name="Rectangle 1027"/>
            <p:cNvSpPr>
              <a:spLocks noChangeArrowheads="1"/>
            </p:cNvSpPr>
            <p:nvPr/>
          </p:nvSpPr>
          <p:spPr bwMode="auto">
            <a:xfrm>
              <a:off x="6142038" y="3971925"/>
              <a:ext cx="36870" cy="1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050">
                  <a:solidFill>
                    <a:srgbClr val="000000"/>
                  </a:solidFill>
                </a:rPr>
                <a:t> </a:t>
              </a:r>
              <a:endParaRPr lang="it-IT" altLang="it-IT" sz="2800"/>
            </a:p>
          </p:txBody>
        </p:sp>
        <p:sp>
          <p:nvSpPr>
            <p:cNvPr id="58" name="Rectangle 1028"/>
            <p:cNvSpPr>
              <a:spLocks noChangeArrowheads="1"/>
            </p:cNvSpPr>
            <p:nvPr/>
          </p:nvSpPr>
          <p:spPr bwMode="auto">
            <a:xfrm>
              <a:off x="7072313" y="3951288"/>
              <a:ext cx="1227900" cy="1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050" dirty="0">
                  <a:solidFill>
                    <a:srgbClr val="000000"/>
                  </a:solidFill>
                </a:rPr>
                <a:t>&lt;-- =E12/(E10+D11)</a:t>
              </a:r>
              <a:endParaRPr lang="it-IT" altLang="it-IT" sz="2800" dirty="0"/>
            </a:p>
          </p:txBody>
        </p:sp>
        <p:sp>
          <p:nvSpPr>
            <p:cNvPr id="59" name="Rectangle 1029"/>
            <p:cNvSpPr>
              <a:spLocks noChangeArrowheads="1"/>
            </p:cNvSpPr>
            <p:nvPr/>
          </p:nvSpPr>
          <p:spPr bwMode="auto">
            <a:xfrm>
              <a:off x="2352675" y="4100513"/>
              <a:ext cx="270908" cy="1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050" b="1">
                  <a:solidFill>
                    <a:srgbClr val="000000"/>
                  </a:solidFill>
                </a:rPr>
                <a:t>utile</a:t>
              </a:r>
              <a:endParaRPr lang="it-IT" altLang="it-IT" sz="2800"/>
            </a:p>
          </p:txBody>
        </p:sp>
        <p:sp>
          <p:nvSpPr>
            <p:cNvPr id="60" name="Rectangle 1030"/>
            <p:cNvSpPr>
              <a:spLocks noChangeArrowheads="1"/>
            </p:cNvSpPr>
            <p:nvPr/>
          </p:nvSpPr>
          <p:spPr bwMode="auto">
            <a:xfrm>
              <a:off x="4090988" y="4100513"/>
              <a:ext cx="528991" cy="1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050" b="1">
                  <a:solidFill>
                    <a:srgbClr val="000000"/>
                  </a:solidFill>
                </a:rPr>
                <a:t>6.737,25</a:t>
              </a:r>
              <a:endParaRPr lang="it-IT" altLang="it-IT" sz="2800"/>
            </a:p>
          </p:txBody>
        </p:sp>
        <p:sp>
          <p:nvSpPr>
            <p:cNvPr id="61" name="Rectangle 1033"/>
            <p:cNvSpPr>
              <a:spLocks noChangeArrowheads="1"/>
            </p:cNvSpPr>
            <p:nvPr/>
          </p:nvSpPr>
          <p:spPr bwMode="auto">
            <a:xfrm>
              <a:off x="2289188" y="6439510"/>
              <a:ext cx="1352934" cy="1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050" dirty="0">
                  <a:solidFill>
                    <a:srgbClr val="000000"/>
                  </a:solidFill>
                </a:rPr>
                <a:t>&lt;</a:t>
              </a:r>
              <a:r>
                <a:rPr lang="it-IT" altLang="it-IT" sz="1050" dirty="0" err="1">
                  <a:solidFill>
                    <a:srgbClr val="000000"/>
                  </a:solidFill>
                </a:rPr>
                <a:t>--</a:t>
              </a:r>
              <a:r>
                <a:rPr lang="it-IT" altLang="it-IT" sz="1050" dirty="0">
                  <a:solidFill>
                    <a:srgbClr val="000000"/>
                  </a:solidFill>
                </a:rPr>
                <a:t> =(G8*G10*G12)-1</a:t>
              </a:r>
              <a:endParaRPr lang="it-IT" altLang="it-IT" sz="2800" dirty="0"/>
            </a:p>
          </p:txBody>
        </p:sp>
        <p:sp>
          <p:nvSpPr>
            <p:cNvPr id="62" name="Line 1034"/>
            <p:cNvSpPr>
              <a:spLocks noChangeShapeType="1"/>
            </p:cNvSpPr>
            <p:nvPr/>
          </p:nvSpPr>
          <p:spPr bwMode="auto">
            <a:xfrm>
              <a:off x="2862263" y="4089400"/>
              <a:ext cx="1587" cy="1428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 sz="2800"/>
            </a:p>
          </p:txBody>
        </p:sp>
        <p:sp>
          <p:nvSpPr>
            <p:cNvPr id="63" name="Rectangle 1035"/>
            <p:cNvSpPr>
              <a:spLocks noChangeArrowheads="1"/>
            </p:cNvSpPr>
            <p:nvPr/>
          </p:nvSpPr>
          <p:spPr bwMode="auto">
            <a:xfrm>
              <a:off x="2862263" y="4089400"/>
              <a:ext cx="12700" cy="1428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 sz="2800"/>
            </a:p>
          </p:txBody>
        </p:sp>
        <p:sp>
          <p:nvSpPr>
            <p:cNvPr id="64" name="Line 1040"/>
            <p:cNvSpPr>
              <a:spLocks noChangeShapeType="1"/>
            </p:cNvSpPr>
            <p:nvPr/>
          </p:nvSpPr>
          <p:spPr bwMode="auto">
            <a:xfrm>
              <a:off x="4565650" y="4097338"/>
              <a:ext cx="1588" cy="13493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 sz="2800"/>
            </a:p>
          </p:txBody>
        </p:sp>
        <p:sp>
          <p:nvSpPr>
            <p:cNvPr id="65" name="Rectangle 1041"/>
            <p:cNvSpPr>
              <a:spLocks noChangeArrowheads="1"/>
            </p:cNvSpPr>
            <p:nvPr/>
          </p:nvSpPr>
          <p:spPr bwMode="auto">
            <a:xfrm>
              <a:off x="4565650" y="4097338"/>
              <a:ext cx="12700" cy="13493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 sz="2800"/>
            </a:p>
          </p:txBody>
        </p:sp>
        <p:sp>
          <p:nvSpPr>
            <p:cNvPr id="66" name="Rectangle 1047"/>
            <p:cNvSpPr>
              <a:spLocks noChangeArrowheads="1"/>
            </p:cNvSpPr>
            <p:nvPr/>
          </p:nvSpPr>
          <p:spPr bwMode="auto">
            <a:xfrm>
              <a:off x="790575" y="3160713"/>
              <a:ext cx="7600950" cy="95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 sz="2800"/>
            </a:p>
          </p:txBody>
        </p:sp>
        <p:sp>
          <p:nvSpPr>
            <p:cNvPr id="67" name="Line 1048"/>
            <p:cNvSpPr>
              <a:spLocks noChangeShapeType="1"/>
            </p:cNvSpPr>
            <p:nvPr/>
          </p:nvSpPr>
          <p:spPr bwMode="auto">
            <a:xfrm>
              <a:off x="2874963" y="4089400"/>
              <a:ext cx="1703387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 sz="2800"/>
            </a:p>
          </p:txBody>
        </p:sp>
        <p:sp>
          <p:nvSpPr>
            <p:cNvPr id="68" name="Rectangle 1049"/>
            <p:cNvSpPr>
              <a:spLocks noChangeArrowheads="1"/>
            </p:cNvSpPr>
            <p:nvPr/>
          </p:nvSpPr>
          <p:spPr bwMode="auto">
            <a:xfrm>
              <a:off x="2874963" y="4089400"/>
              <a:ext cx="1703387" cy="79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 sz="2800"/>
            </a:p>
          </p:txBody>
        </p:sp>
        <p:graphicFrame>
          <p:nvGraphicFramePr>
            <p:cNvPr id="69" name="Object 11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03421011"/>
                </p:ext>
              </p:extLst>
            </p:nvPr>
          </p:nvGraphicFramePr>
          <p:xfrm>
            <a:off x="931866" y="4640263"/>
            <a:ext cx="3214709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Equazione" r:id="rId5" imgW="1828800" imgH="393480" progId="Equation.3">
                    <p:embed/>
                  </p:oleObj>
                </mc:Choice>
                <mc:Fallback>
                  <p:oleObj name="Equazione" r:id="rId5" imgW="1828800" imgH="393480" progId="Equation.3">
                    <p:embed/>
                    <p:pic>
                      <p:nvPicPr>
                        <p:cNvPr id="231" name="Object 11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1866" y="4640263"/>
                          <a:ext cx="3214709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 cmpd="thickThin">
                              <a:solidFill>
                                <a:srgbClr val="6600CC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" name="Object 11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3648546"/>
                </p:ext>
              </p:extLst>
            </p:nvPr>
          </p:nvGraphicFramePr>
          <p:xfrm>
            <a:off x="866775" y="5063703"/>
            <a:ext cx="4143375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" name="Equation" r:id="rId7" imgW="2977468" imgH="498764" progId="Equation.3">
                    <p:embed/>
                  </p:oleObj>
                </mc:Choice>
                <mc:Fallback>
                  <p:oleObj name="Equation" r:id="rId7" imgW="2977468" imgH="498764" progId="Equation.3">
                    <p:embed/>
                    <p:pic>
                      <p:nvPicPr>
                        <p:cNvPr id="232" name="Object 11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6775" y="5063703"/>
                          <a:ext cx="4143375" cy="419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 cmpd="thickThin">
                              <a:solidFill>
                                <a:srgbClr val="6600CC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" name="Object 11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99102251"/>
                </p:ext>
              </p:extLst>
            </p:nvPr>
          </p:nvGraphicFramePr>
          <p:xfrm>
            <a:off x="854075" y="5587578"/>
            <a:ext cx="4229100" cy="438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7" name="Equation" r:id="rId9" imgW="2990908" imgH="486207" progId="Equation.3">
                    <p:embed/>
                  </p:oleObj>
                </mc:Choice>
                <mc:Fallback>
                  <p:oleObj name="Equation" r:id="rId9" imgW="2990908" imgH="486207" progId="Equation.3">
                    <p:embed/>
                    <p:pic>
                      <p:nvPicPr>
                        <p:cNvPr id="233" name="Object 11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4075" y="5587578"/>
                          <a:ext cx="4229100" cy="438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 cmpd="thickThin">
                              <a:solidFill>
                                <a:srgbClr val="6600CC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" name="Text Box 3"/>
          <p:cNvSpPr txBox="1">
            <a:spLocks noChangeArrowheads="1"/>
          </p:cNvSpPr>
          <p:nvPr/>
        </p:nvSpPr>
        <p:spPr bwMode="auto">
          <a:xfrm>
            <a:off x="1672533" y="442298"/>
            <a:ext cx="66405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algn="l">
              <a:defRPr>
                <a:solidFill>
                  <a:schemeClr val="tx1"/>
                </a:solidFill>
                <a:latin typeface="Arial" charset="0"/>
              </a:defRPr>
            </a:lvl1pPr>
            <a:lvl2pPr marL="1028700" indent="-457200" algn="l">
              <a:defRPr>
                <a:solidFill>
                  <a:schemeClr val="tx1"/>
                </a:solidFill>
                <a:latin typeface="Arial" charset="0"/>
              </a:defRPr>
            </a:lvl2pPr>
            <a:lvl3pPr marL="1676400" indent="-457200" algn="l">
              <a:defRPr>
                <a:solidFill>
                  <a:schemeClr val="tx1"/>
                </a:solidFill>
                <a:latin typeface="Arial" charset="0"/>
              </a:defRPr>
            </a:lvl3pPr>
            <a:lvl4pPr marL="2324100" indent="-4572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971800" indent="-457200" algn="l">
              <a:defRPr>
                <a:solidFill>
                  <a:schemeClr val="tx1"/>
                </a:solidFill>
                <a:latin typeface="Arial" charset="0"/>
              </a:defRPr>
            </a:lvl5pPr>
            <a:lvl6pPr marL="34290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886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343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800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it-IT" altLang="it-IT" sz="2000" b="1" dirty="0" smtClean="0">
                <a:solidFill>
                  <a:srgbClr val="C00000"/>
                </a:solidFill>
                <a:cs typeface="Times New Roman" pitchFamily="18" charset="0"/>
              </a:rPr>
              <a:t>Applicazione formula del TWRR</a:t>
            </a:r>
            <a:endParaRPr lang="it-IT" altLang="it-IT" sz="2000" b="1" dirty="0">
              <a:solidFill>
                <a:srgbClr val="C00000"/>
              </a:solidFill>
              <a:cs typeface="Times New Roman" pitchFamily="18" charset="0"/>
            </a:endParaRPr>
          </a:p>
          <a:p>
            <a:pPr eaLnBrk="0" hangingPunct="0"/>
            <a:endParaRPr lang="it-IT" altLang="it-IT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  <a:p>
            <a:pPr lvl="1" eaLnBrk="0" hangingPunct="0"/>
            <a:r>
              <a:rPr lang="it-IT" altLang="it-IT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	</a:t>
            </a:r>
          </a:p>
        </p:txBody>
      </p:sp>
      <p:sp>
        <p:nvSpPr>
          <p:cNvPr id="73" name="Rettangolo arrotondato 72"/>
          <p:cNvSpPr/>
          <p:nvPr/>
        </p:nvSpPr>
        <p:spPr>
          <a:xfrm>
            <a:off x="-3263442" y="0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/>
              <a:t>Apertura in pop up e link per scaricare pdf</a:t>
            </a:r>
            <a:endParaRPr lang="it-IT" sz="1400" dirty="0"/>
          </a:p>
          <a:p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2061961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magin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" y="3219450"/>
            <a:ext cx="5962650" cy="3638550"/>
          </a:xfrm>
          <a:prstGeom prst="rect">
            <a:avLst/>
          </a:prstGeom>
        </p:spPr>
      </p:pic>
      <p:sp>
        <p:nvSpPr>
          <p:cNvPr id="12" name="Documento 11"/>
          <p:cNvSpPr/>
          <p:nvPr/>
        </p:nvSpPr>
        <p:spPr>
          <a:xfrm>
            <a:off x="-13525" y="338554"/>
            <a:ext cx="5991424" cy="370032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8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Calcolo dei rendimenti attesi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5BD0707-0870-4F01-8A0A-F9DD33BECCF0}"/>
              </a:ext>
            </a:extLst>
          </p:cNvPr>
          <p:cNvSpPr/>
          <p:nvPr/>
        </p:nvSpPr>
        <p:spPr>
          <a:xfrm>
            <a:off x="-2957957" y="7464"/>
            <a:ext cx="2945460" cy="395493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/>
              <a:t>Note sviluppo</a:t>
            </a:r>
          </a:p>
          <a:p>
            <a:endParaRPr lang="it-IT" b="1" dirty="0"/>
          </a:p>
          <a:p>
            <a:r>
              <a:rPr lang="it-IT" b="1" dirty="0" smtClean="0"/>
              <a:t>Immagini</a:t>
            </a:r>
          </a:p>
          <a:p>
            <a:r>
              <a:rPr lang="it-IT" b="1" dirty="0" smtClean="0"/>
              <a:t>https://www.pexels.com/photo/leaves-of-brown-wooden-table-628241/</a:t>
            </a:r>
            <a:endParaRPr lang="it-IT" b="1" dirty="0"/>
          </a:p>
        </p:txBody>
      </p:sp>
      <p:sp>
        <p:nvSpPr>
          <p:cNvPr id="39" name="Rettangolo arrotondato 38"/>
          <p:cNvSpPr/>
          <p:nvPr/>
        </p:nvSpPr>
        <p:spPr>
          <a:xfrm>
            <a:off x="3804663" y="4435937"/>
            <a:ext cx="441960" cy="5024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34" name="Rettangolo arrotondato 33"/>
          <p:cNvSpPr/>
          <p:nvPr/>
        </p:nvSpPr>
        <p:spPr>
          <a:xfrm>
            <a:off x="4398756" y="679349"/>
            <a:ext cx="500557" cy="28683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7371429" y="754482"/>
            <a:ext cx="2404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 smtClean="0"/>
              <a:t>Building </a:t>
            </a:r>
            <a:r>
              <a:rPr lang="it-IT" sz="2400" b="1" dirty="0" err="1" smtClean="0"/>
              <a:t>Blocks</a:t>
            </a:r>
            <a:endParaRPr lang="it-IT" sz="2400" b="1" dirty="0" smtClean="0"/>
          </a:p>
        </p:txBody>
      </p:sp>
      <p:sp>
        <p:nvSpPr>
          <p:cNvPr id="32" name="Goccia 31">
            <a:extLst>
              <a:ext uri="{FF2B5EF4-FFF2-40B4-BE49-F238E27FC236}">
                <a16:creationId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6227145" y="2064172"/>
            <a:ext cx="263725" cy="274338"/>
          </a:xfrm>
          <a:prstGeom prst="teardrop">
            <a:avLst>
              <a:gd name="adj" fmla="val 102018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Rettangolo arrotondato 43"/>
          <p:cNvSpPr/>
          <p:nvPr/>
        </p:nvSpPr>
        <p:spPr>
          <a:xfrm>
            <a:off x="9869721" y="701320"/>
            <a:ext cx="541970" cy="46765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</a:t>
            </a:r>
            <a:endParaRPr lang="it-IT" dirty="0"/>
          </a:p>
        </p:txBody>
      </p:sp>
      <p:sp>
        <p:nvSpPr>
          <p:cNvPr id="45" name="Rettangolo arrotondato 44"/>
          <p:cNvSpPr/>
          <p:nvPr/>
        </p:nvSpPr>
        <p:spPr>
          <a:xfrm>
            <a:off x="11069514" y="1271804"/>
            <a:ext cx="789112" cy="4141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5</a:t>
            </a:r>
            <a:endParaRPr lang="it-IT" dirty="0"/>
          </a:p>
        </p:txBody>
      </p:sp>
      <p:sp>
        <p:nvSpPr>
          <p:cNvPr id="35" name="Rettangolo 34"/>
          <p:cNvSpPr/>
          <p:nvPr/>
        </p:nvSpPr>
        <p:spPr>
          <a:xfrm>
            <a:off x="6679622" y="1315613"/>
            <a:ext cx="47218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 smtClean="0">
                <a:cs typeface="Arial" charset="0"/>
              </a:rPr>
              <a:t>Si sommano 3 componenti:</a:t>
            </a:r>
          </a:p>
        </p:txBody>
      </p:sp>
      <p:sp>
        <p:nvSpPr>
          <p:cNvPr id="36" name="Rettangolo 35"/>
          <p:cNvSpPr/>
          <p:nvPr/>
        </p:nvSpPr>
        <p:spPr>
          <a:xfrm>
            <a:off x="6708197" y="1946001"/>
            <a:ext cx="548380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 smtClean="0">
                <a:cs typeface="Arial" charset="0"/>
              </a:rPr>
              <a:t>Un rendimento futuro dell’attività priva di rischio a breve termine;</a:t>
            </a:r>
          </a:p>
          <a:p>
            <a:endParaRPr lang="it-IT" sz="2400" dirty="0" smtClean="0">
              <a:cs typeface="Arial" charset="0"/>
            </a:endParaRPr>
          </a:p>
          <a:p>
            <a:r>
              <a:rPr lang="it-IT" sz="2400" dirty="0" smtClean="0">
                <a:cs typeface="Arial" charset="0"/>
              </a:rPr>
              <a:t>Un premio al rischio generico di mercato; </a:t>
            </a:r>
          </a:p>
          <a:p>
            <a:endParaRPr lang="it-IT" sz="2400" dirty="0" smtClean="0">
              <a:cs typeface="Arial" charset="0"/>
            </a:endParaRPr>
          </a:p>
          <a:p>
            <a:r>
              <a:rPr lang="it-IT" sz="2400" dirty="0" smtClean="0">
                <a:cs typeface="Arial" charset="0"/>
              </a:rPr>
              <a:t>Un premio per il rischio specifico (di settore, di dimensione o di stile) del titolo esaminato.</a:t>
            </a:r>
          </a:p>
          <a:p>
            <a:endParaRPr lang="it-IT" sz="2400" dirty="0" smtClean="0">
              <a:cs typeface="Arial" charset="0"/>
            </a:endParaRPr>
          </a:p>
        </p:txBody>
      </p:sp>
      <p:sp>
        <p:nvSpPr>
          <p:cNvPr id="40" name="Goccia 39">
            <a:extLst>
              <a:ext uri="{FF2B5EF4-FFF2-40B4-BE49-F238E27FC236}">
                <a16:creationId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6222814" y="3286842"/>
            <a:ext cx="263725" cy="274338"/>
          </a:xfrm>
          <a:prstGeom prst="teardrop">
            <a:avLst>
              <a:gd name="adj" fmla="val 102018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Goccia 41">
            <a:extLst>
              <a:ext uri="{FF2B5EF4-FFF2-40B4-BE49-F238E27FC236}">
                <a16:creationId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6263510" y="4353649"/>
            <a:ext cx="263725" cy="274338"/>
          </a:xfrm>
          <a:prstGeom prst="teardrop">
            <a:avLst>
              <a:gd name="adj" fmla="val 102018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Goccia 50">
            <a:extLst>
              <a:ext uri="{FF2B5EF4-FFF2-40B4-BE49-F238E27FC236}">
                <a16:creationId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170214" y="1814219"/>
            <a:ext cx="263725" cy="274338"/>
          </a:xfrm>
          <a:prstGeom prst="teardrop">
            <a:avLst>
              <a:gd name="adj" fmla="val 102018"/>
            </a:avLst>
          </a:prstGeom>
          <a:solidFill>
            <a:schemeClr val="tx1"/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Rettangolo 51"/>
          <p:cNvSpPr/>
          <p:nvPr/>
        </p:nvSpPr>
        <p:spPr>
          <a:xfrm>
            <a:off x="-41565" y="662575"/>
            <a:ext cx="60170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b="1" dirty="0" smtClean="0">
                <a:cs typeface="Arial" charset="0"/>
              </a:rPr>
              <a:t>Serie storiche</a:t>
            </a:r>
          </a:p>
        </p:txBody>
      </p:sp>
      <p:sp>
        <p:nvSpPr>
          <p:cNvPr id="53" name="Rettangolo arrotondato 52"/>
          <p:cNvSpPr/>
          <p:nvPr/>
        </p:nvSpPr>
        <p:spPr>
          <a:xfrm>
            <a:off x="4764167" y="1985321"/>
            <a:ext cx="930051" cy="5916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751046" y="1816048"/>
            <a:ext cx="43581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Si calcola la media aritmetica dei rendimenti realizzati  in un dato periodo.</a:t>
            </a:r>
            <a:endParaRPr lang="it-IT" sz="2400" dirty="0"/>
          </a:p>
        </p:txBody>
      </p:sp>
      <p:sp>
        <p:nvSpPr>
          <p:cNvPr id="23" name="Rettangolo 22"/>
          <p:cNvSpPr/>
          <p:nvPr/>
        </p:nvSpPr>
        <p:spPr>
          <a:xfrm>
            <a:off x="631247" y="1096538"/>
            <a:ext cx="47218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dirty="0" smtClean="0">
                <a:cs typeface="Arial" charset="0"/>
              </a:rPr>
              <a:t>Rendimento storico:</a:t>
            </a:r>
          </a:p>
        </p:txBody>
      </p:sp>
      <p:sp>
        <p:nvSpPr>
          <p:cNvPr id="24" name="Rettangolo arrotondato 23"/>
          <p:cNvSpPr/>
          <p:nvPr/>
        </p:nvSpPr>
        <p:spPr>
          <a:xfrm>
            <a:off x="4551156" y="1231799"/>
            <a:ext cx="500557" cy="28683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26" name="Rettangolo arrotondato 25"/>
          <p:cNvSpPr/>
          <p:nvPr/>
        </p:nvSpPr>
        <p:spPr>
          <a:xfrm>
            <a:off x="11450514" y="2595779"/>
            <a:ext cx="789112" cy="4141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6-8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05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Gli attacchi informatici nella storia</a:t>
            </a:r>
          </a:p>
        </p:txBody>
      </p:sp>
      <p:cxnSp>
        <p:nvCxnSpPr>
          <p:cNvPr id="127" name="OTLSHAPE_M_f8ce024184224652bbf3050456bd997a_Connector10"/>
          <p:cNvCxnSpPr>
            <a:stCxn id="91" idx="0"/>
            <a:endCxn id="112" idx="3"/>
          </p:cNvCxnSpPr>
          <p:nvPr>
            <p:custDataLst>
              <p:tags r:id="rId1"/>
            </p:custDataLst>
          </p:nvPr>
        </p:nvCxnSpPr>
        <p:spPr>
          <a:xfrm flipV="1">
            <a:off x="5019885" y="4106601"/>
            <a:ext cx="9852" cy="498998"/>
          </a:xfrm>
          <a:prstGeom prst="line">
            <a:avLst/>
          </a:prstGeom>
          <a:ln w="6350" cap="flat" cmpd="sng" algn="ctr">
            <a:solidFill>
              <a:srgbClr val="4F81BD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-15240" y="17728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9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Elementi per la comprensione del contesto economico 1/2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30" name="Rettangolo 129"/>
          <p:cNvSpPr/>
          <p:nvPr/>
        </p:nvSpPr>
        <p:spPr>
          <a:xfrm>
            <a:off x="3457575" y="857250"/>
            <a:ext cx="571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I titoli di Stato</a:t>
            </a:r>
            <a:endParaRPr lang="it-IT" sz="2400" b="1" dirty="0">
              <a:latin typeface="Tempus Sans ITC" panose="04020404030D07020202" pitchFamily="82" charset="0"/>
              <a:cs typeface="Gisha" panose="020B0502040204020203" pitchFamily="34" charset="-79"/>
            </a:endParaRPr>
          </a:p>
        </p:txBody>
      </p:sp>
      <p:sp>
        <p:nvSpPr>
          <p:cNvPr id="131" name="Rettangolo arrotondato 130"/>
          <p:cNvSpPr/>
          <p:nvPr/>
        </p:nvSpPr>
        <p:spPr>
          <a:xfrm>
            <a:off x="-3321269" y="-1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/>
              <a:t>Immagine</a:t>
            </a:r>
            <a:r>
              <a:rPr lang="it-IT" sz="1400" dirty="0"/>
              <a:t> </a:t>
            </a:r>
          </a:p>
          <a:p>
            <a:r>
              <a:rPr lang="it-IT" sz="1400" dirty="0" smtClean="0"/>
              <a:t>La </a:t>
            </a:r>
            <a:r>
              <a:rPr lang="it-IT" sz="1400" dirty="0" err="1" smtClean="0"/>
              <a:t>tebella</a:t>
            </a:r>
            <a:r>
              <a:rPr lang="it-IT" sz="1400" dirty="0" smtClean="0"/>
              <a:t> sta nel </a:t>
            </a:r>
            <a:r>
              <a:rPr lang="it-IT" sz="1400" dirty="0" err="1" smtClean="0"/>
              <a:t>ppt</a:t>
            </a:r>
            <a:r>
              <a:rPr lang="it-IT" sz="1400" dirty="0" smtClean="0"/>
              <a:t> originale, slide  102</a:t>
            </a:r>
          </a:p>
        </p:txBody>
      </p:sp>
      <p:sp>
        <p:nvSpPr>
          <p:cNvPr id="142" name="Rettangolo arrotondato 141"/>
          <p:cNvSpPr/>
          <p:nvPr/>
        </p:nvSpPr>
        <p:spPr>
          <a:xfrm flipH="1">
            <a:off x="3009901" y="811273"/>
            <a:ext cx="571499" cy="388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133" name="CasellaDiTesto 132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0" y="0"/>
            <a:ext cx="549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Microsoft Yi Baiti" panose="03000500000000000000" pitchFamily="66" charset="0"/>
                <a:ea typeface="Microsoft Yi Baiti" panose="03000500000000000000" pitchFamily="66" charset="0"/>
              </a:rPr>
              <a:t>9</a:t>
            </a:r>
          </a:p>
        </p:txBody>
      </p:sp>
      <p:sp>
        <p:nvSpPr>
          <p:cNvPr id="26" name="Rettangolo arrotondato 25"/>
          <p:cNvSpPr/>
          <p:nvPr/>
        </p:nvSpPr>
        <p:spPr>
          <a:xfrm>
            <a:off x="8801100" y="1103686"/>
            <a:ext cx="770333" cy="45841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" r="3191"/>
          <a:stretch/>
        </p:blipFill>
        <p:spPr bwMode="auto">
          <a:xfrm>
            <a:off x="2057400" y="1671620"/>
            <a:ext cx="7743825" cy="3808314"/>
          </a:xfrm>
          <a:prstGeom prst="rect">
            <a:avLst/>
          </a:prstGeom>
          <a:noFill/>
          <a:ln w="76200">
            <a:solidFill>
              <a:srgbClr val="B0151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8" name="Rettangolo 17"/>
          <p:cNvSpPr/>
          <p:nvPr/>
        </p:nvSpPr>
        <p:spPr>
          <a:xfrm>
            <a:off x="7613258" y="5758934"/>
            <a:ext cx="22028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it-IT" sz="1000" i="1" dirty="0" smtClean="0"/>
              <a:t>Fonte: Bloomberg (Giugno 2018)</a:t>
            </a:r>
            <a:endParaRPr lang="it-IT" sz="1000" b="1" i="1" dirty="0"/>
          </a:p>
        </p:txBody>
      </p:sp>
      <p:sp>
        <p:nvSpPr>
          <p:cNvPr id="19" name="Ovale 18"/>
          <p:cNvSpPr/>
          <p:nvPr/>
        </p:nvSpPr>
        <p:spPr>
          <a:xfrm>
            <a:off x="1809750" y="1714500"/>
            <a:ext cx="1524000" cy="4400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arrotondato 19"/>
          <p:cNvSpPr/>
          <p:nvPr/>
        </p:nvSpPr>
        <p:spPr>
          <a:xfrm flipH="1">
            <a:off x="1219201" y="2144773"/>
            <a:ext cx="571499" cy="388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347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Gli attacchi informatici nella storia</a:t>
            </a:r>
          </a:p>
        </p:txBody>
      </p:sp>
      <p:cxnSp>
        <p:nvCxnSpPr>
          <p:cNvPr id="127" name="OTLSHAPE_M_f8ce024184224652bbf3050456bd997a_Connector10"/>
          <p:cNvCxnSpPr>
            <a:stCxn id="91" idx="0"/>
            <a:endCxn id="112" idx="3"/>
          </p:cNvCxnSpPr>
          <p:nvPr>
            <p:custDataLst>
              <p:tags r:id="rId1"/>
            </p:custDataLst>
          </p:nvPr>
        </p:nvCxnSpPr>
        <p:spPr>
          <a:xfrm flipV="1">
            <a:off x="5019885" y="4106601"/>
            <a:ext cx="9852" cy="498998"/>
          </a:xfrm>
          <a:prstGeom prst="line">
            <a:avLst/>
          </a:prstGeom>
          <a:ln w="6350" cap="flat" cmpd="sng" algn="ctr">
            <a:solidFill>
              <a:srgbClr val="4F81BD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-15240" y="17728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9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Elementi per la comprensione del contesto economico 2/</a:t>
            </a:r>
            <a:r>
              <a:rPr lang="it-IT" sz="3200" dirty="0" err="1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2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30" name="Rettangolo 129"/>
          <p:cNvSpPr/>
          <p:nvPr/>
        </p:nvSpPr>
        <p:spPr>
          <a:xfrm>
            <a:off x="3457575" y="857250"/>
            <a:ext cx="571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I tassi  d’interesse a breve termine U.S.</a:t>
            </a:r>
            <a:endParaRPr lang="it-IT" sz="2400" b="1" dirty="0">
              <a:latin typeface="Tempus Sans ITC" panose="04020404030D07020202" pitchFamily="82" charset="0"/>
              <a:cs typeface="Gisha" panose="020B0502040204020203" pitchFamily="34" charset="-79"/>
            </a:endParaRPr>
          </a:p>
        </p:txBody>
      </p:sp>
      <p:sp>
        <p:nvSpPr>
          <p:cNvPr id="131" name="Rettangolo arrotondato 130"/>
          <p:cNvSpPr/>
          <p:nvPr/>
        </p:nvSpPr>
        <p:spPr>
          <a:xfrm>
            <a:off x="-3321269" y="-1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/>
              <a:t>Immagine</a:t>
            </a:r>
            <a:r>
              <a:rPr lang="it-IT" sz="1400" dirty="0"/>
              <a:t> </a:t>
            </a:r>
          </a:p>
          <a:p>
            <a:r>
              <a:rPr lang="it-IT" sz="1400" dirty="0" smtClean="0"/>
              <a:t>La </a:t>
            </a:r>
            <a:r>
              <a:rPr lang="it-IT" sz="1400" dirty="0" err="1" smtClean="0"/>
              <a:t>tebella</a:t>
            </a:r>
            <a:r>
              <a:rPr lang="it-IT" sz="1400" dirty="0" smtClean="0"/>
              <a:t> sta nel </a:t>
            </a:r>
            <a:r>
              <a:rPr lang="it-IT" sz="1400" dirty="0" err="1" smtClean="0"/>
              <a:t>ppt</a:t>
            </a:r>
            <a:r>
              <a:rPr lang="it-IT" sz="1400" dirty="0" smtClean="0"/>
              <a:t> originale, slide  103</a:t>
            </a:r>
          </a:p>
        </p:txBody>
      </p:sp>
      <p:sp>
        <p:nvSpPr>
          <p:cNvPr id="142" name="Rettangolo arrotondato 141"/>
          <p:cNvSpPr/>
          <p:nvPr/>
        </p:nvSpPr>
        <p:spPr>
          <a:xfrm flipH="1">
            <a:off x="3009901" y="811273"/>
            <a:ext cx="571499" cy="388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133" name="CasellaDiTesto 132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0" y="0"/>
            <a:ext cx="549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10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6" name="Rettangolo arrotondato 25"/>
          <p:cNvSpPr/>
          <p:nvPr/>
        </p:nvSpPr>
        <p:spPr>
          <a:xfrm>
            <a:off x="1143001" y="2913436"/>
            <a:ext cx="552450" cy="43936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18" name="Rettangolo 17"/>
          <p:cNvSpPr/>
          <p:nvPr/>
        </p:nvSpPr>
        <p:spPr>
          <a:xfrm>
            <a:off x="7613258" y="5816084"/>
            <a:ext cx="25587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it-IT" sz="1000" i="1" dirty="0" smtClean="0"/>
              <a:t>Fonte: </a:t>
            </a:r>
            <a:r>
              <a:rPr lang="it-IT" altLang="it-IT" sz="1000" i="1" dirty="0" err="1" smtClean="0"/>
              <a:t>Thomson</a:t>
            </a:r>
            <a:r>
              <a:rPr lang="it-IT" altLang="it-IT" sz="1000" i="1" dirty="0" smtClean="0"/>
              <a:t> </a:t>
            </a:r>
            <a:r>
              <a:rPr lang="it-IT" altLang="it-IT" sz="1000" i="1" dirty="0" err="1" smtClean="0"/>
              <a:t>Reuters</a:t>
            </a:r>
            <a:r>
              <a:rPr lang="it-IT" altLang="it-IT" sz="1000" i="1" dirty="0" smtClean="0"/>
              <a:t> (Giugno 2018)</a:t>
            </a:r>
            <a:endParaRPr lang="it-IT" sz="1000" b="1" i="1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62379" y="1704268"/>
            <a:ext cx="7804198" cy="3790774"/>
          </a:xfrm>
          <a:prstGeom prst="rect">
            <a:avLst/>
          </a:prstGeom>
          <a:noFill/>
          <a:ln w="57150">
            <a:solidFill>
              <a:srgbClr val="B0151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4" name="Goccia 13">
            <a:extLst>
              <a:ext uri="{FF2B5EF4-FFF2-40B4-BE49-F238E27FC236}">
                <a16:creationId xmlns:a16="http://schemas.microsoft.com/office/drawing/2014/main" id="{C57C8360-8269-4875-8ADE-12259106F6E1}"/>
              </a:ext>
            </a:extLst>
          </p:cNvPr>
          <p:cNvSpPr/>
          <p:nvPr/>
        </p:nvSpPr>
        <p:spPr>
          <a:xfrm rot="1001462">
            <a:off x="679372" y="5094623"/>
            <a:ext cx="2012270" cy="1511230"/>
          </a:xfrm>
          <a:prstGeom prst="teardrop">
            <a:avLst>
              <a:gd name="adj" fmla="val 12157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 smtClean="0">
                <a:solidFill>
                  <a:schemeClr val="tx1"/>
                </a:solidFill>
                <a:latin typeface="Tempus Sans ITC" panose="04020404030D07020202" pitchFamily="82" charset="0"/>
                <a:cs typeface="Gisha" panose="020B0502040204020203" pitchFamily="34" charset="-79"/>
              </a:rPr>
              <a:t>Al netto dell’inflazione</a:t>
            </a:r>
            <a:endParaRPr lang="it-IT" sz="1600" b="1" dirty="0">
              <a:solidFill>
                <a:schemeClr val="tx1"/>
              </a:solidFill>
              <a:latin typeface="Tempus Sans ITC" panose="04020404030D07020202" pitchFamily="82" charset="0"/>
              <a:cs typeface="Gisha" panose="020B0502040204020203" pitchFamily="34" charset="-79"/>
            </a:endParaRPr>
          </a:p>
        </p:txBody>
      </p:sp>
      <p:sp>
        <p:nvSpPr>
          <p:cNvPr id="15" name="Rettangolo arrotondato 14"/>
          <p:cNvSpPr/>
          <p:nvPr/>
        </p:nvSpPr>
        <p:spPr>
          <a:xfrm>
            <a:off x="1295401" y="4837486"/>
            <a:ext cx="419099" cy="43936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347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iangolo isoscele 2">
            <a:extLst>
              <a:ext uri="{FF2B5EF4-FFF2-40B4-BE49-F238E27FC236}">
                <a16:creationId xmlns:a16="http://schemas.microsoft.com/office/drawing/2014/main" id="{1C682728-B298-4E1A-9422-94E0141E32B7}"/>
              </a:ext>
            </a:extLst>
          </p:cNvPr>
          <p:cNvSpPr/>
          <p:nvPr/>
        </p:nvSpPr>
        <p:spPr>
          <a:xfrm rot="10800000">
            <a:off x="0" y="476250"/>
            <a:ext cx="12192000" cy="6381750"/>
          </a:xfrm>
          <a:prstGeom prst="triangle">
            <a:avLst>
              <a:gd name="adj" fmla="val 72813"/>
            </a:avLst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i Baiti" panose="03000500000000000000" pitchFamily="66" charset="0"/>
                <a:ea typeface="Microsoft Yi Baiti" panose="03000500000000000000" pitchFamily="66" charset="0"/>
                <a:cs typeface="+mn-cs"/>
              </a:rPr>
              <a:t>11</a:t>
            </a: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i Baiti" panose="03000500000000000000" pitchFamily="66" charset="0"/>
              <a:ea typeface="Microsoft Yi Baiti" panose="03000500000000000000" pitchFamily="66" charset="0"/>
              <a:cs typeface="+mn-cs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L’esperto risponde</a:t>
            </a:r>
          </a:p>
        </p:txBody>
      </p:sp>
      <p:sp>
        <p:nvSpPr>
          <p:cNvPr id="12" name="Segnaposto testo 7">
            <a:extLst>
              <a:ext uri="{FF2B5EF4-FFF2-40B4-BE49-F238E27FC236}">
                <a16:creationId xmlns:a16="http://schemas.microsoft.com/office/drawing/2014/main" id="{D335602E-1140-4CB3-BBA8-A2483E5692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2772" y="941697"/>
            <a:ext cx="2464689" cy="1368366"/>
          </a:xfrm>
          <a:prstGeom prst="wedgeRoundRectCallou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it-IT" i="1" dirty="0" smtClean="0">
                <a:cs typeface="Arial" charset="0"/>
              </a:rPr>
              <a:t>Quali sono i tre indici per il calcolo del rendimento di investimenti con più flussi di cassa?</a:t>
            </a:r>
          </a:p>
          <a:p>
            <a:pPr algn="just">
              <a:lnSpc>
                <a:spcPct val="120000"/>
              </a:lnSpc>
              <a:defRPr/>
            </a:pPr>
            <a:endParaRPr lang="it-IT" dirty="0">
              <a:cs typeface="Arial" charset="0"/>
            </a:endParaRPr>
          </a:p>
        </p:txBody>
      </p:sp>
      <p:sp>
        <p:nvSpPr>
          <p:cNvPr id="14" name="Segnaposto testo 7">
            <a:extLst>
              <a:ext uri="{FF2B5EF4-FFF2-40B4-BE49-F238E27FC236}">
                <a16:creationId xmlns:a16="http://schemas.microsoft.com/office/drawing/2014/main" id="{1D2A209F-5314-4ED3-BA8B-D41B28EBDE4F}"/>
              </a:ext>
            </a:extLst>
          </p:cNvPr>
          <p:cNvSpPr txBox="1">
            <a:spLocks/>
          </p:cNvSpPr>
          <p:nvPr/>
        </p:nvSpPr>
        <p:spPr>
          <a:xfrm>
            <a:off x="3376241" y="941697"/>
            <a:ext cx="2464689" cy="1368366"/>
          </a:xfrm>
          <a:prstGeom prst="wedgeRoundRectCallou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3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it-IT" i="1" dirty="0" smtClean="0">
                <a:ea typeface="+mj-ea"/>
                <a:cs typeface="Arial" charset="0"/>
              </a:rPr>
              <a:t>Come sono strutturati il  “Building </a:t>
            </a:r>
            <a:r>
              <a:rPr lang="it-IT" i="1" dirty="0" err="1" smtClean="0">
                <a:ea typeface="+mj-ea"/>
                <a:cs typeface="Arial" charset="0"/>
              </a:rPr>
              <a:t>Blocks</a:t>
            </a:r>
            <a:r>
              <a:rPr lang="it-IT" i="1" dirty="0" smtClean="0">
                <a:ea typeface="+mj-ea"/>
                <a:cs typeface="Arial" charset="0"/>
              </a:rPr>
              <a:t>” e le “serie storiche”?</a:t>
            </a:r>
            <a:endParaRPr lang="it-IT" i="1" dirty="0">
              <a:ea typeface="+mj-ea"/>
              <a:cs typeface="Arial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sha" panose="020B0502040204020203" pitchFamily="34" charset="-79"/>
              <a:ea typeface="+mn-ea"/>
              <a:cs typeface="Gisha" panose="020B0502040204020203" pitchFamily="34" charset="-79"/>
            </a:endParaRPr>
          </a:p>
        </p:txBody>
      </p:sp>
      <p:sp>
        <p:nvSpPr>
          <p:cNvPr id="17" name="Segnaposto testo 7">
            <a:extLst>
              <a:ext uri="{FF2B5EF4-FFF2-40B4-BE49-F238E27FC236}">
                <a16:creationId xmlns:a16="http://schemas.microsoft.com/office/drawing/2014/main" id="{3AAED16F-D11B-4E11-9EBC-632F9541F99C}"/>
              </a:ext>
            </a:extLst>
          </p:cNvPr>
          <p:cNvSpPr txBox="1">
            <a:spLocks/>
          </p:cNvSpPr>
          <p:nvPr/>
        </p:nvSpPr>
        <p:spPr>
          <a:xfrm>
            <a:off x="6066377" y="941697"/>
            <a:ext cx="2464689" cy="1368366"/>
          </a:xfrm>
          <a:prstGeom prst="wedgeRoundRectCallou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3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i="1" dirty="0" smtClean="0">
                <a:ea typeface="+mj-ea"/>
                <a:cs typeface="Arial" charset="0"/>
              </a:rPr>
              <a:t>Qual è in generale il rendimento dei titoli di Stato?</a:t>
            </a:r>
            <a:endParaRPr lang="it-IT" i="1" dirty="0">
              <a:ea typeface="+mj-ea"/>
              <a:cs typeface="Arial" charset="0"/>
            </a:endParaRPr>
          </a:p>
        </p:txBody>
      </p:sp>
      <p:sp>
        <p:nvSpPr>
          <p:cNvPr id="21" name="Segnaposto testo 7">
            <a:extLst>
              <a:ext uri="{FF2B5EF4-FFF2-40B4-BE49-F238E27FC236}">
                <a16:creationId xmlns:a16="http://schemas.microsoft.com/office/drawing/2014/main" id="{E9D34C42-C371-4B24-AF88-175848429470}"/>
              </a:ext>
            </a:extLst>
          </p:cNvPr>
          <p:cNvSpPr txBox="1">
            <a:spLocks/>
          </p:cNvSpPr>
          <p:nvPr/>
        </p:nvSpPr>
        <p:spPr>
          <a:xfrm>
            <a:off x="8886683" y="922647"/>
            <a:ext cx="2464689" cy="1368366"/>
          </a:xfrm>
          <a:prstGeom prst="wedgeRoundRectCallou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i="1" dirty="0" smtClean="0">
                <a:cs typeface="Arial" charset="0"/>
              </a:rPr>
              <a:t>Quale andamento  hanno avuto nell’ultimo decennio i tassi di interesse a breve termine negli Stati Uniti?</a:t>
            </a:r>
            <a:endParaRPr lang="it-IT" i="1" dirty="0">
              <a:cs typeface="Arial" charset="0"/>
            </a:endParaRPr>
          </a:p>
        </p:txBody>
      </p:sp>
      <p:sp>
        <p:nvSpPr>
          <p:cNvPr id="13" name="Segnaposto testo 7">
            <a:extLst>
              <a:ext uri="{FF2B5EF4-FFF2-40B4-BE49-F238E27FC236}">
                <a16:creationId xmlns:a16="http://schemas.microsoft.com/office/drawing/2014/main" id="{030E7601-1BCD-4147-A51C-33FE13621765}"/>
              </a:ext>
            </a:extLst>
          </p:cNvPr>
          <p:cNvSpPr txBox="1">
            <a:spLocks/>
          </p:cNvSpPr>
          <p:nvPr/>
        </p:nvSpPr>
        <p:spPr>
          <a:xfrm>
            <a:off x="544810" y="3060192"/>
            <a:ext cx="2464689" cy="351386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it-IT" dirty="0" smtClean="0">
                <a:cs typeface="Arial" charset="0"/>
              </a:rPr>
              <a:t>Per  calcolare i rendimenti derivanti da investimenti con più flussi di cassa si utilizzano il TIR,  il MWRR, che considera sia il contributo del gestore che l’effetto degli investimenti/disinvestimenti del cliente,  il  TWRR, che  non considera invece la dinamica temporale dei flussi..</a:t>
            </a:r>
            <a:endParaRPr lang="it-IT" dirty="0">
              <a:cs typeface="Arial" charset="0"/>
            </a:endParaRPr>
          </a:p>
        </p:txBody>
      </p:sp>
      <p:sp>
        <p:nvSpPr>
          <p:cNvPr id="15" name="Segnaposto testo 7">
            <a:extLst>
              <a:ext uri="{FF2B5EF4-FFF2-40B4-BE49-F238E27FC236}">
                <a16:creationId xmlns:a16="http://schemas.microsoft.com/office/drawing/2014/main" id="{2FBEB95A-A70B-4CAE-9849-97A449015A12}"/>
              </a:ext>
            </a:extLst>
          </p:cNvPr>
          <p:cNvSpPr txBox="1">
            <a:spLocks/>
          </p:cNvSpPr>
          <p:nvPr/>
        </p:nvSpPr>
        <p:spPr>
          <a:xfrm>
            <a:off x="3307260" y="3166711"/>
            <a:ext cx="2464689" cy="340734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3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it-IT" dirty="0" smtClean="0">
                <a:cs typeface="Arial" charset="0"/>
              </a:rPr>
              <a:t>Nel  Building </a:t>
            </a:r>
            <a:r>
              <a:rPr lang="it-IT" dirty="0" err="1" smtClean="0">
                <a:cs typeface="Arial" charset="0"/>
              </a:rPr>
              <a:t>Blocks</a:t>
            </a:r>
            <a:r>
              <a:rPr lang="it-IT" dirty="0" smtClean="0">
                <a:cs typeface="Arial" charset="0"/>
              </a:rPr>
              <a:t> il rendimento risulta da 3 componenti (rendimento dell’attività priva di rischio a breve termine + premio al rischio generico di mercato; +  premio per il rischio. Con le serie storiche si considera la media aritmetica dei rendimenti in un dato periodo.</a:t>
            </a:r>
            <a:endParaRPr lang="it-IT" dirty="0">
              <a:cs typeface="Arial" charset="0"/>
            </a:endParaRPr>
          </a:p>
        </p:txBody>
      </p:sp>
      <p:sp>
        <p:nvSpPr>
          <p:cNvPr id="18" name="Segnaposto testo 7">
            <a:extLst>
              <a:ext uri="{FF2B5EF4-FFF2-40B4-BE49-F238E27FC236}">
                <a16:creationId xmlns:a16="http://schemas.microsoft.com/office/drawing/2014/main" id="{07E1536A-CBFB-41AD-9122-A925A67AB611}"/>
              </a:ext>
            </a:extLst>
          </p:cNvPr>
          <p:cNvSpPr txBox="1">
            <a:spLocks/>
          </p:cNvSpPr>
          <p:nvPr/>
        </p:nvSpPr>
        <p:spPr>
          <a:xfrm>
            <a:off x="6000729" y="3166711"/>
            <a:ext cx="2464689" cy="340734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it-IT" dirty="0" smtClean="0">
                <a:cs typeface="Arial" charset="0"/>
              </a:rPr>
              <a:t>I titoli di Stato hanno in molti Paesi una resa piuttosto bassa, anche se questo è più evidente nei Paesi Europei che negli USA.</a:t>
            </a:r>
            <a:endParaRPr lang="it-IT" dirty="0">
              <a:cs typeface="Arial" charset="0"/>
            </a:endParaRPr>
          </a:p>
        </p:txBody>
      </p:sp>
      <p:sp>
        <p:nvSpPr>
          <p:cNvPr id="23" name="Segnaposto testo 7">
            <a:extLst>
              <a:ext uri="{FF2B5EF4-FFF2-40B4-BE49-F238E27FC236}">
                <a16:creationId xmlns:a16="http://schemas.microsoft.com/office/drawing/2014/main" id="{F49D8BF1-CE02-446F-BA87-BDD1F885AAFA}"/>
              </a:ext>
            </a:extLst>
          </p:cNvPr>
          <p:cNvSpPr txBox="1">
            <a:spLocks/>
          </p:cNvSpPr>
          <p:nvPr/>
        </p:nvSpPr>
        <p:spPr>
          <a:xfrm>
            <a:off x="8763179" y="3166711"/>
            <a:ext cx="2464689" cy="340734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it-IT" dirty="0" smtClean="0">
                <a:cs typeface="Arial" charset="0"/>
              </a:rPr>
              <a:t>Dal 2008 al 2018 i tassi di interesse a breve termine negli Stati Uniti si sono mantenuti sempre al di sotto dello zero.</a:t>
            </a:r>
            <a:endParaRPr lang="it-IT" dirty="0">
              <a:cs typeface="Arial" charset="0"/>
            </a:endParaRPr>
          </a:p>
        </p:txBody>
      </p:sp>
      <p:sp>
        <p:nvSpPr>
          <p:cNvPr id="16" name="Rettangolo arrotondato 15"/>
          <p:cNvSpPr/>
          <p:nvPr/>
        </p:nvSpPr>
        <p:spPr>
          <a:xfrm>
            <a:off x="-3328826" y="-131065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dirty="0"/>
              <a:t>Funzionamento</a:t>
            </a:r>
          </a:p>
          <a:p>
            <a:r>
              <a:rPr lang="it-IT" sz="1400" dirty="0"/>
              <a:t>SVG, al clic sulle domande si aprono i box di risposta.</a:t>
            </a:r>
          </a:p>
          <a:p>
            <a:endParaRPr lang="it-IT" sz="1400" dirty="0"/>
          </a:p>
          <a:p>
            <a:endParaRPr lang="it-IT" sz="1400" b="1" dirty="0"/>
          </a:p>
          <a:p>
            <a:endParaRPr lang="it-IT" sz="1400" b="1" dirty="0"/>
          </a:p>
        </p:txBody>
      </p:sp>
    </p:spTree>
    <p:extLst>
      <p:ext uri="{BB962C8B-B14F-4D97-AF65-F5344CB8AC3E}">
        <p14:creationId xmlns:p14="http://schemas.microsoft.com/office/powerpoint/2010/main" val="417894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12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Learning stop</a:t>
            </a:r>
          </a:p>
        </p:txBody>
      </p:sp>
      <p:sp>
        <p:nvSpPr>
          <p:cNvPr id="16" name="Segnaposto testo 7">
            <a:extLst>
              <a:ext uri="{FF2B5EF4-FFF2-40B4-BE49-F238E27FC236}">
                <a16:creationId xmlns:a16="http://schemas.microsoft.com/office/drawing/2014/main" id="{FCA1622D-041E-4120-9404-586FA559CCD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32681" y="665620"/>
            <a:ext cx="9930891" cy="923150"/>
          </a:xfrm>
          <a:prstGeom prst="wedgeRoundRectCallout">
            <a:avLst>
              <a:gd name="adj1" fmla="val -17710"/>
              <a:gd name="adj2" fmla="val 58142"/>
              <a:gd name="adj3" fmla="val 16667"/>
            </a:avLst>
          </a:prstGeom>
          <a:solidFill>
            <a:srgbClr val="426B6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t-IT" sz="1800" i="1" dirty="0" smtClean="0">
                <a:solidFill>
                  <a:schemeClr val="tx1"/>
                </a:solidFill>
              </a:rPr>
              <a:t>L’indice TWRR è dato dalla  …  dei rendimenti </a:t>
            </a:r>
            <a:r>
              <a:rPr lang="it-IT" sz="1800" i="1" dirty="0" err="1" smtClean="0">
                <a:solidFill>
                  <a:schemeClr val="tx1"/>
                </a:solidFill>
              </a:rPr>
              <a:t>sottoperiodali</a:t>
            </a:r>
            <a:r>
              <a:rPr lang="it-IT" sz="1800" i="1" dirty="0" smtClean="0">
                <a:solidFill>
                  <a:schemeClr val="tx1"/>
                </a:solidFill>
              </a:rPr>
              <a:t>.</a:t>
            </a:r>
            <a:endParaRPr lang="it-IT" sz="1800" i="1" dirty="0">
              <a:solidFill>
                <a:schemeClr val="tx1"/>
              </a:solidFill>
            </a:endParaRPr>
          </a:p>
        </p:txBody>
      </p:sp>
      <p:sp>
        <p:nvSpPr>
          <p:cNvPr id="17" name="Segnaposto testo 7">
            <a:extLst>
              <a:ext uri="{FF2B5EF4-FFF2-40B4-BE49-F238E27FC236}">
                <a16:creationId xmlns:a16="http://schemas.microsoft.com/office/drawing/2014/main" id="{EB98D9BD-BC22-4143-A9ED-B7D32987B10E}"/>
              </a:ext>
            </a:extLst>
          </p:cNvPr>
          <p:cNvSpPr txBox="1">
            <a:spLocks/>
          </p:cNvSpPr>
          <p:nvPr/>
        </p:nvSpPr>
        <p:spPr>
          <a:xfrm>
            <a:off x="413581" y="3770965"/>
            <a:ext cx="3352499" cy="2183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600" dirty="0" smtClean="0"/>
              <a:t>Somma.</a:t>
            </a:r>
            <a:endParaRPr lang="it-IT" sz="1600" dirty="0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08B0BD39-4009-400F-BA34-32995A8CBD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206" y="2877692"/>
            <a:ext cx="810936" cy="810936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B286E357-1027-4805-9E07-4A5FE177C3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325" y="2869810"/>
            <a:ext cx="810936" cy="810936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2EEA935A-7BF4-48CA-9E1C-380E3CD4D6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919" y="2922864"/>
            <a:ext cx="810936" cy="810936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B34726F8-5FE8-4E15-932E-C2E12B5690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329" y="2822503"/>
            <a:ext cx="810936" cy="810936"/>
          </a:xfrm>
          <a:prstGeom prst="rect">
            <a:avLst/>
          </a:prstGeom>
        </p:spPr>
      </p:pic>
      <p:sp>
        <p:nvSpPr>
          <p:cNvPr id="23" name="Segnaposto testo 7">
            <a:extLst>
              <a:ext uri="{FF2B5EF4-FFF2-40B4-BE49-F238E27FC236}">
                <a16:creationId xmlns:a16="http://schemas.microsoft.com/office/drawing/2014/main" id="{4A67FF13-402A-4E84-A051-62BD0CA448D0}"/>
              </a:ext>
            </a:extLst>
          </p:cNvPr>
          <p:cNvSpPr txBox="1">
            <a:spLocks/>
          </p:cNvSpPr>
          <p:nvPr/>
        </p:nvSpPr>
        <p:spPr>
          <a:xfrm>
            <a:off x="3822726" y="3792393"/>
            <a:ext cx="2746766" cy="13701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600" dirty="0" smtClean="0"/>
              <a:t>Media geometrica.</a:t>
            </a:r>
            <a:endParaRPr lang="it-IT" sz="1600" dirty="0"/>
          </a:p>
        </p:txBody>
      </p:sp>
      <p:sp>
        <p:nvSpPr>
          <p:cNvPr id="30" name="Rettangolo arrotondato 23">
            <a:extLst>
              <a:ext uri="{FF2B5EF4-FFF2-40B4-BE49-F238E27FC236}">
                <a16:creationId xmlns:a16="http://schemas.microsoft.com/office/drawing/2014/main" id="{61BB96AD-C654-43EF-886F-9E42B0324C47}"/>
              </a:ext>
            </a:extLst>
          </p:cNvPr>
          <p:cNvSpPr/>
          <p:nvPr/>
        </p:nvSpPr>
        <p:spPr>
          <a:xfrm>
            <a:off x="4898399" y="5502946"/>
            <a:ext cx="2083685" cy="365760"/>
          </a:xfrm>
          <a:prstGeom prst="roundRect">
            <a:avLst/>
          </a:prstGeom>
          <a:solidFill>
            <a:srgbClr val="426B6F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ticulate" panose="02000503040000020004" pitchFamily="2" charset="0"/>
                <a:ea typeface="+mn-ea"/>
                <a:cs typeface="Gisha" panose="020B0502040204020203" pitchFamily="34" charset="-79"/>
              </a:rPr>
              <a:t>Conferma</a:t>
            </a:r>
          </a:p>
        </p:txBody>
      </p:sp>
      <p:sp>
        <p:nvSpPr>
          <p:cNvPr id="15" name="Segnaposto testo 7">
            <a:extLst>
              <a:ext uri="{FF2B5EF4-FFF2-40B4-BE49-F238E27FC236}">
                <a16:creationId xmlns:a16="http://schemas.microsoft.com/office/drawing/2014/main" id="{4A67FF13-402A-4E84-A051-62BD0CA448D0}"/>
              </a:ext>
            </a:extLst>
          </p:cNvPr>
          <p:cNvSpPr txBox="1">
            <a:spLocks/>
          </p:cNvSpPr>
          <p:nvPr/>
        </p:nvSpPr>
        <p:spPr>
          <a:xfrm>
            <a:off x="6647590" y="3767525"/>
            <a:ext cx="2166693" cy="1680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600" dirty="0" smtClean="0"/>
              <a:t>Media aritmetica</a:t>
            </a:r>
            <a:endParaRPr lang="it-IT" sz="1600" dirty="0"/>
          </a:p>
        </p:txBody>
      </p:sp>
      <p:sp>
        <p:nvSpPr>
          <p:cNvPr id="25" name="Rettangolo arrotondato 24"/>
          <p:cNvSpPr/>
          <p:nvPr/>
        </p:nvSpPr>
        <p:spPr>
          <a:xfrm>
            <a:off x="-3328826" y="-131065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dirty="0"/>
              <a:t>Funzionamento</a:t>
            </a:r>
          </a:p>
          <a:p>
            <a:r>
              <a:rPr lang="it-IT" sz="1400" dirty="0"/>
              <a:t>Test in </a:t>
            </a:r>
            <a:r>
              <a:rPr lang="it-IT" sz="1400" dirty="0" err="1"/>
              <a:t>svg</a:t>
            </a:r>
            <a:r>
              <a:rPr lang="it-IT" sz="1400" dirty="0"/>
              <a:t>, la risposta corretta è quella verde. Al clic su conferma si scopre il feedback (testo nelle note di questa slide)</a:t>
            </a:r>
            <a:endParaRPr lang="it-IT" sz="1400" b="1" dirty="0"/>
          </a:p>
        </p:txBody>
      </p:sp>
      <p:sp>
        <p:nvSpPr>
          <p:cNvPr id="26" name="Segnaposto testo 7">
            <a:extLst>
              <a:ext uri="{FF2B5EF4-FFF2-40B4-BE49-F238E27FC236}">
                <a16:creationId xmlns:a16="http://schemas.microsoft.com/office/drawing/2014/main" id="{EB98D9BD-BC22-4143-A9ED-B7D32987B10E}"/>
              </a:ext>
            </a:extLst>
          </p:cNvPr>
          <p:cNvSpPr txBox="1">
            <a:spLocks/>
          </p:cNvSpPr>
          <p:nvPr/>
        </p:nvSpPr>
        <p:spPr>
          <a:xfrm>
            <a:off x="8907637" y="3770965"/>
            <a:ext cx="3352499" cy="2183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600" dirty="0" smtClean="0"/>
              <a:t>Radice quadrata.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260751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tangolo 32">
            <a:extLst>
              <a:ext uri="{FF2B5EF4-FFF2-40B4-BE49-F238E27FC236}">
                <a16:creationId xmlns:a16="http://schemas.microsoft.com/office/drawing/2014/main" id="{6A666111-48B8-4545-8DBB-7AF89FD58BEF}"/>
              </a:ext>
            </a:extLst>
          </p:cNvPr>
          <p:cNvSpPr/>
          <p:nvPr/>
        </p:nvSpPr>
        <p:spPr>
          <a:xfrm>
            <a:off x="0" y="1639012"/>
            <a:ext cx="2971800" cy="524243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970" y="526985"/>
            <a:ext cx="2939987" cy="1961034"/>
          </a:xfrm>
          <a:prstGeom prst="flowChartDocumen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253B9FE-41A1-47DC-935A-B3FCFB1167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Scenario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576517" y="19637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1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3D044AC9-C6B6-4F3F-9D7F-A0EEE1C75AD2}"/>
              </a:ext>
            </a:extLst>
          </p:cNvPr>
          <p:cNvSpPr/>
          <p:nvPr/>
        </p:nvSpPr>
        <p:spPr>
          <a:xfrm>
            <a:off x="3064835" y="609584"/>
            <a:ext cx="2971800" cy="6248416"/>
          </a:xfrm>
          <a:prstGeom prst="rect">
            <a:avLst/>
          </a:prstGeom>
          <a:solidFill>
            <a:srgbClr val="B015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A2DBA2A7-A6BC-4EB2-AA72-CF9832627874}"/>
              </a:ext>
            </a:extLst>
          </p:cNvPr>
          <p:cNvSpPr/>
          <p:nvPr/>
        </p:nvSpPr>
        <p:spPr>
          <a:xfrm>
            <a:off x="6153150" y="1811540"/>
            <a:ext cx="2971800" cy="50464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19737189-C7F0-4B80-860D-548E2EDC43AC}"/>
              </a:ext>
            </a:extLst>
          </p:cNvPr>
          <p:cNvSpPr/>
          <p:nvPr/>
        </p:nvSpPr>
        <p:spPr>
          <a:xfrm>
            <a:off x="9220200" y="1505542"/>
            <a:ext cx="2971800" cy="535245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8" name="Segnaposto testo 7">
            <a:extLst>
              <a:ext uri="{FF2B5EF4-FFF2-40B4-BE49-F238E27FC236}">
                <a16:creationId xmlns:a16="http://schemas.microsoft.com/office/drawing/2014/main" id="{33C37E95-5F17-4534-AC47-05ECE8B02E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24286" y="2694216"/>
            <a:ext cx="2702943" cy="2020004"/>
          </a:xfrm>
        </p:spPr>
        <p:txBody>
          <a:bodyPr>
            <a:normAutofit/>
          </a:bodyPr>
          <a:lstStyle/>
          <a:p>
            <a:r>
              <a:rPr lang="it-IT" sz="1600" dirty="0" smtClean="0">
                <a:cs typeface="Arial" charset="0"/>
              </a:rPr>
              <a:t>Come funzionano i tre indici per la valutazione di investimenti con più flussi di cassa?</a:t>
            </a:r>
            <a:endParaRPr lang="it-IT" sz="1600" dirty="0">
              <a:cs typeface="Arial" charset="0"/>
            </a:endParaRPr>
          </a:p>
        </p:txBody>
      </p:sp>
      <p:sp>
        <p:nvSpPr>
          <p:cNvPr id="69" name="Segnaposto testo 7">
            <a:extLst>
              <a:ext uri="{FF2B5EF4-FFF2-40B4-BE49-F238E27FC236}">
                <a16:creationId xmlns:a16="http://schemas.microsoft.com/office/drawing/2014/main" id="{F2CD7C70-B322-476A-A001-2A0AF494982C}"/>
              </a:ext>
            </a:extLst>
          </p:cNvPr>
          <p:cNvSpPr txBox="1">
            <a:spLocks/>
          </p:cNvSpPr>
          <p:nvPr/>
        </p:nvSpPr>
        <p:spPr>
          <a:xfrm>
            <a:off x="3321170" y="2694216"/>
            <a:ext cx="2577860" cy="2020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1pPr>
            <a:lvl2pPr marL="4572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2pPr>
            <a:lvl3pPr marL="9144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3pPr>
            <a:lvl4pPr marL="13716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4pPr>
            <a:lvl5pPr marL="18288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0">
              <a:defRPr/>
            </a:pPr>
            <a:r>
              <a:rPr lang="it-IT" sz="1600" dirty="0" smtClean="0"/>
              <a:t>Come sono strutturati i metodi “Building </a:t>
            </a:r>
            <a:r>
              <a:rPr lang="it-IT" sz="1600" dirty="0" err="1" smtClean="0"/>
              <a:t>Blocks</a:t>
            </a:r>
            <a:r>
              <a:rPr lang="it-IT" sz="1600" dirty="0" smtClean="0"/>
              <a:t>” e “serie Storiche” per la stima del rendimento atteso ?</a:t>
            </a:r>
            <a:endParaRPr lang="it-IT" sz="1600" dirty="0"/>
          </a:p>
        </p:txBody>
      </p:sp>
      <p:sp>
        <p:nvSpPr>
          <p:cNvPr id="70" name="Segnaposto testo 7">
            <a:extLst>
              <a:ext uri="{FF2B5EF4-FFF2-40B4-BE49-F238E27FC236}">
                <a16:creationId xmlns:a16="http://schemas.microsoft.com/office/drawing/2014/main" id="{2036D021-4959-410B-9EA9-F240321A8817}"/>
              </a:ext>
            </a:extLst>
          </p:cNvPr>
          <p:cNvSpPr txBox="1">
            <a:spLocks/>
          </p:cNvSpPr>
          <p:nvPr/>
        </p:nvSpPr>
        <p:spPr>
          <a:xfrm>
            <a:off x="6369170" y="2707156"/>
            <a:ext cx="2501660" cy="2020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1pPr>
            <a:lvl2pPr marL="4572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2pPr>
            <a:lvl3pPr marL="9144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3pPr>
            <a:lvl4pPr marL="13716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4pPr>
            <a:lvl5pPr marL="18288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it-IT" sz="1600" dirty="0" smtClean="0"/>
              <a:t>Quale tasso di rendimento ci si può aspettare per i titoli di Sato?</a:t>
            </a:r>
            <a:endParaRPr lang="it-IT" sz="1600" dirty="0"/>
          </a:p>
        </p:txBody>
      </p:sp>
      <p:sp>
        <p:nvSpPr>
          <p:cNvPr id="71" name="Segnaposto testo 7">
            <a:extLst>
              <a:ext uri="{FF2B5EF4-FFF2-40B4-BE49-F238E27FC236}">
                <a16:creationId xmlns:a16="http://schemas.microsoft.com/office/drawing/2014/main" id="{88167B35-4AA4-42ED-B6F5-DBC0F1E2893C}"/>
              </a:ext>
            </a:extLst>
          </p:cNvPr>
          <p:cNvSpPr txBox="1">
            <a:spLocks/>
          </p:cNvSpPr>
          <p:nvPr/>
        </p:nvSpPr>
        <p:spPr>
          <a:xfrm>
            <a:off x="9466053" y="2707156"/>
            <a:ext cx="2501660" cy="2020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1pPr>
            <a:lvl2pPr marL="4572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2pPr>
            <a:lvl3pPr marL="9144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3pPr>
            <a:lvl4pPr marL="13716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4pPr>
            <a:lvl5pPr marL="18288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it-IT" sz="1600" dirty="0"/>
          </a:p>
        </p:txBody>
      </p:sp>
      <p:sp>
        <p:nvSpPr>
          <p:cNvPr id="30" name="Rettangolo arrotondato 29"/>
          <p:cNvSpPr/>
          <p:nvPr/>
        </p:nvSpPr>
        <p:spPr>
          <a:xfrm>
            <a:off x="1074802" y="1025687"/>
            <a:ext cx="441960" cy="5024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31" name="Rettangolo arrotondato 30"/>
          <p:cNvSpPr/>
          <p:nvPr/>
        </p:nvSpPr>
        <p:spPr>
          <a:xfrm>
            <a:off x="-4754879" y="-1"/>
            <a:ext cx="4536990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/>
              <a:t>Note sviluppo</a:t>
            </a:r>
          </a:p>
          <a:p>
            <a:endParaRPr lang="it-IT" sz="1400" b="1" dirty="0"/>
          </a:p>
          <a:p>
            <a:r>
              <a:rPr lang="it-IT" sz="1400" b="1" dirty="0" smtClean="0"/>
              <a:t>Immagini</a:t>
            </a:r>
          </a:p>
          <a:p>
            <a:endParaRPr lang="it-IT" sz="1400" b="1" dirty="0" smtClean="0"/>
          </a:p>
          <a:p>
            <a:endParaRPr lang="it-IT" sz="1400" b="1" dirty="0" smtClean="0"/>
          </a:p>
          <a:p>
            <a:pPr marL="342900" indent="-342900">
              <a:buAutoNum type="arabicPeriod"/>
            </a:pPr>
            <a:r>
              <a:rPr lang="it-IT" sz="1400" dirty="0" smtClean="0">
                <a:hlinkClick r:id="rId4"/>
              </a:rPr>
              <a:t>https://www.pexels.com/photo/agriculture-arable-barley-blur-265216/</a:t>
            </a:r>
            <a:endParaRPr lang="it-IT" sz="1400" dirty="0" smtClean="0"/>
          </a:p>
          <a:p>
            <a:pPr marL="342900" indent="-342900"/>
            <a:endParaRPr lang="it-IT" sz="1400" b="1" dirty="0" smtClean="0"/>
          </a:p>
          <a:p>
            <a:pPr marL="342900" indent="-342900">
              <a:buAutoNum type="arabicPeriod" startAt="2"/>
            </a:pPr>
            <a:r>
              <a:rPr lang="it-IT" sz="1400" b="1" dirty="0" smtClean="0">
                <a:hlinkClick r:id="rId5"/>
              </a:rPr>
              <a:t>https://pixabay.com/it/sabbia-beach-ocean-acqua-impronte-937387</a:t>
            </a:r>
            <a:endParaRPr lang="it-IT" sz="1400" b="1" dirty="0" smtClean="0"/>
          </a:p>
          <a:p>
            <a:pPr marL="342900" indent="-342900"/>
            <a:endParaRPr lang="it-IT" sz="1400" b="1" dirty="0" smtClean="0"/>
          </a:p>
          <a:p>
            <a:pPr marL="342900" indent="-342900">
              <a:buAutoNum type="arabicPeriod" startAt="2"/>
            </a:pPr>
            <a:r>
              <a:rPr lang="it-IT" sz="1400" dirty="0" smtClean="0"/>
              <a:t>https://pexels.com/photo/antique-bills-business-cash/210600</a:t>
            </a:r>
          </a:p>
          <a:p>
            <a:pPr marL="342900" indent="-342900"/>
            <a:endParaRPr lang="it-IT" sz="1400" dirty="0">
              <a:hlinkClick r:id="rId6"/>
            </a:endParaRPr>
          </a:p>
          <a:p>
            <a:pPr marL="342900" indent="-342900"/>
            <a:r>
              <a:rPr lang="it-IT" sz="1400" dirty="0" smtClean="0">
                <a:hlinkClick r:id="rId6"/>
              </a:rPr>
              <a:t>4.  https://www.pexels.com/photo/macbook-pro-beside-spiral-notebook-669616/</a:t>
            </a:r>
            <a:endParaRPr lang="it-IT" sz="1400" dirty="0"/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3083442" y="511182"/>
            <a:ext cx="2977115" cy="1884324"/>
          </a:xfrm>
          <a:prstGeom prst="flowChartDocumen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tangolo arrotondato 18"/>
          <p:cNvSpPr/>
          <p:nvPr/>
        </p:nvSpPr>
        <p:spPr>
          <a:xfrm>
            <a:off x="4215012" y="922487"/>
            <a:ext cx="441960" cy="5024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>
            <a:off x="6145618" y="454497"/>
            <a:ext cx="2955851" cy="1940814"/>
          </a:xfrm>
          <a:prstGeom prst="flowChartDocumen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/>
          <p:cNvPicPr>
            <a:picLocks noChangeAspect="1" noChangeArrowheads="1"/>
          </p:cNvPicPr>
          <p:nvPr/>
        </p:nvPicPr>
        <p:blipFill>
          <a:blip r:embed="rId9"/>
          <a:stretch>
            <a:fillRect/>
          </a:stretch>
        </p:blipFill>
        <p:spPr bwMode="auto">
          <a:xfrm>
            <a:off x="9207795" y="460835"/>
            <a:ext cx="2984205" cy="1985915"/>
          </a:xfrm>
          <a:prstGeom prst="flowChartDocumen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ttangolo arrotondato 16"/>
          <p:cNvSpPr/>
          <p:nvPr/>
        </p:nvSpPr>
        <p:spPr>
          <a:xfrm>
            <a:off x="10792365" y="715856"/>
            <a:ext cx="441960" cy="5024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4</a:t>
            </a:r>
          </a:p>
        </p:txBody>
      </p:sp>
      <p:sp>
        <p:nvSpPr>
          <p:cNvPr id="32" name="Rettangolo arrotondato 31"/>
          <p:cNvSpPr/>
          <p:nvPr/>
        </p:nvSpPr>
        <p:spPr>
          <a:xfrm>
            <a:off x="7399433" y="1021787"/>
            <a:ext cx="441960" cy="5024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22" name="Segnaposto testo 7">
            <a:extLst>
              <a:ext uri="{FF2B5EF4-FFF2-40B4-BE49-F238E27FC236}">
                <a16:creationId xmlns:a16="http://schemas.microsoft.com/office/drawing/2014/main" id="{2036D021-4959-410B-9EA9-F240321A8817}"/>
              </a:ext>
            </a:extLst>
          </p:cNvPr>
          <p:cNvSpPr txBox="1">
            <a:spLocks/>
          </p:cNvSpPr>
          <p:nvPr/>
        </p:nvSpPr>
        <p:spPr>
          <a:xfrm>
            <a:off x="9578197" y="2738717"/>
            <a:ext cx="2501660" cy="2020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1pPr>
            <a:lvl2pPr marL="4572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2pPr>
            <a:lvl3pPr marL="9144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3pPr>
            <a:lvl4pPr marL="13716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4pPr>
            <a:lvl5pPr marL="18288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it-IT" sz="1600" dirty="0" smtClean="0"/>
              <a:t>E qual è stato l’andamento dei tassi di interesse negli Stati Uniti?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4534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Elaborazione 29">
            <a:extLst>
              <a:ext uri="{FF2B5EF4-FFF2-40B4-BE49-F238E27FC236}">
                <a16:creationId xmlns:a16="http://schemas.microsoft.com/office/drawing/2014/main" id="{8AA135C1-60F5-41E3-BC26-F98C1F4A1A9A}"/>
              </a:ext>
            </a:extLst>
          </p:cNvPr>
          <p:cNvSpPr/>
          <p:nvPr/>
        </p:nvSpPr>
        <p:spPr>
          <a:xfrm>
            <a:off x="0" y="3372798"/>
            <a:ext cx="8816196" cy="3485202"/>
          </a:xfrm>
          <a:prstGeom prst="flowChartProcess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Elaborazione 13">
            <a:extLst>
              <a:ext uri="{FF2B5EF4-FFF2-40B4-BE49-F238E27FC236}">
                <a16:creationId xmlns:a16="http://schemas.microsoft.com/office/drawing/2014/main" id="{D196522F-FD5B-4D98-8E11-918D3F154707}"/>
              </a:ext>
            </a:extLst>
          </p:cNvPr>
          <p:cNvSpPr/>
          <p:nvPr/>
        </p:nvSpPr>
        <p:spPr>
          <a:xfrm>
            <a:off x="-15240" y="408528"/>
            <a:ext cx="8212347" cy="3485202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-15240" y="17728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0" y="0"/>
            <a:ext cx="549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2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Investimenti con flussi intermedi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9" name="Rettangolo arrotondato 18"/>
          <p:cNvSpPr/>
          <p:nvPr/>
        </p:nvSpPr>
        <p:spPr>
          <a:xfrm>
            <a:off x="10242508" y="3165837"/>
            <a:ext cx="441960" cy="5024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 rot="5400000">
            <a:off x="6281737" y="947740"/>
            <a:ext cx="6372221" cy="5448302"/>
          </a:xfrm>
          <a:prstGeom prst="flowChartDocumen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ttangolo arrotondato 27"/>
          <p:cNvSpPr/>
          <p:nvPr/>
        </p:nvSpPr>
        <p:spPr>
          <a:xfrm>
            <a:off x="-3321269" y="-1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/>
              <a:t>Immagine</a:t>
            </a:r>
            <a:r>
              <a:rPr lang="it-IT" sz="1400" dirty="0"/>
              <a:t> </a:t>
            </a:r>
          </a:p>
          <a:p>
            <a:r>
              <a:rPr lang="it-IT" sz="1400" dirty="0" smtClean="0"/>
              <a:t>Come in m2ud5, slide </a:t>
            </a:r>
            <a:endParaRPr lang="it-IT" sz="1400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27186AD6-060E-4A5F-9A0A-AF35D77334FB}"/>
              </a:ext>
            </a:extLst>
          </p:cNvPr>
          <p:cNvSpPr txBox="1"/>
          <p:nvPr/>
        </p:nvSpPr>
        <p:spPr>
          <a:xfrm>
            <a:off x="0" y="840353"/>
            <a:ext cx="7845122" cy="959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spcBef>
                <a:spcPts val="1000"/>
              </a:spcBef>
              <a:defRPr/>
            </a:pPr>
            <a:r>
              <a:rPr lang="it-IT" sz="24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Metodi di calcolo del rendimento realizzato</a:t>
            </a:r>
            <a:endParaRPr lang="it-IT" sz="2400" b="1" dirty="0">
              <a:latin typeface="Tempus Sans ITC" panose="04020404030D07020202" pitchFamily="82" charset="0"/>
              <a:cs typeface="Gisha" panose="020B0502040204020203" pitchFamily="34" charset="-79"/>
            </a:endParaRPr>
          </a:p>
          <a:p>
            <a:pPr lvl="0" defTabSz="914400">
              <a:spcBef>
                <a:spcPts val="1000"/>
              </a:spcBef>
              <a:defRPr/>
            </a:pPr>
            <a:endParaRPr lang="it-IT" sz="2400" b="1" dirty="0" smtClean="0">
              <a:latin typeface="Tempus Sans ITC" panose="04020404030D07020202" pitchFamily="82" charset="0"/>
              <a:cs typeface="Gisha" panose="020B0502040204020203" pitchFamily="34" charset="-79"/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3065671" y="3618002"/>
            <a:ext cx="2732456" cy="11825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MONEY WEIGHTED RATE OF RETURN</a:t>
            </a:r>
            <a:endParaRPr lang="it-IT" dirty="0"/>
          </a:p>
        </p:txBody>
      </p:sp>
      <p:sp>
        <p:nvSpPr>
          <p:cNvPr id="32" name="Rettangolo 31"/>
          <p:cNvSpPr/>
          <p:nvPr/>
        </p:nvSpPr>
        <p:spPr>
          <a:xfrm>
            <a:off x="3009531" y="1714500"/>
            <a:ext cx="2731446" cy="12988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TASSO INTERNO DI RENDIMENTO</a:t>
            </a:r>
            <a:endParaRPr lang="it-IT" dirty="0"/>
          </a:p>
        </p:txBody>
      </p:sp>
      <p:sp>
        <p:nvSpPr>
          <p:cNvPr id="44" name="Rettangolo 43"/>
          <p:cNvSpPr/>
          <p:nvPr/>
        </p:nvSpPr>
        <p:spPr>
          <a:xfrm>
            <a:off x="3126925" y="5327101"/>
            <a:ext cx="2678995" cy="12165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TIME WEIGHTED RATE OF RETURN</a:t>
            </a:r>
          </a:p>
          <a:p>
            <a:pPr algn="ctr"/>
            <a:endParaRPr lang="it-IT" dirty="0"/>
          </a:p>
        </p:txBody>
      </p:sp>
      <p:sp>
        <p:nvSpPr>
          <p:cNvPr id="45" name="Rettangolo arrotondato 44"/>
          <p:cNvSpPr/>
          <p:nvPr/>
        </p:nvSpPr>
        <p:spPr>
          <a:xfrm>
            <a:off x="251766" y="863183"/>
            <a:ext cx="610679" cy="4149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46" name="Rettangolo arrotondato 45"/>
          <p:cNvSpPr/>
          <p:nvPr/>
        </p:nvSpPr>
        <p:spPr>
          <a:xfrm>
            <a:off x="228600" y="3409754"/>
            <a:ext cx="660925" cy="38033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</a:t>
            </a: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15522385" y="389373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47" name="Rettangolo arrotondato 46"/>
          <p:cNvSpPr/>
          <p:nvPr/>
        </p:nvSpPr>
        <p:spPr>
          <a:xfrm>
            <a:off x="7433679" y="1064206"/>
            <a:ext cx="719722" cy="36454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49" name="Rettangolo arrotondato 48"/>
          <p:cNvSpPr/>
          <p:nvPr/>
        </p:nvSpPr>
        <p:spPr>
          <a:xfrm>
            <a:off x="6064746" y="2161309"/>
            <a:ext cx="676364" cy="34075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5</a:t>
            </a:r>
            <a:endParaRPr lang="it-IT" dirty="0"/>
          </a:p>
        </p:txBody>
      </p:sp>
      <p:sp>
        <p:nvSpPr>
          <p:cNvPr id="50" name="Rettangolo arrotondato 49"/>
          <p:cNvSpPr/>
          <p:nvPr/>
        </p:nvSpPr>
        <p:spPr>
          <a:xfrm>
            <a:off x="6020842" y="5712402"/>
            <a:ext cx="642328" cy="35329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7</a:t>
            </a:r>
            <a:endParaRPr lang="it-IT" dirty="0"/>
          </a:p>
        </p:txBody>
      </p:sp>
      <p:sp>
        <p:nvSpPr>
          <p:cNvPr id="51" name="Rettangolo arrotondato 50"/>
          <p:cNvSpPr/>
          <p:nvPr/>
        </p:nvSpPr>
        <p:spPr>
          <a:xfrm>
            <a:off x="5952947" y="3966661"/>
            <a:ext cx="707626" cy="5170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6</a:t>
            </a:r>
            <a:endParaRPr lang="it-IT" dirty="0"/>
          </a:p>
        </p:txBody>
      </p:sp>
      <p:pic>
        <p:nvPicPr>
          <p:cNvPr id="33" name="Picture 4" descr="Immagine correlata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67178">
            <a:off x="618548" y="3691470"/>
            <a:ext cx="2179207" cy="170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Ovale 36"/>
          <p:cNvSpPr/>
          <p:nvPr/>
        </p:nvSpPr>
        <p:spPr>
          <a:xfrm>
            <a:off x="9401175" y="2686050"/>
            <a:ext cx="1657350" cy="220027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27186AD6-060E-4A5F-9A0A-AF35D77334FB}"/>
              </a:ext>
            </a:extLst>
          </p:cNvPr>
          <p:cNvSpPr txBox="1"/>
          <p:nvPr/>
        </p:nvSpPr>
        <p:spPr>
          <a:xfrm>
            <a:off x="8372475" y="964179"/>
            <a:ext cx="2600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spcBef>
                <a:spcPts val="1000"/>
              </a:spcBef>
              <a:defRPr/>
            </a:pPr>
            <a:r>
              <a:rPr lang="it-IT" sz="2400" b="1" dirty="0" smtClean="0">
                <a:solidFill>
                  <a:srgbClr val="C00000"/>
                </a:solidFill>
                <a:latin typeface="Tempus Sans ITC" panose="04020404030D07020202" pitchFamily="82" charset="0"/>
                <a:cs typeface="Gisha" panose="020B0502040204020203" pitchFamily="34" charset="-79"/>
              </a:rPr>
              <a:t>Investimento con più flussi</a:t>
            </a:r>
            <a:endParaRPr lang="it-IT" sz="2400" b="1" dirty="0" smtClean="0">
              <a:latin typeface="Tempus Sans ITC" panose="04020404030D07020202" pitchFamily="82" charset="0"/>
              <a:cs typeface="Gisha" panose="020B0502040204020203" pitchFamily="34" charset="-79"/>
            </a:endParaRPr>
          </a:p>
        </p:txBody>
      </p:sp>
      <p:sp>
        <p:nvSpPr>
          <p:cNvPr id="41" name="Rettangolo arrotondato 40"/>
          <p:cNvSpPr/>
          <p:nvPr/>
        </p:nvSpPr>
        <p:spPr>
          <a:xfrm>
            <a:off x="8891004" y="2559631"/>
            <a:ext cx="719722" cy="36454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42" name="Rettangolo 41"/>
          <p:cNvSpPr/>
          <p:nvPr/>
        </p:nvSpPr>
        <p:spPr>
          <a:xfrm rot="19686089">
            <a:off x="942210" y="2567285"/>
            <a:ext cx="97815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7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%</a:t>
            </a:r>
            <a:endParaRPr lang="it-IT" sz="7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3" name="Rettangolo 42"/>
          <p:cNvSpPr/>
          <p:nvPr/>
        </p:nvSpPr>
        <p:spPr>
          <a:xfrm rot="570189">
            <a:off x="1551810" y="2605385"/>
            <a:ext cx="97815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7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AC356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%</a:t>
            </a:r>
            <a:endParaRPr lang="it-IT" sz="7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AC356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2" name="Rettangolo 51"/>
          <p:cNvSpPr/>
          <p:nvPr/>
        </p:nvSpPr>
        <p:spPr>
          <a:xfrm rot="2795930">
            <a:off x="1961385" y="3157835"/>
            <a:ext cx="97815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7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57575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%</a:t>
            </a:r>
            <a:endParaRPr lang="it-IT" sz="7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757575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568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Gli attacchi informatici nella storia</a:t>
            </a:r>
          </a:p>
        </p:txBody>
      </p:sp>
      <p:cxnSp>
        <p:nvCxnSpPr>
          <p:cNvPr id="127" name="OTLSHAPE_M_f8ce024184224652bbf3050456bd997a_Connector10"/>
          <p:cNvCxnSpPr>
            <a:stCxn id="91" idx="0"/>
            <a:endCxn id="112" idx="3"/>
          </p:cNvCxnSpPr>
          <p:nvPr>
            <p:custDataLst>
              <p:tags r:id="rId1"/>
            </p:custDataLst>
          </p:nvPr>
        </p:nvCxnSpPr>
        <p:spPr>
          <a:xfrm flipV="1">
            <a:off x="5019885" y="4106601"/>
            <a:ext cx="9852" cy="498998"/>
          </a:xfrm>
          <a:prstGeom prst="line">
            <a:avLst/>
          </a:prstGeom>
          <a:ln w="6350" cap="flat" cmpd="sng" algn="ctr">
            <a:solidFill>
              <a:srgbClr val="4F81BD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-15240" y="17728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9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Calcolo del TIR 1 / 2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30" name="Rettangolo 129"/>
          <p:cNvSpPr/>
          <p:nvPr/>
        </p:nvSpPr>
        <p:spPr>
          <a:xfrm>
            <a:off x="1083252" y="721013"/>
            <a:ext cx="98713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Come calcolare il TIR</a:t>
            </a:r>
          </a:p>
          <a:p>
            <a:pPr algn="ctr"/>
            <a:endParaRPr lang="it-IT" sz="2400" b="1" dirty="0" smtClean="0">
              <a:latin typeface="Tempus Sans ITC" panose="04020404030D07020202" pitchFamily="82" charset="0"/>
              <a:cs typeface="Gisha" panose="020B0502040204020203" pitchFamily="34" charset="-79"/>
            </a:endParaRPr>
          </a:p>
          <a:p>
            <a:pPr algn="ctr"/>
            <a:r>
              <a:rPr lang="it-IT" sz="24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Investimento di 500.00 euro</a:t>
            </a:r>
            <a:endParaRPr lang="it-IT" sz="2400" b="1" dirty="0">
              <a:latin typeface="Tempus Sans ITC" panose="04020404030D07020202" pitchFamily="82" charset="0"/>
              <a:cs typeface="Gisha" panose="020B0502040204020203" pitchFamily="34" charset="-79"/>
            </a:endParaRPr>
          </a:p>
        </p:txBody>
      </p:sp>
      <p:sp>
        <p:nvSpPr>
          <p:cNvPr id="131" name="Rettangolo arrotondato 130"/>
          <p:cNvSpPr/>
          <p:nvPr/>
        </p:nvSpPr>
        <p:spPr>
          <a:xfrm>
            <a:off x="-3321269" y="-1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/>
              <a:t>Immagine</a:t>
            </a:r>
            <a:r>
              <a:rPr lang="it-IT" sz="1400" dirty="0"/>
              <a:t> </a:t>
            </a:r>
          </a:p>
        </p:txBody>
      </p:sp>
      <p:sp>
        <p:nvSpPr>
          <p:cNvPr id="142" name="Rettangolo arrotondato 141"/>
          <p:cNvSpPr/>
          <p:nvPr/>
        </p:nvSpPr>
        <p:spPr>
          <a:xfrm>
            <a:off x="3592064" y="658872"/>
            <a:ext cx="585081" cy="43736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133" name="CasellaDiTesto 132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0" y="0"/>
            <a:ext cx="549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3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43" name="Rettangolo arrotondato 142"/>
          <p:cNvSpPr/>
          <p:nvPr/>
        </p:nvSpPr>
        <p:spPr>
          <a:xfrm>
            <a:off x="1171901" y="3429518"/>
            <a:ext cx="638716" cy="41511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</a:t>
            </a:r>
            <a:endParaRPr lang="it-IT" dirty="0"/>
          </a:p>
        </p:txBody>
      </p:sp>
      <p:sp>
        <p:nvSpPr>
          <p:cNvPr id="23" name="Rettangolo arrotondato 22"/>
          <p:cNvSpPr/>
          <p:nvPr/>
        </p:nvSpPr>
        <p:spPr>
          <a:xfrm>
            <a:off x="7870571" y="2667518"/>
            <a:ext cx="638716" cy="41511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3-5</a:t>
            </a:r>
            <a:endParaRPr lang="it-IT" dirty="0"/>
          </a:p>
        </p:txBody>
      </p:sp>
      <p:graphicFrame>
        <p:nvGraphicFramePr>
          <p:cNvPr id="29" name="Tabella 28"/>
          <p:cNvGraphicFramePr>
            <a:graphicFrameLocks noGrp="1"/>
          </p:cNvGraphicFramePr>
          <p:nvPr/>
        </p:nvGraphicFramePr>
        <p:xfrm>
          <a:off x="2003425" y="2262716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Anni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Flussi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- 500.000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190.000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162.000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170.000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 smtClean="0">
                          <a:cs typeface="Arial" charset="0"/>
                        </a:rPr>
                        <a:t>175.000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" name="Rettangolo arrotondato 29"/>
          <p:cNvSpPr/>
          <p:nvPr/>
        </p:nvSpPr>
        <p:spPr>
          <a:xfrm>
            <a:off x="3058664" y="1554222"/>
            <a:ext cx="585081" cy="43736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31" name="Rettangolo arrotondato 30"/>
          <p:cNvSpPr/>
          <p:nvPr/>
        </p:nvSpPr>
        <p:spPr>
          <a:xfrm>
            <a:off x="7954567" y="2722936"/>
            <a:ext cx="638716" cy="41511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25" name="Rettangolo arrotondato 24"/>
          <p:cNvSpPr/>
          <p:nvPr/>
        </p:nvSpPr>
        <p:spPr>
          <a:xfrm>
            <a:off x="1287067" y="2627686"/>
            <a:ext cx="638716" cy="41511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32" name="Rettangolo arrotondato 31"/>
          <p:cNvSpPr/>
          <p:nvPr/>
        </p:nvSpPr>
        <p:spPr>
          <a:xfrm>
            <a:off x="7992667" y="3561136"/>
            <a:ext cx="638716" cy="41511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5-8</a:t>
            </a:r>
            <a:endParaRPr lang="it-IT" dirty="0"/>
          </a:p>
        </p:txBody>
      </p:sp>
      <p:sp>
        <p:nvSpPr>
          <p:cNvPr id="34" name="Rettangolo 33"/>
          <p:cNvSpPr/>
          <p:nvPr/>
        </p:nvSpPr>
        <p:spPr>
          <a:xfrm>
            <a:off x="2028825" y="4781549"/>
            <a:ext cx="8143875" cy="1704975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altLang="it-IT" sz="2400" b="1" dirty="0" smtClean="0"/>
              <a:t>TIR è il tasso che rende il VAN = 0</a:t>
            </a:r>
          </a:p>
          <a:p>
            <a:pPr algn="ctr"/>
            <a:endParaRPr lang="it-IT" altLang="it-IT" sz="2400" b="1" dirty="0" smtClean="0"/>
          </a:p>
          <a:p>
            <a:pPr algn="ctr"/>
            <a:r>
              <a:rPr lang="it-IT" altLang="it-IT" sz="2400" b="1" dirty="0" smtClean="0"/>
              <a:t>Si calcola come un VAN  = 0</a:t>
            </a:r>
          </a:p>
        </p:txBody>
      </p:sp>
      <p:sp>
        <p:nvSpPr>
          <p:cNvPr id="37" name="Rettangolo arrotondato 36"/>
          <p:cNvSpPr/>
          <p:nvPr/>
        </p:nvSpPr>
        <p:spPr>
          <a:xfrm>
            <a:off x="2601516" y="5456611"/>
            <a:ext cx="770333" cy="45841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9-10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347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Gli attacchi informatici nella storia</a:t>
            </a:r>
          </a:p>
        </p:txBody>
      </p:sp>
      <p:cxnSp>
        <p:nvCxnSpPr>
          <p:cNvPr id="127" name="OTLSHAPE_M_f8ce024184224652bbf3050456bd997a_Connector10"/>
          <p:cNvCxnSpPr>
            <a:stCxn id="91" idx="0"/>
            <a:endCxn id="112" idx="3"/>
          </p:cNvCxnSpPr>
          <p:nvPr>
            <p:custDataLst>
              <p:tags r:id="rId1"/>
            </p:custDataLst>
          </p:nvPr>
        </p:nvCxnSpPr>
        <p:spPr>
          <a:xfrm flipV="1">
            <a:off x="5019885" y="4106601"/>
            <a:ext cx="9852" cy="498998"/>
          </a:xfrm>
          <a:prstGeom prst="line">
            <a:avLst/>
          </a:prstGeom>
          <a:ln w="6350" cap="flat" cmpd="sng" algn="ctr">
            <a:solidFill>
              <a:srgbClr val="4F81BD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-15240" y="17728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9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Calcolo del TIR 2/</a:t>
            </a:r>
            <a:r>
              <a:rPr lang="it-IT" sz="3200" dirty="0" err="1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2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30" name="Rettangolo 129"/>
          <p:cNvSpPr/>
          <p:nvPr/>
        </p:nvSpPr>
        <p:spPr>
          <a:xfrm>
            <a:off x="1083252" y="721013"/>
            <a:ext cx="98713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Come calcolare il TIR</a:t>
            </a:r>
          </a:p>
          <a:p>
            <a:pPr algn="ctr"/>
            <a:endParaRPr lang="it-IT" sz="2400" b="1" dirty="0" smtClean="0">
              <a:latin typeface="Tempus Sans ITC" panose="04020404030D07020202" pitchFamily="82" charset="0"/>
              <a:cs typeface="Gisha" panose="020B0502040204020203" pitchFamily="34" charset="-79"/>
            </a:endParaRPr>
          </a:p>
          <a:p>
            <a:pPr algn="ctr"/>
            <a:r>
              <a:rPr lang="it-IT" sz="24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Investimento di 500.00 euro</a:t>
            </a:r>
            <a:endParaRPr lang="it-IT" sz="2400" b="1" dirty="0">
              <a:latin typeface="Tempus Sans ITC" panose="04020404030D07020202" pitchFamily="82" charset="0"/>
              <a:cs typeface="Gisha" panose="020B0502040204020203" pitchFamily="34" charset="-79"/>
            </a:endParaRPr>
          </a:p>
        </p:txBody>
      </p:sp>
      <p:sp>
        <p:nvSpPr>
          <p:cNvPr id="131" name="Rettangolo arrotondato 130"/>
          <p:cNvSpPr/>
          <p:nvPr/>
        </p:nvSpPr>
        <p:spPr>
          <a:xfrm>
            <a:off x="-3321269" y="-1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/>
              <a:t>Immagine</a:t>
            </a:r>
            <a:r>
              <a:rPr lang="it-IT" sz="1400" dirty="0"/>
              <a:t> </a:t>
            </a:r>
          </a:p>
          <a:p>
            <a:r>
              <a:rPr lang="it-IT" sz="1400" dirty="0" smtClean="0"/>
              <a:t>IN apertura di schermata ritroviamo tutti gli elementi della precedente, escluso il box a piè di pagina</a:t>
            </a:r>
          </a:p>
          <a:p>
            <a:endParaRPr lang="it-IT" sz="1400" dirty="0" smtClean="0"/>
          </a:p>
          <a:p>
            <a:r>
              <a:rPr lang="it-IT" sz="1400" dirty="0" smtClean="0"/>
              <a:t>La formula è ricavata come immagine dalla slide originale slide 101</a:t>
            </a:r>
          </a:p>
        </p:txBody>
      </p:sp>
      <p:sp>
        <p:nvSpPr>
          <p:cNvPr id="142" name="Rettangolo arrotondato 141"/>
          <p:cNvSpPr/>
          <p:nvPr/>
        </p:nvSpPr>
        <p:spPr>
          <a:xfrm>
            <a:off x="2791964" y="1173222"/>
            <a:ext cx="585081" cy="43736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133" name="CasellaDiTesto 132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0" y="0"/>
            <a:ext cx="549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Microsoft Yi Baiti" panose="03000500000000000000" pitchFamily="66" charset="0"/>
                <a:ea typeface="Microsoft Yi Baiti" panose="03000500000000000000" pitchFamily="66" charset="0"/>
              </a:rPr>
              <a:t>4</a:t>
            </a:r>
          </a:p>
        </p:txBody>
      </p:sp>
      <p:sp>
        <p:nvSpPr>
          <p:cNvPr id="23" name="Rettangolo arrotondato 22"/>
          <p:cNvSpPr/>
          <p:nvPr/>
        </p:nvSpPr>
        <p:spPr>
          <a:xfrm>
            <a:off x="7870571" y="2667518"/>
            <a:ext cx="638716" cy="41511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3-5</a:t>
            </a:r>
            <a:endParaRPr lang="it-IT" dirty="0"/>
          </a:p>
        </p:txBody>
      </p:sp>
      <p:graphicFrame>
        <p:nvGraphicFramePr>
          <p:cNvPr id="29" name="Tabella 28"/>
          <p:cNvGraphicFramePr>
            <a:graphicFrameLocks noGrp="1"/>
          </p:cNvGraphicFramePr>
          <p:nvPr/>
        </p:nvGraphicFramePr>
        <p:xfrm>
          <a:off x="2003425" y="2262716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Anni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Flussi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- 500.000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190.000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162.000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170.000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 smtClean="0">
                          <a:cs typeface="Arial" charset="0"/>
                        </a:rPr>
                        <a:t>175.000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7" name="Rettangolo arrotondato 36"/>
          <p:cNvSpPr/>
          <p:nvPr/>
        </p:nvSpPr>
        <p:spPr>
          <a:xfrm>
            <a:off x="10373916" y="5456611"/>
            <a:ext cx="770333" cy="45841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14550" y="4924424"/>
            <a:ext cx="8029575" cy="1476375"/>
          </a:xfrm>
          <a:prstGeom prst="rect">
            <a:avLst/>
          </a:prstGeom>
          <a:noFill/>
          <a:ln w="57150">
            <a:solidFill>
              <a:srgbClr val="C00000"/>
            </a:solidFill>
            <a:miter lim="800000"/>
            <a:headEnd/>
            <a:tailEnd/>
          </a:ln>
          <a:effectLst/>
        </p:spPr>
      </p:pic>
      <p:sp>
        <p:nvSpPr>
          <p:cNvPr id="24" name="Goccia 23">
            <a:extLst>
              <a:ext uri="{FF2B5EF4-FFF2-40B4-BE49-F238E27FC236}">
                <a16:creationId xmlns:a16="http://schemas.microsoft.com/office/drawing/2014/main" id="{C57C8360-8269-4875-8ADE-12259106F6E1}"/>
              </a:ext>
            </a:extLst>
          </p:cNvPr>
          <p:cNvSpPr/>
          <p:nvPr/>
        </p:nvSpPr>
        <p:spPr>
          <a:xfrm rot="1001462">
            <a:off x="716018" y="5207606"/>
            <a:ext cx="1265785" cy="1096883"/>
          </a:xfrm>
          <a:prstGeom prst="teardrop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  <a:latin typeface="Tempus Sans ITC" panose="04020404030D07020202" pitchFamily="82" charset="0"/>
                <a:cs typeface="Gisha" panose="020B0502040204020203" pitchFamily="34" charset="-79"/>
              </a:rPr>
              <a:t>La X è il TIR </a:t>
            </a:r>
            <a:endParaRPr lang="it-IT" b="1" dirty="0">
              <a:solidFill>
                <a:schemeClr val="tx1"/>
              </a:solidFill>
              <a:latin typeface="Tempus Sans ITC" panose="04020404030D07020202" pitchFamily="82" charset="0"/>
              <a:cs typeface="Gisha" panose="020B0502040204020203" pitchFamily="34" charset="-79"/>
            </a:endParaRPr>
          </a:p>
        </p:txBody>
      </p:sp>
      <p:sp>
        <p:nvSpPr>
          <p:cNvPr id="26" name="Rettangolo arrotondato 25"/>
          <p:cNvSpPr/>
          <p:nvPr/>
        </p:nvSpPr>
        <p:spPr>
          <a:xfrm>
            <a:off x="0" y="5294686"/>
            <a:ext cx="770333" cy="45841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347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laborazione 13">
            <a:extLst>
              <a:ext uri="{FF2B5EF4-FFF2-40B4-BE49-F238E27FC236}">
                <a16:creationId xmlns:a16="http://schemas.microsoft.com/office/drawing/2014/main" id="{D196522F-FD5B-4D98-8E11-918D3F154707}"/>
              </a:ext>
            </a:extLst>
          </p:cNvPr>
          <p:cNvSpPr/>
          <p:nvPr/>
        </p:nvSpPr>
        <p:spPr>
          <a:xfrm>
            <a:off x="0" y="395531"/>
            <a:ext cx="8146283" cy="2226598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5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Calcolo del MWRR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6" name="Goccia 15">
            <a:extLst>
              <a:ext uri="{FF2B5EF4-FFF2-40B4-BE49-F238E27FC236}">
                <a16:creationId xmlns:a16="http://schemas.microsoft.com/office/drawing/2014/main" id="{CAACC758-F1BB-41E1-A77A-2FC8748E68BC}"/>
              </a:ext>
            </a:extLst>
          </p:cNvPr>
          <p:cNvSpPr/>
          <p:nvPr/>
        </p:nvSpPr>
        <p:spPr>
          <a:xfrm rot="2700000">
            <a:off x="-2281607" y="5305277"/>
            <a:ext cx="264525" cy="216344"/>
          </a:xfrm>
          <a:prstGeom prst="teardrop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24" name="Rettangolo arrotondato 23"/>
          <p:cNvSpPr/>
          <p:nvPr/>
        </p:nvSpPr>
        <p:spPr>
          <a:xfrm>
            <a:off x="-4364358" y="-32577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 smtClean="0"/>
              <a:t>Note sviluppo</a:t>
            </a:r>
          </a:p>
          <a:p>
            <a:endParaRPr lang="it-IT" sz="1400" b="1" dirty="0"/>
          </a:p>
          <a:p>
            <a:r>
              <a:rPr lang="it-IT" sz="1400" dirty="0" smtClean="0"/>
              <a:t>Immagine formula visualizzata al tempo 4 è ricavata dalla slide originale </a:t>
            </a:r>
          </a:p>
          <a:p>
            <a:endParaRPr lang="it-IT" sz="1400" dirty="0" smtClean="0"/>
          </a:p>
          <a:p>
            <a:r>
              <a:rPr lang="it-IT" sz="1400" dirty="0" smtClean="0"/>
              <a:t>https://www.pexels.com/photo/bird-meal-animal-squirrel-34109/</a:t>
            </a:r>
          </a:p>
          <a:p>
            <a:endParaRPr lang="it-IT" sz="1400" dirty="0"/>
          </a:p>
          <a:p>
            <a:endParaRPr lang="it-IT" sz="1400" dirty="0"/>
          </a:p>
          <a:p>
            <a:endParaRPr lang="it-IT" sz="1400" dirty="0"/>
          </a:p>
          <a:p>
            <a:endParaRPr lang="it-IT" sz="1400" dirty="0"/>
          </a:p>
        </p:txBody>
      </p:sp>
      <p:sp>
        <p:nvSpPr>
          <p:cNvPr id="61" name="Elaborazione 60">
            <a:extLst>
              <a:ext uri="{FF2B5EF4-FFF2-40B4-BE49-F238E27FC236}">
                <a16:creationId xmlns:a16="http://schemas.microsoft.com/office/drawing/2014/main" id="{D196522F-FD5B-4D98-8E11-918D3F154707}"/>
              </a:ext>
            </a:extLst>
          </p:cNvPr>
          <p:cNvSpPr/>
          <p:nvPr/>
        </p:nvSpPr>
        <p:spPr>
          <a:xfrm>
            <a:off x="-1" y="4986635"/>
            <a:ext cx="8084128" cy="1830228"/>
          </a:xfrm>
          <a:prstGeom prst="flowChartProcess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1" name="Rettangolo arrotondato 70"/>
          <p:cNvSpPr/>
          <p:nvPr/>
        </p:nvSpPr>
        <p:spPr>
          <a:xfrm>
            <a:off x="6350315" y="1350813"/>
            <a:ext cx="375218" cy="42221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79" name="Rettangolo arrotondato 78"/>
          <p:cNvSpPr/>
          <p:nvPr/>
        </p:nvSpPr>
        <p:spPr>
          <a:xfrm>
            <a:off x="7172325" y="5134840"/>
            <a:ext cx="743283" cy="52301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7</a:t>
            </a:r>
            <a:endParaRPr lang="it-IT" dirty="0"/>
          </a:p>
        </p:txBody>
      </p:sp>
      <p:sp>
        <p:nvSpPr>
          <p:cNvPr id="86" name="Rettangolo arrotondato 85"/>
          <p:cNvSpPr/>
          <p:nvPr/>
        </p:nvSpPr>
        <p:spPr>
          <a:xfrm>
            <a:off x="6118814" y="2702182"/>
            <a:ext cx="385896" cy="3925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</a:t>
            </a:r>
            <a:endParaRPr lang="it-IT" dirty="0"/>
          </a:p>
        </p:txBody>
      </p:sp>
      <p:sp>
        <p:nvSpPr>
          <p:cNvPr id="46" name="CasellaDiTesto 45"/>
          <p:cNvSpPr txBox="1"/>
          <p:nvPr/>
        </p:nvSpPr>
        <p:spPr>
          <a:xfrm>
            <a:off x="1744819" y="1447098"/>
            <a:ext cx="4384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>
                <a:solidFill>
                  <a:schemeClr val="tx2">
                    <a:lumMod val="75000"/>
                  </a:schemeClr>
                </a:solidFill>
              </a:rPr>
              <a:t>Stesso risultato che con il TIR</a:t>
            </a:r>
            <a:endParaRPr lang="it-IT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943850" y="485776"/>
            <a:ext cx="4333875" cy="6372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2" name="CasellaDiTesto 51"/>
          <p:cNvSpPr txBox="1"/>
          <p:nvPr/>
        </p:nvSpPr>
        <p:spPr>
          <a:xfrm>
            <a:off x="762000" y="5191125"/>
            <a:ext cx="6858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>
                <a:solidFill>
                  <a:srgbClr val="18697C"/>
                </a:solidFill>
                <a:cs typeface="Arial" charset="0"/>
              </a:rPr>
              <a:t>Si considerano:</a:t>
            </a:r>
            <a:br>
              <a:rPr lang="it-IT" sz="2200" dirty="0" smtClean="0">
                <a:solidFill>
                  <a:srgbClr val="18697C"/>
                </a:solidFill>
                <a:cs typeface="Arial" charset="0"/>
              </a:rPr>
            </a:br>
            <a:r>
              <a:rPr lang="it-IT" sz="2200" dirty="0" smtClean="0">
                <a:solidFill>
                  <a:srgbClr val="18697C"/>
                </a:solidFill>
                <a:cs typeface="Arial" charset="0"/>
              </a:rPr>
              <a:t>contributo del gestore</a:t>
            </a:r>
            <a:br>
              <a:rPr lang="it-IT" sz="2200" dirty="0" smtClean="0">
                <a:solidFill>
                  <a:srgbClr val="18697C"/>
                </a:solidFill>
                <a:cs typeface="Arial" charset="0"/>
              </a:rPr>
            </a:br>
            <a:r>
              <a:rPr lang="it-IT" sz="2200" dirty="0" smtClean="0">
                <a:solidFill>
                  <a:srgbClr val="18697C"/>
                </a:solidFill>
                <a:cs typeface="Arial" charset="0"/>
              </a:rPr>
              <a:t>effetto investimenti/disinvestimenti del cliente</a:t>
            </a:r>
            <a:endParaRPr lang="it-IT" sz="2200" dirty="0">
              <a:solidFill>
                <a:srgbClr val="18697C"/>
              </a:solidFill>
            </a:endParaRPr>
          </a:p>
        </p:txBody>
      </p:sp>
      <p:sp>
        <p:nvSpPr>
          <p:cNvPr id="53" name="Rettangolo arrotondato 52"/>
          <p:cNvSpPr/>
          <p:nvPr/>
        </p:nvSpPr>
        <p:spPr>
          <a:xfrm>
            <a:off x="1449665" y="2340983"/>
            <a:ext cx="445810" cy="39269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27186AD6-060E-4A5F-9A0A-AF35D77334FB}"/>
              </a:ext>
            </a:extLst>
          </p:cNvPr>
          <p:cNvSpPr txBox="1"/>
          <p:nvPr/>
        </p:nvSpPr>
        <p:spPr>
          <a:xfrm>
            <a:off x="0" y="658511"/>
            <a:ext cx="7845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spcBef>
                <a:spcPts val="1000"/>
              </a:spcBef>
              <a:defRPr/>
            </a:pPr>
            <a:r>
              <a:rPr lang="it-IT" sz="24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Money </a:t>
            </a:r>
            <a:r>
              <a:rPr lang="it-IT" sz="2400" b="1" dirty="0" err="1" smtClean="0">
                <a:latin typeface="Tempus Sans ITC" panose="04020404030D07020202" pitchFamily="82" charset="0"/>
                <a:cs typeface="Gisha" panose="020B0502040204020203" pitchFamily="34" charset="-79"/>
              </a:rPr>
              <a:t>Weighted</a:t>
            </a:r>
            <a:r>
              <a:rPr lang="it-IT" sz="24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 Rate </a:t>
            </a:r>
            <a:r>
              <a:rPr lang="it-IT" sz="2400" b="1" dirty="0" err="1" smtClean="0">
                <a:latin typeface="Tempus Sans ITC" panose="04020404030D07020202" pitchFamily="82" charset="0"/>
                <a:cs typeface="Gisha" panose="020B0502040204020203" pitchFamily="34" charset="-79"/>
              </a:rPr>
              <a:t>of</a:t>
            </a:r>
            <a:r>
              <a:rPr lang="it-IT" sz="24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 </a:t>
            </a:r>
            <a:r>
              <a:rPr lang="it-IT" sz="2400" b="1" dirty="0" err="1" smtClean="0">
                <a:latin typeface="Tempus Sans ITC" panose="04020404030D07020202" pitchFamily="82" charset="0"/>
                <a:cs typeface="Gisha" panose="020B0502040204020203" pitchFamily="34" charset="-79"/>
              </a:rPr>
              <a:t>Return</a:t>
            </a:r>
            <a:endParaRPr lang="it-IT" sz="2400" b="1" dirty="0" smtClean="0">
              <a:latin typeface="Tempus Sans ITC" panose="04020404030D07020202" pitchFamily="82" charset="0"/>
              <a:cs typeface="Gisha" panose="020B0502040204020203" pitchFamily="34" charset="-79"/>
            </a:endParaRPr>
          </a:p>
        </p:txBody>
      </p:sp>
      <p:sp>
        <p:nvSpPr>
          <p:cNvPr id="27" name="Rettangolo arrotondato 26"/>
          <p:cNvSpPr/>
          <p:nvPr/>
        </p:nvSpPr>
        <p:spPr>
          <a:xfrm>
            <a:off x="6130769" y="606567"/>
            <a:ext cx="263082" cy="42560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FFFFFF">
                <a:alpha val="0"/>
                <a:tint val="45000"/>
                <a:satMod val="400000"/>
              </a:srgbClr>
            </a:duotone>
          </a:blip>
          <a:srcRect l="24792"/>
          <a:stretch>
            <a:fillRect/>
          </a:stretch>
        </p:blipFill>
        <p:spPr bwMode="auto">
          <a:xfrm>
            <a:off x="2571750" y="2686049"/>
            <a:ext cx="3438526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Rettangolo 32"/>
          <p:cNvSpPr/>
          <p:nvPr/>
        </p:nvSpPr>
        <p:spPr>
          <a:xfrm rot="1147636">
            <a:off x="887541" y="2441928"/>
            <a:ext cx="839106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AC356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%</a:t>
            </a:r>
            <a:endParaRPr lang="it-IT" sz="6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AC356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5" name="CasellaDiTesto 34"/>
          <p:cNvSpPr txBox="1"/>
          <p:nvPr/>
        </p:nvSpPr>
        <p:spPr>
          <a:xfrm>
            <a:off x="1" y="4142673"/>
            <a:ext cx="82295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dirty="0" smtClean="0">
                <a:solidFill>
                  <a:schemeClr val="tx2">
                    <a:lumMod val="75000"/>
                  </a:schemeClr>
                </a:solidFill>
              </a:rPr>
              <a:t>Ponderare i flussi in base al T </a:t>
            </a:r>
          </a:p>
          <a:p>
            <a:pPr algn="ctr"/>
            <a:r>
              <a:rPr lang="it-IT" sz="2200" dirty="0" smtClean="0">
                <a:solidFill>
                  <a:schemeClr val="tx2">
                    <a:lumMod val="75000"/>
                  </a:schemeClr>
                </a:solidFill>
              </a:rPr>
              <a:t>che li separa dal periodo considerato</a:t>
            </a:r>
            <a:endParaRPr lang="it-IT" sz="2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" name="Freccia in giù 35"/>
          <p:cNvSpPr/>
          <p:nvPr/>
        </p:nvSpPr>
        <p:spPr>
          <a:xfrm>
            <a:off x="3371850" y="3657601"/>
            <a:ext cx="657225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8" name="Connettore 1 37"/>
          <p:cNvCxnSpPr/>
          <p:nvPr/>
        </p:nvCxnSpPr>
        <p:spPr>
          <a:xfrm>
            <a:off x="2609850" y="3657600"/>
            <a:ext cx="1628775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tangolo arrotondato 74"/>
          <p:cNvSpPr/>
          <p:nvPr/>
        </p:nvSpPr>
        <p:spPr>
          <a:xfrm>
            <a:off x="1897445" y="3548536"/>
            <a:ext cx="441960" cy="5024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5</a:t>
            </a:r>
          </a:p>
        </p:txBody>
      </p:sp>
      <p:sp>
        <p:nvSpPr>
          <p:cNvPr id="40" name="Rettangolo arrotondato 39"/>
          <p:cNvSpPr/>
          <p:nvPr/>
        </p:nvSpPr>
        <p:spPr>
          <a:xfrm>
            <a:off x="1021145" y="4139086"/>
            <a:ext cx="441960" cy="5024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6</a:t>
            </a:r>
          </a:p>
        </p:txBody>
      </p:sp>
      <p:sp>
        <p:nvSpPr>
          <p:cNvPr id="28" name="Goccia 27">
            <a:extLst>
              <a:ext uri="{FF2B5EF4-FFF2-40B4-BE49-F238E27FC236}">
                <a16:creationId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531098" y="5667974"/>
            <a:ext cx="189585" cy="223409"/>
          </a:xfrm>
          <a:prstGeom prst="teardrop">
            <a:avLst>
              <a:gd name="adj" fmla="val 102018"/>
            </a:avLst>
          </a:prstGeom>
          <a:solidFill>
            <a:schemeClr val="tx1"/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Goccia 28">
            <a:extLst>
              <a:ext uri="{FF2B5EF4-FFF2-40B4-BE49-F238E27FC236}">
                <a16:creationId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550148" y="6010874"/>
            <a:ext cx="189585" cy="223409"/>
          </a:xfrm>
          <a:prstGeom prst="teardrop">
            <a:avLst>
              <a:gd name="adj" fmla="val 102018"/>
            </a:avLst>
          </a:prstGeom>
          <a:solidFill>
            <a:schemeClr val="tx1"/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682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cumento 11"/>
          <p:cNvSpPr/>
          <p:nvPr/>
        </p:nvSpPr>
        <p:spPr>
          <a:xfrm>
            <a:off x="-13525" y="338554"/>
            <a:ext cx="6019470" cy="381781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6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Calcolo del TWRR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5BD0707-0870-4F01-8A0A-F9DD33BECCF0}"/>
              </a:ext>
            </a:extLst>
          </p:cNvPr>
          <p:cNvSpPr/>
          <p:nvPr/>
        </p:nvSpPr>
        <p:spPr>
          <a:xfrm>
            <a:off x="-2957957" y="7464"/>
            <a:ext cx="2945460" cy="395493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/>
              <a:t>Note sviluppo</a:t>
            </a:r>
          </a:p>
          <a:p>
            <a:endParaRPr lang="it-IT" b="1" dirty="0"/>
          </a:p>
          <a:p>
            <a:r>
              <a:rPr lang="it-IT" b="1" dirty="0"/>
              <a:t>Immagini</a:t>
            </a:r>
          </a:p>
          <a:p>
            <a:endParaRPr lang="it-IT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endParaRPr lang="it-IT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r>
              <a:rPr lang="it-IT" dirty="0" smtClean="0">
                <a:latin typeface="Gisha" panose="020B0502040204020203" pitchFamily="34" charset="-79"/>
                <a:cs typeface="Gisha" panose="020B0502040204020203" pitchFamily="34" charset="-79"/>
              </a:rPr>
              <a:t>La formula si trova nella </a:t>
            </a:r>
            <a:r>
              <a:rPr lang="it-IT" dirty="0" err="1" smtClean="0">
                <a:latin typeface="Gisha" panose="020B0502040204020203" pitchFamily="34" charset="-79"/>
                <a:cs typeface="Gisha" panose="020B0502040204020203" pitchFamily="34" charset="-79"/>
              </a:rPr>
              <a:t>rpesentaz</a:t>
            </a:r>
            <a:r>
              <a:rPr lang="it-IT" dirty="0" smtClean="0">
                <a:latin typeface="Gisha" panose="020B0502040204020203" pitchFamily="34" charset="-79"/>
                <a:cs typeface="Gisha" panose="020B0502040204020203" pitchFamily="34" charset="-79"/>
              </a:rPr>
              <a:t> originale slide 105</a:t>
            </a:r>
            <a:endParaRPr lang="it-IT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39" name="Rettangolo arrotondato 38"/>
          <p:cNvSpPr/>
          <p:nvPr/>
        </p:nvSpPr>
        <p:spPr>
          <a:xfrm>
            <a:off x="2486977" y="4383856"/>
            <a:ext cx="441960" cy="5024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</a:t>
            </a:r>
            <a:endParaRPr lang="it-IT" dirty="0"/>
          </a:p>
        </p:txBody>
      </p:sp>
      <p:sp>
        <p:nvSpPr>
          <p:cNvPr id="34" name="Rettangolo arrotondato 33"/>
          <p:cNvSpPr/>
          <p:nvPr/>
        </p:nvSpPr>
        <p:spPr>
          <a:xfrm>
            <a:off x="5462236" y="553493"/>
            <a:ext cx="460588" cy="40247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6258628" y="1364681"/>
            <a:ext cx="5651432" cy="89255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sz="2600" b="1" dirty="0" smtClean="0">
                <a:solidFill>
                  <a:srgbClr val="C00000"/>
                </a:solidFill>
              </a:rPr>
              <a:t>1.  </a:t>
            </a:r>
            <a:r>
              <a:rPr lang="it-IT" sz="2600" dirty="0" smtClean="0"/>
              <a:t>Si  </a:t>
            </a:r>
            <a:r>
              <a:rPr lang="it-IT" sz="2600" dirty="0" smtClean="0">
                <a:solidFill>
                  <a:srgbClr val="B01513"/>
                </a:solidFill>
              </a:rPr>
              <a:t>calcolano i rendimenti </a:t>
            </a:r>
            <a:r>
              <a:rPr lang="it-IT" sz="2600" dirty="0" smtClean="0"/>
              <a:t>dei singoli flussi dell’investimento.</a:t>
            </a:r>
          </a:p>
        </p:txBody>
      </p:sp>
      <p:sp>
        <p:nvSpPr>
          <p:cNvPr id="5" name="Rettangolo 4"/>
          <p:cNvSpPr/>
          <p:nvPr/>
        </p:nvSpPr>
        <p:spPr>
          <a:xfrm>
            <a:off x="6279410" y="2988898"/>
            <a:ext cx="5651432" cy="129266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2600" b="1" dirty="0" smtClean="0">
                <a:solidFill>
                  <a:srgbClr val="C00000"/>
                </a:solidFill>
              </a:rPr>
              <a:t>2. </a:t>
            </a:r>
            <a:r>
              <a:rPr lang="it-IT" sz="2600" dirty="0" smtClean="0"/>
              <a:t>Si  utilizza la </a:t>
            </a:r>
            <a:r>
              <a:rPr lang="it-IT" sz="2600" dirty="0" smtClean="0">
                <a:solidFill>
                  <a:srgbClr val="B01513"/>
                </a:solidFill>
              </a:rPr>
              <a:t>media geometrica</a:t>
            </a:r>
            <a:r>
              <a:rPr lang="it-IT" sz="2600" dirty="0" smtClean="0"/>
              <a:t> dei singoli rendimenti per concatenarli.</a:t>
            </a:r>
          </a:p>
        </p:txBody>
      </p:sp>
      <p:sp>
        <p:nvSpPr>
          <p:cNvPr id="7" name="Rettangolo 6"/>
          <p:cNvSpPr/>
          <p:nvPr/>
        </p:nvSpPr>
        <p:spPr>
          <a:xfrm>
            <a:off x="6230053" y="4994523"/>
            <a:ext cx="5651432" cy="129266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2600" dirty="0" smtClean="0">
                <a:cs typeface="Arial" charset="0"/>
              </a:rPr>
              <a:t> Per  confrontare il risultato del portafoglio con altri portafogli o con il benchmark di riferimento.</a:t>
            </a:r>
            <a:endParaRPr lang="it-IT" sz="2600" dirty="0"/>
          </a:p>
        </p:txBody>
      </p:sp>
      <p:sp>
        <p:nvSpPr>
          <p:cNvPr id="44" name="Rettangolo arrotondato 43"/>
          <p:cNvSpPr/>
          <p:nvPr/>
        </p:nvSpPr>
        <p:spPr>
          <a:xfrm>
            <a:off x="11241321" y="718090"/>
            <a:ext cx="950679" cy="512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6-8</a:t>
            </a:r>
            <a:endParaRPr lang="it-IT" dirty="0"/>
          </a:p>
        </p:txBody>
      </p:sp>
      <p:sp>
        <p:nvSpPr>
          <p:cNvPr id="28" name="Rettangolo arrotondato 27"/>
          <p:cNvSpPr/>
          <p:nvPr/>
        </p:nvSpPr>
        <p:spPr>
          <a:xfrm>
            <a:off x="5595503" y="1532660"/>
            <a:ext cx="443349" cy="44334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21" name="Rettangolo 20"/>
          <p:cNvSpPr/>
          <p:nvPr/>
        </p:nvSpPr>
        <p:spPr>
          <a:xfrm>
            <a:off x="200025" y="1591579"/>
            <a:ext cx="56627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b="1" dirty="0" smtClean="0"/>
              <a:t>Per calcolare il reale operatore del gestore</a:t>
            </a:r>
            <a:endParaRPr lang="it-IT" sz="2400" dirty="0" smtClean="0"/>
          </a:p>
        </p:txBody>
      </p:sp>
      <p:sp>
        <p:nvSpPr>
          <p:cNvPr id="23" name="Rettangolo 22"/>
          <p:cNvSpPr/>
          <p:nvPr/>
        </p:nvSpPr>
        <p:spPr>
          <a:xfrm>
            <a:off x="318979" y="2689560"/>
            <a:ext cx="56627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b="1" dirty="0" smtClean="0"/>
              <a:t>Non si considera la dinamica temporale dei flussi di cassa</a:t>
            </a:r>
            <a:endParaRPr lang="it-IT" sz="2400" dirty="0" smtClean="0"/>
          </a:p>
        </p:txBody>
      </p:sp>
      <p:sp>
        <p:nvSpPr>
          <p:cNvPr id="24" name="Rettangolo arrotondato 23"/>
          <p:cNvSpPr/>
          <p:nvPr/>
        </p:nvSpPr>
        <p:spPr>
          <a:xfrm>
            <a:off x="4433453" y="2240982"/>
            <a:ext cx="443349" cy="44334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0" y="703742"/>
            <a:ext cx="5857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err="1" smtClean="0">
                <a:latin typeface="Tempus Sans ITC" panose="04020404030D07020202" pitchFamily="82" charset="0"/>
                <a:cs typeface="Gisha" panose="020B0502040204020203" pitchFamily="34" charset="-79"/>
              </a:rPr>
              <a:t>Time</a:t>
            </a:r>
            <a:r>
              <a:rPr lang="it-IT" sz="32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 </a:t>
            </a:r>
            <a:r>
              <a:rPr lang="it-IT" sz="3200" b="1" dirty="0" err="1" smtClean="0">
                <a:latin typeface="Tempus Sans ITC" panose="04020404030D07020202" pitchFamily="82" charset="0"/>
                <a:cs typeface="Gisha" panose="020B0502040204020203" pitchFamily="34" charset="-79"/>
              </a:rPr>
              <a:t>Weighted</a:t>
            </a:r>
            <a:r>
              <a:rPr lang="it-IT" sz="32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 Rate </a:t>
            </a:r>
            <a:r>
              <a:rPr lang="it-IT" sz="3200" b="1" dirty="0" err="1" smtClean="0">
                <a:latin typeface="Tempus Sans ITC" panose="04020404030D07020202" pitchFamily="82" charset="0"/>
                <a:cs typeface="Gisha" panose="020B0502040204020203" pitchFamily="34" charset="-79"/>
              </a:rPr>
              <a:t>of</a:t>
            </a:r>
            <a:r>
              <a:rPr lang="it-IT" sz="32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 </a:t>
            </a:r>
            <a:r>
              <a:rPr lang="it-IT" sz="3200" b="1" dirty="0" err="1" smtClean="0">
                <a:latin typeface="Tempus Sans ITC" panose="04020404030D07020202" pitchFamily="82" charset="0"/>
                <a:cs typeface="Gisha" panose="020B0502040204020203" pitchFamily="34" charset="-79"/>
              </a:rPr>
              <a:t>Return</a:t>
            </a:r>
            <a:endParaRPr lang="it-IT" sz="3200" dirty="0"/>
          </a:p>
        </p:txBody>
      </p:sp>
      <p:sp>
        <p:nvSpPr>
          <p:cNvPr id="30" name="Rettangolo arrotondato 29"/>
          <p:cNvSpPr/>
          <p:nvPr/>
        </p:nvSpPr>
        <p:spPr>
          <a:xfrm>
            <a:off x="2156838" y="5931362"/>
            <a:ext cx="441960" cy="5024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5</a:t>
            </a:r>
            <a:endParaRPr lang="it-IT" dirty="0"/>
          </a:p>
        </p:txBody>
      </p:sp>
      <p:sp>
        <p:nvSpPr>
          <p:cNvPr id="26" name="Freccia in giù 25"/>
          <p:cNvSpPr/>
          <p:nvPr/>
        </p:nvSpPr>
        <p:spPr>
          <a:xfrm rot="18851802">
            <a:off x="5927585" y="4720211"/>
            <a:ext cx="526428" cy="4168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tangolo 1"/>
              <p:cNvSpPr/>
              <p:nvPr/>
            </p:nvSpPr>
            <p:spPr>
              <a:xfrm>
                <a:off x="218013" y="4928637"/>
                <a:ext cx="555639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lvl="1" algn="just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>
                          <a:latin typeface="Cambria Math" panose="02040503050406030204" pitchFamily="18" charset="0"/>
                        </a:rPr>
                        <m:t>𝑇𝑊𝑅𝑅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 = (1+</m:t>
                      </m:r>
                      <m:sSub>
                        <m:sSub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it-IT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(1+</m:t>
                      </m:r>
                      <m:sSub>
                        <m:sSub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it-IT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×…×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(1+</m:t>
                      </m:r>
                      <m:sSub>
                        <m:sSub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2000" i="1">
                          <a:latin typeface="Cambria Math" panose="02040503050406030204" pitchFamily="18" charset="0"/>
                        </a:rPr>
                        <m:t>)−1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2" name="Rettango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013" y="4928637"/>
                <a:ext cx="555639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081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laborazione 13">
            <a:extLst>
              <a:ext uri="{FF2B5EF4-FFF2-40B4-BE49-F238E27FC236}">
                <a16:creationId xmlns:a16="http://schemas.microsoft.com/office/drawing/2014/main" id="{D196522F-FD5B-4D98-8E11-918D3F154707}"/>
              </a:ext>
            </a:extLst>
          </p:cNvPr>
          <p:cNvSpPr/>
          <p:nvPr/>
        </p:nvSpPr>
        <p:spPr>
          <a:xfrm>
            <a:off x="0" y="395531"/>
            <a:ext cx="8146283" cy="2226598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7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Applicazione delle formule per il calcolo dei rendimenti realizzati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6" name="Goccia 15">
            <a:extLst>
              <a:ext uri="{FF2B5EF4-FFF2-40B4-BE49-F238E27FC236}">
                <a16:creationId xmlns:a16="http://schemas.microsoft.com/office/drawing/2014/main" id="{CAACC758-F1BB-41E1-A77A-2FC8748E68BC}"/>
              </a:ext>
            </a:extLst>
          </p:cNvPr>
          <p:cNvSpPr/>
          <p:nvPr/>
        </p:nvSpPr>
        <p:spPr>
          <a:xfrm rot="2700000">
            <a:off x="-2281607" y="5305277"/>
            <a:ext cx="264525" cy="216344"/>
          </a:xfrm>
          <a:prstGeom prst="teardrop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24" name="Rettangolo arrotondato 23"/>
          <p:cNvSpPr/>
          <p:nvPr/>
        </p:nvSpPr>
        <p:spPr>
          <a:xfrm>
            <a:off x="-4364358" y="-32577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 smtClean="0"/>
              <a:t>Note sviluppo</a:t>
            </a:r>
          </a:p>
          <a:p>
            <a:endParaRPr lang="it-IT" sz="1400" b="1" dirty="0"/>
          </a:p>
          <a:p>
            <a:r>
              <a:rPr lang="it-IT" sz="1400" dirty="0" smtClean="0">
                <a:hlinkClick r:id="rId3"/>
              </a:rPr>
              <a:t>https://www.pexels.com/photo/black-calculator-near-ballpoint-pen-on-white-printed-paper-53621/</a:t>
            </a:r>
            <a:endParaRPr lang="it-IT" sz="1400" dirty="0" smtClean="0"/>
          </a:p>
          <a:p>
            <a:endParaRPr lang="it-IT" sz="1400" dirty="0" smtClean="0"/>
          </a:p>
          <a:p>
            <a:r>
              <a:rPr lang="it-IT" sz="1400" dirty="0" smtClean="0"/>
              <a:t>(ricolorata)</a:t>
            </a:r>
            <a:endParaRPr lang="it-IT" sz="1400" dirty="0"/>
          </a:p>
          <a:p>
            <a:endParaRPr lang="it-IT" sz="1400" dirty="0" smtClean="0"/>
          </a:p>
          <a:p>
            <a:endParaRPr lang="it-IT" sz="1400" dirty="0"/>
          </a:p>
          <a:p>
            <a:r>
              <a:rPr lang="it-IT" sz="1400" dirty="0" smtClean="0"/>
              <a:t>Al clic su info </a:t>
            </a:r>
            <a:r>
              <a:rPr lang="it-IT" sz="1400" dirty="0" err="1" smtClean="0"/>
              <a:t>point</a:t>
            </a:r>
            <a:r>
              <a:rPr lang="it-IT" sz="1400" dirty="0" smtClean="0"/>
              <a:t> si apre pop up con timer 2 minuti e dentro le tre immagini </a:t>
            </a:r>
            <a:r>
              <a:rPr lang="it-IT" sz="1400" dirty="0" err="1" smtClean="0"/>
              <a:t>pressenti</a:t>
            </a:r>
            <a:r>
              <a:rPr lang="it-IT" sz="1400" dirty="0" smtClean="0"/>
              <a:t> nelle prossime slide.</a:t>
            </a:r>
          </a:p>
          <a:p>
            <a:r>
              <a:rPr lang="it-IT" sz="1400" dirty="0" smtClean="0"/>
              <a:t>Sotto l’ultima ci deve essere anche un link con scritto</a:t>
            </a:r>
          </a:p>
          <a:p>
            <a:endParaRPr lang="it-IT" sz="1400" dirty="0"/>
          </a:p>
          <a:p>
            <a:r>
              <a:rPr lang="it-IT" sz="1400" dirty="0" smtClean="0"/>
              <a:t>Per scaricare questo materiale fai </a:t>
            </a:r>
            <a:r>
              <a:rPr lang="it-IT" sz="1400" b="1" dirty="0" smtClean="0"/>
              <a:t>click qui</a:t>
            </a:r>
            <a:endParaRPr lang="it-IT" sz="1400" b="1" dirty="0"/>
          </a:p>
          <a:p>
            <a:endParaRPr lang="it-IT" sz="1400" dirty="0"/>
          </a:p>
        </p:txBody>
      </p:sp>
      <p:sp>
        <p:nvSpPr>
          <p:cNvPr id="61" name="Elaborazione 60">
            <a:extLst>
              <a:ext uri="{FF2B5EF4-FFF2-40B4-BE49-F238E27FC236}">
                <a16:creationId xmlns:a16="http://schemas.microsoft.com/office/drawing/2014/main" id="{D196522F-FD5B-4D98-8E11-918D3F154707}"/>
              </a:ext>
            </a:extLst>
          </p:cNvPr>
          <p:cNvSpPr/>
          <p:nvPr/>
        </p:nvSpPr>
        <p:spPr>
          <a:xfrm>
            <a:off x="-1" y="4986635"/>
            <a:ext cx="8084128" cy="1830228"/>
          </a:xfrm>
          <a:prstGeom prst="flowChartProcess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9" name="Rettangolo arrotondato 78"/>
          <p:cNvSpPr/>
          <p:nvPr/>
        </p:nvSpPr>
        <p:spPr>
          <a:xfrm>
            <a:off x="7172325" y="5134840"/>
            <a:ext cx="485775" cy="38013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86" name="Rettangolo arrotondato 85"/>
          <p:cNvSpPr/>
          <p:nvPr/>
        </p:nvSpPr>
        <p:spPr>
          <a:xfrm>
            <a:off x="7318964" y="2654557"/>
            <a:ext cx="385896" cy="3925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7943850" y="495300"/>
            <a:ext cx="4333875" cy="636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2" name="CasellaDiTesto 51"/>
          <p:cNvSpPr txBox="1"/>
          <p:nvPr/>
        </p:nvSpPr>
        <p:spPr>
          <a:xfrm>
            <a:off x="571500" y="771525"/>
            <a:ext cx="685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cs typeface="Arial" charset="0"/>
              </a:rPr>
              <a:t> Il tasso interno di rendimento è quel tasso unico per il quale la sommatoria algebrica del  VAN dei singoli flussi (conferimenti e/o prelievi) è uguale a zero.</a:t>
            </a:r>
            <a:endParaRPr lang="it-IT" sz="2400" dirty="0"/>
          </a:p>
        </p:txBody>
      </p:sp>
      <p:sp>
        <p:nvSpPr>
          <p:cNvPr id="27" name="Rettangolo arrotondato 26"/>
          <p:cNvSpPr/>
          <p:nvPr/>
        </p:nvSpPr>
        <p:spPr>
          <a:xfrm>
            <a:off x="7302344" y="971550"/>
            <a:ext cx="412906" cy="457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26" name="Rettangolo 25"/>
          <p:cNvSpPr/>
          <p:nvPr/>
        </p:nvSpPr>
        <p:spPr>
          <a:xfrm>
            <a:off x="733425" y="316736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2400" dirty="0" smtClean="0">
                <a:cs typeface="Arial" charset="0"/>
              </a:rPr>
              <a:t>L’indice MWWR è dato dal rapporto tra il risultato di gestione e la consistenza media del capitale investito.</a:t>
            </a:r>
          </a:p>
        </p:txBody>
      </p:sp>
      <p:sp>
        <p:nvSpPr>
          <p:cNvPr id="28" name="Rettangolo 27"/>
          <p:cNvSpPr/>
          <p:nvPr/>
        </p:nvSpPr>
        <p:spPr>
          <a:xfrm>
            <a:off x="714375" y="529143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2400" dirty="0" smtClean="0">
                <a:cs typeface="Arial" charset="0"/>
              </a:rPr>
              <a:t>L’indice TWRR è dato dalla media geometrica dei rendimenti </a:t>
            </a:r>
            <a:r>
              <a:rPr lang="it-IT" sz="2400" dirty="0" err="1" smtClean="0">
                <a:cs typeface="Arial" charset="0"/>
              </a:rPr>
              <a:t>sottoperiodali</a:t>
            </a:r>
            <a:r>
              <a:rPr lang="it-IT" sz="2400" dirty="0" smtClean="0">
                <a:cs typeface="Arial" charset="0"/>
              </a:rPr>
              <a:t>.</a:t>
            </a:r>
          </a:p>
        </p:txBody>
      </p:sp>
      <p:pic>
        <p:nvPicPr>
          <p:cNvPr id="30" name="Immagine 29">
            <a:extLst>
              <a:ext uri="{FF2B5EF4-FFF2-40B4-BE49-F238E27FC236}">
                <a16:creationId xmlns:a16="http://schemas.microsoft.com/office/drawing/2014/main" id="{088C000B-1634-4045-A4B4-8C7E9B4922A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230" y="5992434"/>
            <a:ext cx="758090" cy="758090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AF1E612F-E871-41C3-93FC-8FB6829603D9}"/>
              </a:ext>
            </a:extLst>
          </p:cNvPr>
          <p:cNvSpPr txBox="1"/>
          <p:nvPr/>
        </p:nvSpPr>
        <p:spPr>
          <a:xfrm>
            <a:off x="8659715" y="6553779"/>
            <a:ext cx="3532285" cy="2805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 clic sull'info point per approfondire l’argomento</a:t>
            </a:r>
          </a:p>
        </p:txBody>
      </p:sp>
    </p:spTree>
    <p:extLst>
      <p:ext uri="{BB962C8B-B14F-4D97-AF65-F5344CB8AC3E}">
        <p14:creationId xmlns:p14="http://schemas.microsoft.com/office/powerpoint/2010/main" val="153682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immagine 3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Segnaposto testo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immagine 5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7" name="Segnaposto testo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immagine 7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9" name="Segnaposto testo 8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immagine 9"/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11" name="Rettangolo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2" name="Gruppo 195"/>
          <p:cNvGrpSpPr/>
          <p:nvPr/>
        </p:nvGrpSpPr>
        <p:grpSpPr>
          <a:xfrm>
            <a:off x="695325" y="460619"/>
            <a:ext cx="11496675" cy="5936761"/>
            <a:chOff x="442913" y="1412776"/>
            <a:chExt cx="8316912" cy="5056287"/>
          </a:xfrm>
        </p:grpSpPr>
        <p:sp>
          <p:nvSpPr>
            <p:cNvPr id="13" name="AutoShape 2"/>
            <p:cNvSpPr>
              <a:spLocks noChangeAspect="1" noChangeArrowheads="1" noTextEdit="1"/>
            </p:cNvSpPr>
            <p:nvPr/>
          </p:nvSpPr>
          <p:spPr bwMode="auto">
            <a:xfrm>
              <a:off x="461963" y="3565525"/>
              <a:ext cx="8297862" cy="2903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4" name="Text Box 3"/>
            <p:cNvSpPr txBox="1">
              <a:spLocks noChangeArrowheads="1"/>
            </p:cNvSpPr>
            <p:nvPr/>
          </p:nvSpPr>
          <p:spPr bwMode="auto">
            <a:xfrm>
              <a:off x="1364252" y="1412776"/>
              <a:ext cx="6640513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marL="457200" indent="-457200" algn="l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676400" indent="-457200" algn="l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2324100" indent="-457200" algn="l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971800" indent="-457200" algn="l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34290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38862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43434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48006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r>
                <a:rPr lang="it-IT" altLang="it-IT" sz="2000" b="1" dirty="0" smtClean="0">
                  <a:solidFill>
                    <a:srgbClr val="C00000"/>
                  </a:solidFill>
                  <a:cs typeface="Times New Roman" pitchFamily="18" charset="0"/>
                </a:rPr>
                <a:t>Applicazione formula del TIR</a:t>
              </a:r>
              <a:endParaRPr lang="it-IT" altLang="it-IT" sz="2000" b="1" dirty="0">
                <a:solidFill>
                  <a:srgbClr val="C00000"/>
                </a:solidFill>
                <a:cs typeface="Times New Roman" pitchFamily="18" charset="0"/>
              </a:endParaRPr>
            </a:p>
            <a:p>
              <a:pPr eaLnBrk="0" hangingPunct="0"/>
              <a:endParaRPr lang="it-IT" altLang="it-IT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endParaRPr>
            </a:p>
            <a:p>
              <a:pPr lvl="1" eaLnBrk="0" hangingPunct="0"/>
              <a:r>
                <a:rPr lang="it-IT" altLang="it-IT" b="1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itchFamily="18" charset="0"/>
                </a:rPr>
                <a:t>	</a:t>
              </a:r>
            </a:p>
          </p:txBody>
        </p:sp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3561353" y="2200456"/>
              <a:ext cx="4514850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endParaRPr lang="it-IT" altLang="it-IT" sz="1200" dirty="0">
                <a:solidFill>
                  <a:srgbClr val="000000"/>
                </a:solidFill>
              </a:endParaRPr>
            </a:p>
            <a:p>
              <a:pPr algn="l"/>
              <a:r>
                <a:rPr lang="it-IT" altLang="it-IT" sz="1200" dirty="0" smtClean="0">
                  <a:solidFill>
                    <a:srgbClr val="000000"/>
                  </a:solidFill>
                </a:rPr>
                <a:t>Flussi </a:t>
              </a:r>
              <a:r>
                <a:rPr lang="it-IT" altLang="it-IT" sz="1200" dirty="0">
                  <a:solidFill>
                    <a:srgbClr val="000000"/>
                  </a:solidFill>
                </a:rPr>
                <a:t>= flussi di capitale conferiti e/o prelevati</a:t>
              </a:r>
            </a:p>
            <a:p>
              <a:pPr algn="l"/>
              <a:r>
                <a:rPr lang="it-IT" altLang="it-IT" sz="1200" dirty="0">
                  <a:solidFill>
                    <a:srgbClr val="000000"/>
                  </a:solidFill>
                </a:rPr>
                <a:t>K = numero dei flussi</a:t>
              </a:r>
            </a:p>
            <a:p>
              <a:pPr algn="l"/>
              <a:r>
                <a:rPr lang="it-IT" altLang="it-IT" sz="1200" dirty="0">
                  <a:solidFill>
                    <a:srgbClr val="000000"/>
                  </a:solidFill>
                </a:rPr>
                <a:t>t</a:t>
              </a:r>
              <a:r>
                <a:rPr lang="it-IT" altLang="it-IT" sz="1200" baseline="-25000" dirty="0">
                  <a:solidFill>
                    <a:srgbClr val="000000"/>
                  </a:solidFill>
                </a:rPr>
                <a:t>i</a:t>
              </a:r>
              <a:r>
                <a:rPr lang="it-IT" altLang="it-IT" sz="1200" dirty="0">
                  <a:solidFill>
                    <a:srgbClr val="000000"/>
                  </a:solidFill>
                </a:rPr>
                <a:t> = Tempo i-esimo dei </a:t>
              </a:r>
              <a:r>
                <a:rPr lang="it-IT" altLang="it-IT" sz="1200" dirty="0" smtClean="0">
                  <a:solidFill>
                    <a:srgbClr val="000000"/>
                  </a:solidFill>
                </a:rPr>
                <a:t>flussi</a:t>
              </a:r>
              <a:endParaRPr lang="it-IT" altLang="it-IT" sz="1200" dirty="0">
                <a:solidFill>
                  <a:srgbClr val="000000"/>
                </a:solidFill>
              </a:endParaRPr>
            </a:p>
          </p:txBody>
        </p:sp>
        <p:graphicFrame>
          <p:nvGraphicFramePr>
            <p:cNvPr id="16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53968054"/>
                </p:ext>
              </p:extLst>
            </p:nvPr>
          </p:nvGraphicFramePr>
          <p:xfrm>
            <a:off x="1072120" y="2273300"/>
            <a:ext cx="2217737" cy="636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" name="Equazione" r:id="rId3" imgW="1511280" imgH="431640" progId="Equation.3">
                    <p:embed/>
                  </p:oleObj>
                </mc:Choice>
                <mc:Fallback>
                  <p:oleObj name="Equazione" r:id="rId3" imgW="1511280" imgH="431640" progId="Equation.3">
                    <p:embed/>
                    <p:pic>
                      <p:nvPicPr>
                        <p:cNvPr id="20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2120" y="2273300"/>
                          <a:ext cx="2217737" cy="6365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Rectangle 8"/>
            <p:cNvSpPr>
              <a:spLocks noChangeArrowheads="1"/>
            </p:cNvSpPr>
            <p:nvPr/>
          </p:nvSpPr>
          <p:spPr bwMode="auto">
            <a:xfrm>
              <a:off x="628650" y="3557588"/>
              <a:ext cx="99218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400" b="1">
                  <a:solidFill>
                    <a:srgbClr val="000000"/>
                  </a:solidFill>
                </a:rPr>
                <a:t>Tipo Flusso</a:t>
              </a:r>
              <a:endParaRPr lang="it-IT" altLang="it-IT"/>
            </a:p>
          </p:txBody>
        </p:sp>
        <p:sp>
          <p:nvSpPr>
            <p:cNvPr id="18" name="Rectangle 9"/>
            <p:cNvSpPr>
              <a:spLocks noChangeArrowheads="1"/>
            </p:cNvSpPr>
            <p:nvPr/>
          </p:nvSpPr>
          <p:spPr bwMode="auto">
            <a:xfrm>
              <a:off x="2036763" y="3557588"/>
              <a:ext cx="531812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400" b="1" dirty="0">
                  <a:solidFill>
                    <a:srgbClr val="000000"/>
                  </a:solidFill>
                </a:rPr>
                <a:t>Valuta</a:t>
              </a:r>
              <a:endParaRPr lang="it-IT" altLang="it-IT" dirty="0"/>
            </a:p>
          </p:txBody>
        </p:sp>
        <p:sp>
          <p:nvSpPr>
            <p:cNvPr id="19" name="Rectangle 10"/>
            <p:cNvSpPr>
              <a:spLocks noChangeArrowheads="1"/>
            </p:cNvSpPr>
            <p:nvPr/>
          </p:nvSpPr>
          <p:spPr bwMode="auto">
            <a:xfrm>
              <a:off x="3157538" y="3557588"/>
              <a:ext cx="511175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400" b="1">
                  <a:solidFill>
                    <a:srgbClr val="000000"/>
                  </a:solidFill>
                </a:rPr>
                <a:t>Flussi</a:t>
              </a:r>
              <a:endParaRPr lang="it-IT" altLang="it-IT"/>
            </a:p>
          </p:txBody>
        </p:sp>
        <p:sp>
          <p:nvSpPr>
            <p:cNvPr id="20" name="Rectangle 11"/>
            <p:cNvSpPr>
              <a:spLocks noChangeArrowheads="1"/>
            </p:cNvSpPr>
            <p:nvPr/>
          </p:nvSpPr>
          <p:spPr bwMode="auto">
            <a:xfrm>
              <a:off x="4341813" y="3557588"/>
              <a:ext cx="581025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400" b="1">
                  <a:solidFill>
                    <a:srgbClr val="000000"/>
                  </a:solidFill>
                </a:rPr>
                <a:t>Tempo</a:t>
              </a:r>
              <a:endParaRPr lang="it-IT" altLang="it-IT"/>
            </a:p>
          </p:txBody>
        </p:sp>
        <p:sp>
          <p:nvSpPr>
            <p:cNvPr id="21" name="Rectangle 12"/>
            <p:cNvSpPr>
              <a:spLocks noChangeArrowheads="1"/>
            </p:cNvSpPr>
            <p:nvPr/>
          </p:nvSpPr>
          <p:spPr bwMode="auto">
            <a:xfrm>
              <a:off x="5368925" y="3557588"/>
              <a:ext cx="600075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400" b="1">
                  <a:solidFill>
                    <a:srgbClr val="000000"/>
                  </a:solidFill>
                </a:rPr>
                <a:t>Fattore</a:t>
              </a:r>
              <a:endParaRPr lang="it-IT" altLang="it-IT"/>
            </a:p>
          </p:txBody>
        </p:sp>
        <p:sp>
          <p:nvSpPr>
            <p:cNvPr id="22" name="Rectangle 13"/>
            <p:cNvSpPr>
              <a:spLocks noChangeArrowheads="1"/>
            </p:cNvSpPr>
            <p:nvPr/>
          </p:nvSpPr>
          <p:spPr bwMode="auto">
            <a:xfrm>
              <a:off x="6448425" y="3557588"/>
              <a:ext cx="3762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400" b="1">
                  <a:solidFill>
                    <a:srgbClr val="000000"/>
                  </a:solidFill>
                </a:rPr>
                <a:t>VAN</a:t>
              </a:r>
              <a:endParaRPr lang="it-IT" altLang="it-IT"/>
            </a:p>
          </p:txBody>
        </p:sp>
        <p:sp>
          <p:nvSpPr>
            <p:cNvPr id="23" name="Rectangle 14"/>
            <p:cNvSpPr>
              <a:spLocks noChangeArrowheads="1"/>
            </p:cNvSpPr>
            <p:nvPr/>
          </p:nvSpPr>
          <p:spPr bwMode="auto">
            <a:xfrm>
              <a:off x="568325" y="3781425"/>
              <a:ext cx="1104900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400" dirty="0">
                  <a:solidFill>
                    <a:srgbClr val="000000"/>
                  </a:solidFill>
                </a:rPr>
                <a:t>Valore iniziale</a:t>
              </a:r>
              <a:endParaRPr lang="it-IT" altLang="it-IT" dirty="0"/>
            </a:p>
          </p:txBody>
        </p:sp>
        <p:sp>
          <p:nvSpPr>
            <p:cNvPr id="24" name="Rectangle 15"/>
            <p:cNvSpPr>
              <a:spLocks noChangeArrowheads="1"/>
            </p:cNvSpPr>
            <p:nvPr/>
          </p:nvSpPr>
          <p:spPr bwMode="auto">
            <a:xfrm>
              <a:off x="1854200" y="3781425"/>
              <a:ext cx="885825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400" dirty="0">
                  <a:solidFill>
                    <a:srgbClr val="000000"/>
                  </a:solidFill>
                </a:rPr>
                <a:t>31/12/2005</a:t>
              </a:r>
              <a:endParaRPr lang="it-IT" altLang="it-IT" dirty="0"/>
            </a:p>
          </p:txBody>
        </p:sp>
        <p:sp>
          <p:nvSpPr>
            <p:cNvPr id="25" name="Rectangle 16"/>
            <p:cNvSpPr>
              <a:spLocks noChangeArrowheads="1"/>
            </p:cNvSpPr>
            <p:nvPr/>
          </p:nvSpPr>
          <p:spPr bwMode="auto">
            <a:xfrm>
              <a:off x="3051175" y="3781425"/>
              <a:ext cx="885825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400" dirty="0">
                  <a:solidFill>
                    <a:srgbClr val="000000"/>
                  </a:solidFill>
                </a:rPr>
                <a:t>100.000,00</a:t>
              </a:r>
              <a:endParaRPr lang="it-IT" altLang="it-IT" dirty="0"/>
            </a:p>
          </p:txBody>
        </p:sp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4919663" y="3783013"/>
              <a:ext cx="587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400">
                  <a:solidFill>
                    <a:srgbClr val="000000"/>
                  </a:solidFill>
                </a:rPr>
                <a:t>-</a:t>
              </a:r>
              <a:endParaRPr lang="it-IT" altLang="it-IT"/>
            </a:p>
          </p:txBody>
        </p:sp>
        <p:sp>
          <p:nvSpPr>
            <p:cNvPr id="27" name="Rectangle 18"/>
            <p:cNvSpPr>
              <a:spLocks noChangeArrowheads="1"/>
            </p:cNvSpPr>
            <p:nvPr/>
          </p:nvSpPr>
          <p:spPr bwMode="auto">
            <a:xfrm>
              <a:off x="4068763" y="3783013"/>
              <a:ext cx="836612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400">
                  <a:solidFill>
                    <a:srgbClr val="000000"/>
                  </a:solidFill>
                </a:rPr>
                <a:t>                 </a:t>
              </a:r>
              <a:endParaRPr lang="it-IT" altLang="it-IT"/>
            </a:p>
          </p:txBody>
        </p:sp>
        <p:sp>
          <p:nvSpPr>
            <p:cNvPr id="28" name="Rectangle 19"/>
            <p:cNvSpPr>
              <a:spLocks noChangeArrowheads="1"/>
            </p:cNvSpPr>
            <p:nvPr/>
          </p:nvSpPr>
          <p:spPr bwMode="auto">
            <a:xfrm>
              <a:off x="4922838" y="3783013"/>
              <a:ext cx="49212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400">
                  <a:solidFill>
                    <a:srgbClr val="000000"/>
                  </a:solidFill>
                </a:rPr>
                <a:t> </a:t>
              </a:r>
              <a:endParaRPr lang="it-IT" altLang="it-IT"/>
            </a:p>
          </p:txBody>
        </p:sp>
        <p:sp>
          <p:nvSpPr>
            <p:cNvPr id="29" name="Rectangle 20"/>
            <p:cNvSpPr>
              <a:spLocks noChangeArrowheads="1"/>
            </p:cNvSpPr>
            <p:nvPr/>
          </p:nvSpPr>
          <p:spPr bwMode="auto">
            <a:xfrm>
              <a:off x="5373688" y="3781425"/>
              <a:ext cx="639762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400">
                  <a:solidFill>
                    <a:srgbClr val="000000"/>
                  </a:solidFill>
                </a:rPr>
                <a:t>1,00000</a:t>
              </a:r>
              <a:endParaRPr lang="it-IT" altLang="it-IT"/>
            </a:p>
          </p:txBody>
        </p:sp>
        <p:sp>
          <p:nvSpPr>
            <p:cNvPr id="30" name="Rectangle 21"/>
            <p:cNvSpPr>
              <a:spLocks noChangeArrowheads="1"/>
            </p:cNvSpPr>
            <p:nvPr/>
          </p:nvSpPr>
          <p:spPr bwMode="auto">
            <a:xfrm>
              <a:off x="6278563" y="3781425"/>
              <a:ext cx="885825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400">
                  <a:solidFill>
                    <a:srgbClr val="000000"/>
                  </a:solidFill>
                </a:rPr>
                <a:t>100.000,00</a:t>
              </a:r>
              <a:endParaRPr lang="it-IT" altLang="it-IT"/>
            </a:p>
          </p:txBody>
        </p:sp>
        <p:sp>
          <p:nvSpPr>
            <p:cNvPr id="31" name="Rectangle 22"/>
            <p:cNvSpPr>
              <a:spLocks noChangeArrowheads="1"/>
            </p:cNvSpPr>
            <p:nvPr/>
          </p:nvSpPr>
          <p:spPr bwMode="auto">
            <a:xfrm>
              <a:off x="588963" y="4002088"/>
              <a:ext cx="1063625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400">
                  <a:solidFill>
                    <a:srgbClr val="000000"/>
                  </a:solidFill>
                </a:rPr>
                <a:t>Conferimento</a:t>
              </a:r>
              <a:endParaRPr lang="it-IT" altLang="it-IT"/>
            </a:p>
          </p:txBody>
        </p:sp>
        <p:sp>
          <p:nvSpPr>
            <p:cNvPr id="32" name="Rectangle 23"/>
            <p:cNvSpPr>
              <a:spLocks noChangeArrowheads="1"/>
            </p:cNvSpPr>
            <p:nvPr/>
          </p:nvSpPr>
          <p:spPr bwMode="auto">
            <a:xfrm>
              <a:off x="1854200" y="4002088"/>
              <a:ext cx="885825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400" dirty="0">
                  <a:solidFill>
                    <a:srgbClr val="000000"/>
                  </a:solidFill>
                </a:rPr>
                <a:t>24/03/2006</a:t>
              </a:r>
              <a:endParaRPr lang="it-IT" altLang="it-IT" dirty="0"/>
            </a:p>
          </p:txBody>
        </p:sp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3051175" y="4002088"/>
              <a:ext cx="885825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400">
                  <a:solidFill>
                    <a:srgbClr val="000000"/>
                  </a:solidFill>
                </a:rPr>
                <a:t>900.000,00</a:t>
              </a:r>
              <a:endParaRPr lang="it-IT" altLang="it-IT"/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4532313" y="4003675"/>
              <a:ext cx="639762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400">
                  <a:solidFill>
                    <a:srgbClr val="000000"/>
                  </a:solidFill>
                </a:rPr>
                <a:t>0,22740</a:t>
              </a:r>
              <a:endParaRPr lang="it-IT" altLang="it-IT"/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4068763" y="4003675"/>
              <a:ext cx="442912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400">
                  <a:solidFill>
                    <a:srgbClr val="000000"/>
                  </a:solidFill>
                </a:rPr>
                <a:t>         </a:t>
              </a:r>
              <a:endParaRPr lang="it-IT" altLang="it-IT"/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4521200" y="4003675"/>
              <a:ext cx="49213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400">
                  <a:solidFill>
                    <a:srgbClr val="000000"/>
                  </a:solidFill>
                </a:rPr>
                <a:t> </a:t>
              </a:r>
              <a:endParaRPr lang="it-IT" altLang="it-IT"/>
            </a:p>
          </p:txBody>
        </p:sp>
        <p:sp>
          <p:nvSpPr>
            <p:cNvPr id="37" name="Rectangle 28"/>
            <p:cNvSpPr>
              <a:spLocks noChangeArrowheads="1"/>
            </p:cNvSpPr>
            <p:nvPr/>
          </p:nvSpPr>
          <p:spPr bwMode="auto">
            <a:xfrm>
              <a:off x="5373688" y="4002088"/>
              <a:ext cx="639762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400">
                  <a:solidFill>
                    <a:srgbClr val="000000"/>
                  </a:solidFill>
                </a:rPr>
                <a:t>0,99746</a:t>
              </a:r>
              <a:endParaRPr lang="it-IT" altLang="it-IT"/>
            </a:p>
          </p:txBody>
        </p:sp>
        <p:sp>
          <p:nvSpPr>
            <p:cNvPr id="38" name="Rectangle 29"/>
            <p:cNvSpPr>
              <a:spLocks noChangeArrowheads="1"/>
            </p:cNvSpPr>
            <p:nvPr/>
          </p:nvSpPr>
          <p:spPr bwMode="auto">
            <a:xfrm>
              <a:off x="6278563" y="4002088"/>
              <a:ext cx="885825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400">
                  <a:solidFill>
                    <a:srgbClr val="000000"/>
                  </a:solidFill>
                </a:rPr>
                <a:t>897.710,29</a:t>
              </a:r>
              <a:endParaRPr lang="it-IT" altLang="it-IT"/>
            </a:p>
          </p:txBody>
        </p:sp>
        <p:sp>
          <p:nvSpPr>
            <p:cNvPr id="39" name="Rectangle 30"/>
            <p:cNvSpPr>
              <a:spLocks noChangeArrowheads="1"/>
            </p:cNvSpPr>
            <p:nvPr/>
          </p:nvSpPr>
          <p:spPr bwMode="auto">
            <a:xfrm>
              <a:off x="801688" y="4222750"/>
              <a:ext cx="641350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400">
                  <a:solidFill>
                    <a:srgbClr val="000000"/>
                  </a:solidFill>
                </a:rPr>
                <a:t>Prelievo</a:t>
              </a:r>
              <a:endParaRPr lang="it-IT" altLang="it-IT"/>
            </a:p>
          </p:txBody>
        </p:sp>
        <p:sp>
          <p:nvSpPr>
            <p:cNvPr id="40" name="Rectangle 31"/>
            <p:cNvSpPr>
              <a:spLocks noChangeArrowheads="1"/>
            </p:cNvSpPr>
            <p:nvPr/>
          </p:nvSpPr>
          <p:spPr bwMode="auto">
            <a:xfrm>
              <a:off x="1854200" y="4222750"/>
              <a:ext cx="885825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400">
                  <a:solidFill>
                    <a:srgbClr val="000000"/>
                  </a:solidFill>
                </a:rPr>
                <a:t>12/10/2006</a:t>
              </a:r>
              <a:endParaRPr lang="it-IT" altLang="it-IT"/>
            </a:p>
          </p:txBody>
        </p:sp>
        <p:sp>
          <p:nvSpPr>
            <p:cNvPr id="41" name="Rectangle 32"/>
            <p:cNvSpPr>
              <a:spLocks noChangeArrowheads="1"/>
            </p:cNvSpPr>
            <p:nvPr/>
          </p:nvSpPr>
          <p:spPr bwMode="auto">
            <a:xfrm>
              <a:off x="2992438" y="4222750"/>
              <a:ext cx="944562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400" dirty="0">
                  <a:solidFill>
                    <a:srgbClr val="000000"/>
                  </a:solidFill>
                </a:rPr>
                <a:t>-900.000,00</a:t>
              </a:r>
              <a:endParaRPr lang="it-IT" altLang="it-IT" dirty="0"/>
            </a:p>
          </p:txBody>
        </p:sp>
        <p:sp>
          <p:nvSpPr>
            <p:cNvPr id="42" name="Rectangle 33"/>
            <p:cNvSpPr>
              <a:spLocks noChangeArrowheads="1"/>
            </p:cNvSpPr>
            <p:nvPr/>
          </p:nvSpPr>
          <p:spPr bwMode="auto">
            <a:xfrm>
              <a:off x="4532313" y="4224338"/>
              <a:ext cx="639762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400">
                  <a:solidFill>
                    <a:srgbClr val="000000"/>
                  </a:solidFill>
                </a:rPr>
                <a:t>0,78082</a:t>
              </a:r>
              <a:endParaRPr lang="it-IT" altLang="it-IT"/>
            </a:p>
          </p:txBody>
        </p:sp>
        <p:sp>
          <p:nvSpPr>
            <p:cNvPr id="43" name="Rectangle 34"/>
            <p:cNvSpPr>
              <a:spLocks noChangeArrowheads="1"/>
            </p:cNvSpPr>
            <p:nvPr/>
          </p:nvSpPr>
          <p:spPr bwMode="auto">
            <a:xfrm>
              <a:off x="4068763" y="4224338"/>
              <a:ext cx="442912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400">
                  <a:solidFill>
                    <a:srgbClr val="000000"/>
                  </a:solidFill>
                </a:rPr>
                <a:t>         </a:t>
              </a:r>
              <a:endParaRPr lang="it-IT" altLang="it-IT"/>
            </a:p>
          </p:txBody>
        </p:sp>
        <p:sp>
          <p:nvSpPr>
            <p:cNvPr id="44" name="Rectangle 35"/>
            <p:cNvSpPr>
              <a:spLocks noChangeArrowheads="1"/>
            </p:cNvSpPr>
            <p:nvPr/>
          </p:nvSpPr>
          <p:spPr bwMode="auto">
            <a:xfrm>
              <a:off x="4521200" y="4224338"/>
              <a:ext cx="49213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400">
                  <a:solidFill>
                    <a:srgbClr val="000000"/>
                  </a:solidFill>
                </a:rPr>
                <a:t> </a:t>
              </a:r>
              <a:endParaRPr lang="it-IT" altLang="it-IT"/>
            </a:p>
          </p:txBody>
        </p:sp>
        <p:sp>
          <p:nvSpPr>
            <p:cNvPr id="45" name="Rectangle 36"/>
            <p:cNvSpPr>
              <a:spLocks noChangeArrowheads="1"/>
            </p:cNvSpPr>
            <p:nvPr/>
          </p:nvSpPr>
          <p:spPr bwMode="auto">
            <a:xfrm>
              <a:off x="5373688" y="4222750"/>
              <a:ext cx="639762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400">
                  <a:solidFill>
                    <a:srgbClr val="000000"/>
                  </a:solidFill>
                </a:rPr>
                <a:t>0,99129</a:t>
              </a:r>
              <a:endParaRPr lang="it-IT" altLang="it-IT"/>
            </a:p>
          </p:txBody>
        </p:sp>
        <p:sp>
          <p:nvSpPr>
            <p:cNvPr id="46" name="Rectangle 37"/>
            <p:cNvSpPr>
              <a:spLocks noChangeArrowheads="1"/>
            </p:cNvSpPr>
            <p:nvPr/>
          </p:nvSpPr>
          <p:spPr bwMode="auto">
            <a:xfrm>
              <a:off x="6218238" y="4222750"/>
              <a:ext cx="944562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400">
                  <a:solidFill>
                    <a:srgbClr val="000000"/>
                  </a:solidFill>
                </a:rPr>
                <a:t>-892.162,07</a:t>
              </a:r>
              <a:endParaRPr lang="it-IT" altLang="it-IT"/>
            </a:p>
          </p:txBody>
        </p:sp>
        <p:sp>
          <p:nvSpPr>
            <p:cNvPr id="47" name="Rectangle 38"/>
            <p:cNvSpPr>
              <a:spLocks noChangeArrowheads="1"/>
            </p:cNvSpPr>
            <p:nvPr/>
          </p:nvSpPr>
          <p:spPr bwMode="auto">
            <a:xfrm>
              <a:off x="627063" y="4448175"/>
              <a:ext cx="9858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400">
                  <a:solidFill>
                    <a:srgbClr val="000000"/>
                  </a:solidFill>
                </a:rPr>
                <a:t>Valore finale</a:t>
              </a:r>
              <a:endParaRPr lang="it-IT" altLang="it-IT"/>
            </a:p>
          </p:txBody>
        </p:sp>
        <p:sp>
          <p:nvSpPr>
            <p:cNvPr id="48" name="Rectangle 39"/>
            <p:cNvSpPr>
              <a:spLocks noChangeArrowheads="1"/>
            </p:cNvSpPr>
            <p:nvPr/>
          </p:nvSpPr>
          <p:spPr bwMode="auto">
            <a:xfrm>
              <a:off x="1854200" y="4448175"/>
              <a:ext cx="885825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400" dirty="0">
                  <a:solidFill>
                    <a:srgbClr val="000000"/>
                  </a:solidFill>
                </a:rPr>
                <a:t>31/12/2006</a:t>
              </a:r>
              <a:endParaRPr lang="it-IT" altLang="it-IT" dirty="0"/>
            </a:p>
          </p:txBody>
        </p:sp>
        <p:sp>
          <p:nvSpPr>
            <p:cNvPr id="49" name="Rectangle 40"/>
            <p:cNvSpPr>
              <a:spLocks noChangeArrowheads="1"/>
            </p:cNvSpPr>
            <p:nvPr/>
          </p:nvSpPr>
          <p:spPr bwMode="auto">
            <a:xfrm>
              <a:off x="2992438" y="4448175"/>
              <a:ext cx="944562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400">
                  <a:solidFill>
                    <a:srgbClr val="000000"/>
                  </a:solidFill>
                </a:rPr>
                <a:t>-106.737,25</a:t>
              </a:r>
              <a:endParaRPr lang="it-IT" altLang="it-IT"/>
            </a:p>
          </p:txBody>
        </p:sp>
        <p:sp>
          <p:nvSpPr>
            <p:cNvPr id="50" name="Rectangle 41"/>
            <p:cNvSpPr>
              <a:spLocks noChangeArrowheads="1"/>
            </p:cNvSpPr>
            <p:nvPr/>
          </p:nvSpPr>
          <p:spPr bwMode="auto">
            <a:xfrm>
              <a:off x="4532313" y="4441825"/>
              <a:ext cx="639762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400">
                  <a:solidFill>
                    <a:srgbClr val="000000"/>
                  </a:solidFill>
                </a:rPr>
                <a:t>1,00000</a:t>
              </a:r>
              <a:endParaRPr lang="it-IT" altLang="it-IT"/>
            </a:p>
          </p:txBody>
        </p:sp>
        <p:sp>
          <p:nvSpPr>
            <p:cNvPr id="51" name="Rectangle 42"/>
            <p:cNvSpPr>
              <a:spLocks noChangeArrowheads="1"/>
            </p:cNvSpPr>
            <p:nvPr/>
          </p:nvSpPr>
          <p:spPr bwMode="auto">
            <a:xfrm>
              <a:off x="4068763" y="4441825"/>
              <a:ext cx="442912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400">
                  <a:solidFill>
                    <a:srgbClr val="000000"/>
                  </a:solidFill>
                </a:rPr>
                <a:t>         </a:t>
              </a:r>
              <a:endParaRPr lang="it-IT" altLang="it-IT"/>
            </a:p>
          </p:txBody>
        </p:sp>
        <p:sp>
          <p:nvSpPr>
            <p:cNvPr id="52" name="Rectangle 43"/>
            <p:cNvSpPr>
              <a:spLocks noChangeArrowheads="1"/>
            </p:cNvSpPr>
            <p:nvPr/>
          </p:nvSpPr>
          <p:spPr bwMode="auto">
            <a:xfrm>
              <a:off x="4521200" y="4441825"/>
              <a:ext cx="49213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400">
                  <a:solidFill>
                    <a:srgbClr val="000000"/>
                  </a:solidFill>
                </a:rPr>
                <a:t> </a:t>
              </a:r>
              <a:endParaRPr lang="it-IT" altLang="it-IT"/>
            </a:p>
          </p:txBody>
        </p:sp>
        <p:sp>
          <p:nvSpPr>
            <p:cNvPr id="53" name="Rectangle 44"/>
            <p:cNvSpPr>
              <a:spLocks noChangeArrowheads="1"/>
            </p:cNvSpPr>
            <p:nvPr/>
          </p:nvSpPr>
          <p:spPr bwMode="auto">
            <a:xfrm>
              <a:off x="5373688" y="4448175"/>
              <a:ext cx="639762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400">
                  <a:solidFill>
                    <a:srgbClr val="000000"/>
                  </a:solidFill>
                </a:rPr>
                <a:t>0,98886</a:t>
              </a:r>
              <a:endParaRPr lang="it-IT" altLang="it-IT"/>
            </a:p>
          </p:txBody>
        </p:sp>
        <p:sp>
          <p:nvSpPr>
            <p:cNvPr id="54" name="Rectangle 45"/>
            <p:cNvSpPr>
              <a:spLocks noChangeArrowheads="1"/>
            </p:cNvSpPr>
            <p:nvPr/>
          </p:nvSpPr>
          <p:spPr bwMode="auto">
            <a:xfrm>
              <a:off x="6218238" y="4448175"/>
              <a:ext cx="944562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400" dirty="0">
                  <a:solidFill>
                    <a:srgbClr val="000000"/>
                  </a:solidFill>
                </a:rPr>
                <a:t>-105.548,23</a:t>
              </a:r>
              <a:endParaRPr lang="it-IT" altLang="it-IT" dirty="0"/>
            </a:p>
          </p:txBody>
        </p:sp>
        <p:sp>
          <p:nvSpPr>
            <p:cNvPr id="55" name="Rectangle 46"/>
            <p:cNvSpPr>
              <a:spLocks noChangeArrowheads="1"/>
            </p:cNvSpPr>
            <p:nvPr/>
          </p:nvSpPr>
          <p:spPr bwMode="auto">
            <a:xfrm>
              <a:off x="2122488" y="4678363"/>
              <a:ext cx="355600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400">
                  <a:solidFill>
                    <a:srgbClr val="000000"/>
                  </a:solidFill>
                </a:rPr>
                <a:t>Utile</a:t>
              </a:r>
              <a:endParaRPr lang="it-IT" altLang="it-IT"/>
            </a:p>
          </p:txBody>
        </p:sp>
        <p:sp>
          <p:nvSpPr>
            <p:cNvPr id="56" name="Rectangle 47"/>
            <p:cNvSpPr>
              <a:spLocks noChangeArrowheads="1"/>
            </p:cNvSpPr>
            <p:nvPr/>
          </p:nvSpPr>
          <p:spPr bwMode="auto">
            <a:xfrm>
              <a:off x="3249613" y="4678363"/>
              <a:ext cx="688975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400">
                  <a:solidFill>
                    <a:srgbClr val="000000"/>
                  </a:solidFill>
                </a:rPr>
                <a:t>6.737,25</a:t>
              </a:r>
              <a:endParaRPr lang="it-IT" altLang="it-IT"/>
            </a:p>
          </p:txBody>
        </p:sp>
        <p:sp>
          <p:nvSpPr>
            <p:cNvPr id="57" name="Rectangle 49"/>
            <p:cNvSpPr>
              <a:spLocks noChangeArrowheads="1"/>
            </p:cNvSpPr>
            <p:nvPr/>
          </p:nvSpPr>
          <p:spPr bwMode="auto">
            <a:xfrm>
              <a:off x="6823075" y="4672013"/>
              <a:ext cx="34448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400">
                  <a:solidFill>
                    <a:srgbClr val="000000"/>
                  </a:solidFill>
                </a:rPr>
                <a:t>0,00</a:t>
              </a:r>
              <a:endParaRPr lang="it-IT" altLang="it-IT"/>
            </a:p>
          </p:txBody>
        </p:sp>
        <p:sp>
          <p:nvSpPr>
            <p:cNvPr id="58" name="Rectangle 51"/>
            <p:cNvSpPr>
              <a:spLocks noChangeArrowheads="1"/>
            </p:cNvSpPr>
            <p:nvPr/>
          </p:nvSpPr>
          <p:spPr bwMode="auto">
            <a:xfrm>
              <a:off x="517525" y="6005513"/>
              <a:ext cx="147025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it-IT" altLang="it-IT" sz="1400" b="1" dirty="0" smtClean="0">
                  <a:solidFill>
                    <a:srgbClr val="C00000"/>
                  </a:solidFill>
                </a:rPr>
                <a:t>Rendimento </a:t>
              </a:r>
              <a:r>
                <a:rPr lang="it-IT" altLang="it-IT" sz="1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=  1,13%</a:t>
              </a:r>
              <a:r>
                <a:rPr lang="it-IT" altLang="it-IT" sz="1400" b="1" dirty="0" smtClean="0">
                  <a:solidFill>
                    <a:srgbClr val="C00000"/>
                  </a:solidFill>
                </a:rPr>
                <a:t> </a:t>
              </a:r>
              <a:endParaRPr lang="it-IT" altLang="it-IT" dirty="0">
                <a:solidFill>
                  <a:srgbClr val="C00000"/>
                </a:solidFill>
              </a:endParaRPr>
            </a:p>
          </p:txBody>
        </p:sp>
        <p:sp>
          <p:nvSpPr>
            <p:cNvPr id="59" name="Rectangle 54"/>
            <p:cNvSpPr>
              <a:spLocks noChangeArrowheads="1"/>
            </p:cNvSpPr>
            <p:nvPr/>
          </p:nvSpPr>
          <p:spPr bwMode="auto">
            <a:xfrm>
              <a:off x="2784475" y="4648200"/>
              <a:ext cx="25400" cy="254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3925888" y="4672013"/>
              <a:ext cx="25400" cy="2301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1" name="Line 62"/>
            <p:cNvSpPr>
              <a:spLocks noChangeShapeType="1"/>
            </p:cNvSpPr>
            <p:nvPr/>
          </p:nvSpPr>
          <p:spPr bwMode="auto">
            <a:xfrm>
              <a:off x="442913" y="3760788"/>
              <a:ext cx="67230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2" name="Rectangle 64"/>
            <p:cNvSpPr>
              <a:spLocks noChangeArrowheads="1"/>
            </p:cNvSpPr>
            <p:nvPr/>
          </p:nvSpPr>
          <p:spPr bwMode="auto">
            <a:xfrm>
              <a:off x="2809875" y="4648200"/>
              <a:ext cx="1141413" cy="238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3" name="Rectangle 65"/>
            <p:cNvSpPr>
              <a:spLocks noChangeArrowheads="1"/>
            </p:cNvSpPr>
            <p:nvPr/>
          </p:nvSpPr>
          <p:spPr bwMode="auto">
            <a:xfrm>
              <a:off x="2809875" y="4878388"/>
              <a:ext cx="1141413" cy="238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grpSp>
          <p:nvGrpSpPr>
            <p:cNvPr id="64" name="Group 71"/>
            <p:cNvGrpSpPr>
              <a:grpSpLocks/>
            </p:cNvGrpSpPr>
            <p:nvPr/>
          </p:nvGrpSpPr>
          <p:grpSpPr bwMode="auto">
            <a:xfrm>
              <a:off x="840686" y="5287000"/>
              <a:ext cx="4853225" cy="380375"/>
              <a:chOff x="521" y="3334"/>
              <a:chExt cx="2892" cy="261"/>
            </a:xfrm>
          </p:grpSpPr>
          <p:sp>
            <p:nvSpPr>
              <p:cNvPr id="65" name="Rectangle 72"/>
              <p:cNvSpPr>
                <a:spLocks noChangeArrowheads="1"/>
              </p:cNvSpPr>
              <p:nvPr/>
            </p:nvSpPr>
            <p:spPr bwMode="auto">
              <a:xfrm>
                <a:off x="3284" y="3352"/>
                <a:ext cx="129" cy="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altLang="it-IT" sz="1700">
                    <a:solidFill>
                      <a:srgbClr val="000000"/>
                    </a:solidFill>
                    <a:latin typeface="Times New Roman" pitchFamily="18" charset="0"/>
                  </a:rPr>
                  <a:t>25</a:t>
                </a:r>
                <a:endParaRPr lang="it-IT" altLang="it-IT"/>
              </a:p>
            </p:txBody>
          </p:sp>
          <p:sp>
            <p:nvSpPr>
              <p:cNvPr id="66" name="Rectangle 73"/>
              <p:cNvSpPr>
                <a:spLocks noChangeArrowheads="1"/>
              </p:cNvSpPr>
              <p:nvPr/>
            </p:nvSpPr>
            <p:spPr bwMode="auto">
              <a:xfrm>
                <a:off x="3239" y="3352"/>
                <a:ext cx="32" cy="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altLang="it-IT" sz="1700">
                    <a:solidFill>
                      <a:srgbClr val="000000"/>
                    </a:solidFill>
                    <a:latin typeface="Times New Roman" pitchFamily="18" charset="0"/>
                  </a:rPr>
                  <a:t>,</a:t>
                </a:r>
                <a:endParaRPr lang="it-IT" altLang="it-IT"/>
              </a:p>
            </p:txBody>
          </p:sp>
          <p:sp>
            <p:nvSpPr>
              <p:cNvPr id="67" name="Rectangle 74"/>
              <p:cNvSpPr>
                <a:spLocks noChangeArrowheads="1"/>
              </p:cNvSpPr>
              <p:nvPr/>
            </p:nvSpPr>
            <p:spPr bwMode="auto">
              <a:xfrm>
                <a:off x="3034" y="3352"/>
                <a:ext cx="193" cy="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altLang="it-IT" sz="1700">
                    <a:solidFill>
                      <a:srgbClr val="000000"/>
                    </a:solidFill>
                    <a:latin typeface="Times New Roman" pitchFamily="18" charset="0"/>
                  </a:rPr>
                  <a:t>737</a:t>
                </a:r>
                <a:endParaRPr lang="it-IT" altLang="it-IT"/>
              </a:p>
            </p:txBody>
          </p:sp>
          <p:sp>
            <p:nvSpPr>
              <p:cNvPr id="68" name="Rectangle 75"/>
              <p:cNvSpPr>
                <a:spLocks noChangeArrowheads="1"/>
              </p:cNvSpPr>
              <p:nvPr/>
            </p:nvSpPr>
            <p:spPr bwMode="auto">
              <a:xfrm>
                <a:off x="2987" y="3352"/>
                <a:ext cx="32" cy="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altLang="it-IT" sz="1700">
                    <a:solidFill>
                      <a:srgbClr val="000000"/>
                    </a:solidFill>
                    <a:latin typeface="Times New Roman" pitchFamily="18" charset="0"/>
                  </a:rPr>
                  <a:t>.</a:t>
                </a:r>
                <a:endParaRPr lang="it-IT" altLang="it-IT"/>
              </a:p>
            </p:txBody>
          </p:sp>
          <p:sp>
            <p:nvSpPr>
              <p:cNvPr id="69" name="Rectangle 76"/>
              <p:cNvSpPr>
                <a:spLocks noChangeArrowheads="1"/>
              </p:cNvSpPr>
              <p:nvPr/>
            </p:nvSpPr>
            <p:spPr bwMode="auto">
              <a:xfrm>
                <a:off x="2782" y="3352"/>
                <a:ext cx="193" cy="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altLang="it-IT" sz="1700">
                    <a:solidFill>
                      <a:srgbClr val="000000"/>
                    </a:solidFill>
                    <a:latin typeface="Times New Roman" pitchFamily="18" charset="0"/>
                  </a:rPr>
                  <a:t>106</a:t>
                </a:r>
                <a:endParaRPr lang="it-IT" altLang="it-IT"/>
              </a:p>
            </p:txBody>
          </p:sp>
          <p:sp>
            <p:nvSpPr>
              <p:cNvPr id="70" name="Rectangle 77"/>
              <p:cNvSpPr>
                <a:spLocks noChangeArrowheads="1"/>
              </p:cNvSpPr>
              <p:nvPr/>
            </p:nvSpPr>
            <p:spPr bwMode="auto">
              <a:xfrm>
                <a:off x="2747" y="3352"/>
                <a:ext cx="36" cy="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altLang="it-IT" sz="1700">
                    <a:solidFill>
                      <a:srgbClr val="000000"/>
                    </a:solidFill>
                    <a:latin typeface="Times New Roman" pitchFamily="18" charset="0"/>
                  </a:rPr>
                  <a:t>;</a:t>
                </a:r>
                <a:endParaRPr lang="it-IT" altLang="it-IT"/>
              </a:p>
            </p:txBody>
          </p:sp>
          <p:sp>
            <p:nvSpPr>
              <p:cNvPr id="71" name="Rectangle 78"/>
              <p:cNvSpPr>
                <a:spLocks noChangeArrowheads="1"/>
              </p:cNvSpPr>
              <p:nvPr/>
            </p:nvSpPr>
            <p:spPr bwMode="auto">
              <a:xfrm>
                <a:off x="2547" y="3352"/>
                <a:ext cx="193" cy="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altLang="it-IT" sz="1700">
                    <a:solidFill>
                      <a:srgbClr val="000000"/>
                    </a:solidFill>
                    <a:latin typeface="Times New Roman" pitchFamily="18" charset="0"/>
                  </a:rPr>
                  <a:t>000</a:t>
                </a:r>
                <a:endParaRPr lang="it-IT" altLang="it-IT"/>
              </a:p>
            </p:txBody>
          </p:sp>
          <p:sp>
            <p:nvSpPr>
              <p:cNvPr id="72" name="Rectangle 79"/>
              <p:cNvSpPr>
                <a:spLocks noChangeArrowheads="1"/>
              </p:cNvSpPr>
              <p:nvPr/>
            </p:nvSpPr>
            <p:spPr bwMode="auto">
              <a:xfrm>
                <a:off x="2500" y="3352"/>
                <a:ext cx="32" cy="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altLang="it-IT" sz="1700">
                    <a:solidFill>
                      <a:srgbClr val="000000"/>
                    </a:solidFill>
                    <a:latin typeface="Times New Roman" pitchFamily="18" charset="0"/>
                  </a:rPr>
                  <a:t>.</a:t>
                </a:r>
                <a:endParaRPr lang="it-IT" altLang="it-IT"/>
              </a:p>
            </p:txBody>
          </p:sp>
          <p:sp>
            <p:nvSpPr>
              <p:cNvPr id="73" name="Rectangle 80"/>
              <p:cNvSpPr>
                <a:spLocks noChangeArrowheads="1"/>
              </p:cNvSpPr>
              <p:nvPr/>
            </p:nvSpPr>
            <p:spPr bwMode="auto">
              <a:xfrm>
                <a:off x="2294" y="3352"/>
                <a:ext cx="193" cy="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altLang="it-IT" sz="1700">
                    <a:solidFill>
                      <a:srgbClr val="000000"/>
                    </a:solidFill>
                    <a:latin typeface="Times New Roman" pitchFamily="18" charset="0"/>
                  </a:rPr>
                  <a:t>900</a:t>
                </a:r>
                <a:endParaRPr lang="it-IT" altLang="it-IT"/>
              </a:p>
            </p:txBody>
          </p:sp>
          <p:sp>
            <p:nvSpPr>
              <p:cNvPr id="74" name="Rectangle 81"/>
              <p:cNvSpPr>
                <a:spLocks noChangeArrowheads="1"/>
              </p:cNvSpPr>
              <p:nvPr/>
            </p:nvSpPr>
            <p:spPr bwMode="auto">
              <a:xfrm>
                <a:off x="2165" y="3352"/>
                <a:ext cx="36" cy="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altLang="it-IT" sz="1700">
                    <a:solidFill>
                      <a:srgbClr val="000000"/>
                    </a:solidFill>
                    <a:latin typeface="Times New Roman" pitchFamily="18" charset="0"/>
                  </a:rPr>
                  <a:t>;</a:t>
                </a:r>
                <a:endParaRPr lang="it-IT" altLang="it-IT"/>
              </a:p>
            </p:txBody>
          </p:sp>
          <p:sp>
            <p:nvSpPr>
              <p:cNvPr id="75" name="Rectangle 82"/>
              <p:cNvSpPr>
                <a:spLocks noChangeArrowheads="1"/>
              </p:cNvSpPr>
              <p:nvPr/>
            </p:nvSpPr>
            <p:spPr bwMode="auto">
              <a:xfrm>
                <a:off x="1965" y="3352"/>
                <a:ext cx="193" cy="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altLang="it-IT" sz="1700">
                    <a:solidFill>
                      <a:srgbClr val="000000"/>
                    </a:solidFill>
                    <a:latin typeface="Times New Roman" pitchFamily="18" charset="0"/>
                  </a:rPr>
                  <a:t>000</a:t>
                </a:r>
                <a:endParaRPr lang="it-IT" altLang="it-IT"/>
              </a:p>
            </p:txBody>
          </p:sp>
          <p:sp>
            <p:nvSpPr>
              <p:cNvPr id="76" name="Rectangle 83"/>
              <p:cNvSpPr>
                <a:spLocks noChangeArrowheads="1"/>
              </p:cNvSpPr>
              <p:nvPr/>
            </p:nvSpPr>
            <p:spPr bwMode="auto">
              <a:xfrm>
                <a:off x="1918" y="3352"/>
                <a:ext cx="32" cy="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altLang="it-IT" sz="1700">
                    <a:solidFill>
                      <a:srgbClr val="000000"/>
                    </a:solidFill>
                    <a:latin typeface="Times New Roman" pitchFamily="18" charset="0"/>
                  </a:rPr>
                  <a:t>.</a:t>
                </a:r>
                <a:endParaRPr lang="it-IT" altLang="it-IT"/>
              </a:p>
            </p:txBody>
          </p:sp>
          <p:sp>
            <p:nvSpPr>
              <p:cNvPr id="77" name="Rectangle 84"/>
              <p:cNvSpPr>
                <a:spLocks noChangeArrowheads="1"/>
              </p:cNvSpPr>
              <p:nvPr/>
            </p:nvSpPr>
            <p:spPr bwMode="auto">
              <a:xfrm>
                <a:off x="1712" y="3352"/>
                <a:ext cx="193" cy="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altLang="it-IT" sz="1700">
                    <a:solidFill>
                      <a:srgbClr val="000000"/>
                    </a:solidFill>
                    <a:latin typeface="Times New Roman" pitchFamily="18" charset="0"/>
                  </a:rPr>
                  <a:t>900</a:t>
                </a:r>
                <a:endParaRPr lang="it-IT" altLang="it-IT"/>
              </a:p>
            </p:txBody>
          </p:sp>
          <p:sp>
            <p:nvSpPr>
              <p:cNvPr id="78" name="Rectangle 85"/>
              <p:cNvSpPr>
                <a:spLocks noChangeArrowheads="1"/>
              </p:cNvSpPr>
              <p:nvPr/>
            </p:nvSpPr>
            <p:spPr bwMode="auto">
              <a:xfrm>
                <a:off x="1666" y="3352"/>
                <a:ext cx="36" cy="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altLang="it-IT" sz="1700">
                    <a:solidFill>
                      <a:srgbClr val="000000"/>
                    </a:solidFill>
                    <a:latin typeface="Times New Roman" pitchFamily="18" charset="0"/>
                  </a:rPr>
                  <a:t>;</a:t>
                </a:r>
                <a:endParaRPr lang="it-IT" altLang="it-IT"/>
              </a:p>
            </p:txBody>
          </p:sp>
          <p:sp>
            <p:nvSpPr>
              <p:cNvPr id="79" name="Rectangle 86"/>
              <p:cNvSpPr>
                <a:spLocks noChangeArrowheads="1"/>
              </p:cNvSpPr>
              <p:nvPr/>
            </p:nvSpPr>
            <p:spPr bwMode="auto">
              <a:xfrm>
                <a:off x="1465" y="3352"/>
                <a:ext cx="193" cy="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altLang="it-IT" sz="1700" dirty="0">
                    <a:solidFill>
                      <a:srgbClr val="000000"/>
                    </a:solidFill>
                    <a:latin typeface="Times New Roman" pitchFamily="18" charset="0"/>
                  </a:rPr>
                  <a:t>000</a:t>
                </a:r>
                <a:endParaRPr lang="it-IT" altLang="it-IT" dirty="0"/>
              </a:p>
            </p:txBody>
          </p:sp>
          <p:sp>
            <p:nvSpPr>
              <p:cNvPr id="80" name="Rectangle 87"/>
              <p:cNvSpPr>
                <a:spLocks noChangeArrowheads="1"/>
              </p:cNvSpPr>
              <p:nvPr/>
            </p:nvSpPr>
            <p:spPr bwMode="auto">
              <a:xfrm>
                <a:off x="1419" y="3352"/>
                <a:ext cx="32" cy="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altLang="it-IT" sz="1700">
                    <a:solidFill>
                      <a:srgbClr val="000000"/>
                    </a:solidFill>
                    <a:latin typeface="Times New Roman" pitchFamily="18" charset="0"/>
                  </a:rPr>
                  <a:t>.</a:t>
                </a:r>
                <a:endParaRPr lang="it-IT" altLang="it-IT"/>
              </a:p>
            </p:txBody>
          </p:sp>
          <p:sp>
            <p:nvSpPr>
              <p:cNvPr id="81" name="Rectangle 88"/>
              <p:cNvSpPr>
                <a:spLocks noChangeArrowheads="1"/>
              </p:cNvSpPr>
              <p:nvPr/>
            </p:nvSpPr>
            <p:spPr bwMode="auto">
              <a:xfrm>
                <a:off x="1214" y="3352"/>
                <a:ext cx="193" cy="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altLang="it-IT" sz="1700">
                    <a:solidFill>
                      <a:srgbClr val="000000"/>
                    </a:solidFill>
                    <a:latin typeface="Times New Roman" pitchFamily="18" charset="0"/>
                  </a:rPr>
                  <a:t>100</a:t>
                </a:r>
                <a:endParaRPr lang="it-IT" altLang="it-IT"/>
              </a:p>
            </p:txBody>
          </p:sp>
          <p:sp>
            <p:nvSpPr>
              <p:cNvPr id="82" name="Rectangle 89"/>
              <p:cNvSpPr>
                <a:spLocks noChangeArrowheads="1"/>
              </p:cNvSpPr>
              <p:nvPr/>
            </p:nvSpPr>
            <p:spPr bwMode="auto">
              <a:xfrm>
                <a:off x="2223" y="3336"/>
                <a:ext cx="71" cy="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altLang="it-IT" sz="17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it-IT" altLang="it-IT"/>
              </a:p>
            </p:txBody>
          </p:sp>
          <p:sp>
            <p:nvSpPr>
              <p:cNvPr id="83" name="Rectangle 90"/>
              <p:cNvSpPr>
                <a:spLocks noChangeArrowheads="1"/>
              </p:cNvSpPr>
              <p:nvPr/>
            </p:nvSpPr>
            <p:spPr bwMode="auto">
              <a:xfrm>
                <a:off x="1123" y="3336"/>
                <a:ext cx="71" cy="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altLang="it-IT" sz="170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it-IT" altLang="it-IT"/>
              </a:p>
            </p:txBody>
          </p:sp>
          <p:sp>
            <p:nvSpPr>
              <p:cNvPr id="84" name="Rectangle 91"/>
              <p:cNvSpPr>
                <a:spLocks noChangeArrowheads="1"/>
              </p:cNvSpPr>
              <p:nvPr/>
            </p:nvSpPr>
            <p:spPr bwMode="auto">
              <a:xfrm>
                <a:off x="521" y="3334"/>
                <a:ext cx="464" cy="2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altLang="it-IT" sz="2500" i="1">
                    <a:solidFill>
                      <a:srgbClr val="000000"/>
                    </a:solidFill>
                    <a:latin typeface="Times New Roman" pitchFamily="18" charset="0"/>
                  </a:rPr>
                  <a:t>Flussi</a:t>
                </a:r>
                <a:endParaRPr lang="it-IT" altLang="it-IT"/>
              </a:p>
            </p:txBody>
          </p:sp>
          <p:sp>
            <p:nvSpPr>
              <p:cNvPr id="85" name="Rectangle 92"/>
              <p:cNvSpPr>
                <a:spLocks noChangeArrowheads="1"/>
              </p:cNvSpPr>
              <p:nvPr/>
            </p:nvSpPr>
            <p:spPr bwMode="auto">
              <a:xfrm>
                <a:off x="994" y="3452"/>
                <a:ext cx="50" cy="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it-IT" altLang="it-IT" sz="1000" i="1">
                    <a:solidFill>
                      <a:srgbClr val="000000"/>
                    </a:solidFill>
                    <a:latin typeface="Times New Roman" pitchFamily="18" charset="0"/>
                  </a:rPr>
                  <a:t>K</a:t>
                </a:r>
                <a:endParaRPr lang="it-IT" altLang="it-IT"/>
              </a:p>
            </p:txBody>
          </p:sp>
        </p:grpSp>
      </p:grpSp>
      <p:sp>
        <p:nvSpPr>
          <p:cNvPr id="86" name="Rettangolo arrotondato 85"/>
          <p:cNvSpPr/>
          <p:nvPr/>
        </p:nvSpPr>
        <p:spPr>
          <a:xfrm>
            <a:off x="-3263442" y="0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 smtClean="0"/>
              <a:t>Apertura in pop up e link per scaricare pdf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5550500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e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5806</TotalTime>
  <Words>2291</Words>
  <Application>Microsoft Office PowerPoint</Application>
  <PresentationFormat>Widescreen</PresentationFormat>
  <Paragraphs>530</Paragraphs>
  <Slides>16</Slides>
  <Notes>13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15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2</vt:i4>
      </vt:variant>
      <vt:variant>
        <vt:lpstr>Titoli diapositive</vt:lpstr>
      </vt:variant>
      <vt:variant>
        <vt:i4>16</vt:i4>
      </vt:variant>
    </vt:vector>
  </HeadingPairs>
  <TitlesOfParts>
    <vt:vector size="34" baseType="lpstr">
      <vt:lpstr>Arial</vt:lpstr>
      <vt:lpstr>Articulate</vt:lpstr>
      <vt:lpstr>Articulate Light</vt:lpstr>
      <vt:lpstr>Bahnschrift</vt:lpstr>
      <vt:lpstr>Calibri</vt:lpstr>
      <vt:lpstr>Cambria Math</vt:lpstr>
      <vt:lpstr>Century Gothic</vt:lpstr>
      <vt:lpstr>Garamond</vt:lpstr>
      <vt:lpstr>Gisha</vt:lpstr>
      <vt:lpstr>Microsoft Yi Baiti</vt:lpstr>
      <vt:lpstr>Symbol</vt:lpstr>
      <vt:lpstr>Tempus Sans ITC</vt:lpstr>
      <vt:lpstr>Times New Roman</vt:lpstr>
      <vt:lpstr>Wingdings</vt:lpstr>
      <vt:lpstr>Wingdings 3</vt:lpstr>
      <vt:lpstr>Ione</vt:lpstr>
      <vt:lpstr>Equazione</vt:lpstr>
      <vt:lpstr>Equation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Valentina</dc:creator>
  <cp:lastModifiedBy>emessore</cp:lastModifiedBy>
  <cp:revision>830</cp:revision>
  <dcterms:created xsi:type="dcterms:W3CDTF">2018-07-03T17:42:04Z</dcterms:created>
  <dcterms:modified xsi:type="dcterms:W3CDTF">2018-12-05T10:49:29Z</dcterms:modified>
</cp:coreProperties>
</file>