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9"/>
  </p:notesMasterIdLst>
  <p:sldIdLst>
    <p:sldId id="256" r:id="rId2"/>
    <p:sldId id="260" r:id="rId3"/>
    <p:sldId id="314" r:id="rId4"/>
    <p:sldId id="331" r:id="rId5"/>
    <p:sldId id="297" r:id="rId6"/>
    <p:sldId id="339" r:id="rId7"/>
    <p:sldId id="324" r:id="rId8"/>
    <p:sldId id="309" r:id="rId9"/>
    <p:sldId id="313" r:id="rId10"/>
    <p:sldId id="336" r:id="rId11"/>
    <p:sldId id="335" r:id="rId12"/>
    <p:sldId id="337" r:id="rId13"/>
    <p:sldId id="338" r:id="rId14"/>
    <p:sldId id="315" r:id="rId15"/>
    <p:sldId id="340" r:id="rId16"/>
    <p:sldId id="295"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0000"/>
    <a:srgbClr val="000000"/>
    <a:srgbClr val="B01513"/>
    <a:srgbClr val="754F67"/>
    <a:srgbClr val="6E5664"/>
    <a:srgbClr val="FAC356"/>
    <a:srgbClr val="18697C"/>
    <a:srgbClr val="426B6F"/>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75785" autoAdjust="0"/>
  </p:normalViewPr>
  <p:slideViewPr>
    <p:cSldViewPr snapToGrid="0">
      <p:cViewPr varScale="1">
        <p:scale>
          <a:sx n="52" d="100"/>
          <a:sy n="52" d="100"/>
        </p:scale>
        <p:origin x="1192" y="72"/>
      </p:cViewPr>
      <p:guideLst>
        <p:guide orient="horz" pos="2160"/>
        <p:guide pos="3840"/>
      </p:guideLst>
    </p:cSldViewPr>
  </p:slideViewPr>
  <p:notesTextViewPr>
    <p:cViewPr>
      <p:scale>
        <a:sx n="1" d="1"/>
        <a:sy n="1" d="1"/>
      </p:scale>
      <p:origin x="0" y="0"/>
    </p:cViewPr>
  </p:notesTextViewPr>
  <p:notesViewPr>
    <p:cSldViewPr snapToGrid="0">
      <p:cViewPr varScale="1">
        <p:scale>
          <a:sx n="59" d="100"/>
          <a:sy n="59" d="100"/>
        </p:scale>
        <p:origin x="-25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A6058-E8ED-4072-A8C8-7433F3504CAB}" type="datetimeFigureOut">
              <a:rPr lang="it-IT" smtClean="0"/>
              <a:pPr/>
              <a:t>11/12/2018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BEB06-CD59-4FDF-9C41-A98B09EE3869}" type="slidenum">
              <a:rPr lang="it-IT" smtClean="0"/>
              <a:pPr/>
              <a:t>‹N›</a:t>
            </a:fld>
            <a:endParaRPr lang="it-IT"/>
          </a:p>
        </p:txBody>
      </p:sp>
    </p:spTree>
    <p:extLst>
      <p:ext uri="{BB962C8B-B14F-4D97-AF65-F5344CB8AC3E}">
        <p14:creationId xmlns:p14="http://schemas.microsoft.com/office/powerpoint/2010/main" val="6442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a:t>
            </a:fld>
            <a:endParaRPr lang="it-IT" dirty="0"/>
          </a:p>
        </p:txBody>
      </p:sp>
    </p:spTree>
    <p:extLst>
      <p:ext uri="{BB962C8B-B14F-4D97-AF65-F5344CB8AC3E}">
        <p14:creationId xmlns:p14="http://schemas.microsoft.com/office/powerpoint/2010/main" val="4098815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smtClean="0">
                <a:solidFill>
                  <a:schemeClr val="tx1"/>
                </a:solidFill>
                <a:latin typeface="Garamond"/>
                <a:ea typeface="+mn-ea"/>
                <a:cs typeface="Garamond"/>
              </a:rPr>
              <a:t>AUDIO</a:t>
            </a:r>
          </a:p>
          <a:p>
            <a:pPr marL="228600" indent="-228600" algn="just">
              <a:lnSpc>
                <a:spcPct val="120000"/>
              </a:lnSpc>
              <a:buFont typeface="+mj-lt"/>
              <a:buAutoNum type="arabicPeriod"/>
              <a:defRPr/>
            </a:pPr>
            <a:r>
              <a:rPr lang="it-IT" sz="1200" dirty="0" smtClean="0">
                <a:cs typeface="Arial" charset="0"/>
              </a:rPr>
              <a:t>I fondi immobiliari sono patrimoni </a:t>
            </a:r>
            <a:r>
              <a:rPr lang="it-IT" sz="1200" baseline="0" dirty="0" smtClean="0">
                <a:cs typeface="Arial" charset="0"/>
              </a:rPr>
              <a:t> </a:t>
            </a:r>
            <a:r>
              <a:rPr lang="it-IT" sz="1200" dirty="0" smtClean="0">
                <a:cs typeface="Arial" charset="0"/>
              </a:rPr>
              <a:t>suddivisi in quote di partecipazione di eguale valore unitario.</a:t>
            </a:r>
          </a:p>
          <a:p>
            <a:pPr marL="228600" indent="-228600" algn="just">
              <a:lnSpc>
                <a:spcPct val="120000"/>
              </a:lnSpc>
              <a:buFont typeface="+mj-lt"/>
              <a:buAutoNum type="arabicPeriod"/>
              <a:defRPr/>
            </a:pPr>
            <a:r>
              <a:rPr lang="it-IT" sz="1200" dirty="0" smtClean="0">
                <a:cs typeface="Arial" charset="0"/>
              </a:rPr>
              <a:t>Le quote di partecipazione vengono investite interamente o prevalentemente in beni immobiliari:</a:t>
            </a:r>
          </a:p>
          <a:p>
            <a:pPr marL="228600" indent="-228600" algn="just">
              <a:lnSpc>
                <a:spcPct val="120000"/>
              </a:lnSpc>
              <a:buFont typeface="+mj-lt"/>
              <a:buAutoNum type="arabicPeriod"/>
              <a:defRPr/>
            </a:pPr>
            <a:r>
              <a:rPr lang="it-IT" sz="1200" dirty="0" smtClean="0">
                <a:cs typeface="Arial" charset="0"/>
              </a:rPr>
              <a:t>sia immobili in proprietà sia, a </a:t>
            </a:r>
            <a:r>
              <a:rPr lang="it-IT" sz="1200" baseline="0" dirty="0" smtClean="0">
                <a:cs typeface="Arial" charset="0"/>
              </a:rPr>
              <a:t> </a:t>
            </a:r>
            <a:r>
              <a:rPr lang="it-IT" sz="1200" dirty="0" smtClean="0">
                <a:cs typeface="Arial" charset="0"/>
              </a:rPr>
              <a:t>complemento, anche società immobiliari.  </a:t>
            </a:r>
          </a:p>
          <a:p>
            <a:pPr marL="228600" indent="-228600" algn="just">
              <a:lnSpc>
                <a:spcPct val="120000"/>
              </a:lnSpc>
              <a:buFont typeface="+mj-lt"/>
              <a:buAutoNum type="arabicPeriod"/>
              <a:defRPr/>
            </a:pPr>
            <a:r>
              <a:rPr lang="it-IT" sz="1200" dirty="0" smtClean="0">
                <a:cs typeface="Arial" charset="0"/>
              </a:rPr>
              <a:t>Il fondo è legato alla redditività degli immobili e, di</a:t>
            </a:r>
            <a:r>
              <a:rPr lang="it-IT" sz="1200" baseline="0" dirty="0" smtClean="0">
                <a:cs typeface="Arial" charset="0"/>
              </a:rPr>
              <a:t> conseguenza, </a:t>
            </a:r>
            <a:r>
              <a:rPr lang="it-IT" sz="1200" dirty="0" smtClean="0">
                <a:cs typeface="Arial" charset="0"/>
              </a:rPr>
              <a:t>generalmente l’investimento non consente proventi significativi nel breve periodo.</a:t>
            </a:r>
          </a:p>
          <a:p>
            <a:pPr marL="228600" indent="-228600" algn="just">
              <a:lnSpc>
                <a:spcPct val="120000"/>
              </a:lnSpc>
              <a:buFont typeface="+mj-lt"/>
              <a:buAutoNum type="arabicPeriod"/>
              <a:defRPr/>
            </a:pPr>
            <a:r>
              <a:rPr lang="it-IT" sz="1200" dirty="0" smtClean="0">
                <a:cs typeface="Arial" charset="0"/>
              </a:rPr>
              <a:t>Ma</a:t>
            </a:r>
            <a:r>
              <a:rPr lang="it-IT" sz="1200" baseline="0" dirty="0" smtClean="0">
                <a:cs typeface="Arial" charset="0"/>
              </a:rPr>
              <a:t> q</a:t>
            </a:r>
            <a:r>
              <a:rPr lang="it-IT" sz="1200" dirty="0" smtClean="0">
                <a:cs typeface="Arial" charset="0"/>
              </a:rPr>
              <a:t>uali rischi caratterizzano</a:t>
            </a:r>
            <a:r>
              <a:rPr lang="it-IT" sz="1200" baseline="0" dirty="0" smtClean="0">
                <a:cs typeface="Arial" charset="0"/>
              </a:rPr>
              <a:t> questi fondi?</a:t>
            </a:r>
          </a:p>
          <a:p>
            <a:pPr marL="228600" indent="-228600" algn="just">
              <a:lnSpc>
                <a:spcPct val="120000"/>
              </a:lnSpc>
              <a:buFont typeface="+mj-lt"/>
              <a:buAutoNum type="arabicPeriod"/>
              <a:defRPr/>
            </a:pPr>
            <a:r>
              <a:rPr lang="it-IT" sz="1200" dirty="0" smtClean="0">
                <a:cs typeface="Arial" charset="0"/>
              </a:rPr>
              <a:t>Si può incorrere,in primo luogo, nel rischio legato al settore:</a:t>
            </a:r>
          </a:p>
          <a:p>
            <a:pPr marL="228600" indent="-228600" algn="just">
              <a:lnSpc>
                <a:spcPct val="120000"/>
              </a:lnSpc>
              <a:buFont typeface="+mj-lt"/>
              <a:buAutoNum type="arabicPeriod"/>
              <a:defRPr/>
            </a:pPr>
            <a:r>
              <a:rPr lang="it-IT" sz="1200" dirty="0" smtClean="0">
                <a:cs typeface="Arial" charset="0"/>
              </a:rPr>
              <a:t>i fattori di rischio sono molto simili a quelli di un investimento diretto in immobili,</a:t>
            </a:r>
          </a:p>
          <a:p>
            <a:pPr marL="228600" indent="-228600" algn="just">
              <a:lnSpc>
                <a:spcPct val="120000"/>
              </a:lnSpc>
              <a:buFont typeface="+mj-lt"/>
              <a:buAutoNum type="arabicPeriod"/>
              <a:defRPr/>
            </a:pPr>
            <a:r>
              <a:rPr lang="it-IT" sz="1200" dirty="0" smtClean="0">
                <a:cs typeface="Arial" charset="0"/>
              </a:rPr>
              <a:t>anche se i fondi presentano una maggiore diversificazione geografica, di destinazione d’uso,</a:t>
            </a:r>
            <a:r>
              <a:rPr lang="it-IT" sz="1200" baseline="0" dirty="0" smtClean="0">
                <a:cs typeface="Arial" charset="0"/>
              </a:rPr>
              <a:t> </a:t>
            </a:r>
            <a:r>
              <a:rPr lang="it-IT" sz="1200" dirty="0" smtClean="0">
                <a:cs typeface="Arial" charset="0"/>
              </a:rPr>
              <a:t>e una maggiore trasparenza.</a:t>
            </a:r>
          </a:p>
          <a:p>
            <a:pPr marL="228600" indent="-228600" algn="just">
              <a:lnSpc>
                <a:spcPct val="120000"/>
              </a:lnSpc>
              <a:buFont typeface="+mj-lt"/>
              <a:buAutoNum type="arabicPeriod"/>
              <a:defRPr/>
            </a:pPr>
            <a:r>
              <a:rPr lang="it-IT" sz="1200" dirty="0" smtClean="0">
                <a:cs typeface="Arial" charset="0"/>
              </a:rPr>
              <a:t>Inoltre, si può incorrere nel rischio liquidità: essendo stati</a:t>
            </a:r>
          </a:p>
          <a:p>
            <a:pPr marL="228600" indent="-228600" algn="just">
              <a:lnSpc>
                <a:spcPct val="120000"/>
              </a:lnSpc>
              <a:buFont typeface="+mj-lt"/>
              <a:buAutoNum type="arabicPeriod"/>
              <a:defRPr/>
            </a:pPr>
            <a:r>
              <a:rPr lang="it-IT" sz="1200" dirty="0" smtClean="0">
                <a:cs typeface="Arial" charset="0"/>
              </a:rPr>
              <a:t>introdotti</a:t>
            </a:r>
            <a:r>
              <a:rPr lang="it-IT" sz="1200" baseline="0" dirty="0" smtClean="0">
                <a:cs typeface="Arial" charset="0"/>
              </a:rPr>
              <a:t> di recente </a:t>
            </a:r>
            <a:r>
              <a:rPr lang="it-IT" sz="1200" dirty="0" smtClean="0">
                <a:cs typeface="Arial" charset="0"/>
              </a:rPr>
              <a:t>nel nostro mercato, i volumi di scambi nei mercati finanziari sono molto esigui.</a:t>
            </a:r>
          </a:p>
          <a:p>
            <a:pPr marL="228600" indent="-228600" algn="just">
              <a:lnSpc>
                <a:spcPct val="120000"/>
              </a:lnSpc>
              <a:buFont typeface="+mj-lt"/>
              <a:buAutoNum type="arabicPeriod"/>
              <a:defRPr/>
            </a:pPr>
            <a:r>
              <a:rPr lang="it-IT" sz="1200" dirty="0" smtClean="0">
                <a:cs typeface="Arial" charset="0"/>
              </a:rPr>
              <a:t>Infine, c’è il rischio del tasso d’interesse: eventuali rialzi dei tassi d’interesse hanno una ricaduta sulla richiesta di mutui e, indirettamente, sul valore</a:t>
            </a:r>
            <a:r>
              <a:rPr lang="it-IT" sz="1200" baseline="0" dirty="0" smtClean="0">
                <a:cs typeface="Arial" charset="0"/>
              </a:rPr>
              <a:t> </a:t>
            </a:r>
            <a:r>
              <a:rPr lang="it-IT" sz="1200" dirty="0" smtClean="0">
                <a:cs typeface="Arial" charset="0"/>
              </a:rPr>
              <a:t>dei fondi immobiliari.</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10</a:t>
            </a:fld>
            <a:endParaRPr lang="it-IT"/>
          </a:p>
        </p:txBody>
      </p:sp>
    </p:spTree>
    <p:extLst>
      <p:ext uri="{BB962C8B-B14F-4D97-AF65-F5344CB8AC3E}">
        <p14:creationId xmlns:p14="http://schemas.microsoft.com/office/powerpoint/2010/main" val="2608373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Font typeface="+mj-lt"/>
              <a:buNone/>
            </a:pPr>
            <a:r>
              <a:rPr lang="it-IT" sz="1200" b="0" i="0" u="none" strike="noStrike" kern="1200" baseline="0" dirty="0" smtClean="0">
                <a:solidFill>
                  <a:schemeClr val="tx1"/>
                </a:solidFill>
                <a:latin typeface="+mn-lt"/>
                <a:ea typeface="+mn-ea"/>
                <a:cs typeface="+mn-cs"/>
              </a:rPr>
              <a:t>AUDIO</a:t>
            </a:r>
          </a:p>
          <a:p>
            <a:pPr marL="228600" indent="-228600">
              <a:buFont typeface="+mj-lt"/>
              <a:buNone/>
            </a:pPr>
            <a:endParaRPr lang="it-IT" sz="1200" b="0" i="0" u="none" strike="noStrike" kern="1200" baseline="0" dirty="0" smtClean="0">
              <a:solidFill>
                <a:schemeClr val="tx1"/>
              </a:solidFill>
              <a:latin typeface="+mn-lt"/>
              <a:ea typeface="+mn-ea"/>
              <a:cs typeface="+mn-cs"/>
            </a:endParaRPr>
          </a:p>
          <a:p>
            <a:pPr marL="228600" indent="-228600" algn="l">
              <a:lnSpc>
                <a:spcPct val="120000"/>
              </a:lnSpc>
              <a:buFont typeface="+mj-lt"/>
              <a:buAutoNum type="arabicPeriod"/>
              <a:defRPr/>
            </a:pPr>
            <a:r>
              <a:rPr lang="it-IT" sz="1200" baseline="0" dirty="0" smtClean="0">
                <a:cs typeface="Arial" charset="0"/>
              </a:rPr>
              <a:t>Vediamo ora le </a:t>
            </a:r>
            <a:r>
              <a:rPr lang="it-IT" sz="1200" baseline="0" dirty="0" err="1" smtClean="0">
                <a:cs typeface="Arial" charset="0"/>
              </a:rPr>
              <a:t>commodities</a:t>
            </a:r>
            <a:r>
              <a:rPr lang="it-IT" sz="1200" baseline="0" dirty="0" smtClean="0">
                <a:cs typeface="Arial" charset="0"/>
              </a:rPr>
              <a:t>, un'</a:t>
            </a:r>
            <a:r>
              <a:rPr lang="it-IT" sz="1200" baseline="0" dirty="0" err="1" smtClean="0">
                <a:cs typeface="Arial" charset="0"/>
              </a:rPr>
              <a:t>asset</a:t>
            </a:r>
            <a:r>
              <a:rPr lang="it-IT" sz="1200" baseline="0" dirty="0" smtClean="0">
                <a:cs typeface="Arial" charset="0"/>
              </a:rPr>
              <a:t> </a:t>
            </a:r>
            <a:r>
              <a:rPr lang="it-IT" sz="1200" baseline="0" dirty="0" err="1" smtClean="0">
                <a:cs typeface="Arial" charset="0"/>
              </a:rPr>
              <a:t>class</a:t>
            </a:r>
            <a:r>
              <a:rPr lang="it-IT" sz="1200" baseline="0" dirty="0" smtClean="0">
                <a:cs typeface="Arial" charset="0"/>
              </a:rPr>
              <a:t> che si riferisce a investimenti in materie prime, come petrolio, gas naturale, metalli</a:t>
            </a:r>
          </a:p>
          <a:p>
            <a:pPr marL="228600" indent="-228600" algn="l">
              <a:lnSpc>
                <a:spcPct val="120000"/>
              </a:lnSpc>
              <a:buFont typeface="+mj-lt"/>
              <a:buAutoNum type="arabicPeriod"/>
              <a:defRPr/>
            </a:pPr>
            <a:r>
              <a:rPr lang="it-IT" sz="1200" baseline="0" dirty="0" smtClean="0">
                <a:cs typeface="Arial" charset="0"/>
              </a:rPr>
              <a:t>e beni di consumo quali mais, grano, soia cacao ...</a:t>
            </a:r>
          </a:p>
          <a:p>
            <a:pPr marL="228600" indent="-228600" algn="l">
              <a:lnSpc>
                <a:spcPct val="120000"/>
              </a:lnSpc>
              <a:buFont typeface="+mj-lt"/>
              <a:buAutoNum type="arabicPeriod"/>
              <a:defRPr/>
            </a:pPr>
            <a:r>
              <a:rPr lang="it-IT" sz="1200" baseline="0" dirty="0" smtClean="0">
                <a:cs typeface="Arial" charset="0"/>
              </a:rPr>
              <a:t>Il loro valore dipende, oltre che </a:t>
            </a:r>
          </a:p>
          <a:p>
            <a:pPr marL="228600" indent="-228600" algn="l">
              <a:lnSpc>
                <a:spcPct val="120000"/>
              </a:lnSpc>
              <a:buFont typeface="+mj-lt"/>
              <a:buAutoNum type="arabicPeriod"/>
              <a:defRPr/>
            </a:pPr>
            <a:r>
              <a:rPr lang="it-IT" sz="1200" baseline="0" dirty="0" smtClean="0">
                <a:cs typeface="Arial" charset="0"/>
              </a:rPr>
              <a:t>dalla domanda e dall’offerta del mercato,</a:t>
            </a:r>
          </a:p>
          <a:p>
            <a:pPr marL="228600" indent="-228600" algn="l">
              <a:lnSpc>
                <a:spcPct val="120000"/>
              </a:lnSpc>
              <a:buFont typeface="+mj-lt"/>
              <a:buAutoNum type="arabicPeriod"/>
              <a:defRPr/>
            </a:pPr>
            <a:r>
              <a:rPr lang="it-IT" sz="1200" baseline="0" dirty="0" smtClean="0">
                <a:cs typeface="Arial" charset="0"/>
              </a:rPr>
              <a:t>anche dalle riserve disponibili di tali beni.</a:t>
            </a:r>
          </a:p>
          <a:p>
            <a:pPr marL="228600" indent="-228600" algn="l">
              <a:lnSpc>
                <a:spcPct val="120000"/>
              </a:lnSpc>
              <a:buFont typeface="+mj-lt"/>
              <a:buAutoNum type="arabicPeriod"/>
              <a:defRPr/>
            </a:pPr>
            <a:r>
              <a:rPr lang="it-IT" sz="1200" baseline="0" dirty="0" smtClean="0">
                <a:cs typeface="Arial" charset="0"/>
              </a:rPr>
              <a:t>Poiché queste </a:t>
            </a:r>
            <a:r>
              <a:rPr lang="it-IT" sz="1200" baseline="0" dirty="0" err="1" smtClean="0">
                <a:cs typeface="Arial" charset="0"/>
              </a:rPr>
              <a:t>asset</a:t>
            </a:r>
            <a:r>
              <a:rPr lang="it-IT" sz="1200" baseline="0" dirty="0" smtClean="0">
                <a:cs typeface="Arial" charset="0"/>
              </a:rPr>
              <a:t> </a:t>
            </a:r>
            <a:r>
              <a:rPr lang="it-IT" sz="1200" baseline="0" dirty="0" err="1" smtClean="0">
                <a:cs typeface="Arial" charset="0"/>
              </a:rPr>
              <a:t>class</a:t>
            </a:r>
            <a:r>
              <a:rPr lang="it-IT" sz="1200" baseline="0" dirty="0" smtClean="0">
                <a:cs typeface="Arial" charset="0"/>
              </a:rPr>
              <a:t> hanno un’elevata standardizzazione, è possibile negoziarle sui mercati internazionali.</a:t>
            </a:r>
            <a:endParaRPr lang="it-IT" sz="1200" b="0" i="0" u="none" strike="noStrike" kern="1200" baseline="0" dirty="0" smtClean="0">
              <a:solidFill>
                <a:schemeClr val="tx1"/>
              </a:solidFill>
              <a:latin typeface="+mn-lt"/>
              <a:ea typeface="+mn-ea"/>
              <a:cs typeface="+mn-cs"/>
            </a:endParaRPr>
          </a:p>
          <a:p>
            <a:pPr marL="228600" indent="-228600">
              <a:buFont typeface="+mj-lt"/>
              <a:buNone/>
            </a:pPr>
            <a:endParaRPr lang="it-IT" sz="1200" b="0" i="0" u="none" strike="noStrike" kern="1200" baseline="0" dirty="0" smtClean="0">
              <a:solidFill>
                <a:schemeClr val="tx1"/>
              </a:solidFill>
              <a:latin typeface="+mn-lt"/>
              <a:ea typeface="+mn-ea"/>
              <a:cs typeface="+mn-cs"/>
            </a:endParaRPr>
          </a:p>
          <a:p>
            <a:pPr marL="228600" indent="-228600">
              <a:buFont typeface="+mj-lt"/>
              <a:buNone/>
            </a:pPr>
            <a:endParaRPr lang="it-IT" sz="1200" b="0" i="0" u="none" strike="noStrike" kern="1200" baseline="0" dirty="0" smtClean="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11</a:t>
            </a:fld>
            <a:endParaRPr lang="it-IT"/>
          </a:p>
        </p:txBody>
      </p:sp>
    </p:spTree>
    <p:extLst>
      <p:ext uri="{BB962C8B-B14F-4D97-AF65-F5344CB8AC3E}">
        <p14:creationId xmlns:p14="http://schemas.microsoft.com/office/powerpoint/2010/main" val="3909837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smtClean="0"/>
              <a:t>AUDIO</a:t>
            </a:r>
            <a:endParaRPr lang="it-IT" sz="1200" dirty="0" smtClean="0">
              <a:cs typeface="Arial" charset="0"/>
            </a:endParaRPr>
          </a:p>
          <a:p>
            <a:pPr marL="0" indent="0" algn="just">
              <a:lnSpc>
                <a:spcPct val="120000"/>
              </a:lnSpc>
              <a:buFont typeface="+mj-lt"/>
              <a:buNone/>
              <a:defRPr/>
            </a:pPr>
            <a:endParaRPr lang="it-IT" sz="1200" dirty="0" smtClean="0">
              <a:cs typeface="Arial" charset="0"/>
            </a:endParaRPr>
          </a:p>
          <a:p>
            <a:pPr marL="228600" indent="-228600" algn="l">
              <a:lnSpc>
                <a:spcPct val="120000"/>
              </a:lnSpc>
              <a:buFont typeface="+mj-lt"/>
              <a:buAutoNum type="arabicPeriod"/>
              <a:defRPr/>
            </a:pPr>
            <a:r>
              <a:rPr lang="it-IT" sz="1200" baseline="0" dirty="0" smtClean="0">
                <a:cs typeface="Arial" charset="0"/>
              </a:rPr>
              <a:t>L'andamento di domanda e offerta delle </a:t>
            </a:r>
            <a:r>
              <a:rPr lang="it-IT" sz="1200" baseline="0" dirty="0" err="1" smtClean="0">
                <a:cs typeface="Arial" charset="0"/>
              </a:rPr>
              <a:t>commodities</a:t>
            </a:r>
            <a:r>
              <a:rPr lang="it-IT" sz="1200" baseline="0" dirty="0" smtClean="0">
                <a:cs typeface="Arial" charset="0"/>
              </a:rPr>
              <a:t> viene a determinare i rischi di questi investimenti.</a:t>
            </a:r>
          </a:p>
          <a:p>
            <a:pPr marL="228600" indent="-228600" algn="l">
              <a:lnSpc>
                <a:spcPct val="120000"/>
              </a:lnSpc>
              <a:buFont typeface="+mj-lt"/>
              <a:buAutoNum type="arabicPeriod"/>
              <a:defRPr/>
            </a:pPr>
            <a:r>
              <a:rPr lang="it-IT" sz="1200" baseline="0" dirty="0" smtClean="0">
                <a:cs typeface="Arial" charset="0"/>
              </a:rPr>
              <a:t>Sinteticamente, se il risparmiatore sbaglia le previsioni sull’andamento del prezzo, subisce una perdita.</a:t>
            </a:r>
          </a:p>
          <a:p>
            <a:pPr marL="228600" indent="-228600" algn="l">
              <a:lnSpc>
                <a:spcPct val="120000"/>
              </a:lnSpc>
              <a:buFont typeface="+mj-lt"/>
              <a:buAutoNum type="arabicPeriod"/>
              <a:defRPr/>
            </a:pPr>
            <a:r>
              <a:rPr lang="it-IT" sz="1200" baseline="0" dirty="0" smtClean="0">
                <a:cs typeface="Arial" charset="0"/>
              </a:rPr>
              <a:t>Pensiamo alle forti oscillazioni del prezzo del gas in caso di shock energetico, e allo sforzo previsionale richiesto circa l'opportunità di vendere/comprare.</a:t>
            </a:r>
          </a:p>
          <a:p>
            <a:pPr marL="228600" indent="-228600" algn="l">
              <a:lnSpc>
                <a:spcPct val="120000"/>
              </a:lnSpc>
              <a:buFont typeface="+mj-lt"/>
              <a:buAutoNum type="arabicPeriod"/>
              <a:defRPr/>
            </a:pPr>
            <a:r>
              <a:rPr lang="it-IT" sz="1200" baseline="0" dirty="0" smtClean="0">
                <a:cs typeface="Arial" charset="0"/>
              </a:rPr>
              <a:t>Altri fattori di rischio delle </a:t>
            </a:r>
            <a:r>
              <a:rPr lang="it-IT" sz="1200" baseline="0" dirty="0" err="1" smtClean="0">
                <a:cs typeface="Arial" charset="0"/>
              </a:rPr>
              <a:t>commodities</a:t>
            </a:r>
            <a:r>
              <a:rPr lang="it-IT" sz="1200" baseline="0" dirty="0" smtClean="0">
                <a:cs typeface="Arial" charset="0"/>
              </a:rPr>
              <a:t> sono:</a:t>
            </a:r>
          </a:p>
          <a:p>
            <a:pPr marL="228600" indent="-228600" algn="l">
              <a:lnSpc>
                <a:spcPct val="120000"/>
              </a:lnSpc>
              <a:buFont typeface="+mj-lt"/>
              <a:buAutoNum type="arabicPeriod"/>
              <a:defRPr/>
            </a:pPr>
            <a:r>
              <a:rPr lang="it-IT" sz="1200" baseline="0" dirty="0" smtClean="0">
                <a:cs typeface="Arial" charset="0"/>
              </a:rPr>
              <a:t>le crescenti richieste di  approvvigionamento di petrolio sia nei paesi industrializzati che in quelli in via di sviluppo;</a:t>
            </a:r>
          </a:p>
          <a:p>
            <a:pPr marL="228600" indent="-228600" algn="l">
              <a:lnSpc>
                <a:spcPct val="120000"/>
              </a:lnSpc>
              <a:buFont typeface="+mj-lt"/>
              <a:buAutoNum type="arabicPeriod"/>
              <a:defRPr/>
            </a:pPr>
            <a:r>
              <a:rPr lang="it-IT" sz="1200" baseline="0" dirty="0" smtClean="0">
                <a:cs typeface="Arial" charset="0"/>
              </a:rPr>
              <a:t>gli eventi meteorologici di grande portata; </a:t>
            </a:r>
          </a:p>
          <a:p>
            <a:pPr marL="228600" indent="-228600" algn="l">
              <a:lnSpc>
                <a:spcPct val="120000"/>
              </a:lnSpc>
              <a:buFont typeface="+mj-lt"/>
              <a:buAutoNum type="arabicPeriod"/>
              <a:defRPr/>
            </a:pPr>
            <a:r>
              <a:rPr lang="it-IT" sz="1200" baseline="0" dirty="0" smtClean="0">
                <a:cs typeface="Arial" charset="0"/>
              </a:rPr>
              <a:t>i conflitti bellici che coinvolgono i Paesi produttori.</a:t>
            </a:r>
            <a:endParaRPr lang="it-IT" dirty="0" smtClean="0"/>
          </a:p>
          <a:p>
            <a:pPr marL="0" indent="0" algn="just">
              <a:lnSpc>
                <a:spcPct val="120000"/>
              </a:lnSpc>
              <a:buFont typeface="+mj-lt"/>
              <a:buNone/>
              <a:defRPr/>
            </a:pPr>
            <a:endParaRPr lang="it-IT" dirty="0" smtClean="0"/>
          </a:p>
          <a:p>
            <a:pPr marL="0" indent="0" algn="just">
              <a:lnSpc>
                <a:spcPct val="120000"/>
              </a:lnSpc>
              <a:buFont typeface="+mj-lt"/>
              <a:buNone/>
              <a:defRPr/>
            </a:pPr>
            <a:endParaRPr lang="it-IT" dirty="0" smtClean="0"/>
          </a:p>
          <a:p>
            <a:pPr marL="0" indent="0" algn="just">
              <a:lnSpc>
                <a:spcPct val="120000"/>
              </a:lnSpc>
              <a:buFont typeface="+mj-lt"/>
              <a:buNone/>
              <a:defRPr/>
            </a:pPr>
            <a:endParaRPr lang="it-IT" dirty="0" smtClean="0"/>
          </a:p>
          <a:p>
            <a:pPr marL="228600" indent="-228600" algn="just">
              <a:lnSpc>
                <a:spcPct val="120000"/>
              </a:lnSpc>
              <a:buFont typeface="+mj-lt"/>
              <a:buAutoNum type="arabicPeriod"/>
              <a:defRPr/>
            </a:pPr>
            <a:endParaRPr lang="it-IT" sz="1200" dirty="0" smtClean="0">
              <a:cs typeface="Arial" charset="0"/>
            </a:endParaRP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12</a:t>
            </a:fld>
            <a:endParaRPr lang="it-IT"/>
          </a:p>
        </p:txBody>
      </p:sp>
    </p:spTree>
    <p:extLst>
      <p:ext uri="{BB962C8B-B14F-4D97-AF65-F5344CB8AC3E}">
        <p14:creationId xmlns:p14="http://schemas.microsoft.com/office/powerpoint/2010/main" val="3839862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smtClean="0"/>
              <a:t>AUDIO</a:t>
            </a:r>
            <a:endParaRPr lang="it-IT" sz="1200" dirty="0" smtClean="0">
              <a:cs typeface="Arial" charset="0"/>
            </a:endParaRPr>
          </a:p>
          <a:p>
            <a:pPr marL="0" indent="0" algn="just">
              <a:lnSpc>
                <a:spcPct val="120000"/>
              </a:lnSpc>
              <a:buFont typeface="+mj-lt"/>
              <a:buNone/>
              <a:defRPr/>
            </a:pPr>
            <a:endParaRPr lang="it-IT" sz="1200" dirty="0" smtClean="0">
              <a:cs typeface="Arial" charset="0"/>
            </a:endParaRP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smtClean="0">
                <a:cs typeface="Arial" charset="0"/>
              </a:rPr>
              <a:t>Veniamo ora ai fondi di private </a:t>
            </a:r>
            <a:r>
              <a:rPr lang="it-IT" sz="1200" dirty="0" err="1" smtClean="0">
                <a:cs typeface="Arial" charset="0"/>
              </a:rPr>
              <a:t>equity</a:t>
            </a:r>
            <a:r>
              <a:rPr lang="it-IT" sz="1200" dirty="0" smtClean="0">
                <a:cs typeface="Arial" charset="0"/>
              </a:rPr>
              <a:t>,</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smtClean="0">
                <a:cs typeface="Arial" charset="0"/>
              </a:rPr>
              <a:t>un investimento di natura finanziaria/industriale, che consiste</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smtClean="0">
                <a:cs typeface="Arial" charset="0"/>
              </a:rPr>
              <a:t>nell’acquisto di partecipazioni di controllo</a:t>
            </a:r>
            <a:r>
              <a:rPr lang="it-IT" sz="1200" baseline="0" dirty="0" smtClean="0">
                <a:cs typeface="Arial" charset="0"/>
              </a:rPr>
              <a:t> </a:t>
            </a:r>
            <a:r>
              <a:rPr lang="it-IT" sz="1200" dirty="0" smtClean="0">
                <a:cs typeface="Arial" charset="0"/>
              </a:rPr>
              <a:t>di imprese generalmente non quotate.</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smtClean="0">
                <a:cs typeface="Arial" charset="0"/>
              </a:rPr>
              <a:t>L’investitore finale compra invece quote di partecipazione del fondo.</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smtClean="0">
                <a:cs typeface="Arial" charset="0"/>
              </a:rPr>
              <a:t>L’obiettivo di questo investimento</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smtClean="0">
                <a:cs typeface="Arial" charset="0"/>
              </a:rPr>
              <a:t>è la valorizzazione dell’impresa,</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smtClean="0">
                <a:cs typeface="Arial" charset="0"/>
              </a:rPr>
              <a:t>e la sua successiva dismissione in un’ottica di medio/lungo termine.</a:t>
            </a: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13</a:t>
            </a:fld>
            <a:endParaRPr lang="it-IT"/>
          </a:p>
        </p:txBody>
      </p:sp>
    </p:spTree>
    <p:extLst>
      <p:ext uri="{BB962C8B-B14F-4D97-AF65-F5344CB8AC3E}">
        <p14:creationId xmlns:p14="http://schemas.microsoft.com/office/powerpoint/2010/main" val="3839862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Font typeface="+mj-lt"/>
              <a:buAutoNum type="arabicPeriod"/>
            </a:pPr>
            <a:r>
              <a:rPr lang="it-IT" sz="1200" dirty="0" smtClean="0">
                <a:latin typeface="+mn-lt"/>
              </a:rPr>
              <a:t>Il grafico riporta le tre principali tipologie di private </a:t>
            </a:r>
            <a:r>
              <a:rPr lang="it-IT" sz="1200" dirty="0" err="1" smtClean="0">
                <a:latin typeface="+mn-lt"/>
              </a:rPr>
              <a:t>equity</a:t>
            </a:r>
            <a:r>
              <a:rPr lang="it-IT" sz="1200" dirty="0" smtClean="0">
                <a:latin typeface="+mn-lt"/>
              </a:rPr>
              <a:t>.</a:t>
            </a:r>
          </a:p>
          <a:p>
            <a:pPr marL="228600" indent="-228600">
              <a:buFont typeface="+mj-lt"/>
              <a:buAutoNum type="arabicPeriod"/>
            </a:pPr>
            <a:r>
              <a:rPr lang="it-IT" sz="1200" dirty="0" smtClean="0">
                <a:latin typeface="+mn-lt"/>
              </a:rPr>
              <a:t>Sulle ordinate abbiamo la capitalizzazione di mercato</a:t>
            </a:r>
          </a:p>
          <a:p>
            <a:pPr marL="228600" indent="-228600">
              <a:buFont typeface="+mj-lt"/>
              <a:buAutoNum type="arabicPeriod"/>
            </a:pPr>
            <a:r>
              <a:rPr lang="it-IT" sz="1200" dirty="0" smtClean="0">
                <a:latin typeface="+mn-lt"/>
              </a:rPr>
              <a:t>e sulle ascisse il periodo di investimento.</a:t>
            </a:r>
          </a:p>
          <a:p>
            <a:pPr marL="228600" indent="-228600">
              <a:buFont typeface="+mj-lt"/>
              <a:buAutoNum type="arabicPeriod"/>
            </a:pPr>
            <a:r>
              <a:rPr lang="it-IT" sz="1200" dirty="0" smtClean="0">
                <a:latin typeface="+mn-lt"/>
              </a:rPr>
              <a:t>I fondi Venture Capital</a:t>
            </a:r>
            <a:r>
              <a:rPr lang="it-IT" sz="1200" baseline="0" dirty="0" smtClean="0">
                <a:latin typeface="+mn-lt"/>
              </a:rPr>
              <a:t> consistono in</a:t>
            </a:r>
            <a:r>
              <a:rPr lang="it-IT" sz="1200" dirty="0" smtClean="0">
                <a:latin typeface="+mn-lt"/>
              </a:rPr>
              <a:t> investimenti in società nuove.</a:t>
            </a:r>
          </a:p>
          <a:p>
            <a:pPr marL="228600" indent="-228600">
              <a:buFont typeface="+mj-lt"/>
              <a:buAutoNum type="arabicPeriod"/>
            </a:pPr>
            <a:r>
              <a:rPr lang="it-IT" sz="1200" dirty="0" smtClean="0">
                <a:latin typeface="+mn-lt"/>
              </a:rPr>
              <a:t>Quelli</a:t>
            </a:r>
            <a:r>
              <a:rPr lang="it-IT" sz="1200" baseline="0" dirty="0" smtClean="0">
                <a:latin typeface="+mn-lt"/>
              </a:rPr>
              <a:t> </a:t>
            </a:r>
            <a:r>
              <a:rPr lang="it-IT" sz="1200" dirty="0" smtClean="0">
                <a:latin typeface="+mn-lt"/>
              </a:rPr>
              <a:t>Buyout</a:t>
            </a:r>
            <a:r>
              <a:rPr lang="it-IT" sz="1200" baseline="0" dirty="0" smtClean="0">
                <a:latin typeface="+mn-lt"/>
              </a:rPr>
              <a:t> </a:t>
            </a:r>
            <a:r>
              <a:rPr lang="it-IT" sz="1200" dirty="0" smtClean="0">
                <a:latin typeface="+mn-lt"/>
              </a:rPr>
              <a:t>consistono nell’acquisto da parte del management di quote di investimenti in imprese medio/grandi,</a:t>
            </a:r>
          </a:p>
          <a:p>
            <a:pPr marL="228600" indent="-228600">
              <a:buFont typeface="+mj-lt"/>
              <a:buAutoNum type="arabicPeriod"/>
            </a:pPr>
            <a:r>
              <a:rPr lang="it-IT" sz="1200" baseline="0" dirty="0" smtClean="0">
                <a:latin typeface="+mn-lt"/>
              </a:rPr>
              <a:t>e i</a:t>
            </a:r>
            <a:r>
              <a:rPr lang="it-IT" sz="1200" dirty="0" smtClean="0">
                <a:latin typeface="+mn-lt"/>
              </a:rPr>
              <a:t> fondi </a:t>
            </a:r>
            <a:r>
              <a:rPr lang="it-IT" sz="1200" dirty="0" err="1" smtClean="0">
                <a:latin typeface="+mn-lt"/>
              </a:rPr>
              <a:t>Distressed</a:t>
            </a:r>
            <a:r>
              <a:rPr lang="it-IT" sz="1200" dirty="0" smtClean="0">
                <a:latin typeface="+mn-lt"/>
              </a:rPr>
              <a:t> </a:t>
            </a:r>
            <a:r>
              <a:rPr lang="it-IT" sz="1200" dirty="0" err="1" smtClean="0">
                <a:latin typeface="+mn-lt"/>
              </a:rPr>
              <a:t>Debt</a:t>
            </a:r>
            <a:r>
              <a:rPr lang="it-IT" sz="1200" baseline="0" dirty="0" smtClean="0">
                <a:latin typeface="+mn-lt"/>
              </a:rPr>
              <a:t> riguardano invece</a:t>
            </a:r>
            <a:r>
              <a:rPr lang="it-IT" sz="1200" dirty="0" smtClean="0">
                <a:latin typeface="+mn-lt"/>
              </a:rPr>
              <a:t> investimenti in imprese al limite del fallimento.</a:t>
            </a:r>
            <a:endParaRPr lang="it-IT" sz="1200" dirty="0" smtClean="0">
              <a:cs typeface="Arial" charset="0"/>
            </a:endParaRPr>
          </a:p>
          <a:p>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14</a:t>
            </a:fld>
            <a:endParaRPr lang="it-IT"/>
          </a:p>
        </p:txBody>
      </p:sp>
    </p:spTree>
    <p:extLst>
      <p:ext uri="{BB962C8B-B14F-4D97-AF65-F5344CB8AC3E}">
        <p14:creationId xmlns:p14="http://schemas.microsoft.com/office/powerpoint/2010/main" val="1502276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smtClean="0"/>
              <a:t>AUDIO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it-IT"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b="0" dirty="0" smtClean="0">
                <a:cs typeface="Arial" charset="0"/>
              </a:rPr>
              <a:t>Ma</a:t>
            </a:r>
            <a:r>
              <a:rPr lang="it-IT" sz="1200" b="0" baseline="0" dirty="0" smtClean="0">
                <a:cs typeface="Arial" charset="0"/>
              </a:rPr>
              <a:t> quali rischi comporta un investimento in fondi di private </a:t>
            </a:r>
            <a:r>
              <a:rPr lang="it-IT" sz="1200" b="0" baseline="0" dirty="0" err="1" smtClean="0">
                <a:cs typeface="Arial" charset="0"/>
              </a:rPr>
              <a:t>equity</a:t>
            </a:r>
            <a:r>
              <a:rPr lang="it-IT" sz="1200" b="0" baseline="0" dirty="0" smtClean="0">
                <a:cs typeface="Arial" charset="0"/>
              </a:rPr>
              <a:t>? </a:t>
            </a:r>
            <a:r>
              <a:rPr lang="it-IT" altLang="it-IT" sz="1200" b="0" dirty="0" smtClean="0"/>
              <a:t>La risposta dipende</a:t>
            </a:r>
            <a:r>
              <a:rPr lang="it-IT" altLang="it-IT" sz="1200" b="0" baseline="0" dirty="0" smtClean="0"/>
              <a:t> dal tipo di fondo private </a:t>
            </a:r>
            <a:r>
              <a:rPr lang="it-IT" altLang="it-IT" sz="1200" b="0" baseline="0" dirty="0" err="1" smtClean="0"/>
              <a:t>equity</a:t>
            </a:r>
            <a:r>
              <a:rPr lang="it-IT" altLang="it-IT" sz="1200" b="0" baseline="0" dirty="0" smtClean="0"/>
              <a:t> considerato.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altLang="it-IT" sz="1200" b="0" dirty="0" smtClean="0"/>
              <a:t>Un fondo Venture Capital presenta il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altLang="it-IT" sz="1200" b="0" dirty="0" smtClean="0"/>
              <a:t>rischio che il progetto imprenditoriale sponsorizzato dall’operazione non si traduca in un’attività produttiva vera e propria;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altLang="it-IT" sz="1200" b="0" kern="1200" dirty="0" smtClean="0">
                <a:solidFill>
                  <a:schemeClr val="tx1"/>
                </a:solidFill>
                <a:latin typeface="+mn-lt"/>
                <a:ea typeface="+mn-ea"/>
                <a:cs typeface="+mn-cs"/>
              </a:rPr>
              <a:t>Un fondo Buyout presenta il rischio che un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altLang="it-IT" sz="1200" b="0" kern="1200" dirty="0" smtClean="0">
                <a:solidFill>
                  <a:schemeClr val="tx1"/>
                </a:solidFill>
                <a:latin typeface="+mn-lt"/>
                <a:ea typeface="+mn-ea"/>
                <a:cs typeface="+mn-cs"/>
              </a:rPr>
              <a:t>nuovo gruppo di manager, che vede delle opportunità non sfruttate dalla gestione attuale, decida di gestire direttamente l'azienda acquistandone la proprietà tramite un uso molto elevato della leva finanziaria, ma non sia purtroppo poi in grado di ripagare il debito contratto;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altLang="it-IT" sz="1200" b="0" kern="1200" dirty="0" smtClean="0">
                <a:solidFill>
                  <a:schemeClr val="tx1"/>
                </a:solidFill>
                <a:latin typeface="+mn-lt"/>
                <a:ea typeface="+mn-ea"/>
                <a:cs typeface="+mn-cs"/>
              </a:rPr>
              <a:t>In un fondo </a:t>
            </a:r>
            <a:r>
              <a:rPr lang="it-IT" altLang="it-IT" sz="1200" b="0" kern="1200" dirty="0" err="1" smtClean="0">
                <a:solidFill>
                  <a:schemeClr val="tx1"/>
                </a:solidFill>
                <a:latin typeface="+mn-lt"/>
                <a:ea typeface="+mn-ea"/>
                <a:cs typeface="+mn-cs"/>
              </a:rPr>
              <a:t>Distressed</a:t>
            </a:r>
            <a:r>
              <a:rPr lang="it-IT" altLang="it-IT" sz="1200" b="0" kern="1200" dirty="0" smtClean="0">
                <a:solidFill>
                  <a:schemeClr val="tx1"/>
                </a:solidFill>
                <a:latin typeface="+mn-lt"/>
                <a:ea typeface="+mn-ea"/>
                <a:cs typeface="+mn-cs"/>
              </a:rPr>
              <a:t> </a:t>
            </a:r>
            <a:r>
              <a:rPr lang="it-IT" altLang="it-IT" sz="1200" b="0" kern="1200" dirty="0" err="1" smtClean="0">
                <a:solidFill>
                  <a:schemeClr val="tx1"/>
                </a:solidFill>
                <a:latin typeface="+mn-lt"/>
                <a:ea typeface="+mn-ea"/>
                <a:cs typeface="+mn-cs"/>
              </a:rPr>
              <a:t>Debt</a:t>
            </a:r>
            <a:r>
              <a:rPr lang="it-IT" altLang="it-IT" sz="1200" b="0" kern="1200" dirty="0" smtClean="0">
                <a:solidFill>
                  <a:schemeClr val="tx1"/>
                </a:solidFill>
                <a:latin typeface="+mn-lt"/>
                <a:ea typeface="+mn-ea"/>
                <a:cs typeface="+mn-cs"/>
              </a:rPr>
              <a:t> il rischio è ancora più concreto,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altLang="it-IT" sz="1200" b="0" kern="1200" dirty="0" smtClean="0">
                <a:solidFill>
                  <a:schemeClr val="tx1"/>
                </a:solidFill>
                <a:latin typeface="+mn-lt"/>
                <a:ea typeface="+mn-ea"/>
                <a:cs typeface="+mn-cs"/>
              </a:rPr>
              <a:t>poiché difficilmente le imprese attraversano indenni situazioni di forte difficoltà finanziaria. Essi infatti </a:t>
            </a:r>
            <a:r>
              <a:rPr lang="it-IT" sz="1200" b="0" kern="1200" dirty="0" smtClean="0">
                <a:solidFill>
                  <a:schemeClr val="tx1"/>
                </a:solidFill>
                <a:latin typeface="+mn-lt"/>
                <a:ea typeface="+mn-ea"/>
                <a:cs typeface="+mn-cs"/>
              </a:rPr>
              <a:t>investono in società in cui una procedura concorsuale è ancora in corso.</a:t>
            </a:r>
            <a:endParaRPr lang="it-IT" altLang="it-IT" sz="1200" b="0" kern="1200" dirty="0" smtClean="0">
              <a:solidFill>
                <a:schemeClr val="tx1"/>
              </a:solidFill>
              <a:latin typeface="+mn-lt"/>
              <a:ea typeface="+mn-ea"/>
              <a:cs typeface="+mn-cs"/>
            </a:endParaRPr>
          </a:p>
          <a:p>
            <a:pPr algn="l"/>
            <a:endParaRPr lang="it-IT" altLang="it-IT" sz="1200" b="0" kern="1200" dirty="0" smtClean="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it-IT" sz="1200" b="0" kern="1200" dirty="0" smtClean="0">
              <a:solidFill>
                <a:schemeClr val="tx1"/>
              </a:solidFill>
              <a:latin typeface="+mn-lt"/>
              <a:ea typeface="+mn-ea"/>
              <a:cs typeface="+mn-cs"/>
            </a:endParaRPr>
          </a:p>
          <a:p>
            <a:pPr marL="0" indent="0" algn="just">
              <a:lnSpc>
                <a:spcPct val="120000"/>
              </a:lnSpc>
              <a:buFont typeface="+mj-lt"/>
              <a:buNone/>
              <a:defRPr/>
            </a:pPr>
            <a:endParaRPr lang="it-IT" sz="1200" b="0" kern="1200" dirty="0" smtClean="0">
              <a:solidFill>
                <a:schemeClr val="tx1"/>
              </a:solidFill>
              <a:latin typeface="+mn-lt"/>
              <a:ea typeface="+mn-ea"/>
              <a:cs typeface="+mn-cs"/>
            </a:endParaRPr>
          </a:p>
          <a:p>
            <a:pPr marL="0" indent="0" algn="just">
              <a:lnSpc>
                <a:spcPct val="120000"/>
              </a:lnSpc>
              <a:buFont typeface="+mj-lt"/>
              <a:buNone/>
              <a:defRPr/>
            </a:pPr>
            <a:endParaRPr lang="it-IT" dirty="0" smtClean="0"/>
          </a:p>
          <a:p>
            <a:pPr marL="0" indent="0" algn="just">
              <a:lnSpc>
                <a:spcPct val="120000"/>
              </a:lnSpc>
              <a:buFont typeface="+mj-lt"/>
              <a:buNone/>
              <a:defRPr/>
            </a:pPr>
            <a:endParaRPr lang="it-IT" dirty="0" smtClean="0"/>
          </a:p>
          <a:p>
            <a:pPr marL="0" indent="0" algn="just">
              <a:lnSpc>
                <a:spcPct val="120000"/>
              </a:lnSpc>
              <a:buFont typeface="+mj-lt"/>
              <a:buNone/>
              <a:defRPr/>
            </a:pPr>
            <a:endParaRPr lang="it-IT" dirty="0" smtClean="0"/>
          </a:p>
          <a:p>
            <a:pPr marL="228600" indent="-228600" algn="just">
              <a:lnSpc>
                <a:spcPct val="120000"/>
              </a:lnSpc>
              <a:buFont typeface="+mj-lt"/>
              <a:buAutoNum type="arabicPeriod"/>
              <a:defRPr/>
            </a:pPr>
            <a:endParaRPr lang="it-IT" sz="1200" dirty="0" smtClean="0">
              <a:cs typeface="Arial" charset="0"/>
            </a:endParaRP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15</a:t>
            </a:fld>
            <a:endParaRPr lang="it-IT"/>
          </a:p>
        </p:txBody>
      </p:sp>
    </p:spTree>
    <p:extLst>
      <p:ext uri="{BB962C8B-B14F-4D97-AF65-F5344CB8AC3E}">
        <p14:creationId xmlns:p14="http://schemas.microsoft.com/office/powerpoint/2010/main" val="2766873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smtClean="0">
                <a:solidFill>
                  <a:schemeClr val="tx1"/>
                </a:solidFill>
                <a:effectLst/>
                <a:latin typeface="+mn-lt"/>
                <a:ea typeface="+mn-ea"/>
                <a:cs typeface="+mn-cs"/>
              </a:rPr>
              <a:t>Bene, </a:t>
            </a:r>
            <a:r>
              <a:rPr lang="it-IT" sz="1200" b="0" i="0" kern="1200" baseline="0" dirty="0" smtClean="0">
                <a:solidFill>
                  <a:schemeClr val="tx1"/>
                </a:solidFill>
                <a:effectLst/>
                <a:latin typeface="+mn-lt"/>
                <a:ea typeface="+mn-ea"/>
                <a:cs typeface="+mn-cs"/>
              </a:rPr>
              <a:t>vai a fare </a:t>
            </a:r>
            <a:r>
              <a:rPr lang="it-IT" sz="1200" b="0" i="0" kern="1200" baseline="0" dirty="0">
                <a:solidFill>
                  <a:schemeClr val="tx1"/>
                </a:solidFill>
                <a:effectLst/>
                <a:latin typeface="+mn-lt"/>
                <a:ea typeface="+mn-ea"/>
                <a:cs typeface="+mn-cs"/>
              </a:rPr>
              <a:t>il </a:t>
            </a:r>
            <a:r>
              <a:rPr lang="it-IT" sz="1200" b="0" i="0" kern="1200" dirty="0">
                <a:solidFill>
                  <a:schemeClr val="tx1"/>
                </a:solidFill>
                <a:effectLst/>
                <a:latin typeface="+mn-lt"/>
                <a:ea typeface="+mn-ea"/>
                <a:cs typeface="+mn-cs"/>
              </a:rPr>
              <a:t>punto con </a:t>
            </a:r>
            <a:r>
              <a:rPr lang="it-IT" sz="1200" b="0" i="0" kern="1200" dirty="0" smtClean="0">
                <a:solidFill>
                  <a:schemeClr val="tx1"/>
                </a:solidFill>
                <a:effectLst/>
                <a:latin typeface="+mn-lt"/>
                <a:ea typeface="+mn-ea"/>
                <a:cs typeface="+mn-cs"/>
              </a:rPr>
              <a:t>l’esperto</a:t>
            </a:r>
            <a:r>
              <a:rPr lang="it-IT" sz="1200" b="0" i="0" kern="1200" dirty="0">
                <a:solidFill>
                  <a:schemeClr val="tx1"/>
                </a:solidFill>
                <a:effectLst/>
                <a:latin typeface="+mn-lt"/>
                <a:ea typeface="+mn-ea"/>
                <a:cs typeface="+mn-cs"/>
              </a:rPr>
              <a:t>. Clicca sulle domande e scopri le risposte.</a:t>
            </a:r>
          </a:p>
          <a:p>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56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r>
              <a:rPr lang="it-IT" baseline="0" dirty="0" smtClean="0"/>
              <a:t>Ora fermati un secondo e </a:t>
            </a:r>
            <a:r>
              <a:rPr lang="it-IT" dirty="0" smtClean="0"/>
              <a:t>prova a rispondere a questa domanda!</a:t>
            </a:r>
            <a:endParaRPr lang="it-IT" dirty="0"/>
          </a:p>
          <a:p>
            <a:endParaRPr lang="it-IT" dirty="0"/>
          </a:p>
          <a:p>
            <a:r>
              <a:rPr lang="it-IT" dirty="0"/>
              <a:t>Feedback.</a:t>
            </a:r>
          </a:p>
          <a:p>
            <a:pPr marL="228600" indent="-228600" algn="l">
              <a:lnSpc>
                <a:spcPct val="120000"/>
              </a:lnSpc>
              <a:buFont typeface="+mj-lt"/>
              <a:buNone/>
              <a:defRPr/>
            </a:pPr>
            <a:r>
              <a:rPr lang="it-IT" dirty="0"/>
              <a:t>Esatto!/Non </a:t>
            </a:r>
            <a:r>
              <a:rPr lang="it-IT" dirty="0" smtClean="0"/>
              <a:t>esatto!</a:t>
            </a:r>
            <a:r>
              <a:rPr lang="it-IT" baseline="0" dirty="0" smtClean="0"/>
              <a:t> </a:t>
            </a:r>
            <a:r>
              <a:rPr lang="it-IT" sz="1200" dirty="0" smtClean="0">
                <a:cs typeface="+mn-cs"/>
              </a:rPr>
              <a:t>I fondi speculativi, secondo la normativa italiana, </a:t>
            </a:r>
            <a:r>
              <a:rPr lang="it-IT" sz="1200" baseline="0" dirty="0" smtClean="0">
                <a:cs typeface="Arial" charset="0"/>
              </a:rPr>
              <a:t>debbono:</a:t>
            </a:r>
          </a:p>
          <a:p>
            <a:pPr marL="228600" indent="-228600" algn="l">
              <a:lnSpc>
                <a:spcPct val="120000"/>
              </a:lnSpc>
              <a:buFont typeface="+mj-lt"/>
              <a:buNone/>
              <a:defRPr/>
            </a:pPr>
            <a:endParaRPr lang="it-IT" sz="1200" baseline="0" dirty="0" smtClean="0">
              <a:cs typeface="Arial" charset="0"/>
            </a:endParaRPr>
          </a:p>
          <a:p>
            <a:pPr marL="228600" indent="-228600" algn="l">
              <a:lnSpc>
                <a:spcPct val="120000"/>
              </a:lnSpc>
              <a:buFont typeface="+mj-lt"/>
              <a:buNone/>
              <a:defRPr/>
            </a:pPr>
            <a:r>
              <a:rPr lang="it-IT" sz="1200" baseline="0" dirty="0" smtClean="0">
                <a:cs typeface="Arial" charset="0"/>
              </a:rPr>
              <a:t>Avere non oltre 200 partecipanti;</a:t>
            </a:r>
          </a:p>
          <a:p>
            <a:pPr marL="228600" indent="-228600" algn="l">
              <a:lnSpc>
                <a:spcPct val="120000"/>
              </a:lnSpc>
              <a:buFont typeface="+mj-lt"/>
              <a:buNone/>
              <a:defRPr/>
            </a:pPr>
            <a:r>
              <a:rPr lang="it-IT" sz="1200" baseline="0" dirty="0" smtClean="0">
                <a:cs typeface="Arial" charset="0"/>
              </a:rPr>
              <a:t>Richiedere una sottoscrizione minima iniziale di 500.000 Euro;</a:t>
            </a:r>
          </a:p>
          <a:p>
            <a:pPr marL="228600" indent="-228600" algn="l">
              <a:lnSpc>
                <a:spcPct val="120000"/>
              </a:lnSpc>
              <a:buFont typeface="+mj-lt"/>
              <a:buNone/>
              <a:defRPr/>
            </a:pPr>
            <a:r>
              <a:rPr lang="it-IT" sz="1200" baseline="0" dirty="0" smtClean="0">
                <a:cs typeface="Arial" charset="0"/>
              </a:rPr>
              <a:t>Menzionare nel regolamento la rischiosità dell’investimento e se esso deroga dalle norme di contenimento e frazionamento del rischio</a:t>
            </a:r>
          </a:p>
          <a:p>
            <a:pPr marL="228600" indent="-228600" algn="l">
              <a:lnSpc>
                <a:spcPct val="120000"/>
              </a:lnSpc>
              <a:buFont typeface="+mj-lt"/>
              <a:buNone/>
              <a:defRPr/>
            </a:pPr>
            <a:r>
              <a:rPr lang="it-IT" sz="1200" baseline="0" dirty="0" smtClean="0">
                <a:cs typeface="Arial" charset="0"/>
              </a:rPr>
              <a:t>Inoltre, essi possono essere istituiti e gestiti solo da SGR esclusivamente specializzate in questo tipo di fondi, </a:t>
            </a:r>
          </a:p>
          <a:p>
            <a:pPr marL="228600" indent="-228600" algn="l">
              <a:lnSpc>
                <a:spcPct val="120000"/>
              </a:lnSpc>
              <a:buFont typeface="+mj-lt"/>
              <a:buNone/>
              <a:defRPr/>
            </a:pPr>
            <a:r>
              <a:rPr lang="it-IT" sz="1200" baseline="0" dirty="0" smtClean="0">
                <a:cs typeface="Arial" charset="0"/>
              </a:rPr>
              <a:t>e non possono essere oggetto di sollecitazione del pubblico risparmio. </a:t>
            </a:r>
          </a:p>
          <a:p>
            <a:pPr marL="228600" indent="-228600" algn="l">
              <a:lnSpc>
                <a:spcPct val="120000"/>
              </a:lnSpc>
              <a:buFont typeface="+mj-lt"/>
              <a:buNone/>
              <a:defRPr/>
            </a:pPr>
            <a:endParaRPr lang="it-IT" sz="1200" baseline="0" dirty="0" smtClean="0">
              <a:cs typeface="Arial"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it-IT" sz="1200" dirty="0" smtClean="0">
              <a:cs typeface="+mn-cs"/>
            </a:endParaRPr>
          </a:p>
          <a:p>
            <a:pPr marL="228600" indent="-228600" algn="just">
              <a:lnSpc>
                <a:spcPct val="120000"/>
              </a:lnSpc>
              <a:buFont typeface="+mj-lt"/>
              <a:buAutoNum type="arabicPeriod"/>
              <a:defRPr/>
            </a:pPr>
            <a:endParaRPr lang="it-IT" sz="1200" b="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17</a:t>
            </a:fld>
            <a:endParaRPr lang="it-IT"/>
          </a:p>
        </p:txBody>
      </p:sp>
    </p:spTree>
    <p:extLst>
      <p:ext uri="{BB962C8B-B14F-4D97-AF65-F5344CB8AC3E}">
        <p14:creationId xmlns:p14="http://schemas.microsoft.com/office/powerpoint/2010/main" val="312937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dirty="0"/>
              <a:t>AUDIO</a:t>
            </a:r>
          </a:p>
          <a:p>
            <a:pPr marL="228600" indent="-228600" algn="just">
              <a:lnSpc>
                <a:spcPct val="120000"/>
              </a:lnSpc>
              <a:buFont typeface="+mj-lt"/>
              <a:buAutoNum type="arabicPeriod"/>
              <a:defRPr/>
            </a:pPr>
            <a:r>
              <a:rPr lang="it-IT" sz="1200" dirty="0" smtClean="0">
                <a:cs typeface="Arial" charset="0"/>
              </a:rPr>
              <a:t>Oltre ai titoli</a:t>
            </a:r>
            <a:r>
              <a:rPr lang="it-IT" sz="1200" baseline="0" dirty="0" smtClean="0">
                <a:cs typeface="Arial" charset="0"/>
              </a:rPr>
              <a:t> di Stato, alle obbligazioni e alle azioni, c</a:t>
            </a:r>
            <a:r>
              <a:rPr lang="it-IT" sz="1200" dirty="0" smtClean="0">
                <a:cs typeface="Arial" charset="0"/>
              </a:rPr>
              <a:t>ome noto, esistono diversi strumenti alternativi di investimento.</a:t>
            </a:r>
          </a:p>
          <a:p>
            <a:pPr marL="228600" indent="-228600" algn="just">
              <a:lnSpc>
                <a:spcPct val="120000"/>
              </a:lnSpc>
              <a:buFont typeface="+mj-lt"/>
              <a:buAutoNum type="arabicPeriod"/>
              <a:defRPr/>
            </a:pPr>
            <a:r>
              <a:rPr lang="it-IT" sz="1200" dirty="0" smtClean="0">
                <a:cs typeface="Arial" charset="0"/>
              </a:rPr>
              <a:t>Essi, presentando tutti una bassa correlazione con gli </a:t>
            </a:r>
            <a:r>
              <a:rPr lang="it-IT" sz="1200" baseline="0" dirty="0" smtClean="0">
                <a:cs typeface="Arial" charset="0"/>
              </a:rPr>
              <a:t> </a:t>
            </a:r>
            <a:r>
              <a:rPr lang="it-IT" sz="1200" dirty="0" err="1" smtClean="0">
                <a:cs typeface="Arial" charset="0"/>
              </a:rPr>
              <a:t>asset</a:t>
            </a:r>
            <a:r>
              <a:rPr lang="it-IT" sz="1200" dirty="0" smtClean="0">
                <a:cs typeface="Arial" charset="0"/>
              </a:rPr>
              <a:t> tradizionali,</a:t>
            </a:r>
          </a:p>
          <a:p>
            <a:pPr marL="228600" indent="-228600" algn="just">
              <a:lnSpc>
                <a:spcPct val="120000"/>
              </a:lnSpc>
              <a:buFont typeface="+mj-lt"/>
              <a:buAutoNum type="arabicPeriod"/>
              <a:defRPr/>
            </a:pPr>
            <a:r>
              <a:rPr lang="it-IT" sz="1200" dirty="0" smtClean="0">
                <a:cs typeface="Arial" charset="0"/>
              </a:rPr>
              <a:t>consentono</a:t>
            </a:r>
            <a:r>
              <a:rPr lang="it-IT" sz="1200" baseline="0" dirty="0" smtClean="0">
                <a:cs typeface="Arial" charset="0"/>
              </a:rPr>
              <a:t> all’investitore</a:t>
            </a:r>
            <a:r>
              <a:rPr lang="it-IT" sz="1200" dirty="0" smtClean="0">
                <a:cs typeface="Arial" charset="0"/>
              </a:rPr>
              <a:t> </a:t>
            </a:r>
            <a:r>
              <a:rPr lang="it-IT" sz="1200" baseline="0" dirty="0" smtClean="0">
                <a:cs typeface="Arial" charset="0"/>
              </a:rPr>
              <a:t> di</a:t>
            </a:r>
            <a:r>
              <a:rPr lang="it-IT" sz="1200" dirty="0" smtClean="0">
                <a:cs typeface="Arial" charset="0"/>
              </a:rPr>
              <a:t> costruire un portafoglio con una maggiore diversificazione del rischio.</a:t>
            </a:r>
          </a:p>
          <a:p>
            <a:pPr marL="228600" indent="-228600" algn="just">
              <a:lnSpc>
                <a:spcPct val="120000"/>
              </a:lnSpc>
              <a:buFont typeface="+mj-lt"/>
              <a:buAutoNum type="arabicPeriod"/>
              <a:defRPr/>
            </a:pPr>
            <a:r>
              <a:rPr lang="it-IT" sz="1200" dirty="0" smtClean="0">
                <a:cs typeface="Arial" charset="0"/>
              </a:rPr>
              <a:t>Fai clic sulle immagini e scopri di che cosa parleremo nelle prossime pagine!</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2</a:t>
            </a:fld>
            <a:endParaRPr lang="it-IT"/>
          </a:p>
        </p:txBody>
      </p:sp>
    </p:spTree>
    <p:extLst>
      <p:ext uri="{BB962C8B-B14F-4D97-AF65-F5344CB8AC3E}">
        <p14:creationId xmlns:p14="http://schemas.microsoft.com/office/powerpoint/2010/main" val="355849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smtClean="0">
                <a:cs typeface="+mn-cs"/>
              </a:rPr>
              <a:t>AUDIO</a:t>
            </a:r>
          </a:p>
          <a:p>
            <a:pPr algn="just">
              <a:lnSpc>
                <a:spcPct val="120000"/>
              </a:lnSpc>
              <a:defRPr/>
            </a:pPr>
            <a:endParaRPr lang="it-IT" sz="1200" dirty="0" smtClean="0">
              <a:cs typeface="Arial" charset="0"/>
            </a:endParaRPr>
          </a:p>
          <a:p>
            <a:pPr marL="228600" indent="-228600" algn="just">
              <a:lnSpc>
                <a:spcPct val="120000"/>
              </a:lnSpc>
              <a:buFont typeface="+mj-lt"/>
              <a:buAutoNum type="arabicPeriod"/>
              <a:defRPr/>
            </a:pPr>
            <a:r>
              <a:rPr lang="it-IT" sz="1200" dirty="0" smtClean="0">
                <a:cs typeface="Arial" charset="0"/>
              </a:rPr>
              <a:t>Iniziamo a conoscere gli strumenti alternativi di investimento, premettendo che ci focalizzeremo</a:t>
            </a:r>
            <a:r>
              <a:rPr lang="it-IT" sz="1200" baseline="0" dirty="0" smtClean="0">
                <a:cs typeface="Arial" charset="0"/>
              </a:rPr>
              <a:t> </a:t>
            </a:r>
            <a:r>
              <a:rPr lang="it-IT" sz="1200" dirty="0" smtClean="0">
                <a:cs typeface="Arial" charset="0"/>
              </a:rPr>
              <a:t>solo su alcuni di essi.</a:t>
            </a:r>
            <a:r>
              <a:rPr lang="it-IT" sz="1200" baseline="0" dirty="0" smtClean="0">
                <a:cs typeface="Arial" charset="0"/>
              </a:rPr>
              <a:t> In particolare:</a:t>
            </a:r>
            <a:endParaRPr lang="it-IT" sz="1200" dirty="0" smtClean="0">
              <a:cs typeface="Arial" charset="0"/>
            </a:endParaRPr>
          </a:p>
          <a:p>
            <a:pPr marL="228600" indent="-228600" algn="just">
              <a:lnSpc>
                <a:spcPct val="120000"/>
              </a:lnSpc>
              <a:buFont typeface="+mj-lt"/>
              <a:buAutoNum type="arabicPeriod"/>
              <a:defRPr/>
            </a:pPr>
            <a:r>
              <a:rPr lang="it-IT" sz="1200" dirty="0" smtClean="0">
                <a:cs typeface="Arial" charset="0"/>
              </a:rPr>
              <a:t>gli </a:t>
            </a:r>
            <a:r>
              <a:rPr lang="it-IT" sz="1200" dirty="0" err="1" smtClean="0">
                <a:cs typeface="Arial" charset="0"/>
              </a:rPr>
              <a:t>hedge</a:t>
            </a:r>
            <a:r>
              <a:rPr lang="it-IT" sz="1200" dirty="0" smtClean="0">
                <a:cs typeface="Arial" charset="0"/>
              </a:rPr>
              <a:t> </a:t>
            </a:r>
            <a:r>
              <a:rPr lang="it-IT" sz="1200" dirty="0" err="1" smtClean="0">
                <a:cs typeface="Arial" charset="0"/>
              </a:rPr>
              <a:t>fund</a:t>
            </a:r>
            <a:r>
              <a:rPr lang="it-IT" sz="1200" dirty="0" smtClean="0">
                <a:cs typeface="Arial" charset="0"/>
              </a:rPr>
              <a:t>;</a:t>
            </a:r>
          </a:p>
          <a:p>
            <a:pPr marL="228600" indent="-228600" algn="just">
              <a:lnSpc>
                <a:spcPct val="120000"/>
              </a:lnSpc>
              <a:buFont typeface="+mj-lt"/>
              <a:buAutoNum type="arabicPeriod"/>
              <a:defRPr/>
            </a:pPr>
            <a:r>
              <a:rPr lang="it-IT" sz="1200" dirty="0" smtClean="0">
                <a:cs typeface="Arial" charset="0"/>
              </a:rPr>
              <a:t>i fondi immobiliari;</a:t>
            </a:r>
          </a:p>
          <a:p>
            <a:pPr marL="228600" indent="-228600" algn="just">
              <a:lnSpc>
                <a:spcPct val="120000"/>
              </a:lnSpc>
              <a:buFont typeface="+mj-lt"/>
              <a:buAutoNum type="arabicPeriod"/>
              <a:defRPr/>
            </a:pPr>
            <a:r>
              <a:rPr lang="it-IT" sz="1200" dirty="0" smtClean="0">
                <a:cs typeface="Arial" charset="0"/>
              </a:rPr>
              <a:t>i fondi di private </a:t>
            </a:r>
            <a:r>
              <a:rPr lang="it-IT" sz="1200" dirty="0" err="1" smtClean="0">
                <a:cs typeface="Arial" charset="0"/>
              </a:rPr>
              <a:t>equity</a:t>
            </a:r>
            <a:r>
              <a:rPr lang="it-IT" sz="1200" dirty="0" smtClean="0">
                <a:cs typeface="Arial" charset="0"/>
              </a:rPr>
              <a:t>;</a:t>
            </a:r>
          </a:p>
          <a:p>
            <a:pPr marL="228600" indent="-228600" algn="just">
              <a:lnSpc>
                <a:spcPct val="120000"/>
              </a:lnSpc>
              <a:buFont typeface="+mj-lt"/>
              <a:buAutoNum type="arabicPeriod"/>
              <a:defRPr/>
            </a:pPr>
            <a:r>
              <a:rPr lang="it-IT" sz="1200" dirty="0" smtClean="0">
                <a:cs typeface="Arial" charset="0"/>
              </a:rPr>
              <a:t>le</a:t>
            </a:r>
            <a:r>
              <a:rPr lang="it-IT" sz="1200" baseline="0" dirty="0" smtClean="0">
                <a:cs typeface="Arial" charset="0"/>
              </a:rPr>
              <a:t> </a:t>
            </a:r>
            <a:r>
              <a:rPr lang="it-IT" sz="1200" baseline="0" dirty="0" err="1" smtClean="0">
                <a:cs typeface="Arial" charset="0"/>
              </a:rPr>
              <a:t>commodities</a:t>
            </a:r>
            <a:r>
              <a:rPr lang="it-IT" sz="1200" baseline="0" dirty="0" smtClean="0">
                <a:cs typeface="Arial" charset="0"/>
              </a:rPr>
              <a:t>.</a:t>
            </a:r>
          </a:p>
          <a:p>
            <a:pPr marL="228600" indent="-228600" algn="just">
              <a:lnSpc>
                <a:spcPct val="120000"/>
              </a:lnSpc>
              <a:buFont typeface="+mj-lt"/>
              <a:buAutoNum type="arabicPeriod"/>
              <a:defRPr/>
            </a:pPr>
            <a:r>
              <a:rPr lang="it-IT" sz="1200" baseline="0" dirty="0" smtClean="0">
                <a:cs typeface="Arial" charset="0"/>
              </a:rPr>
              <a:t>Mentre i primi tre strumenti</a:t>
            </a:r>
            <a:r>
              <a:rPr lang="it-IT" sz="1200" dirty="0" smtClean="0">
                <a:cs typeface="Arial" charset="0"/>
              </a:rPr>
              <a:t> acquistano titoli che fanno riferimento a uno specifico settore e mercato,</a:t>
            </a:r>
          </a:p>
          <a:p>
            <a:pPr marL="228600" indent="-228600" algn="just">
              <a:lnSpc>
                <a:spcPct val="120000"/>
              </a:lnSpc>
              <a:buFont typeface="+mj-lt"/>
              <a:buAutoNum type="arabicPeriod"/>
              <a:defRPr/>
            </a:pPr>
            <a:r>
              <a:rPr lang="it-IT" sz="1200" dirty="0" smtClean="0">
                <a:cs typeface="Arial" charset="0"/>
              </a:rPr>
              <a:t>le </a:t>
            </a:r>
            <a:r>
              <a:rPr lang="it-IT" sz="1200" dirty="0" err="1" smtClean="0">
                <a:cs typeface="Arial" charset="0"/>
              </a:rPr>
              <a:t>commodities</a:t>
            </a:r>
            <a:r>
              <a:rPr lang="it-IT" sz="1200" dirty="0" smtClean="0">
                <a:cs typeface="Arial" charset="0"/>
              </a:rPr>
              <a:t> rappresentano vere e proprie </a:t>
            </a:r>
            <a:r>
              <a:rPr lang="it-IT" sz="1200" dirty="0" err="1" smtClean="0">
                <a:cs typeface="Arial" charset="0"/>
              </a:rPr>
              <a:t>asset</a:t>
            </a:r>
            <a:r>
              <a:rPr lang="it-IT" sz="1200" dirty="0" smtClean="0">
                <a:cs typeface="Arial" charset="0"/>
              </a:rPr>
              <a:t> </a:t>
            </a:r>
            <a:r>
              <a:rPr lang="it-IT" sz="1200" dirty="0" err="1" smtClean="0">
                <a:cs typeface="Arial" charset="0"/>
              </a:rPr>
              <a:t>class</a:t>
            </a:r>
            <a:r>
              <a:rPr lang="it-IT" sz="1200" dirty="0" smtClean="0">
                <a:cs typeface="Arial" charset="0"/>
              </a:rPr>
              <a:t>, anche se alternative alle classi di investimento tradizionali</a:t>
            </a:r>
            <a:r>
              <a:rPr lang="it-IT" sz="1200" baseline="0" dirty="0" smtClean="0">
                <a:cs typeface="Arial" charset="0"/>
              </a:rPr>
              <a:t> (</a:t>
            </a:r>
            <a:r>
              <a:rPr lang="it-IT" sz="1200" dirty="0" smtClean="0">
                <a:cs typeface="Arial" charset="0"/>
              </a:rPr>
              <a:t>azioni, obbligazioni, strumenti monetari).</a:t>
            </a:r>
          </a:p>
          <a:p>
            <a:pPr marL="228600" indent="-228600" algn="just">
              <a:lnSpc>
                <a:spcPct val="120000"/>
              </a:lnSpc>
              <a:buFont typeface="+mj-lt"/>
              <a:buAutoNum type="arabicPeriod"/>
              <a:defRPr/>
            </a:pPr>
            <a:r>
              <a:rPr lang="it-IT" sz="1200" dirty="0" smtClean="0">
                <a:cs typeface="Arial" charset="0"/>
              </a:rPr>
              <a:t>Per investire in </a:t>
            </a:r>
            <a:r>
              <a:rPr lang="it-IT" sz="1200" dirty="0" err="1" smtClean="0">
                <a:cs typeface="Arial" charset="0"/>
              </a:rPr>
              <a:t>commodities</a:t>
            </a:r>
            <a:r>
              <a:rPr lang="it-IT" sz="1200" dirty="0" smtClean="0">
                <a:cs typeface="Arial" charset="0"/>
              </a:rPr>
              <a:t> occorre di solito acquistare o sottoscrivere uno strumento finanziario, generalmente un derivato, anche se è possibile effettuare acquisti fisici dei sottostanti.</a:t>
            </a:r>
            <a:endParaRPr lang="it-IT" dirty="0">
              <a:latin typeface="Garamond"/>
              <a:cs typeface="Garamond"/>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3</a:t>
            </a:fld>
            <a:endParaRPr lang="it-IT"/>
          </a:p>
        </p:txBody>
      </p:sp>
    </p:spTree>
    <p:extLst>
      <p:ext uri="{BB962C8B-B14F-4D97-AF65-F5344CB8AC3E}">
        <p14:creationId xmlns:p14="http://schemas.microsoft.com/office/powerpoint/2010/main" val="244231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smtClean="0">
                <a:solidFill>
                  <a:schemeClr val="tx1"/>
                </a:solidFill>
                <a:latin typeface="Garamond"/>
                <a:ea typeface="+mn-ea"/>
                <a:cs typeface="Garamond"/>
              </a:rPr>
              <a:t>AUDIO</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Gli </a:t>
            </a:r>
            <a:r>
              <a:rPr lang="it-IT" sz="1200" kern="1200" dirty="0" err="1" smtClean="0">
                <a:solidFill>
                  <a:schemeClr val="tx1"/>
                </a:solidFill>
                <a:latin typeface="Garamond"/>
                <a:ea typeface="+mn-ea"/>
                <a:cs typeface="Garamond"/>
              </a:rPr>
              <a:t>hedge</a:t>
            </a:r>
            <a:r>
              <a:rPr lang="it-IT" sz="1200" kern="1200" dirty="0" smtClean="0">
                <a:solidFill>
                  <a:schemeClr val="tx1"/>
                </a:solidFill>
                <a:latin typeface="Garamond"/>
                <a:ea typeface="+mn-ea"/>
                <a:cs typeface="Garamond"/>
              </a:rPr>
              <a:t> </a:t>
            </a:r>
            <a:r>
              <a:rPr lang="it-IT" sz="1200" kern="1200" dirty="0" err="1" smtClean="0">
                <a:solidFill>
                  <a:schemeClr val="tx1"/>
                </a:solidFill>
                <a:latin typeface="Garamond"/>
                <a:ea typeface="+mn-ea"/>
                <a:cs typeface="Garamond"/>
              </a:rPr>
              <a:t>fund</a:t>
            </a:r>
            <a:r>
              <a:rPr lang="it-IT" sz="1200" kern="1200" dirty="0" smtClean="0">
                <a:solidFill>
                  <a:schemeClr val="tx1"/>
                </a:solidFill>
                <a:latin typeface="Garamond"/>
                <a:ea typeface="+mn-ea"/>
                <a:cs typeface="Garamond"/>
              </a:rPr>
              <a:t> (in italiano fondi speculativi) sono patrimoni che investono in</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titoli</a:t>
            </a:r>
            <a:r>
              <a:rPr lang="it-IT" sz="1200" kern="1200" baseline="0" dirty="0" smtClean="0">
                <a:solidFill>
                  <a:schemeClr val="tx1"/>
                </a:solidFill>
                <a:latin typeface="Garamond"/>
                <a:ea typeface="+mn-ea"/>
                <a:cs typeface="Garamond"/>
              </a:rPr>
              <a:t> e </a:t>
            </a:r>
            <a:r>
              <a:rPr lang="it-IT" sz="1200" kern="1200" dirty="0" smtClean="0">
                <a:solidFill>
                  <a:schemeClr val="tx1"/>
                </a:solidFill>
                <a:latin typeface="Garamond"/>
                <a:ea typeface="+mn-ea"/>
                <a:cs typeface="Garamond"/>
              </a:rPr>
              <a:t>in quote di altri fondi, </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valute</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e beni.</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Hanno 3 caratteristiche fondamentali:</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puntano a ottenere rendimenti stabili nel tempo, in modo da realizzare un rendimento assoluto;</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eseguono un monitoraggio costante della volatilità, per meglio controllare il rischio;</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implementano strategie spesso aggressive, ma poco correlate tra di loro, e soprattutto con le classi di investimento tradizionali,</a:t>
            </a:r>
            <a:r>
              <a:rPr lang="it-IT" sz="1200" kern="1200" baseline="0" dirty="0" smtClean="0">
                <a:solidFill>
                  <a:schemeClr val="tx1"/>
                </a:solidFill>
                <a:latin typeface="Garamond"/>
                <a:ea typeface="+mn-ea"/>
                <a:cs typeface="Garamond"/>
              </a:rPr>
              <a:t> per diversificare </a:t>
            </a:r>
            <a:r>
              <a:rPr lang="it-IT" sz="1200" kern="1200" dirty="0" smtClean="0">
                <a:solidFill>
                  <a:schemeClr val="tx1"/>
                </a:solidFill>
                <a:latin typeface="Garamond"/>
                <a:ea typeface="+mn-ea"/>
                <a:cs typeface="Garamond"/>
              </a:rPr>
              <a:t>ulteriormente il portafoglio.</a:t>
            </a:r>
            <a:endParaRPr lang="it-IT" sz="1200" b="0" i="0" u="none" strike="noStrike" kern="1200" baseline="0" dirty="0" smtClean="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4</a:t>
            </a:fld>
            <a:endParaRPr lang="it-IT"/>
          </a:p>
        </p:txBody>
      </p:sp>
    </p:spTree>
    <p:extLst>
      <p:ext uri="{BB962C8B-B14F-4D97-AF65-F5344CB8AC3E}">
        <p14:creationId xmlns:p14="http://schemas.microsoft.com/office/powerpoint/2010/main" val="2608373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lgn="just">
              <a:lnSpc>
                <a:spcPct val="120000"/>
              </a:lnSpc>
              <a:buFont typeface="+mj-lt"/>
              <a:buNone/>
              <a:defRPr/>
            </a:pPr>
            <a:r>
              <a:rPr lang="it-IT" sz="1200" dirty="0" smtClean="0">
                <a:cs typeface="Arial" charset="0"/>
              </a:rPr>
              <a:t>AUDIO</a:t>
            </a:r>
          </a:p>
          <a:p>
            <a:pPr marL="228600" indent="-228600" algn="just">
              <a:lnSpc>
                <a:spcPct val="120000"/>
              </a:lnSpc>
              <a:buFont typeface="+mj-lt"/>
              <a:buNone/>
              <a:defRPr/>
            </a:pPr>
            <a:endParaRPr lang="it-IT" sz="1200" dirty="0" smtClean="0">
              <a:cs typeface="Arial" charset="0"/>
            </a:endParaRP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smtClean="0">
                <a:cs typeface="Arial" charset="0"/>
              </a:rPr>
              <a:t>Come appena ricordato,</a:t>
            </a:r>
            <a:r>
              <a:rPr lang="it-IT" sz="1200" baseline="0" dirty="0" smtClean="0">
                <a:cs typeface="Arial" charset="0"/>
              </a:rPr>
              <a:t> g</a:t>
            </a:r>
            <a:r>
              <a:rPr lang="it-IT" sz="1200" dirty="0" smtClean="0">
                <a:cs typeface="Arial" charset="0"/>
              </a:rPr>
              <a:t>li </a:t>
            </a:r>
            <a:r>
              <a:rPr lang="it-IT" sz="1200" dirty="0" err="1" smtClean="0">
                <a:cs typeface="Arial" charset="0"/>
              </a:rPr>
              <a:t>hedge</a:t>
            </a:r>
            <a:r>
              <a:rPr lang="it-IT" sz="1200" dirty="0" smtClean="0">
                <a:cs typeface="Arial" charset="0"/>
              </a:rPr>
              <a:t> </a:t>
            </a:r>
            <a:r>
              <a:rPr lang="it-IT" sz="1200" dirty="0" err="1" smtClean="0">
                <a:cs typeface="Arial" charset="0"/>
              </a:rPr>
              <a:t>fund</a:t>
            </a:r>
            <a:r>
              <a:rPr lang="it-IT" sz="1200" dirty="0" smtClean="0">
                <a:cs typeface="Arial" charset="0"/>
              </a:rPr>
              <a:t> puntano a rendimenti stabili nel tempo,</a:t>
            </a:r>
            <a:r>
              <a:rPr lang="it-IT" sz="1200" baseline="0" dirty="0" smtClean="0">
                <a:cs typeface="Arial" charset="0"/>
              </a:rPr>
              <a:t> </a:t>
            </a:r>
            <a:r>
              <a:rPr lang="it-IT" sz="1200" dirty="0" smtClean="0">
                <a:cs typeface="Arial" charset="0"/>
              </a:rPr>
              <a:t>indipendenti dalle performance del mercato.</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smtClean="0">
                <a:cs typeface="Arial" charset="0"/>
              </a:rPr>
              <a:t>Adottano quindi strategie e tecniche tese ad ottenere rendimenti positivi che sono slegati dall’andamento dei mercati di riferimento.</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smtClean="0">
                <a:cs typeface="Arial" charset="0"/>
              </a:rPr>
              <a:t>Ovviamente, come avviene in tutte le speculazioni sui margini, quando si perde, si può perdere anche in maniera significativa.</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smtClean="0">
                <a:cs typeface="Arial" charset="0"/>
              </a:rPr>
              <a:t>Negli </a:t>
            </a:r>
            <a:r>
              <a:rPr lang="it-IT" sz="1200" dirty="0" err="1" smtClean="0">
                <a:cs typeface="Arial" charset="0"/>
              </a:rPr>
              <a:t>hedge</a:t>
            </a:r>
            <a:r>
              <a:rPr lang="it-IT" sz="1200" dirty="0" smtClean="0">
                <a:cs typeface="Arial" charset="0"/>
              </a:rPr>
              <a:t> </a:t>
            </a:r>
            <a:r>
              <a:rPr lang="it-IT" sz="1200" dirty="0" err="1" smtClean="0">
                <a:cs typeface="Arial" charset="0"/>
              </a:rPr>
              <a:t>fund</a:t>
            </a:r>
            <a:r>
              <a:rPr lang="it-IT" sz="1200" dirty="0" smtClean="0">
                <a:cs typeface="Arial" charset="0"/>
              </a:rPr>
              <a:t> viene svolto </a:t>
            </a:r>
            <a:r>
              <a:rPr lang="it-IT" sz="1200" baseline="0" dirty="0" smtClean="0">
                <a:cs typeface="Arial" charset="0"/>
              </a:rPr>
              <a:t>un monitoraggio costante della volatilità, proprio per controllare i rischi elevati.</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baseline="0" dirty="0" smtClean="0">
                <a:cs typeface="Arial" charset="0"/>
              </a:rPr>
              <a:t>Il </a:t>
            </a:r>
            <a:r>
              <a:rPr lang="it-IT" sz="1200" baseline="0" dirty="0" err="1" smtClean="0">
                <a:cs typeface="Arial" charset="0"/>
              </a:rPr>
              <a:t>risk</a:t>
            </a:r>
            <a:r>
              <a:rPr lang="it-IT" sz="1200" baseline="0" dirty="0" smtClean="0">
                <a:cs typeface="Arial" charset="0"/>
              </a:rPr>
              <a:t> manager ha dunque un ruolo importante nel gestire questi patrimoni!</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baseline="0" dirty="0" smtClean="0">
                <a:cs typeface="Arial" charset="0"/>
              </a:rPr>
              <a:t>Infine, questi fondi implementano strategie spesso aggressive, ma poco correlate con le classi di investimento tradizionali, per esempio,</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baseline="0" dirty="0" smtClean="0">
                <a:cs typeface="Arial" charset="0"/>
              </a:rPr>
              <a:t>la vendita allo scoperto di titoli che si ritengono sopravvalutati,</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baseline="0" dirty="0" smtClean="0">
                <a:cs typeface="Arial" charset="0"/>
              </a:rPr>
              <a:t>oppure, </a:t>
            </a:r>
            <a:r>
              <a:rPr lang="it-IT" sz="1200" b="0" i="0" u="none" strike="noStrike" kern="1200" baseline="0" dirty="0" smtClean="0">
                <a:solidFill>
                  <a:schemeClr val="tx1"/>
                </a:solidFill>
                <a:latin typeface="+mn-lt"/>
                <a:ea typeface="+mn-ea"/>
                <a:cs typeface="+mn-cs"/>
              </a:rPr>
              <a:t> investono metà del patrimonio in titoli e l’altra metà allo scoperto.</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endParaRPr lang="it-IT" sz="120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5</a:t>
            </a:fld>
            <a:endParaRPr lang="it-IT"/>
          </a:p>
        </p:txBody>
      </p:sp>
    </p:spTree>
    <p:extLst>
      <p:ext uri="{BB962C8B-B14F-4D97-AF65-F5344CB8AC3E}">
        <p14:creationId xmlns:p14="http://schemas.microsoft.com/office/powerpoint/2010/main" val="2707981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smtClean="0"/>
              <a:t>AUDIO</a:t>
            </a:r>
          </a:p>
          <a:p>
            <a:pPr marL="228600" indent="-228600">
              <a:buFont typeface="+mj-lt"/>
              <a:buAutoNum type="arabicPeriod"/>
            </a:pPr>
            <a:endParaRPr lang="it-IT" sz="1200" b="0" i="0" u="none" strike="noStrike" kern="1200" baseline="0" dirty="0" smtClean="0">
              <a:solidFill>
                <a:schemeClr val="tx1"/>
              </a:solidFill>
              <a:latin typeface="+mn-lt"/>
              <a:ea typeface="+mn-ea"/>
              <a:cs typeface="+mn-cs"/>
            </a:endParaRPr>
          </a:p>
          <a:p>
            <a:pPr marL="228600" indent="-228600">
              <a:buFont typeface="+mj-lt"/>
              <a:buAutoNum type="arabicPeriod"/>
            </a:pPr>
            <a:r>
              <a:rPr lang="it-IT" sz="1200" b="0" i="0" u="none" strike="noStrike" kern="1200" baseline="0" dirty="0" smtClean="0">
                <a:solidFill>
                  <a:schemeClr val="tx1"/>
                </a:solidFill>
                <a:latin typeface="+mn-lt"/>
                <a:ea typeface="+mn-ea"/>
                <a:cs typeface="+mn-cs"/>
              </a:rPr>
              <a:t>Vediamo ora alcuni esempi delle strategie utilizzate dagli </a:t>
            </a:r>
            <a:r>
              <a:rPr lang="it-IT" sz="1200" b="0" i="0" u="none" strike="noStrike" kern="1200" baseline="0" dirty="0" err="1" smtClean="0">
                <a:solidFill>
                  <a:schemeClr val="tx1"/>
                </a:solidFill>
                <a:latin typeface="+mn-lt"/>
                <a:ea typeface="+mn-ea"/>
                <a:cs typeface="+mn-cs"/>
              </a:rPr>
              <a:t>hedge</a:t>
            </a:r>
            <a:r>
              <a:rPr lang="it-IT" sz="1200" b="0" i="0" u="none" strike="noStrike" kern="1200" baseline="0" dirty="0" smtClean="0">
                <a:solidFill>
                  <a:schemeClr val="tx1"/>
                </a:solidFill>
                <a:latin typeface="+mn-lt"/>
                <a:ea typeface="+mn-ea"/>
                <a:cs typeface="+mn-cs"/>
              </a:rPr>
              <a:t> </a:t>
            </a:r>
            <a:r>
              <a:rPr lang="it-IT" sz="1200" b="0" i="0" u="none" strike="noStrike" kern="1200" baseline="0" dirty="0" err="1" smtClean="0">
                <a:solidFill>
                  <a:schemeClr val="tx1"/>
                </a:solidFill>
                <a:latin typeface="+mn-lt"/>
                <a:ea typeface="+mn-ea"/>
                <a:cs typeface="+mn-cs"/>
              </a:rPr>
              <a:t>fund</a:t>
            </a:r>
            <a:r>
              <a:rPr lang="it-IT" sz="1200" b="0" i="0" u="none" strike="noStrike" kern="1200" baseline="0" dirty="0" smtClean="0">
                <a:solidFill>
                  <a:schemeClr val="tx1"/>
                </a:solidFill>
                <a:latin typeface="+mn-lt"/>
                <a:ea typeface="+mn-ea"/>
                <a:cs typeface="+mn-cs"/>
              </a:rPr>
              <a:t>. Relativamente alle azioni, questi fondi possono:</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vendere e acquistare sfruttando le occasioni del momento;</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scambiare azioni con elevate potenzialità di crescita;</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oppure, investire in azioni dei mercati emergenti.</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Per quanto riguarda l’approccio strategico ai mercati, </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gli investimenti possono essere decisi sulla base di una serie di analisi quantitative, come l'impiego di una strategia long/short </a:t>
            </a:r>
            <a:r>
              <a:rPr lang="it-IT" sz="1200" b="0" i="0" u="none" strike="noStrike" kern="1200" baseline="0" dirty="0" err="1" smtClean="0">
                <a:solidFill>
                  <a:schemeClr val="tx1"/>
                </a:solidFill>
                <a:latin typeface="+mn-lt"/>
                <a:ea typeface="+mn-ea"/>
                <a:cs typeface="+mn-cs"/>
              </a:rPr>
              <a:t>equity</a:t>
            </a:r>
            <a:r>
              <a:rPr lang="it-IT" sz="1200" b="0" i="0" u="none" strike="noStrike" kern="1200" baseline="0" dirty="0" smtClean="0">
                <a:solidFill>
                  <a:schemeClr val="tx1"/>
                </a:solidFill>
                <a:latin typeface="+mn-lt"/>
                <a:ea typeface="+mn-ea"/>
                <a:cs typeface="+mn-cs"/>
              </a:rPr>
              <a:t>, che consiste essenzialmente nel combinare posizioni lunghe e corte in titoli azionari, riducendo l'esposizione del portafoglio costruito al rischio di mercato,</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oppure, si investe in base alle ipotesi di crescita o di declino dei mercati,</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o anche, la strategia di investimento può basarsi sui grandi cambiamenti delle economie globali.</a:t>
            </a:r>
          </a:p>
          <a:p>
            <a:pPr marL="228600" indent="-228600">
              <a:buFont typeface="+mj-lt"/>
              <a:buNone/>
            </a:pPr>
            <a:endParaRPr lang="it-IT" sz="1200" b="0" i="0" u="none" strike="noStrike" kern="1200" baseline="0" dirty="0" smtClean="0">
              <a:solidFill>
                <a:schemeClr val="tx1"/>
              </a:solidFill>
              <a:latin typeface="+mn-lt"/>
              <a:ea typeface="+mn-ea"/>
              <a:cs typeface="+mn-cs"/>
            </a:endParaRPr>
          </a:p>
          <a:p>
            <a:pPr marL="228600" indent="-228600">
              <a:buFont typeface="+mj-lt"/>
              <a:buNone/>
            </a:pPr>
            <a:endParaRPr lang="it-IT" sz="1200" b="0" i="0" u="none" strike="noStrike" kern="1200" baseline="0" dirty="0" smtClean="0">
              <a:solidFill>
                <a:schemeClr val="tx1"/>
              </a:solidFill>
              <a:latin typeface="+mn-lt"/>
              <a:ea typeface="+mn-ea"/>
              <a:cs typeface="+mn-cs"/>
            </a:endParaRPr>
          </a:p>
          <a:p>
            <a:pPr marL="228600" indent="-228600">
              <a:buFont typeface="+mj-lt"/>
              <a:buNone/>
            </a:pPr>
            <a:r>
              <a:rPr lang="it-IT" sz="1200" b="0" i="0" u="none" strike="noStrike" kern="1200" baseline="0" dirty="0" smtClean="0">
                <a:solidFill>
                  <a:schemeClr val="tx1"/>
                </a:solidFill>
                <a:latin typeface="+mn-lt"/>
                <a:ea typeface="+mn-ea"/>
                <a:cs typeface="+mn-cs"/>
              </a:rPr>
              <a:t>POP UP  Ulteriori strategie aggressive degli </a:t>
            </a:r>
            <a:r>
              <a:rPr lang="it-IT" sz="1200" b="0" i="0" u="none" strike="noStrike" kern="1200" baseline="0" dirty="0" err="1" smtClean="0">
                <a:solidFill>
                  <a:schemeClr val="tx1"/>
                </a:solidFill>
                <a:latin typeface="+mn-lt"/>
                <a:ea typeface="+mn-ea"/>
                <a:cs typeface="+mn-cs"/>
              </a:rPr>
              <a:t>hedge</a:t>
            </a:r>
            <a:r>
              <a:rPr lang="it-IT" sz="1200" b="0" i="0" u="none" strike="noStrike" kern="1200" baseline="0" dirty="0" smtClean="0">
                <a:solidFill>
                  <a:schemeClr val="tx1"/>
                </a:solidFill>
                <a:latin typeface="+mn-lt"/>
                <a:ea typeface="+mn-ea"/>
                <a:cs typeface="+mn-cs"/>
              </a:rPr>
              <a:t> </a:t>
            </a:r>
            <a:r>
              <a:rPr lang="it-IT" sz="1200" b="0" i="0" u="none" strike="noStrike" kern="1200" baseline="0" dirty="0" err="1" smtClean="0">
                <a:solidFill>
                  <a:schemeClr val="tx1"/>
                </a:solidFill>
                <a:latin typeface="+mn-lt"/>
                <a:ea typeface="+mn-ea"/>
                <a:cs typeface="+mn-cs"/>
              </a:rPr>
              <a:t>fund</a:t>
            </a:r>
            <a:endParaRPr lang="it-IT" sz="1200" b="0" i="0" u="none" strike="noStrike" kern="1200" baseline="0" dirty="0" smtClean="0">
              <a:solidFill>
                <a:schemeClr val="tx1"/>
              </a:solidFill>
              <a:latin typeface="+mn-lt"/>
              <a:ea typeface="+mn-ea"/>
              <a:cs typeface="+mn-cs"/>
            </a:endParaRPr>
          </a:p>
          <a:p>
            <a:pPr marL="0" indent="0">
              <a:buFont typeface="Arial" panose="020B0604020202020204" pitchFamily="34" charset="0"/>
              <a:buNone/>
            </a:pPr>
            <a:r>
              <a:rPr lang="it-IT" sz="1200" b="0" i="0" u="none" strike="noStrike" kern="1200" baseline="0" dirty="0" smtClean="0">
                <a:solidFill>
                  <a:schemeClr val="tx1"/>
                </a:solidFill>
                <a:latin typeface="+mn-lt"/>
                <a:ea typeface="+mn-ea"/>
                <a:cs typeface="+mn-cs"/>
              </a:rPr>
              <a:t>Ecco di seguito ulteriori esempi delle strategie utilizzate da questi fondi:</a:t>
            </a:r>
          </a:p>
          <a:p>
            <a:pPr marL="228600" indent="-228600">
              <a:buFont typeface="Arial" panose="020B0604020202020204" pitchFamily="34" charset="0"/>
              <a:buChar char="•"/>
            </a:pPr>
            <a:endParaRPr lang="it-IT" sz="1200" b="0" i="0" u="none" strike="noStrike" kern="1200" baseline="0" dirty="0" smtClean="0">
              <a:solidFill>
                <a:schemeClr val="tx1"/>
              </a:solidFill>
              <a:latin typeface="+mn-lt"/>
              <a:ea typeface="+mn-ea"/>
              <a:cs typeface="+mn-cs"/>
            </a:endParaRPr>
          </a:p>
          <a:p>
            <a:pPr marL="228600" indent="-228600">
              <a:buFont typeface="Arial" panose="020B0604020202020204" pitchFamily="34" charset="0"/>
              <a:buChar char="•"/>
            </a:pPr>
            <a:r>
              <a:rPr lang="it-IT" sz="1200" b="0" i="0" u="none" strike="noStrike" kern="1200" baseline="0" dirty="0" smtClean="0">
                <a:solidFill>
                  <a:schemeClr val="tx1"/>
                </a:solidFill>
                <a:latin typeface="+mn-lt"/>
                <a:ea typeface="+mn-ea"/>
                <a:cs typeface="+mn-cs"/>
              </a:rPr>
              <a:t>Possedere obbligazioni convertibili di una società e vende azioni della stessa società;</a:t>
            </a:r>
          </a:p>
          <a:p>
            <a:pPr marL="228600" indent="-228600">
              <a:buFont typeface="Arial" panose="020B0604020202020204" pitchFamily="34" charset="0"/>
              <a:buChar char="•"/>
            </a:pPr>
            <a:endParaRPr lang="it-IT" sz="1200" b="0" i="0" u="none" strike="noStrike" kern="1200" baseline="0" dirty="0" smtClean="0">
              <a:solidFill>
                <a:schemeClr val="tx1"/>
              </a:solidFill>
              <a:latin typeface="+mn-lt"/>
              <a:ea typeface="+mn-ea"/>
              <a:cs typeface="+mn-cs"/>
            </a:endParaRPr>
          </a:p>
          <a:p>
            <a:pPr marL="228600" indent="-228600">
              <a:buFont typeface="Arial" panose="020B0604020202020204" pitchFamily="34" charset="0"/>
              <a:buChar char="•"/>
            </a:pPr>
            <a:r>
              <a:rPr lang="it-IT" sz="1200" b="0" i="0" u="none" strike="noStrike" kern="1200" baseline="0" dirty="0" smtClean="0">
                <a:solidFill>
                  <a:schemeClr val="tx1"/>
                </a:solidFill>
                <a:latin typeface="+mn-lt"/>
                <a:ea typeface="+mn-ea"/>
                <a:cs typeface="+mn-cs"/>
              </a:rPr>
              <a:t>Acquistare titoli con un valore intrinseco superiore a quello di Borsa;</a:t>
            </a:r>
          </a:p>
          <a:p>
            <a:pPr marL="228600" indent="-228600">
              <a:buFont typeface="Arial" panose="020B0604020202020204" pitchFamily="34" charset="0"/>
              <a:buChar char="•"/>
            </a:pPr>
            <a:endParaRPr lang="it-IT" sz="1200" b="0" i="0" u="none" strike="noStrike" kern="1200" baseline="0" dirty="0" smtClean="0">
              <a:solidFill>
                <a:schemeClr val="tx1"/>
              </a:solidFill>
              <a:latin typeface="+mn-lt"/>
              <a:ea typeface="+mn-ea"/>
              <a:cs typeface="+mn-cs"/>
            </a:endParaRPr>
          </a:p>
          <a:p>
            <a:pPr marL="228600" indent="-228600">
              <a:buFont typeface="Arial" panose="020B0604020202020204" pitchFamily="34" charset="0"/>
              <a:buChar char="•"/>
            </a:pPr>
            <a:r>
              <a:rPr lang="it-IT" sz="1200" b="0" i="0" u="none" strike="noStrike" kern="1200" baseline="0" dirty="0" smtClean="0">
                <a:solidFill>
                  <a:schemeClr val="tx1"/>
                </a:solidFill>
                <a:latin typeface="+mn-lt"/>
                <a:ea typeface="+mn-ea"/>
                <a:cs typeface="+mn-cs"/>
              </a:rPr>
              <a:t>Speculare su titoli di aziende in difficoltà;</a:t>
            </a:r>
          </a:p>
          <a:p>
            <a:pPr marL="228600" indent="-228600">
              <a:buFont typeface="Arial" panose="020B0604020202020204" pitchFamily="34" charset="0"/>
              <a:buChar char="•"/>
            </a:pPr>
            <a:endParaRPr lang="it-IT" sz="1200" b="0" i="0" u="none" strike="noStrike" kern="1200" baseline="0" dirty="0" smtClean="0">
              <a:solidFill>
                <a:schemeClr val="tx1"/>
              </a:solidFill>
              <a:latin typeface="+mn-lt"/>
              <a:ea typeface="+mn-ea"/>
              <a:cs typeface="+mn-cs"/>
            </a:endParaRPr>
          </a:p>
          <a:p>
            <a:pPr marL="228600" indent="-228600">
              <a:buFont typeface="Arial" panose="020B0604020202020204" pitchFamily="34" charset="0"/>
              <a:buChar char="•"/>
            </a:pPr>
            <a:r>
              <a:rPr lang="it-IT" sz="1200" b="0" i="0" u="none" strike="noStrike" kern="1200" baseline="0" dirty="0" smtClean="0">
                <a:solidFill>
                  <a:schemeClr val="tx1"/>
                </a:solidFill>
                <a:latin typeface="+mn-lt"/>
                <a:ea typeface="+mn-ea"/>
                <a:cs typeface="+mn-cs"/>
              </a:rPr>
              <a:t>Investire in titoli obbligazionari e prodotti derivati con l’obiettivo di realizzare plusvalenze sui mutamenti attesi nei tassi di interesse.</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6</a:t>
            </a:fld>
            <a:endParaRPr lang="it-IT"/>
          </a:p>
        </p:txBody>
      </p:sp>
    </p:spTree>
    <p:extLst>
      <p:ext uri="{BB962C8B-B14F-4D97-AF65-F5344CB8AC3E}">
        <p14:creationId xmlns:p14="http://schemas.microsoft.com/office/powerpoint/2010/main" val="1028945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smtClean="0">
                <a:solidFill>
                  <a:schemeClr val="tx1"/>
                </a:solidFill>
                <a:latin typeface="Garamond"/>
                <a:ea typeface="+mn-ea"/>
                <a:cs typeface="Garamond"/>
              </a:rPr>
              <a:t>AUDIO</a:t>
            </a:r>
          </a:p>
          <a:p>
            <a:pPr marL="0" indent="0">
              <a:lnSpc>
                <a:spcPct val="150000"/>
              </a:lnSpc>
              <a:buFont typeface="+mj-lt"/>
              <a:buNone/>
            </a:pPr>
            <a:endParaRPr lang="it-IT" sz="1200" kern="1200" dirty="0" smtClean="0">
              <a:solidFill>
                <a:schemeClr val="tx1"/>
              </a:solidFill>
              <a:latin typeface="Garamond"/>
              <a:ea typeface="+mn-ea"/>
              <a:cs typeface="Garamond"/>
            </a:endParaRPr>
          </a:p>
          <a:p>
            <a:pPr marL="228600" indent="-228600" algn="just">
              <a:lnSpc>
                <a:spcPct val="120000"/>
              </a:lnSpc>
              <a:buFont typeface="+mj-lt"/>
              <a:buAutoNum type="arabicPeriod"/>
              <a:defRPr/>
            </a:pPr>
            <a:r>
              <a:rPr lang="it-IT" sz="1200" dirty="0" smtClean="0">
                <a:cs typeface="Arial" charset="0"/>
              </a:rPr>
              <a:t>Le strategie di gestione, </a:t>
            </a:r>
            <a:endParaRPr lang="it-IT" sz="1200" baseline="0" dirty="0" smtClean="0">
              <a:cs typeface="Arial" charset="0"/>
            </a:endParaRPr>
          </a:p>
          <a:p>
            <a:pPr marL="228600" indent="-228600" algn="just">
              <a:lnSpc>
                <a:spcPct val="120000"/>
              </a:lnSpc>
              <a:buFont typeface="+mj-lt"/>
              <a:buAutoNum type="arabicPeriod"/>
              <a:defRPr/>
            </a:pPr>
            <a:r>
              <a:rPr lang="it-IT" sz="1200" dirty="0" smtClean="0">
                <a:cs typeface="Arial" charset="0"/>
              </a:rPr>
              <a:t>cioè le scelte delle macrocategorie di </a:t>
            </a:r>
            <a:r>
              <a:rPr lang="it-IT" sz="1200" dirty="0" err="1" smtClean="0">
                <a:cs typeface="Arial" charset="0"/>
              </a:rPr>
              <a:t>asset</a:t>
            </a:r>
            <a:r>
              <a:rPr lang="it-IT" sz="1200" dirty="0" smtClean="0">
                <a:cs typeface="Arial" charset="0"/>
              </a:rPr>
              <a:t> su cui investire,</a:t>
            </a:r>
          </a:p>
          <a:p>
            <a:pPr marL="228600" indent="-228600" algn="just">
              <a:lnSpc>
                <a:spcPct val="120000"/>
              </a:lnSpc>
              <a:buFont typeface="+mj-lt"/>
              <a:buAutoNum type="arabicPeriod"/>
              <a:defRPr/>
            </a:pPr>
            <a:r>
              <a:rPr lang="it-IT" sz="1200" dirty="0" smtClean="0">
                <a:cs typeface="Arial" charset="0"/>
              </a:rPr>
              <a:t>rappresentano il vero rischio degli investimenti in </a:t>
            </a:r>
            <a:r>
              <a:rPr lang="it-IT" sz="1200" dirty="0" err="1" smtClean="0">
                <a:cs typeface="Arial" charset="0"/>
              </a:rPr>
              <a:t>hedge</a:t>
            </a:r>
            <a:r>
              <a:rPr lang="it-IT" sz="1200" dirty="0" smtClean="0">
                <a:cs typeface="Arial" charset="0"/>
              </a:rPr>
              <a:t> </a:t>
            </a:r>
            <a:r>
              <a:rPr lang="it-IT" sz="1200" dirty="0" err="1" smtClean="0">
                <a:cs typeface="Arial" charset="0"/>
              </a:rPr>
              <a:t>fund</a:t>
            </a:r>
            <a:r>
              <a:rPr lang="it-IT" sz="1200" dirty="0" smtClean="0">
                <a:cs typeface="Arial" charset="0"/>
              </a:rPr>
              <a:t>.</a:t>
            </a:r>
          </a:p>
          <a:p>
            <a:pPr marL="228600" indent="-228600" algn="just">
              <a:lnSpc>
                <a:spcPct val="120000"/>
              </a:lnSpc>
              <a:buFont typeface="+mj-lt"/>
              <a:buAutoNum type="arabicPeriod"/>
              <a:defRPr/>
            </a:pPr>
            <a:r>
              <a:rPr lang="it-IT" sz="1200" dirty="0" smtClean="0">
                <a:cs typeface="Arial" charset="0"/>
              </a:rPr>
              <a:t>Il rischio </a:t>
            </a:r>
            <a:r>
              <a:rPr lang="it-IT" sz="1200" dirty="0" err="1" smtClean="0">
                <a:cs typeface="Arial" charset="0"/>
              </a:rPr>
              <a:t>alpha</a:t>
            </a:r>
            <a:r>
              <a:rPr lang="it-IT" sz="1200" dirty="0" smtClean="0">
                <a:cs typeface="Arial" charset="0"/>
              </a:rPr>
              <a:t> è il rischio determinato dalla strategia, dallo stile di gestione e dalle scelte di investimento operate dal gestore.</a:t>
            </a:r>
            <a:r>
              <a:rPr lang="it-IT" sz="1200" baseline="0" dirty="0" smtClean="0">
                <a:cs typeface="Arial" charset="0"/>
              </a:rPr>
              <a:t> </a:t>
            </a:r>
            <a:r>
              <a:rPr lang="it-IT" sz="1200" dirty="0" smtClean="0">
                <a:cs typeface="Arial" charset="0"/>
              </a:rPr>
              <a:t>Vi</a:t>
            </a:r>
            <a:r>
              <a:rPr lang="it-IT" sz="1200" baseline="0" dirty="0" smtClean="0">
                <a:cs typeface="Arial" charset="0"/>
              </a:rPr>
              <a:t> sono poi ulteriori rischi che caratterizzano gli </a:t>
            </a:r>
            <a:r>
              <a:rPr lang="it-IT" sz="1200" baseline="0" dirty="0" err="1" smtClean="0">
                <a:cs typeface="Arial" charset="0"/>
              </a:rPr>
              <a:t>hedge</a:t>
            </a:r>
            <a:r>
              <a:rPr lang="it-IT" sz="1200" baseline="0" dirty="0" smtClean="0">
                <a:cs typeface="Arial" charset="0"/>
              </a:rPr>
              <a:t> </a:t>
            </a:r>
            <a:r>
              <a:rPr lang="it-IT" sz="1200" baseline="0" dirty="0" err="1" smtClean="0">
                <a:cs typeface="Arial" charset="0"/>
              </a:rPr>
              <a:t>fund</a:t>
            </a:r>
            <a:r>
              <a:rPr lang="it-IT" sz="1200" baseline="0" dirty="0" smtClean="0">
                <a:cs typeface="Arial" charset="0"/>
              </a:rPr>
              <a:t>:</a:t>
            </a:r>
          </a:p>
          <a:p>
            <a:pPr marL="228600" indent="-228600" algn="just">
              <a:lnSpc>
                <a:spcPct val="120000"/>
              </a:lnSpc>
              <a:buFont typeface="+mj-lt"/>
              <a:buAutoNum type="arabicPeriod"/>
              <a:defRPr/>
            </a:pPr>
            <a:r>
              <a:rPr lang="it-IT" sz="1200" baseline="0" dirty="0" smtClean="0">
                <a:cs typeface="Arial" charset="0"/>
              </a:rPr>
              <a:t>rischio di liquidità;</a:t>
            </a:r>
          </a:p>
          <a:p>
            <a:pPr marL="228600" indent="-228600" algn="just">
              <a:lnSpc>
                <a:spcPct val="120000"/>
              </a:lnSpc>
              <a:buFont typeface="+mj-lt"/>
              <a:buAutoNum type="arabicPeriod"/>
              <a:defRPr/>
            </a:pPr>
            <a:r>
              <a:rPr lang="it-IT" sz="1200" baseline="0" dirty="0" smtClean="0">
                <a:cs typeface="Arial" charset="0"/>
              </a:rPr>
              <a:t>rischio di mercato; </a:t>
            </a:r>
          </a:p>
          <a:p>
            <a:pPr marL="228600" indent="-228600" algn="just">
              <a:lnSpc>
                <a:spcPct val="120000"/>
              </a:lnSpc>
              <a:buFont typeface="+mj-lt"/>
              <a:buAutoNum type="arabicPeriod"/>
              <a:defRPr/>
            </a:pPr>
            <a:r>
              <a:rPr lang="it-IT" sz="1200" baseline="0" dirty="0" smtClean="0">
                <a:cs typeface="Arial" charset="0"/>
              </a:rPr>
              <a:t>rischio di credito;</a:t>
            </a:r>
          </a:p>
          <a:p>
            <a:pPr marL="228600" indent="-228600" algn="just">
              <a:lnSpc>
                <a:spcPct val="120000"/>
              </a:lnSpc>
              <a:buFont typeface="+mj-lt"/>
              <a:buAutoNum type="arabicPeriod"/>
              <a:defRPr/>
            </a:pPr>
            <a:r>
              <a:rPr lang="it-IT" sz="1200" baseline="0" dirty="0" smtClean="0">
                <a:cs typeface="Arial" charset="0"/>
              </a:rPr>
              <a:t>e rischio operativo.</a:t>
            </a:r>
          </a:p>
          <a:p>
            <a:pPr marL="228600" indent="-228600" algn="just">
              <a:lnSpc>
                <a:spcPct val="120000"/>
              </a:lnSpc>
              <a:buFont typeface="+mj-lt"/>
              <a:buNone/>
              <a:defRPr/>
            </a:pPr>
            <a:endParaRPr lang="it-IT" sz="1200" dirty="0" smtClean="0">
              <a:cs typeface="Arial" charset="0"/>
            </a:endParaRPr>
          </a:p>
          <a:p>
            <a:pPr marL="228600" indent="-228600" algn="just">
              <a:lnSpc>
                <a:spcPct val="120000"/>
              </a:lnSpc>
              <a:buFont typeface="+mj-lt"/>
              <a:buAutoNum type="arabicPeriod"/>
              <a:defRPr/>
            </a:pPr>
            <a:endParaRPr lang="it-IT" sz="120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7</a:t>
            </a:fld>
            <a:endParaRPr lang="it-IT"/>
          </a:p>
        </p:txBody>
      </p:sp>
    </p:spTree>
    <p:extLst>
      <p:ext uri="{BB962C8B-B14F-4D97-AF65-F5344CB8AC3E}">
        <p14:creationId xmlns:p14="http://schemas.microsoft.com/office/powerpoint/2010/main" val="2506081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AUDIO</a:t>
            </a:r>
          </a:p>
          <a:p>
            <a:pPr marL="228600" indent="-228600" algn="just">
              <a:lnSpc>
                <a:spcPct val="120000"/>
              </a:lnSpc>
              <a:buFont typeface="+mj-lt"/>
              <a:buAutoNum type="arabicPeriod"/>
              <a:defRPr/>
            </a:pPr>
            <a:endParaRPr lang="it-IT" sz="1200" baseline="0" dirty="0" smtClean="0">
              <a:cs typeface="Arial" charset="0"/>
            </a:endParaRPr>
          </a:p>
          <a:p>
            <a:pPr marL="228600" indent="-228600" algn="l">
              <a:lnSpc>
                <a:spcPct val="120000"/>
              </a:lnSpc>
              <a:buFont typeface="+mj-lt"/>
              <a:buAutoNum type="arabicPeriod"/>
              <a:defRPr/>
            </a:pPr>
            <a:r>
              <a:rPr lang="it-IT" sz="1200" baseline="0" dirty="0" smtClean="0">
                <a:cs typeface="Arial" charset="0"/>
              </a:rPr>
              <a:t>Sintetizzando quanto visto,  possiamo affermare che i fondi speculativi sono caratterizzati da rischi piuttosto elevati e strategie di investimento spesso spregiudicate.</a:t>
            </a:r>
          </a:p>
          <a:p>
            <a:pPr marL="228600" indent="-228600" algn="l">
              <a:lnSpc>
                <a:spcPct val="120000"/>
              </a:lnSpc>
              <a:buFont typeface="+mj-lt"/>
              <a:buAutoNum type="arabicPeriod"/>
              <a:defRPr/>
            </a:pPr>
            <a:r>
              <a:rPr lang="it-IT" sz="1200" baseline="0" dirty="0" smtClean="0">
                <a:cs typeface="Arial" charset="0"/>
              </a:rPr>
              <a:t>In Italia, la legge norma dunque specificamente questo strumento. Troviamo nel Testo Unico della Finanza del 98</a:t>
            </a:r>
          </a:p>
          <a:p>
            <a:pPr marL="228600" indent="-228600" algn="l">
              <a:lnSpc>
                <a:spcPct val="120000"/>
              </a:lnSpc>
              <a:buFont typeface="+mj-lt"/>
              <a:buAutoNum type="arabicPeriod"/>
              <a:defRPr/>
            </a:pPr>
            <a:r>
              <a:rPr lang="it-IT" sz="1200" baseline="0" dirty="0" smtClean="0">
                <a:cs typeface="Arial" charset="0"/>
              </a:rPr>
              <a:t>diverse importanti restrizioni.</a:t>
            </a:r>
          </a:p>
          <a:p>
            <a:pPr marL="228600" indent="-228600" algn="l">
              <a:lnSpc>
                <a:spcPct val="120000"/>
              </a:lnSpc>
              <a:buFont typeface="+mj-lt"/>
              <a:buAutoNum type="arabicPeriod"/>
              <a:defRPr/>
            </a:pPr>
            <a:r>
              <a:rPr lang="it-IT" sz="1200" baseline="0" dirty="0" smtClean="0">
                <a:cs typeface="Arial" charset="0"/>
              </a:rPr>
              <a:t>In particolare, si prevede che gli </a:t>
            </a:r>
            <a:r>
              <a:rPr lang="it-IT" sz="1200" baseline="0" dirty="0" err="1" smtClean="0">
                <a:cs typeface="Arial" charset="0"/>
              </a:rPr>
              <a:t>hedge</a:t>
            </a:r>
            <a:r>
              <a:rPr lang="it-IT" sz="1200" baseline="0" dirty="0" smtClean="0">
                <a:cs typeface="Arial" charset="0"/>
              </a:rPr>
              <a:t> </a:t>
            </a:r>
            <a:r>
              <a:rPr lang="it-IT" sz="1200" baseline="0" dirty="0" err="1" smtClean="0">
                <a:cs typeface="Arial" charset="0"/>
              </a:rPr>
              <a:t>fund</a:t>
            </a:r>
            <a:r>
              <a:rPr lang="it-IT" sz="1200" baseline="0" dirty="0" smtClean="0">
                <a:cs typeface="Arial" charset="0"/>
              </a:rPr>
              <a:t> debbano:</a:t>
            </a:r>
          </a:p>
          <a:p>
            <a:pPr marL="228600" indent="-228600" algn="l">
              <a:lnSpc>
                <a:spcPct val="120000"/>
              </a:lnSpc>
              <a:buFont typeface="+mj-lt"/>
              <a:buAutoNum type="arabicPeriod"/>
              <a:defRPr/>
            </a:pPr>
            <a:r>
              <a:rPr lang="it-IT" sz="1200" baseline="0" dirty="0" smtClean="0">
                <a:cs typeface="Arial" charset="0"/>
              </a:rPr>
              <a:t>avere non oltre 200 partecipanti;</a:t>
            </a:r>
          </a:p>
          <a:p>
            <a:pPr marL="228600" indent="-228600" algn="l">
              <a:lnSpc>
                <a:spcPct val="120000"/>
              </a:lnSpc>
              <a:buFont typeface="+mj-lt"/>
              <a:buAutoNum type="arabicPeriod"/>
              <a:defRPr/>
            </a:pPr>
            <a:r>
              <a:rPr lang="it-IT" sz="1200" baseline="0" dirty="0" smtClean="0">
                <a:cs typeface="Arial" charset="0"/>
              </a:rPr>
              <a:t>richiedere una sottoscrizione minima iniziale di 500.000 Euro;</a:t>
            </a:r>
          </a:p>
          <a:p>
            <a:pPr marL="228600" indent="-228600" algn="l">
              <a:lnSpc>
                <a:spcPct val="120000"/>
              </a:lnSpc>
              <a:buFont typeface="+mj-lt"/>
              <a:buAutoNum type="arabicPeriod"/>
              <a:defRPr/>
            </a:pPr>
            <a:r>
              <a:rPr lang="it-IT" sz="1200" baseline="0" dirty="0" smtClean="0">
                <a:cs typeface="Arial" charset="0"/>
              </a:rPr>
              <a:t>menzionare nel regolamento la rischiosità dell’investimento e se esso deroga dalle norme di contenimento e frazionamento del rischio.</a:t>
            </a:r>
          </a:p>
          <a:p>
            <a:pPr marL="228600" indent="-228600" algn="l">
              <a:lnSpc>
                <a:spcPct val="120000"/>
              </a:lnSpc>
              <a:buFont typeface="+mj-lt"/>
              <a:buAutoNum type="arabicPeriod"/>
              <a:defRPr/>
            </a:pPr>
            <a:r>
              <a:rPr lang="it-IT" sz="1200" baseline="0" dirty="0" smtClean="0">
                <a:cs typeface="Arial" charset="0"/>
              </a:rPr>
              <a:t>Inoltre, essi possono essere istituiti e gestiti solo da SGR esclusivamente specializzate in questo tipo di fondi, </a:t>
            </a:r>
          </a:p>
          <a:p>
            <a:pPr marL="228600" indent="-228600" algn="l">
              <a:lnSpc>
                <a:spcPct val="120000"/>
              </a:lnSpc>
              <a:buFont typeface="+mj-lt"/>
              <a:buAutoNum type="arabicPeriod"/>
              <a:defRPr/>
            </a:pPr>
            <a:r>
              <a:rPr lang="it-IT" sz="1200" baseline="0" dirty="0" smtClean="0">
                <a:cs typeface="Arial" charset="0"/>
              </a:rPr>
              <a:t>e non possono essere oggetto di sollecitazione del pubblico risparmio. </a:t>
            </a:r>
          </a:p>
          <a:p>
            <a:pPr marL="228600" indent="-228600" algn="l">
              <a:lnSpc>
                <a:spcPct val="120000"/>
              </a:lnSpc>
              <a:buFont typeface="+mj-lt"/>
              <a:buNone/>
              <a:defRPr/>
            </a:pPr>
            <a:endParaRPr lang="it-IT" sz="1200" baseline="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8</a:t>
            </a:fld>
            <a:endParaRPr lang="it-IT"/>
          </a:p>
        </p:txBody>
      </p:sp>
    </p:spTree>
    <p:extLst>
      <p:ext uri="{BB962C8B-B14F-4D97-AF65-F5344CB8AC3E}">
        <p14:creationId xmlns:p14="http://schemas.microsoft.com/office/powerpoint/2010/main" val="2762102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smtClean="0"/>
              <a:t>AUDIO</a:t>
            </a:r>
            <a:endParaRPr lang="it-IT" sz="1200" dirty="0" smtClean="0">
              <a:cs typeface="Arial" charset="0"/>
            </a:endParaRPr>
          </a:p>
          <a:p>
            <a:pPr marL="0" indent="0" algn="just">
              <a:lnSpc>
                <a:spcPct val="120000"/>
              </a:lnSpc>
              <a:buFont typeface="+mj-lt"/>
              <a:buNone/>
              <a:defRPr/>
            </a:pPr>
            <a:endParaRPr lang="it-IT" sz="1200" dirty="0" smtClean="0">
              <a:cs typeface="Arial" charset="0"/>
            </a:endParaRPr>
          </a:p>
          <a:p>
            <a:pPr marL="228600" indent="-228600" algn="l">
              <a:lnSpc>
                <a:spcPct val="120000"/>
              </a:lnSpc>
              <a:buFont typeface="+mj-lt"/>
              <a:buAutoNum type="arabicPeriod"/>
              <a:defRPr/>
            </a:pPr>
            <a:r>
              <a:rPr lang="it-IT" sz="1200" baseline="0" dirty="0" smtClean="0">
                <a:cs typeface="Arial" charset="0"/>
              </a:rPr>
              <a:t>La legge si è dunque preoccupata di circoscrivere la diffusione degli </a:t>
            </a:r>
            <a:r>
              <a:rPr lang="it-IT" sz="1200" baseline="0" dirty="0" err="1" smtClean="0">
                <a:cs typeface="Arial" charset="0"/>
              </a:rPr>
              <a:t>hedge</a:t>
            </a:r>
            <a:r>
              <a:rPr lang="it-IT" sz="1200" baseline="0" dirty="0" smtClean="0">
                <a:cs typeface="Arial" charset="0"/>
              </a:rPr>
              <a:t> </a:t>
            </a:r>
            <a:r>
              <a:rPr lang="it-IT" sz="1200" baseline="0" dirty="0" err="1" smtClean="0">
                <a:cs typeface="Arial" charset="0"/>
              </a:rPr>
              <a:t>fund</a:t>
            </a:r>
            <a:endParaRPr lang="it-IT" sz="1200" baseline="0" dirty="0" smtClean="0">
              <a:cs typeface="Arial" charset="0"/>
            </a:endParaRPr>
          </a:p>
          <a:p>
            <a:pPr marL="228600" indent="-228600" algn="l">
              <a:lnSpc>
                <a:spcPct val="120000"/>
              </a:lnSpc>
              <a:buFont typeface="+mj-lt"/>
              <a:buAutoNum type="arabicPeriod"/>
              <a:defRPr/>
            </a:pPr>
            <a:r>
              <a:rPr lang="it-IT" sz="1200" baseline="0" dirty="0" smtClean="0">
                <a:cs typeface="Arial" charset="0"/>
              </a:rPr>
              <a:t>tra i soggetti che, tradizionalmente, sono interessati a questa tipologia di prodotti.  Ci riferiamo agli investitori istituzionali e ai privati, che costituiscono la fascia più facoltosa della clientela.</a:t>
            </a:r>
          </a:p>
          <a:p>
            <a:pPr marL="228600" indent="-228600" algn="l">
              <a:lnSpc>
                <a:spcPct val="120000"/>
              </a:lnSpc>
              <a:buFont typeface="+mj-lt"/>
              <a:buAutoNum type="arabicPeriod"/>
              <a:defRPr/>
            </a:pPr>
            <a:r>
              <a:rPr lang="it-IT" sz="1200" baseline="0" dirty="0" smtClean="0">
                <a:cs typeface="Arial" charset="0"/>
              </a:rPr>
              <a:t>Il vantaggio di questo approccio è quello di</a:t>
            </a:r>
          </a:p>
          <a:p>
            <a:pPr marL="228600" indent="-228600" algn="l">
              <a:lnSpc>
                <a:spcPct val="120000"/>
              </a:lnSpc>
              <a:buFont typeface="+mj-lt"/>
              <a:buAutoNum type="arabicPeriod"/>
              <a:defRPr/>
            </a:pPr>
            <a:r>
              <a:rPr lang="it-IT" sz="1200" baseline="0" dirty="0" smtClean="0">
                <a:cs typeface="Arial" charset="0"/>
              </a:rPr>
              <a:t> impedire al mondo del risparmio gestito di collocare alla clientela </a:t>
            </a:r>
            <a:r>
              <a:rPr lang="it-IT" sz="1200" baseline="0" dirty="0" err="1" smtClean="0">
                <a:cs typeface="Arial" charset="0"/>
              </a:rPr>
              <a:t>retail</a:t>
            </a:r>
            <a:r>
              <a:rPr lang="it-IT" sz="1200" baseline="0" dirty="0" smtClean="0">
                <a:cs typeface="Arial" charset="0"/>
              </a:rPr>
              <a:t> prodotti più costosi sotto le mentite spoglie di soluzioni innovative.</a:t>
            </a:r>
          </a:p>
          <a:p>
            <a:pPr marL="228600" indent="-228600" algn="l">
              <a:lnSpc>
                <a:spcPct val="120000"/>
              </a:lnSpc>
              <a:buFont typeface="+mj-lt"/>
              <a:buAutoNum type="arabicPeriod"/>
              <a:defRPr/>
            </a:pPr>
            <a:r>
              <a:rPr lang="it-IT" sz="1200" baseline="0" dirty="0" smtClean="0">
                <a:cs typeface="Arial" charset="0"/>
              </a:rPr>
              <a:t>Lo svantaggio, speculare, è quello di confinare sempre gli strumenti finanziari più sofisticati al di là della portata dei comuni investitori, che si devono quindi accontentare del “succedaneo” dei fondi flessibili.</a:t>
            </a:r>
          </a:p>
          <a:p>
            <a:pPr marL="0" indent="0" algn="just">
              <a:lnSpc>
                <a:spcPct val="120000"/>
              </a:lnSpc>
              <a:buFont typeface="+mj-lt"/>
              <a:buNone/>
              <a:defRPr/>
            </a:pPr>
            <a:endParaRPr lang="it-IT" dirty="0" smtClean="0"/>
          </a:p>
          <a:p>
            <a:pPr marL="0" indent="0" algn="just">
              <a:lnSpc>
                <a:spcPct val="120000"/>
              </a:lnSpc>
              <a:buFont typeface="+mj-lt"/>
              <a:buNone/>
              <a:defRPr/>
            </a:pPr>
            <a:endParaRPr lang="it-IT" dirty="0" smtClean="0"/>
          </a:p>
          <a:p>
            <a:pPr marL="0" indent="0" algn="just">
              <a:lnSpc>
                <a:spcPct val="120000"/>
              </a:lnSpc>
              <a:buFont typeface="+mj-lt"/>
              <a:buNone/>
              <a:defRPr/>
            </a:pPr>
            <a:endParaRPr lang="it-IT" dirty="0" smtClean="0"/>
          </a:p>
          <a:p>
            <a:pPr marL="0" indent="0" algn="just">
              <a:lnSpc>
                <a:spcPct val="120000"/>
              </a:lnSpc>
              <a:buFont typeface="+mj-lt"/>
              <a:buNone/>
              <a:defRPr/>
            </a:pPr>
            <a:endParaRPr lang="it-IT" dirty="0" smtClean="0"/>
          </a:p>
          <a:p>
            <a:pPr marL="228600" indent="-228600" algn="just">
              <a:lnSpc>
                <a:spcPct val="120000"/>
              </a:lnSpc>
              <a:buFont typeface="+mj-lt"/>
              <a:buAutoNum type="arabicPeriod"/>
              <a:defRPr/>
            </a:pPr>
            <a:endParaRPr lang="it-IT" sz="1200" dirty="0" smtClean="0">
              <a:cs typeface="Arial" charset="0"/>
            </a:endParaRP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9</a:t>
            </a:fld>
            <a:endParaRPr lang="it-IT"/>
          </a:p>
        </p:txBody>
      </p:sp>
    </p:spTree>
    <p:extLst>
      <p:ext uri="{BB962C8B-B14F-4D97-AF65-F5344CB8AC3E}">
        <p14:creationId xmlns:p14="http://schemas.microsoft.com/office/powerpoint/2010/main" val="383986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11/12/2018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250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11/12/2018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2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11/12/2018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72393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11/12/2018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0460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11/12/2018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9542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11/12/2018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488942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11/12/2018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74292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11/12/2018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335862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11/12/2018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2318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18" name="Segnaposto testo 19">
            <a:extLst>
              <a:ext uri="{FF2B5EF4-FFF2-40B4-BE49-F238E27FC236}">
                <a16:creationId xmlns:a16="http://schemas.microsoft.com/office/drawing/2014/main" id="{79385AC6-A2B3-4021-BD72-791421DCEEA2}"/>
              </a:ext>
            </a:extLst>
          </p:cNvPr>
          <p:cNvSpPr>
            <a:spLocks noGrp="1"/>
          </p:cNvSpPr>
          <p:nvPr>
            <p:ph type="body" sz="quarter" idx="17"/>
          </p:nvPr>
        </p:nvSpPr>
        <p:spPr>
          <a:xfrm>
            <a:off x="3021711" y="1037950"/>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4" name="Segnaposto immagine 3">
            <a:extLst>
              <a:ext uri="{FF2B5EF4-FFF2-40B4-BE49-F238E27FC236}">
                <a16:creationId xmlns:a16="http://schemas.microsoft.com/office/drawing/2014/main" id="{7C39B2CD-E6BE-4DE1-A886-9DD76ED17A20}"/>
              </a:ext>
            </a:extLst>
          </p:cNvPr>
          <p:cNvSpPr>
            <a:spLocks noGrp="1"/>
          </p:cNvSpPr>
          <p:nvPr>
            <p:ph type="pic" sz="quarter" idx="12"/>
          </p:nvPr>
        </p:nvSpPr>
        <p:spPr>
          <a:xfrm flipH="1">
            <a:off x="729554" y="1037950"/>
            <a:ext cx="2015346" cy="2015344"/>
          </a:xfrm>
          <a:prstGeom prst="flowChartDelay">
            <a:avLst/>
          </a:prstGeom>
        </p:spPr>
        <p:txBody>
          <a:bodyPr vert="horz"/>
          <a:lstStyle/>
          <a:p>
            <a:endParaRPr lang="it-IT"/>
          </a:p>
        </p:txBody>
      </p:sp>
      <p:sp>
        <p:nvSpPr>
          <p:cNvPr id="30" name="Segnaposto testo 19">
            <a:extLst>
              <a:ext uri="{FF2B5EF4-FFF2-40B4-BE49-F238E27FC236}">
                <a16:creationId xmlns:a16="http://schemas.microsoft.com/office/drawing/2014/main" id="{45FECD9B-6A25-43FA-B234-0E05658BE97F}"/>
              </a:ext>
            </a:extLst>
          </p:cNvPr>
          <p:cNvSpPr>
            <a:spLocks noGrp="1"/>
          </p:cNvSpPr>
          <p:nvPr>
            <p:ph type="body" sz="quarter" idx="18"/>
          </p:nvPr>
        </p:nvSpPr>
        <p:spPr>
          <a:xfrm>
            <a:off x="8776014" y="1122974"/>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1" name="Segnaposto immagine 3">
            <a:extLst>
              <a:ext uri="{FF2B5EF4-FFF2-40B4-BE49-F238E27FC236}">
                <a16:creationId xmlns:a16="http://schemas.microsoft.com/office/drawing/2014/main" id="{B9356514-9BD6-4AE4-B724-EC87B101CBD8}"/>
              </a:ext>
            </a:extLst>
          </p:cNvPr>
          <p:cNvSpPr>
            <a:spLocks noGrp="1"/>
          </p:cNvSpPr>
          <p:nvPr>
            <p:ph type="pic" sz="quarter" idx="19"/>
          </p:nvPr>
        </p:nvSpPr>
        <p:spPr>
          <a:xfrm flipH="1">
            <a:off x="6483857" y="1122974"/>
            <a:ext cx="2015346" cy="2015344"/>
          </a:xfrm>
          <a:prstGeom prst="flowChartDelay">
            <a:avLst/>
          </a:prstGeom>
        </p:spPr>
        <p:txBody>
          <a:bodyPr vert="horz"/>
          <a:lstStyle/>
          <a:p>
            <a:endParaRPr lang="it-IT"/>
          </a:p>
        </p:txBody>
      </p:sp>
      <p:sp>
        <p:nvSpPr>
          <p:cNvPr id="32" name="Segnaposto testo 19">
            <a:extLst>
              <a:ext uri="{FF2B5EF4-FFF2-40B4-BE49-F238E27FC236}">
                <a16:creationId xmlns:a16="http://schemas.microsoft.com/office/drawing/2014/main" id="{74325C9B-CA40-4187-ADB7-2FC431A0ECD5}"/>
              </a:ext>
            </a:extLst>
          </p:cNvPr>
          <p:cNvSpPr>
            <a:spLocks noGrp="1"/>
          </p:cNvSpPr>
          <p:nvPr>
            <p:ph type="body" sz="quarter" idx="20"/>
          </p:nvPr>
        </p:nvSpPr>
        <p:spPr>
          <a:xfrm>
            <a:off x="3021711" y="3776157"/>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3" name="Segnaposto immagine 3">
            <a:extLst>
              <a:ext uri="{FF2B5EF4-FFF2-40B4-BE49-F238E27FC236}">
                <a16:creationId xmlns:a16="http://schemas.microsoft.com/office/drawing/2014/main" id="{8035426F-B3E7-4F22-9B5D-78A44BEA9F26}"/>
              </a:ext>
            </a:extLst>
          </p:cNvPr>
          <p:cNvSpPr>
            <a:spLocks noGrp="1"/>
          </p:cNvSpPr>
          <p:nvPr>
            <p:ph type="pic" sz="quarter" idx="21"/>
          </p:nvPr>
        </p:nvSpPr>
        <p:spPr>
          <a:xfrm flipH="1">
            <a:off x="729554" y="3776157"/>
            <a:ext cx="2015346" cy="2015344"/>
          </a:xfrm>
          <a:prstGeom prst="flowChartDelay">
            <a:avLst/>
          </a:prstGeom>
        </p:spPr>
        <p:txBody>
          <a:bodyPr vert="horz"/>
          <a:lstStyle/>
          <a:p>
            <a:endParaRPr lang="it-IT"/>
          </a:p>
        </p:txBody>
      </p:sp>
      <p:sp>
        <p:nvSpPr>
          <p:cNvPr id="34" name="Segnaposto testo 19">
            <a:extLst>
              <a:ext uri="{FF2B5EF4-FFF2-40B4-BE49-F238E27FC236}">
                <a16:creationId xmlns:a16="http://schemas.microsoft.com/office/drawing/2014/main" id="{9CE9ED9C-25DF-4671-A836-0F1AC0EBEFCF}"/>
              </a:ext>
            </a:extLst>
          </p:cNvPr>
          <p:cNvSpPr>
            <a:spLocks noGrp="1"/>
          </p:cNvSpPr>
          <p:nvPr>
            <p:ph type="body" sz="quarter" idx="22"/>
          </p:nvPr>
        </p:nvSpPr>
        <p:spPr>
          <a:xfrm>
            <a:off x="8776014" y="3861181"/>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5" name="Segnaposto immagine 3">
            <a:extLst>
              <a:ext uri="{FF2B5EF4-FFF2-40B4-BE49-F238E27FC236}">
                <a16:creationId xmlns:a16="http://schemas.microsoft.com/office/drawing/2014/main" id="{0AD52653-42A4-424F-B1D4-E8CC7B0BB456}"/>
              </a:ext>
            </a:extLst>
          </p:cNvPr>
          <p:cNvSpPr>
            <a:spLocks noGrp="1"/>
          </p:cNvSpPr>
          <p:nvPr>
            <p:ph type="pic" sz="quarter" idx="23"/>
          </p:nvPr>
        </p:nvSpPr>
        <p:spPr>
          <a:xfrm flipH="1">
            <a:off x="6483857" y="3861181"/>
            <a:ext cx="2015346" cy="2015344"/>
          </a:xfrm>
          <a:prstGeom prst="flowChartDelay">
            <a:avLst/>
          </a:prstGeom>
        </p:spPr>
        <p:txBody>
          <a:bodyPr vert="horz"/>
          <a:lstStyle/>
          <a:p>
            <a:endParaRPr lang="it-IT"/>
          </a:p>
        </p:txBody>
      </p:sp>
    </p:spTree>
    <p:extLst>
      <p:ext uri="{BB962C8B-B14F-4D97-AF65-F5344CB8AC3E}">
        <p14:creationId xmlns:p14="http://schemas.microsoft.com/office/powerpoint/2010/main" val="1776602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20" name="Segnaposto testo 19">
            <a:extLst>
              <a:ext uri="{FF2B5EF4-FFF2-40B4-BE49-F238E27FC236}">
                <a16:creationId xmlns:a16="http://schemas.microsoft.com/office/drawing/2014/main" id="{5992486F-1F4F-4134-B0D9-303A275658F8}"/>
              </a:ext>
            </a:extLst>
          </p:cNvPr>
          <p:cNvSpPr>
            <a:spLocks noGrp="1"/>
          </p:cNvSpPr>
          <p:nvPr>
            <p:ph type="body" sz="quarter" idx="13"/>
          </p:nvPr>
        </p:nvSpPr>
        <p:spPr>
          <a:xfrm>
            <a:off x="322436" y="861754"/>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 name="Segnaposto testo 19">
            <a:extLst>
              <a:ext uri="{FF2B5EF4-FFF2-40B4-BE49-F238E27FC236}">
                <a16:creationId xmlns:a16="http://schemas.microsoft.com/office/drawing/2014/main" id="{5114F84A-C927-40DB-9548-17B831BA8D7B}"/>
              </a:ext>
            </a:extLst>
          </p:cNvPr>
          <p:cNvSpPr>
            <a:spLocks noGrp="1"/>
          </p:cNvSpPr>
          <p:nvPr>
            <p:ph type="body" sz="quarter" idx="14"/>
          </p:nvPr>
        </p:nvSpPr>
        <p:spPr>
          <a:xfrm>
            <a:off x="322436" y="4091940"/>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cxnSp>
        <p:nvCxnSpPr>
          <p:cNvPr id="24" name="Connettore diritto 23">
            <a:extLst>
              <a:ext uri="{FF2B5EF4-FFF2-40B4-BE49-F238E27FC236}">
                <a16:creationId xmlns:a16="http://schemas.microsoft.com/office/drawing/2014/main" id="{9605B206-8EC2-4B2F-B166-FCD009CD862E}"/>
              </a:ext>
            </a:extLst>
          </p:cNvPr>
          <p:cNvCxnSpPr>
            <a:cxnSpLocks/>
          </p:cNvCxnSpPr>
          <p:nvPr userDrawn="1"/>
        </p:nvCxnSpPr>
        <p:spPr>
          <a:xfrm>
            <a:off x="0" y="3536779"/>
            <a:ext cx="1202851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egnaposto immagine 7">
            <a:extLst>
              <a:ext uri="{FF2B5EF4-FFF2-40B4-BE49-F238E27FC236}">
                <a16:creationId xmlns:a16="http://schemas.microsoft.com/office/drawing/2014/main" id="{106FAF5C-F3E2-439D-A23C-A25ACDAC95E2}"/>
              </a:ext>
            </a:extLst>
          </p:cNvPr>
          <p:cNvSpPr>
            <a:spLocks noGrp="1"/>
          </p:cNvSpPr>
          <p:nvPr>
            <p:ph type="pic" sz="quarter" idx="10"/>
          </p:nvPr>
        </p:nvSpPr>
        <p:spPr>
          <a:xfrm>
            <a:off x="7528560" y="573580"/>
            <a:ext cx="4599709" cy="6126480"/>
          </a:xfrm>
          <a:prstGeom prst="flowChartDelay">
            <a:avLst/>
          </a:prstGeom>
        </p:spPr>
        <p:txBody>
          <a:bodyPr/>
          <a:lstStyle/>
          <a:p>
            <a:endParaRPr lang="it-IT"/>
          </a:p>
        </p:txBody>
      </p:sp>
    </p:spTree>
    <p:extLst>
      <p:ext uri="{BB962C8B-B14F-4D97-AF65-F5344CB8AC3E}">
        <p14:creationId xmlns:p14="http://schemas.microsoft.com/office/powerpoint/2010/main" val="351747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ACA67048-8DE2-40E6-8AFC-3B04CF619662}" type="datetimeFigureOut">
              <a:rPr lang="it-IT" smtClean="0"/>
              <a:pPr/>
              <a:t>11/12/2018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7053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11/12/2018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7631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A67048-8DE2-40E6-8AFC-3B04CF619662}" type="datetimeFigureOut">
              <a:rPr lang="it-IT" smtClean="0"/>
              <a:pPr/>
              <a:t>11/12/2018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20320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A67048-8DE2-40E6-8AFC-3B04CF619662}" type="datetimeFigureOut">
              <a:rPr lang="it-IT" smtClean="0"/>
              <a:pPr/>
              <a:t>11/12/2018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2463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ACA67048-8DE2-40E6-8AFC-3B04CF619662}" type="datetimeFigureOut">
              <a:rPr lang="it-IT" smtClean="0"/>
              <a:pPr/>
              <a:t>11/12/2018</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10250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A67048-8DE2-40E6-8AFC-3B04CF619662}" type="datetimeFigureOut">
              <a:rPr lang="it-IT" smtClean="0"/>
              <a:pPr/>
              <a:t>11/12/2018</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5693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ACA67048-8DE2-40E6-8AFC-3B04CF619662}" type="datetimeFigureOut">
              <a:rPr lang="it-IT" smtClean="0"/>
              <a:pPr/>
              <a:t>11/12/2018</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64213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11/12/2018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460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cstate="print">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cstate="print">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cstate="print">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cstate="print">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A67048-8DE2-40E6-8AFC-3B04CF619662}" type="datetimeFigureOut">
              <a:rPr lang="it-IT" smtClean="0"/>
              <a:pPr/>
              <a:t>11/12/2018</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DB8AB4-81AB-4E20-95C6-7AAAE526AF48}" type="slidenum">
              <a:rPr lang="it-IT" smtClean="0"/>
              <a:pPr/>
              <a:t>‹N›</a:t>
            </a:fld>
            <a:endParaRPr lang="it-IT"/>
          </a:p>
        </p:txBody>
      </p:sp>
    </p:spTree>
    <p:extLst>
      <p:ext uri="{BB962C8B-B14F-4D97-AF65-F5344CB8AC3E}">
        <p14:creationId xmlns:p14="http://schemas.microsoft.com/office/powerpoint/2010/main" val="292064848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660"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24.jpeg"/><Relationship Id="rId5" Type="http://schemas.openxmlformats.org/officeDocument/2006/relationships/hyperlink" Target="https://it.freepik.com/foto-gratuito/mappa-del-mondo-digitale-ologramma-sfondo-blu_1198400.htm" TargetMode="External"/><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24.jpeg"/><Relationship Id="rId5" Type="http://schemas.openxmlformats.org/officeDocument/2006/relationships/hyperlink" Target="https://www.pexels.com/photo/macbook-pro-beside-spiral-notebook-669616/" TargetMode="Externa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ags" Target="../tags/tag1.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30.png"/><Relationship Id="rId4" Type="http://schemas.openxmlformats.org/officeDocument/2006/relationships/image" Target="../media/image2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7.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hyperlink" Target="https://pixabay.com/en/dollar-exchange-rate-world-economy-544949/" TargetMode="External"/><Relationship Id="rId5" Type="http://schemas.openxmlformats.org/officeDocument/2006/relationships/hyperlink" Target="https://www.pexels.com/photo/four-rock-formation-668353/" TargetMode="External"/><Relationship Id="rId4" Type="http://schemas.openxmlformats.org/officeDocument/2006/relationships/hyperlink" Target="https://www.pexels.com/photo/abundance-agricultural-agriculture-arm-226615/" TargetMode="External"/><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hyperlink" Target="https://pixabay.com/en/dollar-exchange-rate-world-economy-544949/"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hyperlink" Target="https://www.pexels.com/photo/falcon-on-flight-897719/"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7.png"/><Relationship Id="rId5" Type="http://schemas.openxmlformats.org/officeDocument/2006/relationships/hyperlink" Target="https://www.pexels.com/photo/bald-eagle-over-the-body-of-water-732096/" TargetMode="External"/><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24.jpeg"/><Relationship Id="rId5" Type="http://schemas.openxmlformats.org/officeDocument/2006/relationships/hyperlink" Target="https://www.pexels.com/photo/arches-architecture-building-daylight-259602/" TargetMode="External"/><Relationship Id="rId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82000"/>
          </a:schemeClr>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E6EAE5D-D554-4C29-BFCC-8FB07C1A4B42}"/>
              </a:ext>
            </a:extLst>
          </p:cNvPr>
          <p:cNvSpPr/>
          <p:nvPr/>
        </p:nvSpPr>
        <p:spPr>
          <a:xfrm>
            <a:off x="0" y="1605280"/>
            <a:ext cx="12192000" cy="39014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Rettangolo 2">
            <a:extLst>
              <a:ext uri="{FF2B5EF4-FFF2-40B4-BE49-F238E27FC236}">
                <a16:creationId xmlns:a16="http://schemas.microsoft.com/office/drawing/2014/main" id="{A0E21B82-D5FE-4693-A1B5-F7CAB16976A4}"/>
              </a:ext>
            </a:extLst>
          </p:cNvPr>
          <p:cNvSpPr/>
          <p:nvPr/>
        </p:nvSpPr>
        <p:spPr>
          <a:xfrm>
            <a:off x="0" y="1605280"/>
            <a:ext cx="12192000" cy="212852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Ritardo 7">
            <a:extLst>
              <a:ext uri="{FF2B5EF4-FFF2-40B4-BE49-F238E27FC236}">
                <a16:creationId xmlns:a16="http://schemas.microsoft.com/office/drawing/2014/main" id="{B7123CEB-155E-4C7B-8A86-118048044F1A}"/>
              </a:ext>
            </a:extLst>
          </p:cNvPr>
          <p:cNvSpPr/>
          <p:nvPr/>
        </p:nvSpPr>
        <p:spPr>
          <a:xfrm rot="5400000">
            <a:off x="3145457" y="-961059"/>
            <a:ext cx="2743201" cy="9034118"/>
          </a:xfrm>
          <a:prstGeom prst="flowChartDelay">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it-IT" sz="3600" b="1" dirty="0" smtClean="0">
                <a:solidFill>
                  <a:schemeClr val="tx2">
                    <a:lumMod val="75000"/>
                  </a:schemeClr>
                </a:solidFill>
                <a:latin typeface="Articulate Light" panose="02000503040000020004" pitchFamily="2" charset="0"/>
              </a:rPr>
              <a:t>L'importanza della diversificazione di portafoglio nell'ottica della protezione del cliente </a:t>
            </a:r>
            <a:endParaRPr lang="it-IT" sz="3600" b="1" dirty="0">
              <a:solidFill>
                <a:schemeClr val="tx2">
                  <a:lumMod val="75000"/>
                </a:schemeClr>
              </a:solidFill>
              <a:latin typeface="Articulate Light" panose="02000503040000020004" pitchFamily="2" charset="0"/>
            </a:endParaRPr>
          </a:p>
          <a:p>
            <a:pPr algn="ctr"/>
            <a:r>
              <a:rPr lang="it-IT" sz="3600" b="1" dirty="0" smtClean="0">
                <a:solidFill>
                  <a:schemeClr val="tx2">
                    <a:lumMod val="75000"/>
                  </a:schemeClr>
                </a:solidFill>
                <a:latin typeface="Articulate Light" panose="02000503040000020004" pitchFamily="2" charset="0"/>
              </a:rPr>
              <a:t>Gli strumenti alternativi di investimento</a:t>
            </a:r>
            <a:endParaRPr lang="it-IT" sz="3600" b="1" dirty="0">
              <a:solidFill>
                <a:schemeClr val="tx2">
                  <a:lumMod val="75000"/>
                </a:schemeClr>
              </a:solidFill>
              <a:latin typeface="Articulate Light" panose="02000503040000020004" pitchFamily="2" charset="0"/>
            </a:endParaRPr>
          </a:p>
        </p:txBody>
      </p:sp>
      <p:cxnSp>
        <p:nvCxnSpPr>
          <p:cNvPr id="17" name="Connettore diritto 16">
            <a:extLst>
              <a:ext uri="{FF2B5EF4-FFF2-40B4-BE49-F238E27FC236}">
                <a16:creationId xmlns:a16="http://schemas.microsoft.com/office/drawing/2014/main" id="{9AC420FA-A18E-4CB2-BAB3-A63E3EC1ED91}"/>
              </a:ext>
            </a:extLst>
          </p:cNvPr>
          <p:cNvCxnSpPr/>
          <p:nvPr/>
        </p:nvCxnSpPr>
        <p:spPr>
          <a:xfrm>
            <a:off x="0" y="3733800"/>
            <a:ext cx="7772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3974546-CBAC-4664-9B03-882C9DC135E3}"/>
              </a:ext>
            </a:extLst>
          </p:cNvPr>
          <p:cNvCxnSpPr>
            <a:cxnSpLocks/>
          </p:cNvCxnSpPr>
          <p:nvPr/>
        </p:nvCxnSpPr>
        <p:spPr>
          <a:xfrm>
            <a:off x="11559396" y="3733800"/>
            <a:ext cx="6326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Immagine correlata"/>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543800" y="1501774"/>
            <a:ext cx="4331898" cy="3817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330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magine 21"/>
          <p:cNvPicPr>
            <a:picLocks noChangeAspect="1"/>
          </p:cNvPicPr>
          <p:nvPr/>
        </p:nvPicPr>
        <p:blipFill>
          <a:blip r:embed="rId3"/>
          <a:stretch>
            <a:fillRect/>
          </a:stretch>
        </p:blipFill>
        <p:spPr>
          <a:xfrm>
            <a:off x="0" y="3321476"/>
            <a:ext cx="5981700" cy="3515095"/>
          </a:xfrm>
          <a:prstGeom prst="rect">
            <a:avLst/>
          </a:prstGeom>
        </p:spPr>
      </p:pic>
      <p:sp>
        <p:nvSpPr>
          <p:cNvPr id="12" name="Documento 11"/>
          <p:cNvSpPr/>
          <p:nvPr/>
        </p:nvSpPr>
        <p:spPr>
          <a:xfrm>
            <a:off x="-13525" y="338554"/>
            <a:ext cx="5991424" cy="37003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9</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I fondi immobiliari</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r>
              <a:rPr lang="it-IT" b="1" dirty="0"/>
              <a:t>Note sviluppo</a:t>
            </a:r>
          </a:p>
          <a:p>
            <a:endParaRPr lang="it-IT" b="1" dirty="0"/>
          </a:p>
          <a:p>
            <a:r>
              <a:rPr lang="it-IT" b="1" dirty="0" smtClean="0"/>
              <a:t>Immagini</a:t>
            </a:r>
          </a:p>
          <a:p>
            <a:r>
              <a:rPr lang="it-IT" b="1" dirty="0" smtClean="0"/>
              <a:t>https://www.pexels.com/photo/apartments-architectural-design-architecture-berlin-543224/</a:t>
            </a:r>
            <a:endParaRPr lang="it-IT" b="1" dirty="0"/>
          </a:p>
        </p:txBody>
      </p:sp>
      <p:sp>
        <p:nvSpPr>
          <p:cNvPr id="39" name="Rettangolo arrotondato 38"/>
          <p:cNvSpPr/>
          <p:nvPr/>
        </p:nvSpPr>
        <p:spPr>
          <a:xfrm>
            <a:off x="3252213" y="24928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 name="Rettangolo 1"/>
          <p:cNvSpPr/>
          <p:nvPr/>
        </p:nvSpPr>
        <p:spPr>
          <a:xfrm>
            <a:off x="699766" y="1415859"/>
            <a:ext cx="4843783" cy="769441"/>
          </a:xfrm>
          <a:prstGeom prst="rect">
            <a:avLst/>
          </a:prstGeom>
        </p:spPr>
        <p:txBody>
          <a:bodyPr wrap="square">
            <a:spAutoFit/>
          </a:bodyPr>
          <a:lstStyle/>
          <a:p>
            <a:r>
              <a:rPr lang="it-IT" sz="2200" dirty="0" smtClean="0">
                <a:cs typeface="Arial" charset="0"/>
              </a:rPr>
              <a:t>Investimento prevalente in </a:t>
            </a:r>
            <a:r>
              <a:rPr lang="it-IT" sz="2200" b="1" dirty="0" smtClean="0">
                <a:cs typeface="Arial" charset="0"/>
              </a:rPr>
              <a:t>beni immobiliari</a:t>
            </a:r>
          </a:p>
        </p:txBody>
      </p:sp>
      <p:sp>
        <p:nvSpPr>
          <p:cNvPr id="34" name="Rettangolo arrotondato 33"/>
          <p:cNvSpPr/>
          <p:nvPr/>
        </p:nvSpPr>
        <p:spPr>
          <a:xfrm>
            <a:off x="5313156" y="460274"/>
            <a:ext cx="500557" cy="2868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6" name="CasellaDiTesto 5"/>
          <p:cNvSpPr txBox="1"/>
          <p:nvPr/>
        </p:nvSpPr>
        <p:spPr>
          <a:xfrm>
            <a:off x="6704679" y="716382"/>
            <a:ext cx="4153702" cy="461665"/>
          </a:xfrm>
          <a:prstGeom prst="rect">
            <a:avLst/>
          </a:prstGeom>
          <a:noFill/>
        </p:spPr>
        <p:txBody>
          <a:bodyPr wrap="none" rtlCol="0">
            <a:spAutoFit/>
          </a:bodyPr>
          <a:lstStyle/>
          <a:p>
            <a:pPr algn="ctr"/>
            <a:r>
              <a:rPr lang="it-IT" sz="2400" b="1" dirty="0" smtClean="0"/>
              <a:t>Rischi dei fondi immobiliari</a:t>
            </a:r>
          </a:p>
        </p:txBody>
      </p:sp>
      <p:sp>
        <p:nvSpPr>
          <p:cNvPr id="31" name="Goccia 30">
            <a:extLst>
              <a:ext uri="{FF2B5EF4-FFF2-40B4-BE49-F238E27FC236}">
                <a16:creationId xmlns:a16="http://schemas.microsoft.com/office/drawing/2014/main" id="{ED34B437-BD07-4240-B46E-68949A03EE44}"/>
              </a:ext>
            </a:extLst>
          </p:cNvPr>
          <p:cNvSpPr/>
          <p:nvPr/>
        </p:nvSpPr>
        <p:spPr>
          <a:xfrm rot="1905374">
            <a:off x="6307326" y="1475629"/>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4" name="Rettangolo arrotondato 43"/>
          <p:cNvSpPr/>
          <p:nvPr/>
        </p:nvSpPr>
        <p:spPr>
          <a:xfrm>
            <a:off x="11146071" y="777520"/>
            <a:ext cx="541970" cy="46765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35" name="Rettangolo 34"/>
          <p:cNvSpPr/>
          <p:nvPr/>
        </p:nvSpPr>
        <p:spPr>
          <a:xfrm>
            <a:off x="6708197" y="1429913"/>
            <a:ext cx="5483803" cy="1938992"/>
          </a:xfrm>
          <a:prstGeom prst="rect">
            <a:avLst/>
          </a:prstGeom>
        </p:spPr>
        <p:txBody>
          <a:bodyPr wrap="square">
            <a:spAutoFit/>
          </a:bodyPr>
          <a:lstStyle/>
          <a:p>
            <a:r>
              <a:rPr lang="it-IT" sz="2000" dirty="0" smtClean="0">
                <a:cs typeface="Arial" charset="0"/>
              </a:rPr>
              <a:t>Rischio di </a:t>
            </a:r>
            <a:r>
              <a:rPr lang="it-IT" sz="2000" b="1" dirty="0" smtClean="0">
                <a:cs typeface="Arial" charset="0"/>
              </a:rPr>
              <a:t>settore</a:t>
            </a:r>
            <a:r>
              <a:rPr lang="it-IT" sz="2000" dirty="0" smtClean="0">
                <a:cs typeface="Arial" charset="0"/>
              </a:rPr>
              <a:t>: </a:t>
            </a:r>
          </a:p>
          <a:p>
            <a:r>
              <a:rPr lang="it-IT" sz="2000" dirty="0" smtClean="0">
                <a:cs typeface="Arial" charset="0"/>
              </a:rPr>
              <a:t>	</a:t>
            </a:r>
          </a:p>
          <a:p>
            <a:r>
              <a:rPr lang="it-IT" sz="2000" dirty="0" smtClean="0">
                <a:cs typeface="Arial" charset="0"/>
              </a:rPr>
              <a:t>	 simile a quelli di un investimento in 	immobili …</a:t>
            </a:r>
            <a:br>
              <a:rPr lang="it-IT" sz="2000" dirty="0" smtClean="0">
                <a:cs typeface="Arial" charset="0"/>
              </a:rPr>
            </a:br>
            <a:r>
              <a:rPr lang="it-IT" sz="2000" dirty="0" smtClean="0">
                <a:cs typeface="Arial" charset="0"/>
              </a:rPr>
              <a:t>	… ma i fondi hanno </a:t>
            </a:r>
            <a:r>
              <a:rPr lang="it-IT" sz="2000" b="1" dirty="0" smtClean="0">
                <a:cs typeface="Arial" charset="0"/>
              </a:rPr>
              <a:t>maggior</a:t>
            </a:r>
            <a:br>
              <a:rPr lang="it-IT" sz="2000" b="1" dirty="0" smtClean="0">
                <a:cs typeface="Arial" charset="0"/>
              </a:rPr>
            </a:br>
            <a:r>
              <a:rPr lang="it-IT" sz="2000" b="1" dirty="0" smtClean="0">
                <a:cs typeface="Arial" charset="0"/>
              </a:rPr>
              <a:t>	diversificazione e trasparenza</a:t>
            </a:r>
            <a:r>
              <a:rPr lang="it-IT" sz="2000" dirty="0" smtClean="0">
                <a:cs typeface="Arial" charset="0"/>
              </a:rPr>
              <a:t>	</a:t>
            </a:r>
          </a:p>
        </p:txBody>
      </p:sp>
      <p:sp>
        <p:nvSpPr>
          <p:cNvPr id="40" name="Goccia 39">
            <a:extLst>
              <a:ext uri="{FF2B5EF4-FFF2-40B4-BE49-F238E27FC236}">
                <a16:creationId xmlns:a16="http://schemas.microsoft.com/office/drawing/2014/main" id="{ED34B437-BD07-4240-B46E-68949A03EE44}"/>
              </a:ext>
            </a:extLst>
          </p:cNvPr>
          <p:cNvSpPr/>
          <p:nvPr/>
        </p:nvSpPr>
        <p:spPr>
          <a:xfrm rot="1905374">
            <a:off x="6308539" y="3629742"/>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9" name="Goccia 48">
            <a:extLst>
              <a:ext uri="{FF2B5EF4-FFF2-40B4-BE49-F238E27FC236}">
                <a16:creationId xmlns:a16="http://schemas.microsoft.com/office/drawing/2014/main" id="{ED34B437-BD07-4240-B46E-68949A03EE44}"/>
              </a:ext>
            </a:extLst>
          </p:cNvPr>
          <p:cNvSpPr/>
          <p:nvPr/>
        </p:nvSpPr>
        <p:spPr>
          <a:xfrm rot="1905374">
            <a:off x="281052" y="1551835"/>
            <a:ext cx="263725" cy="274338"/>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0" name="Goccia 49">
            <a:extLst>
              <a:ext uri="{FF2B5EF4-FFF2-40B4-BE49-F238E27FC236}">
                <a16:creationId xmlns:a16="http://schemas.microsoft.com/office/drawing/2014/main" id="{ED34B437-BD07-4240-B46E-68949A03EE44}"/>
              </a:ext>
            </a:extLst>
          </p:cNvPr>
          <p:cNvSpPr/>
          <p:nvPr/>
        </p:nvSpPr>
        <p:spPr>
          <a:xfrm rot="1905374">
            <a:off x="312224" y="2402166"/>
            <a:ext cx="263725" cy="274338"/>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1" name="Goccia 50">
            <a:extLst>
              <a:ext uri="{FF2B5EF4-FFF2-40B4-BE49-F238E27FC236}">
                <a16:creationId xmlns:a16="http://schemas.microsoft.com/office/drawing/2014/main" id="{ED34B437-BD07-4240-B46E-68949A03EE44}"/>
              </a:ext>
            </a:extLst>
          </p:cNvPr>
          <p:cNvSpPr/>
          <p:nvPr/>
        </p:nvSpPr>
        <p:spPr>
          <a:xfrm rot="1905374">
            <a:off x="284514" y="3195344"/>
            <a:ext cx="263725" cy="274338"/>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3" name="Rettangolo arrotondato 52"/>
          <p:cNvSpPr/>
          <p:nvPr/>
        </p:nvSpPr>
        <p:spPr>
          <a:xfrm>
            <a:off x="4745117" y="2080571"/>
            <a:ext cx="930051" cy="5916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2-4</a:t>
            </a:r>
            <a:endParaRPr lang="it-IT" dirty="0"/>
          </a:p>
        </p:txBody>
      </p:sp>
      <p:sp>
        <p:nvSpPr>
          <p:cNvPr id="30" name="CasellaDiTesto 29"/>
          <p:cNvSpPr txBox="1"/>
          <p:nvPr/>
        </p:nvSpPr>
        <p:spPr>
          <a:xfrm>
            <a:off x="-191422" y="659232"/>
            <a:ext cx="6439821" cy="461665"/>
          </a:xfrm>
          <a:prstGeom prst="rect">
            <a:avLst/>
          </a:prstGeom>
          <a:noFill/>
        </p:spPr>
        <p:txBody>
          <a:bodyPr wrap="square" rtlCol="0">
            <a:spAutoFit/>
          </a:bodyPr>
          <a:lstStyle/>
          <a:p>
            <a:pPr algn="ctr"/>
            <a:r>
              <a:rPr lang="it-IT" sz="2400" b="1" dirty="0" smtClean="0"/>
              <a:t>Patrimoni divisi in quote uguali</a:t>
            </a:r>
          </a:p>
        </p:txBody>
      </p:sp>
      <p:sp>
        <p:nvSpPr>
          <p:cNvPr id="33" name="Rettangolo 32"/>
          <p:cNvSpPr/>
          <p:nvPr/>
        </p:nvSpPr>
        <p:spPr>
          <a:xfrm>
            <a:off x="699767" y="2311209"/>
            <a:ext cx="4462784" cy="769441"/>
          </a:xfrm>
          <a:prstGeom prst="rect">
            <a:avLst/>
          </a:prstGeom>
        </p:spPr>
        <p:txBody>
          <a:bodyPr wrap="square">
            <a:spAutoFit/>
          </a:bodyPr>
          <a:lstStyle/>
          <a:p>
            <a:r>
              <a:rPr lang="it-IT" sz="2200" dirty="0" smtClean="0">
                <a:cs typeface="Arial" charset="0"/>
              </a:rPr>
              <a:t>Non solo </a:t>
            </a:r>
            <a:r>
              <a:rPr lang="it-IT" sz="2200" b="1" dirty="0" smtClean="0">
                <a:cs typeface="Arial" charset="0"/>
              </a:rPr>
              <a:t>immobili</a:t>
            </a:r>
            <a:r>
              <a:rPr lang="it-IT" sz="2200" dirty="0" smtClean="0">
                <a:cs typeface="Arial" charset="0"/>
              </a:rPr>
              <a:t>, anche </a:t>
            </a:r>
            <a:r>
              <a:rPr lang="it-IT" sz="2200" b="1" dirty="0" smtClean="0">
                <a:cs typeface="Arial" charset="0"/>
              </a:rPr>
              <a:t>società</a:t>
            </a:r>
            <a:r>
              <a:rPr lang="it-IT" sz="2200" dirty="0" smtClean="0">
                <a:cs typeface="Arial" charset="0"/>
              </a:rPr>
              <a:t> immobiliari </a:t>
            </a:r>
          </a:p>
        </p:txBody>
      </p:sp>
      <p:sp>
        <p:nvSpPr>
          <p:cNvPr id="38" name="Rettangolo 37"/>
          <p:cNvSpPr/>
          <p:nvPr/>
        </p:nvSpPr>
        <p:spPr>
          <a:xfrm>
            <a:off x="718817" y="3149409"/>
            <a:ext cx="4462784" cy="430887"/>
          </a:xfrm>
          <a:prstGeom prst="rect">
            <a:avLst/>
          </a:prstGeom>
        </p:spPr>
        <p:txBody>
          <a:bodyPr wrap="square">
            <a:spAutoFit/>
          </a:bodyPr>
          <a:lstStyle/>
          <a:p>
            <a:r>
              <a:rPr lang="it-IT" sz="2200" dirty="0" smtClean="0">
                <a:cs typeface="Arial" charset="0"/>
              </a:rPr>
              <a:t>Rendimenti a breve limitati</a:t>
            </a:r>
          </a:p>
        </p:txBody>
      </p:sp>
      <p:sp>
        <p:nvSpPr>
          <p:cNvPr id="28" name="Rettangolo arrotondato 27"/>
          <p:cNvSpPr/>
          <p:nvPr/>
        </p:nvSpPr>
        <p:spPr>
          <a:xfrm>
            <a:off x="9890349" y="1394771"/>
            <a:ext cx="663351" cy="5292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6-8</a:t>
            </a:r>
            <a:endParaRPr lang="it-IT" dirty="0"/>
          </a:p>
        </p:txBody>
      </p:sp>
      <p:sp>
        <p:nvSpPr>
          <p:cNvPr id="29" name="Rettangolo 28"/>
          <p:cNvSpPr/>
          <p:nvPr/>
        </p:nvSpPr>
        <p:spPr>
          <a:xfrm>
            <a:off x="6860597" y="3563513"/>
            <a:ext cx="5483803" cy="1323439"/>
          </a:xfrm>
          <a:prstGeom prst="rect">
            <a:avLst/>
          </a:prstGeom>
        </p:spPr>
        <p:txBody>
          <a:bodyPr wrap="square">
            <a:spAutoFit/>
          </a:bodyPr>
          <a:lstStyle/>
          <a:p>
            <a:r>
              <a:rPr lang="it-IT" sz="2000" dirty="0" smtClean="0">
                <a:cs typeface="Arial" charset="0"/>
              </a:rPr>
              <a:t>Rischio di </a:t>
            </a:r>
            <a:r>
              <a:rPr lang="it-IT" sz="2000" b="1" dirty="0" smtClean="0">
                <a:cs typeface="Arial" charset="0"/>
              </a:rPr>
              <a:t>liquidità</a:t>
            </a:r>
            <a:r>
              <a:rPr lang="it-IT" sz="2000" dirty="0" smtClean="0">
                <a:cs typeface="Arial" charset="0"/>
              </a:rPr>
              <a:t>: </a:t>
            </a:r>
          </a:p>
          <a:p>
            <a:r>
              <a:rPr lang="it-IT" sz="2000" dirty="0" smtClean="0">
                <a:cs typeface="Arial" charset="0"/>
              </a:rPr>
              <a:t>	</a:t>
            </a:r>
          </a:p>
          <a:p>
            <a:r>
              <a:rPr lang="it-IT" sz="2000" dirty="0" smtClean="0">
                <a:cs typeface="Arial" charset="0"/>
              </a:rPr>
              <a:t>	fondi di recente introduzione, 	dunque con volumi ridotti di scambi</a:t>
            </a:r>
          </a:p>
        </p:txBody>
      </p:sp>
      <p:sp>
        <p:nvSpPr>
          <p:cNvPr id="41" name="Rettangolo arrotondato 40"/>
          <p:cNvSpPr/>
          <p:nvPr/>
        </p:nvSpPr>
        <p:spPr>
          <a:xfrm>
            <a:off x="10820401" y="5086350"/>
            <a:ext cx="876299" cy="4191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600" dirty="0" smtClean="0"/>
              <a:t>11-12</a:t>
            </a:r>
            <a:endParaRPr lang="it-IT" sz="1600" dirty="0"/>
          </a:p>
        </p:txBody>
      </p:sp>
      <p:sp>
        <p:nvSpPr>
          <p:cNvPr id="26" name="Rettangolo 25"/>
          <p:cNvSpPr/>
          <p:nvPr/>
        </p:nvSpPr>
        <p:spPr>
          <a:xfrm>
            <a:off x="7012997" y="5144663"/>
            <a:ext cx="5179003" cy="1631216"/>
          </a:xfrm>
          <a:prstGeom prst="rect">
            <a:avLst/>
          </a:prstGeom>
        </p:spPr>
        <p:txBody>
          <a:bodyPr wrap="square">
            <a:spAutoFit/>
          </a:bodyPr>
          <a:lstStyle/>
          <a:p>
            <a:r>
              <a:rPr lang="it-IT" sz="2000" dirty="0" smtClean="0">
                <a:cs typeface="Arial" charset="0"/>
              </a:rPr>
              <a:t>Rischio del </a:t>
            </a:r>
            <a:r>
              <a:rPr lang="it-IT" sz="2000" b="1" dirty="0" smtClean="0">
                <a:cs typeface="Arial" charset="0"/>
              </a:rPr>
              <a:t>tasso di interesse</a:t>
            </a:r>
            <a:r>
              <a:rPr lang="it-IT" sz="2000" dirty="0" smtClean="0">
                <a:cs typeface="Arial" charset="0"/>
              </a:rPr>
              <a:t>: </a:t>
            </a:r>
          </a:p>
          <a:p>
            <a:r>
              <a:rPr lang="it-IT" sz="2000" dirty="0" smtClean="0">
                <a:cs typeface="Arial" charset="0"/>
              </a:rPr>
              <a:t>	</a:t>
            </a:r>
          </a:p>
          <a:p>
            <a:r>
              <a:rPr lang="it-IT" sz="2000" dirty="0" smtClean="0">
                <a:cs typeface="Arial" charset="0"/>
              </a:rPr>
              <a:t>	se crescono i tassi, può diminuire la 	domanda di mutui e quindi di</a:t>
            </a:r>
            <a:br>
              <a:rPr lang="it-IT" sz="2000" dirty="0" smtClean="0">
                <a:cs typeface="Arial" charset="0"/>
              </a:rPr>
            </a:br>
            <a:r>
              <a:rPr lang="it-IT" sz="2000" dirty="0" smtClean="0">
                <a:cs typeface="Arial" charset="0"/>
              </a:rPr>
              <a:t>	 immobili</a:t>
            </a:r>
          </a:p>
        </p:txBody>
      </p:sp>
      <p:sp>
        <p:nvSpPr>
          <p:cNvPr id="32" name="Goccia 31">
            <a:extLst>
              <a:ext uri="{FF2B5EF4-FFF2-40B4-BE49-F238E27FC236}">
                <a16:creationId xmlns:a16="http://schemas.microsoft.com/office/drawing/2014/main" id="{ED34B437-BD07-4240-B46E-68949A03EE44}"/>
              </a:ext>
            </a:extLst>
          </p:cNvPr>
          <p:cNvSpPr/>
          <p:nvPr/>
        </p:nvSpPr>
        <p:spPr>
          <a:xfrm rot="1905374">
            <a:off x="6384739" y="5210892"/>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6" name="Rettangolo arrotondato 35"/>
          <p:cNvSpPr/>
          <p:nvPr/>
        </p:nvSpPr>
        <p:spPr>
          <a:xfrm>
            <a:off x="9563101" y="3543300"/>
            <a:ext cx="685799" cy="3429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200" dirty="0" smtClean="0"/>
              <a:t>9-10</a:t>
            </a:r>
            <a:endParaRPr lang="it-IT" sz="1200" dirty="0"/>
          </a:p>
        </p:txBody>
      </p:sp>
    </p:spTree>
    <p:extLst>
      <p:ext uri="{BB962C8B-B14F-4D97-AF65-F5344CB8AC3E}">
        <p14:creationId xmlns:p14="http://schemas.microsoft.com/office/powerpoint/2010/main" val="1660544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Le </a:t>
            </a:r>
            <a:r>
              <a:rPr lang="it-IT" sz="3200" dirty="0" err="1" smtClean="0">
                <a:solidFill>
                  <a:schemeClr val="tx1"/>
                </a:solidFill>
                <a:latin typeface="Microsoft Yi Baiti" panose="03000500000000000000" pitchFamily="66" charset="0"/>
                <a:ea typeface="Microsoft Yi Baiti" panose="03000500000000000000" pitchFamily="66" charset="0"/>
              </a:rPr>
              <a:t>commodities</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10</a:t>
            </a:r>
            <a:endParaRPr lang="it-IT" sz="1600" dirty="0">
              <a:latin typeface="Microsoft Yi Baiti" panose="03000500000000000000" pitchFamily="66" charset="0"/>
              <a:ea typeface="Microsoft Yi Baiti" panose="03000500000000000000" pitchFamily="66" charset="0"/>
            </a:endParaRPr>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7" y="3298071"/>
            <a:ext cx="2501660" cy="2020004"/>
          </a:xfrm>
        </p:spPr>
        <p:txBody>
          <a:bodyPr>
            <a:normAutofit/>
          </a:bodyPr>
          <a:lstStyle/>
          <a:p>
            <a:r>
              <a:rPr lang="it-IT" sz="1600" dirty="0"/>
              <a:t>Descrizione Scenario 01</a:t>
            </a:r>
          </a:p>
          <a:p>
            <a:r>
              <a:rPr lang="it-IT" sz="1600" dirty="0"/>
              <a:t>….</a:t>
            </a:r>
          </a:p>
          <a:p>
            <a:endParaRPr lang="it-IT" sz="1600" dirty="0"/>
          </a:p>
        </p:txBody>
      </p:sp>
      <p:sp>
        <p:nvSpPr>
          <p:cNvPr id="2" name="Documento 1">
            <a:extLst>
              <a:ext uri="{FF2B5EF4-FFF2-40B4-BE49-F238E27FC236}">
                <a16:creationId xmlns:a16="http://schemas.microsoft.com/office/drawing/2014/main" id="{B5D6EA2C-C98E-4C7C-9DC4-0DFE4FB8D0AA}"/>
              </a:ext>
            </a:extLst>
          </p:cNvPr>
          <p:cNvSpPr/>
          <p:nvPr/>
        </p:nvSpPr>
        <p:spPr>
          <a:xfrm>
            <a:off x="0" y="423681"/>
            <a:ext cx="6369170" cy="2786028"/>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it-IT" b="1" dirty="0" smtClean="0"/>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19048" y="1980642"/>
            <a:ext cx="6369169" cy="4877358"/>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1" name="Rettangolo arrotondato 2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smtClean="0"/>
              <a:t>Immagine</a:t>
            </a:r>
          </a:p>
          <a:p>
            <a:endParaRPr lang="it-IT" sz="1400" b="1" dirty="0" smtClean="0"/>
          </a:p>
          <a:p>
            <a:r>
              <a:rPr lang="it-IT" sz="1400" dirty="0" smtClean="0"/>
              <a:t>https://www.pexels.com/photo/sea-wave-surfer-ocean-67386/</a:t>
            </a:r>
            <a:endParaRPr lang="it-IT" sz="1400" dirty="0"/>
          </a:p>
        </p:txBody>
      </p:sp>
      <p:sp>
        <p:nvSpPr>
          <p:cNvPr id="31" name="CasellaDiTesto 30"/>
          <p:cNvSpPr txBox="1"/>
          <p:nvPr/>
        </p:nvSpPr>
        <p:spPr>
          <a:xfrm>
            <a:off x="781050" y="841721"/>
            <a:ext cx="5105400" cy="769441"/>
          </a:xfrm>
          <a:prstGeom prst="rect">
            <a:avLst/>
          </a:prstGeom>
          <a:noFill/>
        </p:spPr>
        <p:txBody>
          <a:bodyPr wrap="square" rtlCol="0">
            <a:spAutoFit/>
          </a:bodyPr>
          <a:lstStyle/>
          <a:p>
            <a:pPr algn="ctr">
              <a:defRPr/>
            </a:pPr>
            <a:r>
              <a:rPr lang="it-IT" sz="2200" b="1" dirty="0" smtClean="0"/>
              <a:t>Investimenti in materie prime </a:t>
            </a:r>
          </a:p>
          <a:p>
            <a:pPr algn="ctr">
              <a:defRPr/>
            </a:pPr>
            <a:r>
              <a:rPr lang="it-IT" sz="2200" b="1" dirty="0" smtClean="0"/>
              <a:t>e beni di consumo</a:t>
            </a:r>
          </a:p>
        </p:txBody>
      </p:sp>
      <p:sp>
        <p:nvSpPr>
          <p:cNvPr id="13"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2" name="Rettangolo arrotondato 31"/>
          <p:cNvSpPr/>
          <p:nvPr/>
        </p:nvSpPr>
        <p:spPr>
          <a:xfrm>
            <a:off x="381000" y="1066800"/>
            <a:ext cx="742950" cy="5334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1 - 2</a:t>
            </a:r>
            <a:endParaRPr lang="it-IT" dirty="0"/>
          </a:p>
        </p:txBody>
      </p:sp>
      <p:sp>
        <p:nvSpPr>
          <p:cNvPr id="27" name="Rettangolo arrotondato 26"/>
          <p:cNvSpPr/>
          <p:nvPr/>
        </p:nvSpPr>
        <p:spPr>
          <a:xfrm>
            <a:off x="5259901" y="5251893"/>
            <a:ext cx="397949" cy="3297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30" name="Rettangolo arrotondato 29"/>
          <p:cNvSpPr/>
          <p:nvPr/>
        </p:nvSpPr>
        <p:spPr>
          <a:xfrm>
            <a:off x="1107001" y="3390900"/>
            <a:ext cx="759899" cy="4000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4-5</a:t>
            </a:r>
            <a:endParaRPr lang="it-IT" dirty="0"/>
          </a:p>
        </p:txBody>
      </p:sp>
      <p:sp>
        <p:nvSpPr>
          <p:cNvPr id="37" name="Rettangolo 36"/>
          <p:cNvSpPr/>
          <p:nvPr/>
        </p:nvSpPr>
        <p:spPr>
          <a:xfrm>
            <a:off x="323850" y="5487085"/>
            <a:ext cx="6096000" cy="1015663"/>
          </a:xfrm>
          <a:prstGeom prst="rect">
            <a:avLst/>
          </a:prstGeom>
        </p:spPr>
        <p:txBody>
          <a:bodyPr>
            <a:spAutoFit/>
          </a:bodyPr>
          <a:lstStyle/>
          <a:p>
            <a:r>
              <a:rPr lang="it-IT" sz="2000" dirty="0" smtClean="0">
                <a:cs typeface="Arial" charset="0"/>
              </a:rPr>
              <a:t>L’elevata standardizzazione  delle </a:t>
            </a:r>
            <a:r>
              <a:rPr lang="it-IT" sz="2000" dirty="0" err="1" smtClean="0">
                <a:cs typeface="Arial" charset="0"/>
              </a:rPr>
              <a:t>commodities</a:t>
            </a:r>
            <a:r>
              <a:rPr lang="it-IT" sz="2000" dirty="0" smtClean="0">
                <a:cs typeface="Arial" charset="0"/>
              </a:rPr>
              <a:t> consente  la negoziazione  sui mercati  internazionali.</a:t>
            </a:r>
            <a:endParaRPr lang="it-IT" sz="2000" dirty="0"/>
          </a:p>
        </p:txBody>
      </p:sp>
      <p:sp>
        <p:nvSpPr>
          <p:cNvPr id="39" name="Figura a mano libera 38"/>
          <p:cNvSpPr/>
          <p:nvPr/>
        </p:nvSpPr>
        <p:spPr>
          <a:xfrm>
            <a:off x="2895600" y="3276600"/>
            <a:ext cx="595819" cy="604716"/>
          </a:xfrm>
          <a:custGeom>
            <a:avLst/>
            <a:gdLst>
              <a:gd name="connsiteX0" fmla="*/ 0 w 800100"/>
              <a:gd name="connsiteY0" fmla="*/ 400050 h 876300"/>
              <a:gd name="connsiteX1" fmla="*/ 400050 w 800100"/>
              <a:gd name="connsiteY1" fmla="*/ 0 h 876300"/>
              <a:gd name="connsiteX2" fmla="*/ 800100 w 800100"/>
              <a:gd name="connsiteY2" fmla="*/ 400050 h 876300"/>
              <a:gd name="connsiteX3" fmla="*/ 600075 w 800100"/>
              <a:gd name="connsiteY3" fmla="*/ 400050 h 876300"/>
              <a:gd name="connsiteX4" fmla="*/ 600075 w 800100"/>
              <a:gd name="connsiteY4" fmla="*/ 876300 h 876300"/>
              <a:gd name="connsiteX5" fmla="*/ 200025 w 800100"/>
              <a:gd name="connsiteY5" fmla="*/ 876300 h 876300"/>
              <a:gd name="connsiteX6" fmla="*/ 200025 w 800100"/>
              <a:gd name="connsiteY6" fmla="*/ 400050 h 876300"/>
              <a:gd name="connsiteX7" fmla="*/ 0 w 800100"/>
              <a:gd name="connsiteY7" fmla="*/ 400050 h 8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0100" h="876300">
                <a:moveTo>
                  <a:pt x="0" y="400050"/>
                </a:moveTo>
                <a:lnTo>
                  <a:pt x="400050" y="0"/>
                </a:lnTo>
                <a:lnTo>
                  <a:pt x="800100" y="400050"/>
                </a:lnTo>
                <a:lnTo>
                  <a:pt x="600075" y="400050"/>
                </a:lnTo>
                <a:lnTo>
                  <a:pt x="600075" y="876300"/>
                </a:lnTo>
                <a:lnTo>
                  <a:pt x="200025" y="876300"/>
                </a:lnTo>
                <a:lnTo>
                  <a:pt x="200025" y="400050"/>
                </a:lnTo>
                <a:lnTo>
                  <a:pt x="0" y="400050"/>
                </a:lnTo>
                <a:close/>
              </a:path>
            </a:pathLst>
          </a:custGeom>
          <a:no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Figura a mano libera 39"/>
          <p:cNvSpPr/>
          <p:nvPr/>
        </p:nvSpPr>
        <p:spPr>
          <a:xfrm>
            <a:off x="3276601" y="4211707"/>
            <a:ext cx="666750" cy="512694"/>
          </a:xfrm>
          <a:custGeom>
            <a:avLst/>
            <a:gdLst>
              <a:gd name="connsiteX0" fmla="*/ 0 w 895350"/>
              <a:gd name="connsiteY0" fmla="*/ 371475 h 742950"/>
              <a:gd name="connsiteX1" fmla="*/ 223838 w 895350"/>
              <a:gd name="connsiteY1" fmla="*/ 371475 h 742950"/>
              <a:gd name="connsiteX2" fmla="*/ 223838 w 895350"/>
              <a:gd name="connsiteY2" fmla="*/ 0 h 742950"/>
              <a:gd name="connsiteX3" fmla="*/ 671513 w 895350"/>
              <a:gd name="connsiteY3" fmla="*/ 0 h 742950"/>
              <a:gd name="connsiteX4" fmla="*/ 671513 w 895350"/>
              <a:gd name="connsiteY4" fmla="*/ 371475 h 742950"/>
              <a:gd name="connsiteX5" fmla="*/ 895350 w 895350"/>
              <a:gd name="connsiteY5" fmla="*/ 371475 h 742950"/>
              <a:gd name="connsiteX6" fmla="*/ 447675 w 895350"/>
              <a:gd name="connsiteY6" fmla="*/ 742950 h 742950"/>
              <a:gd name="connsiteX7" fmla="*/ 0 w 895350"/>
              <a:gd name="connsiteY7" fmla="*/ 371475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350" h="742950">
                <a:moveTo>
                  <a:pt x="0" y="371475"/>
                </a:moveTo>
                <a:lnTo>
                  <a:pt x="223838" y="371475"/>
                </a:lnTo>
                <a:lnTo>
                  <a:pt x="223838" y="0"/>
                </a:lnTo>
                <a:lnTo>
                  <a:pt x="671513" y="0"/>
                </a:lnTo>
                <a:lnTo>
                  <a:pt x="671513" y="371475"/>
                </a:lnTo>
                <a:lnTo>
                  <a:pt x="895350" y="371475"/>
                </a:lnTo>
                <a:lnTo>
                  <a:pt x="447675" y="742950"/>
                </a:lnTo>
                <a:lnTo>
                  <a:pt x="0" y="371475"/>
                </a:lnTo>
                <a:close/>
              </a:path>
            </a:pathLst>
          </a:custGeom>
          <a:no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CasellaDiTesto 37"/>
          <p:cNvSpPr txBox="1"/>
          <p:nvPr/>
        </p:nvSpPr>
        <p:spPr>
          <a:xfrm>
            <a:off x="2038351" y="3186351"/>
            <a:ext cx="2914649" cy="1804749"/>
          </a:xfrm>
          <a:prstGeom prst="roundRect">
            <a:avLst/>
          </a:prstGeom>
          <a:solidFill>
            <a:srgbClr val="FFFFFF">
              <a:alpha val="41176"/>
            </a:srgbClr>
          </a:solidFill>
        </p:spPr>
        <p:txBody>
          <a:bodyPr wrap="square" rtlCol="0">
            <a:spAutoFit/>
          </a:bodyPr>
          <a:lstStyle/>
          <a:p>
            <a:r>
              <a:rPr lang="it-IT" sz="2000" b="1" dirty="0" smtClean="0">
                <a:solidFill>
                  <a:srgbClr val="B01513"/>
                </a:solidFill>
              </a:rPr>
              <a:t>Valore legato a:</a:t>
            </a:r>
          </a:p>
          <a:p>
            <a:endParaRPr lang="it-IT" sz="2000" b="1" dirty="0" smtClean="0">
              <a:solidFill>
                <a:srgbClr val="B01513"/>
              </a:solidFill>
            </a:endParaRPr>
          </a:p>
          <a:p>
            <a:r>
              <a:rPr lang="it-IT" sz="2000" b="1" dirty="0" smtClean="0">
                <a:solidFill>
                  <a:srgbClr val="B01513"/>
                </a:solidFill>
              </a:rPr>
              <a:t>Domanda/offerta</a:t>
            </a:r>
            <a:br>
              <a:rPr lang="it-IT" sz="2000" b="1" dirty="0" smtClean="0">
                <a:solidFill>
                  <a:srgbClr val="B01513"/>
                </a:solidFill>
              </a:rPr>
            </a:br>
            <a:endParaRPr lang="it-IT" sz="2000" b="1" dirty="0" smtClean="0">
              <a:solidFill>
                <a:srgbClr val="B01513"/>
              </a:solidFill>
            </a:endParaRPr>
          </a:p>
          <a:p>
            <a:r>
              <a:rPr lang="it-IT" sz="2000" b="1" dirty="0" smtClean="0">
                <a:solidFill>
                  <a:srgbClr val="B01513"/>
                </a:solidFill>
              </a:rPr>
              <a:t>Riserve disponibili</a:t>
            </a:r>
            <a:endParaRPr lang="it-IT" sz="2000" dirty="0">
              <a:solidFill>
                <a:srgbClr val="B01513"/>
              </a:solidFill>
            </a:endParaRPr>
          </a:p>
        </p:txBody>
      </p:sp>
      <p:sp>
        <p:nvSpPr>
          <p:cNvPr id="42" name="Rettangolo 41"/>
          <p:cNvSpPr/>
          <p:nvPr/>
        </p:nvSpPr>
        <p:spPr>
          <a:xfrm>
            <a:off x="609600" y="1810435"/>
            <a:ext cx="5772150" cy="646331"/>
          </a:xfrm>
          <a:prstGeom prst="rect">
            <a:avLst/>
          </a:prstGeom>
        </p:spPr>
        <p:txBody>
          <a:bodyPr wrap="square">
            <a:spAutoFit/>
          </a:bodyPr>
          <a:lstStyle/>
          <a:p>
            <a:r>
              <a:rPr lang="it-IT" dirty="0" smtClean="0">
                <a:cs typeface="Arial" charset="0"/>
              </a:rPr>
              <a:t>Petrolio, gas, oro, alluminio, rame, grano, mais, cacao …</a:t>
            </a:r>
            <a:endParaRPr lang="it-IT" dirty="0"/>
          </a:p>
        </p:txBody>
      </p:sp>
      <p:pic>
        <p:nvPicPr>
          <p:cNvPr id="33" name="Immagine 32" descr="m2ud8 surfthemarketComm.jpg"/>
          <p:cNvPicPr>
            <a:picLocks noChangeAspect="1"/>
          </p:cNvPicPr>
          <p:nvPr/>
        </p:nvPicPr>
        <p:blipFill>
          <a:blip r:embed="rId3"/>
          <a:stretch>
            <a:fillRect/>
          </a:stretch>
        </p:blipFill>
        <p:spPr>
          <a:xfrm>
            <a:off x="6419850" y="552450"/>
            <a:ext cx="5772149" cy="6305550"/>
          </a:xfrm>
          <a:prstGeom prst="rect">
            <a:avLst/>
          </a:prstGeom>
        </p:spPr>
      </p:pic>
    </p:spTree>
    <p:extLst>
      <p:ext uri="{BB962C8B-B14F-4D97-AF65-F5344CB8AC3E}">
        <p14:creationId xmlns:p14="http://schemas.microsoft.com/office/powerpoint/2010/main" val="2391832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8"/>
          <p:cNvPicPr>
            <a:picLocks noChangeAspect="1" noChangeArrowheads="1"/>
          </p:cNvPicPr>
          <p:nvPr/>
        </p:nvPicPr>
        <p:blipFill>
          <a:blip r:embed="rId3">
            <a:duotone>
              <a:schemeClr val="accent4">
                <a:shade val="45000"/>
                <a:satMod val="135000"/>
              </a:schemeClr>
              <a:prstClr val="white"/>
            </a:duotone>
          </a:blip>
          <a:stretch>
            <a:fillRect/>
          </a:stretch>
        </p:blipFill>
        <p:spPr bwMode="auto">
          <a:xfrm>
            <a:off x="0" y="3653667"/>
            <a:ext cx="6286500" cy="33423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Documento 10"/>
          <p:cNvSpPr/>
          <p:nvPr/>
        </p:nvSpPr>
        <p:spPr>
          <a:xfrm>
            <a:off x="0" y="457200"/>
            <a:ext cx="6327206" cy="392157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smtClean="0">
                <a:latin typeface="Microsoft Yi Baiti" panose="03000500000000000000" pitchFamily="66" charset="0"/>
                <a:ea typeface="Microsoft Yi Baiti" panose="03000500000000000000" pitchFamily="66" charset="0"/>
              </a:rPr>
              <a:t>11</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I rischi delle </a:t>
            </a:r>
            <a:r>
              <a:rPr lang="it-IT" sz="3200" dirty="0" err="1" smtClean="0">
                <a:solidFill>
                  <a:schemeClr val="tx1"/>
                </a:solidFill>
                <a:latin typeface="Microsoft Yi Baiti" panose="03000500000000000000" pitchFamily="66" charset="0"/>
                <a:ea typeface="Microsoft Yi Baiti" panose="03000500000000000000" pitchFamily="66" charset="0"/>
              </a:rPr>
              <a:t>commodities</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endParaRPr lang="it-IT" dirty="0">
              <a:latin typeface="Tempus Sans ITC" panose="04020404030D07020202" pitchFamily="82" charset="0"/>
              <a:cs typeface="Gisha" panose="020B0502040204020203" pitchFamily="34" charset="-79"/>
            </a:endParaRPr>
          </a:p>
        </p:txBody>
      </p:sp>
      <p:pic>
        <p:nvPicPr>
          <p:cNvPr id="2056" name="Picture 8"/>
          <p:cNvPicPr>
            <a:picLocks noChangeAspect="1" noChangeArrowheads="1"/>
          </p:cNvPicPr>
          <p:nvPr/>
        </p:nvPicPr>
        <p:blipFill>
          <a:blip r:embed="rId4"/>
          <a:stretch>
            <a:fillRect/>
          </a:stretch>
        </p:blipFill>
        <p:spPr bwMode="auto">
          <a:xfrm>
            <a:off x="6324600" y="444814"/>
            <a:ext cx="5867400" cy="3574736"/>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0" name="Rettangolo arrotondato 39"/>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a:t>Immagini</a:t>
            </a:r>
          </a:p>
          <a:p>
            <a:r>
              <a:rPr lang="it-IT" sz="1400" dirty="0" smtClean="0"/>
              <a:t> </a:t>
            </a:r>
            <a:endParaRPr lang="it-IT" sz="1400" dirty="0"/>
          </a:p>
          <a:p>
            <a:endParaRPr lang="it-IT" sz="1400" dirty="0"/>
          </a:p>
          <a:p>
            <a:r>
              <a:rPr lang="it-IT" sz="1400" dirty="0" smtClean="0">
                <a:hlinkClick r:id="rId5"/>
              </a:rPr>
              <a:t>https://it.freepik.com/foto-gratuito/mappa-del-mondo-digitale-ologramma-sfondo-blu_1198400.htm#term=cyberspace&amp;page=1&amp;position=13</a:t>
            </a:r>
            <a:endParaRPr lang="it-IT" sz="1400" dirty="0" smtClean="0"/>
          </a:p>
          <a:p>
            <a:endParaRPr lang="it-IT" sz="1400" dirty="0" smtClean="0"/>
          </a:p>
          <a:p>
            <a:r>
              <a:rPr lang="it-IT" sz="1400" dirty="0" smtClean="0"/>
              <a:t>https://www.pexels.com/photo/grey-white-clouds-158163/</a:t>
            </a:r>
          </a:p>
          <a:p>
            <a:endParaRPr lang="it-IT" sz="1400" dirty="0" smtClean="0">
              <a:latin typeface="Gisha" panose="020B0502040204020203" pitchFamily="34" charset="-79"/>
              <a:cs typeface="Gisha" panose="020B0502040204020203" pitchFamily="34" charset="-79"/>
            </a:endParaRPr>
          </a:p>
          <a:p>
            <a:endParaRPr lang="it-IT" sz="1400" dirty="0" smtClean="0">
              <a:latin typeface="Gisha" panose="020B0502040204020203" pitchFamily="34" charset="-79"/>
              <a:cs typeface="Gisha" panose="020B0502040204020203" pitchFamily="34" charset="-79"/>
            </a:endParaRPr>
          </a:p>
          <a:p>
            <a:r>
              <a:rPr lang="it-IT" sz="1400" dirty="0" smtClean="0">
                <a:latin typeface="Gisha" panose="020B0502040204020203" pitchFamily="34" charset="-79"/>
                <a:cs typeface="Gisha" panose="020B0502040204020203" pitchFamily="34" charset="-79"/>
              </a:rPr>
              <a:t>…</a:t>
            </a:r>
          </a:p>
        </p:txBody>
      </p:sp>
      <p:pic>
        <p:nvPicPr>
          <p:cNvPr id="2050" name="Picture 2" descr="Immagine correlat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48349" y="-3078163"/>
            <a:ext cx="1927225" cy="1623687"/>
          </a:xfrm>
          <a:prstGeom prst="rect">
            <a:avLst/>
          </a:prstGeom>
          <a:noFill/>
          <a:extLst>
            <a:ext uri="{909E8E84-426E-40DD-AFC4-6F175D3DCCD1}">
              <a14:hiddenFill xmlns:a14="http://schemas.microsoft.com/office/drawing/2010/main">
                <a:solidFill>
                  <a:srgbClr val="FFFFFF"/>
                </a:solidFill>
              </a14:hiddenFill>
            </a:ext>
          </a:extLst>
        </p:spPr>
      </p:pic>
      <p:sp>
        <p:nvSpPr>
          <p:cNvPr id="41" name="Rettangolo arrotondato 40"/>
          <p:cNvSpPr/>
          <p:nvPr/>
        </p:nvSpPr>
        <p:spPr>
          <a:xfrm>
            <a:off x="6317947" y="3414196"/>
            <a:ext cx="501954" cy="3126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50" name="Rettangolo arrotondato 49"/>
          <p:cNvSpPr/>
          <p:nvPr/>
        </p:nvSpPr>
        <p:spPr>
          <a:xfrm>
            <a:off x="5033347" y="1119962"/>
            <a:ext cx="391916" cy="35796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2" name="Rettangolo arrotondato 21"/>
          <p:cNvSpPr/>
          <p:nvPr/>
        </p:nvSpPr>
        <p:spPr>
          <a:xfrm>
            <a:off x="0" y="2137605"/>
            <a:ext cx="430902" cy="3419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23" name="Rettangolo arrotondato 22"/>
          <p:cNvSpPr/>
          <p:nvPr/>
        </p:nvSpPr>
        <p:spPr>
          <a:xfrm>
            <a:off x="10823218" y="4030200"/>
            <a:ext cx="430902" cy="3419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33" name="Rettangolo 32"/>
          <p:cNvSpPr/>
          <p:nvPr/>
        </p:nvSpPr>
        <p:spPr>
          <a:xfrm>
            <a:off x="533400" y="2145928"/>
            <a:ext cx="5848350" cy="707886"/>
          </a:xfrm>
          <a:prstGeom prst="rect">
            <a:avLst/>
          </a:prstGeom>
        </p:spPr>
        <p:txBody>
          <a:bodyPr wrap="square">
            <a:spAutoFit/>
          </a:bodyPr>
          <a:lstStyle/>
          <a:p>
            <a:r>
              <a:rPr lang="it-IT" sz="2000" i="1" dirty="0" smtClean="0"/>
              <a:t>Se si sbagliano previsioni sui prezzi, si subisce una perdita</a:t>
            </a:r>
            <a:endParaRPr lang="it-IT" sz="2000" i="1" dirty="0"/>
          </a:p>
        </p:txBody>
      </p:sp>
      <p:sp>
        <p:nvSpPr>
          <p:cNvPr id="28" name="CasellaDiTesto 27"/>
          <p:cNvSpPr txBox="1"/>
          <p:nvPr/>
        </p:nvSpPr>
        <p:spPr>
          <a:xfrm>
            <a:off x="781050" y="803621"/>
            <a:ext cx="5105400" cy="1107996"/>
          </a:xfrm>
          <a:prstGeom prst="rect">
            <a:avLst/>
          </a:prstGeom>
          <a:noFill/>
        </p:spPr>
        <p:txBody>
          <a:bodyPr wrap="square" rtlCol="0">
            <a:spAutoFit/>
          </a:bodyPr>
          <a:lstStyle/>
          <a:p>
            <a:pPr algn="ctr">
              <a:defRPr/>
            </a:pPr>
            <a:r>
              <a:rPr lang="it-IT" sz="2200" b="1" dirty="0" smtClean="0"/>
              <a:t>Andamenti del mercato </a:t>
            </a:r>
          </a:p>
          <a:p>
            <a:pPr algn="ctr">
              <a:defRPr/>
            </a:pPr>
            <a:endParaRPr lang="it-IT" sz="2200" b="1" dirty="0" smtClean="0"/>
          </a:p>
          <a:p>
            <a:pPr algn="ctr">
              <a:defRPr/>
            </a:pPr>
            <a:r>
              <a:rPr lang="it-IT" sz="2200" b="1" dirty="0" smtClean="0"/>
              <a:t>Rischi dell’investimento</a:t>
            </a:r>
          </a:p>
        </p:txBody>
      </p:sp>
      <p:sp>
        <p:nvSpPr>
          <p:cNvPr id="30" name="Freccia a destra 29"/>
          <p:cNvSpPr/>
          <p:nvPr/>
        </p:nvSpPr>
        <p:spPr>
          <a:xfrm rot="5400000">
            <a:off x="3157537" y="1233487"/>
            <a:ext cx="228600" cy="27622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p:cNvSpPr/>
          <p:nvPr/>
        </p:nvSpPr>
        <p:spPr>
          <a:xfrm>
            <a:off x="6896100" y="4622428"/>
            <a:ext cx="5200650" cy="1631216"/>
          </a:xfrm>
          <a:prstGeom prst="rect">
            <a:avLst/>
          </a:prstGeom>
        </p:spPr>
        <p:txBody>
          <a:bodyPr wrap="square">
            <a:spAutoFit/>
          </a:bodyPr>
          <a:lstStyle/>
          <a:p>
            <a:r>
              <a:rPr lang="it-IT" sz="2000" dirty="0" smtClean="0"/>
              <a:t>Crescenti consumi di petrolio</a:t>
            </a:r>
          </a:p>
          <a:p>
            <a:endParaRPr lang="it-IT" sz="2000" dirty="0" smtClean="0"/>
          </a:p>
          <a:p>
            <a:r>
              <a:rPr lang="it-IT" sz="2000" dirty="0" smtClean="0"/>
              <a:t>Eventi meteorologici di grande portata</a:t>
            </a:r>
          </a:p>
          <a:p>
            <a:endParaRPr lang="it-IT" sz="2000" dirty="0" smtClean="0"/>
          </a:p>
          <a:p>
            <a:r>
              <a:rPr lang="it-IT" sz="2000" dirty="0" smtClean="0"/>
              <a:t>Conflitti bellici nei Paesi produttori</a:t>
            </a:r>
            <a:endParaRPr lang="it-IT" sz="2000" dirty="0"/>
          </a:p>
        </p:txBody>
      </p:sp>
      <p:sp>
        <p:nvSpPr>
          <p:cNvPr id="43" name="Rettangolo arrotondato 42"/>
          <p:cNvSpPr/>
          <p:nvPr/>
        </p:nvSpPr>
        <p:spPr>
          <a:xfrm>
            <a:off x="0" y="3128204"/>
            <a:ext cx="400050" cy="3579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44" name="CasellaDiTesto 43"/>
          <p:cNvSpPr txBox="1"/>
          <p:nvPr/>
        </p:nvSpPr>
        <p:spPr>
          <a:xfrm>
            <a:off x="6515100" y="3984971"/>
            <a:ext cx="5105400" cy="430887"/>
          </a:xfrm>
          <a:prstGeom prst="rect">
            <a:avLst/>
          </a:prstGeom>
          <a:noFill/>
        </p:spPr>
        <p:txBody>
          <a:bodyPr wrap="square" rtlCol="0">
            <a:spAutoFit/>
          </a:bodyPr>
          <a:lstStyle/>
          <a:p>
            <a:pPr algn="ctr">
              <a:defRPr/>
            </a:pPr>
            <a:r>
              <a:rPr lang="it-IT" sz="2200" b="1" dirty="0" smtClean="0"/>
              <a:t>Altri fattori di rischio</a:t>
            </a:r>
          </a:p>
        </p:txBody>
      </p:sp>
      <p:sp>
        <p:nvSpPr>
          <p:cNvPr id="45" name="Rettangolo 44"/>
          <p:cNvSpPr/>
          <p:nvPr/>
        </p:nvSpPr>
        <p:spPr>
          <a:xfrm>
            <a:off x="571500" y="3124200"/>
            <a:ext cx="5600700" cy="707886"/>
          </a:xfrm>
          <a:prstGeom prst="rect">
            <a:avLst/>
          </a:prstGeom>
        </p:spPr>
        <p:txBody>
          <a:bodyPr wrap="square">
            <a:spAutoFit/>
          </a:bodyPr>
          <a:lstStyle/>
          <a:p>
            <a:r>
              <a:rPr lang="it-IT" sz="2000" b="1" dirty="0" smtClean="0"/>
              <a:t>Es</a:t>
            </a:r>
            <a:r>
              <a:rPr lang="it-IT" sz="2000" dirty="0" smtClean="0"/>
              <a:t>.: in caso di shock energetico, forti oscillazioni dei prezzi  e difficoltà previsionali</a:t>
            </a:r>
            <a:endParaRPr lang="it-IT" sz="2000" dirty="0"/>
          </a:p>
        </p:txBody>
      </p:sp>
      <p:sp>
        <p:nvSpPr>
          <p:cNvPr id="46" name="Goccia 45">
            <a:extLst>
              <a:ext uri="{FF2B5EF4-FFF2-40B4-BE49-F238E27FC236}">
                <a16:creationId xmlns:a16="http://schemas.microsoft.com/office/drawing/2014/main" id="{ED34B437-BD07-4240-B46E-68949A03EE44}"/>
              </a:ext>
            </a:extLst>
          </p:cNvPr>
          <p:cNvSpPr/>
          <p:nvPr/>
        </p:nvSpPr>
        <p:spPr>
          <a:xfrm rot="1905374">
            <a:off x="6548681" y="4723327"/>
            <a:ext cx="194986" cy="233976"/>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7" name="Goccia 46">
            <a:extLst>
              <a:ext uri="{FF2B5EF4-FFF2-40B4-BE49-F238E27FC236}">
                <a16:creationId xmlns:a16="http://schemas.microsoft.com/office/drawing/2014/main" id="{ED34B437-BD07-4240-B46E-68949A03EE44}"/>
              </a:ext>
            </a:extLst>
          </p:cNvPr>
          <p:cNvSpPr/>
          <p:nvPr/>
        </p:nvSpPr>
        <p:spPr>
          <a:xfrm rot="1905374">
            <a:off x="6567731" y="5428177"/>
            <a:ext cx="194986" cy="233976"/>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9" name="Goccia 48">
            <a:extLst>
              <a:ext uri="{FF2B5EF4-FFF2-40B4-BE49-F238E27FC236}">
                <a16:creationId xmlns:a16="http://schemas.microsoft.com/office/drawing/2014/main" id="{ED34B437-BD07-4240-B46E-68949A03EE44}"/>
              </a:ext>
            </a:extLst>
          </p:cNvPr>
          <p:cNvSpPr/>
          <p:nvPr/>
        </p:nvSpPr>
        <p:spPr>
          <a:xfrm rot="1905374">
            <a:off x="6586781" y="6037777"/>
            <a:ext cx="194986" cy="233976"/>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29" name="Rettangolo arrotondato 28"/>
          <p:cNvSpPr/>
          <p:nvPr/>
        </p:nvSpPr>
        <p:spPr>
          <a:xfrm>
            <a:off x="5727397" y="3795196"/>
            <a:ext cx="501954" cy="3126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31" name="Rettangolo arrotondato 30"/>
          <p:cNvSpPr/>
          <p:nvPr/>
        </p:nvSpPr>
        <p:spPr>
          <a:xfrm>
            <a:off x="10975618" y="4601700"/>
            <a:ext cx="606782" cy="4846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5-7</a:t>
            </a:r>
            <a:endParaRPr lang="it-IT" dirty="0"/>
          </a:p>
        </p:txBody>
      </p:sp>
    </p:spTree>
    <p:extLst>
      <p:ext uri="{BB962C8B-B14F-4D97-AF65-F5344CB8AC3E}">
        <p14:creationId xmlns:p14="http://schemas.microsoft.com/office/powerpoint/2010/main" val="32130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8"/>
          <p:cNvPicPr>
            <a:picLocks noChangeAspect="1" noChangeArrowheads="1"/>
          </p:cNvPicPr>
          <p:nvPr/>
        </p:nvPicPr>
        <p:blipFill>
          <a:blip r:embed="rId3"/>
          <a:stretch>
            <a:fillRect/>
          </a:stretch>
        </p:blipFill>
        <p:spPr bwMode="auto">
          <a:xfrm>
            <a:off x="-21264" y="3653667"/>
            <a:ext cx="6379534" cy="32043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Documento 10"/>
          <p:cNvSpPr/>
          <p:nvPr/>
        </p:nvSpPr>
        <p:spPr>
          <a:xfrm>
            <a:off x="0" y="457200"/>
            <a:ext cx="6327206" cy="392157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12</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I fondi di private </a:t>
            </a:r>
            <a:r>
              <a:rPr lang="it-IT" sz="3200" dirty="0" err="1" smtClean="0">
                <a:solidFill>
                  <a:schemeClr val="tx1"/>
                </a:solidFill>
                <a:latin typeface="Microsoft Yi Baiti" panose="03000500000000000000" pitchFamily="66" charset="0"/>
                <a:ea typeface="Microsoft Yi Baiti" panose="03000500000000000000" pitchFamily="66" charset="0"/>
              </a:rPr>
              <a:t>equity</a:t>
            </a:r>
            <a:r>
              <a:rPr lang="it-IT" sz="3200" dirty="0" smtClean="0">
                <a:solidFill>
                  <a:schemeClr val="tx1"/>
                </a:solidFill>
                <a:latin typeface="Microsoft Yi Baiti" panose="03000500000000000000" pitchFamily="66" charset="0"/>
                <a:ea typeface="Microsoft Yi Baiti" panose="03000500000000000000" pitchFamily="66" charset="0"/>
              </a:rPr>
              <a:t>   1/2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endParaRPr lang="it-IT" dirty="0">
              <a:latin typeface="Tempus Sans ITC" panose="04020404030D07020202" pitchFamily="82" charset="0"/>
              <a:cs typeface="Gisha" panose="020B0502040204020203" pitchFamily="34" charset="-79"/>
            </a:endParaRPr>
          </a:p>
        </p:txBody>
      </p:sp>
      <p:pic>
        <p:nvPicPr>
          <p:cNvPr id="2056" name="Picture 8"/>
          <p:cNvPicPr>
            <a:picLocks noChangeAspect="1" noChangeArrowheads="1"/>
          </p:cNvPicPr>
          <p:nvPr/>
        </p:nvPicPr>
        <p:blipFill>
          <a:blip r:embed="rId4"/>
          <a:stretch>
            <a:fillRect/>
          </a:stretch>
        </p:blipFill>
        <p:spPr bwMode="auto">
          <a:xfrm>
            <a:off x="6362700" y="444814"/>
            <a:ext cx="5829300" cy="3491346"/>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0" name="Rettangolo arrotondato 39"/>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a:t>Immagini</a:t>
            </a:r>
          </a:p>
          <a:p>
            <a:r>
              <a:rPr lang="it-IT" sz="1400" dirty="0" smtClean="0"/>
              <a:t> </a:t>
            </a:r>
            <a:endParaRPr lang="it-IT" sz="1400" dirty="0"/>
          </a:p>
          <a:p>
            <a:endParaRPr lang="it-IT" sz="1400" dirty="0"/>
          </a:p>
          <a:p>
            <a:r>
              <a:rPr lang="it-IT" sz="1400" dirty="0" smtClean="0">
                <a:hlinkClick r:id="rId5"/>
              </a:rPr>
              <a:t>https://www.pexels.com/photo/macbook-pro-beside-spiral-notebook-669616/</a:t>
            </a:r>
            <a:endParaRPr lang="it-IT" sz="1400" dirty="0" smtClean="0"/>
          </a:p>
          <a:p>
            <a:endParaRPr lang="it-IT" sz="1400" dirty="0" smtClean="0">
              <a:latin typeface="Gisha" panose="020B0502040204020203" pitchFamily="34" charset="-79"/>
              <a:cs typeface="Gisha" panose="020B0502040204020203" pitchFamily="34" charset="-79"/>
            </a:endParaRPr>
          </a:p>
          <a:p>
            <a:endParaRPr lang="it-IT" sz="1400" dirty="0" smtClean="0">
              <a:latin typeface="Gisha" panose="020B0502040204020203" pitchFamily="34" charset="-79"/>
              <a:cs typeface="Gisha" panose="020B0502040204020203" pitchFamily="34" charset="-79"/>
            </a:endParaRPr>
          </a:p>
          <a:p>
            <a:r>
              <a:rPr lang="it-IT" sz="1400" dirty="0" smtClean="0">
                <a:latin typeface="Gisha" panose="020B0502040204020203" pitchFamily="34" charset="-79"/>
                <a:cs typeface="Gisha" panose="020B0502040204020203" pitchFamily="34" charset="-79"/>
              </a:rPr>
              <a:t>https://www.pexels.com/photo/board-game-chance-fun-gambling-279008/</a:t>
            </a:r>
          </a:p>
        </p:txBody>
      </p:sp>
      <p:sp>
        <p:nvSpPr>
          <p:cNvPr id="58" name="Rettangolo arrotondato 57"/>
          <p:cNvSpPr/>
          <p:nvPr/>
        </p:nvSpPr>
        <p:spPr>
          <a:xfrm>
            <a:off x="5830064" y="1959848"/>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pic>
        <p:nvPicPr>
          <p:cNvPr id="2050" name="Picture 2" descr="Immagine correlat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48349" y="-3078163"/>
            <a:ext cx="1927225" cy="1623687"/>
          </a:xfrm>
          <a:prstGeom prst="rect">
            <a:avLst/>
          </a:prstGeom>
          <a:noFill/>
          <a:extLst>
            <a:ext uri="{909E8E84-426E-40DD-AFC4-6F175D3DCCD1}">
              <a14:hiddenFill xmlns:a14="http://schemas.microsoft.com/office/drawing/2010/main">
                <a:solidFill>
                  <a:srgbClr val="FFFFFF"/>
                </a:solidFill>
              </a14:hiddenFill>
            </a:ext>
          </a:extLst>
        </p:spPr>
      </p:pic>
      <p:sp>
        <p:nvSpPr>
          <p:cNvPr id="41" name="Rettangolo arrotondato 40"/>
          <p:cNvSpPr/>
          <p:nvPr/>
        </p:nvSpPr>
        <p:spPr>
          <a:xfrm>
            <a:off x="3612847" y="5776396"/>
            <a:ext cx="501954" cy="3126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50" name="Rettangolo arrotondato 49"/>
          <p:cNvSpPr/>
          <p:nvPr/>
        </p:nvSpPr>
        <p:spPr>
          <a:xfrm>
            <a:off x="4118947" y="3234512"/>
            <a:ext cx="391916" cy="35796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2" name="Rettangolo arrotondato 21"/>
          <p:cNvSpPr/>
          <p:nvPr/>
        </p:nvSpPr>
        <p:spPr>
          <a:xfrm>
            <a:off x="5867400" y="1318455"/>
            <a:ext cx="430902" cy="3419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23" name="Rettangolo arrotondato 22"/>
          <p:cNvSpPr/>
          <p:nvPr/>
        </p:nvSpPr>
        <p:spPr>
          <a:xfrm>
            <a:off x="10137418" y="3992100"/>
            <a:ext cx="430902" cy="3419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28" name="CasellaDiTesto 27"/>
          <p:cNvSpPr txBox="1"/>
          <p:nvPr/>
        </p:nvSpPr>
        <p:spPr>
          <a:xfrm>
            <a:off x="114300" y="898871"/>
            <a:ext cx="6781800" cy="430887"/>
          </a:xfrm>
          <a:prstGeom prst="rect">
            <a:avLst/>
          </a:prstGeom>
          <a:noFill/>
        </p:spPr>
        <p:txBody>
          <a:bodyPr wrap="square" rtlCol="0">
            <a:spAutoFit/>
          </a:bodyPr>
          <a:lstStyle/>
          <a:p>
            <a:pPr>
              <a:defRPr/>
            </a:pPr>
            <a:r>
              <a:rPr lang="it-IT" sz="2200" b="1" dirty="0" smtClean="0"/>
              <a:t>Investimento di natura finanziaria/industriale</a:t>
            </a:r>
          </a:p>
        </p:txBody>
      </p:sp>
      <p:sp>
        <p:nvSpPr>
          <p:cNvPr id="32" name="Rettangolo 31"/>
          <p:cNvSpPr/>
          <p:nvPr/>
        </p:nvSpPr>
        <p:spPr>
          <a:xfrm>
            <a:off x="6896100" y="4622428"/>
            <a:ext cx="5200650" cy="1631216"/>
          </a:xfrm>
          <a:prstGeom prst="rect">
            <a:avLst/>
          </a:prstGeom>
        </p:spPr>
        <p:txBody>
          <a:bodyPr wrap="square">
            <a:spAutoFit/>
          </a:bodyPr>
          <a:lstStyle/>
          <a:p>
            <a:r>
              <a:rPr lang="it-IT" sz="2000" dirty="0" smtClean="0"/>
              <a:t>Valorizzazione dell’impresa</a:t>
            </a:r>
          </a:p>
          <a:p>
            <a:endParaRPr lang="it-IT" sz="2000" dirty="0" smtClean="0"/>
          </a:p>
          <a:p>
            <a:r>
              <a:rPr lang="it-IT" sz="2000" dirty="0" smtClean="0"/>
              <a:t>Successiva dismissione in ottica medio/lungo termine</a:t>
            </a:r>
          </a:p>
          <a:p>
            <a:endParaRPr lang="it-IT" sz="2000" dirty="0" smtClean="0"/>
          </a:p>
        </p:txBody>
      </p:sp>
      <p:sp>
        <p:nvSpPr>
          <p:cNvPr id="43" name="Rettangolo arrotondato 42"/>
          <p:cNvSpPr/>
          <p:nvPr/>
        </p:nvSpPr>
        <p:spPr>
          <a:xfrm>
            <a:off x="0" y="1813754"/>
            <a:ext cx="400050" cy="3579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44" name="CasellaDiTesto 43"/>
          <p:cNvSpPr txBox="1"/>
          <p:nvPr/>
        </p:nvSpPr>
        <p:spPr>
          <a:xfrm>
            <a:off x="6648450" y="3965921"/>
            <a:ext cx="5105400" cy="430887"/>
          </a:xfrm>
          <a:prstGeom prst="rect">
            <a:avLst/>
          </a:prstGeom>
          <a:noFill/>
        </p:spPr>
        <p:txBody>
          <a:bodyPr wrap="square" rtlCol="0">
            <a:spAutoFit/>
          </a:bodyPr>
          <a:lstStyle/>
          <a:p>
            <a:pPr algn="ctr">
              <a:defRPr/>
            </a:pPr>
            <a:r>
              <a:rPr lang="it-IT" sz="2200" b="1" dirty="0" smtClean="0"/>
              <a:t>Obiettivo</a:t>
            </a:r>
          </a:p>
        </p:txBody>
      </p:sp>
      <p:sp>
        <p:nvSpPr>
          <p:cNvPr id="45" name="Rettangolo 44"/>
          <p:cNvSpPr/>
          <p:nvPr/>
        </p:nvSpPr>
        <p:spPr>
          <a:xfrm>
            <a:off x="647700" y="1669678"/>
            <a:ext cx="5695950" cy="707886"/>
          </a:xfrm>
          <a:prstGeom prst="rect">
            <a:avLst/>
          </a:prstGeom>
        </p:spPr>
        <p:txBody>
          <a:bodyPr wrap="square">
            <a:spAutoFit/>
          </a:bodyPr>
          <a:lstStyle/>
          <a:p>
            <a:r>
              <a:rPr lang="it-IT" sz="2000" dirty="0" smtClean="0"/>
              <a:t>Acquisto di partecipazioni di controllo di imprese generalmente non quotate </a:t>
            </a:r>
            <a:endParaRPr lang="it-IT" sz="2000" dirty="0"/>
          </a:p>
        </p:txBody>
      </p:sp>
      <p:sp>
        <p:nvSpPr>
          <p:cNvPr id="46" name="Goccia 45">
            <a:extLst>
              <a:ext uri="{FF2B5EF4-FFF2-40B4-BE49-F238E27FC236}">
                <a16:creationId xmlns:a16="http://schemas.microsoft.com/office/drawing/2014/main" id="{ED34B437-BD07-4240-B46E-68949A03EE44}"/>
              </a:ext>
            </a:extLst>
          </p:cNvPr>
          <p:cNvSpPr/>
          <p:nvPr/>
        </p:nvSpPr>
        <p:spPr>
          <a:xfrm rot="1905374">
            <a:off x="6548681" y="4723327"/>
            <a:ext cx="194986" cy="233976"/>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7" name="Goccia 46">
            <a:extLst>
              <a:ext uri="{FF2B5EF4-FFF2-40B4-BE49-F238E27FC236}">
                <a16:creationId xmlns:a16="http://schemas.microsoft.com/office/drawing/2014/main" id="{ED34B437-BD07-4240-B46E-68949A03EE44}"/>
              </a:ext>
            </a:extLst>
          </p:cNvPr>
          <p:cNvSpPr/>
          <p:nvPr/>
        </p:nvSpPr>
        <p:spPr>
          <a:xfrm rot="1905374">
            <a:off x="6567731" y="5428177"/>
            <a:ext cx="194986" cy="233976"/>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1" name="Rettangolo 30"/>
          <p:cNvSpPr/>
          <p:nvPr/>
        </p:nvSpPr>
        <p:spPr>
          <a:xfrm>
            <a:off x="514350" y="2603128"/>
            <a:ext cx="5981700" cy="707886"/>
          </a:xfrm>
          <a:prstGeom prst="rect">
            <a:avLst/>
          </a:prstGeom>
        </p:spPr>
        <p:txBody>
          <a:bodyPr wrap="square">
            <a:spAutoFit/>
          </a:bodyPr>
          <a:lstStyle/>
          <a:p>
            <a:r>
              <a:rPr lang="it-IT" sz="2000" dirty="0" smtClean="0"/>
              <a:t>L’investitore compra quote di partecipazione del fondo</a:t>
            </a:r>
            <a:endParaRPr lang="it-IT" sz="2000" dirty="0"/>
          </a:p>
        </p:txBody>
      </p:sp>
      <p:sp>
        <p:nvSpPr>
          <p:cNvPr id="34" name="Rettangolo arrotondato 33"/>
          <p:cNvSpPr/>
          <p:nvPr/>
        </p:nvSpPr>
        <p:spPr>
          <a:xfrm>
            <a:off x="0" y="2785304"/>
            <a:ext cx="400050" cy="3579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35" name="Rettangolo arrotondato 34"/>
          <p:cNvSpPr/>
          <p:nvPr/>
        </p:nvSpPr>
        <p:spPr>
          <a:xfrm>
            <a:off x="10804168" y="4677900"/>
            <a:ext cx="702032" cy="3322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6-7</a:t>
            </a:r>
            <a:endParaRPr lang="it-IT" dirty="0"/>
          </a:p>
        </p:txBody>
      </p:sp>
      <p:pic>
        <p:nvPicPr>
          <p:cNvPr id="33" name="Picture 8" descr="Immagine correlata"/>
          <p:cNvPicPr>
            <a:picLocks noChangeAspect="1" noChangeArrowheads="1"/>
          </p:cNvPicPr>
          <p:nvPr/>
        </p:nvPicPr>
        <p:blipFill>
          <a:blip r:embed="rId7" cstate="print">
            <a:lum bright="70000" contrast="-70000"/>
            <a:extLst>
              <a:ext uri="{28A0092B-C50C-407E-A947-70E740481C1C}">
                <a14:useLocalDpi xmlns:a14="http://schemas.microsoft.com/office/drawing/2010/main" val="0"/>
              </a:ext>
            </a:extLst>
          </a:blip>
          <a:srcRect/>
          <a:stretch>
            <a:fillRect/>
          </a:stretch>
        </p:blipFill>
        <p:spPr bwMode="auto">
          <a:xfrm rot="19244070">
            <a:off x="1676782" y="3401900"/>
            <a:ext cx="702859" cy="56228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8" name="Picture 8" descr="Immagine correlata"/>
          <p:cNvPicPr>
            <a:picLocks noChangeAspect="1" noChangeArrowheads="1"/>
          </p:cNvPicPr>
          <p:nvPr/>
        </p:nvPicPr>
        <p:blipFill>
          <a:blip r:embed="rId7" cstate="print">
            <a:lum bright="70000" contrast="-70000"/>
            <a:extLst>
              <a:ext uri="{28A0092B-C50C-407E-A947-70E740481C1C}">
                <a14:useLocalDpi xmlns:a14="http://schemas.microsoft.com/office/drawing/2010/main" val="0"/>
              </a:ext>
            </a:extLst>
          </a:blip>
          <a:srcRect/>
          <a:stretch>
            <a:fillRect/>
          </a:stretch>
        </p:blipFill>
        <p:spPr bwMode="auto">
          <a:xfrm rot="855110">
            <a:off x="2591182" y="3249500"/>
            <a:ext cx="702859" cy="56228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2" name="Picture 8" descr="Immagine correlata"/>
          <p:cNvPicPr>
            <a:picLocks noChangeAspect="1" noChangeArrowheads="1"/>
          </p:cNvPicPr>
          <p:nvPr/>
        </p:nvPicPr>
        <p:blipFill>
          <a:blip r:embed="rId7" cstate="print">
            <a:lum bright="70000" contrast="-70000"/>
            <a:extLst>
              <a:ext uri="{28A0092B-C50C-407E-A947-70E740481C1C}">
                <a14:useLocalDpi xmlns:a14="http://schemas.microsoft.com/office/drawing/2010/main" val="0"/>
              </a:ext>
            </a:extLst>
          </a:blip>
          <a:srcRect/>
          <a:stretch>
            <a:fillRect/>
          </a:stretch>
        </p:blipFill>
        <p:spPr bwMode="auto">
          <a:xfrm rot="20785781">
            <a:off x="3315082" y="3039950"/>
            <a:ext cx="702859" cy="562287"/>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0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1"/>
          </p:nvPr>
        </p:nvSpPr>
        <p:spPr/>
        <p:txBody>
          <a:bodyPr>
            <a:normAutofit fontScale="92500" lnSpcReduction="20000"/>
          </a:bodyPr>
          <a:lstStyle/>
          <a:p>
            <a:r>
              <a:rPr lang="it-IT" dirty="0"/>
              <a:t>Gli attacchi informatici nella storia</a:t>
            </a:r>
          </a:p>
        </p:txBody>
      </p:sp>
      <p:cxnSp>
        <p:nvCxnSpPr>
          <p:cNvPr id="127" name="OTLSHAPE_M_f8ce024184224652bbf3050456bd997a_Connector10"/>
          <p:cNvCxnSpPr>
            <a:stCxn id="91" idx="0"/>
            <a:endCxn id="112" idx="3"/>
          </p:cNvCxnSpPr>
          <p:nvPr>
            <p:custDataLst>
              <p:tags r:id="rId1"/>
            </p:custDataLst>
          </p:nvPr>
        </p:nvCxnSpPr>
        <p:spPr>
          <a:xfrm flipV="1">
            <a:off x="5019885" y="4106601"/>
            <a:ext cx="9852" cy="498998"/>
          </a:xfrm>
          <a:prstGeom prst="line">
            <a:avLst/>
          </a:prstGeom>
          <a:ln w="6350" cap="flat" cmpd="sng" algn="ctr">
            <a:solidFill>
              <a:srgbClr val="4F81BD">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Rettangolo 12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9"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I fondi private </a:t>
            </a:r>
            <a:r>
              <a:rPr lang="it-IT" sz="3200" dirty="0" err="1" smtClean="0">
                <a:solidFill>
                  <a:schemeClr val="tx1"/>
                </a:solidFill>
                <a:latin typeface="Microsoft Yi Baiti" panose="03000500000000000000" pitchFamily="66" charset="0"/>
                <a:ea typeface="Microsoft Yi Baiti" panose="03000500000000000000" pitchFamily="66" charset="0"/>
              </a:rPr>
              <a:t>equity</a:t>
            </a:r>
            <a:r>
              <a:rPr lang="it-IT" sz="3200" dirty="0" smtClean="0">
                <a:solidFill>
                  <a:schemeClr val="tx1"/>
                </a:solidFill>
                <a:latin typeface="Microsoft Yi Baiti" panose="03000500000000000000" pitchFamily="66" charset="0"/>
                <a:ea typeface="Microsoft Yi Baiti" panose="03000500000000000000" pitchFamily="66" charset="0"/>
              </a:rPr>
              <a:t>  2/</a:t>
            </a:r>
            <a:r>
              <a:rPr lang="it-IT" sz="3200" dirty="0" err="1" smtClean="0">
                <a:solidFill>
                  <a:schemeClr val="tx1"/>
                </a:solidFill>
                <a:latin typeface="Microsoft Yi Baiti" panose="03000500000000000000" pitchFamily="66" charset="0"/>
                <a:ea typeface="Microsoft Yi Baiti" panose="03000500000000000000" pitchFamily="66" charset="0"/>
              </a:rPr>
              <a:t>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30" name="Rettangolo 129"/>
          <p:cNvSpPr/>
          <p:nvPr/>
        </p:nvSpPr>
        <p:spPr>
          <a:xfrm>
            <a:off x="768927" y="778163"/>
            <a:ext cx="9871362" cy="461665"/>
          </a:xfrm>
          <a:prstGeom prst="rect">
            <a:avLst/>
          </a:prstGeom>
        </p:spPr>
        <p:txBody>
          <a:bodyPr wrap="square">
            <a:spAutoFit/>
          </a:bodyPr>
          <a:lstStyle/>
          <a:p>
            <a:pPr algn="ctr"/>
            <a:r>
              <a:rPr lang="it-IT" sz="2400" b="1" dirty="0" smtClean="0">
                <a:latin typeface="Tempus Sans ITC" panose="04020404030D07020202" pitchFamily="82" charset="0"/>
                <a:cs typeface="Gisha" panose="020B0502040204020203" pitchFamily="34" charset="-79"/>
              </a:rPr>
              <a:t>Tre tipologie principali </a:t>
            </a:r>
            <a:endParaRPr lang="it-IT" sz="2400" b="1" dirty="0">
              <a:latin typeface="Tempus Sans ITC" panose="04020404030D07020202" pitchFamily="82" charset="0"/>
              <a:cs typeface="Gisha" panose="020B0502040204020203" pitchFamily="34" charset="-79"/>
            </a:endParaRPr>
          </a:p>
        </p:txBody>
      </p:sp>
      <p:sp>
        <p:nvSpPr>
          <p:cNvPr id="131" name="Rettangolo arrotondato 13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Immagine</a:t>
            </a:r>
            <a:r>
              <a:rPr lang="it-IT" sz="1400" dirty="0"/>
              <a:t> </a:t>
            </a:r>
          </a:p>
          <a:p>
            <a:endParaRPr lang="it-IT" sz="1400" dirty="0"/>
          </a:p>
          <a:p>
            <a:r>
              <a:rPr lang="it-IT" sz="1400" dirty="0" smtClean="0"/>
              <a:t>Grafico dalla slide 180 del </a:t>
            </a:r>
            <a:r>
              <a:rPr lang="it-IT" sz="1400" dirty="0" err="1" smtClean="0"/>
              <a:t>ppt</a:t>
            </a:r>
            <a:r>
              <a:rPr lang="it-IT" sz="1400" dirty="0" smtClean="0"/>
              <a:t> originale</a:t>
            </a:r>
          </a:p>
          <a:p>
            <a:endParaRPr lang="it-IT" sz="1400" dirty="0" smtClean="0"/>
          </a:p>
          <a:p>
            <a:r>
              <a:rPr lang="it-IT" sz="1400" dirty="0" smtClean="0"/>
              <a:t>Ricolorare  in modo coerente con grafica corso</a:t>
            </a:r>
          </a:p>
          <a:p>
            <a:endParaRPr lang="it-IT" sz="1400" dirty="0" smtClean="0"/>
          </a:p>
          <a:p>
            <a:r>
              <a:rPr lang="it-IT" sz="1400" dirty="0" smtClean="0"/>
              <a:t> i </a:t>
            </a:r>
            <a:r>
              <a:rPr lang="it-IT" sz="1400" dirty="0" err="1" smtClean="0"/>
              <a:t>circoletti</a:t>
            </a:r>
            <a:r>
              <a:rPr lang="it-IT" sz="1400" dirty="0" smtClean="0"/>
              <a:t> rossi compaiono in </a:t>
            </a:r>
            <a:r>
              <a:rPr lang="it-IT" sz="1400" dirty="0" err="1" smtClean="0"/>
              <a:t>sync</a:t>
            </a:r>
            <a:r>
              <a:rPr lang="it-IT" sz="1400" dirty="0" smtClean="0"/>
              <a:t> con audio</a:t>
            </a:r>
          </a:p>
        </p:txBody>
      </p:sp>
      <p:sp>
        <p:nvSpPr>
          <p:cNvPr id="142" name="Rettangolo arrotondato 141"/>
          <p:cNvSpPr/>
          <p:nvPr/>
        </p:nvSpPr>
        <p:spPr>
          <a:xfrm>
            <a:off x="3420615" y="895350"/>
            <a:ext cx="446536" cy="29614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133" name="CasellaDiTesto 132">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13</a:t>
            </a:r>
            <a:endParaRPr lang="it-IT" sz="1600" dirty="0">
              <a:latin typeface="Microsoft Yi Baiti" panose="03000500000000000000" pitchFamily="66" charset="0"/>
              <a:ea typeface="Microsoft Yi Baiti" panose="03000500000000000000" pitchFamily="66" charset="0"/>
            </a:endParaRPr>
          </a:p>
        </p:txBody>
      </p:sp>
      <p:sp>
        <p:nvSpPr>
          <p:cNvPr id="138" name="Rettangolo 137"/>
          <p:cNvSpPr/>
          <p:nvPr/>
        </p:nvSpPr>
        <p:spPr>
          <a:xfrm rot="16200000">
            <a:off x="-755942" y="3334078"/>
            <a:ext cx="4684016" cy="523220"/>
          </a:xfrm>
          <a:prstGeom prst="rect">
            <a:avLst/>
          </a:prstGeom>
        </p:spPr>
        <p:txBody>
          <a:bodyPr wrap="square">
            <a:spAutoFit/>
          </a:bodyPr>
          <a:lstStyle/>
          <a:p>
            <a:pPr algn="ctr"/>
            <a:r>
              <a:rPr lang="it-IT" sz="2800" b="1" dirty="0" smtClean="0">
                <a:latin typeface="Tempus Sans ITC" panose="04020404030D07020202" pitchFamily="82" charset="0"/>
                <a:cs typeface="Gisha" panose="020B0502040204020203" pitchFamily="34" charset="-79"/>
              </a:rPr>
              <a:t>Capitalizzazione di mercato</a:t>
            </a:r>
            <a:endParaRPr lang="it-IT" sz="2800" b="1" dirty="0">
              <a:latin typeface="Tempus Sans ITC" panose="04020404030D07020202" pitchFamily="82" charset="0"/>
              <a:cs typeface="Gisha" panose="020B0502040204020203" pitchFamily="34" charset="-79"/>
            </a:endParaRPr>
          </a:p>
        </p:txBody>
      </p:sp>
      <p:sp>
        <p:nvSpPr>
          <p:cNvPr id="23" name="Rettangolo arrotondato 22"/>
          <p:cNvSpPr/>
          <p:nvPr/>
        </p:nvSpPr>
        <p:spPr>
          <a:xfrm>
            <a:off x="5060696" y="5601218"/>
            <a:ext cx="635254" cy="3614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4-6</a:t>
            </a:r>
            <a:endParaRPr lang="it-IT" dirty="0"/>
          </a:p>
        </p:txBody>
      </p:sp>
      <p:sp>
        <p:nvSpPr>
          <p:cNvPr id="24" name="Rettangolo arrotondato 23"/>
          <p:cNvSpPr/>
          <p:nvPr/>
        </p:nvSpPr>
        <p:spPr>
          <a:xfrm>
            <a:off x="383058" y="2560145"/>
            <a:ext cx="638716" cy="4151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pic>
        <p:nvPicPr>
          <p:cNvPr id="44035" name="Picture 3"/>
          <p:cNvPicPr>
            <a:picLocks noChangeAspect="1" noChangeArrowheads="1"/>
          </p:cNvPicPr>
          <p:nvPr/>
        </p:nvPicPr>
        <p:blipFill>
          <a:blip r:embed="rId4"/>
          <a:srcRect/>
          <a:stretch>
            <a:fillRect/>
          </a:stretch>
        </p:blipFill>
        <p:spPr bwMode="auto">
          <a:xfrm>
            <a:off x="1924050" y="1485900"/>
            <a:ext cx="8153400" cy="4076699"/>
          </a:xfrm>
          <a:prstGeom prst="rect">
            <a:avLst/>
          </a:prstGeom>
          <a:noFill/>
          <a:ln w="9525">
            <a:noFill/>
            <a:miter lim="800000"/>
            <a:headEnd/>
            <a:tailEnd/>
          </a:ln>
          <a:effectLst/>
        </p:spPr>
      </p:pic>
      <p:pic>
        <p:nvPicPr>
          <p:cNvPr id="44036" name="Picture 4"/>
          <p:cNvPicPr>
            <a:picLocks noChangeAspect="1" noChangeArrowheads="1"/>
          </p:cNvPicPr>
          <p:nvPr/>
        </p:nvPicPr>
        <p:blipFill>
          <a:blip r:embed="rId5"/>
          <a:srcRect/>
          <a:stretch>
            <a:fillRect/>
          </a:stretch>
        </p:blipFill>
        <p:spPr bwMode="auto">
          <a:xfrm rot="16200000">
            <a:off x="1852613" y="2338388"/>
            <a:ext cx="1857375" cy="314325"/>
          </a:xfrm>
          <a:prstGeom prst="rect">
            <a:avLst/>
          </a:prstGeom>
          <a:noFill/>
          <a:ln w="9525">
            <a:noFill/>
            <a:miter lim="800000"/>
            <a:headEnd/>
            <a:tailEnd/>
          </a:ln>
          <a:effectLst/>
        </p:spPr>
      </p:pic>
      <p:pic>
        <p:nvPicPr>
          <p:cNvPr id="60" name="Picture 4"/>
          <p:cNvPicPr>
            <a:picLocks noChangeAspect="1" noChangeArrowheads="1"/>
          </p:cNvPicPr>
          <p:nvPr/>
        </p:nvPicPr>
        <p:blipFill>
          <a:blip r:embed="rId5"/>
          <a:srcRect/>
          <a:stretch>
            <a:fillRect/>
          </a:stretch>
        </p:blipFill>
        <p:spPr bwMode="auto">
          <a:xfrm rot="16200000">
            <a:off x="1433513" y="2509838"/>
            <a:ext cx="1857375" cy="314325"/>
          </a:xfrm>
          <a:prstGeom prst="rect">
            <a:avLst/>
          </a:prstGeom>
          <a:noFill/>
          <a:ln w="9525">
            <a:noFill/>
            <a:miter lim="800000"/>
            <a:headEnd/>
            <a:tailEnd/>
          </a:ln>
          <a:effectLst/>
        </p:spPr>
      </p:pic>
      <p:sp>
        <p:nvSpPr>
          <p:cNvPr id="62" name="Rettangolo arrotondato 61"/>
          <p:cNvSpPr/>
          <p:nvPr/>
        </p:nvSpPr>
        <p:spPr>
          <a:xfrm>
            <a:off x="10153976" y="5696468"/>
            <a:ext cx="418774" cy="380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63" name="Rettangolo arrotondato 62"/>
          <p:cNvSpPr/>
          <p:nvPr/>
        </p:nvSpPr>
        <p:spPr>
          <a:xfrm>
            <a:off x="1276676" y="1638300"/>
            <a:ext cx="399724" cy="33943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64" name="Rettangolo 63"/>
          <p:cNvSpPr/>
          <p:nvPr/>
        </p:nvSpPr>
        <p:spPr>
          <a:xfrm>
            <a:off x="5213445" y="5439430"/>
            <a:ext cx="5628280" cy="523220"/>
          </a:xfrm>
          <a:prstGeom prst="rect">
            <a:avLst/>
          </a:prstGeom>
        </p:spPr>
        <p:txBody>
          <a:bodyPr wrap="square">
            <a:spAutoFit/>
          </a:bodyPr>
          <a:lstStyle/>
          <a:p>
            <a:pPr algn="ctr"/>
            <a:r>
              <a:rPr lang="it-IT" sz="2800" b="1" dirty="0">
                <a:latin typeface="Tempus Sans ITC" panose="04020404030D07020202" pitchFamily="82" charset="0"/>
                <a:cs typeface="Gisha" panose="020B0502040204020203" pitchFamily="34" charset="-79"/>
              </a:rPr>
              <a:t>Periodo di investimento</a:t>
            </a:r>
          </a:p>
        </p:txBody>
      </p:sp>
    </p:spTree>
    <p:extLst>
      <p:ext uri="{BB962C8B-B14F-4D97-AF65-F5344CB8AC3E}">
        <p14:creationId xmlns:p14="http://schemas.microsoft.com/office/powerpoint/2010/main" val="1723478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8"/>
          <p:cNvPicPr>
            <a:picLocks noChangeAspect="1" noChangeArrowheads="1"/>
          </p:cNvPicPr>
          <p:nvPr/>
        </p:nvPicPr>
        <p:blipFill>
          <a:blip r:embed="rId3"/>
          <a:stretch>
            <a:fillRect/>
          </a:stretch>
        </p:blipFill>
        <p:spPr bwMode="auto">
          <a:xfrm>
            <a:off x="-149644" y="3671511"/>
            <a:ext cx="6151878" cy="33423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Documento 10"/>
          <p:cNvSpPr/>
          <p:nvPr/>
        </p:nvSpPr>
        <p:spPr>
          <a:xfrm>
            <a:off x="0" y="472539"/>
            <a:ext cx="6191250" cy="392157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14</a:t>
            </a:r>
            <a:endParaRPr lang="it-IT" sz="1600" dirty="0">
              <a:latin typeface="Microsoft Yi Baiti" panose="03000500000000000000" pitchFamily="66" charset="0"/>
              <a:ea typeface="Microsoft Yi Baiti" panose="03000500000000000000" pitchFamily="66" charset="0"/>
            </a:endParaRPr>
          </a:p>
        </p:txBody>
      </p:sp>
      <p:sp>
        <p:nvSpPr>
          <p:cNvPr id="19" name="CasellaDiTesto 18">
            <a:extLst>
              <a:ext uri="{FF2B5EF4-FFF2-40B4-BE49-F238E27FC236}">
                <a16:creationId xmlns:a16="http://schemas.microsoft.com/office/drawing/2014/main" id="{27186AD6-060E-4A5F-9A0A-AF35D77334FB}"/>
              </a:ext>
            </a:extLst>
          </p:cNvPr>
          <p:cNvSpPr txBox="1"/>
          <p:nvPr/>
        </p:nvSpPr>
        <p:spPr>
          <a:xfrm>
            <a:off x="868449" y="840419"/>
            <a:ext cx="5075151" cy="461665"/>
          </a:xfrm>
          <a:prstGeom prst="rect">
            <a:avLst/>
          </a:prstGeom>
          <a:noFill/>
        </p:spPr>
        <p:txBody>
          <a:bodyPr wrap="square" rtlCol="0">
            <a:spAutoFit/>
          </a:bodyPr>
          <a:lstStyle/>
          <a:p>
            <a:pPr lvl="0" defTabSz="914400">
              <a:spcBef>
                <a:spcPts val="1000"/>
              </a:spcBef>
              <a:defRPr/>
            </a:pPr>
            <a:r>
              <a:rPr lang="it-IT" sz="2400" b="1" dirty="0" smtClean="0">
                <a:latin typeface="Tempus Sans ITC" panose="04020404030D07020202" pitchFamily="82" charset="0"/>
                <a:cs typeface="Gisha" panose="020B0502040204020203" pitchFamily="34" charset="-79"/>
              </a:rPr>
              <a:t>Rischi in base alla tipologia di fondo</a:t>
            </a:r>
            <a:endParaRPr lang="it-IT" dirty="0">
              <a:cs typeface="Gisha" panose="020B0502040204020203" pitchFamily="34" charset="-79"/>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Rischi dei fondi private </a:t>
            </a:r>
            <a:r>
              <a:rPr lang="it-IT" sz="3200" dirty="0" err="1" smtClean="0">
                <a:solidFill>
                  <a:schemeClr val="tx1"/>
                </a:solidFill>
                <a:latin typeface="Microsoft Yi Baiti" panose="03000500000000000000" pitchFamily="66" charset="0"/>
                <a:ea typeface="Microsoft Yi Baiti" panose="03000500000000000000" pitchFamily="66" charset="0"/>
              </a:rPr>
              <a:t>equity</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40" name="Rettangolo arrotondato 39"/>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a:t>Immagini</a:t>
            </a:r>
          </a:p>
          <a:p>
            <a:r>
              <a:rPr lang="it-IT" sz="1400" dirty="0" smtClean="0"/>
              <a:t> </a:t>
            </a:r>
            <a:endParaRPr lang="it-IT" sz="1400" dirty="0"/>
          </a:p>
          <a:p>
            <a:endParaRPr lang="it-IT" sz="1400" dirty="0"/>
          </a:p>
          <a:p>
            <a:r>
              <a:rPr lang="it-IT" sz="1400" dirty="0" smtClean="0"/>
              <a:t>Inserire il grafico della pagina precedente (con le relative modifiche applicate in pag precedente)</a:t>
            </a:r>
            <a:endParaRPr lang="it-IT" sz="1400" dirty="0"/>
          </a:p>
        </p:txBody>
      </p:sp>
      <p:pic>
        <p:nvPicPr>
          <p:cNvPr id="2050" name="Picture 2" descr="Immagine correlat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48349" y="-3078163"/>
            <a:ext cx="1927225" cy="1623687"/>
          </a:xfrm>
          <a:prstGeom prst="rect">
            <a:avLst/>
          </a:prstGeom>
          <a:noFill/>
          <a:extLst>
            <a:ext uri="{909E8E84-426E-40DD-AFC4-6F175D3DCCD1}">
              <a14:hiddenFill xmlns:a14="http://schemas.microsoft.com/office/drawing/2010/main">
                <a:solidFill>
                  <a:srgbClr val="FFFFFF"/>
                </a:solidFill>
              </a14:hiddenFill>
            </a:ext>
          </a:extLst>
        </p:spPr>
      </p:pic>
      <p:sp>
        <p:nvSpPr>
          <p:cNvPr id="41" name="Rettangolo arrotondato 40"/>
          <p:cNvSpPr/>
          <p:nvPr/>
        </p:nvSpPr>
        <p:spPr>
          <a:xfrm>
            <a:off x="0" y="853440"/>
            <a:ext cx="416892" cy="4180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50" name="Rettangolo arrotondato 49"/>
          <p:cNvSpPr/>
          <p:nvPr/>
        </p:nvSpPr>
        <p:spPr>
          <a:xfrm>
            <a:off x="0" y="2451710"/>
            <a:ext cx="457200" cy="3105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21" name="Rettangolo 20"/>
          <p:cNvSpPr/>
          <p:nvPr/>
        </p:nvSpPr>
        <p:spPr>
          <a:xfrm>
            <a:off x="467831" y="1718635"/>
            <a:ext cx="5662726" cy="1785104"/>
          </a:xfrm>
          <a:prstGeom prst="rect">
            <a:avLst/>
          </a:prstGeom>
        </p:spPr>
        <p:txBody>
          <a:bodyPr wrap="square">
            <a:spAutoFit/>
          </a:bodyPr>
          <a:lstStyle/>
          <a:p>
            <a:r>
              <a:rPr lang="it-IT" sz="2200" b="1" dirty="0" smtClean="0">
                <a:solidFill>
                  <a:schemeClr val="tx2">
                    <a:lumMod val="75000"/>
                  </a:schemeClr>
                </a:solidFill>
              </a:rPr>
              <a:t>Venture Capital</a:t>
            </a:r>
            <a:endParaRPr lang="it-IT" sz="2200" dirty="0" smtClean="0">
              <a:solidFill>
                <a:schemeClr val="tx2">
                  <a:lumMod val="75000"/>
                </a:schemeClr>
              </a:solidFill>
            </a:endParaRPr>
          </a:p>
          <a:p>
            <a:endParaRPr lang="it-IT" sz="2200" dirty="0" smtClean="0">
              <a:solidFill>
                <a:schemeClr val="tx2">
                  <a:lumMod val="75000"/>
                </a:schemeClr>
              </a:solidFill>
            </a:endParaRPr>
          </a:p>
          <a:p>
            <a:r>
              <a:rPr lang="it-IT" sz="2200" dirty="0" smtClean="0">
                <a:solidFill>
                  <a:schemeClr val="tx2">
                    <a:lumMod val="75000"/>
                  </a:schemeClr>
                </a:solidFill>
              </a:rPr>
              <a:t>Il progetto imprenditoriale finanziato non si traduce poi in un’attività produttiva</a:t>
            </a:r>
          </a:p>
        </p:txBody>
      </p:sp>
      <p:sp>
        <p:nvSpPr>
          <p:cNvPr id="24" name="Rettangolo arrotondato 23"/>
          <p:cNvSpPr/>
          <p:nvPr/>
        </p:nvSpPr>
        <p:spPr>
          <a:xfrm>
            <a:off x="2457450" y="1480761"/>
            <a:ext cx="419100" cy="25278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26" name="Rettangolo arrotondato 25"/>
          <p:cNvSpPr/>
          <p:nvPr/>
        </p:nvSpPr>
        <p:spPr>
          <a:xfrm>
            <a:off x="8701856" y="5524486"/>
            <a:ext cx="442144" cy="3429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28" name="Rettangolo 27"/>
          <p:cNvSpPr/>
          <p:nvPr/>
        </p:nvSpPr>
        <p:spPr>
          <a:xfrm>
            <a:off x="6529274" y="1318585"/>
            <a:ext cx="5662726" cy="1785104"/>
          </a:xfrm>
          <a:prstGeom prst="rect">
            <a:avLst/>
          </a:prstGeom>
        </p:spPr>
        <p:txBody>
          <a:bodyPr wrap="square">
            <a:spAutoFit/>
          </a:bodyPr>
          <a:lstStyle/>
          <a:p>
            <a:r>
              <a:rPr lang="it-IT" sz="2200" b="1" dirty="0" smtClean="0">
                <a:solidFill>
                  <a:schemeClr val="tx2">
                    <a:lumMod val="75000"/>
                  </a:schemeClr>
                </a:solidFill>
              </a:rPr>
              <a:t>Buyout</a:t>
            </a:r>
            <a:endParaRPr lang="it-IT" sz="2200" dirty="0" smtClean="0">
              <a:solidFill>
                <a:schemeClr val="tx2">
                  <a:lumMod val="75000"/>
                </a:schemeClr>
              </a:solidFill>
            </a:endParaRPr>
          </a:p>
          <a:p>
            <a:endParaRPr lang="it-IT" sz="2200" dirty="0" smtClean="0">
              <a:solidFill>
                <a:schemeClr val="tx2">
                  <a:lumMod val="75000"/>
                </a:schemeClr>
              </a:solidFill>
            </a:endParaRPr>
          </a:p>
          <a:p>
            <a:r>
              <a:rPr lang="it-IT" sz="2200" dirty="0" smtClean="0">
                <a:solidFill>
                  <a:schemeClr val="tx2">
                    <a:lumMod val="75000"/>
                  </a:schemeClr>
                </a:solidFill>
              </a:rPr>
              <a:t>Incapacità/inefficacia del nuovo management nel ripagare il debito contratto</a:t>
            </a:r>
          </a:p>
        </p:txBody>
      </p:sp>
      <p:sp>
        <p:nvSpPr>
          <p:cNvPr id="30" name="Rettangolo 29"/>
          <p:cNvSpPr/>
          <p:nvPr/>
        </p:nvSpPr>
        <p:spPr>
          <a:xfrm>
            <a:off x="6681674" y="4042734"/>
            <a:ext cx="5510326" cy="1446550"/>
          </a:xfrm>
          <a:prstGeom prst="rect">
            <a:avLst/>
          </a:prstGeom>
        </p:spPr>
        <p:txBody>
          <a:bodyPr wrap="square">
            <a:spAutoFit/>
          </a:bodyPr>
          <a:lstStyle/>
          <a:p>
            <a:r>
              <a:rPr lang="it-IT" sz="2200" b="1" dirty="0" err="1" smtClean="0">
                <a:solidFill>
                  <a:schemeClr val="tx2">
                    <a:lumMod val="75000"/>
                  </a:schemeClr>
                </a:solidFill>
              </a:rPr>
              <a:t>Distressed</a:t>
            </a:r>
            <a:r>
              <a:rPr lang="it-IT" sz="2200" b="1" dirty="0" smtClean="0">
                <a:solidFill>
                  <a:schemeClr val="tx2">
                    <a:lumMod val="75000"/>
                  </a:schemeClr>
                </a:solidFill>
              </a:rPr>
              <a:t> </a:t>
            </a:r>
            <a:r>
              <a:rPr lang="it-IT" sz="2200" b="1" dirty="0" err="1" smtClean="0">
                <a:solidFill>
                  <a:schemeClr val="tx2">
                    <a:lumMod val="75000"/>
                  </a:schemeClr>
                </a:solidFill>
              </a:rPr>
              <a:t>Debt</a:t>
            </a:r>
            <a:endParaRPr lang="it-IT" sz="2200" dirty="0" smtClean="0">
              <a:solidFill>
                <a:schemeClr val="tx2">
                  <a:lumMod val="75000"/>
                </a:schemeClr>
              </a:solidFill>
            </a:endParaRPr>
          </a:p>
          <a:p>
            <a:endParaRPr lang="it-IT" sz="2200" dirty="0" smtClean="0">
              <a:solidFill>
                <a:schemeClr val="tx2">
                  <a:lumMod val="75000"/>
                </a:schemeClr>
              </a:solidFill>
            </a:endParaRPr>
          </a:p>
          <a:p>
            <a:r>
              <a:rPr lang="it-IT" sz="2200" dirty="0" smtClean="0">
                <a:solidFill>
                  <a:schemeClr val="tx2">
                    <a:lumMod val="75000"/>
                  </a:schemeClr>
                </a:solidFill>
              </a:rPr>
              <a:t>Non riesce l’operazione di rilancio del’impresa</a:t>
            </a:r>
          </a:p>
        </p:txBody>
      </p:sp>
      <p:pic>
        <p:nvPicPr>
          <p:cNvPr id="31" name="Picture 8" descr="Immagine correlata"/>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528984">
            <a:off x="9296782" y="3973400"/>
            <a:ext cx="702859" cy="562287"/>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32" name="Picture 8" descr="Immagine correlata"/>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rot="20085931">
            <a:off x="2895982" y="1458800"/>
            <a:ext cx="702859" cy="562287"/>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pic>
        <p:nvPicPr>
          <p:cNvPr id="33" name="Picture 8" descr="Immagine correlata"/>
          <p:cNvPicPr>
            <a:picLocks noChangeAspect="1" noChangeArrowheads="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87082" y="1096850"/>
            <a:ext cx="702859" cy="56228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4" name="Rettangolo arrotondato 33"/>
          <p:cNvSpPr/>
          <p:nvPr/>
        </p:nvSpPr>
        <p:spPr>
          <a:xfrm>
            <a:off x="8782050" y="2413610"/>
            <a:ext cx="457200" cy="31054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35" name="Rettangolo arrotondato 34"/>
          <p:cNvSpPr/>
          <p:nvPr/>
        </p:nvSpPr>
        <p:spPr>
          <a:xfrm>
            <a:off x="7181850" y="1047750"/>
            <a:ext cx="419100" cy="228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36" name="Rettangolo arrotondato 35"/>
          <p:cNvSpPr/>
          <p:nvPr/>
        </p:nvSpPr>
        <p:spPr>
          <a:xfrm>
            <a:off x="8801100" y="3671511"/>
            <a:ext cx="400500" cy="38613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Tree>
    <p:extLst>
      <p:ext uri="{BB962C8B-B14F-4D97-AF65-F5344CB8AC3E}">
        <p14:creationId xmlns:p14="http://schemas.microsoft.com/office/powerpoint/2010/main" val="679795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olo isoscele 2">
            <a:extLst>
              <a:ext uri="{FF2B5EF4-FFF2-40B4-BE49-F238E27FC236}">
                <a16:creationId xmlns:a16="http://schemas.microsoft.com/office/drawing/2014/main" id="{1C682728-B298-4E1A-9422-94E0141E32B7}"/>
              </a:ext>
            </a:extLst>
          </p:cNvPr>
          <p:cNvSpPr/>
          <p:nvPr/>
        </p:nvSpPr>
        <p:spPr>
          <a:xfrm rot="10800000">
            <a:off x="0" y="476250"/>
            <a:ext cx="12192000" cy="6381750"/>
          </a:xfrm>
          <a:prstGeom prst="triangle">
            <a:avLst>
              <a:gd name="adj" fmla="val 72813"/>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smtClean="0">
                <a:ln>
                  <a:noFill/>
                </a:ln>
                <a:solidFill>
                  <a:prstClr val="white"/>
                </a:solidFill>
                <a:effectLst/>
                <a:uLnTx/>
                <a:uFillTx/>
                <a:latin typeface="Microsoft Yi Baiti" panose="03000500000000000000" pitchFamily="66" charset="0"/>
                <a:ea typeface="Microsoft Yi Baiti" panose="03000500000000000000" pitchFamily="66" charset="0"/>
                <a:cs typeface="+mn-cs"/>
              </a:rPr>
              <a:t>15</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L’esperto risponde</a:t>
            </a:r>
          </a:p>
        </p:txBody>
      </p:sp>
      <p:sp>
        <p:nvSpPr>
          <p:cNvPr id="12" name="Segnaposto testo 7">
            <a:extLst>
              <a:ext uri="{FF2B5EF4-FFF2-40B4-BE49-F238E27FC236}">
                <a16:creationId xmlns:a16="http://schemas.microsoft.com/office/drawing/2014/main" id="{D335602E-1140-4CB3-BBA8-A2483E569201}"/>
              </a:ext>
            </a:extLst>
          </p:cNvPr>
          <p:cNvSpPr>
            <a:spLocks noGrp="1"/>
          </p:cNvSpPr>
          <p:nvPr>
            <p:ph type="body" sz="quarter" idx="17"/>
          </p:nvPr>
        </p:nvSpPr>
        <p:spPr>
          <a:xfrm>
            <a:off x="682772" y="941697"/>
            <a:ext cx="2464689" cy="1368366"/>
          </a:xfrm>
          <a:prstGeom prst="wedgeRoundRectCallout">
            <a:avLst/>
          </a:prstGeom>
          <a:solidFill>
            <a:schemeClr val="accent1">
              <a:lumMod val="75000"/>
            </a:schemeClr>
          </a:solidFill>
          <a:ln w="57150">
            <a:solidFill>
              <a:schemeClr val="accent3"/>
            </a:solidFill>
          </a:ln>
        </p:spPr>
        <p:txBody>
          <a:bodyPr>
            <a:normAutofit/>
          </a:bodyPr>
          <a:lstStyle/>
          <a:p>
            <a:pPr algn="just">
              <a:lnSpc>
                <a:spcPct val="120000"/>
              </a:lnSpc>
              <a:defRPr/>
            </a:pPr>
            <a:r>
              <a:rPr lang="it-IT" i="1" dirty="0" smtClean="0">
                <a:cs typeface="Arial" charset="0"/>
              </a:rPr>
              <a:t>Quali strumenti di investimento vi sono oltre a titoli di Stato, azioni, obbligazioni?</a:t>
            </a:r>
            <a:endParaRPr lang="it-IT" dirty="0">
              <a:cs typeface="Arial" charset="0"/>
            </a:endParaRPr>
          </a:p>
        </p:txBody>
      </p:sp>
      <p:sp>
        <p:nvSpPr>
          <p:cNvPr id="14" name="Segnaposto testo 7">
            <a:extLst>
              <a:ext uri="{FF2B5EF4-FFF2-40B4-BE49-F238E27FC236}">
                <a16:creationId xmlns:a16="http://schemas.microsoft.com/office/drawing/2014/main" id="{1D2A209F-5314-4ED3-BA8B-D41B28EBDE4F}"/>
              </a:ext>
            </a:extLst>
          </p:cNvPr>
          <p:cNvSpPr txBox="1">
            <a:spLocks/>
          </p:cNvSpPr>
          <p:nvPr/>
        </p:nvSpPr>
        <p:spPr>
          <a:xfrm>
            <a:off x="3376241"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i="1" dirty="0" smtClean="0">
                <a:ea typeface="+mj-ea"/>
                <a:cs typeface="Arial" charset="0"/>
              </a:rPr>
              <a:t>Quali sono i vantaggi e gli svantaggi degli strumenti alternativi?</a:t>
            </a:r>
            <a:endParaRPr lang="it-IT" i="1" dirty="0">
              <a:ea typeface="+mj-ea"/>
              <a:cs typeface="Arial"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7" name="Segnaposto testo 7">
            <a:extLst>
              <a:ext uri="{FF2B5EF4-FFF2-40B4-BE49-F238E27FC236}">
                <a16:creationId xmlns:a16="http://schemas.microsoft.com/office/drawing/2014/main" id="{3AAED16F-D11B-4E11-9EBC-632F9541F99C}"/>
              </a:ext>
            </a:extLst>
          </p:cNvPr>
          <p:cNvSpPr txBox="1">
            <a:spLocks/>
          </p:cNvSpPr>
          <p:nvPr/>
        </p:nvSpPr>
        <p:spPr>
          <a:xfrm>
            <a:off x="6066377"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it-IT" i="1" dirty="0" smtClean="0">
                <a:ea typeface="+mj-ea"/>
                <a:cs typeface="Arial" charset="0"/>
              </a:rPr>
              <a:t>Qual è lo strumento alternativo più rischioso fra quelli qui illustrati?</a:t>
            </a:r>
            <a:endParaRPr lang="it-IT" i="1" dirty="0">
              <a:ea typeface="+mj-ea"/>
              <a:cs typeface="Arial" charset="0"/>
            </a:endParaRPr>
          </a:p>
        </p:txBody>
      </p:sp>
      <p:sp>
        <p:nvSpPr>
          <p:cNvPr id="21" name="Segnaposto testo 7">
            <a:extLst>
              <a:ext uri="{FF2B5EF4-FFF2-40B4-BE49-F238E27FC236}">
                <a16:creationId xmlns:a16="http://schemas.microsoft.com/office/drawing/2014/main" id="{E9D34C42-C371-4B24-AF88-175848429470}"/>
              </a:ext>
            </a:extLst>
          </p:cNvPr>
          <p:cNvSpPr txBox="1">
            <a:spLocks/>
          </p:cNvSpPr>
          <p:nvPr/>
        </p:nvSpPr>
        <p:spPr>
          <a:xfrm>
            <a:off x="8905733"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i="1" dirty="0" smtClean="0">
                <a:ea typeface="+mj-ea"/>
                <a:cs typeface="Arial" charset="0"/>
              </a:rPr>
              <a:t>Quali rischi si annoverano fra quelli tipici degli </a:t>
            </a:r>
            <a:r>
              <a:rPr lang="it-IT" i="1" dirty="0" err="1" smtClean="0">
                <a:ea typeface="+mj-ea"/>
                <a:cs typeface="Arial" charset="0"/>
              </a:rPr>
              <a:t>hedge</a:t>
            </a:r>
            <a:r>
              <a:rPr lang="it-IT" i="1" dirty="0" smtClean="0">
                <a:ea typeface="+mj-ea"/>
                <a:cs typeface="Arial" charset="0"/>
              </a:rPr>
              <a:t> </a:t>
            </a:r>
            <a:r>
              <a:rPr lang="it-IT" i="1" dirty="0" err="1" smtClean="0">
                <a:ea typeface="+mj-ea"/>
                <a:cs typeface="Arial" charset="0"/>
              </a:rPr>
              <a:t>fund</a:t>
            </a:r>
            <a:r>
              <a:rPr lang="it-IT" i="1" dirty="0" smtClean="0">
                <a:ea typeface="+mj-ea"/>
                <a:cs typeface="Arial" charset="0"/>
              </a:rPr>
              <a:t>?</a:t>
            </a:r>
          </a:p>
        </p:txBody>
      </p:sp>
      <p:sp>
        <p:nvSpPr>
          <p:cNvPr id="13" name="Segnaposto testo 7">
            <a:extLst>
              <a:ext uri="{FF2B5EF4-FFF2-40B4-BE49-F238E27FC236}">
                <a16:creationId xmlns:a16="http://schemas.microsoft.com/office/drawing/2014/main" id="{030E7601-1BCD-4147-A51C-33FE13621765}"/>
              </a:ext>
            </a:extLst>
          </p:cNvPr>
          <p:cNvSpPr txBox="1">
            <a:spLocks/>
          </p:cNvSpPr>
          <p:nvPr/>
        </p:nvSpPr>
        <p:spPr>
          <a:xfrm>
            <a:off x="544810" y="3166710"/>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defRPr/>
            </a:pPr>
            <a:r>
              <a:rPr lang="it-IT" dirty="0" smtClean="0">
                <a:cs typeface="Arial" charset="0"/>
              </a:rPr>
              <a:t>Esistono molti altri strumenti di investimento, detti “alternativi”.</a:t>
            </a:r>
          </a:p>
          <a:p>
            <a:pPr>
              <a:lnSpc>
                <a:spcPct val="130000"/>
              </a:lnSpc>
              <a:defRPr/>
            </a:pPr>
            <a:r>
              <a:rPr lang="it-IT" dirty="0" smtClean="0">
                <a:cs typeface="Arial" charset="0"/>
              </a:rPr>
              <a:t>Fra questi, ricordiamo gli </a:t>
            </a:r>
            <a:r>
              <a:rPr lang="it-IT" dirty="0" err="1" smtClean="0">
                <a:cs typeface="Arial" charset="0"/>
              </a:rPr>
              <a:t>hedge</a:t>
            </a:r>
            <a:r>
              <a:rPr lang="it-IT" dirty="0" smtClean="0">
                <a:cs typeface="Arial" charset="0"/>
              </a:rPr>
              <a:t> </a:t>
            </a:r>
            <a:r>
              <a:rPr lang="it-IT" dirty="0" err="1" smtClean="0">
                <a:cs typeface="Arial" charset="0"/>
              </a:rPr>
              <a:t>fund</a:t>
            </a:r>
            <a:r>
              <a:rPr lang="it-IT" dirty="0" smtClean="0">
                <a:cs typeface="Arial" charset="0"/>
              </a:rPr>
              <a:t>, i fondi immobiliari, i fondi di private </a:t>
            </a:r>
            <a:r>
              <a:rPr lang="it-IT" dirty="0" err="1" smtClean="0">
                <a:cs typeface="Arial" charset="0"/>
              </a:rPr>
              <a:t>equity</a:t>
            </a:r>
            <a:r>
              <a:rPr lang="it-IT" dirty="0" smtClean="0">
                <a:cs typeface="Arial" charset="0"/>
              </a:rPr>
              <a:t> e le </a:t>
            </a:r>
            <a:r>
              <a:rPr lang="it-IT" dirty="0" err="1" smtClean="0">
                <a:cs typeface="Arial" charset="0"/>
              </a:rPr>
              <a:t>commodities</a:t>
            </a:r>
            <a:r>
              <a:rPr lang="it-IT" dirty="0" smtClean="0">
                <a:cs typeface="Arial" charset="0"/>
              </a:rPr>
              <a:t>.</a:t>
            </a:r>
            <a:endParaRPr lang="it-IT" dirty="0">
              <a:cs typeface="Arial" charset="0"/>
            </a:endParaRPr>
          </a:p>
        </p:txBody>
      </p:sp>
      <p:sp>
        <p:nvSpPr>
          <p:cNvPr id="15" name="Segnaposto testo 7">
            <a:extLst>
              <a:ext uri="{FF2B5EF4-FFF2-40B4-BE49-F238E27FC236}">
                <a16:creationId xmlns:a16="http://schemas.microsoft.com/office/drawing/2014/main" id="{2FBEB95A-A70B-4CAE-9849-97A449015A12}"/>
              </a:ext>
            </a:extLst>
          </p:cNvPr>
          <p:cNvSpPr txBox="1">
            <a:spLocks/>
          </p:cNvSpPr>
          <p:nvPr/>
        </p:nvSpPr>
        <p:spPr>
          <a:xfrm>
            <a:off x="3307260"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it-IT" dirty="0" smtClean="0">
                <a:cs typeface="Arial" charset="0"/>
              </a:rPr>
              <a:t>Tutti i fondi alternativi qui trattati hanno il vantaggio di una scarsa correlazione con gli </a:t>
            </a:r>
            <a:r>
              <a:rPr lang="it-IT" dirty="0" err="1" smtClean="0">
                <a:cs typeface="Arial" charset="0"/>
              </a:rPr>
              <a:t>asset</a:t>
            </a:r>
            <a:r>
              <a:rPr lang="it-IT" dirty="0" smtClean="0">
                <a:cs typeface="Arial" charset="0"/>
              </a:rPr>
              <a:t> tradizionali e consentono quindi  una maggior diversificazione del portafoglio. Ciascuno di essi ha poi proprie peculiarità, in particolare, i rischi  che si corrono variano a seconda dello strumento considerato.</a:t>
            </a:r>
            <a:endParaRPr lang="it-IT" dirty="0">
              <a:cs typeface="Arial" charset="0"/>
            </a:endParaRPr>
          </a:p>
        </p:txBody>
      </p:sp>
      <p:sp>
        <p:nvSpPr>
          <p:cNvPr id="18" name="Segnaposto testo 7">
            <a:extLst>
              <a:ext uri="{FF2B5EF4-FFF2-40B4-BE49-F238E27FC236}">
                <a16:creationId xmlns:a16="http://schemas.microsoft.com/office/drawing/2014/main" id="{07E1536A-CBFB-41AD-9122-A925A67AB611}"/>
              </a:ext>
            </a:extLst>
          </p:cNvPr>
          <p:cNvSpPr txBox="1">
            <a:spLocks/>
          </p:cNvSpPr>
          <p:nvPr/>
        </p:nvSpPr>
        <p:spPr>
          <a:xfrm>
            <a:off x="600072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it-IT" dirty="0" smtClean="0">
                <a:cs typeface="Arial" charset="0"/>
              </a:rPr>
              <a:t>Gli </a:t>
            </a:r>
            <a:r>
              <a:rPr lang="it-IT" dirty="0" err="1" smtClean="0">
                <a:cs typeface="Arial" charset="0"/>
              </a:rPr>
              <a:t>hedge</a:t>
            </a:r>
            <a:r>
              <a:rPr lang="it-IT" dirty="0" smtClean="0">
                <a:cs typeface="Arial" charset="0"/>
              </a:rPr>
              <a:t> </a:t>
            </a:r>
            <a:r>
              <a:rPr lang="it-IT" dirty="0" err="1" smtClean="0">
                <a:cs typeface="Arial" charset="0"/>
              </a:rPr>
              <a:t>fund</a:t>
            </a:r>
            <a:r>
              <a:rPr lang="it-IT" dirty="0" smtClean="0">
                <a:cs typeface="Arial" charset="0"/>
              </a:rPr>
              <a:t>, o fondi speculativi, sono senz’altro caratterizzati da maggior livello di rischio rispetto agli altri strumenti.  Nel  Testo Unico della Finanza (D. </a:t>
            </a:r>
            <a:r>
              <a:rPr lang="it-IT" dirty="0" err="1" smtClean="0">
                <a:cs typeface="Arial" charset="0"/>
              </a:rPr>
              <a:t>Lgs</a:t>
            </a:r>
            <a:r>
              <a:rPr lang="it-IT" dirty="0" smtClean="0">
                <a:cs typeface="Arial" charset="0"/>
              </a:rPr>
              <a:t>. 24/02/98 ,n.58 </a:t>
            </a:r>
            <a:br>
              <a:rPr lang="it-IT" dirty="0" smtClean="0">
                <a:cs typeface="Arial" charset="0"/>
              </a:rPr>
            </a:br>
            <a:r>
              <a:rPr lang="it-IT" dirty="0" smtClean="0">
                <a:cs typeface="Arial" charset="0"/>
              </a:rPr>
              <a:t>e successive modifiche) sono previste norme specifiche che ne regolamentano l’uso.</a:t>
            </a:r>
            <a:endParaRPr lang="it-IT" dirty="0">
              <a:cs typeface="Arial" charset="0"/>
            </a:endParaRPr>
          </a:p>
        </p:txBody>
      </p:sp>
      <p:sp>
        <p:nvSpPr>
          <p:cNvPr id="23" name="Segnaposto testo 7">
            <a:extLst>
              <a:ext uri="{FF2B5EF4-FFF2-40B4-BE49-F238E27FC236}">
                <a16:creationId xmlns:a16="http://schemas.microsoft.com/office/drawing/2014/main" id="{F49D8BF1-CE02-446F-BA87-BDD1F885AAFA}"/>
              </a:ext>
            </a:extLst>
          </p:cNvPr>
          <p:cNvSpPr txBox="1">
            <a:spLocks/>
          </p:cNvSpPr>
          <p:nvPr/>
        </p:nvSpPr>
        <p:spPr>
          <a:xfrm>
            <a:off x="876317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it-IT" dirty="0" smtClean="0">
                <a:cs typeface="Arial" charset="0"/>
              </a:rPr>
              <a:t>Rischio </a:t>
            </a:r>
            <a:r>
              <a:rPr lang="it-IT" dirty="0" err="1" smtClean="0">
                <a:cs typeface="Arial" charset="0"/>
              </a:rPr>
              <a:t>alpha</a:t>
            </a:r>
            <a:r>
              <a:rPr lang="it-IT" dirty="0" smtClean="0">
                <a:cs typeface="Arial" charset="0"/>
              </a:rPr>
              <a:t> (strategia, stile di gestione e scelte di investimento operate dal gestore), rischio di liquidità, rischio di mercato, rischio di credito,  rischio operativo.</a:t>
            </a:r>
            <a:endParaRPr lang="it-IT" dirty="0">
              <a:cs typeface="Arial" charset="0"/>
            </a:endParaRPr>
          </a:p>
        </p:txBody>
      </p:sp>
      <p:sp>
        <p:nvSpPr>
          <p:cNvPr id="16" name="Rettangolo arrotondato 15"/>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SVG, al clic sulle domande si aprono i box di risposta.</a:t>
            </a:r>
          </a:p>
          <a:p>
            <a:endParaRPr lang="it-IT" sz="1400" dirty="0"/>
          </a:p>
          <a:p>
            <a:endParaRPr lang="it-IT" sz="1400" b="1" dirty="0"/>
          </a:p>
          <a:p>
            <a:endParaRPr lang="it-IT" sz="1400" b="1" dirty="0"/>
          </a:p>
        </p:txBody>
      </p:sp>
    </p:spTree>
    <p:extLst>
      <p:ext uri="{BB962C8B-B14F-4D97-AF65-F5344CB8AC3E}">
        <p14:creationId xmlns:p14="http://schemas.microsoft.com/office/powerpoint/2010/main" val="4178948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smtClean="0">
                <a:latin typeface="Microsoft Yi Baiti" panose="03000500000000000000" pitchFamily="66" charset="0"/>
                <a:ea typeface="Microsoft Yi Baiti" panose="03000500000000000000" pitchFamily="66" charset="0"/>
              </a:rPr>
              <a:t>16</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Learning stop</a:t>
            </a:r>
          </a:p>
        </p:txBody>
      </p:sp>
      <p:sp>
        <p:nvSpPr>
          <p:cNvPr id="16" name="Segnaposto testo 7">
            <a:extLst>
              <a:ext uri="{FF2B5EF4-FFF2-40B4-BE49-F238E27FC236}">
                <a16:creationId xmlns:a16="http://schemas.microsoft.com/office/drawing/2014/main" id="{FCA1622D-041E-4120-9404-586FA559CCD1}"/>
              </a:ext>
            </a:extLst>
          </p:cNvPr>
          <p:cNvSpPr>
            <a:spLocks noGrp="1"/>
          </p:cNvSpPr>
          <p:nvPr>
            <p:ph type="body" sz="quarter" idx="17"/>
          </p:nvPr>
        </p:nvSpPr>
        <p:spPr>
          <a:xfrm>
            <a:off x="1032681" y="665620"/>
            <a:ext cx="9930891" cy="923150"/>
          </a:xfrm>
          <a:prstGeom prst="wedgeRoundRectCallout">
            <a:avLst>
              <a:gd name="adj1" fmla="val -17710"/>
              <a:gd name="adj2" fmla="val 58142"/>
              <a:gd name="adj3" fmla="val 16667"/>
            </a:avLst>
          </a:prstGeom>
          <a:solidFill>
            <a:srgbClr val="426B6F"/>
          </a:solidFill>
          <a:ln>
            <a:noFill/>
          </a:ln>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it-IT" sz="1800" i="1" dirty="0" smtClean="0">
                <a:solidFill>
                  <a:schemeClr val="tx1"/>
                </a:solidFill>
              </a:rPr>
              <a:t>Gli </a:t>
            </a:r>
            <a:r>
              <a:rPr lang="it-IT" sz="1800" i="1" dirty="0" err="1" smtClean="0">
                <a:solidFill>
                  <a:schemeClr val="tx1"/>
                </a:solidFill>
              </a:rPr>
              <a:t>hedge</a:t>
            </a:r>
            <a:r>
              <a:rPr lang="it-IT" sz="1800" i="1" dirty="0" smtClean="0">
                <a:solidFill>
                  <a:schemeClr val="tx1"/>
                </a:solidFill>
              </a:rPr>
              <a:t> </a:t>
            </a:r>
            <a:r>
              <a:rPr lang="it-IT" sz="1800" i="1" dirty="0" err="1" smtClean="0">
                <a:solidFill>
                  <a:schemeClr val="tx1"/>
                </a:solidFill>
              </a:rPr>
              <a:t>fund</a:t>
            </a:r>
            <a:r>
              <a:rPr lang="it-IT" sz="1800" i="1" dirty="0" smtClean="0">
                <a:solidFill>
                  <a:schemeClr val="tx1"/>
                </a:solidFill>
              </a:rPr>
              <a:t>, in Italia, possono</a:t>
            </a:r>
            <a:endParaRPr lang="it-IT" sz="1800" i="1" dirty="0">
              <a:solidFill>
                <a:schemeClr val="tx1"/>
              </a:solidFill>
            </a:endParaRPr>
          </a:p>
        </p:txBody>
      </p:sp>
      <p:sp>
        <p:nvSpPr>
          <p:cNvPr id="17" name="Segnaposto testo 7">
            <a:extLst>
              <a:ext uri="{FF2B5EF4-FFF2-40B4-BE49-F238E27FC236}">
                <a16:creationId xmlns:a16="http://schemas.microsoft.com/office/drawing/2014/main" id="{EB98D9BD-BC22-4143-A9ED-B7D32987B10E}"/>
              </a:ext>
            </a:extLst>
          </p:cNvPr>
          <p:cNvSpPr txBox="1">
            <a:spLocks/>
          </p:cNvSpPr>
          <p:nvPr/>
        </p:nvSpPr>
        <p:spPr>
          <a:xfrm>
            <a:off x="413581" y="3770965"/>
            <a:ext cx="2996369" cy="200118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smtClean="0"/>
              <a:t>Essere oggetto di sollecitazione di pubblico risparmio.</a:t>
            </a:r>
            <a:endParaRPr lang="it-IT" sz="1600" dirty="0"/>
          </a:p>
        </p:txBody>
      </p:sp>
      <p:pic>
        <p:nvPicPr>
          <p:cNvPr id="18" name="Immagine 17">
            <a:extLst>
              <a:ext uri="{FF2B5EF4-FFF2-40B4-BE49-F238E27FC236}">
                <a16:creationId xmlns:a16="http://schemas.microsoft.com/office/drawing/2014/main" id="{08B0BD39-4009-400F-BA34-32995A8CBDD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356056" y="2953892"/>
            <a:ext cx="810936" cy="810936"/>
          </a:xfrm>
          <a:prstGeom prst="rect">
            <a:avLst/>
          </a:prstGeom>
        </p:spPr>
      </p:pic>
      <p:pic>
        <p:nvPicPr>
          <p:cNvPr id="19" name="Immagine 18">
            <a:extLst>
              <a:ext uri="{FF2B5EF4-FFF2-40B4-BE49-F238E27FC236}">
                <a16:creationId xmlns:a16="http://schemas.microsoft.com/office/drawing/2014/main" id="{B286E357-1027-4805-9E07-4A5FE177C372}"/>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276575" y="2850760"/>
            <a:ext cx="810936" cy="810936"/>
          </a:xfrm>
          <a:prstGeom prst="rect">
            <a:avLst/>
          </a:prstGeom>
        </p:spPr>
      </p:pic>
      <p:pic>
        <p:nvPicPr>
          <p:cNvPr id="21" name="Immagine 20">
            <a:extLst>
              <a:ext uri="{FF2B5EF4-FFF2-40B4-BE49-F238E27FC236}">
                <a16:creationId xmlns:a16="http://schemas.microsoft.com/office/drawing/2014/main" id="{2EEA935A-7BF4-48CA-9E1C-380E3CD4D6B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531919" y="2922864"/>
            <a:ext cx="810936" cy="810936"/>
          </a:xfrm>
          <a:prstGeom prst="rect">
            <a:avLst/>
          </a:prstGeom>
        </p:spPr>
      </p:pic>
      <p:pic>
        <p:nvPicPr>
          <p:cNvPr id="22" name="Immagine 21">
            <a:extLst>
              <a:ext uri="{FF2B5EF4-FFF2-40B4-BE49-F238E27FC236}">
                <a16:creationId xmlns:a16="http://schemas.microsoft.com/office/drawing/2014/main" id="{B34726F8-5FE8-4E15-932E-C2E12B569079}"/>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594329" y="2822503"/>
            <a:ext cx="810936" cy="810936"/>
          </a:xfrm>
          <a:prstGeom prst="rect">
            <a:avLst/>
          </a:prstGeom>
        </p:spPr>
      </p:pic>
      <p:sp>
        <p:nvSpPr>
          <p:cNvPr id="23" name="Segnaposto testo 7">
            <a:extLst>
              <a:ext uri="{FF2B5EF4-FFF2-40B4-BE49-F238E27FC236}">
                <a16:creationId xmlns:a16="http://schemas.microsoft.com/office/drawing/2014/main" id="{4A67FF13-402A-4E84-A051-62BD0CA448D0}"/>
              </a:ext>
            </a:extLst>
          </p:cNvPr>
          <p:cNvSpPr txBox="1">
            <a:spLocks/>
          </p:cNvSpPr>
          <p:nvPr/>
        </p:nvSpPr>
        <p:spPr>
          <a:xfrm>
            <a:off x="3594126" y="3792393"/>
            <a:ext cx="2746766" cy="167495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smtClean="0"/>
              <a:t>Avere una sottoscrizione minima iniziale di  300.000 euro.</a:t>
            </a:r>
            <a:endParaRPr lang="it-IT" sz="1600" dirty="0"/>
          </a:p>
        </p:txBody>
      </p:sp>
      <p:sp>
        <p:nvSpPr>
          <p:cNvPr id="30" name="Rettangolo arrotondato 23">
            <a:extLst>
              <a:ext uri="{FF2B5EF4-FFF2-40B4-BE49-F238E27FC236}">
                <a16:creationId xmlns:a16="http://schemas.microsoft.com/office/drawing/2014/main" id="{61BB96AD-C654-43EF-886F-9E42B0324C47}"/>
              </a:ext>
            </a:extLst>
          </p:cNvPr>
          <p:cNvSpPr/>
          <p:nvPr/>
        </p:nvSpPr>
        <p:spPr>
          <a:xfrm>
            <a:off x="4898399" y="5502946"/>
            <a:ext cx="2083685" cy="365760"/>
          </a:xfrm>
          <a:prstGeom prst="roundRect">
            <a:avLst/>
          </a:prstGeom>
          <a:solidFill>
            <a:srgbClr val="426B6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ts val="1000"/>
              </a:spcBef>
              <a:spcAft>
                <a:spcPts val="0"/>
              </a:spcAft>
              <a:buClrTx/>
              <a:buSzTx/>
              <a:buFontTx/>
              <a:buNone/>
              <a:tabLst/>
              <a:defRPr/>
            </a:pPr>
            <a:r>
              <a:rPr kumimoji="0" lang="it-IT" sz="1800" b="1" i="0" u="none" strike="noStrike" kern="1200" cap="none" spc="0" normalizeH="0" baseline="0" noProof="0" dirty="0">
                <a:ln>
                  <a:noFill/>
                </a:ln>
                <a:solidFill>
                  <a:prstClr val="white"/>
                </a:solidFill>
                <a:effectLst/>
                <a:uLnTx/>
                <a:uFillTx/>
                <a:latin typeface="Articulate" panose="02000503040000020004" pitchFamily="2" charset="0"/>
                <a:ea typeface="+mn-ea"/>
                <a:cs typeface="Gisha" panose="020B0502040204020203" pitchFamily="34" charset="-79"/>
              </a:rPr>
              <a:t>Conferma</a:t>
            </a:r>
          </a:p>
        </p:txBody>
      </p:sp>
      <p:sp>
        <p:nvSpPr>
          <p:cNvPr id="15" name="Segnaposto testo 7">
            <a:extLst>
              <a:ext uri="{FF2B5EF4-FFF2-40B4-BE49-F238E27FC236}">
                <a16:creationId xmlns:a16="http://schemas.microsoft.com/office/drawing/2014/main" id="{4A67FF13-402A-4E84-A051-62BD0CA448D0}"/>
              </a:ext>
            </a:extLst>
          </p:cNvPr>
          <p:cNvSpPr txBox="1">
            <a:spLocks/>
          </p:cNvSpPr>
          <p:nvPr/>
        </p:nvSpPr>
        <p:spPr>
          <a:xfrm>
            <a:off x="6647590" y="3767525"/>
            <a:ext cx="2166693" cy="16236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smtClean="0"/>
              <a:t>Essere istituiti e gestiti solo da SGR  specializzate.</a:t>
            </a:r>
          </a:p>
          <a:p>
            <a:endParaRPr lang="it-IT" sz="1600" dirty="0" smtClean="0"/>
          </a:p>
          <a:p>
            <a:pPr>
              <a:lnSpc>
                <a:spcPct val="150000"/>
              </a:lnSpc>
            </a:pPr>
            <a:endParaRPr lang="it-IT" sz="1600" dirty="0"/>
          </a:p>
        </p:txBody>
      </p:sp>
      <p:sp>
        <p:nvSpPr>
          <p:cNvPr id="25" name="Rettangolo arrotondato 24"/>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Test in </a:t>
            </a:r>
            <a:r>
              <a:rPr lang="it-IT" sz="1400" dirty="0" err="1"/>
              <a:t>svg</a:t>
            </a:r>
            <a:r>
              <a:rPr lang="it-IT" sz="1400" dirty="0"/>
              <a:t>, la risposta corretta è quella verde. Al clic su conferma si scopre il feedback (testo nelle note di questa slide)</a:t>
            </a:r>
            <a:endParaRPr lang="it-IT" sz="1400" b="1" dirty="0"/>
          </a:p>
        </p:txBody>
      </p:sp>
      <p:sp>
        <p:nvSpPr>
          <p:cNvPr id="26" name="Segnaposto testo 7">
            <a:extLst>
              <a:ext uri="{FF2B5EF4-FFF2-40B4-BE49-F238E27FC236}">
                <a16:creationId xmlns:a16="http://schemas.microsoft.com/office/drawing/2014/main" id="{EB98D9BD-BC22-4143-A9ED-B7D32987B10E}"/>
              </a:ext>
            </a:extLst>
          </p:cNvPr>
          <p:cNvSpPr txBox="1">
            <a:spLocks/>
          </p:cNvSpPr>
          <p:nvPr/>
        </p:nvSpPr>
        <p:spPr>
          <a:xfrm>
            <a:off x="8907637" y="3770965"/>
            <a:ext cx="3284363" cy="194403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smtClean="0"/>
              <a:t>Avere fino a 250 partecipanti.</a:t>
            </a:r>
            <a:endParaRPr lang="it-IT" sz="1600" dirty="0"/>
          </a:p>
        </p:txBody>
      </p:sp>
    </p:spTree>
    <p:extLst>
      <p:ext uri="{BB962C8B-B14F-4D97-AF65-F5344CB8AC3E}">
        <p14:creationId xmlns:p14="http://schemas.microsoft.com/office/powerpoint/2010/main" val="226075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3" name="Rettangolo 32">
            <a:extLst>
              <a:ext uri="{FF2B5EF4-FFF2-40B4-BE49-F238E27FC236}">
                <a16:creationId xmlns:a16="http://schemas.microsoft.com/office/drawing/2014/main" id="{6A666111-48B8-4545-8DBB-7AF89FD58BEF}"/>
              </a:ext>
            </a:extLst>
          </p:cNvPr>
          <p:cNvSpPr/>
          <p:nvPr/>
        </p:nvSpPr>
        <p:spPr>
          <a:xfrm>
            <a:off x="0" y="1639012"/>
            <a:ext cx="2971800" cy="524243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9220" name="Picture 4"/>
          <p:cNvPicPr>
            <a:picLocks noChangeAspect="1" noChangeArrowheads="1"/>
          </p:cNvPicPr>
          <p:nvPr/>
        </p:nvPicPr>
        <p:blipFill>
          <a:blip r:embed="rId3"/>
          <a:stretch>
            <a:fillRect/>
          </a:stretch>
        </p:blipFill>
        <p:spPr bwMode="auto">
          <a:xfrm>
            <a:off x="1" y="526985"/>
            <a:ext cx="2952750" cy="1961034"/>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Scenario</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576517" y="19637"/>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a:t>
            </a:r>
            <a:endParaRPr lang="it-IT" sz="1600" dirty="0">
              <a:latin typeface="Microsoft Yi Baiti" panose="03000500000000000000" pitchFamily="66" charset="0"/>
              <a:ea typeface="Microsoft Yi Baiti" panose="03000500000000000000" pitchFamily="66" charset="0"/>
            </a:endParaRPr>
          </a:p>
        </p:txBody>
      </p:sp>
      <p:sp>
        <p:nvSpPr>
          <p:cNvPr id="39" name="Rettangolo 38">
            <a:extLst>
              <a:ext uri="{FF2B5EF4-FFF2-40B4-BE49-F238E27FC236}">
                <a16:creationId xmlns:a16="http://schemas.microsoft.com/office/drawing/2014/main" id="{3D044AC9-C6B6-4F3F-9D7F-A0EEE1C75AD2}"/>
              </a:ext>
            </a:extLst>
          </p:cNvPr>
          <p:cNvSpPr/>
          <p:nvPr/>
        </p:nvSpPr>
        <p:spPr>
          <a:xfrm>
            <a:off x="3064835" y="609584"/>
            <a:ext cx="2971800" cy="6248416"/>
          </a:xfrm>
          <a:prstGeom prst="rect">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39">
            <a:extLst>
              <a:ext uri="{FF2B5EF4-FFF2-40B4-BE49-F238E27FC236}">
                <a16:creationId xmlns:a16="http://schemas.microsoft.com/office/drawing/2014/main" id="{A2DBA2A7-A6BC-4EB2-AA72-CF9832627874}"/>
              </a:ext>
            </a:extLst>
          </p:cNvPr>
          <p:cNvSpPr/>
          <p:nvPr/>
        </p:nvSpPr>
        <p:spPr>
          <a:xfrm>
            <a:off x="6153150" y="1811540"/>
            <a:ext cx="2971800" cy="504645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40">
            <a:extLst>
              <a:ext uri="{FF2B5EF4-FFF2-40B4-BE49-F238E27FC236}">
                <a16:creationId xmlns:a16="http://schemas.microsoft.com/office/drawing/2014/main" id="{19737189-C7F0-4B80-860D-548E2EDC43AC}"/>
              </a:ext>
            </a:extLst>
          </p:cNvPr>
          <p:cNvSpPr/>
          <p:nvPr/>
        </p:nvSpPr>
        <p:spPr>
          <a:xfrm>
            <a:off x="9220200" y="1505542"/>
            <a:ext cx="2971800" cy="535245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6" y="2694216"/>
            <a:ext cx="2702943" cy="2020004"/>
          </a:xfrm>
        </p:spPr>
        <p:txBody>
          <a:bodyPr>
            <a:normAutofit/>
          </a:bodyPr>
          <a:lstStyle/>
          <a:p>
            <a:r>
              <a:rPr lang="it-IT" sz="1600" dirty="0"/>
              <a:t>Quali strumenti di investimento esistono oltre a titoli di Stato, azioni, obbligazioni?</a:t>
            </a:r>
          </a:p>
          <a:p>
            <a:endParaRPr lang="it-IT" sz="1600" dirty="0">
              <a:cs typeface="Arial" charset="0"/>
            </a:endParaRPr>
          </a:p>
        </p:txBody>
      </p:sp>
      <p:sp>
        <p:nvSpPr>
          <p:cNvPr id="69" name="Segnaposto testo 7">
            <a:extLst>
              <a:ext uri="{FF2B5EF4-FFF2-40B4-BE49-F238E27FC236}">
                <a16:creationId xmlns:a16="http://schemas.microsoft.com/office/drawing/2014/main" id="{F2CD7C70-B322-476A-A001-2A0AF494982C}"/>
              </a:ext>
            </a:extLst>
          </p:cNvPr>
          <p:cNvSpPr txBox="1">
            <a:spLocks/>
          </p:cNvSpPr>
          <p:nvPr/>
        </p:nvSpPr>
        <p:spPr>
          <a:xfrm>
            <a:off x="3321170" y="2694216"/>
            <a:ext cx="25778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defRPr/>
            </a:pPr>
            <a:r>
              <a:rPr lang="it-IT" sz="1600" dirty="0" smtClean="0"/>
              <a:t>Quali sono i vantaggi e gli svantaggi degli strumenti alternativi?</a:t>
            </a:r>
            <a:endParaRPr lang="it-IT" sz="1600" dirty="0"/>
          </a:p>
        </p:txBody>
      </p:sp>
      <p:sp>
        <p:nvSpPr>
          <p:cNvPr id="70" name="Segnaposto testo 7">
            <a:extLst>
              <a:ext uri="{FF2B5EF4-FFF2-40B4-BE49-F238E27FC236}">
                <a16:creationId xmlns:a16="http://schemas.microsoft.com/office/drawing/2014/main" id="{2036D021-4959-410B-9EA9-F240321A8817}"/>
              </a:ext>
            </a:extLst>
          </p:cNvPr>
          <p:cNvSpPr txBox="1">
            <a:spLocks/>
          </p:cNvSpPr>
          <p:nvPr/>
        </p:nvSpPr>
        <p:spPr>
          <a:xfrm>
            <a:off x="6369170"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smtClean="0"/>
              <a:t>Quale correlazione hanno gli strumenti alternativi  con gli </a:t>
            </a:r>
            <a:r>
              <a:rPr lang="it-IT" sz="1600" dirty="0" err="1" smtClean="0"/>
              <a:t>asset</a:t>
            </a:r>
            <a:r>
              <a:rPr lang="it-IT" sz="1600" dirty="0" smtClean="0"/>
              <a:t> tradizionali?</a:t>
            </a:r>
            <a:endParaRPr lang="it-IT" sz="1600" dirty="0"/>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466053"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it-IT" sz="1600" dirty="0"/>
          </a:p>
        </p:txBody>
      </p:sp>
      <p:sp>
        <p:nvSpPr>
          <p:cNvPr id="30" name="Rettangolo arrotondato 29"/>
          <p:cNvSpPr/>
          <p:nvPr/>
        </p:nvSpPr>
        <p:spPr>
          <a:xfrm>
            <a:off x="1074802" y="102568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1" name="Rettangolo arrotondato 30"/>
          <p:cNvSpPr/>
          <p:nvPr/>
        </p:nvSpPr>
        <p:spPr>
          <a:xfrm>
            <a:off x="-4754879" y="-1"/>
            <a:ext cx="4536990"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smtClean="0"/>
              <a:t>Immagini</a:t>
            </a:r>
          </a:p>
          <a:p>
            <a:endParaRPr lang="it-IT" sz="1400" b="1" dirty="0" smtClean="0"/>
          </a:p>
          <a:p>
            <a:endParaRPr lang="it-IT" sz="1400" b="1" dirty="0" smtClean="0"/>
          </a:p>
          <a:p>
            <a:pPr marL="342900" indent="-342900">
              <a:buAutoNum type="arabicPeriod"/>
            </a:pPr>
            <a:r>
              <a:rPr lang="it-IT" sz="1400" dirty="0" smtClean="0">
                <a:hlinkClick r:id="rId4"/>
              </a:rPr>
              <a:t>https://www.pexels.com/photo/abundance-agricultural-agriculture-arm-226615/</a:t>
            </a:r>
            <a:endParaRPr lang="it-IT" sz="1400" dirty="0" smtClean="0"/>
          </a:p>
          <a:p>
            <a:pPr marL="342900" indent="-342900"/>
            <a:endParaRPr lang="it-IT" sz="1400" b="1" dirty="0" smtClean="0"/>
          </a:p>
          <a:p>
            <a:pPr marL="342900" indent="-342900">
              <a:buAutoNum type="arabicPeriod" startAt="2"/>
            </a:pPr>
            <a:r>
              <a:rPr lang="it-IT" sz="1400" b="1" dirty="0" smtClean="0">
                <a:hlinkClick r:id="rId5"/>
              </a:rPr>
              <a:t>https://www.pexels.com/photo/four-rock-formation-668353/</a:t>
            </a:r>
            <a:endParaRPr lang="it-IT" sz="1400" b="1" dirty="0" smtClean="0"/>
          </a:p>
          <a:p>
            <a:endParaRPr lang="it-IT" sz="1400" b="1" dirty="0" smtClean="0">
              <a:hlinkClick r:id="rId6"/>
            </a:endParaRPr>
          </a:p>
          <a:p>
            <a:r>
              <a:rPr lang="it-IT" sz="1400" b="1" dirty="0" smtClean="0">
                <a:hlinkClick r:id="rId6"/>
              </a:rPr>
              <a:t>3  </a:t>
            </a:r>
            <a:r>
              <a:rPr lang="it-IT" sz="1400" dirty="0" smtClean="0">
                <a:hlinkClick r:id="rId6"/>
              </a:rPr>
              <a:t>https://pixabay.com/en/dollar-exchange-rate-world-economy-544949/</a:t>
            </a:r>
            <a:r>
              <a:rPr lang="it-IT" sz="1400" dirty="0" smtClean="0"/>
              <a:t>  </a:t>
            </a:r>
          </a:p>
          <a:p>
            <a:pPr marL="342900" indent="-342900"/>
            <a:endParaRPr lang="it-IT" sz="1400" dirty="0"/>
          </a:p>
          <a:p>
            <a:pPr marL="342900" indent="-342900"/>
            <a:r>
              <a:rPr lang="it-IT" sz="1400" dirty="0" smtClean="0"/>
              <a:t>4.  </a:t>
            </a:r>
            <a:r>
              <a:rPr lang="it-IT" sz="1400" dirty="0" smtClean="0">
                <a:latin typeface="Gisha" panose="020B0502040204020203" pitchFamily="34" charset="-79"/>
                <a:cs typeface="Gisha" panose="020B0502040204020203" pitchFamily="34" charset="-79"/>
              </a:rPr>
              <a:t>https://www.pexels.com/photo/board-game-chance-fun-gambling-279008/</a:t>
            </a:r>
          </a:p>
          <a:p>
            <a:pPr marL="342900" indent="-342900"/>
            <a:endParaRPr lang="it-IT" sz="1400" dirty="0"/>
          </a:p>
        </p:txBody>
      </p:sp>
      <p:pic>
        <p:nvPicPr>
          <p:cNvPr id="9222" name="Picture 6"/>
          <p:cNvPicPr>
            <a:picLocks noChangeAspect="1" noChangeArrowheads="1"/>
          </p:cNvPicPr>
          <p:nvPr/>
        </p:nvPicPr>
        <p:blipFill>
          <a:blip r:embed="rId7"/>
          <a:stretch>
            <a:fillRect/>
          </a:stretch>
        </p:blipFill>
        <p:spPr bwMode="auto">
          <a:xfrm>
            <a:off x="3048000" y="511182"/>
            <a:ext cx="3086100" cy="1884324"/>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19" name="Rettangolo arrotondato 18"/>
          <p:cNvSpPr/>
          <p:nvPr/>
        </p:nvSpPr>
        <p:spPr>
          <a:xfrm>
            <a:off x="5338962" y="115108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pic>
        <p:nvPicPr>
          <p:cNvPr id="9224" name="Picture 8"/>
          <p:cNvPicPr>
            <a:picLocks noChangeAspect="1" noChangeArrowheads="1"/>
          </p:cNvPicPr>
          <p:nvPr/>
        </p:nvPicPr>
        <p:blipFill>
          <a:blip r:embed="rId8" cstate="print"/>
          <a:stretch>
            <a:fillRect/>
          </a:stretch>
        </p:blipFill>
        <p:spPr bwMode="auto">
          <a:xfrm>
            <a:off x="6172200" y="454497"/>
            <a:ext cx="2952750" cy="1940814"/>
          </a:xfrm>
          <a:prstGeom prst="flowChartDocument">
            <a:avLst/>
          </a:prstGeom>
          <a:noFill/>
          <a:extLst>
            <a:ext uri="{909E8E84-426E-40DD-AFC4-6F175D3DCCD1}">
              <a14:hiddenFill xmlns:a14="http://schemas.microsoft.com/office/drawing/2010/main">
                <a:solidFill>
                  <a:srgbClr val="FFFFFF"/>
                </a:solidFill>
              </a14:hiddenFill>
            </a:ext>
          </a:extLst>
        </p:spPr>
      </p:pic>
      <p:pic>
        <p:nvPicPr>
          <p:cNvPr id="9226" name="Picture 10"/>
          <p:cNvPicPr>
            <a:picLocks noChangeAspect="1" noChangeArrowheads="1"/>
          </p:cNvPicPr>
          <p:nvPr/>
        </p:nvPicPr>
        <p:blipFill>
          <a:blip r:embed="rId9"/>
          <a:stretch>
            <a:fillRect/>
          </a:stretch>
        </p:blipFill>
        <p:spPr bwMode="auto">
          <a:xfrm>
            <a:off x="9182100" y="460835"/>
            <a:ext cx="3009900" cy="1985915"/>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17" name="Rettangolo arrotondato 16"/>
          <p:cNvSpPr/>
          <p:nvPr/>
        </p:nvSpPr>
        <p:spPr>
          <a:xfrm>
            <a:off x="10468515" y="1554057"/>
            <a:ext cx="351885" cy="3699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32" name="Rettangolo arrotondato 31"/>
          <p:cNvSpPr/>
          <p:nvPr/>
        </p:nvSpPr>
        <p:spPr>
          <a:xfrm>
            <a:off x="7399433" y="102178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22" name="Segnaposto testo 7">
            <a:extLst>
              <a:ext uri="{FF2B5EF4-FFF2-40B4-BE49-F238E27FC236}">
                <a16:creationId xmlns:a16="http://schemas.microsoft.com/office/drawing/2014/main" id="{2036D021-4959-410B-9EA9-F240321A8817}"/>
              </a:ext>
            </a:extLst>
          </p:cNvPr>
          <p:cNvSpPr txBox="1">
            <a:spLocks/>
          </p:cNvSpPr>
          <p:nvPr/>
        </p:nvSpPr>
        <p:spPr>
          <a:xfrm>
            <a:off x="9578197" y="2738717"/>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smtClean="0"/>
              <a:t>Perché gli strumenti alternativi permettono di diversificare maggiormente il rischio?</a:t>
            </a:r>
            <a:endParaRPr lang="it-IT" sz="1600" dirty="0"/>
          </a:p>
        </p:txBody>
      </p:sp>
    </p:spTree>
    <p:extLst>
      <p:ext uri="{BB962C8B-B14F-4D97-AF65-F5344CB8AC3E}">
        <p14:creationId xmlns:p14="http://schemas.microsoft.com/office/powerpoint/2010/main" val="345341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id="{8AA135C1-60F5-41E3-BC26-F98C1F4A1A9A}"/>
              </a:ext>
            </a:extLst>
          </p:cNvPr>
          <p:cNvSpPr/>
          <p:nvPr/>
        </p:nvSpPr>
        <p:spPr>
          <a:xfrm>
            <a:off x="0" y="3372798"/>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Elaborazione 13">
            <a:extLst>
              <a:ext uri="{FF2B5EF4-FFF2-40B4-BE49-F238E27FC236}">
                <a16:creationId xmlns:a16="http://schemas.microsoft.com/office/drawing/2014/main" id="{D196522F-FD5B-4D98-8E11-918D3F154707}"/>
              </a:ext>
            </a:extLst>
          </p:cNvPr>
          <p:cNvSpPr/>
          <p:nvPr/>
        </p:nvSpPr>
        <p:spPr>
          <a:xfrm>
            <a:off x="-15240" y="408528"/>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2</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Strumenti a bassa correlazione con gli </a:t>
            </a:r>
            <a:r>
              <a:rPr lang="it-IT" sz="3200" dirty="0" err="1" smtClean="0">
                <a:solidFill>
                  <a:schemeClr val="tx1"/>
                </a:solidFill>
                <a:latin typeface="Microsoft Yi Baiti" panose="03000500000000000000" pitchFamily="66" charset="0"/>
                <a:ea typeface="Microsoft Yi Baiti" panose="03000500000000000000" pitchFamily="66" charset="0"/>
              </a:rPr>
              <a:t>asset</a:t>
            </a:r>
            <a:r>
              <a:rPr lang="it-IT" sz="3200" dirty="0" smtClean="0">
                <a:solidFill>
                  <a:schemeClr val="tx1"/>
                </a:solidFill>
                <a:latin typeface="Microsoft Yi Baiti" panose="03000500000000000000" pitchFamily="66" charset="0"/>
                <a:ea typeface="Microsoft Yi Baiti" panose="03000500000000000000" pitchFamily="66" charset="0"/>
              </a:rPr>
              <a:t> tradizionali</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9" name="Rettangolo arrotondato 18"/>
          <p:cNvSpPr/>
          <p:nvPr/>
        </p:nvSpPr>
        <p:spPr>
          <a:xfrm>
            <a:off x="10242508" y="31658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pic>
        <p:nvPicPr>
          <p:cNvPr id="22" name="Picture 4"/>
          <p:cNvPicPr>
            <a:picLocks noChangeAspect="1" noChangeArrowheads="1"/>
          </p:cNvPicPr>
          <p:nvPr/>
        </p:nvPicPr>
        <p:blipFill>
          <a:blip r:embed="rId3">
            <a:duotone>
              <a:schemeClr val="accent5">
                <a:shade val="45000"/>
                <a:satMod val="135000"/>
              </a:schemeClr>
              <a:prstClr val="white"/>
            </a:duotone>
          </a:blip>
          <a:stretch>
            <a:fillRect/>
          </a:stretch>
        </p:blipFill>
        <p:spPr bwMode="auto">
          <a:xfrm rot="5400000">
            <a:off x="6626977" y="1308218"/>
            <a:ext cx="6362696" cy="4736868"/>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28" name="Rettangolo arrotondato 27"/>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Immagine</a:t>
            </a:r>
            <a:r>
              <a:rPr lang="it-IT" sz="1400" dirty="0"/>
              <a:t> </a:t>
            </a:r>
          </a:p>
          <a:p>
            <a:r>
              <a:rPr lang="it-IT" sz="1400" dirty="0" smtClean="0">
                <a:hlinkClick r:id="rId4"/>
              </a:rPr>
              <a:t>https://pixabay.com/en/dollar-exchange-rate-world-economy-544949/</a:t>
            </a:r>
            <a:r>
              <a:rPr lang="it-IT" sz="1400" dirty="0" smtClean="0"/>
              <a:t>  </a:t>
            </a:r>
          </a:p>
          <a:p>
            <a:endParaRPr lang="it-IT" sz="1400" dirty="0" smtClean="0"/>
          </a:p>
          <a:p>
            <a:r>
              <a:rPr lang="it-IT" sz="1400" dirty="0" smtClean="0"/>
              <a:t>ricolorata</a:t>
            </a:r>
            <a:endParaRPr lang="it-IT" sz="1400" dirty="0"/>
          </a:p>
        </p:txBody>
      </p:sp>
      <p:sp>
        <p:nvSpPr>
          <p:cNvPr id="25" name="CasellaDiTesto 24">
            <a:extLst>
              <a:ext uri="{FF2B5EF4-FFF2-40B4-BE49-F238E27FC236}">
                <a16:creationId xmlns:a16="http://schemas.microsoft.com/office/drawing/2014/main" id="{27186AD6-060E-4A5F-9A0A-AF35D77334FB}"/>
              </a:ext>
            </a:extLst>
          </p:cNvPr>
          <p:cNvSpPr txBox="1"/>
          <p:nvPr/>
        </p:nvSpPr>
        <p:spPr>
          <a:xfrm>
            <a:off x="0" y="697478"/>
            <a:ext cx="7845122" cy="959237"/>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Focus  </a:t>
            </a:r>
            <a:endParaRPr lang="it-IT" sz="2400" b="1" dirty="0">
              <a:latin typeface="Tempus Sans ITC" panose="04020404030D07020202" pitchFamily="82" charset="0"/>
              <a:cs typeface="Gisha" panose="020B0502040204020203" pitchFamily="34" charset="-79"/>
            </a:endParaRPr>
          </a:p>
          <a:p>
            <a:pPr lvl="0" defTabSz="914400">
              <a:spcBef>
                <a:spcPts val="1000"/>
              </a:spcBef>
              <a:defRPr/>
            </a:pPr>
            <a:endParaRPr lang="it-IT" sz="2400" b="1" dirty="0" smtClean="0">
              <a:latin typeface="Tempus Sans ITC" panose="04020404030D07020202" pitchFamily="82" charset="0"/>
              <a:cs typeface="Gisha" panose="020B0502040204020203" pitchFamily="34" charset="-79"/>
            </a:endParaRPr>
          </a:p>
        </p:txBody>
      </p:sp>
      <p:sp>
        <p:nvSpPr>
          <p:cNvPr id="3" name="Rettangolo arrotondato 2"/>
          <p:cNvSpPr/>
          <p:nvPr/>
        </p:nvSpPr>
        <p:spPr>
          <a:xfrm>
            <a:off x="457201" y="2236877"/>
            <a:ext cx="2647950" cy="27772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FONDI IMMOBILIARI</a:t>
            </a:r>
            <a:endParaRPr lang="it-IT" dirty="0"/>
          </a:p>
        </p:txBody>
      </p:sp>
      <p:sp>
        <p:nvSpPr>
          <p:cNvPr id="32" name="Rettangolo arrotondato 31"/>
          <p:cNvSpPr/>
          <p:nvPr/>
        </p:nvSpPr>
        <p:spPr>
          <a:xfrm>
            <a:off x="399681" y="1451656"/>
            <a:ext cx="2731446" cy="34250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HEDGE FUND</a:t>
            </a:r>
            <a:endParaRPr lang="it-IT" dirty="0"/>
          </a:p>
        </p:txBody>
      </p:sp>
      <p:sp>
        <p:nvSpPr>
          <p:cNvPr id="44" name="Rettangolo arrotondato 43"/>
          <p:cNvSpPr/>
          <p:nvPr/>
        </p:nvSpPr>
        <p:spPr>
          <a:xfrm>
            <a:off x="450400" y="2983951"/>
            <a:ext cx="2678995" cy="41907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PRIVATE EQUITY</a:t>
            </a:r>
            <a:endParaRPr lang="it-IT" dirty="0"/>
          </a:p>
        </p:txBody>
      </p:sp>
      <p:sp>
        <p:nvSpPr>
          <p:cNvPr id="45" name="Rettangolo arrotondato 44"/>
          <p:cNvSpPr/>
          <p:nvPr/>
        </p:nvSpPr>
        <p:spPr>
          <a:xfrm>
            <a:off x="2728267" y="653633"/>
            <a:ext cx="414984" cy="33696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12" name="CasellaDiTesto 11"/>
          <p:cNvSpPr txBox="1"/>
          <p:nvPr/>
        </p:nvSpPr>
        <p:spPr>
          <a:xfrm>
            <a:off x="15522385" y="3893730"/>
            <a:ext cx="45719" cy="369332"/>
          </a:xfrm>
          <a:prstGeom prst="rect">
            <a:avLst/>
          </a:prstGeom>
          <a:noFill/>
        </p:spPr>
        <p:txBody>
          <a:bodyPr wrap="square" rtlCol="0">
            <a:spAutoFit/>
          </a:bodyPr>
          <a:lstStyle/>
          <a:p>
            <a:endParaRPr lang="it-IT" dirty="0"/>
          </a:p>
        </p:txBody>
      </p:sp>
      <p:sp>
        <p:nvSpPr>
          <p:cNvPr id="47" name="Rettangolo arrotondato 46"/>
          <p:cNvSpPr/>
          <p:nvPr/>
        </p:nvSpPr>
        <p:spPr>
          <a:xfrm>
            <a:off x="0" y="797506"/>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2-4</a:t>
            </a:r>
            <a:endParaRPr lang="it-IT" dirty="0"/>
          </a:p>
        </p:txBody>
      </p:sp>
      <p:sp>
        <p:nvSpPr>
          <p:cNvPr id="50" name="Rettangolo arrotondato 49"/>
          <p:cNvSpPr/>
          <p:nvPr/>
        </p:nvSpPr>
        <p:spPr>
          <a:xfrm>
            <a:off x="6639967" y="1588077"/>
            <a:ext cx="642328" cy="3532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51" name="Rettangolo arrotondato 50"/>
          <p:cNvSpPr/>
          <p:nvPr/>
        </p:nvSpPr>
        <p:spPr>
          <a:xfrm>
            <a:off x="7038797" y="3890461"/>
            <a:ext cx="707626" cy="5170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7-8</a:t>
            </a:r>
            <a:endParaRPr lang="it-IT" dirty="0"/>
          </a:p>
        </p:txBody>
      </p:sp>
      <p:sp>
        <p:nvSpPr>
          <p:cNvPr id="38" name="Rettangolo arrotondato 37"/>
          <p:cNvSpPr/>
          <p:nvPr/>
        </p:nvSpPr>
        <p:spPr>
          <a:xfrm>
            <a:off x="325581" y="4552950"/>
            <a:ext cx="3084369" cy="192404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it-IT" dirty="0" smtClean="0"/>
              <a:t>Acquistano titoli relativi a uno specifico settore e mercato</a:t>
            </a:r>
            <a:endParaRPr lang="it-IT" dirty="0"/>
          </a:p>
        </p:txBody>
      </p:sp>
      <p:sp>
        <p:nvSpPr>
          <p:cNvPr id="29" name="Rettangolo arrotondato 28"/>
          <p:cNvSpPr/>
          <p:nvPr/>
        </p:nvSpPr>
        <p:spPr>
          <a:xfrm>
            <a:off x="5022401" y="2076451"/>
            <a:ext cx="2273750" cy="4953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COMMODITIES</a:t>
            </a:r>
            <a:endParaRPr lang="it-IT" dirty="0"/>
          </a:p>
        </p:txBody>
      </p:sp>
      <p:pic>
        <p:nvPicPr>
          <p:cNvPr id="27" name="Picture 4" descr="Immagine correlata"/>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rot="686490">
            <a:off x="3663633" y="4714376"/>
            <a:ext cx="1189869" cy="931825"/>
          </a:xfrm>
          <a:prstGeom prst="rect">
            <a:avLst/>
          </a:prstGeom>
          <a:noFill/>
          <a:extLst>
            <a:ext uri="{909E8E84-426E-40DD-AFC4-6F175D3DCCD1}">
              <a14:hiddenFill xmlns:a14="http://schemas.microsoft.com/office/drawing/2010/main">
                <a:solidFill>
                  <a:srgbClr val="FFFFFF"/>
                </a:solidFill>
              </a14:hiddenFill>
            </a:ext>
          </a:extLst>
        </p:spPr>
      </p:pic>
      <p:sp>
        <p:nvSpPr>
          <p:cNvPr id="35" name="Freccia in giù 34"/>
          <p:cNvSpPr/>
          <p:nvPr/>
        </p:nvSpPr>
        <p:spPr>
          <a:xfrm>
            <a:off x="1352550" y="3848100"/>
            <a:ext cx="74295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Freccia in giù 36"/>
          <p:cNvSpPr/>
          <p:nvPr/>
        </p:nvSpPr>
        <p:spPr>
          <a:xfrm>
            <a:off x="5695950" y="3848100"/>
            <a:ext cx="74295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0" name="Picture 4" descr="Immagine correlata"/>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rot="20059079">
            <a:off x="3409129" y="1953039"/>
            <a:ext cx="1091765" cy="854997"/>
          </a:xfrm>
          <a:prstGeom prst="rect">
            <a:avLst/>
          </a:prstGeom>
          <a:noFill/>
          <a:extLst>
            <a:ext uri="{909E8E84-426E-40DD-AFC4-6F175D3DCCD1}">
              <a14:hiddenFill xmlns:a14="http://schemas.microsoft.com/office/drawing/2010/main">
                <a:solidFill>
                  <a:srgbClr val="FFFFFF"/>
                </a:solidFill>
              </a14:hiddenFill>
            </a:ext>
          </a:extLst>
        </p:spPr>
      </p:pic>
      <p:sp>
        <p:nvSpPr>
          <p:cNvPr id="42" name="Rettangolo arrotondato 41"/>
          <p:cNvSpPr/>
          <p:nvPr/>
        </p:nvSpPr>
        <p:spPr>
          <a:xfrm>
            <a:off x="3985567" y="1625183"/>
            <a:ext cx="414984" cy="33696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43" name="Rettangolo arrotondato 42"/>
          <p:cNvSpPr/>
          <p:nvPr/>
        </p:nvSpPr>
        <p:spPr>
          <a:xfrm>
            <a:off x="4023667" y="4254083"/>
            <a:ext cx="414984" cy="33696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52" name="Rettangolo arrotondato 51"/>
          <p:cNvSpPr/>
          <p:nvPr/>
        </p:nvSpPr>
        <p:spPr>
          <a:xfrm>
            <a:off x="4897581" y="4572000"/>
            <a:ext cx="3084369" cy="192404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it-IT" dirty="0" smtClean="0"/>
              <a:t>Sono </a:t>
            </a:r>
            <a:r>
              <a:rPr lang="it-IT" dirty="0" err="1" smtClean="0"/>
              <a:t>asset</a:t>
            </a:r>
            <a:r>
              <a:rPr lang="it-IT" dirty="0" smtClean="0"/>
              <a:t> </a:t>
            </a:r>
            <a:r>
              <a:rPr lang="it-IT" dirty="0" err="1" smtClean="0"/>
              <a:t>class</a:t>
            </a:r>
            <a:r>
              <a:rPr lang="it-IT" dirty="0" smtClean="0"/>
              <a:t>  </a:t>
            </a:r>
          </a:p>
          <a:p>
            <a:r>
              <a:rPr lang="it-IT" dirty="0" smtClean="0"/>
              <a:t/>
            </a:r>
            <a:br>
              <a:rPr lang="it-IT" dirty="0" smtClean="0"/>
            </a:br>
            <a:r>
              <a:rPr lang="it-IT" dirty="0" smtClean="0"/>
              <a:t>Richiedono di acquistare strumenti come i derivati (o anche i sottostanti)</a:t>
            </a:r>
            <a:endParaRPr lang="it-IT" dirty="0"/>
          </a:p>
        </p:txBody>
      </p:sp>
      <p:sp>
        <p:nvSpPr>
          <p:cNvPr id="53" name="Rettangolo arrotondato 52"/>
          <p:cNvSpPr/>
          <p:nvPr/>
        </p:nvSpPr>
        <p:spPr>
          <a:xfrm>
            <a:off x="2372767" y="4178877"/>
            <a:ext cx="642328" cy="3532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Tree>
    <p:extLst>
      <p:ext uri="{BB962C8B-B14F-4D97-AF65-F5344CB8AC3E}">
        <p14:creationId xmlns:p14="http://schemas.microsoft.com/office/powerpoint/2010/main" val="3895688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magine 21"/>
          <p:cNvPicPr>
            <a:picLocks noChangeAspect="1"/>
          </p:cNvPicPr>
          <p:nvPr/>
        </p:nvPicPr>
        <p:blipFill>
          <a:blip r:embed="rId3"/>
          <a:stretch>
            <a:fillRect/>
          </a:stretch>
        </p:blipFill>
        <p:spPr>
          <a:xfrm>
            <a:off x="0" y="3340526"/>
            <a:ext cx="5981699" cy="3515095"/>
          </a:xfrm>
          <a:prstGeom prst="rect">
            <a:avLst/>
          </a:prstGeom>
        </p:spPr>
      </p:pic>
      <p:sp>
        <p:nvSpPr>
          <p:cNvPr id="12" name="Documento 11"/>
          <p:cNvSpPr/>
          <p:nvPr/>
        </p:nvSpPr>
        <p:spPr>
          <a:xfrm>
            <a:off x="-13525" y="338554"/>
            <a:ext cx="5991424" cy="37003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3</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Cosa sono gli </a:t>
            </a:r>
            <a:r>
              <a:rPr lang="it-IT" sz="3200" dirty="0" err="1" smtClean="0">
                <a:solidFill>
                  <a:schemeClr val="tx1"/>
                </a:solidFill>
                <a:latin typeface="Microsoft Yi Baiti" panose="03000500000000000000" pitchFamily="66" charset="0"/>
                <a:ea typeface="Microsoft Yi Baiti" panose="03000500000000000000" pitchFamily="66" charset="0"/>
              </a:rPr>
              <a:t>hedge</a:t>
            </a:r>
            <a:r>
              <a:rPr lang="it-IT" sz="3200" dirty="0" smtClean="0">
                <a:solidFill>
                  <a:schemeClr val="tx1"/>
                </a:solidFill>
                <a:latin typeface="Microsoft Yi Baiti" panose="03000500000000000000" pitchFamily="66" charset="0"/>
                <a:ea typeface="Microsoft Yi Baiti" panose="03000500000000000000" pitchFamily="66" charset="0"/>
              </a:rPr>
              <a:t> </a:t>
            </a:r>
            <a:r>
              <a:rPr lang="it-IT" sz="3200" dirty="0" err="1" smtClean="0">
                <a:solidFill>
                  <a:schemeClr val="tx1"/>
                </a:solidFill>
                <a:latin typeface="Microsoft Yi Baiti" panose="03000500000000000000" pitchFamily="66" charset="0"/>
                <a:ea typeface="Microsoft Yi Baiti" panose="03000500000000000000" pitchFamily="66" charset="0"/>
              </a:rPr>
              <a:t>fund</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r>
              <a:rPr lang="it-IT" b="1" dirty="0"/>
              <a:t>Note sviluppo</a:t>
            </a:r>
          </a:p>
          <a:p>
            <a:endParaRPr lang="it-IT" b="1" dirty="0"/>
          </a:p>
          <a:p>
            <a:r>
              <a:rPr lang="it-IT" b="1" dirty="0" smtClean="0"/>
              <a:t>Immagini</a:t>
            </a:r>
          </a:p>
          <a:p>
            <a:r>
              <a:rPr lang="it-IT" b="1" dirty="0" smtClean="0"/>
              <a:t>https://www.pexels.com/photo/aroma-chili-condiments-cook-357743/</a:t>
            </a:r>
            <a:endParaRPr lang="it-IT" b="1" dirty="0"/>
          </a:p>
        </p:txBody>
      </p:sp>
      <p:sp>
        <p:nvSpPr>
          <p:cNvPr id="39" name="Rettangolo arrotondato 38"/>
          <p:cNvSpPr/>
          <p:nvPr/>
        </p:nvSpPr>
        <p:spPr>
          <a:xfrm>
            <a:off x="3804663" y="44359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 name="Rettangolo 1"/>
          <p:cNvSpPr/>
          <p:nvPr/>
        </p:nvSpPr>
        <p:spPr>
          <a:xfrm>
            <a:off x="699767" y="1434909"/>
            <a:ext cx="4462784" cy="470091"/>
          </a:xfrm>
          <a:prstGeom prst="rect">
            <a:avLst/>
          </a:prstGeom>
        </p:spPr>
        <p:txBody>
          <a:bodyPr wrap="square">
            <a:spAutoFit/>
          </a:bodyPr>
          <a:lstStyle/>
          <a:p>
            <a:r>
              <a:rPr lang="it-IT" sz="2400" dirty="0" smtClean="0">
                <a:cs typeface="Arial" charset="0"/>
              </a:rPr>
              <a:t>Titoli e quote di altri fondi</a:t>
            </a:r>
          </a:p>
        </p:txBody>
      </p:sp>
      <p:sp>
        <p:nvSpPr>
          <p:cNvPr id="34" name="Rettangolo arrotondato 33"/>
          <p:cNvSpPr/>
          <p:nvPr/>
        </p:nvSpPr>
        <p:spPr>
          <a:xfrm>
            <a:off x="5256006" y="650774"/>
            <a:ext cx="500557" cy="2868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6" name="CasellaDiTesto 5"/>
          <p:cNvSpPr txBox="1"/>
          <p:nvPr/>
        </p:nvSpPr>
        <p:spPr>
          <a:xfrm>
            <a:off x="6571329" y="754482"/>
            <a:ext cx="4527201" cy="461665"/>
          </a:xfrm>
          <a:prstGeom prst="rect">
            <a:avLst/>
          </a:prstGeom>
          <a:noFill/>
        </p:spPr>
        <p:txBody>
          <a:bodyPr wrap="none" rtlCol="0">
            <a:spAutoFit/>
          </a:bodyPr>
          <a:lstStyle/>
          <a:p>
            <a:pPr algn="ctr"/>
            <a:r>
              <a:rPr lang="it-IT" sz="2400" b="1" dirty="0" smtClean="0"/>
              <a:t>Caratteristiche fondamentali</a:t>
            </a:r>
          </a:p>
        </p:txBody>
      </p:sp>
      <p:sp>
        <p:nvSpPr>
          <p:cNvPr id="31" name="Goccia 30">
            <a:extLst>
              <a:ext uri="{FF2B5EF4-FFF2-40B4-BE49-F238E27FC236}">
                <a16:creationId xmlns:a16="http://schemas.microsoft.com/office/drawing/2014/main" id="{ED34B437-BD07-4240-B46E-68949A03EE44}"/>
              </a:ext>
            </a:extLst>
          </p:cNvPr>
          <p:cNvSpPr/>
          <p:nvPr/>
        </p:nvSpPr>
        <p:spPr>
          <a:xfrm rot="1905374">
            <a:off x="6307326" y="1685179"/>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2" name="Goccia 31">
            <a:extLst>
              <a:ext uri="{FF2B5EF4-FFF2-40B4-BE49-F238E27FC236}">
                <a16:creationId xmlns:a16="http://schemas.microsoft.com/office/drawing/2014/main" id="{ED34B437-BD07-4240-B46E-68949A03EE44}"/>
              </a:ext>
            </a:extLst>
          </p:cNvPr>
          <p:cNvSpPr/>
          <p:nvPr/>
        </p:nvSpPr>
        <p:spPr>
          <a:xfrm rot="1905374">
            <a:off x="6322395" y="2997622"/>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4" name="Rettangolo arrotondato 43"/>
          <p:cNvSpPr/>
          <p:nvPr/>
        </p:nvSpPr>
        <p:spPr>
          <a:xfrm>
            <a:off x="11146071" y="777520"/>
            <a:ext cx="541970" cy="46765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35" name="Rettangolo 34"/>
          <p:cNvSpPr/>
          <p:nvPr/>
        </p:nvSpPr>
        <p:spPr>
          <a:xfrm>
            <a:off x="6708197" y="1658513"/>
            <a:ext cx="5483803" cy="830997"/>
          </a:xfrm>
          <a:prstGeom prst="rect">
            <a:avLst/>
          </a:prstGeom>
        </p:spPr>
        <p:txBody>
          <a:bodyPr wrap="square">
            <a:spAutoFit/>
          </a:bodyPr>
          <a:lstStyle/>
          <a:p>
            <a:r>
              <a:rPr lang="it-IT" sz="2400" dirty="0" smtClean="0">
                <a:cs typeface="Arial" charset="0"/>
              </a:rPr>
              <a:t>Obiettivo: rendimenti stabili nel tempo</a:t>
            </a:r>
          </a:p>
        </p:txBody>
      </p:sp>
      <p:sp>
        <p:nvSpPr>
          <p:cNvPr id="36" name="Rettangolo 35"/>
          <p:cNvSpPr/>
          <p:nvPr/>
        </p:nvSpPr>
        <p:spPr>
          <a:xfrm>
            <a:off x="6714422" y="2860401"/>
            <a:ext cx="5483803" cy="830997"/>
          </a:xfrm>
          <a:prstGeom prst="rect">
            <a:avLst/>
          </a:prstGeom>
        </p:spPr>
        <p:txBody>
          <a:bodyPr wrap="square">
            <a:spAutoFit/>
          </a:bodyPr>
          <a:lstStyle/>
          <a:p>
            <a:r>
              <a:rPr lang="it-IT" sz="2400" dirty="0" smtClean="0">
                <a:cs typeface="Arial" charset="0"/>
              </a:rPr>
              <a:t>Monitoraggio costante della volatilità (</a:t>
            </a:r>
            <a:r>
              <a:rPr lang="it-IT" sz="2400" dirty="0" smtClean="0">
                <a:cs typeface="Arial" charset="0"/>
                <a:sym typeface="Wingdings" pitchFamily="2" charset="2"/>
              </a:rPr>
              <a:t>    controllo del rischio)</a:t>
            </a:r>
            <a:endParaRPr lang="it-IT" sz="2400" dirty="0" smtClean="0">
              <a:cs typeface="Arial" charset="0"/>
            </a:endParaRPr>
          </a:p>
        </p:txBody>
      </p:sp>
      <p:sp>
        <p:nvSpPr>
          <p:cNvPr id="37" name="Rettangolo 36"/>
          <p:cNvSpPr/>
          <p:nvPr/>
        </p:nvSpPr>
        <p:spPr>
          <a:xfrm>
            <a:off x="6742130" y="4062289"/>
            <a:ext cx="5483803" cy="830997"/>
          </a:xfrm>
          <a:prstGeom prst="rect">
            <a:avLst/>
          </a:prstGeom>
        </p:spPr>
        <p:txBody>
          <a:bodyPr wrap="square">
            <a:spAutoFit/>
          </a:bodyPr>
          <a:lstStyle/>
          <a:p>
            <a:r>
              <a:rPr lang="it-IT" sz="2400" dirty="0" smtClean="0">
                <a:cs typeface="Arial" charset="0"/>
              </a:rPr>
              <a:t>Uso di strategie aggressive ( </a:t>
            </a:r>
            <a:r>
              <a:rPr lang="it-IT" sz="2400" dirty="0" smtClean="0">
                <a:cs typeface="Arial" charset="0"/>
                <a:sym typeface="Wingdings" pitchFamily="2" charset="2"/>
              </a:rPr>
              <a:t>    diversificazione ulteriore)</a:t>
            </a:r>
            <a:endParaRPr lang="it-IT" sz="2400" dirty="0" smtClean="0">
              <a:cs typeface="Arial" charset="0"/>
            </a:endParaRPr>
          </a:p>
        </p:txBody>
      </p:sp>
      <p:sp>
        <p:nvSpPr>
          <p:cNvPr id="40" name="Goccia 39">
            <a:extLst>
              <a:ext uri="{FF2B5EF4-FFF2-40B4-BE49-F238E27FC236}">
                <a16:creationId xmlns:a16="http://schemas.microsoft.com/office/drawing/2014/main" id="{ED34B437-BD07-4240-B46E-68949A03EE44}"/>
              </a:ext>
            </a:extLst>
          </p:cNvPr>
          <p:cNvSpPr/>
          <p:nvPr/>
        </p:nvSpPr>
        <p:spPr>
          <a:xfrm rot="1905374">
            <a:off x="6308539" y="4182192"/>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9" name="Goccia 48">
            <a:extLst>
              <a:ext uri="{FF2B5EF4-FFF2-40B4-BE49-F238E27FC236}">
                <a16:creationId xmlns:a16="http://schemas.microsoft.com/office/drawing/2014/main" id="{ED34B437-BD07-4240-B46E-68949A03EE44}"/>
              </a:ext>
            </a:extLst>
          </p:cNvPr>
          <p:cNvSpPr/>
          <p:nvPr/>
        </p:nvSpPr>
        <p:spPr>
          <a:xfrm rot="1905374">
            <a:off x="281052" y="1532785"/>
            <a:ext cx="263725" cy="274338"/>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0" name="Goccia 49">
            <a:extLst>
              <a:ext uri="{FF2B5EF4-FFF2-40B4-BE49-F238E27FC236}">
                <a16:creationId xmlns:a16="http://schemas.microsoft.com/office/drawing/2014/main" id="{ED34B437-BD07-4240-B46E-68949A03EE44}"/>
              </a:ext>
            </a:extLst>
          </p:cNvPr>
          <p:cNvSpPr/>
          <p:nvPr/>
        </p:nvSpPr>
        <p:spPr>
          <a:xfrm rot="1905374">
            <a:off x="312224" y="2287866"/>
            <a:ext cx="263725" cy="274338"/>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1" name="Goccia 50">
            <a:extLst>
              <a:ext uri="{FF2B5EF4-FFF2-40B4-BE49-F238E27FC236}">
                <a16:creationId xmlns:a16="http://schemas.microsoft.com/office/drawing/2014/main" id="{ED34B437-BD07-4240-B46E-68949A03EE44}"/>
              </a:ext>
            </a:extLst>
          </p:cNvPr>
          <p:cNvSpPr/>
          <p:nvPr/>
        </p:nvSpPr>
        <p:spPr>
          <a:xfrm rot="1905374">
            <a:off x="284514" y="3119144"/>
            <a:ext cx="263725" cy="274338"/>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3" name="Rettangolo arrotondato 52"/>
          <p:cNvSpPr/>
          <p:nvPr/>
        </p:nvSpPr>
        <p:spPr>
          <a:xfrm>
            <a:off x="4764167" y="1985321"/>
            <a:ext cx="930051" cy="5916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2-4</a:t>
            </a:r>
            <a:endParaRPr lang="it-IT" dirty="0"/>
          </a:p>
        </p:txBody>
      </p:sp>
      <p:sp>
        <p:nvSpPr>
          <p:cNvPr id="30" name="CasellaDiTesto 29"/>
          <p:cNvSpPr txBox="1"/>
          <p:nvPr/>
        </p:nvSpPr>
        <p:spPr>
          <a:xfrm>
            <a:off x="1694529" y="640182"/>
            <a:ext cx="2518638" cy="461665"/>
          </a:xfrm>
          <a:prstGeom prst="rect">
            <a:avLst/>
          </a:prstGeom>
          <a:noFill/>
        </p:spPr>
        <p:txBody>
          <a:bodyPr wrap="none" rtlCol="0">
            <a:spAutoFit/>
          </a:bodyPr>
          <a:lstStyle/>
          <a:p>
            <a:pPr algn="ctr"/>
            <a:r>
              <a:rPr lang="it-IT" sz="2400" b="1" dirty="0" smtClean="0"/>
              <a:t>Investimento in</a:t>
            </a:r>
          </a:p>
        </p:txBody>
      </p:sp>
      <p:sp>
        <p:nvSpPr>
          <p:cNvPr id="33" name="Rettangolo 32"/>
          <p:cNvSpPr/>
          <p:nvPr/>
        </p:nvSpPr>
        <p:spPr>
          <a:xfrm>
            <a:off x="699767" y="2196909"/>
            <a:ext cx="4462784" cy="470091"/>
          </a:xfrm>
          <a:prstGeom prst="rect">
            <a:avLst/>
          </a:prstGeom>
        </p:spPr>
        <p:txBody>
          <a:bodyPr wrap="square">
            <a:spAutoFit/>
          </a:bodyPr>
          <a:lstStyle/>
          <a:p>
            <a:r>
              <a:rPr lang="it-IT" sz="2400" dirty="0" smtClean="0">
                <a:cs typeface="Arial" charset="0"/>
              </a:rPr>
              <a:t>Valute</a:t>
            </a:r>
          </a:p>
        </p:txBody>
      </p:sp>
      <p:sp>
        <p:nvSpPr>
          <p:cNvPr id="38" name="Rettangolo 37"/>
          <p:cNvSpPr/>
          <p:nvPr/>
        </p:nvSpPr>
        <p:spPr>
          <a:xfrm>
            <a:off x="737867" y="3016059"/>
            <a:ext cx="4462784" cy="470091"/>
          </a:xfrm>
          <a:prstGeom prst="rect">
            <a:avLst/>
          </a:prstGeom>
        </p:spPr>
        <p:txBody>
          <a:bodyPr wrap="square">
            <a:spAutoFit/>
          </a:bodyPr>
          <a:lstStyle/>
          <a:p>
            <a:r>
              <a:rPr lang="it-IT" sz="2400" dirty="0" smtClean="0">
                <a:cs typeface="Arial" charset="0"/>
              </a:rPr>
              <a:t>Beni</a:t>
            </a:r>
          </a:p>
        </p:txBody>
      </p:sp>
      <p:sp>
        <p:nvSpPr>
          <p:cNvPr id="43" name="Freccia a destra 42"/>
          <p:cNvSpPr/>
          <p:nvPr/>
        </p:nvSpPr>
        <p:spPr>
          <a:xfrm>
            <a:off x="8286750" y="3409950"/>
            <a:ext cx="133350" cy="209550"/>
          </a:xfrm>
          <a:prstGeom prst="rightArrow">
            <a:avLst/>
          </a:prstGeom>
          <a:solidFill>
            <a:srgbClr val="FAC3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Freccia a destra 45"/>
          <p:cNvSpPr/>
          <p:nvPr/>
        </p:nvSpPr>
        <p:spPr>
          <a:xfrm>
            <a:off x="10953750" y="4267200"/>
            <a:ext cx="190500" cy="190500"/>
          </a:xfrm>
          <a:prstGeom prst="rightArrow">
            <a:avLst/>
          </a:prstGeom>
          <a:solidFill>
            <a:srgbClr val="FAC3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Rettangolo arrotondato 27"/>
          <p:cNvSpPr/>
          <p:nvPr/>
        </p:nvSpPr>
        <p:spPr>
          <a:xfrm>
            <a:off x="11261949" y="2213921"/>
            <a:ext cx="663351" cy="52927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6-8</a:t>
            </a:r>
            <a:endParaRPr lang="it-IT" dirty="0"/>
          </a:p>
        </p:txBody>
      </p:sp>
    </p:spTree>
    <p:extLst>
      <p:ext uri="{BB962C8B-B14F-4D97-AF65-F5344CB8AC3E}">
        <p14:creationId xmlns:p14="http://schemas.microsoft.com/office/powerpoint/2010/main" val="1660544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duotone>
              <a:schemeClr val="bg2">
                <a:shade val="45000"/>
                <a:satMod val="135000"/>
              </a:schemeClr>
              <a:prstClr val="white"/>
            </a:duotone>
          </a:blip>
          <a:stretch>
            <a:fillRect/>
          </a:stretch>
        </p:blipFill>
        <p:spPr bwMode="auto">
          <a:xfrm>
            <a:off x="6381750" y="467833"/>
            <a:ext cx="5810250" cy="6347637"/>
          </a:xfrm>
          <a:prstGeom prst="rec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Caratteristiche principali degli </a:t>
            </a:r>
            <a:r>
              <a:rPr lang="it-IT" sz="3200" dirty="0" err="1" smtClean="0">
                <a:solidFill>
                  <a:schemeClr val="tx1"/>
                </a:solidFill>
                <a:latin typeface="Microsoft Yi Baiti" panose="03000500000000000000" pitchFamily="66" charset="0"/>
                <a:ea typeface="Microsoft Yi Baiti" panose="03000500000000000000" pitchFamily="66" charset="0"/>
              </a:rPr>
              <a:t>hedge</a:t>
            </a:r>
            <a:r>
              <a:rPr lang="it-IT" sz="3200" dirty="0" smtClean="0">
                <a:solidFill>
                  <a:schemeClr val="tx1"/>
                </a:solidFill>
                <a:latin typeface="Microsoft Yi Baiti" panose="03000500000000000000" pitchFamily="66" charset="0"/>
                <a:ea typeface="Microsoft Yi Baiti" panose="03000500000000000000" pitchFamily="66" charset="0"/>
              </a:rPr>
              <a:t> </a:t>
            </a:r>
            <a:r>
              <a:rPr lang="it-IT" sz="3200" dirty="0" err="1" smtClean="0">
                <a:solidFill>
                  <a:schemeClr val="tx1"/>
                </a:solidFill>
                <a:latin typeface="Microsoft Yi Baiti" panose="03000500000000000000" pitchFamily="66" charset="0"/>
                <a:ea typeface="Microsoft Yi Baiti" panose="03000500000000000000" pitchFamily="66" charset="0"/>
              </a:rPr>
              <a:t>fund</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4</a:t>
            </a:r>
            <a:endParaRPr lang="it-IT" sz="1600" dirty="0">
              <a:latin typeface="Microsoft Yi Baiti" panose="03000500000000000000" pitchFamily="66" charset="0"/>
              <a:ea typeface="Microsoft Yi Baiti" panose="03000500000000000000" pitchFamily="66" charset="0"/>
            </a:endParaRPr>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7" y="3298071"/>
            <a:ext cx="2501660" cy="2020004"/>
          </a:xfrm>
        </p:spPr>
        <p:txBody>
          <a:bodyPr>
            <a:normAutofit/>
          </a:bodyPr>
          <a:lstStyle/>
          <a:p>
            <a:r>
              <a:rPr lang="it-IT" sz="1600" dirty="0"/>
              <a:t>Descrizione Scenario 01</a:t>
            </a:r>
          </a:p>
          <a:p>
            <a:r>
              <a:rPr lang="it-IT" sz="1600" dirty="0"/>
              <a:t>….</a:t>
            </a:r>
          </a:p>
          <a:p>
            <a:endParaRPr lang="it-IT" sz="1600" dirty="0"/>
          </a:p>
        </p:txBody>
      </p:sp>
      <p:sp>
        <p:nvSpPr>
          <p:cNvPr id="2" name="Documento 1">
            <a:extLst>
              <a:ext uri="{FF2B5EF4-FFF2-40B4-BE49-F238E27FC236}">
                <a16:creationId xmlns:a16="http://schemas.microsoft.com/office/drawing/2014/main" id="{B5D6EA2C-C98E-4C7C-9DC4-0DFE4FB8D0AA}"/>
              </a:ext>
            </a:extLst>
          </p:cNvPr>
          <p:cNvSpPr/>
          <p:nvPr/>
        </p:nvSpPr>
        <p:spPr>
          <a:xfrm>
            <a:off x="0" y="411351"/>
            <a:ext cx="6369170" cy="2786028"/>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0" y="2191124"/>
            <a:ext cx="6369169" cy="3698936"/>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marL="0" lvl="1" algn="just">
              <a:lnSpc>
                <a:spcPct val="120000"/>
              </a:lnSpc>
            </a:pPr>
            <a:endParaRPr lang="it-IT" altLang="it-IT" sz="2000" dirty="0" smtClean="0"/>
          </a:p>
        </p:txBody>
      </p:sp>
      <p:sp>
        <p:nvSpPr>
          <p:cNvPr id="21" name="Rettangolo arrotondato 2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Immagine</a:t>
            </a:r>
            <a:r>
              <a:rPr lang="it-IT" sz="1400" dirty="0"/>
              <a:t> </a:t>
            </a:r>
          </a:p>
          <a:p>
            <a:pPr algn="r"/>
            <a:r>
              <a:rPr lang="it-IT" sz="1400" dirty="0" smtClean="0">
                <a:hlinkClick r:id="rId4"/>
              </a:rPr>
              <a:t>https://www.pexels.com/photo/falcon-on-flight-897719/</a:t>
            </a:r>
            <a:endParaRPr lang="it-IT" sz="1400" dirty="0" smtClean="0"/>
          </a:p>
          <a:p>
            <a:pPr algn="r"/>
            <a:endParaRPr lang="it-IT" sz="1400" dirty="0" smtClean="0"/>
          </a:p>
          <a:p>
            <a:pPr algn="r"/>
            <a:r>
              <a:rPr lang="it-IT" sz="1400" dirty="0" smtClean="0"/>
              <a:t>ricolorata</a:t>
            </a:r>
            <a:endParaRPr lang="it-IT" sz="1400" dirty="0"/>
          </a:p>
        </p:txBody>
      </p:sp>
      <p:sp>
        <p:nvSpPr>
          <p:cNvPr id="30" name="Documento 29">
            <a:extLst>
              <a:ext uri="{FF2B5EF4-FFF2-40B4-BE49-F238E27FC236}">
                <a16:creationId xmlns:a16="http://schemas.microsoft.com/office/drawing/2014/main" id="{ABB207A1-8AF5-47AB-B50D-C3D7D6AA8047}"/>
              </a:ext>
            </a:extLst>
          </p:cNvPr>
          <p:cNvSpPr>
            <a:spLocks/>
          </p:cNvSpPr>
          <p:nvPr/>
        </p:nvSpPr>
        <p:spPr>
          <a:xfrm rot="10800000">
            <a:off x="-3" y="4797652"/>
            <a:ext cx="6369169" cy="2060348"/>
          </a:xfrm>
          <a:prstGeom prst="flowChartDocument">
            <a:avLst/>
          </a:prstGeom>
          <a:ln/>
        </p:spPr>
        <p:style>
          <a:lnRef idx="0">
            <a:schemeClr val="accent3"/>
          </a:lnRef>
          <a:fillRef idx="3">
            <a:schemeClr val="accent3"/>
          </a:fillRef>
          <a:effectRef idx="3">
            <a:schemeClr val="accent3"/>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50" name="Rettangolo arrotondato 49"/>
          <p:cNvSpPr/>
          <p:nvPr/>
        </p:nvSpPr>
        <p:spPr>
          <a:xfrm>
            <a:off x="5672287" y="223694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8</a:t>
            </a:r>
            <a:endParaRPr lang="it-IT" dirty="0"/>
          </a:p>
        </p:txBody>
      </p:sp>
      <p:sp>
        <p:nvSpPr>
          <p:cNvPr id="13"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7" name="Rettangolo arrotondato 36"/>
          <p:cNvSpPr/>
          <p:nvPr/>
        </p:nvSpPr>
        <p:spPr>
          <a:xfrm>
            <a:off x="-501954" y="560159"/>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39" name="Rettangolo arrotondato 38"/>
          <p:cNvSpPr/>
          <p:nvPr/>
        </p:nvSpPr>
        <p:spPr>
          <a:xfrm>
            <a:off x="-520851" y="1119470"/>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40" name="Rettangolo arrotondato 39"/>
          <p:cNvSpPr/>
          <p:nvPr/>
        </p:nvSpPr>
        <p:spPr>
          <a:xfrm>
            <a:off x="-520851" y="1711143"/>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36" name="Rettangolo arrotondato 35"/>
          <p:cNvSpPr/>
          <p:nvPr/>
        </p:nvSpPr>
        <p:spPr>
          <a:xfrm>
            <a:off x="4875671" y="5025920"/>
            <a:ext cx="504403" cy="39668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33" name="Rettangolo arrotondato 32"/>
          <p:cNvSpPr/>
          <p:nvPr/>
        </p:nvSpPr>
        <p:spPr>
          <a:xfrm>
            <a:off x="329046" y="3034145"/>
            <a:ext cx="436418" cy="3948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38" name="Rettangolo 37"/>
          <p:cNvSpPr/>
          <p:nvPr/>
        </p:nvSpPr>
        <p:spPr>
          <a:xfrm>
            <a:off x="829900" y="564778"/>
            <a:ext cx="4923200" cy="461665"/>
          </a:xfrm>
          <a:prstGeom prst="rect">
            <a:avLst/>
          </a:prstGeom>
        </p:spPr>
        <p:txBody>
          <a:bodyPr wrap="square">
            <a:spAutoFit/>
          </a:bodyPr>
          <a:lstStyle/>
          <a:p>
            <a:pPr algn="ctr"/>
            <a:r>
              <a:rPr lang="it-IT" sz="2400" b="1" dirty="0" smtClean="0">
                <a:latin typeface="Tempus Sans ITC" panose="04020404030D07020202" pitchFamily="82" charset="0"/>
                <a:cs typeface="Gisha" panose="020B0502040204020203" pitchFamily="34" charset="-79"/>
              </a:rPr>
              <a:t>1. Obiettivo rendimenti stabili</a:t>
            </a:r>
          </a:p>
        </p:txBody>
      </p:sp>
      <p:sp>
        <p:nvSpPr>
          <p:cNvPr id="41" name="Rettangolo 40"/>
          <p:cNvSpPr/>
          <p:nvPr/>
        </p:nvSpPr>
        <p:spPr>
          <a:xfrm>
            <a:off x="609600" y="1060078"/>
            <a:ext cx="5676900" cy="646331"/>
          </a:xfrm>
          <a:prstGeom prst="rect">
            <a:avLst/>
          </a:prstGeom>
        </p:spPr>
        <p:txBody>
          <a:bodyPr wrap="square">
            <a:spAutoFit/>
          </a:bodyPr>
          <a:lstStyle/>
          <a:p>
            <a:r>
              <a:rPr lang="it-IT" dirty="0" smtClean="0">
                <a:cs typeface="Arial" charset="0"/>
              </a:rPr>
              <a:t>Si slegano i rendimenti dall’andamento dei mercati (</a:t>
            </a:r>
            <a:r>
              <a:rPr lang="it-IT" b="1" i="1" dirty="0" err="1" smtClean="0">
                <a:cs typeface="Arial" charset="0"/>
              </a:rPr>
              <a:t>absolute</a:t>
            </a:r>
            <a:r>
              <a:rPr lang="it-IT" b="1" i="1" dirty="0" smtClean="0">
                <a:cs typeface="Arial" charset="0"/>
              </a:rPr>
              <a:t> </a:t>
            </a:r>
            <a:r>
              <a:rPr lang="it-IT" b="1" i="1" dirty="0" err="1" smtClean="0">
                <a:cs typeface="Arial" charset="0"/>
              </a:rPr>
              <a:t>return</a:t>
            </a:r>
            <a:r>
              <a:rPr lang="it-IT" b="1" i="1" dirty="0" smtClean="0">
                <a:cs typeface="Arial" charset="0"/>
              </a:rPr>
              <a:t>)</a:t>
            </a:r>
            <a:endParaRPr lang="it-IT" b="1" i="1" dirty="0"/>
          </a:p>
        </p:txBody>
      </p:sp>
      <p:sp>
        <p:nvSpPr>
          <p:cNvPr id="45" name="Rettangolo 44"/>
          <p:cNvSpPr/>
          <p:nvPr/>
        </p:nvSpPr>
        <p:spPr>
          <a:xfrm>
            <a:off x="848950" y="1803028"/>
            <a:ext cx="4923200" cy="646331"/>
          </a:xfrm>
          <a:prstGeom prst="rect">
            <a:avLst/>
          </a:prstGeom>
        </p:spPr>
        <p:txBody>
          <a:bodyPr wrap="square">
            <a:spAutoFit/>
          </a:bodyPr>
          <a:lstStyle/>
          <a:p>
            <a:r>
              <a:rPr lang="it-IT" i="1" dirty="0" smtClean="0">
                <a:cs typeface="Arial" charset="0"/>
              </a:rPr>
              <a:t>Speculazione sui margini =  rischio di perdite elevate! </a:t>
            </a:r>
            <a:endParaRPr lang="it-IT" i="1" dirty="0"/>
          </a:p>
        </p:txBody>
      </p:sp>
      <p:sp>
        <p:nvSpPr>
          <p:cNvPr id="46" name="Freccia a destra 45"/>
          <p:cNvSpPr/>
          <p:nvPr/>
        </p:nvSpPr>
        <p:spPr>
          <a:xfrm>
            <a:off x="514350" y="1885950"/>
            <a:ext cx="285750" cy="228600"/>
          </a:xfrm>
          <a:prstGeom prst="rightArrow">
            <a:avLst/>
          </a:prstGeom>
          <a:solidFill>
            <a:srgbClr val="FAC35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9" name="Rettangolo 48"/>
          <p:cNvSpPr/>
          <p:nvPr/>
        </p:nvSpPr>
        <p:spPr>
          <a:xfrm>
            <a:off x="982300" y="2907928"/>
            <a:ext cx="4923200" cy="461665"/>
          </a:xfrm>
          <a:prstGeom prst="rect">
            <a:avLst/>
          </a:prstGeom>
        </p:spPr>
        <p:txBody>
          <a:bodyPr wrap="square">
            <a:spAutoFit/>
          </a:bodyPr>
          <a:lstStyle/>
          <a:p>
            <a:pPr algn="ctr"/>
            <a:r>
              <a:rPr lang="it-IT" sz="2400" b="1" dirty="0" smtClean="0">
                <a:latin typeface="Tempus Sans ITC" panose="04020404030D07020202" pitchFamily="82" charset="0"/>
                <a:cs typeface="Gisha" panose="020B0502040204020203" pitchFamily="34" charset="-79"/>
              </a:rPr>
              <a:t>2. Esigenza di monitoraggio costante</a:t>
            </a:r>
          </a:p>
        </p:txBody>
      </p:sp>
      <p:sp>
        <p:nvSpPr>
          <p:cNvPr id="51" name="Rettangolo 50"/>
          <p:cNvSpPr/>
          <p:nvPr/>
        </p:nvSpPr>
        <p:spPr>
          <a:xfrm>
            <a:off x="838200" y="3555628"/>
            <a:ext cx="5467350" cy="923330"/>
          </a:xfrm>
          <a:prstGeom prst="rect">
            <a:avLst/>
          </a:prstGeom>
        </p:spPr>
        <p:txBody>
          <a:bodyPr wrap="square">
            <a:spAutoFit/>
          </a:bodyPr>
          <a:lstStyle/>
          <a:p>
            <a:r>
              <a:rPr lang="it-IT" dirty="0" smtClean="0">
                <a:cs typeface="Arial" charset="0"/>
              </a:rPr>
              <a:t>Ruolo essenziale del </a:t>
            </a:r>
            <a:r>
              <a:rPr lang="it-IT" b="1" dirty="0" err="1" smtClean="0">
                <a:cs typeface="Arial" charset="0"/>
              </a:rPr>
              <a:t>risk</a:t>
            </a:r>
            <a:r>
              <a:rPr lang="it-IT" b="1" dirty="0" smtClean="0">
                <a:cs typeface="Arial" charset="0"/>
              </a:rPr>
              <a:t> manager </a:t>
            </a:r>
            <a:r>
              <a:rPr lang="it-IT" dirty="0" smtClean="0">
                <a:cs typeface="Arial" charset="0"/>
              </a:rPr>
              <a:t>nella gestione dei rischi ai quali è esposto il patrimonio</a:t>
            </a:r>
            <a:endParaRPr lang="it-IT" b="1" i="1" dirty="0"/>
          </a:p>
        </p:txBody>
      </p:sp>
      <p:sp>
        <p:nvSpPr>
          <p:cNvPr id="53" name="Rettangolo 52"/>
          <p:cNvSpPr/>
          <p:nvPr/>
        </p:nvSpPr>
        <p:spPr>
          <a:xfrm>
            <a:off x="696550" y="5193928"/>
            <a:ext cx="4923200" cy="461665"/>
          </a:xfrm>
          <a:prstGeom prst="rect">
            <a:avLst/>
          </a:prstGeom>
        </p:spPr>
        <p:txBody>
          <a:bodyPr wrap="square">
            <a:spAutoFit/>
          </a:bodyPr>
          <a:lstStyle/>
          <a:p>
            <a:pPr algn="ctr"/>
            <a:r>
              <a:rPr lang="it-IT" sz="2400" b="1" dirty="0" smtClean="0">
                <a:latin typeface="Tempus Sans ITC" panose="04020404030D07020202" pitchFamily="82" charset="0"/>
                <a:cs typeface="Gisha" panose="020B0502040204020203" pitchFamily="34" charset="-79"/>
              </a:rPr>
              <a:t>3. Ricorso a strategie aggressive</a:t>
            </a:r>
          </a:p>
        </p:txBody>
      </p:sp>
      <p:sp>
        <p:nvSpPr>
          <p:cNvPr id="54" name="Rettangolo 53"/>
          <p:cNvSpPr/>
          <p:nvPr/>
        </p:nvSpPr>
        <p:spPr>
          <a:xfrm>
            <a:off x="704850" y="5555878"/>
            <a:ext cx="5619750" cy="1477328"/>
          </a:xfrm>
          <a:prstGeom prst="rect">
            <a:avLst/>
          </a:prstGeom>
        </p:spPr>
        <p:txBody>
          <a:bodyPr wrap="square">
            <a:spAutoFit/>
          </a:bodyPr>
          <a:lstStyle/>
          <a:p>
            <a:r>
              <a:rPr lang="it-IT" dirty="0" smtClean="0">
                <a:cs typeface="Arial" charset="0"/>
              </a:rPr>
              <a:t>Vendita allo scoperto di titoli sopravvalutati</a:t>
            </a:r>
          </a:p>
          <a:p>
            <a:endParaRPr lang="it-IT" dirty="0" smtClean="0">
              <a:cs typeface="Arial" charset="0"/>
            </a:endParaRPr>
          </a:p>
          <a:p>
            <a:r>
              <a:rPr lang="it-IT" dirty="0" smtClean="0">
                <a:cs typeface="Arial" charset="0"/>
              </a:rPr>
              <a:t>Metà patrimonio investito in titoli, metà investito allo scoperto</a:t>
            </a:r>
            <a:br>
              <a:rPr lang="it-IT" dirty="0" smtClean="0">
                <a:cs typeface="Arial" charset="0"/>
              </a:rPr>
            </a:br>
            <a:endParaRPr lang="it-IT" dirty="0"/>
          </a:p>
        </p:txBody>
      </p:sp>
      <p:sp>
        <p:nvSpPr>
          <p:cNvPr id="55" name="Goccia 54">
            <a:extLst>
              <a:ext uri="{FF2B5EF4-FFF2-40B4-BE49-F238E27FC236}">
                <a16:creationId xmlns:a16="http://schemas.microsoft.com/office/drawing/2014/main" id="{ED34B437-BD07-4240-B46E-68949A03EE44}"/>
              </a:ext>
            </a:extLst>
          </p:cNvPr>
          <p:cNvSpPr/>
          <p:nvPr/>
        </p:nvSpPr>
        <p:spPr>
          <a:xfrm rot="1905374">
            <a:off x="523226" y="5739313"/>
            <a:ext cx="152802" cy="212369"/>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7" name="Goccia 56">
            <a:extLst>
              <a:ext uri="{FF2B5EF4-FFF2-40B4-BE49-F238E27FC236}">
                <a16:creationId xmlns:a16="http://schemas.microsoft.com/office/drawing/2014/main" id="{ED34B437-BD07-4240-B46E-68949A03EE44}"/>
              </a:ext>
            </a:extLst>
          </p:cNvPr>
          <p:cNvSpPr/>
          <p:nvPr/>
        </p:nvSpPr>
        <p:spPr>
          <a:xfrm rot="1905374">
            <a:off x="542276" y="6310813"/>
            <a:ext cx="152802" cy="212369"/>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2" name="Rettangolo arrotondato 31"/>
          <p:cNvSpPr/>
          <p:nvPr/>
        </p:nvSpPr>
        <p:spPr>
          <a:xfrm>
            <a:off x="329046" y="3738995"/>
            <a:ext cx="436418" cy="3948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34" name="Rettangolo arrotondato 33"/>
          <p:cNvSpPr/>
          <p:nvPr/>
        </p:nvSpPr>
        <p:spPr>
          <a:xfrm>
            <a:off x="5834496" y="3567545"/>
            <a:ext cx="436418" cy="3948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Tree>
    <p:extLst>
      <p:ext uri="{BB962C8B-B14F-4D97-AF65-F5344CB8AC3E}">
        <p14:creationId xmlns:p14="http://schemas.microsoft.com/office/powerpoint/2010/main" val="701409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8"/>
          <p:cNvPicPr>
            <a:picLocks noChangeAspect="1" noChangeArrowheads="1"/>
          </p:cNvPicPr>
          <p:nvPr/>
        </p:nvPicPr>
        <p:blipFill>
          <a:blip r:embed="rId3"/>
          <a:stretch>
            <a:fillRect/>
          </a:stretch>
        </p:blipFill>
        <p:spPr bwMode="auto">
          <a:xfrm>
            <a:off x="0" y="3485939"/>
            <a:ext cx="6286500" cy="33333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Documento 10"/>
          <p:cNvSpPr/>
          <p:nvPr/>
        </p:nvSpPr>
        <p:spPr>
          <a:xfrm>
            <a:off x="-20782" y="476250"/>
            <a:ext cx="6327206" cy="378402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5</a:t>
            </a:r>
            <a:endParaRPr lang="it-IT" sz="1600" dirty="0">
              <a:latin typeface="Microsoft Yi Baiti" panose="03000500000000000000" pitchFamily="66" charset="0"/>
              <a:ea typeface="Microsoft Yi Baiti" panose="03000500000000000000" pitchFamily="66" charset="0"/>
            </a:endParaRPr>
          </a:p>
        </p:txBody>
      </p:sp>
      <p:sp>
        <p:nvSpPr>
          <p:cNvPr id="19" name="CasellaDiTesto 18">
            <a:extLst>
              <a:ext uri="{FF2B5EF4-FFF2-40B4-BE49-F238E27FC236}">
                <a16:creationId xmlns:a16="http://schemas.microsoft.com/office/drawing/2014/main" id="{27186AD6-060E-4A5F-9A0A-AF35D77334FB}"/>
              </a:ext>
            </a:extLst>
          </p:cNvPr>
          <p:cNvSpPr txBox="1"/>
          <p:nvPr/>
        </p:nvSpPr>
        <p:spPr>
          <a:xfrm>
            <a:off x="71800" y="716363"/>
            <a:ext cx="6453691" cy="461665"/>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Gli </a:t>
            </a:r>
            <a:r>
              <a:rPr lang="it-IT" sz="2400" b="1" dirty="0" err="1" smtClean="0">
                <a:latin typeface="Tempus Sans ITC" panose="04020404030D07020202" pitchFamily="82" charset="0"/>
                <a:cs typeface="Gisha" panose="020B0502040204020203" pitchFamily="34" charset="-79"/>
              </a:rPr>
              <a:t>hedge</a:t>
            </a:r>
            <a:r>
              <a:rPr lang="it-IT" sz="2400" b="1" dirty="0" smtClean="0">
                <a:latin typeface="Tempus Sans ITC" panose="04020404030D07020202" pitchFamily="82" charset="0"/>
                <a:cs typeface="Gisha" panose="020B0502040204020203" pitchFamily="34" charset="-79"/>
              </a:rPr>
              <a:t> </a:t>
            </a:r>
            <a:r>
              <a:rPr lang="it-IT" sz="2400" b="1" dirty="0" err="1" smtClean="0">
                <a:latin typeface="Tempus Sans ITC" panose="04020404030D07020202" pitchFamily="82" charset="0"/>
                <a:cs typeface="Gisha" panose="020B0502040204020203" pitchFamily="34" charset="-79"/>
              </a:rPr>
              <a:t>fund</a:t>
            </a:r>
            <a:r>
              <a:rPr lang="it-IT" sz="2400" b="1" dirty="0" smtClean="0">
                <a:latin typeface="Tempus Sans ITC" panose="04020404030D07020202" pitchFamily="82" charset="0"/>
                <a:cs typeface="Gisha" panose="020B0502040204020203" pitchFamily="34" charset="-79"/>
              </a:rPr>
              <a:t> possono …</a:t>
            </a:r>
            <a:endParaRPr lang="it-IT" dirty="0">
              <a:cs typeface="Gisha" panose="020B0502040204020203" pitchFamily="34" charset="-79"/>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827"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Esempi di strategie aggressive degli </a:t>
            </a:r>
            <a:r>
              <a:rPr lang="it-IT" sz="3200" dirty="0" err="1" smtClean="0">
                <a:solidFill>
                  <a:schemeClr val="tx1"/>
                </a:solidFill>
                <a:latin typeface="Microsoft Yi Baiti" panose="03000500000000000000" pitchFamily="66" charset="0"/>
                <a:ea typeface="Microsoft Yi Baiti" panose="03000500000000000000" pitchFamily="66" charset="0"/>
              </a:rPr>
              <a:t>hedge</a:t>
            </a:r>
            <a:r>
              <a:rPr lang="it-IT" sz="3200" dirty="0" smtClean="0">
                <a:solidFill>
                  <a:schemeClr val="tx1"/>
                </a:solidFill>
                <a:latin typeface="Microsoft Yi Baiti" panose="03000500000000000000" pitchFamily="66" charset="0"/>
                <a:ea typeface="Microsoft Yi Baiti" panose="03000500000000000000" pitchFamily="66" charset="0"/>
              </a:rPr>
              <a:t> </a:t>
            </a:r>
            <a:r>
              <a:rPr lang="it-IT" sz="3200" dirty="0" err="1" smtClean="0">
                <a:solidFill>
                  <a:schemeClr val="tx1"/>
                </a:solidFill>
                <a:latin typeface="Microsoft Yi Baiti" panose="03000500000000000000" pitchFamily="66" charset="0"/>
                <a:ea typeface="Microsoft Yi Baiti" panose="03000500000000000000" pitchFamily="66" charset="0"/>
              </a:rPr>
              <a:t>fund</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endParaRPr lang="it-IT" dirty="0">
              <a:latin typeface="Tempus Sans ITC" panose="04020404030D07020202" pitchFamily="82" charset="0"/>
              <a:cs typeface="Gisha" panose="020B0502040204020203" pitchFamily="34" charset="-79"/>
            </a:endParaRPr>
          </a:p>
        </p:txBody>
      </p:sp>
      <p:pic>
        <p:nvPicPr>
          <p:cNvPr id="2056" name="Picture 8"/>
          <p:cNvPicPr>
            <a:picLocks noChangeAspect="1" noChangeArrowheads="1"/>
          </p:cNvPicPr>
          <p:nvPr/>
        </p:nvPicPr>
        <p:blipFill>
          <a:blip r:embed="rId4"/>
          <a:stretch>
            <a:fillRect/>
          </a:stretch>
        </p:blipFill>
        <p:spPr bwMode="auto">
          <a:xfrm>
            <a:off x="6324600" y="444813"/>
            <a:ext cx="5867400" cy="3233569"/>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0" name="Rettangolo arrotondato 39"/>
          <p:cNvSpPr/>
          <p:nvPr/>
        </p:nvSpPr>
        <p:spPr>
          <a:xfrm>
            <a:off x="-3321269" y="-1"/>
            <a:ext cx="3103379" cy="6169915"/>
          </a:xfrm>
          <a:prstGeom prst="roundRect">
            <a:avLst/>
          </a:prstGeom>
          <a:ln>
            <a:solidFill>
              <a:srgbClr val="B01513"/>
            </a:solidFill>
          </a:ln>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a:t>Immagini</a:t>
            </a:r>
          </a:p>
          <a:p>
            <a:r>
              <a:rPr lang="it-IT" sz="1400" dirty="0" smtClean="0"/>
              <a:t> </a:t>
            </a:r>
            <a:endParaRPr lang="it-IT" sz="1400" dirty="0"/>
          </a:p>
          <a:p>
            <a:endParaRPr lang="it-IT" sz="1400" dirty="0"/>
          </a:p>
          <a:p>
            <a:pPr marL="342900" indent="-342900">
              <a:buAutoNum type="arabicPeriod"/>
            </a:pPr>
            <a:r>
              <a:rPr lang="it-IT" sz="1400" dirty="0" smtClean="0">
                <a:hlinkClick r:id="rId5"/>
              </a:rPr>
              <a:t>https://www.pexels.com/photo/bald-eagle-over-the-body-of-water-732096/</a:t>
            </a:r>
            <a:endParaRPr lang="it-IT" sz="1400" dirty="0" smtClean="0"/>
          </a:p>
          <a:p>
            <a:pPr marL="342900" indent="-342900">
              <a:buAutoNum type="arabicPeriod"/>
            </a:pPr>
            <a:endParaRPr lang="it-IT" sz="1400" dirty="0" smtClean="0"/>
          </a:p>
          <a:p>
            <a:pPr marL="342900" indent="-342900">
              <a:buAutoNum type="arabicPeriod"/>
            </a:pPr>
            <a:r>
              <a:rPr lang="it-IT" sz="1400" dirty="0" smtClean="0"/>
              <a:t>https://www.pexels.com/photo/flying-bird-during-day-220919/</a:t>
            </a:r>
          </a:p>
        </p:txBody>
      </p:sp>
      <p:sp>
        <p:nvSpPr>
          <p:cNvPr id="58" name="Rettangolo arrotondato 57"/>
          <p:cNvSpPr/>
          <p:nvPr/>
        </p:nvSpPr>
        <p:spPr>
          <a:xfrm>
            <a:off x="4412752" y="476464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32" name="Rettangolo arrotondato 31"/>
          <p:cNvSpPr/>
          <p:nvPr/>
        </p:nvSpPr>
        <p:spPr>
          <a:xfrm>
            <a:off x="10219917" y="3325091"/>
            <a:ext cx="332051" cy="37407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2" name="CasellaDiTesto 1"/>
          <p:cNvSpPr txBox="1"/>
          <p:nvPr/>
        </p:nvSpPr>
        <p:spPr>
          <a:xfrm>
            <a:off x="666751" y="1549348"/>
            <a:ext cx="5213966" cy="2031325"/>
          </a:xfrm>
          <a:prstGeom prst="rect">
            <a:avLst/>
          </a:prstGeom>
          <a:noFill/>
        </p:spPr>
        <p:txBody>
          <a:bodyPr wrap="square" rtlCol="0">
            <a:spAutoFit/>
          </a:bodyPr>
          <a:lstStyle/>
          <a:p>
            <a:r>
              <a:rPr lang="it-IT" b="1" dirty="0" smtClean="0"/>
              <a:t>Vendere e acquistare azioni sfruttando le occasioni del momento</a:t>
            </a:r>
          </a:p>
          <a:p>
            <a:endParaRPr lang="it-IT" b="1" dirty="0" smtClean="0"/>
          </a:p>
          <a:p>
            <a:r>
              <a:rPr lang="it-IT" b="1" dirty="0" smtClean="0"/>
              <a:t>Scambiare azioni con elevate potenzialità di crescita</a:t>
            </a:r>
            <a:br>
              <a:rPr lang="it-IT" b="1" dirty="0" smtClean="0"/>
            </a:br>
            <a:endParaRPr lang="it-IT" b="1" dirty="0" smtClean="0"/>
          </a:p>
          <a:p>
            <a:r>
              <a:rPr lang="it-IT" b="1" dirty="0" smtClean="0"/>
              <a:t>Investire sulle azioni dei mercati emergenti</a:t>
            </a:r>
            <a:endParaRPr lang="it-IT" dirty="0"/>
          </a:p>
        </p:txBody>
      </p:sp>
      <p:sp>
        <p:nvSpPr>
          <p:cNvPr id="30" name="Rettangolo arrotondato 29"/>
          <p:cNvSpPr/>
          <p:nvPr/>
        </p:nvSpPr>
        <p:spPr>
          <a:xfrm>
            <a:off x="6055139" y="4197927"/>
            <a:ext cx="698954" cy="3966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5-7</a:t>
            </a:r>
            <a:endParaRPr lang="it-IT" dirty="0"/>
          </a:p>
        </p:txBody>
      </p:sp>
      <p:sp>
        <p:nvSpPr>
          <p:cNvPr id="31" name="Rettangolo arrotondato 30"/>
          <p:cNvSpPr/>
          <p:nvPr/>
        </p:nvSpPr>
        <p:spPr>
          <a:xfrm>
            <a:off x="5074212" y="826076"/>
            <a:ext cx="538612" cy="32642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2" name="CasellaDiTesto 21"/>
          <p:cNvSpPr txBox="1"/>
          <p:nvPr/>
        </p:nvSpPr>
        <p:spPr>
          <a:xfrm>
            <a:off x="6766515" y="4192113"/>
            <a:ext cx="5217665" cy="2308324"/>
          </a:xfrm>
          <a:prstGeom prst="rect">
            <a:avLst/>
          </a:prstGeom>
          <a:noFill/>
        </p:spPr>
        <p:txBody>
          <a:bodyPr wrap="square" rtlCol="0">
            <a:spAutoFit/>
          </a:bodyPr>
          <a:lstStyle/>
          <a:p>
            <a:r>
              <a:rPr lang="it-IT" b="1" dirty="0" smtClean="0"/>
              <a:t>Investire sulla base di una serie di analisi quantitative</a:t>
            </a:r>
          </a:p>
          <a:p>
            <a:endParaRPr lang="it-IT" b="1" dirty="0" smtClean="0"/>
          </a:p>
          <a:p>
            <a:r>
              <a:rPr lang="it-IT" b="1" dirty="0" smtClean="0"/>
              <a:t>Basarsi  su ipotesi di crescita o di declino dei mercati</a:t>
            </a:r>
            <a:br>
              <a:rPr lang="it-IT" b="1" dirty="0" smtClean="0"/>
            </a:br>
            <a:endParaRPr lang="it-IT" b="1" dirty="0" smtClean="0"/>
          </a:p>
          <a:p>
            <a:r>
              <a:rPr lang="it-IT" b="1" dirty="0" smtClean="0"/>
              <a:t>Fare previsioni sui grandi cambiamenti delle economie globali</a:t>
            </a:r>
            <a:endParaRPr lang="it-IT" dirty="0"/>
          </a:p>
        </p:txBody>
      </p:sp>
      <p:pic>
        <p:nvPicPr>
          <p:cNvPr id="23" name="Picture 2" descr="Immagine correlata"/>
          <p:cNvPicPr>
            <a:picLocks noChangeAspect="1" noChangeArrowheads="1"/>
          </p:cNvPicPr>
          <p:nvPr/>
        </p:nvPicPr>
        <p:blipFill>
          <a:blip r:embed="rId6"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rot="2810682">
            <a:off x="10675676" y="3205716"/>
            <a:ext cx="1173424" cy="1173424"/>
          </a:xfrm>
          <a:prstGeom prst="rect">
            <a:avLst/>
          </a:prstGeom>
          <a:noFill/>
          <a:extLst>
            <a:ext uri="{909E8E84-426E-40DD-AFC4-6F175D3DCCD1}">
              <a14:hiddenFill xmlns:a14="http://schemas.microsoft.com/office/drawing/2010/main">
                <a:solidFill>
                  <a:srgbClr val="FFFFFF"/>
                </a:solidFill>
              </a14:hiddenFill>
            </a:ext>
          </a:extLst>
        </p:spPr>
      </p:pic>
      <p:sp>
        <p:nvSpPr>
          <p:cNvPr id="25" name="Rettangolo arrotondato 24"/>
          <p:cNvSpPr/>
          <p:nvPr/>
        </p:nvSpPr>
        <p:spPr>
          <a:xfrm>
            <a:off x="6958524" y="1094927"/>
            <a:ext cx="451926" cy="2957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7" name="Rettangolo arrotondato 26"/>
          <p:cNvSpPr/>
          <p:nvPr/>
        </p:nvSpPr>
        <p:spPr>
          <a:xfrm>
            <a:off x="0" y="1633466"/>
            <a:ext cx="538612" cy="32642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28" name="Rettangolo arrotondato 27"/>
          <p:cNvSpPr/>
          <p:nvPr/>
        </p:nvSpPr>
        <p:spPr>
          <a:xfrm>
            <a:off x="11859949" y="4682837"/>
            <a:ext cx="332051" cy="37407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pic>
        <p:nvPicPr>
          <p:cNvPr id="29" name="Immagine 28">
            <a:extLst>
              <a:ext uri="{FF2B5EF4-FFF2-40B4-BE49-F238E27FC236}">
                <a16:creationId xmlns:a16="http://schemas.microsoft.com/office/drawing/2014/main" id="{088C000B-1634-4045-A4B4-8C7E9B4922A4}"/>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6192646" y="5849559"/>
            <a:ext cx="758090" cy="758090"/>
          </a:xfrm>
          <a:prstGeom prst="rect">
            <a:avLst/>
          </a:prstGeom>
        </p:spPr>
      </p:pic>
      <p:sp>
        <p:nvSpPr>
          <p:cNvPr id="33" name="CasellaDiTesto 32">
            <a:extLst>
              <a:ext uri="{FF2B5EF4-FFF2-40B4-BE49-F238E27FC236}">
                <a16:creationId xmlns:a16="http://schemas.microsoft.com/office/drawing/2014/main" id="{AF1E612F-E871-41C3-93FC-8FB6829603D9}"/>
              </a:ext>
            </a:extLst>
          </p:cNvPr>
          <p:cNvSpPr txBox="1"/>
          <p:nvPr/>
        </p:nvSpPr>
        <p:spPr>
          <a:xfrm>
            <a:off x="8659715" y="6553779"/>
            <a:ext cx="3532285" cy="2805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200" i="1" dirty="0">
                <a:latin typeface="Times New Roman" panose="02020603050405020304" pitchFamily="18" charset="0"/>
                <a:cs typeface="Times New Roman" panose="02020603050405020304" pitchFamily="18" charset="0"/>
              </a:rPr>
              <a:t>Fai clic sull'info point per approfondire l’argomento</a:t>
            </a:r>
          </a:p>
        </p:txBody>
      </p:sp>
    </p:spTree>
    <p:extLst>
      <p:ext uri="{BB962C8B-B14F-4D97-AF65-F5344CB8AC3E}">
        <p14:creationId xmlns:p14="http://schemas.microsoft.com/office/powerpoint/2010/main" val="2340619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magine 21"/>
          <p:cNvPicPr>
            <a:picLocks noChangeAspect="1"/>
          </p:cNvPicPr>
          <p:nvPr/>
        </p:nvPicPr>
        <p:blipFill>
          <a:blip r:embed="rId3"/>
          <a:stretch>
            <a:fillRect/>
          </a:stretch>
        </p:blipFill>
        <p:spPr>
          <a:xfrm>
            <a:off x="0" y="3470524"/>
            <a:ext cx="6057899" cy="3387476"/>
          </a:xfrm>
          <a:prstGeom prst="rect">
            <a:avLst/>
          </a:prstGeom>
        </p:spPr>
      </p:pic>
      <p:sp>
        <p:nvSpPr>
          <p:cNvPr id="12" name="Documento 11"/>
          <p:cNvSpPr/>
          <p:nvPr/>
        </p:nvSpPr>
        <p:spPr>
          <a:xfrm>
            <a:off x="0" y="414754"/>
            <a:ext cx="6019470" cy="381781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6</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I rischi degli </a:t>
            </a:r>
            <a:r>
              <a:rPr lang="it-IT" sz="3200" dirty="0" err="1" smtClean="0">
                <a:solidFill>
                  <a:schemeClr val="tx1"/>
                </a:solidFill>
                <a:latin typeface="Microsoft Yi Baiti" panose="03000500000000000000" pitchFamily="66" charset="0"/>
                <a:ea typeface="Microsoft Yi Baiti" panose="03000500000000000000" pitchFamily="66" charset="0"/>
              </a:rPr>
              <a:t>hedge</a:t>
            </a:r>
            <a:r>
              <a:rPr lang="it-IT" sz="3200" dirty="0" smtClean="0">
                <a:solidFill>
                  <a:schemeClr val="tx1"/>
                </a:solidFill>
                <a:latin typeface="Microsoft Yi Baiti" panose="03000500000000000000" pitchFamily="66" charset="0"/>
                <a:ea typeface="Microsoft Yi Baiti" panose="03000500000000000000" pitchFamily="66" charset="0"/>
              </a:rPr>
              <a:t> </a:t>
            </a:r>
            <a:r>
              <a:rPr lang="it-IT" sz="3200" dirty="0" err="1" smtClean="0">
                <a:solidFill>
                  <a:schemeClr val="tx1"/>
                </a:solidFill>
                <a:latin typeface="Microsoft Yi Baiti" panose="03000500000000000000" pitchFamily="66" charset="0"/>
                <a:ea typeface="Microsoft Yi Baiti" panose="03000500000000000000" pitchFamily="66" charset="0"/>
              </a:rPr>
              <a:t>fund</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r>
              <a:rPr lang="it-IT" b="1" dirty="0"/>
              <a:t>Note sviluppo</a:t>
            </a:r>
          </a:p>
          <a:p>
            <a:endParaRPr lang="it-IT" b="1" dirty="0"/>
          </a:p>
          <a:p>
            <a:r>
              <a:rPr lang="it-IT" b="1" dirty="0"/>
              <a:t>Immagini</a:t>
            </a:r>
          </a:p>
          <a:p>
            <a:r>
              <a:rPr lang="it-IT" dirty="0" smtClean="0"/>
              <a:t>https://www.pexels.com/photo/water-splash-photo-697011/</a:t>
            </a:r>
            <a:endParaRPr lang="it-IT" dirty="0">
              <a:latin typeface="Gisha" panose="020B0502040204020203" pitchFamily="34" charset="-79"/>
              <a:cs typeface="Gisha" panose="020B0502040204020203" pitchFamily="34" charset="-79"/>
            </a:endParaRPr>
          </a:p>
        </p:txBody>
      </p:sp>
      <p:sp>
        <p:nvSpPr>
          <p:cNvPr id="39" name="Rettangolo arrotondato 38"/>
          <p:cNvSpPr/>
          <p:nvPr/>
        </p:nvSpPr>
        <p:spPr>
          <a:xfrm>
            <a:off x="3976113" y="498838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 name="Rettangolo 1"/>
          <p:cNvSpPr/>
          <p:nvPr/>
        </p:nvSpPr>
        <p:spPr>
          <a:xfrm>
            <a:off x="-77934" y="632818"/>
            <a:ext cx="6546273" cy="892552"/>
          </a:xfrm>
          <a:prstGeom prst="rect">
            <a:avLst/>
          </a:prstGeom>
        </p:spPr>
        <p:txBody>
          <a:bodyPr wrap="square">
            <a:spAutoFit/>
          </a:bodyPr>
          <a:lstStyle/>
          <a:p>
            <a:pPr algn="ctr"/>
            <a:r>
              <a:rPr lang="it-IT" sz="3200" b="1" dirty="0" smtClean="0">
                <a:latin typeface="Tempus Sans ITC" panose="04020404030D07020202" pitchFamily="82" charset="0"/>
                <a:cs typeface="Gisha" panose="020B0502040204020203" pitchFamily="34" charset="-79"/>
              </a:rPr>
              <a:t>Strategie di gestione</a:t>
            </a:r>
            <a:br>
              <a:rPr lang="it-IT" sz="3200" b="1" dirty="0" smtClean="0">
                <a:latin typeface="Tempus Sans ITC" panose="04020404030D07020202" pitchFamily="82" charset="0"/>
                <a:cs typeface="Gisha" panose="020B0502040204020203" pitchFamily="34" charset="-79"/>
              </a:rPr>
            </a:br>
            <a:r>
              <a:rPr lang="it-IT" sz="2000" b="1" dirty="0" smtClean="0">
                <a:latin typeface="Tempus Sans ITC" panose="04020404030D07020202" pitchFamily="82" charset="0"/>
                <a:cs typeface="Gisha" panose="020B0502040204020203" pitchFamily="34" charset="-79"/>
              </a:rPr>
              <a:t>(scelta categorie di </a:t>
            </a:r>
            <a:r>
              <a:rPr lang="it-IT" sz="2000" b="1" dirty="0" err="1" smtClean="0">
                <a:latin typeface="Tempus Sans ITC" panose="04020404030D07020202" pitchFamily="82" charset="0"/>
                <a:cs typeface="Gisha" panose="020B0502040204020203" pitchFamily="34" charset="-79"/>
              </a:rPr>
              <a:t>asset</a:t>
            </a:r>
            <a:r>
              <a:rPr lang="it-IT" sz="2000" b="1" dirty="0" smtClean="0">
                <a:latin typeface="Tempus Sans ITC" panose="04020404030D07020202" pitchFamily="82" charset="0"/>
                <a:cs typeface="Gisha" panose="020B0502040204020203" pitchFamily="34" charset="-79"/>
              </a:rPr>
              <a:t>)</a:t>
            </a:r>
            <a:endParaRPr lang="it-IT" sz="2000" b="1" dirty="0">
              <a:latin typeface="Tempus Sans ITC" panose="04020404030D07020202" pitchFamily="82" charset="0"/>
              <a:cs typeface="Gisha" panose="020B0502040204020203" pitchFamily="34" charset="-79"/>
            </a:endParaRPr>
          </a:p>
        </p:txBody>
      </p:sp>
      <p:sp>
        <p:nvSpPr>
          <p:cNvPr id="34" name="Rettangolo arrotondato 33"/>
          <p:cNvSpPr/>
          <p:nvPr/>
        </p:nvSpPr>
        <p:spPr>
          <a:xfrm>
            <a:off x="5043136" y="686843"/>
            <a:ext cx="748064" cy="4942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1 -2</a:t>
            </a:r>
            <a:endParaRPr lang="it-IT" dirty="0"/>
          </a:p>
        </p:txBody>
      </p:sp>
      <p:sp>
        <p:nvSpPr>
          <p:cNvPr id="4" name="CasellaDiTesto 3"/>
          <p:cNvSpPr txBox="1"/>
          <p:nvPr/>
        </p:nvSpPr>
        <p:spPr>
          <a:xfrm>
            <a:off x="6258628" y="707456"/>
            <a:ext cx="5651432" cy="1015663"/>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it-IT" sz="2400" b="1" dirty="0" smtClean="0">
                <a:solidFill>
                  <a:srgbClr val="C00000"/>
                </a:solidFill>
                <a:latin typeface="Tempus Sans ITC" panose="04020404030D07020202" pitchFamily="82" charset="0"/>
                <a:cs typeface="Gisha" panose="020B0502040204020203" pitchFamily="34" charset="-79"/>
              </a:rPr>
              <a:t>RISCHIO ALPHA</a:t>
            </a:r>
          </a:p>
          <a:p>
            <a:r>
              <a:rPr lang="it-IT" dirty="0" smtClean="0"/>
              <a:t>Rappresentato da strategia, stile di gestione e scelte di investimento operate dal gestore.</a:t>
            </a:r>
          </a:p>
        </p:txBody>
      </p:sp>
      <p:sp>
        <p:nvSpPr>
          <p:cNvPr id="5" name="Rettangolo 4"/>
          <p:cNvSpPr/>
          <p:nvPr/>
        </p:nvSpPr>
        <p:spPr>
          <a:xfrm>
            <a:off x="6279410" y="2036398"/>
            <a:ext cx="5651432" cy="1015663"/>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it-IT" sz="2400" b="1" dirty="0" smtClean="0">
                <a:latin typeface="Tempus Sans ITC" panose="04020404030D07020202" pitchFamily="82" charset="0"/>
                <a:cs typeface="Gisha" panose="020B0502040204020203" pitchFamily="34" charset="-79"/>
              </a:rPr>
              <a:t>RISCHIO </a:t>
            </a:r>
            <a:r>
              <a:rPr lang="it-IT" sz="2400" b="1" dirty="0" err="1" smtClean="0">
                <a:latin typeface="Tempus Sans ITC" panose="04020404030D07020202" pitchFamily="82" charset="0"/>
                <a:cs typeface="Gisha" panose="020B0502040204020203" pitchFamily="34" charset="-79"/>
              </a:rPr>
              <a:t>DI</a:t>
            </a:r>
            <a:r>
              <a:rPr lang="it-IT" sz="2400" b="1" dirty="0" smtClean="0">
                <a:latin typeface="Tempus Sans ITC" panose="04020404030D07020202" pitchFamily="82" charset="0"/>
                <a:cs typeface="Gisha" panose="020B0502040204020203" pitchFamily="34" charset="-79"/>
              </a:rPr>
              <a:t> LIQUIDIT</a:t>
            </a:r>
            <a:r>
              <a:rPr lang="it-IT" sz="2400" b="1" dirty="0" smtClean="0">
                <a:latin typeface="Calibri"/>
                <a:cs typeface="Gisha" panose="020B0502040204020203" pitchFamily="34" charset="-79"/>
              </a:rPr>
              <a:t>À</a:t>
            </a:r>
            <a:endParaRPr lang="it-IT" sz="2000" dirty="0" smtClean="0">
              <a:latin typeface="Tempus Sans ITC" panose="04020404030D07020202" pitchFamily="82" charset="0"/>
              <a:cs typeface="Gisha" panose="020B0502040204020203" pitchFamily="34" charset="-79"/>
            </a:endParaRPr>
          </a:p>
          <a:p>
            <a:r>
              <a:rPr lang="it-IT" dirty="0" smtClean="0"/>
              <a:t>Dovuto a liquidità sottostanti e/o</a:t>
            </a:r>
          </a:p>
          <a:p>
            <a:r>
              <a:rPr lang="it-IT" dirty="0" smtClean="0"/>
              <a:t>rigidità delle strategie di investimento.</a:t>
            </a:r>
          </a:p>
        </p:txBody>
      </p:sp>
      <p:sp>
        <p:nvSpPr>
          <p:cNvPr id="6" name="Rettangolo 5"/>
          <p:cNvSpPr/>
          <p:nvPr/>
        </p:nvSpPr>
        <p:spPr>
          <a:xfrm>
            <a:off x="6201478" y="5484904"/>
            <a:ext cx="5651432" cy="1015663"/>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it-IT" sz="2400" b="1" dirty="0" smtClean="0">
                <a:latin typeface="Tempus Sans ITC" panose="04020404030D07020202" pitchFamily="82" charset="0"/>
                <a:cs typeface="Gisha" panose="020B0502040204020203" pitchFamily="34" charset="-79"/>
              </a:rPr>
              <a:t>RISCHIO OPERATIVO</a:t>
            </a:r>
          </a:p>
          <a:p>
            <a:r>
              <a:rPr lang="it-IT" dirty="0" smtClean="0"/>
              <a:t>Relativo alla possibile inadeguatezza di procedure, risorse e sistemi .</a:t>
            </a:r>
            <a:endParaRPr lang="it-IT" i="1" dirty="0" smtClean="0">
              <a:latin typeface="Tempus Sans ITC" pitchFamily="82" charset="0"/>
            </a:endParaRPr>
          </a:p>
        </p:txBody>
      </p:sp>
      <p:sp>
        <p:nvSpPr>
          <p:cNvPr id="7" name="Rettangolo 6"/>
          <p:cNvSpPr/>
          <p:nvPr/>
        </p:nvSpPr>
        <p:spPr>
          <a:xfrm>
            <a:off x="6258628" y="3365748"/>
            <a:ext cx="5651432" cy="738664"/>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it-IT" sz="2400" b="1" dirty="0" smtClean="0">
                <a:latin typeface="Tempus Sans ITC" panose="04020404030D07020202" pitchFamily="82" charset="0"/>
                <a:cs typeface="Gisha" panose="020B0502040204020203" pitchFamily="34" charset="-79"/>
              </a:rPr>
              <a:t>RISCHIO </a:t>
            </a:r>
            <a:r>
              <a:rPr lang="it-IT" sz="2400" b="1" dirty="0" err="1" smtClean="0">
                <a:latin typeface="Tempus Sans ITC" panose="04020404030D07020202" pitchFamily="82" charset="0"/>
                <a:cs typeface="Gisha" panose="020B0502040204020203" pitchFamily="34" charset="-79"/>
              </a:rPr>
              <a:t>DI</a:t>
            </a:r>
            <a:r>
              <a:rPr lang="it-IT" sz="2400" b="1" dirty="0" smtClean="0">
                <a:latin typeface="Tempus Sans ITC" panose="04020404030D07020202" pitchFamily="82" charset="0"/>
                <a:cs typeface="Gisha" panose="020B0502040204020203" pitchFamily="34" charset="-79"/>
              </a:rPr>
              <a:t> MERCATO</a:t>
            </a:r>
          </a:p>
          <a:p>
            <a:r>
              <a:rPr lang="it-IT" dirty="0" smtClean="0"/>
              <a:t>Legato alla scelta delle strategie di gestione.</a:t>
            </a:r>
            <a:endParaRPr lang="it-IT" sz="2000" dirty="0"/>
          </a:p>
        </p:txBody>
      </p:sp>
      <p:sp>
        <p:nvSpPr>
          <p:cNvPr id="44" name="Rettangolo arrotondato 43"/>
          <p:cNvSpPr/>
          <p:nvPr/>
        </p:nvSpPr>
        <p:spPr>
          <a:xfrm>
            <a:off x="11241321" y="575215"/>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4-8</a:t>
            </a:r>
            <a:endParaRPr lang="it-IT" dirty="0"/>
          </a:p>
        </p:txBody>
      </p:sp>
      <p:sp>
        <p:nvSpPr>
          <p:cNvPr id="28" name="Rettangolo arrotondato 27"/>
          <p:cNvSpPr/>
          <p:nvPr/>
        </p:nvSpPr>
        <p:spPr>
          <a:xfrm>
            <a:off x="3823853" y="1818410"/>
            <a:ext cx="443349" cy="4433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26" name="Rettangolo 25"/>
          <p:cNvSpPr/>
          <p:nvPr/>
        </p:nvSpPr>
        <p:spPr>
          <a:xfrm>
            <a:off x="36367" y="2328268"/>
            <a:ext cx="6021533" cy="1569660"/>
          </a:xfrm>
          <a:prstGeom prst="rect">
            <a:avLst/>
          </a:prstGeom>
        </p:spPr>
        <p:txBody>
          <a:bodyPr wrap="square">
            <a:spAutoFit/>
          </a:bodyPr>
          <a:lstStyle/>
          <a:p>
            <a:pPr algn="ctr"/>
            <a:r>
              <a:rPr lang="it-IT" sz="3200" b="1" dirty="0" smtClean="0">
                <a:latin typeface="Tempus Sans ITC" panose="04020404030D07020202" pitchFamily="82" charset="0"/>
                <a:cs typeface="Gisha" panose="020B0502040204020203" pitchFamily="34" charset="-79"/>
              </a:rPr>
              <a:t>Vero rischio </a:t>
            </a:r>
            <a:br>
              <a:rPr lang="it-IT" sz="3200" b="1" dirty="0" smtClean="0">
                <a:latin typeface="Tempus Sans ITC" panose="04020404030D07020202" pitchFamily="82" charset="0"/>
                <a:cs typeface="Gisha" panose="020B0502040204020203" pitchFamily="34" charset="-79"/>
              </a:rPr>
            </a:br>
            <a:r>
              <a:rPr lang="it-IT" sz="3200" b="1" dirty="0" smtClean="0">
                <a:latin typeface="Tempus Sans ITC" panose="04020404030D07020202" pitchFamily="82" charset="0"/>
                <a:cs typeface="Gisha" panose="020B0502040204020203" pitchFamily="34" charset="-79"/>
              </a:rPr>
              <a:t>degli investimenti  in </a:t>
            </a:r>
            <a:r>
              <a:rPr lang="it-IT" sz="3200" b="1" dirty="0" err="1" smtClean="0">
                <a:latin typeface="Tempus Sans ITC" panose="04020404030D07020202" pitchFamily="82" charset="0"/>
                <a:cs typeface="Gisha" panose="020B0502040204020203" pitchFamily="34" charset="-79"/>
              </a:rPr>
              <a:t>hedge</a:t>
            </a:r>
            <a:r>
              <a:rPr lang="it-IT" sz="3200" b="1" dirty="0" smtClean="0">
                <a:latin typeface="Tempus Sans ITC" panose="04020404030D07020202" pitchFamily="82" charset="0"/>
                <a:cs typeface="Gisha" panose="020B0502040204020203" pitchFamily="34" charset="-79"/>
              </a:rPr>
              <a:t/>
            </a:r>
            <a:br>
              <a:rPr lang="it-IT" sz="3200" b="1" dirty="0" smtClean="0">
                <a:latin typeface="Tempus Sans ITC" panose="04020404030D07020202" pitchFamily="82" charset="0"/>
                <a:cs typeface="Gisha" panose="020B0502040204020203" pitchFamily="34" charset="-79"/>
              </a:rPr>
            </a:br>
            <a:r>
              <a:rPr lang="it-IT" sz="3200" b="1" dirty="0" err="1" smtClean="0">
                <a:latin typeface="Tempus Sans ITC" panose="04020404030D07020202" pitchFamily="82" charset="0"/>
                <a:cs typeface="Gisha" panose="020B0502040204020203" pitchFamily="34" charset="-79"/>
              </a:rPr>
              <a:t>fund</a:t>
            </a:r>
            <a:endParaRPr lang="it-IT" sz="3200" b="1" dirty="0">
              <a:latin typeface="Tempus Sans ITC" panose="04020404030D07020202" pitchFamily="82" charset="0"/>
              <a:cs typeface="Gisha" panose="020B0502040204020203" pitchFamily="34" charset="-79"/>
            </a:endParaRPr>
          </a:p>
        </p:txBody>
      </p:sp>
      <p:sp>
        <p:nvSpPr>
          <p:cNvPr id="30" name="Gallone 29"/>
          <p:cNvSpPr/>
          <p:nvPr/>
        </p:nvSpPr>
        <p:spPr>
          <a:xfrm rot="5400000">
            <a:off x="2724150" y="1581150"/>
            <a:ext cx="742950" cy="685800"/>
          </a:xfrm>
          <a:prstGeom prst="chevron">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31" name="Rettangolo 30"/>
          <p:cNvSpPr/>
          <p:nvPr/>
        </p:nvSpPr>
        <p:spPr>
          <a:xfrm>
            <a:off x="6201478" y="4380004"/>
            <a:ext cx="5651432" cy="738664"/>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it-IT" sz="2400" b="1" dirty="0" smtClean="0">
                <a:latin typeface="Tempus Sans ITC" panose="04020404030D07020202" pitchFamily="82" charset="0"/>
                <a:cs typeface="Gisha" panose="020B0502040204020203" pitchFamily="34" charset="-79"/>
              </a:rPr>
              <a:t>RISCHIO </a:t>
            </a:r>
            <a:r>
              <a:rPr lang="it-IT" sz="2400" b="1" dirty="0" err="1" smtClean="0">
                <a:latin typeface="Tempus Sans ITC" panose="04020404030D07020202" pitchFamily="82" charset="0"/>
                <a:cs typeface="Gisha" panose="020B0502040204020203" pitchFamily="34" charset="-79"/>
              </a:rPr>
              <a:t>DI</a:t>
            </a:r>
            <a:r>
              <a:rPr lang="it-IT" sz="2400" b="1" dirty="0" smtClean="0">
                <a:latin typeface="Tempus Sans ITC" panose="04020404030D07020202" pitchFamily="82" charset="0"/>
                <a:cs typeface="Gisha" panose="020B0502040204020203" pitchFamily="34" charset="-79"/>
              </a:rPr>
              <a:t> CREDITO</a:t>
            </a:r>
          </a:p>
          <a:p>
            <a:r>
              <a:rPr lang="it-IT" dirty="0" smtClean="0">
                <a:latin typeface="+mj-lt"/>
              </a:rPr>
              <a:t>Solvibilità del fondo e degli emittenti.</a:t>
            </a:r>
          </a:p>
        </p:txBody>
      </p:sp>
    </p:spTree>
    <p:extLst>
      <p:ext uri="{BB962C8B-B14F-4D97-AF65-F5344CB8AC3E}">
        <p14:creationId xmlns:p14="http://schemas.microsoft.com/office/powerpoint/2010/main" val="3760816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aborazione 13">
            <a:extLst>
              <a:ext uri="{FF2B5EF4-FFF2-40B4-BE49-F238E27FC236}">
                <a16:creationId xmlns:a16="http://schemas.microsoft.com/office/drawing/2014/main" id="{D196522F-FD5B-4D98-8E11-918D3F154707}"/>
              </a:ext>
            </a:extLst>
          </p:cNvPr>
          <p:cNvSpPr/>
          <p:nvPr/>
        </p:nvSpPr>
        <p:spPr>
          <a:xfrm>
            <a:off x="20972" y="366956"/>
            <a:ext cx="8146283" cy="2226598"/>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7</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Hedge fund e normativa italiana 1/2 </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6" name="Goccia 15">
            <a:extLst>
              <a:ext uri="{FF2B5EF4-FFF2-40B4-BE49-F238E27FC236}">
                <a16:creationId xmlns:a16="http://schemas.microsoft.com/office/drawing/2014/main" id="{CAACC758-F1BB-41E1-A77A-2FC8748E68BC}"/>
              </a:ext>
            </a:extLst>
          </p:cNvPr>
          <p:cNvSpPr/>
          <p:nvPr/>
        </p:nvSpPr>
        <p:spPr>
          <a:xfrm rot="2700000">
            <a:off x="-2281607" y="530527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24" name="Rettangolo arrotondato 23"/>
          <p:cNvSpPr/>
          <p:nvPr/>
        </p:nvSpPr>
        <p:spPr>
          <a:xfrm>
            <a:off x="-4364358" y="-32577"/>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smtClean="0"/>
              <a:t>Note sviluppo</a:t>
            </a:r>
          </a:p>
          <a:p>
            <a:endParaRPr lang="it-IT" sz="1400" b="1" dirty="0"/>
          </a:p>
          <a:p>
            <a:r>
              <a:rPr lang="it-IT" sz="1400" dirty="0" smtClean="0"/>
              <a:t>https://www.pexels.com/photo/nature-person-summer-girl-33824/</a:t>
            </a:r>
            <a:endParaRPr lang="it-IT" sz="1400" dirty="0"/>
          </a:p>
          <a:p>
            <a:endParaRPr lang="it-IT" sz="1400" dirty="0"/>
          </a:p>
          <a:p>
            <a:endParaRPr lang="it-IT" sz="1400" dirty="0"/>
          </a:p>
        </p:txBody>
      </p:sp>
      <p:sp>
        <p:nvSpPr>
          <p:cNvPr id="54" name="Rettangolo arrotondato 53"/>
          <p:cNvSpPr/>
          <p:nvPr/>
        </p:nvSpPr>
        <p:spPr>
          <a:xfrm>
            <a:off x="4323872" y="139046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61" name="Elaborazione 60">
            <a:extLst>
              <a:ext uri="{FF2B5EF4-FFF2-40B4-BE49-F238E27FC236}">
                <a16:creationId xmlns:a16="http://schemas.microsoft.com/office/drawing/2014/main" id="{D196522F-FD5B-4D98-8E11-918D3F154707}"/>
              </a:ext>
            </a:extLst>
          </p:cNvPr>
          <p:cNvSpPr/>
          <p:nvPr/>
        </p:nvSpPr>
        <p:spPr>
          <a:xfrm>
            <a:off x="-1" y="4986635"/>
            <a:ext cx="8084128" cy="1830228"/>
          </a:xfrm>
          <a:prstGeom prst="flowChartProcess">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it-IT" dirty="0"/>
          </a:p>
        </p:txBody>
      </p:sp>
      <p:sp>
        <p:nvSpPr>
          <p:cNvPr id="71" name="Rettangolo arrotondato 70"/>
          <p:cNvSpPr/>
          <p:nvPr/>
        </p:nvSpPr>
        <p:spPr>
          <a:xfrm>
            <a:off x="6169340" y="665013"/>
            <a:ext cx="375218" cy="42221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75" name="Rettangolo arrotondato 74"/>
          <p:cNvSpPr/>
          <p:nvPr/>
        </p:nvSpPr>
        <p:spPr>
          <a:xfrm>
            <a:off x="6583744" y="2843686"/>
            <a:ext cx="693355" cy="5091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5-7 </a:t>
            </a:r>
            <a:endParaRPr lang="it-IT" dirty="0"/>
          </a:p>
        </p:txBody>
      </p:sp>
      <p:sp>
        <p:nvSpPr>
          <p:cNvPr id="79" name="Rettangolo arrotondato 78"/>
          <p:cNvSpPr/>
          <p:nvPr/>
        </p:nvSpPr>
        <p:spPr>
          <a:xfrm>
            <a:off x="7511748" y="5049115"/>
            <a:ext cx="241602" cy="39918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9</a:t>
            </a:r>
            <a:endParaRPr lang="it-IT" dirty="0"/>
          </a:p>
        </p:txBody>
      </p:sp>
      <p:pic>
        <p:nvPicPr>
          <p:cNvPr id="1026" name="Picture 2"/>
          <p:cNvPicPr>
            <a:picLocks noChangeAspect="1" noChangeArrowheads="1"/>
          </p:cNvPicPr>
          <p:nvPr/>
        </p:nvPicPr>
        <p:blipFill>
          <a:blip r:embed="rId3"/>
          <a:srcRect b="11872"/>
          <a:stretch>
            <a:fillRect/>
          </a:stretch>
        </p:blipFill>
        <p:spPr bwMode="auto">
          <a:xfrm>
            <a:off x="8021782" y="495300"/>
            <a:ext cx="4170218" cy="6362700"/>
          </a:xfrm>
          <a:prstGeom prst="rect">
            <a:avLst/>
          </a:prstGeom>
          <a:noFill/>
          <a:ln w="9525">
            <a:noFill/>
            <a:miter lim="800000"/>
            <a:headEnd/>
            <a:tailEnd/>
          </a:ln>
          <a:effectLst/>
        </p:spPr>
      </p:pic>
      <p:sp>
        <p:nvSpPr>
          <p:cNvPr id="53" name="Rettangolo arrotondato 52"/>
          <p:cNvSpPr/>
          <p:nvPr/>
        </p:nvSpPr>
        <p:spPr>
          <a:xfrm>
            <a:off x="249515" y="1836158"/>
            <a:ext cx="263082" cy="4256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5" name="CasellaDiTesto 24">
            <a:extLst>
              <a:ext uri="{FF2B5EF4-FFF2-40B4-BE49-F238E27FC236}">
                <a16:creationId xmlns:a16="http://schemas.microsoft.com/office/drawing/2014/main" id="{27186AD6-060E-4A5F-9A0A-AF35D77334FB}"/>
              </a:ext>
            </a:extLst>
          </p:cNvPr>
          <p:cNvSpPr txBox="1"/>
          <p:nvPr/>
        </p:nvSpPr>
        <p:spPr>
          <a:xfrm>
            <a:off x="0" y="515636"/>
            <a:ext cx="7845122" cy="830997"/>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T UF </a:t>
            </a:r>
            <a:r>
              <a:rPr lang="it-IT" sz="2400" b="1" dirty="0" smtClean="0">
                <a:latin typeface="Tempus Sans ITC" panose="04020404030D07020202" pitchFamily="82" charset="0"/>
                <a:cs typeface="Gisha" panose="020B0502040204020203" pitchFamily="34" charset="-79"/>
              </a:rPr>
              <a:t>- D. </a:t>
            </a:r>
            <a:r>
              <a:rPr lang="it-IT" sz="2400" b="1" dirty="0" err="1" smtClean="0">
                <a:latin typeface="Tempus Sans ITC" panose="04020404030D07020202" pitchFamily="82" charset="0"/>
                <a:cs typeface="Gisha" panose="020B0502040204020203" pitchFamily="34" charset="-79"/>
              </a:rPr>
              <a:t>Lgs</a:t>
            </a:r>
            <a:r>
              <a:rPr lang="it-IT" sz="2400" b="1" dirty="0" smtClean="0">
                <a:latin typeface="Tempus Sans ITC" panose="04020404030D07020202" pitchFamily="82" charset="0"/>
                <a:cs typeface="Gisha" panose="020B0502040204020203" pitchFamily="34" charset="-79"/>
              </a:rPr>
              <a:t>. </a:t>
            </a:r>
            <a:r>
              <a:rPr lang="it-IT" sz="2400" b="1" dirty="0" smtClean="0">
                <a:latin typeface="Tempus Sans ITC" panose="04020404030D07020202" pitchFamily="82" charset="0"/>
                <a:cs typeface="Gisha" panose="020B0502040204020203" pitchFamily="34" charset="-79"/>
              </a:rPr>
              <a:t>24/02/98, n.58 </a:t>
            </a:r>
            <a:r>
              <a:rPr lang="it-IT" sz="2400" b="1" dirty="0" smtClean="0">
                <a:latin typeface="Tempus Sans ITC" panose="04020404030D07020202" pitchFamily="82" charset="0"/>
                <a:cs typeface="Gisha" panose="020B0502040204020203" pitchFamily="34" charset="-79"/>
              </a:rPr>
              <a:t/>
            </a:r>
            <a:br>
              <a:rPr lang="it-IT" sz="2400" b="1" dirty="0" smtClean="0">
                <a:latin typeface="Tempus Sans ITC" panose="04020404030D07020202" pitchFamily="82" charset="0"/>
                <a:cs typeface="Gisha" panose="020B0502040204020203" pitchFamily="34" charset="-79"/>
              </a:rPr>
            </a:br>
            <a:r>
              <a:rPr lang="it-IT" sz="2400" b="1" dirty="0" smtClean="0">
                <a:latin typeface="Tempus Sans ITC" panose="04020404030D07020202" pitchFamily="82" charset="0"/>
                <a:cs typeface="Gisha" panose="020B0502040204020203" pitchFamily="34" charset="-79"/>
              </a:rPr>
              <a:t>e successive modifiche</a:t>
            </a:r>
          </a:p>
        </p:txBody>
      </p:sp>
      <p:sp>
        <p:nvSpPr>
          <p:cNvPr id="28" name="CasellaDiTesto 27">
            <a:extLst>
              <a:ext uri="{FF2B5EF4-FFF2-40B4-BE49-F238E27FC236}">
                <a16:creationId xmlns:a16="http://schemas.microsoft.com/office/drawing/2014/main" id="{27186AD6-060E-4A5F-9A0A-AF35D77334FB}"/>
              </a:ext>
            </a:extLst>
          </p:cNvPr>
          <p:cNvSpPr txBox="1"/>
          <p:nvPr/>
        </p:nvSpPr>
        <p:spPr>
          <a:xfrm>
            <a:off x="266700" y="1753886"/>
            <a:ext cx="7845122" cy="461665"/>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Restrizioni  e prescrizioni  per gli </a:t>
            </a:r>
            <a:r>
              <a:rPr lang="it-IT" sz="2400" b="1" dirty="0" err="1" smtClean="0">
                <a:latin typeface="Tempus Sans ITC" panose="04020404030D07020202" pitchFamily="82" charset="0"/>
                <a:cs typeface="Gisha" panose="020B0502040204020203" pitchFamily="34" charset="-79"/>
              </a:rPr>
              <a:t>hedge</a:t>
            </a:r>
            <a:r>
              <a:rPr lang="it-IT" sz="2400" b="1" dirty="0" smtClean="0">
                <a:latin typeface="Tempus Sans ITC" panose="04020404030D07020202" pitchFamily="82" charset="0"/>
                <a:cs typeface="Gisha" panose="020B0502040204020203" pitchFamily="34" charset="-79"/>
              </a:rPr>
              <a:t> </a:t>
            </a:r>
            <a:r>
              <a:rPr lang="it-IT" sz="2400" b="1" dirty="0" err="1" smtClean="0">
                <a:latin typeface="Tempus Sans ITC" panose="04020404030D07020202" pitchFamily="82" charset="0"/>
                <a:cs typeface="Gisha" panose="020B0502040204020203" pitchFamily="34" charset="-79"/>
              </a:rPr>
              <a:t>fund</a:t>
            </a:r>
            <a:endParaRPr lang="it-IT" sz="2400" b="1" dirty="0" smtClean="0">
              <a:latin typeface="Tempus Sans ITC" panose="04020404030D07020202" pitchFamily="82" charset="0"/>
              <a:cs typeface="Gisha" panose="020B0502040204020203" pitchFamily="34" charset="-79"/>
            </a:endParaRPr>
          </a:p>
        </p:txBody>
      </p:sp>
      <p:sp>
        <p:nvSpPr>
          <p:cNvPr id="29" name="CasellaDiTesto 28"/>
          <p:cNvSpPr txBox="1"/>
          <p:nvPr/>
        </p:nvSpPr>
        <p:spPr>
          <a:xfrm>
            <a:off x="1695451" y="2787598"/>
            <a:ext cx="5213966" cy="1754326"/>
          </a:xfrm>
          <a:prstGeom prst="rect">
            <a:avLst/>
          </a:prstGeom>
          <a:noFill/>
        </p:spPr>
        <p:txBody>
          <a:bodyPr wrap="square" rtlCol="0">
            <a:spAutoFit/>
          </a:bodyPr>
          <a:lstStyle/>
          <a:p>
            <a:r>
              <a:rPr lang="it-IT" b="1" dirty="0" smtClean="0"/>
              <a:t>Non oltre 200 partecipanti</a:t>
            </a:r>
          </a:p>
          <a:p>
            <a:endParaRPr lang="it-IT" b="1" dirty="0" smtClean="0"/>
          </a:p>
          <a:p>
            <a:r>
              <a:rPr lang="it-IT" b="1" dirty="0" smtClean="0"/>
              <a:t>Sottoscrizione min. iniziale 500.000 Euro</a:t>
            </a:r>
            <a:br>
              <a:rPr lang="it-IT" b="1" dirty="0" smtClean="0"/>
            </a:br>
            <a:endParaRPr lang="it-IT" b="1" dirty="0" smtClean="0"/>
          </a:p>
          <a:p>
            <a:r>
              <a:rPr lang="it-IT" b="1" dirty="0" smtClean="0"/>
              <a:t>Rischiosità evidenziata nel regolamento del fondo</a:t>
            </a:r>
            <a:endParaRPr lang="it-IT" dirty="0"/>
          </a:p>
        </p:txBody>
      </p:sp>
      <p:graphicFrame>
        <p:nvGraphicFramePr>
          <p:cNvPr id="30" name="Tabella 29"/>
          <p:cNvGraphicFramePr>
            <a:graphicFrameLocks noGrp="1"/>
          </p:cNvGraphicFramePr>
          <p:nvPr/>
        </p:nvGraphicFramePr>
        <p:xfrm>
          <a:off x="0" y="5444066"/>
          <a:ext cx="8128000" cy="1188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it-IT" sz="1800" b="1" dirty="0" smtClean="0">
                          <a:solidFill>
                            <a:srgbClr val="18697C"/>
                          </a:solidFill>
                        </a:rPr>
                        <a:t>Possono essere istituiti e gestiti</a:t>
                      </a:r>
                      <a:br>
                        <a:rPr lang="it-IT" sz="1800" b="1" dirty="0" smtClean="0">
                          <a:solidFill>
                            <a:srgbClr val="18697C"/>
                          </a:solidFill>
                        </a:rPr>
                      </a:br>
                      <a:r>
                        <a:rPr lang="it-IT" sz="1800" b="1" dirty="0" smtClean="0">
                          <a:solidFill>
                            <a:srgbClr val="18697C"/>
                          </a:solidFill>
                        </a:rPr>
                        <a:t>solo da SGR specializzate</a:t>
                      </a:r>
                    </a:p>
                    <a:p>
                      <a:pPr algn="ctr"/>
                      <a:endParaRPr lang="it-IT" sz="1800" b="1" dirty="0" smtClean="0">
                        <a:solidFill>
                          <a:srgbClr val="18697C"/>
                        </a:solidFill>
                      </a:endParaRPr>
                    </a:p>
                    <a:p>
                      <a:endParaRPr lang="it-I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sz="1800" b="1" dirty="0" smtClean="0">
                          <a:solidFill>
                            <a:srgbClr val="18697C"/>
                          </a:solidFill>
                        </a:rPr>
                        <a:t>Non possono essere oggetto</a:t>
                      </a:r>
                      <a:br>
                        <a:rPr lang="it-IT" sz="1800" b="1" dirty="0" smtClean="0">
                          <a:solidFill>
                            <a:srgbClr val="18697C"/>
                          </a:solidFill>
                        </a:rPr>
                      </a:br>
                      <a:r>
                        <a:rPr lang="it-IT" sz="1800" b="1" dirty="0" smtClean="0">
                          <a:solidFill>
                            <a:srgbClr val="18697C"/>
                          </a:solidFill>
                        </a:rPr>
                        <a:t>di sollecitazione del pubblico risparmio</a:t>
                      </a:r>
                      <a:endParaRPr lang="it-IT" sz="1800" dirty="0" smtClean="0">
                        <a:solidFill>
                          <a:srgbClr val="18697C"/>
                        </a:solidFill>
                      </a:endParaRPr>
                    </a:p>
                    <a:p>
                      <a:endParaRPr lang="it-IT"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32" name="Immagine 31">
            <a:extLst>
              <a:ext uri="{FF2B5EF4-FFF2-40B4-BE49-F238E27FC236}">
                <a16:creationId xmlns:a16="http://schemas.microsoft.com/office/drawing/2014/main" id="{61A185B4-CCEF-48D3-B6B2-9AF98D8007D8}"/>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397261" y="2172269"/>
            <a:ext cx="585362" cy="780482"/>
          </a:xfrm>
          <a:prstGeom prst="rect">
            <a:avLst/>
          </a:prstGeom>
        </p:spPr>
      </p:pic>
      <p:sp>
        <p:nvSpPr>
          <p:cNvPr id="38" name="Rettangolo arrotondato 37"/>
          <p:cNvSpPr/>
          <p:nvPr/>
        </p:nvSpPr>
        <p:spPr>
          <a:xfrm>
            <a:off x="249515" y="5074658"/>
            <a:ext cx="263082" cy="4256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8</a:t>
            </a:r>
            <a:endParaRPr lang="it-IT" dirty="0"/>
          </a:p>
        </p:txBody>
      </p:sp>
    </p:spTree>
    <p:extLst>
      <p:ext uri="{BB962C8B-B14F-4D97-AF65-F5344CB8AC3E}">
        <p14:creationId xmlns:p14="http://schemas.microsoft.com/office/powerpoint/2010/main" val="1536824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8"/>
          <p:cNvPicPr>
            <a:picLocks noChangeAspect="1" noChangeArrowheads="1"/>
          </p:cNvPicPr>
          <p:nvPr/>
        </p:nvPicPr>
        <p:blipFill>
          <a:blip r:embed="rId3"/>
          <a:stretch>
            <a:fillRect/>
          </a:stretch>
        </p:blipFill>
        <p:spPr bwMode="auto">
          <a:xfrm>
            <a:off x="0" y="3520317"/>
            <a:ext cx="6286499" cy="33423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Documento 10"/>
          <p:cNvSpPr/>
          <p:nvPr/>
        </p:nvSpPr>
        <p:spPr>
          <a:xfrm>
            <a:off x="0" y="476250"/>
            <a:ext cx="6327206" cy="392157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8</a:t>
            </a:r>
            <a:endParaRPr lang="it-IT" sz="1600" dirty="0">
              <a:latin typeface="Microsoft Yi Baiti" panose="03000500000000000000" pitchFamily="66" charset="0"/>
              <a:ea typeface="Microsoft Yi Baiti" panose="03000500000000000000" pitchFamily="66" charset="0"/>
            </a:endParaRPr>
          </a:p>
        </p:txBody>
      </p:sp>
      <p:sp>
        <p:nvSpPr>
          <p:cNvPr id="19" name="CasellaDiTesto 18">
            <a:extLst>
              <a:ext uri="{FF2B5EF4-FFF2-40B4-BE49-F238E27FC236}">
                <a16:creationId xmlns:a16="http://schemas.microsoft.com/office/drawing/2014/main" id="{27186AD6-060E-4A5F-9A0A-AF35D77334FB}"/>
              </a:ext>
            </a:extLst>
          </p:cNvPr>
          <p:cNvSpPr txBox="1"/>
          <p:nvPr/>
        </p:nvSpPr>
        <p:spPr>
          <a:xfrm>
            <a:off x="990601" y="716363"/>
            <a:ext cx="4121734" cy="830997"/>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Significato delle norme sugli </a:t>
            </a:r>
            <a:r>
              <a:rPr lang="it-IT" sz="2400" b="1" dirty="0" err="1" smtClean="0">
                <a:latin typeface="Tempus Sans ITC" panose="04020404030D07020202" pitchFamily="82" charset="0"/>
                <a:cs typeface="Gisha" panose="020B0502040204020203" pitchFamily="34" charset="-79"/>
              </a:rPr>
              <a:t>hedge</a:t>
            </a:r>
            <a:r>
              <a:rPr lang="it-IT" sz="2400" b="1" dirty="0" smtClean="0">
                <a:latin typeface="Tempus Sans ITC" panose="04020404030D07020202" pitchFamily="82" charset="0"/>
                <a:cs typeface="Gisha" panose="020B0502040204020203" pitchFamily="34" charset="-79"/>
              </a:rPr>
              <a:t> </a:t>
            </a:r>
            <a:r>
              <a:rPr lang="it-IT" sz="2400" b="1" dirty="0" err="1" smtClean="0">
                <a:latin typeface="Tempus Sans ITC" panose="04020404030D07020202" pitchFamily="82" charset="0"/>
                <a:cs typeface="Gisha" panose="020B0502040204020203" pitchFamily="34" charset="-79"/>
              </a:rPr>
              <a:t>fund</a:t>
            </a:r>
            <a:endParaRPr lang="it-IT" dirty="0">
              <a:cs typeface="Gisha" panose="020B0502040204020203" pitchFamily="34" charset="-79"/>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err="1" smtClean="0">
                <a:solidFill>
                  <a:schemeClr val="tx1"/>
                </a:solidFill>
                <a:latin typeface="Microsoft Yi Baiti" panose="03000500000000000000" pitchFamily="66" charset="0"/>
                <a:ea typeface="Microsoft Yi Baiti" panose="03000500000000000000" pitchFamily="66" charset="0"/>
              </a:rPr>
              <a:t>Hedge</a:t>
            </a:r>
            <a:r>
              <a:rPr lang="it-IT" sz="3200" dirty="0" smtClean="0">
                <a:solidFill>
                  <a:schemeClr val="tx1"/>
                </a:solidFill>
                <a:latin typeface="Microsoft Yi Baiti" panose="03000500000000000000" pitchFamily="66" charset="0"/>
                <a:ea typeface="Microsoft Yi Baiti" panose="03000500000000000000" pitchFamily="66" charset="0"/>
              </a:rPr>
              <a:t> </a:t>
            </a:r>
            <a:r>
              <a:rPr lang="it-IT" sz="3200" dirty="0" err="1" smtClean="0">
                <a:solidFill>
                  <a:schemeClr val="tx1"/>
                </a:solidFill>
                <a:latin typeface="Microsoft Yi Baiti" panose="03000500000000000000" pitchFamily="66" charset="0"/>
                <a:ea typeface="Microsoft Yi Baiti" panose="03000500000000000000" pitchFamily="66" charset="0"/>
              </a:rPr>
              <a:t>fund</a:t>
            </a:r>
            <a:r>
              <a:rPr lang="it-IT" sz="3200" dirty="0" smtClean="0">
                <a:solidFill>
                  <a:schemeClr val="tx1"/>
                </a:solidFill>
                <a:latin typeface="Microsoft Yi Baiti" panose="03000500000000000000" pitchFamily="66" charset="0"/>
                <a:ea typeface="Microsoft Yi Baiti" panose="03000500000000000000" pitchFamily="66" charset="0"/>
              </a:rPr>
              <a:t> e normativa italiana  2/</a:t>
            </a:r>
            <a:r>
              <a:rPr lang="it-IT" sz="3200" dirty="0" err="1" smtClean="0">
                <a:solidFill>
                  <a:schemeClr val="tx1"/>
                </a:solidFill>
                <a:latin typeface="Microsoft Yi Baiti" panose="03000500000000000000" pitchFamily="66" charset="0"/>
                <a:ea typeface="Microsoft Yi Baiti" panose="03000500000000000000" pitchFamily="66" charset="0"/>
              </a:rPr>
              <a:t>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endParaRPr lang="it-IT" dirty="0">
              <a:latin typeface="Tempus Sans ITC" panose="04020404030D07020202" pitchFamily="82" charset="0"/>
              <a:cs typeface="Gisha" panose="020B0502040204020203" pitchFamily="34" charset="-79"/>
            </a:endParaRPr>
          </a:p>
        </p:txBody>
      </p:sp>
      <p:pic>
        <p:nvPicPr>
          <p:cNvPr id="2056" name="Picture 8"/>
          <p:cNvPicPr>
            <a:picLocks noChangeAspect="1" noChangeArrowheads="1"/>
          </p:cNvPicPr>
          <p:nvPr/>
        </p:nvPicPr>
        <p:blipFill>
          <a:blip r:embed="rId4"/>
          <a:stretch>
            <a:fillRect/>
          </a:stretch>
        </p:blipFill>
        <p:spPr bwMode="auto">
          <a:xfrm>
            <a:off x="6324600" y="495300"/>
            <a:ext cx="5867399" cy="3638550"/>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0" name="Rettangolo arrotondato 39"/>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a:t>Immagini</a:t>
            </a:r>
          </a:p>
          <a:p>
            <a:r>
              <a:rPr lang="it-IT" sz="1400" dirty="0" smtClean="0"/>
              <a:t> </a:t>
            </a:r>
            <a:endParaRPr lang="it-IT" sz="1400" dirty="0"/>
          </a:p>
          <a:p>
            <a:endParaRPr lang="it-IT" sz="1400" dirty="0"/>
          </a:p>
          <a:p>
            <a:r>
              <a:rPr lang="it-IT" sz="1400" dirty="0" smtClean="0">
                <a:hlinkClick r:id="rId5"/>
              </a:rPr>
              <a:t>https://www.pexels.com/photo/arches-architecture-building-daylight-259602/</a:t>
            </a:r>
            <a:endParaRPr lang="it-IT" sz="1400" dirty="0" smtClean="0"/>
          </a:p>
          <a:p>
            <a:endParaRPr lang="it-IT" sz="1400" dirty="0" smtClean="0">
              <a:latin typeface="Gisha" panose="020B0502040204020203" pitchFamily="34" charset="-79"/>
              <a:cs typeface="Gisha" panose="020B0502040204020203" pitchFamily="34" charset="-79"/>
            </a:endParaRPr>
          </a:p>
          <a:p>
            <a:r>
              <a:rPr lang="it-IT" sz="1400" dirty="0" smtClean="0">
                <a:latin typeface="Gisha" panose="020B0502040204020203" pitchFamily="34" charset="-79"/>
                <a:cs typeface="Gisha" panose="020B0502040204020203" pitchFamily="34" charset="-79"/>
              </a:rPr>
              <a:t>https://www.pexels.com/photo/close-up-photography-of-wine-glasses-1123260/</a:t>
            </a:r>
          </a:p>
        </p:txBody>
      </p:sp>
      <p:sp>
        <p:nvSpPr>
          <p:cNvPr id="58" name="Rettangolo arrotondato 57"/>
          <p:cNvSpPr/>
          <p:nvPr/>
        </p:nvSpPr>
        <p:spPr>
          <a:xfrm>
            <a:off x="5468114" y="1426448"/>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pic>
        <p:nvPicPr>
          <p:cNvPr id="2050" name="Picture 2" descr="Immagine correlat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48349" y="-3078163"/>
            <a:ext cx="1927225" cy="1623687"/>
          </a:xfrm>
          <a:prstGeom prst="rect">
            <a:avLst/>
          </a:prstGeom>
          <a:noFill/>
          <a:extLst>
            <a:ext uri="{909E8E84-426E-40DD-AFC4-6F175D3DCCD1}">
              <a14:hiddenFill xmlns:a14="http://schemas.microsoft.com/office/drawing/2010/main">
                <a:solidFill>
                  <a:srgbClr val="FFFFFF"/>
                </a:solidFill>
              </a14:hiddenFill>
            </a:ext>
          </a:extLst>
        </p:spPr>
      </p:pic>
      <p:sp>
        <p:nvSpPr>
          <p:cNvPr id="41" name="Rettangolo arrotondato 40"/>
          <p:cNvSpPr/>
          <p:nvPr/>
        </p:nvSpPr>
        <p:spPr>
          <a:xfrm>
            <a:off x="3308047" y="3337996"/>
            <a:ext cx="501954" cy="3126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50" name="Rettangolo arrotondato 49"/>
          <p:cNvSpPr/>
          <p:nvPr/>
        </p:nvSpPr>
        <p:spPr>
          <a:xfrm>
            <a:off x="4080847" y="1081862"/>
            <a:ext cx="391916" cy="35796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7" name="CasellaDiTesto 26">
            <a:extLst>
              <a:ext uri="{FF2B5EF4-FFF2-40B4-BE49-F238E27FC236}">
                <a16:creationId xmlns:a16="http://schemas.microsoft.com/office/drawing/2014/main" id="{27186AD6-060E-4A5F-9A0A-AF35D77334FB}"/>
              </a:ext>
            </a:extLst>
          </p:cNvPr>
          <p:cNvSpPr txBox="1"/>
          <p:nvPr/>
        </p:nvSpPr>
        <p:spPr>
          <a:xfrm>
            <a:off x="7463213" y="3992962"/>
            <a:ext cx="3738192" cy="475129"/>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Vantaggi e  svantaggi</a:t>
            </a:r>
            <a:endParaRPr lang="it-IT" dirty="0">
              <a:cs typeface="Gisha" panose="020B0502040204020203" pitchFamily="34" charset="-79"/>
            </a:endParaRPr>
          </a:p>
        </p:txBody>
      </p:sp>
      <p:sp>
        <p:nvSpPr>
          <p:cNvPr id="22" name="Rettangolo arrotondato 21"/>
          <p:cNvSpPr/>
          <p:nvPr/>
        </p:nvSpPr>
        <p:spPr>
          <a:xfrm>
            <a:off x="11193586" y="6115954"/>
            <a:ext cx="430902" cy="3419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23" name="Rettangolo arrotondato 22"/>
          <p:cNvSpPr/>
          <p:nvPr/>
        </p:nvSpPr>
        <p:spPr>
          <a:xfrm>
            <a:off x="10651768" y="3744450"/>
            <a:ext cx="430902" cy="3419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25" name="Rettangolo arrotondato 24"/>
          <p:cNvSpPr/>
          <p:nvPr/>
        </p:nvSpPr>
        <p:spPr>
          <a:xfrm>
            <a:off x="11135106" y="5047382"/>
            <a:ext cx="430902" cy="3419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29" name="Rettangolo arrotondato 28"/>
          <p:cNvSpPr/>
          <p:nvPr/>
        </p:nvSpPr>
        <p:spPr>
          <a:xfrm>
            <a:off x="5523580" y="2713516"/>
            <a:ext cx="311482" cy="33174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33" name="Rettangolo 32"/>
          <p:cNvSpPr/>
          <p:nvPr/>
        </p:nvSpPr>
        <p:spPr>
          <a:xfrm>
            <a:off x="438150" y="2203078"/>
            <a:ext cx="5467350" cy="769441"/>
          </a:xfrm>
          <a:prstGeom prst="rect">
            <a:avLst/>
          </a:prstGeom>
        </p:spPr>
        <p:txBody>
          <a:bodyPr wrap="square">
            <a:spAutoFit/>
          </a:bodyPr>
          <a:lstStyle/>
          <a:p>
            <a:r>
              <a:rPr lang="it-IT" sz="2200" dirty="0" smtClean="0">
                <a:cs typeface="Arial" charset="0"/>
              </a:rPr>
              <a:t>Circoscrivere la diffusione degli </a:t>
            </a:r>
            <a:r>
              <a:rPr lang="it-IT" sz="2200" dirty="0" err="1" smtClean="0">
                <a:cs typeface="Arial" charset="0"/>
              </a:rPr>
              <a:t>hedge</a:t>
            </a:r>
            <a:r>
              <a:rPr lang="it-IT" sz="2200" dirty="0" smtClean="0">
                <a:cs typeface="Arial" charset="0"/>
              </a:rPr>
              <a:t> </a:t>
            </a:r>
            <a:r>
              <a:rPr lang="it-IT" sz="2200" dirty="0" err="1" smtClean="0">
                <a:cs typeface="Arial" charset="0"/>
              </a:rPr>
              <a:t>fund</a:t>
            </a:r>
            <a:r>
              <a:rPr lang="it-IT" sz="2200" dirty="0" smtClean="0">
                <a:cs typeface="Arial" charset="0"/>
              </a:rPr>
              <a:t> agli investitori di “fascia alta”</a:t>
            </a:r>
            <a:endParaRPr lang="it-IT" sz="2200" b="1" i="1" dirty="0"/>
          </a:p>
        </p:txBody>
      </p:sp>
      <p:sp>
        <p:nvSpPr>
          <p:cNvPr id="34" name="Rettangolo 33"/>
          <p:cNvSpPr/>
          <p:nvPr/>
        </p:nvSpPr>
        <p:spPr>
          <a:xfrm>
            <a:off x="6724650" y="4698628"/>
            <a:ext cx="5467350" cy="1785104"/>
          </a:xfrm>
          <a:prstGeom prst="rect">
            <a:avLst/>
          </a:prstGeom>
        </p:spPr>
        <p:txBody>
          <a:bodyPr wrap="square">
            <a:spAutoFit/>
          </a:bodyPr>
          <a:lstStyle/>
          <a:p>
            <a:r>
              <a:rPr lang="it-IT" sz="2200" dirty="0" smtClean="0">
                <a:cs typeface="Arial" charset="0"/>
              </a:rPr>
              <a:t>Si impedisce il collocamento “poco responsabile”di tali prodotti </a:t>
            </a:r>
          </a:p>
          <a:p>
            <a:endParaRPr lang="it-IT" sz="2200" b="1" i="1" dirty="0" smtClean="0">
              <a:cs typeface="Arial" charset="0"/>
            </a:endParaRPr>
          </a:p>
          <a:p>
            <a:r>
              <a:rPr lang="it-IT" sz="2200" dirty="0" smtClean="0">
                <a:cs typeface="Arial" charset="0"/>
              </a:rPr>
              <a:t>Si riservano alla clientela </a:t>
            </a:r>
            <a:r>
              <a:rPr lang="it-IT" sz="2200" dirty="0" err="1" smtClean="0">
                <a:cs typeface="Arial" charset="0"/>
              </a:rPr>
              <a:t>retail</a:t>
            </a:r>
            <a:r>
              <a:rPr lang="it-IT" sz="2200" dirty="0" smtClean="0">
                <a:cs typeface="Arial" charset="0"/>
              </a:rPr>
              <a:t> solo prodotti come i fondi flessibili</a:t>
            </a:r>
            <a:endParaRPr lang="it-IT" sz="2200" dirty="0"/>
          </a:p>
        </p:txBody>
      </p:sp>
      <p:sp>
        <p:nvSpPr>
          <p:cNvPr id="35" name="Croce 34"/>
          <p:cNvSpPr/>
          <p:nvPr/>
        </p:nvSpPr>
        <p:spPr>
          <a:xfrm>
            <a:off x="6477000" y="4972050"/>
            <a:ext cx="285750" cy="285750"/>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Meno 37"/>
          <p:cNvSpPr/>
          <p:nvPr/>
        </p:nvSpPr>
        <p:spPr>
          <a:xfrm>
            <a:off x="6400800" y="5962650"/>
            <a:ext cx="342900" cy="13335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13083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6451</TotalTime>
  <Words>2880</Words>
  <Application>Microsoft Office PowerPoint</Application>
  <PresentationFormat>Widescreen</PresentationFormat>
  <Paragraphs>532</Paragraphs>
  <Slides>17</Slides>
  <Notes>17</Notes>
  <HiddenSlides>0</HiddenSlides>
  <MMClips>0</MMClips>
  <ScaleCrop>false</ScaleCrop>
  <HeadingPairs>
    <vt:vector size="6" baseType="variant">
      <vt:variant>
        <vt:lpstr>Caratteri utilizzati</vt:lpstr>
      </vt:variant>
      <vt:variant>
        <vt:i4>13</vt:i4>
      </vt:variant>
      <vt:variant>
        <vt:lpstr>Tema</vt:lpstr>
      </vt:variant>
      <vt:variant>
        <vt:i4>1</vt:i4>
      </vt:variant>
      <vt:variant>
        <vt:lpstr>Titoli diapositive</vt:lpstr>
      </vt:variant>
      <vt:variant>
        <vt:i4>17</vt:i4>
      </vt:variant>
    </vt:vector>
  </HeadingPairs>
  <TitlesOfParts>
    <vt:vector size="31" baseType="lpstr">
      <vt:lpstr>Arial</vt:lpstr>
      <vt:lpstr>Articulate</vt:lpstr>
      <vt:lpstr>Articulate Light</vt:lpstr>
      <vt:lpstr>Bahnschrift</vt:lpstr>
      <vt:lpstr>Calibri</vt:lpstr>
      <vt:lpstr>Century Gothic</vt:lpstr>
      <vt:lpstr>Garamond</vt:lpstr>
      <vt:lpstr>Gisha</vt:lpstr>
      <vt:lpstr>Microsoft Yi Baiti</vt:lpstr>
      <vt:lpstr>Tempus Sans ITC</vt:lpstr>
      <vt:lpstr>Times New Roman</vt:lpstr>
      <vt:lpstr>Wingdings</vt:lpstr>
      <vt:lpstr>Wingdings 3</vt:lpstr>
      <vt:lpstr>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Valentina</dc:creator>
  <cp:lastModifiedBy>emessore</cp:lastModifiedBy>
  <cp:revision>872</cp:revision>
  <dcterms:created xsi:type="dcterms:W3CDTF">2018-07-03T17:42:04Z</dcterms:created>
  <dcterms:modified xsi:type="dcterms:W3CDTF">2018-12-11T13:40:18Z</dcterms:modified>
</cp:coreProperties>
</file>