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0"/>
  </p:notesMasterIdLst>
  <p:sldIdLst>
    <p:sldId id="256" r:id="rId2"/>
    <p:sldId id="260" r:id="rId3"/>
    <p:sldId id="331" r:id="rId4"/>
    <p:sldId id="315" r:id="rId5"/>
    <p:sldId id="339" r:id="rId6"/>
    <p:sldId id="340" r:id="rId7"/>
    <p:sldId id="341" r:id="rId8"/>
    <p:sldId id="314" r:id="rId9"/>
    <p:sldId id="343" r:id="rId10"/>
    <p:sldId id="313" r:id="rId11"/>
    <p:sldId id="344" r:id="rId12"/>
    <p:sldId id="345" r:id="rId13"/>
    <p:sldId id="309" r:id="rId14"/>
    <p:sldId id="347" r:id="rId15"/>
    <p:sldId id="346" r:id="rId16"/>
    <p:sldId id="337" r:id="rId17"/>
    <p:sldId id="29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0000"/>
    <a:srgbClr val="C00000"/>
    <a:srgbClr val="426B6F"/>
    <a:srgbClr val="18697C"/>
    <a:srgbClr val="B01513"/>
    <a:srgbClr val="FFFFFF"/>
    <a:srgbClr val="000000"/>
    <a:srgbClr val="754F67"/>
    <a:srgbClr val="6E56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45419" autoAdjust="0"/>
  </p:normalViewPr>
  <p:slideViewPr>
    <p:cSldViewPr snapToGrid="0">
      <p:cViewPr varScale="1">
        <p:scale>
          <a:sx n="31" d="100"/>
          <a:sy n="31" d="100"/>
        </p:scale>
        <p:origin x="199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Nei mercati al rialzo,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strategia </a:t>
            </a:r>
            <a:r>
              <a:rPr lang="it-IT" sz="1200" baseline="0" dirty="0" err="1" smtClean="0">
                <a:cs typeface="Arial" charset="0"/>
              </a:rPr>
              <a:t>Constant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Proportion</a:t>
            </a:r>
            <a:r>
              <a:rPr lang="it-IT" sz="1200" baseline="0" dirty="0" smtClean="0">
                <a:cs typeface="Arial" charset="0"/>
              </a:rPr>
              <a:t> Portfolio </a:t>
            </a:r>
            <a:r>
              <a:rPr lang="it-IT" sz="1200" baseline="0" dirty="0" err="1" smtClean="0">
                <a:cs typeface="Arial" charset="0"/>
              </a:rPr>
              <a:t>Insurance</a:t>
            </a:r>
            <a:r>
              <a:rPr lang="it-IT" sz="1200" baseline="0" dirty="0" smtClean="0">
                <a:cs typeface="Arial" charset="0"/>
              </a:rPr>
              <a:t> batte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sia la strategia Buy and </a:t>
            </a:r>
            <a:r>
              <a:rPr lang="it-IT" sz="1200" baseline="0" dirty="0" err="1" smtClean="0">
                <a:cs typeface="Arial" charset="0"/>
              </a:rPr>
              <a:t>Hold</a:t>
            </a:r>
            <a:r>
              <a:rPr lang="it-IT" sz="1200" baseline="0" dirty="0" smtClean="0">
                <a:cs typeface="Arial" charset="0"/>
              </a:rPr>
              <a:t>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che la </a:t>
            </a:r>
            <a:r>
              <a:rPr lang="it-IT" sz="1200" baseline="0" dirty="0" err="1" smtClean="0">
                <a:cs typeface="Arial" charset="0"/>
              </a:rPr>
              <a:t>Constant</a:t>
            </a:r>
            <a:r>
              <a:rPr lang="it-IT" sz="1200" baseline="0" dirty="0" smtClean="0">
                <a:cs typeface="Arial" charset="0"/>
              </a:rPr>
              <a:t> Mix </a:t>
            </a:r>
            <a:r>
              <a:rPr lang="it-IT" sz="1200" baseline="0" dirty="0" err="1" smtClean="0">
                <a:cs typeface="Arial" charset="0"/>
              </a:rPr>
              <a:t>Strategy</a:t>
            </a:r>
            <a:r>
              <a:rPr lang="it-IT" sz="1200" baseline="0" dirty="0" smtClean="0">
                <a:cs typeface="Arial" charset="0"/>
              </a:rPr>
              <a:t>, in questo caso la meno efficace.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Discorso analogo si può fare anche nei mercati al ribasso.</a:t>
            </a: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Vediamo ora cosa accade nei mercati laterali, nei quali si evidenzia una situazione opposta alla precedente: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strategia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mix ha prestazioni migliori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sia della strategia Buy and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 della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Proportion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Portfolio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Insurance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che risulta la meno performante.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Nel caso di strategie con alto livello di delega,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gestore presuppone che il mercato non sia efficiente,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e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cerca di cogliere le occasioni che il mercato offre, in termini di market timing e security </a:t>
            </a:r>
            <a:r>
              <a:rPr lang="it-IT" sz="1200" dirty="0" err="1" smtClean="0">
                <a:latin typeface="+mn-lt"/>
              </a:rPr>
              <a:t>selection</a:t>
            </a:r>
            <a:r>
              <a:rPr lang="it-IT" sz="1200" dirty="0" smtClean="0">
                <a:latin typeface="+mn-lt"/>
              </a:rPr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scegliendo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titoli 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oppure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asset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 sovra e </a:t>
            </a:r>
            <a:r>
              <a:rPr lang="it-IT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sottopesare</a:t>
            </a:r>
            <a:r>
              <a:rPr lang="it-IT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rispetto al benchmark</a:t>
            </a:r>
            <a:r>
              <a:rPr lang="it-IT" sz="1200" dirty="0" smtClean="0">
                <a:latin typeface="+mn-lt"/>
              </a:rPr>
              <a:t>,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</a:rPr>
              <a:t>in modo da ottenere rendimenti migliori del mercato.</a:t>
            </a:r>
          </a:p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Esaminiamo ora la strategia </a:t>
            </a:r>
            <a:r>
              <a:rPr lang="it-IT" sz="1200" baseline="0" dirty="0" err="1" smtClean="0">
                <a:cs typeface="Arial" charset="0"/>
              </a:rPr>
              <a:t>core-satellite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 tratta di un tipo di gestione semiattiva,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tesa a suddividere il portafoglio in gestione	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 una parte </a:t>
            </a:r>
            <a:r>
              <a:rPr lang="it-IT" sz="1200" baseline="0" dirty="0" err="1" smtClean="0">
                <a:cs typeface="Arial" charset="0"/>
              </a:rPr>
              <a:t>Core</a:t>
            </a:r>
            <a:r>
              <a:rPr lang="it-IT" sz="1200" baseline="0" dirty="0" smtClean="0">
                <a:cs typeface="Arial" charset="0"/>
              </a:rPr>
              <a:t>, che rappresenta la struttura portante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 e replica composizione e rendimento del benchmark (generalmente gestito in un’ottica di </a:t>
            </a:r>
            <a:r>
              <a:rPr lang="it-IT" sz="1200" baseline="0" dirty="0" err="1" smtClean="0">
                <a:cs typeface="Arial" charset="0"/>
              </a:rPr>
              <a:t>constant</a:t>
            </a:r>
            <a:r>
              <a:rPr lang="it-IT" sz="1200" baseline="0" dirty="0" smtClean="0">
                <a:cs typeface="Arial" charset="0"/>
              </a:rPr>
              <a:t> mix),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la parte Satellite, 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che è la struttura a gestione libera e senza benchmark,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composta essenzialmente da titoli di nicchia e </a:t>
            </a:r>
            <a:r>
              <a:rPr lang="it-IT" sz="1200" baseline="0" dirty="0" err="1" smtClean="0">
                <a:cs typeface="Arial" charset="0"/>
              </a:rPr>
              <a:t>sottoquotati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Questa ha la funzione di “battere il mercato”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dotare il portafoglio di un extrarendimento rispetto al benchmark.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Ecco</a:t>
            </a:r>
            <a:r>
              <a:rPr lang="it-IT" altLang="it-IT" sz="2000" baseline="0" dirty="0" smtClean="0"/>
              <a:t> infine le </a:t>
            </a:r>
            <a:r>
              <a:rPr lang="it-IT" altLang="it-IT" sz="2000" dirty="0" smtClean="0"/>
              <a:t>gestioni Total </a:t>
            </a:r>
            <a:r>
              <a:rPr lang="it-IT" altLang="it-IT" sz="2000" dirty="0" err="1" smtClean="0"/>
              <a:t>return</a:t>
            </a:r>
            <a:r>
              <a:rPr lang="it-IT" altLang="it-IT" sz="2000" dirty="0" smtClean="0"/>
              <a:t>,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che fanno completamente a meno del benchmark.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Queste gestioni hanno come obiettivo non tanto quello di costruire un “buon portafoglio”,</a:t>
            </a:r>
            <a:r>
              <a:rPr lang="it-IT" altLang="it-IT" sz="2000" baseline="0" dirty="0" smtClean="0"/>
              <a:t> </a:t>
            </a:r>
            <a:r>
              <a:rPr lang="it-IT" altLang="it-IT" sz="2000" dirty="0" smtClean="0"/>
              <a:t>quanto investire per ottenere un rendimento assoluto positivo,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indipendentemente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dagli indici rappresentativi dei diversi mercati di riferimento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e dal tipo di strumenti di investimento adottati.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Un esempio di questo tipo di gestione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sono alcuni tipi di </a:t>
            </a:r>
            <a:r>
              <a:rPr lang="it-IT" altLang="it-IT" sz="2000" dirty="0" err="1" smtClean="0"/>
              <a:t>hedge</a:t>
            </a:r>
            <a:r>
              <a:rPr lang="it-IT" altLang="it-IT" sz="2000" dirty="0" smtClean="0"/>
              <a:t> </a:t>
            </a:r>
            <a:r>
              <a:rPr lang="it-IT" altLang="it-IT" sz="2000" dirty="0" err="1" smtClean="0"/>
              <a:t>funds</a:t>
            </a:r>
            <a:r>
              <a:rPr lang="it-IT" altLang="it-IT" sz="2000" dirty="0" smtClean="0"/>
              <a:t> e</a:t>
            </a:r>
          </a:p>
          <a:p>
            <a:pPr marL="4572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it-IT" altLang="it-IT" sz="2000" dirty="0" smtClean="0"/>
              <a:t>buona parte delle gestioni flessibili con obiettivi di crescita legati a particolari mercati.</a:t>
            </a:r>
          </a:p>
          <a:p>
            <a:pPr marL="0" lvl="1" algn="just">
              <a:lnSpc>
                <a:spcPct val="120000"/>
              </a:lnSpc>
            </a:pPr>
            <a:endParaRPr lang="it-IT" altLang="it-IT" sz="2000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Proviamo ora a comprendere qual è il ruolo giocato dal fattore tempo.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primo grafico mostra la deviazione standard dei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rendimenti medi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su azioni, obbligazioni e titoli di Stato a breve termine statunitensi su diversi periodi di investimento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dal 1802 al 2012.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Si vede come l'investimento azionario, ritenuto da tutti il più rischioso, sia nei fatti il meno volatile nel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lungo termine,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ed anche quello con rendimento più elevato.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secondo grafico mostra i rendimenti dell'indice S&amp;P500 calcolati con la metodologia "</a:t>
            </a:r>
            <a:r>
              <a:rPr lang="it-IT" sz="1200" dirty="0" err="1" smtClean="0">
                <a:latin typeface="+mn-lt"/>
              </a:rPr>
              <a:t>rolling</a:t>
            </a:r>
            <a:r>
              <a:rPr lang="it-IT" sz="1200" dirty="0" smtClean="0">
                <a:latin typeface="+mn-lt"/>
              </a:rPr>
              <a:t>“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da gennaio 1973 a dicembre 2016.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Per periodi brevi, un fondo agganciato all'S&amp;P500 Index può offrire rendimenti sia eccezionalmente elevati che eccezionalmente bassi, a seconda</a:t>
            </a:r>
            <a:r>
              <a:rPr lang="it-IT" sz="1200" baseline="0" dirty="0" smtClean="0">
                <a:latin typeface="+mn-lt"/>
              </a:rPr>
              <a:t> di quando si </a:t>
            </a:r>
            <a:r>
              <a:rPr lang="it-IT" sz="1200" dirty="0" smtClean="0">
                <a:latin typeface="+mn-lt"/>
              </a:rPr>
              <a:t>investe.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peggiore frame temporale di un anno, quello concluso a febbraio 2009, ha generato infatti un  rendimento del -43%,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+mn-lt"/>
              </a:rPr>
              <a:t>mentre il migliore, concluso a giugno 1983, ha prodotto un rendimento del 61%.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Se invece osserviamo un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periodo ventennale, il peggiore, (quelli concluso a maggio 1979) avrebbe prodotto un rendimento del 6,4% all'anno,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mentre</a:t>
            </a:r>
            <a:r>
              <a:rPr lang="it-IT" sz="1200" baseline="0" dirty="0" smtClean="0">
                <a:latin typeface="+mn-lt"/>
              </a:rPr>
              <a:t> il</a:t>
            </a:r>
            <a:r>
              <a:rPr lang="it-IT" sz="1200" dirty="0" smtClean="0">
                <a:latin typeface="+mn-lt"/>
              </a:rPr>
              <a:t> migliore (conclusosi a marzo 2000) avrebbe prodotto un rendimento medio del 18% all'anno.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Statisticamente, quindi, è impossibile perdere su orizzonti temporali superiori ai 15 anni.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POP UP</a:t>
            </a:r>
          </a:p>
          <a:p>
            <a:pPr marL="228600" indent="-228600">
              <a:buFont typeface="+mj-lt"/>
              <a:buNone/>
            </a:pPr>
            <a:r>
              <a:rPr lang="it-IT" sz="1200" b="1" dirty="0" smtClean="0">
                <a:latin typeface="+mn-lt"/>
              </a:rPr>
              <a:t>La metodologia </a:t>
            </a:r>
            <a:r>
              <a:rPr lang="it-IT" sz="1200" b="1" dirty="0" err="1" smtClean="0">
                <a:latin typeface="+mn-lt"/>
              </a:rPr>
              <a:t>rolling</a:t>
            </a:r>
            <a:endParaRPr lang="it-IT" sz="1200" b="1" dirty="0" smtClean="0">
              <a:latin typeface="+mn-lt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È orientata a evidenziare la frequenza e l'ampiezza dei periodi di performance migliori e peggiori di un investimento.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L’esperienza insegna dunque che il fattore tempo non viene sufficientemente considerato,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che pertanto gli investitori sono influenzati dalle oscillazioni del mercato.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Non esiste una ricetta per precisare temporalmente il cosiddetto “lungo periodo”. 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Investimenti in </a:t>
            </a:r>
            <a:r>
              <a:rPr lang="it-IT" sz="1200" baseline="0" dirty="0" err="1" smtClean="0">
                <a:cs typeface="Arial" charset="0"/>
              </a:rPr>
              <a:t>asset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baseline="0" dirty="0" err="1" smtClean="0">
                <a:cs typeface="Arial" charset="0"/>
              </a:rPr>
              <a:t>class</a:t>
            </a:r>
            <a:r>
              <a:rPr lang="it-IT" sz="1200" baseline="0" dirty="0" smtClean="0">
                <a:cs typeface="Arial" charset="0"/>
              </a:rPr>
              <a:t>  diverse, mercati diversi e periodi di analisi diversi ci indicherebbero risultati diversi.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Comunque, secondo un comportamento di investimento razionale: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il breve periodo, sono consigliabili principalmente investimenti a rischio contenuto.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esempio, un investimento obbligazionario con alto rating e bassa </a:t>
            </a:r>
            <a:r>
              <a:rPr lang="it-IT" sz="1200" baseline="0" dirty="0" err="1" smtClean="0">
                <a:cs typeface="Arial" charset="0"/>
              </a:rPr>
              <a:t>duration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il </a:t>
            </a:r>
            <a:r>
              <a:rPr lang="it-IT" sz="1200" baseline="0" dirty="0" err="1" smtClean="0">
                <a:cs typeface="Arial" charset="0"/>
              </a:rPr>
              <a:t>medio-lungo</a:t>
            </a:r>
            <a:r>
              <a:rPr lang="it-IT" sz="1200" baseline="0" dirty="0" smtClean="0">
                <a:cs typeface="Arial" charset="0"/>
              </a:rPr>
              <a:t> periodo, invece, è opportuno investire buona parte del portafoglio in attività rischiose,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dato che con il tempo la volatilità si riduce.</a:t>
            </a: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dirty="0" smtClean="0">
                <a:cs typeface="+mn-cs"/>
              </a:rPr>
              <a:t>Nel market timing,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il gestore individua il momento migliore per entrare e uscire dagli investimenti.</a:t>
            </a:r>
          </a:p>
          <a:p>
            <a:pPr marL="228600" indent="-228600" algn="l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+mn-cs"/>
              </a:rPr>
              <a:t>Per farlo, tipicamente si basa sulla gestione del Beta.</a:t>
            </a: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 smtClean="0"/>
              <a:t>AUDIO</a:t>
            </a:r>
            <a:br>
              <a:rPr lang="it-IT" dirty="0" smtClean="0"/>
            </a:br>
            <a:endParaRPr lang="it-IT" dirty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Quali strategie si possono utilizzare nel risparmio gestito?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Come si differenziano, e quale livello di discrezionalità lasciano al gestore?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Attraverso</a:t>
            </a:r>
            <a:r>
              <a:rPr lang="it-IT" sz="1200" baseline="0" dirty="0" smtClean="0">
                <a:cs typeface="Arial" charset="0"/>
              </a:rPr>
              <a:t> quali tecniche vengono gestiti i rischi,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perché si dovrebbe meglio comprendere il ruolo che ha il tempo nel determinare i risultati della gestione?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Iniziamo col comprendere che cos’è il benchmark: un parametro oggettivo di riferimento,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 indica il portafoglio teorico rappresentativo di un determinato mercato o segmento,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 confrontare con esso i risultati della gestione patrimoniale attuata.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 buon benchmark deve poter vantare alcuni requisiti.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primo luogo, la chiarezza: i nomi e i pesi dei titoli e delle classi devono essere facilmente identificabili.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secondo </a:t>
            </a:r>
            <a:r>
              <a:rPr lang="it-IT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luogo, la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replicabilità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il benchmark deve poter essere “copiato” dal gestore.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Anche la misurabilità è importante: deve essere possibile comporre il benchmark e calcolare le statistiche necessarie con semplicità e rapidità.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Infine, il benchmark deve essere tempestivo, cioè,venir specificato e aggiornato prima del periodo di valutazione.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Osserviamo il grafico</a:t>
            </a:r>
            <a:r>
              <a:rPr lang="it-IT" sz="1200" baseline="0" dirty="0" smtClean="0">
                <a:latin typeface="+mn-lt"/>
              </a:rPr>
              <a:t> che mette a confronto i due tipi di gestione.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La linea orizzontale rappresenta il rendimento del benchmark,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mentre le linee oblique rappresentano il grado di dispersione intorno al rendimento del benchmark.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All’estremità sinistra della figura, si collocano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le gestioni versus benchmark,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in quanto mirano ad ottenere un rendimento (e un rischio) simile, se non uguale, a quello del benchmark.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Le gestioni senza benchmark, invece, hanno un grado di dispersione intorno al rendimento che tende ad aumentare.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gestore, in base alle proprie previsioni e analisi, attribuisce maggior peso a quei settori o titoli che prevede otterranno risultati migliori rispetto al resto del mercato.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Appare quindi chiaro che, nel primo caso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sia</a:t>
            </a:r>
            <a:r>
              <a:rPr lang="it-IT" baseline="0" dirty="0" smtClean="0"/>
              <a:t> la </a:t>
            </a:r>
            <a:r>
              <a:rPr lang="it-IT" dirty="0" smtClean="0"/>
              <a:t>discrezionalità del gestore</a:t>
            </a:r>
            <a:r>
              <a:rPr lang="it-IT" baseline="0" dirty="0" smtClean="0"/>
              <a:t> ch</a:t>
            </a:r>
            <a:r>
              <a:rPr lang="it-IT" dirty="0" smtClean="0"/>
              <a:t>e la delega gestionale sono basse,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mentre nel secondo tipo</a:t>
            </a:r>
            <a:r>
              <a:rPr lang="it-IT" baseline="0" dirty="0" smtClean="0"/>
              <a:t> di gestione</a:t>
            </a:r>
            <a:r>
              <a:rPr lang="it-IT" dirty="0" smtClean="0"/>
              <a:t> è vero il contrario.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Vediamo ora la relazione fra rendimento delle gestioni versus benchmark,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e quello</a:t>
            </a:r>
            <a:r>
              <a:rPr lang="it-IT" sz="1200" baseline="0" dirty="0" smtClean="0">
                <a:latin typeface="+mn-lt"/>
              </a:rPr>
              <a:t> del relativo benchmark</a:t>
            </a:r>
            <a:r>
              <a:rPr lang="it-IT" sz="120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 punti rappresentano le rilevazioni nel tempo del rendimento delle gestioni.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Tracciando una retta che attraversa la distribuzione dei punti possiamo osservare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che i rendimenti della gestione sono positivamente correlati a quelli del benchmark,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perché il gestore si limita a replicare il benchmark stesso, operando quindi con bassa discrezionalità.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Cosa accade, invece, nel caso di gestioni senza benchmark?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Come</a:t>
            </a:r>
            <a:r>
              <a:rPr lang="it-IT" sz="1200" baseline="0" dirty="0" smtClean="0">
                <a:latin typeface="+mn-lt"/>
              </a:rPr>
              <a:t> possiamo osservare nel grafico, l</a:t>
            </a:r>
            <a:r>
              <a:rPr lang="it-IT" sz="1200" dirty="0" smtClean="0">
                <a:latin typeface="+mn-lt"/>
              </a:rPr>
              <a:t>e rilevazioni dei singoli rendimenti, indicate dalla distribuzione dei punti, sono evidentemente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molto poco correlate: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l’obiettivo di questo tipo di gestione è realizzare rendimenti assoluti e indipendenti dall’andamento dei mercati.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Il livello di discrezionalità del gestore nelle scelte d’investimento è dunque molto elevata.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+mn-lt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Come possiamo osservare, il livello</a:t>
            </a:r>
            <a:r>
              <a:rPr lang="it-IT" sz="1200" baseline="0" dirty="0" smtClean="0">
                <a:latin typeface="+mn-lt"/>
              </a:rPr>
              <a:t> di delega gestionale e le strategie di gestione sono correlate.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Via via che aumenta il livello di delega, si</a:t>
            </a:r>
            <a:r>
              <a:rPr lang="it-IT" sz="1200" baseline="0" dirty="0" smtClean="0">
                <a:latin typeface="+mn-lt"/>
              </a:rPr>
              <a:t> </a:t>
            </a:r>
            <a:r>
              <a:rPr lang="it-IT" sz="1200" dirty="0" smtClean="0">
                <a:latin typeface="+mn-lt"/>
              </a:rPr>
              <a:t>passa da una</a:t>
            </a:r>
            <a:r>
              <a:rPr lang="it-IT" sz="1200" baseline="0" dirty="0" smtClean="0">
                <a:latin typeface="+mn-lt"/>
              </a:rPr>
              <a:t> st</a:t>
            </a:r>
            <a:r>
              <a:rPr lang="it-IT" sz="1200" dirty="0" smtClean="0">
                <a:latin typeface="+mn-lt"/>
              </a:rPr>
              <a:t>rategia Buy and </a:t>
            </a:r>
            <a:r>
              <a:rPr lang="it-IT" sz="1200" dirty="0" err="1" smtClean="0">
                <a:latin typeface="+mn-lt"/>
              </a:rPr>
              <a:t>Hold</a:t>
            </a:r>
            <a:r>
              <a:rPr lang="it-IT" sz="1200" dirty="0" smtClean="0">
                <a:latin typeface="+mn-lt"/>
              </a:rPr>
              <a:t>,</a:t>
            </a:r>
            <a:r>
              <a:rPr lang="it-IT" sz="1200" baseline="0" dirty="0" smtClean="0">
                <a:latin typeface="+mn-lt"/>
              </a:rPr>
              <a:t> cioè di </a:t>
            </a:r>
            <a:r>
              <a:rPr lang="it-IT" sz="1200" dirty="0" smtClean="0">
                <a:latin typeface="+mn-lt"/>
              </a:rPr>
              <a:t>pura replica del benchmark, alle strategie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>
                <a:latin typeface="+mn-lt"/>
              </a:rPr>
              <a:t>Constant</a:t>
            </a:r>
            <a:r>
              <a:rPr lang="it-IT" sz="1200" dirty="0" smtClean="0">
                <a:latin typeface="+mn-lt"/>
              </a:rPr>
              <a:t> Mix,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 smtClean="0">
                <a:latin typeface="+mn-lt"/>
              </a:rPr>
              <a:t>Constant</a:t>
            </a:r>
            <a:r>
              <a:rPr lang="it-IT" sz="1200" dirty="0" smtClean="0">
                <a:latin typeface="+mn-lt"/>
              </a:rPr>
              <a:t> </a:t>
            </a:r>
            <a:r>
              <a:rPr lang="it-IT" sz="1200" dirty="0" err="1" smtClean="0">
                <a:latin typeface="+mn-lt"/>
              </a:rPr>
              <a:t>Proportion</a:t>
            </a:r>
            <a:r>
              <a:rPr lang="it-IT" sz="1200" dirty="0" smtClean="0">
                <a:latin typeface="+mn-lt"/>
              </a:rPr>
              <a:t> Portfolio </a:t>
            </a:r>
            <a:r>
              <a:rPr lang="it-IT" sz="1200" dirty="0" err="1" smtClean="0">
                <a:latin typeface="+mn-lt"/>
              </a:rPr>
              <a:t>Insurance</a:t>
            </a:r>
            <a:r>
              <a:rPr lang="it-IT" sz="1200" dirty="0" smtClean="0">
                <a:latin typeface="+mn-lt"/>
              </a:rPr>
              <a:t>, fino a quelle che si basano su una completa discrezionalità: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 </a:t>
            </a:r>
            <a:r>
              <a:rPr lang="it-IT" sz="1200" dirty="0" err="1" smtClean="0">
                <a:latin typeface="+mn-lt"/>
              </a:rPr>
              <a:t>Core</a:t>
            </a:r>
            <a:r>
              <a:rPr lang="it-IT" sz="1200" dirty="0" smtClean="0">
                <a:latin typeface="+mn-lt"/>
              </a:rPr>
              <a:t> Satellite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e Total </a:t>
            </a:r>
            <a:r>
              <a:rPr lang="it-IT" sz="1200" dirty="0" err="1" smtClean="0">
                <a:latin typeface="+mn-lt"/>
              </a:rPr>
              <a:t>Return</a:t>
            </a:r>
            <a:r>
              <a:rPr lang="it-IT" sz="1200" dirty="0" smtClean="0">
                <a:latin typeface="+mn-lt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 Le tre strategie con minor livello di delega si caratterizzano per: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massima diversificazione del portafoglio in modo da replicare nella maniera più soddisfacente possibile il portafoglio benchmark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nessuna attività di market timing e di security </a:t>
            </a:r>
            <a:r>
              <a:rPr lang="it-IT" sz="1200" dirty="0" err="1" smtClean="0">
                <a:latin typeface="+mn-lt"/>
              </a:rPr>
              <a:t>selection</a:t>
            </a: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rendimento e rischio della gestione determinati in larga parte dal mercato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+mn-lt"/>
              </a:rPr>
              <a:t>contenimento dei costi di gestione.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+mn-lt"/>
            </a:endParaRPr>
          </a:p>
          <a:p>
            <a:pPr marL="228600" indent="-228600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Analizziamo ora due importanti approcci di gestione degli investimenti.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Nel market timing,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gestore individua il momento migliore per entrare e uscire dagli investimenti.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farlo, tipicamente si basa sulla gestione del Beta: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le attese sul mercato sono di forte rialzo, 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tenderà ad aumentare il Beta di portafoglio, incrementando i titoli aggressivi, cioè quelli con beta &gt;1.</a:t>
            </a:r>
            <a:endParaRPr lang="it-IT" sz="1200" baseline="0" dirty="0" smtClean="0">
              <a:cs typeface="Arial" charset="0"/>
            </a:endParaRP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Viceversa, se le attese sono di flessione, tenderà a ridurre il Beta di portafoglio 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incrementando il peso dei titoli anticiclici e negativamente correlati , con beta &lt;1. 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Nella Security </a:t>
            </a:r>
            <a:r>
              <a:rPr lang="it-IT" sz="1200" baseline="0" dirty="0" err="1" smtClean="0">
                <a:cs typeface="Arial" charset="0"/>
              </a:rPr>
              <a:t>selection</a:t>
            </a:r>
            <a:r>
              <a:rPr lang="it-IT" sz="1200" baseline="0" dirty="0" smtClean="0">
                <a:cs typeface="Arial" charset="0"/>
              </a:rPr>
              <a:t>, 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il gestore seleziona quei titoli 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it-IT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malprezzati</a:t>
            </a: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", caratterizzati dai migliori rendimenti potenziali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 Si basa dunque sulla ricerca dell‘</a:t>
            </a:r>
            <a:r>
              <a:rPr lang="it-IT" sz="1200" baseline="0" dirty="0" err="1" smtClean="0">
                <a:cs typeface="Arial" charset="0"/>
              </a:rPr>
              <a:t>Alpha</a:t>
            </a:r>
            <a:r>
              <a:rPr lang="it-IT" sz="1200" baseline="0" dirty="0" smtClean="0">
                <a:cs typeface="Arial" charset="0"/>
              </a:rPr>
              <a:t> di portafoglio,</a:t>
            </a:r>
          </a:p>
          <a:p>
            <a:pPr marL="228600" indent="-228600" algn="l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ovvero dell’extra rendimento creato scegliendo i titoli sopra/sotto quotati sul mercato.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Vediamo ora</a:t>
            </a:r>
            <a:r>
              <a:rPr lang="it-IT" baseline="0" dirty="0" smtClean="0"/>
              <a:t> meglio le 3 strategie con basso livello di delega.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Buy and </a:t>
            </a:r>
            <a:r>
              <a:rPr lang="it-IT" dirty="0" err="1" smtClean="0"/>
              <a:t>Hold</a:t>
            </a:r>
            <a:r>
              <a:rPr lang="it-IT" dirty="0" smtClean="0"/>
              <a:t> replica il portafoglio di riferimento,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e gli aggiustamenti sono fatti solo per adeguarsi alla composizione del benchmark.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L’</a:t>
            </a:r>
            <a:r>
              <a:rPr lang="it-IT" dirty="0" err="1" smtClean="0"/>
              <a:t>asset</a:t>
            </a:r>
            <a:r>
              <a:rPr lang="it-IT" dirty="0" smtClean="0"/>
              <a:t> </a:t>
            </a:r>
            <a:r>
              <a:rPr lang="it-IT" dirty="0" err="1" smtClean="0"/>
              <a:t>allocation</a:t>
            </a:r>
            <a:r>
              <a:rPr lang="it-IT" dirty="0" smtClean="0"/>
              <a:t> iniziale è modificata molto raramente,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il valore del portafoglio è funzione lineare dell’indice di mercato sottostante.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err="1" smtClean="0"/>
              <a:t>Constant</a:t>
            </a:r>
            <a:r>
              <a:rPr lang="it-IT" dirty="0" smtClean="0"/>
              <a:t> Mix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mantiene costante nel tempo la percentuale del patrimonio investita in una data attività finanziaria,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imponendo</a:t>
            </a:r>
            <a:r>
              <a:rPr lang="it-IT" baseline="0" dirty="0" smtClean="0"/>
              <a:t> </a:t>
            </a:r>
            <a:r>
              <a:rPr lang="it-IT" dirty="0" smtClean="0"/>
              <a:t>dei </a:t>
            </a:r>
            <a:r>
              <a:rPr lang="it-IT" dirty="0" err="1" smtClean="0"/>
              <a:t>ribilanciamenti</a:t>
            </a:r>
            <a:r>
              <a:rPr lang="it-IT" dirty="0" smtClean="0"/>
              <a:t> periodici in controtendenza rispetto al</a:t>
            </a:r>
            <a:r>
              <a:rPr lang="it-IT" baseline="0" dirty="0" smtClean="0"/>
              <a:t> </a:t>
            </a:r>
            <a:r>
              <a:rPr lang="it-IT" dirty="0" smtClean="0"/>
              <a:t>mercato di riferimento.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err="1" smtClean="0"/>
              <a:t>Constant</a:t>
            </a:r>
            <a:r>
              <a:rPr lang="it-IT" dirty="0" smtClean="0"/>
              <a:t> </a:t>
            </a:r>
            <a:r>
              <a:rPr lang="it-IT" dirty="0" err="1" smtClean="0"/>
              <a:t>Proportion</a:t>
            </a:r>
            <a:r>
              <a:rPr lang="it-IT" dirty="0" smtClean="0"/>
              <a:t> Portfolio </a:t>
            </a:r>
            <a:r>
              <a:rPr lang="it-IT" dirty="0" err="1" smtClean="0"/>
              <a:t>Insurance</a:t>
            </a:r>
            <a:endParaRPr lang="it-IT" dirty="0" smtClean="0"/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controlla il controvalore del patrimonio variando nel tempo l’allocazione tra </a:t>
            </a:r>
            <a:r>
              <a:rPr lang="it-IT" dirty="0" err="1" smtClean="0"/>
              <a:t>asset</a:t>
            </a:r>
            <a:r>
              <a:rPr lang="it-IT" dirty="0" smtClean="0"/>
              <a:t> rischiosi e non.</a:t>
            </a:r>
          </a:p>
          <a:p>
            <a:pPr marL="228600" indent="-228600">
              <a:buFont typeface="+mj-lt"/>
              <a:buAutoNum type="arabicPeriod"/>
            </a:pPr>
            <a:r>
              <a:rPr lang="it-IT" dirty="0" smtClean="0"/>
              <a:t>Se il valore del portafoglio sale, si può rischiare incrementando la componente azionaria, se scende, si deve invece incrementare quella obbligazionaria.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30/11/2018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6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falcon-on-flight-897719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hyperlink" Target="http://www.thebalance.com/" TargetMode="Externa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hyperlink" Target="https://www.pexels.com/photo/four-rock-formation-668353/" TargetMode="External"/><Relationship Id="rId4" Type="http://schemas.openxmlformats.org/officeDocument/2006/relationships/hyperlink" Target="https://www.pexels.com/photo/person-holding-black-pen-and-book-near-pink-ceramic-mug-90829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altitude-clouds-cold-daylight-417173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pixabay.com/en/dollar-exchange-rate-world-economy-544949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57" y="-598667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L'importanza della diversificazione di portafoglio nell'ottica della protezione del cliente 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Le strategie di gestione del portafoglio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-251637" y="4045223"/>
            <a:ext cx="5833696" cy="298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76250"/>
            <a:ext cx="6324600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990601" y="716363"/>
            <a:ext cx="4121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Mercati “toro”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 strategie con basso livello di delega nei mercati direzionali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324600" y="495300"/>
            <a:ext cx="5867399" cy="324211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Adattare </a:t>
            </a:r>
            <a:r>
              <a:rPr lang="it-IT" sz="1400" dirty="0" err="1" smtClean="0"/>
              <a:t>allos</a:t>
            </a:r>
            <a:r>
              <a:rPr lang="it-IT" sz="1400" dirty="0" smtClean="0"/>
              <a:t> </a:t>
            </a:r>
            <a:r>
              <a:rPr lang="it-IT" sz="1400" dirty="0" err="1" smtClean="0"/>
              <a:t>tile</a:t>
            </a:r>
            <a:r>
              <a:rPr lang="it-IT" sz="1400" dirty="0" smtClean="0"/>
              <a:t> grafico corso i 2 grafici, qui ricolorati </a:t>
            </a:r>
            <a:r>
              <a:rPr lang="it-IT" sz="1400" dirty="0" err="1" smtClean="0"/>
              <a:t>ppt</a:t>
            </a:r>
            <a:r>
              <a:rPr lang="it-IT" sz="1400" dirty="0" smtClean="0"/>
              <a:t> variante chiara 4</a:t>
            </a:r>
          </a:p>
          <a:p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Estrarre da slide originali 232 e 233</a:t>
            </a:r>
          </a:p>
        </p:txBody>
      </p:sp>
      <p:sp>
        <p:nvSpPr>
          <p:cNvPr id="50" name="Rettangolo arrotondato 49"/>
          <p:cNvSpPr/>
          <p:nvPr/>
        </p:nvSpPr>
        <p:spPr>
          <a:xfrm>
            <a:off x="4233247" y="75801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463213" y="3764362"/>
            <a:ext cx="3566737" cy="47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Mercati “orso”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10423168" y="3439650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152400" y="2027716"/>
            <a:ext cx="724820" cy="3535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2-4</a:t>
            </a:r>
            <a:endParaRPr lang="it-IT" dirty="0"/>
          </a:p>
        </p:txBody>
      </p:sp>
      <p:sp>
        <p:nvSpPr>
          <p:cNvPr id="33" name="Rettangolo 32"/>
          <p:cNvSpPr/>
          <p:nvPr/>
        </p:nvSpPr>
        <p:spPr>
          <a:xfrm>
            <a:off x="7162800" y="4476750"/>
            <a:ext cx="464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Livello di efficacia:</a:t>
            </a:r>
          </a:p>
          <a:p>
            <a:endParaRPr lang="it-IT" sz="2200" dirty="0" smtClean="0"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it-IT" sz="2200" dirty="0" err="1" smtClean="0">
                <a:cs typeface="Arial" charset="0"/>
              </a:rPr>
              <a:t>Constant</a:t>
            </a:r>
            <a:r>
              <a:rPr lang="it-IT" sz="2200" dirty="0" smtClean="0">
                <a:cs typeface="Arial" charset="0"/>
              </a:rPr>
              <a:t> </a:t>
            </a:r>
            <a:r>
              <a:rPr lang="it-IT" sz="2200" dirty="0" err="1" smtClean="0">
                <a:cs typeface="Arial" charset="0"/>
              </a:rPr>
              <a:t>Proportion</a:t>
            </a:r>
            <a:r>
              <a:rPr lang="it-IT" sz="2200" dirty="0" smtClean="0">
                <a:cs typeface="Arial" charset="0"/>
              </a:rPr>
              <a:t> Portfolio </a:t>
            </a:r>
            <a:r>
              <a:rPr lang="it-IT" sz="2200" dirty="0" err="1" smtClean="0">
                <a:cs typeface="Arial" charset="0"/>
              </a:rPr>
              <a:t>Insurance</a:t>
            </a:r>
            <a:r>
              <a:rPr lang="it-IT" sz="2200" dirty="0" smtClean="0">
                <a:cs typeface="Aria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it-IT" sz="2200" dirty="0" smtClean="0">
                <a:cs typeface="Arial" charset="0"/>
              </a:rPr>
              <a:t>Buy and </a:t>
            </a:r>
            <a:r>
              <a:rPr lang="it-IT" sz="2200" dirty="0" err="1" smtClean="0">
                <a:cs typeface="Arial" charset="0"/>
              </a:rPr>
              <a:t>Hold</a:t>
            </a:r>
            <a:endParaRPr lang="it-IT" sz="2200" dirty="0" smtClean="0"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it-IT" sz="2200" dirty="0" err="1" smtClean="0">
                <a:cs typeface="Arial" charset="0"/>
              </a:rPr>
              <a:t>Constant</a:t>
            </a:r>
            <a:r>
              <a:rPr lang="it-IT" sz="2200" dirty="0" smtClean="0">
                <a:cs typeface="Arial" charset="0"/>
              </a:rPr>
              <a:t> Mix </a:t>
            </a:r>
            <a:r>
              <a:rPr lang="it-IT" sz="2200" dirty="0" err="1" smtClean="0">
                <a:cs typeface="Arial" charset="0"/>
              </a:rPr>
              <a:t>Strategy</a:t>
            </a:r>
            <a:endParaRPr lang="it-IT" sz="22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3699847" y="140571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1009650" y="1562100"/>
            <a:ext cx="464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Livello di efficacia:</a:t>
            </a:r>
          </a:p>
          <a:p>
            <a:endParaRPr lang="it-IT" sz="2200" dirty="0" smtClean="0"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it-IT" sz="2200" dirty="0" err="1" smtClean="0">
                <a:cs typeface="Arial" charset="0"/>
              </a:rPr>
              <a:t>Constant</a:t>
            </a:r>
            <a:r>
              <a:rPr lang="it-IT" sz="2200" dirty="0" smtClean="0">
                <a:cs typeface="Arial" charset="0"/>
              </a:rPr>
              <a:t> </a:t>
            </a:r>
            <a:r>
              <a:rPr lang="it-IT" sz="2200" dirty="0" err="1" smtClean="0">
                <a:cs typeface="Arial" charset="0"/>
              </a:rPr>
              <a:t>Proportion</a:t>
            </a:r>
            <a:r>
              <a:rPr lang="it-IT" sz="2200" dirty="0" smtClean="0">
                <a:cs typeface="Arial" charset="0"/>
              </a:rPr>
              <a:t> Portfolio </a:t>
            </a:r>
            <a:r>
              <a:rPr lang="it-IT" sz="2200" dirty="0" err="1" smtClean="0">
                <a:cs typeface="Arial" charset="0"/>
              </a:rPr>
              <a:t>Insurance</a:t>
            </a:r>
            <a:r>
              <a:rPr lang="it-IT" sz="2200" dirty="0" smtClean="0">
                <a:cs typeface="Aria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it-IT" sz="2200" dirty="0" smtClean="0">
                <a:cs typeface="Arial" charset="0"/>
              </a:rPr>
              <a:t>Buy and </a:t>
            </a:r>
            <a:r>
              <a:rPr lang="it-IT" sz="2200" dirty="0" err="1" smtClean="0">
                <a:cs typeface="Arial" charset="0"/>
              </a:rPr>
              <a:t>Hold</a:t>
            </a:r>
            <a:endParaRPr lang="it-IT" sz="2200" dirty="0" smtClean="0"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it-IT" sz="2200" dirty="0" err="1" smtClean="0">
                <a:cs typeface="Arial" charset="0"/>
              </a:rPr>
              <a:t>Constant</a:t>
            </a:r>
            <a:r>
              <a:rPr lang="it-IT" sz="2200" dirty="0" smtClean="0">
                <a:cs typeface="Arial" charset="0"/>
              </a:rPr>
              <a:t> Mix </a:t>
            </a:r>
            <a:r>
              <a:rPr lang="it-IT" sz="2200" dirty="0" err="1" smtClean="0">
                <a:cs typeface="Arial" charset="0"/>
              </a:rPr>
              <a:t>Strategy</a:t>
            </a:r>
            <a:endParaRPr lang="it-IT" sz="2200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9927868" y="4449300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6400800" y="4942366"/>
            <a:ext cx="724820" cy="3535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 strategie con basso livello di delega nei mercati laterali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</a:t>
            </a:r>
          </a:p>
          <a:p>
            <a:r>
              <a:rPr lang="it-IT" sz="1400" dirty="0" smtClean="0"/>
              <a:t>Adattare </a:t>
            </a:r>
            <a:r>
              <a:rPr lang="it-IT" sz="1400" dirty="0" err="1" smtClean="0"/>
              <a:t>allos</a:t>
            </a:r>
            <a:r>
              <a:rPr lang="it-IT" sz="1400" dirty="0" smtClean="0"/>
              <a:t> </a:t>
            </a:r>
            <a:r>
              <a:rPr lang="it-IT" sz="1400" dirty="0" err="1" smtClean="0"/>
              <a:t>tile</a:t>
            </a:r>
            <a:r>
              <a:rPr lang="it-IT" sz="1400" dirty="0" smtClean="0"/>
              <a:t> grafico corso il grafico da </a:t>
            </a:r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slide originale 234</a:t>
            </a:r>
          </a:p>
          <a:p>
            <a:r>
              <a:rPr lang="it-IT" sz="1400" dirty="0" smtClean="0"/>
              <a:t>qui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variante chiara 4</a:t>
            </a:r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8725226" y="5238750"/>
            <a:ext cx="647374" cy="419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2-4</a:t>
            </a:r>
            <a:endParaRPr lang="it-IT" dirty="0"/>
          </a:p>
        </p:txBody>
      </p:sp>
      <p:pic>
        <p:nvPicPr>
          <p:cNvPr id="33" name="Immagine 32" descr="schema.jpg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38250" y="781050"/>
            <a:ext cx="9372600" cy="3557587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28" name="Rettangolo arrotondato 27"/>
          <p:cNvSpPr/>
          <p:nvPr/>
        </p:nvSpPr>
        <p:spPr>
          <a:xfrm>
            <a:off x="9468176" y="116256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8" name="Goccia 3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774889" y="46012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/>
          <p:cNvSpPr/>
          <p:nvPr/>
        </p:nvSpPr>
        <p:spPr>
          <a:xfrm>
            <a:off x="4114800" y="4476750"/>
            <a:ext cx="4648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Livello di efficacia:</a:t>
            </a:r>
          </a:p>
          <a:p>
            <a:endParaRPr lang="it-IT" sz="2200" dirty="0" smtClean="0"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it-IT" sz="2200" dirty="0" err="1" smtClean="0">
                <a:cs typeface="Arial" charset="0"/>
              </a:rPr>
              <a:t>Constant</a:t>
            </a:r>
            <a:r>
              <a:rPr lang="it-IT" sz="2200" dirty="0" smtClean="0">
                <a:cs typeface="Arial" charset="0"/>
              </a:rPr>
              <a:t> Mix  </a:t>
            </a:r>
            <a:r>
              <a:rPr lang="it-IT" sz="2200" dirty="0" err="1" smtClean="0">
                <a:cs typeface="Arial" charset="0"/>
              </a:rPr>
              <a:t>Insurance</a:t>
            </a:r>
            <a:r>
              <a:rPr lang="it-IT" sz="2200" dirty="0" smtClean="0">
                <a:cs typeface="Arial" charset="0"/>
              </a:rPr>
              <a:t> </a:t>
            </a:r>
          </a:p>
          <a:p>
            <a:pPr marL="457200" indent="-457200">
              <a:buAutoNum type="arabicPeriod"/>
            </a:pPr>
            <a:r>
              <a:rPr lang="it-IT" sz="2200" dirty="0" smtClean="0">
                <a:cs typeface="Arial" charset="0"/>
              </a:rPr>
              <a:t>Buy and </a:t>
            </a:r>
            <a:r>
              <a:rPr lang="it-IT" sz="2200" dirty="0" err="1" smtClean="0">
                <a:cs typeface="Arial" charset="0"/>
              </a:rPr>
              <a:t>Hold</a:t>
            </a:r>
            <a:endParaRPr lang="it-IT" sz="2200" dirty="0" smtClean="0">
              <a:cs typeface="Arial" charset="0"/>
            </a:endParaRPr>
          </a:p>
          <a:p>
            <a:pPr marL="457200" indent="-457200">
              <a:buAutoNum type="arabicPeriod"/>
            </a:pPr>
            <a:r>
              <a:rPr lang="it-IT" sz="2200" dirty="0" err="1" smtClean="0">
                <a:cs typeface="Arial" charset="0"/>
              </a:rPr>
              <a:t>Constant</a:t>
            </a:r>
            <a:r>
              <a:rPr lang="it-IT" sz="2200" dirty="0" smtClean="0">
                <a:cs typeface="Arial" charset="0"/>
              </a:rPr>
              <a:t> </a:t>
            </a:r>
            <a:r>
              <a:rPr lang="it-IT" sz="2200" dirty="0" err="1" smtClean="0">
                <a:cs typeface="Arial" charset="0"/>
              </a:rPr>
              <a:t>Proportion</a:t>
            </a:r>
            <a:r>
              <a:rPr lang="it-IT" sz="2200" dirty="0" smtClean="0">
                <a:cs typeface="Arial" charset="0"/>
              </a:rPr>
              <a:t> </a:t>
            </a:r>
            <a:r>
              <a:rPr lang="it-IT" sz="2200" dirty="0" err="1" smtClean="0">
                <a:cs typeface="Arial" charset="0"/>
              </a:rPr>
              <a:t>Insurance</a:t>
            </a:r>
            <a:endParaRPr lang="it-IT" sz="22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677476" y="44963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Delega gestionale e strategie – seconda parte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grafico adattato da slide originale 228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r>
              <a:rPr lang="it-IT" sz="1400" dirty="0" smtClean="0"/>
              <a:t>I nomi delle varie strategie sono tutte dello stesso colore</a:t>
            </a:r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1350981" y="4976689"/>
            <a:ext cx="45926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Il gestore presuppone</a:t>
            </a:r>
            <a:br>
              <a:rPr lang="it-IT" sz="2000" dirty="0" smtClean="0">
                <a:cs typeface="Arial" charset="0"/>
              </a:rPr>
            </a:br>
            <a:r>
              <a:rPr lang="it-IT" sz="2000" dirty="0" smtClean="0">
                <a:cs typeface="Arial" charset="0"/>
              </a:rPr>
              <a:t>l’ inefficienza del mercato</a:t>
            </a:r>
          </a:p>
          <a:p>
            <a:r>
              <a:rPr lang="it-IT" sz="2000" dirty="0" smtClean="0">
                <a:cs typeface="Arial" charset="0"/>
              </a:rPr>
              <a:t/>
            </a:r>
            <a:br>
              <a:rPr lang="it-IT" sz="2000" dirty="0" smtClean="0">
                <a:cs typeface="Arial" charset="0"/>
              </a:rPr>
            </a:br>
            <a:r>
              <a:rPr lang="it-IT" sz="2000" dirty="0" smtClean="0">
                <a:cs typeface="Arial" charset="0"/>
              </a:rPr>
              <a:t>Applica </a:t>
            </a:r>
            <a:r>
              <a:rPr lang="it-IT" sz="2000" b="1" dirty="0" smtClean="0">
                <a:cs typeface="Arial" charset="0"/>
              </a:rPr>
              <a:t>market timing  </a:t>
            </a:r>
            <a:r>
              <a:rPr lang="it-IT" sz="2000" dirty="0" smtClean="0">
                <a:cs typeface="Arial" charset="0"/>
              </a:rPr>
              <a:t>e </a:t>
            </a:r>
            <a:r>
              <a:rPr lang="it-IT" sz="2000" b="1" dirty="0" smtClean="0">
                <a:cs typeface="Arial" charset="0"/>
              </a:rPr>
              <a:t>security </a:t>
            </a:r>
            <a:r>
              <a:rPr lang="it-IT" sz="2000" b="1" dirty="0" err="1" smtClean="0">
                <a:cs typeface="Arial" charset="0"/>
              </a:rPr>
              <a:t>selection</a:t>
            </a:r>
            <a:endParaRPr lang="it-IT" sz="2000" b="1" dirty="0" smtClean="0">
              <a:cs typeface="Arial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646880" y="4976689"/>
            <a:ext cx="53927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Sceglie titoli/</a:t>
            </a:r>
            <a:r>
              <a:rPr lang="it-IT" sz="2000" dirty="0" err="1" smtClean="0">
                <a:cs typeface="Arial" charset="0"/>
              </a:rPr>
              <a:t>asset</a:t>
            </a:r>
            <a:r>
              <a:rPr lang="it-IT" sz="2000" dirty="0" smtClean="0">
                <a:cs typeface="Arial" charset="0"/>
              </a:rPr>
              <a:t> </a:t>
            </a:r>
            <a:r>
              <a:rPr lang="it-IT" sz="2000" dirty="0" err="1" smtClean="0">
                <a:cs typeface="Arial" charset="0"/>
              </a:rPr>
              <a:t>class</a:t>
            </a:r>
            <a:r>
              <a:rPr lang="it-IT" sz="2000" dirty="0" smtClean="0">
                <a:cs typeface="Arial" charset="0"/>
              </a:rPr>
              <a:t> a cui dare maggiore/minore peso rispetto al </a:t>
            </a:r>
            <a:r>
              <a:rPr lang="it-IT" sz="2000" b="1" dirty="0" smtClean="0">
                <a:cs typeface="Arial" charset="0"/>
              </a:rPr>
              <a:t>benchmark</a:t>
            </a:r>
          </a:p>
          <a:p>
            <a:endParaRPr lang="it-IT" sz="2000" b="1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Punta a rendimenti migliori del mercato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11165358" y="4991100"/>
            <a:ext cx="683742" cy="419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62" name="Rettangolo arrotondato 61"/>
          <p:cNvSpPr/>
          <p:nvPr/>
        </p:nvSpPr>
        <p:spPr>
          <a:xfrm>
            <a:off x="400050" y="4534418"/>
            <a:ext cx="628650" cy="4757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2-3</a:t>
            </a:r>
            <a:endParaRPr lang="it-IT" dirty="0"/>
          </a:p>
        </p:txBody>
      </p:sp>
      <p:pic>
        <p:nvPicPr>
          <p:cNvPr id="33" name="Immagine 32" descr="schema.jpg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04950" y="819150"/>
            <a:ext cx="9315450" cy="3557587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34" name="Rettangolo 33"/>
          <p:cNvSpPr/>
          <p:nvPr/>
        </p:nvSpPr>
        <p:spPr>
          <a:xfrm>
            <a:off x="5162550" y="1238250"/>
            <a:ext cx="278130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arrotondato 35"/>
          <p:cNvSpPr/>
          <p:nvPr/>
        </p:nvSpPr>
        <p:spPr>
          <a:xfrm>
            <a:off x="8212608" y="3829051"/>
            <a:ext cx="417042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7963226" y="13340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3200400" y="4461770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latin typeface="Tempus Sans ITC" pitchFamily="82" charset="0"/>
                <a:cs typeface="Gisha" panose="020B0502040204020203" pitchFamily="34" charset="-79"/>
              </a:rPr>
              <a:t>Strategie con alto livello di delega:</a:t>
            </a:r>
            <a:endParaRPr lang="it-IT" sz="2000" b="1" dirty="0"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38" name="Goccia 3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955489" y="507754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Goccia 3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79290" y="599194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08540" y="50965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51389" y="62776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8326908" y="4514851"/>
            <a:ext cx="417042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20972" y="366956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Focus: strategie con alto livello di delega ½</a:t>
            </a: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r>
              <a:rPr lang="it-IT" sz="1400" dirty="0" smtClean="0"/>
              <a:t>In apertura, grafico adattato da slide originale 236</a:t>
            </a:r>
          </a:p>
          <a:p>
            <a:endParaRPr lang="it-IT" sz="1400" dirty="0" smtClean="0"/>
          </a:p>
          <a:p>
            <a:r>
              <a:rPr lang="it-IT" sz="1400" dirty="0" smtClean="0"/>
              <a:t>qui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1123472" y="1847665"/>
            <a:ext cx="362428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" y="4986635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5635940" y="647700"/>
            <a:ext cx="326710" cy="3061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7345744" y="3624736"/>
            <a:ext cx="693355" cy="509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7-8 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406098" y="5620615"/>
            <a:ext cx="794052" cy="49443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9-10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021782" y="514350"/>
            <a:ext cx="4170218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Rettangolo arrotondato 52"/>
          <p:cNvSpPr/>
          <p:nvPr/>
        </p:nvSpPr>
        <p:spPr>
          <a:xfrm>
            <a:off x="1144865" y="1207508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0" y="515636"/>
            <a:ext cx="784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Strategia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core-satellite</a:t>
            </a: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1657350" y="1092148"/>
            <a:ext cx="5594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Gestione semi-attiva</a:t>
            </a:r>
            <a:br>
              <a:rPr lang="it-IT" sz="2000" dirty="0" smtClean="0"/>
            </a:br>
            <a:endParaRPr lang="it-IT" sz="2000" dirty="0" smtClean="0"/>
          </a:p>
          <a:p>
            <a:r>
              <a:rPr lang="it-IT" sz="2000" dirty="0" smtClean="0"/>
              <a:t>Prevede la suddivisione del portafoglio in 2 parti</a:t>
            </a:r>
            <a:endParaRPr lang="it-IT" sz="2000" dirty="0"/>
          </a:p>
        </p:txBody>
      </p:sp>
      <p:sp>
        <p:nvSpPr>
          <p:cNvPr id="22" name="CasellaDiTesto 21"/>
          <p:cNvSpPr txBox="1"/>
          <p:nvPr/>
        </p:nvSpPr>
        <p:spPr>
          <a:xfrm>
            <a:off x="723901" y="2900601"/>
            <a:ext cx="2914649" cy="442674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B01513"/>
                </a:solidFill>
              </a:rPr>
              <a:t>Parte </a:t>
            </a:r>
            <a:r>
              <a:rPr lang="it-IT" sz="2000" b="1" dirty="0" err="1" smtClean="0">
                <a:solidFill>
                  <a:srgbClr val="B01513"/>
                </a:solidFill>
              </a:rPr>
              <a:t>Core</a:t>
            </a:r>
            <a:endParaRPr lang="it-IT" sz="2000" dirty="0">
              <a:solidFill>
                <a:srgbClr val="B01513"/>
              </a:solidFill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4400551" y="2862501"/>
            <a:ext cx="2914649" cy="442674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B01513"/>
                </a:solidFill>
              </a:rPr>
              <a:t>Parte Satellite</a:t>
            </a:r>
            <a:endParaRPr lang="it-IT" sz="2000" dirty="0">
              <a:solidFill>
                <a:srgbClr val="B01513"/>
              </a:solidFill>
            </a:endParaRPr>
          </a:p>
        </p:txBody>
      </p:sp>
      <p:pic>
        <p:nvPicPr>
          <p:cNvPr id="26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90">
            <a:off x="3601358" y="2241576"/>
            <a:ext cx="813508" cy="6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742951" y="3491151"/>
            <a:ext cx="2914649" cy="1464231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B01513"/>
                </a:solidFill>
              </a:rPr>
              <a:t>Replica il benchmark, che ha gestione </a:t>
            </a:r>
            <a:r>
              <a:rPr lang="it-IT" sz="2000" dirty="0" err="1" smtClean="0">
                <a:solidFill>
                  <a:srgbClr val="B01513"/>
                </a:solidFill>
              </a:rPr>
              <a:t>constant</a:t>
            </a:r>
            <a:r>
              <a:rPr lang="it-IT" sz="2000" dirty="0" smtClean="0">
                <a:solidFill>
                  <a:srgbClr val="B01513"/>
                </a:solidFill>
              </a:rPr>
              <a:t> mix</a:t>
            </a:r>
            <a:endParaRPr lang="it-IT" sz="2000" dirty="0">
              <a:solidFill>
                <a:srgbClr val="B01513"/>
              </a:solidFill>
            </a:endParaRPr>
          </a:p>
        </p:txBody>
      </p:sp>
      <p:sp>
        <p:nvSpPr>
          <p:cNvPr id="31" name="CasellaDiTesto 30"/>
          <p:cNvSpPr txBox="1"/>
          <p:nvPr/>
        </p:nvSpPr>
        <p:spPr>
          <a:xfrm>
            <a:off x="4381501" y="3472101"/>
            <a:ext cx="2914649" cy="1464231"/>
          </a:xfrm>
          <a:prstGeom prst="roundRect">
            <a:avLst/>
          </a:prstGeom>
          <a:solidFill>
            <a:srgbClr val="FFFFFF">
              <a:alpha val="41176"/>
            </a:srgbClr>
          </a:solidFill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B01513"/>
                </a:solidFill>
              </a:rPr>
              <a:t>A gestione libera senza benchmark</a:t>
            </a:r>
          </a:p>
          <a:p>
            <a:r>
              <a:rPr lang="it-IT" sz="2000" dirty="0" smtClean="0">
                <a:solidFill>
                  <a:srgbClr val="B01513"/>
                </a:solidFill>
              </a:rPr>
              <a:t>Titoli di nicchia “</a:t>
            </a:r>
            <a:r>
              <a:rPr lang="it-IT" sz="2000" dirty="0" err="1" smtClean="0">
                <a:solidFill>
                  <a:srgbClr val="B01513"/>
                </a:solidFill>
              </a:rPr>
              <a:t>mispriced</a:t>
            </a:r>
            <a:r>
              <a:rPr lang="it-IT" sz="2000" dirty="0" smtClean="0">
                <a:solidFill>
                  <a:srgbClr val="B01513"/>
                </a:solidFill>
              </a:rPr>
              <a:t>”</a:t>
            </a:r>
            <a:endParaRPr lang="it-IT" sz="2000" dirty="0">
              <a:solidFill>
                <a:srgbClr val="B01513"/>
              </a:solidFill>
            </a:endParaRPr>
          </a:p>
        </p:txBody>
      </p:sp>
      <p:sp>
        <p:nvSpPr>
          <p:cNvPr id="33" name="CasellaDiTesto 32"/>
          <p:cNvSpPr txBox="1"/>
          <p:nvPr/>
        </p:nvSpPr>
        <p:spPr>
          <a:xfrm>
            <a:off x="1485900" y="5225998"/>
            <a:ext cx="55949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426B6F"/>
                </a:solidFill>
              </a:rPr>
              <a:t>La parte satellite ha la funzione di “battere il mercato”</a:t>
            </a:r>
          </a:p>
          <a:p>
            <a:r>
              <a:rPr lang="it-IT" sz="2000" dirty="0" smtClean="0">
                <a:solidFill>
                  <a:srgbClr val="426B6F"/>
                </a:solidFill>
              </a:rPr>
              <a:t>Realizza un extrarendimento rispetto al benchmark</a:t>
            </a:r>
            <a:endParaRPr lang="it-IT" sz="2000" dirty="0">
              <a:solidFill>
                <a:srgbClr val="426B6F"/>
              </a:solidFill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304322" y="2647765"/>
            <a:ext cx="362428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266222" y="3581215"/>
            <a:ext cx="362428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7390922" y="2514415"/>
            <a:ext cx="362428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381750" y="467833"/>
            <a:ext cx="5810250" cy="63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Focus: strategie con alto livello di delega 2/2</a:t>
            </a: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1135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0" y="2191124"/>
            <a:ext cx="6369169" cy="3698936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marL="0" lvl="1" algn="just">
              <a:lnSpc>
                <a:spcPct val="120000"/>
              </a:lnSpc>
            </a:pPr>
            <a:endParaRPr lang="it-IT" altLang="it-IT" sz="2000" dirty="0" smtClean="0"/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pPr algn="r"/>
            <a:r>
              <a:rPr lang="it-IT" sz="1400" dirty="0" smtClean="0">
                <a:hlinkClick r:id="rId4"/>
              </a:rPr>
              <a:t>https://www.pexels.com/photo/falcon-on-flight-897719/</a:t>
            </a:r>
            <a:endParaRPr lang="it-IT" sz="1400" dirty="0" smtClean="0"/>
          </a:p>
          <a:p>
            <a:pPr algn="r"/>
            <a:endParaRPr lang="it-IT" sz="1400" dirty="0" smtClean="0"/>
          </a:p>
          <a:p>
            <a:pPr algn="r"/>
            <a:r>
              <a:rPr lang="it-IT" sz="1400" dirty="0" smtClean="0"/>
              <a:t>ricolorata</a:t>
            </a:r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4797652"/>
            <a:ext cx="6369169" cy="2060348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1314449" y="628650"/>
            <a:ext cx="342901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74499" y="1176620"/>
            <a:ext cx="520851" cy="309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19101" y="1806393"/>
            <a:ext cx="438150" cy="3081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3846971" y="4987820"/>
            <a:ext cx="286879" cy="3271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329046" y="3224645"/>
            <a:ext cx="623454" cy="4139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829900" y="564778"/>
            <a:ext cx="492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Strategie Total 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return</a:t>
            </a: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1238250" y="1117228"/>
            <a:ext cx="4819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Nessun benchmark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Obiettivo: rendimento assoluto positivo</a:t>
            </a:r>
            <a:endParaRPr lang="it-IT" sz="2000" dirty="0"/>
          </a:p>
        </p:txBody>
      </p:sp>
      <p:sp>
        <p:nvSpPr>
          <p:cNvPr id="51" name="Rettangolo 50"/>
          <p:cNvSpPr/>
          <p:nvPr/>
        </p:nvSpPr>
        <p:spPr>
          <a:xfrm>
            <a:off x="1162050" y="3117478"/>
            <a:ext cx="54673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Indipendenti da: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indici dei mercati di riferimento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strumenti di investimento usati</a:t>
            </a:r>
            <a:endParaRPr lang="it-IT" sz="2000" b="1" i="1" dirty="0"/>
          </a:p>
        </p:txBody>
      </p:sp>
      <p:sp>
        <p:nvSpPr>
          <p:cNvPr id="53" name="Rettangolo 52"/>
          <p:cNvSpPr/>
          <p:nvPr/>
        </p:nvSpPr>
        <p:spPr>
          <a:xfrm>
            <a:off x="696550" y="5003428"/>
            <a:ext cx="4923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Esempi</a:t>
            </a:r>
          </a:p>
        </p:txBody>
      </p:sp>
      <p:sp>
        <p:nvSpPr>
          <p:cNvPr id="54" name="Rettangolo 53"/>
          <p:cNvSpPr/>
          <p:nvPr/>
        </p:nvSpPr>
        <p:spPr>
          <a:xfrm>
            <a:off x="704850" y="5422528"/>
            <a:ext cx="56197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err="1" smtClean="0">
                <a:cs typeface="Arial" charset="0"/>
              </a:rPr>
              <a:t>Hedge</a:t>
            </a:r>
            <a:r>
              <a:rPr lang="it-IT" dirty="0" smtClean="0">
                <a:cs typeface="Arial" charset="0"/>
              </a:rPr>
              <a:t> </a:t>
            </a:r>
            <a:r>
              <a:rPr lang="it-IT" dirty="0" err="1" smtClean="0">
                <a:cs typeface="Arial" charset="0"/>
              </a:rPr>
              <a:t>funds</a:t>
            </a:r>
            <a:endParaRPr lang="it-IT" dirty="0" smtClean="0">
              <a:cs typeface="Arial" charset="0"/>
            </a:endParaRPr>
          </a:p>
          <a:p>
            <a:endParaRPr lang="it-IT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Gestioni flessibili con obiettivi legati a particolari mercati</a:t>
            </a:r>
            <a:endParaRPr lang="it-IT" dirty="0"/>
          </a:p>
        </p:txBody>
      </p:sp>
      <p:sp>
        <p:nvSpPr>
          <p:cNvPr id="55" name="Goccia 54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466076" y="5605963"/>
            <a:ext cx="152802" cy="21236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Goccia 5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504176" y="6139363"/>
            <a:ext cx="152802" cy="21236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Goccia 3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08976" y="3891463"/>
            <a:ext cx="152802" cy="21236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Goccia 34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28025" y="4462963"/>
            <a:ext cx="152802" cy="21236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2437271" y="5540270"/>
            <a:ext cx="648829" cy="384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23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tempo come fattore di riduzione del rischio ½</a:t>
            </a: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grafici adattati da slide originali 238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r>
              <a:rPr lang="it-IT" sz="1400" dirty="0" smtClean="0"/>
              <a:t>E da slide  239 (qui ricolorato con meno contrasto e più luminosità per mantenere i diversi rossi dei dati)</a:t>
            </a:r>
          </a:p>
          <a:p>
            <a:endParaRPr lang="it-IT" sz="1400" dirty="0" smtClean="0"/>
          </a:p>
          <a:p>
            <a:r>
              <a:rPr lang="it-IT" sz="1400" dirty="0" smtClean="0"/>
              <a:t>I titoli dei grafici devono essere scritti allo stesso modo, e comparire coi rispettivi audio (numero)</a:t>
            </a:r>
          </a:p>
          <a:p>
            <a:endParaRPr lang="it-IT" sz="1400" dirty="0" smtClean="0"/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1227125" y="5419796"/>
            <a:ext cx="45926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Investimento azionario è il meno volatile</a:t>
            </a:r>
          </a:p>
          <a:p>
            <a:r>
              <a:rPr lang="it-IT" sz="2000" dirty="0" smtClean="0">
                <a:cs typeface="Arial" charset="0"/>
              </a:rPr>
              <a:t>Ha il maggior rendimento nel lungo termine</a:t>
            </a:r>
            <a:endParaRPr lang="it-IT" sz="2000" b="1" dirty="0" smtClean="0">
              <a:cs typeface="Arial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646880" y="5205289"/>
            <a:ext cx="53927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Periodi brevi: S&amp;P500 </a:t>
            </a:r>
            <a:r>
              <a:rPr lang="it-IT" sz="2000" dirty="0" err="1" smtClean="0">
                <a:cs typeface="Arial" charset="0"/>
              </a:rPr>
              <a:t>Index</a:t>
            </a:r>
            <a:r>
              <a:rPr lang="it-IT" sz="2000" dirty="0" smtClean="0">
                <a:cs typeface="Arial" charset="0"/>
              </a:rPr>
              <a:t>  ha rendimenti sia molto elevati che molto bassi</a:t>
            </a:r>
            <a:endParaRPr lang="it-IT" sz="2000" b="1" dirty="0" smtClean="0">
              <a:cs typeface="Arial" charset="0"/>
            </a:endParaRPr>
          </a:p>
          <a:p>
            <a:endParaRPr lang="it-IT" sz="2000" b="1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È </a:t>
            </a:r>
            <a:r>
              <a:rPr lang="it-IT" sz="2000" b="1" dirty="0" smtClean="0">
                <a:cs typeface="Arial" charset="0"/>
              </a:rPr>
              <a:t>impossibile perdere su periodi &gt; 15 anni</a:t>
            </a:r>
          </a:p>
        </p:txBody>
      </p:sp>
      <p:sp>
        <p:nvSpPr>
          <p:cNvPr id="62" name="Rettangolo arrotondato 61"/>
          <p:cNvSpPr/>
          <p:nvPr/>
        </p:nvSpPr>
        <p:spPr>
          <a:xfrm>
            <a:off x="228600" y="5238750"/>
            <a:ext cx="571500" cy="476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5-6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8212608" y="3829051"/>
            <a:ext cx="417042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7963226" y="13340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8" name="Goccia 3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97490" y="5601953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Goccia 3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71290" y="6091657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09137" y="5348708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51389" y="62776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4919" y="1415979"/>
            <a:ext cx="5492451" cy="4106522"/>
          </a:xfrm>
          <a:prstGeom prst="rect">
            <a:avLst/>
          </a:prstGeom>
        </p:spPr>
      </p:pic>
      <p:pic>
        <p:nvPicPr>
          <p:cNvPr id="24" name="Immagine 23"/>
          <p:cNvPicPr>
            <a:picLocks noChangeAspect="1"/>
          </p:cNvPicPr>
          <p:nvPr/>
        </p:nvPicPr>
        <p:blipFill>
          <a:blip r:embed="rId5">
            <a:lum bright="20000"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390" y="701452"/>
            <a:ext cx="5678760" cy="4003898"/>
          </a:xfrm>
          <a:prstGeom prst="rect">
            <a:avLst/>
          </a:prstGeom>
        </p:spPr>
      </p:pic>
      <p:sp>
        <p:nvSpPr>
          <p:cNvPr id="26" name="CasellaDiTesto 25"/>
          <p:cNvSpPr txBox="1"/>
          <p:nvPr/>
        </p:nvSpPr>
        <p:spPr>
          <a:xfrm>
            <a:off x="721639" y="5066121"/>
            <a:ext cx="14859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1802 -2012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3878541" y="2066264"/>
            <a:ext cx="1581150" cy="323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/>
          <p:cNvSpPr txBox="1"/>
          <p:nvPr/>
        </p:nvSpPr>
        <p:spPr>
          <a:xfrm>
            <a:off x="1370785" y="1478780"/>
            <a:ext cx="43053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FF0000"/>
                </a:solidFill>
              </a:rPr>
              <a:t>Deviazione standard  rendimenti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30" name="Rettangolo arrotondato 29"/>
          <p:cNvSpPr/>
          <p:nvPr/>
        </p:nvSpPr>
        <p:spPr>
          <a:xfrm>
            <a:off x="5012208" y="800100"/>
            <a:ext cx="340842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2973858" y="1295400"/>
            <a:ext cx="340842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10401300" y="4610100"/>
            <a:ext cx="14859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it-IT" dirty="0" smtClean="0"/>
              <a:t>1973 -2016</a:t>
            </a:r>
            <a:endParaRPr lang="it-IT" dirty="0"/>
          </a:p>
        </p:txBody>
      </p:sp>
      <p:sp>
        <p:nvSpPr>
          <p:cNvPr id="35" name="Goccia 34">
            <a:extLst>
              <a:ext uri="{FF2B5EF4-FFF2-40B4-BE49-F238E27FC236}">
                <a16:creationId xmlns:a16="http://schemas.microsoft.com/office/drawing/2014/main" id="{C57C8360-8269-4875-8ADE-12259106F6E1}"/>
              </a:ext>
            </a:extLst>
          </p:cNvPr>
          <p:cNvSpPr/>
          <p:nvPr/>
        </p:nvSpPr>
        <p:spPr>
          <a:xfrm rot="20598538" flipH="1">
            <a:off x="7506755" y="3231546"/>
            <a:ext cx="1243164" cy="921901"/>
          </a:xfrm>
          <a:prstGeom prst="teardrop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Febbraio 2009</a:t>
            </a:r>
            <a:endParaRPr lang="it-IT" sz="1400" b="1" dirty="0">
              <a:solidFill>
                <a:srgbClr val="FF0000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C57C8360-8269-4875-8ADE-12259106F6E1}"/>
              </a:ext>
            </a:extLst>
          </p:cNvPr>
          <p:cNvSpPr/>
          <p:nvPr/>
        </p:nvSpPr>
        <p:spPr>
          <a:xfrm rot="20598538" flipH="1">
            <a:off x="7419356" y="1222992"/>
            <a:ext cx="1181113" cy="834779"/>
          </a:xfrm>
          <a:prstGeom prst="teardrop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 smtClean="0">
                <a:solidFill>
                  <a:srgbClr val="FF0000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Giugno 1983</a:t>
            </a:r>
            <a:endParaRPr lang="it-IT" sz="1400" b="1" dirty="0">
              <a:solidFill>
                <a:srgbClr val="FF0000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4" name="Rettangolo arrotondato 43"/>
          <p:cNvSpPr/>
          <p:nvPr/>
        </p:nvSpPr>
        <p:spPr>
          <a:xfrm>
            <a:off x="230658" y="4076700"/>
            <a:ext cx="340842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9584208" y="895350"/>
            <a:ext cx="340842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1451108" y="4229100"/>
            <a:ext cx="340842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5984787" y="5671911"/>
            <a:ext cx="340842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8936508" y="3524250"/>
            <a:ext cx="5313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48" name="Rettangolo arrotondato 47"/>
          <p:cNvSpPr/>
          <p:nvPr/>
        </p:nvSpPr>
        <p:spPr>
          <a:xfrm>
            <a:off x="8841258" y="1485900"/>
            <a:ext cx="5313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11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10784358" y="3409950"/>
            <a:ext cx="893292" cy="4381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12-13</a:t>
            </a:r>
            <a:endParaRPr lang="it-IT" dirty="0"/>
          </a:p>
        </p:txBody>
      </p:sp>
      <p:sp>
        <p:nvSpPr>
          <p:cNvPr id="50" name="Ovale 49"/>
          <p:cNvSpPr/>
          <p:nvPr/>
        </p:nvSpPr>
        <p:spPr>
          <a:xfrm>
            <a:off x="10820400" y="1809750"/>
            <a:ext cx="990600" cy="1676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arrotondato 50"/>
          <p:cNvSpPr/>
          <p:nvPr/>
        </p:nvSpPr>
        <p:spPr>
          <a:xfrm>
            <a:off x="6137659" y="6315146"/>
            <a:ext cx="550392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14</a:t>
            </a:r>
            <a:endParaRPr lang="it-IT" dirty="0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076" y="2649003"/>
            <a:ext cx="1326223" cy="1326223"/>
          </a:xfrm>
          <a:prstGeom prst="rect">
            <a:avLst/>
          </a:prstGeom>
        </p:spPr>
      </p:pic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53779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  <p:sp>
        <p:nvSpPr>
          <p:cNvPr id="3" name="Rettangolo 2"/>
          <p:cNvSpPr/>
          <p:nvPr/>
        </p:nvSpPr>
        <p:spPr>
          <a:xfrm>
            <a:off x="59208" y="53773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Fonte: 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Siegel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J. (2015), 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Stocks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for the Long 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The Definitive Guide to Financial Market 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Returns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&amp; Long-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Term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Investment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Strategies</a:t>
            </a:r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 5th ed</a:t>
            </a:r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6250360" y="4638592"/>
            <a:ext cx="2817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Fonte: </a:t>
            </a:r>
            <a:r>
              <a:rPr lang="it-IT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www.thebalance.com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3653667"/>
            <a:ext cx="6286499" cy="3204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5720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tempo come fattore di riduzione del rischio 2/2</a:t>
            </a:r>
          </a:p>
          <a:p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https://www.pexels.com/photo/shallow-focus-photography-of-hourglass-1095602/</a:t>
            </a:r>
          </a:p>
          <a:p>
            <a:endParaRPr lang="it-IT" sz="1400" dirty="0" smtClean="0"/>
          </a:p>
          <a:p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…</a:t>
            </a:r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tangolo arrotondato 49"/>
          <p:cNvSpPr/>
          <p:nvPr/>
        </p:nvSpPr>
        <p:spPr>
          <a:xfrm>
            <a:off x="5014297" y="796112"/>
            <a:ext cx="391916" cy="3579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0" y="1775655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419100" y="632171"/>
            <a:ext cx="57531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2200" b="1" dirty="0" smtClean="0"/>
              <a:t>Il fattore tempo non viene  ben considerato</a:t>
            </a:r>
          </a:p>
          <a:p>
            <a:pPr>
              <a:defRPr/>
            </a:pPr>
            <a:endParaRPr lang="it-IT" sz="2200" b="1" dirty="0" smtClean="0"/>
          </a:p>
          <a:p>
            <a:pPr>
              <a:defRPr/>
            </a:pPr>
            <a:r>
              <a:rPr lang="it-IT" sz="2200" dirty="0" smtClean="0"/>
              <a:t>In tal modo si scontano le oscillazioni del mercato</a:t>
            </a:r>
          </a:p>
        </p:txBody>
      </p:sp>
      <p:sp>
        <p:nvSpPr>
          <p:cNvPr id="43" name="Rettangolo arrotondato 42"/>
          <p:cNvSpPr/>
          <p:nvPr/>
        </p:nvSpPr>
        <p:spPr>
          <a:xfrm>
            <a:off x="0" y="2823404"/>
            <a:ext cx="457200" cy="3198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5" name="Rettangolo 44"/>
          <p:cNvSpPr/>
          <p:nvPr/>
        </p:nvSpPr>
        <p:spPr>
          <a:xfrm>
            <a:off x="438150" y="2667000"/>
            <a:ext cx="59055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200" dirty="0" smtClean="0"/>
              <a:t>Ma come quantificare il “lungo periodo”?</a:t>
            </a:r>
          </a:p>
          <a:p>
            <a:pPr>
              <a:defRPr/>
            </a:pPr>
            <a:r>
              <a:rPr lang="it-IT" sz="2200" dirty="0" smtClean="0"/>
              <a:t/>
            </a:r>
            <a:br>
              <a:rPr lang="it-IT" sz="2200" dirty="0" smtClean="0"/>
            </a:br>
            <a:r>
              <a:rPr lang="it-IT" sz="2200" dirty="0" err="1" smtClean="0"/>
              <a:t>Asset</a:t>
            </a:r>
            <a:r>
              <a:rPr lang="it-IT" sz="2200" dirty="0" smtClean="0"/>
              <a:t> </a:t>
            </a:r>
            <a:r>
              <a:rPr lang="it-IT" sz="2200" dirty="0" err="1" smtClean="0"/>
              <a:t>class</a:t>
            </a:r>
            <a:r>
              <a:rPr lang="it-IT" sz="2200" dirty="0" smtClean="0"/>
              <a:t>, mercati, periodi diversi  portano a risposte diverse</a:t>
            </a:r>
          </a:p>
        </p:txBody>
      </p:sp>
      <p:sp>
        <p:nvSpPr>
          <p:cNvPr id="46" name="Goccia 45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548680" y="2284928"/>
            <a:ext cx="194986" cy="23397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Goccia 4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605831" y="3942277"/>
            <a:ext cx="194986" cy="233976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arrotondato 28"/>
          <p:cNvSpPr/>
          <p:nvPr/>
        </p:nvSpPr>
        <p:spPr>
          <a:xfrm>
            <a:off x="5727397" y="3795196"/>
            <a:ext cx="501954" cy="312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11223268" y="2906250"/>
            <a:ext cx="606782" cy="4846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6572250" y="812428"/>
            <a:ext cx="520065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it-IT" sz="2200" b="1" dirty="0" smtClean="0"/>
              <a:t>Comportamento di investimento razionale</a:t>
            </a:r>
          </a:p>
        </p:txBody>
      </p:sp>
      <p:sp>
        <p:nvSpPr>
          <p:cNvPr id="34" name="Rettangolo 33"/>
          <p:cNvSpPr/>
          <p:nvPr/>
        </p:nvSpPr>
        <p:spPr>
          <a:xfrm>
            <a:off x="6972300" y="2171700"/>
            <a:ext cx="497205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it-IT" sz="2200" dirty="0" smtClean="0"/>
              <a:t>Breve periodo </a:t>
            </a:r>
            <a:r>
              <a:rPr lang="it-IT" sz="2200" dirty="0" smtClean="0">
                <a:sym typeface="Wingdings" pitchFamily="2" charset="2"/>
              </a:rPr>
              <a:t> investimenti a </a:t>
            </a:r>
            <a:br>
              <a:rPr lang="it-IT" sz="2200" dirty="0" smtClean="0">
                <a:sym typeface="Wingdings" pitchFamily="2" charset="2"/>
              </a:rPr>
            </a:br>
            <a:r>
              <a:rPr lang="it-IT" sz="2200" dirty="0" smtClean="0">
                <a:sym typeface="Wingdings" pitchFamily="2" charset="2"/>
              </a:rPr>
              <a:t>basso rischio</a:t>
            </a:r>
          </a:p>
          <a:p>
            <a:pPr>
              <a:defRPr/>
            </a:pPr>
            <a:endParaRPr lang="it-IT" sz="2200" dirty="0" smtClean="0"/>
          </a:p>
        </p:txBody>
      </p:sp>
      <p:sp>
        <p:nvSpPr>
          <p:cNvPr id="35" name="Rettangolo 34"/>
          <p:cNvSpPr/>
          <p:nvPr/>
        </p:nvSpPr>
        <p:spPr>
          <a:xfrm>
            <a:off x="6972300" y="3486150"/>
            <a:ext cx="497205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it-IT" sz="2200" dirty="0" smtClean="0"/>
          </a:p>
          <a:p>
            <a:pPr>
              <a:defRPr/>
            </a:pPr>
            <a:r>
              <a:rPr lang="it-IT" sz="2200" dirty="0" err="1" smtClean="0"/>
              <a:t>Medio-lungo</a:t>
            </a:r>
            <a:r>
              <a:rPr lang="it-IT" sz="2200" dirty="0" smtClean="0"/>
              <a:t> periodo </a:t>
            </a:r>
            <a:r>
              <a:rPr lang="it-IT" sz="2200" dirty="0" smtClean="0">
                <a:sym typeface="Wingdings" pitchFamily="2" charset="2"/>
              </a:rPr>
              <a:t> investimenti ad </a:t>
            </a:r>
            <a:br>
              <a:rPr lang="it-IT" sz="2200" dirty="0" smtClean="0">
                <a:sym typeface="Wingdings" pitchFamily="2" charset="2"/>
              </a:rPr>
            </a:br>
            <a:r>
              <a:rPr lang="it-IT" sz="2200" dirty="0" smtClean="0">
                <a:sym typeface="Wingdings" pitchFamily="2" charset="2"/>
              </a:rPr>
              <a:t>alto rischio</a:t>
            </a:r>
            <a:endParaRPr lang="it-IT" sz="2200" dirty="0" smtClean="0"/>
          </a:p>
        </p:txBody>
      </p:sp>
      <p:sp>
        <p:nvSpPr>
          <p:cNvPr id="36" name="Rettangolo arrotondato 35"/>
          <p:cNvSpPr/>
          <p:nvPr/>
        </p:nvSpPr>
        <p:spPr>
          <a:xfrm>
            <a:off x="11334750" y="1299405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7258050" y="5315635"/>
            <a:ext cx="40005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it-IT" dirty="0" smtClean="0">
              <a:sym typeface="Wingdings" pitchFamily="2" charset="2"/>
            </a:endParaRPr>
          </a:p>
          <a:p>
            <a:pPr>
              <a:defRPr/>
            </a:pPr>
            <a:r>
              <a:rPr lang="it-IT" sz="2200" b="1" dirty="0" smtClean="0">
                <a:solidFill>
                  <a:srgbClr val="CC0000"/>
                </a:solidFill>
                <a:sym typeface="Wingdings" pitchFamily="2" charset="2"/>
              </a:rPr>
              <a:t>Il tempo riduce la volatilità</a:t>
            </a:r>
          </a:p>
        </p:txBody>
      </p:sp>
      <p:sp>
        <p:nvSpPr>
          <p:cNvPr id="42" name="Rettangolo arrotondato 41"/>
          <p:cNvSpPr/>
          <p:nvPr/>
        </p:nvSpPr>
        <p:spPr>
          <a:xfrm>
            <a:off x="11361048" y="5052255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57150" y="3528254"/>
            <a:ext cx="457200" cy="3198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16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Come funzionano le gestioni vs benchmark e quelle con benchmark?</a:t>
            </a: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Quale relazione c’è fra la discrezionalità del gestore e le  strategie di investimento?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sono le diverse strategie di investimento?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 è il ruolo del tempo nel determinare i risultati della gestione finanziaria?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090510"/>
            <a:ext cx="2464689" cy="35198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it-IT" dirty="0" smtClean="0">
                <a:cs typeface="Arial" charset="0"/>
              </a:rPr>
              <a:t>Le gestioni vs benchmark confrontano la gestione attuata con un parametro oggettivo di riferimento, che indica il portafoglio teorico rappresentativo di un  mercato o segmento; in quelle senza benchmark non esiste tale parametro e si lascia maggior discrezionalità al gestore.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La discrezionalità del gestore è un fattore essenziale che caratterizza e differenzia le varie strategie di gestione patrimoniale, da un livello minimo (gestione “Buy and </a:t>
            </a:r>
            <a:r>
              <a:rPr lang="it-IT" dirty="0" err="1" smtClean="0">
                <a:cs typeface="Arial" charset="0"/>
              </a:rPr>
              <a:t>Hold</a:t>
            </a:r>
            <a:r>
              <a:rPr lang="it-IT" dirty="0" smtClean="0">
                <a:cs typeface="Arial" charset="0"/>
              </a:rPr>
              <a:t>) a uno massimo (Total </a:t>
            </a:r>
            <a:r>
              <a:rPr lang="it-IT" dirty="0" err="1" smtClean="0">
                <a:cs typeface="Arial" charset="0"/>
              </a:rPr>
              <a:t>return</a:t>
            </a:r>
            <a:r>
              <a:rPr lang="it-IT" dirty="0" smtClean="0">
                <a:cs typeface="Arial" charset="0"/>
              </a:rPr>
              <a:t>), passando per vari livelli intermedi.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Le strategie di investimento patrimoniale, elencate in base al livello di discrezionalità che il gestore può applicare, sono:</a:t>
            </a:r>
          </a:p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Buy and </a:t>
            </a:r>
            <a:r>
              <a:rPr lang="it-IT" dirty="0" err="1" smtClean="0">
                <a:cs typeface="Arial" charset="0"/>
              </a:rPr>
              <a:t>Hold</a:t>
            </a:r>
            <a:r>
              <a:rPr lang="it-IT" dirty="0" smtClean="0">
                <a:cs typeface="Arial" charset="0"/>
              </a:rPr>
              <a:t>, </a:t>
            </a:r>
            <a:r>
              <a:rPr lang="it-IT" dirty="0" err="1" smtClean="0">
                <a:cs typeface="Arial" charset="0"/>
              </a:rPr>
              <a:t>Constant</a:t>
            </a:r>
            <a:r>
              <a:rPr lang="it-IT" dirty="0" smtClean="0">
                <a:cs typeface="Arial" charset="0"/>
              </a:rPr>
              <a:t> Mix, </a:t>
            </a:r>
            <a:r>
              <a:rPr lang="it-IT" dirty="0" err="1" smtClean="0">
                <a:cs typeface="Arial" charset="0"/>
              </a:rPr>
              <a:t>Constant</a:t>
            </a:r>
            <a:r>
              <a:rPr lang="it-IT" dirty="0" smtClean="0">
                <a:cs typeface="Arial" charset="0"/>
              </a:rPr>
              <a:t> </a:t>
            </a:r>
            <a:r>
              <a:rPr lang="it-IT" dirty="0" err="1" smtClean="0">
                <a:cs typeface="Arial" charset="0"/>
              </a:rPr>
              <a:t>Proportion</a:t>
            </a:r>
            <a:r>
              <a:rPr lang="it-IT" dirty="0" smtClean="0">
                <a:cs typeface="Arial" charset="0"/>
              </a:rPr>
              <a:t> Portfolio </a:t>
            </a:r>
            <a:r>
              <a:rPr lang="it-IT" dirty="0" err="1" smtClean="0">
                <a:cs typeface="Arial" charset="0"/>
              </a:rPr>
              <a:t>Insurance</a:t>
            </a:r>
            <a:r>
              <a:rPr lang="it-IT" dirty="0" smtClean="0">
                <a:cs typeface="Arial" charset="0"/>
              </a:rPr>
              <a:t>, Core Stellite, Total Return.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Il tempo, per quanto fattore in genere poco considerato, è invece molto importante nel modulare la resa degli investimenti. Nel “Lungo periodo” la volatilità del valore degli </a:t>
            </a:r>
            <a:r>
              <a:rPr lang="it-IT" dirty="0" err="1" smtClean="0">
                <a:cs typeface="Arial" charset="0"/>
              </a:rPr>
              <a:t>asset</a:t>
            </a:r>
            <a:r>
              <a:rPr lang="it-IT" dirty="0" smtClean="0">
                <a:cs typeface="Arial" charset="0"/>
              </a:rPr>
              <a:t> si riduce, come quindi la possibilità di perdere.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Nel market timing, il gestore  …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809065"/>
            <a:ext cx="2996369" cy="2001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Individua il momento migliore per entrare e uscire dagli investimenti, basandosi tipicamente sulla gestione del Beta.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606" y="29538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25" y="2888860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19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929" y="291775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594126" y="3792393"/>
            <a:ext cx="2746766" cy="1674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Individua il momento migliore per entrare e uscire dagli investimenti, basandosi tipicamente sulla gestione dell’ Alpha.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79349" y="57315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9181240" y="4015175"/>
            <a:ext cx="2166693" cy="2366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Individua il momento migliore per entrare e uscire dagli investimenti, basandosi sulla gestione dell’Alpha  o del Beta a seconda del </a:t>
            </a:r>
            <a:r>
              <a:rPr lang="it-IT" sz="1600" smtClean="0"/>
              <a:t>mercato in </a:t>
            </a:r>
            <a:r>
              <a:rPr lang="it-IT" sz="1600" dirty="0" smtClean="0"/>
              <a:t>cui opera.</a:t>
            </a:r>
          </a:p>
          <a:p>
            <a:endParaRPr lang="it-IT" sz="1600" dirty="0" smtClean="0"/>
          </a:p>
          <a:p>
            <a:pPr>
              <a:lnSpc>
                <a:spcPct val="150000"/>
              </a:lnSpc>
            </a:pP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6335887" y="3866215"/>
            <a:ext cx="2827163" cy="1944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Individua il momento migliore per entrare e uscire dagli investimenti, basandosi sulla gestione dell’Alpha  o del Beta a seconda dei trend macroeconomici del  periodo.</a:t>
            </a:r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526985"/>
            <a:ext cx="2990850" cy="196103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Come funzionano le gestioni vs benchmark e quelle con benchmark?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Quale relazione c’è fra la discrezionalità del gestore e le  strategie di investimento?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Quali sono le diverse strategie di investimento?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74802" y="1025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pPr marL="342900" indent="-342900"/>
            <a:endParaRPr lang="it-IT" sz="1400" dirty="0" smtClean="0"/>
          </a:p>
          <a:p>
            <a:pPr marL="342900" indent="-342900"/>
            <a:r>
              <a:rPr lang="it-IT" sz="1400" dirty="0" smtClean="0"/>
              <a:t>1.  </a:t>
            </a:r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https://www.pexels.com/photo/board-game-chance-fun-gambling-279008/</a:t>
            </a:r>
          </a:p>
          <a:p>
            <a:endParaRPr lang="it-IT" sz="1400" b="1" dirty="0" smtClean="0"/>
          </a:p>
          <a:p>
            <a:pPr marL="342900" indent="-342900"/>
            <a:r>
              <a:rPr lang="it-IT" sz="1400" b="1" dirty="0" smtClean="0"/>
              <a:t>2. </a:t>
            </a:r>
            <a:r>
              <a:rPr lang="it-IT" sz="1400" b="1" dirty="0" smtClean="0">
                <a:hlinkClick r:id="rId4"/>
              </a:rPr>
              <a:t>https://www.pexels.com/photo/person-holding-black-pen-and-book-near-pink-ceramic-mug-908295/</a:t>
            </a:r>
            <a:endParaRPr lang="it-IT" sz="1400" b="1" dirty="0" smtClean="0"/>
          </a:p>
          <a:p>
            <a:pPr marL="342900" indent="-342900"/>
            <a:endParaRPr lang="it-IT" sz="1400" b="1" dirty="0" smtClean="0">
              <a:hlinkClick r:id="rId5"/>
            </a:endParaRPr>
          </a:p>
          <a:p>
            <a:pPr marL="342900" indent="-342900"/>
            <a:endParaRPr lang="it-IT" sz="1400" b="1" dirty="0" smtClean="0">
              <a:hlinkClick r:id="rId5"/>
            </a:endParaRPr>
          </a:p>
          <a:p>
            <a:pPr marL="342900" indent="-342900"/>
            <a:r>
              <a:rPr lang="it-IT" sz="1400" b="1" dirty="0" smtClean="0">
                <a:hlinkClick r:id="rId5"/>
              </a:rPr>
              <a:t>3. https://www.pexels.com/photo/four-rock-formation-668353/</a:t>
            </a:r>
            <a:endParaRPr lang="it-IT" sz="1400" b="1" dirty="0" smtClean="0"/>
          </a:p>
          <a:p>
            <a:pPr marL="342900" indent="-342900"/>
            <a:endParaRPr lang="it-IT" sz="1400" b="1" dirty="0" smtClean="0"/>
          </a:p>
          <a:p>
            <a:pPr marL="342900" indent="-342900"/>
            <a:r>
              <a:rPr lang="it-IT" sz="1400" b="1" dirty="0" smtClean="0"/>
              <a:t>4. </a:t>
            </a:r>
            <a:r>
              <a:rPr lang="it-IT" sz="1400" dirty="0" smtClean="0"/>
              <a:t>https://www.pexels.com/photo/shallow-focus-photography-of-hourglass-1095602/</a:t>
            </a:r>
          </a:p>
          <a:p>
            <a:pPr marL="342900" indent="-342900"/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086100" y="511182"/>
            <a:ext cx="2933700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5338962" y="11510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</a:blip>
          <a:stretch>
            <a:fillRect/>
          </a:stretch>
        </p:blipFill>
        <p:spPr bwMode="auto">
          <a:xfrm>
            <a:off x="6172200" y="454497"/>
            <a:ext cx="2952750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9277350" y="460835"/>
            <a:ext cx="2914650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468515" y="1554057"/>
            <a:ext cx="351885" cy="3699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 è il ruolo del tempo nel determinare i risultati della gestione finanziaria?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3340526"/>
            <a:ext cx="6019800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0" y="0"/>
            <a:ext cx="6000750" cy="41529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benchmark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>
                <a:hlinkClick r:id="rId4"/>
              </a:rPr>
              <a:t>https://www.pexels.com/photo/altitude-clouds-cold-daylight-417173/</a:t>
            </a:r>
            <a:endParaRPr lang="it-IT" b="1" dirty="0" smtClean="0"/>
          </a:p>
          <a:p>
            <a:endParaRPr lang="it-IT" b="1" dirty="0" smtClean="0"/>
          </a:p>
          <a:p>
            <a:r>
              <a:rPr lang="it-IT" b="1" dirty="0" smtClean="0"/>
              <a:t>Ricolorata </a:t>
            </a:r>
            <a:r>
              <a:rPr lang="it-IT" b="1" dirty="0" err="1" smtClean="0"/>
              <a:t>ppt</a:t>
            </a:r>
            <a:r>
              <a:rPr lang="it-IT" b="1" dirty="0" smtClean="0"/>
              <a:t> colore 5 chiaro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027407" y="650774"/>
            <a:ext cx="325644" cy="2826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7314279" y="754482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Requisiti fondamentali</a:t>
            </a:r>
          </a:p>
        </p:txBody>
      </p:sp>
      <p:sp>
        <p:nvSpPr>
          <p:cNvPr id="31" name="Goccia 3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07326" y="153277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22395" y="265472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10841271" y="815620"/>
            <a:ext cx="541970" cy="46765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5" name="Rettangolo 34"/>
          <p:cNvSpPr/>
          <p:nvPr/>
        </p:nvSpPr>
        <p:spPr>
          <a:xfrm>
            <a:off x="6708197" y="1391813"/>
            <a:ext cx="548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Chiarezza</a:t>
            </a:r>
            <a:r>
              <a:rPr lang="it-IT" sz="2400" dirty="0" smtClean="0">
                <a:cs typeface="Arial" charset="0"/>
              </a:rPr>
              <a:t>: nomi e pesi di titoli e classi ben identificabili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714422" y="2384151"/>
            <a:ext cx="548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err="1" smtClean="0">
                <a:cs typeface="Arial" charset="0"/>
              </a:rPr>
              <a:t>Replicabilità</a:t>
            </a:r>
            <a:r>
              <a:rPr lang="it-IT" sz="2400" dirty="0" smtClean="0">
                <a:cs typeface="Arial" charset="0"/>
              </a:rPr>
              <a:t>: deve poter essere “copiato” dal gestore</a:t>
            </a:r>
          </a:p>
        </p:txBody>
      </p:sp>
      <p:sp>
        <p:nvSpPr>
          <p:cNvPr id="37" name="Rettangolo 36"/>
          <p:cNvSpPr/>
          <p:nvPr/>
        </p:nvSpPr>
        <p:spPr>
          <a:xfrm>
            <a:off x="6742130" y="3528889"/>
            <a:ext cx="5483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Misurabilità</a:t>
            </a:r>
            <a:r>
              <a:rPr lang="it-IT" sz="2400" dirty="0" smtClean="0">
                <a:cs typeface="Arial" charset="0"/>
              </a:rPr>
              <a:t>: si deve poter comporre e calcolare le statistiche con semplicità</a:t>
            </a: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27589" y="368689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4459367" y="2575871"/>
            <a:ext cx="303133" cy="2625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1065879" y="640182"/>
            <a:ext cx="3752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Un parametro oggettivo</a:t>
            </a:r>
            <a:br>
              <a:rPr lang="it-IT" sz="2400" b="1" dirty="0" smtClean="0"/>
            </a:br>
            <a:r>
              <a:rPr lang="it-IT" sz="2400" b="1" dirty="0" smtClean="0"/>
              <a:t>di riferimento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80717" y="1682559"/>
            <a:ext cx="48437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Portafoglio teorico che rappresenta</a:t>
            </a:r>
            <a:br>
              <a:rPr lang="it-IT" dirty="0" smtClean="0">
                <a:cs typeface="Arial" charset="0"/>
              </a:rPr>
            </a:br>
            <a:r>
              <a:rPr lang="it-IT" dirty="0" smtClean="0">
                <a:cs typeface="Arial" charset="0"/>
              </a:rPr>
              <a:t>un mercato/segmento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11528649" y="1623371"/>
            <a:ext cx="663351" cy="5292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5-8</a:t>
            </a:r>
            <a:endParaRPr lang="it-IT" dirty="0"/>
          </a:p>
        </p:txBody>
      </p:sp>
      <p:sp>
        <p:nvSpPr>
          <p:cNvPr id="41" name="Rettangolo arrotondato 40"/>
          <p:cNvSpPr/>
          <p:nvPr/>
        </p:nvSpPr>
        <p:spPr>
          <a:xfrm>
            <a:off x="4894057" y="1431824"/>
            <a:ext cx="249444" cy="30172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2" name="Freccia in giù 41"/>
          <p:cNvSpPr/>
          <p:nvPr/>
        </p:nvSpPr>
        <p:spPr>
          <a:xfrm>
            <a:off x="2590800" y="2457450"/>
            <a:ext cx="419100" cy="323850"/>
          </a:xfrm>
          <a:prstGeom prst="down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46"/>
          <p:cNvSpPr/>
          <p:nvPr/>
        </p:nvSpPr>
        <p:spPr>
          <a:xfrm>
            <a:off x="680717" y="2901759"/>
            <a:ext cx="4672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/>
              <a:t>Da confrontare con i risultati della gestione attuata</a:t>
            </a:r>
            <a:endParaRPr lang="it-IT" sz="2400" dirty="0"/>
          </a:p>
          <a:p>
            <a:endParaRPr lang="it-IT" sz="2400" b="1" dirty="0" smtClean="0">
              <a:cs typeface="Arial" charset="0"/>
            </a:endParaRPr>
          </a:p>
        </p:txBody>
      </p:sp>
      <p:sp>
        <p:nvSpPr>
          <p:cNvPr id="52" name="Rettangolo 51"/>
          <p:cNvSpPr/>
          <p:nvPr/>
        </p:nvSpPr>
        <p:spPr>
          <a:xfrm>
            <a:off x="6818331" y="4881439"/>
            <a:ext cx="5373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Tempestività</a:t>
            </a:r>
            <a:r>
              <a:rPr lang="it-IT" sz="2400" dirty="0" smtClean="0">
                <a:cs typeface="Arial" charset="0"/>
              </a:rPr>
              <a:t>: deve essere specificato e aggiornato prima della valutazione</a:t>
            </a:r>
          </a:p>
        </p:txBody>
      </p:sp>
      <p:sp>
        <p:nvSpPr>
          <p:cNvPr id="54" name="Goccia 53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84739" y="488704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Gestioni vs benchmark e con benchmark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grafico adattato da slide originale 224 qui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r>
              <a:rPr lang="it-IT" sz="1400" dirty="0" smtClean="0"/>
              <a:t>Le scritte numerate nel grafico e </a:t>
            </a:r>
            <a:r>
              <a:rPr lang="it-IT" sz="1400" dirty="0" err="1" smtClean="0"/>
              <a:t>lascritta</a:t>
            </a:r>
            <a:r>
              <a:rPr lang="it-IT" sz="1400" dirty="0" smtClean="0"/>
              <a:t>  numero 2 vanno uniformate graficamente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336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362276" y="4801118"/>
            <a:ext cx="418774" cy="380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pic>
        <p:nvPicPr>
          <p:cNvPr id="19" name="Immagine 18" descr="m3ud3 dispersio bench.jpg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14450" y="1066800"/>
            <a:ext cx="9429750" cy="3562350"/>
          </a:xfrm>
          <a:prstGeom prst="rect">
            <a:avLst/>
          </a:prstGeom>
          <a:ln w="57150">
            <a:solidFill>
              <a:srgbClr val="CC0000"/>
            </a:solidFill>
          </a:ln>
        </p:spPr>
      </p:pic>
      <p:sp>
        <p:nvSpPr>
          <p:cNvPr id="64" name="Rettangolo 63"/>
          <p:cNvSpPr/>
          <p:nvPr/>
        </p:nvSpPr>
        <p:spPr>
          <a:xfrm>
            <a:off x="9372600" y="2194820"/>
            <a:ext cx="12573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 smtClean="0">
                <a:solidFill>
                  <a:srgbClr val="426B6F"/>
                </a:solidFill>
                <a:latin typeface="+mj-lt"/>
                <a:cs typeface="Gisha" panose="020B0502040204020203" pitchFamily="34" charset="-79"/>
              </a:rPr>
              <a:t>Rendimento</a:t>
            </a:r>
          </a:p>
          <a:p>
            <a:r>
              <a:rPr lang="it-IT" sz="1400" b="1" dirty="0" smtClean="0">
                <a:solidFill>
                  <a:srgbClr val="426B6F"/>
                </a:solidFill>
                <a:latin typeface="+mj-lt"/>
                <a:cs typeface="Gisha" panose="020B0502040204020203" pitchFamily="34" charset="-79"/>
              </a:rPr>
              <a:t>del benchmark</a:t>
            </a:r>
            <a:endParaRPr lang="it-IT" sz="1400" b="1" dirty="0">
              <a:solidFill>
                <a:srgbClr val="426B6F"/>
              </a:solidFill>
              <a:latin typeface="+mj-lt"/>
              <a:cs typeface="Gisha" panose="020B0502040204020203" pitchFamily="34" charset="-79"/>
            </a:endParaRPr>
          </a:p>
        </p:txBody>
      </p:sp>
      <p:sp>
        <p:nvSpPr>
          <p:cNvPr id="63" name="Rettangolo arrotondato 62"/>
          <p:cNvSpPr/>
          <p:nvPr/>
        </p:nvSpPr>
        <p:spPr>
          <a:xfrm>
            <a:off x="7772726" y="1847850"/>
            <a:ext cx="3997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4222496" y="3010418"/>
            <a:ext cx="311404" cy="3423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0" name="Rettangolo 19"/>
          <p:cNvSpPr/>
          <p:nvPr/>
        </p:nvSpPr>
        <p:spPr>
          <a:xfrm>
            <a:off x="1255731" y="4995739"/>
            <a:ext cx="52212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Gestioni vs benchmark</a:t>
            </a:r>
          </a:p>
          <a:p>
            <a:endParaRPr lang="it-IT" sz="2200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Si mira a un rendimento simile o uguale a quello del benchmark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6361130" y="4976689"/>
            <a:ext cx="58308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Gestioni con benchmark</a:t>
            </a:r>
          </a:p>
          <a:p>
            <a:r>
              <a:rPr lang="it-IT" sz="2200" dirty="0" smtClean="0">
                <a:cs typeface="Arial" charset="0"/>
              </a:rPr>
              <a:t/>
            </a:r>
            <a:br>
              <a:rPr lang="it-IT" sz="2200" dirty="0" smtClean="0">
                <a:cs typeface="Arial" charset="0"/>
              </a:rPr>
            </a:br>
            <a:r>
              <a:rPr lang="it-IT" sz="2200" dirty="0" smtClean="0">
                <a:cs typeface="Arial" charset="0"/>
              </a:rPr>
              <a:t>Si dà maggior peso a settori</a:t>
            </a:r>
          </a:p>
          <a:p>
            <a:r>
              <a:rPr lang="it-IT" sz="2200" dirty="0" smtClean="0">
                <a:cs typeface="Arial" charset="0"/>
              </a:rPr>
              <a:t>e titoli di cui prevede una performance alta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10193808" y="3245945"/>
            <a:ext cx="340842" cy="2402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9927108" y="5010151"/>
            <a:ext cx="302742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743276" y="3715268"/>
            <a:ext cx="418774" cy="380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11070108" y="3790950"/>
            <a:ext cx="49324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30" name="Ovale 29"/>
          <p:cNvSpPr/>
          <p:nvPr/>
        </p:nvSpPr>
        <p:spPr>
          <a:xfrm>
            <a:off x="1123950" y="3733800"/>
            <a:ext cx="2514600" cy="1162050"/>
          </a:xfrm>
          <a:prstGeom prst="ellipse">
            <a:avLst/>
          </a:prstGeom>
          <a:solidFill>
            <a:srgbClr val="B01513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Discrezionalità e delega gestionale basse</a:t>
            </a:r>
            <a:endParaRPr lang="it-IT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1" name="Ovale 30"/>
          <p:cNvSpPr/>
          <p:nvPr/>
        </p:nvSpPr>
        <p:spPr>
          <a:xfrm>
            <a:off x="8572500" y="3752850"/>
            <a:ext cx="2514600" cy="1066800"/>
          </a:xfrm>
          <a:prstGeom prst="ellipse">
            <a:avLst/>
          </a:prstGeom>
          <a:solidFill>
            <a:srgbClr val="B01513">
              <a:alpha val="8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Discrezionalità e delega gestionale alte</a:t>
            </a:r>
            <a:endParaRPr lang="it-IT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42" name="Rettangolo arrotondato 141"/>
          <p:cNvSpPr/>
          <p:nvPr/>
        </p:nvSpPr>
        <p:spPr>
          <a:xfrm>
            <a:off x="10202415" y="1809750"/>
            <a:ext cx="313185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6" name="Goccia 25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803089" y="50965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Goccia 2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5965637" y="5039443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arrotondato 31"/>
          <p:cNvSpPr/>
          <p:nvPr/>
        </p:nvSpPr>
        <p:spPr>
          <a:xfrm>
            <a:off x="705176" y="5772668"/>
            <a:ext cx="418774" cy="380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10536708" y="5638801"/>
            <a:ext cx="302742" cy="342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Gestioni vs benchmark e rendimento del benchmark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grafico adattato da slide originale 226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r>
              <a:rPr lang="it-IT" sz="1400" dirty="0" smtClean="0"/>
              <a:t>Con audio 3 la retta obliqua diventa rossa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1141431" y="5129089"/>
            <a:ext cx="50117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Correlazione positiva fra</a:t>
            </a:r>
            <a:br>
              <a:rPr lang="it-IT" sz="2200" dirty="0" smtClean="0">
                <a:cs typeface="Arial" charset="0"/>
              </a:rPr>
            </a:br>
            <a:r>
              <a:rPr lang="it-IT" sz="2200" dirty="0" smtClean="0">
                <a:cs typeface="Arial" charset="0"/>
              </a:rPr>
              <a:t>rendimenti gestione/rendimenti benchmark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7218380" y="5129089"/>
            <a:ext cx="41735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Il gestore replica il</a:t>
            </a:r>
            <a:br>
              <a:rPr lang="it-IT" sz="2200" dirty="0" smtClean="0">
                <a:cs typeface="Arial" charset="0"/>
              </a:rPr>
            </a:br>
            <a:r>
              <a:rPr lang="it-IT" sz="2200" dirty="0" smtClean="0">
                <a:cs typeface="Arial" charset="0"/>
              </a:rPr>
              <a:t>benchmark</a:t>
            </a:r>
          </a:p>
          <a:p>
            <a:r>
              <a:rPr lang="it-IT" sz="2200" dirty="0" smtClean="0">
                <a:cs typeface="Arial" charset="0"/>
              </a:rPr>
              <a:t>(discrezionalità bassa)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8403108" y="3112595"/>
            <a:ext cx="340842" cy="2402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764058" y="4743450"/>
            <a:ext cx="35989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9068126" y="62916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11355858" y="4819651"/>
            <a:ext cx="378942" cy="381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14450" y="1257300"/>
            <a:ext cx="9582150" cy="361950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449" name="Rettangolo 448"/>
          <p:cNvSpPr/>
          <p:nvPr/>
        </p:nvSpPr>
        <p:spPr>
          <a:xfrm>
            <a:off x="2952750" y="613670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Rendimento del benchmark e gestione a  confronto</a:t>
            </a:r>
            <a:endParaRPr lang="it-IT" sz="2000" b="1" dirty="0">
              <a:solidFill>
                <a:srgbClr val="FFFFFF"/>
              </a:solidFill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2019626" y="4343918"/>
            <a:ext cx="418774" cy="380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7" name="Goccia 1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726889" y="526804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Goccia 1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670488" y="522994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Gestioni senza benchmark e rendimenti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grafico adattato da slide originale 227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42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1084281" y="5224339"/>
            <a:ext cx="476407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Si vogliono realizzare rendimenti indipendenti da andamenti del mercato.</a:t>
            </a:r>
          </a:p>
        </p:txBody>
      </p:sp>
      <p:sp>
        <p:nvSpPr>
          <p:cNvPr id="22" name="Rettangolo 21"/>
          <p:cNvSpPr/>
          <p:nvPr/>
        </p:nvSpPr>
        <p:spPr>
          <a:xfrm>
            <a:off x="6742130" y="5281489"/>
            <a:ext cx="539272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Il gestore si muove con alto</a:t>
            </a:r>
            <a:br>
              <a:rPr lang="it-IT" sz="2200" dirty="0" smtClean="0">
                <a:cs typeface="Arial" charset="0"/>
              </a:rPr>
            </a:br>
            <a:r>
              <a:rPr lang="it-IT" sz="2200" dirty="0" smtClean="0">
                <a:cs typeface="Arial" charset="0"/>
              </a:rPr>
              <a:t>grado di discrezionalità.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10803408" y="5162550"/>
            <a:ext cx="359892" cy="4000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9068126" y="62916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49" name="Rettangolo 448"/>
          <p:cNvSpPr/>
          <p:nvPr/>
        </p:nvSpPr>
        <p:spPr>
          <a:xfrm>
            <a:off x="2838450" y="670820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solidFill>
                  <a:srgbClr val="FFFFFF"/>
                </a:solidFill>
                <a:latin typeface="Tempus Sans ITC" pitchFamily="82" charset="0"/>
                <a:cs typeface="Gisha" panose="020B0502040204020203" pitchFamily="34" charset="-79"/>
              </a:rPr>
              <a:t>Andamento dei rendimenti</a:t>
            </a:r>
            <a:endParaRPr lang="it-IT" sz="2000" b="1" dirty="0">
              <a:solidFill>
                <a:srgbClr val="FFFFFF"/>
              </a:solidFill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62" name="Rettangolo arrotondato 61"/>
          <p:cNvSpPr/>
          <p:nvPr/>
        </p:nvSpPr>
        <p:spPr>
          <a:xfrm>
            <a:off x="724226" y="4743968"/>
            <a:ext cx="418774" cy="3804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33500" y="1314450"/>
            <a:ext cx="9525000" cy="3562350"/>
          </a:xfrm>
          <a:prstGeom prst="rect">
            <a:avLst/>
          </a:prstGeom>
          <a:noFill/>
          <a:ln w="57150">
            <a:solidFill>
              <a:srgbClr val="C00000"/>
            </a:solidFill>
            <a:miter lim="800000"/>
            <a:headEnd/>
            <a:tailEnd/>
          </a:ln>
          <a:effectLst/>
        </p:spPr>
      </p:pic>
      <p:sp>
        <p:nvSpPr>
          <p:cNvPr id="15" name="Goccia 14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12589" y="52108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46639" y="5229943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-170657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Delega gestionale e strategie – prima parte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In apertura, grafico adattato da slide originale 228 ricolorato </a:t>
            </a:r>
            <a:r>
              <a:rPr lang="it-IT" sz="1400" dirty="0" err="1" smtClean="0"/>
              <a:t>ppt</a:t>
            </a:r>
            <a:r>
              <a:rPr lang="it-IT" sz="1400" dirty="0" smtClean="0"/>
              <a:t> chiaro variante 4</a:t>
            </a:r>
          </a:p>
          <a:p>
            <a:endParaRPr lang="it-IT" sz="1400" dirty="0" smtClean="0"/>
          </a:p>
          <a:p>
            <a:r>
              <a:rPr lang="it-IT" sz="1400" dirty="0" smtClean="0"/>
              <a:t>I nomi delle varie strategie sono tutte dello stesso colore e diventano rosse (2-6) in </a:t>
            </a:r>
            <a:r>
              <a:rPr lang="it-IT" sz="1400" dirty="0" err="1" smtClean="0"/>
              <a:t>sync</a:t>
            </a:r>
            <a:r>
              <a:rPr lang="it-IT" sz="1400" dirty="0" smtClean="0"/>
              <a:t> coi rispettivi audio</a:t>
            </a:r>
          </a:p>
          <a:p>
            <a:endParaRPr lang="it-IT" sz="1400" dirty="0" smtClean="0"/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64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722330" y="4976689"/>
            <a:ext cx="54838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Massima diversificazione portafoglio</a:t>
            </a:r>
          </a:p>
          <a:p>
            <a:endParaRPr lang="it-IT" sz="2200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Nessun </a:t>
            </a:r>
            <a:r>
              <a:rPr lang="it-IT" sz="2200" b="1" dirty="0" smtClean="0">
                <a:cs typeface="Arial" charset="0"/>
              </a:rPr>
              <a:t>market timing </a:t>
            </a:r>
            <a:r>
              <a:rPr lang="it-IT" sz="2200" dirty="0" smtClean="0">
                <a:cs typeface="Arial" charset="0"/>
              </a:rPr>
              <a:t>e </a:t>
            </a:r>
            <a:r>
              <a:rPr lang="it-IT" sz="2200" b="1" dirty="0" smtClean="0">
                <a:cs typeface="Arial" charset="0"/>
              </a:rPr>
              <a:t>security </a:t>
            </a:r>
            <a:r>
              <a:rPr lang="it-IT" sz="2200" b="1" dirty="0" err="1" smtClean="0">
                <a:cs typeface="Arial" charset="0"/>
              </a:rPr>
              <a:t>selection</a:t>
            </a:r>
            <a:endParaRPr lang="it-IT" sz="2200" b="1" dirty="0" smtClean="0">
              <a:cs typeface="Arial" charset="0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646880" y="4976689"/>
            <a:ext cx="53927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200" dirty="0" smtClean="0">
                <a:cs typeface="Arial" charset="0"/>
              </a:rPr>
              <a:t>Rendimento e rischio determinati</a:t>
            </a:r>
            <a:br>
              <a:rPr lang="it-IT" sz="2200" dirty="0" smtClean="0">
                <a:cs typeface="Arial" charset="0"/>
              </a:rPr>
            </a:br>
            <a:r>
              <a:rPr lang="it-IT" sz="2200" dirty="0" smtClean="0">
                <a:cs typeface="Arial" charset="0"/>
              </a:rPr>
              <a:t>dal mercato</a:t>
            </a:r>
          </a:p>
          <a:p>
            <a:endParaRPr lang="it-IT" sz="2200" dirty="0" smtClean="0">
              <a:cs typeface="Arial" charset="0"/>
            </a:endParaRPr>
          </a:p>
          <a:p>
            <a:r>
              <a:rPr lang="it-IT" sz="2200" dirty="0" smtClean="0">
                <a:cs typeface="Arial" charset="0"/>
              </a:rPr>
              <a:t>Contenimento costi di gestione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11108208" y="4495800"/>
            <a:ext cx="1083792" cy="4191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10-11</a:t>
            </a:r>
            <a:endParaRPr lang="it-IT" dirty="0"/>
          </a:p>
        </p:txBody>
      </p:sp>
      <p:sp>
        <p:nvSpPr>
          <p:cNvPr id="62" name="Rettangolo arrotondato 61"/>
          <p:cNvSpPr/>
          <p:nvPr/>
        </p:nvSpPr>
        <p:spPr>
          <a:xfrm>
            <a:off x="267026" y="4458218"/>
            <a:ext cx="590224" cy="5328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8-9</a:t>
            </a:r>
            <a:endParaRPr lang="it-IT" dirty="0"/>
          </a:p>
        </p:txBody>
      </p:sp>
      <p:pic>
        <p:nvPicPr>
          <p:cNvPr id="33" name="Immagine 32" descr="schema.jpg"/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6350" y="781050"/>
            <a:ext cx="9505950" cy="3557587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34" name="Rettangolo 33"/>
          <p:cNvSpPr/>
          <p:nvPr/>
        </p:nvSpPr>
        <p:spPr>
          <a:xfrm>
            <a:off x="4876800" y="2228850"/>
            <a:ext cx="3200400" cy="1752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arrotondato 34"/>
          <p:cNvSpPr/>
          <p:nvPr/>
        </p:nvSpPr>
        <p:spPr>
          <a:xfrm>
            <a:off x="8115626" y="2153168"/>
            <a:ext cx="875974" cy="4376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2-6</a:t>
            </a:r>
            <a:endParaRPr lang="it-IT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8212608" y="3829051"/>
            <a:ext cx="417042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3238826" y="2096018"/>
            <a:ext cx="361624" cy="3233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7" name="Rettangolo 36"/>
          <p:cNvSpPr/>
          <p:nvPr/>
        </p:nvSpPr>
        <p:spPr>
          <a:xfrm>
            <a:off x="3200400" y="4461770"/>
            <a:ext cx="6153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 smtClean="0">
                <a:latin typeface="Tempus Sans ITC" pitchFamily="82" charset="0"/>
                <a:cs typeface="Gisha" panose="020B0502040204020203" pitchFamily="34" charset="-79"/>
              </a:rPr>
              <a:t>Strategie con basso livello di delega:</a:t>
            </a:r>
            <a:endParaRPr lang="it-IT" sz="2000" b="1" dirty="0">
              <a:latin typeface="Tempus Sans ITC" pitchFamily="82" charset="0"/>
              <a:cs typeface="Gisha" panose="020B0502040204020203" pitchFamily="34" charset="-79"/>
            </a:endParaRPr>
          </a:p>
        </p:txBody>
      </p:sp>
      <p:sp>
        <p:nvSpPr>
          <p:cNvPr id="38" name="Goccia 3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45889" y="50584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Goccia 3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45889" y="580144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08540" y="509659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Goccia 4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89489" y="6068142"/>
            <a:ext cx="263725" cy="274338"/>
          </a:xfrm>
          <a:prstGeom prst="teardrop">
            <a:avLst>
              <a:gd name="adj" fmla="val 102018"/>
            </a:avLst>
          </a:prstGeom>
          <a:solidFill>
            <a:srgbClr val="C0000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Rettangolo arrotondato 42"/>
          <p:cNvSpPr/>
          <p:nvPr/>
        </p:nvSpPr>
        <p:spPr>
          <a:xfrm>
            <a:off x="8326908" y="4514851"/>
            <a:ext cx="417042" cy="266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085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Market timing e security 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selection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 rot="5400000">
            <a:off x="6626977" y="1308218"/>
            <a:ext cx="6362696" cy="473686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https://pixabay.com/en/dollar-exchange-rate-world-economy-544949/</a:t>
            </a:r>
            <a:r>
              <a:rPr lang="it-IT" sz="1400" dirty="0" smtClean="0"/>
              <a:t>  </a:t>
            </a:r>
          </a:p>
          <a:p>
            <a:endParaRPr lang="it-IT" sz="1400" dirty="0" smtClean="0"/>
          </a:p>
          <a:p>
            <a:r>
              <a:rPr lang="it-IT" sz="1400" dirty="0" smtClean="0"/>
              <a:t>ricolorata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314450" y="621279"/>
            <a:ext cx="5314950" cy="46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2 strategie 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476250" y="2236877"/>
            <a:ext cx="3009900" cy="14588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Individuare il momento migliore per uscire dagli investimenti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533400" y="1428750"/>
            <a:ext cx="2876549" cy="571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MARKET TIMING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4412800" y="2228850"/>
            <a:ext cx="2807150" cy="1447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Selezione dei titoli “</a:t>
            </a:r>
            <a:r>
              <a:rPr lang="it-IT" dirty="0" err="1" smtClean="0"/>
              <a:t>malprezzati</a:t>
            </a:r>
            <a:r>
              <a:rPr lang="it-IT" dirty="0" smtClean="0"/>
              <a:t>”, con migliori rendimenti potenziali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681017" y="71078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7173367" y="1473776"/>
            <a:ext cx="427583" cy="3550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7095947" y="2290261"/>
            <a:ext cx="428803" cy="3195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458931" y="4095750"/>
            <a:ext cx="3274869" cy="24765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 smtClean="0"/>
              <a:t>Gestione del Beta</a:t>
            </a:r>
            <a:r>
              <a:rPr lang="it-IT" dirty="0" smtClean="0"/>
              <a:t>: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Se attese di rialzo, incremento titoli con </a:t>
            </a:r>
            <a:r>
              <a:rPr lang="it-IT" dirty="0" smtClean="0">
                <a:latin typeface="Calibri"/>
              </a:rPr>
              <a:t>ß &gt; 1</a:t>
            </a:r>
          </a:p>
          <a:p>
            <a:endParaRPr lang="it-IT" dirty="0" smtClean="0"/>
          </a:p>
          <a:p>
            <a:r>
              <a:rPr lang="it-IT" dirty="0" smtClean="0"/>
              <a:t>Se attese di flessione, incremento titoli con </a:t>
            </a:r>
            <a:r>
              <a:rPr lang="it-IT" dirty="0" smtClean="0">
                <a:latin typeface="Calibri"/>
              </a:rPr>
              <a:t>ß &lt; 1</a:t>
            </a:r>
            <a:endParaRPr lang="it-IT" dirty="0" smtClean="0"/>
          </a:p>
          <a:p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4457700" y="1428750"/>
            <a:ext cx="2705100" cy="6286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SECURITY SELECTION</a:t>
            </a:r>
            <a:endParaRPr lang="it-IT" dirty="0"/>
          </a:p>
        </p:txBody>
      </p:sp>
      <p:pic>
        <p:nvPicPr>
          <p:cNvPr id="27" name="Picture 4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86490">
            <a:off x="3677558" y="3536976"/>
            <a:ext cx="813508" cy="63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Immagine correlata"/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9079">
            <a:off x="9428929" y="1857789"/>
            <a:ext cx="1091765" cy="8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ttangolo arrotondato 41"/>
          <p:cNvSpPr/>
          <p:nvPr/>
        </p:nvSpPr>
        <p:spPr>
          <a:xfrm>
            <a:off x="3204517" y="149183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3" name="Rettangolo arrotondato 42"/>
          <p:cNvSpPr/>
          <p:nvPr/>
        </p:nvSpPr>
        <p:spPr>
          <a:xfrm>
            <a:off x="4080817" y="3168233"/>
            <a:ext cx="338783" cy="2798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2" name="Rettangolo arrotondato 51"/>
          <p:cNvSpPr/>
          <p:nvPr/>
        </p:nvSpPr>
        <p:spPr>
          <a:xfrm>
            <a:off x="4440381" y="4076700"/>
            <a:ext cx="3084369" cy="24955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 smtClean="0"/>
          </a:p>
          <a:p>
            <a:pPr algn="ctr"/>
            <a:r>
              <a:rPr lang="it-IT" b="1" dirty="0" smtClean="0"/>
              <a:t>Gestione dell’</a:t>
            </a:r>
            <a:r>
              <a:rPr lang="it-IT" b="1" dirty="0" err="1" smtClean="0"/>
              <a:t>Alpha</a:t>
            </a:r>
            <a:r>
              <a:rPr lang="it-IT" dirty="0" smtClean="0"/>
              <a:t>: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Il gestore cerca un extra rendimento </a:t>
            </a:r>
          </a:p>
          <a:p>
            <a:endParaRPr lang="it-IT" dirty="0" smtClean="0"/>
          </a:p>
          <a:p>
            <a:r>
              <a:rPr lang="it-IT" dirty="0" smtClean="0"/>
              <a:t>Sceglie titoli sopra o </a:t>
            </a:r>
            <a:r>
              <a:rPr lang="it-IT" dirty="0" err="1" smtClean="0"/>
              <a:t>sottoquotati</a:t>
            </a:r>
            <a:r>
              <a:rPr lang="it-IT" dirty="0" smtClean="0"/>
              <a:t> sul mercato</a:t>
            </a:r>
          </a:p>
          <a:p>
            <a:endParaRPr lang="it-IT" dirty="0"/>
          </a:p>
        </p:txBody>
      </p:sp>
      <p:sp>
        <p:nvSpPr>
          <p:cNvPr id="53" name="Rettangolo arrotondato 52"/>
          <p:cNvSpPr/>
          <p:nvPr/>
        </p:nvSpPr>
        <p:spPr>
          <a:xfrm>
            <a:off x="3039517" y="4445577"/>
            <a:ext cx="642328" cy="3532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3128317" y="2291933"/>
            <a:ext cx="414984" cy="33696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7438847" y="4385761"/>
            <a:ext cx="828853" cy="4719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81400"/>
            <a:ext cx="6019800" cy="327660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0" y="0"/>
            <a:ext cx="6000750" cy="44196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Focus: strategie con basso livello di delega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endParaRPr lang="it-IT" b="1" dirty="0" smtClean="0"/>
          </a:p>
          <a:p>
            <a:r>
              <a:rPr lang="it-IT" dirty="0" smtClean="0"/>
              <a:t> grafico adattato da slide originale 228 ricolorato </a:t>
            </a:r>
            <a:r>
              <a:rPr lang="it-IT" dirty="0" err="1" smtClean="0"/>
              <a:t>ppt</a:t>
            </a:r>
            <a:r>
              <a:rPr lang="it-IT" dirty="0" smtClean="0"/>
              <a:t> chiaro variante 4, già riprodotto in slide 6</a:t>
            </a:r>
          </a:p>
          <a:p>
            <a:endParaRPr lang="it-IT" b="1" dirty="0" smtClean="0"/>
          </a:p>
        </p:txBody>
      </p:sp>
      <p:sp>
        <p:nvSpPr>
          <p:cNvPr id="39" name="Rettangolo arrotondato 38"/>
          <p:cNvSpPr/>
          <p:nvPr/>
        </p:nvSpPr>
        <p:spPr>
          <a:xfrm>
            <a:off x="4376163" y="4591050"/>
            <a:ext cx="252987" cy="34730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5027407" y="650774"/>
            <a:ext cx="325644" cy="2826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933279" y="697332"/>
            <a:ext cx="2137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 smtClean="0"/>
              <a:t>Constant</a:t>
            </a:r>
            <a:r>
              <a:rPr lang="it-IT" sz="2400" b="1" dirty="0" smtClean="0"/>
              <a:t> mix</a:t>
            </a:r>
          </a:p>
        </p:txBody>
      </p:sp>
      <p:sp>
        <p:nvSpPr>
          <p:cNvPr id="44" name="Rettangolo arrotondato 43"/>
          <p:cNvSpPr/>
          <p:nvPr/>
        </p:nvSpPr>
        <p:spPr>
          <a:xfrm flipH="1">
            <a:off x="9277349" y="777520"/>
            <a:ext cx="457200" cy="327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6714422" y="1412601"/>
            <a:ext cx="5483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Mantiene costante nel tempo la % del patrimonio investita in una data attività finanziaria</a:t>
            </a:r>
            <a:br>
              <a:rPr lang="it-IT" dirty="0" smtClean="0">
                <a:cs typeface="Arial" charset="0"/>
              </a:rPr>
            </a:br>
            <a:endParaRPr lang="it-IT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Impone dei </a:t>
            </a:r>
            <a:r>
              <a:rPr lang="it-IT" dirty="0" err="1" smtClean="0">
                <a:cs typeface="Arial" charset="0"/>
              </a:rPr>
              <a:t>ribilanciamenti</a:t>
            </a:r>
            <a:r>
              <a:rPr lang="it-IT" dirty="0" smtClean="0">
                <a:cs typeface="Arial" charset="0"/>
              </a:rPr>
              <a:t> periodici in controtendenza rispetto all’andamento</a:t>
            </a:r>
            <a:br>
              <a:rPr lang="it-IT" dirty="0" smtClean="0">
                <a:cs typeface="Arial" charset="0"/>
              </a:rPr>
            </a:br>
            <a:r>
              <a:rPr lang="it-IT" dirty="0" smtClean="0">
                <a:cs typeface="Arial" charset="0"/>
              </a:rPr>
              <a:t>del mercato di riferimento.</a:t>
            </a:r>
          </a:p>
        </p:txBody>
      </p:sp>
      <p:sp>
        <p:nvSpPr>
          <p:cNvPr id="30" name="CasellaDiTesto 29"/>
          <p:cNvSpPr txBox="1"/>
          <p:nvPr/>
        </p:nvSpPr>
        <p:spPr>
          <a:xfrm>
            <a:off x="1846929" y="602082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Buy and </a:t>
            </a:r>
            <a:r>
              <a:rPr lang="it-IT" sz="2400" b="1" dirty="0" err="1" smtClean="0"/>
              <a:t>hold</a:t>
            </a:r>
            <a:endParaRPr lang="it-IT" sz="2400" b="1" dirty="0" smtClean="0"/>
          </a:p>
        </p:txBody>
      </p:sp>
      <p:sp>
        <p:nvSpPr>
          <p:cNvPr id="33" name="Rettangolo 32"/>
          <p:cNvSpPr/>
          <p:nvPr/>
        </p:nvSpPr>
        <p:spPr>
          <a:xfrm>
            <a:off x="680717" y="1225359"/>
            <a:ext cx="49009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Replica il portafoglio di riferimento</a:t>
            </a:r>
          </a:p>
          <a:p>
            <a:endParaRPr lang="it-IT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Aggiustamenti  solo per adeguarsi al benchmark</a:t>
            </a:r>
          </a:p>
          <a:p>
            <a:endParaRPr lang="it-IT" dirty="0" smtClean="0">
              <a:cs typeface="Arial" charset="0"/>
            </a:endParaRPr>
          </a:p>
          <a:p>
            <a:r>
              <a:rPr lang="it-IT" dirty="0" err="1" smtClean="0">
                <a:cs typeface="Arial" charset="0"/>
              </a:rPr>
              <a:t>Asset</a:t>
            </a:r>
            <a:r>
              <a:rPr lang="it-IT" dirty="0" smtClean="0">
                <a:cs typeface="Arial" charset="0"/>
              </a:rPr>
              <a:t> </a:t>
            </a:r>
            <a:r>
              <a:rPr lang="it-IT" dirty="0" err="1" smtClean="0">
                <a:cs typeface="Arial" charset="0"/>
              </a:rPr>
              <a:t>allocation</a:t>
            </a:r>
            <a:r>
              <a:rPr lang="it-IT" dirty="0" smtClean="0">
                <a:cs typeface="Arial" charset="0"/>
              </a:rPr>
              <a:t> stabile</a:t>
            </a:r>
          </a:p>
          <a:p>
            <a:endParaRPr lang="it-IT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Valore del portafoglio funzione dell’indice sottostante (mercato azionario o obbligazionario)</a:t>
            </a:r>
          </a:p>
          <a:p>
            <a:endParaRPr lang="it-IT" dirty="0" smtClean="0">
              <a:cs typeface="Arial" charset="0"/>
            </a:endParaRPr>
          </a:p>
        </p:txBody>
      </p:sp>
      <p:sp>
        <p:nvSpPr>
          <p:cNvPr id="28" name="Rettangolo arrotondato 27"/>
          <p:cNvSpPr/>
          <p:nvPr/>
        </p:nvSpPr>
        <p:spPr>
          <a:xfrm>
            <a:off x="11242899" y="1123950"/>
            <a:ext cx="587151" cy="3238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7-8</a:t>
            </a:r>
            <a:endParaRPr lang="it-IT" dirty="0"/>
          </a:p>
        </p:txBody>
      </p:sp>
      <p:sp>
        <p:nvSpPr>
          <p:cNvPr id="29" name="CasellaDiTesto 28"/>
          <p:cNvSpPr txBox="1"/>
          <p:nvPr/>
        </p:nvSpPr>
        <p:spPr>
          <a:xfrm>
            <a:off x="6838029" y="3535782"/>
            <a:ext cx="4453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/>
              <a:t>Constant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proportion</a:t>
            </a:r>
            <a:r>
              <a:rPr lang="it-IT" sz="2400" b="1" dirty="0" smtClean="0"/>
              <a:t> portfolio</a:t>
            </a:r>
            <a:br>
              <a:rPr lang="it-IT" sz="2400" b="1" dirty="0" smtClean="0"/>
            </a:br>
            <a:r>
              <a:rPr lang="it-IT" sz="2400" b="1" dirty="0" err="1" smtClean="0"/>
              <a:t>Insurance</a:t>
            </a:r>
            <a:endParaRPr lang="it-IT" sz="2400" b="1" dirty="0" smtClean="0"/>
          </a:p>
        </p:txBody>
      </p:sp>
      <p:sp>
        <p:nvSpPr>
          <p:cNvPr id="38" name="Rettangolo arrotondato 37"/>
          <p:cNvSpPr/>
          <p:nvPr/>
        </p:nvSpPr>
        <p:spPr>
          <a:xfrm>
            <a:off x="4932157" y="1336574"/>
            <a:ext cx="649493" cy="51127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2-5</a:t>
            </a:r>
            <a:endParaRPr lang="it-IT" dirty="0"/>
          </a:p>
        </p:txBody>
      </p:sp>
      <p:sp>
        <p:nvSpPr>
          <p:cNvPr id="43" name="Rettangolo 42"/>
          <p:cNvSpPr/>
          <p:nvPr/>
        </p:nvSpPr>
        <p:spPr>
          <a:xfrm>
            <a:off x="6866822" y="4403451"/>
            <a:ext cx="54838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Controlla il controvalore del patrimonio  variando allocazione fra </a:t>
            </a:r>
            <a:r>
              <a:rPr lang="it-IT" dirty="0" err="1" smtClean="0">
                <a:cs typeface="Arial" charset="0"/>
              </a:rPr>
              <a:t>asset</a:t>
            </a:r>
            <a:r>
              <a:rPr lang="it-IT" dirty="0" smtClean="0">
                <a:cs typeface="Arial" charset="0"/>
              </a:rPr>
              <a:t> rischiosi e non</a:t>
            </a:r>
            <a:br>
              <a:rPr lang="it-IT" dirty="0" smtClean="0">
                <a:cs typeface="Arial" charset="0"/>
              </a:rPr>
            </a:br>
            <a:endParaRPr lang="it-IT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A seconda che il valore del portafoglio</a:t>
            </a:r>
          </a:p>
          <a:p>
            <a:r>
              <a:rPr lang="it-IT" dirty="0" smtClean="0">
                <a:cs typeface="Arial" charset="0"/>
              </a:rPr>
              <a:t>salga o scenda, si può incrementare la componente azionaria oppure quella obbligazionaria</a:t>
            </a:r>
          </a:p>
        </p:txBody>
      </p:sp>
      <p:sp>
        <p:nvSpPr>
          <p:cNvPr id="45" name="Rettangolo arrotondato 44"/>
          <p:cNvSpPr/>
          <p:nvPr/>
        </p:nvSpPr>
        <p:spPr>
          <a:xfrm flipH="1">
            <a:off x="9429749" y="4054120"/>
            <a:ext cx="457200" cy="327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1338149" y="4076700"/>
            <a:ext cx="853851" cy="476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10-11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7157</TotalTime>
  <Words>3037</Words>
  <Application>Microsoft Office PowerPoint</Application>
  <PresentationFormat>Widescreen</PresentationFormat>
  <Paragraphs>568</Paragraphs>
  <Slides>18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32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Times New Roman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960</cp:revision>
  <dcterms:created xsi:type="dcterms:W3CDTF">2018-07-03T17:42:04Z</dcterms:created>
  <dcterms:modified xsi:type="dcterms:W3CDTF">2018-11-30T10:20:37Z</dcterms:modified>
</cp:coreProperties>
</file>