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56" r:id="rId2"/>
    <p:sldId id="260" r:id="rId3"/>
    <p:sldId id="331" r:id="rId4"/>
    <p:sldId id="314" r:id="rId5"/>
    <p:sldId id="309" r:id="rId6"/>
    <p:sldId id="341" r:id="rId7"/>
    <p:sldId id="345" r:id="rId8"/>
    <p:sldId id="324" r:id="rId9"/>
    <p:sldId id="346" r:id="rId10"/>
    <p:sldId id="343" r:id="rId11"/>
    <p:sldId id="340" r:id="rId12"/>
    <p:sldId id="344" r:id="rId13"/>
    <p:sldId id="342" r:id="rId14"/>
    <p:sldId id="29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C356"/>
    <a:srgbClr val="18697C"/>
    <a:srgbClr val="FFC000"/>
    <a:srgbClr val="B01513"/>
    <a:srgbClr val="757575"/>
    <a:srgbClr val="426B6F"/>
    <a:srgbClr val="A6CDBC"/>
    <a:srgbClr val="CCCCFF"/>
    <a:srgbClr val="F7F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9" autoAdjust="0"/>
    <p:restoredTop sz="40576" autoAdjust="0"/>
  </p:normalViewPr>
  <p:slideViewPr>
    <p:cSldViewPr snapToGrid="0">
      <p:cViewPr varScale="1">
        <p:scale>
          <a:sx n="28" d="100"/>
          <a:sy n="28" d="100"/>
        </p:scale>
        <p:origin x="179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C’è un altro elemento fondamentale del nuovo scenario: verranno sempre più adottate regolamentazioni che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vietano ai gestori di retrocedere le commissioni ai distributori.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Ciò è già previsto nella </a:t>
            </a:r>
            <a:r>
              <a:rPr lang="it-IT" sz="1200" baseline="0" dirty="0" err="1" smtClean="0">
                <a:cs typeface="Arial" charset="0"/>
              </a:rPr>
              <a:t>MiFID</a:t>
            </a:r>
            <a:r>
              <a:rPr lang="it-IT" sz="1200" baseline="0" dirty="0" smtClean="0">
                <a:cs typeface="Arial" charset="0"/>
              </a:rPr>
              <a:t> II, e anche nel Regno Unito, con la </a:t>
            </a:r>
            <a:r>
              <a:rPr lang="it-IT" sz="1200" baseline="0" dirty="0" err="1" smtClean="0">
                <a:cs typeface="Arial" charset="0"/>
              </a:rPr>
              <a:t>Retail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Distribution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Review</a:t>
            </a:r>
            <a:r>
              <a:rPr lang="it-IT" sz="1200" baseline="0" dirty="0" smtClean="0">
                <a:cs typeface="Arial" charset="0"/>
              </a:rPr>
              <a:t> (2012).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Quest'ultima regolamentazione costringe le società a fornire informativa sulle commissioni che il consulente addebita ai propri clienti,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scoraggiando comportamenti scorretti, come l'indirizzare il cliente verso fondi con le commissioni più alte.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RDR si sta ampiamente diffondendo, e secondo </a:t>
            </a:r>
            <a:r>
              <a:rPr lang="it-IT" sz="1200" baseline="0" dirty="0" err="1" smtClean="0">
                <a:cs typeface="Arial" charset="0"/>
              </a:rPr>
              <a:t>PwC</a:t>
            </a:r>
            <a:r>
              <a:rPr lang="it-IT" sz="1200" baseline="0" dirty="0" smtClean="0">
                <a:cs typeface="Arial" charset="0"/>
              </a:rPr>
              <a:t> sarà adottata nella maggior parte dei mercati entro il 2020.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maniera sempre più significativa, verrà dunque a mancare l’introito derivante dalle commissioni.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Quali conseguenze porterà</a:t>
            </a:r>
            <a:r>
              <a:rPr lang="it-IT" sz="1200" baseline="0" dirty="0" smtClean="0">
                <a:latin typeface="+mn-lt"/>
                <a:cs typeface="+mn-cs"/>
              </a:rPr>
              <a:t> l’evoluzione appena delineata?</a:t>
            </a:r>
            <a:endParaRPr lang="it-IT" sz="1200" dirty="0" smtClean="0">
              <a:latin typeface="+mn-lt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Anzitutto, nelle</a:t>
            </a:r>
            <a:r>
              <a:rPr lang="it-IT" sz="1200" baseline="0" dirty="0" smtClean="0">
                <a:latin typeface="+mn-lt"/>
                <a:cs typeface="+mn-cs"/>
              </a:rPr>
              <a:t> s</a:t>
            </a:r>
            <a:r>
              <a:rPr lang="it-IT" sz="1200" dirty="0" smtClean="0">
                <a:latin typeface="+mn-lt"/>
                <a:cs typeface="+mn-cs"/>
              </a:rPr>
              <a:t>trategie delle società, poiché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alla clientela </a:t>
            </a:r>
            <a:r>
              <a:rPr lang="it-IT" sz="1200" dirty="0" err="1" smtClean="0">
                <a:latin typeface="+mn-lt"/>
                <a:cs typeface="+mn-cs"/>
              </a:rPr>
              <a:t>retail</a:t>
            </a:r>
            <a:r>
              <a:rPr lang="it-IT" sz="1200" dirty="0" smtClean="0">
                <a:latin typeface="+mn-lt"/>
                <a:cs typeface="+mn-cs"/>
              </a:rPr>
              <a:t>, del tipo “mass </a:t>
            </a:r>
            <a:r>
              <a:rPr lang="it-IT" sz="1200" dirty="0" err="1" smtClean="0">
                <a:latin typeface="+mn-lt"/>
                <a:cs typeface="+mn-cs"/>
              </a:rPr>
              <a:t>affluent</a:t>
            </a:r>
            <a:r>
              <a:rPr lang="it-IT" sz="1200" dirty="0" smtClean="0">
                <a:latin typeface="+mn-lt"/>
                <a:cs typeface="+mn-cs"/>
              </a:rPr>
              <a:t>”, si offriranno piattaforme di servizi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utilizzabili in autonomia, per lo più on </a:t>
            </a:r>
            <a:r>
              <a:rPr lang="it-IT" sz="1200" dirty="0" err="1" smtClean="0">
                <a:latin typeface="+mn-lt"/>
                <a:cs typeface="+mn-cs"/>
              </a:rPr>
              <a:t>line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(“</a:t>
            </a:r>
            <a:r>
              <a:rPr lang="it-IT" sz="1200" i="1" dirty="0" err="1" smtClean="0">
                <a:latin typeface="+mn-lt"/>
                <a:cs typeface="+mn-cs"/>
              </a:rPr>
              <a:t>execution</a:t>
            </a:r>
            <a:r>
              <a:rPr lang="it-IT" sz="1200" i="1" baseline="0" dirty="0" smtClean="0">
                <a:latin typeface="+mn-lt"/>
                <a:cs typeface="+mn-cs"/>
              </a:rPr>
              <a:t> </a:t>
            </a:r>
            <a:r>
              <a:rPr lang="it-IT" sz="1200" i="1" dirty="0" err="1" smtClean="0">
                <a:latin typeface="+mn-lt"/>
                <a:cs typeface="+mn-cs"/>
              </a:rPr>
              <a:t>only</a:t>
            </a:r>
            <a:r>
              <a:rPr lang="it-IT" sz="1200" dirty="0" smtClean="0">
                <a:latin typeface="+mn-lt"/>
                <a:cs typeface="+mn-cs"/>
              </a:rPr>
              <a:t>”),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per ridurre al minimo il costo della consulenza.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Le società saranno molto più interessate agli investitori istituzionali e ai singoli investitori con patrimoni rilevanti.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Si affermerà giocoforza un modello di gestione basato su costi minori.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Dal lato dei consulenti,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I prodotti semplici diventeranno probabilmente i preferiti dai consulenti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indipendenti,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poiché non</a:t>
            </a:r>
            <a:r>
              <a:rPr lang="it-IT" sz="1200" baseline="0" dirty="0" smtClean="0">
                <a:latin typeface="+mn-lt"/>
                <a:cs typeface="+mn-cs"/>
              </a:rPr>
              <a:t> richiedono di fornire spiegazioni approfondite al cliente.</a:t>
            </a:r>
            <a:endParaRPr lang="it-IT" sz="1200" dirty="0" smtClean="0">
              <a:latin typeface="+mn-lt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I consulenti coopereranno maggiormente con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i gestori per fornire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prodotti convincenti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latin typeface="+mn-lt"/>
                <a:cs typeface="+mn-cs"/>
              </a:rPr>
              <a:t> e i</a:t>
            </a:r>
            <a:r>
              <a:rPr lang="it-IT" sz="1200" dirty="0" smtClean="0">
                <a:latin typeface="+mn-lt"/>
                <a:cs typeface="+mn-cs"/>
              </a:rPr>
              <a:t> gestori “alternative” tenderanno a partecipare  maggiormente al segmento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della previdenza complementare e </a:t>
            </a:r>
            <a:r>
              <a:rPr lang="it-IT" sz="1200" dirty="0" err="1" smtClean="0">
                <a:latin typeface="+mn-lt"/>
                <a:cs typeface="+mn-cs"/>
              </a:rPr>
              <a:t>retail</a:t>
            </a:r>
            <a:r>
              <a:rPr lang="it-IT" sz="1200" dirty="0" smtClean="0">
                <a:latin typeface="+mn-lt"/>
                <a:cs typeface="+mn-cs"/>
              </a:rPr>
              <a:t>,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perché in grado di generare rendimenti “</a:t>
            </a:r>
            <a:r>
              <a:rPr lang="it-IT" sz="1200" dirty="0" err="1" smtClean="0">
                <a:latin typeface="+mn-lt"/>
                <a:cs typeface="+mn-cs"/>
              </a:rPr>
              <a:t>alpha</a:t>
            </a:r>
            <a:r>
              <a:rPr lang="it-IT" sz="1200" dirty="0" smtClean="0">
                <a:latin typeface="+mn-lt"/>
                <a:cs typeface="+mn-cs"/>
              </a:rPr>
              <a:t>”.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latin typeface="+mn-lt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latin typeface="+mn-lt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latin typeface="+mn-lt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Fino al  2020,  si stima che i prodotti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alternativi e a gestione passiva cresceranno significativamente.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Ricordiamo qui che i prodotti “alternative” includono i fondi </a:t>
            </a:r>
            <a:r>
              <a:rPr lang="it-IT" sz="1200" baseline="0" dirty="0" err="1" smtClean="0">
                <a:cs typeface="+mn-cs"/>
              </a:rPr>
              <a:t>hedge</a:t>
            </a:r>
            <a:r>
              <a:rPr lang="it-IT" sz="1200" baseline="0" dirty="0" smtClean="0">
                <a:cs typeface="+mn-cs"/>
              </a:rPr>
              <a:t> e simili, i fondi private </a:t>
            </a:r>
            <a:r>
              <a:rPr lang="it-IT" sz="1200" baseline="0" dirty="0" err="1" smtClean="0">
                <a:cs typeface="+mn-cs"/>
              </a:rPr>
              <a:t>equity</a:t>
            </a:r>
            <a:r>
              <a:rPr lang="it-IT" sz="1200" baseline="0" dirty="0" smtClean="0">
                <a:cs typeface="+mn-cs"/>
              </a:rPr>
              <a:t> e i fondi immobiliari,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mentre per prodotti a gestione passiva si intendono gli </a:t>
            </a:r>
            <a:r>
              <a:rPr lang="it-IT" sz="1200" baseline="0" dirty="0" err="1" smtClean="0">
                <a:cs typeface="+mn-cs"/>
              </a:rPr>
              <a:t>ETFs</a:t>
            </a:r>
            <a:r>
              <a:rPr lang="it-IT" sz="1200" baseline="0" dirty="0" smtClean="0">
                <a:cs typeface="+mn-cs"/>
              </a:rPr>
              <a:t> e, più in generale, tutti i prodotti indicizzati.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Per quanto riguarda la quota di </a:t>
            </a:r>
            <a:r>
              <a:rPr lang="it-IT" sz="1200" baseline="0" dirty="0" err="1" smtClean="0">
                <a:cs typeface="+mn-cs"/>
              </a:rPr>
              <a:t>AuM</a:t>
            </a:r>
            <a:r>
              <a:rPr lang="it-IT" sz="1200" baseline="0" dirty="0" smtClean="0">
                <a:cs typeface="+mn-cs"/>
              </a:rPr>
              <a:t> gestite secondo strategie attive, essa invece diminuirà.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La separazione dei rendimenti </a:t>
            </a:r>
            <a:r>
              <a:rPr lang="it-IT" sz="1200" baseline="0" dirty="0" err="1" smtClean="0">
                <a:cs typeface="+mn-cs"/>
              </a:rPr>
              <a:t>alpha</a:t>
            </a:r>
            <a:r>
              <a:rPr lang="it-IT" sz="1200" baseline="0" dirty="0" smtClean="0">
                <a:cs typeface="+mn-cs"/>
              </a:rPr>
              <a:t> e beta si accentuerà,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mano a mano che gli investitori si sposteranno su prodotti con basse commissioni e maggior esposizione al rendimento beta.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Pop up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Fattori che favoriscono le strategie passive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La regolamentazione RDR e </a:t>
            </a:r>
            <a:r>
              <a:rPr lang="it-IT" sz="1200" dirty="0" err="1" smtClean="0">
                <a:cs typeface="Arial" charset="0"/>
              </a:rPr>
              <a:t>MiFID</a:t>
            </a:r>
            <a:r>
              <a:rPr lang="it-IT" sz="1200" dirty="0" smtClean="0">
                <a:cs typeface="Arial" charset="0"/>
              </a:rPr>
              <a:t> II rappresenta una barriera per i gestori attivi,</a:t>
            </a:r>
            <a:r>
              <a:rPr lang="it-IT" sz="1200" baseline="0" dirty="0" smtClean="0">
                <a:cs typeface="Arial" charset="0"/>
              </a:rPr>
              <a:t>  </a:t>
            </a:r>
            <a:r>
              <a:rPr lang="it-IT" sz="1200" dirty="0" smtClean="0">
                <a:cs typeface="Arial" charset="0"/>
              </a:rPr>
              <a:t>pertanto è probabile che le strategie passive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aumentino.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Le strategie passive saranno spinte anche dalle restrizioni e dai requisiti di  trasparenza dei costi,</a:t>
            </a:r>
            <a:r>
              <a:rPr lang="it-IT" sz="1200" baseline="0" dirty="0" smtClean="0">
                <a:cs typeface="Arial" charset="0"/>
              </a:rPr>
              <a:t> nonché dalla maggior </a:t>
            </a:r>
            <a:r>
              <a:rPr lang="it-IT" sz="1200" dirty="0" smtClean="0">
                <a:cs typeface="Arial" charset="0"/>
              </a:rPr>
              <a:t>tendenza 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diversificare i portafogli, per</a:t>
            </a:r>
            <a:r>
              <a:rPr lang="it-IT" sz="1200" baseline="0" dirty="0" smtClean="0">
                <a:cs typeface="Arial" charset="0"/>
              </a:rPr>
              <a:t> diminuire la </a:t>
            </a:r>
            <a:r>
              <a:rPr lang="it-IT" sz="1200" dirty="0" smtClean="0">
                <a:cs typeface="Arial" charset="0"/>
              </a:rPr>
              <a:t>volatilità.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latin typeface="+mn-lt"/>
                <a:cs typeface="Arial" charset="0"/>
              </a:rPr>
              <a:t>Sempre</a:t>
            </a:r>
            <a:r>
              <a:rPr lang="it-IT" sz="1200" baseline="0" dirty="0" smtClean="0">
                <a:latin typeface="+mn-lt"/>
                <a:cs typeface="Arial" charset="0"/>
              </a:rPr>
              <a:t> a seguito delle restrizioni sulle commissioni, v</a:t>
            </a:r>
            <a:r>
              <a:rPr lang="it-IT" sz="1200" dirty="0" smtClean="0">
                <a:latin typeface="+mn-lt"/>
                <a:cs typeface="+mn-cs"/>
              </a:rPr>
              <a:t>errà a mancare qualsiasi incentivo per i distributori a vendere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prodotti con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latin typeface="+mn-lt"/>
                <a:cs typeface="+mn-cs"/>
              </a:rPr>
              <a:t>TER elevati ma senza valore aggiunto per il cliente,</a:t>
            </a:r>
            <a:r>
              <a:rPr lang="it-IT" sz="1200" baseline="0" dirty="0" smtClean="0">
                <a:latin typeface="+mn-lt"/>
                <a:cs typeface="+mn-cs"/>
              </a:rPr>
              <a:t> </a:t>
            </a:r>
            <a:r>
              <a:rPr lang="it-IT" sz="1200" dirty="0" smtClean="0">
                <a:latin typeface="+mn-lt"/>
                <a:cs typeface="+mn-cs"/>
              </a:rPr>
              <a:t>e</a:t>
            </a:r>
            <a:r>
              <a:rPr lang="it-IT" sz="1200" baseline="0" dirty="0" smtClean="0">
                <a:latin typeface="+mn-lt"/>
                <a:cs typeface="+mn-cs"/>
              </a:rPr>
              <a:t> anche </a:t>
            </a:r>
            <a:r>
              <a:rPr lang="it-IT" sz="1200" dirty="0" smtClean="0">
                <a:latin typeface="+mn-lt"/>
                <a:cs typeface="+mn-cs"/>
              </a:rPr>
              <a:t>questo favorirà un’offerta a gestione passiva e a basso costo.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Poiché le autorità di vigilanza consentiranno la distribuzione di veicoli regolamentati ad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hoc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in generale, molti  investitori e piccoli risparmiatori, potranno accedere agli investimenti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alternative,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Questi investimenti cresceranno molto fra gli investitori di fascia alta e dai fondi sovrani,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mentre rimarranno invece poco attraenti per gli schemi previdenziali a prestazione definita e le fondazioni.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baseline="0" dirty="0" smtClean="0">
                <a:cs typeface="+mn-cs"/>
              </a:rPr>
              <a:t>Fino al 2020, la separazione dei rendimenti </a:t>
            </a:r>
            <a:r>
              <a:rPr lang="it-IT" sz="1200" baseline="0" dirty="0" err="1" smtClean="0">
                <a:cs typeface="+mn-cs"/>
              </a:rPr>
              <a:t>alpha</a:t>
            </a:r>
            <a:r>
              <a:rPr lang="it-IT" sz="1200" baseline="0" dirty="0" smtClean="0">
                <a:cs typeface="+mn-cs"/>
              </a:rPr>
              <a:t> e beta si accentuerà, mano a mano che gli investitori si sposteranno su prodotti con basse commissioni e maggior esposizione al rendimento beta.</a:t>
            </a: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Il mercato</a:t>
            </a:r>
            <a:r>
              <a:rPr lang="it-IT" sz="1200" baseline="0" dirty="0" smtClean="0">
                <a:cs typeface="Arial" charset="0"/>
              </a:rPr>
              <a:t> globale</a:t>
            </a:r>
            <a:r>
              <a:rPr lang="it-IT" sz="1200" dirty="0" smtClean="0">
                <a:cs typeface="Arial" charset="0"/>
              </a:rPr>
              <a:t> degli investimenti e del risparmio gestito si</a:t>
            </a:r>
            <a:r>
              <a:rPr lang="it-IT" sz="1200" baseline="0" dirty="0" smtClean="0">
                <a:cs typeface="Arial" charset="0"/>
              </a:rPr>
              <a:t> riorganizzerà nei prossimi anni su 4 regioni. L’Asia avrà un peso molto rilevante.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Gli </a:t>
            </a:r>
            <a:r>
              <a:rPr lang="it-IT" sz="1200" baseline="0" dirty="0" err="1" smtClean="0">
                <a:cs typeface="Arial" charset="0"/>
              </a:rPr>
              <a:t>asset</a:t>
            </a:r>
            <a:r>
              <a:rPr lang="it-IT" sz="1200" baseline="0" dirty="0" smtClean="0">
                <a:cs typeface="Arial" charset="0"/>
              </a:rPr>
              <a:t> manager potranno approfittare di grandi opportunità di ampliamento della domanda 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Arretramento delle banche, ma dovranno fare i conti con i vincoli notevoli di sistemi regolamentari sempre più stringenti.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solidFill>
                  <a:srgbClr val="FF0000"/>
                </a:solidFill>
                <a:cs typeface="Arial" charset="0"/>
              </a:rPr>
              <a:t>Quali prospettive</a:t>
            </a:r>
            <a:r>
              <a:rPr lang="it-IT" sz="1200" baseline="0" dirty="0" smtClean="0">
                <a:solidFill>
                  <a:srgbClr val="FF0000"/>
                </a:solidFill>
                <a:cs typeface="Arial" charset="0"/>
              </a:rPr>
              <a:t> e sfide si aprono oggi per gli operatori finanziari e gli </a:t>
            </a:r>
            <a:r>
              <a:rPr lang="it-IT" sz="1200" baseline="0" dirty="0" err="1" smtClean="0">
                <a:solidFill>
                  <a:srgbClr val="FF0000"/>
                </a:solidFill>
                <a:cs typeface="Arial" charset="0"/>
              </a:rPr>
              <a:t>asset</a:t>
            </a:r>
            <a:r>
              <a:rPr lang="it-IT" sz="1200" baseline="0" dirty="0" smtClean="0">
                <a:solidFill>
                  <a:srgbClr val="FF0000"/>
                </a:solidFill>
                <a:cs typeface="Arial" charset="0"/>
              </a:rPr>
              <a:t> manager a livello </a:t>
            </a:r>
            <a:r>
              <a:rPr lang="it-IT" sz="1200" baseline="0" dirty="0" smtClean="0">
                <a:solidFill>
                  <a:srgbClr val="FF0000"/>
                </a:solidFill>
                <a:cs typeface="Arial" charset="0"/>
              </a:rPr>
              <a:t>globale?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 America, Africa, Asia e medio Oriente assisteranno a una crescita delle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Management accelerata rispetto al resto del mondo,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soprattutto grazie all’incremento del loro PIL, e al numero sempre maggiore di persone con situazione economica buona o agiata.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aprono quindi nuove prospettive per il mercato dei prodotti finanziari!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Soprattutto le "tigri asiatiche" e il Giappone attrarranno gli investimenti in quest’area 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crescerà in particolare il mercato dei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Fondi pensione,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degli High-Net-Worth-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/Mass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Affluent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dei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Sovereign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Wealth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Funds.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Sulla base del modello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PricewaterhouseCoopers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entro il 2020, il settore del risparmio disporrà di 102 trilioni di dollari provenienti da operatori istituzionali e investitori privati,  e non si esclude un margine di ulteriore crescita del 10%.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solidFill>
                  <a:srgbClr val="FF0000"/>
                </a:solidFill>
                <a:latin typeface="Garamond"/>
                <a:cs typeface="Arial" charset="0"/>
              </a:rPr>
              <a:t>POP UP L’avanzata della classe media e i </a:t>
            </a:r>
            <a:r>
              <a:rPr lang="it-IT" sz="1200" baseline="0" dirty="0" err="1" smtClean="0">
                <a:solidFill>
                  <a:srgbClr val="FF0000"/>
                </a:solidFill>
                <a:latin typeface="Garamond"/>
                <a:cs typeface="Arial" charset="0"/>
              </a:rPr>
              <a:t>babyboomers</a:t>
            </a: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 notare che si profilano dei trend demografici interessanti: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primo luogo, la classe media mondiale tra il 2010 e il 2040 aumenterà del 180%. Già nel 2015 l’Asia, sotto questo aspetto ha rimpiazzato l’Europa.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 operatori dovranno affrontare i bisogni dei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babyboomers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andranno in pensione nei prossimi anni e quindi dovranno gestire un processo di “de-cumulazione e trasferimento” della ricchezza.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risparmi accumulati serviranno ad integrare le pensioni e mantenere gli stili di vita ma anche a supportare le nuove generazioni.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Vediamo</a:t>
            </a:r>
            <a:r>
              <a:rPr lang="it-IT" sz="1200" baseline="0" dirty="0" smtClean="0">
                <a:cs typeface="+mn-cs"/>
              </a:rPr>
              <a:t> ora quali saranno i prodotti di punta in questi nuovi mercati. Innanzitutto, i f</a:t>
            </a:r>
            <a:r>
              <a:rPr lang="it-IT" sz="1200" dirty="0" smtClean="0">
                <a:cs typeface="+mn-cs"/>
              </a:rPr>
              <a:t>ondi pensione,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poiché</a:t>
            </a:r>
            <a:r>
              <a:rPr lang="it-IT" sz="1200" baseline="0" dirty="0" smtClean="0">
                <a:cs typeface="+mn-cs"/>
              </a:rPr>
              <a:t> i </a:t>
            </a:r>
            <a:r>
              <a:rPr lang="it-IT" sz="1200" dirty="0" smtClean="0">
                <a:cs typeface="+mn-cs"/>
              </a:rPr>
              <a:t>governi incentiveranno la previdenza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complementare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e vi sarà</a:t>
            </a:r>
            <a:r>
              <a:rPr lang="it-IT" sz="1200" dirty="0" smtClean="0">
                <a:cs typeface="+mn-cs"/>
              </a:rPr>
              <a:t> un aumento delle persone di età pensionabile.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La crescita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sarà trainata in particolare dai sistemi a contribuzione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definita.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Sebbene l’incremento maggiore si avrà nei paesi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latino-americani e in</a:t>
            </a:r>
            <a:r>
              <a:rPr lang="it-IT" sz="1200" baseline="0" dirty="0" smtClean="0">
                <a:cs typeface="+mn-cs"/>
              </a:rPr>
              <a:t> quelli asiatici del</a:t>
            </a:r>
            <a:r>
              <a:rPr lang="it-IT" sz="1200" dirty="0" smtClean="0">
                <a:cs typeface="+mn-cs"/>
              </a:rPr>
              <a:t> Pacifico,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nel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2020 saranno ancora dominanti</a:t>
            </a:r>
            <a:r>
              <a:rPr lang="it-IT" sz="1200" baseline="0" dirty="0" smtClean="0">
                <a:cs typeface="+mn-cs"/>
              </a:rPr>
              <a:t> le </a:t>
            </a:r>
            <a:r>
              <a:rPr lang="it-IT" sz="1200" dirty="0" smtClean="0">
                <a:cs typeface="+mn-cs"/>
              </a:rPr>
              <a:t>quote dell'America del Nord e dell’Europa.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Anche i </a:t>
            </a:r>
            <a:r>
              <a:rPr lang="it-IT" sz="1200" dirty="0" err="1" smtClean="0">
                <a:cs typeface="+mn-cs"/>
              </a:rPr>
              <a:t>Sovereign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Wealth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Funds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sono destinati a</a:t>
            </a:r>
            <a:r>
              <a:rPr lang="it-IT" sz="1200" baseline="0" dirty="0" smtClean="0">
                <a:cs typeface="+mn-cs"/>
              </a:rPr>
              <a:t>d avere </a:t>
            </a:r>
            <a:r>
              <a:rPr lang="it-IT" sz="1200" dirty="0" smtClean="0">
                <a:cs typeface="+mn-cs"/>
              </a:rPr>
              <a:t>un ruolo crescente nei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mercati globali.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Costituiti in vari paesi per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molteplici scopi, per esempio, proteggere i budget statali dalle oscillazioni dei prezzi delle materie prime,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attraggono</a:t>
            </a:r>
            <a:r>
              <a:rPr lang="it-IT" sz="1200" baseline="0" dirty="0" smtClean="0">
                <a:cs typeface="+mn-cs"/>
              </a:rPr>
              <a:t>  molti investimenti esteri, e </a:t>
            </a:r>
            <a:r>
              <a:rPr lang="it-IT" sz="1200" baseline="0" dirty="0" err="1" smtClean="0">
                <a:cs typeface="+mn-cs"/>
              </a:rPr>
              <a:t>PwC</a:t>
            </a:r>
            <a:r>
              <a:rPr lang="it-IT" sz="1200" baseline="0" dirty="0" smtClean="0">
                <a:cs typeface="+mn-cs"/>
              </a:rPr>
              <a:t> stima che raggiungeranno entro il 2020  i 9 trilioni di dollari,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con i maggiori tassi di crescita sempre in Asia.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Secondo</a:t>
            </a:r>
            <a:r>
              <a:rPr lang="it-IT" sz="1200" baseline="0" dirty="0" smtClean="0">
                <a:cs typeface="+mn-cs"/>
              </a:rPr>
              <a:t> previsioni realistiche, gli stessi operatori dell’</a:t>
            </a:r>
            <a:r>
              <a:rPr lang="it-IT" sz="1200" dirty="0" smtClean="0">
                <a:cs typeface="+mn-cs"/>
              </a:rPr>
              <a:t>area SAAAME si porranno 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in diretta competizione con i player esteri, sia “in casa” che nei</a:t>
            </a:r>
            <a:r>
              <a:rPr lang="it-IT" sz="1200" baseline="0" dirty="0" smtClean="0">
                <a:cs typeface="+mn-cs"/>
              </a:rPr>
              <a:t> Paesi da cui quei player provengono.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D’altro canto, i costi che gli operatori  dovranno sostenere aumenteranno proprio per la necessità di cogliere le diverse opportunità sui nuovi mercati.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Sarà infatti necessario ampliare le reti di distribuzione e la capacità produttiva 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poter proporre prodotti all’altezza di investitori sofisticati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come lo sono i fondi pensione, le fondazioni, i fondi sovrani, le compagnie di assicurazione.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Poiché vengono imposti requisiti regolamentari sempre più stringenti, anche ai fini della trasparenza,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rende necessario investire in information </a:t>
            </a:r>
            <a:r>
              <a:rPr lang="it-IT" sz="1200" baseline="0" dirty="0" err="1" smtClean="0">
                <a:cs typeface="Arial" charset="0"/>
              </a:rPr>
              <a:t>technology</a:t>
            </a:r>
            <a:r>
              <a:rPr lang="it-IT" sz="1200" baseline="0" dirty="0" smtClean="0">
                <a:cs typeface="Arial" charset="0"/>
              </a:rPr>
              <a:t> e data Management.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Ciò, anche perché sarà richiesta maggior granularità dei dati per singolo cliente.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Inoltre, se il cliente risiede in altro Paese, gli </a:t>
            </a:r>
            <a:r>
              <a:rPr lang="it-IT" sz="1200" baseline="0" dirty="0" err="1" smtClean="0">
                <a:cs typeface="Arial" charset="0"/>
              </a:rPr>
              <a:t>asset</a:t>
            </a:r>
            <a:r>
              <a:rPr lang="it-IT" sz="1200" baseline="0" dirty="0" smtClean="0">
                <a:cs typeface="Arial" charset="0"/>
              </a:rPr>
              <a:t> manager saranno tenuti a riportare le informazioni fiscali anche alle autorità di quel Paese medesimo.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 AUDIO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Si registra quindi, da diversi anni, un forte incremento della “pressione regolamentare”.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Basti citare la </a:t>
            </a:r>
            <a:r>
              <a:rPr lang="it-IT" sz="1200" dirty="0" err="1" smtClean="0">
                <a:cs typeface="Arial" charset="0"/>
              </a:rPr>
              <a:t>MiFID</a:t>
            </a:r>
            <a:r>
              <a:rPr lang="it-IT" sz="1200" dirty="0" smtClean="0">
                <a:cs typeface="Arial" charset="0"/>
              </a:rPr>
              <a:t> II, per rimanere in Europa,</a:t>
            </a:r>
            <a:r>
              <a:rPr lang="it-IT" sz="1200" baseline="0" dirty="0" smtClean="0">
                <a:cs typeface="Arial" charset="0"/>
              </a:rPr>
              <a:t>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ma</a:t>
            </a:r>
            <a:r>
              <a:rPr lang="it-IT" sz="1200" baseline="0" dirty="0" smtClean="0">
                <a:cs typeface="Arial" charset="0"/>
              </a:rPr>
              <a:t> molti provvedimenti sono stati emanati da diverse altre autorità. </a:t>
            </a:r>
            <a:r>
              <a:rPr lang="it-IT" sz="1200" dirty="0" smtClean="0">
                <a:cs typeface="Arial" charset="0"/>
              </a:rPr>
              <a:t>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Questo incremento della regolamentazione impone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cambiamenti che coinvolgono tutto il business del risparmio gestito.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Tutti costi della </a:t>
            </a:r>
            <a:r>
              <a:rPr lang="it-IT" sz="1200" dirty="0" err="1" smtClean="0">
                <a:cs typeface="Arial" charset="0"/>
              </a:rPr>
              <a:t>compliance</a:t>
            </a:r>
            <a:r>
              <a:rPr lang="it-IT" sz="1200" dirty="0" smtClean="0">
                <a:cs typeface="Arial" charset="0"/>
              </a:rPr>
              <a:t>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anche quelli dell’eventuale mancata </a:t>
            </a:r>
            <a:r>
              <a:rPr lang="it-IT" sz="1200" baseline="0" dirty="0" err="1" smtClean="0">
                <a:cs typeface="Arial" charset="0"/>
              </a:rPr>
              <a:t>compliance</a:t>
            </a:r>
            <a:r>
              <a:rPr lang="it-IT" sz="1200" baseline="0" dirty="0" smtClean="0">
                <a:cs typeface="Arial" charset="0"/>
              </a:rPr>
              <a:t>, </a:t>
            </a:r>
            <a:r>
              <a:rPr lang="it-IT" sz="1200" dirty="0" smtClean="0">
                <a:cs typeface="Arial" charset="0"/>
              </a:rPr>
              <a:t>con</a:t>
            </a:r>
            <a:r>
              <a:rPr lang="it-IT" sz="1200" baseline="0" dirty="0" smtClean="0">
                <a:cs typeface="Arial" charset="0"/>
              </a:rPr>
              <a:t> il conseguente discredito e danno di immagine, </a:t>
            </a:r>
            <a:r>
              <a:rPr lang="it-IT" sz="1200" dirty="0" smtClean="0">
                <a:cs typeface="Arial" charset="0"/>
              </a:rPr>
              <a:t>andranno quindi ad aumentare.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D'altra parte, il fatto che le banche siano assoggettate, per esempio, agli stress test della BCE, e non presidino più come un tempo determinate aree,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apre nuovi spazi per</a:t>
            </a:r>
            <a:r>
              <a:rPr lang="it-IT" sz="1200" baseline="0" dirty="0" smtClean="0">
                <a:cs typeface="Arial" charset="0"/>
              </a:rPr>
              <a:t> gli</a:t>
            </a:r>
            <a:r>
              <a:rPr lang="it-IT" sz="1200" dirty="0" smtClean="0">
                <a:cs typeface="Arial" charset="0"/>
              </a:rPr>
              <a:t> </a:t>
            </a:r>
            <a:r>
              <a:rPr lang="it-IT" sz="1200" dirty="0" err="1" smtClean="0">
                <a:cs typeface="Arial" charset="0"/>
              </a:rPr>
              <a:t>asset</a:t>
            </a:r>
            <a:r>
              <a:rPr lang="it-IT" sz="1200" dirty="0" smtClean="0">
                <a:cs typeface="Arial" charset="0"/>
              </a:rPr>
              <a:t> manager!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01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Calibri"/>
                <a:cs typeface="+mn-cs"/>
              </a:rPr>
              <a:t>È inoltre </a:t>
            </a:r>
            <a:r>
              <a:rPr lang="it-IT" sz="1200" dirty="0" smtClean="0">
                <a:cs typeface="+mn-cs"/>
              </a:rPr>
              <a:t>importante  rilevare la crescente attenzione dei regolatori specificamente</a:t>
            </a:r>
            <a:r>
              <a:rPr lang="it-IT" sz="1200" baseline="0" dirty="0" smtClean="0">
                <a:cs typeface="+mn-cs"/>
              </a:rPr>
              <a:t> rivolta </a:t>
            </a:r>
            <a:r>
              <a:rPr lang="it-IT" sz="1200" dirty="0" smtClean="0">
                <a:cs typeface="+mn-cs"/>
              </a:rPr>
              <a:t>agli </a:t>
            </a:r>
            <a:r>
              <a:rPr lang="it-IT" sz="1200" dirty="0" err="1" smtClean="0">
                <a:cs typeface="+mn-cs"/>
              </a:rPr>
              <a:t>asset</a:t>
            </a:r>
            <a:r>
              <a:rPr lang="it-IT" sz="1200" dirty="0" smtClean="0">
                <a:cs typeface="+mn-cs"/>
              </a:rPr>
              <a:t> manager.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Per esempio, si stanno individuando quali siano le istituzioni finanziarie da considerare di importanza globale.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La</a:t>
            </a:r>
            <a:r>
              <a:rPr lang="it-IT" sz="1200" baseline="0" dirty="0" smtClean="0">
                <a:cs typeface="+mn-cs"/>
              </a:rPr>
              <a:t> tendenza in atto proseguirà seguirà varie strade: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l'aumento dei prodotti alternative spingerà ad attivare maggiori controlli;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le opportunità tecnologiche favoriranno il monitoraggio capillare e in tempo reale, da</a:t>
            </a:r>
            <a:r>
              <a:rPr lang="it-IT" sz="1200" baseline="0" dirty="0" smtClean="0">
                <a:cs typeface="+mn-cs"/>
              </a:rPr>
              <a:t> parte delle autorità,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per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esempio sul portafoglio dei gestori e l'andamento dei mercati.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Inoltre, sono state</a:t>
            </a:r>
            <a:r>
              <a:rPr lang="it-IT" sz="1200" baseline="0" dirty="0" smtClean="0">
                <a:cs typeface="+mn-cs"/>
              </a:rPr>
              <a:t> recentemente adottate </a:t>
            </a:r>
            <a:r>
              <a:rPr lang="it-IT" sz="1200" dirty="0" smtClean="0">
                <a:cs typeface="+mn-cs"/>
              </a:rPr>
              <a:t>misure antievasione, come la “Base </a:t>
            </a:r>
            <a:r>
              <a:rPr lang="it-IT" sz="1200" dirty="0" err="1" smtClean="0">
                <a:cs typeface="+mn-cs"/>
              </a:rPr>
              <a:t>Erosion</a:t>
            </a:r>
            <a:r>
              <a:rPr lang="it-IT" sz="1200" dirty="0" smtClean="0">
                <a:cs typeface="+mn-cs"/>
              </a:rPr>
              <a:t> and Profit </a:t>
            </a:r>
            <a:r>
              <a:rPr lang="it-IT" sz="1200" dirty="0" err="1" smtClean="0">
                <a:cs typeface="+mn-cs"/>
              </a:rPr>
              <a:t>Shifting</a:t>
            </a:r>
            <a:r>
              <a:rPr lang="it-IT" sz="1200" dirty="0" smtClean="0">
                <a:cs typeface="+mn-cs"/>
              </a:rPr>
              <a:t>”, </a:t>
            </a:r>
            <a:r>
              <a:rPr lang="it-IT" sz="1200" baseline="0" dirty="0" smtClean="0">
                <a:cs typeface="+mn-cs"/>
              </a:rPr>
              <a:t> e l’</a:t>
            </a:r>
            <a:r>
              <a:rPr lang="it-IT" sz="1200" dirty="0" err="1" smtClean="0">
                <a:cs typeface="+mn-cs"/>
              </a:rPr>
              <a:t>Automatic</a:t>
            </a:r>
            <a:r>
              <a:rPr lang="it-IT" sz="1200" dirty="0" smtClean="0">
                <a:cs typeface="+mn-cs"/>
              </a:rPr>
              <a:t> Exchange </a:t>
            </a:r>
            <a:r>
              <a:rPr lang="it-IT" sz="1200" dirty="0" err="1" smtClean="0">
                <a:cs typeface="+mn-cs"/>
              </a:rPr>
              <a:t>of</a:t>
            </a:r>
            <a:r>
              <a:rPr lang="it-IT" sz="1200" dirty="0" smtClean="0">
                <a:cs typeface="+mn-cs"/>
              </a:rPr>
              <a:t> Information”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la</a:t>
            </a:r>
            <a:r>
              <a:rPr lang="it-IT" sz="1200" baseline="0" dirty="0" smtClean="0">
                <a:cs typeface="+mn-cs"/>
              </a:rPr>
              <a:t> cui applicazione è a</a:t>
            </a:r>
            <a:r>
              <a:rPr lang="it-IT" sz="1200" dirty="0" smtClean="0">
                <a:cs typeface="+mn-cs"/>
              </a:rPr>
              <a:t>nch’essa ampiamente </a:t>
            </a:r>
            <a:r>
              <a:rPr lang="it-IT" sz="1200" baseline="0" dirty="0" smtClean="0">
                <a:cs typeface="+mn-cs"/>
              </a:rPr>
              <a:t>supportata dalle potenziate capacità di scambio di dati fra giurisdizioni.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baseline="0" dirty="0" smtClean="0">
                <a:cs typeface="+mn-cs"/>
              </a:rPr>
              <a:t>POP UP Esempi delle conseguenza della stretta regolamentare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Le località off-shore dovranno stipulare accordi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di reciproco scambio di informazioni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fiscali ed innalzare anche il livello di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scrutinio per poter accedere ai trattati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contro la doppia imposizione (DTT -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Double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Tax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Treaties</a:t>
            </a:r>
            <a:r>
              <a:rPr lang="it-IT" sz="1200" dirty="0" smtClean="0">
                <a:cs typeface="+mn-cs"/>
              </a:rPr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Gli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asset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manager potranno approfittare nel prossimo futuro di ulteriori elementi di vantaggio: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l’arretramento delle banche,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l’invecchiamento progressivo della popolazione.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Le banche perderanno terreno,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per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il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crescente costo del capitale e 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limiti normativi agli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investimenti in proprio e in business non </a:t>
            </a:r>
            <a:r>
              <a:rPr lang="it-IT" sz="1200" kern="120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core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Inoltre, l’invecchiamento della popolazione in Europa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farà crescere la domanda di rendite integrative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anche per coprire i costi delle cure mediche, a fronte del ridimensionamento dei welfare.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Già adesso si registra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una notevole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allocazione a prodotti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legati al ciclo di vita.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Avranno sempre più successo i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prodotti a reddito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fisso, e in generale, quelli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 cedola.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8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i="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i="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it-IT" sz="1200" i="0" dirty="0" smtClean="0"/>
              <a:t>Sempre secondo i dati </a:t>
            </a:r>
            <a:r>
              <a:rPr lang="it-IT" sz="1200" i="0" dirty="0" err="1" smtClean="0"/>
              <a:t>PwC</a:t>
            </a:r>
            <a:r>
              <a:rPr lang="it-IT" sz="1200" i="0" dirty="0" smtClean="0"/>
              <a:t>, entro il 2020 la</a:t>
            </a:r>
            <a:r>
              <a:rPr lang="it-IT" sz="1200" i="0" baseline="0" dirty="0" smtClean="0"/>
              <a:t> </a:t>
            </a:r>
            <a:r>
              <a:rPr lang="it-IT" sz="1200" i="0" dirty="0" smtClean="0"/>
              <a:t>distribuzione dei fondi avverrà in 4 grandi blocchi</a:t>
            </a:r>
            <a:r>
              <a:rPr lang="it-IT" sz="1200" i="0" baseline="0" dirty="0" smtClean="0"/>
              <a:t> </a:t>
            </a:r>
            <a:r>
              <a:rPr lang="it-IT" sz="1200" i="0" dirty="0" smtClean="0"/>
              <a:t>regionali :</a:t>
            </a:r>
            <a:endParaRPr lang="it-IT" i="0" dirty="0" smtClean="0"/>
          </a:p>
          <a:p>
            <a:pPr marL="228600" indent="-228600" rtl="0">
              <a:buFont typeface="+mj-lt"/>
              <a:buAutoNum type="arabicPeriod"/>
            </a:pPr>
            <a:r>
              <a:rPr lang="it-IT" sz="1200" i="0" dirty="0" smtClean="0"/>
              <a:t>Asia del Nord,</a:t>
            </a:r>
            <a:r>
              <a:rPr lang="it-IT" sz="1200" i="0" baseline="0" dirty="0" smtClean="0"/>
              <a:t> </a:t>
            </a:r>
            <a:r>
              <a:rPr lang="it-IT" sz="1200" i="0" dirty="0" smtClean="0"/>
              <a:t>Asia del Sud,</a:t>
            </a:r>
            <a:r>
              <a:rPr lang="it-IT" sz="1200" i="0" baseline="0" dirty="0" smtClean="0"/>
              <a:t> </a:t>
            </a:r>
            <a:r>
              <a:rPr lang="it-IT" sz="1200" i="0" dirty="0" smtClean="0"/>
              <a:t>America Latina,</a:t>
            </a:r>
            <a:r>
              <a:rPr lang="it-IT" sz="1200" i="0" baseline="0" dirty="0" smtClean="0"/>
              <a:t> </a:t>
            </a:r>
            <a:r>
              <a:rPr lang="it-IT" sz="1200" i="0" dirty="0" smtClean="0"/>
              <a:t>Europa.</a:t>
            </a:r>
            <a:endParaRPr lang="it-IT" i="0" dirty="0" smtClean="0"/>
          </a:p>
          <a:p>
            <a:pPr marL="228600" indent="-228600" rtl="0">
              <a:buFont typeface="+mj-lt"/>
              <a:buAutoNum type="arabicPeriod"/>
            </a:pPr>
            <a:r>
              <a:rPr lang="it-IT" sz="1200" dirty="0" smtClean="0"/>
              <a:t>I prodotti di risparmio gestito vi potranno circolare grazie al mutuo riconoscimento di passaporti di distribuzione.</a:t>
            </a:r>
            <a:endParaRPr lang="it-IT" dirty="0" smtClean="0"/>
          </a:p>
          <a:p>
            <a:pPr marL="228600" indent="-228600" rtl="0">
              <a:buFont typeface="+mj-lt"/>
              <a:buAutoNum type="arabicPeriod"/>
            </a:pPr>
            <a:r>
              <a:rPr lang="it-IT" sz="1200" dirty="0" smtClean="0"/>
              <a:t>Sarà dunque molto importante per gli operatori anche saper instaurare relazioni appropriate e trasparenti con le autorità di vigilanza locali.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Gli operatori si concentreranno comunque nei paesi che tradizionalmente favoriscono il risparmio gestito internazionale, (Irlanda, Lussemburgo Hong Kong e Singapore),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 ma questi verranno sempre più sottoposti a monitoraggio da parte delle autorità di vigilanza degli altri paesi,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e tenderanno quindi sempre più ad autoregolamentarsi.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Pur rimanendo centrali le grandi capitali della finanza come Londra, Parigi, Francoforte e New York, 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si avvertirà man mano il peso crescente dei Paesi in via di sviluppo.</a:t>
            </a:r>
          </a:p>
          <a:p>
            <a:pPr marL="228600" indent="-228600" rtl="0">
              <a:buFont typeface="+mj-lt"/>
              <a:buAutoNum type="arabicPeriod"/>
            </a:pPr>
            <a:endParaRPr lang="it-IT" sz="1200" dirty="0" smtClean="0"/>
          </a:p>
          <a:p>
            <a:pPr marL="228600" indent="-228600" rtl="0">
              <a:buFont typeface="+mj-lt"/>
              <a:buAutoNum type="arabicPeriod"/>
            </a:pPr>
            <a:endParaRPr lang="it-IT" sz="1200" dirty="0" smtClean="0"/>
          </a:p>
          <a:p>
            <a:pPr marL="228600" indent="-228600" rtl="0">
              <a:buFont typeface="+mj-lt"/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solidFill>
                <a:srgbClr val="FF0000"/>
              </a:solidFill>
              <a:latin typeface="Garamond"/>
              <a:cs typeface="Arial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ay-newspaper-92011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four-rock-formation-66835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hyperlink" Target="https://www.pexels.com/photo/ball-ball-shaped-blur-bubble-302743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s://www.pexels.com/photo/brass-round-7-stack-coins-40140/" TargetMode="External"/><Relationship Id="rId4" Type="http://schemas.openxmlformats.org/officeDocument/2006/relationships/hyperlink" Target="https://www.pexels.com/photo/person-holding-pumpkin-beside-woman-1374545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gray-newspaper-920115/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s://www.pexels.com/photo/mountains-clouds-historical-great-wall-of-china-198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group-of-penguins-on-ice-46235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www.pexels.com/photo/brass-round-7-stack-coins-4014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www.pexels.com/photo/buildings-in-downtown-hong-kong-at-night-1565685/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hyperlink" Target="https://www.pexels.com/photo/buildings-in-downtown-hong-kong-at-night-156568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ight-colorful-colourful-blur-2072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exels.com/photo/brass-round-7-stack-coins-40140/" TargetMode="Externa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L'importanza della diversificazione di portafoglio nell'ottica della protezione del cliente </a:t>
            </a:r>
            <a:endParaRPr lang="it-IT" sz="32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200" b="1" dirty="0" err="1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Asset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 management 2020 parte 1</a:t>
            </a:r>
            <a:endParaRPr lang="it-IT" sz="32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taglio delle commissioni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/>
          </a:p>
          <a:p>
            <a:r>
              <a:rPr lang="it-IT" sz="1400" dirty="0" smtClean="0">
                <a:hlinkClick r:id="rId3"/>
              </a:rPr>
              <a:t>https://www.pexels.com/photo/gray-newspaper-920115/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seppia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5027772"/>
            <a:ext cx="7882759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7120854" y="501445"/>
            <a:ext cx="730373" cy="3656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1-2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6746656" y="5150606"/>
            <a:ext cx="485775" cy="389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105558" y="3024964"/>
            <a:ext cx="5905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Le società debbono fornire informativa sulla commissioni addebitate al cliente …</a:t>
            </a:r>
          </a:p>
          <a:p>
            <a:endParaRPr lang="it-IT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Scoraggiando così consulenze “interessate”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7943850" y="520262"/>
            <a:ext cx="4333875" cy="633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231860" y="595450"/>
            <a:ext cx="7508984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Stop retrocessione delle commissioni  </a:t>
            </a:r>
          </a:p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dai gestori ai distributori</a:t>
            </a:r>
          </a:p>
        </p:txBody>
      </p:sp>
      <p:sp>
        <p:nvSpPr>
          <p:cNvPr id="75" name="Rettangolo arrotondato 74"/>
          <p:cNvSpPr/>
          <p:nvPr/>
        </p:nvSpPr>
        <p:spPr>
          <a:xfrm>
            <a:off x="278194" y="3358036"/>
            <a:ext cx="655255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352551" y="1623849"/>
            <a:ext cx="5899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solidFill>
                  <a:schemeClr val="tx2">
                    <a:lumMod val="75000"/>
                  </a:schemeClr>
                </a:solidFill>
              </a:rPr>
              <a:t>MiFID</a:t>
            </a:r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 II</a:t>
            </a:r>
          </a:p>
          <a:p>
            <a:r>
              <a:rPr lang="it-IT" sz="2200" b="1" dirty="0" err="1" smtClean="0">
                <a:solidFill>
                  <a:schemeClr val="tx1">
                    <a:lumMod val="75000"/>
                  </a:schemeClr>
                </a:solidFill>
              </a:rPr>
              <a:t>Retail</a:t>
            </a:r>
            <a:r>
              <a:rPr lang="it-IT" sz="22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it-IT" sz="2200" b="1" dirty="0" err="1" smtClean="0">
                <a:solidFill>
                  <a:schemeClr val="tx1">
                    <a:lumMod val="75000"/>
                  </a:schemeClr>
                </a:solidFill>
              </a:rPr>
              <a:t>Distribution</a:t>
            </a:r>
            <a:r>
              <a:rPr lang="it-IT" sz="22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it-IT" sz="2200" b="1" dirty="0" err="1" smtClean="0">
                <a:solidFill>
                  <a:schemeClr val="tx1">
                    <a:lumMod val="75000"/>
                  </a:schemeClr>
                </a:solidFill>
              </a:rPr>
              <a:t>Review</a:t>
            </a:r>
            <a:r>
              <a:rPr lang="it-IT" sz="2200" b="1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(UK 2012)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933450" y="5215402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L’RDR si sta diffondendo fra i vari Paesi</a:t>
            </a:r>
          </a:p>
        </p:txBody>
      </p:sp>
      <p:sp>
        <p:nvSpPr>
          <p:cNvPr id="26" name="Rettangolo arrotondato 25"/>
          <p:cNvSpPr/>
          <p:nvPr/>
        </p:nvSpPr>
        <p:spPr>
          <a:xfrm>
            <a:off x="915540" y="1954921"/>
            <a:ext cx="266878" cy="3029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8" name="Freccia in giù 27"/>
          <p:cNvSpPr/>
          <p:nvPr/>
        </p:nvSpPr>
        <p:spPr>
          <a:xfrm>
            <a:off x="3626069" y="2632841"/>
            <a:ext cx="520262" cy="315311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677917" y="6156078"/>
            <a:ext cx="67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Verrà presto a mancare l’introito della commissioni</a:t>
            </a:r>
          </a:p>
        </p:txBody>
      </p:sp>
      <p:sp>
        <p:nvSpPr>
          <p:cNvPr id="33" name="Freccia in giù 32"/>
          <p:cNvSpPr/>
          <p:nvPr/>
        </p:nvSpPr>
        <p:spPr>
          <a:xfrm>
            <a:off x="3636579" y="5764924"/>
            <a:ext cx="520262" cy="3153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arrotondato 34"/>
          <p:cNvSpPr/>
          <p:nvPr/>
        </p:nvSpPr>
        <p:spPr>
          <a:xfrm>
            <a:off x="4297746" y="5775972"/>
            <a:ext cx="368848" cy="38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-199779"/>
            <a:ext cx="8212347" cy="362089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taglio delle commissioni 2/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5400000">
            <a:off x="6884276" y="1640887"/>
            <a:ext cx="6321971" cy="4112257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b="1" dirty="0" smtClean="0">
                <a:hlinkClick r:id="rId4"/>
              </a:rPr>
              <a:t>. https://www.pexels.com/photo/four-rock-formation-668353/</a:t>
            </a:r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b="1" dirty="0" smtClean="0"/>
              <a:t>Ricolorata Colore 5 chiaro </a:t>
            </a:r>
            <a:r>
              <a:rPr lang="it-IT" sz="1400" b="1" dirty="0" err="1" smtClean="0"/>
              <a:t>ppt</a:t>
            </a:r>
            <a:endParaRPr lang="it-IT" sz="1400" b="1" dirty="0" smtClean="0"/>
          </a:p>
          <a:p>
            <a:endParaRPr lang="it-IT" sz="1400" b="1" dirty="0" smtClean="0"/>
          </a:p>
          <a:p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080604" y="682693"/>
            <a:ext cx="615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Gli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asset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manager adotteranno varie misure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425670" y="725210"/>
            <a:ext cx="725213" cy="3941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1 -2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454812" y="1428781"/>
            <a:ext cx="414921" cy="3073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23850" y="3550031"/>
            <a:ext cx="737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consulenti cambieranno strategie</a:t>
            </a:r>
          </a:p>
        </p:txBody>
      </p:sp>
      <p:sp>
        <p:nvSpPr>
          <p:cNvPr id="26" name="Rettangolo arrotondato 25"/>
          <p:cNvSpPr/>
          <p:nvPr/>
        </p:nvSpPr>
        <p:spPr>
          <a:xfrm>
            <a:off x="631936" y="2207173"/>
            <a:ext cx="329760" cy="331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62909" y="4290653"/>
            <a:ext cx="751488" cy="312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8-11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6362044" y="3639011"/>
            <a:ext cx="322535" cy="286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7" name="Goccia 3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05796" y="1389031"/>
            <a:ext cx="237301" cy="19635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Goccia 3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41685" y="2896975"/>
            <a:ext cx="202579" cy="18204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1313595" y="1357412"/>
            <a:ext cx="60489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Per clienti </a:t>
            </a:r>
            <a:r>
              <a:rPr lang="it-IT" dirty="0" err="1" smtClean="0">
                <a:cs typeface="Arial" charset="0"/>
              </a:rPr>
              <a:t>retail</a:t>
            </a:r>
            <a:r>
              <a:rPr lang="it-IT" dirty="0" smtClean="0">
                <a:cs typeface="Arial" charset="0"/>
              </a:rPr>
              <a:t> (mass </a:t>
            </a:r>
            <a:r>
              <a:rPr lang="it-IT" dirty="0" err="1" smtClean="0">
                <a:cs typeface="Arial" charset="0"/>
              </a:rPr>
              <a:t>affluent</a:t>
            </a:r>
            <a:r>
              <a:rPr lang="it-IT" dirty="0" smtClean="0">
                <a:cs typeface="Arial" charset="0"/>
              </a:rPr>
              <a:t>): piattaforme di servizi on </a:t>
            </a:r>
            <a:r>
              <a:rPr lang="it-IT" dirty="0" err="1" smtClean="0">
                <a:cs typeface="Arial" charset="0"/>
              </a:rPr>
              <a:t>line</a:t>
            </a:r>
            <a:r>
              <a:rPr lang="it-IT" dirty="0" smtClean="0">
                <a:cs typeface="Arial" charset="0"/>
              </a:rPr>
              <a:t>  - </a:t>
            </a:r>
            <a:r>
              <a:rPr lang="it-IT" i="1" dirty="0" err="1" smtClean="0">
                <a:cs typeface="Arial" charset="0"/>
              </a:rPr>
              <a:t>execution</a:t>
            </a:r>
            <a:r>
              <a:rPr lang="it-IT" i="1" dirty="0" smtClean="0">
                <a:cs typeface="Arial" charset="0"/>
              </a:rPr>
              <a:t> </a:t>
            </a:r>
            <a:r>
              <a:rPr lang="it-IT" i="1" dirty="0" err="1" smtClean="0">
                <a:cs typeface="Arial" charset="0"/>
              </a:rPr>
              <a:t>only</a:t>
            </a:r>
            <a:endParaRPr lang="it-IT" b="1" dirty="0" smtClean="0">
              <a:cs typeface="Arial" charset="0"/>
            </a:endParaRPr>
          </a:p>
          <a:p>
            <a:endParaRPr lang="it-IT" dirty="0" smtClean="0">
              <a:cs typeface="Arial" charset="0"/>
              <a:sym typeface="Wingdings" pitchFamily="2" charset="2"/>
            </a:endParaRPr>
          </a:p>
          <a:p>
            <a:r>
              <a:rPr lang="it-IT" dirty="0" smtClean="0">
                <a:cs typeface="Arial" charset="0"/>
                <a:sym typeface="Wingdings" pitchFamily="2" charset="2"/>
              </a:rPr>
              <a:t>Focus su investitori istituzionali e HNWI</a:t>
            </a:r>
          </a:p>
          <a:p>
            <a:r>
              <a:rPr lang="it-IT" dirty="0" smtClean="0">
                <a:cs typeface="Arial" charset="0"/>
                <a:sym typeface="Wingdings" pitchFamily="2" charset="2"/>
              </a:rPr>
              <a:t/>
            </a:r>
            <a:br>
              <a:rPr lang="it-IT" dirty="0" smtClean="0">
                <a:cs typeface="Arial" charset="0"/>
                <a:sym typeface="Wingdings" pitchFamily="2" charset="2"/>
              </a:rPr>
            </a:br>
            <a:r>
              <a:rPr lang="it-IT" dirty="0" smtClean="0">
                <a:cs typeface="Arial" charset="0"/>
                <a:sym typeface="Wingdings" pitchFamily="2" charset="2"/>
              </a:rPr>
              <a:t>Riduzione generale dei costi </a:t>
            </a:r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52193" y="2261087"/>
            <a:ext cx="202579" cy="18204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arrotondato 40"/>
          <p:cNvSpPr/>
          <p:nvPr/>
        </p:nvSpPr>
        <p:spPr>
          <a:xfrm>
            <a:off x="579384" y="2864076"/>
            <a:ext cx="319251" cy="289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58196" y="4253183"/>
            <a:ext cx="237301" cy="19635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94085" y="5934553"/>
            <a:ext cx="202579" cy="18204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1465995" y="4174266"/>
            <a:ext cx="604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Preferenza per prodotti semplici ( =  meno spiegazioni ai clienti)</a:t>
            </a:r>
            <a:endParaRPr lang="it-IT" b="1" dirty="0" smtClean="0">
              <a:cs typeface="Arial" charset="0"/>
            </a:endParaRPr>
          </a:p>
          <a:p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  <a:sym typeface="Wingdings" pitchFamily="2" charset="2"/>
              </a:rPr>
              <a:t>Al lavoro con i gestori per proporre prodotti convincenti</a:t>
            </a:r>
          </a:p>
          <a:p>
            <a:endParaRPr lang="it-IT" dirty="0" smtClean="0">
              <a:cs typeface="Arial" charset="0"/>
              <a:sym typeface="Wingdings" pitchFamily="2" charset="2"/>
            </a:endParaRPr>
          </a:p>
          <a:p>
            <a:r>
              <a:rPr lang="it-IT" dirty="0" smtClean="0">
                <a:cs typeface="Arial" charset="0"/>
                <a:sym typeface="Wingdings" pitchFamily="2" charset="2"/>
              </a:rPr>
              <a:t>Più interesse per la previdenza complementare /</a:t>
            </a:r>
            <a:r>
              <a:rPr lang="it-IT" dirty="0" err="1" smtClean="0">
                <a:cs typeface="Arial" charset="0"/>
                <a:sym typeface="Wingdings" pitchFamily="2" charset="2"/>
              </a:rPr>
              <a:t>retail</a:t>
            </a:r>
            <a:r>
              <a:rPr lang="it-IT" dirty="0" smtClean="0">
                <a:cs typeface="Arial" charset="0"/>
                <a:sym typeface="Wingdings" pitchFamily="2" charset="2"/>
              </a:rPr>
              <a:t> da parte di consulenti </a:t>
            </a:r>
            <a:r>
              <a:rPr lang="it-IT" i="1" dirty="0" smtClean="0">
                <a:cs typeface="Arial" charset="0"/>
                <a:sym typeface="Wingdings" pitchFamily="2" charset="2"/>
              </a:rPr>
              <a:t>alternative</a:t>
            </a:r>
            <a:endParaRPr lang="it-IT" sz="2000" i="1" dirty="0" smtClean="0">
              <a:cs typeface="Arial" charset="0"/>
            </a:endParaRPr>
          </a:p>
        </p:txBody>
      </p:sp>
      <p:sp>
        <p:nvSpPr>
          <p:cNvPr id="49" name="Goccia 4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73062" y="5093715"/>
            <a:ext cx="202579" cy="18204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15096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prodotti alternative e a gestione passiva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40000"/>
          </a:blip>
          <a:stretch>
            <a:fillRect/>
          </a:stretch>
        </p:blipFill>
        <p:spPr bwMode="auto">
          <a:xfrm rot="5400000">
            <a:off x="6259563" y="925568"/>
            <a:ext cx="6416567" cy="5448302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https://www.pexels.com/photo/ball-ball-shaped-blur-bubble-302743/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Contrasto -20%</a:t>
            </a:r>
          </a:p>
          <a:p>
            <a:r>
              <a:rPr lang="it-IT" sz="1400" dirty="0" smtClean="0"/>
              <a:t>colore seppia</a:t>
            </a:r>
          </a:p>
          <a:p>
            <a:r>
              <a:rPr lang="it-IT" sz="1400" dirty="0" smtClean="0"/>
              <a:t>Luminosità +40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15311" y="950714"/>
            <a:ext cx="297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Prodotti </a:t>
            </a:r>
            <a:b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alternative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552081" y="1904999"/>
            <a:ext cx="2476869" cy="12008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err="1" smtClean="0"/>
              <a:t>Hedge</a:t>
            </a:r>
            <a:r>
              <a:rPr lang="it-IT" dirty="0" smtClean="0"/>
              <a:t> </a:t>
            </a:r>
            <a:r>
              <a:rPr lang="it-IT" dirty="0" err="1" smtClean="0"/>
              <a:t>fund</a:t>
            </a:r>
            <a:endParaRPr lang="it-IT" dirty="0" smtClean="0"/>
          </a:p>
          <a:p>
            <a:pPr algn="ctr"/>
            <a:r>
              <a:rPr lang="it-IT" dirty="0" smtClean="0"/>
              <a:t>Fondi private </a:t>
            </a:r>
            <a:r>
              <a:rPr lang="it-IT" dirty="0" err="1" smtClean="0"/>
              <a:t>equity</a:t>
            </a:r>
            <a:endParaRPr lang="it-IT" dirty="0" smtClean="0"/>
          </a:p>
          <a:p>
            <a:pPr algn="ctr"/>
            <a:r>
              <a:rPr lang="it-IT" dirty="0" smtClean="0"/>
              <a:t>Fondi immobiliari</a:t>
            </a:r>
          </a:p>
          <a:p>
            <a:pPr algn="ctr"/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677917" y="1077988"/>
            <a:ext cx="299545" cy="2463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2740811" y="1728326"/>
            <a:ext cx="414921" cy="3073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3714381" y="1889234"/>
            <a:ext cx="2476869" cy="11850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EFTs</a:t>
            </a:r>
            <a:endParaRPr lang="it-IT" dirty="0" smtClean="0"/>
          </a:p>
          <a:p>
            <a:pPr algn="ctr"/>
            <a:r>
              <a:rPr lang="it-IT" dirty="0" smtClean="0"/>
              <a:t>Prodotti indicizzati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5810251" y="169525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610351" y="3238303"/>
            <a:ext cx="405304" cy="387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5806967" y="4385245"/>
            <a:ext cx="310054" cy="312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6362043" y="5404749"/>
            <a:ext cx="669377" cy="4442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6-7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683879" y="976989"/>
            <a:ext cx="297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Prodotti a gestione passiva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6458608" y="1041202"/>
            <a:ext cx="299545" cy="2463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2" name="Ovale 41"/>
          <p:cNvSpPr/>
          <p:nvPr/>
        </p:nvSpPr>
        <p:spPr>
          <a:xfrm>
            <a:off x="2837785" y="945923"/>
            <a:ext cx="977462" cy="693683"/>
          </a:xfrm>
          <a:prstGeom prst="ellipse">
            <a:avLst/>
          </a:prstGeom>
          <a:solidFill>
            <a:srgbClr val="FAC356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FFFFFF"/>
                </a:solidFill>
              </a:rPr>
              <a:t>2020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3111063" y="610278"/>
            <a:ext cx="299545" cy="2463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4" name="Goccia 43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772109" y="4398209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ccia 4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24930" y="5602497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/>
          <p:cNvSpPr/>
          <p:nvPr/>
        </p:nvSpPr>
        <p:spPr>
          <a:xfrm>
            <a:off x="1234765" y="4289889"/>
            <a:ext cx="52361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Diminuisce quota </a:t>
            </a:r>
            <a:r>
              <a:rPr lang="it-IT" sz="2000" dirty="0" err="1" smtClean="0">
                <a:cs typeface="Arial" charset="0"/>
              </a:rPr>
              <a:t>AuM</a:t>
            </a:r>
            <a:r>
              <a:rPr lang="it-IT" sz="2000" dirty="0" smtClean="0">
                <a:cs typeface="Arial" charset="0"/>
              </a:rPr>
              <a:t> gestite con strategie attive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b="1" dirty="0" smtClean="0">
              <a:cs typeface="Arial" charset="0"/>
              <a:sym typeface="Wingdings" pitchFamily="2" charset="2"/>
            </a:endParaRPr>
          </a:p>
          <a:p>
            <a:r>
              <a:rPr lang="it-IT" sz="2000" dirty="0" smtClean="0">
                <a:cs typeface="Arial" charset="0"/>
                <a:sym typeface="Wingdings" pitchFamily="2" charset="2"/>
              </a:rPr>
              <a:t>Si accentua la separazione rendimenti </a:t>
            </a:r>
            <a:r>
              <a:rPr lang="it-IT" sz="2000" dirty="0" err="1" smtClean="0">
                <a:cs typeface="Arial" charset="0"/>
                <a:sym typeface="Wingdings" pitchFamily="2" charset="2"/>
              </a:rPr>
              <a:t>alpha</a:t>
            </a:r>
            <a:r>
              <a:rPr lang="it-IT" sz="2000" dirty="0" smtClean="0">
                <a:cs typeface="Arial" charset="0"/>
                <a:sym typeface="Wingdings" pitchFamily="2" charset="2"/>
              </a:rPr>
              <a:t>/beta</a:t>
            </a:r>
          </a:p>
          <a:p>
            <a:r>
              <a:rPr lang="it-IT" sz="2000" dirty="0" smtClean="0">
                <a:cs typeface="Arial" charset="0"/>
                <a:sym typeface="Wingdings" pitchFamily="2" charset="2"/>
              </a:rPr>
              <a:t>(si  scelgono prodotti con &gt; esposizione al rendimento beta)</a:t>
            </a:r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8" y="6099910"/>
            <a:ext cx="758090" cy="75809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3219450"/>
            <a:ext cx="5880537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448916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Chi sceglierà i prodotti “alternative”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https://www.pexels.com/photo/person-holding-pumpkin-beside-woman-1374545/</a:t>
            </a:r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Seppia</a:t>
            </a: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hlinkClick r:id="rId5"/>
              </a:rPr>
              <a:t>https://www.pexels.com/photo/brass-round-7-stack-coins-40140/</a:t>
            </a:r>
            <a:endParaRPr lang="it-IT" dirty="0" smtClean="0"/>
          </a:p>
          <a:p>
            <a:r>
              <a:rPr lang="it-IT" dirty="0" smtClean="0"/>
              <a:t>Ricolorato seppia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7145" y="4114421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530744" y="952838"/>
            <a:ext cx="4971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Approvazione di veicoli regolamentati ad hoc 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Investitori  in generale, e piccoli risparmiatori sceglieranno“alternative”</a:t>
            </a: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79966" y="5318709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10771486" y="3578772"/>
            <a:ext cx="674279" cy="283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5215280" y="669495"/>
            <a:ext cx="397246" cy="213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4878949" y="2193497"/>
            <a:ext cx="397246" cy="213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5" name="Documento 34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 flipV="1">
            <a:off x="6022427" y="504496"/>
            <a:ext cx="6169571" cy="3421117"/>
          </a:xfrm>
          <a:prstGeom prst="flowChart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5975132" y="488731"/>
            <a:ext cx="6216868" cy="305850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6689801" y="4006101"/>
            <a:ext cx="52361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Massima crescita fra investitori di fascia alta (HNWI)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b="1" dirty="0" smtClean="0">
              <a:cs typeface="Arial" charset="0"/>
              <a:sym typeface="Wingdings" pitchFamily="2" charset="2"/>
            </a:endParaRPr>
          </a:p>
          <a:p>
            <a:r>
              <a:rPr lang="it-IT" sz="2000" dirty="0" smtClean="0">
                <a:cs typeface="Arial" charset="0"/>
                <a:sym typeface="Wingdings" pitchFamily="2" charset="2"/>
              </a:rPr>
              <a:t>Poco scelti da schemi previdenziali a prestazione definita e fondazioni</a:t>
            </a:r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29" name="Goccia 2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99752" y="1129483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Goccia 2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5515" y="2302240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13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3121" y="92264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Quale sarà nel 2020 la geografia globale del mercato del  risparmio  e investimento gestiti?</a:t>
            </a:r>
          </a:p>
          <a:p>
            <a:pPr algn="just">
              <a:lnSpc>
                <a:spcPct val="120000"/>
              </a:lnSpc>
              <a:defRPr/>
            </a:pP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opportunità si aprono per gli </a:t>
            </a:r>
            <a:r>
              <a:rPr lang="it-IT" i="1" dirty="0" err="1" smtClean="0">
                <a:ea typeface="+mj-ea"/>
                <a:cs typeface="Arial" charset="0"/>
              </a:rPr>
              <a:t>asset</a:t>
            </a:r>
            <a:r>
              <a:rPr lang="it-IT" i="1" dirty="0" smtClean="0">
                <a:ea typeface="+mj-ea"/>
                <a:cs typeface="Arial" charset="0"/>
              </a:rPr>
              <a:t> manager?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ea typeface="+mj-ea"/>
                <a:cs typeface="Arial" charset="0"/>
              </a:rPr>
              <a:t>Quale  sarà l’impatto della regolamentazione, per esempio, </a:t>
            </a:r>
            <a:r>
              <a:rPr lang="it-IT" i="1" dirty="0" err="1" smtClean="0">
                <a:ea typeface="+mj-ea"/>
                <a:cs typeface="Arial" charset="0"/>
              </a:rPr>
              <a:t>MiFID</a:t>
            </a:r>
            <a:r>
              <a:rPr lang="it-IT" i="1" dirty="0" smtClean="0">
                <a:ea typeface="+mj-ea"/>
                <a:cs typeface="Arial" charset="0"/>
              </a:rPr>
              <a:t> II?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886683" y="92264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cs typeface="Arial" charset="0"/>
              </a:rPr>
              <a:t>Quali conseguenze avrà il divieto di retrocedere le commissioni dal distributore al gestore?</a:t>
            </a:r>
            <a:endParaRPr lang="it-IT" i="1" dirty="0"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Il mercato internazionale degli investimenti  e del risparmio gestito si organizzerà, entro il 2020, su 4 macro-regioni: Asia del Nord, Asia del Sud, America Latina, Europa.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54558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Gli </a:t>
            </a:r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manager potranno approfittare di condizioni favorevoli come l’incremento della domanda,  da parte di una clientela con buon reddito e la tendenza all’invecchiamento della popolazione, e la ritirata delle banche da alcuni business a fronte dei nuovi vincoli normativi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111091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Gli </a:t>
            </a:r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manager dovranno fronteggiare una regolamentazione sempre più severa e di ampia portata, di cui la MIFID II è un esempio. A seguito dei nuovi vincoli, dovranno revisionare la struttura dei costi di gestione e rinnovare la propria offerta.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936605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In particolare, il divieto di retrocedere le commissioni dai gestori ai distributori (adottato dalla </a:t>
            </a:r>
            <a:r>
              <a:rPr lang="it-IT" dirty="0" err="1" smtClean="0">
                <a:cs typeface="Arial" charset="0"/>
              </a:rPr>
              <a:t>RdR</a:t>
            </a:r>
            <a:r>
              <a:rPr lang="it-IT" dirty="0" smtClean="0">
                <a:cs typeface="Arial" charset="0"/>
              </a:rPr>
              <a:t> in UK da l 2012 ma in rapida diffusione) taglierà l’introito delle commissioni, inducendo a riorganizzare l’offerta, sia nei contenuti che nelle modalità di commercializzazione. 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Fino al 2020, la separazione dei rendimenti </a:t>
            </a:r>
            <a:r>
              <a:rPr lang="it-IT" sz="1800" i="1" dirty="0" err="1" smtClean="0">
                <a:solidFill>
                  <a:schemeClr val="tx1"/>
                </a:solidFill>
              </a:rPr>
              <a:t>alpha</a:t>
            </a:r>
            <a:r>
              <a:rPr lang="it-IT" sz="1800" i="1" dirty="0" smtClean="0">
                <a:solidFill>
                  <a:schemeClr val="tx1"/>
                </a:solidFill>
              </a:rPr>
              <a:t> e beta …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228253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Si accentuerà, poiché gli investitori sceglieranno prodotti con basse commissioni e più esposizione al rendimento </a:t>
            </a:r>
            <a:r>
              <a:rPr lang="el-GR" sz="1600" dirty="0" smtClean="0">
                <a:latin typeface="Calibri" pitchFamily="34" charset="0"/>
              </a:rPr>
              <a:t>β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06" y="28776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42" y="2822513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98" y="2854034"/>
            <a:ext cx="810936" cy="810936"/>
          </a:xfrm>
          <a:prstGeom prst="rect">
            <a:avLst/>
          </a:prstGeom>
        </p:spPr>
      </p:pic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3529899" y="3813008"/>
            <a:ext cx="2933963" cy="2099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Diminuirà, poiché gli investitori sceglieranno</a:t>
            </a:r>
            <a:br>
              <a:rPr lang="it-IT" sz="1600" dirty="0" smtClean="0"/>
            </a:br>
            <a:r>
              <a:rPr lang="it-IT" sz="1600" dirty="0" smtClean="0"/>
              <a:t>prodotti con basse commissioni ed esposizione </a:t>
            </a:r>
            <a:br>
              <a:rPr lang="it-IT" sz="1600" dirty="0" smtClean="0"/>
            </a:br>
            <a:r>
              <a:rPr lang="it-IT" sz="1600" dirty="0" smtClean="0"/>
              <a:t>al rendimento </a:t>
            </a:r>
            <a:r>
              <a:rPr lang="el-GR" sz="1600" smtClean="0">
                <a:latin typeface="Calibri" pitchFamily="34" charset="0"/>
              </a:rPr>
              <a:t>α</a:t>
            </a:r>
            <a:r>
              <a:rPr lang="it-IT" sz="1600" smtClean="0"/>
              <a:t>.</a:t>
            </a:r>
            <a:endParaRPr lang="it-IT" sz="1600" dirty="0"/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6409733" y="3839283"/>
            <a:ext cx="2734267" cy="211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Non varierà, poiché gli </a:t>
            </a:r>
            <a:br>
              <a:rPr lang="it-IT" sz="1600" dirty="0" smtClean="0"/>
            </a:br>
            <a:r>
              <a:rPr lang="it-IT" sz="1600" dirty="0" smtClean="0"/>
              <a:t>investitori sceglieranno</a:t>
            </a:r>
            <a:br>
              <a:rPr lang="it-IT" sz="1600" dirty="0" smtClean="0"/>
            </a:br>
            <a:r>
              <a:rPr lang="it-IT" sz="1600" dirty="0" smtClean="0"/>
              <a:t>i prodotti secondo preferenze già </a:t>
            </a:r>
            <a:br>
              <a:rPr lang="it-IT" sz="1600" dirty="0" smtClean="0"/>
            </a:br>
            <a:r>
              <a:rPr lang="it-IT" sz="1600" dirty="0" smtClean="0"/>
              <a:t>consolidate.</a:t>
            </a:r>
            <a:endParaRPr lang="it-IT" sz="1600" dirty="0"/>
          </a:p>
        </p:txBody>
      </p:sp>
      <p:sp>
        <p:nvSpPr>
          <p:cNvPr id="29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653694" y="3844545"/>
            <a:ext cx="3228253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Si accentuerà, poiché gli investitori sceglieranno prodotti ad alto valore aggiunto e con alte commissioni e più esposizione al rendimento </a:t>
            </a:r>
            <a:r>
              <a:rPr lang="el-GR" sz="1600" dirty="0" smtClean="0">
                <a:latin typeface="Calibri" pitchFamily="34" charset="0"/>
              </a:rPr>
              <a:t>α</a:t>
            </a:r>
            <a:r>
              <a:rPr lang="it-IT" sz="1600" dirty="0" smtClean="0">
                <a:latin typeface="Calibri" pitchFamily="34" charset="0"/>
              </a:rPr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66" y="526985"/>
            <a:ext cx="2932386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Quale fisionomia sta assumendo il mercato globale dell’</a:t>
            </a:r>
            <a:r>
              <a:rPr lang="it-IT" sz="1600" dirty="0" err="1" smtClean="0">
                <a:cs typeface="Arial" charset="0"/>
              </a:rPr>
              <a:t>asset</a:t>
            </a:r>
            <a:r>
              <a:rPr lang="it-IT" sz="1600" dirty="0" smtClean="0">
                <a:cs typeface="Arial" charset="0"/>
              </a:rPr>
              <a:t> management?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Quali opportunità si profilano per gli </a:t>
            </a:r>
            <a:r>
              <a:rPr lang="it-IT" sz="1600" dirty="0" err="1" smtClean="0"/>
              <a:t>asset</a:t>
            </a:r>
            <a:r>
              <a:rPr lang="it-IT" sz="1600" dirty="0" smtClean="0"/>
              <a:t> manager?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impatti hanno gli andamenti demografici e la ritirata delle banche da alcuni business?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pPr marL="342900" indent="-342900">
              <a:buAutoNum type="arabicPeriod"/>
            </a:pPr>
            <a:r>
              <a:rPr lang="it-IT" sz="1400" b="1" dirty="0" smtClean="0">
                <a:hlinkClick r:id="rId4"/>
              </a:rPr>
              <a:t>https://www.pexels.com/photo/buildings-in-downtown-hong-kong-at-night-1565685/</a:t>
            </a:r>
            <a:endParaRPr lang="it-IT" sz="1400" dirty="0" smtClean="0"/>
          </a:p>
          <a:p>
            <a:pPr marL="342900" indent="-342900"/>
            <a:endParaRPr lang="it-IT" sz="1400" b="1" dirty="0" smtClean="0"/>
          </a:p>
          <a:p>
            <a:r>
              <a:rPr lang="it-IT" sz="1400" dirty="0" smtClean="0">
                <a:hlinkClick r:id="rId5"/>
              </a:rPr>
              <a:t>2. https://www.pexels.com/photo/brass-round-7-stack-coins-40140/</a:t>
            </a:r>
            <a:endParaRPr lang="it-IT" sz="1400" dirty="0" smtClean="0"/>
          </a:p>
          <a:p>
            <a:r>
              <a:rPr lang="it-IT" sz="1400" dirty="0" smtClean="0"/>
              <a:t>Ricolorato seppia</a:t>
            </a:r>
          </a:p>
          <a:p>
            <a:pPr marL="342900" indent="-342900"/>
            <a:endParaRPr lang="it-IT" sz="1400" dirty="0" smtClean="0">
              <a:hlinkClick r:id="rId6"/>
            </a:endParaRPr>
          </a:p>
          <a:p>
            <a:pPr marL="342900" indent="-342900"/>
            <a:r>
              <a:rPr lang="it-IT" sz="1400" b="1" dirty="0" smtClean="0"/>
              <a:t>3 https://www.pexels.com/photo/australian-cattle-during-snow-709068</a:t>
            </a:r>
            <a:endParaRPr lang="it-IT" sz="1400" dirty="0"/>
          </a:p>
          <a:p>
            <a:pPr marL="342900" indent="-342900"/>
            <a:endParaRPr lang="it-IT" sz="1400" dirty="0" smtClean="0">
              <a:hlinkClick r:id="rId7"/>
            </a:endParaRPr>
          </a:p>
          <a:p>
            <a:r>
              <a:rPr lang="it-IT" sz="1400" dirty="0" smtClean="0">
                <a:hlinkClick r:id="rId7"/>
              </a:rPr>
              <a:t>4. </a:t>
            </a:r>
            <a:r>
              <a:rPr lang="it-IT" sz="1400" dirty="0" smtClean="0">
                <a:hlinkClick r:id="rId8"/>
              </a:rPr>
              <a:t>https://www.pexels.com/photo/gray-newspaper-920115/</a:t>
            </a:r>
            <a:endParaRPr lang="it-IT" sz="1400" dirty="0" smtClean="0"/>
          </a:p>
          <a:p>
            <a:r>
              <a:rPr lang="it-IT" sz="1400" dirty="0" smtClean="0"/>
              <a:t>seppia</a:t>
            </a:r>
          </a:p>
          <a:p>
            <a:pPr marL="342900" indent="-342900"/>
            <a:endParaRPr lang="it-IT" sz="1400" dirty="0" smtClean="0"/>
          </a:p>
          <a:p>
            <a:pPr marL="342900" indent="-342900"/>
            <a:endParaRPr lang="it-IT" sz="1400" dirty="0" smtClean="0"/>
          </a:p>
          <a:p>
            <a:pPr marL="342900" indent="-342900"/>
            <a:r>
              <a:rPr lang="it-IT" sz="1400" dirty="0" smtClean="0"/>
              <a:t>Dopo audio 4, “</a:t>
            </a:r>
            <a:r>
              <a:rPr lang="it-IT" sz="1400" dirty="0" err="1" smtClean="0"/>
              <a:t>ding</a:t>
            </a:r>
            <a:r>
              <a:rPr lang="it-IT" sz="1400" dirty="0" smtClean="0"/>
              <a:t>” audio per attirare l’attenzione e si visualizza il testo a piè di pagina</a:t>
            </a:r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3026979" y="511182"/>
            <a:ext cx="2979683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5097880" y="1316625"/>
            <a:ext cx="278161" cy="4491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6164316" y="501795"/>
            <a:ext cx="2963917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9238593" y="460835"/>
            <a:ext cx="2953407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275028" cy="4192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8"/>
            <a:ext cx="262608" cy="3813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 sono le conseguenze della nuova regolamentazione internazionale?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248977" y="6132923"/>
            <a:ext cx="264518" cy="330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5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0" y="6188850"/>
            <a:ext cx="12192000" cy="646331"/>
          </a:xfrm>
          <a:prstGeom prst="rect">
            <a:avLst/>
          </a:prstGeom>
          <a:solidFill>
            <a:srgbClr val="18697C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/>
              <a:t>I contenuti di questa lezione  sono liberamente tratti e sintetizzati da: </a:t>
            </a:r>
            <a:r>
              <a:rPr lang="en-US" b="1" dirty="0" smtClean="0"/>
              <a:t>Asset Management 2020 A Brave New World </a:t>
            </a:r>
            <a:r>
              <a:rPr lang="en-US" b="1" dirty="0" err="1" smtClean="0"/>
              <a:t>Sintesi</a:t>
            </a:r>
            <a:r>
              <a:rPr lang="en-US" b="1" dirty="0" smtClean="0"/>
              <a:t>, PricewaterhouseCoopers www.pwc.com/it/am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lum contrast="-20000"/>
          </a:blip>
          <a:stretch>
            <a:fillRect/>
          </a:stretch>
        </p:blipFill>
        <p:spPr>
          <a:xfrm>
            <a:off x="110356" y="3219450"/>
            <a:ext cx="5722883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Nuove prospettive sui mercati globali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>
                <a:hlinkClick r:id="rId4"/>
              </a:rPr>
              <a:t>https://www.pexels.com/photo/buildings-in-downtown-hong-kong-at-night-1565685/</a:t>
            </a:r>
            <a:endParaRPr lang="it-IT" b="1" dirty="0" smtClean="0"/>
          </a:p>
          <a:p>
            <a:r>
              <a:rPr lang="it-IT" b="1" dirty="0" smtClean="0"/>
              <a:t>Contrasto -20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587766"/>
            <a:ext cx="357434" cy="3505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1934737" y="787081"/>
            <a:ext cx="430092" cy="2849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7145" y="157609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6631997" y="1488801"/>
            <a:ext cx="52361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Tigri asiatiche e Giappone attrarranno investimenti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Crescono alcuni mercati: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Fondi pensione</a:t>
            </a:r>
          </a:p>
          <a:p>
            <a:r>
              <a:rPr lang="it-IT" sz="2000" dirty="0" smtClean="0">
                <a:cs typeface="Arial" charset="0"/>
              </a:rPr>
              <a:t>High Net Worth </a:t>
            </a:r>
            <a:r>
              <a:rPr lang="it-IT" sz="2000" dirty="0" err="1" smtClean="0">
                <a:cs typeface="Arial" charset="0"/>
              </a:rPr>
              <a:t>Individuals</a:t>
            </a:r>
            <a:r>
              <a:rPr lang="it-IT" sz="2000" dirty="0" smtClean="0">
                <a:cs typeface="Arial" charset="0"/>
              </a:rPr>
              <a:t> e Mass </a:t>
            </a:r>
            <a:r>
              <a:rPr lang="it-IT" sz="2000" dirty="0" err="1" smtClean="0">
                <a:cs typeface="Arial" charset="0"/>
              </a:rPr>
              <a:t>Affluent</a:t>
            </a:r>
            <a:endParaRPr lang="it-IT" sz="2000" dirty="0" smtClean="0">
              <a:cs typeface="Arial" charset="0"/>
            </a:endParaRPr>
          </a:p>
          <a:p>
            <a:r>
              <a:rPr lang="it-IT" sz="2000" dirty="0" err="1" smtClean="0">
                <a:cs typeface="Arial" charset="0"/>
              </a:rPr>
              <a:t>Sovereign</a:t>
            </a:r>
            <a:r>
              <a:rPr lang="it-IT" sz="2000" dirty="0" smtClean="0">
                <a:cs typeface="Arial" charset="0"/>
              </a:rPr>
              <a:t> </a:t>
            </a:r>
            <a:r>
              <a:rPr lang="it-IT" sz="2000" dirty="0" err="1" smtClean="0">
                <a:cs typeface="Arial" charset="0"/>
              </a:rPr>
              <a:t>Wealth</a:t>
            </a:r>
            <a:r>
              <a:rPr lang="it-IT" sz="2000" dirty="0" smtClean="0">
                <a:cs typeface="Arial" charset="0"/>
              </a:rPr>
              <a:t> </a:t>
            </a:r>
            <a:r>
              <a:rPr lang="it-IT" sz="2000" dirty="0" err="1" smtClean="0">
                <a:cs typeface="Arial" charset="0"/>
              </a:rPr>
              <a:t>Funds</a:t>
            </a:r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Stima del risparmio gestito a livello globale: 102 trilioni di dollari entro il 2020</a:t>
            </a: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79965" y="249659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82560" y="4954051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237039" y="1386575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1371616" y="662567"/>
            <a:ext cx="884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Quali prospettive e quali sfide per i gestori?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5663459" y="2970666"/>
            <a:ext cx="311674" cy="2612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40684" y="1301698"/>
            <a:ext cx="495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Paesi SAAAME: crescita </a:t>
            </a:r>
            <a:r>
              <a:rPr lang="it-IT" sz="2000" dirty="0" err="1" smtClean="0"/>
              <a:t>AuM</a:t>
            </a:r>
            <a:r>
              <a:rPr lang="it-IT" sz="2000" dirty="0" smtClean="0"/>
              <a:t>  sopra</a:t>
            </a:r>
            <a:br>
              <a:rPr lang="it-IT" sz="2000" dirty="0" smtClean="0"/>
            </a:br>
            <a:r>
              <a:rPr lang="it-IT" sz="2000" dirty="0" smtClean="0"/>
              <a:t>la media</a:t>
            </a:r>
            <a:endParaRPr lang="it-IT" sz="20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5073389" y="1426241"/>
            <a:ext cx="334184" cy="2449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1241622" y="5618815"/>
            <a:ext cx="614048" cy="3720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43967" y="2313978"/>
            <a:ext cx="514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Incremento del PIL e della popolazione abbiente </a:t>
            </a:r>
            <a:endParaRPr lang="it-IT" sz="2000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450514" y="1214654"/>
            <a:ext cx="398586" cy="4045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0670120" y="2167154"/>
            <a:ext cx="633755" cy="4026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6-9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86" y="6099910"/>
            <a:ext cx="758090" cy="75809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15757" y="3341266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6567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Quali saranno i prodotti di punta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521666" y="1187671"/>
            <a:ext cx="6321972" cy="5018686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https://www.pexels.com/photo/blur-bokeh-bright-color-751374/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81050" y="619629"/>
            <a:ext cx="581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Fondi pensione</a:t>
            </a:r>
          </a:p>
        </p:txBody>
      </p:sp>
      <p:sp>
        <p:nvSpPr>
          <p:cNvPr id="3" name="Rettangolo 2"/>
          <p:cNvSpPr/>
          <p:nvPr/>
        </p:nvSpPr>
        <p:spPr>
          <a:xfrm>
            <a:off x="1028699" y="4709942"/>
            <a:ext cx="5829301" cy="1407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OBIETTIVI MOLTEPLICI</a:t>
            </a:r>
          </a:p>
          <a:p>
            <a:pPr algn="ctr"/>
            <a:r>
              <a:rPr lang="it-IT" dirty="0" smtClean="0"/>
              <a:t>ATTRAGGONO  INVESTIMENTI ESTERI</a:t>
            </a:r>
          </a:p>
          <a:p>
            <a:pPr algn="ctr"/>
            <a:r>
              <a:rPr lang="it-IT" dirty="0" smtClean="0"/>
              <a:t>MAX CRESCITA ATTESA: ASIA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2152651" y="874350"/>
            <a:ext cx="338301" cy="339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6513128" y="1213944"/>
            <a:ext cx="470996" cy="2791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0" y="1426156"/>
            <a:ext cx="551555" cy="3395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6981646" y="4652461"/>
            <a:ext cx="711925" cy="4555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608581" y="1371600"/>
            <a:ext cx="2476869" cy="12927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 Governi incentiveranno la previdenza complementare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204934" y="4106447"/>
            <a:ext cx="690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dirty="0" err="1" smtClean="0">
                <a:latin typeface="Tempus Sans ITC" pitchFamily="82" charset="0"/>
              </a:rPr>
              <a:t>Sovereign</a:t>
            </a:r>
            <a:r>
              <a:rPr lang="it-IT" sz="2400" dirty="0" smtClean="0">
                <a:latin typeface="Tempus Sans ITC" pitchFamily="82" charset="0"/>
              </a:rPr>
              <a:t> </a:t>
            </a:r>
            <a:r>
              <a:rPr lang="it-IT" sz="2400" dirty="0" err="1" smtClean="0">
                <a:latin typeface="Tempus Sans ITC" pitchFamily="82" charset="0"/>
              </a:rPr>
              <a:t>Wealth</a:t>
            </a:r>
            <a:r>
              <a:rPr lang="it-IT" sz="2400" dirty="0" smtClean="0">
                <a:latin typeface="Tempus Sans ITC" pitchFamily="82" charset="0"/>
              </a:rPr>
              <a:t> </a:t>
            </a:r>
            <a:r>
              <a:rPr lang="it-IT" sz="2400" dirty="0" err="1" smtClean="0">
                <a:latin typeface="Tempus Sans ITC" pitchFamily="82" charset="0"/>
              </a:rPr>
              <a:t>Funds</a:t>
            </a:r>
            <a:r>
              <a:rPr lang="it-IT" sz="2400" dirty="0" smtClean="0">
                <a:latin typeface="Tempus Sans ITC" pitchFamily="82" charset="0"/>
              </a:rPr>
              <a:t> </a:t>
            </a:r>
            <a:endParaRPr lang="it-IT" sz="2400" b="1" dirty="0" smtClean="0"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4119037" y="1371596"/>
            <a:ext cx="2476869" cy="1261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Aumenteranno le persone in età pensionabile</a:t>
            </a:r>
            <a:br>
              <a:rPr lang="it-IT" dirty="0" smtClean="0"/>
            </a:br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23" name="Croce 22"/>
          <p:cNvSpPr/>
          <p:nvPr/>
        </p:nvSpPr>
        <p:spPr>
          <a:xfrm>
            <a:off x="3373820" y="1939159"/>
            <a:ext cx="551793" cy="488731"/>
          </a:xfrm>
          <a:prstGeom prst="mathPlu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236483" y="2954993"/>
            <a:ext cx="6731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cs typeface="Arial" charset="0"/>
              </a:rPr>
              <a:t>Traino dei sistemi a contribuzione definita</a:t>
            </a:r>
          </a:p>
          <a:p>
            <a:pPr algn="ctr"/>
            <a:r>
              <a:rPr lang="it-IT" dirty="0" smtClean="0">
                <a:cs typeface="Arial" charset="0"/>
              </a:rPr>
              <a:t>% crescita </a:t>
            </a:r>
            <a:r>
              <a:rPr lang="it-IT" dirty="0" err="1" smtClean="0">
                <a:cs typeface="Arial" charset="0"/>
              </a:rPr>
              <a:t>max</a:t>
            </a:r>
            <a:r>
              <a:rPr lang="it-IT" dirty="0" smtClean="0">
                <a:cs typeface="Arial" charset="0"/>
              </a:rPr>
              <a:t>: America Latina e Asia (Pacifico)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46535" y="6258967"/>
            <a:ext cx="6731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>
                <a:solidFill>
                  <a:srgbClr val="FAC356"/>
                </a:solidFill>
                <a:cs typeface="Arial" charset="0"/>
              </a:rPr>
              <a:t>Competizione con i player della stessa area SAAAME!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6492107" y="3137338"/>
            <a:ext cx="618142" cy="3153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5451583" y="4219902"/>
            <a:ext cx="470996" cy="2791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7038644" y="6295696"/>
            <a:ext cx="591865" cy="2942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Nuove sfide, nuovi costi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 smtClean="0"/>
          </a:p>
          <a:p>
            <a:r>
              <a:rPr lang="it-IT" sz="1400" dirty="0" smtClean="0">
                <a:hlinkClick r:id="rId3"/>
              </a:rPr>
              <a:t>https://www.pexels.com/photo/light-colorful-colourful-blur-20721/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+ colore 4 chiaro </a:t>
            </a:r>
            <a:r>
              <a:rPr lang="it-IT" sz="1400" dirty="0" err="1" smtClean="0"/>
              <a:t>ppt</a:t>
            </a:r>
            <a:endParaRPr lang="it-IT" sz="1400" dirty="0" smtClean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5027772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7321573" y="2674598"/>
            <a:ext cx="293153" cy="383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150893" y="1227696"/>
            <a:ext cx="6952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Ampliamento delle di reti di distribuzione e della capacità produttiva</a:t>
            </a: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Offerta all’altezza di investitori sofisticati</a:t>
            </a: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</a:rPr>
              <a:t>es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 Fondi Pensione)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087710" y="843390"/>
            <a:ext cx="4190015" cy="601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162050" y="611213"/>
            <a:ext cx="554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Per cogliere le nuove opportunità:</a:t>
            </a:r>
          </a:p>
        </p:txBody>
      </p:sp>
      <p:sp>
        <p:nvSpPr>
          <p:cNvPr id="27" name="Rettangolo arrotondato 26"/>
          <p:cNvSpPr/>
          <p:nvPr/>
        </p:nvSpPr>
        <p:spPr>
          <a:xfrm>
            <a:off x="6549869" y="606567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719628" y="3783706"/>
            <a:ext cx="415489" cy="4414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352551" y="3654936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Investimenti  in  IT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Investimenti in Data Management</a:t>
            </a:r>
          </a:p>
        </p:txBody>
      </p:sp>
      <p:sp>
        <p:nvSpPr>
          <p:cNvPr id="71" name="Rettangolo arrotondato 70"/>
          <p:cNvSpPr/>
          <p:nvPr/>
        </p:nvSpPr>
        <p:spPr>
          <a:xfrm>
            <a:off x="0" y="1478907"/>
            <a:ext cx="804041" cy="5390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819825" y="2797366"/>
            <a:ext cx="666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Per soddisfare gli obblighi regolamentari (1):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09902" y="5494052"/>
            <a:ext cx="7299434" cy="851297"/>
          </a:xfrm>
          <a:prstGeom prst="round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18697C"/>
                </a:solidFill>
              </a:rPr>
              <a:t>Richiesta più granularità dei dati dei clienti</a:t>
            </a:r>
          </a:p>
          <a:p>
            <a:r>
              <a:rPr lang="it-IT" sz="2200" b="1" dirty="0" smtClean="0">
                <a:solidFill>
                  <a:srgbClr val="18697C"/>
                </a:solidFill>
              </a:rPr>
              <a:t>Obblighi di informazione verso Autorità di più Paesi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0" y="5076497"/>
            <a:ext cx="567559" cy="4099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 rot="10800000">
            <a:off x="157654" y="3319980"/>
            <a:ext cx="6085490" cy="353802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lum contrast="-20000"/>
          </a:blip>
          <a:stretch>
            <a:fillRect/>
          </a:stretch>
        </p:blipFill>
        <p:spPr bwMode="auto">
          <a:xfrm>
            <a:off x="6274677" y="315305"/>
            <a:ext cx="5917324" cy="40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291884" y="3074276"/>
            <a:ext cx="5884349" cy="379948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Impatto della regolamentazione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1https://www.pexels.com/</a:t>
            </a:r>
            <a:r>
              <a:rPr lang="it-IT" sz="1400" dirty="0" err="1" smtClean="0"/>
              <a:t>photo</a:t>
            </a:r>
            <a:r>
              <a:rPr lang="it-IT" sz="1400" dirty="0" smtClean="0"/>
              <a:t>/white-caution-cone-on-keyboard-211151/</a:t>
            </a:r>
          </a:p>
          <a:p>
            <a:r>
              <a:rPr lang="it-IT" sz="1400" dirty="0" smtClean="0"/>
              <a:t>Contrasto -20</a:t>
            </a:r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2. </a:t>
            </a:r>
          </a:p>
          <a:p>
            <a:r>
              <a:rPr lang="it-IT" sz="1400" dirty="0" smtClean="0">
                <a:hlinkClick r:id="rId5"/>
              </a:rPr>
              <a:t>https://www.pexels.com/photo/brass-round-7-stack-coins-40140/</a:t>
            </a:r>
            <a:endParaRPr lang="it-IT" sz="1400" dirty="0" smtClean="0"/>
          </a:p>
          <a:p>
            <a:r>
              <a:rPr lang="it-IT" sz="1400" dirty="0" smtClean="0"/>
              <a:t>Ricolorato seppia</a:t>
            </a:r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11381" y="786425"/>
            <a:ext cx="5080238" cy="43088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Cresce la pressione regolamentare 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394393" y="819139"/>
            <a:ext cx="346586" cy="26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756746" y="2900856"/>
            <a:ext cx="378372" cy="3310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9748599" y="3499944"/>
            <a:ext cx="325566" cy="2936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11876693" y="3925617"/>
            <a:ext cx="315307" cy="362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84991" y="1411820"/>
            <a:ext cx="4843308" cy="156966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chemeClr val="tx2">
                    <a:lumMod val="75000"/>
                  </a:schemeClr>
                </a:solidFill>
              </a:rPr>
              <a:t>MiFID</a:t>
            </a:r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 II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ma anche: AIFMD, UCITS V,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VI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, VII, EMIR, PRIPS,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Dodd-Frank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Shadow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Banking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6507870" y="3808154"/>
            <a:ext cx="3507692" cy="769441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Aumentano i costi della </a:t>
            </a:r>
            <a:b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b="1" dirty="0" err="1" smtClean="0">
                <a:solidFill>
                  <a:schemeClr val="tx2">
                    <a:lumMod val="75000"/>
                  </a:schemeClr>
                </a:solidFill>
              </a:rPr>
              <a:t>compliance</a:t>
            </a:r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 …</a:t>
            </a:r>
          </a:p>
        </p:txBody>
      </p:sp>
      <p:sp>
        <p:nvSpPr>
          <p:cNvPr id="26" name="Rettangolo arrotondato 25"/>
          <p:cNvSpPr/>
          <p:nvPr/>
        </p:nvSpPr>
        <p:spPr>
          <a:xfrm>
            <a:off x="436436" y="1418896"/>
            <a:ext cx="320309" cy="2627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431181" y="1943746"/>
            <a:ext cx="346586" cy="26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Freccia in giù 31"/>
          <p:cNvSpPr/>
          <p:nvPr/>
        </p:nvSpPr>
        <p:spPr>
          <a:xfrm>
            <a:off x="2774731" y="2632841"/>
            <a:ext cx="362607" cy="23648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522424" y="2899121"/>
            <a:ext cx="524775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Riorganizzazione  del business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3200657" y="2553346"/>
            <a:ext cx="346586" cy="26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977344" y="4559694"/>
            <a:ext cx="3846789" cy="76944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… e quelli della non</a:t>
            </a:r>
          </a:p>
          <a:p>
            <a:pPr algn="r"/>
            <a:r>
              <a:rPr lang="it-IT" sz="2200" b="1" dirty="0" err="1" smtClean="0">
                <a:solidFill>
                  <a:schemeClr val="tx2">
                    <a:lumMod val="75000"/>
                  </a:schemeClr>
                </a:solidFill>
              </a:rPr>
              <a:t>compliance</a:t>
            </a:r>
            <a:endParaRPr lang="it-IT" sz="2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ttangolo arrotondato 40"/>
          <p:cNvSpPr/>
          <p:nvPr/>
        </p:nvSpPr>
        <p:spPr>
          <a:xfrm>
            <a:off x="6616273" y="5213138"/>
            <a:ext cx="315307" cy="362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532188" y="5714748"/>
            <a:ext cx="5496911" cy="851297"/>
          </a:xfrm>
          <a:prstGeom prst="round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200" i="1" dirty="0" smtClean="0">
                <a:solidFill>
                  <a:srgbClr val="C00000"/>
                </a:solidFill>
              </a:rPr>
              <a:t>Si ridimensiona il raggio d’azione delle banche, si aprono nuovi spazi!</a:t>
            </a:r>
          </a:p>
        </p:txBody>
      </p:sp>
    </p:spTree>
    <p:extLst>
      <p:ext uri="{BB962C8B-B14F-4D97-AF65-F5344CB8AC3E}">
        <p14:creationId xmlns:p14="http://schemas.microsoft.com/office/powerpoint/2010/main" val="60391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15757" y="3341266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6567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“stretta” regolamentare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576848" y="1242852"/>
            <a:ext cx="6258906" cy="497138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https://www.pexels.com/photo/photography-of-person-holding-black-camera-lens-759960/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81050" y="619629"/>
            <a:ext cx="581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Crescente attenzione dei regolatori verso gli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asset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manager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386913" y="748226"/>
            <a:ext cx="338301" cy="339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6400801" y="1513491"/>
            <a:ext cx="409903" cy="2837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5530411" y="2443656"/>
            <a:ext cx="618142" cy="3153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4-8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8494328" y="6858000"/>
            <a:ext cx="470996" cy="2791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17" y="5856704"/>
            <a:ext cx="758090" cy="75809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sp>
        <p:nvSpPr>
          <p:cNvPr id="37" name="Goccia 3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961290" y="247476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1334621" y="2371697"/>
            <a:ext cx="5097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Maggiori controlli  sui prodotti </a:t>
            </a:r>
            <a:r>
              <a:rPr lang="it-IT" sz="2000" i="1" dirty="0" smtClean="0">
                <a:cs typeface="Arial" charset="0"/>
              </a:rPr>
              <a:t>alternative, </a:t>
            </a:r>
            <a:r>
              <a:rPr lang="it-IT" sz="2000" dirty="0" smtClean="0">
                <a:cs typeface="Arial" charset="0"/>
              </a:rPr>
              <a:t>sempre più diffusi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Monitoraggio capillare da parte delle autorità</a:t>
            </a:r>
          </a:p>
          <a:p>
            <a:r>
              <a:rPr lang="it-IT" sz="2000" dirty="0" smtClean="0">
                <a:cs typeface="Arial" charset="0"/>
              </a:rPr>
              <a:t>- (sul portafoglio dei gestori e l’andamento dei mercati)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Misure antievasione (BEPS, AEOI)</a:t>
            </a:r>
          </a:p>
          <a:p>
            <a:r>
              <a:rPr lang="it-IT" sz="2000" dirty="0" smtClean="0">
                <a:cs typeface="Arial" charset="0"/>
              </a:rPr>
              <a:t>- abilitate da tecnologie IT sempre più potenti</a:t>
            </a:r>
          </a:p>
        </p:txBody>
      </p:sp>
      <p:sp>
        <p:nvSpPr>
          <p:cNvPr id="39" name="Goccia 3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919517" y="3679043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00939" y="5206329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567559" y="1555589"/>
            <a:ext cx="597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i="1" dirty="0" smtClean="0">
                <a:solidFill>
                  <a:srgbClr val="FFFFFF"/>
                </a:solidFill>
                <a:cs typeface="Arial" charset="0"/>
              </a:rPr>
              <a:t>Focus sui player di importanza globale</a:t>
            </a: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414"/>
            <a:ext cx="6006661" cy="3499948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5766" y="420382"/>
            <a:ext cx="6061947" cy="37359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Ulteriori elementi di vantaggio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/>
              <a:t>https://www.pexels.com/photo/australian-cattle-during-snow-709068/</a:t>
            </a:r>
          </a:p>
          <a:p>
            <a:endParaRPr lang="it-IT" b="1" dirty="0"/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2187606" y="2112579"/>
            <a:ext cx="303345" cy="2360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628" y="959371"/>
            <a:ext cx="5581275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600" dirty="0" smtClean="0"/>
              <a:t>Crescente costo del capitale e limiti normativi all’espansione.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6325303" y="2491695"/>
            <a:ext cx="5546131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solidFill>
                  <a:schemeClr val="tx1"/>
                </a:solidFill>
                <a:cs typeface="Arial" charset="0"/>
              </a:rPr>
              <a:t> Incremento della domanda </a:t>
            </a:r>
            <a:r>
              <a:rPr lang="it-IT" sz="2600" dirty="0" smtClean="0">
                <a:cs typeface="Arial" charset="0"/>
              </a:rPr>
              <a:t>di rendite integrative.</a:t>
            </a:r>
          </a:p>
        </p:txBody>
      </p:sp>
      <p:sp>
        <p:nvSpPr>
          <p:cNvPr id="44" name="Rettangolo arrotondato 43"/>
          <p:cNvSpPr/>
          <p:nvPr/>
        </p:nvSpPr>
        <p:spPr>
          <a:xfrm>
            <a:off x="11462039" y="898635"/>
            <a:ext cx="283272" cy="2837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5672360" y="2280864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625692" y="1148897"/>
            <a:ext cx="5095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/>
              <a:t>Le banche perdono terreno</a:t>
            </a:r>
            <a:endParaRPr lang="it-IT" dirty="0" smtClean="0"/>
          </a:p>
        </p:txBody>
      </p:sp>
      <p:sp>
        <p:nvSpPr>
          <p:cNvPr id="24" name="Rettangolo arrotondato 23"/>
          <p:cNvSpPr/>
          <p:nvPr/>
        </p:nvSpPr>
        <p:spPr>
          <a:xfrm>
            <a:off x="4232443" y="2448253"/>
            <a:ext cx="329047" cy="3221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6306253" y="3664251"/>
            <a:ext cx="5549416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Necessità di coprire le spese sanitarie(ridimensionamento del welfare).</a:t>
            </a:r>
            <a:endParaRPr lang="it-IT" sz="2600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5518507" y="723487"/>
            <a:ext cx="283204" cy="364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6237936" y="5287510"/>
            <a:ext cx="5651432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Crescono i prodotti legati al ciclo di vita, a reddito fisso, quelli a cedola.</a:t>
            </a:r>
            <a:endParaRPr lang="it-IT" sz="2600" dirty="0">
              <a:solidFill>
                <a:srgbClr val="C00000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145971" y="2741266"/>
            <a:ext cx="4214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La popolazione invecchia</a:t>
            </a:r>
            <a:endParaRPr lang="it-IT" dirty="0" smtClean="0"/>
          </a:p>
        </p:txBody>
      </p:sp>
      <p:sp>
        <p:nvSpPr>
          <p:cNvPr id="30" name="Freccia a destra 29"/>
          <p:cNvSpPr/>
          <p:nvPr/>
        </p:nvSpPr>
        <p:spPr>
          <a:xfrm>
            <a:off x="5565228" y="1103585"/>
            <a:ext cx="457199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/>
          <p:cNvSpPr/>
          <p:nvPr/>
        </p:nvSpPr>
        <p:spPr>
          <a:xfrm>
            <a:off x="5512677" y="2722178"/>
            <a:ext cx="457199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4374333" y="840948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3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75" y="1891860"/>
            <a:ext cx="321213" cy="3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isultati immagini per soldi icon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46" y="1955468"/>
            <a:ext cx="380280" cy="4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isultati immagini per icona tempo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64" y="2119030"/>
            <a:ext cx="424814" cy="46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11484581" y="2575154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1447795" y="3752312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11615961" y="5181719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" y="3219450"/>
            <a:ext cx="5738648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Distribuzione globale ridisegnata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/>
              <a:t>https://www.pexels.com/photo/low-angle-photography-of-atlas-statue-1570605/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587766"/>
            <a:ext cx="357434" cy="3505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1509068" y="755550"/>
            <a:ext cx="430092" cy="2849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6631997" y="1677993"/>
            <a:ext cx="52361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Concentrazione degli operatori finanziari in Paesi “favorevoli”  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Maggior livello di monitoraggio globale</a:t>
            </a:r>
          </a:p>
          <a:p>
            <a:pPr>
              <a:buFont typeface="Wingdings"/>
              <a:buChar char="à"/>
            </a:pPr>
            <a:r>
              <a:rPr lang="it-IT" sz="2000" dirty="0" smtClean="0">
                <a:cs typeface="Arial" charset="0"/>
                <a:sym typeface="Wingdings" pitchFamily="2" charset="2"/>
              </a:rPr>
              <a:t>Maggior </a:t>
            </a:r>
            <a:r>
              <a:rPr lang="it-IT" sz="2000" dirty="0" smtClean="0">
                <a:cs typeface="Arial" charset="0"/>
              </a:rPr>
              <a:t>autoregolamentazione di tali Paesi 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Ancora posizione di punta delle grandi capitali della finanza,</a:t>
            </a:r>
          </a:p>
          <a:p>
            <a:r>
              <a:rPr lang="it-IT" sz="2000" dirty="0" smtClean="0">
                <a:cs typeface="Arial" charset="0"/>
              </a:rPr>
              <a:t>ma crescente peso dei Paesi in via di sviluppo</a:t>
            </a: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39334" y="3022495"/>
            <a:ext cx="205632" cy="205624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89227" y="4502472"/>
            <a:ext cx="205632" cy="205624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1655378" y="662565"/>
            <a:ext cx="884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Entro il 2020 emergono 4 grandi blocchi regionali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5537335" y="2135093"/>
            <a:ext cx="243019" cy="1958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61854" y="1301698"/>
            <a:ext cx="495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Asia del Nord,  Asia del Sud, America Latina, Europa</a:t>
            </a:r>
            <a:endParaRPr lang="it-IT" sz="20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5451761" y="1252820"/>
            <a:ext cx="334184" cy="2449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80903" y="2991916"/>
            <a:ext cx="514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Vitale saper dialogare con le Autorità locali</a:t>
            </a:r>
            <a:endParaRPr lang="it-IT" sz="2000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671238" y="1435378"/>
            <a:ext cx="279031" cy="267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91409" y="2151058"/>
            <a:ext cx="527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Circolazione interregionale dei prodotti (passaporti mutuo riconoscimento)</a:t>
            </a:r>
            <a:endParaRPr lang="it-IT" sz="2000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219100" y="3060004"/>
            <a:ext cx="311674" cy="2612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1681748" y="2864784"/>
            <a:ext cx="279031" cy="267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624754" y="3647805"/>
            <a:ext cx="217567" cy="200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11581900" y="4404549"/>
            <a:ext cx="279031" cy="267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6232134" y="5203335"/>
            <a:ext cx="279025" cy="283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81375" y="1819060"/>
            <a:ext cx="205632" cy="205624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</TotalTime>
  <Words>3004</Words>
  <Application>Microsoft Office PowerPoint</Application>
  <PresentationFormat>Widescreen</PresentationFormat>
  <Paragraphs>500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9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Times New Roman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1028</cp:revision>
  <dcterms:created xsi:type="dcterms:W3CDTF">2018-07-03T17:42:04Z</dcterms:created>
  <dcterms:modified xsi:type="dcterms:W3CDTF">2018-12-13T15:08:56Z</dcterms:modified>
</cp:coreProperties>
</file>