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5"/>
  </p:notesMasterIdLst>
  <p:sldIdLst>
    <p:sldId id="256" r:id="rId2"/>
    <p:sldId id="260" r:id="rId3"/>
    <p:sldId id="331" r:id="rId4"/>
    <p:sldId id="314" r:id="rId5"/>
    <p:sldId id="309" r:id="rId6"/>
    <p:sldId id="324" r:id="rId7"/>
    <p:sldId id="340" r:id="rId8"/>
    <p:sldId id="341" r:id="rId9"/>
    <p:sldId id="342" r:id="rId10"/>
    <p:sldId id="343" r:id="rId11"/>
    <p:sldId id="344" r:id="rId12"/>
    <p:sldId id="295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97C"/>
    <a:srgbClr val="B01513"/>
    <a:srgbClr val="757575"/>
    <a:srgbClr val="FFFFFF"/>
    <a:srgbClr val="426B6F"/>
    <a:srgbClr val="A6CDBC"/>
    <a:srgbClr val="FFC000"/>
    <a:srgbClr val="CCCCFF"/>
    <a:srgbClr val="FAC356"/>
    <a:srgbClr val="F7FA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43586" autoAdjust="0"/>
  </p:normalViewPr>
  <p:slideViewPr>
    <p:cSldViewPr snapToGrid="0">
      <p:cViewPr varScale="1">
        <p:scale>
          <a:sx n="30" d="100"/>
          <a:sy n="30" d="100"/>
        </p:scale>
        <p:origin x="195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A6058-E8ED-4072-A8C8-7433F3504CAB}" type="datetimeFigureOut">
              <a:rPr lang="it-IT" smtClean="0"/>
              <a:pPr/>
              <a:t>21/11/2018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BEB06-CD59-4FDF-9C41-A98B09EE386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8815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/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Nel prossimo futuro, il settore del risparmio gestito si amplierà enormemente,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soprattutto grazie ai nuovi mercati, come la Cina.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Qui, per esempio, milioni di persone avranno bisogno di chiedere un finanziamento per realizzare i propri progetti...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Questo conferisce alle società di gestione una grande responsabilità!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 gestori devono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saper illustrare in modo chiaro le proprie proposte ai clienti,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con piena trasparenza su costi e commissioni.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Educare questi nuovi clienti inesperti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sulle varie proposte e su come combinarle diverrà un aspetto essenziale,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così come costruire soluzioni che indirizzino i loro bisogni, anche per conservare la loro fiducia.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1026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+mn-cs"/>
              </a:rPr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+mn-cs"/>
              </a:rPr>
              <a:t>In breve, i gestori devono impegnarsi per generare un impatto sociale positivo,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+mn-cs"/>
              </a:rPr>
              <a:t>soddisfacendo le aspettative di investitori e decisori pubblici.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+mn-cs"/>
              </a:rPr>
              <a:t>Egualmente, ogni gestore deve riconoscere i cambiamenti di scenario in atto,  e saperli accogliere per realizzare una strategia di successo.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+mn-cs"/>
              </a:rPr>
              <a:t> Chi saprà sviluppare strategie coerenti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+mn-cs"/>
              </a:rPr>
              <a:t>e opererà con integrità verso i clienti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+mn-cs"/>
              </a:rPr>
              <a:t>avrà più chance di costruire marchi di qualità che godranno della fiducia degli investitori.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sz="1200" baseline="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31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Bene, </a:t>
            </a:r>
            <a:r>
              <a:rPr lang="it-I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 a fare 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punto con 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l’esperto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Clicca sulle domande e scopri le risposte.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6BEB06-CD59-4FDF-9C41-A98B09EE38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56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AUDIO</a:t>
            </a:r>
          </a:p>
          <a:p>
            <a:r>
              <a:rPr lang="it-IT" baseline="0" dirty="0" smtClean="0"/>
              <a:t>Ora fermati un secondo e </a:t>
            </a:r>
            <a:r>
              <a:rPr lang="it-IT" dirty="0" smtClean="0"/>
              <a:t>prova a rispondere a questa domanda!</a:t>
            </a:r>
            <a:endParaRPr lang="it-IT" dirty="0"/>
          </a:p>
          <a:p>
            <a:endParaRPr lang="it-IT" dirty="0"/>
          </a:p>
          <a:p>
            <a:r>
              <a:rPr lang="it-IT" dirty="0"/>
              <a:t>Feedback.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/>
              <a:t>Esatto!/Non </a:t>
            </a:r>
            <a:r>
              <a:rPr lang="it-IT" dirty="0" smtClean="0"/>
              <a:t>esatto!</a:t>
            </a:r>
            <a:r>
              <a:rPr lang="it-IT" baseline="0" dirty="0" smtClean="0"/>
              <a:t> </a:t>
            </a:r>
            <a:r>
              <a:rPr lang="it-IT" sz="1200" baseline="0" dirty="0" smtClean="0">
                <a:cs typeface="+mn-cs"/>
              </a:rPr>
              <a:t>Social media e tecnologie cellulari avranno un ruolo molto rilevante nel risparmio gestito del futuro, per la capillarità con cui sarà possibile raggiungere clienti attuali e potenziali e sviluppare servizi innovativi integrati.</a:t>
            </a:r>
            <a:endParaRPr lang="it-IT" sz="1200" dirty="0" smtClean="0">
              <a:cs typeface="+mn-cs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="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37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it-IT" dirty="0"/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Quali</a:t>
            </a:r>
            <a:r>
              <a:rPr lang="it-IT" sz="1200" baseline="0" dirty="0" smtClean="0">
                <a:cs typeface="Arial" charset="0"/>
              </a:rPr>
              <a:t> novità riserva il futuro del risparmio gestito, a livello globale?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Il 2020 vedrà emergere una </a:t>
            </a:r>
            <a:r>
              <a:rPr lang="it-IT" sz="1200" baseline="0" dirty="0" smtClean="0">
                <a:cs typeface="Arial" charset="0"/>
              </a:rPr>
              <a:t>tipologia</a:t>
            </a:r>
            <a:r>
              <a:rPr lang="it-IT" sz="1200" dirty="0" smtClean="0">
                <a:cs typeface="Arial" charset="0"/>
              </a:rPr>
              <a:t> radicalmente nuova di gestori globali,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che utilizzeranno potenti piattaforme tecnologiche,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soluzioni ritagliate sui bisogni dei propri clienti e marchi di</a:t>
            </a:r>
            <a:r>
              <a:rPr lang="it-IT" sz="1200" baseline="0" dirty="0" smtClean="0">
                <a:cs typeface="Arial" charset="0"/>
              </a:rPr>
              <a:t> comprovata affidabilità</a:t>
            </a:r>
            <a:r>
              <a:rPr lang="it-IT" sz="1200" dirty="0" smtClean="0">
                <a:cs typeface="Arial" charset="0"/>
              </a:rPr>
              <a:t>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Fai clic sulle immagini e scopri di che cosa parleremo nelle prossime pagine!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491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solidFill>
                  <a:srgbClr val="FF0000"/>
                </a:solidFill>
                <a:cs typeface="Arial" charset="0"/>
              </a:rPr>
              <a:t>Diamo allora uno sguardo d’insieme ai</a:t>
            </a:r>
            <a:r>
              <a:rPr lang="it-IT" sz="1200" baseline="0" dirty="0" smtClean="0">
                <a:solidFill>
                  <a:srgbClr val="FF0000"/>
                </a:solidFill>
                <a:cs typeface="Arial" charset="0"/>
              </a:rPr>
              <a:t> grandi cambiamenti del prossimo futuro.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solidFill>
                  <a:srgbClr val="FF0000"/>
                </a:solidFill>
                <a:cs typeface="Arial" charset="0"/>
              </a:rPr>
              <a:t> Vi sono </a:t>
            </a:r>
            <a:r>
              <a:rPr lang="it-IT" sz="1200" baseline="0" dirty="0" smtClean="0">
                <a:solidFill>
                  <a:srgbClr val="FF0000"/>
                </a:solidFill>
                <a:cs typeface="Arial" charset="0"/>
              </a:rPr>
              <a:t>alcuni fattori fondamentali da considerare.</a:t>
            </a:r>
            <a:endParaRPr lang="it-IT" sz="1200" dirty="0" smtClean="0">
              <a:solidFill>
                <a:srgbClr val="FF0000"/>
              </a:solidFill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In</a:t>
            </a:r>
            <a:r>
              <a:rPr lang="it-IT" sz="1200" baseline="0" dirty="0" smtClean="0">
                <a:cs typeface="Arial" charset="0"/>
              </a:rPr>
              <a:t> primo luogo, </a:t>
            </a:r>
            <a:r>
              <a:rPr lang="it-IT" sz="1200" dirty="0" smtClean="0">
                <a:cs typeface="Arial" charset="0"/>
              </a:rPr>
              <a:t>la nascita di nuove</a:t>
            </a:r>
            <a:r>
              <a:rPr lang="it-IT" sz="1200" baseline="0" dirty="0" smtClean="0">
                <a:cs typeface="Arial" charset="0"/>
              </a:rPr>
              <a:t> aree </a:t>
            </a:r>
            <a:r>
              <a:rPr lang="it-IT" sz="1200" dirty="0" smtClean="0">
                <a:cs typeface="Arial" charset="0"/>
              </a:rPr>
              <a:t>regionali e le nuove “piattaforme di fondi” per servirle.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Questo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dirty="0" smtClean="0">
                <a:cs typeface="Arial" charset="0"/>
              </a:rPr>
              <a:t>renderà sempre più importanti il controllo dei costi, le economie di scala e l’efficienza.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La capacità di semplificare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dirty="0" smtClean="0">
                <a:cs typeface="Arial" charset="0"/>
              </a:rPr>
              <a:t>e integrare i processi sorreggerà </a:t>
            </a:r>
            <a:r>
              <a:rPr lang="it-IT" sz="1200" baseline="0" dirty="0" smtClean="0">
                <a:cs typeface="Arial" charset="0"/>
              </a:rPr>
              <a:t>dunque il successo dei gestori a livello globale</a:t>
            </a:r>
            <a:r>
              <a:rPr lang="it-IT" sz="1200" dirty="0" smtClean="0">
                <a:cs typeface="Arial" charset="0"/>
              </a:rPr>
              <a:t>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Alcuni di</a:t>
            </a:r>
            <a:r>
              <a:rPr lang="it-IT" sz="1200" baseline="0" dirty="0" smtClean="0">
                <a:cs typeface="Arial" charset="0"/>
              </a:rPr>
              <a:t> loro </a:t>
            </a:r>
            <a:r>
              <a:rPr lang="it-IT" sz="1200" dirty="0" smtClean="0">
                <a:cs typeface="Arial" charset="0"/>
              </a:rPr>
              <a:t>potranno ampliare il proprio raggio d’azione e essere presenti su ogni canale di distribuzione.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Vi</a:t>
            </a:r>
            <a:r>
              <a:rPr lang="it-IT" sz="1200" baseline="0" dirty="0" smtClean="0">
                <a:cs typeface="Arial" charset="0"/>
              </a:rPr>
              <a:t> sarà anche la</a:t>
            </a:r>
            <a:r>
              <a:rPr lang="it-IT" sz="1200" dirty="0" smtClean="0">
                <a:cs typeface="Arial" charset="0"/>
              </a:rPr>
              <a:t> progressiva scomposizione delle commissioni,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che comporterà in</a:t>
            </a:r>
            <a:r>
              <a:rPr lang="it-IT" sz="1200" baseline="0" dirty="0" smtClean="0">
                <a:cs typeface="Arial" charset="0"/>
              </a:rPr>
              <a:t> m</a:t>
            </a:r>
            <a:r>
              <a:rPr lang="it-IT" sz="1200" dirty="0" smtClean="0">
                <a:cs typeface="Arial" charset="0"/>
              </a:rPr>
              <a:t>olte regioni un declino degli intermediari.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Pertanto gli  </a:t>
            </a:r>
            <a:r>
              <a:rPr lang="it-IT" sz="1200" dirty="0" err="1" smtClean="0">
                <a:cs typeface="Arial" charset="0"/>
              </a:rPr>
              <a:t>asset</a:t>
            </a:r>
            <a:r>
              <a:rPr lang="it-IT" sz="1200" dirty="0" smtClean="0">
                <a:cs typeface="Arial" charset="0"/>
              </a:rPr>
              <a:t> manager dovranno puntare anche</a:t>
            </a:r>
            <a:r>
              <a:rPr lang="it-IT" sz="1200" baseline="0" dirty="0" smtClean="0">
                <a:cs typeface="Arial" charset="0"/>
              </a:rPr>
              <a:t> a stringere nuove</a:t>
            </a:r>
            <a:r>
              <a:rPr lang="it-IT" sz="1200" dirty="0" smtClean="0">
                <a:cs typeface="Arial" charset="0"/>
              </a:rPr>
              <a:t> alleanze, per avvicinarsi al cliente finale.</a:t>
            </a:r>
            <a:endParaRPr lang="it-IT" dirty="0" smtClean="0">
              <a:latin typeface="Garamond"/>
              <a:cs typeface="Garamond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7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+mn-cs"/>
              </a:rPr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Il marchio giocherà un ruolo di primo piano nel consentire maggiori economie di scala,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In particolare nella raccolta di capitali </a:t>
            </a:r>
            <a:r>
              <a:rPr lang="it-IT" sz="1200" smtClean="0">
                <a:cs typeface="+mn-cs"/>
              </a:rPr>
              <a:t>e di </a:t>
            </a:r>
            <a:r>
              <a:rPr lang="it-IT" sz="1200" dirty="0" smtClean="0">
                <a:cs typeface="+mn-cs"/>
              </a:rPr>
              <a:t>masse.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I</a:t>
            </a:r>
            <a:r>
              <a:rPr lang="it-IT" sz="1200" baseline="0" dirty="0" smtClean="0">
                <a:cs typeface="+mn-cs"/>
              </a:rPr>
              <a:t> grandi protagonisti del mercato del risparmio gestito </a:t>
            </a:r>
            <a:r>
              <a:rPr lang="it-IT" sz="1200" dirty="0" smtClean="0">
                <a:cs typeface="+mn-cs"/>
              </a:rPr>
              <a:t>dovranno poter contare su marchi riconoscibili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per</a:t>
            </a:r>
            <a:r>
              <a:rPr lang="it-IT" sz="1200" baseline="0" dirty="0" smtClean="0">
                <a:cs typeface="+mn-cs"/>
              </a:rPr>
              <a:t> accedere efficacemente sia ai mercati dei capitali,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+mn-cs"/>
              </a:rPr>
              <a:t>sia a quelli di distribuzione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+mn-cs"/>
              </a:rPr>
              <a:t>o per stringere alleanze strategiche.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Inoltre, essi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dirty="0" smtClean="0">
                <a:cs typeface="Arial" charset="0"/>
              </a:rPr>
              <a:t>faranno tutti leva su alcuni fattori di successo, descritti nelle prossime pagine.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3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/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Strategicamente, i nuovi gestori globali si impegneranno ad assumere i migliori “talenti” nei nuovi mercati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Quelli più lungimiranti, inizieranno a farlo molto presto,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per integrarli nell'organizzazione e poi ricollocarli al lavoro nei territori d’origine.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Inoltre, le politiche di remunerazione seguiranno molto le esigenze degli investitori piuttosto che quelle della società: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diventeranno fattori chiave per definirle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la soddisfazione dei clienti,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la qualità del servizio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e la capacità di innovare.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La trasparenza nei compensi dei manager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sarà anche fondamentale nel rapporto con gli investitori.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102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L’</a:t>
            </a:r>
            <a:r>
              <a:rPr lang="it-IT" sz="1200" kern="1200" dirty="0" err="1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asset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management è un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settore d’affari virtuale,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ma opera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ancora oggi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con un’infrastruttura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tecnologica relativamente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modesta,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mentre entro pochissimi anni la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tecnologia diventerà assolutamente critica per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tutte le aree del business: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per acquisire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clienti, raccogliere dati rilevanti sui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clienti esistenti e potenziali,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per aumentare l’efficienza e predisporre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la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reportistica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regolamentare e fiscale.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Contemporaneamente, il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rischio cibernetico diventerà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uno dei rischi principali,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come quello operativo, di mercato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e di performance.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Dunque, saranno necessarie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soluzioni IT adeguate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e potenti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Inoltre, da ultimo ma non ultimo,  sarà importante per i gestori riconquistare</a:t>
            </a:r>
            <a:r>
              <a:rPr lang="it-IT" sz="1200" dirty="0" smtClean="0">
                <a:cs typeface="Arial" charset="0"/>
              </a:rPr>
              <a:t> la fiducia del pubblico,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in particolare attraverso il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dirty="0" smtClean="0">
                <a:cs typeface="Arial" charset="0"/>
              </a:rPr>
              <a:t>messaggio dell’impatto sociale del valore generato per gli investitori.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0815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+mn-cs"/>
              </a:rPr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latin typeface="Calibri"/>
                <a:cs typeface="+mn-cs"/>
              </a:rPr>
              <a:t>È importante ricordare che u</a:t>
            </a:r>
            <a:r>
              <a:rPr lang="it-IT" sz="1200" dirty="0" smtClean="0">
                <a:cs typeface="+mn-cs"/>
              </a:rPr>
              <a:t>n</a:t>
            </a:r>
            <a:r>
              <a:rPr lang="it-IT" sz="1200" baseline="0" dirty="0" smtClean="0">
                <a:cs typeface="+mn-cs"/>
              </a:rPr>
              <a:t> ruolo essenziale sarà giocato dai social media. Tramite </a:t>
            </a:r>
            <a:r>
              <a:rPr lang="it-IT" sz="1200" dirty="0" smtClean="0">
                <a:cs typeface="+mn-cs"/>
              </a:rPr>
              <a:t>cellulari, i-</a:t>
            </a:r>
            <a:r>
              <a:rPr lang="it-IT" sz="1200" dirty="0" err="1" smtClean="0">
                <a:cs typeface="+mn-cs"/>
              </a:rPr>
              <a:t>phone</a:t>
            </a:r>
            <a:r>
              <a:rPr lang="it-IT" sz="1200" dirty="0" smtClean="0">
                <a:cs typeface="+mn-cs"/>
              </a:rPr>
              <a:t> e altri strumenti, si potranno ottenere tutte le informazioni utili per proporre poi i prodotti giusti ai clienti giusti.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Ciò avverrà, grazie a tecniche sempre più sofisticate,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identificando i bisogni emergenti del consumatore,</a:t>
            </a:r>
            <a:r>
              <a:rPr lang="it-IT" sz="1200" baseline="0" dirty="0" smtClean="0">
                <a:cs typeface="+mn-cs"/>
              </a:rPr>
              <a:t> anche attraverso</a:t>
            </a:r>
            <a:r>
              <a:rPr lang="it-IT" sz="1200" dirty="0" smtClean="0">
                <a:cs typeface="+mn-cs"/>
              </a:rPr>
              <a:t> l'interazione con gli stessi social media.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Da notare invece che moltissime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società di gestione oggi</a:t>
            </a:r>
            <a:r>
              <a:rPr lang="it-IT" sz="1200" baseline="0" dirty="0" smtClean="0">
                <a:cs typeface="+mn-cs"/>
              </a:rPr>
              <a:t> non sono attive</a:t>
            </a:r>
            <a:r>
              <a:rPr lang="it-IT" sz="1200" dirty="0" smtClean="0">
                <a:cs typeface="+mn-cs"/>
              </a:rPr>
              <a:t> </a:t>
            </a:r>
            <a:r>
              <a:rPr lang="it-IT" sz="1200" baseline="0" dirty="0" smtClean="0">
                <a:cs typeface="+mn-cs"/>
              </a:rPr>
              <a:t> sui </a:t>
            </a:r>
            <a:r>
              <a:rPr lang="it-IT" sz="1200" dirty="0" smtClean="0">
                <a:cs typeface="+mn-cs"/>
              </a:rPr>
              <a:t>social!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Inoltre, Big Data, cioè 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</a:t>
            </a:r>
            <a:r>
              <a:rPr lang="it-I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possibilità sempre più diffusa 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immagazzinare, gestire e analizzare grandi quantità </a:t>
            </a:r>
            <a:r>
              <a:rPr lang="it-IT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 dati,</a:t>
            </a:r>
            <a:r>
              <a:rPr lang="it-IT" sz="120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giocherà un ruolo sempre più importante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nella comprensione dei clienti</a:t>
            </a:r>
            <a:r>
              <a:rPr lang="it-IT" sz="1200" baseline="0" dirty="0" smtClean="0">
                <a:cs typeface="+mn-cs"/>
              </a:rPr>
              <a:t>.</a:t>
            </a:r>
            <a:endParaRPr lang="it-IT" sz="1200" dirty="0" smtClean="0"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+mn-cs"/>
              </a:rPr>
              <a:t>Non solo, consentirà anche di sistematizzare efficacemente</a:t>
            </a:r>
            <a:r>
              <a:rPr lang="it-IT" sz="1200" baseline="0" dirty="0" smtClean="0">
                <a:cs typeface="+mn-cs"/>
              </a:rPr>
              <a:t> </a:t>
            </a:r>
            <a:r>
              <a:rPr lang="it-IT" sz="1200" dirty="0" smtClean="0">
                <a:cs typeface="+mn-cs"/>
              </a:rPr>
              <a:t>i più diversi tipi di informazione a vantaggio del top management e delle funzioni commerciali.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dirty="0" smtClean="0"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31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 AUDIO</a:t>
            </a: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Un altro elemento importante da considerare è l'assottigliarsi dei margini delle commissioni.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Avere ottime infrastrutture di </a:t>
            </a:r>
            <a:r>
              <a:rPr lang="it-IT" sz="1200" dirty="0" err="1" smtClean="0">
                <a:cs typeface="Arial" charset="0"/>
              </a:rPr>
              <a:t>front</a:t>
            </a:r>
            <a:r>
              <a:rPr lang="it-IT" sz="1200" dirty="0" smtClean="0">
                <a:cs typeface="Arial" charset="0"/>
              </a:rPr>
              <a:t> e back office diventerà quindi cruciale,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e probabilmente ciò comporterà una sempre maggiore integrazione con le reti di vendita,</a:t>
            </a:r>
            <a:r>
              <a:rPr lang="it-IT" sz="1200" baseline="0" dirty="0" smtClean="0">
                <a:cs typeface="Arial" charset="0"/>
              </a:rPr>
              <a:t> nonché </a:t>
            </a:r>
            <a:r>
              <a:rPr lang="it-IT" sz="1200" dirty="0" smtClean="0">
                <a:cs typeface="Arial" charset="0"/>
              </a:rPr>
              <a:t>fusioni e joint-venture tra gestori e distributori.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Vi saranno cambiamenti anche nelle richieste dei clienti.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I prodotti per la gestione del rischio, in particolare quelli che mirano a evitare il rischio </a:t>
            </a:r>
            <a:r>
              <a:rPr lang="it-IT" sz="1200" dirty="0" err="1" smtClean="0">
                <a:cs typeface="Arial" charset="0"/>
              </a:rPr>
              <a:t>reputazionale</a:t>
            </a:r>
            <a:r>
              <a:rPr lang="it-IT" sz="1200" dirty="0" smtClean="0">
                <a:cs typeface="Arial" charset="0"/>
              </a:rPr>
              <a:t>,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dirty="0" smtClean="0">
                <a:cs typeface="Arial" charset="0"/>
              </a:rPr>
              <a:t>assumeranno peso maggiore per gli investitori istituzionali.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Poiché inoltre crescerà presso i clienti la consapevolezza della scarsità delle risorse naturali,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tenderanno a cambiare le loro strategie di investimento,</a:t>
            </a:r>
            <a:r>
              <a:rPr lang="it-IT" sz="1200" baseline="0" dirty="0" smtClean="0">
                <a:cs typeface="Arial" charset="0"/>
              </a:rPr>
              <a:t> orientandosi anche verso questo tipo di rischio.</a:t>
            </a:r>
            <a:endParaRPr lang="it-IT" sz="120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017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  <a:endParaRPr lang="it-IT" dirty="0" smtClean="0">
              <a:latin typeface="Garamond"/>
              <a:cs typeface="Garamond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dirty="0" smtClean="0">
              <a:latin typeface="Garamond"/>
              <a:cs typeface="Garamond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dirty="0" smtClean="0">
                <a:latin typeface="Garamond"/>
                <a:cs typeface="Garamond"/>
              </a:rPr>
              <a:t>Infine, la necessità di realizzare economie di scala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dirty="0" smtClean="0">
                <a:latin typeface="Garamond"/>
                <a:cs typeface="Garamond"/>
              </a:rPr>
              <a:t>attrarrà grandi società che oggi operano in altri settori.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dirty="0" smtClean="0">
                <a:latin typeface="Garamond"/>
                <a:cs typeface="Garamond"/>
              </a:rPr>
              <a:t>In Cina, questa evoluzione è già evidente. Pochi anni</a:t>
            </a:r>
            <a:r>
              <a:rPr lang="it-IT" baseline="0" dirty="0" smtClean="0">
                <a:latin typeface="Garamond"/>
                <a:cs typeface="Garamond"/>
              </a:rPr>
              <a:t> fa</a:t>
            </a:r>
            <a:r>
              <a:rPr lang="it-IT" dirty="0" smtClean="0">
                <a:latin typeface="Garamond"/>
                <a:cs typeface="Garamond"/>
              </a:rPr>
              <a:t> una piattaforma di pagamenti online, ha lanciato un fondo monetario, che ha avuto un enorme successo,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dirty="0" smtClean="0">
                <a:latin typeface="Garamond"/>
                <a:cs typeface="Garamond"/>
              </a:rPr>
              <a:t>legato</a:t>
            </a:r>
            <a:r>
              <a:rPr lang="it-IT" baseline="0" dirty="0" smtClean="0">
                <a:latin typeface="Garamond"/>
                <a:cs typeface="Garamond"/>
              </a:rPr>
              <a:t> soprattutto </a:t>
            </a:r>
            <a:r>
              <a:rPr lang="it-IT" dirty="0" smtClean="0">
                <a:latin typeface="Garamond"/>
                <a:cs typeface="Garamond"/>
              </a:rPr>
              <a:t>alla fiducia del pubblico</a:t>
            </a:r>
            <a:r>
              <a:rPr lang="it-IT" baseline="0" dirty="0" smtClean="0">
                <a:latin typeface="Garamond"/>
                <a:cs typeface="Garamond"/>
              </a:rPr>
              <a:t> verso l’azienda e la sua proposta.</a:t>
            </a:r>
            <a:endParaRPr lang="it-IT" dirty="0" smtClean="0">
              <a:latin typeface="Garamond"/>
              <a:cs typeface="Garamond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dirty="0" smtClean="0">
                <a:latin typeface="Calibri"/>
                <a:cs typeface="Garamond"/>
              </a:rPr>
              <a:t>È importante che i gestori non sottovalutino </a:t>
            </a:r>
            <a:r>
              <a:rPr lang="it-IT" dirty="0" smtClean="0">
                <a:latin typeface="Garamond"/>
                <a:cs typeface="Garamond"/>
              </a:rPr>
              <a:t>la tecnologia cellulare per</a:t>
            </a:r>
            <a:r>
              <a:rPr lang="it-IT" baseline="0" dirty="0" smtClean="0">
                <a:latin typeface="Garamond"/>
                <a:cs typeface="Garamond"/>
              </a:rPr>
              <a:t> la</a:t>
            </a:r>
            <a:r>
              <a:rPr lang="it-IT" dirty="0" smtClean="0">
                <a:latin typeface="Garamond"/>
                <a:cs typeface="Garamond"/>
              </a:rPr>
              <a:t> distribuzione e la comunicazione</a:t>
            </a:r>
            <a:r>
              <a:rPr lang="it-IT" baseline="0" dirty="0" smtClean="0">
                <a:latin typeface="Garamond"/>
                <a:cs typeface="Garamond"/>
              </a:rPr>
              <a:t> dei loro prodotti e servizi:</a:t>
            </a:r>
            <a:endParaRPr lang="it-IT" dirty="0" smtClean="0">
              <a:latin typeface="Garamond"/>
              <a:cs typeface="Garamond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dirty="0" smtClean="0">
                <a:latin typeface="Garamond"/>
                <a:cs typeface="Garamond"/>
              </a:rPr>
              <a:t>questo potrebbe infatti spianare la strada a nuovi concorrenti.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dirty="0" smtClean="0">
                <a:latin typeface="Garamond"/>
                <a:cs typeface="Garamond"/>
              </a:rPr>
              <a:t>Primi fra tutti, ovviamente, le società tecnologiche o i social</a:t>
            </a:r>
            <a:r>
              <a:rPr lang="it-IT" baseline="0" dirty="0" smtClean="0">
                <a:latin typeface="Garamond"/>
                <a:cs typeface="Garamond"/>
              </a:rPr>
              <a:t> </a:t>
            </a:r>
            <a:r>
              <a:rPr lang="it-IT" dirty="0" smtClean="0">
                <a:latin typeface="Garamond"/>
                <a:cs typeface="Garamond"/>
              </a:rPr>
              <a:t>media,</a:t>
            </a:r>
            <a:r>
              <a:rPr lang="it-IT" baseline="0" dirty="0" smtClean="0">
                <a:latin typeface="Garamond"/>
                <a:cs typeface="Garamond"/>
              </a:rPr>
              <a:t> </a:t>
            </a:r>
            <a:r>
              <a:rPr lang="it-IT" dirty="0" smtClean="0">
                <a:latin typeface="Garamond"/>
                <a:cs typeface="Garamond"/>
              </a:rPr>
              <a:t>che potrebbero combinare la loro enorme diffusione</a:t>
            </a:r>
            <a:r>
              <a:rPr lang="it-IT" baseline="0" dirty="0" smtClean="0">
                <a:latin typeface="Garamond"/>
                <a:cs typeface="Garamond"/>
              </a:rPr>
              <a:t> </a:t>
            </a:r>
            <a:r>
              <a:rPr lang="it-IT" dirty="0" smtClean="0">
                <a:latin typeface="Garamond"/>
                <a:cs typeface="Garamond"/>
              </a:rPr>
              <a:t>e</a:t>
            </a:r>
            <a:r>
              <a:rPr lang="it-IT" baseline="0" dirty="0" smtClean="0">
                <a:latin typeface="Garamond"/>
                <a:cs typeface="Garamond"/>
              </a:rPr>
              <a:t> </a:t>
            </a:r>
            <a:r>
              <a:rPr lang="it-IT" dirty="0" smtClean="0">
                <a:latin typeface="Garamond"/>
                <a:cs typeface="Garamond"/>
              </a:rPr>
              <a:t>influenza con alleanze strategiche per lanciare nuovi</a:t>
            </a:r>
            <a:r>
              <a:rPr lang="it-IT" baseline="0" dirty="0" smtClean="0">
                <a:latin typeface="Garamond"/>
                <a:cs typeface="Garamond"/>
              </a:rPr>
              <a:t> servizi integrati.</a:t>
            </a:r>
            <a:endParaRPr lang="it-IT" dirty="0" smtClean="0">
              <a:latin typeface="Garamond"/>
              <a:cs typeface="Garamond"/>
            </a:endParaRP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7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21/11/2018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0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21/11/2018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21/11/2018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93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21/11/2018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46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21/11/2018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25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21/11/2018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942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21/11/2018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29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21/11/2018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86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21/11/2018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187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19">
            <a:extLst>
              <a:ext uri="{FF2B5EF4-FFF2-40B4-BE49-F238E27FC236}">
                <a16:creationId xmlns:a16="http://schemas.microsoft.com/office/drawing/2014/main" id="{79385AC6-A2B3-4021-BD72-791421DCEE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21711" y="1037950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7C39B2CD-E6BE-4DE1-A886-9DD76ED17A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flipH="1">
            <a:off x="729554" y="1037950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0" name="Segnaposto testo 19">
            <a:extLst>
              <a:ext uri="{FF2B5EF4-FFF2-40B4-BE49-F238E27FC236}">
                <a16:creationId xmlns:a16="http://schemas.microsoft.com/office/drawing/2014/main" id="{45FECD9B-6A25-43FA-B234-0E05658BE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6014" y="1122974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Segnaposto immagine 3">
            <a:extLst>
              <a:ext uri="{FF2B5EF4-FFF2-40B4-BE49-F238E27FC236}">
                <a16:creationId xmlns:a16="http://schemas.microsoft.com/office/drawing/2014/main" id="{B9356514-9BD6-4AE4-B724-EC87B101CBD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6483857" y="1122974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2" name="Segnaposto testo 19">
            <a:extLst>
              <a:ext uri="{FF2B5EF4-FFF2-40B4-BE49-F238E27FC236}">
                <a16:creationId xmlns:a16="http://schemas.microsoft.com/office/drawing/2014/main" id="{74325C9B-CA40-4187-ADB7-2FC431A0EC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21711" y="3776157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3" name="Segnaposto immagine 3">
            <a:extLst>
              <a:ext uri="{FF2B5EF4-FFF2-40B4-BE49-F238E27FC236}">
                <a16:creationId xmlns:a16="http://schemas.microsoft.com/office/drawing/2014/main" id="{8035426F-B3E7-4F22-9B5D-78A44BEA9F2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flipH="1">
            <a:off x="729554" y="3776157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4" name="Segnaposto testo 19">
            <a:extLst>
              <a:ext uri="{FF2B5EF4-FFF2-40B4-BE49-F238E27FC236}">
                <a16:creationId xmlns:a16="http://schemas.microsoft.com/office/drawing/2014/main" id="{9CE9ED9C-25DF-4671-A836-0F1AC0EBEF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76014" y="3861181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5" name="Segnaposto immagine 3">
            <a:extLst>
              <a:ext uri="{FF2B5EF4-FFF2-40B4-BE49-F238E27FC236}">
                <a16:creationId xmlns:a16="http://schemas.microsoft.com/office/drawing/2014/main" id="{0AD52653-42A4-424F-B1D4-E8CC7B0BB4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 flipH="1">
            <a:off x="6483857" y="3861181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602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5992486F-1F4F-4134-B0D9-303A27565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436" y="861754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3" name="Segnaposto testo 19">
            <a:extLst>
              <a:ext uri="{FF2B5EF4-FFF2-40B4-BE49-F238E27FC236}">
                <a16:creationId xmlns:a16="http://schemas.microsoft.com/office/drawing/2014/main" id="{5114F84A-C927-40DB-9548-17B831BA8D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436" y="4091940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605B206-8EC2-4B2F-B166-FCD009CD862E}"/>
              </a:ext>
            </a:extLst>
          </p:cNvPr>
          <p:cNvCxnSpPr>
            <a:cxnSpLocks/>
          </p:cNvCxnSpPr>
          <p:nvPr userDrawn="1"/>
        </p:nvCxnSpPr>
        <p:spPr>
          <a:xfrm>
            <a:off x="0" y="3536779"/>
            <a:ext cx="1202851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immagine 7">
            <a:extLst>
              <a:ext uri="{FF2B5EF4-FFF2-40B4-BE49-F238E27FC236}">
                <a16:creationId xmlns:a16="http://schemas.microsoft.com/office/drawing/2014/main" id="{106FAF5C-F3E2-439D-A23C-A25ACDAC9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560" y="573580"/>
            <a:ext cx="4599709" cy="6126480"/>
          </a:xfrm>
          <a:prstGeom prst="flowChartDelay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47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21/11/2018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53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21/11/2018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31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21/11/2018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0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21/11/2018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63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21/11/2018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50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21/11/2018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21/11/2018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21/11/2018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46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A67048-8DE2-40E6-8AFC-3B04CF619662}" type="datetimeFigureOut">
              <a:rPr lang="it-IT" smtClean="0"/>
              <a:pPr/>
              <a:t>21/11/2018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648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66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pexels.com/photo/ball-ball-shaped-blur-bubble-302743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xels.com/photo/mountains-clouds-historical-great-wall-of-china-19872/" TargetMode="External"/><Relationship Id="rId3" Type="http://schemas.openxmlformats.org/officeDocument/2006/relationships/image" Target="../media/image7.jpeg"/><Relationship Id="rId7" Type="http://schemas.openxmlformats.org/officeDocument/2006/relationships/hyperlink" Target="https://www.pexels.com/photo/macbook-pro-beside-spiral-notebook-669616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pexels.com/photo/group-of-penguins-on-ice-46235/" TargetMode="External"/><Relationship Id="rId11" Type="http://schemas.openxmlformats.org/officeDocument/2006/relationships/image" Target="../media/image10.jpeg"/><Relationship Id="rId5" Type="http://schemas.openxmlformats.org/officeDocument/2006/relationships/hyperlink" Target="https://www.pexels.com/photo/bird-pattern-colorful-green-45911" TargetMode="External"/><Relationship Id="rId10" Type="http://schemas.openxmlformats.org/officeDocument/2006/relationships/image" Target="../media/image9.jpeg"/><Relationship Id="rId4" Type="http://schemas.openxmlformats.org/officeDocument/2006/relationships/hyperlink" Target="https://www.pexels.com/photo/light-colorful-colourful-blur-20721/" TargetMode="External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pexels.com/photo/light-creative-abstract-colorful-134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pexels.com/photo/light-colorful-colourful-blur-20721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pexels.com/photo/group-of-penguins-on-ice-46235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hyperlink" Target="https://www.pexels.com/photo/clouds-dawn-dusk-electricity-157039/" TargetMode="Externa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jpeg"/><Relationship Id="rId4" Type="http://schemas.openxmlformats.org/officeDocument/2006/relationships/hyperlink" Target="https://www.pexels.com/photo/person-holding-black-twist-pen-93895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E6EAE5D-D554-4C29-BFCC-8FB07C1A4B42}"/>
              </a:ext>
            </a:extLst>
          </p:cNvPr>
          <p:cNvSpPr/>
          <p:nvPr/>
        </p:nvSpPr>
        <p:spPr>
          <a:xfrm>
            <a:off x="0" y="1605280"/>
            <a:ext cx="12192000" cy="39014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0E21B82-D5FE-4693-A1B5-F7CAB16976A4}"/>
              </a:ext>
            </a:extLst>
          </p:cNvPr>
          <p:cNvSpPr/>
          <p:nvPr/>
        </p:nvSpPr>
        <p:spPr>
          <a:xfrm>
            <a:off x="0" y="1605280"/>
            <a:ext cx="12192000" cy="21285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itardo 7">
            <a:extLst>
              <a:ext uri="{FF2B5EF4-FFF2-40B4-BE49-F238E27FC236}">
                <a16:creationId xmlns:a16="http://schemas.microsoft.com/office/drawing/2014/main" id="{B7123CEB-155E-4C7B-8A86-118048044F1A}"/>
              </a:ext>
            </a:extLst>
          </p:cNvPr>
          <p:cNvSpPr/>
          <p:nvPr/>
        </p:nvSpPr>
        <p:spPr>
          <a:xfrm rot="5400000">
            <a:off x="3145457" y="-598667"/>
            <a:ext cx="2743201" cy="9034118"/>
          </a:xfrm>
          <a:prstGeom prst="flowChartDelay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3600" b="1" dirty="0" smtClean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L'importanza della diversificazione di portafoglio nell'ottica della protezione del cliente </a:t>
            </a:r>
            <a:endParaRPr lang="it-IT" sz="3600" b="1" dirty="0">
              <a:solidFill>
                <a:schemeClr val="tx2">
                  <a:lumMod val="75000"/>
                </a:schemeClr>
              </a:solidFill>
              <a:latin typeface="Articulate Light" panose="02000503040000020004" pitchFamily="2" charset="0"/>
            </a:endParaRPr>
          </a:p>
          <a:p>
            <a:pPr algn="ctr"/>
            <a:r>
              <a:rPr lang="it-IT" sz="3600" b="1" dirty="0" smtClean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I nuovi gestori globali</a:t>
            </a:r>
            <a:endParaRPr lang="it-IT" sz="3600" b="1" dirty="0">
              <a:solidFill>
                <a:schemeClr val="tx2">
                  <a:lumMod val="75000"/>
                </a:schemeClr>
              </a:solidFill>
              <a:latin typeface="Articulate Light" panose="02000503040000020004" pitchFamily="2" charset="0"/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AC420FA-A18E-4CB2-BAB3-A63E3EC1ED91}"/>
              </a:ext>
            </a:extLst>
          </p:cNvPr>
          <p:cNvCxnSpPr/>
          <p:nvPr/>
        </p:nvCxnSpPr>
        <p:spPr>
          <a:xfrm>
            <a:off x="0" y="3733800"/>
            <a:ext cx="7772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3974546-CBAC-4664-9B03-882C9DC135E3}"/>
              </a:ext>
            </a:extLst>
          </p:cNvPr>
          <p:cNvCxnSpPr>
            <a:cxnSpLocks/>
          </p:cNvCxnSpPr>
          <p:nvPr/>
        </p:nvCxnSpPr>
        <p:spPr>
          <a:xfrm>
            <a:off x="11559396" y="3733800"/>
            <a:ext cx="632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magine correlata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01774"/>
            <a:ext cx="4331898" cy="381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3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0" y="395531"/>
            <a:ext cx="8146283" cy="22265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9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Nuovi mercati e nuove responsabilità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6" name="Goccia 15">
            <a:extLst>
              <a:ext uri="{FF2B5EF4-FFF2-40B4-BE49-F238E27FC236}">
                <a16:creationId xmlns:a16="http://schemas.microsoft.com/office/drawing/2014/main" id="{CAACC758-F1BB-41E1-A77A-2FC8748E68BC}"/>
              </a:ext>
            </a:extLst>
          </p:cNvPr>
          <p:cNvSpPr/>
          <p:nvPr/>
        </p:nvSpPr>
        <p:spPr>
          <a:xfrm rot="2700000">
            <a:off x="-2281607" y="5305277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-4364358" y="-32577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 smtClean="0"/>
              <a:t>Note sviluppo</a:t>
            </a:r>
          </a:p>
          <a:p>
            <a:endParaRPr lang="it-IT" sz="1400" b="1" dirty="0"/>
          </a:p>
          <a:p>
            <a:r>
              <a:rPr lang="it-IT" sz="1400" dirty="0" smtClean="0"/>
              <a:t>https://www.pexels.com/photo/mountains-clouds-historical-great-wall-of-china-19872/</a:t>
            </a:r>
            <a:endParaRPr lang="it-IT" sz="1400" dirty="0"/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</p:txBody>
      </p:sp>
      <p:sp>
        <p:nvSpPr>
          <p:cNvPr id="61" name="Elaborazione 60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0" y="5027772"/>
            <a:ext cx="8084128" cy="1830228"/>
          </a:xfrm>
          <a:prstGeom prst="flowChart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1" name="Rettangolo arrotondato 70"/>
          <p:cNvSpPr/>
          <p:nvPr/>
        </p:nvSpPr>
        <p:spPr>
          <a:xfrm>
            <a:off x="6978964" y="1179363"/>
            <a:ext cx="983935" cy="5922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2-3</a:t>
            </a:r>
            <a:endParaRPr lang="it-IT" dirty="0"/>
          </a:p>
        </p:txBody>
      </p:sp>
      <p:sp>
        <p:nvSpPr>
          <p:cNvPr id="79" name="Rettangolo arrotondato 78"/>
          <p:cNvSpPr/>
          <p:nvPr/>
        </p:nvSpPr>
        <p:spPr>
          <a:xfrm>
            <a:off x="7172325" y="5134840"/>
            <a:ext cx="485775" cy="3896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  <p:sp>
        <p:nvSpPr>
          <p:cNvPr id="86" name="Rettangolo arrotondato 85"/>
          <p:cNvSpPr/>
          <p:nvPr/>
        </p:nvSpPr>
        <p:spPr>
          <a:xfrm>
            <a:off x="7242764" y="2816482"/>
            <a:ext cx="385896" cy="3925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1200151" y="1180398"/>
            <a:ext cx="59055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  <a:t>Mercati  emergenti: </a:t>
            </a:r>
            <a:r>
              <a:rPr lang="it-IT" sz="2200" b="1" dirty="0" smtClean="0">
                <a:solidFill>
                  <a:schemeClr val="tx2">
                    <a:lumMod val="75000"/>
                  </a:schemeClr>
                </a:solidFill>
              </a:rPr>
              <a:t>Cina</a:t>
            </a:r>
          </a:p>
          <a:p>
            <a: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  <a:t>Milioni di nuovi clienti del risparmio gestito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943850" y="488731"/>
            <a:ext cx="4333875" cy="6369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CasellaDiTesto 51"/>
          <p:cNvSpPr txBox="1"/>
          <p:nvPr/>
        </p:nvSpPr>
        <p:spPr>
          <a:xfrm>
            <a:off x="1352550" y="5895975"/>
            <a:ext cx="6153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>
                <a:solidFill>
                  <a:srgbClr val="18697C"/>
                </a:solidFill>
                <a:cs typeface="Arial" charset="0"/>
              </a:rPr>
              <a:t>Far comprendere le proposte</a:t>
            </a:r>
          </a:p>
          <a:p>
            <a:r>
              <a:rPr lang="it-IT" sz="2200" dirty="0" smtClean="0">
                <a:solidFill>
                  <a:srgbClr val="18697C"/>
                </a:solidFill>
                <a:cs typeface="Arial" charset="0"/>
              </a:rPr>
              <a:t>e costruire soluzioni ad hoc </a:t>
            </a:r>
            <a:r>
              <a:rPr lang="it-IT" sz="2200" dirty="0" smtClean="0">
                <a:solidFill>
                  <a:srgbClr val="18697C"/>
                </a:solidFill>
                <a:cs typeface="Arial" charset="0"/>
                <a:sym typeface="Wingdings" pitchFamily="2" charset="2"/>
              </a:rPr>
              <a:t> </a:t>
            </a:r>
            <a:r>
              <a:rPr lang="it-IT" sz="2200" b="1" dirty="0" smtClean="0">
                <a:solidFill>
                  <a:srgbClr val="18697C"/>
                </a:solidFill>
                <a:cs typeface="Arial" charset="0"/>
                <a:sym typeface="Wingdings" pitchFamily="2" charset="2"/>
              </a:rPr>
              <a:t>fiducia</a:t>
            </a:r>
            <a:endParaRPr lang="it-IT" sz="2200" b="1" dirty="0">
              <a:solidFill>
                <a:srgbClr val="18697C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1162050" y="658511"/>
            <a:ext cx="554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Crescita  imponente delle attività</a:t>
            </a:r>
          </a:p>
        </p:txBody>
      </p:sp>
      <p:sp>
        <p:nvSpPr>
          <p:cNvPr id="27" name="Rettangolo arrotondato 26"/>
          <p:cNvSpPr/>
          <p:nvPr/>
        </p:nvSpPr>
        <p:spPr>
          <a:xfrm>
            <a:off x="6549869" y="606567"/>
            <a:ext cx="263082" cy="4256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75" name="Rettangolo arrotondato 74"/>
          <p:cNvSpPr/>
          <p:nvPr/>
        </p:nvSpPr>
        <p:spPr>
          <a:xfrm>
            <a:off x="278194" y="3358036"/>
            <a:ext cx="655255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5-7</a:t>
            </a:r>
            <a:endParaRPr lang="it-IT" dirty="0"/>
          </a:p>
        </p:txBody>
      </p:sp>
      <p:sp>
        <p:nvSpPr>
          <p:cNvPr id="40" name="Rettangolo arrotondato 39"/>
          <p:cNvSpPr/>
          <p:nvPr/>
        </p:nvSpPr>
        <p:spPr>
          <a:xfrm>
            <a:off x="144845" y="5962650"/>
            <a:ext cx="911445" cy="50121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9-10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1066800" y="2887361"/>
            <a:ext cx="5602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Importanti responsabilità per i gestori!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1352551" y="3418446"/>
            <a:ext cx="5905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  <a:t>Fondamentale:</a:t>
            </a:r>
          </a:p>
          <a:p>
            <a: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  <a:t>Illustrare chiaramente le proposte</a:t>
            </a:r>
          </a:p>
          <a:p>
            <a: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  <a:t>Piena trasparenza su costi e commissioni</a:t>
            </a:r>
          </a:p>
          <a:p>
            <a:endParaRPr lang="it-IT" sz="22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Goccia 31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1083549" y="3839175"/>
            <a:ext cx="189585" cy="223409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Goccia 33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1102599" y="4239225"/>
            <a:ext cx="189585" cy="223409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933450" y="5325761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Rapportarsi con clienti inesperti</a:t>
            </a:r>
          </a:p>
        </p:txBody>
      </p:sp>
    </p:spTree>
    <p:extLst>
      <p:ext uri="{BB962C8B-B14F-4D97-AF65-F5344CB8AC3E}">
        <p14:creationId xmlns:p14="http://schemas.microsoft.com/office/powerpoint/2010/main" val="15368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aborazione 29">
            <a:extLst>
              <a:ext uri="{FF2B5EF4-FFF2-40B4-BE49-F238E27FC236}">
                <a16:creationId xmlns:a16="http://schemas.microsoft.com/office/drawing/2014/main" id="{8AA135C1-60F5-41E3-BC26-F98C1F4A1A9A}"/>
              </a:ext>
            </a:extLst>
          </p:cNvPr>
          <p:cNvSpPr/>
          <p:nvPr/>
        </p:nvSpPr>
        <p:spPr>
          <a:xfrm>
            <a:off x="0" y="3372798"/>
            <a:ext cx="8816196" cy="3485202"/>
          </a:xfrm>
          <a:prstGeom prst="flowChartProcess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0" y="446628"/>
            <a:ext cx="8212347" cy="3485202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10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Le sfide del futuro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10242508" y="31658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>
            <a:lum contrast="-20000"/>
          </a:blip>
          <a:stretch>
            <a:fillRect/>
          </a:stretch>
        </p:blipFill>
        <p:spPr bwMode="auto">
          <a:xfrm rot="5400000">
            <a:off x="6259563" y="925568"/>
            <a:ext cx="6416567" cy="5448302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arrotondato 27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>
                <a:hlinkClick r:id="rId4"/>
              </a:rPr>
              <a:t>https://www.pexels.com/photo/ball-ball-shaped-blur-bubble-302743/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Contrasto -20%</a:t>
            </a:r>
            <a:endParaRPr lang="it-IT" sz="14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781050" y="840353"/>
            <a:ext cx="5810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I gestori devono  saper generare un impatto sociale positivo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552081" y="1905000"/>
            <a:ext cx="2476869" cy="10131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Soddisfare gli investitori</a:t>
            </a:r>
          </a:p>
          <a:p>
            <a:pPr algn="ctr"/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0" y="920333"/>
            <a:ext cx="610679" cy="414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5522385" y="3893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2740811" y="1728326"/>
            <a:ext cx="414921" cy="3073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3714381" y="1905000"/>
            <a:ext cx="2476869" cy="10131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Soddisfare i decisori pubblici</a:t>
            </a:r>
            <a:endParaRPr lang="it-IT" dirty="0"/>
          </a:p>
        </p:txBody>
      </p:sp>
      <p:sp>
        <p:nvSpPr>
          <p:cNvPr id="46" name="Rettangolo arrotondato 45"/>
          <p:cNvSpPr/>
          <p:nvPr/>
        </p:nvSpPr>
        <p:spPr>
          <a:xfrm>
            <a:off x="5810251" y="1695254"/>
            <a:ext cx="476250" cy="3811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6610351" y="3238303"/>
            <a:ext cx="405304" cy="38776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6" name="Rettangolo arrotondato 25"/>
          <p:cNvSpPr/>
          <p:nvPr/>
        </p:nvSpPr>
        <p:spPr>
          <a:xfrm>
            <a:off x="0" y="4293279"/>
            <a:ext cx="476250" cy="3811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27" name="Rettangolo 26"/>
          <p:cNvSpPr/>
          <p:nvPr/>
        </p:nvSpPr>
        <p:spPr>
          <a:xfrm>
            <a:off x="642069" y="4367050"/>
            <a:ext cx="2476869" cy="74098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r>
              <a:rPr lang="it-IT" dirty="0" smtClean="0"/>
              <a:t>Strategie coerenti</a:t>
            </a:r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3925614" y="4351284"/>
            <a:ext cx="2490952" cy="7567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Integrità verso </a:t>
            </a:r>
            <a:br>
              <a:rPr lang="it-IT" dirty="0" smtClean="0"/>
            </a:br>
            <a:r>
              <a:rPr lang="it-IT" dirty="0" smtClean="0"/>
              <a:t>i clienti</a:t>
            </a:r>
          </a:p>
          <a:p>
            <a:pPr algn="ctr"/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6563711" y="4353714"/>
            <a:ext cx="476250" cy="3811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7087258" y="5593935"/>
            <a:ext cx="476250" cy="3811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36" name="Rettangolo 35"/>
          <p:cNvSpPr/>
          <p:nvPr/>
        </p:nvSpPr>
        <p:spPr>
          <a:xfrm>
            <a:off x="685431" y="3112372"/>
            <a:ext cx="6058269" cy="727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 smtClean="0">
                <a:solidFill>
                  <a:schemeClr val="tx1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Riconoscere i cambiamenti  in atto </a:t>
            </a:r>
            <a:br>
              <a:rPr lang="it-IT" sz="2400" b="1" dirty="0" smtClean="0">
                <a:solidFill>
                  <a:schemeClr val="tx1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</a:br>
            <a:r>
              <a:rPr lang="it-IT" sz="2400" b="1" dirty="0" smtClean="0">
                <a:solidFill>
                  <a:schemeClr val="tx1"/>
                </a:solidFill>
                <a:latin typeface="Tempus Sans ITC" panose="04020404030D07020202" pitchFamily="82" charset="0"/>
                <a:cs typeface="Gisha" panose="020B0502040204020203" pitchFamily="34" charset="-79"/>
                <a:sym typeface="Wingdings" pitchFamily="2" charset="2"/>
              </a:rPr>
              <a:t> attuare strategie di successo </a:t>
            </a:r>
            <a:endParaRPr lang="it-IT" sz="2400" b="1" dirty="0">
              <a:solidFill>
                <a:schemeClr val="tx1"/>
              </a:solidFill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37" name="Croce 36"/>
          <p:cNvSpPr/>
          <p:nvPr/>
        </p:nvSpPr>
        <p:spPr>
          <a:xfrm>
            <a:off x="3358052" y="4540433"/>
            <a:ext cx="394138" cy="378373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/>
          <p:cNvSpPr/>
          <p:nvPr/>
        </p:nvSpPr>
        <p:spPr>
          <a:xfrm>
            <a:off x="1781504" y="5927828"/>
            <a:ext cx="3878318" cy="74098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r>
              <a:rPr lang="it-IT" dirty="0" smtClean="0"/>
              <a:t>Creazione di marchi di qualità, credibili per gli investitori</a:t>
            </a:r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/>
          </a:p>
        </p:txBody>
      </p:sp>
      <p:sp>
        <p:nvSpPr>
          <p:cNvPr id="41" name="Uguale 40"/>
          <p:cNvSpPr/>
          <p:nvPr/>
        </p:nvSpPr>
        <p:spPr>
          <a:xfrm>
            <a:off x="3247691" y="5360268"/>
            <a:ext cx="646386" cy="394138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olo isoscele 2">
            <a:extLst>
              <a:ext uri="{FF2B5EF4-FFF2-40B4-BE49-F238E27FC236}">
                <a16:creationId xmlns:a16="http://schemas.microsoft.com/office/drawing/2014/main" id="{1C682728-B298-4E1A-9422-94E0141E32B7}"/>
              </a:ext>
            </a:extLst>
          </p:cNvPr>
          <p:cNvSpPr/>
          <p:nvPr/>
        </p:nvSpPr>
        <p:spPr>
          <a:xfrm rot="10800000">
            <a:off x="0" y="476250"/>
            <a:ext cx="12192000" cy="6381750"/>
          </a:xfrm>
          <a:prstGeom prst="triangle">
            <a:avLst>
              <a:gd name="adj" fmla="val 72813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11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i Baiti" panose="03000500000000000000" pitchFamily="66" charset="0"/>
              <a:ea typeface="Microsoft Yi Baiti" panose="03000500000000000000" pitchFamily="66" charset="0"/>
              <a:cs typeface="+mn-cs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L’esperto risponde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D335602E-1140-4CB3-BBA8-A2483E5692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772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it-IT" i="1" dirty="0" smtClean="0">
                <a:cs typeface="Arial" charset="0"/>
              </a:rPr>
              <a:t>Che ruolo avrà il marchio per i gestori  a livello globale?</a:t>
            </a:r>
          </a:p>
          <a:p>
            <a:pPr algn="just">
              <a:lnSpc>
                <a:spcPct val="120000"/>
              </a:lnSpc>
              <a:defRPr/>
            </a:pPr>
            <a:endParaRPr lang="it-IT" dirty="0">
              <a:cs typeface="Arial" charset="0"/>
            </a:endParaRPr>
          </a:p>
        </p:txBody>
      </p:sp>
      <p:sp>
        <p:nvSpPr>
          <p:cNvPr id="14" name="Segnaposto testo 7">
            <a:extLst>
              <a:ext uri="{FF2B5EF4-FFF2-40B4-BE49-F238E27FC236}">
                <a16:creationId xmlns:a16="http://schemas.microsoft.com/office/drawing/2014/main" id="{1D2A209F-5314-4ED3-BA8B-D41B28EBDE4F}"/>
              </a:ext>
            </a:extLst>
          </p:cNvPr>
          <p:cNvSpPr txBox="1">
            <a:spLocks/>
          </p:cNvSpPr>
          <p:nvPr/>
        </p:nvSpPr>
        <p:spPr>
          <a:xfrm>
            <a:off x="3376241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i="1" dirty="0" smtClean="0">
                <a:ea typeface="+mj-ea"/>
                <a:cs typeface="Arial" charset="0"/>
              </a:rPr>
              <a:t>Come muteranno le politiche del personale?</a:t>
            </a:r>
            <a:endParaRPr lang="it-IT" i="1" dirty="0">
              <a:ea typeface="+mj-ea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sha" panose="020B0502040204020203" pitchFamily="34" charset="-79"/>
              <a:ea typeface="+mn-ea"/>
              <a:cs typeface="Gisha" panose="020B0502040204020203" pitchFamily="34" charset="-79"/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3AAED16F-D11B-4E11-9EBC-632F9541F99C}"/>
              </a:ext>
            </a:extLst>
          </p:cNvPr>
          <p:cNvSpPr txBox="1">
            <a:spLocks/>
          </p:cNvSpPr>
          <p:nvPr/>
        </p:nvSpPr>
        <p:spPr>
          <a:xfrm>
            <a:off x="6066377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i="1" dirty="0" smtClean="0">
                <a:ea typeface="+mj-ea"/>
                <a:cs typeface="Arial" charset="0"/>
              </a:rPr>
              <a:t>Quale  impatto avrà la tecnologia per i gestori del futuro?</a:t>
            </a:r>
            <a:endParaRPr lang="it-IT" i="1" dirty="0">
              <a:ea typeface="+mj-ea"/>
              <a:cs typeface="Arial" charset="0"/>
            </a:endParaRPr>
          </a:p>
        </p:txBody>
      </p:sp>
      <p:sp>
        <p:nvSpPr>
          <p:cNvPr id="21" name="Segnaposto testo 7">
            <a:extLst>
              <a:ext uri="{FF2B5EF4-FFF2-40B4-BE49-F238E27FC236}">
                <a16:creationId xmlns:a16="http://schemas.microsoft.com/office/drawing/2014/main" id="{E9D34C42-C371-4B24-AF88-175848429470}"/>
              </a:ext>
            </a:extLst>
          </p:cNvPr>
          <p:cNvSpPr txBox="1">
            <a:spLocks/>
          </p:cNvSpPr>
          <p:nvPr/>
        </p:nvSpPr>
        <p:spPr>
          <a:xfrm>
            <a:off x="8886683" y="92264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i="1" dirty="0" smtClean="0">
                <a:cs typeface="Arial" charset="0"/>
              </a:rPr>
              <a:t>Quali  sfide pone il rapporto con la clientela dei mercati emergenti?</a:t>
            </a:r>
            <a:endParaRPr lang="it-IT" i="1" dirty="0">
              <a:cs typeface="Arial" charset="0"/>
            </a:endParaRP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030E7601-1BCD-4147-A51C-33FE13621765}"/>
              </a:ext>
            </a:extLst>
          </p:cNvPr>
          <p:cNvSpPr txBox="1">
            <a:spLocks/>
          </p:cNvSpPr>
          <p:nvPr/>
        </p:nvSpPr>
        <p:spPr>
          <a:xfrm>
            <a:off x="544810" y="3166710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it-IT" dirty="0" smtClean="0">
                <a:cs typeface="Arial" charset="0"/>
              </a:rPr>
              <a:t>Il marchio sarà importantissimo per assicurarsi visibilità e credibilità, ai fini della raccolta di capitali e anche per  poter stringere alleanze strategiche.</a:t>
            </a:r>
            <a:endParaRPr lang="it-IT" dirty="0">
              <a:cs typeface="Arial" charset="0"/>
            </a:endParaRPr>
          </a:p>
        </p:txBody>
      </p:sp>
      <p:sp>
        <p:nvSpPr>
          <p:cNvPr id="15" name="Segnaposto testo 7">
            <a:extLst>
              <a:ext uri="{FF2B5EF4-FFF2-40B4-BE49-F238E27FC236}">
                <a16:creationId xmlns:a16="http://schemas.microsoft.com/office/drawing/2014/main" id="{2FBEB95A-A70B-4CAE-9849-97A449015A12}"/>
              </a:ext>
            </a:extLst>
          </p:cNvPr>
          <p:cNvSpPr txBox="1">
            <a:spLocks/>
          </p:cNvSpPr>
          <p:nvPr/>
        </p:nvSpPr>
        <p:spPr>
          <a:xfrm>
            <a:off x="3307260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Sarà necessario assumere “talenti” da inserire nei mercati locali. Le remunerazioni, in particolare dei manager non terranno solo conto della performance finanziaria, ma anche della qualità erogata e percepita, e dovranno essere improntate a trasparenza</a:t>
            </a:r>
            <a:endParaRPr lang="it-IT" dirty="0">
              <a:cs typeface="Arial" charset="0"/>
            </a:endParaRPr>
          </a:p>
        </p:txBody>
      </p:sp>
      <p:sp>
        <p:nvSpPr>
          <p:cNvPr id="18" name="Segnaposto testo 7">
            <a:extLst>
              <a:ext uri="{FF2B5EF4-FFF2-40B4-BE49-F238E27FC236}">
                <a16:creationId xmlns:a16="http://schemas.microsoft.com/office/drawing/2014/main" id="{07E1536A-CBFB-41AD-9122-A925A67AB611}"/>
              </a:ext>
            </a:extLst>
          </p:cNvPr>
          <p:cNvSpPr txBox="1">
            <a:spLocks/>
          </p:cNvSpPr>
          <p:nvPr/>
        </p:nvSpPr>
        <p:spPr>
          <a:xfrm>
            <a:off x="6000729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L’</a:t>
            </a:r>
            <a:r>
              <a:rPr lang="it-IT" dirty="0" err="1" smtClean="0">
                <a:cs typeface="Arial" charset="0"/>
              </a:rPr>
              <a:t>asset</a:t>
            </a:r>
            <a:r>
              <a:rPr lang="it-IT" dirty="0" smtClean="0">
                <a:cs typeface="Arial" charset="0"/>
              </a:rPr>
              <a:t> management dovrà passare da un impiego relativamente modesto della tecnologia a uno sempre più massiccio, basato su soluzioni di rete e </a:t>
            </a:r>
            <a:r>
              <a:rPr lang="it-IT" dirty="0" err="1" smtClean="0">
                <a:cs typeface="Arial" charset="0"/>
              </a:rPr>
              <a:t>cloud</a:t>
            </a:r>
            <a:r>
              <a:rPr lang="it-IT" dirty="0" smtClean="0">
                <a:cs typeface="Arial" charset="0"/>
              </a:rPr>
              <a:t> </a:t>
            </a:r>
            <a:r>
              <a:rPr lang="it-IT" dirty="0" err="1" smtClean="0">
                <a:cs typeface="Arial" charset="0"/>
              </a:rPr>
              <a:t>computing</a:t>
            </a:r>
            <a:r>
              <a:rPr lang="it-IT" dirty="0" smtClean="0">
                <a:cs typeface="Arial" charset="0"/>
              </a:rPr>
              <a:t>, che consentiranno livelli elevati di efficienza organizzativa e un CRM sofisticato.</a:t>
            </a:r>
            <a:endParaRPr lang="it-IT" dirty="0">
              <a:cs typeface="Arial" charset="0"/>
            </a:endParaRPr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F49D8BF1-CE02-446F-BA87-BDD1F885AAFA}"/>
              </a:ext>
            </a:extLst>
          </p:cNvPr>
          <p:cNvSpPr txBox="1">
            <a:spLocks/>
          </p:cNvSpPr>
          <p:nvPr/>
        </p:nvSpPr>
        <p:spPr>
          <a:xfrm>
            <a:off x="8763179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Affacciarsi sui nuovi mercati e  rapportarsi efficacemente con una clientela ancora inesperta richiede un plus di responsabilità , trasparenza e lungimiranza nell’indirizzare i bisogni che questa clientela via via potrà esprimere.</a:t>
            </a:r>
            <a:endParaRPr lang="it-IT" dirty="0">
              <a:cs typeface="Arial" charset="0"/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-3328826" y="-131065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Funzionamento</a:t>
            </a:r>
          </a:p>
          <a:p>
            <a:r>
              <a:rPr lang="it-IT" sz="1400" dirty="0"/>
              <a:t>SVG, al clic sulle domande si aprono i box di risposta.</a:t>
            </a:r>
          </a:p>
          <a:p>
            <a:endParaRPr lang="it-IT" sz="1400" dirty="0"/>
          </a:p>
          <a:p>
            <a:endParaRPr lang="it-IT" sz="1400" b="1" dirty="0"/>
          </a:p>
          <a:p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41789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14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Learning stop</a:t>
            </a:r>
          </a:p>
        </p:txBody>
      </p:sp>
      <p:sp>
        <p:nvSpPr>
          <p:cNvPr id="16" name="Segnaposto testo 7">
            <a:extLst>
              <a:ext uri="{FF2B5EF4-FFF2-40B4-BE49-F238E27FC236}">
                <a16:creationId xmlns:a16="http://schemas.microsoft.com/office/drawing/2014/main" id="{FCA1622D-041E-4120-9404-586FA559CC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32681" y="665620"/>
            <a:ext cx="9930891" cy="923150"/>
          </a:xfrm>
          <a:prstGeom prst="wedgeRoundRectCallout">
            <a:avLst>
              <a:gd name="adj1" fmla="val -17710"/>
              <a:gd name="adj2" fmla="val 58142"/>
              <a:gd name="adj3" fmla="val 16667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1800" i="1" dirty="0" smtClean="0">
                <a:solidFill>
                  <a:schemeClr val="tx1"/>
                </a:solidFill>
              </a:rPr>
              <a:t>Qual è il ruolo dei social media e delle tecnologie cellulari nel futuro del risparmio gestito?</a:t>
            </a:r>
            <a:endParaRPr lang="it-IT" sz="1800" i="1" dirty="0">
              <a:solidFill>
                <a:schemeClr val="tx1"/>
              </a:solidFill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413581" y="3770965"/>
            <a:ext cx="3352499" cy="2183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Molto rilevante perché assicurerà maggior visibilità ai marchi.</a:t>
            </a:r>
            <a:endParaRPr lang="it-IT" sz="160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08B0BD39-4009-400F-BA34-32995A8CB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06" y="2877692"/>
            <a:ext cx="810936" cy="81093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286E357-1027-4805-9E07-4A5FE177C3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325" y="2869810"/>
            <a:ext cx="810936" cy="81093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EEA935A-7BF4-48CA-9E1C-380E3CD4D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19" y="2922864"/>
            <a:ext cx="810936" cy="81093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34726F8-5FE8-4E15-932E-C2E12B5690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29" y="2822503"/>
            <a:ext cx="810936" cy="810936"/>
          </a:xfrm>
          <a:prstGeom prst="rect">
            <a:avLst/>
          </a:prstGeom>
        </p:spPr>
      </p:pic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4A67FF13-402A-4E84-A051-62BD0CA448D0}"/>
              </a:ext>
            </a:extLst>
          </p:cNvPr>
          <p:cNvSpPr txBox="1">
            <a:spLocks/>
          </p:cNvSpPr>
          <p:nvPr/>
        </p:nvSpPr>
        <p:spPr>
          <a:xfrm>
            <a:off x="3696598" y="3792393"/>
            <a:ext cx="2746766" cy="15836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Molto rilevante per la capillarità con cui sarà possibile raggiungere</a:t>
            </a:r>
            <a:br>
              <a:rPr lang="it-IT" sz="1600" dirty="0" smtClean="0"/>
            </a:br>
            <a:r>
              <a:rPr lang="it-IT" sz="1600" dirty="0" smtClean="0"/>
              <a:t>clienti attuali e potenziali e sviluppare servizi  innovativi integrati.</a:t>
            </a:r>
            <a:endParaRPr lang="it-IT" sz="1600" dirty="0"/>
          </a:p>
        </p:txBody>
      </p:sp>
      <p:sp>
        <p:nvSpPr>
          <p:cNvPr id="30" name="Rettangolo arrotondato 23">
            <a:extLst>
              <a:ext uri="{FF2B5EF4-FFF2-40B4-BE49-F238E27FC236}">
                <a16:creationId xmlns:a16="http://schemas.microsoft.com/office/drawing/2014/main" id="{61BB96AD-C654-43EF-886F-9E42B0324C47}"/>
              </a:ext>
            </a:extLst>
          </p:cNvPr>
          <p:cNvSpPr/>
          <p:nvPr/>
        </p:nvSpPr>
        <p:spPr>
          <a:xfrm>
            <a:off x="4898399" y="5502946"/>
            <a:ext cx="2083685" cy="365760"/>
          </a:xfrm>
          <a:prstGeom prst="roundRect">
            <a:avLst/>
          </a:prstGeom>
          <a:solidFill>
            <a:srgbClr val="426B6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ticulate" panose="02000503040000020004" pitchFamily="2" charset="0"/>
                <a:ea typeface="+mn-ea"/>
                <a:cs typeface="Gisha" panose="020B0502040204020203" pitchFamily="34" charset="-79"/>
              </a:rPr>
              <a:t>Conferma</a:t>
            </a:r>
          </a:p>
        </p:txBody>
      </p:sp>
      <p:sp>
        <p:nvSpPr>
          <p:cNvPr id="25" name="Rettangolo arrotondato 24"/>
          <p:cNvSpPr/>
          <p:nvPr/>
        </p:nvSpPr>
        <p:spPr>
          <a:xfrm>
            <a:off x="-3328826" y="-131065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Funzionamento</a:t>
            </a:r>
          </a:p>
          <a:p>
            <a:r>
              <a:rPr lang="it-IT" sz="1400" dirty="0"/>
              <a:t>Test in </a:t>
            </a:r>
            <a:r>
              <a:rPr lang="it-IT" sz="1400" dirty="0" err="1"/>
              <a:t>svg</a:t>
            </a:r>
            <a:r>
              <a:rPr lang="it-IT" sz="1400" dirty="0"/>
              <a:t>, la risposta corretta è quella verde. Al clic su conferma si scopre il feedback (testo nelle note di questa slide)</a:t>
            </a:r>
            <a:endParaRPr lang="it-IT" sz="1400" b="1" dirty="0"/>
          </a:p>
        </p:txBody>
      </p:sp>
      <p:sp>
        <p:nvSpPr>
          <p:cNvPr id="24" name="Segnaposto testo 7">
            <a:extLst>
              <a:ext uri="{FF2B5EF4-FFF2-40B4-BE49-F238E27FC236}">
                <a16:creationId xmlns:a16="http://schemas.microsoft.com/office/drawing/2014/main" id="{4A67FF13-402A-4E84-A051-62BD0CA448D0}"/>
              </a:ext>
            </a:extLst>
          </p:cNvPr>
          <p:cNvSpPr txBox="1">
            <a:spLocks/>
          </p:cNvSpPr>
          <p:nvPr/>
        </p:nvSpPr>
        <p:spPr>
          <a:xfrm>
            <a:off x="6292657" y="3802904"/>
            <a:ext cx="2746766" cy="1370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Molto rilevante per la velocità con cui sarà possibile contattare i clienti.</a:t>
            </a:r>
            <a:endParaRPr lang="it-IT" sz="1600" dirty="0"/>
          </a:p>
        </p:txBody>
      </p:sp>
      <p:sp>
        <p:nvSpPr>
          <p:cNvPr id="27" name="Segnaposto testo 7">
            <a:extLst>
              <a:ext uri="{FF2B5EF4-FFF2-40B4-BE49-F238E27FC236}">
                <a16:creationId xmlns:a16="http://schemas.microsoft.com/office/drawing/2014/main" id="{4A67FF13-402A-4E84-A051-62BD0CA448D0}"/>
              </a:ext>
            </a:extLst>
          </p:cNvPr>
          <p:cNvSpPr txBox="1">
            <a:spLocks/>
          </p:cNvSpPr>
          <p:nvPr/>
        </p:nvSpPr>
        <p:spPr>
          <a:xfrm>
            <a:off x="8825650" y="3860711"/>
            <a:ext cx="2746766" cy="13701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Molto rilevante ma non cruciale, perché avrà grande peso soprattutto il rapporto diretto con l’intermediario.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6075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32">
            <a:extLst>
              <a:ext uri="{FF2B5EF4-FFF2-40B4-BE49-F238E27FC236}">
                <a16:creationId xmlns:a16="http://schemas.microsoft.com/office/drawing/2014/main" id="{6A666111-48B8-4545-8DBB-7AF89FD58BEF}"/>
              </a:ext>
            </a:extLst>
          </p:cNvPr>
          <p:cNvSpPr/>
          <p:nvPr/>
        </p:nvSpPr>
        <p:spPr>
          <a:xfrm>
            <a:off x="0" y="1639012"/>
            <a:ext cx="2971800" cy="52424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526985"/>
            <a:ext cx="2979683" cy="196103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Scenario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576517" y="19637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3D044AC9-C6B6-4F3F-9D7F-A0EEE1C75AD2}"/>
              </a:ext>
            </a:extLst>
          </p:cNvPr>
          <p:cNvSpPr/>
          <p:nvPr/>
        </p:nvSpPr>
        <p:spPr>
          <a:xfrm>
            <a:off x="3064835" y="609584"/>
            <a:ext cx="2971800" cy="6248416"/>
          </a:xfrm>
          <a:prstGeom prst="rect">
            <a:avLst/>
          </a:prstGeom>
          <a:solidFill>
            <a:srgbClr val="B01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A2DBA2A7-A6BC-4EB2-AA72-CF9832627874}"/>
              </a:ext>
            </a:extLst>
          </p:cNvPr>
          <p:cNvSpPr/>
          <p:nvPr/>
        </p:nvSpPr>
        <p:spPr>
          <a:xfrm>
            <a:off x="6153150" y="1811540"/>
            <a:ext cx="2971800" cy="50464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19737189-C7F0-4B80-860D-548E2EDC43AC}"/>
              </a:ext>
            </a:extLst>
          </p:cNvPr>
          <p:cNvSpPr/>
          <p:nvPr/>
        </p:nvSpPr>
        <p:spPr>
          <a:xfrm>
            <a:off x="9220200" y="1505542"/>
            <a:ext cx="2971800" cy="5352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6" y="2694216"/>
            <a:ext cx="2702943" cy="2020004"/>
          </a:xfrm>
        </p:spPr>
        <p:txBody>
          <a:bodyPr>
            <a:normAutofit/>
          </a:bodyPr>
          <a:lstStyle/>
          <a:p>
            <a:r>
              <a:rPr lang="it-IT" sz="1600" dirty="0" smtClean="0">
                <a:cs typeface="Arial" charset="0"/>
              </a:rPr>
              <a:t>Quali fattori di cambiamento nel prossimo futuro del risparmio gestito?</a:t>
            </a:r>
            <a:endParaRPr lang="it-IT" sz="1600" dirty="0">
              <a:cs typeface="Arial" charset="0"/>
            </a:endParaRPr>
          </a:p>
        </p:txBody>
      </p:sp>
      <p:sp>
        <p:nvSpPr>
          <p:cNvPr id="69" name="Segnaposto testo 7">
            <a:extLst>
              <a:ext uri="{FF2B5EF4-FFF2-40B4-BE49-F238E27FC236}">
                <a16:creationId xmlns:a16="http://schemas.microsoft.com/office/drawing/2014/main" id="{F2CD7C70-B322-476A-A001-2A0AF494982C}"/>
              </a:ext>
            </a:extLst>
          </p:cNvPr>
          <p:cNvSpPr txBox="1">
            <a:spLocks/>
          </p:cNvSpPr>
          <p:nvPr/>
        </p:nvSpPr>
        <p:spPr>
          <a:xfrm>
            <a:off x="3321170" y="2694216"/>
            <a:ext cx="25778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defRPr/>
            </a:pPr>
            <a:r>
              <a:rPr lang="it-IT" sz="1600" dirty="0" smtClean="0"/>
              <a:t>Come dovranno prepararsi i gestori che mirano a un successo globale?</a:t>
            </a:r>
            <a:endParaRPr lang="it-IT" sz="1600" dirty="0"/>
          </a:p>
        </p:txBody>
      </p:sp>
      <p:sp>
        <p:nvSpPr>
          <p:cNvPr id="70" name="Segnaposto testo 7">
            <a:extLst>
              <a:ext uri="{FF2B5EF4-FFF2-40B4-BE49-F238E27FC236}">
                <a16:creationId xmlns:a16="http://schemas.microsoft.com/office/drawing/2014/main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6369170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 smtClean="0"/>
              <a:t>Quali interazioni si prospettano con il mondo dei social media e della tecnologia  cellulare?</a:t>
            </a:r>
            <a:endParaRPr lang="it-IT" sz="1600" dirty="0"/>
          </a:p>
        </p:txBody>
      </p:sp>
      <p:sp>
        <p:nvSpPr>
          <p:cNvPr id="71" name="Segnaposto testo 7">
            <a:extLst>
              <a:ext uri="{FF2B5EF4-FFF2-40B4-BE49-F238E27FC236}">
                <a16:creationId xmlns:a16="http://schemas.microsoft.com/office/drawing/2014/main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it-IT" sz="1600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1074802" y="10256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31" name="Rettangolo arrotondato 30"/>
          <p:cNvSpPr/>
          <p:nvPr/>
        </p:nvSpPr>
        <p:spPr>
          <a:xfrm>
            <a:off x="-4754879" y="-1"/>
            <a:ext cx="4536990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 smtClean="0"/>
              <a:t>Immagini</a:t>
            </a:r>
          </a:p>
          <a:p>
            <a:endParaRPr lang="it-IT" sz="1400" b="1" dirty="0" smtClean="0"/>
          </a:p>
          <a:p>
            <a:endParaRPr lang="it-IT" sz="1400" b="1" dirty="0" smtClean="0"/>
          </a:p>
          <a:p>
            <a:r>
              <a:rPr lang="it-IT" sz="1400" dirty="0" smtClean="0">
                <a:hlinkClick r:id="rId4"/>
              </a:rPr>
              <a:t>1. https://www.pexels.com/photo/light-colorful-colourful-blur-20721/</a:t>
            </a:r>
            <a:endParaRPr lang="it-IT" sz="1400" dirty="0" smtClean="0"/>
          </a:p>
          <a:p>
            <a:pPr marL="342900" indent="-342900"/>
            <a:endParaRPr lang="it-IT" sz="1400" b="1" dirty="0" smtClean="0"/>
          </a:p>
          <a:p>
            <a:pPr marL="342900" indent="-342900">
              <a:buAutoNum type="arabicPeriod" startAt="2"/>
            </a:pPr>
            <a:r>
              <a:rPr lang="it-IT" sz="1400" dirty="0" smtClean="0">
                <a:hlinkClick r:id="rId5"/>
              </a:rPr>
              <a:t>https://www.pexels.com/photo/bird-pattern-colorful-green-45911</a:t>
            </a:r>
            <a:endParaRPr lang="it-IT" sz="1400" dirty="0" smtClean="0"/>
          </a:p>
          <a:p>
            <a:pPr marL="342900" indent="-342900">
              <a:buAutoNum type="arabicPeriod" startAt="2"/>
            </a:pPr>
            <a:endParaRPr lang="it-IT" sz="1400" dirty="0" smtClean="0">
              <a:hlinkClick r:id="rId6"/>
            </a:endParaRPr>
          </a:p>
          <a:p>
            <a:pPr marL="342900" indent="-342900">
              <a:buAutoNum type="arabicPeriod" startAt="2"/>
            </a:pPr>
            <a:r>
              <a:rPr lang="it-IT" sz="1400" dirty="0" smtClean="0">
                <a:hlinkClick r:id="rId6"/>
              </a:rPr>
              <a:t>https://www.pexels.com/photo/group-of-penguins-on-ice-46235/</a:t>
            </a:r>
            <a:endParaRPr lang="it-IT" sz="1400" dirty="0" smtClean="0"/>
          </a:p>
          <a:p>
            <a:pPr marL="342900" indent="-342900"/>
            <a:endParaRPr lang="it-IT" sz="1400" dirty="0">
              <a:hlinkClick r:id="rId7"/>
            </a:endParaRPr>
          </a:p>
          <a:p>
            <a:pPr marL="342900" indent="-342900"/>
            <a:r>
              <a:rPr lang="it-IT" sz="1400" dirty="0" smtClean="0">
                <a:hlinkClick r:id="rId7"/>
              </a:rPr>
              <a:t>4. </a:t>
            </a:r>
            <a:r>
              <a:rPr lang="it-IT" sz="1400" dirty="0" smtClean="0">
                <a:hlinkClick r:id="rId8"/>
              </a:rPr>
              <a:t>https://www.pexels.com/photo/mountains-clouds-historical-great-wall-of-china-19872/</a:t>
            </a:r>
            <a:endParaRPr lang="it-IT" sz="1400" dirty="0" smtClean="0"/>
          </a:p>
          <a:p>
            <a:pPr marL="342900" indent="-342900"/>
            <a:endParaRPr lang="it-IT" sz="1400" dirty="0" smtClean="0"/>
          </a:p>
          <a:p>
            <a:pPr marL="342900" indent="-342900"/>
            <a:r>
              <a:rPr lang="it-IT" sz="1400" dirty="0" smtClean="0"/>
              <a:t>Dopo audio 5, “</a:t>
            </a:r>
            <a:r>
              <a:rPr lang="it-IT" sz="1400" dirty="0" err="1" smtClean="0"/>
              <a:t>ding</a:t>
            </a:r>
            <a:r>
              <a:rPr lang="it-IT" sz="1400" dirty="0" smtClean="0"/>
              <a:t>” audio per attirare l’attenzione e si visualizza il testo a piè di pagina</a:t>
            </a:r>
          </a:p>
          <a:p>
            <a:pPr marL="342900" indent="-342900"/>
            <a:endParaRPr lang="it-IT" sz="1400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3042744" y="511182"/>
            <a:ext cx="3090041" cy="188432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tangolo arrotondato 18"/>
          <p:cNvSpPr/>
          <p:nvPr/>
        </p:nvSpPr>
        <p:spPr>
          <a:xfrm>
            <a:off x="5097880" y="1316625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10"/>
          <a:stretch>
            <a:fillRect/>
          </a:stretch>
        </p:blipFill>
        <p:spPr bwMode="auto">
          <a:xfrm>
            <a:off x="6101255" y="454497"/>
            <a:ext cx="3026979" cy="194081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11"/>
          <a:stretch>
            <a:fillRect/>
          </a:stretch>
        </p:blipFill>
        <p:spPr bwMode="auto">
          <a:xfrm>
            <a:off x="9222828" y="460835"/>
            <a:ext cx="2969172" cy="1985915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tangolo arrotondato 16"/>
          <p:cNvSpPr/>
          <p:nvPr/>
        </p:nvSpPr>
        <p:spPr>
          <a:xfrm>
            <a:off x="10792365" y="715856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7399433" y="1021788"/>
            <a:ext cx="262608" cy="3813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2" name="Segnaposto testo 7">
            <a:extLst>
              <a:ext uri="{FF2B5EF4-FFF2-40B4-BE49-F238E27FC236}">
                <a16:creationId xmlns:a16="http://schemas.microsoft.com/office/drawing/2014/main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9578197" y="2738717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 smtClean="0"/>
              <a:t>Come rapportarsi con i mercati emergenti?</a:t>
            </a:r>
            <a:endParaRPr lang="it-IT" sz="1600" dirty="0"/>
          </a:p>
        </p:txBody>
      </p:sp>
      <p:sp>
        <p:nvSpPr>
          <p:cNvPr id="24" name="CasellaDiTesto 23"/>
          <p:cNvSpPr txBox="1"/>
          <p:nvPr/>
        </p:nvSpPr>
        <p:spPr>
          <a:xfrm>
            <a:off x="1781503" y="6321971"/>
            <a:ext cx="10410497" cy="523220"/>
          </a:xfrm>
          <a:prstGeom prst="rect">
            <a:avLst/>
          </a:prstGeom>
          <a:solidFill>
            <a:srgbClr val="18697C"/>
          </a:solidFill>
        </p:spPr>
        <p:txBody>
          <a:bodyPr wrap="square" rtlCol="0">
            <a:spAutoFit/>
          </a:bodyPr>
          <a:lstStyle/>
          <a:p>
            <a:r>
              <a:rPr lang="it-IT" sz="1400" b="1" dirty="0" smtClean="0"/>
              <a:t>I contenuti di questa lezione  sono liberamente tratti e sintetizzati da: </a:t>
            </a:r>
            <a:r>
              <a:rPr lang="en-US" sz="1400" b="1" dirty="0" smtClean="0"/>
              <a:t>Asset Management 2020 A Brave New World </a:t>
            </a:r>
            <a:r>
              <a:rPr lang="en-US" sz="1400" b="1" dirty="0" err="1" smtClean="0"/>
              <a:t>Sintesi</a:t>
            </a:r>
            <a:r>
              <a:rPr lang="en-US" sz="1400" b="1" dirty="0" smtClean="0"/>
              <a:t>, PricewaterhouseCoopers www.pwc.com/it/am</a:t>
            </a:r>
            <a:endParaRPr lang="it-IT" sz="1400" b="1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1248977" y="6132923"/>
            <a:ext cx="264518" cy="33014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mtClean="0"/>
              <a:t>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3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219450"/>
            <a:ext cx="5975130" cy="3638550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-13525" y="338554"/>
            <a:ext cx="5991424" cy="370032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2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Nuove regioni globali ed economie di scala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 smtClean="0"/>
              <a:t>Immagini</a:t>
            </a:r>
          </a:p>
          <a:p>
            <a:r>
              <a:rPr lang="it-IT" b="1" dirty="0" smtClean="0">
                <a:hlinkClick r:id="rId4"/>
              </a:rPr>
              <a:t>https://www.pexels.com/photo/light-creative-abstract-colorful-134/</a:t>
            </a:r>
            <a:r>
              <a:rPr lang="it-IT" b="1" dirty="0" smtClean="0"/>
              <a:t> </a:t>
            </a:r>
            <a:endParaRPr lang="it-IT" b="1" dirty="0"/>
          </a:p>
        </p:txBody>
      </p:sp>
      <p:sp>
        <p:nvSpPr>
          <p:cNvPr id="39" name="Rettangolo arrotondato 38"/>
          <p:cNvSpPr/>
          <p:nvPr/>
        </p:nvSpPr>
        <p:spPr>
          <a:xfrm>
            <a:off x="3804663" y="44359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3732006" y="755549"/>
            <a:ext cx="500557" cy="2868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2" name="Goccia 31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27145" y="1702223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/>
          <p:cNvSpPr/>
          <p:nvPr/>
        </p:nvSpPr>
        <p:spPr>
          <a:xfrm>
            <a:off x="6631997" y="1488801"/>
            <a:ext cx="523615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Massima diffusione globale e presenza sui canali di distribuzione</a:t>
            </a:r>
          </a:p>
          <a:p>
            <a:endParaRPr lang="it-IT" sz="2000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</a:rPr>
              <a:t>Scomposizione commissioni</a:t>
            </a:r>
          </a:p>
          <a:p>
            <a:endParaRPr lang="it-IT" sz="2000" dirty="0" smtClean="0">
              <a:cs typeface="Arial" charset="0"/>
            </a:endParaRPr>
          </a:p>
          <a:p>
            <a:endParaRPr lang="it-IT" sz="2000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  <a:sym typeface="Wingdings" pitchFamily="2" charset="2"/>
              </a:rPr>
              <a:t/>
            </a:r>
            <a:br>
              <a:rPr lang="it-IT" sz="2000" dirty="0" smtClean="0">
                <a:cs typeface="Arial" charset="0"/>
                <a:sym typeface="Wingdings" pitchFamily="2" charset="2"/>
              </a:rPr>
            </a:br>
            <a:r>
              <a:rPr lang="it-IT" sz="2000" dirty="0" smtClean="0">
                <a:cs typeface="Arial" charset="0"/>
                <a:sym typeface="Wingdings" pitchFamily="2" charset="2"/>
              </a:rPr>
              <a:t>meno intermediari</a:t>
            </a:r>
            <a:endParaRPr lang="it-IT" sz="2000" dirty="0" smtClean="0">
              <a:cs typeface="Arial" charset="0"/>
            </a:endParaRPr>
          </a:p>
          <a:p>
            <a:endParaRPr lang="it-IT" sz="2000" dirty="0" smtClean="0">
              <a:cs typeface="Arial" charset="0"/>
            </a:endParaRPr>
          </a:p>
          <a:p>
            <a:endParaRPr lang="it-IT" sz="2000" dirty="0" smtClean="0">
              <a:cs typeface="Arial" charset="0"/>
            </a:endParaRPr>
          </a:p>
          <a:p>
            <a:endParaRPr lang="it-IT" sz="2000" dirty="0" smtClean="0">
              <a:cs typeface="Arial" charset="0"/>
            </a:endParaRPr>
          </a:p>
          <a:p>
            <a:r>
              <a:rPr lang="it-IT" sz="2000" dirty="0" smtClean="0">
                <a:cs typeface="Arial" charset="0"/>
              </a:rPr>
              <a:t>Importante la capacita distributiva “</a:t>
            </a:r>
            <a:r>
              <a:rPr lang="it-IT" sz="2000" i="1" dirty="0" err="1" smtClean="0">
                <a:cs typeface="Arial" charset="0"/>
              </a:rPr>
              <a:t>captive</a:t>
            </a:r>
            <a:r>
              <a:rPr lang="it-IT" sz="2000" dirty="0" smtClean="0">
                <a:cs typeface="Arial" charset="0"/>
              </a:rPr>
              <a:t>”,</a:t>
            </a:r>
          </a:p>
          <a:p>
            <a:r>
              <a:rPr lang="it-IT" sz="2000" dirty="0" smtClean="0">
                <a:cs typeface="Arial" charset="0"/>
              </a:rPr>
              <a:t>per avvicinarsi al cliente finale</a:t>
            </a:r>
          </a:p>
          <a:p>
            <a:endParaRPr lang="it-IT" sz="2000" dirty="0" smtClean="0">
              <a:cs typeface="Arial" charset="0"/>
            </a:endParaRPr>
          </a:p>
        </p:txBody>
      </p:sp>
      <p:sp>
        <p:nvSpPr>
          <p:cNvPr id="40" name="Goccia 39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79965" y="2543893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Goccia 41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82560" y="5001349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Goccia 50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300103" y="1528469"/>
            <a:ext cx="263725" cy="274338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/>
          <p:cNvSpPr/>
          <p:nvPr/>
        </p:nvSpPr>
        <p:spPr>
          <a:xfrm>
            <a:off x="3006435" y="662575"/>
            <a:ext cx="60170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cs typeface="Arial" charset="0"/>
              </a:rPr>
              <a:t>Nuovi gestori globali</a:t>
            </a:r>
          </a:p>
        </p:txBody>
      </p:sp>
      <p:sp>
        <p:nvSpPr>
          <p:cNvPr id="53" name="Rettangolo arrotondato 52"/>
          <p:cNvSpPr/>
          <p:nvPr/>
        </p:nvSpPr>
        <p:spPr>
          <a:xfrm>
            <a:off x="5316617" y="2213921"/>
            <a:ext cx="493633" cy="3006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0" name="CasellaDiTesto 29"/>
          <p:cNvSpPr txBox="1"/>
          <p:nvPr/>
        </p:nvSpPr>
        <p:spPr>
          <a:xfrm>
            <a:off x="751046" y="1301698"/>
            <a:ext cx="4487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Grazie a nuovi blocchi regionali e nuove piattaforme di fondi</a:t>
            </a:r>
            <a:endParaRPr lang="it-IT" sz="2000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5294106" y="1536599"/>
            <a:ext cx="500557" cy="28683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6" name="Rettangolo arrotondato 25"/>
          <p:cNvSpPr/>
          <p:nvPr/>
        </p:nvSpPr>
        <p:spPr>
          <a:xfrm>
            <a:off x="11083966" y="4925133"/>
            <a:ext cx="614048" cy="3720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770096" y="2235148"/>
            <a:ext cx="50782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Enfasi su costi - economie di scala -efficienza </a:t>
            </a:r>
            <a:endParaRPr lang="it-IT" sz="2000" dirty="0"/>
          </a:p>
        </p:txBody>
      </p:sp>
      <p:sp>
        <p:nvSpPr>
          <p:cNvPr id="28" name="Goccia 27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319154" y="2328570"/>
            <a:ext cx="263725" cy="274338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arrotondato 30"/>
          <p:cNvSpPr/>
          <p:nvPr/>
        </p:nvSpPr>
        <p:spPr>
          <a:xfrm>
            <a:off x="4021217" y="2994971"/>
            <a:ext cx="493633" cy="3006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3" name="CasellaDiTesto 32"/>
          <p:cNvSpPr txBox="1"/>
          <p:nvPr/>
        </p:nvSpPr>
        <p:spPr>
          <a:xfrm>
            <a:off x="1570197" y="3206698"/>
            <a:ext cx="3116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Integrare i processi!</a:t>
            </a:r>
            <a:endParaRPr lang="it-IT" sz="2000" dirty="0"/>
          </a:p>
        </p:txBody>
      </p:sp>
      <p:sp>
        <p:nvSpPr>
          <p:cNvPr id="38" name="Freccia in giù 37"/>
          <p:cNvSpPr/>
          <p:nvPr/>
        </p:nvSpPr>
        <p:spPr>
          <a:xfrm>
            <a:off x="2933700" y="2838450"/>
            <a:ext cx="361950" cy="28575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arrotondato 45"/>
          <p:cNvSpPr/>
          <p:nvPr/>
        </p:nvSpPr>
        <p:spPr>
          <a:xfrm>
            <a:off x="11450514" y="1214654"/>
            <a:ext cx="398586" cy="4045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10307513" y="3081554"/>
            <a:ext cx="633755" cy="4026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7-8</a:t>
            </a:r>
            <a:endParaRPr lang="it-IT" dirty="0"/>
          </a:p>
        </p:txBody>
      </p:sp>
      <p:sp>
        <p:nvSpPr>
          <p:cNvPr id="35" name="Freccia in giù 34"/>
          <p:cNvSpPr/>
          <p:nvPr/>
        </p:nvSpPr>
        <p:spPr>
          <a:xfrm>
            <a:off x="8305800" y="2961920"/>
            <a:ext cx="438150" cy="342900"/>
          </a:xfrm>
          <a:prstGeom prst="downArrow">
            <a:avLst/>
          </a:prstGeom>
          <a:solidFill>
            <a:srgbClr val="FAC3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0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aborazione 29">
            <a:extLst>
              <a:ext uri="{FF2B5EF4-FFF2-40B4-BE49-F238E27FC236}">
                <a16:creationId xmlns:a16="http://schemas.microsoft.com/office/drawing/2014/main" id="{8AA135C1-60F5-41E3-BC26-F98C1F4A1A9A}"/>
              </a:ext>
            </a:extLst>
          </p:cNvPr>
          <p:cNvSpPr/>
          <p:nvPr/>
        </p:nvSpPr>
        <p:spPr>
          <a:xfrm>
            <a:off x="0" y="3372798"/>
            <a:ext cx="8816196" cy="3485202"/>
          </a:xfrm>
          <a:prstGeom prst="flowChartProcess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-15240" y="465678"/>
            <a:ext cx="8212347" cy="3485202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3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Il ruolo del marchio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10242508" y="31658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rot="5400000">
            <a:off x="6356129" y="1022136"/>
            <a:ext cx="6369269" cy="5302467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arrotondato 27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https://www.pexels.com/photo/bird-pattern-colorful-green-45911/</a:t>
            </a:r>
            <a:endParaRPr lang="it-IT" sz="14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781050" y="840353"/>
            <a:ext cx="581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Il marchio  faciliterà le economie di scala</a:t>
            </a:r>
          </a:p>
        </p:txBody>
      </p:sp>
      <p:sp>
        <p:nvSpPr>
          <p:cNvPr id="3" name="Rettangolo 2"/>
          <p:cNvSpPr/>
          <p:nvPr/>
        </p:nvSpPr>
        <p:spPr>
          <a:xfrm>
            <a:off x="1028699" y="4914900"/>
            <a:ext cx="5600701" cy="1714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ACCESSO AI MERCATI DEI CAPITALI </a:t>
            </a:r>
            <a:br>
              <a:rPr lang="it-IT" dirty="0" smtClean="0"/>
            </a:br>
            <a:r>
              <a:rPr lang="it-IT" dirty="0" smtClean="0"/>
              <a:t>(ESPANSIONE)</a:t>
            </a:r>
            <a:br>
              <a:rPr lang="it-IT" dirty="0" smtClean="0"/>
            </a:br>
            <a:endParaRPr lang="it-IT" dirty="0" smtClean="0"/>
          </a:p>
          <a:p>
            <a:pPr algn="ctr"/>
            <a:r>
              <a:rPr lang="it-IT" dirty="0" smtClean="0"/>
              <a:t>ACCESSO AI  CANALI DELLA DISTRIBUZIONE</a:t>
            </a:r>
          </a:p>
          <a:p>
            <a:pPr algn="ctr"/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ALLEANZE  STRATEGICHE</a:t>
            </a:r>
          </a:p>
          <a:p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323850" y="1110833"/>
            <a:ext cx="610679" cy="414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6" name="Rettangolo arrotondato 45"/>
          <p:cNvSpPr/>
          <p:nvPr/>
        </p:nvSpPr>
        <p:spPr>
          <a:xfrm>
            <a:off x="191155" y="3981254"/>
            <a:ext cx="476250" cy="3811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5522385" y="3893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5171327" y="1489218"/>
            <a:ext cx="551555" cy="33958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1" name="Rettangolo arrotondato 50"/>
          <p:cNvSpPr/>
          <p:nvPr/>
        </p:nvSpPr>
        <p:spPr>
          <a:xfrm>
            <a:off x="6981647" y="4652461"/>
            <a:ext cx="707626" cy="5170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4-6</a:t>
            </a:r>
            <a:endParaRPr lang="it-IT" dirty="0"/>
          </a:p>
        </p:txBody>
      </p:sp>
      <p:sp>
        <p:nvSpPr>
          <p:cNvPr id="42" name="Rettangolo 41"/>
          <p:cNvSpPr/>
          <p:nvPr/>
        </p:nvSpPr>
        <p:spPr>
          <a:xfrm rot="19686089">
            <a:off x="3015463" y="2886465"/>
            <a:ext cx="672335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%</a:t>
            </a:r>
            <a:endParaRPr lang="it-IT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43" name="Rettangolo 42"/>
          <p:cNvSpPr/>
          <p:nvPr/>
        </p:nvSpPr>
        <p:spPr>
          <a:xfrm rot="2408479">
            <a:off x="3338528" y="3145632"/>
            <a:ext cx="52975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AC356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%</a:t>
            </a:r>
            <a:endParaRPr lang="it-IT" sz="60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AC356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2327022" y="1668517"/>
            <a:ext cx="2476869" cy="10131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RACCOLTA </a:t>
            </a:r>
            <a:r>
              <a:rPr lang="it-IT" dirty="0" err="1" smtClean="0"/>
              <a:t>DI</a:t>
            </a:r>
            <a:r>
              <a:rPr lang="it-IT" dirty="0" smtClean="0"/>
              <a:t> CAPITALI  E </a:t>
            </a:r>
            <a:r>
              <a:rPr lang="it-IT" dirty="0" err="1" smtClean="0"/>
              <a:t>DI</a:t>
            </a:r>
            <a:r>
              <a:rPr lang="it-IT" smtClean="0"/>
              <a:t> MASSE</a:t>
            </a:r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788276" y="3964553"/>
            <a:ext cx="6907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I protagonisti del risparmio gestito avranno </a:t>
            </a:r>
            <a:b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</a:b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bisogno del marchio </a:t>
            </a:r>
          </a:p>
        </p:txBody>
      </p:sp>
    </p:spTree>
    <p:extLst>
      <p:ext uri="{BB962C8B-B14F-4D97-AF65-F5344CB8AC3E}">
        <p14:creationId xmlns:p14="http://schemas.microsoft.com/office/powerpoint/2010/main" val="38956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0" y="395531"/>
            <a:ext cx="8146283" cy="22265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4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Politiche del personale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6" name="Goccia 15">
            <a:extLst>
              <a:ext uri="{FF2B5EF4-FFF2-40B4-BE49-F238E27FC236}">
                <a16:creationId xmlns:a16="http://schemas.microsoft.com/office/drawing/2014/main" id="{CAACC758-F1BB-41E1-A77A-2FC8748E68BC}"/>
              </a:ext>
            </a:extLst>
          </p:cNvPr>
          <p:cNvSpPr/>
          <p:nvPr/>
        </p:nvSpPr>
        <p:spPr>
          <a:xfrm rot="2700000">
            <a:off x="-2281607" y="5305277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-4364358" y="-32577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 smtClean="0"/>
              <a:t>Note sviluppo</a:t>
            </a:r>
          </a:p>
          <a:p>
            <a:endParaRPr lang="it-IT" sz="1400" b="1" dirty="0"/>
          </a:p>
          <a:p>
            <a:r>
              <a:rPr lang="it-IT" sz="1400" dirty="0" smtClean="0"/>
              <a:t>https://www.pexels.com/photo/two-person-doing-hand-shake-1437866/</a:t>
            </a:r>
            <a:endParaRPr lang="it-IT" sz="1400" dirty="0"/>
          </a:p>
          <a:p>
            <a:endParaRPr lang="it-IT" sz="1400" dirty="0"/>
          </a:p>
          <a:p>
            <a:endParaRPr lang="it-IT" sz="1400" dirty="0"/>
          </a:p>
          <a:p>
            <a:endParaRPr lang="it-IT" sz="1400" dirty="0"/>
          </a:p>
        </p:txBody>
      </p:sp>
      <p:sp>
        <p:nvSpPr>
          <p:cNvPr id="61" name="Elaborazione 60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0" y="5027772"/>
            <a:ext cx="8084128" cy="1830228"/>
          </a:xfrm>
          <a:prstGeom prst="flowChart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1" name="Rettangolo arrotondato 70"/>
          <p:cNvSpPr/>
          <p:nvPr/>
        </p:nvSpPr>
        <p:spPr>
          <a:xfrm>
            <a:off x="6978964" y="1179363"/>
            <a:ext cx="983935" cy="59228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2-3</a:t>
            </a:r>
            <a:endParaRPr lang="it-IT" dirty="0"/>
          </a:p>
        </p:txBody>
      </p:sp>
      <p:sp>
        <p:nvSpPr>
          <p:cNvPr id="79" name="Rettangolo arrotondato 78"/>
          <p:cNvSpPr/>
          <p:nvPr/>
        </p:nvSpPr>
        <p:spPr>
          <a:xfrm>
            <a:off x="7172325" y="5134840"/>
            <a:ext cx="485775" cy="3896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  <p:sp>
        <p:nvSpPr>
          <p:cNvPr id="86" name="Rettangolo arrotondato 85"/>
          <p:cNvSpPr/>
          <p:nvPr/>
        </p:nvSpPr>
        <p:spPr>
          <a:xfrm>
            <a:off x="7242764" y="2816482"/>
            <a:ext cx="385896" cy="3925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46" name="CasellaDiTesto 45"/>
          <p:cNvSpPr txBox="1"/>
          <p:nvPr/>
        </p:nvSpPr>
        <p:spPr>
          <a:xfrm>
            <a:off x="1200151" y="1180398"/>
            <a:ext cx="5905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  <a:t>Assunzione e formazione di nuovi team</a:t>
            </a:r>
            <a:b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  <a:t>nei mercati  emergenti</a:t>
            </a:r>
          </a:p>
          <a:p>
            <a: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  <a:t>Opereranno nei Paesi d’origine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8087710" y="567560"/>
            <a:ext cx="4190015" cy="5722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CasellaDiTesto 51"/>
          <p:cNvSpPr txBox="1"/>
          <p:nvPr/>
        </p:nvSpPr>
        <p:spPr>
          <a:xfrm>
            <a:off x="1352550" y="5895975"/>
            <a:ext cx="6153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>
                <a:solidFill>
                  <a:srgbClr val="18697C"/>
                </a:solidFill>
                <a:cs typeface="Arial" charset="0"/>
              </a:rPr>
              <a:t>Fondamentale nel rapporto </a:t>
            </a:r>
            <a:br>
              <a:rPr lang="it-IT" sz="2200" dirty="0" smtClean="0">
                <a:solidFill>
                  <a:srgbClr val="18697C"/>
                </a:solidFill>
                <a:cs typeface="Arial" charset="0"/>
              </a:rPr>
            </a:br>
            <a:r>
              <a:rPr lang="it-IT" sz="2200" dirty="0" smtClean="0">
                <a:solidFill>
                  <a:srgbClr val="18697C"/>
                </a:solidFill>
                <a:cs typeface="Arial" charset="0"/>
              </a:rPr>
              <a:t>con investitori</a:t>
            </a:r>
            <a:endParaRPr lang="it-IT" sz="2200" dirty="0">
              <a:solidFill>
                <a:srgbClr val="18697C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1162050" y="658511"/>
            <a:ext cx="5543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Assunzione dei migliori talenti</a:t>
            </a:r>
          </a:p>
        </p:txBody>
      </p:sp>
      <p:sp>
        <p:nvSpPr>
          <p:cNvPr id="27" name="Rettangolo arrotondato 26"/>
          <p:cNvSpPr/>
          <p:nvPr/>
        </p:nvSpPr>
        <p:spPr>
          <a:xfrm>
            <a:off x="6549869" y="606567"/>
            <a:ext cx="263082" cy="4256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75" name="Rettangolo arrotondato 74"/>
          <p:cNvSpPr/>
          <p:nvPr/>
        </p:nvSpPr>
        <p:spPr>
          <a:xfrm>
            <a:off x="278194" y="3358036"/>
            <a:ext cx="655255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5-8</a:t>
            </a:r>
            <a:endParaRPr lang="it-IT" dirty="0"/>
          </a:p>
        </p:txBody>
      </p:sp>
      <p:sp>
        <p:nvSpPr>
          <p:cNvPr id="40" name="Rettangolo arrotondato 39"/>
          <p:cNvSpPr/>
          <p:nvPr/>
        </p:nvSpPr>
        <p:spPr>
          <a:xfrm>
            <a:off x="144845" y="5710394"/>
            <a:ext cx="655255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1066800" y="2887361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Remunerazioni tarate su esigenze investitori</a:t>
            </a:r>
          </a:p>
        </p:txBody>
      </p:sp>
      <p:sp>
        <p:nvSpPr>
          <p:cNvPr id="31" name="CasellaDiTesto 30"/>
          <p:cNvSpPr txBox="1"/>
          <p:nvPr/>
        </p:nvSpPr>
        <p:spPr>
          <a:xfrm>
            <a:off x="1352551" y="3371148"/>
            <a:ext cx="5905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  <a:t>Definite in base a:</a:t>
            </a:r>
          </a:p>
          <a:p>
            <a: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  <a:t>Soddisfazione dei clienti</a:t>
            </a:r>
          </a:p>
          <a:p>
            <a: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  <a:t>Qualità del servizio</a:t>
            </a:r>
          </a:p>
          <a:p>
            <a:r>
              <a:rPr lang="it-IT" sz="2200" dirty="0" smtClean="0">
                <a:solidFill>
                  <a:schemeClr val="tx2">
                    <a:lumMod val="75000"/>
                  </a:schemeClr>
                </a:solidFill>
              </a:rPr>
              <a:t>Capacità di innovare</a:t>
            </a:r>
          </a:p>
        </p:txBody>
      </p:sp>
      <p:sp>
        <p:nvSpPr>
          <p:cNvPr id="32" name="Goccia 31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1083549" y="3839175"/>
            <a:ext cx="189585" cy="223409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Goccia 33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1102599" y="4239225"/>
            <a:ext cx="189585" cy="223409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" name="Goccia 36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1083549" y="4620226"/>
            <a:ext cx="189585" cy="223409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933450" y="5325761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Trasparenza  dei compensi  dei manager</a:t>
            </a:r>
          </a:p>
        </p:txBody>
      </p:sp>
    </p:spTree>
    <p:extLst>
      <p:ext uri="{BB962C8B-B14F-4D97-AF65-F5344CB8AC3E}">
        <p14:creationId xmlns:p14="http://schemas.microsoft.com/office/powerpoint/2010/main" val="15368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3">
            <a:lum bright="20000"/>
          </a:blip>
          <a:stretch>
            <a:fillRect/>
          </a:stretch>
        </p:blipFill>
        <p:spPr>
          <a:xfrm>
            <a:off x="1" y="3429000"/>
            <a:ext cx="5959366" cy="3429000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-13525" y="338554"/>
            <a:ext cx="6019470" cy="381781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5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Parole chiave: tecnologia, fiducia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 smtClean="0"/>
              <a:t>Immagini</a:t>
            </a:r>
          </a:p>
          <a:p>
            <a:endParaRPr lang="it-IT" b="1" dirty="0" smtClean="0"/>
          </a:p>
          <a:p>
            <a:r>
              <a:rPr lang="it-IT" dirty="0" smtClean="0">
                <a:hlinkClick r:id="rId4"/>
              </a:rPr>
              <a:t>https://www.pexels.com/photo/light-colorful-colourful-blur-20721/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+ 20% luminosità</a:t>
            </a:r>
          </a:p>
          <a:p>
            <a:endParaRPr lang="it-IT" b="1" dirty="0"/>
          </a:p>
          <a:p>
            <a:endParaRPr lang="it-IT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4" name="Rettangolo arrotondato 33"/>
          <p:cNvSpPr/>
          <p:nvPr/>
        </p:nvSpPr>
        <p:spPr>
          <a:xfrm>
            <a:off x="3842986" y="401093"/>
            <a:ext cx="460588" cy="4024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258628" y="959371"/>
            <a:ext cx="5581275" cy="8925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600" b="1" dirty="0" smtClean="0">
                <a:solidFill>
                  <a:srgbClr val="C00000"/>
                </a:solidFill>
              </a:rPr>
              <a:t>1.  </a:t>
            </a:r>
            <a:r>
              <a:rPr lang="it-IT" sz="2600" dirty="0" smtClean="0"/>
              <a:t>Acquisizione di clienti e di dati su clienti anche potenziali, CRM.</a:t>
            </a:r>
          </a:p>
        </p:txBody>
      </p:sp>
      <p:sp>
        <p:nvSpPr>
          <p:cNvPr id="5" name="Rettangolo 4"/>
          <p:cNvSpPr/>
          <p:nvPr/>
        </p:nvSpPr>
        <p:spPr>
          <a:xfrm>
            <a:off x="6279410" y="2117844"/>
            <a:ext cx="5576259" cy="12926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2600" b="1" dirty="0" smtClean="0">
                <a:solidFill>
                  <a:srgbClr val="C00000"/>
                </a:solidFill>
              </a:rPr>
              <a:t>2. </a:t>
            </a:r>
            <a:r>
              <a:rPr lang="it-IT" sz="2600" dirty="0" smtClean="0"/>
              <a:t>Incremento efficienza e predisposizione reportistica complessa.</a:t>
            </a:r>
          </a:p>
        </p:txBody>
      </p:sp>
      <p:sp>
        <p:nvSpPr>
          <p:cNvPr id="7" name="Rettangolo 6"/>
          <p:cNvSpPr/>
          <p:nvPr/>
        </p:nvSpPr>
        <p:spPr>
          <a:xfrm>
            <a:off x="6325303" y="3721443"/>
            <a:ext cx="5546131" cy="8925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2600" dirty="0" smtClean="0">
                <a:cs typeface="Arial" charset="0"/>
              </a:rPr>
              <a:t> </a:t>
            </a:r>
            <a:r>
              <a:rPr lang="it-IT" sz="2600" b="1" dirty="0" smtClean="0">
                <a:solidFill>
                  <a:srgbClr val="C00000"/>
                </a:solidFill>
                <a:cs typeface="Arial" charset="0"/>
              </a:rPr>
              <a:t>3. </a:t>
            </a:r>
            <a:r>
              <a:rPr lang="it-IT" sz="2600" dirty="0" smtClean="0">
                <a:cs typeface="Arial" charset="0"/>
              </a:rPr>
              <a:t>Impennata del rischio cibernetico.</a:t>
            </a:r>
            <a:endParaRPr lang="it-IT" sz="2600" dirty="0"/>
          </a:p>
        </p:txBody>
      </p:sp>
      <p:sp>
        <p:nvSpPr>
          <p:cNvPr id="44" name="Rettangolo arrotondato 43"/>
          <p:cNvSpPr/>
          <p:nvPr/>
        </p:nvSpPr>
        <p:spPr>
          <a:xfrm>
            <a:off x="11241321" y="488730"/>
            <a:ext cx="630113" cy="3604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4-9</a:t>
            </a:r>
            <a:endParaRPr lang="it-IT" dirty="0"/>
          </a:p>
        </p:txBody>
      </p:sp>
      <p:sp>
        <p:nvSpPr>
          <p:cNvPr id="28" name="Rettangolo arrotondato 27"/>
          <p:cNvSpPr/>
          <p:nvPr/>
        </p:nvSpPr>
        <p:spPr>
          <a:xfrm>
            <a:off x="5309753" y="1208811"/>
            <a:ext cx="271897" cy="334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1" name="Rettangolo 20"/>
          <p:cNvSpPr/>
          <p:nvPr/>
        </p:nvSpPr>
        <p:spPr>
          <a:xfrm>
            <a:off x="657225" y="1543050"/>
            <a:ext cx="5095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Business virtuale, ma infrastruttura tecnologica ancora modesta</a:t>
            </a:r>
          </a:p>
        </p:txBody>
      </p:sp>
      <p:sp>
        <p:nvSpPr>
          <p:cNvPr id="24" name="Rettangolo arrotondato 23"/>
          <p:cNvSpPr/>
          <p:nvPr/>
        </p:nvSpPr>
        <p:spPr>
          <a:xfrm>
            <a:off x="5462153" y="2952750"/>
            <a:ext cx="329047" cy="3221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0" y="760892"/>
            <a:ext cx="5857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 err="1" smtClean="0">
                <a:latin typeface="Tempus Sans ITC" panose="04020404030D07020202" pitchFamily="82" charset="0"/>
                <a:cs typeface="Gisha" panose="020B0502040204020203" pitchFamily="34" charset="-79"/>
              </a:rPr>
              <a:t>Asset</a:t>
            </a:r>
            <a:r>
              <a:rPr lang="it-IT" sz="32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 management</a:t>
            </a:r>
            <a:endParaRPr lang="it-IT" sz="3200" dirty="0"/>
          </a:p>
        </p:txBody>
      </p:sp>
      <p:sp>
        <p:nvSpPr>
          <p:cNvPr id="26" name="Freccia in giù 25"/>
          <p:cNvSpPr/>
          <p:nvPr/>
        </p:nvSpPr>
        <p:spPr>
          <a:xfrm rot="18851802">
            <a:off x="5870435" y="3535813"/>
            <a:ext cx="526428" cy="4168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/>
          <p:cNvSpPr/>
          <p:nvPr/>
        </p:nvSpPr>
        <p:spPr>
          <a:xfrm>
            <a:off x="733425" y="2990850"/>
            <a:ext cx="50958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/>
              <a:t>Entro pochi anni la tecnologia diverrà critica 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695325" y="2209800"/>
            <a:ext cx="50958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6000" dirty="0" smtClean="0"/>
              <a:t>!</a:t>
            </a:r>
          </a:p>
        </p:txBody>
      </p:sp>
      <p:sp>
        <p:nvSpPr>
          <p:cNvPr id="33" name="Rettangolo 32"/>
          <p:cNvSpPr/>
          <p:nvPr/>
        </p:nvSpPr>
        <p:spPr>
          <a:xfrm>
            <a:off x="6306253" y="4878233"/>
            <a:ext cx="5549416" cy="8925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2600" dirty="0" smtClean="0">
                <a:cs typeface="Arial" charset="0"/>
              </a:rPr>
              <a:t> </a:t>
            </a:r>
            <a:r>
              <a:rPr lang="it-IT" sz="2600" b="1" dirty="0" smtClean="0">
                <a:solidFill>
                  <a:srgbClr val="C00000"/>
                </a:solidFill>
                <a:cs typeface="Arial" charset="0"/>
              </a:rPr>
              <a:t>4. </a:t>
            </a:r>
            <a:r>
              <a:rPr lang="it-IT" sz="2600" dirty="0" smtClean="0">
                <a:cs typeface="Arial" charset="0"/>
              </a:rPr>
              <a:t>Nuova centralità della tecnologia IT.</a:t>
            </a:r>
            <a:endParaRPr lang="it-IT" sz="2600" dirty="0"/>
          </a:p>
        </p:txBody>
      </p:sp>
      <p:sp>
        <p:nvSpPr>
          <p:cNvPr id="36" name="Rettangolo arrotondato 35"/>
          <p:cNvSpPr/>
          <p:nvPr/>
        </p:nvSpPr>
        <p:spPr>
          <a:xfrm>
            <a:off x="3595113" y="2426163"/>
            <a:ext cx="424437" cy="4503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3" name="Rettangolo 22"/>
          <p:cNvSpPr/>
          <p:nvPr/>
        </p:nvSpPr>
        <p:spPr>
          <a:xfrm>
            <a:off x="6237936" y="5965448"/>
            <a:ext cx="5651432" cy="89255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2600" dirty="0" smtClean="0">
                <a:cs typeface="Arial" charset="0"/>
              </a:rPr>
              <a:t> </a:t>
            </a:r>
            <a:r>
              <a:rPr lang="it-IT" sz="2600" b="1" dirty="0" smtClean="0">
                <a:solidFill>
                  <a:schemeClr val="tx1"/>
                </a:solidFill>
                <a:cs typeface="Arial" charset="0"/>
              </a:rPr>
              <a:t>5.</a:t>
            </a:r>
            <a:r>
              <a:rPr lang="it-IT" sz="2600" b="1" dirty="0" smtClean="0">
                <a:solidFill>
                  <a:srgbClr val="C00000"/>
                </a:solidFill>
                <a:cs typeface="Arial" charset="0"/>
              </a:rPr>
              <a:t> </a:t>
            </a:r>
            <a:r>
              <a:rPr lang="it-IT" sz="2600" b="1" dirty="0" smtClean="0">
                <a:solidFill>
                  <a:srgbClr val="B01513"/>
                </a:solidFill>
                <a:cs typeface="Arial" charset="0"/>
              </a:rPr>
              <a:t>Riconquistare la fiducia del pubblico</a:t>
            </a:r>
            <a:r>
              <a:rPr lang="it-IT" sz="2600" dirty="0" smtClean="0">
                <a:solidFill>
                  <a:srgbClr val="C00000"/>
                </a:solidFill>
                <a:cs typeface="Arial" charset="0"/>
              </a:rPr>
              <a:t>.</a:t>
            </a:r>
            <a:endParaRPr lang="it-IT" sz="2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8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aborazione 29">
            <a:extLst>
              <a:ext uri="{FF2B5EF4-FFF2-40B4-BE49-F238E27FC236}">
                <a16:creationId xmlns:a16="http://schemas.microsoft.com/office/drawing/2014/main" id="{8AA135C1-60F5-41E3-BC26-F98C1F4A1A9A}"/>
              </a:ext>
            </a:extLst>
          </p:cNvPr>
          <p:cNvSpPr/>
          <p:nvPr/>
        </p:nvSpPr>
        <p:spPr>
          <a:xfrm>
            <a:off x="0" y="3372798"/>
            <a:ext cx="8816196" cy="3485202"/>
          </a:xfrm>
          <a:prstGeom prst="flowChartProcess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0" y="446628"/>
            <a:ext cx="8212347" cy="3485202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6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Social media e marketing dell’</a:t>
            </a:r>
            <a:r>
              <a:rPr lang="it-IT" sz="3200" dirty="0" err="1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asset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 management globale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10242508" y="31658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898524" y="520262"/>
            <a:ext cx="4293476" cy="6337738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arrotondato 27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>
                <a:hlinkClick r:id="rId4"/>
              </a:rPr>
              <a:t>https://www.pexels.com/photo/group-of-penguins-on-ice-46235/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(Correggere rotazione immagine)</a:t>
            </a:r>
            <a:endParaRPr lang="it-IT" sz="14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1080604" y="840353"/>
            <a:ext cx="5810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Social media e  cellulari per raccogliere dati essenziali sui clienti</a:t>
            </a:r>
          </a:p>
        </p:txBody>
      </p:sp>
      <p:sp>
        <p:nvSpPr>
          <p:cNvPr id="32" name="Rettangolo 31"/>
          <p:cNvSpPr/>
          <p:nvPr/>
        </p:nvSpPr>
        <p:spPr>
          <a:xfrm>
            <a:off x="1166955" y="1905000"/>
            <a:ext cx="2476869" cy="10131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TECNICHE SEMPRE PIU’ SOFISTICATE</a:t>
            </a:r>
          </a:p>
          <a:p>
            <a:pPr algn="ctr"/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0" y="920333"/>
            <a:ext cx="610679" cy="414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5522385" y="3893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2725045" y="1728326"/>
            <a:ext cx="414921" cy="3073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4297723" y="1905000"/>
            <a:ext cx="2476869" cy="10131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IDENTIFICAZIONE BISOGNI EMERGENTI</a:t>
            </a:r>
            <a:endParaRPr lang="it-IT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323850" y="4212203"/>
            <a:ext cx="737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Ruolo crescente di “Big Data”</a:t>
            </a:r>
          </a:p>
        </p:txBody>
      </p:sp>
      <p:sp>
        <p:nvSpPr>
          <p:cNvPr id="46" name="Rettangolo arrotondato 45"/>
          <p:cNvSpPr/>
          <p:nvPr/>
        </p:nvSpPr>
        <p:spPr>
          <a:xfrm>
            <a:off x="6551253" y="1695254"/>
            <a:ext cx="476250" cy="3811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7036032" y="3238304"/>
            <a:ext cx="468353" cy="3089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26" name="Rettangolo arrotondato 25"/>
          <p:cNvSpPr/>
          <p:nvPr/>
        </p:nvSpPr>
        <p:spPr>
          <a:xfrm>
            <a:off x="1562101" y="3962204"/>
            <a:ext cx="476250" cy="3811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27" name="Rettangolo 26"/>
          <p:cNvSpPr/>
          <p:nvPr/>
        </p:nvSpPr>
        <p:spPr>
          <a:xfrm>
            <a:off x="799731" y="4903076"/>
            <a:ext cx="2476869" cy="1418896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r>
              <a:rPr lang="it-IT" dirty="0" smtClean="0"/>
              <a:t>COMPRENSIONE CLIENTI</a:t>
            </a:r>
          </a:p>
          <a:p>
            <a:pPr algn="ctr"/>
            <a:endParaRPr lang="it-IT" dirty="0" smtClean="0"/>
          </a:p>
          <a:p>
            <a:pPr algn="ctr"/>
            <a:endParaRPr lang="it-IT" dirty="0" smtClean="0"/>
          </a:p>
          <a:p>
            <a:pPr algn="ctr"/>
            <a:endParaRPr lang="it-IT" dirty="0"/>
          </a:p>
        </p:txBody>
      </p:sp>
      <p:sp>
        <p:nvSpPr>
          <p:cNvPr id="31" name="Rettangolo 30"/>
          <p:cNvSpPr/>
          <p:nvPr/>
        </p:nvSpPr>
        <p:spPr>
          <a:xfrm>
            <a:off x="4166989" y="4800600"/>
            <a:ext cx="3029319" cy="15430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pPr algn="ctr"/>
            <a:r>
              <a:rPr lang="it-IT" dirty="0" smtClean="0"/>
              <a:t>ALLINEAMENTO DEI DIVERSI TIPI </a:t>
            </a:r>
            <a:r>
              <a:rPr lang="it-IT" dirty="0" err="1" smtClean="0"/>
              <a:t>DI</a:t>
            </a:r>
            <a:r>
              <a:rPr lang="it-IT" dirty="0" smtClean="0"/>
              <a:t> INFORMAZIONI AZIENDALI</a:t>
            </a:r>
          </a:p>
          <a:p>
            <a:pPr algn="ctr"/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304801" y="4495604"/>
            <a:ext cx="476250" cy="3811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6724651" y="4648004"/>
            <a:ext cx="476250" cy="3811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36" name="Rettangolo 35"/>
          <p:cNvSpPr/>
          <p:nvPr/>
        </p:nvSpPr>
        <p:spPr>
          <a:xfrm>
            <a:off x="1442199" y="3128138"/>
            <a:ext cx="6058269" cy="7273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 smtClean="0">
                <a:solidFill>
                  <a:schemeClr val="tx1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Oggi moltissimi gestori non sono attivi  sui social!</a:t>
            </a:r>
            <a:endParaRPr lang="it-IT" b="1" dirty="0">
              <a:solidFill>
                <a:schemeClr val="tx1"/>
              </a:solidFill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956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>
            <a:lum contrast="-30000"/>
          </a:blip>
          <a:stretch>
            <a:fillRect/>
          </a:stretch>
        </p:blipFill>
        <p:spPr bwMode="auto">
          <a:xfrm rot="10800000">
            <a:off x="-78830" y="3319980"/>
            <a:ext cx="6290441" cy="3538020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4">
            <a:lum contrast="-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7651" y="520263"/>
            <a:ext cx="5872784" cy="401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7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71" name="Segnaposto testo 7">
            <a:extLst>
              <a:ext uri="{FF2B5EF4-FFF2-40B4-BE49-F238E27FC236}">
                <a16:creationId xmlns:a16="http://schemas.microsoft.com/office/drawing/2014/main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3311011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/>
              <a:t>Descrizione Scenario 02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4" name="Documento 23">
            <a:extLst>
              <a:ext uri="{FF2B5EF4-FFF2-40B4-BE49-F238E27FC236}">
                <a16:creationId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6307651" y="2819220"/>
            <a:ext cx="5884349" cy="4038778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Nuovi modelli organizzativi e nuovi prodotti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40" name="Rettangolo arrotondato 39"/>
          <p:cNvSpPr/>
          <p:nvPr/>
        </p:nvSpPr>
        <p:spPr>
          <a:xfrm>
            <a:off x="-4000499" y="-1"/>
            <a:ext cx="3782610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r>
              <a:rPr lang="it-IT" sz="1400" dirty="0" smtClean="0"/>
              <a:t>1.https://www.pexels.com/</a:t>
            </a:r>
            <a:r>
              <a:rPr lang="it-IT" sz="1400" dirty="0" err="1" smtClean="0"/>
              <a:t>photo</a:t>
            </a:r>
            <a:r>
              <a:rPr lang="it-IT" sz="1400" dirty="0" smtClean="0"/>
              <a:t>/facebook-application-icon-147413/</a:t>
            </a:r>
          </a:p>
          <a:p>
            <a:endParaRPr lang="it-IT" sz="1400" dirty="0"/>
          </a:p>
          <a:p>
            <a:endParaRPr lang="it-IT" sz="1400" dirty="0" smtClean="0"/>
          </a:p>
          <a:p>
            <a:endParaRPr lang="it-IT" sz="1400" dirty="0"/>
          </a:p>
          <a:p>
            <a:r>
              <a:rPr lang="it-IT" sz="1400" dirty="0" smtClean="0"/>
              <a:t>2. </a:t>
            </a:r>
          </a:p>
          <a:p>
            <a:r>
              <a:rPr lang="it-IT" sz="1400" dirty="0" smtClean="0">
                <a:hlinkClick r:id="rId5"/>
              </a:rPr>
              <a:t>https://www.pexels.com/photo/clouds-dawn-dusk-electricity-157039/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Contrasto -30% su entrambe</a:t>
            </a:r>
            <a:endParaRPr lang="it-IT" sz="1400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641575" y="786425"/>
            <a:ext cx="3520516" cy="769441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it-IT" sz="2200" b="1" dirty="0" smtClean="0">
                <a:solidFill>
                  <a:schemeClr val="tx2">
                    <a:lumMod val="75000"/>
                  </a:schemeClr>
                </a:solidFill>
              </a:rPr>
              <a:t>Si assottigliano i margini </a:t>
            </a:r>
            <a:br>
              <a:rPr lang="it-IT" sz="22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2200" b="1" dirty="0" smtClean="0">
                <a:solidFill>
                  <a:schemeClr val="tx2">
                    <a:lumMod val="75000"/>
                  </a:schemeClr>
                </a:solidFill>
              </a:rPr>
              <a:t>delle commissioni</a:t>
            </a:r>
          </a:p>
        </p:txBody>
      </p:sp>
      <p:sp>
        <p:nvSpPr>
          <p:cNvPr id="12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AutoShape 4" descr="Immagine correlat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5" name="Rettangolo arrotondato 24"/>
          <p:cNvSpPr/>
          <p:nvPr/>
        </p:nvSpPr>
        <p:spPr>
          <a:xfrm>
            <a:off x="1072310" y="882202"/>
            <a:ext cx="475340" cy="36655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0" y="2345515"/>
            <a:ext cx="644193" cy="4344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2-3</a:t>
            </a:r>
            <a:endParaRPr lang="it-IT" dirty="0"/>
          </a:p>
        </p:txBody>
      </p:sp>
      <p:sp>
        <p:nvSpPr>
          <p:cNvPr id="42" name="Rettangolo arrotondato 41"/>
          <p:cNvSpPr/>
          <p:nvPr/>
        </p:nvSpPr>
        <p:spPr>
          <a:xfrm>
            <a:off x="11309386" y="3342290"/>
            <a:ext cx="325566" cy="29363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43" name="Rettangolo arrotondato 42"/>
          <p:cNvSpPr/>
          <p:nvPr/>
        </p:nvSpPr>
        <p:spPr>
          <a:xfrm>
            <a:off x="11303878" y="4240257"/>
            <a:ext cx="646386" cy="3948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5-7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532743" y="1711368"/>
            <a:ext cx="4843308" cy="707886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Necessarie ottime infrastrutture</a:t>
            </a:r>
          </a:p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di </a:t>
            </a:r>
            <a:r>
              <a:rPr lang="it-IT" sz="2000" dirty="0" err="1" smtClean="0">
                <a:solidFill>
                  <a:schemeClr val="tx2">
                    <a:lumMod val="75000"/>
                  </a:schemeClr>
                </a:solidFill>
              </a:rPr>
              <a:t>front</a:t>
            </a:r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 office e back </a:t>
            </a:r>
            <a:r>
              <a:rPr lang="it-IT" sz="2000" dirty="0" err="1" smtClean="0">
                <a:solidFill>
                  <a:schemeClr val="tx2">
                    <a:lumMod val="75000"/>
                  </a:schemeClr>
                </a:solidFill>
              </a:rPr>
              <a:t>offfice</a:t>
            </a:r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669377" y="2652066"/>
            <a:ext cx="4843308" cy="1015663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Maggior integrazione con le reti di vendita; fusioni fra gestori e distributori</a:t>
            </a:r>
          </a:p>
        </p:txBody>
      </p:sp>
      <p:sp>
        <p:nvSpPr>
          <p:cNvPr id="38" name="CasellaDiTesto 37"/>
          <p:cNvSpPr txBox="1"/>
          <p:nvPr/>
        </p:nvSpPr>
        <p:spPr>
          <a:xfrm>
            <a:off x="7359197" y="3618965"/>
            <a:ext cx="4031873" cy="769441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it-IT" sz="2200" b="1" dirty="0" smtClean="0">
                <a:solidFill>
                  <a:schemeClr val="tx2">
                    <a:lumMod val="75000"/>
                  </a:schemeClr>
                </a:solidFill>
              </a:rPr>
              <a:t>Cambiamenti nelle richieste</a:t>
            </a:r>
            <a:br>
              <a:rPr lang="it-IT" sz="2200" b="1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it-IT" sz="2200" b="1" dirty="0" smtClean="0">
                <a:solidFill>
                  <a:schemeClr val="tx2">
                    <a:lumMod val="75000"/>
                  </a:schemeClr>
                </a:solidFill>
              </a:rPr>
              <a:t>dei clienti</a:t>
            </a:r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EE06E6BF-8F35-402B-B0A9-CA4AFEA77FA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7357">
            <a:off x="6385722" y="3812303"/>
            <a:ext cx="913713" cy="798015"/>
          </a:xfrm>
          <a:prstGeom prst="rect">
            <a:avLst/>
          </a:prstGeom>
        </p:spPr>
      </p:pic>
      <p:sp>
        <p:nvSpPr>
          <p:cNvPr id="46" name="CasellaDiTesto 45"/>
          <p:cNvSpPr txBox="1"/>
          <p:nvPr/>
        </p:nvSpPr>
        <p:spPr>
          <a:xfrm>
            <a:off x="6944244" y="4607052"/>
            <a:ext cx="5247755" cy="707886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Più richiesta di prodotti di gestione del rischio</a:t>
            </a:r>
          </a:p>
        </p:txBody>
      </p:sp>
      <p:sp>
        <p:nvSpPr>
          <p:cNvPr id="47" name="CasellaDiTesto 46"/>
          <p:cNvSpPr txBox="1"/>
          <p:nvPr/>
        </p:nvSpPr>
        <p:spPr>
          <a:xfrm>
            <a:off x="6944244" y="5316522"/>
            <a:ext cx="5247755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solidFill>
                  <a:srgbClr val="C00000"/>
                </a:solidFill>
              </a:rPr>
              <a:t>Rischio </a:t>
            </a:r>
            <a:r>
              <a:rPr lang="it-IT" sz="2000" b="1" dirty="0" err="1" smtClean="0">
                <a:solidFill>
                  <a:srgbClr val="C00000"/>
                </a:solidFill>
              </a:rPr>
              <a:t>reputazionale</a:t>
            </a:r>
            <a:r>
              <a:rPr lang="it-IT" sz="2000" b="1" dirty="0" smtClean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49" name="CasellaDiTesto 48"/>
          <p:cNvSpPr txBox="1"/>
          <p:nvPr/>
        </p:nvSpPr>
        <p:spPr>
          <a:xfrm>
            <a:off x="6923219" y="5847306"/>
            <a:ext cx="4843308" cy="400110"/>
          </a:xfrm>
          <a:prstGeom prst="rect">
            <a:avLst/>
          </a:prstGeom>
          <a:noFill/>
          <a:ln w="57150">
            <a:noFill/>
          </a:ln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Rischio scarsità risorse naturali</a:t>
            </a:r>
          </a:p>
        </p:txBody>
      </p:sp>
    </p:spTree>
    <p:extLst>
      <p:ext uri="{BB962C8B-B14F-4D97-AF65-F5344CB8AC3E}">
        <p14:creationId xmlns:p14="http://schemas.microsoft.com/office/powerpoint/2010/main" val="603912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9450"/>
            <a:ext cx="5943600" cy="3638550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-13525" y="448916"/>
            <a:ext cx="5991424" cy="370032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8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Avvento di nuovi player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 smtClean="0"/>
              <a:t>Immagini</a:t>
            </a: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  <a:hlinkClick r:id="rId4"/>
              </a:rPr>
              <a:t>https://www.pexels.com/photo/person-holding-black-twist-pen-938959/</a:t>
            </a:r>
            <a:endParaRPr lang="it-IT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dirty="0" smtClean="0">
                <a:latin typeface="Gisha" panose="020B0502040204020203" pitchFamily="34" charset="-79"/>
                <a:cs typeface="Gisha" panose="020B0502040204020203" pitchFamily="34" charset="-79"/>
              </a:rPr>
              <a:t>https://www.pexels.com/photo/bird-s-eye-view-photo-of-landscape-1586150/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9" name="Rettangolo arrotondato 38"/>
          <p:cNvSpPr/>
          <p:nvPr/>
        </p:nvSpPr>
        <p:spPr>
          <a:xfrm>
            <a:off x="3804663" y="44359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2" name="Goccia 31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27145" y="4366677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35"/>
          <p:cNvSpPr/>
          <p:nvPr/>
        </p:nvSpPr>
        <p:spPr>
          <a:xfrm>
            <a:off x="6631997" y="4326681"/>
            <a:ext cx="523615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cs typeface="Arial" charset="0"/>
              </a:rPr>
              <a:t>Importante non sottovalutarle!</a:t>
            </a:r>
          </a:p>
          <a:p>
            <a:endParaRPr lang="it-IT" sz="2000" dirty="0" smtClean="0">
              <a:cs typeface="Arial" charset="0"/>
            </a:endParaRPr>
          </a:p>
          <a:p>
            <a:endParaRPr lang="it-IT" sz="2000" b="1" dirty="0" smtClean="0">
              <a:cs typeface="Arial" charset="0"/>
              <a:sym typeface="Wingdings" pitchFamily="2" charset="2"/>
            </a:endParaRPr>
          </a:p>
          <a:p>
            <a:r>
              <a:rPr lang="it-IT" sz="2000" b="1" dirty="0" smtClean="0">
                <a:cs typeface="Arial" charset="0"/>
                <a:sym typeface="Wingdings" pitchFamily="2" charset="2"/>
              </a:rPr>
              <a:t>Rischio di facilitare nuovi concorrenti</a:t>
            </a:r>
          </a:p>
          <a:p>
            <a:r>
              <a:rPr lang="it-IT" sz="2000" i="1" dirty="0" smtClean="0">
                <a:cs typeface="Arial" charset="0"/>
              </a:rPr>
              <a:t>Società tecnologiche e social media</a:t>
            </a:r>
          </a:p>
          <a:p>
            <a:endParaRPr lang="it-IT" sz="2000" dirty="0" smtClean="0">
              <a:cs typeface="Arial" charset="0"/>
            </a:endParaRPr>
          </a:p>
        </p:txBody>
      </p:sp>
      <p:sp>
        <p:nvSpPr>
          <p:cNvPr id="40" name="Goccia 39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79966" y="5318709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51"/>
          <p:cNvSpPr/>
          <p:nvPr/>
        </p:nvSpPr>
        <p:spPr>
          <a:xfrm>
            <a:off x="215920" y="694106"/>
            <a:ext cx="54281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cs typeface="Arial" charset="0"/>
              </a:rPr>
              <a:t>Opportunità di economie scala</a:t>
            </a:r>
          </a:p>
        </p:txBody>
      </p:sp>
      <p:sp>
        <p:nvSpPr>
          <p:cNvPr id="53" name="Rettangolo arrotondato 52"/>
          <p:cNvSpPr/>
          <p:nvPr/>
        </p:nvSpPr>
        <p:spPr>
          <a:xfrm>
            <a:off x="5474272" y="1898610"/>
            <a:ext cx="768873" cy="30856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3-4</a:t>
            </a:r>
            <a:endParaRPr lang="it-IT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5593652" y="827151"/>
            <a:ext cx="397246" cy="2133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407478" y="1304954"/>
            <a:ext cx="5078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smtClean="0"/>
              <a:t>Attrae nuovi player nel settore</a:t>
            </a:r>
            <a:endParaRPr lang="it-IT" sz="2000" dirty="0"/>
          </a:p>
        </p:txBody>
      </p:sp>
      <p:sp>
        <p:nvSpPr>
          <p:cNvPr id="46" name="Rettangolo arrotondato 45"/>
          <p:cNvSpPr/>
          <p:nvPr/>
        </p:nvSpPr>
        <p:spPr>
          <a:xfrm>
            <a:off x="11340152" y="3579565"/>
            <a:ext cx="373624" cy="2988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11119365" y="4374312"/>
            <a:ext cx="641714" cy="4499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6-7</a:t>
            </a:r>
            <a:endParaRPr lang="it-IT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670240" y="1946100"/>
            <a:ext cx="5078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Cina, una piattaforma di pagamenti on </a:t>
            </a:r>
            <a:r>
              <a:rPr lang="it-IT" dirty="0" err="1" smtClean="0"/>
              <a:t>line</a:t>
            </a:r>
            <a:r>
              <a:rPr lang="it-IT" dirty="0" smtClean="0"/>
              <a:t> lancia un fondo monetario </a:t>
            </a:r>
          </a:p>
          <a:p>
            <a:r>
              <a:rPr lang="it-IT" dirty="0" smtClean="0"/>
              <a:t>di enorme successo</a:t>
            </a:r>
          </a:p>
          <a:p>
            <a:r>
              <a:rPr lang="it-IT" dirty="0" smtClean="0">
                <a:sym typeface="Wingdings" pitchFamily="2" charset="2"/>
              </a:rPr>
              <a:t> </a:t>
            </a:r>
            <a:r>
              <a:rPr lang="it-IT" dirty="0" smtClean="0"/>
              <a:t>fiducia dei clienti  verso l’azienda e la sua proposta.</a:t>
            </a:r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4957776" y="1405220"/>
            <a:ext cx="397246" cy="2133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8" name="Rettangolo 27"/>
          <p:cNvSpPr/>
          <p:nvPr/>
        </p:nvSpPr>
        <p:spPr>
          <a:xfrm>
            <a:off x="6001512" y="3463663"/>
            <a:ext cx="53969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cs typeface="Arial" charset="0"/>
              </a:rPr>
              <a:t>Tecnologie cellulari strategiche</a:t>
            </a:r>
          </a:p>
        </p:txBody>
      </p:sp>
      <p:sp>
        <p:nvSpPr>
          <p:cNvPr id="31" name="Rettangolo arrotondato 30"/>
          <p:cNvSpPr/>
          <p:nvPr/>
        </p:nvSpPr>
        <p:spPr>
          <a:xfrm>
            <a:off x="10499327" y="4062959"/>
            <a:ext cx="373624" cy="2988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5" name="Documento 34">
            <a:extLst>
              <a:ext uri="{FF2B5EF4-FFF2-40B4-BE49-F238E27FC236}">
                <a16:creationId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 flipV="1">
            <a:off x="6022427" y="504496"/>
            <a:ext cx="6169571" cy="3421117"/>
          </a:xfrm>
          <a:prstGeom prst="flowChartDocumen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006662" y="488731"/>
            <a:ext cx="6185338" cy="3058509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6870</TotalTime>
  <Words>2145</Words>
  <Application>Microsoft Office PowerPoint</Application>
  <PresentationFormat>Widescreen</PresentationFormat>
  <Paragraphs>393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6" baseType="lpstr">
      <vt:lpstr>Arial</vt:lpstr>
      <vt:lpstr>Articulate</vt:lpstr>
      <vt:lpstr>Articulate Light</vt:lpstr>
      <vt:lpstr>Bahnschrift</vt:lpstr>
      <vt:lpstr>Calibri</vt:lpstr>
      <vt:lpstr>Century Gothic</vt:lpstr>
      <vt:lpstr>Garamond</vt:lpstr>
      <vt:lpstr>Gisha</vt:lpstr>
      <vt:lpstr>Microsoft Yi Baiti</vt:lpstr>
      <vt:lpstr>Tempus Sans ITC</vt:lpstr>
      <vt:lpstr>Wingdings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Valentina</dc:creator>
  <cp:lastModifiedBy>emessore</cp:lastModifiedBy>
  <cp:revision>920</cp:revision>
  <dcterms:created xsi:type="dcterms:W3CDTF">2018-07-03T17:42:04Z</dcterms:created>
  <dcterms:modified xsi:type="dcterms:W3CDTF">2018-11-21T15:10:34Z</dcterms:modified>
</cp:coreProperties>
</file>