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9"/>
  </p:notesMasterIdLst>
  <p:sldIdLst>
    <p:sldId id="256" r:id="rId2"/>
    <p:sldId id="260" r:id="rId3"/>
    <p:sldId id="314" r:id="rId4"/>
    <p:sldId id="315" r:id="rId5"/>
    <p:sldId id="309" r:id="rId6"/>
    <p:sldId id="324" r:id="rId7"/>
    <p:sldId id="297" r:id="rId8"/>
    <p:sldId id="331" r:id="rId9"/>
    <p:sldId id="317" r:id="rId10"/>
    <p:sldId id="327" r:id="rId11"/>
    <p:sldId id="313" r:id="rId12"/>
    <p:sldId id="332" r:id="rId13"/>
    <p:sldId id="334" r:id="rId14"/>
    <p:sldId id="333" r:id="rId15"/>
    <p:sldId id="335" r:id="rId16"/>
    <p:sldId id="295"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513"/>
    <a:srgbClr val="FFFFFF"/>
    <a:srgbClr val="18697C"/>
    <a:srgbClr val="FAC356"/>
    <a:srgbClr val="426B6F"/>
    <a:srgbClr val="757575"/>
    <a:srgbClr val="262626"/>
    <a:srgbClr val="3F6374"/>
    <a:srgbClr val="795F0E"/>
    <a:srgbClr val="807E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84" autoAdjust="0"/>
    <p:restoredTop sz="64229" autoAdjust="0"/>
  </p:normalViewPr>
  <p:slideViewPr>
    <p:cSldViewPr snapToGrid="0">
      <p:cViewPr varScale="1">
        <p:scale>
          <a:sx n="44" d="100"/>
          <a:sy n="44" d="100"/>
        </p:scale>
        <p:origin x="1464" y="52"/>
      </p:cViewPr>
      <p:guideLst>
        <p:guide orient="horz" pos="2160"/>
        <p:guide pos="3840"/>
      </p:guideLst>
    </p:cSldViewPr>
  </p:slideViewPr>
  <p:notesTextViewPr>
    <p:cViewPr>
      <p:scale>
        <a:sx n="1" d="1"/>
        <a:sy n="1" d="1"/>
      </p:scale>
      <p:origin x="0" y="0"/>
    </p:cViewPr>
  </p:notesTextViewPr>
  <p:notesViewPr>
    <p:cSldViewPr snapToGrid="0">
      <p:cViewPr varScale="1">
        <p:scale>
          <a:sx n="59" d="100"/>
          <a:sy n="59" d="100"/>
        </p:scale>
        <p:origin x="-250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07/12/2018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r>
              <a:rPr lang="it-IT" sz="1200" b="0" i="0" u="none" strike="noStrike" kern="1200" baseline="0" dirty="0" smtClean="0">
                <a:solidFill>
                  <a:schemeClr val="tx1"/>
                </a:solidFill>
                <a:latin typeface="+mn-lt"/>
                <a:ea typeface="+mn-ea"/>
                <a:cs typeface="+mn-cs"/>
              </a:rPr>
              <a:t>Esaminiamo ora una situazione diversa. Un investitore potrebbe anche desiderare di occuparsi dei propri investimenti senza affidarsi a un esperto del settore.</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L'investitore deve quindi decidere in prima persona come impiegare un capitale in una determinata attività finanziaria,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per realizzare, nel tempo, un guadagno.</a:t>
            </a:r>
          </a:p>
          <a:p>
            <a:pPr marL="228600" indent="-228600">
              <a:buFont typeface="+mj-lt"/>
              <a:buAutoNum type="arabicPeriod"/>
            </a:pPr>
            <a:r>
              <a:rPr lang="it-IT" sz="1200" b="0" i="0" u="none" strike="noStrike" kern="1200" baseline="0" dirty="0" smtClean="0">
                <a:solidFill>
                  <a:schemeClr val="tx1"/>
                </a:solidFill>
                <a:latin typeface="Calibri"/>
                <a:ea typeface="+mn-ea"/>
                <a:cs typeface="+mn-cs"/>
              </a:rPr>
              <a:t>È essenziale, a tal fine, conoscere</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l’andamento dell’economia reale, </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dei mercati finanziari </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e degli strumenti finanziari, a cominciare dalle azioni e dalle obbligazioni.</a:t>
            </a: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POP UP Elementi per l’analisi del mercato</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Elementi importanti nell’effettuare l’analisi del mercato sono:</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Il rialzo dei tassi di interesse;</a:t>
            </a:r>
          </a:p>
          <a:p>
            <a:pPr marL="228600" indent="-228600">
              <a:buFont typeface="+mj-lt"/>
              <a:buNone/>
            </a:pPr>
            <a:r>
              <a:rPr lang="it-IT" sz="1200" b="0" i="0" u="none" strike="noStrike" kern="1200" baseline="0" dirty="0" smtClean="0">
                <a:solidFill>
                  <a:schemeClr val="tx1"/>
                </a:solidFill>
                <a:latin typeface="+mn-lt"/>
                <a:ea typeface="+mn-ea"/>
                <a:cs typeface="+mn-cs"/>
              </a:rPr>
              <a:t>L’andamento dell’inflazione;</a:t>
            </a:r>
          </a:p>
          <a:p>
            <a:pPr marL="228600" indent="-228600">
              <a:buFont typeface="+mj-lt"/>
              <a:buNone/>
            </a:pPr>
            <a:r>
              <a:rPr lang="it-IT" sz="1200" b="0" i="0" u="none" strike="noStrike" kern="1200" baseline="0" dirty="0" smtClean="0">
                <a:solidFill>
                  <a:schemeClr val="tx1"/>
                </a:solidFill>
                <a:latin typeface="+mn-lt"/>
                <a:ea typeface="+mn-ea"/>
                <a:cs typeface="+mn-cs"/>
              </a:rPr>
              <a:t>Il ruolo delle Banche Centrali;</a:t>
            </a:r>
            <a:endParaRPr lang="it-IT" sz="1200" b="0" i="0" u="none" strike="noStrike" kern="1200" baseline="0" dirty="0" smtClean="0">
              <a:solidFill>
                <a:srgbClr val="FF0000"/>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La crescita economica in fase matura;</a:t>
            </a:r>
          </a:p>
          <a:p>
            <a:pPr marL="228600" indent="-228600">
              <a:buFont typeface="+mj-lt"/>
              <a:buNone/>
            </a:pPr>
            <a:r>
              <a:rPr lang="it-IT" sz="1200" b="0" i="0" u="none" strike="noStrike" kern="1200" baseline="0" dirty="0" smtClean="0">
                <a:solidFill>
                  <a:schemeClr val="tx1"/>
                </a:solidFill>
                <a:latin typeface="+mn-lt"/>
                <a:ea typeface="+mn-ea"/>
                <a:cs typeface="+mn-cs"/>
              </a:rPr>
              <a:t>L’eventuale impatto di eventi inattesi … </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r>
              <a:rPr lang="it-IT" sz="1200" b="0" i="0" u="none" strike="noStrike" kern="1200" baseline="0" dirty="0" smtClean="0">
                <a:solidFill>
                  <a:schemeClr val="tx1"/>
                </a:solidFill>
                <a:latin typeface="+mn-lt"/>
                <a:ea typeface="+mn-ea"/>
                <a:cs typeface="+mn-cs"/>
              </a:rPr>
              <a:t>Occorre notare che tutti questi fattori comportano delle tensioni del mercato obbligazionario e una volatilità  di quello azionario.</a:t>
            </a:r>
          </a:p>
          <a:p>
            <a:pPr marL="228600" indent="-228600">
              <a:buFont typeface="+mj-lt"/>
              <a:buNone/>
            </a:pPr>
            <a:endParaRPr lang="it-IT" sz="1200" b="0" i="0" u="none" strike="noStrike" kern="1200" baseline="0" dirty="0" smtClean="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p14="http://schemas.microsoft.com/office/powerpoint/2010/main" val="2075271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endParaRPr lang="it-IT" sz="1200" dirty="0" smtClean="0">
              <a:cs typeface="Arial" charset="0"/>
            </a:endParaRPr>
          </a:p>
          <a:p>
            <a:pPr marL="0" indent="0" algn="just">
              <a:lnSpc>
                <a:spcPct val="120000"/>
              </a:lnSpc>
              <a:buFont typeface="+mj-lt"/>
              <a:buNone/>
              <a:defRPr/>
            </a:pPr>
            <a:endParaRPr lang="it-IT" sz="1200" dirty="0" smtClean="0">
              <a:cs typeface="Arial" charset="0"/>
            </a:endParaRPr>
          </a:p>
          <a:p>
            <a:pPr marL="228600" indent="-228600" algn="just">
              <a:lnSpc>
                <a:spcPct val="120000"/>
              </a:lnSpc>
              <a:buFont typeface="+mj-lt"/>
              <a:buAutoNum type="arabicPeriod"/>
              <a:defRPr/>
            </a:pPr>
            <a:r>
              <a:rPr lang="it-IT" dirty="0" smtClean="0"/>
              <a:t>Nel decidere sull’investimento, un passo fondamentale è poi il calcolo</a:t>
            </a:r>
            <a:r>
              <a:rPr lang="it-IT" baseline="0" dirty="0" smtClean="0"/>
              <a:t> dei rendimenti.</a:t>
            </a:r>
          </a:p>
          <a:p>
            <a:pPr marL="228600" indent="-228600" algn="just">
              <a:lnSpc>
                <a:spcPct val="120000"/>
              </a:lnSpc>
              <a:buFont typeface="+mj-lt"/>
              <a:buAutoNum type="arabicPeriod"/>
              <a:defRPr/>
            </a:pPr>
            <a:r>
              <a:rPr lang="it-IT" dirty="0" smtClean="0"/>
              <a:t>Conoscere il rendimento realizzato è necessario per valutare</a:t>
            </a:r>
            <a:r>
              <a:rPr lang="it-IT" baseline="0" dirty="0" smtClean="0"/>
              <a:t> il</a:t>
            </a:r>
            <a:r>
              <a:rPr lang="it-IT" dirty="0" smtClean="0"/>
              <a:t> raggiungimento degli obiettivi di investimento;</a:t>
            </a:r>
          </a:p>
          <a:p>
            <a:pPr marL="228600" indent="-228600" algn="just">
              <a:lnSpc>
                <a:spcPct val="120000"/>
              </a:lnSpc>
              <a:buFont typeface="+mj-lt"/>
              <a:buAutoNum type="arabicPeriod"/>
              <a:defRPr/>
            </a:pPr>
            <a:r>
              <a:rPr lang="it-IT" dirty="0" smtClean="0"/>
              <a:t>il calcolo di quello atteso, invece, permette di fare ipotesi sulla prospettiva di rendimento e dunque</a:t>
            </a:r>
          </a:p>
          <a:p>
            <a:pPr marL="228600" indent="-228600" algn="just">
              <a:lnSpc>
                <a:spcPct val="120000"/>
              </a:lnSpc>
              <a:buFont typeface="+mj-lt"/>
              <a:buAutoNum type="arabicPeriod"/>
              <a:defRPr/>
            </a:pPr>
            <a:r>
              <a:rPr lang="it-IT" dirty="0" smtClean="0"/>
              <a:t>è</a:t>
            </a:r>
            <a:r>
              <a:rPr lang="it-IT" baseline="0" dirty="0" smtClean="0"/>
              <a:t> uno degli elementi che guidano l</a:t>
            </a:r>
            <a:r>
              <a:rPr lang="it-IT" dirty="0" smtClean="0"/>
              <a:t>e scelte d’investimento.</a:t>
            </a:r>
          </a:p>
          <a:p>
            <a:pPr marL="228600" indent="-228600" algn="just">
              <a:lnSpc>
                <a:spcPct val="120000"/>
              </a:lnSpc>
              <a:buFont typeface="+mj-lt"/>
              <a:buAutoNum type="arabicPeriod"/>
              <a:defRPr/>
            </a:pPr>
            <a:r>
              <a:rPr lang="it-IT" dirty="0" smtClean="0"/>
              <a:t>Per gli investimenti realizzati senza flussi intermedi, </a:t>
            </a:r>
          </a:p>
          <a:p>
            <a:pPr marL="228600" indent="-228600" algn="just">
              <a:lnSpc>
                <a:spcPct val="120000"/>
              </a:lnSpc>
              <a:buFont typeface="+mj-lt"/>
              <a:buAutoNum type="arabicPeriod"/>
              <a:defRPr/>
            </a:pPr>
            <a:r>
              <a:rPr lang="it-IT" dirty="0" smtClean="0"/>
              <a:t>si utilizzano le formule della capitalizzazione semplice e della capitalizzazione</a:t>
            </a:r>
            <a:r>
              <a:rPr lang="it-IT" baseline="0" dirty="0" smtClean="0"/>
              <a:t> composta</a:t>
            </a:r>
            <a:r>
              <a:rPr lang="it-IT" dirty="0" smtClean="0"/>
              <a:t>;</a:t>
            </a:r>
          </a:p>
          <a:p>
            <a:pPr marL="228600" indent="-228600" algn="just">
              <a:lnSpc>
                <a:spcPct val="120000"/>
              </a:lnSpc>
              <a:buFont typeface="+mj-lt"/>
              <a:buAutoNum type="arabicPeriod"/>
              <a:defRPr/>
            </a:pPr>
            <a:r>
              <a:rPr lang="it-IT" dirty="0" smtClean="0"/>
              <a:t>Per quelli con flussi intermedi,</a:t>
            </a:r>
          </a:p>
          <a:p>
            <a:pPr marL="228600" indent="-228600" algn="just">
              <a:lnSpc>
                <a:spcPct val="120000"/>
              </a:lnSpc>
              <a:buFont typeface="+mj-lt"/>
              <a:buAutoNum type="arabicPeriod"/>
              <a:defRPr/>
            </a:pPr>
            <a:r>
              <a:rPr lang="it-IT" dirty="0" smtClean="0"/>
              <a:t>l’indice più utilizzato dagli esperti</a:t>
            </a:r>
            <a:r>
              <a:rPr lang="it-IT" baseline="0" dirty="0" smtClean="0"/>
              <a:t> è</a:t>
            </a:r>
            <a:r>
              <a:rPr lang="it-IT" dirty="0" smtClean="0"/>
              <a:t> il tasso interno di rendimento, ovvero il TIR.</a:t>
            </a:r>
          </a:p>
          <a:p>
            <a:pPr marL="228600" indent="-228600" algn="just">
              <a:lnSpc>
                <a:spcPct val="120000"/>
              </a:lnSpc>
              <a:buFont typeface="+mj-lt"/>
              <a:buAutoNum type="arabicPeriod"/>
              <a:defRPr/>
            </a:pPr>
            <a:r>
              <a:rPr lang="it-IT" dirty="0" smtClean="0"/>
              <a:t>Per quanto riguarda i rendimenti attesi,</a:t>
            </a:r>
            <a:r>
              <a:rPr lang="it-IT" baseline="0" dirty="0" smtClean="0"/>
              <a:t> </a:t>
            </a:r>
            <a:r>
              <a:rPr lang="it-IT" dirty="0" smtClean="0"/>
              <a:t>le due principali metodologie utilizzate</a:t>
            </a:r>
            <a:r>
              <a:rPr lang="it-IT" baseline="0" dirty="0" smtClean="0"/>
              <a:t> sono</a:t>
            </a:r>
            <a:r>
              <a:rPr lang="it-IT" dirty="0" smtClean="0"/>
              <a:t> le serie storiche</a:t>
            </a:r>
          </a:p>
          <a:p>
            <a:pPr marL="228600" indent="-228600" algn="just">
              <a:lnSpc>
                <a:spcPct val="120000"/>
              </a:lnSpc>
              <a:buFont typeface="+mj-lt"/>
              <a:buAutoNum type="arabicPeriod"/>
              <a:defRPr/>
            </a:pPr>
            <a:r>
              <a:rPr lang="it-IT" dirty="0" smtClean="0"/>
              <a:t>e il Building </a:t>
            </a:r>
            <a:r>
              <a:rPr lang="it-IT" dirty="0" err="1" smtClean="0"/>
              <a:t>Blocks</a:t>
            </a:r>
            <a:r>
              <a:rPr lang="it-IT" dirty="0" smtClean="0"/>
              <a:t>.</a:t>
            </a: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Osserviamo ora questi due</a:t>
            </a:r>
            <a:r>
              <a:rPr lang="it-IT" sz="1200" baseline="0" dirty="0" smtClean="0">
                <a:cs typeface="Arial" charset="0"/>
              </a:rPr>
              <a:t> semplici</a:t>
            </a:r>
            <a:r>
              <a:rPr lang="it-IT" sz="1200" dirty="0" smtClean="0">
                <a:cs typeface="Arial" charset="0"/>
              </a:rPr>
              <a:t> grafici.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In un caso, abbiamo un unico versamento iniziale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al tempo t0.</a:t>
            </a:r>
            <a:r>
              <a:rPr lang="it-IT" sz="1200" baseline="0" dirty="0" smtClean="0">
                <a:cs typeface="Arial" charset="0"/>
              </a:rPr>
              <a:t> </a:t>
            </a:r>
            <a:r>
              <a:rPr lang="it-IT" sz="1200" dirty="0" smtClean="0">
                <a:cs typeface="Arial" charset="0"/>
              </a:rPr>
              <a:t>Alla fine del periodo di investimento si ha il montante.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Nel  secondo caso, invece, tra il tempo t0 e la fine dell’investimento, vi sono vari versamenti intermedi: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in</a:t>
            </a:r>
            <a:r>
              <a:rPr lang="it-IT" sz="1200" baseline="0" dirty="0" smtClean="0">
                <a:cs typeface="Arial" charset="0"/>
              </a:rPr>
              <a:t> figura</a:t>
            </a:r>
            <a:r>
              <a:rPr lang="it-IT" sz="1200" dirty="0" smtClean="0">
                <a:cs typeface="Arial" charset="0"/>
              </a:rPr>
              <a:t>, ai tempi t1, t2 e t3, e un disinvestimento al tempo t4.</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Nelle </a:t>
            </a:r>
            <a:r>
              <a:rPr lang="it-IT" sz="1200" baseline="0" dirty="0" smtClean="0">
                <a:cs typeface="Arial" charset="0"/>
              </a:rPr>
              <a:t>pagine </a:t>
            </a:r>
            <a:r>
              <a:rPr lang="it-IT" sz="1200" dirty="0" smtClean="0">
                <a:cs typeface="Arial" charset="0"/>
              </a:rPr>
              <a:t>successive</a:t>
            </a:r>
            <a:r>
              <a:rPr lang="it-IT" sz="1200" baseline="0" dirty="0" smtClean="0">
                <a:cs typeface="Arial" charset="0"/>
              </a:rPr>
              <a:t> considereremo il calcolo del rendimento di investimenti con un unico flusso iniziale.</a:t>
            </a:r>
            <a:endParaRPr lang="it-IT" sz="1200" dirty="0" smtClean="0">
              <a:cs typeface="Arial"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La capitalizzazione semplice è una</a:t>
            </a:r>
            <a:r>
              <a:rPr lang="it-IT" sz="1200" baseline="0" dirty="0" smtClean="0">
                <a:cs typeface="Arial" charset="0"/>
              </a:rPr>
              <a:t> modalità di calcolo del rendimento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utilizzata per investimenti di breve durata, generalmente inferiori all’anno.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Il</a:t>
            </a:r>
            <a:r>
              <a:rPr lang="it-IT" sz="1200" baseline="0" dirty="0" smtClean="0">
                <a:cs typeface="Arial" charset="0"/>
              </a:rPr>
              <a:t> montante è calcolato solo alla fine del periodo di investimento.</a:t>
            </a:r>
            <a:endParaRPr lang="it-IT" sz="120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Con</a:t>
            </a:r>
            <a:r>
              <a:rPr lang="it-IT" sz="1200" baseline="0" dirty="0" smtClean="0">
                <a:cs typeface="Arial" charset="0"/>
              </a:rPr>
              <a:t> questa forma di capitalizzazione</a:t>
            </a:r>
            <a:r>
              <a:rPr lang="it-IT" sz="1200" dirty="0" smtClean="0">
                <a:cs typeface="Arial" charset="0"/>
              </a:rPr>
              <a:t>, se si investe una somma di denaro,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per esempio</a:t>
            </a:r>
            <a:r>
              <a:rPr lang="it-IT" sz="1200" baseline="0" dirty="0" smtClean="0">
                <a:cs typeface="Arial" charset="0"/>
              </a:rPr>
              <a:t> </a:t>
            </a:r>
            <a:r>
              <a:rPr lang="it-IT" sz="1200" dirty="0" smtClean="0">
                <a:cs typeface="Arial" charset="0"/>
              </a:rPr>
              <a:t>1000 Euro,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al 10% per 2 anni,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l'investimento genererà interessi pari a 100 Euro il primo anno e 100 il secondo.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Ogni anno l’interesse matura quindi solo sul capitale iniziale,</a:t>
            </a:r>
            <a:r>
              <a:rPr lang="it-IT" sz="1200" baseline="0" dirty="0" smtClean="0">
                <a:cs typeface="Arial" charset="0"/>
              </a:rPr>
              <a:t> come accade con i </a:t>
            </a:r>
            <a:r>
              <a:rPr lang="it-IT" sz="1200" dirty="0" smtClean="0">
                <a:cs typeface="Arial" charset="0"/>
              </a:rPr>
              <a:t>Titoli di</a:t>
            </a:r>
            <a:r>
              <a:rPr lang="it-IT" sz="1200" baseline="0" dirty="0" smtClean="0">
                <a:cs typeface="Arial" charset="0"/>
              </a:rPr>
              <a:t> Stato.</a:t>
            </a:r>
            <a:endParaRPr lang="it-IT" sz="1200" dirty="0" smtClean="0">
              <a:cs typeface="Arial"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Arial" charset="0"/>
            </a:endParaRP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13</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smtClean="0"/>
              <a:t>AUDIO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dirty="0" smtClean="0"/>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smtClean="0"/>
              <a:t>Vediamo</a:t>
            </a:r>
            <a:r>
              <a:rPr lang="it-IT" baseline="0" dirty="0" smtClean="0"/>
              <a:t> ora la </a:t>
            </a:r>
            <a:r>
              <a:rPr lang="it-IT" dirty="0" smtClean="0"/>
              <a:t>capitalizzazione composta</a:t>
            </a:r>
            <a:r>
              <a:rPr lang="it-IT" sz="1200" dirty="0" smtClean="0">
                <a:cs typeface="Arial" charset="0"/>
              </a:rPr>
              <a:t>,</a:t>
            </a:r>
            <a:endParaRPr lang="it-IT" sz="1200" baseline="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aseline="0" dirty="0" smtClean="0">
                <a:cs typeface="Arial" charset="0"/>
              </a:rPr>
              <a:t>adottata per investimenti con durata superiore all’anno.</a:t>
            </a:r>
            <a:endParaRPr lang="it-IT" sz="120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Con questo metodo si considera anche la componente interessi su interessi che dovrebbero remunerare alla fine di ogni anno il capitale investito.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Per esempio, se si effettua un investimento a interessi composti, </a:t>
            </a:r>
            <a:endParaRPr lang="it-IT" sz="1200" baseline="0" dirty="0" smtClean="0">
              <a:cs typeface="Arial" charset="0"/>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baseline="0" dirty="0" smtClean="0">
                <a:cs typeface="Arial" charset="0"/>
              </a:rPr>
              <a:t>ipoteticamente </a:t>
            </a:r>
            <a:r>
              <a:rPr lang="it-IT" sz="1200" dirty="0" smtClean="0">
                <a:cs typeface="Arial" charset="0"/>
              </a:rPr>
              <a:t>1000 euro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al 10%</a:t>
            </a:r>
            <a:r>
              <a:rPr lang="it-IT" sz="1200" baseline="0" dirty="0" smtClean="0">
                <a:cs typeface="Arial" charset="0"/>
              </a:rPr>
              <a:t> </a:t>
            </a:r>
            <a:r>
              <a:rPr lang="it-IT" sz="1200" dirty="0" smtClean="0">
                <a:cs typeface="Arial" charset="0"/>
              </a:rPr>
              <a:t>per due anni,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gli interessi maturati il primo anno (100 euro)</a:t>
            </a:r>
            <a:r>
              <a:rPr lang="it-IT" sz="1200" baseline="0" dirty="0" smtClean="0">
                <a:cs typeface="Arial" charset="0"/>
              </a:rPr>
              <a:t> </a:t>
            </a:r>
            <a:r>
              <a:rPr lang="it-IT" sz="1200" dirty="0" smtClean="0">
                <a:cs typeface="Arial" charset="0"/>
              </a:rPr>
              <a:t>vengono reinvestiti, sempre al 10%, per il secondo anno.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Di conseguenza la somma su cui si calcola l’interesse che maturerà nel secondo anno di investimento non è 1000, bensì 1.100.</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Arial" charset="0"/>
              </a:rPr>
              <a:t>Occorre notare infine che, se quando si effettua un investimento non si specifica il metodo </a:t>
            </a:r>
            <a:r>
              <a:rPr lang="it-IT" sz="1200" baseline="0" dirty="0" smtClean="0">
                <a:cs typeface="Arial" charset="0"/>
              </a:rPr>
              <a:t>di capitalizzazione </a:t>
            </a:r>
            <a:r>
              <a:rPr lang="it-IT" sz="1200" dirty="0" smtClean="0">
                <a:cs typeface="Arial" charset="0"/>
              </a:rPr>
              <a:t>applicato, implicitamente si intende adottata la capitalizzazione composta.</a:t>
            </a:r>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0" indent="0" algn="just">
              <a:lnSpc>
                <a:spcPct val="120000"/>
              </a:lnSpc>
              <a:buFont typeface="+mj-lt"/>
              <a:buNone/>
              <a:defRPr/>
            </a:pPr>
            <a:endParaRPr lang="it-IT" dirty="0" smtClean="0"/>
          </a:p>
          <a:p>
            <a:pPr marL="228600" indent="-228600" algn="just">
              <a:lnSpc>
                <a:spcPct val="120000"/>
              </a:lnSpc>
              <a:buFont typeface="+mj-lt"/>
              <a:buAutoNum type="arabicPeriod"/>
              <a:defRPr/>
            </a:pPr>
            <a:endParaRPr lang="it-IT" sz="1200" dirty="0" smtClean="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3839862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None/>
            </a:pPr>
            <a:r>
              <a:rPr lang="it-IT" sz="1200" b="0" i="0" u="none" strike="noStrike" kern="1200" baseline="0" dirty="0" smtClean="0">
                <a:solidFill>
                  <a:schemeClr val="tx1"/>
                </a:solidFill>
                <a:latin typeface="+mn-lt"/>
                <a:ea typeface="+mn-ea"/>
                <a:cs typeface="+mn-cs"/>
              </a:rPr>
              <a:t>AUDIO</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endParaRPr lang="it-IT" sz="1200" b="0" i="0" u="none" strike="noStrike" kern="1200" baseline="0" dirty="0" smtClean="0">
              <a:solidFill>
                <a:schemeClr val="tx1"/>
              </a:solidFill>
              <a:latin typeface="+mn-lt"/>
              <a:ea typeface="+mn-ea"/>
              <a:cs typeface="+mn-cs"/>
            </a:endParaRPr>
          </a:p>
          <a:p>
            <a:pPr marL="228600" indent="-228600">
              <a:buFont typeface="+mj-lt"/>
              <a:buAutoNum type="arabicPeriod"/>
            </a:pPr>
            <a:r>
              <a:rPr lang="it-IT" sz="1200" b="0" i="0" u="none" strike="noStrike" kern="1200" baseline="0" dirty="0" smtClean="0">
                <a:solidFill>
                  <a:schemeClr val="tx1"/>
                </a:solidFill>
                <a:latin typeface="+mn-lt"/>
                <a:ea typeface="+mn-ea"/>
                <a:cs typeface="+mn-cs"/>
              </a:rPr>
              <a:t>Confrontando quindi capitalizzazione semplice e capitalizzazione composta, osserviamo che</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nel primo caso, il montante cresce linearmente nel tempo, mentre nel secondo, esso è una funzione crescente del tempo.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Vediamo un esempio di capitalizzazione composta.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Ricordiamo preliminarmente come si calcola l'interesse: moltiplicando il capitale per il tasso di interesse.</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Il montante è dato dunque dalla somma tra capitale investito e interesse maturato.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A questo punto, otteniamo la formula per il calcolo del rendimento dopo un anno</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semplicemente raccogliendo a fattor comune rispetto a C. </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Dopo due anni,</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il montante sarà dato dal prodotto tra capitale e la somma di 1+i  elevato alla seconda,</a:t>
            </a:r>
          </a:p>
          <a:p>
            <a:pPr marL="228600" indent="-228600">
              <a:buFont typeface="+mj-lt"/>
              <a:buAutoNum type="arabicPeriod"/>
            </a:pPr>
            <a:r>
              <a:rPr lang="it-IT" sz="1200" b="0" i="0" u="none" strike="noStrike" kern="1200" baseline="0" dirty="0" smtClean="0">
                <a:solidFill>
                  <a:schemeClr val="tx1"/>
                </a:solidFill>
                <a:latin typeface="+mn-lt"/>
                <a:ea typeface="+mn-ea"/>
                <a:cs typeface="+mn-cs"/>
              </a:rPr>
              <a:t>e ugualmente, dopo n anni di investimento, dal prodotto del capitale per 1+ i elevato alla n.</a:t>
            </a: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a:p>
            <a:pPr marL="228600" indent="-228600">
              <a:buFont typeface="+mj-lt"/>
              <a:buNone/>
            </a:pPr>
            <a:endParaRPr lang="it-IT" sz="1200" b="0" i="0" u="none" strike="noStrike" kern="1200" baseline="0" dirty="0" smtClean="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15</a:t>
            </a:fld>
            <a:endParaRPr lang="it-IT"/>
          </a:p>
        </p:txBody>
      </p:sp>
    </p:spTree>
    <p:extLst>
      <p:ext uri="{BB962C8B-B14F-4D97-AF65-F5344CB8AC3E}">
        <p14:creationId xmlns:p14="http://schemas.microsoft.com/office/powerpoint/2010/main" val="2456617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smtClean="0">
                <a:solidFill>
                  <a:schemeClr val="tx1"/>
                </a:solidFill>
                <a:effectLst/>
                <a:latin typeface="+mn-lt"/>
                <a:ea typeface="+mn-ea"/>
                <a:cs typeface="+mn-cs"/>
              </a:rPr>
              <a:t>Bene, </a:t>
            </a:r>
            <a:r>
              <a:rPr lang="it-IT" sz="1200" b="0" i="0" kern="1200" baseline="0" dirty="0" smtClean="0">
                <a:solidFill>
                  <a:schemeClr val="tx1"/>
                </a:solidFill>
                <a:effectLst/>
                <a:latin typeface="+mn-lt"/>
                <a:ea typeface="+mn-ea"/>
                <a:cs typeface="+mn-cs"/>
              </a:rPr>
              <a:t>vai a fare </a:t>
            </a:r>
            <a:r>
              <a:rPr lang="it-IT" sz="1200" b="0" i="0" kern="1200" baseline="0" dirty="0">
                <a:solidFill>
                  <a:schemeClr val="tx1"/>
                </a:solidFill>
                <a:effectLst/>
                <a:latin typeface="+mn-lt"/>
                <a:ea typeface="+mn-ea"/>
                <a:cs typeface="+mn-cs"/>
              </a:rPr>
              <a:t>il </a:t>
            </a:r>
            <a:r>
              <a:rPr lang="it-IT" sz="1200" b="0" i="0" kern="1200" dirty="0">
                <a:solidFill>
                  <a:schemeClr val="tx1"/>
                </a:solidFill>
                <a:effectLst/>
                <a:latin typeface="+mn-lt"/>
                <a:ea typeface="+mn-ea"/>
                <a:cs typeface="+mn-cs"/>
              </a:rPr>
              <a:t>punto con </a:t>
            </a:r>
            <a:r>
              <a:rPr lang="it-IT" sz="1200" b="0" i="0" kern="1200" dirty="0" smtClean="0">
                <a:solidFill>
                  <a:schemeClr val="tx1"/>
                </a:solidFill>
                <a:effectLst/>
                <a:latin typeface="+mn-lt"/>
                <a:ea typeface="+mn-ea"/>
                <a:cs typeface="+mn-cs"/>
              </a:rPr>
              <a:t>l’esperto</a:t>
            </a:r>
            <a:r>
              <a:rPr lang="it-IT" sz="1200" b="0" i="0" kern="1200" dirty="0">
                <a:solidFill>
                  <a:schemeClr val="tx1"/>
                </a:solidFill>
                <a:effectLst/>
                <a:latin typeface="+mn-lt"/>
                <a:ea typeface="+mn-ea"/>
                <a:cs typeface="+mn-cs"/>
              </a:rPr>
              <a:t>.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smtClean="0"/>
              <a:t>Ora fermati un secondo e </a:t>
            </a:r>
            <a:r>
              <a:rPr lang="it-IT" dirty="0" smtClean="0"/>
              <a:t>prova a rispondere a questa domanda!</a:t>
            </a:r>
            <a:endParaRPr lang="it-IT" dirty="0"/>
          </a:p>
          <a:p>
            <a:endParaRPr lang="it-IT" dirty="0"/>
          </a:p>
          <a:p>
            <a:r>
              <a:rPr lang="it-IT" dirty="0"/>
              <a:t>Feedback.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dirty="0"/>
              <a:t>Esatto!/Non </a:t>
            </a:r>
            <a:r>
              <a:rPr lang="it-IT" dirty="0" smtClean="0"/>
              <a:t>esatto!</a:t>
            </a:r>
            <a:r>
              <a:rPr lang="it-IT" baseline="0" dirty="0" smtClean="0"/>
              <a:t> </a:t>
            </a:r>
            <a:r>
              <a:rPr lang="it-IT" sz="1200" dirty="0" smtClean="0">
                <a:cs typeface="+mn-cs"/>
              </a:rPr>
              <a:t>L’</a:t>
            </a:r>
            <a:r>
              <a:rPr lang="it-IT" sz="1200" dirty="0" err="1" smtClean="0">
                <a:cs typeface="+mn-cs"/>
              </a:rPr>
              <a:t>Asset</a:t>
            </a:r>
            <a:r>
              <a:rPr lang="it-IT" sz="1200" dirty="0" smtClean="0">
                <a:cs typeface="+mn-cs"/>
              </a:rPr>
              <a:t> </a:t>
            </a:r>
            <a:r>
              <a:rPr lang="it-IT" sz="1200" dirty="0" err="1" smtClean="0">
                <a:cs typeface="+mn-cs"/>
              </a:rPr>
              <a:t>allocation</a:t>
            </a:r>
            <a:r>
              <a:rPr lang="it-IT" sz="1200" dirty="0" smtClean="0">
                <a:cs typeface="+mn-cs"/>
              </a:rPr>
              <a:t> è il processo col quale si decide</a:t>
            </a:r>
            <a:r>
              <a:rPr lang="it-IT" sz="1200" baseline="0" dirty="0" smtClean="0">
                <a:cs typeface="+mn-cs"/>
              </a:rPr>
              <a:t> </a:t>
            </a:r>
            <a:r>
              <a:rPr lang="it-IT" sz="1200" dirty="0" smtClean="0">
                <a:cs typeface="+mn-cs"/>
              </a:rPr>
              <a:t>in che modo distribuire i fondi disponibili fra le attività di investimento,</a:t>
            </a:r>
            <a:r>
              <a:rPr lang="it-IT" sz="1200" baseline="0" dirty="0" smtClean="0">
                <a:cs typeface="+mn-cs"/>
              </a:rPr>
              <a:t> o </a:t>
            </a:r>
            <a:r>
              <a:rPr lang="it-IT" sz="1200" baseline="0" dirty="0" err="1" smtClean="0">
                <a:cs typeface="+mn-cs"/>
              </a:rPr>
              <a:t>a</a:t>
            </a:r>
            <a:r>
              <a:rPr lang="it-IT" sz="1200" dirty="0" err="1" smtClean="0">
                <a:cs typeface="+mn-cs"/>
              </a:rPr>
              <a:t>sset</a:t>
            </a:r>
            <a:r>
              <a:rPr lang="it-IT" sz="1200" dirty="0" smtClean="0">
                <a:cs typeface="+mn-cs"/>
              </a:rPr>
              <a:t> </a:t>
            </a:r>
            <a:r>
              <a:rPr lang="it-IT" sz="1200" dirty="0" err="1" smtClean="0">
                <a:cs typeface="+mn-cs"/>
              </a:rPr>
              <a:t>class</a:t>
            </a:r>
            <a:r>
              <a:rPr lang="it-IT" sz="1200" dirty="0" smtClean="0">
                <a:cs typeface="+mn-cs"/>
              </a:rPr>
              <a:t>, mirando a raggiungere una gestione ottimale del portafoglio</a:t>
            </a:r>
            <a:r>
              <a:rPr lang="it-IT" sz="1200" baseline="0" dirty="0" smtClean="0">
                <a:cs typeface="+mn-cs"/>
              </a:rPr>
              <a:t>.</a:t>
            </a:r>
            <a:endParaRPr lang="it-IT" sz="1200" dirty="0" smtClean="0">
              <a:cs typeface="+mn-cs"/>
            </a:endParaRPr>
          </a:p>
          <a:p>
            <a:pPr marL="228600" indent="-228600" algn="just">
              <a:lnSpc>
                <a:spcPct val="120000"/>
              </a:lnSpc>
              <a:buFont typeface="+mj-lt"/>
              <a:buAutoNum type="arabicPeriod"/>
              <a:defRPr/>
            </a:pPr>
            <a:endParaRPr lang="it-IT" sz="1200" b="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17</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dirty="0"/>
              <a:t>AUDIO</a:t>
            </a:r>
          </a:p>
          <a:p>
            <a:pPr marL="228600" indent="-228600" algn="just">
              <a:lnSpc>
                <a:spcPct val="120000"/>
              </a:lnSpc>
              <a:buFont typeface="+mj-lt"/>
              <a:buAutoNum type="arabicPeriod"/>
              <a:defRPr/>
            </a:pPr>
            <a:r>
              <a:rPr lang="it-IT" sz="1200" dirty="0" smtClean="0">
                <a:cs typeface="Arial" charset="0"/>
              </a:rPr>
              <a:t>Per investitori, famiglie e imprese, è</a:t>
            </a:r>
            <a:r>
              <a:rPr lang="it-IT" sz="1200" baseline="0" dirty="0" smtClean="0">
                <a:cs typeface="Arial" charset="0"/>
              </a:rPr>
              <a:t> oggi quanto mai importante poter contare su una buona gestione dei propri risparmi.</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Occorre quindi che i professionisti</a:t>
            </a:r>
            <a:r>
              <a:rPr lang="it-IT" sz="1200" baseline="0" dirty="0" smtClean="0">
                <a:cs typeface="Arial" charset="0"/>
              </a:rPr>
              <a:t> della consulenza finanziaria conoscano approfonditamente i propri clienti,</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così</a:t>
            </a:r>
            <a:r>
              <a:rPr lang="it-IT" sz="1200" baseline="0" dirty="0" smtClean="0">
                <a:cs typeface="Arial" charset="0"/>
              </a:rPr>
              <a:t> come le opzioni </a:t>
            </a:r>
            <a:r>
              <a:rPr lang="it-IT" sz="1200" dirty="0" smtClean="0">
                <a:cs typeface="Arial" charset="0"/>
              </a:rPr>
              <a:t> di investimento</a:t>
            </a:r>
            <a:r>
              <a:rPr lang="it-IT" sz="1200" baseline="0" dirty="0" smtClean="0">
                <a:cs typeface="Arial" charset="0"/>
              </a:rPr>
              <a:t>, gli andamenti del mercato, i rendimenti realizzati e attesi,</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per</a:t>
            </a:r>
            <a:r>
              <a:rPr lang="it-IT" sz="1200" baseline="0" dirty="0" smtClean="0">
                <a:cs typeface="Arial" charset="0"/>
              </a:rPr>
              <a:t> poter proporre un servizio adeguato</a:t>
            </a:r>
            <a:r>
              <a:rPr lang="it-IT" sz="1200" dirty="0" smtClean="0">
                <a:cs typeface="Arial" charset="0"/>
              </a:rPr>
              <a:t>.</a:t>
            </a:r>
          </a:p>
          <a:p>
            <a:pPr marL="228600" indent="-228600" algn="just">
              <a:lnSpc>
                <a:spcPct val="120000"/>
              </a:lnSpc>
              <a:buFont typeface="+mj-lt"/>
              <a:buAutoNum type="arabicPeriod"/>
              <a:defRPr/>
            </a:pPr>
            <a:r>
              <a:rPr lang="it-IT" sz="1200" dirty="0" smtClean="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algn="just">
              <a:lnSpc>
                <a:spcPct val="120000"/>
              </a:lnSpc>
              <a:defRPr/>
            </a:pP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Per una famiglia, saper gestire la propria ricchezza durante l’arco dell’intera vita</a:t>
            </a:r>
          </a:p>
          <a:p>
            <a:pPr marL="228600" indent="-228600" algn="just">
              <a:lnSpc>
                <a:spcPct val="120000"/>
              </a:lnSpc>
              <a:buFont typeface="+mj-lt"/>
              <a:buAutoNum type="arabicPeriod"/>
              <a:defRPr/>
            </a:pPr>
            <a:r>
              <a:rPr lang="it-IT" sz="1200" dirty="0" smtClean="0">
                <a:cs typeface="Arial" charset="0"/>
              </a:rPr>
              <a:t>è oggi molto importante,</a:t>
            </a:r>
          </a:p>
          <a:p>
            <a:pPr marL="228600" indent="-228600" algn="just">
              <a:lnSpc>
                <a:spcPct val="120000"/>
              </a:lnSpc>
              <a:buFont typeface="+mj-lt"/>
              <a:buAutoNum type="arabicPeriod"/>
              <a:defRPr/>
            </a:pPr>
            <a:r>
              <a:rPr lang="it-IT" sz="1200" dirty="0" smtClean="0">
                <a:cs typeface="Arial" charset="0"/>
              </a:rPr>
              <a:t> ma è più complesso rispetto</a:t>
            </a:r>
            <a:r>
              <a:rPr lang="it-IT" sz="1200" baseline="0" dirty="0" smtClean="0">
                <a:cs typeface="Arial" charset="0"/>
              </a:rPr>
              <a:t> al</a:t>
            </a:r>
            <a:r>
              <a:rPr lang="it-IT" sz="1200" dirty="0" smtClean="0">
                <a:cs typeface="Arial" charset="0"/>
              </a:rPr>
              <a:t> passato.</a:t>
            </a:r>
          </a:p>
          <a:p>
            <a:pPr marL="228600" indent="-228600" algn="just">
              <a:lnSpc>
                <a:spcPct val="120000"/>
              </a:lnSpc>
              <a:buFont typeface="+mj-lt"/>
              <a:buAutoNum type="arabicPeriod"/>
              <a:defRPr/>
            </a:pPr>
            <a:r>
              <a:rPr lang="it-IT" sz="1200" dirty="0" smtClean="0">
                <a:cs typeface="Arial" charset="0"/>
              </a:rPr>
              <a:t>Le necessità finanziarie cambiano e si modificano, </a:t>
            </a:r>
          </a:p>
          <a:p>
            <a:pPr marL="228600" indent="-228600" algn="just">
              <a:lnSpc>
                <a:spcPct val="120000"/>
              </a:lnSpc>
              <a:buFont typeface="+mj-lt"/>
              <a:buAutoNum type="arabicPeriod"/>
              <a:defRPr/>
            </a:pPr>
            <a:r>
              <a:rPr lang="it-IT" sz="1200" dirty="0" smtClean="0">
                <a:cs typeface="Arial" charset="0"/>
              </a:rPr>
              <a:t>ma per molti è difficile fare da soli le scelte giuste di investimento.</a:t>
            </a:r>
          </a:p>
          <a:p>
            <a:pPr marL="228600" indent="-228600" algn="just">
              <a:lnSpc>
                <a:spcPct val="120000"/>
              </a:lnSpc>
              <a:buFont typeface="+mj-lt"/>
              <a:buAutoNum type="arabicPeriod"/>
              <a:defRPr/>
            </a:pPr>
            <a:r>
              <a:rPr lang="it-IT" sz="1200" dirty="0" smtClean="0">
                <a:cs typeface="Arial" charset="0"/>
              </a:rPr>
              <a:t>Per questo, diventa importante il ricorso a una consulenza finanziaria.</a:t>
            </a:r>
          </a:p>
          <a:p>
            <a:pPr marL="228600" indent="-228600" algn="just">
              <a:lnSpc>
                <a:spcPct val="120000"/>
              </a:lnSpc>
              <a:buFont typeface="+mj-lt"/>
              <a:buAutoNum type="arabicPeriod"/>
              <a:defRPr/>
            </a:pPr>
            <a:r>
              <a:rPr lang="it-IT" sz="1200" dirty="0" smtClean="0">
                <a:cs typeface="Arial" charset="0"/>
              </a:rPr>
              <a:t>La pianificazione finanziaria è il processo continuo volto alla gestione del patrimonio del cliente, in ciascuna fase della sua vita.</a:t>
            </a:r>
          </a:p>
          <a:p>
            <a:pPr lvl="0" algn="just">
              <a:buNone/>
            </a:pPr>
            <a:endParaRPr lang="it-IT" dirty="0">
              <a:latin typeface="Garamond"/>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p14="http://schemas.microsoft.com/office/powerpoint/2010/main" val="24423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buFont typeface="+mj-lt"/>
              <a:buAutoNum type="arabicPeriod"/>
            </a:pPr>
            <a:r>
              <a:rPr lang="it-IT" sz="1200" dirty="0" smtClean="0">
                <a:latin typeface="Calibri"/>
              </a:rPr>
              <a:t>Va considerato, innanzitutto, che u</a:t>
            </a:r>
            <a:r>
              <a:rPr lang="it-IT" sz="1200" dirty="0" smtClean="0"/>
              <a:t>na buona pianificazione si fonda sull'analisi della situazione finanziaria e patrimoniale della famiglia.</a:t>
            </a:r>
          </a:p>
          <a:p>
            <a:pPr marL="228600" indent="-228600">
              <a:buFont typeface="+mj-lt"/>
              <a:buAutoNum type="arabicPeriod"/>
            </a:pPr>
            <a:r>
              <a:rPr lang="it-IT" sz="1200" dirty="0" smtClean="0"/>
              <a:t>Sulla base delle entrate e delle uscite in un certo periodo (un mese, un semestre, un anno) si può calcolare</a:t>
            </a:r>
          </a:p>
          <a:p>
            <a:pPr marL="228600" indent="-228600">
              <a:buFont typeface="+mj-lt"/>
              <a:buAutoNum type="arabicPeriod"/>
            </a:pPr>
            <a:r>
              <a:rPr lang="it-IT" sz="1200" dirty="0" smtClean="0"/>
              <a:t>quanto destinare all'ammortamento di un prestito,</a:t>
            </a:r>
          </a:p>
          <a:p>
            <a:pPr marL="228600" indent="-228600">
              <a:buFont typeface="+mj-lt"/>
              <a:buAutoNum type="arabicPeriod"/>
            </a:pPr>
            <a:r>
              <a:rPr lang="it-IT" sz="1200" dirty="0" smtClean="0"/>
              <a:t>quanto investire,</a:t>
            </a:r>
          </a:p>
          <a:p>
            <a:pPr marL="228600" indent="-228600">
              <a:buFont typeface="+mj-lt"/>
              <a:buAutoNum type="arabicPeriod"/>
            </a:pPr>
            <a:r>
              <a:rPr lang="it-IT" sz="1200" dirty="0" smtClean="0"/>
              <a:t>e</a:t>
            </a:r>
            <a:r>
              <a:rPr lang="it-IT" sz="1200" baseline="0" dirty="0" smtClean="0"/>
              <a:t> quanto</a:t>
            </a:r>
            <a:r>
              <a:rPr lang="it-IT" sz="1200" dirty="0" smtClean="0"/>
              <a:t> accantonare per le spese future.</a:t>
            </a:r>
          </a:p>
          <a:p>
            <a:pPr marL="228600" indent="-228600">
              <a:buFont typeface="+mj-lt"/>
              <a:buAutoNum type="arabicPeriod"/>
            </a:pPr>
            <a:r>
              <a:rPr lang="it-IT" sz="1200" dirty="0" smtClean="0"/>
              <a:t>In primo luogo, secondo l’indicazione Consob, occorre comprendere quali sono le risorse disponibili,</a:t>
            </a:r>
          </a:p>
          <a:p>
            <a:pPr marL="228600" indent="-228600">
              <a:buFont typeface="+mj-lt"/>
              <a:buAutoNum type="arabicPeriod"/>
            </a:pPr>
            <a:r>
              <a:rPr lang="it-IT" sz="1200" dirty="0" smtClean="0"/>
              <a:t>le spese da sostenere e le tasse da pagare. </a:t>
            </a:r>
          </a:p>
          <a:p>
            <a:pPr marL="228600" indent="-228600">
              <a:buFont typeface="+mj-lt"/>
              <a:buAutoNum type="arabicPeriod"/>
            </a:pPr>
            <a:r>
              <a:rPr lang="it-IT" sz="1200" dirty="0" smtClean="0"/>
              <a:t>Occorre quindi calcolare quanto si è in grado di risparmiare e quali sono i risparmi che si vuole destinare per futuri desideri.</a:t>
            </a:r>
          </a:p>
          <a:p>
            <a:r>
              <a:rPr lang="it-IT" sz="1200" kern="1200" dirty="0" smtClean="0">
                <a:solidFill>
                  <a:schemeClr val="tx1"/>
                </a:solidFill>
                <a:effectLst/>
                <a:latin typeface="+mn-lt"/>
                <a:ea typeface="+mn-ea"/>
                <a:cs typeface="+mn-cs"/>
              </a:rPr>
              <a:t>9. Infine bisogna fissare gli obiettivi di risparmio o di rivalutazione del capitale e controllare costantemente se si riesce a rispettarli.</a:t>
            </a:r>
          </a:p>
          <a:p>
            <a:pPr algn="just">
              <a:lnSpc>
                <a:spcPct val="120000"/>
              </a:lnSpc>
              <a:defRPr/>
            </a:pPr>
            <a:endParaRPr lang="it-IT" sz="1200" dirty="0" smtClean="0">
              <a:cs typeface="Arial" charset="0"/>
            </a:endParaRPr>
          </a:p>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p14="http://schemas.microsoft.com/office/powerpoint/2010/main" val="1502276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baseline="0" dirty="0" smtClean="0">
                <a:cs typeface="Arial" charset="0"/>
              </a:rPr>
              <a:t>Ma quali sono le preferenze degli italiani circa il risparmio? Secondo i dati della Banca d’Italia, aggiornati a fine marzo 2017,</a:t>
            </a:r>
          </a:p>
          <a:p>
            <a:pPr marL="228600" indent="-228600" algn="just">
              <a:lnSpc>
                <a:spcPct val="120000"/>
              </a:lnSpc>
              <a:buFont typeface="+mj-lt"/>
              <a:buAutoNum type="arabicPeriod"/>
              <a:defRPr/>
            </a:pPr>
            <a:r>
              <a:rPr lang="it-IT" sz="1200" baseline="0" dirty="0" smtClean="0">
                <a:cs typeface="Arial" charset="0"/>
              </a:rPr>
              <a:t>gli investimenti preferiti dagli italiani sono la liquidità su conti correnti,</a:t>
            </a:r>
          </a:p>
          <a:p>
            <a:pPr marL="228600" indent="-228600" algn="just">
              <a:lnSpc>
                <a:spcPct val="120000"/>
              </a:lnSpc>
              <a:buFont typeface="+mj-lt"/>
              <a:buAutoNum type="arabicPeriod"/>
              <a:defRPr/>
            </a:pPr>
            <a:r>
              <a:rPr lang="it-IT" sz="1200" baseline="0" dirty="0" smtClean="0">
                <a:cs typeface="Arial" charset="0"/>
              </a:rPr>
              <a:t>i conti di deposito,</a:t>
            </a:r>
          </a:p>
          <a:p>
            <a:pPr marL="228600" indent="-228600" algn="just">
              <a:lnSpc>
                <a:spcPct val="120000"/>
              </a:lnSpc>
              <a:buFont typeface="+mj-lt"/>
              <a:buAutoNum type="arabicPeriod"/>
              <a:defRPr/>
            </a:pPr>
            <a:r>
              <a:rPr lang="it-IT" sz="1200" baseline="0" dirty="0" smtClean="0">
                <a:cs typeface="Arial" charset="0"/>
              </a:rPr>
              <a:t>e l’investimento in titoli di Stato.</a:t>
            </a:r>
          </a:p>
          <a:p>
            <a:pPr marL="228600" indent="-228600" algn="just">
              <a:lnSpc>
                <a:spcPct val="120000"/>
              </a:lnSpc>
              <a:buFont typeface="+mj-lt"/>
              <a:buAutoNum type="arabicPeriod"/>
              <a:defRPr/>
            </a:pPr>
            <a:r>
              <a:rPr lang="it-IT" sz="1200" baseline="0" dirty="0" smtClean="0">
                <a:cs typeface="Arial" charset="0"/>
              </a:rPr>
              <a:t>Ma queste soluzioni a volte non sono le migliori risposte alle reali esigenze future di spesa, poiché possono comportare l’erosione del valore reale dei soldi.</a:t>
            </a:r>
          </a:p>
          <a:p>
            <a:pPr marL="228600" indent="-228600" algn="just">
              <a:lnSpc>
                <a:spcPct val="120000"/>
              </a:lnSpc>
              <a:buFont typeface="+mj-lt"/>
              <a:buAutoNum type="arabicPeriod"/>
              <a:defRPr/>
            </a:pPr>
            <a:r>
              <a:rPr lang="it-IT" sz="1200" baseline="0" dirty="0" smtClean="0">
                <a:cs typeface="Arial" charset="0"/>
              </a:rPr>
              <a:t>L’inflazione può fare gravi danni, anno dopo anno, anche quando è ai minimi. </a:t>
            </a:r>
            <a:endParaRPr lang="it-IT" sz="120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p14="http://schemas.microsoft.com/office/powerpoint/2010/main" val="276210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gn="just">
              <a:lnSpc>
                <a:spcPct val="120000"/>
              </a:lnSpc>
              <a:buFont typeface="+mj-lt"/>
              <a:buAutoNum type="arabicPeriod"/>
              <a:defRPr/>
            </a:pPr>
            <a:r>
              <a:rPr lang="it-IT" sz="1200" dirty="0" smtClean="0">
                <a:cs typeface="Arial" charset="0"/>
              </a:rPr>
              <a:t>Come si può intuire, a ogni fase di vita delle persone o delle imprese corrispondono esigenze future di spesa e capacità di risparmio differenti,</a:t>
            </a:r>
          </a:p>
          <a:p>
            <a:pPr marL="228600" indent="-228600" algn="just">
              <a:lnSpc>
                <a:spcPct val="120000"/>
              </a:lnSpc>
              <a:buFont typeface="+mj-lt"/>
              <a:buAutoNum type="arabicPeriod"/>
              <a:defRPr/>
            </a:pPr>
            <a:r>
              <a:rPr lang="it-IT" sz="1200" dirty="0" smtClean="0">
                <a:cs typeface="Arial" charset="0"/>
              </a:rPr>
              <a:t>e,</a:t>
            </a:r>
            <a:r>
              <a:rPr lang="it-IT" sz="1200" baseline="0" dirty="0" smtClean="0">
                <a:cs typeface="Arial" charset="0"/>
              </a:rPr>
              <a:t> dunque, vanno assunte diverse strategie di gestione del patrimonio.</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Inoltre, gli  obiettivi dipendono anche dalle preferenze in materia di rischio e dalle opzioni di investimento disponibili.</a:t>
            </a:r>
          </a:p>
          <a:p>
            <a:pPr marL="228600" indent="-228600" algn="just">
              <a:lnSpc>
                <a:spcPct val="120000"/>
              </a:lnSpc>
              <a:buFont typeface="+mj-lt"/>
              <a:buAutoNum type="arabicPeriod"/>
              <a:defRPr/>
            </a:pPr>
            <a:r>
              <a:rPr lang="it-IT" sz="1200" dirty="0" smtClean="0">
                <a:cs typeface="Arial" charset="0"/>
              </a:rPr>
              <a:t>Per le famiglie giovani è importante il momento della costruzione</a:t>
            </a:r>
          </a:p>
          <a:p>
            <a:pPr marL="228600" indent="-228600" algn="just">
              <a:lnSpc>
                <a:spcPct val="120000"/>
              </a:lnSpc>
              <a:buFont typeface="+mj-lt"/>
              <a:buAutoNum type="arabicPeriod"/>
              <a:defRPr/>
            </a:pPr>
            <a:r>
              <a:rPr lang="it-IT" sz="1200" dirty="0" smtClean="0">
                <a:cs typeface="Arial" charset="0"/>
              </a:rPr>
              <a:t>e dell’incremento del risparmio,</a:t>
            </a:r>
          </a:p>
          <a:p>
            <a:pPr marL="228600" indent="-228600" algn="just">
              <a:lnSpc>
                <a:spcPct val="120000"/>
              </a:lnSpc>
              <a:buFont typeface="+mj-lt"/>
              <a:buAutoNum type="arabicPeriod"/>
              <a:defRPr/>
            </a:pPr>
            <a:r>
              <a:rPr lang="it-IT" sz="1200" dirty="0" smtClean="0">
                <a:cs typeface="Arial" charset="0"/>
              </a:rPr>
              <a:t>per quelle più mature l’obiettivo sarà invece la protezione del patrimonio</a:t>
            </a:r>
          </a:p>
          <a:p>
            <a:pPr marL="228600" indent="-228600" algn="just">
              <a:lnSpc>
                <a:spcPct val="120000"/>
              </a:lnSpc>
              <a:buFont typeface="+mj-lt"/>
              <a:buAutoNum type="arabicPeriod"/>
              <a:defRPr/>
            </a:pPr>
            <a:r>
              <a:rPr lang="it-IT" sz="1200" dirty="0" smtClean="0">
                <a:cs typeface="Arial" charset="0"/>
              </a:rPr>
              <a:t>e il benessere anche per i propri cari.</a:t>
            </a:r>
            <a:endParaRPr lang="it-IT" sz="1200" b="0" i="0" u="none" strike="noStrike" kern="1200" baseline="0" dirty="0" smtClean="0">
              <a:solidFill>
                <a:schemeClr val="tx1"/>
              </a:solidFill>
              <a:latin typeface="+mn-lt"/>
              <a:ea typeface="+mn-ea"/>
              <a:cs typeface="+mn-cs"/>
            </a:endParaRPr>
          </a:p>
          <a:p>
            <a:pPr marL="0" indent="0">
              <a:lnSpc>
                <a:spcPct val="150000"/>
              </a:lnSpc>
              <a:buFont typeface="+mj-lt"/>
              <a:buNone/>
            </a:pPr>
            <a:endParaRPr lang="it-IT" sz="1200" kern="1200" dirty="0" smtClean="0">
              <a:solidFill>
                <a:schemeClr val="tx1"/>
              </a:solidFill>
              <a:latin typeface="Garamond"/>
              <a:ea typeface="+mn-ea"/>
              <a:cs typeface="Garamond"/>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6</a:t>
            </a:fld>
            <a:endParaRPr lang="it-IT"/>
          </a:p>
        </p:txBody>
      </p:sp>
    </p:spTree>
    <p:extLst>
      <p:ext uri="{BB962C8B-B14F-4D97-AF65-F5344CB8AC3E}">
        <p14:creationId xmlns:p14="http://schemas.microsoft.com/office/powerpoint/2010/main" val="2506081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228600" indent="-228600" algn="just">
              <a:lnSpc>
                <a:spcPct val="120000"/>
              </a:lnSpc>
              <a:buFont typeface="+mj-lt"/>
              <a:buNone/>
              <a:defRPr/>
            </a:pPr>
            <a:r>
              <a:rPr lang="it-IT" sz="1200" dirty="0" smtClean="0">
                <a:cs typeface="Arial" charset="0"/>
              </a:rPr>
              <a:t>AUDIO</a:t>
            </a:r>
          </a:p>
          <a:p>
            <a:pPr marL="228600" indent="-228600" algn="just">
              <a:lnSpc>
                <a:spcPct val="120000"/>
              </a:lnSpc>
              <a:buFont typeface="+mj-lt"/>
              <a:buNone/>
              <a:defRPr/>
            </a:pPr>
            <a:endParaRPr lang="it-IT" sz="1200" dirty="0" smtClean="0">
              <a:cs typeface="Arial" charset="0"/>
            </a:endParaRP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Per conoscere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le reali esigenze del cliente</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e la sua tolleranza del rischio,</a:t>
            </a:r>
          </a:p>
          <a:p>
            <a:pPr marL="228600" marR="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smtClean="0">
                <a:cs typeface="Arial" charset="0"/>
              </a:rPr>
              <a:t>gli intermediari autorizzati alla consulenza e alla gestione del risparmio usano un questionario di profilatura,</a:t>
            </a:r>
          </a:p>
          <a:p>
            <a:pPr marL="228600" indent="-228600" algn="just">
              <a:lnSpc>
                <a:spcPct val="120000"/>
              </a:lnSpc>
              <a:buFont typeface="+mj-lt"/>
              <a:buAutoNum type="arabicPeriod"/>
              <a:defRPr/>
            </a:pPr>
            <a:r>
              <a:rPr lang="it-IT" sz="1200" dirty="0" smtClean="0">
                <a:cs typeface="Arial" charset="0"/>
              </a:rPr>
              <a:t>che è dunque</a:t>
            </a:r>
            <a:r>
              <a:rPr lang="it-IT" sz="1200" baseline="0" dirty="0" smtClean="0">
                <a:cs typeface="Arial" charset="0"/>
              </a:rPr>
              <a:t> uno strumento di lavoro fondamentale.</a:t>
            </a:r>
            <a:endParaRPr lang="it-IT" sz="1200" dirty="0" smtClean="0">
              <a:cs typeface="Arial" charset="0"/>
            </a:endParaRPr>
          </a:p>
          <a:p>
            <a:pPr marL="228600" indent="-228600" algn="just">
              <a:lnSpc>
                <a:spcPct val="120000"/>
              </a:lnSpc>
              <a:buFont typeface="+mj-lt"/>
              <a:buAutoNum type="arabicPeriod"/>
              <a:defRPr/>
            </a:pPr>
            <a:r>
              <a:rPr lang="it-IT" sz="1200" dirty="0" smtClean="0">
                <a:cs typeface="Arial" charset="0"/>
              </a:rPr>
              <a:t>In base al profilo di rischio, si può poi</a:t>
            </a:r>
          </a:p>
          <a:p>
            <a:pPr marL="228600" indent="-228600" algn="just">
              <a:lnSpc>
                <a:spcPct val="120000"/>
              </a:lnSpc>
              <a:buFont typeface="+mj-lt"/>
              <a:buAutoNum type="arabicPeriod"/>
              <a:defRPr/>
            </a:pPr>
            <a:r>
              <a:rPr lang="it-IT" sz="1200" dirty="0" smtClean="0">
                <a:cs typeface="Arial" charset="0"/>
              </a:rPr>
              <a:t>gestire efficacemente la relazione con il cliente</a:t>
            </a:r>
            <a:r>
              <a:rPr lang="it-IT" sz="1200" baseline="0" dirty="0" smtClean="0">
                <a:cs typeface="Arial" charset="0"/>
              </a:rPr>
              <a:t> </a:t>
            </a:r>
            <a:r>
              <a:rPr lang="it-IT" sz="1200" dirty="0" smtClean="0">
                <a:cs typeface="Arial" charset="0"/>
              </a:rPr>
              <a:t>e costruire consapevolmente il suo portafoglio.</a:t>
            </a: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None/>
              <a:defRPr/>
            </a:pPr>
            <a:r>
              <a:rPr lang="it-IT" sz="1200" dirty="0" smtClean="0">
                <a:cs typeface="Arial" charset="0"/>
              </a:rPr>
              <a:t>POP UP Il</a:t>
            </a:r>
            <a:r>
              <a:rPr lang="it-IT" sz="1200" baseline="0" dirty="0" smtClean="0">
                <a:cs typeface="Arial" charset="0"/>
              </a:rPr>
              <a:t> questionario di profilatura</a:t>
            </a:r>
            <a:endParaRPr lang="it-IT" sz="1200" dirty="0" smtClean="0">
              <a:cs typeface="Arial" charset="0"/>
            </a:endParaRPr>
          </a:p>
          <a:p>
            <a:pPr marL="228600" indent="-228600" algn="just">
              <a:lnSpc>
                <a:spcPct val="120000"/>
              </a:lnSpc>
              <a:buFont typeface="+mj-lt"/>
              <a:buNone/>
              <a:defRPr/>
            </a:pPr>
            <a:endParaRPr lang="it-IT" sz="1200" dirty="0" smtClean="0">
              <a:cs typeface="Arial" charset="0"/>
            </a:endParaRPr>
          </a:p>
          <a:p>
            <a:pPr marL="228600" indent="-228600" algn="just">
              <a:lnSpc>
                <a:spcPct val="120000"/>
              </a:lnSpc>
              <a:buFont typeface="+mj-lt"/>
              <a:buNone/>
              <a:defRPr/>
            </a:pPr>
            <a:r>
              <a:rPr lang="it-IT" sz="1200" dirty="0" smtClean="0">
                <a:cs typeface="Arial" charset="0"/>
              </a:rPr>
              <a:t>Per arrivare ad un’identificazione della tolleranza o della propensione ad assumersi rischi si indagano l’esperienza maturata in tema di investimenti, il </a:t>
            </a:r>
          </a:p>
          <a:p>
            <a:pPr marL="228600" indent="-228600" algn="just">
              <a:lnSpc>
                <a:spcPct val="120000"/>
              </a:lnSpc>
              <a:buFont typeface="+mj-lt"/>
              <a:buNone/>
              <a:defRPr/>
            </a:pPr>
            <a:r>
              <a:rPr lang="it-IT" sz="1200" dirty="0" smtClean="0">
                <a:cs typeface="Arial" charset="0"/>
              </a:rPr>
              <a:t>reddito, la ricchezza, le più significative voci di spesa del nostro nucleo familiare (legate ad esempio all'affitto, al mutuo e al numero di figli), </a:t>
            </a:r>
          </a:p>
          <a:p>
            <a:pPr marL="228600" indent="-228600" algn="just">
              <a:lnSpc>
                <a:spcPct val="120000"/>
              </a:lnSpc>
              <a:buFont typeface="+mj-lt"/>
              <a:buNone/>
              <a:defRPr/>
            </a:pPr>
            <a:r>
              <a:rPr lang="it-IT" sz="1200" dirty="0" smtClean="0">
                <a:cs typeface="Arial" charset="0"/>
              </a:rPr>
              <a:t>nonché dei fattori che possono incidere sulla regolarità e sull'utilizzo delle entrate (l'età di pensionamento programmata, le aspettative di </a:t>
            </a:r>
          </a:p>
          <a:p>
            <a:pPr marL="228600" indent="-228600" algn="just">
              <a:lnSpc>
                <a:spcPct val="120000"/>
              </a:lnSpc>
              <a:buFont typeface="+mj-lt"/>
              <a:buNone/>
              <a:defRPr/>
            </a:pPr>
            <a:r>
              <a:rPr lang="it-IT" sz="1200" dirty="0" smtClean="0">
                <a:cs typeface="Arial" charset="0"/>
              </a:rPr>
              <a:t>variazioni del reddito, etc.).</a:t>
            </a:r>
          </a:p>
          <a:p>
            <a:pPr marL="228600" indent="-228600" algn="just">
              <a:lnSpc>
                <a:spcPct val="120000"/>
              </a:lnSpc>
              <a:buFont typeface="+mj-lt"/>
              <a:buNone/>
              <a:defRPr/>
            </a:pPr>
            <a:endParaRPr lang="it-IT" sz="1200" dirty="0" smtClean="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p14="http://schemas.microsoft.com/office/powerpoint/2010/main" val="2707981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smtClean="0">
                <a:solidFill>
                  <a:schemeClr val="tx1"/>
                </a:solidFill>
                <a:latin typeface="Garamond"/>
                <a:ea typeface="+mn-ea"/>
                <a:cs typeface="Garamond"/>
              </a:rPr>
              <a:t>AUDIO</a:t>
            </a:r>
          </a:p>
          <a:p>
            <a:pPr marL="0" indent="0">
              <a:lnSpc>
                <a:spcPct val="150000"/>
              </a:lnSpc>
              <a:buFont typeface="+mj-lt"/>
              <a:buNone/>
            </a:pP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 definire le finalità dell'investimento da proporre</a:t>
            </a:r>
            <a:r>
              <a:rPr lang="it-IT" sz="1200" kern="1200" baseline="0" dirty="0" smtClean="0">
                <a:solidFill>
                  <a:schemeClr val="tx1"/>
                </a:solidFill>
                <a:latin typeface="Garamond"/>
                <a:ea typeface="+mn-ea"/>
                <a:cs typeface="Garamond"/>
              </a:rPr>
              <a:t> e il suo </a:t>
            </a:r>
            <a:r>
              <a:rPr lang="it-IT" sz="1200" kern="1200" dirty="0" smtClean="0">
                <a:solidFill>
                  <a:schemeClr val="tx1"/>
                </a:solidFill>
                <a:latin typeface="Garamond"/>
                <a:ea typeface="+mn-ea"/>
                <a:cs typeface="Garamond"/>
              </a:rPr>
              <a:t>orizzonte temporale, è</a:t>
            </a:r>
            <a:r>
              <a:rPr lang="it-IT" sz="1200" kern="1200" baseline="0" dirty="0" smtClean="0">
                <a:solidFill>
                  <a:schemeClr val="tx1"/>
                </a:solidFill>
                <a:latin typeface="Garamond"/>
                <a:ea typeface="+mn-ea"/>
                <a:cs typeface="Garamond"/>
              </a:rPr>
              <a:t> importante considerare fattori come</a:t>
            </a:r>
            <a:endParaRPr lang="it-IT" sz="1200" kern="1200" dirty="0" smtClean="0">
              <a:solidFill>
                <a:schemeClr val="tx1"/>
              </a:solidFill>
              <a:latin typeface="Garamond"/>
              <a:ea typeface="+mn-ea"/>
              <a:cs typeface="Garamond"/>
            </a:endParaRP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l'esperienza maturata dal cliente in tema di investimenti,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il reddito, la ricchezza,</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le più significative voci di spesa, la regolarità e tipo di utilizzo delle entrate.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Il "profilo di rischio" dell'investitore è legato inoltre</a:t>
            </a:r>
            <a:r>
              <a:rPr lang="it-IT" sz="1200" kern="1200" baseline="0" dirty="0" smtClean="0">
                <a:solidFill>
                  <a:schemeClr val="tx1"/>
                </a:solidFill>
                <a:latin typeface="Garamond"/>
                <a:ea typeface="+mn-ea"/>
                <a:cs typeface="Garamond"/>
              </a:rPr>
              <a:t> </a:t>
            </a:r>
            <a:r>
              <a:rPr lang="it-IT" sz="1200" kern="1200" dirty="0" smtClean="0">
                <a:solidFill>
                  <a:schemeClr val="tx1"/>
                </a:solidFill>
                <a:latin typeface="Garamond"/>
                <a:ea typeface="+mn-ea"/>
                <a:cs typeface="Garamond"/>
              </a:rPr>
              <a:t>a fattori di</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personalità e inclinazioni individuali, </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al genere,</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al livello di cultura finanziaria,</a:t>
            </a:r>
          </a:p>
          <a:p>
            <a:pPr marL="228600" indent="-228600">
              <a:lnSpc>
                <a:spcPct val="150000"/>
              </a:lnSpc>
              <a:buFont typeface="+mj-lt"/>
              <a:buAutoNum type="arabicPeriod"/>
            </a:pPr>
            <a:r>
              <a:rPr lang="it-IT" sz="1200" kern="1200" dirty="0" smtClean="0">
                <a:solidFill>
                  <a:schemeClr val="tx1"/>
                </a:solidFill>
                <a:latin typeface="Garamond"/>
                <a:ea typeface="+mn-ea"/>
                <a:cs typeface="Garamond"/>
              </a:rPr>
              <a:t>allo stato emotivo legato all'andamento dell'economia o dei mercati di borsa.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b="0" i="0" u="none" strike="noStrike" kern="1200" baseline="0" dirty="0" smtClean="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p14="http://schemas.microsoft.com/office/powerpoint/2010/main" val="2608373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sz="1200" dirty="0" smtClean="0">
                <a:cs typeface="+mn-cs"/>
              </a:rPr>
              <a:t>AUDIO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dirty="0" smtClean="0">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Ovviamente,</a:t>
            </a:r>
            <a:r>
              <a:rPr lang="it-IT" sz="1200" baseline="0" dirty="0" smtClean="0">
                <a:cs typeface="+mn-cs"/>
              </a:rPr>
              <a:t> non è solo il profilo di rischio del cliente a determinare gli obiettivi di investimento.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latin typeface="+mn-lt"/>
                <a:cs typeface="+mn-cs"/>
              </a:rPr>
              <a:t>È importante verificare quali</a:t>
            </a:r>
            <a:r>
              <a:rPr lang="it-IT" sz="1200" baseline="0" dirty="0" smtClean="0">
                <a:latin typeface="+mn-lt"/>
                <a:cs typeface="+mn-cs"/>
              </a:rPr>
              <a:t> </a:t>
            </a:r>
            <a:r>
              <a:rPr lang="it-IT" sz="1200" dirty="0" smtClean="0">
                <a:cs typeface="+mn-cs"/>
              </a:rPr>
              <a:t>opzioni di investimento sono disponibili,</a:t>
            </a:r>
            <a:r>
              <a:rPr lang="it-IT" sz="1200" baseline="0" dirty="0" smtClean="0">
                <a:cs typeface="+mn-cs"/>
              </a:rPr>
              <a:t> sempre </a:t>
            </a:r>
            <a:r>
              <a:rPr lang="it-IT" sz="1200" dirty="0" smtClean="0">
                <a:cs typeface="+mn-cs"/>
              </a:rPr>
              <a:t>rispetto alle esigenze di ciascun investitore:</a:t>
            </a:r>
            <a:r>
              <a:rPr lang="it-IT" sz="1200" baseline="0" dirty="0" smtClean="0">
                <a:cs typeface="+mn-cs"/>
              </a:rPr>
              <a:t> </a:t>
            </a:r>
            <a:r>
              <a:rPr lang="it-IT" sz="1200" dirty="0" smtClean="0">
                <a:cs typeface="+mn-cs"/>
              </a:rPr>
              <a:t>per esempio,</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esigenze di liquidità,</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di mantenere una riserva,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di incrementare il capitale</a:t>
            </a:r>
            <a:r>
              <a:rPr lang="it-IT" sz="1200" baseline="0" dirty="0" smtClean="0">
                <a:cs typeface="+mn-cs"/>
              </a:rPr>
              <a:t> …</a:t>
            </a:r>
            <a:endParaRPr lang="it-IT" sz="1200" dirty="0" smtClean="0">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L’ </a:t>
            </a:r>
            <a:r>
              <a:rPr lang="it-IT" sz="1200" dirty="0" err="1" smtClean="0">
                <a:cs typeface="+mn-cs"/>
              </a:rPr>
              <a:t>asset</a:t>
            </a:r>
            <a:r>
              <a:rPr lang="it-IT" sz="1200" dirty="0" smtClean="0">
                <a:cs typeface="+mn-cs"/>
              </a:rPr>
              <a:t> </a:t>
            </a:r>
            <a:r>
              <a:rPr lang="it-IT" sz="1200" dirty="0" err="1" smtClean="0">
                <a:cs typeface="+mn-cs"/>
              </a:rPr>
              <a:t>allocation</a:t>
            </a:r>
            <a:r>
              <a:rPr lang="it-IT" sz="1200" dirty="0" smtClean="0">
                <a:cs typeface="+mn-cs"/>
              </a:rPr>
              <a:t> è appunto il processo col quale si decide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in che modo distribuire i fondi disponibili fra le attività di investimento,</a:t>
            </a:r>
            <a:r>
              <a:rPr lang="it-IT" sz="1200" baseline="0" dirty="0" smtClean="0">
                <a:cs typeface="+mn-cs"/>
              </a:rPr>
              <a:t> o </a:t>
            </a:r>
            <a:r>
              <a:rPr lang="it-IT" sz="1200" baseline="0" dirty="0" err="1" smtClean="0">
                <a:cs typeface="+mn-cs"/>
              </a:rPr>
              <a:t>a</a:t>
            </a:r>
            <a:r>
              <a:rPr lang="it-IT" sz="1200" dirty="0" err="1" smtClean="0">
                <a:cs typeface="+mn-cs"/>
              </a:rPr>
              <a:t>sset</a:t>
            </a:r>
            <a:r>
              <a:rPr lang="it-IT" sz="1200" dirty="0" smtClean="0">
                <a:cs typeface="+mn-cs"/>
              </a:rPr>
              <a:t> </a:t>
            </a:r>
            <a:r>
              <a:rPr lang="it-IT" sz="1200" dirty="0" err="1" smtClean="0">
                <a:cs typeface="+mn-cs"/>
              </a:rPr>
              <a:t>class</a:t>
            </a:r>
            <a:r>
              <a:rPr lang="it-IT" sz="1200" dirty="0" smtClean="0">
                <a:cs typeface="+mn-cs"/>
              </a:rPr>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dirty="0" smtClean="0">
                <a:cs typeface="+mn-cs"/>
              </a:rPr>
              <a:t>Esso</a:t>
            </a:r>
            <a:r>
              <a:rPr lang="it-IT" sz="1200" baseline="0" dirty="0" smtClean="0">
                <a:cs typeface="+mn-cs"/>
              </a:rPr>
              <a:t> intende </a:t>
            </a:r>
            <a:r>
              <a:rPr lang="it-IT" sz="1200" dirty="0" smtClean="0">
                <a:cs typeface="+mn-cs"/>
              </a:rPr>
              <a:t>raggiungere una gestione ottimale del portafoglio, un giusto mix di rendimento e rischio rispetto alle esigenze e aspettative dell’investitore.</a:t>
            </a:r>
          </a:p>
          <a:p>
            <a:pPr marL="0" indent="0">
              <a:buFont typeface="+mj-lt"/>
              <a:buNone/>
            </a:pPr>
            <a:endParaRPr lang="en-US" sz="1200" kern="1200" spc="-6" baseline="0" dirty="0" smtClean="0">
              <a:solidFill>
                <a:schemeClr val="dk1"/>
              </a:solidFill>
              <a:latin typeface="Calibri" panose="020F0502020204030204" pitchFamily="34" charset="0"/>
              <a:ea typeface="+mn-ea"/>
              <a:cs typeface="+mn-cs"/>
            </a:endParaRPr>
          </a:p>
          <a:p>
            <a:pPr marL="0" indent="0">
              <a:buFont typeface="+mj-lt"/>
              <a:buNone/>
            </a:pPr>
            <a:endParaRPr lang="en-US" sz="1200" kern="1200" spc="-6" baseline="0" dirty="0" smtClean="0">
              <a:solidFill>
                <a:schemeClr val="dk1"/>
              </a:solidFill>
              <a:latin typeface="Calibri" panose="020F0502020204030204" pitchFamily="34" charset="0"/>
              <a:ea typeface="+mn-ea"/>
              <a:cs typeface="+mn-cs"/>
            </a:endParaRPr>
          </a:p>
          <a:p>
            <a:pPr marL="0" indent="0">
              <a:buFont typeface="+mj-lt"/>
              <a:buNone/>
            </a:pPr>
            <a:endParaRPr lang="en-US" sz="1200" kern="1200" spc="-6" baseline="0" dirty="0" smtClean="0">
              <a:solidFill>
                <a:schemeClr val="dk1"/>
              </a:solidFill>
              <a:latin typeface="Calibri" panose="020F0502020204030204" pitchFamily="34" charset="0"/>
              <a:ea typeface="+mn-ea"/>
              <a:cs typeface="+mn-cs"/>
            </a:endParaRPr>
          </a:p>
          <a:p>
            <a:pPr marL="0" indent="0">
              <a:buFont typeface="+mj-lt"/>
              <a:buNone/>
            </a:pPr>
            <a:r>
              <a:rPr lang="it-IT" sz="1200" kern="1200" spc="-4" baseline="0" dirty="0" smtClean="0">
                <a:solidFill>
                  <a:schemeClr val="dk1"/>
                </a:solidFill>
                <a:latin typeface="+mn-lt"/>
                <a:ea typeface="+mn-ea"/>
                <a:cs typeface="+mn-cs"/>
              </a:rPr>
              <a:t>Pop up Riepilogo dei fattori da valutare per effettuare l’</a:t>
            </a:r>
            <a:r>
              <a:rPr lang="it-IT" sz="1200" kern="1200" spc="-4" baseline="0" dirty="0" err="1" smtClean="0">
                <a:solidFill>
                  <a:schemeClr val="dk1"/>
                </a:solidFill>
                <a:latin typeface="+mn-lt"/>
                <a:ea typeface="+mn-ea"/>
                <a:cs typeface="+mn-cs"/>
              </a:rPr>
              <a:t>asset</a:t>
            </a:r>
            <a:r>
              <a:rPr lang="it-IT" sz="1200" kern="1200" spc="-4" baseline="0" dirty="0" smtClean="0">
                <a:solidFill>
                  <a:schemeClr val="dk1"/>
                </a:solidFill>
                <a:latin typeface="+mn-lt"/>
                <a:ea typeface="+mn-ea"/>
                <a:cs typeface="+mn-cs"/>
              </a:rPr>
              <a:t> </a:t>
            </a:r>
            <a:r>
              <a:rPr lang="it-IT" sz="1200" kern="1200" spc="-4" baseline="0" dirty="0" err="1" smtClean="0">
                <a:solidFill>
                  <a:schemeClr val="dk1"/>
                </a:solidFill>
                <a:latin typeface="+mn-lt"/>
                <a:ea typeface="+mn-ea"/>
                <a:cs typeface="+mn-cs"/>
              </a:rPr>
              <a:t>allocation</a:t>
            </a:r>
            <a:endParaRPr lang="it-IT" sz="1200" kern="1200" spc="-4" baseline="0" dirty="0" smtClean="0">
              <a:solidFill>
                <a:schemeClr val="dk1"/>
              </a:solidFill>
              <a:latin typeface="+mn-lt"/>
              <a:ea typeface="+mn-ea"/>
              <a:cs typeface="+mn-cs"/>
            </a:endParaRPr>
          </a:p>
          <a:p>
            <a:pPr marL="0" indent="0">
              <a:buFont typeface="+mj-lt"/>
              <a:buNone/>
            </a:pPr>
            <a:endParaRPr lang="it-IT" sz="1200" kern="1200" spc="-4" baseline="0" dirty="0" smtClean="0">
              <a:solidFill>
                <a:schemeClr val="dk1"/>
              </a:solidFill>
              <a:latin typeface="+mn-lt"/>
              <a:ea typeface="+mn-ea"/>
              <a:cs typeface="+mn-cs"/>
            </a:endParaRPr>
          </a:p>
          <a:p>
            <a:pPr marL="0" indent="0">
              <a:buFont typeface="+mj-lt"/>
              <a:buNone/>
            </a:pPr>
            <a:r>
              <a:rPr lang="it-IT" sz="1200" kern="1200" spc="-4" baseline="0" dirty="0" smtClean="0">
                <a:solidFill>
                  <a:schemeClr val="dk1"/>
                </a:solidFill>
                <a:latin typeface="+mn-lt"/>
                <a:ea typeface="+mn-ea"/>
                <a:cs typeface="+mn-cs"/>
              </a:rPr>
              <a:t>Ecco in sintesi quali sono i fattori da valutare per effettuare l’</a:t>
            </a:r>
            <a:r>
              <a:rPr lang="it-IT" sz="1200" kern="1200" spc="-4" baseline="0" dirty="0" err="1" smtClean="0">
                <a:solidFill>
                  <a:schemeClr val="dk1"/>
                </a:solidFill>
                <a:latin typeface="+mn-lt"/>
                <a:ea typeface="+mn-ea"/>
                <a:cs typeface="+mn-cs"/>
              </a:rPr>
              <a:t>asset</a:t>
            </a:r>
            <a:r>
              <a:rPr lang="it-IT" sz="1200" kern="1200" spc="-4" baseline="0" dirty="0" smtClean="0">
                <a:solidFill>
                  <a:schemeClr val="dk1"/>
                </a:solidFill>
                <a:latin typeface="+mn-lt"/>
                <a:ea typeface="+mn-ea"/>
                <a:cs typeface="+mn-cs"/>
              </a:rPr>
              <a:t> </a:t>
            </a:r>
            <a:r>
              <a:rPr lang="it-IT" sz="1200" kern="1200" spc="-4" baseline="0" dirty="0" err="1" smtClean="0">
                <a:solidFill>
                  <a:schemeClr val="dk1"/>
                </a:solidFill>
                <a:latin typeface="+mn-lt"/>
                <a:ea typeface="+mn-ea"/>
                <a:cs typeface="+mn-cs"/>
              </a:rPr>
              <a:t>allocation</a:t>
            </a:r>
            <a:r>
              <a:rPr lang="it-IT" sz="1200" kern="1200" spc="-4" baseline="0" dirty="0" smtClean="0">
                <a:solidFill>
                  <a:schemeClr val="dk1"/>
                </a:solidFill>
                <a:latin typeface="+mn-lt"/>
                <a:ea typeface="+mn-ea"/>
                <a:cs typeface="+mn-cs"/>
              </a:rPr>
              <a:t>:</a:t>
            </a:r>
          </a:p>
          <a:p>
            <a:pPr marL="0" indent="0">
              <a:buFont typeface="+mj-lt"/>
              <a:buNone/>
            </a:pPr>
            <a:endParaRPr lang="it-IT" sz="1200" kern="1200" spc="-4" baseline="0" dirty="0" smtClean="0">
              <a:solidFill>
                <a:schemeClr val="dk1"/>
              </a:solidFill>
              <a:latin typeface="+mn-lt"/>
              <a:ea typeface="+mn-ea"/>
              <a:cs typeface="+mn-cs"/>
            </a:endParaRPr>
          </a:p>
          <a:p>
            <a:pPr marL="0" indent="0">
              <a:buFont typeface="+mj-lt"/>
              <a:buNone/>
            </a:pPr>
            <a:r>
              <a:rPr lang="it-IT" sz="1200" kern="1200" spc="-4" baseline="0" dirty="0" smtClean="0">
                <a:solidFill>
                  <a:schemeClr val="dk1"/>
                </a:solidFill>
                <a:latin typeface="+mn-lt"/>
                <a:ea typeface="+mn-ea"/>
                <a:cs typeface="+mn-cs"/>
              </a:rPr>
              <a:t>Disponibilità speculative; </a:t>
            </a:r>
          </a:p>
          <a:p>
            <a:pPr marL="0" indent="0">
              <a:buFont typeface="+mj-lt"/>
              <a:buNone/>
            </a:pPr>
            <a:r>
              <a:rPr lang="it-IT" sz="1200" kern="1200" spc="-4" baseline="0" dirty="0" smtClean="0">
                <a:solidFill>
                  <a:schemeClr val="dk1"/>
                </a:solidFill>
                <a:latin typeface="+mn-lt"/>
                <a:ea typeface="+mn-ea"/>
                <a:cs typeface="+mn-cs"/>
              </a:rPr>
              <a:t>Propensione al rischio;</a:t>
            </a:r>
          </a:p>
          <a:p>
            <a:pPr marL="0" indent="0">
              <a:buFont typeface="+mj-lt"/>
              <a:buNone/>
            </a:pPr>
            <a:r>
              <a:rPr lang="it-IT" sz="1200" kern="1200" spc="-4" baseline="0" dirty="0" smtClean="0">
                <a:solidFill>
                  <a:schemeClr val="dk1"/>
                </a:solidFill>
                <a:latin typeface="+mn-lt"/>
                <a:ea typeface="+mn-ea"/>
                <a:cs typeface="+mn-cs"/>
              </a:rPr>
              <a:t>Obiettivi / progetti a medio/lungo termine (&gt; 3 anni);</a:t>
            </a:r>
          </a:p>
          <a:p>
            <a:pPr marL="0" indent="0">
              <a:buFont typeface="+mj-lt"/>
              <a:buNone/>
            </a:pPr>
            <a:r>
              <a:rPr lang="it-IT" sz="1200" kern="1200" spc="-4" baseline="0" dirty="0" smtClean="0">
                <a:solidFill>
                  <a:schemeClr val="dk1"/>
                </a:solidFill>
                <a:latin typeface="+mn-lt"/>
                <a:ea typeface="+mn-ea"/>
                <a:cs typeface="+mn-cs"/>
              </a:rPr>
              <a:t>Ottimizzazioni rendimento a parità rischio;</a:t>
            </a:r>
          </a:p>
          <a:p>
            <a:pPr marL="0" indent="0">
              <a:buFont typeface="+mj-lt"/>
              <a:buNone/>
            </a:pPr>
            <a:r>
              <a:rPr lang="it-IT" sz="1200" kern="1200" spc="-4" baseline="0" dirty="0" smtClean="0">
                <a:solidFill>
                  <a:schemeClr val="dk1"/>
                </a:solidFill>
                <a:latin typeface="+mn-lt"/>
                <a:ea typeface="+mn-ea"/>
                <a:cs typeface="+mn-cs"/>
              </a:rPr>
              <a:t>Posizione contributiva;</a:t>
            </a:r>
          </a:p>
          <a:p>
            <a:pPr marL="0" indent="0">
              <a:buFont typeface="+mj-lt"/>
              <a:buNone/>
            </a:pPr>
            <a:r>
              <a:rPr lang="it-IT" sz="1200" kern="1200" spc="-4" baseline="0" dirty="0" smtClean="0">
                <a:solidFill>
                  <a:schemeClr val="dk1"/>
                </a:solidFill>
                <a:latin typeface="+mn-lt"/>
                <a:ea typeface="+mn-ea"/>
                <a:cs typeface="+mn-cs"/>
              </a:rPr>
              <a:t>Patrimonio immobiliare/altre rendite;</a:t>
            </a:r>
          </a:p>
          <a:p>
            <a:pPr marL="0" indent="0">
              <a:buFont typeface="+mj-lt"/>
              <a:buNone/>
            </a:pPr>
            <a:r>
              <a:rPr lang="it-IT" sz="1200" kern="1200" spc="-4" baseline="0" dirty="0" smtClean="0">
                <a:solidFill>
                  <a:schemeClr val="dk1"/>
                </a:solidFill>
                <a:latin typeface="+mn-lt"/>
                <a:ea typeface="+mn-ea"/>
                <a:cs typeface="+mn-cs"/>
              </a:rPr>
              <a:t>Tenore di vita attuale/atteso;</a:t>
            </a:r>
          </a:p>
          <a:p>
            <a:pPr marL="0" indent="0">
              <a:buFont typeface="+mj-lt"/>
              <a:buNone/>
            </a:pPr>
            <a:r>
              <a:rPr lang="it-IT" sz="1200" kern="1200" spc="-4" baseline="0" dirty="0" smtClean="0">
                <a:solidFill>
                  <a:schemeClr val="dk1"/>
                </a:solidFill>
                <a:latin typeface="+mn-lt"/>
                <a:ea typeface="+mn-ea"/>
                <a:cs typeface="+mn-cs"/>
              </a:rPr>
              <a:t>Spese a breve/medio termine (2-3 anni);</a:t>
            </a:r>
          </a:p>
          <a:p>
            <a:pPr marL="0" indent="0">
              <a:buFont typeface="+mj-lt"/>
              <a:buNone/>
            </a:pPr>
            <a:r>
              <a:rPr lang="it-IT" sz="1200" kern="1200" spc="-4" baseline="0" dirty="0" smtClean="0">
                <a:solidFill>
                  <a:schemeClr val="dk1"/>
                </a:solidFill>
                <a:latin typeface="+mn-lt"/>
                <a:ea typeface="+mn-ea"/>
                <a:cs typeface="+mn-cs"/>
              </a:rPr>
              <a:t>Spese impreviste;</a:t>
            </a:r>
          </a:p>
          <a:p>
            <a:pPr marL="0" indent="0">
              <a:buFont typeface="+mj-lt"/>
              <a:buNone/>
            </a:pPr>
            <a:r>
              <a:rPr lang="it-IT" sz="1200" kern="1200" spc="-4" baseline="0" dirty="0" smtClean="0">
                <a:solidFill>
                  <a:schemeClr val="dk1"/>
                </a:solidFill>
                <a:latin typeface="+mn-lt"/>
                <a:ea typeface="+mn-ea"/>
                <a:cs typeface="+mn-cs"/>
              </a:rPr>
              <a:t>Stile di vita;</a:t>
            </a:r>
          </a:p>
          <a:p>
            <a:pPr marL="0" indent="0">
              <a:buFont typeface="+mj-lt"/>
              <a:buNone/>
            </a:pPr>
            <a:r>
              <a:rPr lang="it-IT" sz="1200" kern="1200" spc="-4" baseline="0" dirty="0" smtClean="0">
                <a:solidFill>
                  <a:schemeClr val="dk1"/>
                </a:solidFill>
                <a:latin typeface="+mn-lt"/>
                <a:ea typeface="+mn-ea"/>
                <a:cs typeface="+mn-cs"/>
              </a:rPr>
              <a:t>Flussi a breve termine (fino a 12 mesi);</a:t>
            </a:r>
          </a:p>
          <a:p>
            <a:pPr marL="0" indent="0">
              <a:buFont typeface="+mj-lt"/>
              <a:buNone/>
            </a:pPr>
            <a:r>
              <a:rPr lang="it-IT" sz="1200" kern="1200" spc="-4" baseline="0" dirty="0" smtClean="0">
                <a:solidFill>
                  <a:schemeClr val="dk1"/>
                </a:solidFill>
                <a:latin typeface="+mn-lt"/>
                <a:ea typeface="+mn-ea"/>
                <a:cs typeface="+mn-cs"/>
              </a:rPr>
              <a:t>Soglia emotiva;</a:t>
            </a:r>
          </a:p>
          <a:p>
            <a:pPr marL="0" indent="0">
              <a:buFont typeface="+mj-lt"/>
              <a:buNone/>
            </a:pPr>
            <a:r>
              <a:rPr lang="it-IT" sz="1200" kern="1200" spc="-4" baseline="0" dirty="0" smtClean="0">
                <a:solidFill>
                  <a:schemeClr val="dk1"/>
                </a:solidFill>
                <a:latin typeface="+mn-lt"/>
                <a:ea typeface="+mn-ea"/>
                <a:cs typeface="+mn-cs"/>
              </a:rPr>
              <a:t>Beni/ persone da proteggere.</a:t>
            </a:r>
          </a:p>
          <a:p>
            <a:pPr marL="0" indent="0">
              <a:buFont typeface="+mj-lt"/>
              <a:buNone/>
            </a:pPr>
            <a:r>
              <a:rPr lang="it-IT" sz="1200" kern="1200" spc="-4" baseline="0" dirty="0" smtClean="0">
                <a:solidFill>
                  <a:schemeClr val="dk1"/>
                </a:solidFill>
                <a:latin typeface="+mn-lt"/>
                <a:ea typeface="+mn-ea"/>
                <a:cs typeface="+mn-cs"/>
              </a:rPr>
              <a:t>Liquidità immobilizzata per imprevisti</a:t>
            </a:r>
          </a:p>
          <a:p>
            <a:pPr marL="0" indent="0">
              <a:buFont typeface="+mj-lt"/>
              <a:buNone/>
            </a:pPr>
            <a:r>
              <a:rPr lang="it-IT" sz="1200" kern="1200" spc="-4" baseline="0" dirty="0" smtClean="0">
                <a:solidFill>
                  <a:schemeClr val="dk1"/>
                </a:solidFill>
                <a:latin typeface="+mn-lt"/>
                <a:ea typeface="+mn-ea"/>
                <a:cs typeface="+mn-cs"/>
              </a:rPr>
              <a:t>Probabilità di imprevisti (stile di vita).</a:t>
            </a:r>
          </a:p>
          <a:p>
            <a:endParaRPr lang="it-IT" sz="1200" dirty="0" smtClean="0"/>
          </a:p>
          <a:p>
            <a:endParaRPr lang="it-IT" sz="1200" dirty="0" smtClean="0"/>
          </a:p>
          <a:p>
            <a:endParaRPr lang="it-IT"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kern="1200" spc="-4" baseline="0" dirty="0" smtClean="0">
              <a:solidFill>
                <a:schemeClr val="dk1"/>
              </a:solidFill>
              <a:latin typeface="+mn-lt"/>
              <a:ea typeface="+mn-ea"/>
              <a:cs typeface="+mn-cs"/>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1335240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07/12/2018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07/12/2018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1.jpe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2.png"/><Relationship Id="rId5" Type="http://schemas.openxmlformats.org/officeDocument/2006/relationships/hyperlink" Target="https://pixabay.com/it/sfocatura-grafico-computer-dati-1853262/" TargetMode="Externa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hyperlink" Target="https://www.pexels.com/photo/macbook-pro-beside-spiral-notebook-669616/" TargetMode="Externa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25.jpeg"/><Relationship Id="rId4" Type="http://schemas.openxmlformats.org/officeDocument/2006/relationships/image" Target="../media/image27.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5.jpeg"/><Relationship Id="rId4" Type="http://schemas.openxmlformats.org/officeDocument/2006/relationships/image" Target="../media/image28.jpeg"/></Relationships>
</file>

<file path=ppt/slides/_rels/slide1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hyperlink" Target="https://pixabay.com/it/difesa-protezione-minaccia-1403067/" TargetMode="External"/><Relationship Id="rId4" Type="http://schemas.openxmlformats.org/officeDocument/2006/relationships/hyperlink" Target="https://pixabay.com/it/carnevale-venezia-gli-occhi-411494/"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29.emf"/><Relationship Id="rId4"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7.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hyperlink" Target="https://www.pexels.com/photo/macbook-pro-beside-spiral-notebook-669616/" TargetMode="External"/><Relationship Id="rId5" Type="http://schemas.openxmlformats.org/officeDocument/2006/relationships/hyperlink" Target="https://pixabay.com/it/sabbia-beach-ocean-acqua-impronte-937387" TargetMode="External"/><Relationship Id="rId4" Type="http://schemas.openxmlformats.org/officeDocument/2006/relationships/hyperlink" Target="https://www.pexels.com/photo/agriculture-arable-barley-blur-265216/" TargetMode="External"/><Relationship Id="rId9" Type="http://schemas.openxmlformats.org/officeDocument/2006/relationships/image" Target="../media/image10.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hyperlink" Target="https://www.pexels.com/photo/sunset-person-love-people-6909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p>
        </p:txBody>
      </p:sp>
      <p:sp>
        <p:nvSpPr>
          <p:cNvPr id="3" name="Rettangolo 2">
            <a:extLst>
              <a:ext uri="{FF2B5EF4-FFF2-40B4-BE49-F238E27FC236}">
                <a16:creationId xmlns:a16="http://schemas.microsoft.com/office/drawing/2014/main" id="{A0E21B82-D5FE-4693-A1B5-F7CAB16976A4}"/>
              </a:ext>
            </a:extLst>
          </p:cNvPr>
          <p:cNvSpPr/>
          <p:nvPr/>
        </p:nvSpPr>
        <p:spPr>
          <a:xfrm>
            <a:off x="0" y="1553527"/>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400"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942258" y="-1540179"/>
            <a:ext cx="2743201" cy="9034118"/>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it-IT" b="1" dirty="0">
              <a:solidFill>
                <a:schemeClr val="tx2">
                  <a:lumMod val="75000"/>
                </a:schemeClr>
              </a:solidFill>
              <a:latin typeface="Articulate Light" panose="02000503040000020004" pitchFamily="2" charset="0"/>
            </a:endParaRPr>
          </a:p>
          <a:p>
            <a:pPr algn="ctr"/>
            <a:r>
              <a:rPr lang="it-IT" sz="3200" b="1" dirty="0" smtClean="0">
                <a:solidFill>
                  <a:schemeClr val="tx2">
                    <a:lumMod val="75000"/>
                  </a:schemeClr>
                </a:solidFill>
                <a:latin typeface="Articulate Light" panose="02000503040000020004" pitchFamily="2" charset="0"/>
              </a:rPr>
              <a:t>Pianificazione finanziaria e rendimento di portafoglio - Parte 1</a:t>
            </a:r>
            <a:endParaRPr lang="it-IT" sz="32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330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0" y="3485939"/>
            <a:ext cx="6294474" cy="3333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20782" y="476250"/>
            <a:ext cx="6327206" cy="3784023"/>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9</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71800" y="716363"/>
            <a:ext cx="6453691" cy="95923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In caso di decisioni di investimento </a:t>
            </a:r>
          </a:p>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autonome …</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827"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L’analisi dei mercati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296891" y="444813"/>
            <a:ext cx="5895109" cy="3233569"/>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smtClean="0">
                <a:hlinkClick r:id="rId5"/>
              </a:rPr>
              <a:t>https://www.pexels.com/photo/assortment-batch-colors-cooking-625422/ /</a:t>
            </a:r>
            <a:endParaRPr lang="it-IT" sz="1400" dirty="0" smtClean="0"/>
          </a:p>
          <a:p>
            <a:pPr marL="342900" indent="-342900">
              <a:buAutoNum type="arabicPeriod"/>
            </a:pPr>
            <a:r>
              <a:rPr lang="it-IT" sz="1400" dirty="0" smtClean="0"/>
              <a:t>https://pexels.com/photo/antique-bills-business-cash/210600</a:t>
            </a:r>
          </a:p>
        </p:txBody>
      </p:sp>
      <p:sp>
        <p:nvSpPr>
          <p:cNvPr id="58" name="Rettangolo arrotondato 57"/>
          <p:cNvSpPr/>
          <p:nvPr/>
        </p:nvSpPr>
        <p:spPr>
          <a:xfrm>
            <a:off x="2926852" y="522184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2" name="Rettangolo arrotondato 31"/>
          <p:cNvSpPr/>
          <p:nvPr/>
        </p:nvSpPr>
        <p:spPr>
          <a:xfrm>
            <a:off x="10848567" y="3325091"/>
            <a:ext cx="332051" cy="3740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 name="CasellaDiTesto 1"/>
          <p:cNvSpPr txBox="1"/>
          <p:nvPr/>
        </p:nvSpPr>
        <p:spPr>
          <a:xfrm>
            <a:off x="1751171" y="2044648"/>
            <a:ext cx="4358145" cy="1200329"/>
          </a:xfrm>
          <a:prstGeom prst="rect">
            <a:avLst/>
          </a:prstGeom>
          <a:noFill/>
        </p:spPr>
        <p:txBody>
          <a:bodyPr wrap="square" rtlCol="0">
            <a:spAutoFit/>
          </a:bodyPr>
          <a:lstStyle/>
          <a:p>
            <a:r>
              <a:rPr lang="it-IT" b="1" dirty="0" smtClean="0"/>
              <a:t>Come impiegare il capitale per realizzare un guadagno?</a:t>
            </a:r>
            <a:endParaRPr lang="it-IT" dirty="0" smtClean="0"/>
          </a:p>
          <a:p>
            <a:endParaRPr lang="it-IT" dirty="0"/>
          </a:p>
          <a:p>
            <a:r>
              <a:rPr lang="it-IT" b="1" dirty="0" smtClean="0"/>
              <a:t>Quali informazioni considerare?</a:t>
            </a:r>
            <a:endParaRPr lang="it-IT" dirty="0"/>
          </a:p>
        </p:txBody>
      </p:sp>
      <p:pic>
        <p:nvPicPr>
          <p:cNvPr id="1026" name="Picture 2" descr="Immagine correlata"/>
          <p:cNvPicPr>
            <a:picLocks noChangeAspect="1" noChangeArrowheads="1"/>
          </p:cNvPicPr>
          <p:nvPr/>
        </p:nvPicPr>
        <p:blipFill>
          <a:blip r:embed="rId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1540" y="2098964"/>
            <a:ext cx="1456304" cy="1456304"/>
          </a:xfrm>
          <a:prstGeom prst="rect">
            <a:avLst/>
          </a:prstGeom>
          <a:noFill/>
          <a:extLst>
            <a:ext uri="{909E8E84-426E-40DD-AFC4-6F175D3DCCD1}">
              <a14:hiddenFill xmlns:a14="http://schemas.microsoft.com/office/drawing/2010/main">
                <a:solidFill>
                  <a:srgbClr val="FFFFFF"/>
                </a:solidFill>
              </a14:hiddenFill>
            </a:ext>
          </a:extLst>
        </p:spPr>
      </p:pic>
      <p:sp>
        <p:nvSpPr>
          <p:cNvPr id="24" name="Rettangolo arrotondato 23"/>
          <p:cNvSpPr/>
          <p:nvPr/>
        </p:nvSpPr>
        <p:spPr>
          <a:xfrm>
            <a:off x="955964" y="1862268"/>
            <a:ext cx="768927" cy="44451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2-3</a:t>
            </a:r>
            <a:endParaRPr lang="it-IT" dirty="0"/>
          </a:p>
        </p:txBody>
      </p:sp>
      <p:sp>
        <p:nvSpPr>
          <p:cNvPr id="30" name="Rettangolo arrotondato 29"/>
          <p:cNvSpPr/>
          <p:nvPr/>
        </p:nvSpPr>
        <p:spPr>
          <a:xfrm>
            <a:off x="6055139" y="4197927"/>
            <a:ext cx="698954" cy="396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5-7</a:t>
            </a:r>
            <a:endParaRPr lang="it-IT" dirty="0"/>
          </a:p>
        </p:txBody>
      </p:sp>
      <p:sp>
        <p:nvSpPr>
          <p:cNvPr id="31" name="Rettangolo arrotondato 30"/>
          <p:cNvSpPr/>
          <p:nvPr/>
        </p:nvSpPr>
        <p:spPr>
          <a:xfrm>
            <a:off x="4636062" y="1226126"/>
            <a:ext cx="538612" cy="32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1" name="CasellaDiTesto 20">
            <a:extLst>
              <a:ext uri="{FF2B5EF4-FFF2-40B4-BE49-F238E27FC236}">
                <a16:creationId xmlns:a16="http://schemas.microsoft.com/office/drawing/2014/main" id="{27186AD6-060E-4A5F-9A0A-AF35D77334FB}"/>
              </a:ext>
            </a:extLst>
          </p:cNvPr>
          <p:cNvSpPr txBox="1"/>
          <p:nvPr/>
        </p:nvSpPr>
        <p:spPr>
          <a:xfrm>
            <a:off x="6271741" y="3632760"/>
            <a:ext cx="5920259" cy="461261"/>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Importante conoscere</a:t>
            </a:r>
            <a:endParaRPr lang="it-IT" dirty="0">
              <a:cs typeface="Gisha" panose="020B0502040204020203" pitchFamily="34" charset="-79"/>
            </a:endParaRPr>
          </a:p>
        </p:txBody>
      </p:sp>
      <p:sp>
        <p:nvSpPr>
          <p:cNvPr id="22" name="CasellaDiTesto 21"/>
          <p:cNvSpPr txBox="1"/>
          <p:nvPr/>
        </p:nvSpPr>
        <p:spPr>
          <a:xfrm>
            <a:off x="6766515" y="4192113"/>
            <a:ext cx="5217665" cy="1477328"/>
          </a:xfrm>
          <a:prstGeom prst="rect">
            <a:avLst/>
          </a:prstGeom>
          <a:noFill/>
        </p:spPr>
        <p:txBody>
          <a:bodyPr wrap="square" rtlCol="0">
            <a:spAutoFit/>
          </a:bodyPr>
          <a:lstStyle/>
          <a:p>
            <a:r>
              <a:rPr lang="it-IT" b="1" dirty="0" smtClean="0"/>
              <a:t>Andamento economia reale</a:t>
            </a:r>
            <a:endParaRPr lang="it-IT" dirty="0" smtClean="0"/>
          </a:p>
          <a:p>
            <a:endParaRPr lang="it-IT" dirty="0"/>
          </a:p>
          <a:p>
            <a:r>
              <a:rPr lang="it-IT" b="1" dirty="0" smtClean="0"/>
              <a:t>Mercati finanziari</a:t>
            </a:r>
          </a:p>
          <a:p>
            <a:endParaRPr lang="it-IT" b="1" dirty="0" smtClean="0"/>
          </a:p>
          <a:p>
            <a:r>
              <a:rPr lang="it-IT" b="1" dirty="0" smtClean="0"/>
              <a:t>Strumenti finanziari </a:t>
            </a:r>
            <a:r>
              <a:rPr lang="it-IT" b="1" dirty="0" smtClean="0">
                <a:sym typeface="Wingdings" pitchFamily="2" charset="2"/>
              </a:rPr>
              <a:t>  a</a:t>
            </a:r>
            <a:r>
              <a:rPr lang="it-IT" b="1" dirty="0" smtClean="0"/>
              <a:t>zioni  e  obbligazioni</a:t>
            </a:r>
            <a:endParaRPr lang="it-IT" dirty="0"/>
          </a:p>
        </p:txBody>
      </p:sp>
      <p:pic>
        <p:nvPicPr>
          <p:cNvPr id="23" name="Picture 2" descr="Immagine correlat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675676" y="3891516"/>
            <a:ext cx="1516324" cy="1516324"/>
          </a:xfrm>
          <a:prstGeom prst="rect">
            <a:avLst/>
          </a:prstGeom>
          <a:noFill/>
          <a:extLst>
            <a:ext uri="{909E8E84-426E-40DD-AFC4-6F175D3DCCD1}">
              <a14:hiddenFill xmlns:a14="http://schemas.microsoft.com/office/drawing/2010/main">
                <a:solidFill>
                  <a:srgbClr val="FFFFFF"/>
                </a:solidFill>
              </a14:hiddenFill>
            </a:ext>
          </a:extLst>
        </p:spPr>
      </p:pic>
      <p:sp>
        <p:nvSpPr>
          <p:cNvPr id="25" name="Rettangolo arrotondato 24"/>
          <p:cNvSpPr/>
          <p:nvPr/>
        </p:nvSpPr>
        <p:spPr>
          <a:xfrm>
            <a:off x="9168324" y="157117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7" name="Rettangolo arrotondato 26"/>
          <p:cNvSpPr/>
          <p:nvPr/>
        </p:nvSpPr>
        <p:spPr>
          <a:xfrm>
            <a:off x="698310" y="3347966"/>
            <a:ext cx="538612" cy="32642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8" name="Rettangolo arrotondato 27"/>
          <p:cNvSpPr/>
          <p:nvPr/>
        </p:nvSpPr>
        <p:spPr>
          <a:xfrm>
            <a:off x="11859949" y="4682837"/>
            <a:ext cx="332051" cy="37407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pic>
        <p:nvPicPr>
          <p:cNvPr id="29" name="Immagine 28">
            <a:extLst>
              <a:ext uri="{FF2B5EF4-FFF2-40B4-BE49-F238E27FC236}">
                <a16:creationId xmlns:a16="http://schemas.microsoft.com/office/drawing/2014/main" id="{088C000B-1634-4045-A4B4-8C7E9B4922A4}"/>
              </a:ext>
            </a:extLst>
          </p:cNvPr>
          <p:cNvPicPr>
            <a:picLocks noChangeAspect="1"/>
          </p:cNvPicPr>
          <p:nvPr/>
        </p:nvPicPr>
        <p:blipFill>
          <a:blip r:embed="rId8" cstate="print">
            <a:lum bright="70000" contrast="-70000"/>
            <a:extLst>
              <a:ext uri="{28A0092B-C50C-407E-A947-70E740481C1C}">
                <a14:useLocalDpi xmlns:a14="http://schemas.microsoft.com/office/drawing/2010/main" val="0"/>
              </a:ext>
            </a:extLst>
          </a:blip>
          <a:stretch>
            <a:fillRect/>
          </a:stretch>
        </p:blipFill>
        <p:spPr>
          <a:xfrm>
            <a:off x="6364096" y="5849559"/>
            <a:ext cx="758090" cy="758090"/>
          </a:xfrm>
          <a:prstGeom prst="rect">
            <a:avLst/>
          </a:prstGeom>
        </p:spPr>
      </p:pic>
      <p:sp>
        <p:nvSpPr>
          <p:cNvPr id="33" name="CasellaDiTesto 32">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p14="http://schemas.microsoft.com/office/powerpoint/2010/main" val="29993690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21264" y="3710817"/>
            <a:ext cx="6379534"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10</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1568105" y="716363"/>
            <a:ext cx="3544229" cy="461665"/>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Rendimenti realizzati</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Metodi di calcolo dei rendimenti obbligazionari</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79535" y="444814"/>
            <a:ext cx="5812465" cy="3491346"/>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hlinkClick r:id="rId5"/>
              </a:rPr>
              <a:t>https://www.pexels.com/photo/macbook-pro-beside-spiral-notebook-669616/</a:t>
            </a:r>
            <a:endParaRPr lang="it-IT" sz="1400" dirty="0" smtClean="0"/>
          </a:p>
          <a:p>
            <a:endParaRPr lang="it-IT" sz="1400" dirty="0" smtClean="0">
              <a:latin typeface="Gisha" panose="020B0502040204020203" pitchFamily="34" charset="-79"/>
              <a:cs typeface="Gisha" panose="020B0502040204020203" pitchFamily="34" charset="-79"/>
            </a:endParaRPr>
          </a:p>
          <a:p>
            <a:endParaRPr lang="it-IT" sz="1400" dirty="0" smtClean="0">
              <a:latin typeface="Gisha" panose="020B0502040204020203" pitchFamily="34" charset="-79"/>
              <a:cs typeface="Gisha" panose="020B0502040204020203" pitchFamily="34" charset="-79"/>
            </a:endParaRPr>
          </a:p>
          <a:p>
            <a:r>
              <a:rPr lang="it-IT" sz="1400" dirty="0" smtClean="0">
                <a:latin typeface="Gisha" panose="020B0502040204020203" pitchFamily="34" charset="-79"/>
                <a:cs typeface="Gisha" panose="020B0502040204020203" pitchFamily="34" charset="-79"/>
              </a:rPr>
              <a:t>https://unsplash.com/photos/BiZ-_6kNjbI</a:t>
            </a:r>
          </a:p>
        </p:txBody>
      </p:sp>
      <p:sp>
        <p:nvSpPr>
          <p:cNvPr id="2" name="Rettangolo 1"/>
          <p:cNvSpPr/>
          <p:nvPr/>
        </p:nvSpPr>
        <p:spPr>
          <a:xfrm>
            <a:off x="322443" y="1438312"/>
            <a:ext cx="5662726" cy="1323439"/>
          </a:xfrm>
          <a:prstGeom prst="rect">
            <a:avLst/>
          </a:prstGeom>
        </p:spPr>
        <p:txBody>
          <a:bodyPr wrap="square">
            <a:spAutoFit/>
          </a:bodyPr>
          <a:lstStyle/>
          <a:p>
            <a:r>
              <a:rPr lang="it-IT" sz="2000" b="1" dirty="0" smtClean="0">
                <a:solidFill>
                  <a:schemeClr val="tx2">
                    <a:lumMod val="75000"/>
                  </a:schemeClr>
                </a:solidFill>
              </a:rPr>
              <a:t>Investimenti senza flussi intermedi</a:t>
            </a:r>
            <a:r>
              <a:rPr lang="it-IT" sz="2000" dirty="0" smtClean="0">
                <a:solidFill>
                  <a:schemeClr val="tx2">
                    <a:lumMod val="75000"/>
                  </a:schemeClr>
                </a:solidFill>
              </a:rPr>
              <a:t>:</a:t>
            </a:r>
          </a:p>
          <a:p>
            <a:endParaRPr lang="it-IT" sz="2000" dirty="0" smtClean="0">
              <a:solidFill>
                <a:schemeClr val="tx2">
                  <a:lumMod val="75000"/>
                </a:schemeClr>
              </a:solidFill>
            </a:endParaRPr>
          </a:p>
          <a:p>
            <a:r>
              <a:rPr lang="it-IT" sz="2000" dirty="0" smtClean="0">
                <a:solidFill>
                  <a:schemeClr val="tx2">
                    <a:lumMod val="75000"/>
                  </a:schemeClr>
                </a:solidFill>
              </a:rPr>
              <a:t>Formula della capitalizzazione semplice</a:t>
            </a:r>
          </a:p>
          <a:p>
            <a:r>
              <a:rPr lang="it-IT" sz="2000" dirty="0" smtClean="0">
                <a:solidFill>
                  <a:schemeClr val="tx2">
                    <a:lumMod val="75000"/>
                  </a:schemeClr>
                </a:solidFill>
              </a:rPr>
              <a:t>Formula della capitalizzazione composta </a:t>
            </a:r>
          </a:p>
        </p:txBody>
      </p:sp>
      <p:sp>
        <p:nvSpPr>
          <p:cNvPr id="58" name="Rettangolo arrotondato 57"/>
          <p:cNvSpPr/>
          <p:nvPr/>
        </p:nvSpPr>
        <p:spPr>
          <a:xfrm>
            <a:off x="9030464" y="14645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3612847" y="5776396"/>
            <a:ext cx="501954" cy="31267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4690447" y="1424762"/>
            <a:ext cx="391916" cy="35796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1" name="Rettangolo arrotondato 50"/>
          <p:cNvSpPr/>
          <p:nvPr/>
        </p:nvSpPr>
        <p:spPr>
          <a:xfrm>
            <a:off x="5493896" y="2275367"/>
            <a:ext cx="311482" cy="33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27" name="CasellaDiTesto 26">
            <a:extLst>
              <a:ext uri="{FF2B5EF4-FFF2-40B4-BE49-F238E27FC236}">
                <a16:creationId xmlns:a16="http://schemas.microsoft.com/office/drawing/2014/main" id="{27186AD6-060E-4A5F-9A0A-AF35D77334FB}"/>
              </a:ext>
            </a:extLst>
          </p:cNvPr>
          <p:cNvSpPr txBox="1"/>
          <p:nvPr/>
        </p:nvSpPr>
        <p:spPr>
          <a:xfrm>
            <a:off x="7463213" y="3992962"/>
            <a:ext cx="3738192" cy="475129"/>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Rendimenti attesi</a:t>
            </a:r>
            <a:endParaRPr lang="it-IT" dirty="0">
              <a:cs typeface="Gisha" panose="020B0502040204020203" pitchFamily="34" charset="-79"/>
            </a:endParaRPr>
          </a:p>
        </p:txBody>
      </p:sp>
      <p:sp>
        <p:nvSpPr>
          <p:cNvPr id="28" name="Rettangolo 27"/>
          <p:cNvSpPr/>
          <p:nvPr/>
        </p:nvSpPr>
        <p:spPr>
          <a:xfrm>
            <a:off x="267023" y="3003888"/>
            <a:ext cx="5905181" cy="707886"/>
          </a:xfrm>
          <a:prstGeom prst="rect">
            <a:avLst/>
          </a:prstGeom>
        </p:spPr>
        <p:txBody>
          <a:bodyPr wrap="square">
            <a:spAutoFit/>
          </a:bodyPr>
          <a:lstStyle/>
          <a:p>
            <a:r>
              <a:rPr lang="it-IT" sz="2000" b="1" dirty="0" smtClean="0">
                <a:solidFill>
                  <a:schemeClr val="tx2">
                    <a:lumMod val="75000"/>
                  </a:schemeClr>
                </a:solidFill>
              </a:rPr>
              <a:t>Investimenti con flussi intermedi</a:t>
            </a:r>
            <a:r>
              <a:rPr lang="it-IT" sz="2000" dirty="0" smtClean="0">
                <a:solidFill>
                  <a:schemeClr val="tx2">
                    <a:lumMod val="75000"/>
                  </a:schemeClr>
                </a:solidFill>
              </a:rPr>
              <a:t>:</a:t>
            </a:r>
          </a:p>
          <a:p>
            <a:r>
              <a:rPr lang="it-IT" sz="2000" dirty="0" smtClean="0">
                <a:solidFill>
                  <a:schemeClr val="tx2">
                    <a:lumMod val="75000"/>
                  </a:schemeClr>
                </a:solidFill>
              </a:rPr>
              <a:t>Tasso Interno di Rendimento(TIR)</a:t>
            </a:r>
          </a:p>
        </p:txBody>
      </p:sp>
      <p:sp>
        <p:nvSpPr>
          <p:cNvPr id="30" name="Rettangolo 29"/>
          <p:cNvSpPr/>
          <p:nvPr/>
        </p:nvSpPr>
        <p:spPr>
          <a:xfrm>
            <a:off x="6847934" y="4694142"/>
            <a:ext cx="4706756" cy="1323439"/>
          </a:xfrm>
          <a:prstGeom prst="rect">
            <a:avLst/>
          </a:prstGeom>
        </p:spPr>
        <p:txBody>
          <a:bodyPr wrap="square">
            <a:spAutoFit/>
          </a:bodyPr>
          <a:lstStyle/>
          <a:p>
            <a:endParaRPr lang="it-IT" sz="2000" dirty="0" smtClean="0">
              <a:solidFill>
                <a:schemeClr val="tx2">
                  <a:lumMod val="75000"/>
                </a:schemeClr>
              </a:solidFill>
            </a:endParaRPr>
          </a:p>
          <a:p>
            <a:r>
              <a:rPr lang="it-IT" sz="2000" dirty="0" smtClean="0">
                <a:solidFill>
                  <a:schemeClr val="tx2">
                    <a:lumMod val="75000"/>
                  </a:schemeClr>
                </a:solidFill>
              </a:rPr>
              <a:t>Serie storiche</a:t>
            </a:r>
          </a:p>
          <a:p>
            <a:endParaRPr lang="it-IT" sz="2000" dirty="0" smtClean="0">
              <a:solidFill>
                <a:schemeClr val="tx2">
                  <a:lumMod val="75000"/>
                </a:schemeClr>
              </a:solidFill>
            </a:endParaRPr>
          </a:p>
          <a:p>
            <a:r>
              <a:rPr lang="it-IT" sz="2000" dirty="0" smtClean="0">
                <a:solidFill>
                  <a:schemeClr val="tx2">
                    <a:lumMod val="75000"/>
                  </a:schemeClr>
                </a:solidFill>
              </a:rPr>
              <a:t>Building </a:t>
            </a:r>
            <a:r>
              <a:rPr lang="it-IT" sz="2000" dirty="0" err="1" smtClean="0">
                <a:solidFill>
                  <a:schemeClr val="tx2">
                    <a:lumMod val="75000"/>
                  </a:schemeClr>
                </a:solidFill>
              </a:rPr>
              <a:t>blocks</a:t>
            </a:r>
            <a:endParaRPr lang="it-IT" sz="2000" dirty="0" smtClean="0">
              <a:solidFill>
                <a:schemeClr val="tx2">
                  <a:lumMod val="75000"/>
                </a:schemeClr>
              </a:solidFill>
            </a:endParaRPr>
          </a:p>
        </p:txBody>
      </p:sp>
      <p:sp>
        <p:nvSpPr>
          <p:cNvPr id="22" name="Rettangolo arrotondato 21"/>
          <p:cNvSpPr/>
          <p:nvPr/>
        </p:nvSpPr>
        <p:spPr>
          <a:xfrm>
            <a:off x="4545136" y="785055"/>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3" name="Rettangolo arrotondato 22"/>
          <p:cNvSpPr/>
          <p:nvPr/>
        </p:nvSpPr>
        <p:spPr>
          <a:xfrm>
            <a:off x="10651768" y="3744450"/>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4" name="Rettangolo 23"/>
          <p:cNvSpPr/>
          <p:nvPr/>
        </p:nvSpPr>
        <p:spPr>
          <a:xfrm>
            <a:off x="7234249" y="4444408"/>
            <a:ext cx="4706756" cy="400110"/>
          </a:xfrm>
          <a:prstGeom prst="rect">
            <a:avLst/>
          </a:prstGeom>
        </p:spPr>
        <p:txBody>
          <a:bodyPr wrap="square">
            <a:spAutoFit/>
          </a:bodyPr>
          <a:lstStyle/>
          <a:p>
            <a:r>
              <a:rPr lang="it-IT" sz="2000" i="1" dirty="0" smtClean="0">
                <a:solidFill>
                  <a:schemeClr val="tx2">
                    <a:lumMod val="75000"/>
                  </a:schemeClr>
                </a:solidFill>
              </a:rPr>
              <a:t>Un driver delle scelte di investimento</a:t>
            </a:r>
          </a:p>
        </p:txBody>
      </p:sp>
      <p:sp>
        <p:nvSpPr>
          <p:cNvPr id="25" name="Rettangolo arrotondato 24"/>
          <p:cNvSpPr/>
          <p:nvPr/>
        </p:nvSpPr>
        <p:spPr>
          <a:xfrm>
            <a:off x="11420856" y="4152032"/>
            <a:ext cx="430902" cy="3419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6" name="Rettangolo arrotondato 25"/>
          <p:cNvSpPr/>
          <p:nvPr/>
        </p:nvSpPr>
        <p:spPr>
          <a:xfrm>
            <a:off x="4604305" y="3001926"/>
            <a:ext cx="311482" cy="33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9" name="Rettangolo arrotondato 28"/>
          <p:cNvSpPr/>
          <p:nvPr/>
        </p:nvSpPr>
        <p:spPr>
          <a:xfrm>
            <a:off x="4437730" y="3494566"/>
            <a:ext cx="311482" cy="33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31" name="Rettangolo arrotondato 30"/>
          <p:cNvSpPr/>
          <p:nvPr/>
        </p:nvSpPr>
        <p:spPr>
          <a:xfrm>
            <a:off x="9140863" y="5199319"/>
            <a:ext cx="853741" cy="45720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9-10</a:t>
            </a:r>
            <a:endParaRPr lang="it-IT" dirty="0"/>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1" y="3476902"/>
            <a:ext cx="6317672"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11</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7470134" y="4789606"/>
            <a:ext cx="3544229" cy="83099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Investimento con più flussi</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 flussi di cassa nell’investimento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17672" y="486378"/>
            <a:ext cx="5874327" cy="3491346"/>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r>
              <a:rPr lang="it-IT" sz="1400" dirty="0" smtClean="0"/>
              <a:t>Sono ricavate dal  grafico in originale slide 93</a:t>
            </a:r>
            <a:endParaRPr lang="it-IT" sz="1400" dirty="0"/>
          </a:p>
        </p:txBody>
      </p:sp>
      <p:sp>
        <p:nvSpPr>
          <p:cNvPr id="58" name="Rettangolo arrotondato 57"/>
          <p:cNvSpPr/>
          <p:nvPr/>
        </p:nvSpPr>
        <p:spPr>
          <a:xfrm>
            <a:off x="9030464" y="14645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050" name="Picture 2" descr="Immagine correlat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433711" y="2176308"/>
            <a:ext cx="799666" cy="48183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0" name="Rettangolo arrotondato 49"/>
          <p:cNvSpPr/>
          <p:nvPr/>
        </p:nvSpPr>
        <p:spPr>
          <a:xfrm>
            <a:off x="2287489" y="5821344"/>
            <a:ext cx="498241" cy="4093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51" name="Rettangolo arrotondato 50"/>
          <p:cNvSpPr/>
          <p:nvPr/>
        </p:nvSpPr>
        <p:spPr>
          <a:xfrm>
            <a:off x="10172221" y="1212112"/>
            <a:ext cx="651723" cy="3615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23" name="Ovale 22"/>
          <p:cNvSpPr/>
          <p:nvPr/>
        </p:nvSpPr>
        <p:spPr>
          <a:xfrm>
            <a:off x="997520" y="4530434"/>
            <a:ext cx="1433945" cy="16833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1159385" y="1887081"/>
            <a:ext cx="3544229" cy="83099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Investimento con unico flusso iniziale</a:t>
            </a:r>
            <a:endParaRPr lang="it-IT" dirty="0">
              <a:cs typeface="Gisha" panose="020B0502040204020203" pitchFamily="34" charset="-79"/>
            </a:endParaRPr>
          </a:p>
        </p:txBody>
      </p:sp>
      <p:sp>
        <p:nvSpPr>
          <p:cNvPr id="26" name="Ovale 25"/>
          <p:cNvSpPr/>
          <p:nvPr/>
        </p:nvSpPr>
        <p:spPr>
          <a:xfrm>
            <a:off x="8853056" y="1357743"/>
            <a:ext cx="1953490" cy="168332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Rettangolo arrotondato 20"/>
          <p:cNvSpPr/>
          <p:nvPr/>
        </p:nvSpPr>
        <p:spPr>
          <a:xfrm>
            <a:off x="2757785" y="4579087"/>
            <a:ext cx="453247" cy="3969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2" name="Rettangolo arrotondato 21"/>
          <p:cNvSpPr/>
          <p:nvPr/>
        </p:nvSpPr>
        <p:spPr>
          <a:xfrm>
            <a:off x="10882140" y="5123139"/>
            <a:ext cx="498241" cy="40933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1" y="3476902"/>
            <a:ext cx="6317672"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12</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1339497" y="716363"/>
            <a:ext cx="3544229" cy="461665"/>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Capitalizzazione semplice</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Rendimenti realizzati con la capitalizzazione semplice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endParaRPr lang="it-IT" dirty="0">
              <a:latin typeface="Tempus Sans ITC" panose="04020404030D07020202" pitchFamily="82" charset="0"/>
              <a:cs typeface="Gisha" panose="020B0502040204020203" pitchFamily="34" charset="-79"/>
            </a:endParaRPr>
          </a:p>
        </p:txBody>
      </p:sp>
      <p:pic>
        <p:nvPicPr>
          <p:cNvPr id="2056" name="Picture 8"/>
          <p:cNvPicPr>
            <a:picLocks noChangeAspect="1" noChangeArrowheads="1"/>
          </p:cNvPicPr>
          <p:nvPr/>
        </p:nvPicPr>
        <p:blipFill>
          <a:blip r:embed="rId4"/>
          <a:stretch>
            <a:fillRect/>
          </a:stretch>
        </p:blipFill>
        <p:spPr bwMode="auto">
          <a:xfrm>
            <a:off x="6337006" y="486378"/>
            <a:ext cx="5812464" cy="3362608"/>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r>
              <a:rPr lang="it-IT" sz="1400" dirty="0" smtClean="0"/>
              <a:t>https://www.pexels.com/photo/close-up-of-fresh-green-plant-250646/</a:t>
            </a:r>
          </a:p>
          <a:p>
            <a:pPr marL="342900" indent="-342900"/>
            <a:endParaRPr lang="it-IT" sz="1400" dirty="0"/>
          </a:p>
          <a:p>
            <a:pPr marL="342900" indent="-342900">
              <a:buAutoNum type="arabicPeriod"/>
            </a:pPr>
            <a:endParaRPr lang="it-IT" sz="1400" dirty="0" smtClean="0"/>
          </a:p>
          <a:p>
            <a:pPr marL="342900" indent="-342900">
              <a:buAutoNum type="arabicPeriod"/>
            </a:pPr>
            <a:endParaRPr lang="it-IT" sz="1400" dirty="0"/>
          </a:p>
          <a:p>
            <a:r>
              <a:rPr lang="it-IT" sz="1400" dirty="0" smtClean="0"/>
              <a:t>Grafico come in slide precedente, senza cerchio</a:t>
            </a:r>
            <a:endParaRPr lang="it-IT" sz="1400" dirty="0"/>
          </a:p>
        </p:txBody>
      </p:sp>
      <p:sp>
        <p:nvSpPr>
          <p:cNvPr id="2" name="Rettangolo 1"/>
          <p:cNvSpPr/>
          <p:nvPr/>
        </p:nvSpPr>
        <p:spPr>
          <a:xfrm>
            <a:off x="467917" y="1438312"/>
            <a:ext cx="5662726" cy="2246769"/>
          </a:xfrm>
          <a:prstGeom prst="rect">
            <a:avLst/>
          </a:prstGeom>
        </p:spPr>
        <p:txBody>
          <a:bodyPr wrap="square">
            <a:spAutoFit/>
          </a:bodyPr>
          <a:lstStyle/>
          <a:p>
            <a:endParaRPr lang="it-IT" sz="2000" dirty="0" smtClean="0">
              <a:solidFill>
                <a:schemeClr val="tx2">
                  <a:lumMod val="75000"/>
                </a:schemeClr>
              </a:solidFill>
            </a:endParaRPr>
          </a:p>
          <a:p>
            <a:r>
              <a:rPr lang="it-IT" sz="2000" dirty="0" smtClean="0">
                <a:solidFill>
                  <a:schemeClr val="tx2">
                    <a:lumMod val="75000"/>
                  </a:schemeClr>
                </a:solidFill>
              </a:rPr>
              <a:t>Per investimenti di breve durata (un anno o meno)</a:t>
            </a:r>
          </a:p>
          <a:p>
            <a:endParaRPr lang="it-IT" sz="2000" dirty="0" smtClean="0">
              <a:solidFill>
                <a:schemeClr val="tx2">
                  <a:lumMod val="75000"/>
                </a:schemeClr>
              </a:solidFill>
            </a:endParaRPr>
          </a:p>
          <a:p>
            <a:r>
              <a:rPr lang="it-IT" sz="2000" dirty="0" smtClean="0">
                <a:solidFill>
                  <a:schemeClr val="tx2">
                    <a:lumMod val="75000"/>
                  </a:schemeClr>
                </a:solidFill>
              </a:rPr>
              <a:t>Montante calcolato alla fine del periodo di investimento</a:t>
            </a:r>
          </a:p>
          <a:p>
            <a:endParaRPr lang="it-IT" sz="2000" dirty="0" smtClean="0">
              <a:solidFill>
                <a:schemeClr val="tx2">
                  <a:lumMod val="75000"/>
                </a:schemeClr>
              </a:solidFill>
            </a:endParaRPr>
          </a:p>
        </p:txBody>
      </p:sp>
      <p:sp>
        <p:nvSpPr>
          <p:cNvPr id="58" name="Rettangolo arrotondato 57"/>
          <p:cNvSpPr/>
          <p:nvPr/>
        </p:nvSpPr>
        <p:spPr>
          <a:xfrm>
            <a:off x="9030464" y="14645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pic>
        <p:nvPicPr>
          <p:cNvPr id="2050" name="Picture 2" descr="Immagine correlat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646362" y="850604"/>
            <a:ext cx="650810" cy="32799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5604847" y="2105247"/>
            <a:ext cx="455711" cy="3615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51" name="Rettangolo arrotondato 50"/>
          <p:cNvSpPr/>
          <p:nvPr/>
        </p:nvSpPr>
        <p:spPr>
          <a:xfrm>
            <a:off x="10554996" y="4763384"/>
            <a:ext cx="821844" cy="39554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5-8</a:t>
            </a:r>
            <a:endParaRPr lang="it-IT" dirty="0"/>
          </a:p>
        </p:txBody>
      </p:sp>
      <p:sp>
        <p:nvSpPr>
          <p:cNvPr id="28" name="Rettangolo 27"/>
          <p:cNvSpPr/>
          <p:nvPr/>
        </p:nvSpPr>
        <p:spPr>
          <a:xfrm>
            <a:off x="7014189" y="4749565"/>
            <a:ext cx="4685981" cy="1938992"/>
          </a:xfrm>
          <a:prstGeom prst="rect">
            <a:avLst/>
          </a:prstGeom>
        </p:spPr>
        <p:txBody>
          <a:bodyPr wrap="square">
            <a:spAutoFit/>
          </a:bodyPr>
          <a:lstStyle/>
          <a:p>
            <a:r>
              <a:rPr lang="it-IT" sz="2000" b="1" dirty="0" smtClean="0">
                <a:solidFill>
                  <a:schemeClr val="tx2">
                    <a:lumMod val="75000"/>
                  </a:schemeClr>
                </a:solidFill>
              </a:rPr>
              <a:t>Capitale iniziale = 1000 €</a:t>
            </a:r>
            <a:br>
              <a:rPr lang="it-IT" sz="2000" b="1" dirty="0" smtClean="0">
                <a:solidFill>
                  <a:schemeClr val="tx2">
                    <a:lumMod val="75000"/>
                  </a:schemeClr>
                </a:solidFill>
              </a:rPr>
            </a:br>
            <a:r>
              <a:rPr lang="it-IT" sz="2000" b="1" dirty="0" smtClean="0">
                <a:solidFill>
                  <a:schemeClr val="tx2">
                    <a:lumMod val="75000"/>
                  </a:schemeClr>
                </a:solidFill>
              </a:rPr>
              <a:t>Interessi = 10% </a:t>
            </a:r>
          </a:p>
          <a:p>
            <a:r>
              <a:rPr lang="it-IT" sz="2000" b="1" dirty="0" smtClean="0">
                <a:solidFill>
                  <a:schemeClr val="tx2">
                    <a:lumMod val="75000"/>
                  </a:schemeClr>
                </a:solidFill>
              </a:rPr>
              <a:t>Durata = 2 anni</a:t>
            </a:r>
            <a:br>
              <a:rPr lang="it-IT" sz="2000" b="1" dirty="0" smtClean="0">
                <a:solidFill>
                  <a:schemeClr val="tx2">
                    <a:lumMod val="75000"/>
                  </a:schemeClr>
                </a:solidFill>
              </a:rPr>
            </a:br>
            <a:r>
              <a:rPr lang="it-IT" sz="2000" b="1" dirty="0" smtClean="0">
                <a:solidFill>
                  <a:schemeClr val="tx2">
                    <a:lumMod val="75000"/>
                  </a:schemeClr>
                </a:solidFill>
              </a:rPr>
              <a:t>Montante = 100  + </a:t>
            </a:r>
            <a:r>
              <a:rPr lang="it-IT" sz="2000" b="1" dirty="0" err="1" smtClean="0">
                <a:solidFill>
                  <a:schemeClr val="tx2">
                    <a:lumMod val="75000"/>
                  </a:schemeClr>
                </a:solidFill>
              </a:rPr>
              <a:t>100</a:t>
            </a:r>
            <a:r>
              <a:rPr lang="it-IT" sz="2000" b="1" dirty="0" smtClean="0">
                <a:solidFill>
                  <a:schemeClr val="tx2">
                    <a:lumMod val="75000"/>
                  </a:schemeClr>
                </a:solidFill>
              </a:rPr>
              <a:t>  €</a:t>
            </a:r>
            <a:br>
              <a:rPr lang="it-IT" sz="2000" b="1" dirty="0" smtClean="0">
                <a:solidFill>
                  <a:schemeClr val="tx2">
                    <a:lumMod val="75000"/>
                  </a:schemeClr>
                </a:solidFill>
              </a:rPr>
            </a:br>
            <a:endParaRPr lang="it-IT" sz="2000" b="1" dirty="0" smtClean="0">
              <a:solidFill>
                <a:schemeClr val="tx2">
                  <a:lumMod val="75000"/>
                </a:schemeClr>
              </a:solidFill>
            </a:endParaRPr>
          </a:p>
          <a:p>
            <a:r>
              <a:rPr lang="it-IT" sz="2000" b="1" i="1" dirty="0" smtClean="0">
                <a:solidFill>
                  <a:schemeClr val="tx2">
                    <a:lumMod val="75000"/>
                  </a:schemeClr>
                </a:solidFill>
              </a:rPr>
              <a:t>Titoli di Stato </a:t>
            </a:r>
            <a:endParaRPr lang="it-IT" sz="2000" i="1" dirty="0" smtClean="0">
              <a:solidFill>
                <a:schemeClr val="tx2">
                  <a:lumMod val="75000"/>
                </a:schemeClr>
              </a:solidFill>
            </a:endParaRPr>
          </a:p>
        </p:txBody>
      </p:sp>
      <p:sp>
        <p:nvSpPr>
          <p:cNvPr id="24" name="CasellaDiTesto 23">
            <a:extLst>
              <a:ext uri="{FF2B5EF4-FFF2-40B4-BE49-F238E27FC236}">
                <a16:creationId xmlns:a16="http://schemas.microsoft.com/office/drawing/2014/main" id="{27186AD6-060E-4A5F-9A0A-AF35D77334FB}"/>
              </a:ext>
            </a:extLst>
          </p:cNvPr>
          <p:cNvSpPr txBox="1"/>
          <p:nvPr/>
        </p:nvSpPr>
        <p:spPr>
          <a:xfrm>
            <a:off x="7322891" y="3944472"/>
            <a:ext cx="3544229"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Esempio</a:t>
            </a:r>
            <a:endParaRPr lang="it-IT" dirty="0">
              <a:cs typeface="Gisha" panose="020B0502040204020203" pitchFamily="34" charset="-79"/>
            </a:endParaRPr>
          </a:p>
        </p:txBody>
      </p:sp>
      <p:sp>
        <p:nvSpPr>
          <p:cNvPr id="23" name="Rettangolo arrotondato 22"/>
          <p:cNvSpPr/>
          <p:nvPr/>
        </p:nvSpPr>
        <p:spPr>
          <a:xfrm>
            <a:off x="2269768" y="3108252"/>
            <a:ext cx="455711" cy="3615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25" name="Rettangolo arrotondato 24"/>
          <p:cNvSpPr/>
          <p:nvPr/>
        </p:nvSpPr>
        <p:spPr>
          <a:xfrm>
            <a:off x="7780978" y="4004931"/>
            <a:ext cx="455711" cy="36150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6" name="Rettangolo arrotondato 25"/>
          <p:cNvSpPr/>
          <p:nvPr/>
        </p:nvSpPr>
        <p:spPr>
          <a:xfrm>
            <a:off x="5503999" y="384978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8"/>
          <p:cNvPicPr>
            <a:picLocks noChangeAspect="1" noChangeArrowheads="1"/>
          </p:cNvPicPr>
          <p:nvPr/>
        </p:nvPicPr>
        <p:blipFill>
          <a:blip r:embed="rId3"/>
          <a:stretch>
            <a:fillRect/>
          </a:stretch>
        </p:blipFill>
        <p:spPr bwMode="auto">
          <a:xfrm>
            <a:off x="-1" y="3476902"/>
            <a:ext cx="6338456" cy="334239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1" name="Documento 10"/>
          <p:cNvSpPr/>
          <p:nvPr/>
        </p:nvSpPr>
        <p:spPr>
          <a:xfrm>
            <a:off x="0" y="476250"/>
            <a:ext cx="6327206" cy="3921575"/>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19" name="CasellaDiTesto 18">
            <a:extLst>
              <a:ext uri="{FF2B5EF4-FFF2-40B4-BE49-F238E27FC236}">
                <a16:creationId xmlns:a16="http://schemas.microsoft.com/office/drawing/2014/main" id="{27186AD6-060E-4A5F-9A0A-AF35D77334FB}"/>
              </a:ext>
            </a:extLst>
          </p:cNvPr>
          <p:cNvSpPr txBox="1"/>
          <p:nvPr/>
        </p:nvSpPr>
        <p:spPr>
          <a:xfrm>
            <a:off x="1401849" y="764219"/>
            <a:ext cx="3999491" cy="461665"/>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Capitalizzazione composta</a:t>
            </a:r>
            <a:endParaRPr lang="it-IT" dirty="0">
              <a:cs typeface="Gisha" panose="020B0502040204020203" pitchFamily="34" charset="-79"/>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Rendimenti realizzati con la capitalizzazione composta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40" name="Rettangolo arrotondato 39"/>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a:t>Immagini</a:t>
            </a:r>
          </a:p>
          <a:p>
            <a:r>
              <a:rPr lang="it-IT" sz="1400" dirty="0" smtClean="0"/>
              <a:t> </a:t>
            </a:r>
            <a:endParaRPr lang="it-IT" sz="1400" dirty="0"/>
          </a:p>
          <a:p>
            <a:endParaRPr lang="it-IT" sz="1400" dirty="0"/>
          </a:p>
          <a:p>
            <a:pPr marL="342900" indent="-342900">
              <a:buAutoNum type="arabicPeriod"/>
            </a:pPr>
            <a:r>
              <a:rPr lang="it-IT" sz="1400" dirty="0">
                <a:hlinkClick r:id="rId4"/>
              </a:rPr>
              <a:t>https://pixabay.com/it/carnevale-venezia-gli-occhi-411494</a:t>
            </a:r>
            <a:r>
              <a:rPr lang="it-IT" sz="1400" dirty="0" smtClean="0">
                <a:hlinkClick r:id="rId4"/>
              </a:rPr>
              <a:t>/</a:t>
            </a:r>
            <a:endParaRPr lang="it-IT" sz="1400" dirty="0" smtClean="0"/>
          </a:p>
          <a:p>
            <a:pPr marL="342900" indent="-342900">
              <a:buAutoNum type="arabicPeriod"/>
            </a:pPr>
            <a:endParaRPr lang="it-IT" sz="1400" dirty="0"/>
          </a:p>
          <a:p>
            <a:pPr marL="342900" indent="-342900">
              <a:buAutoNum type="arabicPeriod"/>
            </a:pPr>
            <a:r>
              <a:rPr lang="it-IT" sz="1400" dirty="0">
                <a:hlinkClick r:id="rId5"/>
              </a:rPr>
              <a:t>https://pixabay.com/it/difesa-protezione-minaccia-1403067</a:t>
            </a:r>
            <a:r>
              <a:rPr lang="it-IT" sz="1400" dirty="0" smtClean="0">
                <a:hlinkClick r:id="rId5"/>
              </a:rPr>
              <a:t>/</a:t>
            </a:r>
            <a:endParaRPr lang="it-IT" sz="1400" dirty="0" smtClean="0"/>
          </a:p>
          <a:p>
            <a:pPr marL="342900" indent="-342900">
              <a:buAutoNum type="arabicPeriod"/>
            </a:pPr>
            <a:endParaRPr lang="it-IT" sz="1400" dirty="0"/>
          </a:p>
          <a:p>
            <a:r>
              <a:rPr lang="it-IT" sz="1400" dirty="0" smtClean="0"/>
              <a:t>Pop up</a:t>
            </a:r>
            <a:endParaRPr lang="it-IT" sz="1400" dirty="0"/>
          </a:p>
        </p:txBody>
      </p:sp>
      <p:pic>
        <p:nvPicPr>
          <p:cNvPr id="2050" name="Picture 2" descr="Immagine correlata"/>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48349" y="-3078163"/>
            <a:ext cx="1927225" cy="1623687"/>
          </a:xfrm>
          <a:prstGeom prst="rect">
            <a:avLst/>
          </a:prstGeom>
          <a:noFill/>
          <a:extLst>
            <a:ext uri="{909E8E84-426E-40DD-AFC4-6F175D3DCCD1}">
              <a14:hiddenFill xmlns:a14="http://schemas.microsoft.com/office/drawing/2010/main">
                <a:solidFill>
                  <a:srgbClr val="FFFFFF"/>
                </a:solidFill>
              </a14:hiddenFill>
            </a:ext>
          </a:extLst>
        </p:spPr>
      </p:pic>
      <p:sp>
        <p:nvSpPr>
          <p:cNvPr id="41" name="Rettangolo arrotondato 40"/>
          <p:cNvSpPr/>
          <p:nvPr/>
        </p:nvSpPr>
        <p:spPr>
          <a:xfrm>
            <a:off x="752689" y="815340"/>
            <a:ext cx="416892" cy="4180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50" name="Rettangolo arrotondato 49"/>
          <p:cNvSpPr/>
          <p:nvPr/>
        </p:nvSpPr>
        <p:spPr>
          <a:xfrm>
            <a:off x="0" y="3099410"/>
            <a:ext cx="701749" cy="40933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2-3</a:t>
            </a:r>
            <a:endParaRPr lang="it-IT" dirty="0"/>
          </a:p>
        </p:txBody>
      </p:sp>
      <p:sp>
        <p:nvSpPr>
          <p:cNvPr id="51" name="Rettangolo arrotondato 50"/>
          <p:cNvSpPr/>
          <p:nvPr/>
        </p:nvSpPr>
        <p:spPr>
          <a:xfrm>
            <a:off x="11206716" y="1275925"/>
            <a:ext cx="616689" cy="51036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5-8</a:t>
            </a:r>
            <a:endParaRPr lang="it-IT" dirty="0"/>
          </a:p>
        </p:txBody>
      </p:sp>
      <p:sp>
        <p:nvSpPr>
          <p:cNvPr id="27" name="CasellaDiTesto 26">
            <a:extLst>
              <a:ext uri="{FF2B5EF4-FFF2-40B4-BE49-F238E27FC236}">
                <a16:creationId xmlns:a16="http://schemas.microsoft.com/office/drawing/2014/main" id="{27186AD6-060E-4A5F-9A0A-AF35D77334FB}"/>
              </a:ext>
            </a:extLst>
          </p:cNvPr>
          <p:cNvSpPr txBox="1"/>
          <p:nvPr/>
        </p:nvSpPr>
        <p:spPr>
          <a:xfrm>
            <a:off x="7463213" y="696887"/>
            <a:ext cx="3738192" cy="475129"/>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Esempio</a:t>
            </a:r>
            <a:endParaRPr lang="it-IT" dirty="0">
              <a:cs typeface="Gisha" panose="020B0502040204020203" pitchFamily="34" charset="-79"/>
            </a:endParaRPr>
          </a:p>
        </p:txBody>
      </p:sp>
      <p:sp>
        <p:nvSpPr>
          <p:cNvPr id="21" name="Rettangolo 20"/>
          <p:cNvSpPr/>
          <p:nvPr/>
        </p:nvSpPr>
        <p:spPr>
          <a:xfrm>
            <a:off x="467831" y="1718635"/>
            <a:ext cx="5662726" cy="1323439"/>
          </a:xfrm>
          <a:prstGeom prst="rect">
            <a:avLst/>
          </a:prstGeom>
        </p:spPr>
        <p:txBody>
          <a:bodyPr wrap="square">
            <a:spAutoFit/>
          </a:bodyPr>
          <a:lstStyle/>
          <a:p>
            <a:r>
              <a:rPr lang="it-IT" sz="2000" dirty="0" smtClean="0">
                <a:solidFill>
                  <a:schemeClr val="tx2">
                    <a:lumMod val="75000"/>
                  </a:schemeClr>
                </a:solidFill>
              </a:rPr>
              <a:t>Investimenti con durata superiore all’anno</a:t>
            </a:r>
          </a:p>
          <a:p>
            <a:endParaRPr lang="it-IT" sz="2000" dirty="0" smtClean="0">
              <a:solidFill>
                <a:schemeClr val="tx2">
                  <a:lumMod val="75000"/>
                </a:schemeClr>
              </a:solidFill>
            </a:endParaRPr>
          </a:p>
          <a:p>
            <a:r>
              <a:rPr lang="it-IT" sz="2000" dirty="0" smtClean="0">
                <a:solidFill>
                  <a:schemeClr val="tx2">
                    <a:lumMod val="75000"/>
                  </a:schemeClr>
                </a:solidFill>
              </a:rPr>
              <a:t>Si considera anche la componente interessi su interessi a remunerazione del capitale</a:t>
            </a:r>
          </a:p>
        </p:txBody>
      </p:sp>
      <p:sp>
        <p:nvSpPr>
          <p:cNvPr id="23" name="Rettangolo 22"/>
          <p:cNvSpPr/>
          <p:nvPr/>
        </p:nvSpPr>
        <p:spPr>
          <a:xfrm>
            <a:off x="6886599" y="1389693"/>
            <a:ext cx="4685981" cy="1938992"/>
          </a:xfrm>
          <a:prstGeom prst="rect">
            <a:avLst/>
          </a:prstGeom>
        </p:spPr>
        <p:txBody>
          <a:bodyPr wrap="square">
            <a:spAutoFit/>
          </a:bodyPr>
          <a:lstStyle/>
          <a:p>
            <a:r>
              <a:rPr lang="it-IT" sz="2000" b="1" dirty="0" smtClean="0">
                <a:solidFill>
                  <a:schemeClr val="tx2">
                    <a:lumMod val="75000"/>
                  </a:schemeClr>
                </a:solidFill>
              </a:rPr>
              <a:t>Capitale iniziale = 1000 €</a:t>
            </a:r>
            <a:br>
              <a:rPr lang="it-IT" sz="2000" b="1" dirty="0" smtClean="0">
                <a:solidFill>
                  <a:schemeClr val="tx2">
                    <a:lumMod val="75000"/>
                  </a:schemeClr>
                </a:solidFill>
              </a:rPr>
            </a:br>
            <a:r>
              <a:rPr lang="it-IT" sz="2000" b="1" dirty="0" smtClean="0">
                <a:solidFill>
                  <a:schemeClr val="tx2">
                    <a:lumMod val="75000"/>
                  </a:schemeClr>
                </a:solidFill>
              </a:rPr>
              <a:t>Interessi = 10% </a:t>
            </a:r>
          </a:p>
          <a:p>
            <a:r>
              <a:rPr lang="it-IT" sz="2000" b="1" dirty="0" smtClean="0">
                <a:solidFill>
                  <a:schemeClr val="tx2">
                    <a:lumMod val="75000"/>
                  </a:schemeClr>
                </a:solidFill>
              </a:rPr>
              <a:t>Durata = 2 anni</a:t>
            </a:r>
            <a:br>
              <a:rPr lang="it-IT" sz="2000" b="1" dirty="0" smtClean="0">
                <a:solidFill>
                  <a:schemeClr val="tx2">
                    <a:lumMod val="75000"/>
                  </a:schemeClr>
                </a:solidFill>
              </a:rPr>
            </a:br>
            <a:r>
              <a:rPr lang="it-IT" sz="2000" b="1" dirty="0" smtClean="0">
                <a:solidFill>
                  <a:schemeClr val="tx2">
                    <a:lumMod val="75000"/>
                  </a:schemeClr>
                </a:solidFill>
              </a:rPr>
              <a:t>Montante = 10% di 1000 € il I anno</a:t>
            </a:r>
          </a:p>
          <a:p>
            <a:r>
              <a:rPr lang="it-IT" sz="2000" b="1" dirty="0" smtClean="0">
                <a:solidFill>
                  <a:schemeClr val="tx2">
                    <a:lumMod val="75000"/>
                  </a:schemeClr>
                </a:solidFill>
              </a:rPr>
              <a:t>			 10% di 1100 € il II anno </a:t>
            </a:r>
            <a:br>
              <a:rPr lang="it-IT" sz="2000" b="1" dirty="0" smtClean="0">
                <a:solidFill>
                  <a:schemeClr val="tx2">
                    <a:lumMod val="75000"/>
                  </a:schemeClr>
                </a:solidFill>
              </a:rPr>
            </a:br>
            <a:endParaRPr lang="it-IT" sz="2000" b="1" dirty="0" smtClean="0">
              <a:solidFill>
                <a:schemeClr val="tx2">
                  <a:lumMod val="75000"/>
                </a:schemeClr>
              </a:solidFill>
            </a:endParaRPr>
          </a:p>
        </p:txBody>
      </p:sp>
      <p:sp>
        <p:nvSpPr>
          <p:cNvPr id="29" name="CasellaDiTesto 28">
            <a:extLst>
              <a:ext uri="{FF2B5EF4-FFF2-40B4-BE49-F238E27FC236}">
                <a16:creationId xmlns:a16="http://schemas.microsoft.com/office/drawing/2014/main" id="{27186AD6-060E-4A5F-9A0A-AF35D77334FB}"/>
              </a:ext>
            </a:extLst>
          </p:cNvPr>
          <p:cNvSpPr txBox="1"/>
          <p:nvPr/>
        </p:nvSpPr>
        <p:spPr>
          <a:xfrm>
            <a:off x="7310813" y="4192878"/>
            <a:ext cx="4271586" cy="1697901"/>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Metodo di </a:t>
            </a:r>
          </a:p>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capitalizzazione applicato in assenza di ulteriori specifiche contrattuali</a:t>
            </a:r>
            <a:endParaRPr lang="it-IT" dirty="0">
              <a:cs typeface="Gisha" panose="020B0502040204020203" pitchFamily="34" charset="-79"/>
            </a:endParaRPr>
          </a:p>
        </p:txBody>
      </p:sp>
      <p:sp>
        <p:nvSpPr>
          <p:cNvPr id="24" name="Rettangolo arrotondato 23"/>
          <p:cNvSpPr/>
          <p:nvPr/>
        </p:nvSpPr>
        <p:spPr>
          <a:xfrm>
            <a:off x="5562150" y="3881061"/>
            <a:ext cx="587014" cy="4818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Rettangolo arrotondato 24"/>
          <p:cNvSpPr/>
          <p:nvPr/>
        </p:nvSpPr>
        <p:spPr>
          <a:xfrm>
            <a:off x="8156492" y="829356"/>
            <a:ext cx="562205" cy="2976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22" name="Ovale 21"/>
          <p:cNvSpPr/>
          <p:nvPr/>
        </p:nvSpPr>
        <p:spPr>
          <a:xfrm>
            <a:off x="7272671" y="3317344"/>
            <a:ext cx="4274288" cy="3381154"/>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Rettangolo arrotondato 25"/>
          <p:cNvSpPr/>
          <p:nvPr/>
        </p:nvSpPr>
        <p:spPr>
          <a:xfrm>
            <a:off x="7692206" y="3657586"/>
            <a:ext cx="494866" cy="38277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32130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rendimento con la capitalizzazione composta</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14</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2368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it-IT" b="1" dirty="0" smtClean="0"/>
              <a:t>Interesse = Capitale (C)  x tasso di interesse (i)</a:t>
            </a:r>
            <a:br>
              <a:rPr lang="it-IT" b="1" dirty="0" smtClean="0"/>
            </a:br>
            <a:r>
              <a:rPr lang="it-IT" b="1" dirty="0" smtClean="0"/>
              <a:t>Montante (M) = Capitale + Interesse</a:t>
            </a: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19048" y="1980642"/>
            <a:ext cx="6369169" cy="4877358"/>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Immagine</a:t>
            </a:r>
          </a:p>
          <a:p>
            <a:endParaRPr lang="it-IT" sz="1400" b="1" dirty="0" smtClean="0"/>
          </a:p>
          <a:p>
            <a:r>
              <a:rPr lang="it-IT" sz="1400" dirty="0" smtClean="0"/>
              <a:t>Grafico ripreso da </a:t>
            </a:r>
            <a:r>
              <a:rPr lang="it-IT" sz="1400" dirty="0" err="1" smtClean="0"/>
              <a:t>presentaz</a:t>
            </a:r>
            <a:r>
              <a:rPr lang="it-IT" sz="1400" dirty="0" smtClean="0"/>
              <a:t> originale </a:t>
            </a:r>
            <a:r>
              <a:rPr lang="it-IT" sz="1400" dirty="0" err="1" smtClean="0"/>
              <a:t>assoreti</a:t>
            </a:r>
            <a:r>
              <a:rPr lang="it-IT" sz="1400" dirty="0" smtClean="0"/>
              <a:t> slide 96, migliorare resa grafica in particolare le curve dovrebbero essere più evidenti</a:t>
            </a:r>
            <a:endParaRPr lang="it-IT" sz="1400" dirty="0"/>
          </a:p>
        </p:txBody>
      </p:sp>
      <p:sp>
        <p:nvSpPr>
          <p:cNvPr id="31" name="CasellaDiTesto 30"/>
          <p:cNvSpPr txBox="1"/>
          <p:nvPr/>
        </p:nvSpPr>
        <p:spPr>
          <a:xfrm>
            <a:off x="379909" y="536921"/>
            <a:ext cx="5953149" cy="369332"/>
          </a:xfrm>
          <a:prstGeom prst="rect">
            <a:avLst/>
          </a:prstGeom>
          <a:noFill/>
        </p:spPr>
        <p:txBody>
          <a:bodyPr wrap="square" rtlCol="0">
            <a:spAutoFit/>
          </a:bodyPr>
          <a:lstStyle/>
          <a:p>
            <a:pPr algn="ctr">
              <a:defRPr/>
            </a:pPr>
            <a:r>
              <a:rPr lang="it-IT" b="1" dirty="0" smtClean="0"/>
              <a:t>Esempio</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2" name="Rettangolo arrotondato 31"/>
          <p:cNvSpPr/>
          <p:nvPr/>
        </p:nvSpPr>
        <p:spPr>
          <a:xfrm>
            <a:off x="2230951" y="6036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33" name="Rettangolo arrotondato 32"/>
          <p:cNvSpPr/>
          <p:nvPr/>
        </p:nvSpPr>
        <p:spPr>
          <a:xfrm>
            <a:off x="647700" y="1714500"/>
            <a:ext cx="609600" cy="2857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4-5</a:t>
            </a:r>
            <a:endParaRPr lang="it-IT" dirty="0"/>
          </a:p>
        </p:txBody>
      </p:sp>
      <p:graphicFrame>
        <p:nvGraphicFramePr>
          <p:cNvPr id="18" name="Tabella 17"/>
          <p:cNvGraphicFramePr>
            <a:graphicFrameLocks noGrp="1"/>
          </p:cNvGraphicFramePr>
          <p:nvPr/>
        </p:nvGraphicFramePr>
        <p:xfrm>
          <a:off x="1123950" y="2281766"/>
          <a:ext cx="4513580" cy="3984666"/>
        </p:xfrm>
        <a:graphic>
          <a:graphicData uri="http://schemas.openxmlformats.org/drawingml/2006/table">
            <a:tbl>
              <a:tblPr firstRow="1" bandRow="1">
                <a:tableStyleId>{5C22544A-7EE6-4342-B048-85BDC9FD1C3A}</a:tableStyleId>
              </a:tblPr>
              <a:tblGrid>
                <a:gridCol w="1675130">
                  <a:extLst>
                    <a:ext uri="{9D8B030D-6E8A-4147-A177-3AD203B41FA5}">
                      <a16:colId xmlns:a16="http://schemas.microsoft.com/office/drawing/2014/main" val="20000"/>
                    </a:ext>
                  </a:extLst>
                </a:gridCol>
                <a:gridCol w="2838450">
                  <a:extLst>
                    <a:ext uri="{9D8B030D-6E8A-4147-A177-3AD203B41FA5}">
                      <a16:colId xmlns:a16="http://schemas.microsoft.com/office/drawing/2014/main" val="20001"/>
                    </a:ext>
                  </a:extLst>
                </a:gridCol>
              </a:tblGrid>
              <a:tr h="1368808">
                <a:tc>
                  <a:txBody>
                    <a:bodyPr/>
                    <a:lstStyle/>
                    <a:p>
                      <a:endParaRPr lang="it-IT" dirty="0" smtClean="0">
                        <a:solidFill>
                          <a:srgbClr val="FFFFFF"/>
                        </a:solidFill>
                      </a:endParaRPr>
                    </a:p>
                    <a:p>
                      <a:r>
                        <a:rPr lang="it-IT" dirty="0" smtClean="0">
                          <a:solidFill>
                            <a:srgbClr val="FFFFFF"/>
                          </a:solidFill>
                        </a:rPr>
                        <a:t>Dopo 1 anno</a:t>
                      </a:r>
                      <a:endParaRPr lang="it-IT" dirty="0">
                        <a:solidFill>
                          <a:srgbClr val="FFFFFF"/>
                        </a:solidFill>
                      </a:endParaRPr>
                    </a:p>
                  </a:txBody>
                  <a:tcPr anchor="ctr">
                    <a:noFill/>
                  </a:tcPr>
                </a:tc>
                <a:tc>
                  <a:txBody>
                    <a:bodyPr/>
                    <a:lstStyle/>
                    <a:p>
                      <a:pPr algn="ctr"/>
                      <a:endParaRPr lang="it-IT" dirty="0" smtClean="0">
                        <a:solidFill>
                          <a:srgbClr val="FFFFFF"/>
                        </a:solidFill>
                      </a:endParaRPr>
                    </a:p>
                    <a:p>
                      <a:pPr algn="l"/>
                      <a:r>
                        <a:rPr lang="it-IT" dirty="0" smtClean="0">
                          <a:solidFill>
                            <a:srgbClr val="FFFFFF"/>
                          </a:solidFill>
                        </a:rPr>
                        <a:t>  M =</a:t>
                      </a:r>
                      <a:r>
                        <a:rPr lang="it-IT" baseline="0" dirty="0" smtClean="0">
                          <a:solidFill>
                            <a:srgbClr val="FFFFFF"/>
                          </a:solidFill>
                        </a:rPr>
                        <a:t> </a:t>
                      </a:r>
                      <a:r>
                        <a:rPr lang="it-IT" dirty="0" smtClean="0">
                          <a:solidFill>
                            <a:srgbClr val="FFFFFF"/>
                          </a:solidFill>
                        </a:rPr>
                        <a:t>C + </a:t>
                      </a:r>
                      <a:r>
                        <a:rPr lang="it-IT" dirty="0" err="1" smtClean="0">
                          <a:solidFill>
                            <a:srgbClr val="FFFFFF"/>
                          </a:solidFill>
                        </a:rPr>
                        <a:t>C</a:t>
                      </a:r>
                      <a:r>
                        <a:rPr lang="it-IT" dirty="0" smtClean="0">
                          <a:solidFill>
                            <a:srgbClr val="FFFFFF"/>
                          </a:solidFill>
                        </a:rPr>
                        <a:t> * i</a:t>
                      </a:r>
                    </a:p>
                    <a:p>
                      <a:pPr marL="0" marR="0" indent="0" algn="l" defTabSz="457200" rtl="0" eaLnBrk="1" fontAlgn="auto" latinLnBrk="0" hangingPunct="1">
                        <a:lnSpc>
                          <a:spcPct val="100000"/>
                        </a:lnSpc>
                        <a:spcBef>
                          <a:spcPts val="0"/>
                        </a:spcBef>
                        <a:spcAft>
                          <a:spcPts val="0"/>
                        </a:spcAft>
                        <a:buClrTx/>
                        <a:buSzTx/>
                        <a:buFontTx/>
                        <a:buNone/>
                        <a:tabLst/>
                        <a:defRPr/>
                      </a:pPr>
                      <a:endParaRPr lang="it-IT" dirty="0" smtClean="0">
                        <a:solidFill>
                          <a:srgbClr val="FFFFFF"/>
                        </a:solidFill>
                      </a:endParaRPr>
                    </a:p>
                    <a:p>
                      <a:pPr marL="0" marR="0" indent="0" algn="l" defTabSz="457200" rtl="0" eaLnBrk="1" fontAlgn="auto" latinLnBrk="0" hangingPunct="1">
                        <a:lnSpc>
                          <a:spcPct val="100000"/>
                        </a:lnSpc>
                        <a:spcBef>
                          <a:spcPts val="0"/>
                        </a:spcBef>
                        <a:spcAft>
                          <a:spcPts val="0"/>
                        </a:spcAft>
                        <a:buClrTx/>
                        <a:buSzTx/>
                        <a:buFontTx/>
                        <a:buNone/>
                        <a:tabLst/>
                        <a:defRPr/>
                      </a:pPr>
                      <a:r>
                        <a:rPr lang="it-IT" dirty="0" smtClean="0">
                          <a:solidFill>
                            <a:srgbClr val="FFFFFF"/>
                          </a:solidFill>
                        </a:rPr>
                        <a:t>  M =  C (1 </a:t>
                      </a:r>
                      <a:r>
                        <a:rPr lang="it-IT" dirty="0" err="1" smtClean="0">
                          <a:solidFill>
                            <a:srgbClr val="FFFFFF"/>
                          </a:solidFill>
                        </a:rPr>
                        <a:t>+i</a:t>
                      </a:r>
                      <a:r>
                        <a:rPr lang="it-IT" dirty="0" smtClean="0">
                          <a:solidFill>
                            <a:srgbClr val="FFFFFF"/>
                          </a:solidFill>
                        </a:rPr>
                        <a:t>)</a:t>
                      </a:r>
                    </a:p>
                    <a:p>
                      <a:r>
                        <a:rPr lang="it-IT" dirty="0" smtClean="0">
                          <a:solidFill>
                            <a:srgbClr val="FFFFFF"/>
                          </a:solidFill>
                        </a:rPr>
                        <a:t>                 </a:t>
                      </a:r>
                      <a:endParaRPr lang="it-IT" dirty="0">
                        <a:solidFill>
                          <a:srgbClr val="FFFFFF"/>
                        </a:solidFill>
                      </a:endParaRPr>
                    </a:p>
                  </a:txBody>
                  <a:tcPr anchor="ctr">
                    <a:noFill/>
                  </a:tcPr>
                </a:tc>
                <a:extLst>
                  <a:ext uri="{0D108BD9-81ED-4DB2-BD59-A6C34878D82A}">
                    <a16:rowId xmlns:a16="http://schemas.microsoft.com/office/drawing/2014/main" val="10000"/>
                  </a:ext>
                </a:extLst>
              </a:tr>
              <a:tr h="1260813">
                <a:tc>
                  <a:txBody>
                    <a:bodyPr/>
                    <a:lstStyle/>
                    <a:p>
                      <a:endParaRPr lang="it-IT" sz="1800" b="1" kern="1200" dirty="0" smtClean="0">
                        <a:solidFill>
                          <a:srgbClr val="FFFFFF"/>
                        </a:solidFill>
                        <a:latin typeface="+mn-lt"/>
                        <a:ea typeface="+mn-ea"/>
                        <a:cs typeface="+mn-cs"/>
                      </a:endParaRPr>
                    </a:p>
                    <a:p>
                      <a:r>
                        <a:rPr lang="it-IT" sz="1800" b="1" kern="1200" dirty="0" smtClean="0">
                          <a:solidFill>
                            <a:srgbClr val="FFFFFF"/>
                          </a:solidFill>
                          <a:latin typeface="+mn-lt"/>
                          <a:ea typeface="+mn-ea"/>
                          <a:cs typeface="+mn-cs"/>
                        </a:rPr>
                        <a:t>Dopo 2 anni</a:t>
                      </a:r>
                    </a:p>
                  </a:txBody>
                  <a:tcPr anchor="ctr">
                    <a:noFill/>
                  </a:tcPr>
                </a:tc>
                <a:tc>
                  <a:txBody>
                    <a:bodyPr/>
                    <a:lstStyle/>
                    <a:p>
                      <a:pPr algn="l"/>
                      <a:endParaRPr lang="it-IT" dirty="0" smtClean="0">
                        <a:solidFill>
                          <a:srgbClr val="FFFFFF"/>
                        </a:solidFill>
                      </a:endParaRPr>
                    </a:p>
                    <a:p>
                      <a:pPr algn="l"/>
                      <a:r>
                        <a:rPr lang="it-IT" b="1" dirty="0" smtClean="0">
                          <a:solidFill>
                            <a:srgbClr val="FFFFFF"/>
                          </a:solidFill>
                        </a:rPr>
                        <a:t>  M</a:t>
                      </a:r>
                      <a:r>
                        <a:rPr lang="it-IT" b="1" baseline="-25000" dirty="0" smtClean="0">
                          <a:solidFill>
                            <a:srgbClr val="FFFFFF"/>
                          </a:solidFill>
                        </a:rPr>
                        <a:t>2</a:t>
                      </a:r>
                      <a:r>
                        <a:rPr lang="it-IT" b="1" dirty="0" smtClean="0">
                          <a:solidFill>
                            <a:srgbClr val="FFFFFF"/>
                          </a:solidFill>
                        </a:rPr>
                        <a:t> =  C (1 </a:t>
                      </a:r>
                      <a:r>
                        <a:rPr lang="it-IT" b="1" dirty="0" err="1" smtClean="0">
                          <a:solidFill>
                            <a:srgbClr val="FFFFFF"/>
                          </a:solidFill>
                        </a:rPr>
                        <a:t>+i</a:t>
                      </a:r>
                      <a:r>
                        <a:rPr lang="it-IT" b="1" dirty="0" smtClean="0">
                          <a:solidFill>
                            <a:srgbClr val="FFFFFF"/>
                          </a:solidFill>
                        </a:rPr>
                        <a:t>)</a:t>
                      </a:r>
                      <a:r>
                        <a:rPr lang="it-IT" b="1" baseline="30000" dirty="0" smtClean="0">
                          <a:solidFill>
                            <a:srgbClr val="FFFFFF"/>
                          </a:solidFill>
                        </a:rPr>
                        <a:t> 2</a:t>
                      </a:r>
                      <a:endParaRPr lang="it-IT" b="1" baseline="30000" dirty="0">
                        <a:solidFill>
                          <a:srgbClr val="FFFFFF"/>
                        </a:solidFill>
                      </a:endParaRPr>
                    </a:p>
                  </a:txBody>
                  <a:tcPr anchor="ctr">
                    <a:noFill/>
                  </a:tcPr>
                </a:tc>
                <a:extLst>
                  <a:ext uri="{0D108BD9-81ED-4DB2-BD59-A6C34878D82A}">
                    <a16:rowId xmlns:a16="http://schemas.microsoft.com/office/drawing/2014/main" val="10001"/>
                  </a:ext>
                </a:extLst>
              </a:tr>
              <a:tr h="1260813">
                <a:tc>
                  <a:txBody>
                    <a:bodyPr/>
                    <a:lstStyle/>
                    <a:p>
                      <a:endParaRPr lang="it-IT" dirty="0" smtClean="0">
                        <a:solidFill>
                          <a:srgbClr val="FFFFFF"/>
                        </a:solidFill>
                      </a:endParaRPr>
                    </a:p>
                    <a:p>
                      <a:r>
                        <a:rPr lang="it-IT" sz="1800" b="1" kern="1200" dirty="0" smtClean="0">
                          <a:solidFill>
                            <a:srgbClr val="FFFFFF"/>
                          </a:solidFill>
                          <a:latin typeface="+mn-lt"/>
                          <a:ea typeface="+mn-ea"/>
                          <a:cs typeface="+mn-cs"/>
                        </a:rPr>
                        <a:t>Dopo n anni</a:t>
                      </a:r>
                    </a:p>
                  </a:txBody>
                  <a:tcPr anchor="c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it-IT" b="1" baseline="0" dirty="0" smtClean="0">
                          <a:solidFill>
                            <a:srgbClr val="FFFFFF"/>
                          </a:solidFill>
                        </a:rPr>
                        <a:t>  </a:t>
                      </a:r>
                    </a:p>
                    <a:p>
                      <a:pPr marL="0" marR="0" indent="0" algn="l" defTabSz="457200" rtl="0" eaLnBrk="1" fontAlgn="auto" latinLnBrk="0" hangingPunct="1">
                        <a:lnSpc>
                          <a:spcPct val="100000"/>
                        </a:lnSpc>
                        <a:spcBef>
                          <a:spcPts val="0"/>
                        </a:spcBef>
                        <a:spcAft>
                          <a:spcPts val="0"/>
                        </a:spcAft>
                        <a:buClrTx/>
                        <a:buSzTx/>
                        <a:buFontTx/>
                        <a:buNone/>
                        <a:tabLst/>
                        <a:defRPr/>
                      </a:pPr>
                      <a:r>
                        <a:rPr lang="it-IT" b="1" baseline="0" dirty="0" smtClean="0">
                          <a:solidFill>
                            <a:srgbClr val="FFFFFF"/>
                          </a:solidFill>
                        </a:rPr>
                        <a:t>  </a:t>
                      </a:r>
                      <a:r>
                        <a:rPr lang="it-IT" b="1" dirty="0" smtClean="0">
                          <a:solidFill>
                            <a:srgbClr val="FFFFFF"/>
                          </a:solidFill>
                        </a:rPr>
                        <a:t>M</a:t>
                      </a:r>
                      <a:r>
                        <a:rPr lang="it-IT" b="1" baseline="-25000" dirty="0" smtClean="0">
                          <a:solidFill>
                            <a:srgbClr val="FFFFFF"/>
                          </a:solidFill>
                        </a:rPr>
                        <a:t>n</a:t>
                      </a:r>
                      <a:r>
                        <a:rPr lang="it-IT" b="1" baseline="0" dirty="0" smtClean="0">
                          <a:solidFill>
                            <a:srgbClr val="FFFFFF"/>
                          </a:solidFill>
                        </a:rPr>
                        <a:t> </a:t>
                      </a:r>
                      <a:r>
                        <a:rPr lang="it-IT" b="1" dirty="0" smtClean="0">
                          <a:solidFill>
                            <a:srgbClr val="FFFFFF"/>
                          </a:solidFill>
                        </a:rPr>
                        <a:t>=  C (1 </a:t>
                      </a:r>
                      <a:r>
                        <a:rPr lang="it-IT" b="1" dirty="0" err="1" smtClean="0">
                          <a:solidFill>
                            <a:srgbClr val="FFFFFF"/>
                          </a:solidFill>
                        </a:rPr>
                        <a:t>+i</a:t>
                      </a:r>
                      <a:r>
                        <a:rPr lang="it-IT" b="1" dirty="0" smtClean="0">
                          <a:solidFill>
                            <a:srgbClr val="FFFFFF"/>
                          </a:solidFill>
                        </a:rPr>
                        <a:t>)</a:t>
                      </a:r>
                      <a:r>
                        <a:rPr lang="it-IT" b="1" baseline="30000" dirty="0" smtClean="0">
                          <a:solidFill>
                            <a:srgbClr val="FFFFFF"/>
                          </a:solidFill>
                        </a:rPr>
                        <a:t> n</a:t>
                      </a:r>
                    </a:p>
                    <a:p>
                      <a:pPr algn="ctr"/>
                      <a:endParaRPr lang="it-IT" dirty="0" smtClean="0">
                        <a:solidFill>
                          <a:srgbClr val="FFFFFF"/>
                        </a:solidFill>
                      </a:endParaRPr>
                    </a:p>
                  </a:txBody>
                  <a:tcPr anchor="ctr">
                    <a:noFill/>
                  </a:tcPr>
                </a:tc>
                <a:extLst>
                  <a:ext uri="{0D108BD9-81ED-4DB2-BD59-A6C34878D82A}">
                    <a16:rowId xmlns:a16="http://schemas.microsoft.com/office/drawing/2014/main" val="10002"/>
                  </a:ext>
                </a:extLst>
              </a:tr>
            </a:tbl>
          </a:graphicData>
        </a:graphic>
      </p:graphicFrame>
      <p:graphicFrame>
        <p:nvGraphicFramePr>
          <p:cNvPr id="5" name="Object 2"/>
          <p:cNvGraphicFramePr>
            <a:graphicFrameLocks noChangeAspect="1"/>
          </p:cNvGraphicFramePr>
          <p:nvPr/>
        </p:nvGraphicFramePr>
        <p:xfrm>
          <a:off x="6477000" y="457200"/>
          <a:ext cx="5715000" cy="6400800"/>
        </p:xfrm>
        <a:graphic>
          <a:graphicData uri="http://schemas.openxmlformats.org/presentationml/2006/ole">
            <mc:AlternateContent xmlns:mc="http://schemas.openxmlformats.org/markup-compatibility/2006">
              <mc:Choice xmlns:v="urn:schemas-microsoft-com:vml" Requires="v">
                <p:oleObj spid="_x0000_s1028" name="Worksheet" r:id="rId4" imgW="5467249" imgH="3724343" progId="Excel.Sheet.8">
                  <p:embed/>
                </p:oleObj>
              </mc:Choice>
              <mc:Fallback>
                <p:oleObj name="Worksheet" r:id="rId4" imgW="5467249" imgH="3724343" progId="Excel.Sheet.8">
                  <p:embed/>
                  <p:pic>
                    <p:nvPicPr>
                      <p:cNvPr id="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457200"/>
                        <a:ext cx="5715000" cy="6400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Ovale 22"/>
          <p:cNvSpPr/>
          <p:nvPr/>
        </p:nvSpPr>
        <p:spPr>
          <a:xfrm>
            <a:off x="7981950" y="1752600"/>
            <a:ext cx="3124200" cy="14097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rgbClr val="C00000"/>
                </a:solidFill>
              </a:rPr>
              <a:t>Funzione lineare vs funzione crescente del tempo</a:t>
            </a:r>
            <a:endParaRPr lang="it-IT" b="1" dirty="0">
              <a:solidFill>
                <a:srgbClr val="C00000"/>
              </a:solidFill>
            </a:endParaRPr>
          </a:p>
        </p:txBody>
      </p:sp>
      <p:sp>
        <p:nvSpPr>
          <p:cNvPr id="29" name="Rettangolo arrotondato 28"/>
          <p:cNvSpPr/>
          <p:nvPr/>
        </p:nvSpPr>
        <p:spPr>
          <a:xfrm>
            <a:off x="8203897" y="1047750"/>
            <a:ext cx="273353" cy="266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CasellaDiTesto 24"/>
          <p:cNvSpPr txBox="1"/>
          <p:nvPr/>
        </p:nvSpPr>
        <p:spPr>
          <a:xfrm>
            <a:off x="6323509" y="689321"/>
            <a:ext cx="5953149" cy="646331"/>
          </a:xfrm>
          <a:prstGeom prst="rect">
            <a:avLst/>
          </a:prstGeom>
          <a:noFill/>
        </p:spPr>
        <p:txBody>
          <a:bodyPr wrap="square" rtlCol="0">
            <a:spAutoFit/>
          </a:bodyPr>
          <a:lstStyle/>
          <a:p>
            <a:pPr algn="ctr">
              <a:defRPr/>
            </a:pPr>
            <a:r>
              <a:rPr lang="it-IT" b="1" dirty="0" smtClean="0">
                <a:solidFill>
                  <a:srgbClr val="C00000"/>
                </a:solidFill>
              </a:rPr>
              <a:t>Capitalizzazione semplice vs capitalizzazione composta</a:t>
            </a:r>
          </a:p>
        </p:txBody>
      </p:sp>
      <p:sp>
        <p:nvSpPr>
          <p:cNvPr id="26" name="Rettangolo arrotondato 25"/>
          <p:cNvSpPr/>
          <p:nvPr/>
        </p:nvSpPr>
        <p:spPr>
          <a:xfrm>
            <a:off x="8356297" y="1809750"/>
            <a:ext cx="273353" cy="266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7" name="Rettangolo arrotondato 26"/>
          <p:cNvSpPr/>
          <p:nvPr/>
        </p:nvSpPr>
        <p:spPr>
          <a:xfrm>
            <a:off x="4459801" y="31373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8" name="Rettangolo arrotondato 27"/>
          <p:cNvSpPr/>
          <p:nvPr/>
        </p:nvSpPr>
        <p:spPr>
          <a:xfrm>
            <a:off x="2554801" y="24134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30" name="Rettangolo arrotondato 29"/>
          <p:cNvSpPr/>
          <p:nvPr/>
        </p:nvSpPr>
        <p:spPr>
          <a:xfrm>
            <a:off x="2116651" y="328974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34" name="Rettangolo arrotondato 33"/>
          <p:cNvSpPr/>
          <p:nvPr/>
        </p:nvSpPr>
        <p:spPr>
          <a:xfrm>
            <a:off x="2173801" y="39945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35" name="Rettangolo arrotondato 34"/>
          <p:cNvSpPr/>
          <p:nvPr/>
        </p:nvSpPr>
        <p:spPr>
          <a:xfrm>
            <a:off x="4593151" y="3994593"/>
            <a:ext cx="397949" cy="32975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
        <p:nvSpPr>
          <p:cNvPr id="36" name="Rettangolo arrotondato 35"/>
          <p:cNvSpPr/>
          <p:nvPr/>
        </p:nvSpPr>
        <p:spPr>
          <a:xfrm>
            <a:off x="2192851" y="5194743"/>
            <a:ext cx="512249" cy="38690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10</a:t>
            </a:r>
            <a:endParaRPr lang="it-IT" dirty="0"/>
          </a:p>
        </p:txBody>
      </p:sp>
    </p:spTree>
    <p:extLst>
      <p:ext uri="{BB962C8B-B14F-4D97-AF65-F5344CB8AC3E}">
        <p14:creationId xmlns:p14="http://schemas.microsoft.com/office/powerpoint/2010/main" val="51920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gn="just">
              <a:lnSpc>
                <a:spcPct val="120000"/>
              </a:lnSpc>
              <a:defRPr/>
            </a:pPr>
            <a:r>
              <a:rPr lang="it-IT" i="1" dirty="0" smtClean="0">
                <a:cs typeface="Arial" charset="0"/>
              </a:rPr>
              <a:t>Quali sono i fattori principali che incidono sulle scelte di investimento?</a:t>
            </a:r>
          </a:p>
          <a:p>
            <a:pPr algn="just">
              <a:lnSpc>
                <a:spcPct val="120000"/>
              </a:lnSpc>
              <a:defRPr/>
            </a:pP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Che cos’è il questionario di profilatura del cliente?</a:t>
            </a:r>
            <a:endParaRPr lang="it-IT" i="1" dirty="0">
              <a:ea typeface="+mj-ea"/>
              <a:cs typeface="Arial" charset="0"/>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it-IT" i="1" dirty="0" smtClean="0">
                <a:ea typeface="+mj-ea"/>
                <a:cs typeface="Arial" charset="0"/>
              </a:rPr>
              <a:t>Come si calcola il rendimento di  un investimento realizzato?</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dirty="0" smtClean="0">
                <a:ea typeface="+mj-ea"/>
                <a:cs typeface="Arial" charset="0"/>
              </a:rPr>
              <a:t>Che cosa sono la capitalizzazione semplice e la capitalizzazione composta?</a:t>
            </a: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dirty="0"/>
              <a:t>La fase del ciclo di vita in cui si trova l’investitore (collegata agli obiettivi di investimento); </a:t>
            </a:r>
            <a:r>
              <a:rPr lang="it-IT" dirty="0" smtClean="0"/>
              <a:t>le </a:t>
            </a:r>
            <a:r>
              <a:rPr lang="it-IT" dirty="0"/>
              <a:t>sue caratteristiche individuali, es. la propensione al rischio, le sue oggettive disponibilità economiche; le opzioni di investimento disponibili e le condizioni generali dell’economia e del mercato.</a:t>
            </a: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Il questionario di profilatura del cliente è lo strumento che consente di rilevare tutte le caratteristiche che sono considerate importanti ai fini delle scelte di investimento. Si tratta dunque di uno strumento di lavoro essenziale per il consulente finanziario.</a:t>
            </a:r>
            <a:endParaRPr lang="it-IT" dirty="0">
              <a:cs typeface="Arial" charset="0"/>
            </a:endParaRP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dirty="0" smtClean="0">
                <a:cs typeface="Arial" charset="0"/>
              </a:rPr>
              <a:t>Se l’investimento è con unico flusso iniziale, si può utilizzare la capitalizzazione semplice o la capitalizzazione composta. </a:t>
            </a:r>
          </a:p>
          <a:p>
            <a:pPr>
              <a:lnSpc>
                <a:spcPct val="120000"/>
              </a:lnSpc>
              <a:defRPr/>
            </a:pPr>
            <a:r>
              <a:rPr lang="it-IT" dirty="0" smtClean="0">
                <a:cs typeface="Arial" charset="0"/>
              </a:rPr>
              <a:t>Se invece abbiamo più flussi  di capitale, si utilizza il metodo del Tasso Interno di Rendimento (TIR).</a:t>
            </a:r>
            <a:endParaRPr lang="it-IT"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sz="1360" dirty="0"/>
              <a:t>Il rendimento realizzato può essere calcolato o solo sul  capitale, alla fine del periodo </a:t>
            </a:r>
            <a:r>
              <a:rPr lang="it-IT" sz="1360" dirty="0" smtClean="0"/>
              <a:t>di investimento </a:t>
            </a:r>
            <a:r>
              <a:rPr lang="it-IT" sz="1360" dirty="0"/>
              <a:t>(capitalizzazione semplice), oppure sul capitale più gli interessi maturati a intervalli intermedi dell’investimento (capitalizzazione composta).</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smtClean="0">
                <a:latin typeface="Microsoft Yi Baiti" panose="03000500000000000000" pitchFamily="66" charset="0"/>
                <a:ea typeface="Microsoft Yi Baiti" panose="03000500000000000000" pitchFamily="66" charset="0"/>
              </a:rPr>
              <a:t>16</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smtClean="0">
                <a:solidFill>
                  <a:schemeClr val="tx1"/>
                </a:solidFill>
              </a:rPr>
              <a:t>Cosa si intende per  </a:t>
            </a:r>
            <a:r>
              <a:rPr lang="it-IT" sz="1800" i="1" dirty="0" err="1" smtClean="0">
                <a:solidFill>
                  <a:schemeClr val="tx1"/>
                </a:solidFill>
              </a:rPr>
              <a:t>asset</a:t>
            </a:r>
            <a:r>
              <a:rPr lang="it-IT" sz="1800" i="1" dirty="0" smtClean="0">
                <a:solidFill>
                  <a:schemeClr val="tx1"/>
                </a:solidFill>
              </a:rPr>
              <a:t> </a:t>
            </a:r>
            <a:r>
              <a:rPr lang="it-IT" sz="1800" i="1" dirty="0" err="1" smtClean="0">
                <a:solidFill>
                  <a:schemeClr val="tx1"/>
                </a:solidFill>
              </a:rPr>
              <a:t>allocation</a:t>
            </a:r>
            <a:r>
              <a:rPr lang="it-IT" sz="1800" i="1" dirty="0" smtClean="0">
                <a:solidFill>
                  <a:schemeClr val="tx1"/>
                </a:solidFill>
              </a:rPr>
              <a:t>?</a:t>
            </a:r>
            <a:endParaRPr lang="it-IT" sz="1800" i="1" dirty="0">
              <a:solidFill>
                <a:schemeClr val="tx1"/>
              </a:solidFill>
            </a:endParaRP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413581" y="3770965"/>
            <a:ext cx="3352499" cy="218375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Si tratta della valutazione e scelta fra le varie </a:t>
            </a:r>
            <a:r>
              <a:rPr lang="it-IT" sz="1600" dirty="0" smtClean="0"/>
              <a:t>opzioni </a:t>
            </a:r>
            <a:r>
              <a:rPr lang="it-IT" sz="1600" dirty="0" smtClean="0"/>
              <a:t>di investimento svolta dal privato per investire il proprio capitale, tale da ottenere un’adeguata composizione del portafoglio.</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4679906" y="2953892"/>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276575" y="2850760"/>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531919" y="2922864"/>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594329" y="2822503"/>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822726" y="3792393"/>
            <a:ext cx="2746766" cy="211347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Si tratta della valutazione svolta dalle società di rating  sugli investimenti attivati  dalle società di consulenza finanziaria.</a:t>
            </a:r>
            <a:endParaRPr lang="it-IT" sz="1600"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771840"/>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6647590" y="3767525"/>
            <a:ext cx="2166693" cy="189305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Si tratta della valutazione e scelta fra le </a:t>
            </a:r>
            <a:r>
              <a:rPr lang="it-IT" sz="1600" smtClean="0"/>
              <a:t>varie </a:t>
            </a:r>
            <a:r>
              <a:rPr lang="it-IT" sz="1600" smtClean="0"/>
              <a:t>opzioni </a:t>
            </a:r>
            <a:r>
              <a:rPr lang="it-IT" sz="1600" dirty="0" smtClean="0"/>
              <a:t>di investimento, tale da ottenere un’adeguata composizione del portafoglio.</a:t>
            </a:r>
          </a:p>
          <a:p>
            <a:pPr>
              <a:lnSpc>
                <a:spcPct val="150000"/>
              </a:lnSpc>
            </a:pPr>
            <a:endParaRPr lang="it-IT" sz="1600"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907637" y="3770965"/>
            <a:ext cx="3352499" cy="2183755"/>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dirty="0" smtClean="0"/>
              <a:t>Si tratta della valutazione svolta dalle società di rating sugli investimenti attivati  dai governi</a:t>
            </a:r>
            <a:endParaRPr lang="it-IT" sz="1600" dirty="0"/>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cstate="print"/>
          <a:stretch>
            <a:fillRect/>
          </a:stretch>
        </p:blipFill>
        <p:spPr bwMode="auto">
          <a:xfrm>
            <a:off x="4970" y="526985"/>
            <a:ext cx="2939987" cy="196103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64835" y="609584"/>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dirty="0" smtClean="0">
                <a:cs typeface="Arial" charset="0"/>
              </a:rPr>
              <a:t>Quali risposte per la domanda di servizi di risparmio e investimento?</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dirty="0" smtClean="0"/>
              <a:t>Che cos’è la profilatura del cliente?</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Quali  ulteriori elementi vanno considerati per una consulenza efficace in materia di investimenti?</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1074802" y="10256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4879" y="-1"/>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dirty="0" smtClean="0"/>
              <a:t>Immagini</a:t>
            </a:r>
          </a:p>
          <a:p>
            <a:endParaRPr lang="it-IT" sz="1400" b="1" dirty="0" smtClean="0"/>
          </a:p>
          <a:p>
            <a:endParaRPr lang="it-IT" sz="1400" b="1" dirty="0" smtClean="0"/>
          </a:p>
          <a:p>
            <a:pPr marL="342900" indent="-342900">
              <a:buAutoNum type="arabicPeriod"/>
            </a:pPr>
            <a:r>
              <a:rPr lang="it-IT" sz="1400" dirty="0" smtClean="0">
                <a:hlinkClick r:id="rId4"/>
              </a:rPr>
              <a:t>https://www.pexels.com/photo/agriculture-arable-barley-blur-265216/</a:t>
            </a:r>
            <a:endParaRPr lang="it-IT" sz="1400" dirty="0" smtClean="0"/>
          </a:p>
          <a:p>
            <a:pPr marL="342900" indent="-342900"/>
            <a:endParaRPr lang="it-IT" sz="1400" b="1" dirty="0" smtClean="0"/>
          </a:p>
          <a:p>
            <a:pPr marL="342900" indent="-342900">
              <a:buAutoNum type="arabicPeriod" startAt="2"/>
            </a:pPr>
            <a:r>
              <a:rPr lang="it-IT" sz="1400" b="1" dirty="0" smtClean="0">
                <a:hlinkClick r:id="rId5"/>
              </a:rPr>
              <a:t>https://pixabay.com/it/sabbia-beach-ocean-acqua-impronte-937387</a:t>
            </a:r>
            <a:endParaRPr lang="it-IT" sz="1400" b="1" dirty="0" smtClean="0"/>
          </a:p>
          <a:p>
            <a:pPr marL="342900" indent="-342900"/>
            <a:endParaRPr lang="it-IT" sz="1400" b="1" dirty="0" smtClean="0"/>
          </a:p>
          <a:p>
            <a:pPr marL="342900" indent="-342900">
              <a:buAutoNum type="arabicPeriod" startAt="2"/>
            </a:pPr>
            <a:r>
              <a:rPr lang="it-IT" sz="1400" dirty="0" smtClean="0"/>
              <a:t>https://pexels.com/photo/antique-bills-business-cash/210600</a:t>
            </a:r>
          </a:p>
          <a:p>
            <a:pPr marL="342900" indent="-342900"/>
            <a:endParaRPr lang="it-IT" sz="1400" dirty="0">
              <a:hlinkClick r:id="rId6"/>
            </a:endParaRPr>
          </a:p>
          <a:p>
            <a:pPr marL="342900" indent="-342900"/>
            <a:r>
              <a:rPr lang="it-IT" sz="1400" dirty="0" smtClean="0">
                <a:hlinkClick r:id="rId6"/>
              </a:rPr>
              <a:t>4.  https://www.pexels.com/photo/macbook-pro-beside-spiral-notebook-669616/</a:t>
            </a:r>
            <a:endParaRPr lang="it-IT" sz="1400" dirty="0"/>
          </a:p>
        </p:txBody>
      </p:sp>
      <p:pic>
        <p:nvPicPr>
          <p:cNvPr id="9222" name="Picture 6"/>
          <p:cNvPicPr>
            <a:picLocks noChangeAspect="1" noChangeArrowheads="1"/>
          </p:cNvPicPr>
          <p:nvPr/>
        </p:nvPicPr>
        <p:blipFill>
          <a:blip r:embed="rId7"/>
          <a:stretch>
            <a:fillRect/>
          </a:stretch>
        </p:blipFill>
        <p:spPr bwMode="auto">
          <a:xfrm>
            <a:off x="3083442" y="511182"/>
            <a:ext cx="2977115" cy="1884324"/>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4215012" y="9224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8"/>
          <a:stretch>
            <a:fillRect/>
          </a:stretch>
        </p:blipFill>
        <p:spPr bwMode="auto">
          <a:xfrm>
            <a:off x="6145618" y="454497"/>
            <a:ext cx="2955851" cy="1940814"/>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9"/>
          <a:stretch>
            <a:fillRect/>
          </a:stretch>
        </p:blipFill>
        <p:spPr bwMode="auto">
          <a:xfrm>
            <a:off x="9207795" y="460835"/>
            <a:ext cx="2984205" cy="198591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0792365" y="71585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7399433" y="102178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smtClean="0"/>
              <a:t>Come si calcolano  i rendimenti?</a:t>
            </a:r>
            <a:endParaRPr lang="it-IT" sz="1600" dirty="0"/>
          </a:p>
        </p:txBody>
      </p:sp>
    </p:spTree>
    <p:extLst>
      <p:ext uri="{BB962C8B-B14F-4D97-AF65-F5344CB8AC3E}">
        <p14:creationId xmlns:p14="http://schemas.microsoft.com/office/powerpoint/2010/main" val="3453412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a16="http://schemas.microsoft.com/office/drawing/2014/main" id="{8AA135C1-60F5-41E3-BC26-F98C1F4A1A9A}"/>
              </a:ext>
            </a:extLst>
          </p:cNvPr>
          <p:cNvSpPr/>
          <p:nvPr/>
        </p:nvSpPr>
        <p:spPr>
          <a:xfrm>
            <a:off x="0" y="33727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a16="http://schemas.microsoft.com/office/drawing/2014/main" id="{D196522F-FD5B-4D98-8E11-918D3F154707}"/>
              </a:ext>
            </a:extLst>
          </p:cNvPr>
          <p:cNvSpPr/>
          <p:nvPr/>
        </p:nvSpPr>
        <p:spPr>
          <a:xfrm>
            <a:off x="-15240" y="408528"/>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ciclo di vita dell’investitore 1/4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9" name="Rettangolo arrotondato 18"/>
          <p:cNvSpPr/>
          <p:nvPr/>
        </p:nvSpPr>
        <p:spPr>
          <a:xfrm>
            <a:off x="10242508" y="31658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2" name="Picture 4"/>
          <p:cNvPicPr>
            <a:picLocks noChangeAspect="1" noChangeArrowheads="1"/>
          </p:cNvPicPr>
          <p:nvPr/>
        </p:nvPicPr>
        <p:blipFill>
          <a:blip r:embed="rId3"/>
          <a:stretch>
            <a:fillRect/>
          </a:stretch>
        </p:blipFill>
        <p:spPr bwMode="auto">
          <a:xfrm rot="5400000">
            <a:off x="6607927" y="1289168"/>
            <a:ext cx="6400796" cy="4736868"/>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28" name="Rettangolo arrotondato 27"/>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t>https://www.pexels.com/photo/agriculture-arable-barley-blur-265216/ </a:t>
            </a:r>
            <a:endParaRPr lang="it-IT" sz="1400"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0" y="697478"/>
            <a:ext cx="7845122" cy="959237"/>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Gestione della ricchezza familiare</a:t>
            </a:r>
            <a:endParaRPr lang="it-IT" sz="2400" b="1" dirty="0">
              <a:latin typeface="Tempus Sans ITC" panose="04020404030D07020202" pitchFamily="82" charset="0"/>
              <a:cs typeface="Gisha" panose="020B0502040204020203" pitchFamily="34" charset="-79"/>
            </a:endParaRPr>
          </a:p>
          <a:p>
            <a:pPr lvl="0" defTabSz="914400">
              <a:spcBef>
                <a:spcPts val="1000"/>
              </a:spcBef>
              <a:defRPr/>
            </a:pPr>
            <a:endParaRPr lang="it-IT" sz="2400" b="1" dirty="0" smtClean="0">
              <a:latin typeface="Tempus Sans ITC" panose="04020404030D07020202" pitchFamily="82" charset="0"/>
              <a:cs typeface="Gisha" panose="020B0502040204020203" pitchFamily="34" charset="-79"/>
            </a:endParaRPr>
          </a:p>
        </p:txBody>
      </p:sp>
      <p:sp>
        <p:nvSpPr>
          <p:cNvPr id="31" name="CasellaDiTesto 30">
            <a:extLst>
              <a:ext uri="{FF2B5EF4-FFF2-40B4-BE49-F238E27FC236}">
                <a16:creationId xmlns:a16="http://schemas.microsoft.com/office/drawing/2014/main" id="{27186AD6-060E-4A5F-9A0A-AF35D77334FB}"/>
              </a:ext>
            </a:extLst>
          </p:cNvPr>
          <p:cNvSpPr txBox="1"/>
          <p:nvPr/>
        </p:nvSpPr>
        <p:spPr>
          <a:xfrm>
            <a:off x="165520" y="4079024"/>
            <a:ext cx="8515655" cy="461665"/>
          </a:xfrm>
          <a:prstGeom prst="rect">
            <a:avLst/>
          </a:prstGeom>
          <a:noFill/>
        </p:spPr>
        <p:txBody>
          <a:bodyPr wrap="square" rtlCol="0">
            <a:spAutoFit/>
          </a:bodyPr>
          <a:lstStyle/>
          <a:p>
            <a:pPr lvl="0" defTabSz="914400">
              <a:spcBef>
                <a:spcPts val="1000"/>
              </a:spcBef>
              <a:defRPr/>
            </a:pPr>
            <a:r>
              <a:rPr lang="it-IT" sz="2400" b="1" dirty="0" smtClean="0">
                <a:latin typeface="Tempus Sans ITC" panose="04020404030D07020202" pitchFamily="82" charset="0"/>
                <a:cs typeface="Gisha" panose="020B0502040204020203" pitchFamily="34" charset="-79"/>
              </a:rPr>
              <a:t>Per molti è difficile prendere le giuste decisioni</a:t>
            </a:r>
          </a:p>
        </p:txBody>
      </p:sp>
      <p:sp>
        <p:nvSpPr>
          <p:cNvPr id="3" name="Rettangolo 2"/>
          <p:cNvSpPr/>
          <p:nvPr/>
        </p:nvSpPr>
        <p:spPr>
          <a:xfrm>
            <a:off x="4437271" y="2446427"/>
            <a:ext cx="2732456" cy="4006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COMPLESSIT</a:t>
            </a:r>
            <a:r>
              <a:rPr lang="it-IT" dirty="0" smtClean="0">
                <a:latin typeface="Calibri"/>
              </a:rPr>
              <a:t>À</a:t>
            </a:r>
            <a:endParaRPr lang="it-IT" dirty="0"/>
          </a:p>
        </p:txBody>
      </p:sp>
      <p:sp>
        <p:nvSpPr>
          <p:cNvPr id="32" name="Rettangolo 31"/>
          <p:cNvSpPr/>
          <p:nvPr/>
        </p:nvSpPr>
        <p:spPr>
          <a:xfrm>
            <a:off x="4438281" y="1756456"/>
            <a:ext cx="2731446" cy="34250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IMPORTANZA</a:t>
            </a:r>
            <a:endParaRPr lang="it-IT" dirty="0"/>
          </a:p>
        </p:txBody>
      </p:sp>
      <p:sp>
        <p:nvSpPr>
          <p:cNvPr id="5" name="Più 4"/>
          <p:cNvSpPr/>
          <p:nvPr/>
        </p:nvSpPr>
        <p:spPr>
          <a:xfrm>
            <a:off x="3719945" y="1766454"/>
            <a:ext cx="623455" cy="561110"/>
          </a:xfrm>
          <a:prstGeom prst="mathPlu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a:p>
        </p:txBody>
      </p:sp>
      <p:sp>
        <p:nvSpPr>
          <p:cNvPr id="44" name="Rettangolo 43"/>
          <p:cNvSpPr/>
          <p:nvPr/>
        </p:nvSpPr>
        <p:spPr>
          <a:xfrm>
            <a:off x="4469950" y="3155401"/>
            <a:ext cx="2678995" cy="4190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dirty="0" smtClean="0"/>
              <a:t>CAMBIAMENTI</a:t>
            </a:r>
            <a:endParaRPr lang="it-IT" dirty="0"/>
          </a:p>
        </p:txBody>
      </p:sp>
      <p:sp>
        <p:nvSpPr>
          <p:cNvPr id="45" name="Rettangolo arrotondato 44"/>
          <p:cNvSpPr/>
          <p:nvPr/>
        </p:nvSpPr>
        <p:spPr>
          <a:xfrm>
            <a:off x="594666" y="748883"/>
            <a:ext cx="610679" cy="4149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6" name="Rettangolo arrotondato 45"/>
          <p:cNvSpPr/>
          <p:nvPr/>
        </p:nvSpPr>
        <p:spPr>
          <a:xfrm>
            <a:off x="419730" y="1780979"/>
            <a:ext cx="660925" cy="3803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2" name="CasellaDiTesto 11"/>
          <p:cNvSpPr txBox="1"/>
          <p:nvPr/>
        </p:nvSpPr>
        <p:spPr>
          <a:xfrm>
            <a:off x="15522385" y="3893730"/>
            <a:ext cx="45719" cy="369332"/>
          </a:xfrm>
          <a:prstGeom prst="rect">
            <a:avLst/>
          </a:prstGeom>
          <a:noFill/>
        </p:spPr>
        <p:txBody>
          <a:bodyPr wrap="square" rtlCol="0">
            <a:spAutoFit/>
          </a:bodyPr>
          <a:lstStyle/>
          <a:p>
            <a:endParaRPr lang="it-IT" dirty="0"/>
          </a:p>
        </p:txBody>
      </p:sp>
      <p:sp>
        <p:nvSpPr>
          <p:cNvPr id="47" name="Rettangolo arrotondato 46"/>
          <p:cNvSpPr/>
          <p:nvPr/>
        </p:nvSpPr>
        <p:spPr>
          <a:xfrm>
            <a:off x="6881228" y="1235656"/>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
        <p:nvSpPr>
          <p:cNvPr id="49" name="Rettangolo arrotondato 48"/>
          <p:cNvSpPr/>
          <p:nvPr/>
        </p:nvSpPr>
        <p:spPr>
          <a:xfrm>
            <a:off x="92571" y="4447309"/>
            <a:ext cx="676364" cy="34075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0" name="Rettangolo arrotondato 49"/>
          <p:cNvSpPr/>
          <p:nvPr/>
        </p:nvSpPr>
        <p:spPr>
          <a:xfrm>
            <a:off x="334417" y="5798127"/>
            <a:ext cx="642328" cy="35329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51" name="Rettangolo arrotondato 50"/>
          <p:cNvSpPr/>
          <p:nvPr/>
        </p:nvSpPr>
        <p:spPr>
          <a:xfrm>
            <a:off x="7667447" y="5052511"/>
            <a:ext cx="707626" cy="5170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6-7</a:t>
            </a:r>
            <a:endParaRPr lang="it-IT" dirty="0"/>
          </a:p>
        </p:txBody>
      </p:sp>
      <p:sp>
        <p:nvSpPr>
          <p:cNvPr id="34" name="Più 4"/>
          <p:cNvSpPr/>
          <p:nvPr/>
        </p:nvSpPr>
        <p:spPr>
          <a:xfrm>
            <a:off x="3726871" y="2396840"/>
            <a:ext cx="623455" cy="561110"/>
          </a:xfrm>
          <a:prstGeom prst="mathPlu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a:p>
        </p:txBody>
      </p:sp>
      <p:sp>
        <p:nvSpPr>
          <p:cNvPr id="35" name="Più 4"/>
          <p:cNvSpPr/>
          <p:nvPr/>
        </p:nvSpPr>
        <p:spPr>
          <a:xfrm>
            <a:off x="3733797" y="3048008"/>
            <a:ext cx="623455" cy="561110"/>
          </a:xfrm>
          <a:prstGeom prst="mathPlus">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it-IT"/>
          </a:p>
        </p:txBody>
      </p:sp>
      <p:sp>
        <p:nvSpPr>
          <p:cNvPr id="36" name="Rettangolo 35"/>
          <p:cNvSpPr/>
          <p:nvPr/>
        </p:nvSpPr>
        <p:spPr>
          <a:xfrm>
            <a:off x="4073237" y="4655128"/>
            <a:ext cx="3262746" cy="5403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b="1" dirty="0" smtClean="0"/>
              <a:t>CONSULENZA FINANZIARIA</a:t>
            </a:r>
            <a:endParaRPr lang="it-IT" b="1" dirty="0"/>
          </a:p>
        </p:txBody>
      </p:sp>
      <p:sp>
        <p:nvSpPr>
          <p:cNvPr id="38" name="Rettangolo 37"/>
          <p:cNvSpPr/>
          <p:nvPr/>
        </p:nvSpPr>
        <p:spPr>
          <a:xfrm>
            <a:off x="4059381" y="5444843"/>
            <a:ext cx="3297384" cy="1163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it-IT" dirty="0" smtClean="0"/>
              <a:t>processo continuo di</a:t>
            </a:r>
          </a:p>
          <a:p>
            <a:r>
              <a:rPr lang="it-IT" dirty="0" smtClean="0"/>
              <a:t>gestione del patrimonio </a:t>
            </a:r>
          </a:p>
          <a:p>
            <a:r>
              <a:rPr lang="it-IT" dirty="0" smtClean="0"/>
              <a:t>del cliente, in ciascuna fase </a:t>
            </a:r>
          </a:p>
          <a:p>
            <a:r>
              <a:rPr lang="it-IT" dirty="0" smtClean="0"/>
              <a:t>della sua vita</a:t>
            </a:r>
            <a:endParaRPr lang="it-IT" dirty="0"/>
          </a:p>
        </p:txBody>
      </p:sp>
      <p:pic>
        <p:nvPicPr>
          <p:cNvPr id="33" name="Picture 4"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875723" y="1576920"/>
            <a:ext cx="2179207" cy="1706607"/>
          </a:xfrm>
          <a:prstGeom prst="rect">
            <a:avLst/>
          </a:prstGeom>
          <a:noFill/>
          <a:extLst>
            <a:ext uri="{909E8E84-426E-40DD-AFC4-6F175D3DCCD1}">
              <a14:hiddenFill xmlns:a14="http://schemas.microsoft.com/office/drawing/2010/main">
                <a:solidFill>
                  <a:srgbClr val="FFFFFF"/>
                </a:solidFill>
              </a14:hiddenFill>
            </a:ext>
          </a:extLst>
        </p:spPr>
      </p:pic>
      <p:pic>
        <p:nvPicPr>
          <p:cNvPr id="39" name="Immagine 38">
            <a:extLst>
              <a:ext uri="{FF2B5EF4-FFF2-40B4-BE49-F238E27FC236}">
                <a16:creationId xmlns:a16="http://schemas.microsoft.com/office/drawing/2014/main" id="{EE06E6BF-8F35-402B-B0A9-CA4AFEA77FAF}"/>
              </a:ext>
            </a:extLst>
          </p:cNvPr>
          <p:cNvPicPr>
            <a:picLocks noChangeAspect="1"/>
          </p:cNvPicPr>
          <p:nvPr/>
        </p:nvPicPr>
        <p:blipFill>
          <a:blip r:embed="rId5">
            <a:lum bright="70000" contrast="-70000"/>
            <a:extLst>
              <a:ext uri="{28A0092B-C50C-407E-A947-70E740481C1C}">
                <a14:useLocalDpi xmlns:a14="http://schemas.microsoft.com/office/drawing/2010/main" val="0"/>
              </a:ext>
            </a:extLst>
          </a:blip>
          <a:stretch>
            <a:fillRect/>
          </a:stretch>
        </p:blipFill>
        <p:spPr>
          <a:xfrm>
            <a:off x="1018309" y="4862946"/>
            <a:ext cx="1683327" cy="1433945"/>
          </a:xfrm>
          <a:prstGeom prst="rect">
            <a:avLst/>
          </a:prstGeom>
        </p:spPr>
      </p:pic>
    </p:spTree>
    <p:extLst>
      <p:ext uri="{BB962C8B-B14F-4D97-AF65-F5344CB8AC3E}">
        <p14:creationId xmlns:p14="http://schemas.microsoft.com/office/powerpoint/2010/main" val="38956885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ciclo di vita dell’investitore 2/4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768927" y="778163"/>
            <a:ext cx="9871362"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Pianificazione basata su  analisi della situazione finanziaria e patrimoniale</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r>
              <a:rPr lang="it-IT" sz="1400" dirty="0" smtClean="0"/>
              <a:t>Rifare in grafica stile corso</a:t>
            </a:r>
          </a:p>
          <a:p>
            <a:endParaRPr lang="it-IT" sz="1400" dirty="0"/>
          </a:p>
          <a:p>
            <a:r>
              <a:rPr lang="it-IT" sz="1400" dirty="0" smtClean="0"/>
              <a:t>Gli eventi compaiono in </a:t>
            </a:r>
            <a:r>
              <a:rPr lang="it-IT" sz="1400" dirty="0" err="1" smtClean="0"/>
              <a:t>sincro</a:t>
            </a:r>
            <a:r>
              <a:rPr lang="it-IT" sz="1400" dirty="0" smtClean="0"/>
              <a:t> con audio. Quelli prima degli anni 80 tutti insieme. Nelle altre pagine in </a:t>
            </a:r>
            <a:r>
              <a:rPr lang="it-IT" sz="1400" dirty="0" err="1" smtClean="0"/>
              <a:t>sucessivi</a:t>
            </a:r>
            <a:r>
              <a:rPr lang="it-IT" sz="1400" dirty="0" smtClean="0"/>
              <a:t>.</a:t>
            </a:r>
          </a:p>
        </p:txBody>
      </p:sp>
      <p:sp>
        <p:nvSpPr>
          <p:cNvPr id="142" name="Rettangolo arrotondato 141"/>
          <p:cNvSpPr/>
          <p:nvPr/>
        </p:nvSpPr>
        <p:spPr>
          <a:xfrm>
            <a:off x="391664" y="1058922"/>
            <a:ext cx="585081" cy="43736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9</a:t>
            </a:r>
          </a:p>
        </p:txBody>
      </p:sp>
      <p:pic>
        <p:nvPicPr>
          <p:cNvPr id="135" name="Picture 4" descr="Immagine correlata"/>
          <p:cNvPicPr>
            <a:picLocks noChangeAspect="1" noChangeArrowheads="1"/>
          </p:cNvPicPr>
          <p:nvPr/>
        </p:nvPicPr>
        <p:blipFill>
          <a:blip r:embed="rId4" cstate="print">
            <a:lum bright="70000" contrast="-70000"/>
            <a:extLst>
              <a:ext uri="{28A0092B-C50C-407E-A947-70E740481C1C}">
                <a14:useLocalDpi xmlns:a14="http://schemas.microsoft.com/office/drawing/2010/main" val="0"/>
              </a:ext>
            </a:extLst>
          </a:blip>
          <a:srcRect/>
          <a:stretch>
            <a:fillRect/>
          </a:stretch>
        </p:blipFill>
        <p:spPr bwMode="auto">
          <a:xfrm>
            <a:off x="3595246" y="2078180"/>
            <a:ext cx="3449782" cy="2701636"/>
          </a:xfrm>
          <a:prstGeom prst="rect">
            <a:avLst/>
          </a:prstGeom>
          <a:noFill/>
          <a:extLst>
            <a:ext uri="{909E8E84-426E-40DD-AFC4-6F175D3DCCD1}">
              <a14:hiddenFill xmlns:a14="http://schemas.microsoft.com/office/drawing/2010/main">
                <a:solidFill>
                  <a:srgbClr val="FFFFFF"/>
                </a:solidFill>
              </a14:hiddenFill>
            </a:ext>
          </a:extLst>
        </p:spPr>
      </p:pic>
      <p:sp>
        <p:nvSpPr>
          <p:cNvPr id="136" name=" 3"/>
          <p:cNvSpPr/>
          <p:nvPr/>
        </p:nvSpPr>
        <p:spPr>
          <a:xfrm>
            <a:off x="3241958" y="3747327"/>
            <a:ext cx="4197927" cy="1926121"/>
          </a:xfrm>
          <a:prstGeom prst="leftRightRibb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7" name="Rettangolo 136"/>
          <p:cNvSpPr/>
          <p:nvPr/>
        </p:nvSpPr>
        <p:spPr>
          <a:xfrm>
            <a:off x="4322618" y="1512484"/>
            <a:ext cx="3408218" cy="707886"/>
          </a:xfrm>
          <a:prstGeom prst="rect">
            <a:avLst/>
          </a:prstGeom>
        </p:spPr>
        <p:txBody>
          <a:bodyPr wrap="square">
            <a:spAutoFit/>
          </a:bodyPr>
          <a:lstStyle/>
          <a:p>
            <a:pPr algn="ctr"/>
            <a:r>
              <a:rPr lang="it-IT" sz="2000" b="1" dirty="0" smtClean="0">
                <a:latin typeface="Tempus Sans ITC" panose="04020404030D07020202" pitchFamily="82" charset="0"/>
                <a:cs typeface="Gisha" panose="020B0502040204020203" pitchFamily="34" charset="-79"/>
              </a:rPr>
              <a:t>1. Quali sono le risorse disponibili?</a:t>
            </a:r>
            <a:endParaRPr lang="it-IT" sz="2000" b="1" dirty="0">
              <a:latin typeface="Tempus Sans ITC" panose="04020404030D07020202" pitchFamily="82" charset="0"/>
              <a:cs typeface="Gisha" panose="020B0502040204020203" pitchFamily="34" charset="-79"/>
            </a:endParaRPr>
          </a:p>
        </p:txBody>
      </p:sp>
      <p:sp>
        <p:nvSpPr>
          <p:cNvPr id="138" name="Rettangolo 137"/>
          <p:cNvSpPr/>
          <p:nvPr/>
        </p:nvSpPr>
        <p:spPr>
          <a:xfrm>
            <a:off x="2459185" y="4366520"/>
            <a:ext cx="3408218" cy="707886"/>
          </a:xfrm>
          <a:prstGeom prst="rect">
            <a:avLst/>
          </a:prstGeom>
        </p:spPr>
        <p:txBody>
          <a:bodyPr wrap="square">
            <a:spAutoFit/>
          </a:bodyPr>
          <a:lstStyle/>
          <a:p>
            <a:pPr algn="ctr"/>
            <a:r>
              <a:rPr lang="it-IT" sz="2000" b="1" dirty="0" smtClean="0">
                <a:latin typeface="Tempus Sans ITC" panose="04020404030D07020202" pitchFamily="82" charset="0"/>
                <a:cs typeface="Gisha" panose="020B0502040204020203" pitchFamily="34" charset="-79"/>
              </a:rPr>
              <a:t>2. Quali sono le spese</a:t>
            </a:r>
          </a:p>
          <a:p>
            <a:pPr algn="ctr"/>
            <a:r>
              <a:rPr lang="it-IT" sz="2000" b="1" dirty="0" smtClean="0">
                <a:latin typeface="Tempus Sans ITC" panose="04020404030D07020202" pitchFamily="82" charset="0"/>
                <a:cs typeface="Gisha" panose="020B0502040204020203" pitchFamily="34" charset="-79"/>
              </a:rPr>
              <a:t>e le tasse?</a:t>
            </a:r>
            <a:endParaRPr lang="it-IT" sz="2000" b="1" dirty="0">
              <a:latin typeface="Tempus Sans ITC" panose="04020404030D07020202" pitchFamily="82" charset="0"/>
              <a:cs typeface="Gisha" panose="020B0502040204020203" pitchFamily="34" charset="-79"/>
            </a:endParaRPr>
          </a:p>
        </p:txBody>
      </p:sp>
      <p:sp>
        <p:nvSpPr>
          <p:cNvPr id="139" name="Rettangolo 138"/>
          <p:cNvSpPr/>
          <p:nvPr/>
        </p:nvSpPr>
        <p:spPr>
          <a:xfrm>
            <a:off x="6560165" y="4415010"/>
            <a:ext cx="3408218" cy="707886"/>
          </a:xfrm>
          <a:prstGeom prst="rect">
            <a:avLst/>
          </a:prstGeom>
        </p:spPr>
        <p:txBody>
          <a:bodyPr wrap="square">
            <a:spAutoFit/>
          </a:bodyPr>
          <a:lstStyle/>
          <a:p>
            <a:pPr algn="ctr"/>
            <a:r>
              <a:rPr lang="it-IT" sz="2000" b="1" dirty="0" smtClean="0">
                <a:latin typeface="Tempus Sans ITC" panose="04020404030D07020202" pitchFamily="82" charset="0"/>
                <a:cs typeface="Gisha" panose="020B0502040204020203" pitchFamily="34" charset="-79"/>
              </a:rPr>
              <a:t>3. Quanto si risparmia e quanto si intende investire?</a:t>
            </a:r>
            <a:endParaRPr lang="it-IT" sz="2000" b="1" dirty="0">
              <a:latin typeface="Tempus Sans ITC" panose="04020404030D07020202" pitchFamily="82" charset="0"/>
              <a:cs typeface="Gisha" panose="020B0502040204020203" pitchFamily="34" charset="-79"/>
            </a:endParaRPr>
          </a:p>
        </p:txBody>
      </p:sp>
      <p:sp>
        <p:nvSpPr>
          <p:cNvPr id="140" name="Rettangolo 139"/>
          <p:cNvSpPr/>
          <p:nvPr/>
        </p:nvSpPr>
        <p:spPr>
          <a:xfrm>
            <a:off x="3014442" y="5540205"/>
            <a:ext cx="4779817" cy="1015663"/>
          </a:xfrm>
          <a:prstGeom prst="rect">
            <a:avLst/>
          </a:prstGeom>
        </p:spPr>
        <p:txBody>
          <a:bodyPr wrap="square">
            <a:spAutoFit/>
          </a:bodyPr>
          <a:lstStyle/>
          <a:p>
            <a:pPr algn="ctr"/>
            <a:r>
              <a:rPr lang="it-IT" sz="2000" b="1" dirty="0" smtClean="0">
                <a:latin typeface="Tempus Sans ITC" panose="04020404030D07020202" pitchFamily="82" charset="0"/>
                <a:cs typeface="Gisha" panose="020B0502040204020203" pitchFamily="34" charset="-79"/>
              </a:rPr>
              <a:t>4. Fissare obiettivi di risparmio/ rivalutazione del  capitale e controllarli costantemente </a:t>
            </a:r>
            <a:endParaRPr lang="it-IT" sz="2000" b="1" dirty="0">
              <a:latin typeface="Tempus Sans ITC" panose="04020404030D07020202" pitchFamily="82" charset="0"/>
              <a:cs typeface="Gisha" panose="020B0502040204020203" pitchFamily="34" charset="-79"/>
            </a:endParaRPr>
          </a:p>
        </p:txBody>
      </p:sp>
      <p:sp>
        <p:nvSpPr>
          <p:cNvPr id="19" name="Rettangolo 18"/>
          <p:cNvSpPr/>
          <p:nvPr/>
        </p:nvSpPr>
        <p:spPr>
          <a:xfrm>
            <a:off x="5399926" y="2281529"/>
            <a:ext cx="57259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it-IT"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it-IT"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0" name="Rettangolo 19"/>
          <p:cNvSpPr/>
          <p:nvPr/>
        </p:nvSpPr>
        <p:spPr>
          <a:xfrm rot="1540825">
            <a:off x="5760146" y="2433929"/>
            <a:ext cx="57259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it-IT"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it-IT"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1" name="Rettangolo 20"/>
          <p:cNvSpPr/>
          <p:nvPr/>
        </p:nvSpPr>
        <p:spPr>
          <a:xfrm rot="2532981">
            <a:off x="5974892" y="2711021"/>
            <a:ext cx="572593" cy="923330"/>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it-IT"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a:t>
            </a:r>
            <a:endParaRPr lang="it-IT"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22" name="Rettangolo arrotondato 21"/>
          <p:cNvSpPr/>
          <p:nvPr/>
        </p:nvSpPr>
        <p:spPr>
          <a:xfrm>
            <a:off x="3931501" y="2936221"/>
            <a:ext cx="391118" cy="305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43" name="Rettangolo arrotondato 142"/>
          <p:cNvSpPr/>
          <p:nvPr/>
        </p:nvSpPr>
        <p:spPr>
          <a:xfrm>
            <a:off x="5658176" y="4572518"/>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3" name="Rettangolo arrotondato 22"/>
          <p:cNvSpPr/>
          <p:nvPr/>
        </p:nvSpPr>
        <p:spPr>
          <a:xfrm>
            <a:off x="6641846" y="2667518"/>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3-5</a:t>
            </a:r>
            <a:endParaRPr lang="it-IT" dirty="0"/>
          </a:p>
        </p:txBody>
      </p:sp>
      <p:sp>
        <p:nvSpPr>
          <p:cNvPr id="24" name="Rettangolo arrotondato 23"/>
          <p:cNvSpPr/>
          <p:nvPr/>
        </p:nvSpPr>
        <p:spPr>
          <a:xfrm>
            <a:off x="4002558" y="1607645"/>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25" name="Rettangolo arrotondato 24"/>
          <p:cNvSpPr/>
          <p:nvPr/>
        </p:nvSpPr>
        <p:spPr>
          <a:xfrm>
            <a:off x="1972867" y="4399336"/>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26" name="Rettangolo arrotondato 25"/>
          <p:cNvSpPr/>
          <p:nvPr/>
        </p:nvSpPr>
        <p:spPr>
          <a:xfrm>
            <a:off x="9932301" y="4711063"/>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27" name="Rettangolo arrotondato 26"/>
          <p:cNvSpPr/>
          <p:nvPr/>
        </p:nvSpPr>
        <p:spPr>
          <a:xfrm>
            <a:off x="7964937" y="6048037"/>
            <a:ext cx="638716" cy="4151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9</a:t>
            </a:r>
            <a:endParaRPr lang="it-IT" dirty="0"/>
          </a:p>
        </p:txBody>
      </p:sp>
    </p:spTree>
    <p:extLst>
      <p:ext uri="{BB962C8B-B14F-4D97-AF65-F5344CB8AC3E}">
        <p14:creationId xmlns:p14="http://schemas.microsoft.com/office/powerpoint/2010/main" val="1723478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laborazione 13">
            <a:extLst>
              <a:ext uri="{FF2B5EF4-FFF2-40B4-BE49-F238E27FC236}">
                <a16:creationId xmlns:a16="http://schemas.microsoft.com/office/drawing/2014/main" id="{D196522F-FD5B-4D98-8E11-918D3F154707}"/>
              </a:ext>
            </a:extLst>
          </p:cNvPr>
          <p:cNvSpPr/>
          <p:nvPr/>
        </p:nvSpPr>
        <p:spPr>
          <a:xfrm>
            <a:off x="20972" y="366956"/>
            <a:ext cx="8146283"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4</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ciclo di vita dell’investitore  3/4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4" name="Rettangolo arrotondato 23"/>
          <p:cNvSpPr/>
          <p:nvPr/>
        </p:nvSpPr>
        <p:spPr>
          <a:xfrm>
            <a:off x="-4364358" y="-32577"/>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smtClean="0"/>
              <a:t>Note sviluppo</a:t>
            </a:r>
          </a:p>
          <a:p>
            <a:endParaRPr lang="it-IT" sz="1400" b="1" dirty="0"/>
          </a:p>
          <a:p>
            <a:r>
              <a:rPr lang="it-IT" sz="1400" dirty="0" smtClean="0"/>
              <a:t>Inserire  la tabella  della presentazione originale, slide </a:t>
            </a:r>
            <a:r>
              <a:rPr lang="it-IT" sz="1400" dirty="0" err="1" smtClean="0"/>
              <a:t>num</a:t>
            </a:r>
            <a:r>
              <a:rPr lang="it-IT" sz="1400" dirty="0" smtClean="0"/>
              <a:t>  86, </a:t>
            </a:r>
          </a:p>
          <a:p>
            <a:r>
              <a:rPr lang="it-IT" sz="1400" dirty="0" smtClean="0"/>
              <a:t>ritagliandola in verticale  per adattarla allo spazio a disposizione</a:t>
            </a:r>
          </a:p>
          <a:p>
            <a:endParaRPr lang="it-IT" sz="1400" dirty="0" smtClean="0"/>
          </a:p>
          <a:p>
            <a:r>
              <a:rPr lang="it-IT" sz="1400" dirty="0" smtClean="0"/>
              <a:t>Ricolorare la riga di intestazione  coerentemente con grafica corso</a:t>
            </a:r>
            <a:endParaRPr lang="it-IT" sz="1400" dirty="0"/>
          </a:p>
          <a:p>
            <a:endParaRPr lang="it-IT" sz="1400" dirty="0"/>
          </a:p>
          <a:p>
            <a:endParaRPr lang="it-IT" sz="1400" dirty="0"/>
          </a:p>
          <a:p>
            <a:endParaRPr lang="it-IT" sz="1400" dirty="0"/>
          </a:p>
        </p:txBody>
      </p:sp>
      <p:sp>
        <p:nvSpPr>
          <p:cNvPr id="54" name="Rettangolo arrotondato 53"/>
          <p:cNvSpPr/>
          <p:nvPr/>
        </p:nvSpPr>
        <p:spPr>
          <a:xfrm>
            <a:off x="5771672" y="121901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4" name="CasellaDiTesto 3"/>
          <p:cNvSpPr txBox="1"/>
          <p:nvPr/>
        </p:nvSpPr>
        <p:spPr>
          <a:xfrm>
            <a:off x="0" y="1079083"/>
            <a:ext cx="3690434" cy="461665"/>
          </a:xfrm>
          <a:prstGeom prst="rect">
            <a:avLst/>
          </a:prstGeom>
          <a:noFill/>
        </p:spPr>
        <p:txBody>
          <a:bodyPr wrap="none" rtlCol="0">
            <a:spAutoFit/>
          </a:bodyPr>
          <a:lstStyle/>
          <a:p>
            <a:r>
              <a:rPr lang="it-IT" sz="2400" b="1" dirty="0" smtClean="0">
                <a:solidFill>
                  <a:schemeClr val="tx2">
                    <a:lumMod val="75000"/>
                  </a:schemeClr>
                </a:solidFill>
              </a:rPr>
              <a:t>Conti correnti </a:t>
            </a:r>
            <a:r>
              <a:rPr lang="it-IT" sz="2400" dirty="0" smtClean="0">
                <a:solidFill>
                  <a:schemeClr val="tx2">
                    <a:lumMod val="75000"/>
                  </a:schemeClr>
                </a:solidFill>
              </a:rPr>
              <a:t>(900 </a:t>
            </a:r>
            <a:r>
              <a:rPr lang="it-IT" sz="2400" dirty="0" err="1" smtClean="0">
                <a:solidFill>
                  <a:schemeClr val="tx2">
                    <a:lumMod val="75000"/>
                  </a:schemeClr>
                </a:solidFill>
              </a:rPr>
              <a:t>mld</a:t>
            </a:r>
            <a:r>
              <a:rPr lang="it-IT" sz="2400" dirty="0" smtClean="0">
                <a:solidFill>
                  <a:schemeClr val="tx2">
                    <a:lumMod val="75000"/>
                  </a:schemeClr>
                </a:solidFill>
              </a:rPr>
              <a:t>)</a:t>
            </a:r>
            <a:endParaRPr lang="it-IT" sz="2400" dirty="0">
              <a:solidFill>
                <a:schemeClr val="tx2">
                  <a:lumMod val="75000"/>
                </a:schemeClr>
              </a:solidFill>
            </a:endParaRPr>
          </a:p>
        </p:txBody>
      </p:sp>
      <p:sp>
        <p:nvSpPr>
          <p:cNvPr id="61" name="Elaborazione 60">
            <a:extLst>
              <a:ext uri="{FF2B5EF4-FFF2-40B4-BE49-F238E27FC236}">
                <a16:creationId xmlns:a16="http://schemas.microsoft.com/office/drawing/2014/main" id="{D196522F-FD5B-4D98-8E11-918D3F154707}"/>
              </a:ext>
            </a:extLst>
          </p:cNvPr>
          <p:cNvSpPr/>
          <p:nvPr/>
        </p:nvSpPr>
        <p:spPr>
          <a:xfrm>
            <a:off x="-1" y="4986635"/>
            <a:ext cx="8084128" cy="1830228"/>
          </a:xfrm>
          <a:prstGeom prst="flowChartProcess">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it-IT" dirty="0"/>
          </a:p>
        </p:txBody>
      </p:sp>
      <p:sp>
        <p:nvSpPr>
          <p:cNvPr id="71" name="Rettangolo arrotondato 70"/>
          <p:cNvSpPr/>
          <p:nvPr/>
        </p:nvSpPr>
        <p:spPr>
          <a:xfrm>
            <a:off x="3635690" y="1122213"/>
            <a:ext cx="375218" cy="42221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75" name="Rettangolo arrotondato 74"/>
          <p:cNvSpPr/>
          <p:nvPr/>
        </p:nvSpPr>
        <p:spPr>
          <a:xfrm>
            <a:off x="6278945" y="337708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79" name="Rettangolo arrotondato 78"/>
          <p:cNvSpPr/>
          <p:nvPr/>
        </p:nvSpPr>
        <p:spPr>
          <a:xfrm>
            <a:off x="7530798" y="562061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86" name="Rettangolo arrotondato 85"/>
          <p:cNvSpPr/>
          <p:nvPr/>
        </p:nvSpPr>
        <p:spPr>
          <a:xfrm>
            <a:off x="7490414" y="1997332"/>
            <a:ext cx="385896" cy="3925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
        <p:nvSpPr>
          <p:cNvPr id="45" name="CasellaDiTesto 44"/>
          <p:cNvSpPr txBox="1"/>
          <p:nvPr/>
        </p:nvSpPr>
        <p:spPr>
          <a:xfrm>
            <a:off x="4080198" y="2083545"/>
            <a:ext cx="3493264" cy="461665"/>
          </a:xfrm>
          <a:prstGeom prst="rect">
            <a:avLst/>
          </a:prstGeom>
          <a:noFill/>
        </p:spPr>
        <p:txBody>
          <a:bodyPr wrap="none" rtlCol="0">
            <a:spAutoFit/>
          </a:bodyPr>
          <a:lstStyle/>
          <a:p>
            <a:r>
              <a:rPr lang="it-IT" sz="2400" b="1" dirty="0" smtClean="0">
                <a:solidFill>
                  <a:schemeClr val="tx2">
                    <a:lumMod val="75000"/>
                  </a:schemeClr>
                </a:solidFill>
              </a:rPr>
              <a:t>Titoli di Stato </a:t>
            </a:r>
            <a:r>
              <a:rPr lang="it-IT" sz="2400" dirty="0" smtClean="0">
                <a:solidFill>
                  <a:schemeClr val="tx2">
                    <a:lumMod val="75000"/>
                  </a:schemeClr>
                </a:solidFill>
              </a:rPr>
              <a:t>(350 </a:t>
            </a:r>
            <a:r>
              <a:rPr lang="it-IT" sz="2400" dirty="0" err="1" smtClean="0">
                <a:solidFill>
                  <a:schemeClr val="tx2">
                    <a:lumMod val="75000"/>
                  </a:schemeClr>
                </a:solidFill>
              </a:rPr>
              <a:t>mld</a:t>
            </a:r>
            <a:r>
              <a:rPr lang="it-IT" sz="2400" dirty="0" smtClean="0">
                <a:solidFill>
                  <a:schemeClr val="tx2">
                    <a:lumMod val="75000"/>
                  </a:schemeClr>
                </a:solidFill>
              </a:rPr>
              <a:t>)</a:t>
            </a:r>
            <a:endParaRPr lang="it-IT" sz="2400" b="1" dirty="0">
              <a:solidFill>
                <a:schemeClr val="tx2">
                  <a:lumMod val="75000"/>
                </a:schemeClr>
              </a:solidFill>
            </a:endParaRPr>
          </a:p>
        </p:txBody>
      </p:sp>
      <p:sp>
        <p:nvSpPr>
          <p:cNvPr id="46" name="CasellaDiTesto 45"/>
          <p:cNvSpPr txBox="1"/>
          <p:nvPr/>
        </p:nvSpPr>
        <p:spPr>
          <a:xfrm>
            <a:off x="1544794" y="1647123"/>
            <a:ext cx="4216219" cy="461665"/>
          </a:xfrm>
          <a:prstGeom prst="rect">
            <a:avLst/>
          </a:prstGeom>
          <a:noFill/>
        </p:spPr>
        <p:txBody>
          <a:bodyPr wrap="none" rtlCol="0">
            <a:spAutoFit/>
          </a:bodyPr>
          <a:lstStyle/>
          <a:p>
            <a:r>
              <a:rPr lang="it-IT" sz="2400" b="1" dirty="0" smtClean="0">
                <a:solidFill>
                  <a:schemeClr val="tx2">
                    <a:lumMod val="75000"/>
                  </a:schemeClr>
                </a:solidFill>
              </a:rPr>
              <a:t>Conti di deposito </a:t>
            </a:r>
            <a:r>
              <a:rPr lang="it-IT" sz="2400" dirty="0" smtClean="0">
                <a:solidFill>
                  <a:schemeClr val="tx2">
                    <a:lumMod val="75000"/>
                  </a:schemeClr>
                </a:solidFill>
              </a:rPr>
              <a:t>(450 </a:t>
            </a:r>
            <a:r>
              <a:rPr lang="it-IT" sz="2400" dirty="0" err="1" smtClean="0">
                <a:solidFill>
                  <a:schemeClr val="tx2">
                    <a:lumMod val="75000"/>
                  </a:schemeClr>
                </a:solidFill>
              </a:rPr>
              <a:t>mld</a:t>
            </a:r>
            <a:r>
              <a:rPr lang="it-IT" sz="2400" dirty="0" smtClean="0">
                <a:solidFill>
                  <a:schemeClr val="tx2">
                    <a:lumMod val="75000"/>
                  </a:schemeClr>
                </a:solidFill>
              </a:rPr>
              <a:t>)</a:t>
            </a:r>
            <a:endParaRPr lang="it-IT" sz="2400" dirty="0">
              <a:solidFill>
                <a:schemeClr val="tx2">
                  <a:lumMod val="75000"/>
                </a:schemeClr>
              </a:solidFill>
            </a:endParaRPr>
          </a:p>
        </p:txBody>
      </p:sp>
      <p:sp>
        <p:nvSpPr>
          <p:cNvPr id="47" name="Goccia 46">
            <a:extLst>
              <a:ext uri="{FF2B5EF4-FFF2-40B4-BE49-F238E27FC236}">
                <a16:creationId xmlns:a16="http://schemas.microsoft.com/office/drawing/2014/main" id="{C57C8360-8269-4875-8ADE-12259106F6E1}"/>
              </a:ext>
            </a:extLst>
          </p:cNvPr>
          <p:cNvSpPr/>
          <p:nvPr/>
        </p:nvSpPr>
        <p:spPr>
          <a:xfrm rot="1001462">
            <a:off x="144518" y="2235806"/>
            <a:ext cx="1265785" cy="1096883"/>
          </a:xfrm>
          <a:prstGeom prst="teardrop">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solidFill>
                  <a:schemeClr val="tx1"/>
                </a:solidFill>
                <a:latin typeface="Tempus Sans ITC" panose="04020404030D07020202" pitchFamily="82" charset="0"/>
                <a:cs typeface="Gisha" panose="020B0502040204020203" pitchFamily="34" charset="-79"/>
              </a:rPr>
              <a:t>Dati marzo 2017</a:t>
            </a:r>
            <a:endParaRPr lang="it-IT" b="1" dirty="0">
              <a:solidFill>
                <a:schemeClr val="tx1"/>
              </a:solidFill>
              <a:latin typeface="Tempus Sans ITC" panose="04020404030D07020202" pitchFamily="82" charset="0"/>
              <a:cs typeface="Gisha" panose="020B0502040204020203" pitchFamily="34" charset="-79"/>
            </a:endParaRPr>
          </a:p>
        </p:txBody>
      </p:sp>
      <p:sp>
        <p:nvSpPr>
          <p:cNvPr id="49" name="CasellaDiTesto 48"/>
          <p:cNvSpPr txBox="1"/>
          <p:nvPr/>
        </p:nvSpPr>
        <p:spPr>
          <a:xfrm>
            <a:off x="1697194" y="3441301"/>
            <a:ext cx="4402167" cy="830997"/>
          </a:xfrm>
          <a:prstGeom prst="rect">
            <a:avLst/>
          </a:prstGeom>
          <a:noFill/>
        </p:spPr>
        <p:txBody>
          <a:bodyPr wrap="none" rtlCol="0">
            <a:spAutoFit/>
          </a:bodyPr>
          <a:lstStyle/>
          <a:p>
            <a:pPr algn="ctr"/>
            <a:r>
              <a:rPr lang="it-IT" sz="2400" b="1" dirty="0" smtClean="0">
                <a:solidFill>
                  <a:schemeClr val="tx2">
                    <a:lumMod val="75000"/>
                  </a:schemeClr>
                </a:solidFill>
              </a:rPr>
              <a:t>Possibile erosione del valore</a:t>
            </a:r>
          </a:p>
          <a:p>
            <a:pPr algn="ctr"/>
            <a:r>
              <a:rPr lang="it-IT" sz="2400" b="1" dirty="0" smtClean="0">
                <a:solidFill>
                  <a:schemeClr val="tx2">
                    <a:lumMod val="75000"/>
                  </a:schemeClr>
                </a:solidFill>
              </a:rPr>
              <a:t>reale dei soldi!</a:t>
            </a:r>
            <a:endParaRPr lang="it-IT" sz="2400" dirty="0">
              <a:solidFill>
                <a:schemeClr val="tx2">
                  <a:lumMod val="75000"/>
                </a:schemeClr>
              </a:solidFill>
            </a:endParaRPr>
          </a:p>
        </p:txBody>
      </p:sp>
      <p:pic>
        <p:nvPicPr>
          <p:cNvPr id="1026" name="Picture 2"/>
          <p:cNvPicPr>
            <a:picLocks noChangeAspect="1" noChangeArrowheads="1"/>
          </p:cNvPicPr>
          <p:nvPr/>
        </p:nvPicPr>
        <p:blipFill>
          <a:blip r:embed="rId3"/>
          <a:srcRect/>
          <a:stretch>
            <a:fillRect/>
          </a:stretch>
        </p:blipFill>
        <p:spPr bwMode="auto">
          <a:xfrm>
            <a:off x="8021782" y="457200"/>
            <a:ext cx="4170218" cy="64008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srcRect/>
          <a:stretch>
            <a:fillRect/>
          </a:stretch>
        </p:blipFill>
        <p:spPr bwMode="auto">
          <a:xfrm>
            <a:off x="8030009" y="6089073"/>
            <a:ext cx="1404937" cy="768927"/>
          </a:xfrm>
          <a:prstGeom prst="rect">
            <a:avLst/>
          </a:prstGeom>
          <a:noFill/>
          <a:ln w="9525">
            <a:noFill/>
            <a:miter lim="800000"/>
            <a:headEnd/>
            <a:tailEnd/>
          </a:ln>
          <a:effectLst/>
        </p:spPr>
      </p:pic>
      <p:pic>
        <p:nvPicPr>
          <p:cNvPr id="51" name="Picture 3"/>
          <p:cNvPicPr>
            <a:picLocks noChangeAspect="1" noChangeArrowheads="1"/>
          </p:cNvPicPr>
          <p:nvPr/>
        </p:nvPicPr>
        <p:blipFill>
          <a:blip r:embed="rId4"/>
          <a:srcRect t="21621"/>
          <a:stretch>
            <a:fillRect/>
          </a:stretch>
        </p:blipFill>
        <p:spPr bwMode="auto">
          <a:xfrm>
            <a:off x="11824854" y="6151419"/>
            <a:ext cx="408710" cy="748145"/>
          </a:xfrm>
          <a:prstGeom prst="rect">
            <a:avLst/>
          </a:prstGeom>
          <a:noFill/>
          <a:ln w="9525">
            <a:noFill/>
            <a:miter lim="800000"/>
            <a:headEnd/>
            <a:tailEnd/>
          </a:ln>
          <a:effectLst/>
        </p:spPr>
      </p:pic>
      <p:sp>
        <p:nvSpPr>
          <p:cNvPr id="52" name="CasellaDiTesto 51"/>
          <p:cNvSpPr txBox="1"/>
          <p:nvPr/>
        </p:nvSpPr>
        <p:spPr>
          <a:xfrm>
            <a:off x="1787248" y="5464081"/>
            <a:ext cx="5112297" cy="830997"/>
          </a:xfrm>
          <a:prstGeom prst="rect">
            <a:avLst/>
          </a:prstGeom>
          <a:noFill/>
        </p:spPr>
        <p:txBody>
          <a:bodyPr wrap="none" rtlCol="0">
            <a:spAutoFit/>
          </a:bodyPr>
          <a:lstStyle/>
          <a:p>
            <a:pPr algn="ctr"/>
            <a:r>
              <a:rPr lang="it-IT" sz="2400" b="1" dirty="0" smtClean="0">
                <a:solidFill>
                  <a:srgbClr val="18697C"/>
                </a:solidFill>
              </a:rPr>
              <a:t>L’inflazione può fare gravi danni, </a:t>
            </a:r>
          </a:p>
          <a:p>
            <a:pPr algn="ctr"/>
            <a:r>
              <a:rPr lang="it-IT" sz="2400" b="1" dirty="0" smtClean="0">
                <a:solidFill>
                  <a:srgbClr val="18697C"/>
                </a:solidFill>
              </a:rPr>
              <a:t>anche quando è ai minimi.</a:t>
            </a:r>
            <a:endParaRPr lang="it-IT" sz="2400" dirty="0">
              <a:solidFill>
                <a:srgbClr val="18697C"/>
              </a:solidFill>
            </a:endParaRPr>
          </a:p>
        </p:txBody>
      </p:sp>
      <p:sp>
        <p:nvSpPr>
          <p:cNvPr id="53" name="Rettangolo arrotondato 52"/>
          <p:cNvSpPr/>
          <p:nvPr/>
        </p:nvSpPr>
        <p:spPr>
          <a:xfrm>
            <a:off x="554315" y="1950458"/>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5" name="CasellaDiTesto 24">
            <a:extLst>
              <a:ext uri="{FF2B5EF4-FFF2-40B4-BE49-F238E27FC236}">
                <a16:creationId xmlns:a16="http://schemas.microsoft.com/office/drawing/2014/main" id="{27186AD6-060E-4A5F-9A0A-AF35D77334FB}"/>
              </a:ext>
            </a:extLst>
          </p:cNvPr>
          <p:cNvSpPr txBox="1"/>
          <p:nvPr/>
        </p:nvSpPr>
        <p:spPr>
          <a:xfrm>
            <a:off x="0" y="572786"/>
            <a:ext cx="7845122" cy="461665"/>
          </a:xfrm>
          <a:prstGeom prst="rect">
            <a:avLst/>
          </a:prstGeom>
          <a:noFill/>
        </p:spPr>
        <p:txBody>
          <a:bodyPr wrap="square" rtlCol="0">
            <a:spAutoFit/>
          </a:bodyPr>
          <a:lstStyle/>
          <a:p>
            <a:pPr lvl="0" algn="ctr" defTabSz="914400">
              <a:spcBef>
                <a:spcPts val="1000"/>
              </a:spcBef>
              <a:defRPr/>
            </a:pPr>
            <a:r>
              <a:rPr lang="it-IT" sz="2400" b="1" dirty="0" smtClean="0">
                <a:latin typeface="Tempus Sans ITC" panose="04020404030D07020202" pitchFamily="82" charset="0"/>
                <a:cs typeface="Gisha" panose="020B0502040204020203" pitchFamily="34" charset="-79"/>
              </a:rPr>
              <a:t>Quali preferenze per il risparmio?</a:t>
            </a:r>
          </a:p>
        </p:txBody>
      </p:sp>
      <p:sp>
        <p:nvSpPr>
          <p:cNvPr id="27" name="Rettangolo arrotondato 26"/>
          <p:cNvSpPr/>
          <p:nvPr/>
        </p:nvSpPr>
        <p:spPr>
          <a:xfrm>
            <a:off x="6130769" y="606567"/>
            <a:ext cx="263082" cy="42560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Tree>
    <p:extLst>
      <p:ext uri="{BB962C8B-B14F-4D97-AF65-F5344CB8AC3E}">
        <p14:creationId xmlns:p14="http://schemas.microsoft.com/office/powerpoint/2010/main" val="1536824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duotone>
              <a:schemeClr val="accent4">
                <a:shade val="45000"/>
                <a:satMod val="135000"/>
              </a:schemeClr>
              <a:prstClr val="white"/>
            </a:duotone>
          </a:blip>
          <a:srcRect l="-2120" r="1767"/>
          <a:stretch>
            <a:fillRect/>
          </a:stretch>
        </p:blipFill>
        <p:spPr>
          <a:xfrm>
            <a:off x="0" y="3399868"/>
            <a:ext cx="6039293" cy="3387476"/>
          </a:xfrm>
          <a:prstGeom prst="rect">
            <a:avLst/>
          </a:prstGeom>
        </p:spPr>
      </p:pic>
      <p:sp>
        <p:nvSpPr>
          <p:cNvPr id="12" name="Documento 11"/>
          <p:cNvSpPr/>
          <p:nvPr/>
        </p:nvSpPr>
        <p:spPr>
          <a:xfrm>
            <a:off x="-13525" y="338554"/>
            <a:ext cx="6019470" cy="381781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5</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ciclo di vita dell’investitore  4/</a:t>
            </a:r>
            <a:r>
              <a:rPr lang="it-IT" sz="3200" dirty="0" err="1" smtClean="0">
                <a:solidFill>
                  <a:schemeClr val="tx1"/>
                </a:solidFill>
                <a:latin typeface="Microsoft Yi Baiti" panose="03000500000000000000" pitchFamily="66" charset="0"/>
                <a:ea typeface="Microsoft Yi Baiti" panose="03000500000000000000" pitchFamily="66" charset="0"/>
              </a:rPr>
              <a:t>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a:t>Immagini</a:t>
            </a:r>
          </a:p>
          <a:p>
            <a:r>
              <a:rPr lang="it-IT" dirty="0" smtClean="0">
                <a:hlinkClick r:id="rId4"/>
              </a:rPr>
              <a:t>https://www.pexels.com/photo/sunset-person-love-people-69096/</a:t>
            </a:r>
            <a:endParaRPr lang="it-IT" dirty="0" smtClean="0"/>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ricolorata</a:t>
            </a:r>
            <a:endParaRPr lang="it-IT" dirty="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20784" y="709018"/>
            <a:ext cx="6546273" cy="646331"/>
          </a:xfrm>
          <a:prstGeom prst="rect">
            <a:avLst/>
          </a:prstGeom>
        </p:spPr>
        <p:txBody>
          <a:bodyPr wrap="square">
            <a:spAutoFit/>
          </a:bodyPr>
          <a:lstStyle/>
          <a:p>
            <a:pPr algn="ctr"/>
            <a:r>
              <a:rPr lang="it-IT" sz="3600" b="1" dirty="0" smtClean="0">
                <a:latin typeface="Tempus Sans ITC" panose="04020404030D07020202" pitchFamily="82" charset="0"/>
                <a:cs typeface="Gisha" panose="020B0502040204020203" pitchFamily="34" charset="-79"/>
              </a:rPr>
              <a:t>Ciclo di vita e patrimonio :</a:t>
            </a:r>
            <a:endParaRPr lang="it-IT" sz="3600" b="1" dirty="0">
              <a:latin typeface="Tempus Sans ITC" panose="04020404030D07020202" pitchFamily="82" charset="0"/>
              <a:cs typeface="Gisha" panose="020B0502040204020203" pitchFamily="34" charset="-79"/>
            </a:endParaRPr>
          </a:p>
        </p:txBody>
      </p:sp>
      <p:sp>
        <p:nvSpPr>
          <p:cNvPr id="34" name="Rettangolo arrotondato 33"/>
          <p:cNvSpPr/>
          <p:nvPr/>
        </p:nvSpPr>
        <p:spPr>
          <a:xfrm>
            <a:off x="5462236" y="553493"/>
            <a:ext cx="460588" cy="402471"/>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4" name="CasellaDiTesto 3"/>
          <p:cNvSpPr txBox="1"/>
          <p:nvPr/>
        </p:nvSpPr>
        <p:spPr>
          <a:xfrm>
            <a:off x="6258628" y="650306"/>
            <a:ext cx="5651432"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rtlCol="0">
            <a:spAutoFit/>
          </a:bodyPr>
          <a:lstStyle/>
          <a:p>
            <a:r>
              <a:rPr lang="it-IT" sz="2400" b="1" dirty="0" smtClean="0">
                <a:latin typeface="Tempus Sans ITC" panose="04020404030D07020202" pitchFamily="82" charset="0"/>
                <a:cs typeface="Gisha" panose="020B0502040204020203" pitchFamily="34" charset="-79"/>
              </a:rPr>
              <a:t>CREAZIONE - </a:t>
            </a:r>
            <a:r>
              <a:rPr lang="it-IT" sz="2000" i="1" dirty="0" smtClean="0">
                <a:latin typeface="Tempus Sans ITC" panose="04020404030D07020202" pitchFamily="82" charset="0"/>
                <a:cs typeface="Gisha" panose="020B0502040204020203" pitchFamily="34" charset="-79"/>
              </a:rPr>
              <a:t>costruzione</a:t>
            </a:r>
          </a:p>
          <a:p>
            <a:r>
              <a:rPr lang="it-IT" dirty="0" smtClean="0"/>
              <a:t>Viene fatta in funzione di abitudini e possibilità di risparmio e di spesa delle giovani famiglie e delle imprese.</a:t>
            </a:r>
          </a:p>
        </p:txBody>
      </p:sp>
      <p:sp>
        <p:nvSpPr>
          <p:cNvPr id="5" name="Rettangolo 4"/>
          <p:cNvSpPr/>
          <p:nvPr/>
        </p:nvSpPr>
        <p:spPr>
          <a:xfrm>
            <a:off x="6279410" y="2131648"/>
            <a:ext cx="5651432"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INCREMENTO - </a:t>
            </a:r>
            <a:r>
              <a:rPr lang="it-IT" sz="2000" i="1" dirty="0" smtClean="0">
                <a:latin typeface="Tempus Sans ITC" panose="04020404030D07020202" pitchFamily="82" charset="0"/>
                <a:cs typeface="Gisha" panose="020B0502040204020203" pitchFamily="34" charset="-79"/>
              </a:rPr>
              <a:t>sviluppo</a:t>
            </a:r>
          </a:p>
          <a:p>
            <a:r>
              <a:rPr lang="it-IT" dirty="0" smtClean="0"/>
              <a:t>Fase in cui si consolida e  aumenta il capitale attraverso varie forme di investimento e diversificazione.</a:t>
            </a:r>
            <a:endParaRPr lang="it-IT" dirty="0"/>
          </a:p>
        </p:txBody>
      </p:sp>
      <p:sp>
        <p:nvSpPr>
          <p:cNvPr id="6" name="Rettangolo 5"/>
          <p:cNvSpPr/>
          <p:nvPr/>
        </p:nvSpPr>
        <p:spPr>
          <a:xfrm>
            <a:off x="6258628" y="5275354"/>
            <a:ext cx="5651432" cy="1292662"/>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TRASFERIMENTO - </a:t>
            </a:r>
            <a:r>
              <a:rPr lang="it-IT" sz="2000" b="1" i="1" dirty="0" smtClean="0">
                <a:latin typeface="Tempus Sans ITC" pitchFamily="82" charset="0"/>
                <a:cs typeface="Gisha" panose="020B0502040204020203" pitchFamily="34" charset="-79"/>
              </a:rPr>
              <a:t>t</a:t>
            </a:r>
            <a:r>
              <a:rPr lang="it-IT" sz="2000" i="1" dirty="0" smtClean="0">
                <a:latin typeface="Tempus Sans ITC" pitchFamily="82" charset="0"/>
              </a:rPr>
              <a:t>rasmissione</a:t>
            </a:r>
          </a:p>
          <a:p>
            <a:r>
              <a:rPr lang="it-IT" dirty="0" smtClean="0"/>
              <a:t>Si  agisce per garantire un’agevole trasmissione agli eredi del patrimonio e un’efficace continuità nell’impresa.</a:t>
            </a:r>
            <a:endParaRPr lang="it-IT" dirty="0"/>
          </a:p>
        </p:txBody>
      </p:sp>
      <p:sp>
        <p:nvSpPr>
          <p:cNvPr id="7" name="Rettangolo 6"/>
          <p:cNvSpPr/>
          <p:nvPr/>
        </p:nvSpPr>
        <p:spPr>
          <a:xfrm>
            <a:off x="6258628" y="3613398"/>
            <a:ext cx="5651432" cy="1384995"/>
          </a:xfrm>
          <a:prstGeom prst="rect">
            <a:avLst/>
          </a:prstGeom>
        </p:spPr>
        <p:style>
          <a:lnRef idx="1">
            <a:schemeClr val="accent3"/>
          </a:lnRef>
          <a:fillRef idx="3">
            <a:schemeClr val="accent3"/>
          </a:fillRef>
          <a:effectRef idx="2">
            <a:schemeClr val="accent3"/>
          </a:effectRef>
          <a:fontRef idx="minor">
            <a:schemeClr val="lt1"/>
          </a:fontRef>
        </p:style>
        <p:txBody>
          <a:bodyPr wrap="square">
            <a:spAutoFit/>
          </a:bodyPr>
          <a:lstStyle/>
          <a:p>
            <a:r>
              <a:rPr lang="it-IT" sz="2400" b="1" dirty="0" smtClean="0">
                <a:latin typeface="Tempus Sans ITC" panose="04020404030D07020202" pitchFamily="82" charset="0"/>
                <a:cs typeface="Gisha" panose="020B0502040204020203" pitchFamily="34" charset="-79"/>
              </a:rPr>
              <a:t>MANTENIMENTO - </a:t>
            </a:r>
            <a:r>
              <a:rPr lang="it-IT" sz="2000" i="1" dirty="0" smtClean="0">
                <a:latin typeface="Tempus Sans ITC" panose="04020404030D07020202" pitchFamily="82" charset="0"/>
                <a:cs typeface="Gisha" panose="020B0502040204020203" pitchFamily="34" charset="-79"/>
              </a:rPr>
              <a:t>tutela</a:t>
            </a:r>
          </a:p>
          <a:p>
            <a:r>
              <a:rPr lang="it-IT" sz="2000" dirty="0" smtClean="0"/>
              <a:t>L’obiettivo è proteggere il patrimonio da  imprevisti e garantire benessere e serenità, anche nel futuro.</a:t>
            </a:r>
            <a:endParaRPr lang="it-IT" sz="2000" dirty="0"/>
          </a:p>
        </p:txBody>
      </p:sp>
      <p:sp>
        <p:nvSpPr>
          <p:cNvPr id="44" name="Rettangolo arrotondato 43"/>
          <p:cNvSpPr/>
          <p:nvPr/>
        </p:nvSpPr>
        <p:spPr>
          <a:xfrm>
            <a:off x="11241321" y="575215"/>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4-7</a:t>
            </a:r>
            <a:endParaRPr lang="it-IT" dirty="0"/>
          </a:p>
        </p:txBody>
      </p:sp>
      <p:sp>
        <p:nvSpPr>
          <p:cNvPr id="28" name="Rettangolo arrotondato 27"/>
          <p:cNvSpPr/>
          <p:nvPr/>
        </p:nvSpPr>
        <p:spPr>
          <a:xfrm>
            <a:off x="4281053" y="1475510"/>
            <a:ext cx="443349" cy="4433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21" name="Rettangolo 20"/>
          <p:cNvSpPr/>
          <p:nvPr/>
        </p:nvSpPr>
        <p:spPr>
          <a:xfrm>
            <a:off x="364007" y="1563004"/>
            <a:ext cx="5662726" cy="707886"/>
          </a:xfrm>
          <a:prstGeom prst="rect">
            <a:avLst/>
          </a:prstGeom>
        </p:spPr>
        <p:txBody>
          <a:bodyPr wrap="square">
            <a:spAutoFit/>
          </a:bodyPr>
          <a:lstStyle/>
          <a:p>
            <a:r>
              <a:rPr lang="it-IT" sz="2000" b="1" dirty="0" smtClean="0"/>
              <a:t>Obiettivi diversi</a:t>
            </a:r>
          </a:p>
          <a:p>
            <a:r>
              <a:rPr lang="it-IT" sz="2000" b="1" dirty="0" smtClean="0"/>
              <a:t>Strategie di gestione diverse</a:t>
            </a:r>
            <a:endParaRPr lang="it-IT" sz="2000" dirty="0" smtClean="0"/>
          </a:p>
        </p:txBody>
      </p:sp>
      <p:sp>
        <p:nvSpPr>
          <p:cNvPr id="23" name="Rettangolo 22"/>
          <p:cNvSpPr/>
          <p:nvPr/>
        </p:nvSpPr>
        <p:spPr>
          <a:xfrm>
            <a:off x="433279" y="2546685"/>
            <a:ext cx="5662726" cy="707886"/>
          </a:xfrm>
          <a:prstGeom prst="rect">
            <a:avLst/>
          </a:prstGeom>
        </p:spPr>
        <p:txBody>
          <a:bodyPr wrap="square">
            <a:spAutoFit/>
          </a:bodyPr>
          <a:lstStyle/>
          <a:p>
            <a:r>
              <a:rPr lang="it-IT" sz="2000" b="1" dirty="0" smtClean="0"/>
              <a:t>Quale propensione al rischio?</a:t>
            </a:r>
          </a:p>
          <a:p>
            <a:r>
              <a:rPr lang="it-IT" sz="2000" b="1" dirty="0" smtClean="0"/>
              <a:t>Quali opzioni di investimento?</a:t>
            </a:r>
            <a:endParaRPr lang="it-IT" sz="2000" dirty="0" smtClean="0"/>
          </a:p>
        </p:txBody>
      </p:sp>
      <p:sp>
        <p:nvSpPr>
          <p:cNvPr id="24" name="Rettangolo arrotondato 23"/>
          <p:cNvSpPr/>
          <p:nvPr/>
        </p:nvSpPr>
        <p:spPr>
          <a:xfrm>
            <a:off x="4433453" y="2583882"/>
            <a:ext cx="443349" cy="44334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Tree>
    <p:extLst>
      <p:ext uri="{BB962C8B-B14F-4D97-AF65-F5344CB8AC3E}">
        <p14:creationId xmlns:p14="http://schemas.microsoft.com/office/powerpoint/2010/main" val="37608166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r="6702"/>
          <a:stretch>
            <a:fillRect/>
          </a:stretch>
        </p:blipFill>
        <p:spPr bwMode="auto">
          <a:xfrm>
            <a:off x="6164951" y="467833"/>
            <a:ext cx="6027050" cy="6347637"/>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questionario di profilatura  del cliente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6</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3040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0" y="2191124"/>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p>
          <a:p>
            <a:pPr algn="r"/>
            <a:r>
              <a:rPr lang="it-IT" sz="1400" dirty="0" smtClean="0"/>
              <a:t>https://www.pexels.com/photo/bird-meal-animal-squirrel-34109/</a:t>
            </a:r>
            <a:endParaRPr lang="it-IT" sz="1400" dirty="0"/>
          </a:p>
        </p:txBody>
      </p:sp>
      <p:sp>
        <p:nvSpPr>
          <p:cNvPr id="30" name="Documento 29">
            <a:extLst>
              <a:ext uri="{FF2B5EF4-FFF2-40B4-BE49-F238E27FC236}">
                <a16:creationId xmlns:a16="http://schemas.microsoft.com/office/drawing/2014/main" id="{ABB207A1-8AF5-47AB-B50D-C3D7D6AA8047}"/>
              </a:ext>
            </a:extLst>
          </p:cNvPr>
          <p:cNvSpPr>
            <a:spLocks/>
          </p:cNvSpPr>
          <p:nvPr/>
        </p:nvSpPr>
        <p:spPr>
          <a:xfrm rot="10800000">
            <a:off x="-3" y="4797652"/>
            <a:ext cx="6369169" cy="2060348"/>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CasellaDiTesto 11"/>
          <p:cNvSpPr txBox="1"/>
          <p:nvPr/>
        </p:nvSpPr>
        <p:spPr>
          <a:xfrm>
            <a:off x="0" y="589442"/>
            <a:ext cx="6338455" cy="646331"/>
          </a:xfrm>
          <a:prstGeom prst="rect">
            <a:avLst/>
          </a:prstGeom>
          <a:noFill/>
        </p:spPr>
        <p:txBody>
          <a:bodyPr wrap="square" rtlCol="0">
            <a:spAutoFit/>
          </a:bodyPr>
          <a:lstStyle/>
          <a:p>
            <a:pPr algn="ctr"/>
            <a:r>
              <a:rPr lang="it-IT" sz="3600" b="1" dirty="0" smtClean="0">
                <a:latin typeface="Tempus Sans ITC" panose="04020404030D07020202" pitchFamily="82" charset="0"/>
                <a:cs typeface="Gisha" panose="020B0502040204020203" pitchFamily="34" charset="-79"/>
              </a:rPr>
              <a:t>Importante conoscere:</a:t>
            </a:r>
            <a:endParaRPr lang="it-IT" sz="3600" dirty="0"/>
          </a:p>
        </p:txBody>
      </p:sp>
      <p:sp>
        <p:nvSpPr>
          <p:cNvPr id="50" name="Rettangolo arrotondato 49"/>
          <p:cNvSpPr/>
          <p:nvPr/>
        </p:nvSpPr>
        <p:spPr>
          <a:xfrm>
            <a:off x="8834587" y="41419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8</a:t>
            </a:r>
            <a:endParaRPr lang="it-IT" dirty="0"/>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4" name="CasellaDiTesto 13"/>
          <p:cNvSpPr txBox="1"/>
          <p:nvPr/>
        </p:nvSpPr>
        <p:spPr>
          <a:xfrm>
            <a:off x="1513139" y="3144070"/>
            <a:ext cx="3690434" cy="954107"/>
          </a:xfrm>
          <a:prstGeom prst="rect">
            <a:avLst/>
          </a:prstGeom>
          <a:noFill/>
        </p:spPr>
        <p:txBody>
          <a:bodyPr wrap="none" rtlCol="0">
            <a:spAutoFit/>
          </a:bodyPr>
          <a:lstStyle/>
          <a:p>
            <a:r>
              <a:rPr lang="it-IT" sz="2800" i="1" dirty="0" smtClean="0"/>
              <a:t>Il questionario è uno</a:t>
            </a:r>
          </a:p>
          <a:p>
            <a:r>
              <a:rPr lang="it-IT" sz="2800" i="1" dirty="0" smtClean="0"/>
              <a:t>strumento chiave</a:t>
            </a:r>
            <a:endParaRPr lang="it-IT" sz="2800" i="1" dirty="0"/>
          </a:p>
        </p:txBody>
      </p:sp>
      <p:sp>
        <p:nvSpPr>
          <p:cNvPr id="37" name="Rettangolo arrotondato 36"/>
          <p:cNvSpPr/>
          <p:nvPr/>
        </p:nvSpPr>
        <p:spPr>
          <a:xfrm>
            <a:off x="-501954" y="56015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39" name="Rettangolo arrotondato 38"/>
          <p:cNvSpPr/>
          <p:nvPr/>
        </p:nvSpPr>
        <p:spPr>
          <a:xfrm>
            <a:off x="-520851" y="1119470"/>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40" name="Rettangolo arrotondato 39"/>
          <p:cNvSpPr/>
          <p:nvPr/>
        </p:nvSpPr>
        <p:spPr>
          <a:xfrm>
            <a:off x="-520851" y="171114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a:t>
            </a:r>
            <a:endParaRPr lang="it-IT" dirty="0"/>
          </a:p>
        </p:txBody>
      </p:sp>
      <p:sp>
        <p:nvSpPr>
          <p:cNvPr id="52" name="Rettangolo arrotondato 51"/>
          <p:cNvSpPr/>
          <p:nvPr/>
        </p:nvSpPr>
        <p:spPr>
          <a:xfrm>
            <a:off x="4468091" y="2826327"/>
            <a:ext cx="831274" cy="39798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28" name="CasellaDiTesto 27"/>
          <p:cNvSpPr txBox="1"/>
          <p:nvPr/>
        </p:nvSpPr>
        <p:spPr>
          <a:xfrm>
            <a:off x="1" y="1259834"/>
            <a:ext cx="6151418" cy="954107"/>
          </a:xfrm>
          <a:prstGeom prst="rect">
            <a:avLst/>
          </a:prstGeom>
          <a:noFill/>
        </p:spPr>
        <p:txBody>
          <a:bodyPr wrap="square" rtlCol="0">
            <a:spAutoFit/>
          </a:bodyPr>
          <a:lstStyle/>
          <a:p>
            <a:pPr algn="ctr"/>
            <a:r>
              <a:rPr lang="it-IT" sz="2800" i="1" dirty="0" smtClean="0"/>
              <a:t>le esigenze del Cliente</a:t>
            </a:r>
          </a:p>
          <a:p>
            <a:pPr algn="ctr"/>
            <a:r>
              <a:rPr lang="it-IT" sz="2800" i="1" dirty="0" smtClean="0"/>
              <a:t>la sua tolleranza del rischio</a:t>
            </a:r>
            <a:endParaRPr lang="it-IT" sz="2800" i="1" dirty="0"/>
          </a:p>
        </p:txBody>
      </p:sp>
      <p:pic>
        <p:nvPicPr>
          <p:cNvPr id="29" name="Immagine 28">
            <a:extLst>
              <a:ext uri="{FF2B5EF4-FFF2-40B4-BE49-F238E27FC236}">
                <a16:creationId xmlns:a16="http://schemas.microsoft.com/office/drawing/2014/main" id="{13904BB8-96F9-4621-B46D-8161FF91F80C}"/>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rot="2055999">
            <a:off x="1112373" y="4213884"/>
            <a:ext cx="487093" cy="649457"/>
          </a:xfrm>
          <a:prstGeom prst="rect">
            <a:avLst/>
          </a:prstGeom>
        </p:spPr>
      </p:pic>
      <p:sp>
        <p:nvSpPr>
          <p:cNvPr id="32" name="CasellaDiTesto 31"/>
          <p:cNvSpPr txBox="1"/>
          <p:nvPr/>
        </p:nvSpPr>
        <p:spPr>
          <a:xfrm>
            <a:off x="90054" y="5043716"/>
            <a:ext cx="6338455" cy="523220"/>
          </a:xfrm>
          <a:prstGeom prst="rect">
            <a:avLst/>
          </a:prstGeom>
          <a:noFill/>
        </p:spPr>
        <p:txBody>
          <a:bodyPr wrap="square" rtlCol="0">
            <a:spAutoFit/>
          </a:bodyPr>
          <a:lstStyle/>
          <a:p>
            <a:pPr algn="ctr"/>
            <a:r>
              <a:rPr lang="it-IT" sz="2800" b="1" dirty="0" smtClean="0">
                <a:latin typeface="Tempus Sans ITC" panose="04020404030D07020202" pitchFamily="82" charset="0"/>
                <a:cs typeface="Gisha" panose="020B0502040204020203" pitchFamily="34" charset="-79"/>
              </a:rPr>
              <a:t>Profilo di rischio</a:t>
            </a:r>
            <a:endParaRPr lang="it-IT" sz="2800" dirty="0"/>
          </a:p>
        </p:txBody>
      </p:sp>
      <p:sp>
        <p:nvSpPr>
          <p:cNvPr id="34" name="Freccia in giù 33"/>
          <p:cNvSpPr/>
          <p:nvPr/>
        </p:nvSpPr>
        <p:spPr>
          <a:xfrm>
            <a:off x="2847109" y="5631870"/>
            <a:ext cx="706582" cy="3532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CasellaDiTesto 34"/>
          <p:cNvSpPr txBox="1"/>
          <p:nvPr/>
        </p:nvSpPr>
        <p:spPr>
          <a:xfrm>
            <a:off x="93599" y="6070892"/>
            <a:ext cx="6338455" cy="523220"/>
          </a:xfrm>
          <a:prstGeom prst="rect">
            <a:avLst/>
          </a:prstGeom>
          <a:noFill/>
        </p:spPr>
        <p:txBody>
          <a:bodyPr wrap="square" rtlCol="0">
            <a:spAutoFit/>
          </a:bodyPr>
          <a:lstStyle/>
          <a:p>
            <a:pPr algn="ctr"/>
            <a:r>
              <a:rPr lang="it-IT" sz="2800" b="1" dirty="0" smtClean="0">
                <a:latin typeface="Tempus Sans ITC" panose="04020404030D07020202" pitchFamily="82" charset="0"/>
                <a:cs typeface="Gisha" panose="020B0502040204020203" pitchFamily="34" charset="-79"/>
              </a:rPr>
              <a:t>Gestione della relazione e del portafoglio</a:t>
            </a:r>
            <a:endParaRPr lang="it-IT" sz="2800" dirty="0"/>
          </a:p>
        </p:txBody>
      </p:sp>
      <p:sp>
        <p:nvSpPr>
          <p:cNvPr id="36" name="Rettangolo arrotondato 35"/>
          <p:cNvSpPr/>
          <p:nvPr/>
        </p:nvSpPr>
        <p:spPr>
          <a:xfrm>
            <a:off x="4875671" y="5025920"/>
            <a:ext cx="504403" cy="39668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a:t>
            </a:r>
            <a:endParaRPr lang="it-IT" dirty="0"/>
          </a:p>
        </p:txBody>
      </p:sp>
      <p:sp>
        <p:nvSpPr>
          <p:cNvPr id="42" name="Rettangolo arrotondato 41"/>
          <p:cNvSpPr/>
          <p:nvPr/>
        </p:nvSpPr>
        <p:spPr>
          <a:xfrm>
            <a:off x="361507" y="5691104"/>
            <a:ext cx="404037" cy="32692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7</a:t>
            </a:r>
            <a:endParaRPr lang="it-IT" dirty="0"/>
          </a:p>
        </p:txBody>
      </p:sp>
      <p:sp>
        <p:nvSpPr>
          <p:cNvPr id="43" name="CasellaDiTesto 42">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pic>
        <p:nvPicPr>
          <p:cNvPr id="44" name="Immagine 43">
            <a:extLst>
              <a:ext uri="{FF2B5EF4-FFF2-40B4-BE49-F238E27FC236}">
                <a16:creationId xmlns:a16="http://schemas.microsoft.com/office/drawing/2014/main" id="{088C000B-1634-4045-A4B4-8C7E9B4922A4}"/>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434416" y="3306274"/>
            <a:ext cx="758090" cy="758090"/>
          </a:xfrm>
          <a:prstGeom prst="rect">
            <a:avLst/>
          </a:prstGeom>
        </p:spPr>
      </p:pic>
      <p:pic>
        <p:nvPicPr>
          <p:cNvPr id="31" name="Picture 6" descr="Immagine correlata"/>
          <p:cNvPicPr>
            <a:picLocks noChangeAspect="1" noChangeArrowheads="1"/>
          </p:cNvPicPr>
          <p:nvPr/>
        </p:nvPicPr>
        <p:blipFill>
          <a:blip r:embed="rId6" cstate="print">
            <a:lum bright="70000" contrast="-70000"/>
            <a:extLst>
              <a:ext uri="{28A0092B-C50C-407E-A947-70E740481C1C}">
                <a14:useLocalDpi xmlns:a14="http://schemas.microsoft.com/office/drawing/2010/main" val="0"/>
              </a:ext>
            </a:extLst>
          </a:blip>
          <a:srcRect/>
          <a:stretch>
            <a:fillRect/>
          </a:stretch>
        </p:blipFill>
        <p:spPr bwMode="auto">
          <a:xfrm>
            <a:off x="642355" y="3538850"/>
            <a:ext cx="676830" cy="692662"/>
          </a:xfrm>
          <a:prstGeom prst="rect">
            <a:avLst/>
          </a:prstGeom>
          <a:noFill/>
          <a:ln w="38100">
            <a:noFill/>
          </a:ln>
          <a:extLst>
            <a:ext uri="{909E8E84-426E-40DD-AFC4-6F175D3DCCD1}">
              <a14:hiddenFill xmlns:a14="http://schemas.microsoft.com/office/drawing/2010/main">
                <a:solidFill>
                  <a:srgbClr val="FFFFFF"/>
                </a:solidFill>
              </a14:hiddenFill>
            </a:ext>
          </a:extLst>
        </p:spPr>
      </p:pic>
      <p:sp>
        <p:nvSpPr>
          <p:cNvPr id="33" name="Rettangolo arrotondato 32"/>
          <p:cNvSpPr/>
          <p:nvPr/>
        </p:nvSpPr>
        <p:spPr>
          <a:xfrm>
            <a:off x="290946" y="4329545"/>
            <a:ext cx="436418" cy="39485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4</a:t>
            </a:r>
            <a:endParaRPr lang="it-IT" dirty="0"/>
          </a:p>
        </p:txBody>
      </p:sp>
    </p:spTree>
    <p:extLst>
      <p:ext uri="{BB962C8B-B14F-4D97-AF65-F5344CB8AC3E}">
        <p14:creationId xmlns:p14="http://schemas.microsoft.com/office/powerpoint/2010/main" val="7014091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magine 21"/>
          <p:cNvPicPr>
            <a:picLocks noChangeAspect="1"/>
          </p:cNvPicPr>
          <p:nvPr/>
        </p:nvPicPr>
        <p:blipFill>
          <a:blip r:embed="rId3"/>
          <a:stretch>
            <a:fillRect/>
          </a:stretch>
        </p:blipFill>
        <p:spPr>
          <a:xfrm>
            <a:off x="0" y="3340526"/>
            <a:ext cx="5954233" cy="3515095"/>
          </a:xfrm>
          <a:prstGeom prst="rect">
            <a:avLst/>
          </a:prstGeom>
        </p:spPr>
      </p:pic>
      <p:sp>
        <p:nvSpPr>
          <p:cNvPr id="12" name="Documento 11"/>
          <p:cNvSpPr/>
          <p:nvPr/>
        </p:nvSpPr>
        <p:spPr>
          <a:xfrm>
            <a:off x="-13525" y="338554"/>
            <a:ext cx="5991424" cy="3700322"/>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7</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Il profilo di rischio del cliente</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r>
              <a:rPr lang="it-IT" b="1" dirty="0"/>
              <a:t>Note sviluppo</a:t>
            </a:r>
          </a:p>
          <a:p>
            <a:endParaRPr lang="it-IT" b="1" dirty="0"/>
          </a:p>
          <a:p>
            <a:r>
              <a:rPr lang="it-IT" b="1" dirty="0" smtClean="0"/>
              <a:t>Immagini</a:t>
            </a:r>
          </a:p>
          <a:p>
            <a:r>
              <a:rPr lang="it-IT" b="1" dirty="0" smtClean="0"/>
              <a:t>https://pixabay.com/it/sabbia-beach-ocean-acqua-impronte-937387/</a:t>
            </a:r>
            <a:endParaRPr lang="it-IT" b="1" dirty="0"/>
          </a:p>
        </p:txBody>
      </p:sp>
      <p:sp>
        <p:nvSpPr>
          <p:cNvPr id="39" name="Rettangolo arrotondato 38"/>
          <p:cNvSpPr/>
          <p:nvPr/>
        </p:nvSpPr>
        <p:spPr>
          <a:xfrm>
            <a:off x="3804663" y="44359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2" name="Rettangolo 1"/>
          <p:cNvSpPr/>
          <p:nvPr/>
        </p:nvSpPr>
        <p:spPr>
          <a:xfrm>
            <a:off x="375916" y="1434909"/>
            <a:ext cx="5483803" cy="830997"/>
          </a:xfrm>
          <a:prstGeom prst="rect">
            <a:avLst/>
          </a:prstGeom>
        </p:spPr>
        <p:txBody>
          <a:bodyPr wrap="square">
            <a:spAutoFit/>
          </a:bodyPr>
          <a:lstStyle/>
          <a:p>
            <a:r>
              <a:rPr lang="it-IT" sz="2400" dirty="0" smtClean="0">
                <a:cs typeface="Arial" charset="0"/>
              </a:rPr>
              <a:t>Esperienza del cliente negli investimenti</a:t>
            </a:r>
          </a:p>
        </p:txBody>
      </p:sp>
      <p:sp>
        <p:nvSpPr>
          <p:cNvPr id="34" name="Rettangolo arrotondato 33"/>
          <p:cNvSpPr/>
          <p:nvPr/>
        </p:nvSpPr>
        <p:spPr>
          <a:xfrm>
            <a:off x="5256006" y="650774"/>
            <a:ext cx="500557" cy="28683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9" name="Rettangolo 18"/>
          <p:cNvSpPr/>
          <p:nvPr/>
        </p:nvSpPr>
        <p:spPr>
          <a:xfrm>
            <a:off x="492523" y="3149488"/>
            <a:ext cx="4440687" cy="461665"/>
          </a:xfrm>
          <a:prstGeom prst="rect">
            <a:avLst/>
          </a:prstGeom>
        </p:spPr>
        <p:txBody>
          <a:bodyPr wrap="square">
            <a:spAutoFit/>
          </a:bodyPr>
          <a:lstStyle/>
          <a:p>
            <a:r>
              <a:rPr lang="it-IT" sz="2400" dirty="0" smtClean="0">
                <a:cs typeface="Arial" charset="0"/>
              </a:rPr>
              <a:t>Dinamica entrate-uscite</a:t>
            </a:r>
          </a:p>
        </p:txBody>
      </p:sp>
      <p:sp>
        <p:nvSpPr>
          <p:cNvPr id="6" name="CasellaDiTesto 5"/>
          <p:cNvSpPr txBox="1"/>
          <p:nvPr/>
        </p:nvSpPr>
        <p:spPr>
          <a:xfrm>
            <a:off x="6571329" y="754482"/>
            <a:ext cx="5203669" cy="461665"/>
          </a:xfrm>
          <a:prstGeom prst="rect">
            <a:avLst/>
          </a:prstGeom>
          <a:noFill/>
        </p:spPr>
        <p:txBody>
          <a:bodyPr wrap="none" rtlCol="0">
            <a:spAutoFit/>
          </a:bodyPr>
          <a:lstStyle/>
          <a:p>
            <a:pPr algn="ctr"/>
            <a:r>
              <a:rPr lang="it-IT" sz="2400" b="1" dirty="0" smtClean="0"/>
              <a:t>…Completano il profilo di rischio:</a:t>
            </a:r>
          </a:p>
        </p:txBody>
      </p:sp>
      <p:sp>
        <p:nvSpPr>
          <p:cNvPr id="31" name="Goccia 30">
            <a:extLst>
              <a:ext uri="{FF2B5EF4-FFF2-40B4-BE49-F238E27FC236}">
                <a16:creationId xmlns:a16="http://schemas.microsoft.com/office/drawing/2014/main" id="{ED34B437-BD07-4240-B46E-68949A03EE44}"/>
              </a:ext>
            </a:extLst>
          </p:cNvPr>
          <p:cNvSpPr/>
          <p:nvPr/>
        </p:nvSpPr>
        <p:spPr>
          <a:xfrm rot="1905374">
            <a:off x="6307326" y="1608979"/>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2" name="Goccia 31">
            <a:extLst>
              <a:ext uri="{FF2B5EF4-FFF2-40B4-BE49-F238E27FC236}">
                <a16:creationId xmlns:a16="http://schemas.microsoft.com/office/drawing/2014/main" id="{ED34B437-BD07-4240-B46E-68949A03EE44}"/>
              </a:ext>
            </a:extLst>
          </p:cNvPr>
          <p:cNvSpPr/>
          <p:nvPr/>
        </p:nvSpPr>
        <p:spPr>
          <a:xfrm rot="1905374">
            <a:off x="6322395" y="263567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4" name="Rettangolo arrotondato 43"/>
          <p:cNvSpPr/>
          <p:nvPr/>
        </p:nvSpPr>
        <p:spPr>
          <a:xfrm>
            <a:off x="11241321" y="1215670"/>
            <a:ext cx="541970" cy="46765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5</a:t>
            </a:r>
            <a:endParaRPr lang="it-IT" dirty="0"/>
          </a:p>
        </p:txBody>
      </p:sp>
      <p:sp>
        <p:nvSpPr>
          <p:cNvPr id="45" name="Rettangolo arrotondato 44"/>
          <p:cNvSpPr/>
          <p:nvPr/>
        </p:nvSpPr>
        <p:spPr>
          <a:xfrm>
            <a:off x="10685049" y="3100603"/>
            <a:ext cx="931987" cy="51543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6-9</a:t>
            </a:r>
            <a:endParaRPr lang="it-IT" dirty="0"/>
          </a:p>
        </p:txBody>
      </p:sp>
      <p:sp>
        <p:nvSpPr>
          <p:cNvPr id="29" name="Rettangolo 28"/>
          <p:cNvSpPr/>
          <p:nvPr/>
        </p:nvSpPr>
        <p:spPr>
          <a:xfrm>
            <a:off x="445188" y="2397807"/>
            <a:ext cx="5483803" cy="461665"/>
          </a:xfrm>
          <a:prstGeom prst="rect">
            <a:avLst/>
          </a:prstGeom>
        </p:spPr>
        <p:txBody>
          <a:bodyPr wrap="square">
            <a:spAutoFit/>
          </a:bodyPr>
          <a:lstStyle/>
          <a:p>
            <a:r>
              <a:rPr lang="it-IT" sz="2400" dirty="0" smtClean="0">
                <a:cs typeface="Arial" charset="0"/>
              </a:rPr>
              <a:t>Reddito e ricchezza</a:t>
            </a:r>
          </a:p>
        </p:txBody>
      </p:sp>
      <p:sp>
        <p:nvSpPr>
          <p:cNvPr id="35" name="Rettangolo 34"/>
          <p:cNvSpPr/>
          <p:nvPr/>
        </p:nvSpPr>
        <p:spPr>
          <a:xfrm>
            <a:off x="6708197" y="1658513"/>
            <a:ext cx="5483803" cy="461665"/>
          </a:xfrm>
          <a:prstGeom prst="rect">
            <a:avLst/>
          </a:prstGeom>
        </p:spPr>
        <p:txBody>
          <a:bodyPr wrap="square">
            <a:spAutoFit/>
          </a:bodyPr>
          <a:lstStyle/>
          <a:p>
            <a:r>
              <a:rPr lang="it-IT" sz="2400" dirty="0" smtClean="0">
                <a:cs typeface="Arial" charset="0"/>
              </a:rPr>
              <a:t>Personalità e inclinazioni individuali</a:t>
            </a:r>
          </a:p>
        </p:txBody>
      </p:sp>
      <p:sp>
        <p:nvSpPr>
          <p:cNvPr id="36" name="Rettangolo 35"/>
          <p:cNvSpPr/>
          <p:nvPr/>
        </p:nvSpPr>
        <p:spPr>
          <a:xfrm>
            <a:off x="6714422" y="2517501"/>
            <a:ext cx="5483803" cy="461665"/>
          </a:xfrm>
          <a:prstGeom prst="rect">
            <a:avLst/>
          </a:prstGeom>
        </p:spPr>
        <p:txBody>
          <a:bodyPr wrap="square">
            <a:spAutoFit/>
          </a:bodyPr>
          <a:lstStyle/>
          <a:p>
            <a:r>
              <a:rPr lang="it-IT" sz="2400" dirty="0" smtClean="0">
                <a:cs typeface="Arial" charset="0"/>
              </a:rPr>
              <a:t>Genere</a:t>
            </a:r>
          </a:p>
        </p:txBody>
      </p:sp>
      <p:sp>
        <p:nvSpPr>
          <p:cNvPr id="37" name="Rettangolo 36"/>
          <p:cNvSpPr/>
          <p:nvPr/>
        </p:nvSpPr>
        <p:spPr>
          <a:xfrm>
            <a:off x="6742130" y="3376489"/>
            <a:ext cx="5483803" cy="461665"/>
          </a:xfrm>
          <a:prstGeom prst="rect">
            <a:avLst/>
          </a:prstGeom>
        </p:spPr>
        <p:txBody>
          <a:bodyPr wrap="square">
            <a:spAutoFit/>
          </a:bodyPr>
          <a:lstStyle/>
          <a:p>
            <a:r>
              <a:rPr lang="it-IT" sz="2400" dirty="0" smtClean="0">
                <a:cs typeface="Arial" charset="0"/>
              </a:rPr>
              <a:t>Cultura finanziaria</a:t>
            </a:r>
          </a:p>
        </p:txBody>
      </p:sp>
      <p:sp>
        <p:nvSpPr>
          <p:cNvPr id="40" name="Goccia 39">
            <a:extLst>
              <a:ext uri="{FF2B5EF4-FFF2-40B4-BE49-F238E27FC236}">
                <a16:creationId xmlns:a16="http://schemas.microsoft.com/office/drawing/2014/main" id="{ED34B437-BD07-4240-B46E-68949A03EE44}"/>
              </a:ext>
            </a:extLst>
          </p:cNvPr>
          <p:cNvSpPr/>
          <p:nvPr/>
        </p:nvSpPr>
        <p:spPr>
          <a:xfrm rot="1905374">
            <a:off x="6308539" y="3515442"/>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1" name="Rettangolo 40"/>
          <p:cNvSpPr/>
          <p:nvPr/>
        </p:nvSpPr>
        <p:spPr>
          <a:xfrm>
            <a:off x="6852967" y="4297824"/>
            <a:ext cx="5297470" cy="1200329"/>
          </a:xfrm>
          <a:prstGeom prst="rect">
            <a:avLst/>
          </a:prstGeom>
        </p:spPr>
        <p:txBody>
          <a:bodyPr wrap="square">
            <a:spAutoFit/>
          </a:bodyPr>
          <a:lstStyle/>
          <a:p>
            <a:r>
              <a:rPr lang="it-IT" sz="2400" dirty="0" smtClean="0">
                <a:cs typeface="Arial" charset="0"/>
              </a:rPr>
              <a:t>Riposta emotiva</a:t>
            </a:r>
            <a:br>
              <a:rPr lang="it-IT" sz="2400" dirty="0" smtClean="0">
                <a:cs typeface="Arial" charset="0"/>
              </a:rPr>
            </a:br>
            <a:r>
              <a:rPr lang="it-IT" sz="2400" dirty="0" smtClean="0">
                <a:cs typeface="Arial" charset="0"/>
              </a:rPr>
              <a:t>all’andamento dell’economia e della Borsa</a:t>
            </a:r>
          </a:p>
        </p:txBody>
      </p:sp>
      <p:sp>
        <p:nvSpPr>
          <p:cNvPr id="42" name="Goccia 41">
            <a:extLst>
              <a:ext uri="{FF2B5EF4-FFF2-40B4-BE49-F238E27FC236}">
                <a16:creationId xmlns:a16="http://schemas.microsoft.com/office/drawing/2014/main" id="{ED34B437-BD07-4240-B46E-68949A03EE44}"/>
              </a:ext>
            </a:extLst>
          </p:cNvPr>
          <p:cNvSpPr/>
          <p:nvPr/>
        </p:nvSpPr>
        <p:spPr>
          <a:xfrm rot="1905374">
            <a:off x="6377811" y="4353648"/>
            <a:ext cx="263725" cy="274338"/>
          </a:xfrm>
          <a:prstGeom prst="teardrop">
            <a:avLst>
              <a:gd name="adj" fmla="val 102018"/>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9" name="Goccia 48">
            <a:extLst>
              <a:ext uri="{FF2B5EF4-FFF2-40B4-BE49-F238E27FC236}">
                <a16:creationId xmlns:a16="http://schemas.microsoft.com/office/drawing/2014/main" id="{ED34B437-BD07-4240-B46E-68949A03EE44}"/>
              </a:ext>
            </a:extLst>
          </p:cNvPr>
          <p:cNvSpPr/>
          <p:nvPr/>
        </p:nvSpPr>
        <p:spPr>
          <a:xfrm rot="1905374">
            <a:off x="52452" y="1532786"/>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0" name="Goccia 49">
            <a:extLst>
              <a:ext uri="{FF2B5EF4-FFF2-40B4-BE49-F238E27FC236}">
                <a16:creationId xmlns:a16="http://schemas.microsoft.com/office/drawing/2014/main" id="{ED34B437-BD07-4240-B46E-68949A03EE44}"/>
              </a:ext>
            </a:extLst>
          </p:cNvPr>
          <p:cNvSpPr/>
          <p:nvPr/>
        </p:nvSpPr>
        <p:spPr>
          <a:xfrm rot="1905374">
            <a:off x="121724" y="2516466"/>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id="{ED34B437-BD07-4240-B46E-68949A03EE44}"/>
              </a:ext>
            </a:extLst>
          </p:cNvPr>
          <p:cNvSpPr/>
          <p:nvPr/>
        </p:nvSpPr>
        <p:spPr>
          <a:xfrm rot="1905374">
            <a:off x="170214" y="3271544"/>
            <a:ext cx="263725" cy="274338"/>
          </a:xfrm>
          <a:prstGeom prst="teardrop">
            <a:avLst>
              <a:gd name="adj" fmla="val 102018"/>
            </a:avLst>
          </a:prstGeom>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2" name="Rettangolo 51"/>
          <p:cNvSpPr/>
          <p:nvPr/>
        </p:nvSpPr>
        <p:spPr>
          <a:xfrm>
            <a:off x="-41565" y="662575"/>
            <a:ext cx="6017063" cy="830997"/>
          </a:xfrm>
          <a:prstGeom prst="rect">
            <a:avLst/>
          </a:prstGeom>
        </p:spPr>
        <p:txBody>
          <a:bodyPr wrap="square">
            <a:spAutoFit/>
          </a:bodyPr>
          <a:lstStyle/>
          <a:p>
            <a:pPr algn="ctr"/>
            <a:r>
              <a:rPr lang="it-IT" sz="2400" b="1" dirty="0" smtClean="0">
                <a:cs typeface="Arial" charset="0"/>
              </a:rPr>
              <a:t>Scegliere finalità e durata</a:t>
            </a:r>
            <a:br>
              <a:rPr lang="it-IT" sz="2400" b="1" dirty="0" smtClean="0">
                <a:cs typeface="Arial" charset="0"/>
              </a:rPr>
            </a:br>
            <a:r>
              <a:rPr lang="it-IT" sz="2400" b="1" dirty="0" smtClean="0">
                <a:cs typeface="Arial" charset="0"/>
              </a:rPr>
              <a:t>dell’investimento…</a:t>
            </a:r>
          </a:p>
        </p:txBody>
      </p:sp>
      <p:sp>
        <p:nvSpPr>
          <p:cNvPr id="53" name="Rettangolo arrotondato 52"/>
          <p:cNvSpPr/>
          <p:nvPr/>
        </p:nvSpPr>
        <p:spPr>
          <a:xfrm>
            <a:off x="4764167" y="1985321"/>
            <a:ext cx="930051" cy="59162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2-4</a:t>
            </a:r>
            <a:endParaRPr lang="it-IT" dirty="0"/>
          </a:p>
        </p:txBody>
      </p:sp>
    </p:spTree>
    <p:extLst>
      <p:ext uri="{BB962C8B-B14F-4D97-AF65-F5344CB8AC3E}">
        <p14:creationId xmlns:p14="http://schemas.microsoft.com/office/powerpoint/2010/main" val="166054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p:cNvSpPr>
            <a:spLocks noGrp="1"/>
          </p:cNvSpPr>
          <p:nvPr>
            <p:ph type="body" sz="quarter" idx="11"/>
          </p:nvPr>
        </p:nvSpPr>
        <p:spPr/>
        <p:txBody>
          <a:bodyPr>
            <a:normAutofit fontScale="92500" lnSpcReduction="20000"/>
          </a:bodyPr>
          <a:lstStyle/>
          <a:p>
            <a:r>
              <a:rPr lang="it-IT" dirty="0"/>
              <a:t>Gli attacchi informatici nella storia</a:t>
            </a:r>
          </a:p>
        </p:txBody>
      </p:sp>
      <p:cxnSp>
        <p:nvCxnSpPr>
          <p:cNvPr id="127" name="OTLSHAPE_M_f8ce024184224652bbf3050456bd997a_Connector10"/>
          <p:cNvCxnSpPr>
            <a:stCxn id="91" idx="0"/>
            <a:endCxn id="112" idx="3"/>
          </p:cNvCxnSpPr>
          <p:nvPr>
            <p:custDataLst>
              <p:tags r:id="rId1"/>
            </p:custDataLst>
          </p:nvPr>
        </p:nvCxnSpPr>
        <p:spPr>
          <a:xfrm flipV="1">
            <a:off x="5019885" y="4106601"/>
            <a:ext cx="9852" cy="498998"/>
          </a:xfrm>
          <a:prstGeom prst="line">
            <a:avLst/>
          </a:prstGeom>
          <a:ln w="6350" cap="flat" cmpd="sng" algn="ctr">
            <a:solidFill>
              <a:srgbClr val="4F81BD">
                <a:alpha val="49804"/>
              </a:srgbClr>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8" name="Rettangolo 127">
            <a:extLst>
              <a:ext uri="{FF2B5EF4-FFF2-40B4-BE49-F238E27FC236}">
                <a16:creationId xmlns:a16="http://schemas.microsoft.com/office/drawing/2014/main" id="{048A20EE-898C-45AD-BBC6-70B473489B8A}"/>
              </a:ext>
            </a:extLst>
          </p:cNvPr>
          <p:cNvSpPr/>
          <p:nvPr/>
        </p:nvSpPr>
        <p:spPr>
          <a:xfrm>
            <a:off x="-15240" y="17728"/>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9"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smtClean="0">
                <a:solidFill>
                  <a:schemeClr val="tx1"/>
                </a:solidFill>
                <a:latin typeface="Microsoft Yi Baiti" panose="03000500000000000000" pitchFamily="66" charset="0"/>
                <a:ea typeface="Microsoft Yi Baiti" panose="03000500000000000000" pitchFamily="66" charset="0"/>
              </a:rPr>
              <a:t>L’</a:t>
            </a:r>
            <a:r>
              <a:rPr lang="it-IT" sz="3200" dirty="0" err="1" smtClean="0">
                <a:solidFill>
                  <a:schemeClr val="tx1"/>
                </a:solidFill>
                <a:latin typeface="Microsoft Yi Baiti" panose="03000500000000000000" pitchFamily="66" charset="0"/>
                <a:ea typeface="Microsoft Yi Baiti" panose="03000500000000000000" pitchFamily="66" charset="0"/>
              </a:rPr>
              <a:t>asset</a:t>
            </a:r>
            <a:r>
              <a:rPr lang="it-IT" sz="3200" dirty="0" smtClean="0">
                <a:solidFill>
                  <a:schemeClr val="tx1"/>
                </a:solidFill>
                <a:latin typeface="Microsoft Yi Baiti" panose="03000500000000000000" pitchFamily="66" charset="0"/>
                <a:ea typeface="Microsoft Yi Baiti" panose="03000500000000000000" pitchFamily="66" charset="0"/>
              </a:rPr>
              <a:t> </a:t>
            </a:r>
            <a:r>
              <a:rPr lang="it-IT" sz="3200" dirty="0" err="1" smtClean="0">
                <a:solidFill>
                  <a:schemeClr val="tx1"/>
                </a:solidFill>
                <a:latin typeface="Microsoft Yi Baiti" panose="03000500000000000000" pitchFamily="66" charset="0"/>
                <a:ea typeface="Microsoft Yi Baiti" panose="03000500000000000000" pitchFamily="66" charset="0"/>
              </a:rPr>
              <a:t>allocation</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0" name="Rettangolo 129"/>
          <p:cNvSpPr/>
          <p:nvPr/>
        </p:nvSpPr>
        <p:spPr>
          <a:xfrm>
            <a:off x="1145879" y="778163"/>
            <a:ext cx="9204915" cy="461665"/>
          </a:xfrm>
          <a:prstGeom prst="rect">
            <a:avLst/>
          </a:prstGeom>
        </p:spPr>
        <p:txBody>
          <a:bodyPr wrap="square">
            <a:spAutoFit/>
          </a:bodyPr>
          <a:lstStyle/>
          <a:p>
            <a:pPr algn="ctr"/>
            <a:r>
              <a:rPr lang="it-IT" sz="2400" b="1" dirty="0" smtClean="0">
                <a:latin typeface="Tempus Sans ITC" panose="04020404030D07020202" pitchFamily="82" charset="0"/>
                <a:cs typeface="Gisha" panose="020B0502040204020203" pitchFamily="34" charset="-79"/>
              </a:rPr>
              <a:t>Quali opzioni di investimento sono disponibili?</a:t>
            </a:r>
            <a:endParaRPr lang="it-IT" sz="2400" b="1" dirty="0">
              <a:latin typeface="Tempus Sans ITC" panose="04020404030D07020202" pitchFamily="82" charset="0"/>
              <a:cs typeface="Gisha" panose="020B0502040204020203" pitchFamily="34" charset="-79"/>
            </a:endParaRPr>
          </a:p>
        </p:txBody>
      </p:sp>
      <p:sp>
        <p:nvSpPr>
          <p:cNvPr id="131" name="Rettangolo arrotondato 13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Immagine</a:t>
            </a:r>
            <a:r>
              <a:rPr lang="it-IT" sz="1400" dirty="0"/>
              <a:t> </a:t>
            </a:r>
            <a:endParaRPr lang="it-IT" sz="1400" dirty="0" smtClean="0"/>
          </a:p>
          <a:p>
            <a:endParaRPr lang="it-IT" sz="1400" dirty="0"/>
          </a:p>
        </p:txBody>
      </p:sp>
      <p:pic>
        <p:nvPicPr>
          <p:cNvPr id="132" name="Immagine 131">
            <a:extLst>
              <a:ext uri="{FF2B5EF4-FFF2-40B4-BE49-F238E27FC236}">
                <a16:creationId xmlns:a16="http://schemas.microsoft.com/office/drawing/2014/main" id="{088C000B-1634-4045-A4B4-8C7E9B4922A4}"/>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810405" y="4706559"/>
            <a:ext cx="758090" cy="758090"/>
          </a:xfrm>
          <a:prstGeom prst="rect">
            <a:avLst/>
          </a:prstGeom>
        </p:spPr>
      </p:pic>
      <p:sp>
        <p:nvSpPr>
          <p:cNvPr id="142" name="Rettangolo arrotondato 141"/>
          <p:cNvSpPr/>
          <p:nvPr/>
        </p:nvSpPr>
        <p:spPr>
          <a:xfrm>
            <a:off x="1451537" y="788759"/>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2</a:t>
            </a:r>
            <a:endParaRPr lang="it-IT" dirty="0"/>
          </a:p>
        </p:txBody>
      </p:sp>
      <p:sp>
        <p:nvSpPr>
          <p:cNvPr id="143" name="Rettangolo arrotondato 142"/>
          <p:cNvSpPr/>
          <p:nvPr/>
        </p:nvSpPr>
        <p:spPr>
          <a:xfrm>
            <a:off x="5845212" y="1663064"/>
            <a:ext cx="825752" cy="4566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3-5</a:t>
            </a:r>
            <a:endParaRPr lang="it-IT" dirty="0"/>
          </a:p>
        </p:txBody>
      </p:sp>
      <p:sp>
        <p:nvSpPr>
          <p:cNvPr id="145" name="CasellaDiTesto 144">
            <a:extLst>
              <a:ext uri="{FF2B5EF4-FFF2-40B4-BE49-F238E27FC236}">
                <a16:creationId xmlns:a16="http://schemas.microsoft.com/office/drawing/2014/main" id="{AF1E612F-E871-41C3-93FC-8FB6829603D9}"/>
              </a:ext>
            </a:extLst>
          </p:cNvPr>
          <p:cNvSpPr txBox="1"/>
          <p:nvPr/>
        </p:nvSpPr>
        <p:spPr>
          <a:xfrm>
            <a:off x="8659715" y="6553779"/>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
        <p:nvSpPr>
          <p:cNvPr id="133" name="CasellaDiTesto 132">
            <a:extLst>
              <a:ext uri="{FF2B5EF4-FFF2-40B4-BE49-F238E27FC236}">
                <a16:creationId xmlns:a16="http://schemas.microsoft.com/office/drawing/2014/main" id="{98A41FEB-BE46-4298-8F16-16001189BF7E}"/>
              </a:ext>
            </a:extLst>
          </p:cNvPr>
          <p:cNvSpPr txBox="1"/>
          <p:nvPr/>
        </p:nvSpPr>
        <p:spPr>
          <a:xfrm>
            <a:off x="11627140" y="0"/>
            <a:ext cx="549619"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pic>
        <p:nvPicPr>
          <p:cNvPr id="134" name="Picture 4" descr="Immagine correlata"/>
          <p:cNvPicPr>
            <a:picLocks noChangeAspect="1" noChangeArrowheads="1"/>
          </p:cNvPicPr>
          <p:nvPr/>
        </p:nvPicPr>
        <p:blipFill>
          <a:blip r:embed="rId5" cstate="print">
            <a:lum bright="70000" contrast="-70000"/>
            <a:extLst>
              <a:ext uri="{28A0092B-C50C-407E-A947-70E740481C1C}">
                <a14:useLocalDpi xmlns:a14="http://schemas.microsoft.com/office/drawing/2010/main" val="0"/>
              </a:ext>
            </a:extLst>
          </a:blip>
          <a:srcRect/>
          <a:stretch>
            <a:fillRect/>
          </a:stretch>
        </p:blipFill>
        <p:spPr bwMode="auto">
          <a:xfrm>
            <a:off x="4218704" y="2078177"/>
            <a:ext cx="3449782" cy="2701636"/>
          </a:xfrm>
          <a:prstGeom prst="rect">
            <a:avLst/>
          </a:prstGeom>
          <a:noFill/>
          <a:extLst>
            <a:ext uri="{909E8E84-426E-40DD-AFC4-6F175D3DCCD1}">
              <a14:hiddenFill xmlns:a14="http://schemas.microsoft.com/office/drawing/2010/main">
                <a:solidFill>
                  <a:srgbClr val="FFFFFF"/>
                </a:solidFill>
              </a14:hiddenFill>
            </a:ext>
          </a:extLst>
        </p:spPr>
      </p:pic>
      <p:sp>
        <p:nvSpPr>
          <p:cNvPr id="136" name="Rettangolo 135"/>
          <p:cNvSpPr/>
          <p:nvPr/>
        </p:nvSpPr>
        <p:spPr>
          <a:xfrm rot="20479920">
            <a:off x="2216718" y="2467021"/>
            <a:ext cx="3154651" cy="461665"/>
          </a:xfrm>
          <a:prstGeom prst="rect">
            <a:avLst/>
          </a:prstGeom>
          <a:solidFill>
            <a:srgbClr val="FFFFFF">
              <a:alpha val="50196"/>
            </a:srgbClr>
          </a:solidFill>
        </p:spPr>
        <p:txBody>
          <a:bodyPr wrap="square">
            <a:spAutoFit/>
          </a:bodyPr>
          <a:lstStyle/>
          <a:p>
            <a:pPr algn="ctr"/>
            <a:r>
              <a:rPr lang="it-IT" sz="2400" b="1" dirty="0" smtClean="0">
                <a:solidFill>
                  <a:srgbClr val="C00000"/>
                </a:solidFill>
                <a:latin typeface="Tempus Sans ITC" panose="04020404030D07020202" pitchFamily="82" charset="0"/>
                <a:cs typeface="Gisha" panose="020B0502040204020203" pitchFamily="34" charset="-79"/>
              </a:rPr>
              <a:t>Esigenze di liquidità</a:t>
            </a:r>
            <a:endParaRPr lang="it-IT" sz="2400" b="1" dirty="0">
              <a:solidFill>
                <a:srgbClr val="C00000"/>
              </a:solidFill>
              <a:latin typeface="Tempus Sans ITC" panose="04020404030D07020202" pitchFamily="82" charset="0"/>
              <a:cs typeface="Gisha" panose="020B0502040204020203" pitchFamily="34" charset="-79"/>
            </a:endParaRPr>
          </a:p>
        </p:txBody>
      </p:sp>
      <p:sp>
        <p:nvSpPr>
          <p:cNvPr id="137" name="Rettangolo 136"/>
          <p:cNvSpPr/>
          <p:nvPr/>
        </p:nvSpPr>
        <p:spPr>
          <a:xfrm rot="20479920">
            <a:off x="6111301" y="2158956"/>
            <a:ext cx="3179487" cy="461665"/>
          </a:xfrm>
          <a:prstGeom prst="rect">
            <a:avLst/>
          </a:prstGeom>
          <a:solidFill>
            <a:srgbClr val="FFFFFF">
              <a:alpha val="50196"/>
            </a:srgbClr>
          </a:solidFill>
        </p:spPr>
        <p:txBody>
          <a:bodyPr wrap="square">
            <a:spAutoFit/>
          </a:bodyPr>
          <a:lstStyle/>
          <a:p>
            <a:pPr algn="ctr"/>
            <a:r>
              <a:rPr lang="it-IT" sz="2400" b="1" dirty="0" smtClean="0">
                <a:solidFill>
                  <a:srgbClr val="C00000"/>
                </a:solidFill>
                <a:latin typeface="Tempus Sans ITC" panose="04020404030D07020202" pitchFamily="82" charset="0"/>
                <a:cs typeface="Gisha" panose="020B0502040204020203" pitchFamily="34" charset="-79"/>
              </a:rPr>
              <a:t> </a:t>
            </a:r>
            <a:r>
              <a:rPr lang="it-IT" sz="2400" b="1" dirty="0" err="1" smtClean="0">
                <a:solidFill>
                  <a:srgbClr val="C00000"/>
                </a:solidFill>
                <a:latin typeface="Tempus Sans ITC" panose="04020404030D07020202" pitchFamily="82" charset="0"/>
                <a:cs typeface="Gisha" panose="020B0502040204020203" pitchFamily="34" charset="-79"/>
              </a:rPr>
              <a:t>…di</a:t>
            </a:r>
            <a:r>
              <a:rPr lang="it-IT" sz="2400" b="1" dirty="0" smtClean="0">
                <a:solidFill>
                  <a:srgbClr val="C00000"/>
                </a:solidFill>
                <a:latin typeface="Tempus Sans ITC" panose="04020404030D07020202" pitchFamily="82" charset="0"/>
                <a:cs typeface="Gisha" panose="020B0502040204020203" pitchFamily="34" charset="-79"/>
              </a:rPr>
              <a:t> riserva</a:t>
            </a:r>
            <a:endParaRPr lang="it-IT" sz="2400" b="1" dirty="0">
              <a:solidFill>
                <a:srgbClr val="C00000"/>
              </a:solidFill>
              <a:latin typeface="Tempus Sans ITC" panose="04020404030D07020202" pitchFamily="82" charset="0"/>
              <a:cs typeface="Gisha" panose="020B0502040204020203" pitchFamily="34" charset="-79"/>
            </a:endParaRPr>
          </a:p>
        </p:txBody>
      </p:sp>
      <p:sp>
        <p:nvSpPr>
          <p:cNvPr id="138" name="Rettangolo 137"/>
          <p:cNvSpPr/>
          <p:nvPr/>
        </p:nvSpPr>
        <p:spPr>
          <a:xfrm rot="20479920">
            <a:off x="6690752" y="2988715"/>
            <a:ext cx="3183003" cy="830997"/>
          </a:xfrm>
          <a:prstGeom prst="rect">
            <a:avLst/>
          </a:prstGeom>
          <a:solidFill>
            <a:srgbClr val="FFFFFF">
              <a:alpha val="52157"/>
            </a:srgbClr>
          </a:solidFill>
        </p:spPr>
        <p:txBody>
          <a:bodyPr wrap="square">
            <a:spAutoFit/>
          </a:bodyPr>
          <a:lstStyle/>
          <a:p>
            <a:pPr algn="ctr"/>
            <a:r>
              <a:rPr lang="it-IT" sz="2400" b="1" dirty="0" smtClean="0">
                <a:solidFill>
                  <a:srgbClr val="C00000"/>
                </a:solidFill>
                <a:latin typeface="Tempus Sans ITC" panose="04020404030D07020202" pitchFamily="82" charset="0"/>
                <a:cs typeface="Gisha" panose="020B0502040204020203" pitchFamily="34" charset="-79"/>
              </a:rPr>
              <a:t> </a:t>
            </a:r>
            <a:r>
              <a:rPr lang="it-IT" sz="2400" b="1" dirty="0" err="1" smtClean="0">
                <a:solidFill>
                  <a:srgbClr val="C00000"/>
                </a:solidFill>
                <a:latin typeface="Tempus Sans ITC" panose="04020404030D07020202" pitchFamily="82" charset="0"/>
                <a:cs typeface="Gisha" panose="020B0502040204020203" pitchFamily="34" charset="-79"/>
              </a:rPr>
              <a:t>…di</a:t>
            </a:r>
            <a:r>
              <a:rPr lang="it-IT" sz="2400" b="1" dirty="0" smtClean="0">
                <a:solidFill>
                  <a:srgbClr val="C00000"/>
                </a:solidFill>
                <a:latin typeface="Tempus Sans ITC" panose="04020404030D07020202" pitchFamily="82" charset="0"/>
                <a:cs typeface="Gisha" panose="020B0502040204020203" pitchFamily="34" charset="-79"/>
              </a:rPr>
              <a:t> incremento del capitale</a:t>
            </a:r>
            <a:endParaRPr lang="it-IT" sz="2400" b="1" dirty="0">
              <a:solidFill>
                <a:srgbClr val="C00000"/>
              </a:solidFill>
              <a:latin typeface="Tempus Sans ITC" panose="04020404030D07020202" pitchFamily="82" charset="0"/>
              <a:cs typeface="Gisha" panose="020B0502040204020203" pitchFamily="34" charset="-79"/>
            </a:endParaRPr>
          </a:p>
        </p:txBody>
      </p:sp>
      <p:sp>
        <p:nvSpPr>
          <p:cNvPr id="140" name="Rettangolo 139"/>
          <p:cNvSpPr/>
          <p:nvPr/>
        </p:nvSpPr>
        <p:spPr>
          <a:xfrm>
            <a:off x="2805547" y="5028499"/>
            <a:ext cx="6650181" cy="1569660"/>
          </a:xfrm>
          <a:prstGeom prst="rect">
            <a:avLst/>
          </a:prstGeom>
          <a:solidFill>
            <a:schemeClr val="tx1">
              <a:lumMod val="95000"/>
              <a:alpha val="18824"/>
            </a:schemeClr>
          </a:solidFill>
        </p:spPr>
        <p:txBody>
          <a:bodyPr wrap="square">
            <a:spAutoFit/>
          </a:bodyPr>
          <a:lstStyle/>
          <a:p>
            <a:pPr algn="ctr"/>
            <a:r>
              <a:rPr lang="it-IT" sz="2400" b="1" dirty="0" err="1" smtClean="0">
                <a:solidFill>
                  <a:srgbClr val="C00000"/>
                </a:solidFill>
                <a:latin typeface="Tempus Sans ITC" panose="04020404030D07020202" pitchFamily="82" charset="0"/>
                <a:cs typeface="Gisha" panose="020B0502040204020203" pitchFamily="34" charset="-79"/>
              </a:rPr>
              <a:t>Asset</a:t>
            </a:r>
            <a:r>
              <a:rPr lang="it-IT" sz="2400" b="1" dirty="0" smtClean="0">
                <a:solidFill>
                  <a:srgbClr val="C00000"/>
                </a:solidFill>
                <a:latin typeface="Tempus Sans ITC" panose="04020404030D07020202" pitchFamily="82" charset="0"/>
                <a:cs typeface="Gisha" panose="020B0502040204020203" pitchFamily="34" charset="-79"/>
              </a:rPr>
              <a:t> </a:t>
            </a:r>
            <a:r>
              <a:rPr lang="it-IT" sz="2400" b="1" dirty="0" err="1" smtClean="0">
                <a:solidFill>
                  <a:srgbClr val="C00000"/>
                </a:solidFill>
                <a:latin typeface="Tempus Sans ITC" panose="04020404030D07020202" pitchFamily="82" charset="0"/>
                <a:cs typeface="Gisha" panose="020B0502040204020203" pitchFamily="34" charset="-79"/>
              </a:rPr>
              <a:t>allocation</a:t>
            </a:r>
            <a:r>
              <a:rPr lang="it-IT" sz="2400" b="1" dirty="0" smtClean="0">
                <a:solidFill>
                  <a:srgbClr val="C00000"/>
                </a:solidFill>
                <a:latin typeface="Tempus Sans ITC" panose="04020404030D07020202" pitchFamily="82" charset="0"/>
                <a:cs typeface="Gisha" panose="020B0502040204020203" pitchFamily="34" charset="-79"/>
              </a:rPr>
              <a:t>:</a:t>
            </a:r>
          </a:p>
          <a:p>
            <a:pPr algn="ctr"/>
            <a:endParaRPr lang="it-IT" sz="2400" b="1" dirty="0" smtClean="0">
              <a:solidFill>
                <a:srgbClr val="C00000"/>
              </a:solidFill>
              <a:latin typeface="Tempus Sans ITC" panose="04020404030D07020202" pitchFamily="82" charset="0"/>
              <a:cs typeface="Gisha" panose="020B0502040204020203" pitchFamily="34" charset="-79"/>
            </a:endParaRPr>
          </a:p>
          <a:p>
            <a:pPr algn="ctr">
              <a:buFont typeface="Wingdings" pitchFamily="2" charset="2"/>
              <a:buChar char="ü"/>
            </a:pPr>
            <a:r>
              <a:rPr lang="it-IT" sz="2400" dirty="0" smtClean="0">
                <a:solidFill>
                  <a:srgbClr val="C00000"/>
                </a:solidFill>
                <a:latin typeface="Tempus Sans ITC" panose="04020404030D07020202" pitchFamily="82" charset="0"/>
                <a:cs typeface="Gisha" panose="020B0502040204020203" pitchFamily="34" charset="-79"/>
              </a:rPr>
              <a:t>distribuire i fondi fra le varie </a:t>
            </a:r>
            <a:r>
              <a:rPr lang="it-IT" sz="2400" dirty="0" err="1" smtClean="0">
                <a:solidFill>
                  <a:srgbClr val="C00000"/>
                </a:solidFill>
                <a:latin typeface="Tempus Sans ITC" panose="04020404030D07020202" pitchFamily="82" charset="0"/>
                <a:cs typeface="Gisha" panose="020B0502040204020203" pitchFamily="34" charset="-79"/>
              </a:rPr>
              <a:t>asset</a:t>
            </a:r>
            <a:r>
              <a:rPr lang="it-IT" sz="2400" dirty="0" smtClean="0">
                <a:solidFill>
                  <a:srgbClr val="C00000"/>
                </a:solidFill>
                <a:latin typeface="Tempus Sans ITC" panose="04020404030D07020202" pitchFamily="82" charset="0"/>
                <a:cs typeface="Gisha" panose="020B0502040204020203" pitchFamily="34" charset="-79"/>
              </a:rPr>
              <a:t> </a:t>
            </a:r>
            <a:r>
              <a:rPr lang="it-IT" sz="2400" dirty="0" err="1" smtClean="0">
                <a:solidFill>
                  <a:srgbClr val="C00000"/>
                </a:solidFill>
                <a:latin typeface="Tempus Sans ITC" panose="04020404030D07020202" pitchFamily="82" charset="0"/>
                <a:cs typeface="Gisha" panose="020B0502040204020203" pitchFamily="34" charset="-79"/>
              </a:rPr>
              <a:t>class</a:t>
            </a:r>
            <a:r>
              <a:rPr lang="it-IT" sz="2400" dirty="0" smtClean="0">
                <a:solidFill>
                  <a:srgbClr val="C00000"/>
                </a:solidFill>
                <a:latin typeface="Tempus Sans ITC" panose="04020404030D07020202" pitchFamily="82" charset="0"/>
                <a:cs typeface="Gisha" panose="020B0502040204020203" pitchFamily="34" charset="-79"/>
              </a:rPr>
              <a:t>,</a:t>
            </a:r>
          </a:p>
          <a:p>
            <a:pPr algn="ctr">
              <a:buFont typeface="Wingdings" pitchFamily="2" charset="2"/>
              <a:buChar char="ü"/>
            </a:pPr>
            <a:r>
              <a:rPr lang="it-IT" sz="2400" dirty="0" smtClean="0">
                <a:solidFill>
                  <a:srgbClr val="C00000"/>
                </a:solidFill>
                <a:latin typeface="Tempus Sans ITC" panose="04020404030D07020202" pitchFamily="82" charset="0"/>
                <a:cs typeface="Gisha" panose="020B0502040204020203" pitchFamily="34" charset="-79"/>
              </a:rPr>
              <a:t>ottenere una gestione ottimale del portafoglio</a:t>
            </a:r>
            <a:endParaRPr lang="it-IT" sz="2400" dirty="0">
              <a:solidFill>
                <a:srgbClr val="C00000"/>
              </a:solidFill>
              <a:latin typeface="Tempus Sans ITC" panose="04020404030D07020202" pitchFamily="82" charset="0"/>
              <a:cs typeface="Gisha" panose="020B0502040204020203" pitchFamily="34" charset="-79"/>
            </a:endParaRPr>
          </a:p>
        </p:txBody>
      </p:sp>
      <p:sp>
        <p:nvSpPr>
          <p:cNvPr id="18" name="Rettangolo arrotondato 17"/>
          <p:cNvSpPr/>
          <p:nvPr/>
        </p:nvSpPr>
        <p:spPr>
          <a:xfrm>
            <a:off x="5282319" y="372592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1</a:t>
            </a:r>
            <a:endParaRPr lang="it-IT" dirty="0"/>
          </a:p>
        </p:txBody>
      </p:sp>
      <p:sp>
        <p:nvSpPr>
          <p:cNvPr id="19" name="Rettangolo arrotondato 18"/>
          <p:cNvSpPr/>
          <p:nvPr/>
        </p:nvSpPr>
        <p:spPr>
          <a:xfrm>
            <a:off x="7408992" y="5021323"/>
            <a:ext cx="950679" cy="51211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smtClean="0"/>
              <a:t>6-8</a:t>
            </a:r>
            <a:endParaRPr lang="it-IT" dirty="0"/>
          </a:p>
        </p:txBody>
      </p:sp>
    </p:spTree>
    <p:extLst>
      <p:ext uri="{BB962C8B-B14F-4D97-AF65-F5344CB8AC3E}">
        <p14:creationId xmlns:p14="http://schemas.microsoft.com/office/powerpoint/2010/main" val="128770385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TLMARKERSHAPE" val="OTL"/>
</p:tagLst>
</file>

<file path=ppt/tags/tag2.xml><?xml version="1.0" encoding="utf-8"?>
<p:tagLst xmlns:a="http://schemas.openxmlformats.org/drawingml/2006/main" xmlns:r="http://schemas.openxmlformats.org/officeDocument/2006/relationships" xmlns:p="http://schemas.openxmlformats.org/presentationml/2006/main">
  <p:tag name="OTLMARKERSHAPE" val="OTL"/>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5381</TotalTime>
  <Words>3087</Words>
  <Application>Microsoft Office PowerPoint</Application>
  <PresentationFormat>Widescreen</PresentationFormat>
  <Paragraphs>595</Paragraphs>
  <Slides>17</Slides>
  <Notes>17</Notes>
  <HiddenSlides>0</HiddenSlides>
  <MMClips>0</MMClips>
  <ScaleCrop>false</ScaleCrop>
  <HeadingPairs>
    <vt:vector size="8" baseType="variant">
      <vt:variant>
        <vt:lpstr>Caratteri utilizzati</vt:lpstr>
      </vt:variant>
      <vt:variant>
        <vt:i4>13</vt:i4>
      </vt:variant>
      <vt:variant>
        <vt:lpstr>Tema</vt:lpstr>
      </vt:variant>
      <vt:variant>
        <vt:i4>1</vt:i4>
      </vt:variant>
      <vt:variant>
        <vt:lpstr>Server OLE incorporati</vt:lpstr>
      </vt:variant>
      <vt:variant>
        <vt:i4>1</vt:i4>
      </vt:variant>
      <vt:variant>
        <vt:lpstr>Titoli diapositive</vt:lpstr>
      </vt:variant>
      <vt:variant>
        <vt:i4>17</vt:i4>
      </vt:variant>
    </vt:vector>
  </HeadingPairs>
  <TitlesOfParts>
    <vt:vector size="32" baseType="lpstr">
      <vt:lpstr>Arial</vt:lpstr>
      <vt:lpstr>Articulate</vt:lpstr>
      <vt:lpstr>Articulate Light</vt:lpstr>
      <vt:lpstr>Bahnschrift</vt:lpstr>
      <vt:lpstr>Calibri</vt:lpstr>
      <vt:lpstr>Century Gothic</vt:lpstr>
      <vt:lpstr>Garamond</vt:lpstr>
      <vt:lpstr>Gisha</vt:lpstr>
      <vt:lpstr>Microsoft Yi Baiti</vt:lpstr>
      <vt:lpstr>Tempus Sans ITC</vt:lpstr>
      <vt:lpstr>Times New Roman</vt:lpstr>
      <vt:lpstr>Wingdings</vt:lpstr>
      <vt:lpstr>Wingdings 3</vt:lpstr>
      <vt:lpstr>Ione</vt:lpstr>
      <vt:lpstr>Worksheet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764</cp:revision>
  <dcterms:created xsi:type="dcterms:W3CDTF">2018-07-03T17:42:04Z</dcterms:created>
  <dcterms:modified xsi:type="dcterms:W3CDTF">2018-12-07T15:36:55Z</dcterms:modified>
</cp:coreProperties>
</file>