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6000"/>
    <a:srgbClr val="3E3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A2A5F-566D-8D4E-912D-103886A5A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9024CD-4B8D-4A4C-941D-DBA411F9D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8CED3C-7C6A-4D43-9A48-2FF52388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9944-8839-2D4A-90C6-2D2F99616E96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F7226A-39D6-A540-8824-4C967E3F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1A0C5E-CF22-E646-B150-25032C51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B655-BE6C-E34D-A20F-692C5CDD6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36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A02F2-B158-8C49-9B38-DE371AD0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89D54E-0765-FF43-A7B6-9938B9FA3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55952E-1499-5D4A-8FB8-6525A2A8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9944-8839-2D4A-90C6-2D2F99616E96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C52BE3-B343-044B-8D9D-12C76D0B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A919B5-2E2A-9542-8794-2C47E619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B655-BE6C-E34D-A20F-692C5CDD6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02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AF383B-3F99-314F-AF8E-69A25BEEA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D6A4A2-87CD-384F-9CA1-28A08939B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FA7493-AC31-F648-8ADB-1FECE752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9944-8839-2D4A-90C6-2D2F99616E96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6FF2A5-D08E-3E41-9758-3A19E74F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15FBD3-D0EF-4442-A5B0-36DC9B00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B655-BE6C-E34D-A20F-692C5CDD6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58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AD0BD-FD52-8844-92F2-2A321DF2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DCE91D-8E2F-2449-AD1F-F595788E4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E7493F-95ED-3B47-A147-E6C698AA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9944-8839-2D4A-90C6-2D2F99616E96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85C074-37B4-2541-9F54-CEB207DA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48C8CB-D589-3F40-A81A-97862458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B655-BE6C-E34D-A20F-692C5CDD6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23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90A49-B4B8-CD46-B058-421159A2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252BDA-F30F-3E46-990F-D1750EEF0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FB09D1-E4AA-184A-8B47-B71549C7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9944-8839-2D4A-90C6-2D2F99616E96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3D79AF-9E2B-9E4A-8705-146F198EB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5566D7-DB11-214A-B426-088B1195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B655-BE6C-E34D-A20F-692C5CDD6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02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3A6AF-6B2D-374D-8E95-137ED3DD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0F2B6D-0FAF-2C42-96CF-74A2A61AD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975930-995A-7945-8A20-AE6DE405C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0596A1-0751-4F4B-826F-EACB4653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9944-8839-2D4A-90C6-2D2F99616E96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EDA163-DC4B-804B-88F6-2CFE28BBD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EEEAA2-B544-0940-BBB5-B29663A3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B655-BE6C-E34D-A20F-692C5CDD6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12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E6571-AA6C-674C-897B-4CD4E0DAD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F540B4-AB3B-9244-8554-CDB5162DC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363F44-8F48-7141-8D66-9D503373C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EA04AC1-4AFF-8342-9888-78094D88E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190F24B-C7E0-F743-A1F1-D79389FCD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84C16B-660C-C34D-899D-2EBBA78B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9944-8839-2D4A-90C6-2D2F99616E96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B4DB5B-AD19-0A4A-A0B3-4F4B4C7E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8D5B6E8-AAFA-E74B-B9B2-C61783E2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B655-BE6C-E34D-A20F-692C5CDD6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51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45C96-04B4-E24E-8257-92821FC9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B1A8AE-C2EA-C145-9712-5642C5DF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9944-8839-2D4A-90C6-2D2F99616E96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330AA8-0C37-D744-9E6A-85B843AA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0F9A75-557B-A640-A59B-6F61577F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B655-BE6C-E34D-A20F-692C5CDD6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58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0835634-77E1-2E4F-B1AE-4D5B4DB5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9944-8839-2D4A-90C6-2D2F99616E96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5436C5-D0E2-E14B-B2BA-FFCFD8D7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6F13E0-E7FC-8E4C-8234-819F4BD8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B655-BE6C-E34D-A20F-692C5CDD6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9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9CDC2-83AF-664F-A303-EA2F06C9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0942B3-FA56-3B45-A433-CDCA4EB78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7C32FC-F94A-B749-BBC3-772256079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700D5D-2FC8-A443-9A5C-4A7C9744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9944-8839-2D4A-90C6-2D2F99616E96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7E97B3-8F17-D740-9D89-29AC8906A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5FECC3-6365-584D-9AA6-02ABFD309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B655-BE6C-E34D-A20F-692C5CDD6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0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78BE8-B5E8-7F4B-9D9F-AEB4C6167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2E76334-8834-274E-8D0B-C0518DB4C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9B20BE-593D-EC41-B5CD-9EEB50190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E5A6EB-EF63-874E-85A1-8BCF0996C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9944-8839-2D4A-90C6-2D2F99616E96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01D64D-6F33-2543-85CC-711FB5CC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58028F-EEF7-684D-AC52-81A53FF9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B655-BE6C-E34D-A20F-692C5CDD6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81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E4E1647-F3C1-4647-8AFD-6E4BABD43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72D4F1-B46C-6F45-A673-F886C46C1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3A66DF-16B5-E24D-9408-CC9A75D49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A9944-8839-2D4A-90C6-2D2F99616E96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4DED87-D342-7F4D-80FC-2CC4CA116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45577B-9A9C-4F41-B40F-A4C778428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CB655-BE6C-E34D-A20F-692C5CDD6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96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CD89BA62-1A4D-7DFC-BA9B-35501931B4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800" b="71000" l="45400" r="87400">
                        <a14:foregroundMark x1="82000" y1="65400" x2="82000" y2="65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966" t="27947" r="12910" b="29983"/>
          <a:stretch/>
        </p:blipFill>
        <p:spPr>
          <a:xfrm>
            <a:off x="1591859" y="-1"/>
            <a:ext cx="10566802" cy="6857997"/>
          </a:xfrm>
          <a:prstGeom prst="rect">
            <a:avLst/>
          </a:prstGeom>
          <a:effectLst>
            <a:reflection stA="20000" endPos="65000" dist="508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B4F2D01-6A5A-1946-8BB4-4A674C56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918617"/>
            <a:ext cx="6190067" cy="132556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  <a:cs typeface="Arial" panose="020B0604020202020204" pitchFamily="34" charset="0"/>
              </a:rPr>
              <a:t>TEORIA DAS RELAÇÕES </a:t>
            </a:r>
            <a:r>
              <a:rPr lang="pt-BR" b="1" dirty="0">
                <a:solidFill>
                  <a:srgbClr val="7E6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  <a:cs typeface="Arial" panose="020B0604020202020204" pitchFamily="34" charset="0"/>
              </a:rPr>
              <a:t>HUMANAS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759DA6-DB90-5EE7-251C-98D0028EB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D249FD-9448-78BF-D3AD-CFB37BA00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5B11969-9B15-0FE3-FAA8-918DC4479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FEE6792-9827-D570-7737-73F5DCC6E6AA}"/>
              </a:ext>
            </a:extLst>
          </p:cNvPr>
          <p:cNvCxnSpPr>
            <a:stCxn id="5" idx="1"/>
          </p:cNvCxnSpPr>
          <p:nvPr/>
        </p:nvCxnSpPr>
        <p:spPr>
          <a:xfrm>
            <a:off x="0" y="1"/>
            <a:ext cx="0" cy="68579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F4A2703-18F2-1DB9-54E0-ADE5601A5E46}"/>
              </a:ext>
            </a:extLst>
          </p:cNvPr>
          <p:cNvCxnSpPr/>
          <p:nvPr/>
        </p:nvCxnSpPr>
        <p:spPr>
          <a:xfrm>
            <a:off x="12158661" y="0"/>
            <a:ext cx="0" cy="68579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1A6B61A8-4DFA-DCDC-3440-044E5108E13B}"/>
              </a:ext>
            </a:extLst>
          </p:cNvPr>
          <p:cNvCxnSpPr>
            <a:cxnSpLocks/>
          </p:cNvCxnSpPr>
          <p:nvPr/>
        </p:nvCxnSpPr>
        <p:spPr>
          <a:xfrm>
            <a:off x="0" y="6857999"/>
            <a:ext cx="121586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393CCCB-DA51-29C2-E8A3-8FF6601BA908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121586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5E53AFC5-12E6-F9FB-7329-FEF870B092F2}"/>
              </a:ext>
            </a:extLst>
          </p:cNvPr>
          <p:cNvSpPr/>
          <p:nvPr/>
        </p:nvSpPr>
        <p:spPr>
          <a:xfrm>
            <a:off x="-33338" y="8"/>
            <a:ext cx="6230269" cy="6857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4F2D01-6A5A-1946-8BB4-4A674C56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726" y="-77781"/>
            <a:ext cx="5056632" cy="1325563"/>
          </a:xfrm>
        </p:spPr>
        <p:txBody>
          <a:bodyPr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 Experiência de</a:t>
            </a:r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Hawthorne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759DA6-DB90-5EE7-251C-98D0028EB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D249FD-9448-78BF-D3AD-CFB37BA00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5B11969-9B15-0FE3-FAA8-918DC4479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FEE6792-9827-D570-7737-73F5DCC6E6AA}"/>
              </a:ext>
            </a:extLst>
          </p:cNvPr>
          <p:cNvCxnSpPr>
            <a:stCxn id="5" idx="1"/>
          </p:cNvCxnSpPr>
          <p:nvPr/>
        </p:nvCxnSpPr>
        <p:spPr>
          <a:xfrm>
            <a:off x="0" y="1"/>
            <a:ext cx="0" cy="68579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F4A2703-18F2-1DB9-54E0-ADE5601A5E46}"/>
              </a:ext>
            </a:extLst>
          </p:cNvPr>
          <p:cNvCxnSpPr/>
          <p:nvPr/>
        </p:nvCxnSpPr>
        <p:spPr>
          <a:xfrm>
            <a:off x="12158661" y="0"/>
            <a:ext cx="0" cy="68579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1A6B61A8-4DFA-DCDC-3440-044E5108E13B}"/>
              </a:ext>
            </a:extLst>
          </p:cNvPr>
          <p:cNvCxnSpPr>
            <a:cxnSpLocks/>
          </p:cNvCxnSpPr>
          <p:nvPr/>
        </p:nvCxnSpPr>
        <p:spPr>
          <a:xfrm>
            <a:off x="0" y="6857999"/>
            <a:ext cx="121586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393CCCB-DA51-29C2-E8A3-8FF6601BA908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121586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3DBA297-0F73-FD44-A044-75F64FD6A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6676" y="1247782"/>
            <a:ext cx="6230272" cy="434528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pt-BR" sz="3600" b="1" dirty="0">
                <a:latin typeface="Arial Narrow" panose="020B0606020202030204" pitchFamily="34" charset="0"/>
                <a:cs typeface="Arial" panose="020B0604020202020204" pitchFamily="34" charset="0"/>
              </a:rPr>
              <a:t>O</a:t>
            </a:r>
            <a:r>
              <a:rPr lang="pt-BR" sz="3600" b="1" dirty="0">
                <a:effectLst/>
                <a:latin typeface="Arial Narrow" panose="020B0606020202030204" pitchFamily="34" charset="0"/>
                <a:cs typeface="Arial" panose="020B0604020202020204" pitchFamily="34" charset="0"/>
              </a:rPr>
              <a:t>correu na fábrica Western Eletric localizada em Chicago no bairro  Hawthorne, do ano de 1927 até o ano de 1932, liderada pelo psicólogo e professor de Harvard, Elton Mayo</a:t>
            </a:r>
          </a:p>
          <a:p>
            <a:pPr marL="0" indent="0">
              <a:buNone/>
            </a:pPr>
            <a:endParaRPr lang="pt-BR" sz="2400" b="1" dirty="0">
              <a:solidFill>
                <a:schemeClr val="bg1"/>
              </a:solidFill>
              <a:effectLst/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ço Reservado para Imagem 2">
            <a:extLst>
              <a:ext uri="{FF2B5EF4-FFF2-40B4-BE49-F238E27FC236}">
                <a16:creationId xmlns:a16="http://schemas.microsoft.com/office/drawing/2014/main" id="{072132D6-8C46-A782-8A60-CF301903E8A5}"/>
              </a:ext>
            </a:extLst>
          </p:cNvPr>
          <p:cNvSpPr txBox="1">
            <a:spLocks/>
          </p:cNvSpPr>
          <p:nvPr/>
        </p:nvSpPr>
        <p:spPr>
          <a:xfrm>
            <a:off x="6619877" y="632468"/>
            <a:ext cx="5572123" cy="4508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pt-BR" b="1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pt-BR" sz="32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Os testes aconteceram na linha de produção e tinham como finalidade, identificar situações que influenciassem os funcionários em relação a produtividade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200" b="1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pt-BR" sz="32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O experimento foi divido em quatro fases, onde em cada uma delas ele usava elementos diferentes para atingir seu propósito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F11BCF6-9243-2611-68F1-C0C156C0FA6B}"/>
              </a:ext>
            </a:extLst>
          </p:cNvPr>
          <p:cNvSpPr/>
          <p:nvPr/>
        </p:nvSpPr>
        <p:spPr>
          <a:xfrm>
            <a:off x="6306929" y="112749"/>
            <a:ext cx="270529" cy="2844760"/>
          </a:xfrm>
          <a:prstGeom prst="rect">
            <a:avLst/>
          </a:prstGeom>
          <a:solidFill>
            <a:schemeClr val="bg1"/>
          </a:solidFill>
          <a:effectLst>
            <a:glow rad="228600">
              <a:srgbClr val="7E6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042EB9F-5E22-29A7-6A14-4DAC0B317E46}"/>
              </a:ext>
            </a:extLst>
          </p:cNvPr>
          <p:cNvSpPr/>
          <p:nvPr/>
        </p:nvSpPr>
        <p:spPr>
          <a:xfrm>
            <a:off x="6276869" y="3161526"/>
            <a:ext cx="300589" cy="495295"/>
          </a:xfrm>
          <a:prstGeom prst="rect">
            <a:avLst/>
          </a:prstGeom>
          <a:solidFill>
            <a:schemeClr val="bg1"/>
          </a:solidFill>
          <a:effectLst>
            <a:glow rad="228600">
              <a:srgbClr val="7E6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C60A930-BE1B-9207-593C-5A1952C60252}"/>
              </a:ext>
            </a:extLst>
          </p:cNvPr>
          <p:cNvSpPr/>
          <p:nvPr/>
        </p:nvSpPr>
        <p:spPr>
          <a:xfrm>
            <a:off x="6285967" y="3900491"/>
            <a:ext cx="270529" cy="2844760"/>
          </a:xfrm>
          <a:prstGeom prst="rect">
            <a:avLst/>
          </a:prstGeom>
          <a:solidFill>
            <a:schemeClr val="bg1"/>
          </a:solidFill>
          <a:effectLst>
            <a:glow rad="228600">
              <a:srgbClr val="7E6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643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85D05A3-490F-1ECC-C63B-F3368F682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32336" cy="6858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3ED065D-072B-2C11-B2F7-0E27C62F6CD9}"/>
              </a:ext>
            </a:extLst>
          </p:cNvPr>
          <p:cNvSpPr/>
          <p:nvPr/>
        </p:nvSpPr>
        <p:spPr>
          <a:xfrm>
            <a:off x="5986463" y="349885"/>
            <a:ext cx="5829300" cy="615823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pt-BR" dirty="0"/>
            </a:b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13099C-F7B6-8E4D-BF29-EC895989B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1" y="2293015"/>
            <a:ext cx="5044440" cy="1460500"/>
          </a:xfrm>
        </p:spPr>
        <p:txBody>
          <a:bodyPr anchor="ctr">
            <a:norm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1° FASE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FATOR ILUMINAÇÃO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48FC2C6-B8FA-54B7-4027-3896B54F4088}"/>
              </a:ext>
            </a:extLst>
          </p:cNvPr>
          <p:cNvSpPr txBox="1"/>
          <p:nvPr/>
        </p:nvSpPr>
        <p:spPr>
          <a:xfrm>
            <a:off x="6917053" y="841753"/>
            <a:ext cx="414058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Esta fase contou com dois grupos de operários exercendo a mesma função</a:t>
            </a:r>
          </a:p>
          <a:p>
            <a:pPr algn="ctr"/>
            <a:endParaRPr lang="pt-BR" sz="32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pt-BR" sz="3200" dirty="0">
                <a:solidFill>
                  <a:schemeClr val="bg1"/>
                </a:solidFill>
                <a:latin typeface="Arial Narrow" panose="020B0606020202030204" pitchFamily="34" charset="0"/>
              </a:rPr>
              <a:t>P</a:t>
            </a:r>
            <a:r>
              <a:rPr lang="pt-BR" sz="320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orém em iluminações diferentes. Um em um ambiente com iluminação permanente e o outro onde a iluminação oscilava</a:t>
            </a:r>
            <a:r>
              <a:rPr lang="pt-BR" sz="2000" dirty="0">
                <a:effectLst/>
              </a:rPr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4061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8E4B720F">
            <a:hlinkClick r:id="" action="ppaction://media"/>
            <a:extLst>
              <a:ext uri="{FF2B5EF4-FFF2-40B4-BE49-F238E27FC236}">
                <a16:creationId xmlns:a16="http://schemas.microsoft.com/office/drawing/2014/main" id="{F8160D1A-DD66-FFBF-E15A-336B78CAEF2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 rot="20681761">
            <a:off x="9163496" y="4968071"/>
            <a:ext cx="1928577" cy="166493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FD00E333-7C33-F75B-66C4-47F4BC7F5B35}"/>
              </a:ext>
            </a:extLst>
          </p:cNvPr>
          <p:cNvSpPr/>
          <p:nvPr/>
        </p:nvSpPr>
        <p:spPr>
          <a:xfrm rot="10800000">
            <a:off x="100013" y="353928"/>
            <a:ext cx="5286374" cy="860509"/>
          </a:xfrm>
          <a:prstGeom prst="rect">
            <a:avLst/>
          </a:prstGeom>
          <a:gradFill>
            <a:gsLst>
              <a:gs pos="1000">
                <a:schemeClr val="bg2">
                  <a:lumMod val="25000"/>
                  <a:alpha val="76000"/>
                </a:schemeClr>
              </a:gs>
              <a:gs pos="100000">
                <a:schemeClr val="accent4">
                  <a:lumMod val="75000"/>
                  <a:alpha val="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3ED065D-072B-2C11-B2F7-0E27C62F6CD9}"/>
              </a:ext>
            </a:extLst>
          </p:cNvPr>
          <p:cNvSpPr/>
          <p:nvPr/>
        </p:nvSpPr>
        <p:spPr>
          <a:xfrm>
            <a:off x="0" y="1343026"/>
            <a:ext cx="7572375" cy="5514974"/>
          </a:xfrm>
          <a:prstGeom prst="rect">
            <a:avLst/>
          </a:prstGeom>
          <a:solidFill>
            <a:schemeClr val="accent4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pt-BR" dirty="0"/>
            </a:br>
            <a:endParaRPr lang="pt-BR" dirty="0"/>
          </a:p>
        </p:txBody>
      </p:sp>
      <p:pic>
        <p:nvPicPr>
          <p:cNvPr id="8" name="Imagem 5">
            <a:extLst>
              <a:ext uri="{FF2B5EF4-FFF2-40B4-BE49-F238E27FC236}">
                <a16:creationId xmlns:a16="http://schemas.microsoft.com/office/drawing/2014/main" id="{05BC70DA-31D5-7AE6-C508-27F8643821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3929"/>
            <a:ext cx="5814599" cy="432279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636132EC-2D13-59EA-911D-ADB2DF4ED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254249"/>
            <a:ext cx="5181600" cy="4475163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pt-BR" sz="3200" b="1" dirty="0"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  <a:p>
            <a:pPr marL="0" indent="0" algn="ctr">
              <a:buNone/>
            </a:pPr>
            <a:r>
              <a:rPr lang="pt-BR" sz="3200" b="1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Esta fase contou com a ajuda de algumas moças. A pesquisa foi dividida em 12 períodos, onde foi aplicada variáveis, como descanso, lanches e redução de horário</a:t>
            </a:r>
            <a:br>
              <a:rPr lang="pt-BR" sz="3200" dirty="0">
                <a:latin typeface="Arial Narrow" panose="020B0606020202030204" pitchFamily="34" charset="0"/>
              </a:rPr>
            </a:br>
            <a:endParaRPr lang="pt-BR" sz="3200" dirty="0">
              <a:latin typeface="Arial Narrow" panose="020B060602020203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6DFBF34-209D-CE4D-F817-78AB38A8F2BA}"/>
              </a:ext>
            </a:extLst>
          </p:cNvPr>
          <p:cNvSpPr txBox="1"/>
          <p:nvPr/>
        </p:nvSpPr>
        <p:spPr>
          <a:xfrm>
            <a:off x="100013" y="-114011"/>
            <a:ext cx="610790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+mj-cs"/>
              </a:rPr>
              <a:t>2° FASE</a:t>
            </a:r>
            <a:b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+mj-cs"/>
              </a:rPr>
            </a:b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+mj-cs"/>
              </a:rPr>
              <a:t>FATOR BENEFÍCIOS </a:t>
            </a:r>
          </a:p>
        </p:txBody>
      </p:sp>
    </p:spTree>
    <p:extLst>
      <p:ext uri="{BB962C8B-B14F-4D97-AF65-F5344CB8AC3E}">
        <p14:creationId xmlns:p14="http://schemas.microsoft.com/office/powerpoint/2010/main" val="83737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2" dur="863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3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8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  <p:bldP spid="14" grpId="0" build="p"/>
      <p:bldP spid="1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162</Words>
  <Application>Microsoft Office PowerPoint</Application>
  <PresentationFormat>Widescreen</PresentationFormat>
  <Paragraphs>17</Paragraphs>
  <Slides>4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Algerian</vt:lpstr>
      <vt:lpstr>Arial</vt:lpstr>
      <vt:lpstr>Arial Narrow</vt:lpstr>
      <vt:lpstr>Calibri</vt:lpstr>
      <vt:lpstr>Calibri Light</vt:lpstr>
      <vt:lpstr>Castellar</vt:lpstr>
      <vt:lpstr>Wingdings</vt:lpstr>
      <vt:lpstr>Tema do Office</vt:lpstr>
      <vt:lpstr>TEORIA DAS RELAÇÕES HUMANAS</vt:lpstr>
      <vt:lpstr>A Experiência de Hawthorne </vt:lpstr>
      <vt:lpstr>1° FASE FATOR ILUMINAÇÃO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Mayara Kely Oliveira</dc:creator>
  <cp:lastModifiedBy>Mayara Kely Oliveira</cp:lastModifiedBy>
  <cp:revision>14</cp:revision>
  <dcterms:created xsi:type="dcterms:W3CDTF">2021-02-26T01:12:18Z</dcterms:created>
  <dcterms:modified xsi:type="dcterms:W3CDTF">2024-04-26T20:43:59Z</dcterms:modified>
</cp:coreProperties>
</file>