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71" r:id="rId9"/>
    <p:sldId id="259" r:id="rId10"/>
    <p:sldId id="272" r:id="rId11"/>
    <p:sldId id="269" r:id="rId12"/>
    <p:sldId id="262" r:id="rId13"/>
    <p:sldId id="273" r:id="rId14"/>
    <p:sldId id="265" r:id="rId15"/>
    <p:sldId id="264" r:id="rId16"/>
    <p:sldId id="267" r:id="rId17"/>
    <p:sldId id="268" r:id="rId18"/>
    <p:sldId id="274" r:id="rId19"/>
  </p:sldIdLst>
  <p:sldSz cx="9144000" cy="6858000" type="screen4x3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573" autoAdjust="0"/>
  </p:normalViewPr>
  <p:slideViewPr>
    <p:cSldViewPr>
      <p:cViewPr varScale="1">
        <p:scale>
          <a:sx n="95" d="100"/>
          <a:sy n="95" d="100"/>
        </p:scale>
        <p:origin x="2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New SMS Standards Guidance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Dr. Allison Geiselbrecht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8207A4-AFA8-449E-820C-D682444F1D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11414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r>
              <a:rPr lang="en-US" smtClean="0"/>
              <a:t>New SMS Standards Guidance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r>
              <a:rPr lang="en-US" smtClean="0"/>
              <a:t>Dr. Allison Geiselbrecht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65220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Allison Geiselbrecht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New SMS Standards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Allison Geiselbrecht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New SMS Standards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4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New SMS Standards Guidance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Allison Geiselbrecht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2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71800" y="6044184"/>
            <a:ext cx="617220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48600" cy="2438400"/>
          </a:xfrm>
          <a:prstGeom prst="rect">
            <a:avLst/>
          </a:prstGeom>
        </p:spPr>
        <p:txBody>
          <a:bodyPr rtlCol="0" anchor="b" anchorCtr="0"/>
          <a:lstStyle>
            <a:lvl1pPr>
              <a:defRPr cap="none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FS Color Tagl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172200"/>
            <a:ext cx="2859024" cy="43586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57200" y="2895599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175259" y="2948941"/>
            <a:ext cx="1828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71800" y="6199257"/>
            <a:ext cx="6172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Floyd|Snider ● 601 Union Street ● </a:t>
            </a:r>
            <a:r>
              <a:rPr lang="en-US" sz="1700" dirty="0" smtClean="0"/>
              <a:t>Suite 600 ● Seattle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WA 98101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838200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lvl1pPr>
              <a:defRPr sz="3800" b="1" cap="none" baseline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FS Color Tagl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67330"/>
            <a:ext cx="2438400" cy="37173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57200" y="1142999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175259" y="1196341"/>
            <a:ext cx="1828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480992"/>
            <a:ext cx="609600" cy="377008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5ABA6043-7C4F-469C-875C-58CD01229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909846"/>
            <a:ext cx="91440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43000" y="1219200"/>
            <a:ext cx="7620000" cy="4648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838200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lvl1pPr>
              <a:defRPr sz="3800" b="1" cap="none" baseline="0">
                <a:ln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FS Color Tagl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67330"/>
            <a:ext cx="2438400" cy="37173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57200" y="1142999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175259" y="1196341"/>
            <a:ext cx="1828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480992"/>
            <a:ext cx="609600" cy="377008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5ABA6043-7C4F-469C-875C-58CD01229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516880"/>
            <a:ext cx="914400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43200" y="628554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Confidential</a:t>
            </a:r>
            <a:r>
              <a:rPr lang="en-US" sz="1800" baseline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and Privileged Information – Do Not Distribute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43000" y="1219200"/>
            <a:ext cx="7620000" cy="4221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252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lvl1pPr algn="ctr">
              <a:defRPr sz="4000" cap="none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pic>
        <p:nvPicPr>
          <p:cNvPr id="9" name="Picture 8" descr="FS Color Tagl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67330"/>
            <a:ext cx="2438400" cy="371739"/>
          </a:xfrm>
          <a:prstGeom prst="rect">
            <a:avLst/>
          </a:prstGeom>
        </p:spPr>
      </p:pic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480992"/>
            <a:ext cx="609600" cy="377008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5ABA6043-7C4F-469C-875C-58CD01229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909846"/>
            <a:ext cx="91440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0"/>
            <a:ext cx="7620000" cy="4559808"/>
          </a:xfrm>
          <a:prstGeom prst="rect">
            <a:avLst/>
          </a:prstGeo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pic>
        <p:nvPicPr>
          <p:cNvPr id="18" name="Picture 17" descr="FS Color Tagl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172200"/>
            <a:ext cx="2859024" cy="435864"/>
          </a:xfrm>
          <a:prstGeom prst="rect">
            <a:avLst/>
          </a:prstGeom>
        </p:spPr>
      </p:pic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480992"/>
            <a:ext cx="609600" cy="377008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5ABA6043-7C4F-469C-875C-58CD01229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1142999"/>
            <a:ext cx="8001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175259" y="1196341"/>
            <a:ext cx="18288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S Color Tagli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200" y="6172200"/>
            <a:ext cx="2859024" cy="435864"/>
          </a:xfrm>
          <a:prstGeom prst="rect">
            <a:avLst/>
          </a:prstGeom>
        </p:spPr>
      </p:pic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480992"/>
            <a:ext cx="609600" cy="377008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chemeClr val="tx1"/>
                </a:solidFill>
              </a:defRPr>
            </a:lvl1pPr>
            <a:extLst/>
          </a:lstStyle>
          <a:p>
            <a:fld id="{5ABA6043-7C4F-469C-875C-58CD01229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181100" y="253527"/>
            <a:ext cx="7886700" cy="84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81100" y="1252217"/>
            <a:ext cx="7886700" cy="46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 with extra text to go onto 2 lines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9BBA8"/>
              </a:buClr>
              <a:buSzPct val="90000"/>
              <a:buFont typeface="Wingdings 2" panose="05020102010507070707" pitchFamily="18" charset="2"/>
              <a:buChar char=""/>
              <a:tabLst/>
              <a:defRPr/>
            </a:pPr>
            <a:r>
              <a:rPr lang="en-US" dirty="0" smtClean="0"/>
              <a:t>Second level with extra text to go onto 2 lines just like this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C8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level with extra text to go onto 2 lines just like this one is doing 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9" r:id="rId4"/>
    <p:sldLayoutId id="214748365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3800" kern="1200">
          <a:ln>
            <a:noFill/>
          </a:ln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rgbClr val="FF9900"/>
        </a:buClr>
        <a:buSzPct val="60000"/>
        <a:buFont typeface="Wingdings" panose="05000000000000000000" pitchFamily="2" charset="2"/>
        <a:buChar char="v"/>
        <a:defRPr sz="2800" kern="1200" baseline="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548640" marR="0" indent="-274320" algn="l" defTabSz="914400" rtl="0" eaLnBrk="1" fontAlgn="auto" latinLnBrk="0" hangingPunct="1">
        <a:lnSpc>
          <a:spcPct val="100000"/>
        </a:lnSpc>
        <a:spcBef>
          <a:spcPts val="550"/>
        </a:spcBef>
        <a:spcAft>
          <a:spcPts val="0"/>
        </a:spcAft>
        <a:buClr>
          <a:srgbClr val="73CBBC"/>
        </a:buClr>
        <a:buSzPct val="90000"/>
        <a:buFont typeface="Wingdings 2" panose="05020102010507070707" pitchFamily="18" charset="2"/>
        <a:buChar char=""/>
        <a:tabLst/>
        <a:defRPr sz="24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2pPr>
      <a:lvl3pPr marL="822960" marR="0" indent="-2286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FFCC80"/>
        </a:buClr>
        <a:buSzPct val="100000"/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Sediment Management Standards </a:t>
            </a:r>
            <a:r>
              <a:rPr lang="en-US" dirty="0" smtClean="0"/>
              <a:t>Guidance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Sediment </a:t>
            </a:r>
            <a:r>
              <a:rPr lang="en-US" dirty="0"/>
              <a:t>Cleanup Users Manual II (SCUM II)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3000" y="3048000"/>
            <a:ext cx="7848600" cy="2362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800" kern="1200" cap="none" baseline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extLst/>
          </a:lstStyle>
          <a:p>
            <a:r>
              <a:rPr lang="en-US" sz="2400" dirty="0" smtClean="0"/>
              <a:t>A Comprehensive Seminar on the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Anniversary of the Model Toxics Control Act (MTCA): Evolving Issues In Implementation, Litigation and Legislation</a:t>
            </a:r>
          </a:p>
          <a:p>
            <a:r>
              <a:rPr lang="en-US" sz="2000" dirty="0" smtClean="0"/>
              <a:t>September 24, 2015</a:t>
            </a:r>
          </a:p>
          <a:p>
            <a:r>
              <a:rPr lang="en-US" sz="2000" dirty="0" smtClean="0"/>
              <a:t>Hotel 1000 Seattle</a:t>
            </a:r>
          </a:p>
          <a:p>
            <a:r>
              <a:rPr lang="en-US" sz="2000" dirty="0" smtClean="0"/>
              <a:t>Dr. Allison Geiselbrecht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North Olympic Peninsula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81763"/>
            <a:ext cx="609600" cy="376237"/>
          </a:xfrm>
        </p:spPr>
        <p:txBody>
          <a:bodyPr/>
          <a:lstStyle/>
          <a:p>
            <a:fld id="{5ABA6043-7C4F-469C-875C-58CD0122970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001000" cy="480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5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SCUM II Regional Background Options 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Ecology-led study results for that area</a:t>
            </a:r>
          </a:p>
          <a:p>
            <a:pPr lvl="1"/>
            <a:r>
              <a:rPr lang="en-US" dirty="0" smtClean="0"/>
              <a:t>As per Port Gardner, Bellingham Bay, etc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Funding?</a:t>
            </a:r>
          </a:p>
          <a:p>
            <a:r>
              <a:rPr lang="en-US" dirty="0" smtClean="0"/>
              <a:t>Use Ecology-led study from a similar area</a:t>
            </a:r>
          </a:p>
          <a:p>
            <a:r>
              <a:rPr lang="en-US" dirty="0" smtClean="0"/>
              <a:t>Use new data</a:t>
            </a:r>
          </a:p>
          <a:p>
            <a:r>
              <a:rPr lang="en-US" dirty="0" smtClean="0"/>
              <a:t>Use existing pooled data from similar areas</a:t>
            </a:r>
          </a:p>
        </p:txBody>
      </p:sp>
    </p:spTree>
    <p:extLst>
      <p:ext uri="{BB962C8B-B14F-4D97-AF65-F5344CB8AC3E}">
        <p14:creationId xmlns:p14="http://schemas.microsoft.com/office/powerpoint/2010/main" val="6264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 Cleanup Units (SCUs)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WAC 173-204-505(20</a:t>
            </a:r>
            <a:r>
              <a:rPr lang="en-US" dirty="0" smtClean="0"/>
              <a:t>): SCU “means a discrete subdivision of a sediment site designated by the department for the purpose of expediting cleanups.” </a:t>
            </a:r>
          </a:p>
          <a:p>
            <a:r>
              <a:rPr lang="en-US" dirty="0" smtClean="0"/>
              <a:t>Flexibility on how defined</a:t>
            </a:r>
          </a:p>
          <a:p>
            <a:r>
              <a:rPr lang="en-US" dirty="0" smtClean="0"/>
              <a:t>If it can be proven that sources are controlled and recontamination is not under PLP’s control, could settle responsibility</a:t>
            </a:r>
          </a:p>
          <a:p>
            <a:pPr lvl="1"/>
            <a:r>
              <a:rPr lang="en-US" dirty="0" smtClean="0"/>
              <a:t>Source control and recontamination risk critical</a:t>
            </a:r>
          </a:p>
          <a:p>
            <a:pPr lvl="1"/>
            <a:r>
              <a:rPr lang="en-US" dirty="0" smtClean="0"/>
              <a:t>Burden on PLP to prove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81763"/>
            <a:ext cx="609600" cy="376237"/>
          </a:xfrm>
        </p:spPr>
        <p:txBody>
          <a:bodyPr/>
          <a:lstStyle/>
          <a:p>
            <a:fld id="{5ABA6043-7C4F-469C-875C-58CD0122970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92"/>
          <a:stretch/>
        </p:blipFill>
        <p:spPr>
          <a:xfrm>
            <a:off x="688181" y="685800"/>
            <a:ext cx="7767637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 Recovery Zones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selected sediment remedy must meet the CUL in 10 years from the completion of remedial construction (WAC </a:t>
            </a:r>
            <a:r>
              <a:rPr lang="en-US" dirty="0" smtClean="0"/>
              <a:t>173-204-570(5</a:t>
            </a:r>
            <a:r>
              <a:rPr lang="en-US" dirty="0" smtClean="0"/>
              <a:t>)(a))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Ecology determines that the sediment remedy cannot meet the CUL in 10 years, it must establish the </a:t>
            </a:r>
            <a:r>
              <a:rPr lang="en-US" dirty="0" smtClean="0"/>
              <a:t>sediment recovery zone (</a:t>
            </a:r>
            <a:r>
              <a:rPr lang="en-US" dirty="0" smtClean="0"/>
              <a:t>SRZ), which is described in WAC 173-204-590.</a:t>
            </a:r>
            <a:endParaRPr lang="en-US" dirty="0"/>
          </a:p>
          <a:p>
            <a:r>
              <a:rPr lang="en-US" dirty="0" smtClean="0"/>
              <a:t>Subject to renewal every 10 years</a:t>
            </a:r>
          </a:p>
          <a:p>
            <a:r>
              <a:rPr lang="en-US" dirty="0" smtClean="0"/>
              <a:t>Flexibility about restoration time frame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 Recovery Zones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1219200"/>
            <a:ext cx="7772400" cy="46483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Chapter 14 in SCUM II</a:t>
            </a:r>
          </a:p>
          <a:p>
            <a:r>
              <a:rPr lang="en-US" dirty="0" smtClean="0"/>
              <a:t>SRZ must be specifically authorized by Ecology as part of CAP/CD</a:t>
            </a:r>
            <a:endParaRPr lang="en-US" dirty="0"/>
          </a:p>
          <a:p>
            <a:r>
              <a:rPr lang="en-US" dirty="0" smtClean="0"/>
              <a:t>Requires ongoing monitoring, potentially including </a:t>
            </a:r>
            <a:r>
              <a:rPr lang="en-US" dirty="0"/>
              <a:t>tissue </a:t>
            </a:r>
            <a:r>
              <a:rPr lang="en-US" dirty="0" smtClean="0"/>
              <a:t>data if site is larger</a:t>
            </a:r>
          </a:p>
          <a:p>
            <a:r>
              <a:rPr lang="en-US" dirty="0" smtClean="0"/>
              <a:t>If still exceeding CULs, Ecology may:</a:t>
            </a:r>
          </a:p>
          <a:p>
            <a:pPr lvl="1"/>
            <a:r>
              <a:rPr lang="en-US" dirty="0" smtClean="0"/>
              <a:t>“…accept </a:t>
            </a:r>
            <a:r>
              <a:rPr lang="en-US" dirty="0"/>
              <a:t>PLPs sources are controlled when the PLP </a:t>
            </a:r>
            <a:r>
              <a:rPr lang="en-US" dirty="0" smtClean="0"/>
              <a:t>can </a:t>
            </a:r>
            <a:r>
              <a:rPr lang="en-US" dirty="0"/>
              <a:t>reasonably demonstrate that their sources…will not result in contaminating sediment above the </a:t>
            </a:r>
            <a:r>
              <a:rPr lang="en-US" dirty="0" smtClean="0"/>
              <a:t>sediment cleanup level.”</a:t>
            </a:r>
            <a:endParaRPr lang="en-US" dirty="0"/>
          </a:p>
          <a:p>
            <a:pPr lvl="1"/>
            <a:r>
              <a:rPr lang="en-US" dirty="0" smtClean="0"/>
              <a:t>Add a PLP to the site, or create a new site, within the SRZ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29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Clear about SRZs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88027" y="1219200"/>
            <a:ext cx="7620000" cy="4520178"/>
          </a:xfrm>
        </p:spPr>
        <p:txBody>
          <a:bodyPr>
            <a:normAutofit/>
          </a:bodyPr>
          <a:lstStyle/>
          <a:p>
            <a:r>
              <a:rPr lang="en-US" dirty="0" smtClean="0"/>
              <a:t>Full impact </a:t>
            </a:r>
            <a:r>
              <a:rPr lang="en-US" dirty="0"/>
              <a:t>on NPDES </a:t>
            </a:r>
            <a:r>
              <a:rPr lang="en-US" dirty="0" smtClean="0"/>
              <a:t>permits, particularly municipal dischargers</a:t>
            </a:r>
            <a:endParaRPr lang="en-US" dirty="0"/>
          </a:p>
          <a:p>
            <a:pPr lvl="1"/>
            <a:r>
              <a:rPr lang="en-US" dirty="0" smtClean="0"/>
              <a:t>NPDES </a:t>
            </a:r>
            <a:r>
              <a:rPr lang="en-US" dirty="0"/>
              <a:t>monitoring </a:t>
            </a:r>
            <a:r>
              <a:rPr lang="en-US" dirty="0" smtClean="0"/>
              <a:t>requirements? </a:t>
            </a:r>
          </a:p>
          <a:p>
            <a:pPr lvl="1"/>
            <a:r>
              <a:rPr lang="en-US" dirty="0" smtClean="0"/>
              <a:t>Permitting </a:t>
            </a:r>
            <a:r>
              <a:rPr lang="en-US" dirty="0"/>
              <a:t>new dischargers? Existing permits? </a:t>
            </a:r>
          </a:p>
          <a:p>
            <a:r>
              <a:rPr lang="en-US" dirty="0" smtClean="0"/>
              <a:t>Land use and redevelopment?</a:t>
            </a:r>
            <a:endParaRPr lang="en-US" dirty="0"/>
          </a:p>
          <a:p>
            <a:r>
              <a:rPr lang="en-US" dirty="0" smtClean="0"/>
              <a:t>Intersection with upland </a:t>
            </a:r>
            <a:r>
              <a:rPr lang="en-US" dirty="0"/>
              <a:t>cleanups? </a:t>
            </a:r>
            <a:endParaRPr lang="en-US" dirty="0" smtClean="0"/>
          </a:p>
          <a:p>
            <a:r>
              <a:rPr lang="en-US" dirty="0" smtClean="0"/>
              <a:t>Options for “closure” with SRZ?</a:t>
            </a:r>
          </a:p>
          <a:p>
            <a:pPr lvl="1"/>
            <a:r>
              <a:rPr lang="en-US" dirty="0" smtClean="0"/>
              <a:t>PLP-funded mechanism for long-term monitoring?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20000" cy="838200"/>
          </a:xfrm>
        </p:spPr>
        <p:txBody>
          <a:bodyPr/>
          <a:lstStyle/>
          <a:p>
            <a:r>
              <a:rPr lang="en-US" dirty="0" smtClean="0"/>
              <a:t>Source Control and Recontamination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criteria have dropped, sometimes drastically – addressing bioaccumulative risk</a:t>
            </a:r>
          </a:p>
          <a:p>
            <a:r>
              <a:rPr lang="en-US" dirty="0" smtClean="0"/>
              <a:t>SRZs, SCUs rely on source control</a:t>
            </a:r>
            <a:r>
              <a:rPr lang="en-US" dirty="0"/>
              <a:t> </a:t>
            </a:r>
            <a:r>
              <a:rPr lang="en-US" dirty="0" smtClean="0"/>
              <a:t>– but now relative to much lower numbers</a:t>
            </a:r>
          </a:p>
          <a:p>
            <a:r>
              <a:rPr lang="en-US" dirty="0" smtClean="0"/>
              <a:t>SCUM II – Chapter 13.2 – Source Control</a:t>
            </a:r>
          </a:p>
          <a:p>
            <a:pPr lvl="1"/>
            <a:r>
              <a:rPr lang="en-US" dirty="0" smtClean="0"/>
              <a:t>Creosoted structures and pilings</a:t>
            </a:r>
          </a:p>
          <a:p>
            <a:pPr lvl="1"/>
            <a:r>
              <a:rPr lang="en-US" dirty="0" smtClean="0"/>
              <a:t>Issue of whether sources are under the PLP’s control – what discharges are under the authority or responsibility of the PLPs</a:t>
            </a:r>
            <a:endParaRPr lang="en-US" dirty="0"/>
          </a:p>
          <a:p>
            <a:pPr lvl="1"/>
            <a:r>
              <a:rPr lang="en-US" dirty="0" smtClean="0"/>
              <a:t>How to “prove” sources are controlled</a:t>
            </a:r>
          </a:p>
        </p:txBody>
      </p:sp>
    </p:spTree>
    <p:extLst>
      <p:ext uri="{BB962C8B-B14F-4D97-AF65-F5344CB8AC3E}">
        <p14:creationId xmlns:p14="http://schemas.microsoft.com/office/powerpoint/2010/main" val="35520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Sediment Management Standards </a:t>
            </a:r>
            <a:r>
              <a:rPr lang="en-US" dirty="0" smtClean="0"/>
              <a:t>Guidance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Sediment </a:t>
            </a:r>
            <a:r>
              <a:rPr lang="en-US" dirty="0"/>
              <a:t>Cleanup Users Manual II (SCUM II)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3000" y="3048000"/>
            <a:ext cx="7848600" cy="2362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800" kern="1200" cap="none" baseline="0">
                <a:ln>
                  <a:noFill/>
                </a:ln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extLst/>
          </a:lstStyle>
          <a:p>
            <a:r>
              <a:rPr lang="en-US" sz="2400" dirty="0" smtClean="0"/>
              <a:t>A Comprehensive Seminar on the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Anniversary of the Model Toxics Control Act (MTCA): Evolving Issues In Implementation, Litigation and Legislation</a:t>
            </a:r>
          </a:p>
          <a:p>
            <a:r>
              <a:rPr lang="en-US" sz="2000" dirty="0" smtClean="0"/>
              <a:t>September 24, 2015</a:t>
            </a:r>
          </a:p>
          <a:p>
            <a:r>
              <a:rPr lang="en-US" sz="2000" dirty="0" smtClean="0"/>
              <a:t>Hotel 1000 Seattle</a:t>
            </a:r>
          </a:p>
          <a:p>
            <a:r>
              <a:rPr lang="en-US" sz="2000" dirty="0" smtClean="0"/>
              <a:t>Dr. Allison Geiselbrecht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6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Updates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SMS promulgated Sept 2013</a:t>
            </a:r>
          </a:p>
          <a:p>
            <a:r>
              <a:rPr lang="en-US" dirty="0"/>
              <a:t>Applicable at all sediment sites in WA</a:t>
            </a:r>
            <a:br>
              <a:rPr lang="en-US" dirty="0"/>
            </a:br>
            <a:r>
              <a:rPr lang="en-US" dirty="0"/>
              <a:t>(pre-CAP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Goals </a:t>
            </a:r>
            <a:r>
              <a:rPr lang="en-US" dirty="0"/>
              <a:t>of new SMS: </a:t>
            </a:r>
          </a:p>
          <a:p>
            <a:pPr lvl="1"/>
            <a:r>
              <a:rPr lang="en-US" dirty="0"/>
              <a:t>Incentivize cleanups of sediment source areas within </a:t>
            </a:r>
            <a:br>
              <a:rPr lang="en-US" dirty="0"/>
            </a:br>
            <a:r>
              <a:rPr lang="en-US" dirty="0"/>
              <a:t>bay-wide contamination</a:t>
            </a:r>
          </a:p>
          <a:p>
            <a:pPr lvl="1"/>
            <a:r>
              <a:rPr lang="en-US" dirty="0"/>
              <a:t>Address human health risks</a:t>
            </a:r>
          </a:p>
          <a:p>
            <a:pPr lvl="1"/>
            <a:r>
              <a:rPr lang="en-US" dirty="0"/>
              <a:t>Promulgate freshwater criteria</a:t>
            </a:r>
          </a:p>
          <a:p>
            <a:pPr lvl="1"/>
            <a:r>
              <a:rPr lang="en-US" dirty="0"/>
              <a:t>Define framework for watershed-wide cleanup and </a:t>
            </a:r>
            <a:br>
              <a:rPr lang="en-US" dirty="0"/>
            </a:br>
            <a:r>
              <a:rPr lang="en-US" dirty="0"/>
              <a:t> source control</a:t>
            </a:r>
          </a:p>
          <a:p>
            <a:r>
              <a:rPr lang="en-US" dirty="0"/>
              <a:t>Early in implementation</a:t>
            </a:r>
          </a:p>
          <a:p>
            <a:r>
              <a:rPr lang="en-US" dirty="0" smtClean="0"/>
              <a:t>Final Sediment Cleanup Users Manual II (SCUM II)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331" r="635" b="9498"/>
          <a:stretch/>
        </p:blipFill>
        <p:spPr>
          <a:xfrm>
            <a:off x="723900" y="533400"/>
            <a:ext cx="7696200" cy="53713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81763"/>
            <a:ext cx="609600" cy="376237"/>
          </a:xfrm>
        </p:spPr>
        <p:txBody>
          <a:bodyPr/>
          <a:lstStyle/>
          <a:p>
            <a:fld id="{5ABA6043-7C4F-469C-875C-58CD01229705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 Cleanup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</a:t>
            </a:r>
            <a:r>
              <a:rPr lang="en-US" dirty="0"/>
              <a:t>G</a:t>
            </a:r>
            <a:r>
              <a:rPr lang="en-US" dirty="0" smtClean="0"/>
              <a:t>oal – Achieve CSO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81763"/>
            <a:ext cx="609600" cy="376237"/>
          </a:xfrm>
        </p:spPr>
        <p:txBody>
          <a:bodyPr/>
          <a:lstStyle/>
          <a:p>
            <a:fld id="{5ABA6043-7C4F-469C-875C-58CD0122970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94" y="914400"/>
            <a:ext cx="6500812" cy="48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 Cleanup Users Manual II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43000" y="1208809"/>
            <a:ext cx="3505200" cy="4648333"/>
          </a:xfrm>
        </p:spPr>
        <p:txBody>
          <a:bodyPr/>
          <a:lstStyle/>
          <a:p>
            <a:r>
              <a:rPr lang="en-US" dirty="0" smtClean="0"/>
              <a:t>Final version available March 2015</a:t>
            </a:r>
          </a:p>
          <a:p>
            <a:r>
              <a:rPr lang="en-US" dirty="0" smtClean="0"/>
              <a:t>Contains implementation details for SMS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67146"/>
            <a:ext cx="3347191" cy="4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New-ish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compliance </a:t>
            </a:r>
            <a:r>
              <a:rPr lang="en-US" dirty="0"/>
              <a:t>– SWACs, point-by-point</a:t>
            </a:r>
          </a:p>
          <a:p>
            <a:r>
              <a:rPr lang="en-US" dirty="0" smtClean="0"/>
              <a:t>Regional background</a:t>
            </a:r>
          </a:p>
          <a:p>
            <a:r>
              <a:rPr lang="en-US" dirty="0" smtClean="0"/>
              <a:t>Sediment </a:t>
            </a:r>
            <a:r>
              <a:rPr lang="en-US" dirty="0"/>
              <a:t>cleanup </a:t>
            </a:r>
            <a:r>
              <a:rPr lang="en-US" dirty="0" smtClean="0"/>
              <a:t>units (SCUs)</a:t>
            </a:r>
            <a:endParaRPr lang="en-US" dirty="0"/>
          </a:p>
          <a:p>
            <a:r>
              <a:rPr lang="en-US" dirty="0" smtClean="0"/>
              <a:t>Sediment recovery zones (SRZs)</a:t>
            </a:r>
          </a:p>
          <a:p>
            <a:r>
              <a:rPr lang="en-US" dirty="0" smtClean="0"/>
              <a:t>Emphasis on source control and recontamination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Compliance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/>
              <a:t>Sediment cleanup level – established at the SCO, the CSL, or at a level in between. Can be adjusted upward from SCO without exceeding CSL (WAC 173-204-560(2)(a)(iii</a:t>
            </a:r>
            <a:r>
              <a:rPr lang="en-US" sz="2500" dirty="0" smtClean="0"/>
              <a:t>)), </a:t>
            </a:r>
            <a:r>
              <a:rPr lang="en-US" sz="2500" dirty="0"/>
              <a:t>based on technical </a:t>
            </a:r>
            <a:r>
              <a:rPr lang="en-US" sz="2500" dirty="0" smtClean="0"/>
              <a:t>possibility </a:t>
            </a:r>
            <a:r>
              <a:rPr lang="en-US" sz="2500" dirty="0"/>
              <a:t>and net adverse environmental </a:t>
            </a:r>
            <a:r>
              <a:rPr lang="en-US" sz="2500" dirty="0" smtClean="0"/>
              <a:t>impacts</a:t>
            </a:r>
          </a:p>
          <a:p>
            <a:r>
              <a:rPr lang="en-US" sz="2500" dirty="0" smtClean="0"/>
              <a:t>Three parts to cleanup standard – cleanup level (number), depth in sediments, area of compliance</a:t>
            </a:r>
            <a:endParaRPr lang="en-US" sz="2500" dirty="0"/>
          </a:p>
          <a:p>
            <a:r>
              <a:rPr lang="en-US" sz="2500" dirty="0" smtClean="0"/>
              <a:t>WAC 173-204-560(7</a:t>
            </a:r>
            <a:r>
              <a:rPr lang="en-US" sz="2500" dirty="0"/>
              <a:t>)(a) and (c)</a:t>
            </a:r>
          </a:p>
          <a:p>
            <a:pPr lvl="1"/>
            <a:r>
              <a:rPr lang="en-US" sz="2000" dirty="0"/>
              <a:t>Ability to use tissue analyses for compliance</a:t>
            </a:r>
          </a:p>
          <a:p>
            <a:pPr lvl="1"/>
            <a:r>
              <a:rPr lang="en-US" sz="2000" dirty="0"/>
              <a:t>Ability to use averaging approach for bioaccumulative chemicals</a:t>
            </a:r>
          </a:p>
          <a:p>
            <a:r>
              <a:rPr lang="en-US" sz="2500" dirty="0" smtClean="0"/>
              <a:t>Surface weighted average concentrations (SWACs) allowed for bioaccumulative chemicals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SWACs versus Point-by-Point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81763"/>
            <a:ext cx="609600" cy="376237"/>
          </a:xfrm>
        </p:spPr>
        <p:txBody>
          <a:bodyPr/>
          <a:lstStyle/>
          <a:p>
            <a:fld id="{5ABA6043-7C4F-469C-875C-58CD0122970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39274"/>
            <a:ext cx="6477000" cy="51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Background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A6043-7C4F-469C-875C-58CD0122970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WAC </a:t>
            </a:r>
            <a:r>
              <a:rPr lang="en-US" dirty="0" smtClean="0"/>
              <a:t>173-204-505(16): “‘</a:t>
            </a:r>
            <a:r>
              <a:rPr lang="en-US" dirty="0"/>
              <a:t>Regional background’ means the concentration of a contaminant within a department-defined geographic area that is primarily attributable to diffuse sources, such as atmospheric deposition or storm water, not attributable to a specific source or </a:t>
            </a:r>
            <a:r>
              <a:rPr lang="en-US" dirty="0" smtClean="0"/>
              <a:t>release.”</a:t>
            </a:r>
            <a:endParaRPr lang="en-US" dirty="0"/>
          </a:p>
          <a:p>
            <a:r>
              <a:rPr lang="en-US" dirty="0" smtClean="0"/>
              <a:t>Implementation uneven and expensive</a:t>
            </a:r>
          </a:p>
          <a:p>
            <a:pPr lvl="1"/>
            <a:r>
              <a:rPr lang="en-US" dirty="0" smtClean="0"/>
              <a:t>North Olympic Peninsula (Port Angeles)</a:t>
            </a:r>
          </a:p>
          <a:p>
            <a:pPr lvl="1"/>
            <a:r>
              <a:rPr lang="en-US" dirty="0" smtClean="0"/>
              <a:t>Port Gardner (Everett)</a:t>
            </a:r>
          </a:p>
          <a:p>
            <a:pPr lvl="1"/>
            <a:r>
              <a:rPr lang="en-US" dirty="0" smtClean="0"/>
              <a:t>Bellingham Bay</a:t>
            </a:r>
          </a:p>
          <a:p>
            <a:pPr lvl="1"/>
            <a:r>
              <a:rPr lang="en-US" dirty="0" smtClean="0"/>
              <a:t>Lower Duwamish/Elliott Bay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S blank">
  <a:themeElements>
    <a:clrScheme name="Custom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FFFFFF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i Template 2015.potx" id="{049E93D5-B0D7-44F1-AC7A-495A8D47DB21}" vid="{FC15725E-4A32-414F-B91C-728D326E3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747</Words>
  <Application>Microsoft Office PowerPoint</Application>
  <PresentationFormat>On-screen Show (4:3)</PresentationFormat>
  <Paragraphs>110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Tw Cen MT</vt:lpstr>
      <vt:lpstr>Wingdings</vt:lpstr>
      <vt:lpstr>Wingdings 2</vt:lpstr>
      <vt:lpstr>FS blank</vt:lpstr>
      <vt:lpstr>New Sediment Management Standards Guidance: Sediment Cleanup Users Manual II (SCUM II) </vt:lpstr>
      <vt:lpstr>SMS Updates Overview</vt:lpstr>
      <vt:lpstr>Sediment Cleanup Levels</vt:lpstr>
      <vt:lpstr>Long-Term Goal – Achieve CSO</vt:lpstr>
      <vt:lpstr>Sediment Cleanup Users Manual II</vt:lpstr>
      <vt:lpstr>New-ish Concepts</vt:lpstr>
      <vt:lpstr>Numerical Compliance Concepts</vt:lpstr>
      <vt:lpstr>Example: SWACs versus Point-by-Point</vt:lpstr>
      <vt:lpstr>Regional Background</vt:lpstr>
      <vt:lpstr>Example: North Olympic Peninsula</vt:lpstr>
      <vt:lpstr>SCUM II Regional Background Options  </vt:lpstr>
      <vt:lpstr>Sediment Cleanup Units (SCUs)</vt:lpstr>
      <vt:lpstr>Example: SCU</vt:lpstr>
      <vt:lpstr>Sediment Recovery Zones</vt:lpstr>
      <vt:lpstr>Sediment Recovery Zones</vt:lpstr>
      <vt:lpstr>What’s not Clear about SRZs</vt:lpstr>
      <vt:lpstr>Source Control and Recontamination</vt:lpstr>
      <vt:lpstr>New Sediment Management Standards Guidance: Sediment Cleanup Users Manual II (SCUM II)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2015-02-04T19:29:37Z</dcterms:created>
  <dcterms:modified xsi:type="dcterms:W3CDTF">2015-09-04T15:47:21Z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