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59" r:id="rId4"/>
    <p:sldId id="273" r:id="rId5"/>
    <p:sldId id="274" r:id="rId6"/>
    <p:sldId id="275" r:id="rId7"/>
    <p:sldId id="277" r:id="rId8"/>
    <p:sldId id="276" r:id="rId9"/>
    <p:sldId id="278" r:id="rId10"/>
    <p:sldId id="260" r:id="rId11"/>
    <p:sldId id="262" r:id="rId12"/>
    <p:sldId id="265" r:id="rId13"/>
    <p:sldId id="267" r:id="rId14"/>
    <p:sldId id="272" r:id="rId15"/>
    <p:sldId id="279" r:id="rId16"/>
    <p:sldId id="268" r:id="rId17"/>
    <p:sldId id="280" r:id="rId18"/>
    <p:sldId id="281" r:id="rId19"/>
    <p:sldId id="266" r:id="rId20"/>
    <p:sldId id="282" r:id="rId21"/>
    <p:sldId id="283" r:id="rId22"/>
    <p:sldId id="285" r:id="rId23"/>
    <p:sldId id="28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318" y="27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9ED382F-5547-4D8C-AA16-674272A8041C}" type="datetimeFigureOut">
              <a:rPr lang="en-US" smtClean="0"/>
              <a:pPr/>
              <a:t>11/3/2017</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FD6BFAB-8485-40A9-B511-E38690CF898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13284611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ED382F-5547-4D8C-AA16-674272A8041C}"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6BFAB-8485-40A9-B511-E38690CF8981}" type="slidenum">
              <a:rPr lang="en-US" smtClean="0"/>
              <a:pPr/>
              <a:t>‹#›</a:t>
            </a:fld>
            <a:endParaRPr lang="en-US"/>
          </a:p>
        </p:txBody>
      </p:sp>
    </p:spTree>
    <p:extLst>
      <p:ext uri="{BB962C8B-B14F-4D97-AF65-F5344CB8AC3E}">
        <p14:creationId xmlns:p14="http://schemas.microsoft.com/office/powerpoint/2010/main" xmlns="" val="2600102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ED382F-5547-4D8C-AA16-674272A8041C}"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6BFAB-8485-40A9-B511-E38690CF8981}" type="slidenum">
              <a:rPr lang="en-US" smtClean="0"/>
              <a:pPr/>
              <a:t>‹#›</a:t>
            </a:fld>
            <a:endParaRPr lang="en-US"/>
          </a:p>
        </p:txBody>
      </p:sp>
    </p:spTree>
    <p:extLst>
      <p:ext uri="{BB962C8B-B14F-4D97-AF65-F5344CB8AC3E}">
        <p14:creationId xmlns:p14="http://schemas.microsoft.com/office/powerpoint/2010/main" xmlns="" val="3362965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ED382F-5547-4D8C-AA16-674272A8041C}"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6BFAB-8485-40A9-B511-E38690CF8981}" type="slidenum">
              <a:rPr lang="en-US" smtClean="0"/>
              <a:pPr/>
              <a:t>‹#›</a:t>
            </a:fld>
            <a:endParaRPr lang="en-US"/>
          </a:p>
        </p:txBody>
      </p:sp>
    </p:spTree>
    <p:extLst>
      <p:ext uri="{BB962C8B-B14F-4D97-AF65-F5344CB8AC3E}">
        <p14:creationId xmlns:p14="http://schemas.microsoft.com/office/powerpoint/2010/main" xmlns="" val="42716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ED382F-5547-4D8C-AA16-674272A8041C}"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6BFAB-8485-40A9-B511-E38690CF898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1995589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ED382F-5547-4D8C-AA16-674272A8041C}" type="datetimeFigureOut">
              <a:rPr lang="en-US" smtClean="0"/>
              <a:pPr/>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D6BFAB-8485-40A9-B511-E38690CF8981}" type="slidenum">
              <a:rPr lang="en-US" smtClean="0"/>
              <a:pPr/>
              <a:t>‹#›</a:t>
            </a:fld>
            <a:endParaRPr lang="en-US"/>
          </a:p>
        </p:txBody>
      </p:sp>
    </p:spTree>
    <p:extLst>
      <p:ext uri="{BB962C8B-B14F-4D97-AF65-F5344CB8AC3E}">
        <p14:creationId xmlns:p14="http://schemas.microsoft.com/office/powerpoint/2010/main" xmlns="" val="1667011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ED382F-5547-4D8C-AA16-674272A8041C}" type="datetimeFigureOut">
              <a:rPr lang="en-US" smtClean="0"/>
              <a:pPr/>
              <a:t>11/3/2017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D6BFAB-8485-40A9-B511-E38690CF8981}" type="slidenum">
              <a:rPr lang="en-US" smtClean="0"/>
              <a:pPr/>
              <a:t>‹#›</a:t>
            </a:fld>
            <a:endParaRPr lang="en-US"/>
          </a:p>
        </p:txBody>
      </p:sp>
    </p:spTree>
    <p:extLst>
      <p:ext uri="{BB962C8B-B14F-4D97-AF65-F5344CB8AC3E}">
        <p14:creationId xmlns:p14="http://schemas.microsoft.com/office/powerpoint/2010/main" xmlns="" val="4204477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ED382F-5547-4D8C-AA16-674272A8041C}" type="datetimeFigureOut">
              <a:rPr lang="en-US" smtClean="0"/>
              <a:pPr/>
              <a:t>11/3/2017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D6BFAB-8485-40A9-B511-E38690CF8981}" type="slidenum">
              <a:rPr lang="en-US" smtClean="0"/>
              <a:pPr/>
              <a:t>‹#›</a:t>
            </a:fld>
            <a:endParaRPr lang="en-US"/>
          </a:p>
        </p:txBody>
      </p:sp>
    </p:spTree>
    <p:extLst>
      <p:ext uri="{BB962C8B-B14F-4D97-AF65-F5344CB8AC3E}">
        <p14:creationId xmlns:p14="http://schemas.microsoft.com/office/powerpoint/2010/main" xmlns="" val="794980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ED382F-5547-4D8C-AA16-674272A8041C}" type="datetimeFigureOut">
              <a:rPr lang="en-US" smtClean="0"/>
              <a:pPr/>
              <a:t>11/3/2017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D6BFAB-8485-40A9-B511-E38690CF8981}" type="slidenum">
              <a:rPr lang="en-US" smtClean="0"/>
              <a:pPr/>
              <a:t>‹#›</a:t>
            </a:fld>
            <a:endParaRPr lang="en-US"/>
          </a:p>
        </p:txBody>
      </p:sp>
    </p:spTree>
    <p:extLst>
      <p:ext uri="{BB962C8B-B14F-4D97-AF65-F5344CB8AC3E}">
        <p14:creationId xmlns:p14="http://schemas.microsoft.com/office/powerpoint/2010/main" xmlns="" val="1028195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ED382F-5547-4D8C-AA16-674272A8041C}" type="datetimeFigureOut">
              <a:rPr lang="en-US" smtClean="0"/>
              <a:pPr/>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D6BFAB-8485-40A9-B511-E38690CF8981}" type="slidenum">
              <a:rPr lang="en-US" smtClean="0"/>
              <a:pPr/>
              <a:t>‹#›</a:t>
            </a:fld>
            <a:endParaRPr lang="en-US"/>
          </a:p>
        </p:txBody>
      </p:sp>
    </p:spTree>
    <p:extLst>
      <p:ext uri="{BB962C8B-B14F-4D97-AF65-F5344CB8AC3E}">
        <p14:creationId xmlns:p14="http://schemas.microsoft.com/office/powerpoint/2010/main" xmlns="" val="346141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ED382F-5547-4D8C-AA16-674272A8041C}" type="datetimeFigureOut">
              <a:rPr lang="en-US" smtClean="0"/>
              <a:pPr/>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D6BFAB-8485-40A9-B511-E38690CF8981}" type="slidenum">
              <a:rPr lang="en-US" smtClean="0"/>
              <a:pPr/>
              <a:t>‹#›</a:t>
            </a:fld>
            <a:endParaRPr lang="en-US"/>
          </a:p>
        </p:txBody>
      </p:sp>
    </p:spTree>
    <p:extLst>
      <p:ext uri="{BB962C8B-B14F-4D97-AF65-F5344CB8AC3E}">
        <p14:creationId xmlns:p14="http://schemas.microsoft.com/office/powerpoint/2010/main" xmlns="" val="55851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9ED382F-5547-4D8C-AA16-674272A8041C}" type="datetimeFigureOut">
              <a:rPr lang="en-US" smtClean="0"/>
              <a:pPr/>
              <a:t>11/3/2017</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FD6BFAB-8485-40A9-B511-E38690CF8981}" type="slidenum">
              <a:rPr lang="en-US" smtClean="0"/>
              <a:pPr/>
              <a:t>‹#›</a:t>
            </a:fld>
            <a:endParaRPr lang="en-US"/>
          </a:p>
        </p:txBody>
      </p:sp>
    </p:spTree>
    <p:extLst>
      <p:ext uri="{BB962C8B-B14F-4D97-AF65-F5344CB8AC3E}">
        <p14:creationId xmlns:p14="http://schemas.microsoft.com/office/powerpoint/2010/main" xmlns="" val="266288694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ipermind.com/come-allenare-la-memoria/allenare-la-memoria_ipermappa/"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FORMAZIONE DI UN INTERPRETE</a:t>
            </a:r>
            <a:endParaRPr lang="en-US" sz="6000" dirty="0"/>
          </a:p>
        </p:txBody>
      </p:sp>
      <p:sp>
        <p:nvSpPr>
          <p:cNvPr id="3" name="Subtitle 2"/>
          <p:cNvSpPr>
            <a:spLocks noGrp="1"/>
          </p:cNvSpPr>
          <p:nvPr>
            <p:ph type="subTitle" idx="1"/>
          </p:nvPr>
        </p:nvSpPr>
        <p:spPr/>
        <p:txBody>
          <a:bodyPr/>
          <a:lstStyle/>
          <a:p>
            <a:pPr algn="r"/>
            <a:r>
              <a:rPr lang="en-US" dirty="0" err="1" smtClean="0"/>
              <a:t>LoquIT</a:t>
            </a:r>
            <a:r>
              <a:rPr lang="en-US" dirty="0" smtClean="0"/>
              <a:t> 2017</a:t>
            </a:r>
          </a:p>
          <a:p>
            <a:pPr algn="r"/>
            <a:r>
              <a:rPr lang="en-US" dirty="0" smtClean="0"/>
              <a:t>Olomouc, </a:t>
            </a:r>
            <a:r>
              <a:rPr lang="en-US" dirty="0" err="1" smtClean="0"/>
              <a:t>Repubblica</a:t>
            </a:r>
            <a:r>
              <a:rPr lang="en-US" dirty="0" smtClean="0"/>
              <a:t> Ceca</a:t>
            </a:r>
          </a:p>
          <a:p>
            <a:pPr algn="r"/>
            <a:r>
              <a:rPr lang="en-US" dirty="0" smtClean="0"/>
              <a:t>Mgr. Olga Usenko</a:t>
            </a:r>
            <a:endParaRPr lang="en-US" dirty="0"/>
          </a:p>
        </p:txBody>
      </p:sp>
    </p:spTree>
    <p:extLst>
      <p:ext uri="{BB962C8B-B14F-4D97-AF65-F5344CB8AC3E}">
        <p14:creationId xmlns:p14="http://schemas.microsoft.com/office/powerpoint/2010/main" xmlns="" val="1241145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1019048"/>
          </a:xfrm>
        </p:spPr>
        <p:txBody>
          <a:bodyPr>
            <a:normAutofit/>
          </a:bodyPr>
          <a:lstStyle/>
          <a:p>
            <a:r>
              <a:rPr lang="en-US" sz="5400" dirty="0" err="1" smtClean="0"/>
              <a:t>Competenze</a:t>
            </a:r>
            <a:endParaRPr lang="en-US" sz="5400" dirty="0"/>
          </a:p>
        </p:txBody>
      </p:sp>
      <p:sp>
        <p:nvSpPr>
          <p:cNvPr id="3" name="Subtitle 2"/>
          <p:cNvSpPr>
            <a:spLocks noGrp="1"/>
          </p:cNvSpPr>
          <p:nvPr>
            <p:ph type="subTitle" idx="1"/>
          </p:nvPr>
        </p:nvSpPr>
        <p:spPr>
          <a:xfrm>
            <a:off x="1261872" y="1930400"/>
            <a:ext cx="9418320" cy="4561840"/>
          </a:xfrm>
        </p:spPr>
        <p:txBody>
          <a:bodyPr>
            <a:normAutofit fontScale="55000" lnSpcReduction="20000"/>
          </a:bodyPr>
          <a:lstStyle/>
          <a:p>
            <a:r>
              <a:rPr lang="en-US" b="1" dirty="0"/>
              <a:t> </a:t>
            </a:r>
            <a:endParaRPr lang="en-US" dirty="0"/>
          </a:p>
          <a:p>
            <a:pPr lvl="0"/>
            <a:r>
              <a:rPr lang="en-US" sz="2800" dirty="0">
                <a:solidFill>
                  <a:schemeClr val="tx1"/>
                </a:solidFill>
              </a:rPr>
              <a:t>Lingua </a:t>
            </a:r>
            <a:r>
              <a:rPr lang="en-US" sz="2800" dirty="0" err="1" smtClean="0">
                <a:solidFill>
                  <a:schemeClr val="tx1"/>
                </a:solidFill>
              </a:rPr>
              <a:t>straniera</a:t>
            </a:r>
            <a:endParaRPr lang="en-US" sz="2800" dirty="0" smtClean="0">
              <a:solidFill>
                <a:schemeClr val="tx1"/>
              </a:solidFill>
            </a:endParaRPr>
          </a:p>
          <a:p>
            <a:pPr lvl="0"/>
            <a:r>
              <a:rPr lang="en-US" sz="2800" dirty="0" smtClean="0">
                <a:solidFill>
                  <a:schemeClr val="tx1"/>
                </a:solidFill>
              </a:rPr>
              <a:t>Lingua </a:t>
            </a:r>
            <a:r>
              <a:rPr lang="cs-CZ" sz="2800" dirty="0" err="1" smtClean="0">
                <a:solidFill>
                  <a:schemeClr val="tx1"/>
                </a:solidFill>
              </a:rPr>
              <a:t>nativa</a:t>
            </a:r>
            <a:endParaRPr lang="en-US" sz="2800" dirty="0">
              <a:solidFill>
                <a:schemeClr val="tx1"/>
              </a:solidFill>
            </a:endParaRPr>
          </a:p>
          <a:p>
            <a:pPr lvl="0"/>
            <a:r>
              <a:rPr lang="en-US" sz="2800" dirty="0" err="1">
                <a:solidFill>
                  <a:schemeClr val="tx1"/>
                </a:solidFill>
              </a:rPr>
              <a:t>Elementi</a:t>
            </a:r>
            <a:r>
              <a:rPr lang="en-US" sz="2800" dirty="0">
                <a:solidFill>
                  <a:schemeClr val="tx1"/>
                </a:solidFill>
              </a:rPr>
              <a:t> di </a:t>
            </a:r>
            <a:r>
              <a:rPr lang="en-US" sz="2800" dirty="0" err="1">
                <a:solidFill>
                  <a:schemeClr val="tx1"/>
                </a:solidFill>
              </a:rPr>
              <a:t>linguistica</a:t>
            </a:r>
            <a:endParaRPr lang="en-US" sz="2800" dirty="0">
              <a:solidFill>
                <a:schemeClr val="tx1"/>
              </a:solidFill>
            </a:endParaRPr>
          </a:p>
          <a:p>
            <a:pPr lvl="0"/>
            <a:r>
              <a:rPr lang="en-US" sz="2800" dirty="0" err="1">
                <a:solidFill>
                  <a:schemeClr val="tx1"/>
                </a:solidFill>
              </a:rPr>
              <a:t>Elementi</a:t>
            </a:r>
            <a:r>
              <a:rPr lang="en-US" sz="2800" dirty="0">
                <a:solidFill>
                  <a:schemeClr val="tx1"/>
                </a:solidFill>
              </a:rPr>
              <a:t> di </a:t>
            </a:r>
            <a:r>
              <a:rPr lang="en-US" sz="2800" dirty="0" err="1">
                <a:solidFill>
                  <a:schemeClr val="tx1"/>
                </a:solidFill>
              </a:rPr>
              <a:t>semantica</a:t>
            </a:r>
            <a:endParaRPr lang="en-US" sz="2800" dirty="0">
              <a:solidFill>
                <a:schemeClr val="tx1"/>
              </a:solidFill>
            </a:endParaRPr>
          </a:p>
          <a:p>
            <a:pPr lvl="0"/>
            <a:r>
              <a:rPr lang="en-US" sz="2800" dirty="0" err="1">
                <a:solidFill>
                  <a:schemeClr val="tx1"/>
                </a:solidFill>
              </a:rPr>
              <a:t>Cultura</a:t>
            </a:r>
            <a:r>
              <a:rPr lang="en-US" sz="2800" dirty="0">
                <a:solidFill>
                  <a:schemeClr val="tx1"/>
                </a:solidFill>
              </a:rPr>
              <a:t>, </a:t>
            </a:r>
            <a:r>
              <a:rPr lang="en-US" sz="2800" dirty="0" err="1">
                <a:solidFill>
                  <a:schemeClr val="tx1"/>
                </a:solidFill>
              </a:rPr>
              <a:t>civiltà</a:t>
            </a:r>
            <a:r>
              <a:rPr lang="en-US" sz="2800" dirty="0">
                <a:solidFill>
                  <a:schemeClr val="tx1"/>
                </a:solidFill>
              </a:rPr>
              <a:t> e </a:t>
            </a:r>
            <a:r>
              <a:rPr lang="en-US" sz="2800" dirty="0" err="1">
                <a:solidFill>
                  <a:schemeClr val="tx1"/>
                </a:solidFill>
              </a:rPr>
              <a:t>istituzioni</a:t>
            </a:r>
            <a:r>
              <a:rPr lang="en-US" sz="2800" dirty="0">
                <a:solidFill>
                  <a:schemeClr val="tx1"/>
                </a:solidFill>
              </a:rPr>
              <a:t> </a:t>
            </a:r>
            <a:r>
              <a:rPr lang="en-US" sz="2800" dirty="0" err="1">
                <a:solidFill>
                  <a:schemeClr val="tx1"/>
                </a:solidFill>
              </a:rPr>
              <a:t>straniere</a:t>
            </a:r>
            <a:endParaRPr lang="en-US" sz="2800" dirty="0">
              <a:solidFill>
                <a:schemeClr val="tx1"/>
              </a:solidFill>
            </a:endParaRPr>
          </a:p>
          <a:p>
            <a:pPr lvl="0"/>
            <a:r>
              <a:rPr lang="en-US" sz="2800" dirty="0" err="1">
                <a:solidFill>
                  <a:schemeClr val="tx1"/>
                </a:solidFill>
              </a:rPr>
              <a:t>Terminologia</a:t>
            </a:r>
            <a:r>
              <a:rPr lang="en-US" sz="2800" dirty="0">
                <a:solidFill>
                  <a:schemeClr val="tx1"/>
                </a:solidFill>
              </a:rPr>
              <a:t> e </a:t>
            </a:r>
            <a:r>
              <a:rPr lang="en-US" sz="2800" dirty="0" err="1">
                <a:solidFill>
                  <a:schemeClr val="tx1"/>
                </a:solidFill>
              </a:rPr>
              <a:t>linguaggi</a:t>
            </a:r>
            <a:r>
              <a:rPr lang="en-US" sz="2800" dirty="0">
                <a:solidFill>
                  <a:schemeClr val="tx1"/>
                </a:solidFill>
              </a:rPr>
              <a:t> </a:t>
            </a:r>
            <a:r>
              <a:rPr lang="en-US" sz="2800" dirty="0" err="1">
                <a:solidFill>
                  <a:schemeClr val="tx1"/>
                </a:solidFill>
              </a:rPr>
              <a:t>settoriali</a:t>
            </a:r>
            <a:endParaRPr lang="en-US" sz="2800" dirty="0">
              <a:solidFill>
                <a:schemeClr val="tx1"/>
              </a:solidFill>
            </a:endParaRPr>
          </a:p>
          <a:p>
            <a:pPr lvl="0"/>
            <a:r>
              <a:rPr lang="en-US" sz="2800" dirty="0" err="1">
                <a:solidFill>
                  <a:schemeClr val="tx1"/>
                </a:solidFill>
              </a:rPr>
              <a:t>Teoria</a:t>
            </a:r>
            <a:r>
              <a:rPr lang="en-US" sz="2800" dirty="0">
                <a:solidFill>
                  <a:schemeClr val="tx1"/>
                </a:solidFill>
              </a:rPr>
              <a:t> </a:t>
            </a:r>
            <a:r>
              <a:rPr lang="en-US" sz="2800" dirty="0" err="1">
                <a:solidFill>
                  <a:schemeClr val="tx1"/>
                </a:solidFill>
              </a:rPr>
              <a:t>della</a:t>
            </a:r>
            <a:r>
              <a:rPr lang="en-US" sz="2800" dirty="0">
                <a:solidFill>
                  <a:schemeClr val="tx1"/>
                </a:solidFill>
              </a:rPr>
              <a:t> traduzione</a:t>
            </a:r>
          </a:p>
          <a:p>
            <a:pPr lvl="0"/>
            <a:r>
              <a:rPr lang="en-US" sz="2800" dirty="0" err="1">
                <a:solidFill>
                  <a:schemeClr val="tx1"/>
                </a:solidFill>
              </a:rPr>
              <a:t>Procedimenti</a:t>
            </a:r>
            <a:r>
              <a:rPr lang="en-US" sz="2800" dirty="0">
                <a:solidFill>
                  <a:schemeClr val="tx1"/>
                </a:solidFill>
              </a:rPr>
              <a:t> </a:t>
            </a:r>
            <a:r>
              <a:rPr lang="en-US" sz="2800" dirty="0" err="1">
                <a:solidFill>
                  <a:schemeClr val="tx1"/>
                </a:solidFill>
              </a:rPr>
              <a:t>traduttivi</a:t>
            </a:r>
            <a:endParaRPr lang="en-US" sz="2800" dirty="0">
              <a:solidFill>
                <a:schemeClr val="tx1"/>
              </a:solidFill>
            </a:endParaRPr>
          </a:p>
          <a:p>
            <a:pPr lvl="0"/>
            <a:r>
              <a:rPr lang="en-US" sz="2800" dirty="0" err="1">
                <a:solidFill>
                  <a:schemeClr val="tx1"/>
                </a:solidFill>
              </a:rPr>
              <a:t>Processi</a:t>
            </a:r>
            <a:r>
              <a:rPr lang="en-US" sz="2800" dirty="0">
                <a:solidFill>
                  <a:schemeClr val="tx1"/>
                </a:solidFill>
              </a:rPr>
              <a:t> del </a:t>
            </a:r>
            <a:r>
              <a:rPr lang="en-US" sz="2800" dirty="0" err="1">
                <a:solidFill>
                  <a:schemeClr val="tx1"/>
                </a:solidFill>
              </a:rPr>
              <a:t>lavoro</a:t>
            </a:r>
            <a:r>
              <a:rPr lang="en-US" sz="2800" dirty="0">
                <a:solidFill>
                  <a:schemeClr val="tx1"/>
                </a:solidFill>
              </a:rPr>
              <a:t> editorial</a:t>
            </a:r>
          </a:p>
          <a:p>
            <a:pPr lvl="0"/>
            <a:r>
              <a:rPr lang="it-IT" sz="2800" dirty="0">
                <a:solidFill>
                  <a:schemeClr val="tx1"/>
                </a:solidFill>
              </a:rPr>
              <a:t>Normativa sulla protezione della proprietà intellettuale (diritto d’autore)</a:t>
            </a:r>
            <a:endParaRPr lang="en-US" sz="2800" dirty="0">
              <a:solidFill>
                <a:schemeClr val="tx1"/>
              </a:solidFill>
            </a:endParaRPr>
          </a:p>
          <a:p>
            <a:r>
              <a:rPr lang="it-IT" sz="2800" dirty="0">
                <a:solidFill>
                  <a:schemeClr val="tx1"/>
                </a:solidFill>
              </a:rPr>
              <a:t> </a:t>
            </a:r>
            <a:endParaRPr lang="en-US" sz="2800" dirty="0">
              <a:solidFill>
                <a:schemeClr val="tx1"/>
              </a:solidFill>
            </a:endParaRPr>
          </a:p>
          <a:p>
            <a:endParaRPr lang="en-US" dirty="0"/>
          </a:p>
        </p:txBody>
      </p:sp>
    </p:spTree>
    <p:extLst>
      <p:ext uri="{BB962C8B-B14F-4D97-AF65-F5344CB8AC3E}">
        <p14:creationId xmlns:p14="http://schemas.microsoft.com/office/powerpoint/2010/main" xmlns="" val="3339823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794719"/>
          </a:xfrm>
        </p:spPr>
        <p:txBody>
          <a:bodyPr>
            <a:normAutofit/>
          </a:bodyPr>
          <a:lstStyle/>
          <a:p>
            <a:r>
              <a:rPr lang="en-US" sz="5400" dirty="0" err="1" smtClean="0"/>
              <a:t>Abilit</a:t>
            </a:r>
            <a:r>
              <a:rPr lang="it-IT" sz="5400" dirty="0" smtClean="0"/>
              <a:t>à (traduttore)</a:t>
            </a:r>
            <a:endParaRPr lang="en-US" sz="5400" dirty="0"/>
          </a:p>
        </p:txBody>
      </p:sp>
      <p:sp>
        <p:nvSpPr>
          <p:cNvPr id="3" name="Subtitle 2"/>
          <p:cNvSpPr>
            <a:spLocks noGrp="1"/>
          </p:cNvSpPr>
          <p:nvPr>
            <p:ph type="subTitle" idx="1"/>
          </p:nvPr>
        </p:nvSpPr>
        <p:spPr>
          <a:xfrm>
            <a:off x="1261872" y="1841500"/>
            <a:ext cx="9418320" cy="4650740"/>
          </a:xfrm>
        </p:spPr>
        <p:txBody>
          <a:bodyPr>
            <a:normAutofit fontScale="92500" lnSpcReduction="10000"/>
          </a:bodyPr>
          <a:lstStyle/>
          <a:p>
            <a:pPr lvl="0"/>
            <a:r>
              <a:rPr lang="it-IT" dirty="0" smtClean="0">
                <a:solidFill>
                  <a:schemeClr val="tx1"/>
                </a:solidFill>
              </a:rPr>
              <a:t>Applicare </a:t>
            </a:r>
            <a:r>
              <a:rPr lang="it-IT" dirty="0">
                <a:solidFill>
                  <a:schemeClr val="tx1"/>
                </a:solidFill>
              </a:rPr>
              <a:t>tecniche di analisi della traduzione</a:t>
            </a:r>
            <a:endParaRPr lang="en-US" dirty="0">
              <a:solidFill>
                <a:schemeClr val="tx1"/>
              </a:solidFill>
            </a:endParaRPr>
          </a:p>
          <a:p>
            <a:pPr lvl="0"/>
            <a:r>
              <a:rPr lang="it-IT" dirty="0">
                <a:solidFill>
                  <a:schemeClr val="tx1"/>
                </a:solidFill>
              </a:rPr>
              <a:t>Applicare tecniche di interrogazione banche dati terminologiche</a:t>
            </a:r>
            <a:endParaRPr lang="en-US" dirty="0">
              <a:solidFill>
                <a:schemeClr val="tx1"/>
              </a:solidFill>
            </a:endParaRPr>
          </a:p>
          <a:p>
            <a:pPr lvl="0"/>
            <a:r>
              <a:rPr lang="it-IT" dirty="0">
                <a:solidFill>
                  <a:schemeClr val="tx1"/>
                </a:solidFill>
              </a:rPr>
              <a:t>Applicare tecniche di revisione di una traduzione</a:t>
            </a:r>
            <a:endParaRPr lang="en-US" dirty="0">
              <a:solidFill>
                <a:schemeClr val="tx1"/>
              </a:solidFill>
            </a:endParaRPr>
          </a:p>
          <a:p>
            <a:pPr lvl="0"/>
            <a:r>
              <a:rPr lang="en-US" dirty="0" err="1">
                <a:solidFill>
                  <a:schemeClr val="tx1"/>
                </a:solidFill>
              </a:rPr>
              <a:t>Applicare</a:t>
            </a:r>
            <a:r>
              <a:rPr lang="en-US" dirty="0">
                <a:solidFill>
                  <a:schemeClr val="tx1"/>
                </a:solidFill>
              </a:rPr>
              <a:t> </a:t>
            </a:r>
            <a:r>
              <a:rPr lang="en-US" dirty="0" err="1">
                <a:solidFill>
                  <a:schemeClr val="tx1"/>
                </a:solidFill>
              </a:rPr>
              <a:t>tecniche</a:t>
            </a:r>
            <a:r>
              <a:rPr lang="en-US" dirty="0">
                <a:solidFill>
                  <a:schemeClr val="tx1"/>
                </a:solidFill>
              </a:rPr>
              <a:t> di traduzione </a:t>
            </a:r>
            <a:r>
              <a:rPr lang="en-US" dirty="0" err="1">
                <a:solidFill>
                  <a:schemeClr val="tx1"/>
                </a:solidFill>
              </a:rPr>
              <a:t>scritta</a:t>
            </a:r>
            <a:endParaRPr lang="en-US" dirty="0">
              <a:solidFill>
                <a:schemeClr val="tx1"/>
              </a:solidFill>
            </a:endParaRPr>
          </a:p>
          <a:p>
            <a:pPr lvl="0"/>
            <a:r>
              <a:rPr lang="en-US" dirty="0" err="1">
                <a:solidFill>
                  <a:schemeClr val="tx1"/>
                </a:solidFill>
              </a:rPr>
              <a:t>Utilizzare</a:t>
            </a:r>
            <a:r>
              <a:rPr lang="en-US" dirty="0">
                <a:solidFill>
                  <a:schemeClr val="tx1"/>
                </a:solidFill>
              </a:rPr>
              <a:t> software traduzione </a:t>
            </a:r>
            <a:r>
              <a:rPr lang="en-US" dirty="0" err="1">
                <a:solidFill>
                  <a:schemeClr val="tx1"/>
                </a:solidFill>
              </a:rPr>
              <a:t>assistita</a:t>
            </a:r>
            <a:endParaRPr lang="en-US" dirty="0">
              <a:solidFill>
                <a:schemeClr val="tx1"/>
              </a:solidFill>
            </a:endParaRPr>
          </a:p>
          <a:p>
            <a:pPr lvl="0"/>
            <a:r>
              <a:rPr lang="it-IT" dirty="0">
                <a:solidFill>
                  <a:schemeClr val="tx1"/>
                </a:solidFill>
              </a:rPr>
              <a:t>Utilizzare software gestione terminologica di glossari </a:t>
            </a:r>
            <a:r>
              <a:rPr lang="it-IT" dirty="0" smtClean="0">
                <a:solidFill>
                  <a:schemeClr val="tx1"/>
                </a:solidFill>
              </a:rPr>
              <a:t>bilingue</a:t>
            </a:r>
            <a:endParaRPr lang="en-US" dirty="0">
              <a:solidFill>
                <a:schemeClr val="tx1"/>
              </a:solidFill>
            </a:endParaRPr>
          </a:p>
          <a:p>
            <a:pPr lvl="0"/>
            <a:r>
              <a:rPr lang="it-IT" dirty="0" smtClean="0">
                <a:solidFill>
                  <a:schemeClr val="tx1"/>
                </a:solidFill>
              </a:rPr>
              <a:t>Applicare </a:t>
            </a:r>
            <a:r>
              <a:rPr lang="it-IT" dirty="0">
                <a:solidFill>
                  <a:schemeClr val="tx1"/>
                </a:solidFill>
              </a:rPr>
              <a:t>tecniche di ricerca (dati/informazioni/notizie)</a:t>
            </a:r>
            <a:endParaRPr lang="en-US" dirty="0">
              <a:solidFill>
                <a:schemeClr val="tx1"/>
              </a:solidFill>
            </a:endParaRPr>
          </a:p>
          <a:p>
            <a:pPr lvl="0"/>
            <a:r>
              <a:rPr lang="en-US" dirty="0" err="1">
                <a:solidFill>
                  <a:schemeClr val="tx1"/>
                </a:solidFill>
              </a:rPr>
              <a:t>Applicare</a:t>
            </a:r>
            <a:r>
              <a:rPr lang="en-US" dirty="0">
                <a:solidFill>
                  <a:schemeClr val="tx1"/>
                </a:solidFill>
              </a:rPr>
              <a:t> </a:t>
            </a:r>
            <a:r>
              <a:rPr lang="en-US" dirty="0" err="1">
                <a:solidFill>
                  <a:schemeClr val="tx1"/>
                </a:solidFill>
              </a:rPr>
              <a:t>tecniche</a:t>
            </a:r>
            <a:r>
              <a:rPr lang="en-US" dirty="0">
                <a:solidFill>
                  <a:schemeClr val="tx1"/>
                </a:solidFill>
              </a:rPr>
              <a:t> di </a:t>
            </a:r>
            <a:r>
              <a:rPr lang="en-US" dirty="0" err="1">
                <a:solidFill>
                  <a:schemeClr val="tx1"/>
                </a:solidFill>
              </a:rPr>
              <a:t>correzione</a:t>
            </a:r>
            <a:r>
              <a:rPr lang="en-US" dirty="0">
                <a:solidFill>
                  <a:schemeClr val="tx1"/>
                </a:solidFill>
              </a:rPr>
              <a:t> </a:t>
            </a:r>
            <a:r>
              <a:rPr lang="en-US" dirty="0" err="1">
                <a:solidFill>
                  <a:schemeClr val="tx1"/>
                </a:solidFill>
              </a:rPr>
              <a:t>testi</a:t>
            </a:r>
            <a:endParaRPr lang="en-US" dirty="0">
              <a:solidFill>
                <a:schemeClr val="tx1"/>
              </a:solidFill>
            </a:endParaRPr>
          </a:p>
          <a:p>
            <a:pPr lvl="0"/>
            <a:r>
              <a:rPr lang="en-US" dirty="0" err="1">
                <a:solidFill>
                  <a:schemeClr val="tx1"/>
                </a:solidFill>
              </a:rPr>
              <a:t>Applicare</a:t>
            </a:r>
            <a:r>
              <a:rPr lang="en-US" dirty="0">
                <a:solidFill>
                  <a:schemeClr val="tx1"/>
                </a:solidFill>
              </a:rPr>
              <a:t> </a:t>
            </a:r>
            <a:r>
              <a:rPr lang="en-US" dirty="0" err="1">
                <a:solidFill>
                  <a:schemeClr val="tx1"/>
                </a:solidFill>
              </a:rPr>
              <a:t>tecniche</a:t>
            </a:r>
            <a:r>
              <a:rPr lang="en-US" dirty="0">
                <a:solidFill>
                  <a:schemeClr val="tx1"/>
                </a:solidFill>
              </a:rPr>
              <a:t> di </a:t>
            </a:r>
            <a:r>
              <a:rPr lang="en-US" dirty="0" err="1">
                <a:solidFill>
                  <a:schemeClr val="tx1"/>
                </a:solidFill>
              </a:rPr>
              <a:t>scrittura</a:t>
            </a:r>
            <a:endParaRPr lang="en-US" dirty="0">
              <a:solidFill>
                <a:schemeClr val="tx1"/>
              </a:solidFill>
            </a:endParaRPr>
          </a:p>
          <a:p>
            <a:pPr lvl="0"/>
            <a:r>
              <a:rPr lang="it-IT" dirty="0">
                <a:solidFill>
                  <a:schemeClr val="tx1"/>
                </a:solidFill>
              </a:rPr>
              <a:t>Utilizzare software elaborazione testi (Word o analoghi</a:t>
            </a:r>
            <a:r>
              <a:rPr lang="it-IT" dirty="0" smtClean="0">
                <a:solidFill>
                  <a:schemeClr val="tx1"/>
                </a:solidFill>
              </a:rPr>
              <a:t>)</a:t>
            </a:r>
          </a:p>
          <a:p>
            <a:pPr lvl="0"/>
            <a:endParaRPr lang="en-US" dirty="0"/>
          </a:p>
          <a:p>
            <a:endParaRPr lang="en-US" dirty="0"/>
          </a:p>
        </p:txBody>
      </p:sp>
    </p:spTree>
    <p:extLst>
      <p:ext uri="{BB962C8B-B14F-4D97-AF65-F5344CB8AC3E}">
        <p14:creationId xmlns:p14="http://schemas.microsoft.com/office/powerpoint/2010/main" xmlns="" val="3030362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752348"/>
          </a:xfrm>
        </p:spPr>
        <p:txBody>
          <a:bodyPr>
            <a:noAutofit/>
          </a:bodyPr>
          <a:lstStyle/>
          <a:p>
            <a:r>
              <a:rPr lang="en-US" sz="5400" dirty="0" err="1"/>
              <a:t>Abilit</a:t>
            </a:r>
            <a:r>
              <a:rPr lang="it-IT" sz="5400" dirty="0" smtClean="0"/>
              <a:t>à (interprete)</a:t>
            </a:r>
            <a:endParaRPr lang="en-US" sz="5400" dirty="0"/>
          </a:p>
        </p:txBody>
      </p:sp>
      <p:sp>
        <p:nvSpPr>
          <p:cNvPr id="3" name="Subtitle 2"/>
          <p:cNvSpPr>
            <a:spLocks noGrp="1"/>
          </p:cNvSpPr>
          <p:nvPr>
            <p:ph type="subTitle" idx="1"/>
          </p:nvPr>
        </p:nvSpPr>
        <p:spPr>
          <a:xfrm>
            <a:off x="1261872" y="1892300"/>
            <a:ext cx="9418320" cy="4599940"/>
          </a:xfrm>
        </p:spPr>
        <p:txBody>
          <a:bodyPr>
            <a:normAutofit/>
          </a:bodyPr>
          <a:lstStyle/>
          <a:p>
            <a:pPr lvl="0"/>
            <a:endParaRPr lang="en-US" sz="2000" dirty="0"/>
          </a:p>
          <a:p>
            <a:pPr lvl="1" algn="l"/>
            <a:r>
              <a:rPr lang="it-IT" sz="2400" dirty="0"/>
              <a:t>Conoscenza della società (tradizioni, istituzioni, ecc.);</a:t>
            </a:r>
            <a:endParaRPr lang="en-US" sz="2000" dirty="0"/>
          </a:p>
          <a:p>
            <a:pPr lvl="1" algn="l"/>
            <a:r>
              <a:rPr lang="it-IT" sz="2400" dirty="0"/>
              <a:t>Capacità comunicative verbali e non;</a:t>
            </a:r>
            <a:endParaRPr lang="en-US" sz="2000" dirty="0"/>
          </a:p>
          <a:p>
            <a:pPr lvl="1" algn="l"/>
            <a:r>
              <a:rPr lang="it-IT" sz="2400" dirty="0"/>
              <a:t>Capacità sociali (conoscenza di norme e convenzioni relative all’interazione sociale);</a:t>
            </a:r>
            <a:endParaRPr lang="en-US" sz="2000" dirty="0"/>
          </a:p>
          <a:p>
            <a:pPr lvl="1" algn="l"/>
            <a:r>
              <a:rPr lang="it-IT" sz="2400" dirty="0"/>
              <a:t>Capacità tecniche (capacità di adottare rituali o di usare strumenti adeguati), anche se in misura minore per l’interprete di conferenza che non siederà a tavola con gli altri partecipanti;</a:t>
            </a:r>
            <a:endParaRPr lang="en-US" sz="2000" dirty="0"/>
          </a:p>
          <a:p>
            <a:endParaRPr lang="en-US" dirty="0"/>
          </a:p>
        </p:txBody>
      </p:sp>
    </p:spTree>
    <p:extLst>
      <p:ext uri="{BB962C8B-B14F-4D97-AF65-F5344CB8AC3E}">
        <p14:creationId xmlns:p14="http://schemas.microsoft.com/office/powerpoint/2010/main" xmlns="" val="2328092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905461"/>
          </a:xfrm>
        </p:spPr>
        <p:txBody>
          <a:bodyPr>
            <a:normAutofit/>
          </a:bodyPr>
          <a:lstStyle/>
          <a:p>
            <a:r>
              <a:rPr lang="it-IT" sz="4800" dirty="0" smtClean="0"/>
              <a:t>Caratteristiche </a:t>
            </a:r>
            <a:r>
              <a:rPr lang="it-IT" sz="4800" dirty="0"/>
              <a:t>vocali</a:t>
            </a:r>
            <a:endParaRPr lang="en-US" sz="4800" dirty="0"/>
          </a:p>
        </p:txBody>
      </p:sp>
      <p:sp>
        <p:nvSpPr>
          <p:cNvPr id="3" name="Subtitle 2"/>
          <p:cNvSpPr>
            <a:spLocks noGrp="1"/>
          </p:cNvSpPr>
          <p:nvPr>
            <p:ph type="subTitle" idx="1"/>
          </p:nvPr>
        </p:nvSpPr>
        <p:spPr>
          <a:xfrm>
            <a:off x="1261872" y="1664413"/>
            <a:ext cx="9418320" cy="4827827"/>
          </a:xfrm>
        </p:spPr>
        <p:txBody>
          <a:bodyPr>
            <a:normAutofit fontScale="55000" lnSpcReduction="20000"/>
          </a:bodyPr>
          <a:lstStyle/>
          <a:p>
            <a:pPr lvl="1" algn="l"/>
            <a:endParaRPr lang="en-US" sz="2000" dirty="0"/>
          </a:p>
          <a:p>
            <a:r>
              <a:rPr lang="it-IT" sz="3300" b="1" dirty="0">
                <a:solidFill>
                  <a:schemeClr val="tx1"/>
                </a:solidFill>
              </a:rPr>
              <a:t>Volume</a:t>
            </a:r>
            <a:r>
              <a:rPr lang="it-IT" sz="2500" dirty="0">
                <a:solidFill>
                  <a:schemeClr val="tx1"/>
                </a:solidFill>
              </a:rPr>
              <a:t>: Il volume riguarda l’intensità sonora, il modo di calibrare la voce in base alla distanza dall’interlocutore, e in base all’importanza dell’argomento trattato.</a:t>
            </a:r>
            <a:endParaRPr lang="en-US" sz="2500" dirty="0">
              <a:solidFill>
                <a:schemeClr val="tx1"/>
              </a:solidFill>
            </a:endParaRPr>
          </a:p>
          <a:p>
            <a:r>
              <a:rPr lang="it-IT" sz="2900" b="1" dirty="0">
                <a:solidFill>
                  <a:schemeClr val="tx1"/>
                </a:solidFill>
              </a:rPr>
              <a:t> Timbro</a:t>
            </a:r>
            <a:r>
              <a:rPr lang="it-IT" sz="2500" dirty="0">
                <a:solidFill>
                  <a:schemeClr val="tx1"/>
                </a:solidFill>
              </a:rPr>
              <a:t>: Il timbro è l’insieme delle caratteristiche individuali della voce: nasale, gutturale, soffocata; possiamo definirlo come il “colore della voce”. Esso dipende dalla parte o parti del corpo che fanno da cassa armonica, cioè che amplificano e migliorano (o peggiorano) il suono.</a:t>
            </a:r>
            <a:endParaRPr lang="en-US" sz="2500" dirty="0">
              <a:solidFill>
                <a:schemeClr val="tx1"/>
              </a:solidFill>
            </a:endParaRPr>
          </a:p>
          <a:p>
            <a:r>
              <a:rPr lang="it-IT" sz="2900" b="1" dirty="0">
                <a:solidFill>
                  <a:schemeClr val="tx1"/>
                </a:solidFill>
              </a:rPr>
              <a:t>Tono</a:t>
            </a:r>
            <a:r>
              <a:rPr lang="it-IT" sz="2500" dirty="0">
                <a:solidFill>
                  <a:schemeClr val="tx1"/>
                </a:solidFill>
              </a:rPr>
              <a:t>: Il tono è principalmente un indicatore dell’intenzione e del senso che si dà alla comunicazione; può esprimere apprezzamento o disappunto, entusiasmo o apatia, interesse o noia, coinvolgimento o estraneazione</a:t>
            </a:r>
            <a:endParaRPr lang="en-US" sz="2500" dirty="0">
              <a:solidFill>
                <a:schemeClr val="tx1"/>
              </a:solidFill>
            </a:endParaRPr>
          </a:p>
          <a:p>
            <a:r>
              <a:rPr lang="it-IT" sz="2900" b="1" dirty="0">
                <a:solidFill>
                  <a:schemeClr val="tx1"/>
                </a:solidFill>
              </a:rPr>
              <a:t>Velocità</a:t>
            </a:r>
            <a:r>
              <a:rPr lang="it-IT" sz="2500" dirty="0">
                <a:solidFill>
                  <a:schemeClr val="tx1"/>
                </a:solidFill>
              </a:rPr>
              <a:t>: La velocità cioè il tempo di emissione della voce, può servire per sottolineare, accentuare o sfumare il significato delle parole, così come lo possono fare le pause. Senza una di queste componenti la nostra comunicazione risulterebbe poco comprensibile, non pienamente </a:t>
            </a:r>
            <a:r>
              <a:rPr lang="it-IT" sz="2500" dirty="0" err="1">
                <a:solidFill>
                  <a:schemeClr val="tx1"/>
                </a:solidFill>
              </a:rPr>
              <a:t>recepibile</a:t>
            </a:r>
            <a:r>
              <a:rPr lang="it-IT" sz="2500" dirty="0">
                <a:solidFill>
                  <a:schemeClr val="tx1"/>
                </a:solidFill>
              </a:rPr>
              <a:t> dal destinatario. </a:t>
            </a:r>
            <a:endParaRPr lang="en-US" sz="2500" dirty="0">
              <a:solidFill>
                <a:schemeClr val="tx1"/>
              </a:solidFill>
            </a:endParaRPr>
          </a:p>
          <a:p>
            <a:r>
              <a:rPr lang="it-IT" sz="2900" b="1" dirty="0">
                <a:solidFill>
                  <a:schemeClr val="tx1"/>
                </a:solidFill>
              </a:rPr>
              <a:t>Qualità e modulazioni</a:t>
            </a:r>
            <a:r>
              <a:rPr lang="it-IT" sz="2500" dirty="0">
                <a:solidFill>
                  <a:schemeClr val="tx1"/>
                </a:solidFill>
              </a:rPr>
              <a:t>: elementi relativi alla qualità dell’emissione sonora, che può essere influenzata da fenomeni passeggeri quali la raucedine, il naso tappato, ecc. Le modulazioni sono quegli elementi espressivi  che si usano per imprimere un determinato significato alle nostre parole. L’eloquio dell’interprete deve cercare di non essere monocorde per non perdere l’interesse del pubblico; </a:t>
            </a:r>
            <a:endParaRPr lang="en-US" sz="2500" dirty="0">
              <a:solidFill>
                <a:schemeClr val="tx1"/>
              </a:solidFill>
            </a:endParaRPr>
          </a:p>
          <a:p>
            <a:r>
              <a:rPr lang="it-IT" sz="2900" b="1" dirty="0">
                <a:solidFill>
                  <a:schemeClr val="tx1"/>
                </a:solidFill>
              </a:rPr>
              <a:t>Inflessioni regionali</a:t>
            </a:r>
            <a:r>
              <a:rPr lang="it-IT" sz="2500" dirty="0">
                <a:solidFill>
                  <a:schemeClr val="tx1"/>
                </a:solidFill>
              </a:rPr>
              <a:t>: devono essere eliminate quanto più possibile, a meno che la prestazione non le richieda </a:t>
            </a:r>
            <a:r>
              <a:rPr lang="it-IT" sz="2500" dirty="0" smtClean="0">
                <a:solidFill>
                  <a:schemeClr val="tx1"/>
                </a:solidFill>
              </a:rPr>
              <a:t>esplicitamente;</a:t>
            </a:r>
            <a:endParaRPr lang="en-US" sz="2500" dirty="0">
              <a:solidFill>
                <a:schemeClr val="tx1"/>
              </a:solidFill>
            </a:endParaRPr>
          </a:p>
          <a:p>
            <a:r>
              <a:rPr lang="it-IT" sz="2500" dirty="0">
                <a:solidFill>
                  <a:schemeClr val="tx1"/>
                </a:solidFill>
              </a:rPr>
              <a:t> Evitare di fare rumori molesti (sfogliare pagine, respirare affannosamente, giocare con un braccialetto).</a:t>
            </a:r>
            <a:endParaRPr lang="en-US" sz="2500" dirty="0">
              <a:solidFill>
                <a:schemeClr val="tx1"/>
              </a:solidFill>
            </a:endParaRPr>
          </a:p>
          <a:p>
            <a:endParaRPr lang="en-US" dirty="0"/>
          </a:p>
        </p:txBody>
      </p:sp>
    </p:spTree>
    <p:extLst>
      <p:ext uri="{BB962C8B-B14F-4D97-AF65-F5344CB8AC3E}">
        <p14:creationId xmlns:p14="http://schemas.microsoft.com/office/powerpoint/2010/main" xmlns="" val="52972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997659"/>
          </a:xfrm>
        </p:spPr>
        <p:txBody>
          <a:bodyPr>
            <a:normAutofit/>
          </a:bodyPr>
          <a:lstStyle/>
          <a:p>
            <a:r>
              <a:rPr lang="it-IT" sz="4400" dirty="0" smtClean="0"/>
              <a:t>Chi può diventare un interprete?</a:t>
            </a:r>
            <a:endParaRPr lang="en-US" sz="4400" dirty="0"/>
          </a:p>
        </p:txBody>
      </p:sp>
      <p:sp>
        <p:nvSpPr>
          <p:cNvPr id="3" name="Subtitle 2"/>
          <p:cNvSpPr>
            <a:spLocks noGrp="1"/>
          </p:cNvSpPr>
          <p:nvPr>
            <p:ph type="subTitle" idx="1"/>
          </p:nvPr>
        </p:nvSpPr>
        <p:spPr>
          <a:xfrm>
            <a:off x="1261872" y="1937084"/>
            <a:ext cx="9418320" cy="4555156"/>
          </a:xfrm>
        </p:spPr>
        <p:txBody>
          <a:bodyPr>
            <a:normAutofit fontScale="92500" lnSpcReduction="10000"/>
          </a:bodyPr>
          <a:lstStyle/>
          <a:p>
            <a:r>
              <a:rPr lang="it-IT" dirty="0" smtClean="0">
                <a:solidFill>
                  <a:schemeClr val="tx1"/>
                </a:solidFill>
              </a:rPr>
              <a:t>Un interprete professionista deve:</a:t>
            </a:r>
            <a:endParaRPr lang="it-IT" dirty="0">
              <a:solidFill>
                <a:schemeClr val="tx1"/>
              </a:solidFill>
            </a:endParaRPr>
          </a:p>
          <a:p>
            <a:r>
              <a:rPr lang="it-IT" dirty="0" smtClean="0">
                <a:solidFill>
                  <a:schemeClr val="tx1"/>
                </a:solidFill>
              </a:rPr>
              <a:t>Avere competenze </a:t>
            </a:r>
            <a:r>
              <a:rPr lang="it-IT" dirty="0">
                <a:solidFill>
                  <a:schemeClr val="tx1"/>
                </a:solidFill>
              </a:rPr>
              <a:t>linguistiche </a:t>
            </a:r>
            <a:r>
              <a:rPr lang="it-IT" dirty="0" smtClean="0">
                <a:solidFill>
                  <a:schemeClr val="tx1"/>
                </a:solidFill>
              </a:rPr>
              <a:t>eccellenti</a:t>
            </a:r>
          </a:p>
          <a:p>
            <a:r>
              <a:rPr lang="it-IT" dirty="0" smtClean="0">
                <a:solidFill>
                  <a:schemeClr val="tx1"/>
                </a:solidFill>
              </a:rPr>
              <a:t>Essere </a:t>
            </a:r>
            <a:r>
              <a:rPr lang="it-IT" dirty="0">
                <a:solidFill>
                  <a:schemeClr val="tx1"/>
                </a:solidFill>
              </a:rPr>
              <a:t>in grado di comprendere ed elaborare rapidamente le </a:t>
            </a:r>
            <a:r>
              <a:rPr lang="it-IT" dirty="0" smtClean="0">
                <a:solidFill>
                  <a:schemeClr val="tx1"/>
                </a:solidFill>
              </a:rPr>
              <a:t>informazioni</a:t>
            </a:r>
          </a:p>
          <a:p>
            <a:r>
              <a:rPr lang="it-IT" dirty="0" smtClean="0">
                <a:solidFill>
                  <a:schemeClr val="tx1"/>
                </a:solidFill>
              </a:rPr>
              <a:t>Avere </a:t>
            </a:r>
            <a:r>
              <a:rPr lang="it-IT" dirty="0">
                <a:solidFill>
                  <a:schemeClr val="tx1"/>
                </a:solidFill>
              </a:rPr>
              <a:t>una grande capacità di </a:t>
            </a:r>
            <a:r>
              <a:rPr lang="it-IT" dirty="0" smtClean="0">
                <a:solidFill>
                  <a:schemeClr val="tx1"/>
                </a:solidFill>
              </a:rPr>
              <a:t>concentrazione</a:t>
            </a:r>
          </a:p>
          <a:p>
            <a:r>
              <a:rPr lang="it-IT" dirty="0" smtClean="0">
                <a:solidFill>
                  <a:schemeClr val="tx1"/>
                </a:solidFill>
              </a:rPr>
              <a:t>Saper </a:t>
            </a:r>
            <a:r>
              <a:rPr lang="it-IT" dirty="0">
                <a:solidFill>
                  <a:schemeClr val="tx1"/>
                </a:solidFill>
              </a:rPr>
              <a:t>reagire prontamente e con calma ai cambiamenti improvvisi di </a:t>
            </a:r>
            <a:r>
              <a:rPr lang="it-IT" dirty="0" smtClean="0">
                <a:solidFill>
                  <a:schemeClr val="tx1"/>
                </a:solidFill>
              </a:rPr>
              <a:t>situazione</a:t>
            </a:r>
          </a:p>
          <a:p>
            <a:r>
              <a:rPr lang="it-IT" dirty="0" smtClean="0">
                <a:solidFill>
                  <a:schemeClr val="tx1"/>
                </a:solidFill>
              </a:rPr>
              <a:t>Avere </a:t>
            </a:r>
            <a:r>
              <a:rPr lang="it-IT" dirty="0">
                <a:solidFill>
                  <a:schemeClr val="tx1"/>
                </a:solidFill>
              </a:rPr>
              <a:t>resistenza fisica e nervi </a:t>
            </a:r>
            <a:r>
              <a:rPr lang="it-IT" dirty="0" smtClean="0">
                <a:solidFill>
                  <a:schemeClr val="tx1"/>
                </a:solidFill>
              </a:rPr>
              <a:t>saldi</a:t>
            </a:r>
          </a:p>
          <a:p>
            <a:r>
              <a:rPr lang="it-IT" dirty="0" smtClean="0">
                <a:solidFill>
                  <a:schemeClr val="tx1"/>
                </a:solidFill>
              </a:rPr>
              <a:t>Avere </a:t>
            </a:r>
            <a:r>
              <a:rPr lang="it-IT" dirty="0">
                <a:solidFill>
                  <a:schemeClr val="tx1"/>
                </a:solidFill>
              </a:rPr>
              <a:t>una voce gradevole e la capacità di parlare in </a:t>
            </a:r>
            <a:r>
              <a:rPr lang="it-IT" dirty="0" smtClean="0">
                <a:solidFill>
                  <a:schemeClr val="tx1"/>
                </a:solidFill>
              </a:rPr>
              <a:t>pubblico</a:t>
            </a:r>
          </a:p>
          <a:p>
            <a:r>
              <a:rPr lang="it-IT" dirty="0" smtClean="0">
                <a:solidFill>
                  <a:schemeClr val="tx1"/>
                </a:solidFill>
              </a:rPr>
              <a:t>Saper </a:t>
            </a:r>
            <a:r>
              <a:rPr lang="it-IT" dirty="0">
                <a:solidFill>
                  <a:schemeClr val="tx1"/>
                </a:solidFill>
              </a:rPr>
              <a:t>associare la curiosità intellettuale al tatto e alla </a:t>
            </a:r>
            <a:r>
              <a:rPr lang="it-IT" dirty="0" smtClean="0">
                <a:solidFill>
                  <a:schemeClr val="tx1"/>
                </a:solidFill>
              </a:rPr>
              <a:t>diplomazia</a:t>
            </a:r>
          </a:p>
          <a:p>
            <a:r>
              <a:rPr lang="it-IT" dirty="0" smtClean="0">
                <a:solidFill>
                  <a:schemeClr val="tx1"/>
                </a:solidFill>
              </a:rPr>
              <a:t>Avere una buona memoria </a:t>
            </a:r>
          </a:p>
          <a:p>
            <a:r>
              <a:rPr lang="it-IT" dirty="0" smtClean="0">
                <a:solidFill>
                  <a:schemeClr val="tx1"/>
                </a:solidFill>
              </a:rPr>
              <a:t>Altro</a:t>
            </a:r>
            <a:endParaRPr lang="en-US" dirty="0">
              <a:solidFill>
                <a:schemeClr val="tx1"/>
              </a:solidFill>
            </a:endParaRPr>
          </a:p>
        </p:txBody>
      </p:sp>
    </p:spTree>
    <p:extLst>
      <p:ext uri="{BB962C8B-B14F-4D97-AF65-F5344CB8AC3E}">
        <p14:creationId xmlns:p14="http://schemas.microsoft.com/office/powerpoint/2010/main" xmlns="" val="2300378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61872" y="1876926"/>
            <a:ext cx="9418320" cy="4615314"/>
          </a:xfrm>
        </p:spPr>
        <p:txBody>
          <a:bodyPr/>
          <a:lstStyle/>
          <a:p>
            <a:r>
              <a:rPr lang="it-IT" sz="3600" dirty="0">
                <a:solidFill>
                  <a:schemeClr val="tx1"/>
                </a:solidFill>
              </a:rPr>
              <a:t>Un buon interprete deve essere costantemente aggiornato su quello che succede nel mondo, deve mantenere fresche e attive le sue lingue di lavoro (inclusa, anzi, soprattutto, la propria lingua madre) e deve praticare spesso le tecniche di interpretazione.</a:t>
            </a:r>
            <a:endParaRPr lang="en-US" sz="3600" dirty="0">
              <a:solidFill>
                <a:schemeClr val="tx1"/>
              </a:solidFill>
            </a:endParaRPr>
          </a:p>
          <a:p>
            <a:endParaRPr lang="it-IT" dirty="0" smtClean="0"/>
          </a:p>
          <a:p>
            <a:endParaRPr lang="en-US" dirty="0"/>
          </a:p>
        </p:txBody>
      </p:sp>
    </p:spTree>
    <p:extLst>
      <p:ext uri="{BB962C8B-B14F-4D97-AF65-F5344CB8AC3E}">
        <p14:creationId xmlns:p14="http://schemas.microsoft.com/office/powerpoint/2010/main" xmlns="" val="1814562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1727394"/>
          </a:xfrm>
        </p:spPr>
        <p:txBody>
          <a:bodyPr>
            <a:normAutofit fontScale="90000"/>
          </a:bodyPr>
          <a:lstStyle/>
          <a:p>
            <a:r>
              <a:rPr lang="it-IT" sz="3600" dirty="0" smtClean="0"/>
              <a:t>Esercizi </a:t>
            </a:r>
            <a:r>
              <a:rPr lang="it-IT" sz="3600" dirty="0"/>
              <a:t>propedeutici (soprattutto per la consecutiva</a:t>
            </a:r>
            <a:r>
              <a:rPr lang="it-IT" sz="3600" dirty="0" smtClean="0"/>
              <a:t>) Kremer: </a:t>
            </a:r>
            <a:r>
              <a:rPr lang="en-US" dirty="0"/>
              <a:t/>
            </a:r>
            <a:br>
              <a:rPr lang="en-US" dirty="0"/>
            </a:br>
            <a:endParaRPr lang="en-US" dirty="0"/>
          </a:p>
        </p:txBody>
      </p:sp>
      <p:sp>
        <p:nvSpPr>
          <p:cNvPr id="3" name="Subtitle 2"/>
          <p:cNvSpPr>
            <a:spLocks noGrp="1"/>
          </p:cNvSpPr>
          <p:nvPr>
            <p:ph type="subTitle" idx="1"/>
          </p:nvPr>
        </p:nvSpPr>
        <p:spPr>
          <a:xfrm>
            <a:off x="1261872" y="1900719"/>
            <a:ext cx="9418320" cy="4591521"/>
          </a:xfrm>
        </p:spPr>
        <p:txBody>
          <a:bodyPr>
            <a:normAutofit/>
          </a:bodyPr>
          <a:lstStyle/>
          <a:p>
            <a:r>
              <a:rPr lang="it-IT" dirty="0" smtClean="0">
                <a:solidFill>
                  <a:schemeClr val="tx1"/>
                </a:solidFill>
              </a:rPr>
              <a:t>prendere </a:t>
            </a:r>
            <a:r>
              <a:rPr lang="it-IT" dirty="0">
                <a:solidFill>
                  <a:schemeClr val="tx1"/>
                </a:solidFill>
              </a:rPr>
              <a:t>coscienza dell’importanza del contesto  (capacità di mobilitare rapidamente le proprie conoscenze enciclopediche, per es. con la lettura dei titoli dei giornali);</a:t>
            </a:r>
            <a:endParaRPr lang="en-US" dirty="0">
              <a:solidFill>
                <a:schemeClr val="tx1"/>
              </a:solidFill>
            </a:endParaRPr>
          </a:p>
          <a:p>
            <a:pPr lvl="0"/>
            <a:r>
              <a:rPr lang="it-IT" dirty="0">
                <a:solidFill>
                  <a:schemeClr val="tx1"/>
                </a:solidFill>
              </a:rPr>
              <a:t>sensibilizzazione alla necessità di strutturare logicamente le idee;</a:t>
            </a:r>
            <a:endParaRPr lang="en-US" dirty="0">
              <a:solidFill>
                <a:schemeClr val="tx1"/>
              </a:solidFill>
            </a:endParaRPr>
          </a:p>
          <a:p>
            <a:pPr lvl="0"/>
            <a:r>
              <a:rPr lang="it-IT" dirty="0">
                <a:solidFill>
                  <a:schemeClr val="tx1"/>
                </a:solidFill>
              </a:rPr>
              <a:t>acquisire la capacità di rappresentare mentalmente  (e nel modo più concreto possibile) le idee.</a:t>
            </a:r>
            <a:endParaRPr lang="en-US" dirty="0">
              <a:solidFill>
                <a:schemeClr val="tx1"/>
              </a:solidFill>
            </a:endParaRPr>
          </a:p>
          <a:p>
            <a:r>
              <a:rPr lang="it-IT" dirty="0">
                <a:solidFill>
                  <a:schemeClr val="tx1"/>
                </a:solidFill>
              </a:rPr>
              <a:t>Bisogna imparare a dosare i diversi sforzi :</a:t>
            </a:r>
            <a:endParaRPr lang="en-US" dirty="0">
              <a:solidFill>
                <a:schemeClr val="tx1"/>
              </a:solidFill>
            </a:endParaRPr>
          </a:p>
          <a:p>
            <a:pPr lvl="0"/>
            <a:r>
              <a:rPr lang="it-IT" dirty="0">
                <a:solidFill>
                  <a:schemeClr val="tx1"/>
                </a:solidFill>
              </a:rPr>
              <a:t>estrazione del </a:t>
            </a:r>
            <a:r>
              <a:rPr lang="it-IT" dirty="0" smtClean="0">
                <a:solidFill>
                  <a:schemeClr val="tx1"/>
                </a:solidFill>
              </a:rPr>
              <a:t>senso</a:t>
            </a:r>
            <a:endParaRPr lang="en-US" dirty="0">
              <a:solidFill>
                <a:schemeClr val="tx1"/>
              </a:solidFill>
            </a:endParaRPr>
          </a:p>
          <a:p>
            <a:pPr lvl="0"/>
            <a:r>
              <a:rPr lang="it-IT" dirty="0">
                <a:solidFill>
                  <a:schemeClr val="tx1"/>
                </a:solidFill>
              </a:rPr>
              <a:t>memorizzazione a breve termine</a:t>
            </a:r>
            <a:endParaRPr lang="en-US" dirty="0">
              <a:solidFill>
                <a:schemeClr val="tx1"/>
              </a:solidFill>
            </a:endParaRPr>
          </a:p>
          <a:p>
            <a:r>
              <a:rPr lang="it-IT" dirty="0">
                <a:solidFill>
                  <a:schemeClr val="tx1"/>
                </a:solidFill>
              </a:rPr>
              <a:t>riformulazione </a:t>
            </a:r>
            <a:r>
              <a:rPr lang="en-US" dirty="0">
                <a:solidFill>
                  <a:schemeClr val="tx1"/>
                </a:solidFill>
              </a:rPr>
              <a:t> </a:t>
            </a:r>
            <a:endParaRPr lang="en-US" dirty="0" smtClean="0">
              <a:solidFill>
                <a:schemeClr val="tx1"/>
              </a:solidFill>
            </a:endParaRPr>
          </a:p>
          <a:p>
            <a:endParaRPr lang="en-US" dirty="0"/>
          </a:p>
        </p:txBody>
      </p:sp>
    </p:spTree>
    <p:extLst>
      <p:ext uri="{BB962C8B-B14F-4D97-AF65-F5344CB8AC3E}">
        <p14:creationId xmlns:p14="http://schemas.microsoft.com/office/powerpoint/2010/main" xmlns="" val="3007627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985627"/>
          </a:xfrm>
        </p:spPr>
        <p:txBody>
          <a:bodyPr>
            <a:normAutofit/>
          </a:bodyPr>
          <a:lstStyle/>
          <a:p>
            <a:r>
              <a:rPr lang="it-IT" sz="5400" dirty="0" smtClean="0"/>
              <a:t>Esercizi e Pratiche</a:t>
            </a:r>
            <a:endParaRPr lang="en-US" sz="5400" dirty="0"/>
          </a:p>
        </p:txBody>
      </p:sp>
      <p:sp>
        <p:nvSpPr>
          <p:cNvPr id="3" name="Subtitle 2"/>
          <p:cNvSpPr>
            <a:spLocks noGrp="1"/>
          </p:cNvSpPr>
          <p:nvPr>
            <p:ph type="subTitle" idx="1"/>
          </p:nvPr>
        </p:nvSpPr>
        <p:spPr>
          <a:xfrm>
            <a:off x="1261872" y="1744579"/>
            <a:ext cx="9418320" cy="4747661"/>
          </a:xfrm>
        </p:spPr>
        <p:txBody>
          <a:bodyPr>
            <a:normAutofit/>
          </a:bodyPr>
          <a:lstStyle/>
          <a:p>
            <a:r>
              <a:rPr lang="it-IT" b="1" dirty="0">
                <a:solidFill>
                  <a:schemeClr val="tx1"/>
                </a:solidFill>
              </a:rPr>
              <a:t>Il </a:t>
            </a:r>
            <a:r>
              <a:rPr lang="it-IT" b="1" dirty="0" smtClean="0">
                <a:solidFill>
                  <a:schemeClr val="tx1"/>
                </a:solidFill>
              </a:rPr>
              <a:t>classico</a:t>
            </a:r>
            <a:endParaRPr lang="en-US" dirty="0">
              <a:solidFill>
                <a:schemeClr val="tx1"/>
              </a:solidFill>
            </a:endParaRPr>
          </a:p>
          <a:p>
            <a:r>
              <a:rPr lang="it-IT" dirty="0">
                <a:solidFill>
                  <a:schemeClr val="tx1"/>
                </a:solidFill>
              </a:rPr>
              <a:t>Stirare </a:t>
            </a:r>
            <a:r>
              <a:rPr lang="it-IT" dirty="0" smtClean="0">
                <a:solidFill>
                  <a:schemeClr val="tx1"/>
                </a:solidFill>
              </a:rPr>
              <a:t>e cucinare è </a:t>
            </a:r>
            <a:r>
              <a:rPr lang="it-IT" dirty="0">
                <a:solidFill>
                  <a:schemeClr val="tx1"/>
                </a:solidFill>
              </a:rPr>
              <a:t>il classico tempo morto</a:t>
            </a:r>
            <a:r>
              <a:rPr lang="it-IT" dirty="0" smtClean="0">
                <a:solidFill>
                  <a:schemeClr val="tx1"/>
                </a:solidFill>
              </a:rPr>
              <a:t>, lo </a:t>
            </a:r>
            <a:r>
              <a:rPr lang="it-IT" dirty="0">
                <a:solidFill>
                  <a:schemeClr val="tx1"/>
                </a:solidFill>
              </a:rPr>
              <a:t>possiamo sfruttare </a:t>
            </a:r>
            <a:r>
              <a:rPr lang="it-IT" dirty="0" smtClean="0">
                <a:solidFill>
                  <a:schemeClr val="tx1"/>
                </a:solidFill>
              </a:rPr>
              <a:t>per </a:t>
            </a:r>
            <a:r>
              <a:rPr lang="it-IT" dirty="0">
                <a:solidFill>
                  <a:schemeClr val="tx1"/>
                </a:solidFill>
              </a:rPr>
              <a:t>guardare un episodio in streaming </a:t>
            </a:r>
            <a:r>
              <a:rPr lang="it-IT" dirty="0" smtClean="0">
                <a:solidFill>
                  <a:schemeClr val="tx1"/>
                </a:solidFill>
              </a:rPr>
              <a:t>d</a:t>
            </a:r>
            <a:r>
              <a:rPr lang="en-US" dirty="0" err="1" smtClean="0">
                <a:solidFill>
                  <a:schemeClr val="tx1"/>
                </a:solidFill>
              </a:rPr>
              <a:t>i</a:t>
            </a:r>
            <a:r>
              <a:rPr lang="en-US" dirty="0" smtClean="0">
                <a:solidFill>
                  <a:schemeClr val="tx1"/>
                </a:solidFill>
              </a:rPr>
              <a:t> </a:t>
            </a:r>
            <a:r>
              <a:rPr lang="en-US" dirty="0" err="1" smtClean="0">
                <a:solidFill>
                  <a:schemeClr val="tx1"/>
                </a:solidFill>
              </a:rPr>
              <a:t>una</a:t>
            </a:r>
            <a:r>
              <a:rPr lang="it-IT" dirty="0" smtClean="0">
                <a:solidFill>
                  <a:schemeClr val="tx1"/>
                </a:solidFill>
              </a:rPr>
              <a:t> </a:t>
            </a:r>
            <a:r>
              <a:rPr lang="it-IT" dirty="0">
                <a:solidFill>
                  <a:schemeClr val="tx1"/>
                </a:solidFill>
              </a:rPr>
              <a:t>serie televisiva straniera </a:t>
            </a:r>
            <a:r>
              <a:rPr lang="it-IT" dirty="0" smtClean="0">
                <a:solidFill>
                  <a:schemeClr val="tx1"/>
                </a:solidFill>
              </a:rPr>
              <a:t>in </a:t>
            </a:r>
            <a:r>
              <a:rPr lang="it-IT" dirty="0">
                <a:solidFill>
                  <a:schemeClr val="tx1"/>
                </a:solidFill>
              </a:rPr>
              <a:t>lingua originale (o un intero </a:t>
            </a:r>
            <a:r>
              <a:rPr lang="it-IT" dirty="0" smtClean="0">
                <a:solidFill>
                  <a:schemeClr val="tx1"/>
                </a:solidFill>
              </a:rPr>
              <a:t>film).</a:t>
            </a:r>
            <a:endParaRPr lang="en-US" dirty="0">
              <a:solidFill>
                <a:schemeClr val="tx1"/>
              </a:solidFill>
            </a:endParaRPr>
          </a:p>
          <a:p>
            <a:r>
              <a:rPr lang="it-IT" b="1" dirty="0">
                <a:solidFill>
                  <a:schemeClr val="tx1"/>
                </a:solidFill>
              </a:rPr>
              <a:t>I dibattiti politici in TV </a:t>
            </a:r>
            <a:endParaRPr lang="en-US" dirty="0">
              <a:solidFill>
                <a:schemeClr val="tx1"/>
              </a:solidFill>
            </a:endParaRPr>
          </a:p>
          <a:p>
            <a:r>
              <a:rPr lang="it-IT" dirty="0" smtClean="0">
                <a:solidFill>
                  <a:schemeClr val="tx1"/>
                </a:solidFill>
              </a:rPr>
              <a:t>sono molto utili </a:t>
            </a:r>
            <a:r>
              <a:rPr lang="it-IT" dirty="0">
                <a:solidFill>
                  <a:schemeClr val="tx1"/>
                </a:solidFill>
              </a:rPr>
              <a:t>a sviluppare la capacità di ascolto e di analisi, fondamentali per un interprete, soprattutto per l’interpretazione consecutiva. Per trarre beneficio dall’esercizio dobbiamo mantenere un ascolto attivo e delineare mentalmente “l’ossatura” dell’intervento che stiamo ascoltando (tesi, argomenti a favore della tesi, uso dei connettori, conclusione, </a:t>
            </a:r>
            <a:r>
              <a:rPr lang="it-IT" dirty="0" err="1">
                <a:solidFill>
                  <a:schemeClr val="tx1"/>
                </a:solidFill>
              </a:rPr>
              <a:t>ecc</a:t>
            </a:r>
            <a:r>
              <a:rPr lang="it-IT" dirty="0" smtClean="0">
                <a:solidFill>
                  <a:schemeClr val="tx1"/>
                </a:solidFill>
              </a:rPr>
              <a:t>).</a:t>
            </a:r>
            <a:endParaRPr lang="en-US" dirty="0">
              <a:solidFill>
                <a:schemeClr val="tx1"/>
              </a:solidFill>
            </a:endParaRPr>
          </a:p>
          <a:p>
            <a:endParaRPr lang="en-US" dirty="0"/>
          </a:p>
        </p:txBody>
      </p:sp>
    </p:spTree>
    <p:extLst>
      <p:ext uri="{BB962C8B-B14F-4D97-AF65-F5344CB8AC3E}">
        <p14:creationId xmlns:p14="http://schemas.microsoft.com/office/powerpoint/2010/main" xmlns="" val="2761077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1081880"/>
          </a:xfrm>
        </p:spPr>
        <p:txBody>
          <a:bodyPr>
            <a:normAutofit/>
          </a:bodyPr>
          <a:lstStyle/>
          <a:p>
            <a:r>
              <a:rPr lang="it-IT" sz="5400" dirty="0" smtClean="0"/>
              <a:t>Esercizi</a:t>
            </a:r>
            <a:endParaRPr lang="en-US" sz="5400" dirty="0"/>
          </a:p>
        </p:txBody>
      </p:sp>
      <p:sp>
        <p:nvSpPr>
          <p:cNvPr id="3" name="Subtitle 2"/>
          <p:cNvSpPr>
            <a:spLocks noGrp="1"/>
          </p:cNvSpPr>
          <p:nvPr>
            <p:ph type="subTitle" idx="1"/>
          </p:nvPr>
        </p:nvSpPr>
        <p:spPr>
          <a:xfrm>
            <a:off x="1261872" y="1840832"/>
            <a:ext cx="9418320" cy="4651408"/>
          </a:xfrm>
        </p:spPr>
        <p:txBody>
          <a:bodyPr>
            <a:normAutofit/>
          </a:bodyPr>
          <a:lstStyle/>
          <a:p>
            <a:r>
              <a:rPr lang="it-IT" b="1" dirty="0" smtClean="0">
                <a:solidFill>
                  <a:schemeClr val="tx1"/>
                </a:solidFill>
              </a:rPr>
              <a:t>Lettura </a:t>
            </a:r>
            <a:r>
              <a:rPr lang="it-IT" b="1" dirty="0">
                <a:solidFill>
                  <a:schemeClr val="tx1"/>
                </a:solidFill>
              </a:rPr>
              <a:t>dei giornali con traduzione a vista</a:t>
            </a:r>
            <a:endParaRPr lang="en-US" dirty="0">
              <a:solidFill>
                <a:schemeClr val="tx1"/>
              </a:solidFill>
            </a:endParaRPr>
          </a:p>
          <a:p>
            <a:r>
              <a:rPr lang="it-IT" dirty="0" smtClean="0">
                <a:solidFill>
                  <a:schemeClr val="tx1"/>
                </a:solidFill>
              </a:rPr>
              <a:t>traduciamo </a:t>
            </a:r>
            <a:r>
              <a:rPr lang="it-IT" dirty="0">
                <a:solidFill>
                  <a:schemeClr val="tx1"/>
                </a:solidFill>
              </a:rPr>
              <a:t>il contenuto in un’altra lingua “in diretta” (mentre lo leggiamo e senza fare pause). Questo esercizio è sempre consigliato perché è propedeutico all’interpretazione simultanea.</a:t>
            </a:r>
            <a:endParaRPr lang="en-US" dirty="0">
              <a:solidFill>
                <a:schemeClr val="tx1"/>
              </a:solidFill>
            </a:endParaRPr>
          </a:p>
          <a:p>
            <a:r>
              <a:rPr lang="it-IT" b="1" dirty="0" smtClean="0">
                <a:solidFill>
                  <a:schemeClr val="tx1"/>
                </a:solidFill>
              </a:rPr>
              <a:t>Ascolto del lavoro di </a:t>
            </a:r>
            <a:r>
              <a:rPr lang="it-IT" b="1" dirty="0">
                <a:solidFill>
                  <a:schemeClr val="tx1"/>
                </a:solidFill>
              </a:rPr>
              <a:t>colleghi alla radio</a:t>
            </a:r>
            <a:endParaRPr lang="en-US" b="1" dirty="0">
              <a:solidFill>
                <a:schemeClr val="tx1"/>
              </a:solidFill>
            </a:endParaRPr>
          </a:p>
          <a:p>
            <a:r>
              <a:rPr lang="it-IT" sz="2400" b="1" dirty="0" smtClean="0">
                <a:solidFill>
                  <a:schemeClr val="tx1"/>
                </a:solidFill>
              </a:rPr>
              <a:t>Traduzione </a:t>
            </a:r>
            <a:r>
              <a:rPr lang="it-IT" sz="2400" b="1" dirty="0">
                <a:solidFill>
                  <a:schemeClr val="tx1"/>
                </a:solidFill>
              </a:rPr>
              <a:t>t</a:t>
            </a:r>
            <a:r>
              <a:rPr lang="it-IT" sz="2400" b="1" dirty="0" smtClean="0">
                <a:solidFill>
                  <a:schemeClr val="tx1"/>
                </a:solidFill>
              </a:rPr>
              <a:t>itoli </a:t>
            </a:r>
            <a:r>
              <a:rPr lang="it-IT" sz="2400" b="1" dirty="0">
                <a:solidFill>
                  <a:schemeClr val="tx1"/>
                </a:solidFill>
              </a:rPr>
              <a:t>quotidiano</a:t>
            </a:r>
          </a:p>
          <a:p>
            <a:r>
              <a:rPr lang="it-IT" sz="2400" b="1" dirty="0" smtClean="0">
                <a:solidFill>
                  <a:schemeClr val="tx1"/>
                </a:solidFill>
              </a:rPr>
              <a:t>Analisi </a:t>
            </a:r>
            <a:r>
              <a:rPr lang="it-IT" sz="2400" b="1" dirty="0">
                <a:solidFill>
                  <a:schemeClr val="tx1"/>
                </a:solidFill>
              </a:rPr>
              <a:t>logica e </a:t>
            </a:r>
            <a:r>
              <a:rPr lang="it-IT" sz="2400" b="1" dirty="0" smtClean="0">
                <a:solidFill>
                  <a:schemeClr val="tx1"/>
                </a:solidFill>
              </a:rPr>
              <a:t>memorizzazione</a:t>
            </a:r>
            <a:endParaRPr lang="en-US" sz="2400" b="1" dirty="0">
              <a:solidFill>
                <a:schemeClr val="tx1"/>
              </a:solidFill>
            </a:endParaRPr>
          </a:p>
          <a:p>
            <a:r>
              <a:rPr lang="it-IT" sz="2400" b="1" dirty="0">
                <a:solidFill>
                  <a:schemeClr val="tx1"/>
                </a:solidFill>
              </a:rPr>
              <a:t>Esercizio libero con creazione di </a:t>
            </a:r>
            <a:r>
              <a:rPr lang="it-IT" sz="2400" b="1" dirty="0" smtClean="0">
                <a:solidFill>
                  <a:schemeClr val="tx1"/>
                </a:solidFill>
              </a:rPr>
              <a:t>simboli</a:t>
            </a:r>
            <a:endParaRPr lang="it-IT" sz="2400" b="1" dirty="0">
              <a:solidFill>
                <a:schemeClr val="tx1"/>
              </a:solidFill>
            </a:endParaRPr>
          </a:p>
          <a:p>
            <a:endParaRPr lang="en-US" sz="2400" dirty="0"/>
          </a:p>
          <a:p>
            <a:endParaRPr lang="en-US" dirty="0"/>
          </a:p>
        </p:txBody>
      </p:sp>
    </p:spTree>
    <p:extLst>
      <p:ext uri="{BB962C8B-B14F-4D97-AF65-F5344CB8AC3E}">
        <p14:creationId xmlns:p14="http://schemas.microsoft.com/office/powerpoint/2010/main" xmlns="" val="581965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1051560"/>
          </a:xfrm>
        </p:spPr>
        <p:txBody>
          <a:bodyPr>
            <a:normAutofit/>
          </a:bodyPr>
          <a:lstStyle/>
          <a:p>
            <a:r>
              <a:rPr lang="it-IT" sz="5400" dirty="0" smtClean="0"/>
              <a:t>Altri esercizi </a:t>
            </a:r>
            <a:endParaRPr lang="en-US" sz="5400" dirty="0"/>
          </a:p>
        </p:txBody>
      </p:sp>
      <p:sp>
        <p:nvSpPr>
          <p:cNvPr id="3" name="Subtitle 2"/>
          <p:cNvSpPr>
            <a:spLocks noGrp="1"/>
          </p:cNvSpPr>
          <p:nvPr>
            <p:ph type="subTitle" idx="1"/>
          </p:nvPr>
        </p:nvSpPr>
        <p:spPr>
          <a:xfrm>
            <a:off x="1261872" y="1810512"/>
            <a:ext cx="9418320" cy="4681728"/>
          </a:xfrm>
        </p:spPr>
        <p:txBody>
          <a:bodyPr>
            <a:normAutofit lnSpcReduction="10000"/>
          </a:bodyPr>
          <a:lstStyle/>
          <a:p>
            <a:r>
              <a:rPr lang="it-IT" sz="1600" dirty="0"/>
              <a:t> </a:t>
            </a:r>
            <a:r>
              <a:rPr lang="it-IT" dirty="0" smtClean="0">
                <a:solidFill>
                  <a:schemeClr val="tx1"/>
                </a:solidFill>
              </a:rPr>
              <a:t>Allenamento della memoria</a:t>
            </a:r>
          </a:p>
          <a:p>
            <a:r>
              <a:rPr lang="it-IT" sz="2400" b="1" dirty="0">
                <a:solidFill>
                  <a:schemeClr val="tx1"/>
                </a:solidFill>
              </a:rPr>
              <a:t>Memoria a breve </a:t>
            </a:r>
            <a:r>
              <a:rPr lang="it-IT" sz="2400" b="1" dirty="0" smtClean="0">
                <a:solidFill>
                  <a:schemeClr val="tx1"/>
                </a:solidFill>
              </a:rPr>
              <a:t>termine</a:t>
            </a:r>
          </a:p>
          <a:p>
            <a:r>
              <a:rPr lang="it-IT" dirty="0">
                <a:solidFill>
                  <a:schemeClr val="tx1"/>
                </a:solidFill>
              </a:rPr>
              <a:t>Serve per trattenere l’informazione per 10-20 secondi ed è importante per tutte quelle cose che facciamo nel breve termine, ad esempio comprendere questa frase.  Essa può trattenere circa </a:t>
            </a:r>
            <a:r>
              <a:rPr lang="it-IT" b="1" dirty="0">
                <a:solidFill>
                  <a:schemeClr val="tx1"/>
                </a:solidFill>
              </a:rPr>
              <a:t>7 blocchi di informazione </a:t>
            </a:r>
            <a:r>
              <a:rPr lang="it-IT" dirty="0">
                <a:solidFill>
                  <a:schemeClr val="tx1"/>
                </a:solidFill>
              </a:rPr>
              <a:t>, il famoso numero magico di G. Miller: </a:t>
            </a:r>
            <a:r>
              <a:rPr lang="it-IT" b="1" dirty="0">
                <a:solidFill>
                  <a:schemeClr val="tx1"/>
                </a:solidFill>
              </a:rPr>
              <a:t>7 più o meno 2 </a:t>
            </a:r>
            <a:r>
              <a:rPr lang="it-IT" dirty="0">
                <a:solidFill>
                  <a:schemeClr val="tx1"/>
                </a:solidFill>
              </a:rPr>
              <a:t>.</a:t>
            </a:r>
            <a:endParaRPr lang="en-US" dirty="0">
              <a:solidFill>
                <a:schemeClr val="tx1"/>
              </a:solidFill>
            </a:endParaRPr>
          </a:p>
          <a:p>
            <a:endParaRPr lang="it-IT" dirty="0" smtClean="0">
              <a:solidFill>
                <a:schemeClr val="tx1"/>
              </a:solidFill>
            </a:endParaRPr>
          </a:p>
          <a:p>
            <a:r>
              <a:rPr lang="it-IT" dirty="0" smtClean="0">
                <a:solidFill>
                  <a:schemeClr val="tx1"/>
                </a:solidFill>
              </a:rPr>
              <a:t>Chiedere a un compagno </a:t>
            </a:r>
            <a:r>
              <a:rPr lang="it-IT" dirty="0">
                <a:solidFill>
                  <a:schemeClr val="tx1"/>
                </a:solidFill>
              </a:rPr>
              <a:t>di scrivere una serie di 4 numeri che poi leggerà alla velocità di un numero al secondo. Appena avrà finito di leggere </a:t>
            </a:r>
            <a:r>
              <a:rPr lang="it-IT" dirty="0" smtClean="0">
                <a:solidFill>
                  <a:schemeClr val="tx1"/>
                </a:solidFill>
              </a:rPr>
              <a:t>si deve </a:t>
            </a:r>
            <a:r>
              <a:rPr lang="it-IT" dirty="0">
                <a:solidFill>
                  <a:schemeClr val="tx1"/>
                </a:solidFill>
              </a:rPr>
              <a:t>ripetere la sequenza di numeri nello stesso ordine in cui l’ha detta lui. Se </a:t>
            </a:r>
            <a:r>
              <a:rPr lang="it-IT" dirty="0" smtClean="0">
                <a:solidFill>
                  <a:schemeClr val="tx1"/>
                </a:solidFill>
              </a:rPr>
              <a:t>riesce </a:t>
            </a:r>
            <a:r>
              <a:rPr lang="it-IT" dirty="0">
                <a:solidFill>
                  <a:schemeClr val="tx1"/>
                </a:solidFill>
              </a:rPr>
              <a:t>a farlo </a:t>
            </a:r>
            <a:r>
              <a:rPr lang="it-IT" dirty="0" smtClean="0">
                <a:solidFill>
                  <a:schemeClr val="tx1"/>
                </a:solidFill>
              </a:rPr>
              <a:t>va </a:t>
            </a:r>
            <a:r>
              <a:rPr lang="it-IT" dirty="0">
                <a:solidFill>
                  <a:schemeClr val="tx1"/>
                </a:solidFill>
              </a:rPr>
              <a:t>avanti con una serie di 5 numeri, poi 6, ecc. In media una persona adulta ricorda </a:t>
            </a:r>
            <a:r>
              <a:rPr lang="it-IT" b="1" dirty="0">
                <a:solidFill>
                  <a:schemeClr val="tx1"/>
                </a:solidFill>
              </a:rPr>
              <a:t>6 numeri.</a:t>
            </a:r>
            <a:endParaRPr lang="it-IT" dirty="0" smtClean="0">
              <a:solidFill>
                <a:schemeClr val="tx1"/>
              </a:solidFill>
            </a:endParaRPr>
          </a:p>
          <a:p>
            <a:endParaRPr lang="it-IT" dirty="0" smtClean="0"/>
          </a:p>
          <a:p>
            <a:endParaRPr lang="it-IT" dirty="0" smtClean="0"/>
          </a:p>
          <a:p>
            <a:endParaRPr lang="en-US" dirty="0"/>
          </a:p>
        </p:txBody>
      </p:sp>
    </p:spTree>
    <p:extLst>
      <p:ext uri="{BB962C8B-B14F-4D97-AF65-F5344CB8AC3E}">
        <p14:creationId xmlns:p14="http://schemas.microsoft.com/office/powerpoint/2010/main" xmlns="" val="196246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5365122"/>
          </a:xfrm>
        </p:spPr>
        <p:txBody>
          <a:bodyPr>
            <a:normAutofit/>
          </a:bodyPr>
          <a:lstStyle/>
          <a:p>
            <a:r>
              <a:rPr lang="en-US" sz="4400" dirty="0"/>
              <a:t>Cos’è la traduzione</a:t>
            </a:r>
            <a:r>
              <a:rPr lang="en-US" sz="4400" dirty="0" smtClean="0"/>
              <a:t>?</a:t>
            </a:r>
            <a:r>
              <a:rPr lang="en-US" sz="2800" dirty="0" smtClean="0"/>
              <a:t/>
            </a:r>
            <a:br>
              <a:rPr lang="en-US" sz="2800" dirty="0" smtClean="0"/>
            </a:br>
            <a:r>
              <a:rPr lang="en-US" sz="2800" dirty="0" smtClean="0"/>
              <a:t/>
            </a:r>
            <a:br>
              <a:rPr lang="en-US" sz="2800" dirty="0" smtClean="0"/>
            </a:br>
            <a:r>
              <a:rPr lang="it-IT" sz="2800" dirty="0" smtClean="0"/>
              <a:t>La</a:t>
            </a:r>
            <a:r>
              <a:rPr lang="it-IT" sz="2800" dirty="0"/>
              <a:t> traduzione è un'attività </a:t>
            </a:r>
            <a:r>
              <a:rPr lang="it-IT" sz="2800" dirty="0" smtClean="0"/>
              <a:t>dell'interpretazione </a:t>
            </a:r>
            <a:r>
              <a:rPr lang="it-IT" sz="2800" dirty="0"/>
              <a:t>del significato di un testo ("sorgente", "di origine", "di partenza" o "</a:t>
            </a:r>
            <a:r>
              <a:rPr lang="it-IT" sz="2800" dirty="0" err="1"/>
              <a:t>prototesto</a:t>
            </a:r>
            <a:r>
              <a:rPr lang="it-IT" sz="2800" dirty="0"/>
              <a:t>") e la successiva produzione di un nuovo testo, equivalente a quello di origine, in un'altra lingua (lingua "di destinazione", "di arrivo" o "</a:t>
            </a:r>
            <a:r>
              <a:rPr lang="it-IT" sz="2800" dirty="0" err="1"/>
              <a:t>metatesto</a:t>
            </a:r>
            <a:r>
              <a:rPr lang="it-IT" sz="2800" dirty="0"/>
              <a:t>").</a:t>
            </a:r>
            <a:r>
              <a:rPr lang="en-US" b="1" dirty="0"/>
              <a:t/>
            </a:r>
            <a:br>
              <a:rPr lang="en-US" b="1" dirty="0"/>
            </a:br>
            <a:r>
              <a:rPr lang="en-US" dirty="0" smtClean="0"/>
              <a:t/>
            </a:r>
            <a:br>
              <a:rPr lang="en-US" dirty="0" smtClean="0"/>
            </a:br>
            <a:endParaRPr lang="en-US" sz="5400" dirty="0"/>
          </a:p>
        </p:txBody>
      </p:sp>
    </p:spTree>
    <p:extLst>
      <p:ext uri="{BB962C8B-B14F-4D97-AF65-F5344CB8AC3E}">
        <p14:creationId xmlns:p14="http://schemas.microsoft.com/office/powerpoint/2010/main" xmlns="" val="37849069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1051560"/>
          </a:xfrm>
        </p:spPr>
        <p:txBody>
          <a:bodyPr>
            <a:normAutofit/>
          </a:bodyPr>
          <a:lstStyle/>
          <a:p>
            <a:r>
              <a:rPr lang="it-IT" sz="5400" dirty="0" smtClean="0"/>
              <a:t>Altri esercizi </a:t>
            </a:r>
            <a:endParaRPr lang="en-US" sz="5400" dirty="0"/>
          </a:p>
        </p:txBody>
      </p:sp>
      <p:sp>
        <p:nvSpPr>
          <p:cNvPr id="3" name="Subtitle 2"/>
          <p:cNvSpPr>
            <a:spLocks noGrp="1"/>
          </p:cNvSpPr>
          <p:nvPr>
            <p:ph type="subTitle" idx="1"/>
          </p:nvPr>
        </p:nvSpPr>
        <p:spPr>
          <a:xfrm>
            <a:off x="1261872" y="1810512"/>
            <a:ext cx="9418320" cy="4681728"/>
          </a:xfrm>
        </p:spPr>
        <p:txBody>
          <a:bodyPr>
            <a:normAutofit/>
          </a:bodyPr>
          <a:lstStyle/>
          <a:p>
            <a:r>
              <a:rPr lang="it-IT" sz="1600" dirty="0"/>
              <a:t> </a:t>
            </a:r>
            <a:r>
              <a:rPr lang="it-IT" dirty="0" smtClean="0">
                <a:solidFill>
                  <a:schemeClr val="tx1"/>
                </a:solidFill>
              </a:rPr>
              <a:t>Allenamento della memoria</a:t>
            </a:r>
          </a:p>
          <a:p>
            <a:r>
              <a:rPr lang="it-IT" b="1" dirty="0">
                <a:solidFill>
                  <a:schemeClr val="tx1"/>
                </a:solidFill>
              </a:rPr>
              <a:t>Memoria a lungo termine</a:t>
            </a:r>
            <a:endParaRPr lang="it-IT" dirty="0" smtClean="0">
              <a:solidFill>
                <a:schemeClr val="tx1"/>
              </a:solidFill>
            </a:endParaRPr>
          </a:p>
          <a:p>
            <a:r>
              <a:rPr lang="it-IT" dirty="0">
                <a:solidFill>
                  <a:schemeClr val="tx1"/>
                </a:solidFill>
              </a:rPr>
              <a:t>Questa è la memoria nella quale sono archiviate in modo permanente le informazioni. </a:t>
            </a:r>
            <a:r>
              <a:rPr lang="it-IT" dirty="0" smtClean="0">
                <a:solidFill>
                  <a:schemeClr val="tx1"/>
                </a:solidFill>
              </a:rPr>
              <a:t>Un </a:t>
            </a:r>
            <a:r>
              <a:rPr lang="it-IT" dirty="0">
                <a:solidFill>
                  <a:schemeClr val="tx1"/>
                </a:solidFill>
              </a:rPr>
              <a:t>altro tipo di memoria a lungo termine è la </a:t>
            </a:r>
            <a:r>
              <a:rPr lang="it-IT" b="1" dirty="0">
                <a:solidFill>
                  <a:schemeClr val="tx1"/>
                </a:solidFill>
              </a:rPr>
              <a:t>memoria procedurale</a:t>
            </a:r>
            <a:r>
              <a:rPr lang="it-IT" dirty="0">
                <a:solidFill>
                  <a:schemeClr val="tx1"/>
                </a:solidFill>
              </a:rPr>
              <a:t>, la quale include abilità come quella di ricordarsi come allacciarsi le scarpe, un’attività  che  </a:t>
            </a:r>
            <a:r>
              <a:rPr lang="it-IT" dirty="0" err="1" smtClean="0">
                <a:solidFill>
                  <a:schemeClr val="tx1"/>
                </a:solidFill>
              </a:rPr>
              <a:t>puo</a:t>
            </a:r>
            <a:r>
              <a:rPr lang="it-IT" dirty="0" smtClean="0">
                <a:solidFill>
                  <a:schemeClr val="tx1"/>
                </a:solidFill>
              </a:rPr>
              <a:t> </a:t>
            </a:r>
            <a:r>
              <a:rPr lang="it-IT" dirty="0">
                <a:solidFill>
                  <a:schemeClr val="tx1"/>
                </a:solidFill>
              </a:rPr>
              <a:t>fare  in automatico senza pensarci</a:t>
            </a:r>
            <a:r>
              <a:rPr lang="it-IT" dirty="0" smtClean="0">
                <a:solidFill>
                  <a:schemeClr val="tx1"/>
                </a:solidFill>
              </a:rPr>
              <a:t>.</a:t>
            </a:r>
          </a:p>
          <a:p>
            <a:r>
              <a:rPr lang="it-IT" dirty="0">
                <a:solidFill>
                  <a:schemeClr val="tx1"/>
                </a:solidFill>
              </a:rPr>
              <a:t>Per </a:t>
            </a:r>
            <a:r>
              <a:rPr lang="it-IT" b="1" dirty="0">
                <a:solidFill>
                  <a:schemeClr val="tx1"/>
                </a:solidFill>
              </a:rPr>
              <a:t>testare </a:t>
            </a:r>
            <a:r>
              <a:rPr lang="it-IT" dirty="0">
                <a:solidFill>
                  <a:schemeClr val="tx1"/>
                </a:solidFill>
              </a:rPr>
              <a:t>la </a:t>
            </a:r>
            <a:r>
              <a:rPr lang="it-IT" dirty="0" smtClean="0">
                <a:solidFill>
                  <a:schemeClr val="tx1"/>
                </a:solidFill>
              </a:rPr>
              <a:t>memoria </a:t>
            </a:r>
            <a:r>
              <a:rPr lang="it-IT" dirty="0">
                <a:solidFill>
                  <a:schemeClr val="tx1"/>
                </a:solidFill>
              </a:rPr>
              <a:t>a lungo termine </a:t>
            </a:r>
            <a:r>
              <a:rPr lang="it-IT" dirty="0" smtClean="0">
                <a:solidFill>
                  <a:schemeClr val="tx1"/>
                </a:solidFill>
              </a:rPr>
              <a:t>basta concedere </a:t>
            </a:r>
            <a:r>
              <a:rPr lang="it-IT" dirty="0">
                <a:solidFill>
                  <a:schemeClr val="tx1"/>
                </a:solidFill>
              </a:rPr>
              <a:t>tre minuti di tempo per studiare una lista di 15 parole come questa: </a:t>
            </a:r>
            <a:r>
              <a:rPr lang="it-IT" i="1" dirty="0">
                <a:solidFill>
                  <a:schemeClr val="tx1"/>
                </a:solidFill>
              </a:rPr>
              <a:t>albero, tempo, immagine, tenda, faccia, orologio, giardino, collo, pipa, topo, pianeta, mela, libro, filo, oceano. </a:t>
            </a:r>
            <a:r>
              <a:rPr lang="it-IT" dirty="0">
                <a:solidFill>
                  <a:schemeClr val="tx1"/>
                </a:solidFill>
              </a:rPr>
              <a:t>Poi </a:t>
            </a:r>
            <a:r>
              <a:rPr lang="it-IT" dirty="0" smtClean="0">
                <a:solidFill>
                  <a:schemeClr val="tx1"/>
                </a:solidFill>
              </a:rPr>
              <a:t>scrivere </a:t>
            </a:r>
            <a:r>
              <a:rPr lang="it-IT" dirty="0">
                <a:solidFill>
                  <a:schemeClr val="tx1"/>
                </a:solidFill>
              </a:rPr>
              <a:t>tutte le </a:t>
            </a:r>
            <a:r>
              <a:rPr lang="it-IT" dirty="0" smtClean="0">
                <a:solidFill>
                  <a:schemeClr val="tx1"/>
                </a:solidFill>
              </a:rPr>
              <a:t>parole.</a:t>
            </a:r>
            <a:endParaRPr lang="en-US" dirty="0">
              <a:solidFill>
                <a:schemeClr val="tx1"/>
              </a:solidFill>
            </a:endParaRPr>
          </a:p>
          <a:p>
            <a:endParaRPr lang="it-IT" dirty="0" smtClean="0"/>
          </a:p>
          <a:p>
            <a:endParaRPr lang="it-IT" dirty="0" smtClean="0"/>
          </a:p>
          <a:p>
            <a:endParaRPr lang="it-IT" dirty="0" smtClean="0"/>
          </a:p>
          <a:p>
            <a:endParaRPr lang="en-US" dirty="0"/>
          </a:p>
        </p:txBody>
      </p:sp>
    </p:spTree>
    <p:extLst>
      <p:ext uri="{BB962C8B-B14F-4D97-AF65-F5344CB8AC3E}">
        <p14:creationId xmlns:p14="http://schemas.microsoft.com/office/powerpoint/2010/main" xmlns="" val="3752722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1051560"/>
          </a:xfrm>
        </p:spPr>
        <p:txBody>
          <a:bodyPr>
            <a:normAutofit/>
          </a:bodyPr>
          <a:lstStyle/>
          <a:p>
            <a:r>
              <a:rPr lang="it-IT" sz="5400" dirty="0" smtClean="0"/>
              <a:t>Altri esercizi </a:t>
            </a:r>
            <a:endParaRPr lang="en-US" sz="5400" dirty="0"/>
          </a:p>
        </p:txBody>
      </p:sp>
      <p:sp>
        <p:nvSpPr>
          <p:cNvPr id="3" name="Subtitle 2"/>
          <p:cNvSpPr>
            <a:spLocks noGrp="1"/>
          </p:cNvSpPr>
          <p:nvPr>
            <p:ph type="subTitle" idx="1"/>
          </p:nvPr>
        </p:nvSpPr>
        <p:spPr>
          <a:xfrm>
            <a:off x="1261872" y="1810512"/>
            <a:ext cx="9418320" cy="4681728"/>
          </a:xfrm>
        </p:spPr>
        <p:txBody>
          <a:bodyPr>
            <a:normAutofit/>
          </a:bodyPr>
          <a:lstStyle/>
          <a:p>
            <a:r>
              <a:rPr lang="it-IT" sz="1600" dirty="0">
                <a:solidFill>
                  <a:schemeClr val="tx1"/>
                </a:solidFill>
              </a:rPr>
              <a:t> </a:t>
            </a:r>
            <a:r>
              <a:rPr lang="it-IT" dirty="0" smtClean="0">
                <a:solidFill>
                  <a:schemeClr val="tx1"/>
                </a:solidFill>
              </a:rPr>
              <a:t>Allenamento della memoria</a:t>
            </a:r>
          </a:p>
          <a:p>
            <a:r>
              <a:rPr lang="it-IT" b="1" dirty="0" smtClean="0">
                <a:solidFill>
                  <a:schemeClr val="tx1"/>
                </a:solidFill>
              </a:rPr>
              <a:t>Giochi </a:t>
            </a:r>
            <a:r>
              <a:rPr lang="it-IT" b="1" dirty="0">
                <a:solidFill>
                  <a:schemeClr val="tx1"/>
                </a:solidFill>
              </a:rPr>
              <a:t>di parole per informazioni generiche.</a:t>
            </a:r>
            <a:endParaRPr lang="en-US" dirty="0">
              <a:solidFill>
                <a:schemeClr val="tx1"/>
              </a:solidFill>
            </a:endParaRPr>
          </a:p>
          <a:p>
            <a:r>
              <a:rPr lang="it-IT" b="1" dirty="0" smtClean="0">
                <a:solidFill>
                  <a:schemeClr val="tx1"/>
                </a:solidFill>
              </a:rPr>
              <a:t>Immagini </a:t>
            </a:r>
            <a:r>
              <a:rPr lang="it-IT" b="1" dirty="0">
                <a:solidFill>
                  <a:schemeClr val="tx1"/>
                </a:solidFill>
              </a:rPr>
              <a:t>per ricordare numeri.</a:t>
            </a:r>
            <a:endParaRPr lang="en-US" dirty="0">
              <a:solidFill>
                <a:schemeClr val="tx1"/>
              </a:solidFill>
            </a:endParaRPr>
          </a:p>
          <a:p>
            <a:r>
              <a:rPr lang="it-IT" b="1" dirty="0" smtClean="0">
                <a:solidFill>
                  <a:schemeClr val="tx1"/>
                </a:solidFill>
              </a:rPr>
              <a:t>Fantasia </a:t>
            </a:r>
            <a:r>
              <a:rPr lang="it-IT" b="1" dirty="0">
                <a:solidFill>
                  <a:schemeClr val="tx1"/>
                </a:solidFill>
              </a:rPr>
              <a:t>per nomi e facce.</a:t>
            </a:r>
            <a:endParaRPr lang="en-US" dirty="0">
              <a:solidFill>
                <a:schemeClr val="tx1"/>
              </a:solidFill>
            </a:endParaRPr>
          </a:p>
          <a:p>
            <a:pPr lvl="0"/>
            <a:r>
              <a:rPr lang="it-IT" dirty="0" smtClean="0">
                <a:solidFill>
                  <a:schemeClr val="tx1"/>
                </a:solidFill>
              </a:rPr>
              <a:t>Prestare</a:t>
            </a:r>
            <a:r>
              <a:rPr lang="it-IT" dirty="0">
                <a:solidFill>
                  <a:schemeClr val="tx1"/>
                </a:solidFill>
              </a:rPr>
              <a:t> </a:t>
            </a:r>
            <a:r>
              <a:rPr lang="it-IT" dirty="0" smtClean="0">
                <a:solidFill>
                  <a:schemeClr val="tx1"/>
                </a:solidFill>
              </a:rPr>
              <a:t>attenzione alla presentazione, rendere </a:t>
            </a:r>
            <a:r>
              <a:rPr lang="it-IT" dirty="0">
                <a:solidFill>
                  <a:schemeClr val="tx1"/>
                </a:solidFill>
              </a:rPr>
              <a:t>il nome </a:t>
            </a:r>
            <a:r>
              <a:rPr lang="it-IT" dirty="0" smtClean="0">
                <a:solidFill>
                  <a:schemeClr val="tx1"/>
                </a:solidFill>
              </a:rPr>
              <a:t>concreto (parole </a:t>
            </a:r>
            <a:r>
              <a:rPr lang="it-IT" dirty="0">
                <a:solidFill>
                  <a:schemeClr val="tx1"/>
                </a:solidFill>
              </a:rPr>
              <a:t>sostitutive o </a:t>
            </a:r>
            <a:r>
              <a:rPr lang="it-IT" dirty="0" smtClean="0">
                <a:solidFill>
                  <a:schemeClr val="tx1"/>
                </a:solidFill>
              </a:rPr>
              <a:t>qualche </a:t>
            </a:r>
            <a:r>
              <a:rPr lang="it-IT" dirty="0">
                <a:solidFill>
                  <a:schemeClr val="tx1"/>
                </a:solidFill>
              </a:rPr>
              <a:t>immagine evocata dal </a:t>
            </a:r>
            <a:r>
              <a:rPr lang="it-IT" dirty="0" smtClean="0">
                <a:solidFill>
                  <a:schemeClr val="tx1"/>
                </a:solidFill>
              </a:rPr>
              <a:t>nome). Es.</a:t>
            </a:r>
            <a:r>
              <a:rPr lang="it-IT" dirty="0">
                <a:solidFill>
                  <a:schemeClr val="tx1"/>
                </a:solidFill>
              </a:rPr>
              <a:t> Marco Ambrosoli potrebbe essere una pietra d’ambra da </a:t>
            </a:r>
            <a:r>
              <a:rPr lang="it-IT" dirty="0" smtClean="0">
                <a:solidFill>
                  <a:schemeClr val="tx1"/>
                </a:solidFill>
              </a:rPr>
              <a:t>sola,</a:t>
            </a:r>
            <a:r>
              <a:rPr lang="en-US" dirty="0" smtClean="0">
                <a:solidFill>
                  <a:schemeClr val="tx1"/>
                </a:solidFill>
              </a:rPr>
              <a:t> t</a:t>
            </a:r>
            <a:r>
              <a:rPr lang="it-IT" dirty="0" err="1" smtClean="0">
                <a:solidFill>
                  <a:schemeClr val="tx1"/>
                </a:solidFill>
              </a:rPr>
              <a:t>rovare</a:t>
            </a:r>
            <a:r>
              <a:rPr lang="it-IT" dirty="0" smtClean="0">
                <a:solidFill>
                  <a:schemeClr val="tx1"/>
                </a:solidFill>
              </a:rPr>
              <a:t> </a:t>
            </a:r>
            <a:r>
              <a:rPr lang="it-IT" dirty="0">
                <a:solidFill>
                  <a:schemeClr val="tx1"/>
                </a:solidFill>
              </a:rPr>
              <a:t>una caratteristica del </a:t>
            </a:r>
            <a:r>
              <a:rPr lang="it-IT" dirty="0" smtClean="0">
                <a:solidFill>
                  <a:schemeClr val="tx1"/>
                </a:solidFill>
              </a:rPr>
              <a:t>volto, associare </a:t>
            </a:r>
            <a:r>
              <a:rPr lang="it-IT" dirty="0">
                <a:solidFill>
                  <a:schemeClr val="tx1"/>
                </a:solidFill>
              </a:rPr>
              <a:t>nome e </a:t>
            </a:r>
            <a:r>
              <a:rPr lang="it-IT" dirty="0" smtClean="0">
                <a:solidFill>
                  <a:schemeClr val="tx1"/>
                </a:solidFill>
              </a:rPr>
              <a:t>faccia (prendere </a:t>
            </a:r>
            <a:r>
              <a:rPr lang="it-IT" dirty="0">
                <a:solidFill>
                  <a:schemeClr val="tx1"/>
                </a:solidFill>
              </a:rPr>
              <a:t>il significato del </a:t>
            </a:r>
            <a:r>
              <a:rPr lang="it-IT" dirty="0" smtClean="0">
                <a:solidFill>
                  <a:schemeClr val="tx1"/>
                </a:solidFill>
              </a:rPr>
              <a:t>nome </a:t>
            </a:r>
            <a:r>
              <a:rPr lang="it-IT" dirty="0">
                <a:solidFill>
                  <a:schemeClr val="tx1"/>
                </a:solidFill>
              </a:rPr>
              <a:t>e </a:t>
            </a:r>
            <a:r>
              <a:rPr lang="it-IT" dirty="0" smtClean="0">
                <a:solidFill>
                  <a:schemeClr val="tx1"/>
                </a:solidFill>
              </a:rPr>
              <a:t>pensare </a:t>
            </a:r>
            <a:r>
              <a:rPr lang="it-IT" dirty="0">
                <a:solidFill>
                  <a:schemeClr val="tx1"/>
                </a:solidFill>
              </a:rPr>
              <a:t>a </a:t>
            </a:r>
            <a:r>
              <a:rPr lang="it-IT" dirty="0" smtClean="0">
                <a:solidFill>
                  <a:schemeClr val="tx1"/>
                </a:solidFill>
              </a:rPr>
              <a:t>un’immagine </a:t>
            </a:r>
            <a:r>
              <a:rPr lang="it-IT" dirty="0">
                <a:solidFill>
                  <a:schemeClr val="tx1"/>
                </a:solidFill>
              </a:rPr>
              <a:t>da associare con la caratteristica del </a:t>
            </a:r>
            <a:r>
              <a:rPr lang="it-IT" dirty="0" smtClean="0">
                <a:solidFill>
                  <a:schemeClr val="tx1"/>
                </a:solidFill>
              </a:rPr>
              <a:t>volto), visualizzare </a:t>
            </a:r>
            <a:r>
              <a:rPr lang="it-IT" dirty="0">
                <a:solidFill>
                  <a:schemeClr val="tx1"/>
                </a:solidFill>
              </a:rPr>
              <a:t>più dettagli </a:t>
            </a:r>
            <a:r>
              <a:rPr lang="it-IT" dirty="0" smtClean="0">
                <a:solidFill>
                  <a:schemeClr val="tx1"/>
                </a:solidFill>
              </a:rPr>
              <a:t>possibili (la </a:t>
            </a:r>
            <a:r>
              <a:rPr lang="it-IT" dirty="0">
                <a:solidFill>
                  <a:schemeClr val="tx1"/>
                </a:solidFill>
              </a:rPr>
              <a:t>memoria visiva di molte persone è naturalmente più forte rispetto a quella </a:t>
            </a:r>
            <a:r>
              <a:rPr lang="it-IT" dirty="0" err="1" smtClean="0">
                <a:solidFill>
                  <a:schemeClr val="tx1"/>
                </a:solidFill>
              </a:rPr>
              <a:t>verbal</a:t>
            </a:r>
            <a:r>
              <a:rPr lang="it-IT" dirty="0" smtClean="0">
                <a:solidFill>
                  <a:schemeClr val="tx1"/>
                </a:solidFill>
              </a:rPr>
              <a:t>), ripetere. </a:t>
            </a:r>
          </a:p>
          <a:p>
            <a:endParaRPr lang="it-IT" dirty="0" smtClean="0"/>
          </a:p>
          <a:p>
            <a:endParaRPr lang="it-IT" dirty="0" smtClean="0"/>
          </a:p>
          <a:p>
            <a:endParaRPr lang="en-US" dirty="0"/>
          </a:p>
        </p:txBody>
      </p:sp>
    </p:spTree>
    <p:extLst>
      <p:ext uri="{BB962C8B-B14F-4D97-AF65-F5344CB8AC3E}">
        <p14:creationId xmlns:p14="http://schemas.microsoft.com/office/powerpoint/2010/main" xmlns="" val="2204028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1051560"/>
          </a:xfrm>
        </p:spPr>
        <p:txBody>
          <a:bodyPr>
            <a:normAutofit/>
          </a:bodyPr>
          <a:lstStyle/>
          <a:p>
            <a:r>
              <a:rPr lang="it-IT" sz="5400" dirty="0" smtClean="0"/>
              <a:t>Altri esercizi </a:t>
            </a:r>
            <a:endParaRPr lang="en-US" sz="5400" dirty="0"/>
          </a:p>
        </p:txBody>
      </p:sp>
      <p:sp>
        <p:nvSpPr>
          <p:cNvPr id="3" name="Subtitle 2"/>
          <p:cNvSpPr>
            <a:spLocks noGrp="1"/>
          </p:cNvSpPr>
          <p:nvPr>
            <p:ph type="subTitle" idx="1"/>
          </p:nvPr>
        </p:nvSpPr>
        <p:spPr>
          <a:xfrm>
            <a:off x="1261872" y="1810512"/>
            <a:ext cx="9418320" cy="4681728"/>
          </a:xfrm>
        </p:spPr>
        <p:txBody>
          <a:bodyPr>
            <a:normAutofit/>
          </a:bodyPr>
          <a:lstStyle/>
          <a:p>
            <a:r>
              <a:rPr lang="it-IT" sz="1600" dirty="0"/>
              <a:t> </a:t>
            </a:r>
            <a:r>
              <a:rPr lang="it-IT" dirty="0" smtClean="0"/>
              <a:t>Allenamento della memoria</a:t>
            </a:r>
          </a:p>
          <a:p>
            <a:endParaRPr lang="it-IT" dirty="0" smtClean="0"/>
          </a:p>
          <a:p>
            <a:endParaRPr lang="it-IT" dirty="0" smtClean="0"/>
          </a:p>
          <a:p>
            <a:endParaRPr lang="en-US" dirty="0"/>
          </a:p>
        </p:txBody>
      </p:sp>
      <p:pic>
        <p:nvPicPr>
          <p:cNvPr id="4" name="Picture 3" descr="Allenare la memoria_IperMappa">
            <a:hlinkClick r:id="rId2"/>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42211" y="1660358"/>
            <a:ext cx="10335126" cy="5197642"/>
          </a:xfrm>
          <a:prstGeom prst="rect">
            <a:avLst/>
          </a:prstGeom>
          <a:noFill/>
          <a:ln>
            <a:noFill/>
          </a:ln>
        </p:spPr>
      </p:pic>
    </p:spTree>
    <p:extLst>
      <p:ext uri="{BB962C8B-B14F-4D97-AF65-F5344CB8AC3E}">
        <p14:creationId xmlns:p14="http://schemas.microsoft.com/office/powerpoint/2010/main" xmlns="" val="1830584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5653880"/>
          </a:xfrm>
        </p:spPr>
        <p:txBody>
          <a:bodyPr>
            <a:normAutofit/>
          </a:bodyPr>
          <a:lstStyle/>
          <a:p>
            <a:pPr algn="r"/>
            <a:r>
              <a:rPr lang="en-US" sz="5400" dirty="0" smtClean="0"/>
              <a:t>Grazie per </a:t>
            </a:r>
            <a:r>
              <a:rPr lang="en-US" sz="5400" dirty="0" err="1" smtClean="0"/>
              <a:t>l’attenzione</a:t>
            </a:r>
            <a:r>
              <a:rPr lang="en-US" sz="5400" dirty="0" smtClean="0"/>
              <a:t>!</a:t>
            </a:r>
            <a:endParaRPr lang="en-US" sz="5400" dirty="0"/>
          </a:p>
        </p:txBody>
      </p:sp>
    </p:spTree>
    <p:extLst>
      <p:ext uri="{BB962C8B-B14F-4D97-AF65-F5344CB8AC3E}">
        <p14:creationId xmlns:p14="http://schemas.microsoft.com/office/powerpoint/2010/main" xmlns="" val="1439207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1006348"/>
          </a:xfrm>
        </p:spPr>
        <p:txBody>
          <a:bodyPr>
            <a:normAutofit/>
          </a:bodyPr>
          <a:lstStyle/>
          <a:p>
            <a:r>
              <a:rPr lang="en-US" sz="3600" dirty="0"/>
              <a:t>Chi lo fa e come</a:t>
            </a:r>
            <a:r>
              <a:rPr lang="en-US" sz="3600" dirty="0" smtClean="0"/>
              <a:t>?</a:t>
            </a:r>
            <a:endParaRPr lang="en-US" sz="3600" dirty="0"/>
          </a:p>
        </p:txBody>
      </p:sp>
      <p:sp>
        <p:nvSpPr>
          <p:cNvPr id="3" name="Subtitle 2"/>
          <p:cNvSpPr>
            <a:spLocks noGrp="1"/>
          </p:cNvSpPr>
          <p:nvPr>
            <p:ph type="subTitle" idx="1"/>
          </p:nvPr>
        </p:nvSpPr>
        <p:spPr>
          <a:xfrm>
            <a:off x="1261872" y="2260600"/>
            <a:ext cx="9418320" cy="4231640"/>
          </a:xfrm>
        </p:spPr>
        <p:txBody>
          <a:bodyPr>
            <a:noAutofit/>
          </a:bodyPr>
          <a:lstStyle/>
          <a:p>
            <a:r>
              <a:rPr lang="en-US" sz="3600" dirty="0" err="1">
                <a:solidFill>
                  <a:schemeClr val="tx1"/>
                </a:solidFill>
              </a:rPr>
              <a:t>traduttore</a:t>
            </a:r>
            <a:endParaRPr lang="en-US" sz="3600" spc="-50" dirty="0" smtClean="0">
              <a:solidFill>
                <a:schemeClr val="tx1"/>
              </a:solidFill>
              <a:latin typeface="+mj-lt"/>
              <a:ea typeface="+mj-ea"/>
              <a:cs typeface="+mj-cs"/>
            </a:endParaRPr>
          </a:p>
          <a:p>
            <a:r>
              <a:rPr lang="en-US" sz="3600" spc="-50" dirty="0" err="1" smtClean="0">
                <a:solidFill>
                  <a:schemeClr val="tx1"/>
                </a:solidFill>
                <a:latin typeface="+mj-lt"/>
                <a:ea typeface="+mj-ea"/>
                <a:cs typeface="+mj-cs"/>
              </a:rPr>
              <a:t>interprete</a:t>
            </a:r>
            <a:r>
              <a:rPr lang="en-US" sz="3600" spc="-50" dirty="0" smtClean="0">
                <a:solidFill>
                  <a:schemeClr val="tx1"/>
                </a:solidFill>
                <a:latin typeface="+mj-lt"/>
                <a:ea typeface="+mj-ea"/>
                <a:cs typeface="+mj-cs"/>
              </a:rPr>
              <a:t> </a:t>
            </a:r>
            <a:endParaRPr lang="en-US" sz="3600" spc="-50" dirty="0">
              <a:solidFill>
                <a:schemeClr val="tx1"/>
              </a:solidFill>
              <a:latin typeface="+mj-lt"/>
              <a:ea typeface="+mj-ea"/>
              <a:cs typeface="+mj-cs"/>
            </a:endParaRPr>
          </a:p>
          <a:p>
            <a:r>
              <a:rPr lang="it-IT" sz="3600" spc="-50" dirty="0" smtClean="0">
                <a:solidFill>
                  <a:schemeClr val="tx1"/>
                </a:solidFill>
                <a:latin typeface="+mj-lt"/>
                <a:ea typeface="+mj-ea"/>
                <a:cs typeface="+mj-cs"/>
              </a:rPr>
              <a:t>- Simultaneo</a:t>
            </a:r>
          </a:p>
          <a:p>
            <a:r>
              <a:rPr lang="it-IT" sz="3600" spc="-50" dirty="0" smtClean="0">
                <a:solidFill>
                  <a:schemeClr val="tx1"/>
                </a:solidFill>
                <a:latin typeface="+mj-lt"/>
                <a:ea typeface="+mj-ea"/>
                <a:cs typeface="+mj-cs"/>
              </a:rPr>
              <a:t>--</a:t>
            </a:r>
            <a:r>
              <a:rPr lang="it-IT" sz="2400" dirty="0">
                <a:solidFill>
                  <a:schemeClr val="tx1"/>
                </a:solidFill>
              </a:rPr>
              <a:t>interpretazione </a:t>
            </a:r>
            <a:r>
              <a:rPr lang="it-IT" sz="2400" dirty="0" smtClean="0">
                <a:solidFill>
                  <a:schemeClr val="tx1"/>
                </a:solidFill>
              </a:rPr>
              <a:t>sussurrata</a:t>
            </a:r>
            <a:r>
              <a:rPr lang="it-IT" sz="2400" dirty="0">
                <a:solidFill>
                  <a:schemeClr val="tx1"/>
                </a:solidFill>
              </a:rPr>
              <a:t>, definita </a:t>
            </a:r>
            <a:r>
              <a:rPr lang="it-IT" sz="2400" b="1" i="1" dirty="0" err="1">
                <a:solidFill>
                  <a:schemeClr val="tx1"/>
                </a:solidFill>
              </a:rPr>
              <a:t>chuchotage</a:t>
            </a:r>
            <a:r>
              <a:rPr lang="it-IT" sz="2400" b="1" dirty="0">
                <a:solidFill>
                  <a:schemeClr val="tx1"/>
                </a:solidFill>
              </a:rPr>
              <a:t>,</a:t>
            </a:r>
            <a:r>
              <a:rPr lang="it-IT" sz="2400" dirty="0">
                <a:solidFill>
                  <a:schemeClr val="tx1"/>
                </a:solidFill>
              </a:rPr>
              <a:t> prevede che l'interprete sia a fianco dell'ascoltatore, a cui trasmette a bassa voce la traduzione</a:t>
            </a:r>
            <a:endParaRPr lang="it-IT" sz="2400" spc="-50" dirty="0">
              <a:solidFill>
                <a:schemeClr val="tx1"/>
              </a:solidFill>
              <a:latin typeface="+mj-lt"/>
              <a:ea typeface="+mj-ea"/>
              <a:cs typeface="+mj-cs"/>
            </a:endParaRPr>
          </a:p>
          <a:p>
            <a:r>
              <a:rPr lang="it-IT" sz="3600" spc="-50" dirty="0" smtClean="0">
                <a:solidFill>
                  <a:schemeClr val="tx1"/>
                </a:solidFill>
                <a:latin typeface="+mj-lt"/>
                <a:ea typeface="+mj-ea"/>
                <a:cs typeface="+mj-cs"/>
              </a:rPr>
              <a:t>- Consecutivo</a:t>
            </a:r>
            <a:endParaRPr lang="en-US" sz="3600" spc="-50" dirty="0">
              <a:solidFill>
                <a:schemeClr val="tx1"/>
              </a:solidFill>
              <a:latin typeface="+mj-lt"/>
              <a:ea typeface="+mj-ea"/>
              <a:cs typeface="+mj-cs"/>
            </a:endParaRPr>
          </a:p>
        </p:txBody>
      </p:sp>
    </p:spTree>
    <p:extLst>
      <p:ext uri="{BB962C8B-B14F-4D97-AF65-F5344CB8AC3E}">
        <p14:creationId xmlns:p14="http://schemas.microsoft.com/office/powerpoint/2010/main" xmlns="" val="20195752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1069848"/>
          </a:xfrm>
        </p:spPr>
        <p:txBody>
          <a:bodyPr>
            <a:normAutofit/>
          </a:bodyPr>
          <a:lstStyle/>
          <a:p>
            <a:r>
              <a:rPr lang="it-IT" sz="5400" dirty="0" smtClean="0"/>
              <a:t>Consecutiva vs. Simultanea</a:t>
            </a:r>
            <a:endParaRPr lang="en-US" sz="5400" dirty="0"/>
          </a:p>
        </p:txBody>
      </p:sp>
      <p:sp>
        <p:nvSpPr>
          <p:cNvPr id="3" name="Subtitle 2"/>
          <p:cNvSpPr>
            <a:spLocks noGrp="1"/>
          </p:cNvSpPr>
          <p:nvPr>
            <p:ph type="subTitle" idx="1"/>
          </p:nvPr>
        </p:nvSpPr>
        <p:spPr>
          <a:xfrm>
            <a:off x="1261872" y="2024009"/>
            <a:ext cx="9418320" cy="4468231"/>
          </a:xfrm>
        </p:spPr>
        <p:txBody>
          <a:bodyPr/>
          <a:lstStyle/>
          <a:p>
            <a:r>
              <a:rPr lang="it-IT" dirty="0" smtClean="0">
                <a:solidFill>
                  <a:schemeClr val="tx1"/>
                </a:solidFill>
              </a:rPr>
              <a:t>Consecutiva</a:t>
            </a:r>
          </a:p>
          <a:p>
            <a:r>
              <a:rPr lang="it-IT" dirty="0" smtClean="0">
                <a:solidFill>
                  <a:schemeClr val="tx1"/>
                </a:solidFill>
              </a:rPr>
              <a:t>Tempo (1 min. – 10(12)</a:t>
            </a:r>
          </a:p>
          <a:p>
            <a:r>
              <a:rPr lang="it-IT" dirty="0" smtClean="0">
                <a:solidFill>
                  <a:schemeClr val="tx1"/>
                </a:solidFill>
              </a:rPr>
              <a:t>Appunti</a:t>
            </a:r>
          </a:p>
          <a:p>
            <a:endParaRPr lang="it-IT" dirty="0">
              <a:solidFill>
                <a:schemeClr val="tx1"/>
              </a:solidFill>
            </a:endParaRPr>
          </a:p>
          <a:p>
            <a:r>
              <a:rPr lang="it-IT" dirty="0" smtClean="0">
                <a:solidFill>
                  <a:schemeClr val="tx1"/>
                </a:solidFill>
              </a:rPr>
              <a:t>Simultanea</a:t>
            </a:r>
          </a:p>
          <a:p>
            <a:r>
              <a:rPr lang="it-IT" dirty="0" smtClean="0">
                <a:solidFill>
                  <a:schemeClr val="tx1"/>
                </a:solidFill>
              </a:rPr>
              <a:t>Mancanza del tempo (max. 10 secondi)</a:t>
            </a:r>
          </a:p>
          <a:p>
            <a:r>
              <a:rPr lang="it-IT" dirty="0" smtClean="0">
                <a:solidFill>
                  <a:schemeClr val="tx1"/>
                </a:solidFill>
              </a:rPr>
              <a:t>Nessun appunto</a:t>
            </a:r>
            <a:endParaRPr lang="en-US" dirty="0">
              <a:solidFill>
                <a:schemeClr val="tx1"/>
              </a:solidFill>
            </a:endParaRPr>
          </a:p>
        </p:txBody>
      </p:sp>
    </p:spTree>
    <p:extLst>
      <p:ext uri="{BB962C8B-B14F-4D97-AF65-F5344CB8AC3E}">
        <p14:creationId xmlns:p14="http://schemas.microsoft.com/office/powerpoint/2010/main" xmlns="" val="2794388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1154069"/>
          </a:xfrm>
        </p:spPr>
        <p:txBody>
          <a:bodyPr/>
          <a:lstStyle/>
          <a:p>
            <a:r>
              <a:rPr lang="it-IT" dirty="0" smtClean="0"/>
              <a:t>Appunti</a:t>
            </a:r>
            <a:endParaRPr lang="en-US" dirty="0"/>
          </a:p>
        </p:txBody>
      </p:sp>
      <p:sp>
        <p:nvSpPr>
          <p:cNvPr id="3" name="Subtitle 2"/>
          <p:cNvSpPr>
            <a:spLocks noGrp="1"/>
          </p:cNvSpPr>
          <p:nvPr>
            <p:ph type="subTitle" idx="1"/>
          </p:nvPr>
        </p:nvSpPr>
        <p:spPr>
          <a:xfrm>
            <a:off x="8518687" y="6062874"/>
            <a:ext cx="5674725" cy="3038954"/>
          </a:xfrm>
        </p:spPr>
        <p:txBody>
          <a:bodyPr/>
          <a:lstStyle/>
          <a:p>
            <a:endParaRPr lang="en-US" dirty="0"/>
          </a:p>
        </p:txBody>
      </p:sp>
      <p:pic>
        <p:nvPicPr>
          <p:cNvPr id="1026" name="Picture 2" descr="Related imag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82725" y="650668"/>
            <a:ext cx="4235473" cy="57140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6219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889374"/>
          </a:xfrm>
        </p:spPr>
        <p:txBody>
          <a:bodyPr>
            <a:normAutofit fontScale="90000"/>
          </a:bodyPr>
          <a:lstStyle/>
          <a:p>
            <a:r>
              <a:rPr lang="it-IT" dirty="0" smtClean="0"/>
              <a:t>Appunti</a:t>
            </a:r>
            <a:endParaRPr lang="en-US" dirty="0"/>
          </a:p>
        </p:txBody>
      </p:sp>
      <p:sp>
        <p:nvSpPr>
          <p:cNvPr id="3" name="Subtitle 2"/>
          <p:cNvSpPr>
            <a:spLocks noGrp="1"/>
          </p:cNvSpPr>
          <p:nvPr>
            <p:ph type="subTitle" idx="1"/>
          </p:nvPr>
        </p:nvSpPr>
        <p:spPr>
          <a:xfrm>
            <a:off x="5881998" y="4451684"/>
            <a:ext cx="9418320" cy="4759693"/>
          </a:xfrm>
        </p:spPr>
        <p:txBody>
          <a:bodyPr/>
          <a:lstStyle/>
          <a:p>
            <a:endParaRPr lang="en-US" dirty="0"/>
          </a:p>
        </p:txBody>
      </p:sp>
      <p:pic>
        <p:nvPicPr>
          <p:cNvPr id="2050" name="Picture 2" descr="Related imag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74609" y="581275"/>
            <a:ext cx="7314000" cy="54826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91686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1863932"/>
          </a:xfrm>
        </p:spPr>
        <p:txBody>
          <a:bodyPr>
            <a:normAutofit/>
          </a:bodyPr>
          <a:lstStyle/>
          <a:p>
            <a:r>
              <a:rPr lang="it-IT" sz="4800" dirty="0"/>
              <a:t>Il tandem di lavoro</a:t>
            </a:r>
            <a:r>
              <a:rPr lang="it-IT" sz="4800" dirty="0" smtClean="0"/>
              <a:t>. Simultanea</a:t>
            </a:r>
            <a:endParaRPr lang="en-US" sz="4800" dirty="0"/>
          </a:p>
        </p:txBody>
      </p:sp>
      <p:sp>
        <p:nvSpPr>
          <p:cNvPr id="3" name="Subtitle 2"/>
          <p:cNvSpPr>
            <a:spLocks noGrp="1"/>
          </p:cNvSpPr>
          <p:nvPr>
            <p:ph type="subTitle" idx="1"/>
          </p:nvPr>
        </p:nvSpPr>
        <p:spPr>
          <a:xfrm>
            <a:off x="1261872" y="2839453"/>
            <a:ext cx="9418320" cy="3652787"/>
          </a:xfrm>
        </p:spPr>
        <p:txBody>
          <a:bodyPr>
            <a:normAutofit/>
          </a:bodyPr>
          <a:lstStyle/>
          <a:p>
            <a:r>
              <a:rPr lang="it-IT" sz="3200" dirty="0" smtClean="0">
                <a:solidFill>
                  <a:schemeClr val="tx1"/>
                </a:solidFill>
              </a:rPr>
              <a:t>Solitamente </a:t>
            </a:r>
            <a:r>
              <a:rPr lang="it-IT" sz="3200" dirty="0">
                <a:solidFill>
                  <a:schemeClr val="tx1"/>
                </a:solidFill>
              </a:rPr>
              <a:t>turni di 20 minuti/mezz’ora (l’ideale è un intervento a testa). Importante la sintonia tra le due persone che contribuisce a migliorare la qualità del lavoro. Importanza dell’interprete che non sta traducendo, ma che supporta il collega in diversi modi (ricerca di termini, ecc.)</a:t>
            </a:r>
            <a:endParaRPr lang="en-US" sz="3200" dirty="0">
              <a:solidFill>
                <a:schemeClr val="tx1"/>
              </a:solidFill>
            </a:endParaRPr>
          </a:p>
          <a:p>
            <a:endParaRPr lang="en-US" dirty="0"/>
          </a:p>
        </p:txBody>
      </p:sp>
    </p:spTree>
    <p:extLst>
      <p:ext uri="{BB962C8B-B14F-4D97-AF65-F5344CB8AC3E}">
        <p14:creationId xmlns:p14="http://schemas.microsoft.com/office/powerpoint/2010/main" xmlns="" val="2179753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3971848" cy="2814427"/>
          </a:xfrm>
        </p:spPr>
        <p:txBody>
          <a:bodyPr>
            <a:normAutofit/>
          </a:bodyPr>
          <a:lstStyle/>
          <a:p>
            <a:r>
              <a:rPr lang="it-IT" sz="3600" dirty="0"/>
              <a:t>La cabina </a:t>
            </a:r>
            <a:r>
              <a:rPr lang="it-IT" sz="3600" dirty="0" smtClean="0"/>
              <a:t>insonorizzata</a:t>
            </a:r>
            <a:br>
              <a:rPr lang="it-IT" sz="3600" dirty="0" smtClean="0"/>
            </a:br>
            <a:r>
              <a:rPr lang="it-IT" sz="3600" dirty="0" smtClean="0"/>
              <a:t>di </a:t>
            </a:r>
            <a:r>
              <a:rPr lang="it-IT" sz="3600" dirty="0"/>
              <a:t>simultanea </a:t>
            </a:r>
            <a:r>
              <a:rPr lang="en-US" dirty="0"/>
              <a:t/>
            </a:r>
            <a:br>
              <a:rPr lang="en-US" dirty="0"/>
            </a:br>
            <a:endParaRPr lang="en-US" dirty="0"/>
          </a:p>
        </p:txBody>
      </p:sp>
      <p:sp>
        <p:nvSpPr>
          <p:cNvPr id="3" name="Subtitle 2"/>
          <p:cNvSpPr>
            <a:spLocks noGrp="1"/>
          </p:cNvSpPr>
          <p:nvPr>
            <p:ph type="subTitle" idx="1"/>
          </p:nvPr>
        </p:nvSpPr>
        <p:spPr>
          <a:xfrm>
            <a:off x="3668546" y="6605335"/>
            <a:ext cx="14026057" cy="2605463"/>
          </a:xfrm>
        </p:spPr>
        <p:txBody>
          <a:bodyPr/>
          <a:lstStyle/>
          <a:p>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33720" y="1809499"/>
            <a:ext cx="5090629" cy="4254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24864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1418764"/>
          </a:xfrm>
        </p:spPr>
        <p:txBody>
          <a:bodyPr/>
          <a:lstStyle/>
          <a:p>
            <a:r>
              <a:rPr lang="it-IT" dirty="0"/>
              <a:t>Lo </a:t>
            </a:r>
            <a:r>
              <a:rPr lang="it-IT" i="1" dirty="0" err="1" smtClean="0"/>
              <a:t>chuchotage</a:t>
            </a:r>
            <a:endParaRPr lang="en-US" dirty="0"/>
          </a:p>
        </p:txBody>
      </p:sp>
      <p:sp>
        <p:nvSpPr>
          <p:cNvPr id="3" name="Subtitle 2"/>
          <p:cNvSpPr>
            <a:spLocks noGrp="1"/>
          </p:cNvSpPr>
          <p:nvPr>
            <p:ph type="subTitle" idx="1"/>
          </p:nvPr>
        </p:nvSpPr>
        <p:spPr>
          <a:xfrm>
            <a:off x="1261872" y="2310063"/>
            <a:ext cx="9418320" cy="4182177"/>
          </a:xfrm>
        </p:spPr>
        <p:txBody>
          <a:bodyPr>
            <a:normAutofit/>
          </a:bodyPr>
          <a:lstStyle/>
          <a:p>
            <a:r>
              <a:rPr lang="it-IT" sz="2800" dirty="0" smtClean="0">
                <a:solidFill>
                  <a:schemeClr val="tx1"/>
                </a:solidFill>
              </a:rPr>
              <a:t>si </a:t>
            </a:r>
            <a:r>
              <a:rPr lang="it-IT" sz="2800" dirty="0">
                <a:solidFill>
                  <a:schemeClr val="tx1"/>
                </a:solidFill>
              </a:rPr>
              <a:t>tratta di una </a:t>
            </a:r>
            <a:r>
              <a:rPr lang="it-IT" sz="2800" dirty="0" smtClean="0">
                <a:solidFill>
                  <a:schemeClr val="tx1"/>
                </a:solidFill>
              </a:rPr>
              <a:t>interpretazione simultanea </a:t>
            </a:r>
            <a:r>
              <a:rPr lang="it-IT" sz="2800" dirty="0">
                <a:solidFill>
                  <a:schemeClr val="tx1"/>
                </a:solidFill>
              </a:rPr>
              <a:t>senza </a:t>
            </a:r>
            <a:r>
              <a:rPr lang="it-IT" sz="2800" dirty="0" smtClean="0">
                <a:solidFill>
                  <a:schemeClr val="tx1"/>
                </a:solidFill>
              </a:rPr>
              <a:t>supporti </a:t>
            </a:r>
            <a:r>
              <a:rPr lang="it-IT" sz="2800" dirty="0">
                <a:solidFill>
                  <a:schemeClr val="tx1"/>
                </a:solidFill>
              </a:rPr>
              <a:t>tecnici. </a:t>
            </a:r>
            <a:r>
              <a:rPr lang="it-IT" sz="2800" dirty="0" smtClean="0">
                <a:solidFill>
                  <a:schemeClr val="tx1"/>
                </a:solidFill>
              </a:rPr>
              <a:t>E’ </a:t>
            </a:r>
            <a:r>
              <a:rPr lang="it-IT" sz="2800" dirty="0">
                <a:solidFill>
                  <a:schemeClr val="tx1"/>
                </a:solidFill>
              </a:rPr>
              <a:t>“una traduzione “sussurrata” del discorso originale </a:t>
            </a:r>
            <a:r>
              <a:rPr lang="it-IT" sz="2800" dirty="0" smtClean="0">
                <a:solidFill>
                  <a:schemeClr val="tx1"/>
                </a:solidFill>
              </a:rPr>
              <a:t>ad </a:t>
            </a:r>
            <a:r>
              <a:rPr lang="it-IT" sz="2800" dirty="0">
                <a:solidFill>
                  <a:schemeClr val="tx1"/>
                </a:solidFill>
              </a:rPr>
              <a:t>un ristretto gruppo di partecipanti </a:t>
            </a:r>
            <a:r>
              <a:rPr lang="it-IT" sz="2800" dirty="0" smtClean="0">
                <a:solidFill>
                  <a:schemeClr val="tx1"/>
                </a:solidFill>
              </a:rPr>
              <a:t>con </a:t>
            </a:r>
            <a:r>
              <a:rPr lang="it-IT" sz="2800" dirty="0">
                <a:solidFill>
                  <a:schemeClr val="tx1"/>
                </a:solidFill>
              </a:rPr>
              <a:t>l’interprete fisicamente a </a:t>
            </a:r>
            <a:r>
              <a:rPr lang="it-IT" sz="2800" dirty="0" smtClean="0">
                <a:solidFill>
                  <a:schemeClr val="tx1"/>
                </a:solidFill>
              </a:rPr>
              <a:t>fianco</a:t>
            </a:r>
            <a:endParaRPr lang="en-US" sz="2800" dirty="0">
              <a:solidFill>
                <a:schemeClr val="tx1"/>
              </a:solidFill>
            </a:endParaRPr>
          </a:p>
        </p:txBody>
      </p:sp>
    </p:spTree>
    <p:extLst>
      <p:ext uri="{BB962C8B-B14F-4D97-AF65-F5344CB8AC3E}">
        <p14:creationId xmlns:p14="http://schemas.microsoft.com/office/powerpoint/2010/main" xmlns="" val="1421294384"/>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xmlns=""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563</TotalTime>
  <Words>737</Words>
  <Application>Microsoft Office PowerPoint</Application>
  <PresentationFormat>Vlastní</PresentationFormat>
  <Paragraphs>122</Paragraphs>
  <Slides>23</Slides>
  <Notes>0</Notes>
  <HiddenSlides>0</HiddenSlides>
  <MMClips>0</MMClips>
  <ScaleCrop>false</ScaleCrop>
  <HeadingPairs>
    <vt:vector size="4" baseType="variant">
      <vt:variant>
        <vt:lpstr>Motiv</vt:lpstr>
      </vt:variant>
      <vt:variant>
        <vt:i4>1</vt:i4>
      </vt:variant>
      <vt:variant>
        <vt:lpstr>Nadpisy snímků</vt:lpstr>
      </vt:variant>
      <vt:variant>
        <vt:i4>23</vt:i4>
      </vt:variant>
    </vt:vector>
  </HeadingPairs>
  <TitlesOfParts>
    <vt:vector size="24" baseType="lpstr">
      <vt:lpstr>View</vt:lpstr>
      <vt:lpstr>FORMAZIONE DI UN INTERPRETE</vt:lpstr>
      <vt:lpstr>Cos’è la traduzione?  La traduzione è un'attività dell'interpretazione del significato di un testo ("sorgente", "di origine", "di partenza" o "prototesto") e la successiva produzione di un nuovo testo, equivalente a quello di origine, in un'altra lingua (lingua "di destinazione", "di arrivo" o "metatesto").  </vt:lpstr>
      <vt:lpstr>Chi lo fa e come?</vt:lpstr>
      <vt:lpstr>Consecutiva vs. Simultanea</vt:lpstr>
      <vt:lpstr>Appunti</vt:lpstr>
      <vt:lpstr>Appunti</vt:lpstr>
      <vt:lpstr>Il tandem di lavoro. Simultanea</vt:lpstr>
      <vt:lpstr>La cabina insonorizzata di simultanea  </vt:lpstr>
      <vt:lpstr>Lo chuchotage</vt:lpstr>
      <vt:lpstr>Competenze</vt:lpstr>
      <vt:lpstr>Abilità (traduttore)</vt:lpstr>
      <vt:lpstr>Abilità (interprete)</vt:lpstr>
      <vt:lpstr>Caratteristiche vocali</vt:lpstr>
      <vt:lpstr>Chi può diventare un interprete?</vt:lpstr>
      <vt:lpstr>Snímek 15</vt:lpstr>
      <vt:lpstr>Esercizi propedeutici (soprattutto per la consecutiva) Kremer:  </vt:lpstr>
      <vt:lpstr>Esercizi e Pratiche</vt:lpstr>
      <vt:lpstr>Esercizi</vt:lpstr>
      <vt:lpstr>Altri esercizi </vt:lpstr>
      <vt:lpstr>Altri esercizi </vt:lpstr>
      <vt:lpstr>Altri esercizi </vt:lpstr>
      <vt:lpstr>Altri esercizi </vt:lpstr>
      <vt:lpstr>Grazie per l’attenzione!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FORMAZIONE DI UN INTERPRETE</dc:title>
  <dc:creator>Oli</dc:creator>
  <cp:lastModifiedBy>student</cp:lastModifiedBy>
  <cp:revision>27</cp:revision>
  <dcterms:created xsi:type="dcterms:W3CDTF">2017-11-02T22:45:00Z</dcterms:created>
  <dcterms:modified xsi:type="dcterms:W3CDTF">2017-11-03T09:25:19Z</dcterms:modified>
</cp:coreProperties>
</file>