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1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3" r:id="rId2"/>
    <p:sldId id="2741" r:id="rId3"/>
    <p:sldId id="444" r:id="rId4"/>
    <p:sldId id="2806" r:id="rId5"/>
    <p:sldId id="339" r:id="rId6"/>
    <p:sldId id="2795" r:id="rId7"/>
    <p:sldId id="2815" r:id="rId8"/>
    <p:sldId id="2791" r:id="rId9"/>
    <p:sldId id="2792" r:id="rId10"/>
    <p:sldId id="2717" r:id="rId11"/>
    <p:sldId id="2760" r:id="rId12"/>
    <p:sldId id="2786" r:id="rId13"/>
    <p:sldId id="2787" r:id="rId14"/>
    <p:sldId id="2788" r:id="rId15"/>
    <p:sldId id="2816" r:id="rId16"/>
    <p:sldId id="2818" r:id="rId17"/>
    <p:sldId id="2817" r:id="rId18"/>
    <p:sldId id="2781" r:id="rId19"/>
    <p:sldId id="2782" r:id="rId20"/>
    <p:sldId id="2784" r:id="rId21"/>
    <p:sldId id="2785" r:id="rId22"/>
    <p:sldId id="2794" r:id="rId23"/>
    <p:sldId id="2819" r:id="rId24"/>
    <p:sldId id="2808" r:id="rId25"/>
    <p:sldId id="2811" r:id="rId26"/>
    <p:sldId id="2812" r:id="rId27"/>
    <p:sldId id="2797" r:id="rId28"/>
    <p:sldId id="2799" r:id="rId29"/>
    <p:sldId id="2814" r:id="rId30"/>
    <p:sldId id="2813" r:id="rId31"/>
    <p:sldId id="2805" r:id="rId32"/>
    <p:sldId id="2820" r:id="rId33"/>
  </p:sldIdLst>
  <p:sldSz cx="9906000" cy="6858000" type="A4"/>
  <p:notesSz cx="6807200" cy="99393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E12886-39C0-4D18-9E28-C4475C25B216}">
          <p14:sldIdLst>
            <p14:sldId id="333"/>
            <p14:sldId id="2741"/>
            <p14:sldId id="444"/>
            <p14:sldId id="2806"/>
            <p14:sldId id="339"/>
            <p14:sldId id="2795"/>
            <p14:sldId id="2815"/>
            <p14:sldId id="2791"/>
            <p14:sldId id="2792"/>
            <p14:sldId id="2717"/>
            <p14:sldId id="2760"/>
            <p14:sldId id="2786"/>
            <p14:sldId id="2787"/>
            <p14:sldId id="2788"/>
            <p14:sldId id="2816"/>
            <p14:sldId id="2818"/>
            <p14:sldId id="2817"/>
            <p14:sldId id="2781"/>
            <p14:sldId id="2782"/>
            <p14:sldId id="2784"/>
            <p14:sldId id="2785"/>
            <p14:sldId id="2794"/>
            <p14:sldId id="2819"/>
            <p14:sldId id="2808"/>
            <p14:sldId id="2811"/>
            <p14:sldId id="2812"/>
            <p14:sldId id="2797"/>
            <p14:sldId id="2799"/>
            <p14:sldId id="2814"/>
            <p14:sldId id="2813"/>
            <p14:sldId id="2805"/>
            <p14:sldId id="2820"/>
          </p14:sldIdLst>
        </p14:section>
      </p14:sectionLst>
    </p:ext>
    <p:ext uri="{EFAFB233-063F-42B5-8137-9DF3F51BA10A}">
      <p15:sldGuideLst xmlns:p15="http://schemas.microsoft.com/office/powerpoint/2012/main">
        <p15:guide id="11" orient="horz" pos="210" userDrawn="1">
          <p15:clr>
            <a:srgbClr val="A4A3A4"/>
          </p15:clr>
        </p15:guide>
        <p15:guide id="15" pos="172" userDrawn="1">
          <p15:clr>
            <a:srgbClr val="A4A3A4"/>
          </p15:clr>
        </p15:guide>
        <p15:guide id="16" pos="444" userDrawn="1">
          <p15:clr>
            <a:srgbClr val="A4A3A4"/>
          </p15:clr>
        </p15:guide>
        <p15:guide id="17" orient="horz" pos="1253" userDrawn="1">
          <p15:clr>
            <a:srgbClr val="A4A3A4"/>
          </p15:clr>
        </p15:guide>
        <p15:guide id="18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3" userDrawn="1">
          <p15:clr>
            <a:srgbClr val="A4A3A4"/>
          </p15:clr>
        </p15:guide>
        <p15:guide id="2" pos="318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CNS" initials="L" lastIdx="1" clrIdx="0">
    <p:extLst>
      <p:ext uri="{19B8F6BF-5375-455C-9EA6-DF929625EA0E}">
        <p15:presenceInfo xmlns:p15="http://schemas.microsoft.com/office/powerpoint/2012/main" userId="LGC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2D2DB9"/>
    <a:srgbClr val="DDF3EA"/>
    <a:srgbClr val="CCECFF"/>
    <a:srgbClr val="FFFF66"/>
    <a:srgbClr val="FF9933"/>
    <a:srgbClr val="FFCC00"/>
    <a:srgbClr val="FFCC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6370" autoAdjust="0"/>
  </p:normalViewPr>
  <p:slideViewPr>
    <p:cSldViewPr>
      <p:cViewPr varScale="1">
        <p:scale>
          <a:sx n="72" d="100"/>
          <a:sy n="72" d="100"/>
        </p:scale>
        <p:origin x="1500" y="66"/>
      </p:cViewPr>
      <p:guideLst>
        <p:guide orient="horz" pos="210"/>
        <p:guide pos="172"/>
        <p:guide pos="444"/>
        <p:guide orient="horz" pos="125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2" y="120"/>
      </p:cViewPr>
      <p:guideLst>
        <p:guide orient="horz" pos="2183"/>
        <p:guide pos="3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02B4F16-0028-4859-A0D9-964DE5E125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2475"/>
            <a:ext cx="5364163" cy="371316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38" y="4720871"/>
            <a:ext cx="4993329" cy="44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2" tIns="46867" rIns="93732" bIns="468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66C0D4BA-54F9-43B8-88E3-97BBF29F4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15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86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63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37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475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8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475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94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06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41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49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425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8661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054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440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48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140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20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23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11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85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70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0D4BA-54F9-43B8-88E3-97BBF29F4AF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1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57200" y="2774578"/>
            <a:ext cx="91122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40"/>
          <p:cNvSpPr>
            <a:spLocks noChangeArrowheads="1"/>
          </p:cNvSpPr>
          <p:nvPr userDrawn="1"/>
        </p:nvSpPr>
        <p:spPr bwMode="auto">
          <a:xfrm>
            <a:off x="3200400" y="1379049"/>
            <a:ext cx="6419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latinLnBrk="1">
              <a:tabLst>
                <a:tab pos="5588000" algn="r"/>
              </a:tabLst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차세대 지방재정관리시스템 구축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통합사업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r" latinLnBrk="1">
              <a:tabLst>
                <a:tab pos="5588000" algn="r"/>
              </a:tabLst>
              <a:defRPr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46352-749F-4299-AAD5-8794012921B1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8" y="4869160"/>
            <a:ext cx="2471420" cy="5861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D064E-3B2F-4581-83AB-BF989B2F2041}"/>
              </a:ext>
            </a:extLst>
          </p:cNvPr>
          <p:cNvSpPr/>
          <p:nvPr userDrawn="1"/>
        </p:nvSpPr>
        <p:spPr>
          <a:xfrm>
            <a:off x="38168" y="6309320"/>
            <a:ext cx="9826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LG CNS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LG CNS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컨소시엄의 사전 승인 없이 본 내용의 전부 또는 일부에 대한 복사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C5F6F-F467-4D08-BEBA-AA3BFA19A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36022" r="5659" b="35653"/>
          <a:stretch/>
        </p:blipFill>
        <p:spPr>
          <a:xfrm>
            <a:off x="560512" y="476672"/>
            <a:ext cx="4536504" cy="5993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Text Box 195"/>
          <p:cNvSpPr txBox="1">
            <a:spLocks noChangeArrowheads="1"/>
          </p:cNvSpPr>
          <p:nvPr userDrawn="1"/>
        </p:nvSpPr>
        <p:spPr bwMode="auto">
          <a:xfrm>
            <a:off x="4791242" y="6553026"/>
            <a:ext cx="4251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1221" name="Line 197"/>
          <p:cNvSpPr>
            <a:spLocks noChangeShapeType="1"/>
          </p:cNvSpPr>
          <p:nvPr userDrawn="1"/>
        </p:nvSpPr>
        <p:spPr bwMode="auto">
          <a:xfrm>
            <a:off x="403225" y="6525344"/>
            <a:ext cx="898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2" name="Line 198"/>
          <p:cNvSpPr>
            <a:spLocks noChangeShapeType="1"/>
          </p:cNvSpPr>
          <p:nvPr userDrawn="1"/>
        </p:nvSpPr>
        <p:spPr bwMode="auto">
          <a:xfrm>
            <a:off x="415925" y="459088"/>
            <a:ext cx="9036050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3" name="Text Box 199"/>
          <p:cNvSpPr txBox="1">
            <a:spLocks noChangeArrowheads="1"/>
          </p:cNvSpPr>
          <p:nvPr userDrawn="1"/>
        </p:nvSpPr>
        <p:spPr bwMode="auto">
          <a:xfrm>
            <a:off x="344488" y="188913"/>
            <a:ext cx="2675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지방재정관리시스템 구축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통합사업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4" name="Text Box 200"/>
          <p:cNvSpPr txBox="1">
            <a:spLocks noChangeArrowheads="1"/>
          </p:cNvSpPr>
          <p:nvPr userDrawn="1"/>
        </p:nvSpPr>
        <p:spPr bwMode="auto">
          <a:xfrm>
            <a:off x="8083338" y="188913"/>
            <a:ext cx="13837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구성가이드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5169024" y="2776587"/>
            <a:ext cx="44450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1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LFM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-EC-DE-16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Ver.1.0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0" hangingPunct="0">
              <a:tabLst>
                <a:tab pos="5588000" algn="r"/>
              </a:tabLst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6089992" y="2247949"/>
            <a:ext cx="35429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구성가이드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530" y="476672"/>
            <a:ext cx="9101170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lvl="4" algn="l" eaLnBrk="1" hangingPunct="1">
              <a:lnSpc>
                <a:spcPct val="200000"/>
              </a:lnSpc>
            </a:pP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구성</a:t>
            </a:r>
            <a:b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.1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구성 목록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8148606-C822-4CD3-94FB-F68782076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88473"/>
              </p:ext>
            </p:extLst>
          </p:nvPr>
        </p:nvGraphicFramePr>
        <p:xfrm>
          <a:off x="848544" y="2060848"/>
          <a:ext cx="8352929" cy="4305842"/>
        </p:xfrm>
        <a:graphic>
          <a:graphicData uri="http://schemas.openxmlformats.org/drawingml/2006/table">
            <a:tbl>
              <a:tblPr/>
              <a:tblGrid>
                <a:gridCol w="1650052">
                  <a:extLst>
                    <a:ext uri="{9D8B030D-6E8A-4147-A177-3AD203B41FA5}">
                      <a16:colId xmlns:a16="http://schemas.microsoft.com/office/drawing/2014/main" val="2607177188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011">
                  <a:extLst>
                    <a:ext uri="{9D8B030D-6E8A-4147-A177-3AD203B41FA5}">
                      <a16:colId xmlns:a16="http://schemas.microsoft.com/office/drawing/2014/main" val="1673297264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1" lang="en-US" altLang="ko-KR" sz="11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Software</a:t>
                      </a:r>
                      <a:endParaRPr kumimoji="1" lang="ko-KR" altLang="ko-KR" sz="110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1" lang="en-US" altLang="ko-KR" sz="11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Version</a:t>
                      </a:r>
                      <a:endParaRPr kumimoji="1" lang="ko-KR" altLang="ko-KR" sz="110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비고</a:t>
                      </a:r>
                      <a:endParaRPr kumimoji="1" lang="en-US" altLang="ko-KR" sz="110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통합개발환경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JDK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Redhat</a:t>
                      </a:r>
                      <a:r>
                        <a:rPr kumimoji="1" lang="ko-KR" altLang="en-US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OpenJDK 11.0.10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4921"/>
                  </a:ext>
                </a:extLst>
              </a:tr>
              <a:tr h="366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Eclipse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46766"/>
                  </a:ext>
                </a:extLst>
              </a:tr>
              <a:tr h="36638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프레임워크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전자정부 프레임워크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4.0.0 (alpha)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32815"/>
                  </a:ext>
                </a:extLst>
              </a:tr>
              <a:tr h="366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Spring Boot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2.2.6.Release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771785"/>
                  </a:ext>
                </a:extLst>
              </a:tr>
              <a:tr h="366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Spring</a:t>
                      </a:r>
                      <a:r>
                        <a:rPr kumimoji="1" lang="ko-KR" altLang="en-US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프레임워크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5.2.5.Release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53728"/>
                  </a:ext>
                </a:extLst>
              </a:tr>
              <a:tr h="366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WAS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  <a:tabLst>
                          <a:tab pos="85725" algn="l"/>
                        </a:tabLst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Tomcat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9.0.35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96727"/>
                  </a:ext>
                </a:extLst>
              </a:tr>
              <a:tr h="3663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빌드 도구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Maven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3.3.9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12598"/>
                  </a:ext>
                </a:extLst>
              </a:tr>
              <a:tr h="366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Nexus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3.30-1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개발서버에 공통 설치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29544"/>
                  </a:ext>
                </a:extLst>
              </a:tr>
              <a:tr h="366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형상 관리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DevEye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6.0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개발서버에 공통 설치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8860"/>
                  </a:ext>
                </a:extLst>
              </a:tr>
              <a:tr h="366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UI </a:t>
                      </a:r>
                      <a:r>
                        <a:rPr kumimoji="1" lang="ko-KR" altLang="en-US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개발 도구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eXBuilder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53793"/>
                  </a:ext>
                </a:extLst>
              </a:tr>
              <a:tr h="366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Report Tool</a:t>
                      </a:r>
                      <a:endParaRPr kumimoji="1" lang="ko-KR" altLang="en-US" sz="110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CLIP Report</a:t>
                      </a: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5.0.1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100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619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37FAE4-AC5B-4F2B-9C06-8BE89B07EB70}"/>
              </a:ext>
            </a:extLst>
          </p:cNvPr>
          <p:cNvSpPr txBox="1"/>
          <p:nvPr/>
        </p:nvSpPr>
        <p:spPr>
          <a:xfrm>
            <a:off x="561487" y="1277361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통합개발환경은 공개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인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기본으로 구성되어 있으며 개발을 용이하게 하는 다양한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 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들이 포함되어 있다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구성을 위한 공통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S/W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들은 개발서버에 설치되어 있으며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 설정 되어 개발환경을 제공한다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5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.1 Maven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5457-BC9A-493B-A2F3-DF58B899E841}"/>
              </a:ext>
            </a:extLst>
          </p:cNvPr>
          <p:cNvSpPr txBox="1"/>
          <p:nvPr/>
        </p:nvSpPr>
        <p:spPr>
          <a:xfrm>
            <a:off x="561487" y="1266570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프로젝트의 빌드에서부터 의존성 관리 및 배포까지의 모든 것을 관리하는 프로젝트 관리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프레임워크라고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정의할 수 있다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프로젝트 전반의 라이프사이클 관리를 목적으로 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이에 대한 설정은 </a:t>
            </a:r>
            <a:r>
              <a:rPr lang="ko-KR" altLang="en-US" sz="1100" b="1" u="sng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 플러그인 형태로 포함시켜 놓았기 때문에 별도의 설정은 필요 없으며</a:t>
            </a:r>
            <a:r>
              <a:rPr lang="en-US" altLang="ko-KR" sz="1100" b="1" u="sng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b="1" u="sng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향후 </a:t>
            </a:r>
            <a:r>
              <a:rPr lang="en-US" altLang="ko-KR" sz="1100" b="1" u="sng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</a:t>
            </a:r>
            <a:r>
              <a:rPr lang="ko-KR" altLang="en-US" sz="1100" b="1" u="sng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설정에 문제가 발생 했을 시 다음의 순서를 참고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0228E4-56F6-4BEA-A7B0-888E098B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03" y="2401495"/>
            <a:ext cx="4042670" cy="355108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E13600-C9B2-4937-BF06-BDE16F827D93}"/>
              </a:ext>
            </a:extLst>
          </p:cNvPr>
          <p:cNvSpPr/>
          <p:nvPr/>
        </p:nvSpPr>
        <p:spPr bwMode="auto">
          <a:xfrm>
            <a:off x="6272004" y="3430228"/>
            <a:ext cx="1872208" cy="1427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49015B-E120-4C4F-901F-56DAB67CF3A3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Menu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[Window] &gt;  [Preferences] &gt; [Maven] &gt; [Installations]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우측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[Add]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 클릭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[Directory]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 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C:\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\tools\apache-maven-3.3.9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폴더 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Finish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955C2D-F0D6-460D-81B0-E8DE635E9667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</p:spTree>
    <p:extLst>
      <p:ext uri="{BB962C8B-B14F-4D97-AF65-F5344CB8AC3E}">
        <p14:creationId xmlns:p14="http://schemas.microsoft.com/office/powerpoint/2010/main" val="319732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325B9-247C-47DC-9AEA-A320DC69EF45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개발소스의 형상관리는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S/W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통해서 이루어지며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위해 개인 개발 환경의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되어야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배포된 개발환경에는 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이미 설치 되어있으며 향후 문제 발생시 아래 순서를 참고한다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1E66BA-0B20-4239-8B04-60CB662E966E}"/>
              </a:ext>
            </a:extLst>
          </p:cNvPr>
          <p:cNvSpPr txBox="1">
            <a:spLocks/>
          </p:cNvSpPr>
          <p:nvPr/>
        </p:nvSpPr>
        <p:spPr>
          <a:xfrm>
            <a:off x="500732" y="1263554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5.2.1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(1/2)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CCA49A-6CC7-4D8B-AD13-313CEF0D8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0" b="16891"/>
          <a:stretch/>
        </p:blipFill>
        <p:spPr>
          <a:xfrm>
            <a:off x="5131903" y="2154432"/>
            <a:ext cx="3280904" cy="22942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0A27CB-3C59-4C62-8DA4-5046AAACA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39" y="4169332"/>
            <a:ext cx="3281720" cy="22182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37C75-1663-427D-A4CD-2A2FA1752FCA}"/>
              </a:ext>
            </a:extLst>
          </p:cNvPr>
          <p:cNvSpPr/>
          <p:nvPr/>
        </p:nvSpPr>
        <p:spPr bwMode="auto">
          <a:xfrm>
            <a:off x="8581978" y="4486157"/>
            <a:ext cx="432048" cy="1439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1F6F9-43CB-42B4-ACA8-CEFAA16407A5}"/>
              </a:ext>
            </a:extLst>
          </p:cNvPr>
          <p:cNvSpPr/>
          <p:nvPr/>
        </p:nvSpPr>
        <p:spPr bwMode="auto">
          <a:xfrm>
            <a:off x="6772355" y="3901895"/>
            <a:ext cx="1565021" cy="1427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687C6B-4608-4908-A0CB-E46D32FC375D}"/>
              </a:ext>
            </a:extLst>
          </p:cNvPr>
          <p:cNvSpPr/>
          <p:nvPr/>
        </p:nvSpPr>
        <p:spPr bwMode="auto">
          <a:xfrm>
            <a:off x="6829594" y="4875516"/>
            <a:ext cx="1939829" cy="8059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F7546-39D2-4215-A87B-683E4BD01C7D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[Help] &gt;  [install New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SoftWare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[Add]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 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Location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입력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  (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http://172.17.115.249:8080/update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입력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dirty="0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4AF169-BF0F-41E6-94F8-F3E6FDFFEF87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</p:spTree>
    <p:extLst>
      <p:ext uri="{BB962C8B-B14F-4D97-AF65-F5344CB8AC3E}">
        <p14:creationId xmlns:p14="http://schemas.microsoft.com/office/powerpoint/2010/main" val="392652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1E66BA-0B20-4239-8B04-60CB662E966E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5.2.1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(2/2)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E97045-258B-4657-83CE-6DBEE5B5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03" y="2155455"/>
            <a:ext cx="3010930" cy="199324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B36927-C9BD-40FE-992D-1585818D5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68" y="3600400"/>
            <a:ext cx="3126881" cy="27809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2CDC78-9707-49DB-B291-55962974FC4F}"/>
              </a:ext>
            </a:extLst>
          </p:cNvPr>
          <p:cNvSpPr/>
          <p:nvPr/>
        </p:nvSpPr>
        <p:spPr bwMode="auto">
          <a:xfrm>
            <a:off x="5136665" y="2227644"/>
            <a:ext cx="2629409" cy="2042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227CA5-9808-4CC1-AFDF-9CF72E7349A5}"/>
              </a:ext>
            </a:extLst>
          </p:cNvPr>
          <p:cNvSpPr/>
          <p:nvPr/>
        </p:nvSpPr>
        <p:spPr bwMode="auto">
          <a:xfrm>
            <a:off x="6204568" y="5731825"/>
            <a:ext cx="1132820" cy="1084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A9C6-4228-47EA-B8E6-F7C317EC978F}"/>
              </a:ext>
            </a:extLst>
          </p:cNvPr>
          <p:cNvSpPr/>
          <p:nvPr/>
        </p:nvSpPr>
        <p:spPr bwMode="auto">
          <a:xfrm>
            <a:off x="8891277" y="6193523"/>
            <a:ext cx="432048" cy="16192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F8ABB5-4528-47D7-9F8A-01365B70F124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MetaPlus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6.0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 후 설치 진행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3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1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“I accept the terms of the license agreement” </a:t>
            </a:r>
            <a:r>
              <a:rPr lang="ko-KR" altLang="en-US" sz="11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 후 </a:t>
            </a:r>
            <a:r>
              <a:rPr lang="en-US" altLang="ko-KR" sz="11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Finish </a:t>
            </a:r>
            <a:r>
              <a:rPr lang="ko-KR" altLang="en-US" sz="11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  <a:endParaRPr lang="en-US" altLang="ko-KR" sz="1100" dirty="0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100" dirty="0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1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</a:t>
            </a:r>
            <a:r>
              <a:rPr lang="ko-KR" altLang="en-US" sz="11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재시작</a:t>
            </a:r>
            <a:endParaRPr lang="en-US" altLang="ko-KR" sz="1100" dirty="0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4994FB-3B0E-4B91-8ED0-F038A0BE5600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167E2-7576-428F-9DA3-F7FAF51D7174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개발소스의 형상관리는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S/W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통해서 이루어지며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위해 개인 개발 환경의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되어야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배포된 개발환경에는 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이미 설치 되어있으며 향후 문제 발생시 아래 순서를 참고한다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1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1E66BA-0B20-4239-8B04-60CB662E966E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5.2.2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 설정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(1/4)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A7EDD-A4B1-41EA-8D5E-794CF5E68033}"/>
              </a:ext>
            </a:extLst>
          </p:cNvPr>
          <p:cNvSpPr/>
          <p:nvPr/>
        </p:nvSpPr>
        <p:spPr>
          <a:xfrm>
            <a:off x="705647" y="2409039"/>
            <a:ext cx="3527273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탐색기 화면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 클릭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&gt; 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가져오기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 &gt; [Import]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검색창에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”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검색 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[Projects from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 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7B4672-BB25-4B87-B863-30B2882E0C58}"/>
              </a:ext>
            </a:extLst>
          </p:cNvPr>
          <p:cNvSpPr/>
          <p:nvPr/>
        </p:nvSpPr>
        <p:spPr>
          <a:xfrm>
            <a:off x="705647" y="2127600"/>
            <a:ext cx="3527273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05870-A015-447C-AEFA-691716FDC5AB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된 후 형상 연결 및 개발 소스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check out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수행한다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형상관리자를 통해 계정신청이 이루어진 뒤 작업을 수행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B669839-CB6E-4193-B4E0-6F37CE69EDBB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1F400B4-5087-4028-8D55-AC2C9487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248" y="3818639"/>
            <a:ext cx="2483717" cy="2619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19D66B-84D9-48C8-8F45-B0B4EF7E42A6}"/>
              </a:ext>
            </a:extLst>
          </p:cNvPr>
          <p:cNvSpPr/>
          <p:nvPr/>
        </p:nvSpPr>
        <p:spPr bwMode="auto">
          <a:xfrm>
            <a:off x="8207315" y="6218287"/>
            <a:ext cx="548078" cy="1777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24A996-75A3-414F-8F97-27CBC35939EB}"/>
              </a:ext>
            </a:extLst>
          </p:cNvPr>
          <p:cNvGrpSpPr/>
          <p:nvPr/>
        </p:nvGrpSpPr>
        <p:grpSpPr>
          <a:xfrm>
            <a:off x="4402525" y="2167258"/>
            <a:ext cx="2694195" cy="2240849"/>
            <a:chOff x="4995109" y="2124255"/>
            <a:chExt cx="4439270" cy="357237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4D0702D-238D-452E-8197-9D7CB14B5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5109" y="2124255"/>
              <a:ext cx="4439270" cy="357237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8C86EAA-2C4C-4568-9763-7DA4A7E841C7}"/>
                </a:ext>
              </a:extLst>
            </p:cNvPr>
            <p:cNvSpPr/>
            <p:nvPr/>
          </p:nvSpPr>
          <p:spPr bwMode="auto">
            <a:xfrm>
              <a:off x="7752258" y="5422115"/>
              <a:ext cx="1658441" cy="27451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36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1E66BA-0B20-4239-8B04-60CB662E966E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5.2.2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 설정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(2/4)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A7EDD-A4B1-41EA-8D5E-794CF5E68033}"/>
              </a:ext>
            </a:extLst>
          </p:cNvPr>
          <p:cNvSpPr/>
          <p:nvPr/>
        </p:nvSpPr>
        <p:spPr>
          <a:xfrm>
            <a:off x="705647" y="2409039"/>
            <a:ext cx="3527273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정보를 입력한다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Server : 172.17.115.249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Port : 5230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Login ID : 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 신청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ID]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Password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7B4672-BB25-4B87-B863-30B2882E0C58}"/>
              </a:ext>
            </a:extLst>
          </p:cNvPr>
          <p:cNvSpPr/>
          <p:nvPr/>
        </p:nvSpPr>
        <p:spPr>
          <a:xfrm>
            <a:off x="705647" y="2127600"/>
            <a:ext cx="3527273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05870-A015-447C-AEFA-691716FDC5AB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된 후 형상 연결 및 개발 소스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check out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수행한다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형상관리자를 통해 계정신청이 이루어진 뒤 작업을 수행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B669839-CB6E-4193-B4E0-6F37CE69EDBB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F7F561-0701-49EA-95C2-EAA1B623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2487923"/>
            <a:ext cx="3128001" cy="33058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70AB71-1814-4CF6-AAEF-5A9D058F51A5}"/>
              </a:ext>
            </a:extLst>
          </p:cNvPr>
          <p:cNvSpPr/>
          <p:nvPr/>
        </p:nvSpPr>
        <p:spPr bwMode="auto">
          <a:xfrm>
            <a:off x="5385048" y="3077025"/>
            <a:ext cx="3128000" cy="7156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86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1E66BA-0B20-4239-8B04-60CB662E966E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5.2.2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 설정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(3/4)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A7EDD-A4B1-41EA-8D5E-794CF5E68033}"/>
              </a:ext>
            </a:extLst>
          </p:cNvPr>
          <p:cNvSpPr/>
          <p:nvPr/>
        </p:nvSpPr>
        <p:spPr>
          <a:xfrm>
            <a:off x="705647" y="2409039"/>
            <a:ext cx="3527273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Repository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및 시스템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정보를 입력한다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Repository : 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 코드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]_Repository 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아래 표 참조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자신이 소속된 시스템 코드의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Repositroy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선택한다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Remote path : /[Package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까지 선택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“/”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선택 금지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System :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Nglfm_System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Name : default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6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7B4672-BB25-4B87-B863-30B2882E0C58}"/>
              </a:ext>
            </a:extLst>
          </p:cNvPr>
          <p:cNvSpPr/>
          <p:nvPr/>
        </p:nvSpPr>
        <p:spPr>
          <a:xfrm>
            <a:off x="705647" y="2127600"/>
            <a:ext cx="3527273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05870-A015-447C-AEFA-691716FDC5AB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된 후 형상 연결 및 개발 소스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check out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수행한다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형상관리자를 통해 계정신청이 이루어진 뒤 작업을 수행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B669839-CB6E-4193-B4E0-6F37CE69EDBB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546E53D-E9D1-427A-8103-94691B775E6A}"/>
              </a:ext>
            </a:extLst>
          </p:cNvPr>
          <p:cNvGrpSpPr/>
          <p:nvPr/>
        </p:nvGrpSpPr>
        <p:grpSpPr>
          <a:xfrm>
            <a:off x="4965973" y="2320635"/>
            <a:ext cx="3403929" cy="3536993"/>
            <a:chOff x="4429391" y="2124255"/>
            <a:chExt cx="2709196" cy="28649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0EFA51-D339-439D-942E-577B0F849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846" y="2124255"/>
              <a:ext cx="2700741" cy="286490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70AB71-1814-4CF6-AAEF-5A9D058F51A5}"/>
                </a:ext>
              </a:extLst>
            </p:cNvPr>
            <p:cNvSpPr/>
            <p:nvPr/>
          </p:nvSpPr>
          <p:spPr bwMode="auto">
            <a:xfrm>
              <a:off x="4429391" y="2636912"/>
              <a:ext cx="2709196" cy="7156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3AE34F2-0516-4C96-AF86-0E676E4B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6644"/>
              </p:ext>
            </p:extLst>
          </p:nvPr>
        </p:nvGraphicFramePr>
        <p:xfrm>
          <a:off x="776536" y="4066768"/>
          <a:ext cx="2406305" cy="1234440"/>
        </p:xfrm>
        <a:graphic>
          <a:graphicData uri="http://schemas.openxmlformats.org/drawingml/2006/table">
            <a:tbl>
              <a:tblPr/>
              <a:tblGrid>
                <a:gridCol w="1143371">
                  <a:extLst>
                    <a:ext uri="{9D8B030D-6E8A-4147-A177-3AD203B41FA5}">
                      <a16:colId xmlns:a16="http://schemas.microsoft.com/office/drawing/2014/main" val="1378557258"/>
                    </a:ext>
                  </a:extLst>
                </a:gridCol>
                <a:gridCol w="1262934">
                  <a:extLst>
                    <a:ext uri="{9D8B030D-6E8A-4147-A177-3AD203B41FA5}">
                      <a16:colId xmlns:a16="http://schemas.microsoft.com/office/drawing/2014/main" val="12296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7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지방재정관리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LFM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26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지방보조금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LSS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9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지방재정</a:t>
                      </a:r>
                      <a:r>
                        <a:rPr lang="en-US" altLang="ko-KR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LFI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700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주민참여예산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CPB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19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온라인대금청구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ODP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01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대민시뮬레이션</a:t>
                      </a:r>
                      <a:endParaRPr lang="ko-KR" altLang="en-US" sz="1000" b="1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5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통계취합포털</a:t>
                      </a:r>
                      <a:endParaRPr lang="ko-KR" altLang="en-US" sz="1000" b="1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STP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8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1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1E66BA-0B20-4239-8B04-60CB662E966E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5.2.2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 설정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(4/4)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05870-A015-447C-AEFA-691716FDC5AB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된 후 형상 연결 및 개발 소스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check out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수행한다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형상관리자를 통해 계정신청이 이루어진 뒤 작업을 수행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B669839-CB6E-4193-B4E0-6F37CE69EDBB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52D7CC-7831-403F-9585-46E1083A081D}"/>
              </a:ext>
            </a:extLst>
          </p:cNvPr>
          <p:cNvSpPr/>
          <p:nvPr/>
        </p:nvSpPr>
        <p:spPr>
          <a:xfrm>
            <a:off x="705647" y="2409039"/>
            <a:ext cx="3527273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 startAt="7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구성을 위하여 본 문서의 ①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~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④ 과정을 다시 수행 후 아래와 같이 설정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Repository : UI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Remote path : /[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시스템명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].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까지 선택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“/”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선택 금지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0" lvl="4">
              <a:lnSpc>
                <a:spcPct val="150000"/>
              </a:lnSpc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자신이 소속된 시스템 코드의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Path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선택한다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System :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Nglfm_System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Name : default</a:t>
            </a: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8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329322-B08D-4389-BC59-21893343F929}"/>
              </a:ext>
            </a:extLst>
          </p:cNvPr>
          <p:cNvSpPr/>
          <p:nvPr/>
        </p:nvSpPr>
        <p:spPr>
          <a:xfrm>
            <a:off x="705647" y="2127600"/>
            <a:ext cx="3527273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56D12CF-934E-449A-AC8A-1B83D50DB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59753"/>
              </p:ext>
            </p:extLst>
          </p:nvPr>
        </p:nvGraphicFramePr>
        <p:xfrm>
          <a:off x="776536" y="4293096"/>
          <a:ext cx="2406305" cy="1234440"/>
        </p:xfrm>
        <a:graphic>
          <a:graphicData uri="http://schemas.openxmlformats.org/drawingml/2006/table">
            <a:tbl>
              <a:tblPr/>
              <a:tblGrid>
                <a:gridCol w="1143371">
                  <a:extLst>
                    <a:ext uri="{9D8B030D-6E8A-4147-A177-3AD203B41FA5}">
                      <a16:colId xmlns:a16="http://schemas.microsoft.com/office/drawing/2014/main" val="1378557258"/>
                    </a:ext>
                  </a:extLst>
                </a:gridCol>
                <a:gridCol w="1262934">
                  <a:extLst>
                    <a:ext uri="{9D8B030D-6E8A-4147-A177-3AD203B41FA5}">
                      <a16:colId xmlns:a16="http://schemas.microsoft.com/office/drawing/2014/main" val="12296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7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지방재정관리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LFM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26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지방보조금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LSS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9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지방재정</a:t>
                      </a:r>
                      <a:r>
                        <a:rPr lang="en-US" altLang="ko-KR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LFI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700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주민참여예산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CPB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19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온라인대금청구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ODP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01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대민시뮬레이션</a:t>
                      </a:r>
                      <a:endParaRPr lang="ko-KR" altLang="en-US" sz="1000" b="1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5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통계취합포털</a:t>
                      </a:r>
                      <a:endParaRPr lang="ko-KR" altLang="en-US" sz="1000" b="1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STP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8284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10EC3CE-4F31-4663-88BA-E0BF7ED6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95" y="2324810"/>
            <a:ext cx="3317218" cy="3538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5B6893-8E9E-4C1B-A3F6-52DFF62F8477}"/>
              </a:ext>
            </a:extLst>
          </p:cNvPr>
          <p:cNvSpPr/>
          <p:nvPr/>
        </p:nvSpPr>
        <p:spPr bwMode="auto">
          <a:xfrm>
            <a:off x="4953000" y="2924944"/>
            <a:ext cx="3403929" cy="8835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96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.3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JDK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B3216-5D54-4077-995B-1861A4B4DFEE}"/>
              </a:ext>
            </a:extLst>
          </p:cNvPr>
          <p:cNvSpPr txBox="1"/>
          <p:nvPr/>
        </p:nvSpPr>
        <p:spPr>
          <a:xfrm>
            <a:off x="561487" y="1266570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프로젝트의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JDK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버전은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jdk11.0.10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사용하도록 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통합개발환경 압축파일 내에 포함되어 배포된다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 다른 버전의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JDK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설치되어 있는 경우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이클립스 구동 시 자동으로 이전 버전을 참조하는 경우가 있는데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이때는 본 프로젝트에서 사용하는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JDK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버전으로 재 설정 해야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24F62C-0309-4AB0-B9D0-C178BA09575C}"/>
              </a:ext>
            </a:extLst>
          </p:cNvPr>
          <p:cNvGrpSpPr/>
          <p:nvPr/>
        </p:nvGrpSpPr>
        <p:grpSpPr>
          <a:xfrm>
            <a:off x="5090917" y="2401495"/>
            <a:ext cx="3390475" cy="2107625"/>
            <a:chOff x="5118748" y="2322450"/>
            <a:chExt cx="3379739" cy="18613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FAAAA7D-ADEF-49BC-ADDF-AE2E580FB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185"/>
            <a:stretch/>
          </p:blipFill>
          <p:spPr>
            <a:xfrm>
              <a:off x="5118748" y="2322450"/>
              <a:ext cx="3379739" cy="186136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9922DD-69CD-4B24-9C80-6B0C89BF837F}"/>
                </a:ext>
              </a:extLst>
            </p:cNvPr>
            <p:cNvSpPr/>
            <p:nvPr/>
          </p:nvSpPr>
          <p:spPr bwMode="auto">
            <a:xfrm>
              <a:off x="5385048" y="2947757"/>
              <a:ext cx="1296144" cy="10791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4B8BCF-5CDE-4161-97AF-92B4F7B09966}"/>
                </a:ext>
              </a:extLst>
            </p:cNvPr>
            <p:cNvSpPr/>
            <p:nvPr/>
          </p:nvSpPr>
          <p:spPr bwMode="auto">
            <a:xfrm>
              <a:off x="6646045" y="3682019"/>
              <a:ext cx="1815582" cy="12528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B31221-91E4-4A96-B0AE-9675EB4B7F96}"/>
              </a:ext>
            </a:extLst>
          </p:cNvPr>
          <p:cNvGrpSpPr/>
          <p:nvPr/>
        </p:nvGrpSpPr>
        <p:grpSpPr>
          <a:xfrm>
            <a:off x="6033120" y="4204999"/>
            <a:ext cx="3343785" cy="2176330"/>
            <a:chOff x="5131903" y="4365104"/>
            <a:chExt cx="3119462" cy="202251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DA7E3A9-F089-45C7-86D4-BE189444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1903" y="4365104"/>
              <a:ext cx="3119462" cy="2022517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72E992-212C-482B-B2EA-137D885E7251}"/>
                </a:ext>
              </a:extLst>
            </p:cNvPr>
            <p:cNvSpPr/>
            <p:nvPr/>
          </p:nvSpPr>
          <p:spPr bwMode="auto">
            <a:xfrm>
              <a:off x="5889104" y="5012316"/>
              <a:ext cx="1272296" cy="12528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1D7D70-1B37-4121-AC25-5071384D2691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[JAVA Resource] &gt;  [Libraries] &gt; [JRE System Library]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 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&gt; Properties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메뉴 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JRE System Library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창에서 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Workspace default JRE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항목을 선택한 후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OK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버튼을 클릭함으로써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JRE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설정을 변경한다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dirty="0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30318E-DCCF-46CC-A18B-AD61117CFAEC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</p:spTree>
    <p:extLst>
      <p:ext uri="{BB962C8B-B14F-4D97-AF65-F5344CB8AC3E}">
        <p14:creationId xmlns:p14="http://schemas.microsoft.com/office/powerpoint/2010/main" val="54979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.4 WAS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 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(1/2)</a:t>
            </a:r>
            <a:endParaRPr lang="ko-KR" altLang="en-US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49C95-9E94-48EF-8B38-7CAA00AB8094}"/>
              </a:ext>
            </a:extLst>
          </p:cNvPr>
          <p:cNvSpPr txBox="1"/>
          <p:nvPr/>
        </p:nvSpPr>
        <p:spPr>
          <a:xfrm>
            <a:off x="561487" y="1266570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설치되는 웹 어플리케이션 서버는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Tomcat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이용해서 환경을 구성하도록 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통합개발환경 압축파일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nglfm.zip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내에 포함돼서 배포되기 때문에 별도의 런타임 실행환경 설정은 완료된 상태이다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향후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WAS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설정에 문제가 발생 했을 시 다음의 순서를 참고한다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C915DF-3A00-4427-B0DE-13F1C8FB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03" y="2411191"/>
            <a:ext cx="2428381" cy="20356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F720-B61A-4AFF-AD9C-C363B8B31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68" y="3501008"/>
            <a:ext cx="2152839" cy="28803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375E8A-954A-4E64-8AB6-B8A1C180AB63}"/>
              </a:ext>
            </a:extLst>
          </p:cNvPr>
          <p:cNvSpPr/>
          <p:nvPr/>
        </p:nvSpPr>
        <p:spPr bwMode="auto">
          <a:xfrm>
            <a:off x="5745088" y="2563387"/>
            <a:ext cx="1800200" cy="1195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EEC94E-AE70-4A82-82F3-5E56DC6DE6BE}"/>
              </a:ext>
            </a:extLst>
          </p:cNvPr>
          <p:cNvSpPr/>
          <p:nvPr/>
        </p:nvSpPr>
        <p:spPr bwMode="auto">
          <a:xfrm>
            <a:off x="7086708" y="5038893"/>
            <a:ext cx="504056" cy="72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97783F-4E5B-4C85-ABCF-68568DDAADB1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Server Tab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우클릭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&gt; new &gt; Server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선택한다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사용할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Tomcat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버전을 선택하고 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Next”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클릭한다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85725" lvl="4" indent="95250">
              <a:lnSpc>
                <a:spcPct val="150000"/>
              </a:lnSpc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프로젝트에서는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Tomcat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v9.0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Server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3C6C19-E72F-469A-B4A4-BE0E35E738F1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</p:spTree>
    <p:extLst>
      <p:ext uri="{BB962C8B-B14F-4D97-AF65-F5344CB8AC3E}">
        <p14:creationId xmlns:p14="http://schemas.microsoft.com/office/powerpoint/2010/main" val="183465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2"/>
          <p:cNvSpPr>
            <a:spLocks noChangeArrowheads="1"/>
          </p:cNvSpPr>
          <p:nvPr/>
        </p:nvSpPr>
        <p:spPr bwMode="auto">
          <a:xfrm>
            <a:off x="476250" y="712788"/>
            <a:ext cx="8866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38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76902"/>
              </p:ext>
            </p:extLst>
          </p:nvPr>
        </p:nvGraphicFramePr>
        <p:xfrm>
          <a:off x="419100" y="1177925"/>
          <a:ext cx="8963056" cy="4678680"/>
        </p:xfrm>
        <a:graphic>
          <a:graphicData uri="http://schemas.openxmlformats.org/drawingml/2006/table">
            <a:tbl>
              <a:tblPr/>
              <a:tblGrid>
                <a:gridCol w="85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4120662643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 내용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변경일자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최초 작성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2021-06-14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사성진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이종열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.4 WAS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 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(2/2)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49C95-9E94-48EF-8B38-7CAA00AB8094}"/>
              </a:ext>
            </a:extLst>
          </p:cNvPr>
          <p:cNvSpPr txBox="1"/>
          <p:nvPr/>
        </p:nvSpPr>
        <p:spPr>
          <a:xfrm>
            <a:off x="561487" y="1266570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설치되는 웹 어플리케이션 서버는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Tomcat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이용해서 환경을 구성하도록 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통합개발환경 압축파일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nglfm.zip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내에 포함돼서 배포되기 때문에 별도의 런타임 실행환경 설정은 완료된 상태이다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향후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WAS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설정에 문제가 발생 했을 시 다음의 순서를 참고한다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B487B-67FE-445E-9025-6E805E0E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60" y="2412930"/>
            <a:ext cx="2246412" cy="29908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DBD93D-ABBF-4489-882B-5D66809FC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85"/>
          <a:stretch/>
        </p:blipFill>
        <p:spPr>
          <a:xfrm>
            <a:off x="5309172" y="4365104"/>
            <a:ext cx="3906783" cy="20162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69F047-7C3A-4285-8FB9-F5219EC76565}"/>
              </a:ext>
            </a:extLst>
          </p:cNvPr>
          <p:cNvSpPr/>
          <p:nvPr/>
        </p:nvSpPr>
        <p:spPr bwMode="auto">
          <a:xfrm>
            <a:off x="6527949" y="3087929"/>
            <a:ext cx="828092" cy="10599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A2E6B-28D9-4828-860C-0FB2DAC2991E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하나의 서버에는 하나의 프로젝트만 사용하는 것을 원칙으로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Configured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영역에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nglfm.app.web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하나만 선택되어 있는 것을 확인하고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“Finish”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클릭한다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생성된 서버를 선택한 후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단축메뉴 또는 단축키를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(Ctrl + Alt + R)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통해 서버를 구동한다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Tomcat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로그를 통해 오류가 없음을 확인한 후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웹 브라우저를 통해 샘플 페이지에 접속해 봄으로써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정상적인 설정이 끝난 것을 확인한다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6CE3CD-D84B-424F-A20F-DA5AA001E4EC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</p:spTree>
    <p:extLst>
      <p:ext uri="{BB962C8B-B14F-4D97-AF65-F5344CB8AC3E}">
        <p14:creationId xmlns:p14="http://schemas.microsoft.com/office/powerpoint/2010/main" val="308731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.5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eXBuilder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00C703C-F6DF-4D17-9F9B-892FF9E2B957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5.5.1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eXBuilder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(1/2)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F00D66-C102-4A52-BE7A-3B9C745A8C1D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[Help] &gt;  [install New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SoftWare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&gt; 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압축 파일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\\10.60.72.215\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lfm_01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\800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업무간 공유공간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\14.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개발환경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\2.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개발툴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eXBuilder_Plugin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\update-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site.zip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CB9F8-4005-4C95-9F39-84BD6B57E6D3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CE38-0778-4BE8-A7DA-F48C25EC126F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개발소스의 형상관리는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S/W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통해서 이루어지며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위해 개인 개발 환경의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되어야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배포된 개발환경에는 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eXBuilder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이미 설치 되어있으며 향후 문제 발생시 아래 순서를 참고한다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8466B8-1851-4407-9359-8FB80523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03" y="2124255"/>
            <a:ext cx="2656993" cy="2299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C4576F-1969-4994-AACD-F41433126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03" y="4471184"/>
            <a:ext cx="4038804" cy="19994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E92B46-9F74-4B11-B3C4-128317E795B9}"/>
              </a:ext>
            </a:extLst>
          </p:cNvPr>
          <p:cNvSpPr/>
          <p:nvPr/>
        </p:nvSpPr>
        <p:spPr bwMode="auto">
          <a:xfrm>
            <a:off x="6177136" y="3835170"/>
            <a:ext cx="1363788" cy="1348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57732-3E9A-4839-8E34-D5D96D1D09F8}"/>
              </a:ext>
            </a:extLst>
          </p:cNvPr>
          <p:cNvSpPr/>
          <p:nvPr/>
        </p:nvSpPr>
        <p:spPr bwMode="auto">
          <a:xfrm>
            <a:off x="8311498" y="4949794"/>
            <a:ext cx="432048" cy="1348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4C5EA-8699-4050-896F-B943817C01D8}"/>
              </a:ext>
            </a:extLst>
          </p:cNvPr>
          <p:cNvSpPr/>
          <p:nvPr/>
        </p:nvSpPr>
        <p:spPr bwMode="auto">
          <a:xfrm>
            <a:off x="7867823" y="5530458"/>
            <a:ext cx="478179" cy="1348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.5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eXBuilder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00C703C-F6DF-4D17-9F9B-892FF9E2B957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5.5.1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eXBuilder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 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(2/2)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F00D66-C102-4A52-BE7A-3B9C745A8C1D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 항목 체크 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라이센스 계약조건에 동의함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&gt; 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 후 설치를 완료한다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3CB9F8-4005-4C95-9F39-84BD6B57E6D3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CE38-0778-4BE8-A7DA-F48C25EC126F}"/>
              </a:ext>
            </a:extLst>
          </p:cNvPr>
          <p:cNvSpPr txBox="1"/>
          <p:nvPr/>
        </p:nvSpPr>
        <p:spPr>
          <a:xfrm>
            <a:off x="545291" y="1556792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개발소스의 형상관리는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S/W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통해서 이루어지며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위해 개인 개발 환경의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 Plug-in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설치 되어야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배포된 개발환경에는 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eXBuilder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Plug-in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이미 설치 되어있으며 향후 문제 발생시 아래 순서를 참고한다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D28310-2495-47F4-9AC5-7135CEC5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7" y="2167257"/>
            <a:ext cx="4298317" cy="3290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4C5EA-8699-4050-896F-B943817C01D8}"/>
              </a:ext>
            </a:extLst>
          </p:cNvPr>
          <p:cNvSpPr/>
          <p:nvPr/>
        </p:nvSpPr>
        <p:spPr bwMode="auto">
          <a:xfrm>
            <a:off x="5097016" y="3068960"/>
            <a:ext cx="10801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57732-3E9A-4839-8E34-D5D96D1D09F8}"/>
              </a:ext>
            </a:extLst>
          </p:cNvPr>
          <p:cNvSpPr/>
          <p:nvPr/>
        </p:nvSpPr>
        <p:spPr bwMode="auto">
          <a:xfrm>
            <a:off x="7918291" y="5282468"/>
            <a:ext cx="460879" cy="1692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48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040D77D-0AD5-4C06-8B3B-2C951BF3967F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.6 MDD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00068DAB-AB84-44BC-BA27-CA5314FB62A8}"/>
              </a:ext>
            </a:extLst>
          </p:cNvPr>
          <p:cNvSpPr txBox="1">
            <a:spLocks/>
          </p:cNvSpPr>
          <p:nvPr/>
        </p:nvSpPr>
        <p:spPr>
          <a:xfrm>
            <a:off x="7432743" y="526640"/>
            <a:ext cx="1977957" cy="44627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매일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DA9729-29E2-4F05-8CFC-70DBCD455DD2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매일 플러그인 업데이트 확인 수행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도움말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&gt; 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업데이트 확인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</a:t>
            </a:r>
          </a:p>
          <a:p>
            <a:pPr marL="85725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매일 모델 공통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(LFM_MODEL_AA)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형상 동기화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탐색기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&gt; LFM_MODEL_AA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우 클릭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&gt; [Team] &gt; [Synchronize with Repository]</a:t>
            </a: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변경 파일 모두 업데이트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8EEB23C-52B1-49DC-B229-B1C619BD7599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5.6.1 MDD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구성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21A17-18ED-473D-887C-51CBF510E6FB}"/>
              </a:ext>
            </a:extLst>
          </p:cNvPr>
          <p:cNvSpPr txBox="1"/>
          <p:nvPr/>
        </p:nvSpPr>
        <p:spPr>
          <a:xfrm>
            <a:off x="545291" y="1556792"/>
            <a:ext cx="88154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MDD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 plugin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설치되어 배포되고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상세 가이드는 아래 경로에 업로드 되어있다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\\10.60.72.215\lfm_01\200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프로젝트표준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\220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체크리스트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\221.MDD\[MDD #11] MDD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환경구성가이드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pptx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20B3E8-2A47-4AE4-91A7-A9859C7331C3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8D1A2-8908-4EDC-B496-79625E3B8121}"/>
              </a:ext>
            </a:extLst>
          </p:cNvPr>
          <p:cNvSpPr/>
          <p:nvPr/>
        </p:nvSpPr>
        <p:spPr bwMode="auto">
          <a:xfrm>
            <a:off x="4981983" y="2130035"/>
            <a:ext cx="466760" cy="1654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3C475A-1503-41A9-97AF-A99F7ACBF6E8}"/>
              </a:ext>
            </a:extLst>
          </p:cNvPr>
          <p:cNvGrpSpPr/>
          <p:nvPr/>
        </p:nvGrpSpPr>
        <p:grpSpPr>
          <a:xfrm>
            <a:off x="4983093" y="2127600"/>
            <a:ext cx="1805968" cy="2523233"/>
            <a:chOff x="4983093" y="2127600"/>
            <a:chExt cx="1805968" cy="252323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3093" y="2127600"/>
              <a:ext cx="1805968" cy="252323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588D1A2-8908-4EDC-B496-79625E3B8121}"/>
                </a:ext>
              </a:extLst>
            </p:cNvPr>
            <p:cNvSpPr/>
            <p:nvPr/>
          </p:nvSpPr>
          <p:spPr bwMode="auto">
            <a:xfrm>
              <a:off x="4997314" y="3861048"/>
              <a:ext cx="1772520" cy="16541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1440CB-55FD-4187-A7EC-E93F0D8AD93B}"/>
              </a:ext>
            </a:extLst>
          </p:cNvPr>
          <p:cNvGrpSpPr/>
          <p:nvPr/>
        </p:nvGrpSpPr>
        <p:grpSpPr>
          <a:xfrm>
            <a:off x="4963832" y="4898225"/>
            <a:ext cx="4396877" cy="805966"/>
            <a:chOff x="4978290" y="5301208"/>
            <a:chExt cx="4396877" cy="805966"/>
          </a:xfrm>
        </p:grpSpPr>
        <p:grpSp>
          <p:nvGrpSpPr>
            <p:cNvPr id="19" name="그룹 18"/>
            <p:cNvGrpSpPr/>
            <p:nvPr/>
          </p:nvGrpSpPr>
          <p:grpSpPr>
            <a:xfrm>
              <a:off x="4978290" y="5301208"/>
              <a:ext cx="4382419" cy="792088"/>
              <a:chOff x="4397981" y="4313006"/>
              <a:chExt cx="5281737" cy="90662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0910" y="4653136"/>
                <a:ext cx="2194404" cy="56649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5314" y="4483071"/>
                <a:ext cx="2194404" cy="565113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7981" y="4313006"/>
                <a:ext cx="3087333" cy="340130"/>
              </a:xfrm>
              <a:prstGeom prst="rect">
                <a:avLst/>
              </a:prstGeom>
            </p:spPr>
          </p:pic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588D1A2-8908-4EDC-B496-79625E3B8121}"/>
                </a:ext>
              </a:extLst>
            </p:cNvPr>
            <p:cNvSpPr/>
            <p:nvPr/>
          </p:nvSpPr>
          <p:spPr bwMode="auto">
            <a:xfrm>
              <a:off x="5016541" y="5410023"/>
              <a:ext cx="2523404" cy="16541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588D1A2-8908-4EDC-B496-79625E3B8121}"/>
                </a:ext>
              </a:extLst>
            </p:cNvPr>
            <p:cNvSpPr/>
            <p:nvPr/>
          </p:nvSpPr>
          <p:spPr bwMode="auto">
            <a:xfrm>
              <a:off x="5709206" y="5956799"/>
              <a:ext cx="1858515" cy="1503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88D1A2-8908-4EDC-B496-79625E3B8121}"/>
                </a:ext>
              </a:extLst>
            </p:cNvPr>
            <p:cNvSpPr/>
            <p:nvPr/>
          </p:nvSpPr>
          <p:spPr bwMode="auto">
            <a:xfrm>
              <a:off x="7535053" y="5461850"/>
              <a:ext cx="1840114" cy="1503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57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B8CE38-0778-4BE8-A7DA-F48C25EC126F}"/>
              </a:ext>
            </a:extLst>
          </p:cNvPr>
          <p:cNvSpPr txBox="1"/>
          <p:nvPr/>
        </p:nvSpPr>
        <p:spPr>
          <a:xfrm>
            <a:off x="545291" y="3724650"/>
            <a:ext cx="663995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Synchronize…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사용자의 로컬 경로와 형상관리 저장소를 비교하여 서로 다은 파일 목록 표시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 state…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자원 트리의 상태를 최신 상태로 갱신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Get Latest Version…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 저장소에서 추가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변경된 최신 버전의 소스를 로컬에 다운로드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Get Production Version…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 서버에 배포된 최종 버전의 소스를 로컬에 다운로드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Mark As Merged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로컬에서 수정한 파일의 버전과 형상 서버의 파일 버전이 다른 경우 활성화 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Add…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로컬에서 추가된 파일을 형상관리 저장소에 등록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Merge and Lock: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로컬 파일과 형상관리 서버의 최종 버전 파일이 다른 경우 활성화되며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비교 창이 팝업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Delete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 저장소에 등록된 자원을 삭제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(Delete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사용 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완전히 삭제했을 경우 복구 불가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Show Version History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선택한 파일의 버전 이력 확인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Show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CheckOut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List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체크아웃 리스트 확인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Server Connection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 서버와 연결이 안된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(offline)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프로젝트를 형상관리 서버에 재 연결</a:t>
            </a:r>
          </a:p>
          <a:p>
            <a:pPr marL="171450" lvl="4" indent="-171450">
              <a:lnSpc>
                <a:spcPts val="162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Deconfigure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Project 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 저장소와 연결된 프로젝트를 연결 해제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040D77D-0AD5-4C06-8B3B-2C951BF3967F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.1 Dev Eye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AACE9C-9BBB-44AB-BFEC-E3A20BDFC1EF}"/>
              </a:ext>
            </a:extLst>
          </p:cNvPr>
          <p:cNvGrpSpPr/>
          <p:nvPr/>
        </p:nvGrpSpPr>
        <p:grpSpPr>
          <a:xfrm>
            <a:off x="704850" y="2123440"/>
            <a:ext cx="4557710" cy="1299439"/>
            <a:chOff x="704850" y="1765885"/>
            <a:chExt cx="4557710" cy="1299439"/>
          </a:xfrm>
        </p:grpSpPr>
        <p:pic>
          <p:nvPicPr>
            <p:cNvPr id="1030" name="그림 1">
              <a:extLst>
                <a:ext uri="{FF2B5EF4-FFF2-40B4-BE49-F238E27FC236}">
                  <a16:creationId xmlns:a16="http://schemas.microsoft.com/office/drawing/2014/main" id="{79DD4377-D724-4088-8F99-5CB5762C2C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1811641"/>
              <a:ext cx="151464" cy="20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그림 5304">
              <a:extLst>
                <a:ext uri="{FF2B5EF4-FFF2-40B4-BE49-F238E27FC236}">
                  <a16:creationId xmlns:a16="http://schemas.microsoft.com/office/drawing/2014/main" id="{5BDF9127-71C1-4AEA-8BE5-4F1B0D42B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2015523"/>
              <a:ext cx="163115" cy="20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그림 2">
              <a:extLst>
                <a:ext uri="{FF2B5EF4-FFF2-40B4-BE49-F238E27FC236}">
                  <a16:creationId xmlns:a16="http://schemas.microsoft.com/office/drawing/2014/main" id="{2BE2F228-497C-400A-A024-D2F7DD982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2219405"/>
              <a:ext cx="174766" cy="20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그림 3">
              <a:extLst>
                <a:ext uri="{FF2B5EF4-FFF2-40B4-BE49-F238E27FC236}">
                  <a16:creationId xmlns:a16="http://schemas.microsoft.com/office/drawing/2014/main" id="{0C80FCE2-6DC3-4DE6-841C-2A9ADA71D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2423287"/>
              <a:ext cx="174766" cy="20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그림 4">
              <a:extLst>
                <a:ext uri="{FF2B5EF4-FFF2-40B4-BE49-F238E27FC236}">
                  <a16:creationId xmlns:a16="http://schemas.microsoft.com/office/drawing/2014/main" id="{893D3265-1810-420D-B544-8ABE08370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2627169"/>
              <a:ext cx="302928" cy="20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그림 5308">
              <a:extLst>
                <a:ext uri="{FF2B5EF4-FFF2-40B4-BE49-F238E27FC236}">
                  <a16:creationId xmlns:a16="http://schemas.microsoft.com/office/drawing/2014/main" id="{6BD41574-7A72-4818-A75E-569C2B84B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2831054"/>
              <a:ext cx="291277" cy="215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4E9AF1EA-880E-49D5-AEFB-10EFC5FC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88" y="1765885"/>
              <a:ext cx="43159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: </a:t>
              </a:r>
              <a:r>
                <a:rPr kumimoji="0" lang="ko-KR" altLang="en-US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저장소에 등록되지 않은 파일</a:t>
              </a:r>
              <a:endParaRPr kumimoji="0" lang="ko-KR" altLang="en-US" sz="600" b="0" i="0" u="none" strike="noStrike" cap="none" spc="-50" normalizeH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3FF6916-5392-4640-9DCB-4844013BC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520" y="1976529"/>
              <a:ext cx="440404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: </a:t>
              </a:r>
              <a:r>
                <a:rPr kumimoji="0" lang="ko-KR" altLang="en-US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저장소에 등록된 파일</a:t>
              </a:r>
              <a:endParaRPr kumimoji="0" lang="ko-KR" altLang="en-US" sz="1800" b="0" i="0" u="none" strike="noStrike" cap="none" spc="-50" normalizeH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329E4850-7C58-4A2D-AC7F-C04A2F9F8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14" y="2187173"/>
              <a:ext cx="440404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: </a:t>
              </a:r>
              <a:r>
                <a:rPr kumimoji="0" lang="ko-KR" altLang="en-US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수정을 위해 잡고 있는 파일</a:t>
              </a:r>
              <a:endParaRPr kumimoji="0" lang="ko-KR" altLang="en-US" sz="1800" b="0" i="0" u="none" strike="noStrike" cap="none" spc="-50" normalizeH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8A5E0BB-4528-4C63-83F6-AC25128D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488" y="2397817"/>
              <a:ext cx="440404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: </a:t>
              </a:r>
              <a:r>
                <a:rPr kumimoji="0" lang="ko-KR" altLang="en-US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해당 자원이 서버에서 삭제 되었음</a:t>
              </a: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ko-KR" altLang="en-US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로컬에서 삭제 하세요</a:t>
              </a: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 </a:t>
              </a:r>
              <a:endParaRPr kumimoji="0" lang="en-US" altLang="ko-KR" sz="600" b="0" i="0" u="none" strike="noStrike" cap="none" spc="-50" normalizeH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0F6EC0C5-9991-4BA6-8BC7-239F547C2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14" y="2608461"/>
              <a:ext cx="387555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: </a:t>
              </a:r>
              <a:r>
                <a:rPr kumimoji="0" lang="ko-KR" altLang="en-US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하위에 서버와 다른 파일이 있음을 표시</a:t>
              </a:r>
              <a:endParaRPr kumimoji="0" lang="ko-KR" altLang="en-US" sz="600" b="0" i="0" u="none" strike="noStrike" cap="none" spc="-50" normalizeH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AA6B90D-0FAF-4CB7-B4DE-F1C3F866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14" y="2819103"/>
              <a:ext cx="405171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: </a:t>
              </a:r>
              <a:r>
                <a:rPr kumimoji="0" lang="ko-KR" altLang="en-US" sz="1000" b="0" i="0" u="none" strike="noStrike" cap="none" spc="-50" normalizeH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해당 파일이 서버와 다름을 표시</a:t>
              </a:r>
              <a:endParaRPr kumimoji="0" lang="ko-KR" altLang="en-US" sz="1800" b="0" i="0" u="none" strike="noStrike" cap="none" spc="-50" normalizeH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6B8B96-D8ED-4012-B3F0-9D5C4F9E25B0}"/>
              </a:ext>
            </a:extLst>
          </p:cNvPr>
          <p:cNvSpPr/>
          <p:nvPr/>
        </p:nvSpPr>
        <p:spPr>
          <a:xfrm>
            <a:off x="560512" y="2094833"/>
            <a:ext cx="8850188" cy="137157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E8EEB23C-52B1-49DC-B229-B1C619BD7599}"/>
              </a:ext>
            </a:extLst>
          </p:cNvPr>
          <p:cNvSpPr txBox="1">
            <a:spLocks/>
          </p:cNvSpPr>
          <p:nvPr/>
        </p:nvSpPr>
        <p:spPr>
          <a:xfrm>
            <a:off x="500732" y="1666204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6.1.1 Dev Eye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자원 아이콘 설명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4F506DDE-63A9-43ED-A923-5B1B6D1BB29E}"/>
              </a:ext>
            </a:extLst>
          </p:cNvPr>
          <p:cNvSpPr txBox="1">
            <a:spLocks/>
          </p:cNvSpPr>
          <p:nvPr/>
        </p:nvSpPr>
        <p:spPr>
          <a:xfrm>
            <a:off x="500732" y="332318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6.1.2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설명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3C0B4-2C50-445A-9C03-5D7A4B4FC0A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1541" r="1" b="-553"/>
          <a:stretch/>
        </p:blipFill>
        <p:spPr>
          <a:xfrm>
            <a:off x="7401272" y="3567235"/>
            <a:ext cx="1623391" cy="29274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873891-B57A-4839-BBDB-AB1A729CF5E9}"/>
              </a:ext>
            </a:extLst>
          </p:cNvPr>
          <p:cNvSpPr txBox="1"/>
          <p:nvPr/>
        </p:nvSpPr>
        <p:spPr>
          <a:xfrm>
            <a:off x="545291" y="1268760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문서에서는 간단한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 Eye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기능만을 설명하며 상세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가이드는 아래 경로를 참고한다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\\10.60.72.215\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lfm_01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\200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프로젝트표준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\220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체크리스트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0.SW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메뉴얼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\Dev Eye</a:t>
            </a:r>
          </a:p>
        </p:txBody>
      </p:sp>
    </p:spTree>
    <p:extLst>
      <p:ext uri="{BB962C8B-B14F-4D97-AF65-F5344CB8AC3E}">
        <p14:creationId xmlns:p14="http://schemas.microsoft.com/office/powerpoint/2010/main" val="394034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040D77D-0AD5-4C06-8B3B-2C951BF3967F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Postman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E8EEB23C-52B1-49DC-B229-B1C619BD7599}"/>
              </a:ext>
            </a:extLst>
          </p:cNvPr>
          <p:cNvSpPr txBox="1">
            <a:spLocks/>
          </p:cNvSpPr>
          <p:nvPr/>
        </p:nvSpPr>
        <p:spPr>
          <a:xfrm>
            <a:off x="500732" y="1467804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6.2.1 Postman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환경 구성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73891-B57A-4839-BBDB-AB1A729CF5E9}"/>
              </a:ext>
            </a:extLst>
          </p:cNvPr>
          <p:cNvSpPr txBox="1"/>
          <p:nvPr/>
        </p:nvSpPr>
        <p:spPr>
          <a:xfrm>
            <a:off x="563592" y="1304437"/>
            <a:ext cx="88154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프로젝트는 개발된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테스트를 위해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Postman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21A17-18ED-473D-887C-51CBF510E6FB}"/>
              </a:ext>
            </a:extLst>
          </p:cNvPr>
          <p:cNvSpPr txBox="1"/>
          <p:nvPr/>
        </p:nvSpPr>
        <p:spPr>
          <a:xfrm>
            <a:off x="545291" y="1790068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Postman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Chrome 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Plug-in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제공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상세 설치 가이드 및 설치 파일은 아래 경로에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업로드 되어있다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\\10.60.72.215\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lfm_01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\800 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업무간 공유공간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\14. 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\2.</a:t>
            </a:r>
            <a:r>
              <a:rPr lang="ko-KR" altLang="en-US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개발툴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\postman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BB14F4B-88C6-403B-BAF3-6810BE57EED9}"/>
              </a:ext>
            </a:extLst>
          </p:cNvPr>
          <p:cNvSpPr txBox="1">
            <a:spLocks/>
          </p:cNvSpPr>
          <p:nvPr/>
        </p:nvSpPr>
        <p:spPr>
          <a:xfrm>
            <a:off x="500732" y="2280292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6.2.2 Postman API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테스트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6611A9-1FAF-4817-8A04-A891E22F6B88}"/>
              </a:ext>
            </a:extLst>
          </p:cNvPr>
          <p:cNvSpPr/>
          <p:nvPr/>
        </p:nvSpPr>
        <p:spPr>
          <a:xfrm>
            <a:off x="705647" y="2996952"/>
            <a:ext cx="4068452" cy="338437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호출을 위한 조건을 입력한다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URL </a:t>
            </a: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method</a:t>
            </a: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header / value</a:t>
            </a:r>
          </a:p>
          <a:p>
            <a:pPr marL="85725" lvl="4">
              <a:lnSpc>
                <a:spcPct val="150000"/>
              </a:lnSpc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[Send]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 클릭 후 결과 값을 확인한다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F81D61-A383-4A7B-B69C-8EDC6E367D8E}"/>
              </a:ext>
            </a:extLst>
          </p:cNvPr>
          <p:cNvSpPr/>
          <p:nvPr/>
        </p:nvSpPr>
        <p:spPr>
          <a:xfrm>
            <a:off x="705647" y="2715513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BB7DA-CB6F-45AD-8A25-9A1C7055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35" y="2529614"/>
            <a:ext cx="3977218" cy="38728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CFF992-FCEF-4F99-82D6-D6D2BDB51267}"/>
              </a:ext>
            </a:extLst>
          </p:cNvPr>
          <p:cNvSpPr/>
          <p:nvPr/>
        </p:nvSpPr>
        <p:spPr bwMode="auto">
          <a:xfrm>
            <a:off x="5313040" y="2780928"/>
            <a:ext cx="3816424" cy="7404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224B32-3320-4B21-A22A-E79FF061AACA}"/>
              </a:ext>
            </a:extLst>
          </p:cNvPr>
          <p:cNvSpPr/>
          <p:nvPr/>
        </p:nvSpPr>
        <p:spPr bwMode="auto">
          <a:xfrm>
            <a:off x="5300340" y="5099804"/>
            <a:ext cx="360040" cy="1528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00068DAB-AB84-44BC-BA27-CA5314FB62A8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46189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040D77D-0AD5-4C06-8B3B-2C951BF3967F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.3 </a:t>
            </a:r>
            <a:r>
              <a:rPr lang="en-US" altLang="ko-KR" sz="1200" b="1" kern="1200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SonarLint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E8EEB23C-52B1-49DC-B229-B1C619BD7599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6.3.1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취약점 점검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21A17-18ED-473D-887C-51CBF510E6FB}"/>
              </a:ext>
            </a:extLst>
          </p:cNvPr>
          <p:cNvSpPr txBox="1"/>
          <p:nvPr/>
        </p:nvSpPr>
        <p:spPr>
          <a:xfrm>
            <a:off x="545291" y="1628800"/>
            <a:ext cx="88154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SonarLint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 plugin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설치되어 배포되기 때문에 별도의 환경 설정은 필요 없다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DA9729-29E2-4F05-8CFC-70DBCD455DD2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선택후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우클릭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&gt; [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SonarLint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&gt; [Analyze]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취약점 점검이 수행 되며 아래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SonarLint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Report]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결과가 출력 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12C24D-E34A-42C5-8000-93C7A3843B22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7D0D7D-B962-4D5E-8866-6F366B48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219078"/>
            <a:ext cx="3221472" cy="16715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DE4579-AB74-4E6F-A865-42B89F4D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135605"/>
            <a:ext cx="4660636" cy="2029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914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4196527-7D5D-4324-B02B-CB1AD1215D37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6.4.1 host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 수정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63BF4-A542-41C2-B544-70D4199C644C}"/>
              </a:ext>
            </a:extLst>
          </p:cNvPr>
          <p:cNvSpPr txBox="1"/>
          <p:nvPr/>
        </p:nvSpPr>
        <p:spPr>
          <a:xfrm>
            <a:off x="561487" y="1671517"/>
            <a:ext cx="88154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로그 확인을 위한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OpenShift Console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접속을 위하여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hosts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파일을 수정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1063BA-ED80-453C-8DBD-4772D4E2D1E3}"/>
              </a:ext>
            </a:extLst>
          </p:cNvPr>
          <p:cNvGrpSpPr/>
          <p:nvPr/>
        </p:nvGrpSpPr>
        <p:grpSpPr>
          <a:xfrm>
            <a:off x="5131903" y="2127600"/>
            <a:ext cx="3441158" cy="1994960"/>
            <a:chOff x="4520952" y="2636912"/>
            <a:chExt cx="4371102" cy="246278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62E6A6E-FA2F-4A98-8394-C9F4BE1A9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52" y="2636912"/>
              <a:ext cx="4371102" cy="246278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5848F6-F1DA-499B-A3AF-406D80EF5B37}"/>
                </a:ext>
              </a:extLst>
            </p:cNvPr>
            <p:cNvSpPr/>
            <p:nvPr/>
          </p:nvSpPr>
          <p:spPr bwMode="auto">
            <a:xfrm>
              <a:off x="7899220" y="4773365"/>
              <a:ext cx="936104" cy="144016"/>
            </a:xfrm>
            <a:prstGeom prst="rect">
              <a:avLst/>
            </a:pr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17E21A2E-A0A3-4B36-B463-CC12F231897F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.4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 로그 확인 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012FB63-6740-4D37-AB2F-79CE65D1F1BE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C786B-1C5E-4C4D-98F7-02BCD495AEC4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nb-NO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Wingdings" panose="05000000000000000000" pitchFamily="2" charset="2"/>
              </a:rPr>
              <a:t>C:\Windows\System32\drivers\etc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Wingdings" panose="05000000000000000000" pitchFamily="2" charset="2"/>
              </a:rPr>
              <a:t>\hosts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Wingdings" panose="05000000000000000000" pitchFamily="2" charset="2"/>
              </a:rPr>
              <a:t>파일 관리자 권한으로 열기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hosts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파일에 아래 내용 추가 후 저장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172.17.117.11 console-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openshift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console.apps.ocp4.klid.go.kr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172.17.117.11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oauth-openshift.apps.ocp4.klid.go.kr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172.17.117.11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kibana-openshift.apps.ocp4.klid.go.kr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88411E-D5AE-47CE-8D27-F51F6D55EB89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5F145C-9DA5-45AA-9DBA-B3251F5BE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03" y="4274589"/>
            <a:ext cx="3989154" cy="20249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578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CE5F20-16B3-45CC-8EB0-39F886BD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008" y="2155046"/>
            <a:ext cx="4281196" cy="268240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FEFA9103-1B26-4ED4-A1F3-D3ECD35F982A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.4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 로그 확인 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F85138-5AFF-4AAB-84D3-558A12DC450D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Wingdings" panose="05000000000000000000" pitchFamily="2" charset="2"/>
              </a:rPr>
              <a:t>브라우저에서 아래 주소로 접속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https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://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console-openshift-console.apps.ocp4.klid.go.kr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계정 정보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dirty="0">
                <a:latin typeface="+mn-ea"/>
              </a:rPr>
              <a:t>  ID : </a:t>
            </a:r>
            <a:r>
              <a:rPr lang="en-US" altLang="ko-KR" dirty="0" err="1">
                <a:latin typeface="+mn-ea"/>
              </a:rPr>
              <a:t>klid_dev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PW: password!</a:t>
            </a:r>
            <a:endParaRPr lang="ko-KR" altLang="en-US" dirty="0">
              <a:latin typeface="+mn-ea"/>
            </a:endParaRPr>
          </a:p>
          <a:p>
            <a:pPr marL="85725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0B3E8-2A47-4AE4-91A7-A9859C7331C3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C5797A7-8FED-4C13-8352-5054751AFE15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6.4.2 </a:t>
            </a:r>
            <a:r>
              <a:rPr lang="en-US" altLang="ko-KR" b="1" dirty="0" err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Openshift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콘솔 접속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257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EFA9103-1B26-4ED4-A1F3-D3ECD35F982A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.4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 로그 확인 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F85138-5AFF-4AAB-84D3-558A12DC450D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상단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[Project: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prd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-dev-was-project]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왼쪽 메뉴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[Workloads] &gt; [Deployments]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자신의 업무 시스템 이름의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Deployments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0B3E8-2A47-4AE4-91A7-A9859C7331C3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C5797A7-8FED-4C13-8352-5054751AFE15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6.4.3 Pod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로그 확인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(1/2)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25DF6F-603F-4D77-967D-C2133288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8" y="2351685"/>
            <a:ext cx="4707224" cy="27582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5FA17F-D768-41CC-BD1C-4644B32B1DAC}"/>
              </a:ext>
            </a:extLst>
          </p:cNvPr>
          <p:cNvSpPr/>
          <p:nvPr/>
        </p:nvSpPr>
        <p:spPr bwMode="auto">
          <a:xfrm>
            <a:off x="6249144" y="2683183"/>
            <a:ext cx="1152128" cy="1604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88D1A2-8908-4EDC-B496-79625E3B8121}"/>
              </a:ext>
            </a:extLst>
          </p:cNvPr>
          <p:cNvSpPr/>
          <p:nvPr/>
        </p:nvSpPr>
        <p:spPr bwMode="auto">
          <a:xfrm>
            <a:off x="5025008" y="3789040"/>
            <a:ext cx="1152128" cy="1604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BA0048-3BE5-425F-A35A-2C8EFADEDCF4}"/>
              </a:ext>
            </a:extLst>
          </p:cNvPr>
          <p:cNvSpPr/>
          <p:nvPr/>
        </p:nvSpPr>
        <p:spPr bwMode="auto">
          <a:xfrm>
            <a:off x="6321152" y="3570347"/>
            <a:ext cx="648072" cy="1604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15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gray">
          <a:xfrm>
            <a:off x="713368" y="1748982"/>
            <a:ext cx="8433266" cy="404813"/>
          </a:xfrm>
          <a:prstGeom prst="rect">
            <a:avLst/>
          </a:prstGeom>
          <a:solidFill>
            <a:srgbClr val="EAEAEA"/>
          </a:solidFill>
          <a:ln w="12700">
            <a:solidFill>
              <a:srgbClr val="003399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gray">
          <a:xfrm>
            <a:off x="920552" y="1649413"/>
            <a:ext cx="5467370" cy="45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구성가이드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0466" y="714182"/>
            <a:ext cx="136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u="heavy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  차</a:t>
            </a:r>
            <a:endParaRPr lang="ko-KR" altLang="en-US" u="heavy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03B8C1-CFA3-4A65-AD8A-A52A584572F2}"/>
              </a:ext>
            </a:extLst>
          </p:cNvPr>
          <p:cNvSpPr/>
          <p:nvPr/>
        </p:nvSpPr>
        <p:spPr>
          <a:xfrm>
            <a:off x="631825" y="2152770"/>
            <a:ext cx="4680511" cy="391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400050" latinLnBrk="1">
              <a:lnSpc>
                <a:spcPct val="200000"/>
              </a:lnSpc>
              <a:buClr>
                <a:schemeClr val="tx1"/>
              </a:buClr>
              <a:buSzPts val="1600"/>
              <a:buFont typeface="+mj-lt"/>
              <a:buAutoNum type="arabicPeriod"/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개요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1">
              <a:lnSpc>
                <a:spcPct val="200000"/>
              </a:lnSpc>
              <a:buSzPct val="114000"/>
              <a:buFont typeface="+mj-lt"/>
              <a:buAutoNum type="arabicPeriod" startAt="2"/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개발환경 정의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구축방안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및 전략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</a:p>
          <a:p>
            <a:pPr marL="342900" indent="-342900" latinLnBrk="1">
              <a:lnSpc>
                <a:spcPct val="200000"/>
              </a:lnSpc>
              <a:buSzPct val="114000"/>
              <a:buFont typeface="+mj-lt"/>
              <a:buAutoNum type="arabicPeriod" startAt="3"/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초기 환경 구성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툴 설치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3.3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형상관리 계정 신청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0AE4BE-3A17-42A6-9E39-B0C1D5A688E6}"/>
              </a:ext>
            </a:extLst>
          </p:cNvPr>
          <p:cNvCxnSpPr/>
          <p:nvPr/>
        </p:nvCxnSpPr>
        <p:spPr bwMode="auto">
          <a:xfrm>
            <a:off x="4953000" y="2276872"/>
            <a:ext cx="0" cy="35283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B3E85E-0579-4DA3-9B59-9D2F14EB825A}"/>
              </a:ext>
            </a:extLst>
          </p:cNvPr>
          <p:cNvSpPr/>
          <p:nvPr/>
        </p:nvSpPr>
        <p:spPr>
          <a:xfrm>
            <a:off x="4935278" y="2156692"/>
            <a:ext cx="4392488" cy="3480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200000"/>
              </a:lnSpc>
              <a:buSzPct val="114000"/>
              <a:buFont typeface="+mj-lt"/>
              <a:buAutoNum type="arabicPeriod" startAt="4"/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구성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구성 목록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342900" indent="-342900" latinLnBrk="1">
              <a:lnSpc>
                <a:spcPct val="200000"/>
              </a:lnSpc>
              <a:buSzPct val="114000"/>
              <a:buFont typeface="+mj-lt"/>
              <a:buAutoNum type="arabicPeriod" startAt="5"/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설정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  <a:buSzPct val="114000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5.1 Maven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설정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  <a:buSzPct val="114000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5.2 </a:t>
            </a:r>
            <a:r>
              <a:rPr lang="en-US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DevEye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설정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5.4 WAS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eXBuilder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5.6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MDD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77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EFA9103-1B26-4ED4-A1F3-D3ECD35F982A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.4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 로그 확인 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F85138-5AFF-4AAB-84D3-558A12DC450D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[Pods]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Pod Name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[Logs]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 하여 로그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0B3E8-2A47-4AE4-91A7-A9859C7331C3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C5797A7-8FED-4C13-8352-5054751AFE15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6.4.3 Pod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로그 확인</a:t>
            </a: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(2/2)</a:t>
            </a:r>
            <a:endParaRPr lang="ko-KR" altLang="en-US" sz="1300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669D44-0A07-4743-8DBB-4A018D2B86CB}"/>
              </a:ext>
            </a:extLst>
          </p:cNvPr>
          <p:cNvGrpSpPr/>
          <p:nvPr/>
        </p:nvGrpSpPr>
        <p:grpSpPr>
          <a:xfrm>
            <a:off x="4953001" y="2127600"/>
            <a:ext cx="4195742" cy="2093487"/>
            <a:chOff x="4953000" y="2127600"/>
            <a:chExt cx="4952999" cy="24700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BFEF84-EC20-4EDC-A43B-25E461C8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0" y="2127600"/>
              <a:ext cx="4952999" cy="247001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5FA17F-D768-41CC-BD1C-4644B32B1DAC}"/>
                </a:ext>
              </a:extLst>
            </p:cNvPr>
            <p:cNvSpPr/>
            <p:nvPr/>
          </p:nvSpPr>
          <p:spPr bwMode="auto">
            <a:xfrm>
              <a:off x="7539104" y="3149859"/>
              <a:ext cx="285217" cy="14767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A0048-3BE5-425F-A35A-2C8EFADEDCF4}"/>
                </a:ext>
              </a:extLst>
            </p:cNvPr>
            <p:cNvSpPr/>
            <p:nvPr/>
          </p:nvSpPr>
          <p:spPr bwMode="auto">
            <a:xfrm>
              <a:off x="6356036" y="3844294"/>
              <a:ext cx="685195" cy="23277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F8225E6-EACE-40F2-8BCE-8A61CF3A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07" y="4388913"/>
            <a:ext cx="4195743" cy="18446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5FB4B7-33B1-4B79-BB1D-59FC6AF44449}"/>
              </a:ext>
            </a:extLst>
          </p:cNvPr>
          <p:cNvSpPr/>
          <p:nvPr/>
        </p:nvSpPr>
        <p:spPr bwMode="auto">
          <a:xfrm>
            <a:off x="7715182" y="4619436"/>
            <a:ext cx="241611" cy="1251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3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>
            <a:extLst>
              <a:ext uri="{FF2B5EF4-FFF2-40B4-BE49-F238E27FC236}">
                <a16:creationId xmlns:a16="http://schemas.microsoft.com/office/drawing/2014/main" id="{FBCB1A2A-0181-465C-B927-01F105D04E0C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</a:t>
            </a: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.5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화면 접속 가이드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4196527-7D5D-4324-B02B-CB1AD1215D37}"/>
              </a:ext>
            </a:extLst>
          </p:cNvPr>
          <p:cNvSpPr txBox="1">
            <a:spLocks/>
          </p:cNvSpPr>
          <p:nvPr/>
        </p:nvSpPr>
        <p:spPr>
          <a:xfrm>
            <a:off x="500732" y="1268760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6.5.1 </a:t>
            </a:r>
            <a:r>
              <a:rPr lang="ko-KR" altLang="en-US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개발화면 확인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578F7-31C0-4B9E-9A42-56F569F0FDBC}"/>
              </a:ext>
            </a:extLst>
          </p:cNvPr>
          <p:cNvSpPr txBox="1"/>
          <p:nvPr/>
        </p:nvSpPr>
        <p:spPr>
          <a:xfrm>
            <a:off x="561487" y="1671517"/>
            <a:ext cx="88154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개발화면 </a:t>
            </a:r>
            <a:r>
              <a:rPr lang="en-US" altLang="ko-KR"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URL</a:t>
            </a:r>
            <a:r>
              <a:rPr lang="ko-KR" altLang="en-US"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Networking</a:t>
            </a:r>
            <a:r>
              <a:rPr lang="ko-KR" altLang="en-US"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Routes</a:t>
            </a:r>
            <a:r>
              <a:rPr lang="ko-KR" altLang="en-US"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확인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815D53-21C3-4019-9189-6335CFF442C7}"/>
              </a:ext>
            </a:extLst>
          </p:cNvPr>
          <p:cNvSpPr/>
          <p:nvPr/>
        </p:nvSpPr>
        <p:spPr>
          <a:xfrm>
            <a:off x="705647" y="2409039"/>
            <a:ext cx="4068452" cy="397228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[Networking] &gt; [Routes]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자신의 업무 시스템 이름의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Route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Location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</a:p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A4B1B0-5F18-4905-B5DE-F0DAB3924AC1}"/>
              </a:ext>
            </a:extLst>
          </p:cNvPr>
          <p:cNvSpPr/>
          <p:nvPr/>
        </p:nvSpPr>
        <p:spPr>
          <a:xfrm>
            <a:off x="705647" y="2127600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2F24F6-21BC-40CC-9598-91B4720F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85" y="2924944"/>
            <a:ext cx="4813514" cy="2484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345F57-CFD7-43BA-845E-066BB8D945DB}"/>
              </a:ext>
            </a:extLst>
          </p:cNvPr>
          <p:cNvSpPr/>
          <p:nvPr/>
        </p:nvSpPr>
        <p:spPr bwMode="auto">
          <a:xfrm>
            <a:off x="7761312" y="4197890"/>
            <a:ext cx="792088" cy="3832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6A82E-6C21-4F31-B0B1-3B083AA76E00}"/>
              </a:ext>
            </a:extLst>
          </p:cNvPr>
          <p:cNvSpPr/>
          <p:nvPr/>
        </p:nvSpPr>
        <p:spPr bwMode="auto">
          <a:xfrm>
            <a:off x="5014385" y="4509120"/>
            <a:ext cx="370663" cy="1706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639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040D77D-0AD5-4C06-8B3B-2C951BF3967F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300" b="1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파트별</a:t>
            </a:r>
            <a:r>
              <a:rPr lang="ko-KR" altLang="en-US" sz="13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담당자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B5ABFC9-9945-410C-BDA6-7DBE0B4A7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84382"/>
              </p:ext>
            </p:extLst>
          </p:nvPr>
        </p:nvGraphicFramePr>
        <p:xfrm>
          <a:off x="495300" y="1052736"/>
          <a:ext cx="5112568" cy="4640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059">
                  <a:extLst>
                    <a:ext uri="{9D8B030D-6E8A-4147-A177-3AD203B41FA5}">
                      <a16:colId xmlns:a16="http://schemas.microsoft.com/office/drawing/2014/main" val="3832621761"/>
                    </a:ext>
                  </a:extLst>
                </a:gridCol>
                <a:gridCol w="2435509">
                  <a:extLst>
                    <a:ext uri="{9D8B030D-6E8A-4147-A177-3AD203B41FA5}">
                      <a16:colId xmlns:a16="http://schemas.microsoft.com/office/drawing/2014/main" val="4151338114"/>
                    </a:ext>
                  </a:extLst>
                </a:gridCol>
              </a:tblGrid>
              <a:tr h="2247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38073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 환경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사성진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송민섭 선임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72460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형상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배포 관리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사성진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박정상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78536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PaaS / WAS / Infra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박정상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송민섭 선임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96637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MDD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이정윤 총괄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박은숙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99714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DBA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장준 총괄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두은숙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13357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프레임워크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김경주 부장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안창엽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부장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59187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UI, Report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조우승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01417"/>
                  </a:ext>
                </a:extLst>
              </a:tr>
              <a:tr h="5476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신용의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책임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8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7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gray">
          <a:xfrm>
            <a:off x="713368" y="1748982"/>
            <a:ext cx="8433266" cy="404813"/>
          </a:xfrm>
          <a:prstGeom prst="rect">
            <a:avLst/>
          </a:prstGeom>
          <a:solidFill>
            <a:srgbClr val="EAEAEA"/>
          </a:solidFill>
          <a:ln w="12700">
            <a:solidFill>
              <a:srgbClr val="003399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gray">
          <a:xfrm>
            <a:off x="920552" y="1649413"/>
            <a:ext cx="5467370" cy="45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구성가이드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0466" y="714182"/>
            <a:ext cx="136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u="heavy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  차</a:t>
            </a:r>
            <a:endParaRPr lang="ko-KR" altLang="en-US" u="heavy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03B8C1-CFA3-4A65-AD8A-A52A584572F2}"/>
              </a:ext>
            </a:extLst>
          </p:cNvPr>
          <p:cNvSpPr/>
          <p:nvPr/>
        </p:nvSpPr>
        <p:spPr>
          <a:xfrm>
            <a:off x="631825" y="2152770"/>
            <a:ext cx="4680511" cy="310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200000"/>
              </a:lnSpc>
              <a:buSzPct val="114000"/>
              <a:buFont typeface="+mj-lt"/>
              <a:buAutoNum type="arabicPeriod" startAt="6"/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개발 환경 도구 가이드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  <a:buSzPct val="114000"/>
            </a:pPr>
            <a:r>
              <a:rPr lang="en-US" altLang="ko-KR" b="1" kern="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6.1 Dev Eye </a:t>
            </a:r>
            <a:r>
              <a:rPr lang="ko-KR" altLang="en-US" b="1" kern="0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가이드</a:t>
            </a:r>
            <a:endParaRPr lang="en-US" altLang="ko-KR" b="1" kern="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  <a:buSzPct val="114000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6.2 Postman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가이드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  <a:buSzPct val="114000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6.3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SpnarLint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가이드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  <a:buSzPct val="114000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6.4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서버 로그 확인 가이드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6.5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개발 화면 접속 가이드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latinLnBrk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6.6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오케스트라 가이드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342900" indent="-342900" latinLnBrk="1">
              <a:lnSpc>
                <a:spcPct val="200000"/>
              </a:lnSpc>
              <a:buSzPct val="114000"/>
              <a:buFont typeface="+mj-lt"/>
              <a:buAutoNum type="arabicPeriod" startAt="6"/>
            </a:pPr>
            <a:r>
              <a:rPr lang="ko-KR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파트별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담당자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0AE4BE-3A17-42A6-9E39-B0C1D5A688E6}"/>
              </a:ext>
            </a:extLst>
          </p:cNvPr>
          <p:cNvCxnSpPr/>
          <p:nvPr/>
        </p:nvCxnSpPr>
        <p:spPr bwMode="auto">
          <a:xfrm>
            <a:off x="4953000" y="2276872"/>
            <a:ext cx="0" cy="35283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909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530" y="476672"/>
            <a:ext cx="9101170" cy="793706"/>
          </a:xfrm>
          <a:prstGeom prst="rect">
            <a:avLst/>
          </a:prstGeom>
        </p:spPr>
        <p:txBody>
          <a:bodyPr>
            <a:noAutofit/>
          </a:bodyPr>
          <a:lstStyle/>
          <a:p>
            <a:pPr lvl="4" algn="l" eaLnBrk="1" hangingPunct="1">
              <a:lnSpc>
                <a:spcPct val="200000"/>
              </a:lnSpc>
            </a:pP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br>
              <a:rPr lang="en-US" altLang="ko-KR" sz="130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 </a:t>
            </a:r>
            <a:r>
              <a:rPr lang="ko-KR" altLang="en-US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목적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09530" y="2449669"/>
            <a:ext cx="8822593" cy="79370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4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1" i="0" u="none" strike="noStrike" kern="1200" cap="none" spc="0" normalizeH="0" baseline="0" noProof="0" dirty="0" bmk="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kumimoji="1" lang="ko-KR" altLang="en-US" sz="1300" b="1" i="0" u="none" strike="noStrike" kern="1200" cap="none" spc="0" normalizeH="0" baseline="0" noProof="0" dirty="0" bmk="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정의</a:t>
            </a:r>
            <a:endParaRPr kumimoji="1" lang="en-US" altLang="ko-KR" sz="1300" b="1" i="0" u="none" strike="noStrike" kern="1200" cap="none" spc="0" normalizeH="0" baseline="0" noProof="0" dirty="0" bmk="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4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1200" cap="none" spc="0" normalizeH="0" baseline="0" noProof="0" dirty="0" bmk="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2.1 </a:t>
            </a:r>
            <a:r>
              <a:rPr kumimoji="1" lang="ko-KR" altLang="en-US" b="1" i="0" u="none" strike="noStrike" kern="1200" cap="none" spc="0" normalizeH="0" baseline="0" noProof="0" dirty="0" bmk="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구축방안</a:t>
            </a:r>
            <a:endParaRPr kumimoji="1" lang="en-US" altLang="ko-KR" b="1" i="0" u="none" strike="noStrike" kern="1200" cap="none" spc="0" normalizeH="0" baseline="0" noProof="0" dirty="0" bmk="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4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643" y="3243375"/>
            <a:ext cx="8815418" cy="135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개발된 애플리케이션을 운영에 적용할 때의 문제점을 최소화 하도록 구성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목표 시스템과 최대한 동일한 환경을 구성하여 프로그램이 원활히 작동할 수 있도록 구성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개발된 자원을 효과적으로 백업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복구 가능하도록 정의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사양은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Windows10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최소사양은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CPU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3.0Ghz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/ RAM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8GB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개발을 용이하게 하기 위해서는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RAM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16G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권장한다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E22C4-BA4B-4D8A-83AF-E85F9904C470}"/>
              </a:ext>
            </a:extLst>
          </p:cNvPr>
          <p:cNvSpPr txBox="1"/>
          <p:nvPr/>
        </p:nvSpPr>
        <p:spPr>
          <a:xfrm>
            <a:off x="561487" y="1266570"/>
            <a:ext cx="881541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문서는 개발자들이 각자 자신의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구축해야 하는 개발환경에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대한 설정과정을 설명 함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개발자의 개발환경은 통합개발환경으로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대부분의 환경설정이 완료된 상태로 제공 함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개발환경은 전자정부 표준 프레임워크를 기반으로 한 개발 환경임을 전제로 하며 본 문서를 참조하여 바로 사용 할 수 있도록 함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개발자는 본 문서를 통해 개발환경 설정에 대한 이해를 하고 개발인원들의 개발환경을 통일해 개발 착수에 문제가 없도록 함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6344FBB-8B7A-40FA-A4C5-18E9766A6240}"/>
              </a:ext>
            </a:extLst>
          </p:cNvPr>
          <p:cNvSpPr txBox="1">
            <a:spLocks/>
          </p:cNvSpPr>
          <p:nvPr/>
        </p:nvSpPr>
        <p:spPr>
          <a:xfrm>
            <a:off x="306871" y="4221088"/>
            <a:ext cx="8822593" cy="42862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4">
              <a:lnSpc>
                <a:spcPct val="200000"/>
              </a:lnSpc>
              <a:defRPr/>
            </a:pPr>
            <a:r>
              <a:rPr lang="en-US" altLang="ko-KR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2.2 </a:t>
            </a:r>
            <a:r>
              <a:rPr kumimoji="1" lang="ko-KR" altLang="en-US" b="1" i="0" u="none" strike="noStrike" kern="1200" cap="none" spc="0" normalizeH="0" baseline="0" noProof="0" dirty="0" bmk="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목표 및 전략</a:t>
            </a:r>
            <a:endParaRPr kumimoji="1" lang="en-US" altLang="ko-KR" b="1" i="0" u="none" strike="noStrike" kern="1200" cap="none" spc="0" normalizeH="0" baseline="0" noProof="0" dirty="0" bmk="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4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0C22-16AD-4128-91D2-23DB918CF8F9}"/>
              </a:ext>
            </a:extLst>
          </p:cNvPr>
          <p:cNvSpPr txBox="1"/>
          <p:nvPr/>
        </p:nvSpPr>
        <p:spPr>
          <a:xfrm>
            <a:off x="560643" y="4649716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사업 특성을 최대한 고려하여 안정성이 보장된 개발환경을 구축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안정성 확보 및 성능 최적화를 고려하여 개발환경 구성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 운영환경 전환 시 시행착오를 최소화 할 수 있도록 구성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E36B1-7245-482D-985D-307E4044C5B2}"/>
              </a:ext>
            </a:extLst>
          </p:cNvPr>
          <p:cNvSpPr txBox="1"/>
          <p:nvPr/>
        </p:nvSpPr>
        <p:spPr>
          <a:xfrm>
            <a:off x="561487" y="1266570"/>
            <a:ext cx="881541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5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  <a:defRPr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lvl="4"/>
            <a:r>
              <a:rPr lang="ko-KR" altLang="en-US" dirty="0"/>
              <a:t>새로운 개발자가 투입되어 본격적인 </a:t>
            </a:r>
            <a:r>
              <a:rPr lang="en-US" altLang="ko-KR" dirty="0"/>
              <a:t>PC</a:t>
            </a:r>
            <a:r>
              <a:rPr lang="ko-KR" altLang="en-US" dirty="0"/>
              <a:t>환경을 구축하기 위해 간단한 </a:t>
            </a:r>
            <a:r>
              <a:rPr lang="en-US" altLang="ko-KR" dirty="0" err="1"/>
              <a:t>WorkFlow</a:t>
            </a:r>
            <a:r>
              <a:rPr lang="ko-KR" altLang="en-US" dirty="0"/>
              <a:t>를 설명한다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각 단계별 상세 가이드는 본 문서를 참고 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619093-8D47-451E-BD4C-933FEECCE667}"/>
              </a:ext>
            </a:extLst>
          </p:cNvPr>
          <p:cNvSpPr/>
          <p:nvPr/>
        </p:nvSpPr>
        <p:spPr>
          <a:xfrm>
            <a:off x="705647" y="2270279"/>
            <a:ext cx="8815418" cy="411104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C74B51-49E8-4331-8194-6A1ABF648D68}"/>
              </a:ext>
            </a:extLst>
          </p:cNvPr>
          <p:cNvSpPr/>
          <p:nvPr/>
        </p:nvSpPr>
        <p:spPr>
          <a:xfrm>
            <a:off x="705647" y="1988840"/>
            <a:ext cx="8815418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endParaRPr lang="ko-KR" altLang="en-US" b="1" dirty="0" bmk="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AE4721-D38A-490C-A4A4-293DB0C82393}"/>
              </a:ext>
            </a:extLst>
          </p:cNvPr>
          <p:cNvSpPr/>
          <p:nvPr/>
        </p:nvSpPr>
        <p:spPr bwMode="auto">
          <a:xfrm>
            <a:off x="776536" y="2895572"/>
            <a:ext cx="666889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방화벽 신청 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4B18A-D54B-4D3F-8172-9F3782B56E34}"/>
              </a:ext>
            </a:extLst>
          </p:cNvPr>
          <p:cNvSpPr/>
          <p:nvPr/>
        </p:nvSpPr>
        <p:spPr bwMode="auto">
          <a:xfrm>
            <a:off x="1478873" y="2895573"/>
            <a:ext cx="194788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6DF0DF-0CBB-4E61-B7E3-3BEF58322DD9}"/>
              </a:ext>
            </a:extLst>
          </p:cNvPr>
          <p:cNvSpPr/>
          <p:nvPr/>
        </p:nvSpPr>
        <p:spPr bwMode="auto">
          <a:xfrm>
            <a:off x="1522303" y="2932579"/>
            <a:ext cx="1861027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침입차단시스템 포트 허용 신청서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4E0464C-13D9-4111-8B36-942084CA2ABA}"/>
              </a:ext>
            </a:extLst>
          </p:cNvPr>
          <p:cNvSpPr/>
          <p:nvPr/>
        </p:nvSpPr>
        <p:spPr bwMode="auto">
          <a:xfrm>
            <a:off x="1659345" y="3467556"/>
            <a:ext cx="665672" cy="133776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EF511CCB-1C2B-4123-BB03-52DF60DCC73D}"/>
              </a:ext>
            </a:extLst>
          </p:cNvPr>
          <p:cNvSpPr/>
          <p:nvPr/>
        </p:nvSpPr>
        <p:spPr bwMode="auto">
          <a:xfrm>
            <a:off x="779917" y="2354573"/>
            <a:ext cx="2634603" cy="448854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spc="-50" normalizeH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환경 구성</a:t>
            </a: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AD0D29ED-0313-4262-B881-BB1A9D8E0098}"/>
              </a:ext>
            </a:extLst>
          </p:cNvPr>
          <p:cNvSpPr/>
          <p:nvPr/>
        </p:nvSpPr>
        <p:spPr bwMode="auto">
          <a:xfrm>
            <a:off x="3495443" y="2354573"/>
            <a:ext cx="1944000" cy="446661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spc="-50" normalizeH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모듈 개발 수행</a:t>
            </a:r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01056E99-698B-48B1-AD2B-740920C73105}"/>
              </a:ext>
            </a:extLst>
          </p:cNvPr>
          <p:cNvSpPr/>
          <p:nvPr/>
        </p:nvSpPr>
        <p:spPr bwMode="auto">
          <a:xfrm>
            <a:off x="7545288" y="2354573"/>
            <a:ext cx="1946340" cy="44666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반영 </a:t>
            </a:r>
            <a:r>
              <a:rPr kumimoji="1" lang="ko-KR" altLang="en-US" sz="1100" b="1" i="0" u="none" strike="noStrike" cap="none" spc="-50" normalizeH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D294DB-7F28-4C88-92F3-0D7BDD0E023A}"/>
              </a:ext>
            </a:extLst>
          </p:cNvPr>
          <p:cNvSpPr/>
          <p:nvPr/>
        </p:nvSpPr>
        <p:spPr bwMode="auto">
          <a:xfrm>
            <a:off x="776536" y="3618934"/>
            <a:ext cx="666889" cy="10643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툴 설치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D5B526-40CA-477D-BEA0-77174108BF13}"/>
              </a:ext>
            </a:extLst>
          </p:cNvPr>
          <p:cNvSpPr/>
          <p:nvPr/>
        </p:nvSpPr>
        <p:spPr bwMode="auto">
          <a:xfrm>
            <a:off x="1478860" y="3618934"/>
            <a:ext cx="1947888" cy="10643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EF6DAD-47C8-4279-A2DA-4BFA18992B67}"/>
              </a:ext>
            </a:extLst>
          </p:cNvPr>
          <p:cNvSpPr/>
          <p:nvPr/>
        </p:nvSpPr>
        <p:spPr bwMode="auto">
          <a:xfrm>
            <a:off x="1522290" y="3662015"/>
            <a:ext cx="1861027" cy="9859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nglfm.zip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통합 개발 환경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복사 후 압축 해제</a:t>
            </a:r>
            <a:endParaRPr lang="en-US" altLang="ko-KR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MDD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모델링 기반 표준개발 도구</a:t>
            </a:r>
            <a:endParaRPr lang="en-US" altLang="ko-KR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eXBuilder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UI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</a:t>
            </a:r>
            <a:endParaRPr lang="en-US" altLang="ko-KR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Clip report : </a:t>
            </a:r>
            <a:r>
              <a:rPr lang="ko-KR" altLang="en-US" sz="900" spc="-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레포트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개발도구</a:t>
            </a:r>
            <a:endParaRPr lang="en-US" altLang="ko-KR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DFE0794-BB1C-4E41-A56D-961283252C16}"/>
              </a:ext>
            </a:extLst>
          </p:cNvPr>
          <p:cNvSpPr/>
          <p:nvPr/>
        </p:nvSpPr>
        <p:spPr bwMode="auto">
          <a:xfrm>
            <a:off x="1662824" y="4710378"/>
            <a:ext cx="665672" cy="133776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01E18C-8AEE-4180-9370-491EA1C778EB}"/>
              </a:ext>
            </a:extLst>
          </p:cNvPr>
          <p:cNvSpPr/>
          <p:nvPr/>
        </p:nvSpPr>
        <p:spPr bwMode="auto">
          <a:xfrm>
            <a:off x="776536" y="4860767"/>
            <a:ext cx="666889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 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 신청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A52200-138E-4DB1-86C9-89D1F817973F}"/>
              </a:ext>
            </a:extLst>
          </p:cNvPr>
          <p:cNvSpPr/>
          <p:nvPr/>
        </p:nvSpPr>
        <p:spPr bwMode="auto">
          <a:xfrm>
            <a:off x="1482339" y="4860767"/>
            <a:ext cx="194788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6AFD56-DE67-4C02-8E54-29DFE420BC77}"/>
              </a:ext>
            </a:extLst>
          </p:cNvPr>
          <p:cNvSpPr/>
          <p:nvPr/>
        </p:nvSpPr>
        <p:spPr bwMode="auto">
          <a:xfrm>
            <a:off x="1525769" y="4897025"/>
            <a:ext cx="1861027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계정신청서</a:t>
            </a: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BA5477A-54F1-4AF1-80C7-50129EDB19F1}"/>
              </a:ext>
            </a:extLst>
          </p:cNvPr>
          <p:cNvSpPr/>
          <p:nvPr/>
        </p:nvSpPr>
        <p:spPr bwMode="auto">
          <a:xfrm>
            <a:off x="1659345" y="5449756"/>
            <a:ext cx="665672" cy="133776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E72CCA-4A1A-46F0-B6EB-FFB216FE78B8}"/>
              </a:ext>
            </a:extLst>
          </p:cNvPr>
          <p:cNvSpPr/>
          <p:nvPr/>
        </p:nvSpPr>
        <p:spPr bwMode="auto">
          <a:xfrm>
            <a:off x="776536" y="5608275"/>
            <a:ext cx="666889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 관리 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연동 설정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ADFCAE1-0D87-460E-A175-D6A53A4E9506}"/>
              </a:ext>
            </a:extLst>
          </p:cNvPr>
          <p:cNvSpPr/>
          <p:nvPr/>
        </p:nvSpPr>
        <p:spPr bwMode="auto">
          <a:xfrm>
            <a:off x="1478860" y="5608275"/>
            <a:ext cx="194788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F7D78F-DA38-46CD-B4AF-FD979806CD33}"/>
              </a:ext>
            </a:extLst>
          </p:cNvPr>
          <p:cNvSpPr/>
          <p:nvPr/>
        </p:nvSpPr>
        <p:spPr bwMode="auto">
          <a:xfrm>
            <a:off x="1522290" y="5645281"/>
            <a:ext cx="1861027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개별 시스템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연동 설정</a:t>
            </a: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A21B9C7D-BDE5-40FF-8773-1644A97B0DDB}"/>
              </a:ext>
            </a:extLst>
          </p:cNvPr>
          <p:cNvSpPr/>
          <p:nvPr/>
        </p:nvSpPr>
        <p:spPr bwMode="auto">
          <a:xfrm>
            <a:off x="4071304" y="4840922"/>
            <a:ext cx="665672" cy="133776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4F79D8-5CAF-4788-BCA6-E1EBAD91CEE9}"/>
              </a:ext>
            </a:extLst>
          </p:cNvPr>
          <p:cNvGrpSpPr/>
          <p:nvPr/>
        </p:nvGrpSpPr>
        <p:grpSpPr>
          <a:xfrm>
            <a:off x="3492843" y="5767095"/>
            <a:ext cx="3971523" cy="577737"/>
            <a:chOff x="5526680" y="5679299"/>
            <a:chExt cx="1946600" cy="57773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FE25CE1-887F-4CD1-8609-35A0DD097AD2}"/>
                </a:ext>
              </a:extLst>
            </p:cNvPr>
            <p:cNvSpPr/>
            <p:nvPr/>
          </p:nvSpPr>
          <p:spPr bwMode="auto">
            <a:xfrm>
              <a:off x="5526680" y="5679299"/>
              <a:ext cx="666000" cy="576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4" algn="ctr">
                <a:lnSpc>
                  <a:spcPct val="150000"/>
                </a:lnSpc>
              </a:pPr>
              <a:r>
                <a:rPr lang="ko-KR" altLang="en-US" sz="900" b="1" spc="-50" dirty="0" bmk="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형상 관리 </a:t>
              </a:r>
              <a:endPara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en-US" altLang="ko-KR" sz="900" b="1" spc="-50" dirty="0" bmk="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Commit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5ABBC38-9349-4492-9CA8-7CB68E744333}"/>
                </a:ext>
              </a:extLst>
            </p:cNvPr>
            <p:cNvSpPr/>
            <p:nvPr/>
          </p:nvSpPr>
          <p:spPr bwMode="auto">
            <a:xfrm>
              <a:off x="6226188" y="5681036"/>
              <a:ext cx="1247092" cy="57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35000"/>
                </a:lnSpc>
              </a:pPr>
              <a:endPara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9FF41F-9F2B-4332-AAED-846D5E7D3023}"/>
                </a:ext>
              </a:extLst>
            </p:cNvPr>
            <p:cNvSpPr/>
            <p:nvPr/>
          </p:nvSpPr>
          <p:spPr bwMode="auto">
            <a:xfrm>
              <a:off x="6269382" y="5716305"/>
              <a:ext cx="1156440" cy="5043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5725" indent="-85725">
                <a:lnSpc>
                  <a:spcPct val="135000"/>
                </a:lnSpc>
                <a:buFont typeface="Arial" panose="020B0604020202020204" pitchFamily="34" charset="0"/>
                <a:buChar char="•"/>
              </a:pPr>
              <a:r>
                <a:rPr lang="ko-KR" altLang="en-US" sz="900" spc="-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r>
                <a:rPr lang="en-US" altLang="ko-KR" sz="900" spc="-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spc="-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개발 소스 </a:t>
              </a:r>
              <a:r>
                <a:rPr lang="en-US" altLang="ko-KR" sz="900" spc="-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Commit </a:t>
              </a:r>
              <a:r>
                <a:rPr lang="ko-KR" altLang="en-US" sz="900" spc="-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1BDC24-C226-4D16-B019-22FFD0CDFA72}"/>
              </a:ext>
            </a:extLst>
          </p:cNvPr>
          <p:cNvSpPr/>
          <p:nvPr/>
        </p:nvSpPr>
        <p:spPr bwMode="auto">
          <a:xfrm>
            <a:off x="3492843" y="5001831"/>
            <a:ext cx="666000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정적분석</a:t>
            </a:r>
            <a:r>
              <a: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취약성점검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8741B1-60FC-424D-93D0-7A6345C35E01}"/>
              </a:ext>
            </a:extLst>
          </p:cNvPr>
          <p:cNvSpPr/>
          <p:nvPr/>
        </p:nvSpPr>
        <p:spPr bwMode="auto">
          <a:xfrm>
            <a:off x="4192351" y="5008937"/>
            <a:ext cx="1247092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B2FFE3-EB67-49E1-B92A-01AD23B034C5}"/>
              </a:ext>
            </a:extLst>
          </p:cNvPr>
          <p:cNvSpPr/>
          <p:nvPr/>
        </p:nvSpPr>
        <p:spPr bwMode="auto">
          <a:xfrm>
            <a:off x="4235545" y="5044206"/>
            <a:ext cx="1156440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 코드 취약점 점검 수행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D0123FF3-0DDF-407A-B526-7775FE677642}"/>
              </a:ext>
            </a:extLst>
          </p:cNvPr>
          <p:cNvSpPr/>
          <p:nvPr/>
        </p:nvSpPr>
        <p:spPr bwMode="auto">
          <a:xfrm>
            <a:off x="4088904" y="5613716"/>
            <a:ext cx="665672" cy="133776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B33771F-4AB1-4F22-82A0-AEBE74B79E50}"/>
              </a:ext>
            </a:extLst>
          </p:cNvPr>
          <p:cNvSpPr/>
          <p:nvPr/>
        </p:nvSpPr>
        <p:spPr bwMode="auto">
          <a:xfrm>
            <a:off x="7545288" y="2895572"/>
            <a:ext cx="582130" cy="8934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 확인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3C45B5-35FD-4C4D-820C-1B19C945557A}"/>
              </a:ext>
            </a:extLst>
          </p:cNvPr>
          <p:cNvSpPr/>
          <p:nvPr/>
        </p:nvSpPr>
        <p:spPr bwMode="auto">
          <a:xfrm>
            <a:off x="8159148" y="2895572"/>
            <a:ext cx="1297473" cy="891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5924F6-230E-4B36-9CD9-FA21D173C1F8}"/>
              </a:ext>
            </a:extLst>
          </p:cNvPr>
          <p:cNvSpPr/>
          <p:nvPr/>
        </p:nvSpPr>
        <p:spPr bwMode="auto">
          <a:xfrm>
            <a:off x="8198311" y="2928492"/>
            <a:ext cx="1220295" cy="8361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nglfm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-pilot-was-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prd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-dev-was-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project.apps.ocp4.klid.go.kr</a:t>
            </a: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8E46A5-6F13-427B-BFB0-326C76695729}"/>
              </a:ext>
            </a:extLst>
          </p:cNvPr>
          <p:cNvSpPr/>
          <p:nvPr/>
        </p:nvSpPr>
        <p:spPr bwMode="auto">
          <a:xfrm>
            <a:off x="3492843" y="2895572"/>
            <a:ext cx="666000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MDD</a:t>
            </a:r>
          </a:p>
          <a:p>
            <a:pPr marL="0" lvl="4" algn="ctr">
              <a:lnSpc>
                <a:spcPct val="150000"/>
              </a:lnSpc>
            </a:pPr>
            <a:r>
              <a: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상세설계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1C7F38-41B4-4EFA-A629-18943130EA27}"/>
              </a:ext>
            </a:extLst>
          </p:cNvPr>
          <p:cNvSpPr/>
          <p:nvPr/>
        </p:nvSpPr>
        <p:spPr bwMode="auto">
          <a:xfrm>
            <a:off x="3492843" y="3533834"/>
            <a:ext cx="666000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MDD </a:t>
            </a: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자동 생성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1B375760-1102-4DD1-94E9-694523C830CA}"/>
              </a:ext>
            </a:extLst>
          </p:cNvPr>
          <p:cNvSpPr/>
          <p:nvPr/>
        </p:nvSpPr>
        <p:spPr bwMode="auto">
          <a:xfrm>
            <a:off x="5520366" y="2354573"/>
            <a:ext cx="1944000" cy="446661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spc="-50" normalizeH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UI/</a:t>
            </a:r>
            <a:r>
              <a:rPr lang="en-US" altLang="ko-KR" sz="1100" b="1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Report</a:t>
            </a:r>
            <a:r>
              <a:rPr kumimoji="1" lang="ko-KR" altLang="en-US" sz="1100" b="1" i="0" u="none" strike="noStrike" cap="none" spc="-50" normalizeH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개발 수행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5AE5061-0192-4CD9-A3F6-E1499F63EA1D}"/>
              </a:ext>
            </a:extLst>
          </p:cNvPr>
          <p:cNvSpPr/>
          <p:nvPr/>
        </p:nvSpPr>
        <p:spPr bwMode="auto">
          <a:xfrm>
            <a:off x="3492843" y="4259891"/>
            <a:ext cx="666000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로컬 단위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944D0B6-DDD5-4F9F-9036-CA5313399DFC}"/>
              </a:ext>
            </a:extLst>
          </p:cNvPr>
          <p:cNvSpPr/>
          <p:nvPr/>
        </p:nvSpPr>
        <p:spPr bwMode="auto">
          <a:xfrm>
            <a:off x="4192351" y="2895573"/>
            <a:ext cx="1247092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B7BA72-7B70-4CCC-BFDD-B6CB9ED459C1}"/>
              </a:ext>
            </a:extLst>
          </p:cNvPr>
          <p:cNvSpPr/>
          <p:nvPr/>
        </p:nvSpPr>
        <p:spPr bwMode="auto">
          <a:xfrm>
            <a:off x="4235545" y="2930842"/>
            <a:ext cx="1156440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 기반 모델 작성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103A4B-44A7-4D78-984D-A85B8442A965}"/>
              </a:ext>
            </a:extLst>
          </p:cNvPr>
          <p:cNvSpPr/>
          <p:nvPr/>
        </p:nvSpPr>
        <p:spPr bwMode="auto">
          <a:xfrm>
            <a:off x="7545288" y="3877333"/>
            <a:ext cx="582130" cy="8934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 확인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87CF425-B541-4FFE-9F1D-BE195EA2B60B}"/>
              </a:ext>
            </a:extLst>
          </p:cNvPr>
          <p:cNvSpPr/>
          <p:nvPr/>
        </p:nvSpPr>
        <p:spPr bwMode="auto">
          <a:xfrm>
            <a:off x="8159148" y="3879070"/>
            <a:ext cx="1297473" cy="891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50D27BE-E078-4EA1-8424-4CF33F91F0E2}"/>
              </a:ext>
            </a:extLst>
          </p:cNvPr>
          <p:cNvSpPr/>
          <p:nvPr/>
        </p:nvSpPr>
        <p:spPr bwMode="auto">
          <a:xfrm>
            <a:off x="8198311" y="3910253"/>
            <a:ext cx="1220295" cy="8361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https://console-</a:t>
            </a:r>
            <a:r>
              <a:rPr lang="en-US" altLang="ko-KR" sz="900" spc="-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openshift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900" spc="-5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console.apps.ocp4.klid.go.kr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48D3EE3-E2F6-4CCB-9C28-F6F8D2C7D9E7}"/>
              </a:ext>
            </a:extLst>
          </p:cNvPr>
          <p:cNvSpPr/>
          <p:nvPr/>
        </p:nvSpPr>
        <p:spPr bwMode="auto">
          <a:xfrm>
            <a:off x="4192351" y="3528410"/>
            <a:ext cx="1247092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9B89B3-DBEE-44D9-8346-1C29F9F32A6F}"/>
              </a:ext>
            </a:extLst>
          </p:cNvPr>
          <p:cNvSpPr/>
          <p:nvPr/>
        </p:nvSpPr>
        <p:spPr bwMode="auto">
          <a:xfrm>
            <a:off x="4235545" y="3563679"/>
            <a:ext cx="1156440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상세설계 모델 기반 소스 코드 자동 생성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D5E675-AD07-49F3-94D4-CDBE9F28E462}"/>
              </a:ext>
            </a:extLst>
          </p:cNvPr>
          <p:cNvSpPr/>
          <p:nvPr/>
        </p:nvSpPr>
        <p:spPr bwMode="auto">
          <a:xfrm>
            <a:off x="4192351" y="4255527"/>
            <a:ext cx="1247092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26E313-D836-41C5-81EC-F1F90E3F6B2F}"/>
              </a:ext>
            </a:extLst>
          </p:cNvPr>
          <p:cNvSpPr/>
          <p:nvPr/>
        </p:nvSpPr>
        <p:spPr bwMode="auto">
          <a:xfrm>
            <a:off x="4235545" y="4290796"/>
            <a:ext cx="1156440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서버 모듈 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88" name="화살표: 아래쪽 87">
            <a:extLst>
              <a:ext uri="{FF2B5EF4-FFF2-40B4-BE49-F238E27FC236}">
                <a16:creationId xmlns:a16="http://schemas.microsoft.com/office/drawing/2014/main" id="{E1A08094-164A-4CFF-95EB-34AA6EB22182}"/>
              </a:ext>
            </a:extLst>
          </p:cNvPr>
          <p:cNvSpPr/>
          <p:nvPr/>
        </p:nvSpPr>
        <p:spPr bwMode="auto">
          <a:xfrm>
            <a:off x="4088904" y="4106512"/>
            <a:ext cx="665672" cy="133776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C3FCFC-529C-4A51-A3FF-0B582402646B}"/>
              </a:ext>
            </a:extLst>
          </p:cNvPr>
          <p:cNvSpPr/>
          <p:nvPr/>
        </p:nvSpPr>
        <p:spPr bwMode="auto">
          <a:xfrm>
            <a:off x="5515296" y="2889403"/>
            <a:ext cx="666000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UI/Report</a:t>
            </a: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4ED88E2-6F10-446C-B11F-97E6F84F82AA}"/>
              </a:ext>
            </a:extLst>
          </p:cNvPr>
          <p:cNvSpPr/>
          <p:nvPr/>
        </p:nvSpPr>
        <p:spPr bwMode="auto">
          <a:xfrm>
            <a:off x="5515296" y="3527665"/>
            <a:ext cx="666000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자동 생성</a:t>
            </a:r>
            <a:r>
              <a:rPr lang="en-US" altLang="ko-KR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FF5B722-2CB7-4ABB-9999-1700617C423D}"/>
              </a:ext>
            </a:extLst>
          </p:cNvPr>
          <p:cNvSpPr/>
          <p:nvPr/>
        </p:nvSpPr>
        <p:spPr bwMode="auto">
          <a:xfrm>
            <a:off x="5515296" y="4253722"/>
            <a:ext cx="666000" cy="57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로컬 단위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900" b="1" spc="-50" dirty="0" bmk="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900" b="1" spc="-50" dirty="0" bmk="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0CCF09-73B9-4C89-B7F8-C5F55F5E6859}"/>
              </a:ext>
            </a:extLst>
          </p:cNvPr>
          <p:cNvSpPr/>
          <p:nvPr/>
        </p:nvSpPr>
        <p:spPr bwMode="auto">
          <a:xfrm>
            <a:off x="6214804" y="2889404"/>
            <a:ext cx="1247092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6878CB-4836-45E6-8E33-C8EBD6368EFB}"/>
              </a:ext>
            </a:extLst>
          </p:cNvPr>
          <p:cNvSpPr/>
          <p:nvPr/>
        </p:nvSpPr>
        <p:spPr bwMode="auto">
          <a:xfrm>
            <a:off x="6257998" y="2924673"/>
            <a:ext cx="1156440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UI, Report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개발 도구 베이스 화면 개발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43539CA-4CF0-41FA-9C04-CC182ABD923A}"/>
              </a:ext>
            </a:extLst>
          </p:cNvPr>
          <p:cNvSpPr/>
          <p:nvPr/>
        </p:nvSpPr>
        <p:spPr bwMode="auto">
          <a:xfrm>
            <a:off x="6214804" y="3522241"/>
            <a:ext cx="1247092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41FFCF-3B33-4497-A1AD-692DCAD31A99}"/>
              </a:ext>
            </a:extLst>
          </p:cNvPr>
          <p:cNvSpPr/>
          <p:nvPr/>
        </p:nvSpPr>
        <p:spPr bwMode="auto">
          <a:xfrm>
            <a:off x="6257998" y="3557510"/>
            <a:ext cx="1156440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상세설계 결과 코드 자동 생성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BB1F3D9-B505-4B48-B78F-849BF66D1BB0}"/>
              </a:ext>
            </a:extLst>
          </p:cNvPr>
          <p:cNvSpPr/>
          <p:nvPr/>
        </p:nvSpPr>
        <p:spPr bwMode="auto">
          <a:xfrm>
            <a:off x="6214804" y="4249358"/>
            <a:ext cx="1247092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endParaRPr lang="ko-KR" altLang="en-US" sz="900" spc="-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D3AE383-DC01-4518-AEA7-9A438B4959A3}"/>
              </a:ext>
            </a:extLst>
          </p:cNvPr>
          <p:cNvSpPr/>
          <p:nvPr/>
        </p:nvSpPr>
        <p:spPr bwMode="auto">
          <a:xfrm>
            <a:off x="6257998" y="4284627"/>
            <a:ext cx="1156440" cy="5043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Tomcat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기반 화면 테스트</a:t>
            </a:r>
          </a:p>
        </p:txBody>
      </p: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014AACDA-1D6B-40E5-A51D-AB77B826B38B}"/>
              </a:ext>
            </a:extLst>
          </p:cNvPr>
          <p:cNvSpPr/>
          <p:nvPr/>
        </p:nvSpPr>
        <p:spPr bwMode="auto">
          <a:xfrm>
            <a:off x="6111357" y="4100343"/>
            <a:ext cx="665672" cy="133776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DA494335-43B7-4D6F-A926-CD12DB4950CB}"/>
              </a:ext>
            </a:extLst>
          </p:cNvPr>
          <p:cNvSpPr/>
          <p:nvPr/>
        </p:nvSpPr>
        <p:spPr bwMode="auto">
          <a:xfrm>
            <a:off x="6116380" y="4851489"/>
            <a:ext cx="665672" cy="874769"/>
          </a:xfrm>
          <a:prstGeom prst="downArrow">
            <a:avLst/>
          </a:prstGeom>
          <a:gradFill>
            <a:gsLst>
              <a:gs pos="12000">
                <a:schemeClr val="bg1"/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spc="-50" normalizeH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2982B1-E9AF-429B-B38F-9C8722A14C4E}"/>
              </a:ext>
            </a:extLst>
          </p:cNvPr>
          <p:cNvSpPr/>
          <p:nvPr/>
        </p:nvSpPr>
        <p:spPr bwMode="auto">
          <a:xfrm>
            <a:off x="7496462" y="4768011"/>
            <a:ext cx="1894193" cy="4466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5000"/>
              </a:lnSpc>
            </a:pP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※ Commit 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된 소스는 </a:t>
            </a:r>
            <a:r>
              <a:rPr lang="en-US" altLang="ko-KR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900" spc="-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 간격으로 개발서버에 자동 배포 수행</a:t>
            </a: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2A950666-B30B-4A0F-B2E0-4A9743C1C48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79370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정의</a:t>
            </a:r>
            <a:br>
              <a:rPr lang="en-US" altLang="ko-KR" sz="1300" kern="0" dirty="0" bmk="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1200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2.3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91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E36B1-7245-482D-985D-307E4044C5B2}"/>
              </a:ext>
            </a:extLst>
          </p:cNvPr>
          <p:cNvSpPr txBox="1"/>
          <p:nvPr/>
        </p:nvSpPr>
        <p:spPr>
          <a:xfrm>
            <a:off x="561487" y="1266570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5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  <a:defRPr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lvl="4"/>
            <a:r>
              <a:rPr lang="ko-KR" altLang="en-US" dirty="0"/>
              <a:t>새로운 개발자가 투입되어 본격적인 </a:t>
            </a:r>
            <a:r>
              <a:rPr lang="en-US" altLang="ko-KR" dirty="0"/>
              <a:t>PC</a:t>
            </a:r>
            <a:r>
              <a:rPr lang="ko-KR" altLang="en-US" dirty="0"/>
              <a:t>환경을 구축하기 전에 공용 파일서버 및 개발서버에 접속할 수 있도록 설정한다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개발 환경 구성을 위한 방화벽 허용을 신청한다</a:t>
            </a:r>
            <a:r>
              <a:rPr lang="en-US" altLang="ko-KR" dirty="0"/>
              <a:t>. </a:t>
            </a:r>
            <a:r>
              <a:rPr lang="ko-KR" altLang="en-US" dirty="0"/>
              <a:t>방화벽 신청은 솔루션 접근을 위한 포트 허용 신청서를 작성 후 사업단 관리 폴더에 업로드한다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619093-8D47-451E-BD4C-933FEECCE667}"/>
              </a:ext>
            </a:extLst>
          </p:cNvPr>
          <p:cNvSpPr/>
          <p:nvPr/>
        </p:nvSpPr>
        <p:spPr>
          <a:xfrm>
            <a:off x="704850" y="2694878"/>
            <a:ext cx="4068452" cy="368645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오른쪽 포트 허용 신청서 다운로드 경로의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침입차단시스템 포트 허용 신청서</a:t>
            </a:r>
            <a:r>
              <a:rPr lang="en-US" altLang="ko-KR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</a:t>
            </a:r>
            <a:r>
              <a:rPr lang="ko-KR" altLang="en-US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소속</a:t>
            </a:r>
            <a:r>
              <a:rPr lang="en-US" altLang="ko-KR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</a:t>
            </a:r>
            <a:r>
              <a:rPr lang="ko-KR" altLang="en-US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이름</a:t>
            </a:r>
            <a:r>
              <a:rPr lang="en-US" altLang="ko-KR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</a:t>
            </a:r>
            <a:r>
              <a:rPr lang="ko-KR" altLang="en-US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날짜</a:t>
            </a:r>
            <a:r>
              <a:rPr lang="en-US" altLang="ko-KR" sz="105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en-US" altLang="ko-KR" sz="105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hwp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파일을 로컬 복사 후 파란 글씨 부분 개인에 맞도록 수정</a:t>
            </a:r>
            <a:endParaRPr lang="en-US" altLang="ko-KR" sz="105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문서 수정 후 포트 허용 신청 업로드 경로에 해당 파일을 업로드 한다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0" lvl="4">
              <a:lnSpc>
                <a:spcPct val="150000"/>
              </a:lnSpc>
            </a:pP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 (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업로드 후 사업관리팀에서 매일 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15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 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분에 일괄 처리함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C74B51-49E8-4331-8194-6A1ABF648D68}"/>
              </a:ext>
            </a:extLst>
          </p:cNvPr>
          <p:cNvSpPr/>
          <p:nvPr/>
        </p:nvSpPr>
        <p:spPr>
          <a:xfrm>
            <a:off x="704850" y="2413439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솔루션 포트 허용 신청 가이드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7567A9F-CE23-444A-9A57-A1B19E9ADE51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환경 구성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 신청</a:t>
            </a:r>
            <a:endParaRPr lang="ko-KR" altLang="en-US" sz="1300" b="1" kern="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30BF267-9025-407E-8236-4D72C8A185EA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E82585A-CA32-491F-94A1-1415B36ED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27955"/>
              </p:ext>
            </p:extLst>
          </p:nvPr>
        </p:nvGraphicFramePr>
        <p:xfrm>
          <a:off x="5102466" y="2413439"/>
          <a:ext cx="4320480" cy="3403234"/>
        </p:xfrm>
        <a:graphic>
          <a:graphicData uri="http://schemas.openxmlformats.org/drawingml/2006/table">
            <a:tbl>
              <a:tblPr/>
              <a:tblGrid>
                <a:gridCol w="714630">
                  <a:extLst>
                    <a:ext uri="{9D8B030D-6E8A-4147-A177-3AD203B41FA5}">
                      <a16:colId xmlns:a16="http://schemas.microsoft.com/office/drawing/2014/main" val="2122844917"/>
                    </a:ext>
                  </a:extLst>
                </a:gridCol>
                <a:gridCol w="3605850">
                  <a:extLst>
                    <a:ext uri="{9D8B030D-6E8A-4147-A177-3AD203B41FA5}">
                      <a16:colId xmlns:a16="http://schemas.microsoft.com/office/drawing/2014/main" val="1590486659"/>
                    </a:ext>
                  </a:extLst>
                </a:gridCol>
              </a:tblGrid>
              <a:tr h="367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1" lang="ko-KR" altLang="en-US" sz="12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경로</a:t>
                      </a:r>
                      <a:endParaRPr kumimoji="1" lang="ko-KR" altLang="ko-KR" sz="120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54986"/>
                  </a:ext>
                </a:extLst>
              </a:tr>
              <a:tr h="1474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포트 허용 신청서</a:t>
                      </a:r>
                      <a:endParaRPr kumimoji="1" lang="en-US" altLang="ko-KR" sz="105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다운로드  경로</a:t>
                      </a:r>
                      <a:endParaRPr kumimoji="1" lang="en-US" altLang="ko-KR" sz="105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\\10.60.72.215\</a:t>
                      </a:r>
                      <a:r>
                        <a:rPr lang="en-US" altLang="ko-KR" sz="1050" b="1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lfm_01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\800 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업무간 공유공간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\14. 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개발 환경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\1.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포트허용신청서</a:t>
                      </a:r>
                      <a:endParaRPr kumimoji="1" lang="ko-KR" altLang="en-US" sz="105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6090"/>
                  </a:ext>
                </a:extLst>
              </a:tr>
              <a:tr h="1561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포트 허용 신청서 </a:t>
                      </a:r>
                      <a:endParaRPr kumimoji="1" lang="en-US" altLang="ko-KR" sz="105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업로드     경로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\\10.60.72.215\</a:t>
                      </a:r>
                      <a:r>
                        <a:rPr kumimoji="1" lang="en-US" altLang="ko-KR" sz="1050" b="1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lfm_01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\800 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업무간 공유공간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\★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신규 </a:t>
                      </a:r>
                      <a:r>
                        <a:rPr kumimoji="1" lang="ko-KR" altLang="en-US" sz="1050" b="1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투입자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 출입증 및 각종 신청서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_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양식★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\☆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출입증 및 각종 신청서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매일 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17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시 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분에 </a:t>
                      </a:r>
                      <a:r>
                        <a:rPr kumimoji="1" lang="en-US" altLang="ko-KR" sz="1050" b="1" kern="1200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KLID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신청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제출 폴더☆</a:t>
                      </a:r>
                      <a:r>
                        <a:rPr kumimoji="1" lang="en-US" altLang="ko-KR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\05 </a:t>
                      </a:r>
                      <a:r>
                        <a:rPr kumimoji="1" lang="ko-KR" altLang="en-US" sz="105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침입차단시스템 포트 허용 신청</a:t>
                      </a:r>
                      <a:endParaRPr kumimoji="1" lang="ko-KR" altLang="en-US" sz="105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8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33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E36B1-7245-482D-985D-307E4044C5B2}"/>
              </a:ext>
            </a:extLst>
          </p:cNvPr>
          <p:cNvSpPr txBox="1"/>
          <p:nvPr/>
        </p:nvSpPr>
        <p:spPr>
          <a:xfrm>
            <a:off x="561487" y="1266570"/>
            <a:ext cx="881541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5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  <a:defRPr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lvl="4"/>
            <a:r>
              <a:rPr lang="ko-KR" altLang="en-US" dirty="0"/>
              <a:t>개발자 개발 환경은 어플리케이션 </a:t>
            </a:r>
            <a:r>
              <a:rPr lang="ko-KR" altLang="en-US" dirty="0" err="1"/>
              <a:t>아키텍트</a:t>
            </a:r>
            <a:r>
              <a:rPr lang="ko-KR" altLang="en-US" dirty="0"/>
              <a:t> 담당자가 배포하는 개발환경 파일 </a:t>
            </a:r>
            <a:r>
              <a:rPr lang="en-US" altLang="ko-KR" dirty="0"/>
              <a:t>(ZIP </a:t>
            </a:r>
            <a:r>
              <a:rPr lang="ko-KR" altLang="en-US" dirty="0"/>
              <a:t>압축파일</a:t>
            </a:r>
            <a:r>
              <a:rPr lang="en-US" altLang="ko-KR" dirty="0"/>
              <a:t>)</a:t>
            </a:r>
            <a:r>
              <a:rPr lang="ko-KR" altLang="en-US" dirty="0"/>
              <a:t>을 로컬에 풀어놓는 것으로 기본적인 설치가 완료된다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543F08-6220-4400-A587-E664E02E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66" y="3826815"/>
            <a:ext cx="4308234" cy="235108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5619093-8D47-451E-BD4C-933FEECCE667}"/>
              </a:ext>
            </a:extLst>
          </p:cNvPr>
          <p:cNvSpPr/>
          <p:nvPr/>
        </p:nvSpPr>
        <p:spPr>
          <a:xfrm>
            <a:off x="705647" y="2682934"/>
            <a:ext cx="4068452" cy="369839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우측의 개발 툴 다운로드 경로에서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nglfm.zip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파일을 자신의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C: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드라이브 바로 아래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(C:\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풀어 놓는다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압축 해제 후 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C:\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nglfm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\eclipse\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eclipse.exe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파일을 실행한다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다음과 같이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eclipse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정상적으로 실행 되면  정상 설치가 된 것이다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C74B51-49E8-4331-8194-6A1ABF648D68}"/>
              </a:ext>
            </a:extLst>
          </p:cNvPr>
          <p:cNvSpPr/>
          <p:nvPr/>
        </p:nvSpPr>
        <p:spPr>
          <a:xfrm>
            <a:off x="705647" y="2401495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가이드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4B9F657-0AE1-45FE-8F0D-98A7A3AB1DE7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환경 구성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개발툴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D7FAC50-2980-4925-A6E4-28AB5A8840D6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36DDCCA-8EAF-409C-A83D-37A13BF2A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10037"/>
              </p:ext>
            </p:extLst>
          </p:nvPr>
        </p:nvGraphicFramePr>
        <p:xfrm>
          <a:off x="5102466" y="2413439"/>
          <a:ext cx="4320480" cy="1188133"/>
        </p:xfrm>
        <a:graphic>
          <a:graphicData uri="http://schemas.openxmlformats.org/drawingml/2006/table">
            <a:tbl>
              <a:tblPr/>
              <a:tblGrid>
                <a:gridCol w="714630">
                  <a:extLst>
                    <a:ext uri="{9D8B030D-6E8A-4147-A177-3AD203B41FA5}">
                      <a16:colId xmlns:a16="http://schemas.microsoft.com/office/drawing/2014/main" val="2122844917"/>
                    </a:ext>
                  </a:extLst>
                </a:gridCol>
                <a:gridCol w="3605850">
                  <a:extLst>
                    <a:ext uri="{9D8B030D-6E8A-4147-A177-3AD203B41FA5}">
                      <a16:colId xmlns:a16="http://schemas.microsoft.com/office/drawing/2014/main" val="1590486659"/>
                    </a:ext>
                  </a:extLst>
                </a:gridCol>
              </a:tblGrid>
              <a:tr h="237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1" lang="ko-KR" altLang="en-US" sz="12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경로</a:t>
                      </a:r>
                      <a:endParaRPr kumimoji="1" lang="ko-KR" altLang="ko-KR" sz="120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54986"/>
                  </a:ext>
                </a:extLst>
              </a:tr>
              <a:tr h="897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개발 툴</a:t>
                      </a:r>
                      <a:endParaRPr kumimoji="1" lang="en-US" altLang="ko-KR" sz="105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다운로드 경로</a:t>
                      </a:r>
                      <a:endParaRPr kumimoji="1" lang="en-US" altLang="ko-KR" sz="105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\\10.60.72.215\</a:t>
                      </a:r>
                      <a:r>
                        <a:rPr lang="en-US" altLang="ko-KR" sz="1050" b="1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lfm_01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\800 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업무간 공유공간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\14. 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개발 환경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\2.</a:t>
                      </a:r>
                      <a:r>
                        <a:rPr lang="ko-KR" altLang="en-US" sz="1050" b="1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개발툴</a:t>
                      </a:r>
                      <a:endParaRPr kumimoji="1" lang="ko-KR" altLang="en-US" sz="105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6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E36B1-7245-482D-985D-307E4044C5B2}"/>
              </a:ext>
            </a:extLst>
          </p:cNvPr>
          <p:cNvSpPr txBox="1"/>
          <p:nvPr/>
        </p:nvSpPr>
        <p:spPr>
          <a:xfrm>
            <a:off x="561487" y="1266570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5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  <a:defRPr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lvl="4"/>
            <a:r>
              <a:rPr lang="ko-KR" altLang="en-US" dirty="0"/>
              <a:t>새로 투입된 개발자는 형상관리 솔루션을 통한 계정 관리를 위하여 형상관리 계정 신청을 해야 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개발 환경 구성을 위한 방화벽 허용을 신청한다</a:t>
            </a:r>
            <a:r>
              <a:rPr lang="en-US" altLang="ko-KR" dirty="0"/>
              <a:t>. </a:t>
            </a:r>
            <a:r>
              <a:rPr lang="ko-KR" altLang="en-US" dirty="0"/>
              <a:t>방화벽 신청은 </a:t>
            </a:r>
            <a:r>
              <a:rPr lang="en-US" altLang="ko-KR" dirty="0"/>
              <a:t>DB </a:t>
            </a:r>
            <a:r>
              <a:rPr lang="ko-KR" altLang="en-US" dirty="0"/>
              <a:t>접근 허용</a:t>
            </a:r>
            <a:r>
              <a:rPr lang="en-US" altLang="ko-KR" dirty="0"/>
              <a:t>, </a:t>
            </a:r>
            <a:r>
              <a:rPr lang="ko-KR" altLang="en-US" dirty="0"/>
              <a:t>솔루션 포트 허용 두가지 문서를 작성 후 사업단 관리 폴더에 각 각 업로드한다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619093-8D47-451E-BD4C-933FEECCE667}"/>
              </a:ext>
            </a:extLst>
          </p:cNvPr>
          <p:cNvSpPr/>
          <p:nvPr/>
        </p:nvSpPr>
        <p:spPr>
          <a:xfrm>
            <a:off x="705647" y="2682934"/>
            <a:ext cx="4068452" cy="369839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228600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우측의 형상관리 계정 신청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경로에서 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형상관리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계정신청서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.xlsx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파일을 열어 계정 신청을 작성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-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업무가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경우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행 추가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계정의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보안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(nProtect)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신청한다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lvl="4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패스워드 변경 작업 후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계정생성 확인 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계정신청서에 계정생성날짜 업데이트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“http://172.17.115.249:8080/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deveye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”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접속하여 패스워드를 변경 후 사용하도록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 패스워드는 아이디와 동일하다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방화벽 오픈 후 접속 가능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C74B51-49E8-4331-8194-6A1ABF648D68}"/>
              </a:ext>
            </a:extLst>
          </p:cNvPr>
          <p:cNvSpPr/>
          <p:nvPr/>
        </p:nvSpPr>
        <p:spPr>
          <a:xfrm>
            <a:off x="705647" y="2401495"/>
            <a:ext cx="4068452" cy="281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bmk="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 계정 신청 가이드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7567A9F-CE23-444A-9A57-A1B19E9ADE51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환경 구성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 계정 신청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0D872D-42AB-4C20-9053-7A636057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72"/>
              </p:ext>
            </p:extLst>
          </p:nvPr>
        </p:nvGraphicFramePr>
        <p:xfrm>
          <a:off x="5135159" y="3717032"/>
          <a:ext cx="4241746" cy="2606040"/>
        </p:xfrm>
        <a:graphic>
          <a:graphicData uri="http://schemas.openxmlformats.org/drawingml/2006/table">
            <a:tbl>
              <a:tblPr/>
              <a:tblGrid>
                <a:gridCol w="1143371">
                  <a:extLst>
                    <a:ext uri="{9D8B030D-6E8A-4147-A177-3AD203B41FA5}">
                      <a16:colId xmlns:a16="http://schemas.microsoft.com/office/drawing/2014/main" val="1378557258"/>
                    </a:ext>
                  </a:extLst>
                </a:gridCol>
                <a:gridCol w="1262934">
                  <a:extLst>
                    <a:ext uri="{9D8B030D-6E8A-4147-A177-3AD203B41FA5}">
                      <a16:colId xmlns:a16="http://schemas.microsoft.com/office/drawing/2014/main" val="122967936"/>
                    </a:ext>
                  </a:extLst>
                </a:gridCol>
                <a:gridCol w="1835441">
                  <a:extLst>
                    <a:ext uri="{9D8B030D-6E8A-4147-A177-3AD203B41FA5}">
                      <a16:colId xmlns:a16="http://schemas.microsoft.com/office/drawing/2014/main" val="2226524910"/>
                    </a:ext>
                  </a:extLst>
                </a:gridCol>
              </a:tblGrid>
              <a:tr h="1211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76070"/>
                  </a:ext>
                </a:extLst>
              </a:tr>
              <a:tr h="15240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지방재정관리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2656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지방예산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13378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2916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40712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지방회계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65288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자금운영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854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재정운영모니터링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57879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2014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결산관리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19881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099770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지방보조금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지방보조사업모니터링</a:t>
                      </a:r>
                      <a:endParaRPr lang="ko-KR" alt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9313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지방보조금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469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지방보조금포털</a:t>
                      </a:r>
                      <a:endParaRPr lang="ko-KR" alt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56936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지방재정</a:t>
                      </a:r>
                      <a:r>
                        <a:rPr lang="en-US" altLang="ko-KR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LF</a:t>
                      </a:r>
                      <a:endParaRPr lang="en-US" sz="1000" b="0" i="0" u="none" strike="noStrike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지방재정</a:t>
                      </a:r>
                      <a:r>
                        <a:rPr lang="en-US" altLang="ko-KR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7006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주민참여예산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주민참여예산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1915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온라인대금청구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온라인대금청구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01464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8E1633-DB2F-4C85-9AAE-37E64BC1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04653"/>
              </p:ext>
            </p:extLst>
          </p:nvPr>
        </p:nvGraphicFramePr>
        <p:xfrm>
          <a:off x="1064568" y="3760363"/>
          <a:ext cx="2403009" cy="353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109">
                  <a:extLst>
                    <a:ext uri="{9D8B030D-6E8A-4147-A177-3AD203B41FA5}">
                      <a16:colId xmlns:a16="http://schemas.microsoft.com/office/drawing/2014/main" val="4227691498"/>
                    </a:ext>
                  </a:extLst>
                </a:gridCol>
                <a:gridCol w="426109">
                  <a:extLst>
                    <a:ext uri="{9D8B030D-6E8A-4147-A177-3AD203B41FA5}">
                      <a16:colId xmlns:a16="http://schemas.microsoft.com/office/drawing/2014/main" val="822162570"/>
                    </a:ext>
                  </a:extLst>
                </a:gridCol>
                <a:gridCol w="763214">
                  <a:extLst>
                    <a:ext uri="{9D8B030D-6E8A-4147-A177-3AD203B41FA5}">
                      <a16:colId xmlns:a16="http://schemas.microsoft.com/office/drawing/2014/main" val="1756230419"/>
                    </a:ext>
                  </a:extLst>
                </a:gridCol>
                <a:gridCol w="787577">
                  <a:extLst>
                    <a:ext uri="{9D8B030D-6E8A-4147-A177-3AD203B41FA5}">
                      <a16:colId xmlns:a16="http://schemas.microsoft.com/office/drawing/2014/main" val="27291464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99957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1000" b="0" i="0" u="none" strike="noStrike" kern="1200" spc="-50" baseline="0" dirty="0">
                        <a:ln>
                          <a:solidFill>
                            <a:schemeClr val="tx1">
                              <a:lumMod val="50000"/>
                              <a:lumOff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spc="-50" baseline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35597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E2DA28B4-CE33-4CB3-B039-D534A1F93CBD}"/>
              </a:ext>
            </a:extLst>
          </p:cNvPr>
          <p:cNvSpPr txBox="1">
            <a:spLocks/>
          </p:cNvSpPr>
          <p:nvPr/>
        </p:nvSpPr>
        <p:spPr>
          <a:xfrm>
            <a:off x="7432743" y="558475"/>
            <a:ext cx="1977957" cy="38260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투입 시 </a:t>
            </a:r>
            <a:r>
              <a:rPr lang="ko-KR" altLang="en-US" sz="1300" b="1" kern="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ko-KR" altLang="en-US" sz="13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D78F55-718A-4A53-8E40-1977CDB4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1449"/>
              </p:ext>
            </p:extLst>
          </p:nvPr>
        </p:nvGraphicFramePr>
        <p:xfrm>
          <a:off x="5102466" y="2413439"/>
          <a:ext cx="4274439" cy="1188133"/>
        </p:xfrm>
        <a:graphic>
          <a:graphicData uri="http://schemas.openxmlformats.org/drawingml/2006/table">
            <a:tbl>
              <a:tblPr/>
              <a:tblGrid>
                <a:gridCol w="707015">
                  <a:extLst>
                    <a:ext uri="{9D8B030D-6E8A-4147-A177-3AD203B41FA5}">
                      <a16:colId xmlns:a16="http://schemas.microsoft.com/office/drawing/2014/main" val="2122844917"/>
                    </a:ext>
                  </a:extLst>
                </a:gridCol>
                <a:gridCol w="3567424">
                  <a:extLst>
                    <a:ext uri="{9D8B030D-6E8A-4147-A177-3AD203B41FA5}">
                      <a16:colId xmlns:a16="http://schemas.microsoft.com/office/drawing/2014/main" val="1590486659"/>
                    </a:ext>
                  </a:extLst>
                </a:gridCol>
              </a:tblGrid>
              <a:tr h="237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1" lang="ko-KR" altLang="en-US" sz="1200" b="1" kern="1200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경로</a:t>
                      </a:r>
                      <a:endParaRPr kumimoji="1" lang="ko-KR" altLang="ko-KR" sz="120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54986"/>
                  </a:ext>
                </a:extLst>
              </a:tr>
              <a:tr h="897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kern="1200" spc="-50" noProof="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형상관리 계정      신청서   경로</a:t>
                      </a:r>
                      <a:endParaRPr kumimoji="1" lang="en-US" altLang="ko-KR" sz="1050" b="1" kern="1200" spc="-50" noProof="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54000" marR="54000" marT="54000" marB="5400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\\10.60.72.215\</a:t>
                      </a:r>
                      <a:r>
                        <a:rPr lang="en-US" altLang="ko-KR" sz="1050" b="1" spc="-50" dirty="0" err="1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lfm_01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\800 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업무간 공유공간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\14. 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개발 환경</a:t>
                      </a:r>
                      <a:r>
                        <a:rPr lang="en-US" altLang="ko-KR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\3.</a:t>
                      </a:r>
                      <a:r>
                        <a:rPr lang="ko-KR" altLang="en-US" sz="1050" b="1" spc="-50" dirty="0" bmk="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형상관리계정신청서</a:t>
                      </a:r>
                      <a:endParaRPr kumimoji="1" lang="ko-KR" altLang="en-US" sz="1050" b="1" kern="1200" spc="-50" dirty="0" bmk="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577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39098</TotalTime>
  <Words>3144</Words>
  <Application>Microsoft Office PowerPoint</Application>
  <PresentationFormat>A4 용지(210x297mm)</PresentationFormat>
  <Paragraphs>554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돋움</vt:lpstr>
      <vt:lpstr>맑은 고딕</vt:lpstr>
      <vt:lpstr>바탕체</vt:lpstr>
      <vt:lpstr>Arial</vt:lpstr>
      <vt:lpstr>Times New Roman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1. 개요 1.1 목적</vt:lpstr>
      <vt:lpstr>PowerPoint 프레젠테이션</vt:lpstr>
      <vt:lpstr>PowerPoint 프레젠테이션</vt:lpstr>
      <vt:lpstr>PowerPoint 프레젠테이션</vt:lpstr>
      <vt:lpstr>PowerPoint 프레젠테이션</vt:lpstr>
      <vt:lpstr>4. 개발 환경 구성 4.1 개발 환경 구성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VISIONP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산출물명</dc:title>
  <dc:subject>차세대 지방재정관리시스템 구축(통합사업)</dc:subject>
  <dc:creator>LG CNS</dc:creator>
  <cp:keywords>XXX-XX-XXX</cp:keywords>
  <dc:description>표준 문서 양식입니다._x000d_
가능한 표준을 준수 해주시기 바랍니다._x000d_
특히, 머릿글, 바닥글에 이미지를 넣지 마시기 바랍니다. 문서가 깨지는 경우가 종종 발생합니다.</dc:description>
  <cp:lastModifiedBy>LGCNS</cp:lastModifiedBy>
  <cp:revision>6310</cp:revision>
  <cp:lastPrinted>2021-05-25T08:50:35Z</cp:lastPrinted>
  <dcterms:created xsi:type="dcterms:W3CDTF">1997-09-19T06:58:14Z</dcterms:created>
  <dcterms:modified xsi:type="dcterms:W3CDTF">2021-08-25T01:33:47Z</dcterms:modified>
  <cp:category>Ver.1.0</cp:category>
</cp:coreProperties>
</file>