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1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33" r:id="rId2"/>
    <p:sldId id="336" r:id="rId3"/>
    <p:sldId id="444" r:id="rId4"/>
    <p:sldId id="341" r:id="rId5"/>
    <p:sldId id="2642" r:id="rId6"/>
    <p:sldId id="511" r:id="rId7"/>
    <p:sldId id="2644" r:id="rId8"/>
    <p:sldId id="2643" r:id="rId9"/>
  </p:sldIdLst>
  <p:sldSz cx="9906000" cy="6858000" type="A4"/>
  <p:notesSz cx="6807200" cy="9939338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3" pos="3120">
          <p15:clr>
            <a:srgbClr val="A4A3A4"/>
          </p15:clr>
        </p15:guide>
        <p15:guide id="7" pos="398" userDrawn="1">
          <p15:clr>
            <a:srgbClr val="A4A3A4"/>
          </p15:clr>
        </p15:guide>
        <p15:guide id="9" pos="5932" userDrawn="1">
          <p15:clr>
            <a:srgbClr val="A4A3A4"/>
          </p15:clr>
        </p15:guide>
        <p15:guide id="10" pos="535" userDrawn="1">
          <p15:clr>
            <a:srgbClr val="A4A3A4"/>
          </p15:clr>
        </p15:guide>
        <p15:guide id="11" orient="horz" pos="799" userDrawn="1">
          <p15:clr>
            <a:srgbClr val="A4A3A4"/>
          </p15:clr>
        </p15:guide>
        <p15:guide id="12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3" userDrawn="1">
          <p15:clr>
            <a:srgbClr val="A4A3A4"/>
          </p15:clr>
        </p15:guide>
        <p15:guide id="2" pos="318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CC0099"/>
    <a:srgbClr val="DDDDDD"/>
    <a:srgbClr val="00FF99"/>
    <a:srgbClr val="EAEAEA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0" autoAdjust="0"/>
  </p:normalViewPr>
  <p:slideViewPr>
    <p:cSldViewPr>
      <p:cViewPr varScale="1">
        <p:scale>
          <a:sx n="111" d="100"/>
          <a:sy n="111" d="100"/>
        </p:scale>
        <p:origin x="1668" y="96"/>
      </p:cViewPr>
      <p:guideLst>
        <p:guide orient="horz" pos="527"/>
        <p:guide orient="horz" pos="4020"/>
        <p:guide pos="3120"/>
        <p:guide pos="398"/>
        <p:guide pos="5932"/>
        <p:guide pos="535"/>
        <p:guide orient="horz" pos="799"/>
        <p:guide orient="horz" pos="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84"/>
      </p:cViewPr>
      <p:guideLst>
        <p:guide orient="horz" pos="2183"/>
        <p:guide pos="3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9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6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9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6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B02B4F16-0028-4859-A0D9-964DE5E125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9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6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52475"/>
            <a:ext cx="5364163" cy="371316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38" y="4720871"/>
            <a:ext cx="4993329" cy="44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2" tIns="46867" rIns="93732" bIns="468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9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6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66C0D4BA-54F9-43B8-88E3-97BBF29F4A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457200" y="2774578"/>
            <a:ext cx="9112250" cy="6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40"/>
          <p:cNvSpPr>
            <a:spLocks noChangeArrowheads="1"/>
          </p:cNvSpPr>
          <p:nvPr userDrawn="1"/>
        </p:nvSpPr>
        <p:spPr bwMode="auto">
          <a:xfrm>
            <a:off x="3200400" y="1379049"/>
            <a:ext cx="6419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latinLnBrk="1">
              <a:tabLst>
                <a:tab pos="5588000" algn="r"/>
              </a:tabLst>
              <a:defRPr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차세대 지방재정관리시스템 구축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통합사업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algn="r" latinLnBrk="1">
              <a:tabLst>
                <a:tab pos="5588000" algn="r"/>
              </a:tabLst>
              <a:defRPr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46352-749F-4299-AAD5-8794012921B1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48" y="4869160"/>
            <a:ext cx="2471420" cy="5861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D064E-3B2F-4581-83AB-BF989B2F2041}"/>
              </a:ext>
            </a:extLst>
          </p:cNvPr>
          <p:cNvSpPr/>
          <p:nvPr userDrawn="1"/>
        </p:nvSpPr>
        <p:spPr>
          <a:xfrm>
            <a:off x="38168" y="6309320"/>
            <a:ext cx="9826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LG CNS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컨소시엄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LG CNS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컨소시엄의 사전 승인 없이 본 내용의 전부 또는 일부에 대한 복사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금합니다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C5F6F-F467-4D08-BEBA-AA3BFA19A3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2" t="36022" r="5659" b="35653"/>
          <a:stretch/>
        </p:blipFill>
        <p:spPr>
          <a:xfrm>
            <a:off x="560512" y="476672"/>
            <a:ext cx="4536504" cy="5993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Text Box 195"/>
          <p:cNvSpPr txBox="1">
            <a:spLocks noChangeArrowheads="1"/>
          </p:cNvSpPr>
          <p:nvPr userDrawn="1"/>
        </p:nvSpPr>
        <p:spPr bwMode="auto">
          <a:xfrm>
            <a:off x="4791242" y="6553026"/>
            <a:ext cx="4251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1221" name="Line 197"/>
          <p:cNvSpPr>
            <a:spLocks noChangeShapeType="1"/>
          </p:cNvSpPr>
          <p:nvPr userDrawn="1"/>
        </p:nvSpPr>
        <p:spPr bwMode="auto">
          <a:xfrm>
            <a:off x="403225" y="6525344"/>
            <a:ext cx="898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22" name="Line 198"/>
          <p:cNvSpPr>
            <a:spLocks noChangeShapeType="1"/>
          </p:cNvSpPr>
          <p:nvPr userDrawn="1"/>
        </p:nvSpPr>
        <p:spPr bwMode="auto">
          <a:xfrm>
            <a:off x="415925" y="459088"/>
            <a:ext cx="9036050" cy="0"/>
          </a:xfrm>
          <a:prstGeom prst="line">
            <a:avLst/>
          </a:prstGeom>
          <a:noFill/>
          <a:ln w="34925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23" name="Text Box 199"/>
          <p:cNvSpPr txBox="1">
            <a:spLocks noChangeArrowheads="1"/>
          </p:cNvSpPr>
          <p:nvPr userDrawn="1"/>
        </p:nvSpPr>
        <p:spPr bwMode="auto">
          <a:xfrm>
            <a:off x="344488" y="188913"/>
            <a:ext cx="2675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지방재정관리시스템 구축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통합사업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4" name="Text Box 200"/>
          <p:cNvSpPr txBox="1">
            <a:spLocks noChangeArrowheads="1"/>
          </p:cNvSpPr>
          <p:nvPr userDrawn="1"/>
        </p:nvSpPr>
        <p:spPr bwMode="auto">
          <a:xfrm>
            <a:off x="8166694" y="188913"/>
            <a:ext cx="13003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교육 계획서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ChangeArrowheads="1"/>
          </p:cNvSpPr>
          <p:nvPr/>
        </p:nvSpPr>
        <p:spPr bwMode="auto">
          <a:xfrm>
            <a:off x="5169024" y="2776587"/>
            <a:ext cx="44450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Ver.1.0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0" hangingPunct="0">
              <a:tabLst>
                <a:tab pos="5588000" algn="r"/>
              </a:tabLst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2837499" y="2247949"/>
            <a:ext cx="67954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</a:t>
            </a: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</a:rPr>
              <a:t>지방재정관리 개발자 교육 계획서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2"/>
          <p:cNvSpPr>
            <a:spLocks noChangeArrowheads="1"/>
          </p:cNvSpPr>
          <p:nvPr/>
        </p:nvSpPr>
        <p:spPr bwMode="auto">
          <a:xfrm>
            <a:off x="515796" y="695911"/>
            <a:ext cx="88661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6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력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938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45009"/>
              </p:ext>
            </p:extLst>
          </p:nvPr>
        </p:nvGraphicFramePr>
        <p:xfrm>
          <a:off x="427978" y="1268352"/>
          <a:ext cx="8963056" cy="5184000"/>
        </p:xfrm>
        <a:graphic>
          <a:graphicData uri="http://schemas.openxmlformats.org/drawingml/2006/table">
            <a:tbl>
              <a:tblPr/>
              <a:tblGrid>
                <a:gridCol w="85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32">
                  <a:extLst>
                    <a:ext uri="{9D8B030D-6E8A-4147-A177-3AD203B41FA5}">
                      <a16:colId xmlns:a16="http://schemas.microsoft.com/office/drawing/2014/main" val="4120662643"/>
                    </a:ext>
                  </a:extLst>
                </a:gridCol>
                <a:gridCol w="1013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 내용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변경일자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최초 작성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2021-08-05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사성진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ChangeArrowheads="1"/>
          </p:cNvSpPr>
          <p:nvPr/>
        </p:nvSpPr>
        <p:spPr bwMode="gray">
          <a:xfrm>
            <a:off x="713368" y="1748982"/>
            <a:ext cx="8433266" cy="404813"/>
          </a:xfrm>
          <a:prstGeom prst="rect">
            <a:avLst/>
          </a:prstGeom>
          <a:solidFill>
            <a:srgbClr val="EAEAEA"/>
          </a:solidFill>
          <a:ln w="12700">
            <a:solidFill>
              <a:srgbClr val="003399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66">
                <a:alpha val="50000"/>
              </a:srgb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gray">
          <a:xfrm>
            <a:off x="920552" y="1649413"/>
            <a:ext cx="5467370" cy="45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1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ts val="1600"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교육 계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획서</a:t>
            </a:r>
            <a:endParaRPr kumimoji="1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70466" y="714182"/>
            <a:ext cx="1365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u="heavy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  차</a:t>
            </a:r>
            <a:endParaRPr lang="ko-KR" altLang="en-US" u="heavy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03B8C1-CFA3-4A65-AD8A-A52A584572F2}"/>
              </a:ext>
            </a:extLst>
          </p:cNvPr>
          <p:cNvSpPr/>
          <p:nvPr/>
        </p:nvSpPr>
        <p:spPr>
          <a:xfrm>
            <a:off x="704528" y="2204864"/>
            <a:ext cx="4500000" cy="2609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200000"/>
              </a:lnSpc>
              <a:buClr>
                <a:schemeClr val="tx1"/>
              </a:buClr>
              <a:buSzPts val="1600"/>
              <a:buFont typeface="+mj-lt"/>
              <a:buAutoNum type="arabicPeriod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교육 계획서 개요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 latinLnBrk="1">
              <a:lnSpc>
                <a:spcPct val="200000"/>
              </a:lnSpc>
              <a:buClr>
                <a:schemeClr val="tx1"/>
              </a:buClr>
              <a:buSzPts val="1600"/>
              <a:buFont typeface="+mj-lt"/>
              <a:buAutoNum type="arabicPeriod" startAt="2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교육 일정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0" indent="-342900" latinLnBrk="1">
              <a:lnSpc>
                <a:spcPct val="200000"/>
              </a:lnSpc>
              <a:buClr>
                <a:schemeClr val="tx1"/>
              </a:buClr>
              <a:buSzPts val="1600"/>
              <a:buFont typeface="+mj-lt"/>
              <a:buAutoNum type="arabicPeriod" startAt="2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교육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 Table</a:t>
            </a:r>
          </a:p>
          <a:p>
            <a:pPr marL="342900" lvl="0" indent="-342900" latinLnBrk="1">
              <a:lnSpc>
                <a:spcPct val="200000"/>
              </a:lnSpc>
              <a:buClr>
                <a:schemeClr val="tx1"/>
              </a:buClr>
              <a:buSzPts val="1600"/>
              <a:buFont typeface="+mj-lt"/>
              <a:buAutoNum type="arabicPeriod" startAt="2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교육 자료 명세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77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8FD1FE6B-2B95-4DD5-8390-CB0909893ADD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kern="0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교육 계획서</a:t>
            </a:r>
            <a:r>
              <a:rPr lang="ko-KR" altLang="en-US" sz="1300" b="1" kern="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 개요</a:t>
            </a:r>
            <a:br>
              <a:rPr lang="en-US" altLang="ko-KR" sz="1300" kern="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kern="12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 </a:t>
            </a:r>
            <a:r>
              <a:rPr lang="ko-KR" altLang="en-US" sz="1200" b="1" kern="12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목적</a:t>
            </a:r>
            <a:endParaRPr lang="ko-KR" altLang="en-US" sz="1200" kern="0" spc="-50" dirty="0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027FD4A-9F7A-4C13-A111-25D9A31E7146}"/>
              </a:ext>
            </a:extLst>
          </p:cNvPr>
          <p:cNvSpPr txBox="1">
            <a:spLocks/>
          </p:cNvSpPr>
          <p:nvPr/>
        </p:nvSpPr>
        <p:spPr>
          <a:xfrm>
            <a:off x="309530" y="2231350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4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1200" cap="none" spc="-50" normalizeH="0" baseline="0" noProof="0" dirty="0" bmk="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1.2 </a:t>
            </a:r>
            <a:r>
              <a:rPr lang="ko-KR" altLang="en-US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범위</a:t>
            </a:r>
            <a:endParaRPr kumimoji="1" lang="ko-KR" altLang="en-US" b="0" i="0" u="none" strike="noStrike" kern="0" cap="none" spc="-50" normalizeH="0" baseline="0" noProof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BFB12-64D8-472F-A757-6AE481B3036A}"/>
              </a:ext>
            </a:extLst>
          </p:cNvPr>
          <p:cNvSpPr txBox="1"/>
          <p:nvPr/>
        </p:nvSpPr>
        <p:spPr>
          <a:xfrm>
            <a:off x="588107" y="1277361"/>
            <a:ext cx="8822593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 교육에 대한 일정과 상세 교육 내용을 공유</a:t>
            </a: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차세대 지방재정관리 프로젝트의 본 공정에 투입된 개발자들에게 개발에 차질이 없도록 교육을 수행</a:t>
            </a: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 대상자들의 누락없이 전체 개발자를 대상으로 교육을 진행</a:t>
            </a: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FAC4C-1486-4272-821C-7DA3DDC1DD37}"/>
              </a:ext>
            </a:extLst>
          </p:cNvPr>
          <p:cNvSpPr txBox="1"/>
          <p:nvPr/>
        </p:nvSpPr>
        <p:spPr>
          <a:xfrm>
            <a:off x="605448" y="2565852"/>
            <a:ext cx="88225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차세대 지방재정 관리시스템에 투입되는 개발자들을 대상으로 교육 일정과 상세 교육 내용</a:t>
            </a: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3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197A29-389D-48DB-B869-41A92C807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36999"/>
              </p:ext>
            </p:extLst>
          </p:nvPr>
        </p:nvGraphicFramePr>
        <p:xfrm>
          <a:off x="415925" y="1684414"/>
          <a:ext cx="5905227" cy="462490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1652496245"/>
                    </a:ext>
                  </a:extLst>
                </a:gridCol>
                <a:gridCol w="516890">
                  <a:extLst>
                    <a:ext uri="{9D8B030D-6E8A-4147-A177-3AD203B41FA5}">
                      <a16:colId xmlns:a16="http://schemas.microsoft.com/office/drawing/2014/main" val="566751625"/>
                    </a:ext>
                  </a:extLst>
                </a:gridCol>
                <a:gridCol w="400748">
                  <a:extLst>
                    <a:ext uri="{9D8B030D-6E8A-4147-A177-3AD203B41FA5}">
                      <a16:colId xmlns:a16="http://schemas.microsoft.com/office/drawing/2014/main" val="1145419840"/>
                    </a:ext>
                  </a:extLst>
                </a:gridCol>
                <a:gridCol w="400748">
                  <a:extLst>
                    <a:ext uri="{9D8B030D-6E8A-4147-A177-3AD203B41FA5}">
                      <a16:colId xmlns:a16="http://schemas.microsoft.com/office/drawing/2014/main" val="2089265678"/>
                    </a:ext>
                  </a:extLst>
                </a:gridCol>
                <a:gridCol w="469227">
                  <a:extLst>
                    <a:ext uri="{9D8B030D-6E8A-4147-A177-3AD203B41FA5}">
                      <a16:colId xmlns:a16="http://schemas.microsoft.com/office/drawing/2014/main" val="4265485462"/>
                    </a:ext>
                  </a:extLst>
                </a:gridCol>
                <a:gridCol w="469227">
                  <a:extLst>
                    <a:ext uri="{9D8B030D-6E8A-4147-A177-3AD203B41FA5}">
                      <a16:colId xmlns:a16="http://schemas.microsoft.com/office/drawing/2014/main" val="362837346"/>
                    </a:ext>
                  </a:extLst>
                </a:gridCol>
                <a:gridCol w="469227">
                  <a:extLst>
                    <a:ext uri="{9D8B030D-6E8A-4147-A177-3AD203B41FA5}">
                      <a16:colId xmlns:a16="http://schemas.microsoft.com/office/drawing/2014/main" val="1707542874"/>
                    </a:ext>
                  </a:extLst>
                </a:gridCol>
                <a:gridCol w="400748">
                  <a:extLst>
                    <a:ext uri="{9D8B030D-6E8A-4147-A177-3AD203B41FA5}">
                      <a16:colId xmlns:a16="http://schemas.microsoft.com/office/drawing/2014/main" val="4129154431"/>
                    </a:ext>
                  </a:extLst>
                </a:gridCol>
                <a:gridCol w="40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748">
                  <a:extLst>
                    <a:ext uri="{9D8B030D-6E8A-4147-A177-3AD203B41FA5}">
                      <a16:colId xmlns:a16="http://schemas.microsoft.com/office/drawing/2014/main" val="3928969742"/>
                    </a:ext>
                  </a:extLst>
                </a:gridCol>
                <a:gridCol w="400748">
                  <a:extLst>
                    <a:ext uri="{9D8B030D-6E8A-4147-A177-3AD203B41FA5}">
                      <a16:colId xmlns:a16="http://schemas.microsoft.com/office/drawing/2014/main" val="2626137167"/>
                    </a:ext>
                  </a:extLst>
                </a:gridCol>
                <a:gridCol w="542388">
                  <a:extLst>
                    <a:ext uri="{9D8B030D-6E8A-4147-A177-3AD203B41FA5}">
                      <a16:colId xmlns:a16="http://schemas.microsoft.com/office/drawing/2014/main" val="3526505583"/>
                    </a:ext>
                  </a:extLst>
                </a:gridCol>
              </a:tblGrid>
              <a:tr h="166170">
                <a:tc rowSpan="2" gridSpan="2">
                  <a:txBody>
                    <a:bodyPr/>
                    <a:lstStyle/>
                    <a:p>
                      <a:pPr indent="12446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총원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914994"/>
                  </a:ext>
                </a:extLst>
              </a:tr>
              <a:tr h="166170">
                <a:tc gridSpan="2" vMerge="1">
                  <a:txBody>
                    <a:bodyPr/>
                    <a:lstStyle/>
                    <a:p>
                      <a:pPr indent="12446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56">
                <a:tc rowSpan="10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예산팀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497214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회계팀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402583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자산팀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93626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결산팀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605320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634624"/>
                  </a:ext>
                </a:extLst>
              </a:tr>
              <a:tr h="157556">
                <a:tc row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</a:t>
                      </a:r>
                      <a:endParaRPr lang="en-US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보조금팀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81558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u="non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대민팀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187000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799574"/>
                  </a:ext>
                </a:extLst>
              </a:tr>
              <a:tr h="157556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u="non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공통팀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037241"/>
                  </a:ext>
                </a:extLst>
              </a:tr>
              <a:tr h="157556">
                <a:tc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0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en-US" altLang="ko-KR" sz="1000" b="0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l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00" marR="0" lvl="0" indent="-93600" algn="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375296"/>
                  </a:ext>
                </a:extLst>
              </a:tr>
              <a:tr h="157556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sz="12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설계자</a:t>
                      </a:r>
                      <a:endParaRPr lang="en-US" altLang="ko-KR" sz="1000" b="1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00318"/>
                  </a:ext>
                </a:extLst>
              </a:tr>
              <a:tr h="157556">
                <a:tc gridSpan="2" vMerge="1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sz="1000" b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ko-KR" sz="1000" b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en-US" altLang="ko-KR" sz="1000" b="1" i="0" u="non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3302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B7A6462-F9F8-4FD6-A43F-962D4CA7725D}"/>
              </a:ext>
            </a:extLst>
          </p:cNvPr>
          <p:cNvSpPr/>
          <p:nvPr/>
        </p:nvSpPr>
        <p:spPr bwMode="auto">
          <a:xfrm>
            <a:off x="6465168" y="1700180"/>
            <a:ext cx="2952000" cy="433750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8</a:t>
            </a:r>
            <a:r>
              <a:rPr lang="ko-KR" altLang="en-US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월말 교육 일정</a:t>
            </a:r>
            <a:endParaRPr lang="en-US" altLang="ko-KR" b="1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2563" lvl="1" indent="-90488">
              <a:buFont typeface="맑은 고딕" panose="020B0503020000020004" pitchFamily="50" charset="-127"/>
              <a:buChar char="-"/>
            </a:pP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(8/26,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: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</a:t>
            </a:r>
            <a:b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(13)</a:t>
            </a:r>
            <a:b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설계자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공통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(4),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지방예산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(3)</a:t>
            </a:r>
          </a:p>
          <a:p>
            <a:pPr marL="182563" lvl="1" indent="-90488">
              <a:buFont typeface="맑은 고딕" panose="020B0503020000020004" pitchFamily="50" charset="-127"/>
              <a:buChar char="-"/>
            </a:pP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(8/27,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금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: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21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 </a:t>
            </a:r>
            <a:b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설계자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지방회계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(11),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지방보조금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(10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92075" lvl="1"/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</a:t>
            </a:r>
            <a:r>
              <a:rPr lang="en-US" altLang="ko-KR" sz="900" i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(UI</a:t>
            </a:r>
            <a:r>
              <a:rPr lang="ko-KR" altLang="en-US" sz="900" i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교육 시간 변경</a:t>
            </a:r>
            <a:r>
              <a:rPr lang="en-US" altLang="ko-KR" sz="900" i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</a:p>
          <a:p>
            <a:pPr marL="182563" lvl="1" indent="-90488">
              <a:buFont typeface="맑은 고딕" panose="020B0503020000020004" pitchFamily="50" charset="-127"/>
              <a:buChar char="-"/>
            </a:pP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9</a:t>
            </a:r>
            <a:r>
              <a:rPr lang="ko-KR" altLang="en-US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월초</a:t>
            </a:r>
            <a:r>
              <a:rPr lang="en-US" altLang="ko-KR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 일정</a:t>
            </a:r>
            <a:endParaRPr lang="en-US" altLang="ko-KR" b="1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2563" lvl="1" indent="-90488">
              <a:buFont typeface="맑은 고딕" panose="020B0503020000020004" pitchFamily="50" charset="-127"/>
              <a:buChar char="-"/>
            </a:pP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(9/9,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: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23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</a:t>
            </a:r>
            <a:b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(4)</a:t>
            </a:r>
            <a:b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설계자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자금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자산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(7),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결산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(5),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통계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(5),</a:t>
            </a:r>
            <a:b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          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대민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(2)</a:t>
            </a:r>
          </a:p>
          <a:p>
            <a:pPr marL="182563" lvl="1" indent="-90488">
              <a:buFont typeface="맑은 고딕" panose="020B0503020000020004" pitchFamily="50" charset="-127"/>
              <a:buChar char="-"/>
            </a:pP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(9/15,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: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약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20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</a:t>
            </a:r>
            <a:b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차세대 </a:t>
            </a:r>
            <a:r>
              <a:rPr lang="ko-KR" altLang="en-US" sz="1100" spc="-50" dirty="0" err="1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추진단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대상 교육</a:t>
            </a: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2563" lvl="1" indent="-90488">
              <a:buFont typeface="맑은 고딕" panose="020B0503020000020004" pitchFamily="50" charset="-127"/>
              <a:buChar char="-"/>
            </a:pP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10</a:t>
            </a:r>
            <a:r>
              <a:rPr lang="ko-KR" altLang="en-US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월초</a:t>
            </a:r>
            <a:r>
              <a:rPr lang="en-US" altLang="ko-KR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 일정</a:t>
            </a:r>
            <a:endParaRPr lang="en-US" altLang="ko-KR" b="1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2563" lvl="1" indent="-90488">
              <a:buFont typeface="맑은 고딕" panose="020B0503020000020004" pitchFamily="50" charset="-127"/>
              <a:buChar char="-"/>
            </a:pP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(10/13,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: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23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</a:t>
            </a:r>
            <a:b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(21)</a:t>
            </a:r>
            <a:b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설계자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지방예산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(2)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11</a:t>
            </a:r>
            <a:r>
              <a:rPr lang="ko-KR" altLang="en-US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 이후</a:t>
            </a:r>
            <a:r>
              <a:rPr lang="en-US" altLang="ko-KR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b="1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 일정</a:t>
            </a:r>
            <a:endParaRPr lang="en-US" altLang="ko-KR" b="1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2563" lvl="1" indent="-90488">
              <a:buFont typeface="맑은 고딕" panose="020B0503020000020004" pitchFamily="50" charset="-127"/>
              <a:buChar char="-"/>
            </a:pP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회 필요 시 소규모 교육 진행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B288F9-AE61-4D7A-962C-4F0B95AB335B}"/>
              </a:ext>
            </a:extLst>
          </p:cNvPr>
          <p:cNvSpPr/>
          <p:nvPr/>
        </p:nvSpPr>
        <p:spPr bwMode="auto">
          <a:xfrm>
            <a:off x="6465168" y="1412180"/>
            <a:ext cx="2951882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교육 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A2FAF-4895-4134-B589-940B6ED5EC40}"/>
              </a:ext>
            </a:extLst>
          </p:cNvPr>
          <p:cNvSpPr txBox="1"/>
          <p:nvPr/>
        </p:nvSpPr>
        <p:spPr>
          <a:xfrm>
            <a:off x="6393160" y="6165304"/>
            <a:ext cx="3134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/>
            <a:r>
              <a:rPr lang="en-US" altLang="ko-KR" sz="800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※ </a:t>
            </a:r>
            <a:r>
              <a:rPr lang="ko-KR" altLang="en-US" sz="800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 일정은 개발자 투입 일정 및 규모에 따라 조정될 수 있음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23E348F-5762-4D31-9434-356D793454E2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4999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교육 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6D280-AA90-4E4B-948B-DA13BAE3584D}"/>
              </a:ext>
            </a:extLst>
          </p:cNvPr>
          <p:cNvSpPr txBox="1"/>
          <p:nvPr/>
        </p:nvSpPr>
        <p:spPr>
          <a:xfrm>
            <a:off x="588107" y="917321"/>
            <a:ext cx="88225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지방재정 개발자 및 설계자의 투입 일정 및 규모 등을 고려해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8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월말부터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10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월초까지 총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차에 걸쳐 순차적으로 수행</a:t>
            </a: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B1C47-ED8C-4557-A7CD-DF0CCE70D096}"/>
              </a:ext>
            </a:extLst>
          </p:cNvPr>
          <p:cNvSpPr txBox="1"/>
          <p:nvPr/>
        </p:nvSpPr>
        <p:spPr>
          <a:xfrm>
            <a:off x="3743076" y="1412180"/>
            <a:ext cx="2650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(’21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 투입 계획 기준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41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060F149-30E5-4382-92EF-5A624070357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4999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교육 </a:t>
            </a: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A Time Table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CD01324-05B1-491A-AA23-ABFF3D758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619343"/>
              </p:ext>
            </p:extLst>
          </p:nvPr>
        </p:nvGraphicFramePr>
        <p:xfrm>
          <a:off x="631826" y="1417304"/>
          <a:ext cx="8778874" cy="4964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980">
                  <a:extLst>
                    <a:ext uri="{9D8B030D-6E8A-4147-A177-3AD203B41FA5}">
                      <a16:colId xmlns:a16="http://schemas.microsoft.com/office/drawing/2014/main" val="963723521"/>
                    </a:ext>
                  </a:extLst>
                </a:gridCol>
                <a:gridCol w="1025348">
                  <a:extLst>
                    <a:ext uri="{9D8B030D-6E8A-4147-A177-3AD203B41FA5}">
                      <a16:colId xmlns:a16="http://schemas.microsoft.com/office/drawing/2014/main" val="2213209195"/>
                    </a:ext>
                  </a:extLst>
                </a:gridCol>
                <a:gridCol w="3630131">
                  <a:extLst>
                    <a:ext uri="{9D8B030D-6E8A-4147-A177-3AD203B41FA5}">
                      <a16:colId xmlns:a16="http://schemas.microsoft.com/office/drawing/2014/main" val="2496915806"/>
                    </a:ext>
                  </a:extLst>
                </a:gridCol>
                <a:gridCol w="1067436">
                  <a:extLst>
                    <a:ext uri="{9D8B030D-6E8A-4147-A177-3AD203B41FA5}">
                      <a16:colId xmlns:a16="http://schemas.microsoft.com/office/drawing/2014/main" val="1431748672"/>
                    </a:ext>
                  </a:extLst>
                </a:gridCol>
                <a:gridCol w="1357979">
                  <a:extLst>
                    <a:ext uri="{9D8B030D-6E8A-4147-A177-3AD203B41FA5}">
                      <a16:colId xmlns:a16="http://schemas.microsoft.com/office/drawing/2014/main" val="520584021"/>
                    </a:ext>
                  </a:extLst>
                </a:gridCol>
              </a:tblGrid>
              <a:tr h="30644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교육 과정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시간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교육 내용</a:t>
                      </a:r>
                      <a:endParaRPr lang="ko-KR" sz="12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교육시간</a:t>
                      </a:r>
                      <a:endParaRPr lang="ko-KR" sz="12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강사</a:t>
                      </a:r>
                      <a:endParaRPr lang="ko-KR" altLang="ko-KR" sz="12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65196"/>
                  </a:ext>
                </a:extLst>
              </a:tr>
              <a:tr h="566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 교육 진행 순서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endParaRPr lang="ko-KR" altLang="en-US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개발환경 구성 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09:30 ~ 09:50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프로젝트 초기 </a:t>
                      </a:r>
                      <a:r>
                        <a:rPr lang="ko-KR" altLang="en-US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투입시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개발을 위한 환경 구성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사성진 책임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7302777"/>
                  </a:ext>
                </a:extLst>
              </a:tr>
              <a:tr h="56644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물리모델 신청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변경 절차 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09:50 ~ 10:20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 모델 및 신청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변경 프로세스에 따라 메타관리시스템을 통한 개발대상 테이블 생성 신청 방법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김민규 책임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814895"/>
                  </a:ext>
                </a:extLst>
              </a:tr>
              <a:tr h="341688"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휴 식</a:t>
                      </a:r>
                      <a:endParaRPr 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10:20 ~ 10:30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052197"/>
                  </a:ext>
                </a:extLst>
              </a:tr>
              <a:tr h="56644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10:30 ~ 11:30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 표준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성능을 고려한 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 가이드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SQL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 주의사항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DB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개발환경 구성 및 </a:t>
                      </a:r>
                      <a:r>
                        <a:rPr lang="ko-KR" altLang="en-US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접속툴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사용방법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두은숙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책임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279048"/>
                  </a:ext>
                </a:extLst>
              </a:tr>
              <a:tr h="34168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보안 개발 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11:30 ~ 12:00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시큐어코딩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 보안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신용의 책임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568715"/>
                  </a:ext>
                </a:extLst>
              </a:tr>
              <a:tr h="341688"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점 심</a:t>
                      </a:r>
                      <a:endParaRPr 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12:00 ~ 13:00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498509"/>
                  </a:ext>
                </a:extLst>
              </a:tr>
              <a:tr h="34168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 프레임워크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13:00 ~ 13:50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 표준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공통 모듈 및 샘플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marR="0" lvl="0" indent="-26987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alt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안창엽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부장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8050556"/>
                  </a:ext>
                </a:extLst>
              </a:tr>
              <a:tr h="341688"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휴 식</a:t>
                      </a:r>
                      <a:endParaRPr 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13:50 ~ 14:00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484425"/>
                  </a:ext>
                </a:extLst>
              </a:tr>
              <a:tr h="56644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MDD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 설계</a:t>
                      </a:r>
                      <a:endParaRPr lang="en-US" alt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14:00 ~ 16:00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 설계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가이드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논리표현식 가이드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상세설계 따라하기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박은숙 책임 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 </a:t>
                      </a:r>
                    </a:p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이정윤 총괄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86015"/>
                  </a:ext>
                </a:extLst>
              </a:tr>
              <a:tr h="341688"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휴 식</a:t>
                      </a:r>
                      <a:endParaRPr 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16:00 ~ 16:10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3577011"/>
                  </a:ext>
                </a:extLst>
              </a:tr>
              <a:tr h="341688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UI 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도구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16:10 ~ 17:40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eXBuilder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사용 및 개발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업체 지원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5853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993895-94CF-4AA7-9E77-035464A941FD}"/>
              </a:ext>
            </a:extLst>
          </p:cNvPr>
          <p:cNvSpPr txBox="1"/>
          <p:nvPr/>
        </p:nvSpPr>
        <p:spPr>
          <a:xfrm>
            <a:off x="588107" y="917321"/>
            <a:ext cx="88225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7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개의 교육 과정을 진행하며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상황에 따라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 시간과 순서는 조정될 수 있음</a:t>
            </a: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060F149-30E5-4382-92EF-5A624070357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4999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교육 </a:t>
            </a: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Time Table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CD01324-05B1-491A-AA23-ABFF3D758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07159"/>
              </p:ext>
            </p:extLst>
          </p:nvPr>
        </p:nvGraphicFramePr>
        <p:xfrm>
          <a:off x="631826" y="1417305"/>
          <a:ext cx="8778874" cy="4970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980">
                  <a:extLst>
                    <a:ext uri="{9D8B030D-6E8A-4147-A177-3AD203B41FA5}">
                      <a16:colId xmlns:a16="http://schemas.microsoft.com/office/drawing/2014/main" val="963723521"/>
                    </a:ext>
                  </a:extLst>
                </a:gridCol>
                <a:gridCol w="1025348">
                  <a:extLst>
                    <a:ext uri="{9D8B030D-6E8A-4147-A177-3AD203B41FA5}">
                      <a16:colId xmlns:a16="http://schemas.microsoft.com/office/drawing/2014/main" val="2213209195"/>
                    </a:ext>
                  </a:extLst>
                </a:gridCol>
                <a:gridCol w="3630131">
                  <a:extLst>
                    <a:ext uri="{9D8B030D-6E8A-4147-A177-3AD203B41FA5}">
                      <a16:colId xmlns:a16="http://schemas.microsoft.com/office/drawing/2014/main" val="2496915806"/>
                    </a:ext>
                  </a:extLst>
                </a:gridCol>
                <a:gridCol w="1067436">
                  <a:extLst>
                    <a:ext uri="{9D8B030D-6E8A-4147-A177-3AD203B41FA5}">
                      <a16:colId xmlns:a16="http://schemas.microsoft.com/office/drawing/2014/main" val="1431748672"/>
                    </a:ext>
                  </a:extLst>
                </a:gridCol>
                <a:gridCol w="1357979">
                  <a:extLst>
                    <a:ext uri="{9D8B030D-6E8A-4147-A177-3AD203B41FA5}">
                      <a16:colId xmlns:a16="http://schemas.microsoft.com/office/drawing/2014/main" val="520584021"/>
                    </a:ext>
                  </a:extLst>
                </a:gridCol>
              </a:tblGrid>
              <a:tr h="29154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교육 과정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시간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교육 내용</a:t>
                      </a:r>
                      <a:endParaRPr lang="ko-KR" sz="12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교육시간</a:t>
                      </a:r>
                      <a:endParaRPr lang="ko-KR" sz="12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강사</a:t>
                      </a:r>
                      <a:endParaRPr lang="ko-KR" altLang="ko-KR" sz="12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65196"/>
                  </a:ext>
                </a:extLst>
              </a:tr>
              <a:tr h="538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 교육 진행 순서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endParaRPr lang="ko-KR" altLang="en-US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개발환경 구성 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09:30 ~ 09:50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프로젝트 초기 </a:t>
                      </a:r>
                      <a:r>
                        <a:rPr lang="ko-KR" altLang="en-US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투입시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개발을 위한 환경 구성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박정상 책임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7302777"/>
                  </a:ext>
                </a:extLst>
              </a:tr>
              <a:tr h="538893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보안 개발 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09:50 ~ 10:20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시큐어코딩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 보안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신용의 책임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814895"/>
                  </a:ext>
                </a:extLst>
              </a:tr>
              <a:tr h="325071"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휴 식</a:t>
                      </a:r>
                      <a:endParaRPr 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10:20 ~ 10:30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8052197"/>
                  </a:ext>
                </a:extLst>
              </a:tr>
              <a:tr h="538893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UI 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도구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10:30 ~ 12:00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eXBuilder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사용 및 개발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업체 지원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279048"/>
                  </a:ext>
                </a:extLst>
              </a:tr>
              <a:tr h="325071"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점 심</a:t>
                      </a:r>
                      <a:endParaRPr 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12:00 ~ 13:00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498509"/>
                  </a:ext>
                </a:extLst>
              </a:tr>
              <a:tr h="46723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물리모델 신청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변경 절차 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13:00 ~ 13:30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 모델 및 신청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변경 프로세스에 따라 메타관리시스템을 통한 개발대상 테이블 생성 신청 방법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김민규 책임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6348026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13:30 ~ 14:30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 표준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성능을 고려한 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 가이드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SQL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 주의사항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DB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개발환경 구성 및 </a:t>
                      </a:r>
                      <a:r>
                        <a:rPr lang="ko-KR" altLang="en-US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접속툴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사용방법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두은숙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책임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917116"/>
                  </a:ext>
                </a:extLst>
              </a:tr>
              <a:tr h="325071"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휴 식</a:t>
                      </a:r>
                      <a:endParaRPr 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14:30 ~ 14:40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69193"/>
                  </a:ext>
                </a:extLst>
              </a:tr>
              <a:tr h="32507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 프레임워크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14:40 ~ 15:30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 표준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공통 모듈 및 샘플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marR="0" lvl="0" indent="-26987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alt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안창엽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부장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8050556"/>
                  </a:ext>
                </a:extLst>
              </a:tr>
              <a:tr h="325071"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휴 식</a:t>
                      </a:r>
                      <a:endParaRPr 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15:30 ~ 15:40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7218504"/>
                  </a:ext>
                </a:extLst>
              </a:tr>
              <a:tr h="538893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MDD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 설계</a:t>
                      </a:r>
                      <a:endParaRPr lang="en-US" alt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15:40 ~ 17:40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 설계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가이드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논리표현식 가이드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상세설계 따라하기 가이드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120 </a:t>
                      </a:r>
                      <a:r>
                        <a:rPr lang="ko-KR" altLang="en-US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</a:t>
                      </a:r>
                      <a:endParaRPr 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박은숙 책임 </a:t>
                      </a: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 </a:t>
                      </a:r>
                    </a:p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이정윤 총괄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860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993895-94CF-4AA7-9E77-035464A941FD}"/>
              </a:ext>
            </a:extLst>
          </p:cNvPr>
          <p:cNvSpPr txBox="1"/>
          <p:nvPr/>
        </p:nvSpPr>
        <p:spPr>
          <a:xfrm>
            <a:off x="588107" y="917321"/>
            <a:ext cx="88225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7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개의 교육 과정을 진행하며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상황에 따라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 시간과 순서는 조정될 수 있음</a:t>
            </a: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1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060F149-30E5-4382-92EF-5A624070357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49998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개발자 교육 자료 명세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CD01324-05B1-491A-AA23-ABFF3D758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242189"/>
              </p:ext>
            </p:extLst>
          </p:nvPr>
        </p:nvGraphicFramePr>
        <p:xfrm>
          <a:off x="631826" y="1412874"/>
          <a:ext cx="6337398" cy="47189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4889">
                  <a:extLst>
                    <a:ext uri="{9D8B030D-6E8A-4147-A177-3AD203B41FA5}">
                      <a16:colId xmlns:a16="http://schemas.microsoft.com/office/drawing/2014/main" val="963723521"/>
                    </a:ext>
                  </a:extLst>
                </a:gridCol>
                <a:gridCol w="4312509">
                  <a:extLst>
                    <a:ext uri="{9D8B030D-6E8A-4147-A177-3AD203B41FA5}">
                      <a16:colId xmlns:a16="http://schemas.microsoft.com/office/drawing/2014/main" val="1431748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교육 과정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교육 자료</a:t>
                      </a:r>
                      <a:endParaRPr lang="ko-KR" sz="12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65196"/>
                  </a:ext>
                </a:extLst>
              </a:tr>
              <a:tr h="746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 교육 진행 순서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endParaRPr lang="ko-KR" altLang="en-US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개발환경 구성 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LFM-SW-DE-06-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개발자교육계획서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.pptx</a:t>
                      </a:r>
                    </a:p>
                    <a:p>
                      <a:pPr marL="92075" indent="-920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LFM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SWA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-DE-01-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개발환경구성가이드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.pptx</a:t>
                      </a:r>
                      <a:endParaRPr lang="ko-KR" sz="1100" b="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302777"/>
                  </a:ext>
                </a:extLst>
              </a:tr>
              <a:tr h="74656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물리모델 신청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변경 절차 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LFM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-DA-AN(</a:t>
                      </a:r>
                      <a:r>
                        <a:rPr lang="ko-KR" altLang="en-US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데이터모델변경관리가이드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).pptx</a:t>
                      </a:r>
                      <a:endParaRPr lang="ko-KR" sz="1100" b="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8814895"/>
                  </a:ext>
                </a:extLst>
              </a:tr>
              <a:tr h="50007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SQL 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LFM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-DA-DE-</a:t>
                      </a: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W07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(SQL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가이드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).pptx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79048"/>
                  </a:ext>
                </a:extLst>
              </a:tr>
              <a:tr h="45033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보안 개발 가이드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LFM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-SER-AN-04_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개발보안 및 </a:t>
                      </a:r>
                      <a:r>
                        <a:rPr lang="ko-KR" altLang="en-US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시큐어코딩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가이드 교육자료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.pptx</a:t>
                      </a:r>
                      <a:endParaRPr lang="ko-KR" sz="1100" b="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568715"/>
                  </a:ext>
                </a:extLst>
              </a:tr>
              <a:tr h="629781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 프레임워크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Framework_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배치 표준 개발 가이드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.pptx</a:t>
                      </a:r>
                    </a:p>
                    <a:p>
                      <a:pPr marL="92075" marR="0" lvl="0" indent="-920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Framework_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공통 표준 개발 가이드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.pptx</a:t>
                      </a:r>
                      <a:endParaRPr lang="ko-KR" altLang="ko-KR" sz="1100" b="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050556"/>
                  </a:ext>
                </a:extLst>
              </a:tr>
              <a:tr h="95630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MDD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 설계</a:t>
                      </a:r>
                      <a:endParaRPr lang="en-US" altLang="ko-KR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1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LFM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SWA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-DE-01(</a:t>
                      </a:r>
                      <a:r>
                        <a:rPr lang="ko-KR" altLang="en-US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상세설계모델링가이드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).pptx</a:t>
                      </a:r>
                    </a:p>
                    <a:p>
                      <a:pPr marL="92075" indent="-920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LFM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-SW-DE-01(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별첨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상세설계 따라하기 가이드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).pptx</a:t>
                      </a:r>
                    </a:p>
                    <a:p>
                      <a:pPr marL="92075" indent="-920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LFM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-SW-DE-01(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별첨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논리표현식가이드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).pptx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186015"/>
                  </a:ext>
                </a:extLst>
              </a:tr>
              <a:tr h="450339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UI </a:t>
                      </a:r>
                      <a:r>
                        <a:rPr lang="ko-KR" altLang="en-US" sz="11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도구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eXBuilder6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 교육자료</a:t>
                      </a:r>
                      <a:r>
                        <a:rPr lang="en-US" altLang="ko-KR" sz="1100" b="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.pdf</a:t>
                      </a:r>
                      <a:endParaRPr lang="ko-KR" sz="1100" b="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5853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993895-94CF-4AA7-9E77-035464A941FD}"/>
              </a:ext>
            </a:extLst>
          </p:cNvPr>
          <p:cNvSpPr txBox="1"/>
          <p:nvPr/>
        </p:nvSpPr>
        <p:spPr>
          <a:xfrm>
            <a:off x="588107" y="917321"/>
            <a:ext cx="88225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 교육은 각 과정에 맞는 교육문서가 작성되어 교육이 진행 되며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교육자료는 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“LFM_01\200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프로젝트표준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\220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가이드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체크리스트</a:t>
            </a:r>
            <a:r>
              <a:rPr lang="en-US" altLang="ko-KR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” </a:t>
            </a:r>
            <a:r>
              <a:rPr lang="ko-KR" altLang="en-US" sz="1100" spc="-50" dirty="0" bmk="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폴더 참조</a:t>
            </a:r>
            <a:endParaRPr lang="en-US" altLang="ko-KR" sz="1100" spc="-50" dirty="0" bmk="">
              <a:ln>
                <a:solidFill>
                  <a:schemeClr val="accent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38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72107</TotalTime>
  <Words>1016</Words>
  <Application>Microsoft Office PowerPoint</Application>
  <PresentationFormat>A4 용지(210x297mm)</PresentationFormat>
  <Paragraphs>305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돋움</vt:lpstr>
      <vt:lpstr>맑은 고딕</vt:lpstr>
      <vt:lpstr>바탕체</vt:lpstr>
      <vt:lpstr>Arial</vt:lpstr>
      <vt:lpstr>Times New Roman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VISIONP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산출물명</dc:title>
  <dc:subject>차세대 지방재정관리시스템 구축(통합사업)</dc:subject>
  <dc:creator>LG CNS</dc:creator>
  <cp:keywords>XXX-XX-XXX</cp:keywords>
  <dc:description>표준 문서 양식입니다._x000d_
가능한 표준을 준수 해주시기 바랍니다._x000d_
특히, 머릿글, 바닥글에 이미지를 넣지 마시기 바랍니다. 문서가 깨지는 경우가 종종 발생합니다.</dc:description>
  <cp:lastModifiedBy>LGCNS</cp:lastModifiedBy>
  <cp:revision>1961</cp:revision>
  <cp:lastPrinted>2021-08-09T04:23:26Z</cp:lastPrinted>
  <dcterms:created xsi:type="dcterms:W3CDTF">1997-09-19T06:58:14Z</dcterms:created>
  <dcterms:modified xsi:type="dcterms:W3CDTF">2021-08-20T00:25:07Z</dcterms:modified>
  <cp:category>Ver.1.0</cp:category>
</cp:coreProperties>
</file>