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1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33" r:id="rId2"/>
    <p:sldId id="336" r:id="rId3"/>
    <p:sldId id="493" r:id="rId4"/>
    <p:sldId id="496" r:id="rId5"/>
    <p:sldId id="495" r:id="rId6"/>
    <p:sldId id="497" r:id="rId7"/>
    <p:sldId id="498" r:id="rId8"/>
    <p:sldId id="502" r:id="rId9"/>
    <p:sldId id="499" r:id="rId10"/>
    <p:sldId id="500" r:id="rId11"/>
    <p:sldId id="503" r:id="rId12"/>
    <p:sldId id="501" r:id="rId13"/>
  </p:sldIdLst>
  <p:sldSz cx="9906000" cy="6858000" type="A4"/>
  <p:notesSz cx="6807200" cy="9939338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2368763-C0D5-4EB0-9938-9C2691E11FDE}">
          <p14:sldIdLst>
            <p14:sldId id="333"/>
            <p14:sldId id="336"/>
            <p14:sldId id="493"/>
            <p14:sldId id="496"/>
            <p14:sldId id="495"/>
            <p14:sldId id="497"/>
            <p14:sldId id="498"/>
            <p14:sldId id="502"/>
            <p14:sldId id="499"/>
            <p14:sldId id="500"/>
            <p14:sldId id="503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orient="horz" pos="4020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5" pos="262" userDrawn="1">
          <p15:clr>
            <a:srgbClr val="A4A3A4"/>
          </p15:clr>
        </p15:guide>
        <p15:guide id="6" pos="59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83" userDrawn="1">
          <p15:clr>
            <a:srgbClr val="A4A3A4"/>
          </p15:clr>
        </p15:guide>
        <p15:guide id="2" pos="318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DDDDDD"/>
    <a:srgbClr val="EAEAEA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 autoAdjust="0"/>
  </p:normalViewPr>
  <p:slideViewPr>
    <p:cSldViewPr>
      <p:cViewPr varScale="1">
        <p:scale>
          <a:sx n="111" d="100"/>
          <a:sy n="111" d="100"/>
        </p:scale>
        <p:origin x="1458" y="96"/>
      </p:cViewPr>
      <p:guideLst>
        <p:guide orient="horz" pos="4110"/>
        <p:guide orient="horz" pos="4020"/>
        <p:guide pos="3120"/>
        <p:guide pos="262"/>
        <p:guide pos="59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4014" y="84"/>
      </p:cViewPr>
      <p:guideLst>
        <p:guide orient="horz" pos="2183"/>
        <p:guide pos="3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96" y="0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466" y="0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96" y="9441741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466" y="9441741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B02B4F16-0028-4859-A0D9-964DE5E125D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96" y="0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t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466" y="0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t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0725" y="752475"/>
            <a:ext cx="5364163" cy="3713163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138" y="4720871"/>
            <a:ext cx="4993329" cy="44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732" tIns="46867" rIns="93732" bIns="468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96" y="9441741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b" anchorCtr="0" compatLnSpc="1">
            <a:prstTxWarp prst="textNoShape">
              <a:avLst/>
            </a:prstTxWarp>
          </a:bodyPr>
          <a:lstStyle>
            <a:lvl1pPr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466" y="9441741"/>
            <a:ext cx="2949734" cy="49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93" tIns="0" rIns="19393" bIns="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000" i="1">
                <a:latin typeface="Arial" charset="0"/>
                <a:ea typeface="돋움" pitchFamily="50" charset="-127"/>
              </a:defRPr>
            </a:lvl1pPr>
          </a:lstStyle>
          <a:p>
            <a:pPr>
              <a:defRPr/>
            </a:pPr>
            <a:fld id="{66C0D4BA-54F9-43B8-88E3-97BBF29F4A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9"/>
          <p:cNvSpPr>
            <a:spLocks noChangeShapeType="1"/>
          </p:cNvSpPr>
          <p:nvPr userDrawn="1"/>
        </p:nvSpPr>
        <p:spPr bwMode="auto">
          <a:xfrm>
            <a:off x="457200" y="2754793"/>
            <a:ext cx="9112250" cy="63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Rectangle 40"/>
          <p:cNvSpPr>
            <a:spLocks noChangeArrowheads="1"/>
          </p:cNvSpPr>
          <p:nvPr userDrawn="1"/>
        </p:nvSpPr>
        <p:spPr bwMode="auto">
          <a:xfrm>
            <a:off x="3200400" y="1379049"/>
            <a:ext cx="64198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r" latinLnBrk="1">
              <a:tabLst>
                <a:tab pos="5588000" algn="r"/>
              </a:tabLst>
              <a:defRPr/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차세대 지방재정관리시스템 구축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(</a:t>
            </a: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통합사업</a:t>
            </a:r>
            <a:r>
              <a:rPr lang="en-US" altLang="ko-KR" sz="2000" b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rPr>
              <a:t>)</a:t>
            </a:r>
            <a:endParaRPr lang="ko-KR" altLang="en-US" sz="2000" b="1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  <a:p>
            <a:pPr algn="r" latinLnBrk="1">
              <a:tabLst>
                <a:tab pos="5588000" algn="r"/>
              </a:tabLst>
              <a:defRPr/>
            </a:pPr>
            <a:endParaRPr lang="en-US" altLang="ko-KR" sz="2000" b="1">
              <a:latin typeface="맑은 고딕" panose="020B0503020000020004" pitchFamily="50" charset="-127"/>
              <a:ea typeface="맑은 고딕" panose="020B0503020000020004" pitchFamily="50" charset="-127"/>
              <a:cs typeface="Times New Roman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346352-749F-4299-AAD5-8794012921B1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248" y="4869160"/>
            <a:ext cx="2471420" cy="58610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D064E-3B2F-4581-83AB-BF989B2F2041}"/>
              </a:ext>
            </a:extLst>
          </p:cNvPr>
          <p:cNvSpPr/>
          <p:nvPr userDrawn="1"/>
        </p:nvSpPr>
        <p:spPr>
          <a:xfrm>
            <a:off x="38168" y="6309320"/>
            <a:ext cx="9826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Copyright ⓒ LG CNS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컨소시엄</a:t>
            </a:r>
            <a:endParaRPr lang="en-US" altLang="ko-KR" sz="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LG CNS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컨소시엄의 사전 승인 없이 본 내용의 전부 또는 일부에 대한 복사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사용을 금합니다</a:t>
            </a:r>
            <a:r>
              <a:rPr lang="en-US" altLang="ko-KR" sz="80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31E0DB-AE6D-49AE-AE6A-DB0DC621EC4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2480" y="462154"/>
            <a:ext cx="4877223" cy="573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Text Box 195"/>
          <p:cNvSpPr txBox="1">
            <a:spLocks noChangeArrowheads="1"/>
          </p:cNvSpPr>
          <p:nvPr userDrawn="1"/>
        </p:nvSpPr>
        <p:spPr bwMode="auto">
          <a:xfrm>
            <a:off x="4791242" y="6553026"/>
            <a:ext cx="42511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fld id="{2535EB49-0EC5-44F1-97EC-F39431DF6837}" type="slidenum"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r>
              <a:rPr lang="en-US" altLang="ko-KR" sz="90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</a:p>
        </p:txBody>
      </p:sp>
      <p:sp>
        <p:nvSpPr>
          <p:cNvPr id="1221" name="Line 197"/>
          <p:cNvSpPr>
            <a:spLocks noChangeShapeType="1"/>
          </p:cNvSpPr>
          <p:nvPr userDrawn="1"/>
        </p:nvSpPr>
        <p:spPr bwMode="auto">
          <a:xfrm>
            <a:off x="403225" y="6525344"/>
            <a:ext cx="898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1222" name="Line 198"/>
          <p:cNvSpPr>
            <a:spLocks noChangeShapeType="1"/>
          </p:cNvSpPr>
          <p:nvPr userDrawn="1"/>
        </p:nvSpPr>
        <p:spPr bwMode="auto">
          <a:xfrm>
            <a:off x="415925" y="459088"/>
            <a:ext cx="9036050" cy="0"/>
          </a:xfrm>
          <a:prstGeom prst="line">
            <a:avLst/>
          </a:prstGeom>
          <a:noFill/>
          <a:ln w="34925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/>
          </a:p>
        </p:txBody>
      </p:sp>
      <p:sp>
        <p:nvSpPr>
          <p:cNvPr id="1223" name="Text Box 199"/>
          <p:cNvSpPr txBox="1">
            <a:spLocks noChangeArrowheads="1"/>
          </p:cNvSpPr>
          <p:nvPr userDrawn="1"/>
        </p:nvSpPr>
        <p:spPr bwMode="auto">
          <a:xfrm>
            <a:off x="344488" y="188913"/>
            <a:ext cx="267573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차세대 지방재정관리시스템 구축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통합사업</a:t>
            </a:r>
            <a:r>
              <a:rPr lang="en-US" altLang="ko-KR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4" name="Text Box 200"/>
          <p:cNvSpPr txBox="1">
            <a:spLocks noChangeArrowheads="1"/>
          </p:cNvSpPr>
          <p:nvPr userDrawn="1"/>
        </p:nvSpPr>
        <p:spPr bwMode="auto">
          <a:xfrm>
            <a:off x="7608850" y="188913"/>
            <a:ext cx="185820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공통 개발 가이드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ChangeArrowheads="1"/>
          </p:cNvSpPr>
          <p:nvPr/>
        </p:nvSpPr>
        <p:spPr bwMode="auto">
          <a:xfrm>
            <a:off x="3440832" y="2776587"/>
            <a:ext cx="6173192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 algn="r" eaLnBrk="0" hangingPunct="0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LFM</a:t>
            </a:r>
            <a:r>
              <a:rPr lang="en-US" altLang="ko-KR" sz="20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-SW-DE-12</a:t>
            </a:r>
          </a:p>
          <a:p>
            <a:pPr lvl="0" algn="r" eaLnBrk="0" hangingPunct="0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r>
              <a:rPr lang="en-US" altLang="ko-KR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Ver.1.0</a:t>
            </a: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 eaLnBrk="0" hangingPunct="0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 eaLnBrk="0" hangingPunct="0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r" eaLnBrk="0" hangingPunct="0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0" hangingPunct="0">
              <a:tabLst>
                <a:tab pos="5588000" algn="r"/>
              </a:tabLst>
            </a:pP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5" name="Rectangle 18"/>
          <p:cNvSpPr>
            <a:spLocks noChangeArrowheads="1"/>
          </p:cNvSpPr>
          <p:nvPr/>
        </p:nvSpPr>
        <p:spPr bwMode="auto">
          <a:xfrm>
            <a:off x="4759500" y="2247949"/>
            <a:ext cx="48734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공통 개발 가이드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DDEBC84-6A9C-477E-8CAC-B1D772CFC690}"/>
              </a:ext>
            </a:extLst>
          </p:cNvPr>
          <p:cNvSpPr txBox="1"/>
          <p:nvPr/>
        </p:nvSpPr>
        <p:spPr>
          <a:xfrm>
            <a:off x="560511" y="1629961"/>
            <a:ext cx="86389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 업데이트 문제가 발생 할 경우에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원도우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배치 파일을 실행시켜 프레임워크 변경 사항을 다시 다운로드 받아 빌드한다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lvl="4"/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en-US" altLang="ko-KR" sz="11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lfm.egov.framework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 변경 문제가 발생 할 경우 아래의 그림 순서대로 수행을 반드시 한다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78" y="2315015"/>
            <a:ext cx="4410844" cy="37782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066" y="3130955"/>
            <a:ext cx="4030414" cy="214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176076" y="2996952"/>
            <a:ext cx="1875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</a:t>
            </a:r>
            <a:r>
              <a:rPr lang="ko-KR" altLang="en-US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빌드 대상</a:t>
            </a:r>
            <a:r>
              <a:rPr lang="en-US" altLang="ko-KR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선택</a:t>
            </a:r>
            <a:endParaRPr lang="ko-KR" altLang="en-US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31610" y="2439842"/>
            <a:ext cx="17556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Terminal </a:t>
            </a:r>
            <a:r>
              <a:rPr lang="ko-KR" altLang="en-US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아이콘</a:t>
            </a:r>
            <a:r>
              <a:rPr lang="en-US" altLang="ko-KR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ko-KR" altLang="en-US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27725" y="4475255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3)  </a:t>
            </a:r>
            <a:r>
              <a:rPr lang="ko-KR" altLang="en-US" sz="1100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 버튼 클릭</a:t>
            </a:r>
            <a:endParaRPr lang="ko-KR" altLang="en-US" sz="11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71058" y="5411359"/>
            <a:ext cx="2587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en-US" altLang="ko-KR" b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maven_all_build.bat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파일 실행</a:t>
            </a:r>
            <a:endParaRPr lang="en-US" altLang="ko-KR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5) 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전체 빌드를 수행한다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V="1">
            <a:off x="3154834" y="4043207"/>
            <a:ext cx="2088232" cy="792088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C91F28-CC9B-44AD-9B52-FB26AC8767A7}"/>
              </a:ext>
            </a:extLst>
          </p:cNvPr>
          <p:cNvSpPr/>
          <p:nvPr/>
        </p:nvSpPr>
        <p:spPr>
          <a:xfrm>
            <a:off x="415925" y="1249934"/>
            <a:ext cx="2113079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전체 빌드 실행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8AA3F5E7-848D-4FFF-89C6-51507CE44D5D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공통 개발 가이드</a:t>
            </a:r>
            <a:b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빌드 및 실행 가이드</a:t>
            </a:r>
          </a:p>
        </p:txBody>
      </p:sp>
    </p:spTree>
    <p:extLst>
      <p:ext uri="{BB962C8B-B14F-4D97-AF65-F5344CB8AC3E}">
        <p14:creationId xmlns:p14="http://schemas.microsoft.com/office/powerpoint/2010/main" val="262586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5" y="2513989"/>
            <a:ext cx="3210164" cy="36513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8" name="꺾인 연결선 7"/>
          <p:cNvCxnSpPr>
            <a:cxnSpLocks/>
            <a:stCxn id="7" idx="3"/>
            <a:endCxn id="13" idx="1"/>
          </p:cNvCxnSpPr>
          <p:nvPr/>
        </p:nvCxnSpPr>
        <p:spPr bwMode="auto">
          <a:xfrm>
            <a:off x="3920099" y="4339647"/>
            <a:ext cx="1184952" cy="56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DEBC84-6A9C-477E-8CAC-B1D772CFC690}"/>
              </a:ext>
            </a:extLst>
          </p:cNvPr>
          <p:cNvSpPr txBox="1"/>
          <p:nvPr/>
        </p:nvSpPr>
        <p:spPr>
          <a:xfrm>
            <a:off x="560511" y="1629961"/>
            <a:ext cx="8856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환경별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VM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옵션을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임베디드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Tomcat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설정한다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4"/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‘-</a:t>
            </a:r>
            <a:r>
              <a:rPr lang="en-US" altLang="ko-KR" sz="11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Dspring.profiles.active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=default’  </a:t>
            </a:r>
            <a:r>
              <a:rPr lang="en-US" altLang="ko-KR" sz="11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VM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변수에 추가한다</a:t>
            </a:r>
            <a:r>
              <a:rPr lang="en-US" altLang="ko-KR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051" y="3002130"/>
            <a:ext cx="4240437" cy="267615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29501EF-A1A5-430D-8277-F594CB809095}"/>
              </a:ext>
            </a:extLst>
          </p:cNvPr>
          <p:cNvSpPr/>
          <p:nvPr/>
        </p:nvSpPr>
        <p:spPr>
          <a:xfrm>
            <a:off x="415925" y="1249934"/>
            <a:ext cx="1630575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1.3.3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실행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11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5F3238C-D747-41E4-9B1A-24217ABFC312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공통 개발 가이드</a:t>
            </a:r>
            <a:b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빌드 및 실행 가이드</a:t>
            </a:r>
          </a:p>
        </p:txBody>
      </p:sp>
    </p:spTree>
    <p:extLst>
      <p:ext uri="{BB962C8B-B14F-4D97-AF65-F5344CB8AC3E}">
        <p14:creationId xmlns:p14="http://schemas.microsoft.com/office/powerpoint/2010/main" val="1221736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2204864"/>
            <a:ext cx="3969598" cy="42484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06" y="3284984"/>
            <a:ext cx="3766874" cy="187220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DEBC84-6A9C-477E-8CAC-B1D772CFC690}"/>
              </a:ext>
            </a:extLst>
          </p:cNvPr>
          <p:cNvSpPr txBox="1"/>
          <p:nvPr/>
        </p:nvSpPr>
        <p:spPr>
          <a:xfrm>
            <a:off x="560511" y="1629961"/>
            <a:ext cx="88565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실행은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embedded Tomcat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실행을 한다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71450" lvl="4" indent="-171450">
              <a:buFont typeface="Wingdings" panose="05000000000000000000" pitchFamily="2" charset="2"/>
              <a:buChar char="ü"/>
            </a:pP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Devtools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hotdeploy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설정이 되어 있기 때문에 프로젝트 전체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Reload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아닌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추가한 소스에 대해서만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Reload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수행 한다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433788-6CE6-4769-9395-B6C057BFC497}"/>
              </a:ext>
            </a:extLst>
          </p:cNvPr>
          <p:cNvSpPr/>
          <p:nvPr/>
        </p:nvSpPr>
        <p:spPr>
          <a:xfrm>
            <a:off x="415925" y="1249934"/>
            <a:ext cx="1630575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1.3.3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실행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sz="11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9FE85C3-476B-48C0-9727-3A7CDF52A2E5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공통 개발 가이드</a:t>
            </a:r>
            <a:b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빌드 및 실행 가이드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7A772D6-1B72-434B-8DF8-11B53AD91BB7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149683" y="4190187"/>
            <a:ext cx="1368152" cy="1306117"/>
          </a:xfrm>
          <a:prstGeom prst="bentConnector2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8595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2"/>
          <p:cNvSpPr>
            <a:spLocks noChangeArrowheads="1"/>
          </p:cNvSpPr>
          <p:nvPr/>
        </p:nvSpPr>
        <p:spPr bwMode="auto">
          <a:xfrm>
            <a:off x="476250" y="712788"/>
            <a:ext cx="88661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latinLnBrk="1"/>
            <a:r>
              <a:rPr lang="ko-KR" altLang="en-US" sz="1400" b="1" u="sng">
                <a:latin typeface="맑은 고딕" panose="020B0503020000020004" pitchFamily="50" charset="-127"/>
                <a:ea typeface="맑은 고딕" panose="020B0503020000020004" pitchFamily="50" charset="-127"/>
              </a:rPr>
              <a:t>개 정 이 력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9387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40121"/>
              </p:ext>
            </p:extLst>
          </p:nvPr>
        </p:nvGraphicFramePr>
        <p:xfrm>
          <a:off x="419100" y="1177925"/>
          <a:ext cx="8963056" cy="4678680"/>
        </p:xfrm>
        <a:graphic>
          <a:graphicData uri="http://schemas.openxmlformats.org/drawingml/2006/table">
            <a:tbl>
              <a:tblPr/>
              <a:tblGrid>
                <a:gridCol w="85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732">
                  <a:extLst>
                    <a:ext uri="{9D8B030D-6E8A-4147-A177-3AD203B41FA5}">
                      <a16:colId xmlns:a16="http://schemas.microsoft.com/office/drawing/2014/main" val="4120662643"/>
                    </a:ext>
                  </a:extLst>
                </a:gridCol>
                <a:gridCol w="1013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변경 내용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변경일자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작성자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최초 작성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2021-08-23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김경주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itchFamily="18" charset="0"/>
                        </a:rPr>
                        <a:t>이종열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403B8C1-CFA3-4A65-AD8A-A52A584572F2}"/>
              </a:ext>
            </a:extLst>
          </p:cNvPr>
          <p:cNvSpPr/>
          <p:nvPr/>
        </p:nvSpPr>
        <p:spPr>
          <a:xfrm>
            <a:off x="669024" y="1484784"/>
            <a:ext cx="4500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공통 개발 가이드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1.1. </a:t>
            </a: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1.2. </a:t>
            </a: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구성도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1.2.1. </a:t>
            </a: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소프트웨어 구성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1.2.2. </a:t>
            </a: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실행환경 개념도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1.2.3. </a:t>
            </a: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실행환경 상세 구성도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1.3. </a:t>
            </a: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빌드 및 실행 가이드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1.3.1. </a:t>
            </a: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 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Maven Update </a:t>
            </a:r>
          </a:p>
          <a:p>
            <a:pPr lvl="0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1.3.2. </a:t>
            </a: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전체 프로젝트 빌드 실행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중요</a:t>
            </a: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0" latinLnBrk="1">
              <a:lnSpc>
                <a:spcPct val="200000"/>
              </a:lnSpc>
              <a:buClr>
                <a:schemeClr val="tx1"/>
              </a:buClr>
              <a:buSzPts val="1600"/>
            </a:pPr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       1.3.3. </a:t>
            </a:r>
            <a:r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실행</a:t>
            </a:r>
            <a:endParaRPr lang="en-US" altLang="ko-KR" sz="1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04528" y="908720"/>
            <a:ext cx="8433266" cy="504382"/>
            <a:chOff x="713368" y="1649413"/>
            <a:chExt cx="8433266" cy="504382"/>
          </a:xfrm>
        </p:grpSpPr>
        <p:sp>
          <p:nvSpPr>
            <p:cNvPr id="10" name="Rectangle 13"/>
            <p:cNvSpPr>
              <a:spLocks noChangeArrowheads="1"/>
            </p:cNvSpPr>
            <p:nvPr/>
          </p:nvSpPr>
          <p:spPr bwMode="gray">
            <a:xfrm>
              <a:off x="713368" y="1748982"/>
              <a:ext cx="8433266" cy="404813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rgbClr val="003399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rgbClr val="000066">
                  <a:alpha val="50000"/>
                </a:srgb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gray">
            <a:xfrm>
              <a:off x="920552" y="1649413"/>
              <a:ext cx="5467370" cy="454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1" fontAlgn="base" latinLnBrk="1" hangingPunct="1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ts val="1600"/>
                <a:tabLst/>
              </a:pPr>
              <a:r>
                <a:rPr kumimoji="1" lang="ko-KR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온라인 </a:t>
              </a:r>
              <a:r>
                <a:rPr kumimoji="1" lang="en-US" altLang="ko-KR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API </a:t>
              </a:r>
              <a:r>
                <a:rPr kumimoji="1" lang="ko-KR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테스트 가이드</a:t>
              </a:r>
              <a:endPara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270466" y="548680"/>
            <a:ext cx="13650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u="heavy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    차</a:t>
            </a:r>
            <a:endParaRPr lang="ko-KR" altLang="en-US" u="heavy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258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62" y="1805349"/>
            <a:ext cx="4326670" cy="230444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914494" y="2213659"/>
            <a:ext cx="4575010" cy="190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-920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실행환경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자바 기반의 응용시스템 개발 시 필수적인 기능을 패턴화 하여 미리 구현해 둔 라이브러리 코드 묶음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구현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등 개발 생명주기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(life cycle)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상에 필요한 지원 도구 모음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운영환경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표준프레임워크를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기반으로 개발한 시스템에 대하여 운영 시에 필요한 의사소통 및 모니터링 도구 모음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관리환경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표준프레임워크에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대한 기술지원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업그레이드 등을 관 리하기 위한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표준프레임워크센터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내부 업무시스템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0" y="4327817"/>
            <a:ext cx="4486961" cy="2125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marL="92075" indent="-920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 프레임워크 개발환경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실행환경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운영환경 분리 구성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기반의 프레임워크 적용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컴포넌트 공통기술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요소기술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패키징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92075" indent="-920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전자정부 최신버전 적용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v4.0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92075" indent="-920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050" b="1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전자정부 최신버전 </a:t>
            </a:r>
            <a:r>
              <a:rPr lang="en-US" altLang="ko-KR" sz="1050" b="1" u="sng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v4.0</a:t>
            </a:r>
            <a:r>
              <a:rPr lang="en-US" altLang="ko-KR" sz="1050" b="1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(alpha)</a:t>
            </a:r>
            <a:r>
              <a:rPr lang="ko-KR" altLang="en-US" sz="1050" b="1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실행환경만 제공</a:t>
            </a:r>
            <a:r>
              <a:rPr lang="en-US" altLang="ko-KR" sz="1050" b="1" u="sng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기타 환경 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공통컴포넌트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운영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전자정부 </a:t>
            </a:r>
            <a:r>
              <a:rPr lang="en-US" altLang="ko-KR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v3.10</a:t>
            </a:r>
            <a:r>
              <a:rPr lang="en-US" altLang="ko-KR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및 상용 솔루션으로 대처 적용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540515" y="4059641"/>
            <a:ext cx="4254217" cy="2747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차세대 지방재정 프레임워크 개념 모델 </a:t>
            </a:r>
          </a:p>
        </p:txBody>
      </p:sp>
      <p:sp>
        <p:nvSpPr>
          <p:cNvPr id="11" name="직사각형 10"/>
          <p:cNvSpPr/>
          <p:nvPr/>
        </p:nvSpPr>
        <p:spPr bwMode="auto">
          <a:xfrm>
            <a:off x="4955717" y="2176194"/>
            <a:ext cx="4461334" cy="1947535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955716" y="1953026"/>
            <a:ext cx="4454984" cy="2314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전자정부 정부 프레임워크 기반 </a:t>
            </a:r>
            <a:r>
              <a:rPr lang="ko-KR" altLang="en-US" sz="11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환경별</a:t>
            </a:r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설명 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540515" y="4045878"/>
            <a:ext cx="4326225" cy="247874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76491" y="4510963"/>
            <a:ext cx="525680" cy="1342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67954" y="4722217"/>
            <a:ext cx="534217" cy="1390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실행환경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560549" y="4938243"/>
            <a:ext cx="555912" cy="13469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운영환경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64399" y="4525252"/>
            <a:ext cx="807003" cy="12339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구현도구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2020633" y="4533366"/>
            <a:ext cx="916371" cy="1215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배포도구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2975400" y="4535223"/>
            <a:ext cx="925738" cy="1215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도구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920856" y="4533582"/>
            <a:ext cx="873876" cy="12156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형상관리도구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46139" y="4717395"/>
            <a:ext cx="756048" cy="148474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화면처리</a:t>
            </a:r>
            <a:endParaRPr lang="en-US" altLang="ko-KR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Presentation Layer</a:t>
            </a:r>
            <a:endParaRPr lang="ko-KR" altLang="en-US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924586" y="4716089"/>
            <a:ext cx="587568" cy="151085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</a:t>
            </a:r>
            <a:endParaRPr lang="en-US" altLang="ko-KR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Service Layer</a:t>
            </a:r>
            <a:endParaRPr lang="ko-KR" altLang="en-US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57856" y="4716090"/>
            <a:ext cx="780322" cy="151760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처리</a:t>
            </a:r>
            <a:endParaRPr lang="en-US" altLang="ko-KR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Access Layer</a:t>
            </a:r>
            <a:endParaRPr lang="ko-KR" altLang="en-US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526443" y="4716089"/>
            <a:ext cx="705316" cy="151761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연계처리</a:t>
            </a:r>
            <a:endParaRPr lang="en-US" altLang="ko-KR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Integration Layer</a:t>
            </a:r>
            <a:endParaRPr lang="ko-KR" altLang="en-US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151990" y="4933271"/>
            <a:ext cx="976699" cy="13490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도구</a:t>
            </a:r>
            <a:endParaRPr lang="en-US" altLang="ko-KR" sz="5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172723" y="4937802"/>
            <a:ext cx="1059036" cy="135138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운영관리도구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57855" y="4932113"/>
            <a:ext cx="1536875" cy="14082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배치운영도구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92661" y="4302534"/>
            <a:ext cx="1188146" cy="230832"/>
          </a:xfrm>
          <a:prstGeom prst="rect">
            <a:avLst/>
          </a:prstGeom>
          <a:noFill/>
          <a:ln w="6350">
            <a:noFill/>
            <a:prstDash val="sysDash"/>
          </a:ln>
        </p:spPr>
        <p:txBody>
          <a:bodyPr wrap="non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온라인 프레임워크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056136" y="4716089"/>
            <a:ext cx="738595" cy="151761"/>
          </a:xfrm>
          <a:prstGeom prst="round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공통처리</a:t>
            </a:r>
            <a:endParaRPr lang="en-US" altLang="ko-KR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Foundation Layer</a:t>
            </a:r>
            <a:endParaRPr lang="ko-KR" altLang="en-US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76490" y="5510065"/>
            <a:ext cx="639289" cy="2664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배치개발환경</a:t>
            </a:r>
            <a:endParaRPr lang="en-US" altLang="ko-KR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245267" y="5529534"/>
            <a:ext cx="883422" cy="25835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구현도구</a:t>
            </a:r>
            <a:endParaRPr lang="en-US" altLang="ko-KR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53044" y="5532886"/>
            <a:ext cx="983758" cy="2531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배포도구</a:t>
            </a:r>
            <a:endParaRPr lang="en-US" altLang="ko-KR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Ant </a:t>
            </a:r>
            <a:r>
              <a:rPr lang="ko-KR" altLang="en-US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166585" y="5529116"/>
            <a:ext cx="787246" cy="25262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도구</a:t>
            </a:r>
            <a:endParaRPr lang="en-US" altLang="ko-KR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Shell,JUnit</a:t>
            </a:r>
            <a:endParaRPr lang="ko-KR" altLang="en-US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970857" y="5523360"/>
            <a:ext cx="852451" cy="25318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형상관리도구</a:t>
            </a:r>
            <a:endParaRPr lang="en-US" altLang="ko-KR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569200" y="5820880"/>
            <a:ext cx="646579" cy="2266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배치실행환경</a:t>
            </a:r>
            <a:endParaRPr lang="en-US" altLang="ko-KR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245267" y="5810198"/>
            <a:ext cx="1101191" cy="2373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 Core Layer</a:t>
            </a:r>
          </a:p>
          <a:p>
            <a:pPr algn="ctr"/>
            <a:r>
              <a:rPr lang="en-US" altLang="ko-KR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[Application Tier, Job Tier]</a:t>
            </a:r>
            <a:endParaRPr lang="ko-KR" altLang="en-US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418468" y="5810199"/>
            <a:ext cx="1152126" cy="2373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 Execution Layer</a:t>
            </a:r>
          </a:p>
          <a:p>
            <a:pPr algn="ctr"/>
            <a:r>
              <a:rPr lang="en-US" altLang="ko-KR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[Run Tier]</a:t>
            </a:r>
            <a:endParaRPr lang="ko-KR" altLang="en-US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642604" y="5810198"/>
            <a:ext cx="1180704" cy="2373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 Support Layer</a:t>
            </a:r>
          </a:p>
          <a:p>
            <a:pPr algn="ctr"/>
            <a:r>
              <a:rPr lang="en-US" altLang="ko-KR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[Application Tier]</a:t>
            </a:r>
            <a:endParaRPr lang="ko-KR" altLang="en-US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70448" y="6117531"/>
            <a:ext cx="645331" cy="1743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배치운영환경</a:t>
            </a:r>
            <a:endParaRPr lang="en-US" altLang="ko-KR" sz="5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1245267" y="6117531"/>
            <a:ext cx="3549464" cy="174358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상용 도구 도입</a:t>
            </a:r>
            <a:endParaRPr lang="en-US" altLang="ko-KR" sz="50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11768" y="5301354"/>
            <a:ext cx="1072730" cy="230832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배치  프레임워크</a:t>
            </a: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922524" y="6319488"/>
            <a:ext cx="396303" cy="1070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3352838" y="6319494"/>
            <a:ext cx="593464" cy="117227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 그룹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002123" y="6319488"/>
            <a:ext cx="792607" cy="134165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상용 </a:t>
            </a:r>
            <a:r>
              <a:rPr lang="en-US" altLang="ko-KR" sz="5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5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자체 툴 사용</a:t>
            </a:r>
          </a:p>
        </p:txBody>
      </p:sp>
      <p:sp>
        <p:nvSpPr>
          <p:cNvPr id="45" name="제목 1">
            <a:extLst>
              <a:ext uri="{FF2B5EF4-FFF2-40B4-BE49-F238E27FC236}">
                <a16:creationId xmlns:a16="http://schemas.microsoft.com/office/drawing/2014/main" id="{48413C46-162D-46CE-91C5-F255B79830C5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공통 개발 가이드</a:t>
            </a:r>
            <a:b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1.1. </a:t>
            </a:r>
            <a:r>
              <a:rPr lang="ko-KR" altLang="en-US" sz="1200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개요 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B812EB-B4F5-428D-9217-B5E22232979F}"/>
              </a:ext>
            </a:extLst>
          </p:cNvPr>
          <p:cNvSpPr/>
          <p:nvPr/>
        </p:nvSpPr>
        <p:spPr bwMode="auto">
          <a:xfrm>
            <a:off x="4953000" y="4205701"/>
            <a:ext cx="4486961" cy="2314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4"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차세대 지방재정 프레임워크 적용 기준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F89084-C872-4DD0-A059-0313785A719F}"/>
              </a:ext>
            </a:extLst>
          </p:cNvPr>
          <p:cNvSpPr txBox="1"/>
          <p:nvPr/>
        </p:nvSpPr>
        <p:spPr>
          <a:xfrm>
            <a:off x="561487" y="1266570"/>
            <a:ext cx="8815418" cy="82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5pPr marL="171450" lvl="4" indent="-171450">
              <a:lnSpc>
                <a:spcPct val="150000"/>
              </a:lnSpc>
              <a:buFont typeface="Wingdings" panose="05000000000000000000" pitchFamily="2" charset="2"/>
              <a:buChar char="§"/>
              <a:defRPr sz="1100" spc="-50" bmk="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defRPr>
            </a:lvl5pPr>
          </a:lstStyle>
          <a:p>
            <a:pPr marL="0" lvl="4"/>
            <a:r>
              <a:rPr lang="ko-KR" altLang="en-US" dirty="0"/>
              <a:t>차세대 지방제정 관리 시스템은 전자정부 표준 프레임워크 기반 개발환경</a:t>
            </a:r>
            <a:r>
              <a:rPr lang="en-US" altLang="ko-KR" dirty="0"/>
              <a:t>, </a:t>
            </a:r>
            <a:r>
              <a:rPr lang="ko-KR" altLang="en-US" dirty="0"/>
              <a:t>실행환경</a:t>
            </a:r>
            <a:r>
              <a:rPr lang="en-US" altLang="ko-KR" dirty="0"/>
              <a:t>, </a:t>
            </a:r>
            <a:r>
              <a:rPr lang="ko-KR" altLang="en-US" dirty="0"/>
              <a:t>운영환경 및 공통기술</a:t>
            </a:r>
            <a:r>
              <a:rPr lang="en-US" altLang="ko-KR" dirty="0"/>
              <a:t>,</a:t>
            </a:r>
            <a:r>
              <a:rPr lang="ko-KR" altLang="en-US" dirty="0"/>
              <a:t>요소기술 식별하여 지방재정 프레임워크에 적용하며</a:t>
            </a:r>
            <a:r>
              <a:rPr lang="en-US" altLang="ko-KR" dirty="0"/>
              <a:t>, </a:t>
            </a:r>
            <a:r>
              <a:rPr lang="ko-KR" altLang="en-US" dirty="0"/>
              <a:t>추가적으로</a:t>
            </a:r>
            <a:r>
              <a:rPr lang="en-US" altLang="ko-KR" dirty="0"/>
              <a:t> </a:t>
            </a:r>
            <a:r>
              <a:rPr lang="en-US" altLang="ko-KR" b="1" dirty="0"/>
              <a:t>Spring Boot </a:t>
            </a:r>
            <a:r>
              <a:rPr lang="ko-KR" altLang="en-US" b="1" dirty="0"/>
              <a:t>기반으로 지원되어야 한다</a:t>
            </a:r>
            <a:r>
              <a:rPr lang="en-US" altLang="ko-KR" b="1" dirty="0"/>
              <a:t>.(</a:t>
            </a:r>
            <a:r>
              <a:rPr lang="ko-KR" altLang="en-US" b="1" dirty="0"/>
              <a:t>요구사항 </a:t>
            </a:r>
            <a:r>
              <a:rPr lang="en-US" altLang="ko-KR" b="1" dirty="0" err="1"/>
              <a:t>ID:REQ-OR-SWA004</a:t>
            </a:r>
            <a:r>
              <a:rPr lang="en-US" altLang="ko-KR" b="1" dirty="0"/>
              <a:t>)</a:t>
            </a:r>
            <a:endParaRPr lang="en-US" altLang="ko-KR" dirty="0"/>
          </a:p>
          <a:p>
            <a:pPr lvl="4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426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직사각형 163"/>
          <p:cNvSpPr/>
          <p:nvPr/>
        </p:nvSpPr>
        <p:spPr>
          <a:xfrm>
            <a:off x="7704008" y="2848006"/>
            <a:ext cx="837634" cy="7495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dashDot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5925" y="1249934"/>
            <a:ext cx="225414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1.2.1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개발환경 소프트웨어 구성</a:t>
            </a:r>
          </a:p>
        </p:txBody>
      </p:sp>
      <p:graphicFrame>
        <p:nvGraphicFramePr>
          <p:cNvPr id="129" name="표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208152"/>
              </p:ext>
            </p:extLst>
          </p:nvPr>
        </p:nvGraphicFramePr>
        <p:xfrm>
          <a:off x="438427" y="1990425"/>
          <a:ext cx="4658589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7799">
                  <a:extLst>
                    <a:ext uri="{9D8B030D-6E8A-4147-A177-3AD203B41FA5}">
                      <a16:colId xmlns:a16="http://schemas.microsoft.com/office/drawing/2014/main" val="825784636"/>
                    </a:ext>
                  </a:extLst>
                </a:gridCol>
                <a:gridCol w="718582">
                  <a:extLst>
                    <a:ext uri="{9D8B030D-6E8A-4147-A177-3AD203B41FA5}">
                      <a16:colId xmlns:a16="http://schemas.microsoft.com/office/drawing/2014/main" val="383255831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9697659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9778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4.16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전자정부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3.10</a:t>
                      </a:r>
                      <a:r>
                        <a:rPr lang="en-US" altLang="ko-KR" sz="10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aseline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1698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Tomcat 9.45</a:t>
                      </a:r>
                    </a:p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(Spring Boot embeded Tomcat)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9.45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WAS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12025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JDK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99178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MAVEN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3.3.9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72128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ANT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1.10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배치 빌드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594211"/>
                  </a:ext>
                </a:extLst>
              </a:tr>
            </a:tbl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438427" y="1713426"/>
            <a:ext cx="2005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오픈소스 구성</a:t>
            </a:r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25603"/>
              </p:ext>
            </p:extLst>
          </p:nvPr>
        </p:nvGraphicFramePr>
        <p:xfrm>
          <a:off x="432306" y="4128864"/>
          <a:ext cx="4736718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7799">
                  <a:extLst>
                    <a:ext uri="{9D8B030D-6E8A-4147-A177-3AD203B41FA5}">
                      <a16:colId xmlns:a16="http://schemas.microsoft.com/office/drawing/2014/main" val="825784636"/>
                    </a:ext>
                  </a:extLst>
                </a:gridCol>
                <a:gridCol w="796711">
                  <a:extLst>
                    <a:ext uri="{9D8B030D-6E8A-4147-A177-3AD203B41FA5}">
                      <a16:colId xmlns:a16="http://schemas.microsoft.com/office/drawing/2014/main" val="383255831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9697659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9778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exBuilder 6.0(Tomato System)</a:t>
                      </a:r>
                    </a:p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 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 </a:t>
                      </a:r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 제공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6.0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교육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1698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 Eye</a:t>
                      </a:r>
                    </a:p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 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 </a:t>
                      </a:r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 제공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교육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12025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MDD</a:t>
                      </a:r>
                    </a:p>
                    <a:p>
                      <a:pPr algn="ctr" latinLnBrk="1"/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개발환경 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eclipse </a:t>
                      </a:r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 제공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교육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99178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리포트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클립소스트</a:t>
                      </a:r>
                      <a:r>
                        <a:rPr lang="en-US" altLang="ko-KR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프레임워크 설치 버전 제공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721287"/>
                  </a:ext>
                </a:extLst>
              </a:tr>
            </a:tbl>
          </a:graphicData>
        </a:graphic>
      </p:graphicFrame>
      <p:sp>
        <p:nvSpPr>
          <p:cNvPr id="132" name="TextBox 131"/>
          <p:cNvSpPr txBox="1"/>
          <p:nvPr/>
        </p:nvSpPr>
        <p:spPr>
          <a:xfrm>
            <a:off x="432306" y="3851865"/>
            <a:ext cx="2521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상용 소프트웨어 구성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5526943" y="2676845"/>
            <a:ext cx="3818546" cy="277942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모서리가 둥근 직사각형 444">
            <a:extLst>
              <a:ext uri="{FF2B5EF4-FFF2-40B4-BE49-F238E27FC236}">
                <a16:creationId xmlns:a16="http://schemas.microsoft.com/office/drawing/2014/main" id="{7CD46B78-C96A-40AE-9473-B918E192B018}"/>
              </a:ext>
            </a:extLst>
          </p:cNvPr>
          <p:cNvSpPr/>
          <p:nvPr/>
        </p:nvSpPr>
        <p:spPr>
          <a:xfrm>
            <a:off x="6177136" y="2503944"/>
            <a:ext cx="2568036" cy="2566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wrap="none" rtlCol="0" anchor="ctr" anchorCtr="0">
            <a:noAutofit/>
          </a:bodyPr>
          <a:lstStyle/>
          <a:p>
            <a:pPr marL="0" marR="0" lvl="0" indent="-81742" algn="ctr" defTabSz="1013286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white">
                  <a:lumMod val="65000"/>
                </a:prstClr>
              </a:buClr>
              <a:buSzPct val="80000"/>
              <a:buFontTx/>
              <a:buNone/>
              <a:tabLst>
                <a:tab pos="2615558" algn="l"/>
                <a:tab pos="5487119" algn="l"/>
              </a:tabLst>
              <a:defRPr/>
            </a:pPr>
            <a:r>
              <a:rPr kumimoji="1" lang="ko-KR" altLang="en-US" sz="1100" b="1" kern="0" spc="-30">
                <a:ln w="3175"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개발환경 구성</a:t>
            </a:r>
            <a:endParaRPr kumimoji="1" lang="ko-KR" altLang="en-US" sz="1100" b="1" i="0" u="none" strike="noStrike" kern="0" cap="none" spc="-30" normalizeH="0" baseline="0" noProof="0" dirty="0">
              <a:ln w="3175">
                <a:solidFill>
                  <a:prstClr val="white">
                    <a:alpha val="0"/>
                  </a:prstClr>
                </a:solidFill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541768" y="2811766"/>
            <a:ext cx="904875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>
                <a:latin typeface="맑은 고딕" panose="020B0503020000020004" pitchFamily="50" charset="-127"/>
                <a:ea typeface="맑은 고딕" panose="020B0503020000020004" pitchFamily="50" charset="-127"/>
              </a:rPr>
              <a:t>C:\nglfm\</a:t>
            </a:r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513318" y="3100813"/>
            <a:ext cx="792000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eclipse</a:t>
            </a:r>
            <a:endParaRPr lang="ko-KR" altLang="en-US" sz="1000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513318" y="3717032"/>
            <a:ext cx="792000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tools</a:t>
            </a:r>
            <a:endParaRPr lang="ko-KR" altLang="en-US" sz="1000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704008" y="3998714"/>
            <a:ext cx="864000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maven.3.3.9</a:t>
            </a:r>
            <a:endParaRPr lang="ko-KR" altLang="en-US" sz="10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7704008" y="4288607"/>
            <a:ext cx="864000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jdk</a:t>
            </a:r>
            <a:r>
              <a:rPr lang="en-US" altLang="ko-KR" sz="10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11</a:t>
            </a:r>
            <a:endParaRPr lang="ko-KR" altLang="en-US" sz="10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704008" y="4838625"/>
            <a:ext cx="864000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repository</a:t>
            </a:r>
            <a:endParaRPr lang="ko-KR" altLang="en-US" sz="10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513318" y="5115086"/>
            <a:ext cx="795411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workspace</a:t>
            </a:r>
            <a:endParaRPr lang="ko-KR" altLang="en-US" sz="10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3" name="꺾인 연결선 142"/>
          <p:cNvCxnSpPr>
            <a:stCxn id="135" idx="2"/>
            <a:endCxn id="136" idx="1"/>
          </p:cNvCxnSpPr>
          <p:nvPr/>
        </p:nvCxnSpPr>
        <p:spPr>
          <a:xfrm rot="16200000" flipH="1">
            <a:off x="6170794" y="2881399"/>
            <a:ext cx="165937" cy="5191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꺾인 연결선 143"/>
          <p:cNvCxnSpPr>
            <a:stCxn id="135" idx="2"/>
            <a:endCxn id="137" idx="1"/>
          </p:cNvCxnSpPr>
          <p:nvPr/>
        </p:nvCxnSpPr>
        <p:spPr>
          <a:xfrm rot="16200000" flipH="1">
            <a:off x="5862684" y="3189509"/>
            <a:ext cx="782156" cy="5191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137" idx="2"/>
            <a:endCxn id="138" idx="1"/>
          </p:cNvCxnSpPr>
          <p:nvPr/>
        </p:nvCxnSpPr>
        <p:spPr>
          <a:xfrm rot="16200000" flipH="1">
            <a:off x="7227377" y="3645194"/>
            <a:ext cx="158572" cy="79469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/>
          <p:cNvCxnSpPr>
            <a:cxnSpLocks/>
            <a:stCxn id="137" idx="2"/>
            <a:endCxn id="139" idx="1"/>
          </p:cNvCxnSpPr>
          <p:nvPr/>
        </p:nvCxnSpPr>
        <p:spPr>
          <a:xfrm rot="16200000" flipH="1">
            <a:off x="7082431" y="3790140"/>
            <a:ext cx="448465" cy="79469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35" idx="2"/>
            <a:endCxn id="140" idx="1"/>
          </p:cNvCxnSpPr>
          <p:nvPr/>
        </p:nvCxnSpPr>
        <p:spPr>
          <a:xfrm rot="16200000" flipH="1">
            <a:off x="5430959" y="3621234"/>
            <a:ext cx="1645606" cy="5191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cxnSpLocks/>
            <a:stCxn id="140" idx="2"/>
            <a:endCxn id="141" idx="1"/>
          </p:cNvCxnSpPr>
          <p:nvPr/>
        </p:nvCxnSpPr>
        <p:spPr>
          <a:xfrm rot="16200000" flipH="1">
            <a:off x="7239147" y="4496874"/>
            <a:ext cx="135033" cy="794690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>
            <a:stCxn id="135" idx="2"/>
            <a:endCxn id="142" idx="1"/>
          </p:cNvCxnSpPr>
          <p:nvPr/>
        </p:nvCxnSpPr>
        <p:spPr>
          <a:xfrm rot="16200000" flipH="1">
            <a:off x="5163657" y="3888536"/>
            <a:ext cx="2180210" cy="5191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순서도: 추출 149">
            <a:extLst>
              <a:ext uri="{FF2B5EF4-FFF2-40B4-BE49-F238E27FC236}">
                <a16:creationId xmlns:a16="http://schemas.microsoft.com/office/drawing/2014/main" id="{9C753C08-0C4F-4657-9CCF-FCABAE6D5682}"/>
              </a:ext>
            </a:extLst>
          </p:cNvPr>
          <p:cNvSpPr/>
          <p:nvPr/>
        </p:nvSpPr>
        <p:spPr bwMode="auto">
          <a:xfrm rot="5400000">
            <a:off x="3685467" y="3859884"/>
            <a:ext cx="3327153" cy="216024"/>
          </a:xfrm>
          <a:prstGeom prst="flowChartExtract">
            <a:avLst/>
          </a:prstGeom>
          <a:gradFill flip="none" rotWithShape="1">
            <a:gsLst>
              <a:gs pos="8000">
                <a:schemeClr val="bg1">
                  <a:lumMod val="50000"/>
                  <a:tint val="66000"/>
                  <a:satMod val="16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7768475" y="2847751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u="sng">
                <a:latin typeface="맑은 고딕" panose="020B0503020000020004" pitchFamily="50" charset="-127"/>
                <a:ea typeface="맑은 고딕" panose="020B0503020000020004" pitchFamily="50" charset="-127"/>
              </a:rPr>
              <a:t>exBuilder</a:t>
            </a:r>
            <a:endParaRPr lang="ko-KR" altLang="en-US" sz="1000" u="sng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7768475" y="3100249"/>
            <a:ext cx="6495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Dev Eye</a:t>
            </a:r>
            <a:endParaRPr lang="ko-KR" altLang="en-US" sz="10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786290" y="334872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u="sng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MDD</a:t>
            </a:r>
            <a:endParaRPr lang="ko-KR" altLang="en-US" sz="10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0" name="꺾인 연결선 159"/>
          <p:cNvCxnSpPr>
            <a:cxnSpLocks/>
            <a:stCxn id="136" idx="3"/>
            <a:endCxn id="164" idx="1"/>
          </p:cNvCxnSpPr>
          <p:nvPr/>
        </p:nvCxnSpPr>
        <p:spPr>
          <a:xfrm flipV="1">
            <a:off x="7305318" y="3222792"/>
            <a:ext cx="398690" cy="113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693130" y="3581494"/>
            <a:ext cx="85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plugin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4EFECD26-58BC-408A-870D-B9D037439816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공통 개발 가이드</a:t>
            </a:r>
            <a:b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1.2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구성도</a:t>
            </a:r>
            <a:r>
              <a:rPr lang="ko-KR" altLang="en-US" sz="1200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513318" y="4580482"/>
            <a:ext cx="792000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maven</a:t>
            </a:r>
            <a:endParaRPr lang="ko-KR" altLang="en-US" sz="1000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02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BCB84484-DE70-4877-AE0A-4530315AE52B}"/>
              </a:ext>
            </a:extLst>
          </p:cNvPr>
          <p:cNvGrpSpPr/>
          <p:nvPr/>
        </p:nvGrpSpPr>
        <p:grpSpPr>
          <a:xfrm>
            <a:off x="920552" y="1528217"/>
            <a:ext cx="8079512" cy="4968552"/>
            <a:chOff x="920552" y="1383671"/>
            <a:chExt cx="8079512" cy="5141673"/>
          </a:xfrm>
        </p:grpSpPr>
        <p:sp>
          <p:nvSpPr>
            <p:cNvPr id="49" name="직사각형 48"/>
            <p:cNvSpPr/>
            <p:nvPr/>
          </p:nvSpPr>
          <p:spPr>
            <a:xfrm>
              <a:off x="1004818" y="5823341"/>
              <a:ext cx="7851230" cy="6705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04818" y="3813317"/>
              <a:ext cx="7851230" cy="189163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04818" y="2093518"/>
              <a:ext cx="7851230" cy="1096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20552" y="1734928"/>
              <a:ext cx="8079512" cy="479041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1090145" y="2244196"/>
              <a:ext cx="1308217" cy="244838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kern="0" noProof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lfm.egov.framework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2087153" y="2512679"/>
              <a:ext cx="1322559" cy="244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lfm.egov.app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084906" y="2812390"/>
              <a:ext cx="1312712" cy="244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lfm.web.app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137601" y="3955355"/>
              <a:ext cx="1307701" cy="244838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lfm.web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모서리가 둥근 직사각형 444">
              <a:extLst>
                <a:ext uri="{FF2B5EF4-FFF2-40B4-BE49-F238E27FC236}">
                  <a16:creationId xmlns:a16="http://schemas.microsoft.com/office/drawing/2014/main" id="{7CD46B78-C96A-40AE-9473-B918E192B018}"/>
                </a:ext>
              </a:extLst>
            </p:cNvPr>
            <p:cNvSpPr/>
            <p:nvPr/>
          </p:nvSpPr>
          <p:spPr>
            <a:xfrm>
              <a:off x="4129885" y="1877197"/>
              <a:ext cx="2568036" cy="2050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marL="0" marR="0" lvl="0" indent="-81742" algn="ctr" defTabSz="1013286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2615558" algn="l"/>
                  <a:tab pos="5487119" algn="l"/>
                </a:tabLst>
                <a:defRPr/>
              </a:pPr>
              <a:r>
                <a:rPr kumimoji="1" lang="ko-KR" altLang="en-US" sz="1000" b="1" kern="0" spc="-30">
                  <a:ln w="3175"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공통 프레임워크</a:t>
              </a:r>
              <a:endParaRPr kumimoji="1" lang="ko-KR" altLang="en-US" sz="1000" b="1" i="0" u="none" strike="noStrike" kern="0" cap="none" spc="-30" normalizeH="0" baseline="0" noProof="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71288" y="2527670"/>
              <a:ext cx="128432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전자정부 공통 컴포넌트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71288" y="2825909"/>
              <a:ext cx="128432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전자정부 실행환경</a:t>
              </a:r>
            </a:p>
          </p:txBody>
        </p:sp>
        <p:cxnSp>
          <p:nvCxnSpPr>
            <p:cNvPr id="16" name="꺾인 연결선 15"/>
            <p:cNvCxnSpPr>
              <a:stCxn id="9" idx="3"/>
              <a:endCxn id="14" idx="1"/>
            </p:cNvCxnSpPr>
            <p:nvPr/>
          </p:nvCxnSpPr>
          <p:spPr>
            <a:xfrm>
              <a:off x="3409712" y="2635098"/>
              <a:ext cx="761576" cy="2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>
              <a:stCxn id="10" idx="3"/>
              <a:endCxn id="15" idx="1"/>
            </p:cNvCxnSpPr>
            <p:nvPr/>
          </p:nvCxnSpPr>
          <p:spPr>
            <a:xfrm flipV="1">
              <a:off x="3397618" y="2933631"/>
              <a:ext cx="773670" cy="117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>
              <a:stCxn id="8" idx="2"/>
              <a:endCxn id="9" idx="1"/>
            </p:cNvCxnSpPr>
            <p:nvPr/>
          </p:nvCxnSpPr>
          <p:spPr>
            <a:xfrm rot="16200000" flipH="1">
              <a:off x="1842671" y="2390616"/>
              <a:ext cx="146064" cy="34289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>
              <a:stCxn id="8" idx="2"/>
              <a:endCxn id="10" idx="1"/>
            </p:cNvCxnSpPr>
            <p:nvPr/>
          </p:nvCxnSpPr>
          <p:spPr>
            <a:xfrm rot="16200000" flipH="1">
              <a:off x="1691693" y="2541595"/>
              <a:ext cx="445775" cy="34065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2074600" y="4227277"/>
              <a:ext cx="1307701" cy="244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kern="0" noProof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application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2078410" y="4488897"/>
              <a:ext cx="1307701" cy="2448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lfm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Rectangle 9"/>
            <p:cNvSpPr>
              <a:spLocks noChangeArrowheads="1"/>
            </p:cNvSpPr>
            <p:nvPr/>
          </p:nvSpPr>
          <p:spPr bwMode="auto">
            <a:xfrm>
              <a:off x="2984552" y="4761824"/>
              <a:ext cx="1307701" cy="2448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CM(</a:t>
              </a:r>
              <a:r>
                <a:rPr kumimoji="0" lang="ko-KR" alt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업무코드</a:t>
              </a:r>
              <a:r>
                <a:rPr kumimoji="0" lang="en-US" altLang="ko-KR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08167" y="4241633"/>
              <a:ext cx="228940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프레임워크 </a:t>
              </a:r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Initializer (Spring Boot Config)</a:t>
              </a:r>
              <a:endPara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84262" y="4917916"/>
              <a:ext cx="1827770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MDD </a:t>
              </a:r>
              <a:r>
                <a:rPr lang="ko-KR" altLang="en-US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 생성 영역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2984552" y="5030608"/>
              <a:ext cx="1307701" cy="2448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AM(</a:t>
              </a:r>
              <a:r>
                <a:rPr kumimoji="0" lang="ko-KR" altLang="en-US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업무코드</a:t>
              </a:r>
              <a:r>
                <a:rPr kumimoji="0" lang="en-US" altLang="ko-KR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6" name="꺾인 연결선 25"/>
            <p:cNvCxnSpPr>
              <a:stCxn id="11" idx="2"/>
              <a:endCxn id="20" idx="1"/>
            </p:cNvCxnSpPr>
            <p:nvPr/>
          </p:nvCxnSpPr>
          <p:spPr>
            <a:xfrm rot="16200000" flipH="1">
              <a:off x="1858275" y="4133370"/>
              <a:ext cx="149503" cy="28314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11" idx="2"/>
              <a:endCxn id="21" idx="1"/>
            </p:cNvCxnSpPr>
            <p:nvPr/>
          </p:nvCxnSpPr>
          <p:spPr>
            <a:xfrm rot="16200000" flipH="1">
              <a:off x="1729370" y="4262275"/>
              <a:ext cx="411123" cy="286958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꺾인 연결선 27"/>
            <p:cNvCxnSpPr>
              <a:stCxn id="20" idx="3"/>
              <a:endCxn id="23" idx="1"/>
            </p:cNvCxnSpPr>
            <p:nvPr/>
          </p:nvCxnSpPr>
          <p:spPr>
            <a:xfrm flipV="1">
              <a:off x="3382301" y="4349355"/>
              <a:ext cx="825866" cy="3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모서리가 둥근 직사각형 444">
              <a:extLst>
                <a:ext uri="{FF2B5EF4-FFF2-40B4-BE49-F238E27FC236}">
                  <a16:creationId xmlns:a16="http://schemas.microsoft.com/office/drawing/2014/main" id="{7CD46B78-C96A-40AE-9473-B918E192B018}"/>
                </a:ext>
              </a:extLst>
            </p:cNvPr>
            <p:cNvSpPr/>
            <p:nvPr/>
          </p:nvSpPr>
          <p:spPr>
            <a:xfrm>
              <a:off x="3815488" y="1383671"/>
              <a:ext cx="2568036" cy="461153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marL="0" marR="0" lvl="0" indent="-81742" algn="ctr" defTabSz="1013286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2615558" algn="l"/>
                  <a:tab pos="5487119" algn="l"/>
                </a:tabLst>
                <a:defRPr/>
              </a:pPr>
              <a:r>
                <a:rPr kumimoji="1" lang="ko-KR" altLang="en-US" sz="1400" b="1" kern="0" spc="-30" dirty="0">
                  <a:ln w="3175"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온라인 프레임워크 구성</a:t>
              </a:r>
              <a:endParaRPr kumimoji="1" lang="ko-KR" altLang="en-US" sz="1400" b="1" i="0" u="none" strike="noStrike" kern="0" cap="none" spc="-30" normalizeH="0" baseline="0" noProof="0" dirty="0">
                <a:ln w="3175"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0" name="꺾인 연결선 29"/>
            <p:cNvCxnSpPr>
              <a:stCxn id="21" idx="2"/>
              <a:endCxn id="25" idx="1"/>
            </p:cNvCxnSpPr>
            <p:nvPr/>
          </p:nvCxnSpPr>
          <p:spPr>
            <a:xfrm rot="16200000" flipH="1">
              <a:off x="2648760" y="4817235"/>
              <a:ext cx="419292" cy="25229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꺾인 연결선 30"/>
            <p:cNvCxnSpPr>
              <a:stCxn id="21" idx="2"/>
              <a:endCxn id="22" idx="1"/>
            </p:cNvCxnSpPr>
            <p:nvPr/>
          </p:nvCxnSpPr>
          <p:spPr>
            <a:xfrm rot="16200000" flipH="1">
              <a:off x="2783152" y="4682843"/>
              <a:ext cx="150508" cy="252291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 31"/>
            <p:cNvCxnSpPr>
              <a:stCxn id="38" idx="3"/>
              <a:endCxn id="24" idx="1"/>
            </p:cNvCxnSpPr>
            <p:nvPr/>
          </p:nvCxnSpPr>
          <p:spPr>
            <a:xfrm flipV="1">
              <a:off x="5774612" y="5056416"/>
              <a:ext cx="1109650" cy="16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모서리가 둥근 직사각형 444">
              <a:extLst>
                <a:ext uri="{FF2B5EF4-FFF2-40B4-BE49-F238E27FC236}">
                  <a16:creationId xmlns:a16="http://schemas.microsoft.com/office/drawing/2014/main" id="{7CD46B78-C96A-40AE-9473-B918E192B018}"/>
                </a:ext>
              </a:extLst>
            </p:cNvPr>
            <p:cNvSpPr/>
            <p:nvPr/>
          </p:nvSpPr>
          <p:spPr>
            <a:xfrm>
              <a:off x="4115646" y="3608282"/>
              <a:ext cx="2568036" cy="20503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wrap="none" rtlCol="0" anchor="ctr" anchorCtr="0">
              <a:noAutofit/>
            </a:bodyPr>
            <a:lstStyle/>
            <a:p>
              <a:pPr marL="0" marR="0" lvl="0" indent="-81742" algn="ctr" defTabSz="1013286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prstClr val="white">
                    <a:lumMod val="65000"/>
                  </a:prstClr>
                </a:buClr>
                <a:buSzPct val="80000"/>
                <a:buFontTx/>
                <a:buNone/>
                <a:tabLst>
                  <a:tab pos="2615558" algn="l"/>
                  <a:tab pos="5487119" algn="l"/>
                </a:tabLst>
                <a:defRPr/>
              </a:pPr>
              <a:r>
                <a:rPr kumimoji="1" lang="ko-KR" altLang="en-US" sz="1000" b="1" kern="0" spc="-30">
                  <a:ln w="3175"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업무기반 웹 프로젝트</a:t>
              </a:r>
              <a:r>
                <a:rPr kumimoji="1" lang="en-US" altLang="ko-KR" sz="1000" b="1" kern="0" spc="-30">
                  <a:ln w="3175"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kumimoji="1" lang="ko-KR" altLang="en-US" sz="1000" b="1" kern="0" spc="-30">
                  <a:ln w="3175"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지방재정관리 예시</a:t>
              </a:r>
              <a:r>
                <a:rPr kumimoji="1" lang="en-US" altLang="ko-KR" sz="1000" b="1" kern="0" spc="-30">
                  <a:ln w="3175"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kumimoji="1" lang="ko-KR" altLang="en-US" sz="1000" b="1" i="0" u="none" strike="noStrike" kern="0" cap="none" spc="-30" normalizeH="0" baseline="0" noProof="0" dirty="0">
                <a:ln w="3175"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6" name="순서도: 추출 35">
              <a:extLst>
                <a:ext uri="{FF2B5EF4-FFF2-40B4-BE49-F238E27FC236}">
                  <a16:creationId xmlns:a16="http://schemas.microsoft.com/office/drawing/2014/main" id="{9C753C08-0C4F-4657-9CCF-FCABAE6D5682}"/>
                </a:ext>
              </a:extLst>
            </p:cNvPr>
            <p:cNvSpPr/>
            <p:nvPr/>
          </p:nvSpPr>
          <p:spPr bwMode="auto">
            <a:xfrm rot="10800000">
              <a:off x="4345598" y="3414605"/>
              <a:ext cx="2108132" cy="124366"/>
            </a:xfrm>
            <a:prstGeom prst="flowChartExtract">
              <a:avLst/>
            </a:prstGeom>
            <a:gradFill flip="none" rotWithShape="1">
              <a:gsLst>
                <a:gs pos="8000">
                  <a:schemeClr val="bg1">
                    <a:lumMod val="50000"/>
                    <a:tint val="66000"/>
                    <a:satMod val="160000"/>
                  </a:schemeClr>
                </a:gs>
                <a:gs pos="100000">
                  <a:schemeClr val="bg1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51477" y="3192189"/>
              <a:ext cx="259228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Maven Dependency </a:t>
              </a:r>
              <a:endPara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976368" y="4454884"/>
              <a:ext cx="3798244" cy="1206363"/>
            </a:xfrm>
            <a:prstGeom prst="rect">
              <a:avLst/>
            </a:prstGeom>
            <a:noFill/>
            <a:ln w="1587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3003217" y="5292582"/>
              <a:ext cx="1307701" cy="24483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accent1">
                  <a:shade val="50000"/>
                </a:schemeClr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.....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꺾인 연결선 40"/>
            <p:cNvCxnSpPr>
              <a:stCxn id="21" idx="2"/>
              <a:endCxn id="40" idx="1"/>
            </p:cNvCxnSpPr>
            <p:nvPr/>
          </p:nvCxnSpPr>
          <p:spPr>
            <a:xfrm rot="16200000" flipH="1">
              <a:off x="2527106" y="4938890"/>
              <a:ext cx="681266" cy="27095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9"/>
            <p:cNvSpPr>
              <a:spLocks noChangeArrowheads="1"/>
            </p:cNvSpPr>
            <p:nvPr/>
          </p:nvSpPr>
          <p:spPr bwMode="auto">
            <a:xfrm>
              <a:off x="1079184" y="6021288"/>
              <a:ext cx="1307701" cy="244838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1pPr>
              <a:lvl2pPr marL="742950" indent="-28575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2pPr>
              <a:lvl3pPr marL="11430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3pPr>
              <a:lvl4pPr marL="16002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4pPr>
              <a:lvl5pPr marL="2057400" indent="-228600" eaLnBrk="0" hangingPunct="0"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>
                  <a:solidFill>
                    <a:srgbClr val="00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1" ker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lfm.ui</a:t>
              </a:r>
              <a:endPara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617899" y="6038540"/>
              <a:ext cx="105990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exbuilder </a:t>
              </a:r>
              <a:r>
                <a:rPr lang="ko-KR" altLang="en-US" sz="8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</a:p>
          </p:txBody>
        </p:sp>
        <p:cxnSp>
          <p:nvCxnSpPr>
            <p:cNvPr id="51" name="꺾인 연결선 50"/>
            <p:cNvCxnSpPr>
              <a:stCxn id="48" idx="3"/>
              <a:endCxn id="50" idx="1"/>
            </p:cNvCxnSpPr>
            <p:nvPr/>
          </p:nvCxnSpPr>
          <p:spPr>
            <a:xfrm>
              <a:off x="2386885" y="6143707"/>
              <a:ext cx="1231014" cy="25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210C94-F9D6-461C-8EF9-3539ECC72541}"/>
              </a:ext>
            </a:extLst>
          </p:cNvPr>
          <p:cNvSpPr/>
          <p:nvPr/>
        </p:nvSpPr>
        <p:spPr>
          <a:xfrm>
            <a:off x="415925" y="1249934"/>
            <a:ext cx="2967479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1.2.2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  실행환경 개념도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온라인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제목 1">
            <a:extLst>
              <a:ext uri="{FF2B5EF4-FFF2-40B4-BE49-F238E27FC236}">
                <a16:creationId xmlns:a16="http://schemas.microsoft.com/office/drawing/2014/main" id="{39FB6CAA-20AB-4702-A6C4-74BD39317BBD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공통 개발 가이드</a:t>
            </a:r>
            <a:b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1.2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구성도</a:t>
            </a:r>
            <a:r>
              <a:rPr lang="ko-KR" altLang="en-US" sz="1200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32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5833" y="2500770"/>
            <a:ext cx="2178134" cy="38798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" name="직사각형 12"/>
          <p:cNvSpPr/>
          <p:nvPr/>
        </p:nvSpPr>
        <p:spPr bwMode="auto">
          <a:xfrm>
            <a:off x="1964694" y="3404134"/>
            <a:ext cx="1734661" cy="1525527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407" y="3341679"/>
            <a:ext cx="2740330" cy="2475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 개발 영역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예외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메세지등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처리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1954528" y="4944363"/>
            <a:ext cx="1754992" cy="117844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22" name="직선 화살표 연결선 21"/>
          <p:cNvCxnSpPr>
            <a:cxnSpLocks/>
            <a:stCxn id="20" idx="3"/>
            <a:endCxn id="25" idx="1"/>
          </p:cNvCxnSpPr>
          <p:nvPr/>
        </p:nvCxnSpPr>
        <p:spPr bwMode="auto">
          <a:xfrm flipV="1">
            <a:off x="3709520" y="5000288"/>
            <a:ext cx="245887" cy="299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3955407" y="4869241"/>
            <a:ext cx="2863228" cy="26209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⊙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MDD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 자동 생성 영역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업무영역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97" y="1685376"/>
            <a:ext cx="2205039" cy="690963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35" name="TextBox 34"/>
          <p:cNvSpPr txBox="1"/>
          <p:nvPr/>
        </p:nvSpPr>
        <p:spPr>
          <a:xfrm>
            <a:off x="459187" y="1685376"/>
            <a:ext cx="1061673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프로젝트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DEBC84-6A9C-477E-8CAC-B1D772CFC690}"/>
              </a:ext>
            </a:extLst>
          </p:cNvPr>
          <p:cNvSpPr txBox="1"/>
          <p:nvPr/>
        </p:nvSpPr>
        <p:spPr>
          <a:xfrm>
            <a:off x="3751111" y="1685376"/>
            <a:ext cx="5563981" cy="24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⊙ 화면 개발 </a:t>
            </a:r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exbuilder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별도 교육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DEBC84-6A9C-477E-8CAC-B1D772CFC690}"/>
              </a:ext>
            </a:extLst>
          </p:cNvPr>
          <p:cNvSpPr txBox="1"/>
          <p:nvPr/>
        </p:nvSpPr>
        <p:spPr>
          <a:xfrm>
            <a:off x="3751111" y="2496250"/>
            <a:ext cx="617217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⊙ 업무영역 서버 프로그램은 </a:t>
            </a:r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MDD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생성 처리하기 때문에 별도 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4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코딩을 하지 않는다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4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⊙ 공통 개발 영역은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AA,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공통팀에서만 수정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삭제를 한다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9187" y="2486388"/>
            <a:ext cx="1061673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>
                <a:latin typeface="맑은 고딕" panose="020B0503020000020004" pitchFamily="50" charset="-127"/>
                <a:ea typeface="맑은 고딕" panose="020B0503020000020004" pitchFamily="50" charset="-127"/>
              </a:rPr>
              <a:t>서버 프로젝트</a:t>
            </a:r>
            <a:endParaRPr lang="en-US" altLang="ko-KR" sz="11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 bwMode="auto">
          <a:xfrm>
            <a:off x="3699355" y="3454255"/>
            <a:ext cx="325787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직사각형 54"/>
          <p:cNvSpPr/>
          <p:nvPr/>
        </p:nvSpPr>
        <p:spPr bwMode="auto">
          <a:xfrm>
            <a:off x="459187" y="2450272"/>
            <a:ext cx="8804149" cy="4014475"/>
          </a:xfrm>
          <a:prstGeom prst="rect">
            <a:avLst/>
          </a:prstGeom>
          <a:noFill/>
          <a:ln w="222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56" name="직사각형 55"/>
          <p:cNvSpPr/>
          <p:nvPr/>
        </p:nvSpPr>
        <p:spPr bwMode="auto">
          <a:xfrm flipV="1">
            <a:off x="459187" y="1623121"/>
            <a:ext cx="8804149" cy="791339"/>
          </a:xfrm>
          <a:prstGeom prst="rect">
            <a:avLst/>
          </a:prstGeom>
          <a:noFill/>
          <a:ln w="22225" cap="flat" cmpd="sng" algn="ctr">
            <a:solidFill>
              <a:schemeClr val="bg1">
                <a:lumMod val="8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7DCD23-40B9-4CC4-BD4F-616DE3134E06}"/>
              </a:ext>
            </a:extLst>
          </p:cNvPr>
          <p:cNvSpPr/>
          <p:nvPr/>
        </p:nvSpPr>
        <p:spPr>
          <a:xfrm>
            <a:off x="415925" y="1249934"/>
            <a:ext cx="4477508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1.2.3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 실행 환경 상세 구성도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지방재정관리시스템 예시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5FCB82CC-83BA-4531-B83F-095822AA18B7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공통 개발 가이드</a:t>
            </a:r>
            <a:b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1.2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구성도</a:t>
            </a:r>
            <a:r>
              <a:rPr lang="ko-KR" altLang="en-US" sz="1200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19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95300" y="1159726"/>
            <a:ext cx="25490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차세대 지방재정 시스템별 구성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52220"/>
              </p:ext>
            </p:extLst>
          </p:nvPr>
        </p:nvGraphicFramePr>
        <p:xfrm>
          <a:off x="488504" y="1886721"/>
          <a:ext cx="8543925" cy="449460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3772">
                  <a:extLst>
                    <a:ext uri="{9D8B030D-6E8A-4147-A177-3AD203B41FA5}">
                      <a16:colId xmlns:a16="http://schemas.microsoft.com/office/drawing/2014/main" val="723595976"/>
                    </a:ext>
                  </a:extLst>
                </a:gridCol>
                <a:gridCol w="1225025">
                  <a:extLst>
                    <a:ext uri="{9D8B030D-6E8A-4147-A177-3AD203B41FA5}">
                      <a16:colId xmlns:a16="http://schemas.microsoft.com/office/drawing/2014/main" val="1199460042"/>
                    </a:ext>
                  </a:extLst>
                </a:gridCol>
                <a:gridCol w="1608366">
                  <a:extLst>
                    <a:ext uri="{9D8B030D-6E8A-4147-A177-3AD203B41FA5}">
                      <a16:colId xmlns:a16="http://schemas.microsoft.com/office/drawing/2014/main" val="324731321"/>
                    </a:ext>
                  </a:extLst>
                </a:gridCol>
                <a:gridCol w="689576">
                  <a:extLst>
                    <a:ext uri="{9D8B030D-6E8A-4147-A177-3AD203B41FA5}">
                      <a16:colId xmlns:a16="http://schemas.microsoft.com/office/drawing/2014/main" val="679412395"/>
                    </a:ext>
                  </a:extLst>
                </a:gridCol>
                <a:gridCol w="1877143">
                  <a:extLst>
                    <a:ext uri="{9D8B030D-6E8A-4147-A177-3AD203B41FA5}">
                      <a16:colId xmlns:a16="http://schemas.microsoft.com/office/drawing/2014/main" val="3750145174"/>
                    </a:ext>
                  </a:extLst>
                </a:gridCol>
                <a:gridCol w="2100043">
                  <a:extLst>
                    <a:ext uri="{9D8B030D-6E8A-4147-A177-3AD203B41FA5}">
                      <a16:colId xmlns:a16="http://schemas.microsoft.com/office/drawing/2014/main" val="2894843318"/>
                    </a:ext>
                  </a:extLst>
                </a:gridCol>
              </a:tblGrid>
              <a:tr h="15491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시스템</a:t>
                      </a:r>
                      <a:endParaRPr lang="en-US" altLang="ko-KR" sz="1000" b="1" u="none" strike="noStrike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r>
                        <a:rPr lang="en-US" altLang="ko-KR" sz="100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>
                          <a:effectLst/>
                        </a:rPr>
                        <a:t>URL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시스템 코드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업무코드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업무명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영문 시스템명</a:t>
                      </a:r>
                      <a:endParaRPr lang="ko-KR" altLang="en-US" sz="1000" b="1" i="0" u="none" strike="noStrike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extLst>
                  <a:ext uri="{0D108BD9-81ED-4DB2-BD59-A6C34878D82A}">
                    <a16:rowId xmlns:a16="http://schemas.microsoft.com/office/drawing/2014/main" val="3524607291"/>
                  </a:ext>
                </a:extLst>
              </a:tr>
              <a:tr h="154917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지방재정관리</a:t>
                      </a:r>
                      <a:endParaRPr lang="en-US" altLang="ko-KR" sz="800" u="none" strike="noStrike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(lfm.web)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LFM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(Local Finance Management)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자산관리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Asset Management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extLst>
                  <a:ext uri="{0D108BD9-81ED-4DB2-BD59-A6C34878D82A}">
                    <a16:rowId xmlns:a16="http://schemas.microsoft.com/office/drawing/2014/main" val="2925947076"/>
                  </a:ext>
                </a:extLst>
              </a:tr>
              <a:tr h="154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지방예산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Budget Mangement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extLst>
                  <a:ext uri="{0D108BD9-81ED-4DB2-BD59-A6C34878D82A}">
                    <a16:rowId xmlns:a16="http://schemas.microsoft.com/office/drawing/2014/main" val="395287885"/>
                  </a:ext>
                </a:extLst>
              </a:tr>
              <a:tr h="154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공통관리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Common Management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extLst>
                  <a:ext uri="{0D108BD9-81ED-4DB2-BD59-A6C34878D82A}">
                    <a16:rowId xmlns:a16="http://schemas.microsoft.com/office/drawing/2014/main" val="3487340071"/>
                  </a:ext>
                </a:extLst>
              </a:tr>
              <a:tr h="154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의사결정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Decision Support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extLst>
                  <a:ext uri="{0D108BD9-81ED-4DB2-BD59-A6C34878D82A}">
                    <a16:rowId xmlns:a16="http://schemas.microsoft.com/office/drawing/2014/main" val="1784197219"/>
                  </a:ext>
                </a:extLst>
              </a:tr>
              <a:tr h="154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FE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지방회계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Finance Execution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extLst>
                  <a:ext uri="{0D108BD9-81ED-4DB2-BD59-A6C34878D82A}">
                    <a16:rowId xmlns:a16="http://schemas.microsoft.com/office/drawing/2014/main" val="2290584374"/>
                  </a:ext>
                </a:extLst>
              </a:tr>
              <a:tr h="154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자금운영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Fund Management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extLst>
                  <a:ext uri="{0D108BD9-81ED-4DB2-BD59-A6C34878D82A}">
                    <a16:rowId xmlns:a16="http://schemas.microsoft.com/office/drawing/2014/main" val="2781614301"/>
                  </a:ext>
                </a:extLst>
              </a:tr>
              <a:tr h="154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FO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재정운영모니터링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Finance Operation monitoring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extLst>
                  <a:ext uri="{0D108BD9-81ED-4DB2-BD59-A6C34878D82A}">
                    <a16:rowId xmlns:a16="http://schemas.microsoft.com/office/drawing/2014/main" val="671123917"/>
                  </a:ext>
                </a:extLst>
              </a:tr>
              <a:tr h="154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사업관리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Project Mangement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extLst>
                  <a:ext uri="{0D108BD9-81ED-4DB2-BD59-A6C34878D82A}">
                    <a16:rowId xmlns:a16="http://schemas.microsoft.com/office/drawing/2014/main" val="1300152145"/>
                  </a:ext>
                </a:extLst>
              </a:tr>
              <a:tr h="154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SA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결산관리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Settlement of Account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extLst>
                  <a:ext uri="{0D108BD9-81ED-4DB2-BD59-A6C34878D82A}">
                    <a16:rowId xmlns:a16="http://schemas.microsoft.com/office/drawing/2014/main" val="3490160534"/>
                  </a:ext>
                </a:extLst>
              </a:tr>
              <a:tr h="154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통계관리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STatistics management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extLst>
                  <a:ext uri="{0D108BD9-81ED-4DB2-BD59-A6C34878D82A}">
                    <a16:rowId xmlns:a16="http://schemas.microsoft.com/office/drawing/2014/main" val="868904768"/>
                  </a:ext>
                </a:extLst>
              </a:tr>
              <a:tr h="15491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지방보조금</a:t>
                      </a:r>
                      <a:endParaRPr lang="en-US" altLang="ko-KR" sz="800" u="none" strike="noStrike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(lss.web)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LSS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(Local SubSidy)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지방보조사업모니터링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Local Subsidy monitoring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extLst>
                  <a:ext uri="{0D108BD9-81ED-4DB2-BD59-A6C34878D82A}">
                    <a16:rowId xmlns:a16="http://schemas.microsoft.com/office/drawing/2014/main" val="1326864719"/>
                  </a:ext>
                </a:extLst>
              </a:tr>
              <a:tr h="154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지방보조금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Subsidy Management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extLst>
                  <a:ext uri="{0D108BD9-81ED-4DB2-BD59-A6C34878D82A}">
                    <a16:rowId xmlns:a16="http://schemas.microsoft.com/office/drawing/2014/main" val="3550702228"/>
                  </a:ext>
                </a:extLst>
              </a:tr>
              <a:tr h="154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지방보조금포털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Subsidy Portal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extLst>
                  <a:ext uri="{0D108BD9-81ED-4DB2-BD59-A6C34878D82A}">
                    <a16:rowId xmlns:a16="http://schemas.microsoft.com/office/drawing/2014/main" val="782116648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지방재정</a:t>
                      </a:r>
                      <a:r>
                        <a:rPr lang="en-US" altLang="ko-KR" sz="800" u="none" strike="noStrike">
                          <a:effectLst/>
                        </a:rPr>
                        <a:t>365</a:t>
                      </a:r>
                    </a:p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(lfi.web)</a:t>
                      </a: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기존 </a:t>
                      </a:r>
                      <a:r>
                        <a:rPr lang="en-US" altLang="ko-KR" sz="800" u="none" strike="noStrike">
                          <a:effectLst/>
                        </a:rPr>
                        <a:t>: </a:t>
                      </a:r>
                      <a:r>
                        <a:rPr lang="en-US" sz="800" u="none" strike="noStrike">
                          <a:effectLst/>
                        </a:rPr>
                        <a:t>lofin.mois.go.kr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LFI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(Local Finance Information)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LF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지방재정</a:t>
                      </a:r>
                      <a:r>
                        <a:rPr lang="en-US" altLang="ko-KR" sz="800" u="none" strike="noStrike">
                          <a:effectLst/>
                        </a:rPr>
                        <a:t>365</a:t>
                      </a:r>
                      <a:endParaRPr lang="en-US" altLang="ko-KR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Local Finance information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extLst>
                  <a:ext uri="{0D108BD9-81ED-4DB2-BD59-A6C34878D82A}">
                    <a16:rowId xmlns:a16="http://schemas.microsoft.com/office/drawing/2014/main" val="2925918987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주민참여예산</a:t>
                      </a:r>
                      <a:endParaRPr lang="en-US" altLang="ko-KR" sz="800" u="none" strike="noStrike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(cpb.web)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CPB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(Civil Participatory Budget)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CB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주민참여예산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Civil participatory Budget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extLst>
                  <a:ext uri="{0D108BD9-81ED-4DB2-BD59-A6C34878D82A}">
                    <a16:rowId xmlns:a16="http://schemas.microsoft.com/office/drawing/2014/main" val="3545015095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온라인대금첨구</a:t>
                      </a:r>
                      <a:endParaRPr lang="en-US" altLang="ko-KR" sz="800" u="none" strike="noStrike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(odp.web)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ODP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(Online Demand of Payment)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OD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온라인대금첨구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Online Demand of payment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extLst>
                  <a:ext uri="{0D108BD9-81ED-4DB2-BD59-A6C34878D82A}">
                    <a16:rowId xmlns:a16="http://schemas.microsoft.com/office/drawing/2014/main" val="1672642432"/>
                  </a:ext>
                </a:extLst>
              </a:tr>
              <a:tr h="30983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지방보조금포털</a:t>
                      </a:r>
                      <a:endParaRPr lang="en-US" altLang="ko-KR" sz="800" u="none" strike="noStrike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(lsp.web)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LSP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(Local Subsidy Portal)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지방보조사업모니터링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Local Subsidy monitoring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extLst>
                  <a:ext uri="{0D108BD9-81ED-4DB2-BD59-A6C34878D82A}">
                    <a16:rowId xmlns:a16="http://schemas.microsoft.com/office/drawing/2014/main" val="342881940"/>
                  </a:ext>
                </a:extLst>
              </a:tr>
              <a:tr h="154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SM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지방보조금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Subsidy Management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extLst>
                  <a:ext uri="{0D108BD9-81ED-4DB2-BD59-A6C34878D82A}">
                    <a16:rowId xmlns:a16="http://schemas.microsoft.com/office/drawing/2014/main" val="3605429115"/>
                  </a:ext>
                </a:extLst>
              </a:tr>
              <a:tr h="1549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SP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지방보조금포털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Subsidy Portal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extLst>
                  <a:ext uri="{0D108BD9-81ED-4DB2-BD59-A6C34878D82A}">
                    <a16:rowId xmlns:a16="http://schemas.microsoft.com/office/drawing/2014/main" val="4150722569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대민시뮬레이션</a:t>
                      </a:r>
                      <a:endParaRPr lang="en-US" altLang="ko-KR" sz="800" u="none" strike="noStrike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(psp.web)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PSP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(Public Simulation Portal)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PS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대민시뮬레이션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Public Simulation portal</a:t>
                      </a:r>
                      <a:endParaRPr lang="en-US" sz="7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extLst>
                  <a:ext uri="{0D108BD9-81ED-4DB2-BD59-A6C34878D82A}">
                    <a16:rowId xmlns:a16="http://schemas.microsoft.com/office/drawing/2014/main" val="2439413890"/>
                  </a:ext>
                </a:extLst>
              </a:tr>
              <a:tr h="3098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통계취합포털</a:t>
                      </a:r>
                      <a:endParaRPr lang="en-US" altLang="ko-KR" sz="800" u="none" strike="noStrike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(stp.web)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STP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(STatistics Portal)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통계취합포털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 err="1">
                          <a:effectLst/>
                        </a:rPr>
                        <a:t>STatistics</a:t>
                      </a:r>
                      <a:r>
                        <a:rPr lang="en-US" sz="700" u="none" strike="noStrike" dirty="0">
                          <a:effectLst/>
                        </a:rPr>
                        <a:t> Portal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042" marR="7042" marT="7042" marB="0" anchor="ctr"/>
                </a:tc>
                <a:extLst>
                  <a:ext uri="{0D108BD9-81ED-4DB2-BD59-A6C34878D82A}">
                    <a16:rowId xmlns:a16="http://schemas.microsoft.com/office/drawing/2014/main" val="258213519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9072" y="1536066"/>
            <a:ext cx="3876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프로그램은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업무코드별로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MDD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자동 생성한다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DA751DD-928C-48AB-82A8-7E59DE2282B8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공통 개발 가이드</a:t>
            </a:r>
            <a:b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1.2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구성도</a:t>
            </a:r>
            <a:r>
              <a:rPr lang="ko-KR" altLang="en-US" sz="1200" b="1" dirty="0" bmk="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endParaRPr lang="ko-KR" altLang="en-US" sz="1200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47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2206154"/>
            <a:ext cx="3841249" cy="38871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846" y="2206154"/>
            <a:ext cx="3004498" cy="38871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DEBC84-6A9C-477E-8CAC-B1D772CFC690}"/>
              </a:ext>
            </a:extLst>
          </p:cNvPr>
          <p:cNvSpPr txBox="1"/>
          <p:nvPr/>
        </p:nvSpPr>
        <p:spPr>
          <a:xfrm>
            <a:off x="415925" y="1939236"/>
            <a:ext cx="2592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Update Project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EBC84-6A9C-477E-8CAC-B1D772CFC690}"/>
              </a:ext>
            </a:extLst>
          </p:cNvPr>
          <p:cNvSpPr txBox="1"/>
          <p:nvPr/>
        </p:nvSpPr>
        <p:spPr>
          <a:xfrm>
            <a:off x="4945770" y="1939236"/>
            <a:ext cx="4543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4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Foce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Update of Snapshots/Releases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후 확인 버튼 클릭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EBC84-6A9C-477E-8CAC-B1D772CFC690}"/>
              </a:ext>
            </a:extLst>
          </p:cNvPr>
          <p:cNvSpPr txBox="1"/>
          <p:nvPr/>
        </p:nvSpPr>
        <p:spPr>
          <a:xfrm>
            <a:off x="560511" y="1583214"/>
            <a:ext cx="654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4" indent="-171450">
              <a:buFont typeface="Wingdings" panose="05000000000000000000" pitchFamily="2" charset="2"/>
              <a:buChar char="ü"/>
            </a:pP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 실행 후 항상 아래의 그림과 같이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Maven Update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수행 한다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769582-A14E-49DC-AC39-9765C37FEF00}"/>
              </a:ext>
            </a:extLst>
          </p:cNvPr>
          <p:cNvSpPr/>
          <p:nvPr/>
        </p:nvSpPr>
        <p:spPr>
          <a:xfrm>
            <a:off x="415925" y="1249934"/>
            <a:ext cx="2206053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4" indent="0" eaLnBrk="1" hangingPunct="1">
              <a:lnSpc>
                <a:spcPct val="200000"/>
              </a:lnSpc>
            </a:pP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1.3.1 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 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Maven Update </a:t>
            </a:r>
            <a:endParaRPr lang="ko-KR" altLang="en-US" sz="11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CD61D4B-AE5C-4171-8507-AB1DBBAA8776}"/>
              </a:ext>
            </a:extLst>
          </p:cNvPr>
          <p:cNvSpPr txBox="1">
            <a:spLocks/>
          </p:cNvSpPr>
          <p:nvPr/>
        </p:nvSpPr>
        <p:spPr>
          <a:xfrm>
            <a:off x="309530" y="476672"/>
            <a:ext cx="9101170" cy="89849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공통 개발 가이드</a:t>
            </a:r>
            <a:br>
              <a:rPr lang="ko-KR" altLang="en-US" sz="13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빌드 및 실행 가이드</a:t>
            </a:r>
          </a:p>
        </p:txBody>
      </p:sp>
    </p:spTree>
    <p:extLst>
      <p:ext uri="{BB962C8B-B14F-4D97-AF65-F5344CB8AC3E}">
        <p14:creationId xmlns:p14="http://schemas.microsoft.com/office/powerpoint/2010/main" val="274303538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바탕체" pitchFamily="17" charset="-127"/>
            <a:ea typeface="바탕체" pitchFamily="17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바탕체" pitchFamily="17" charset="-127"/>
            <a:ea typeface="바탕체" pitchFamily="17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+mn-ea"/>
            <a:ea typeface="+mn-ea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C:\MSOFFICE\Templates\Blank Presentation.pot</Template>
  <TotalTime>39975</TotalTime>
  <Words>1117</Words>
  <Application>Microsoft Office PowerPoint</Application>
  <PresentationFormat>A4 용지(210x297mm)</PresentationFormat>
  <Paragraphs>290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돋움</vt:lpstr>
      <vt:lpstr>맑은 고딕</vt:lpstr>
      <vt:lpstr>바탕체</vt:lpstr>
      <vt:lpstr>Arial</vt:lpstr>
      <vt:lpstr>Times New Roman</vt:lpstr>
      <vt:lpstr>Wingdings</vt:lpstr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VISIONP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산출물명</dc:title>
  <dc:subject>차세대 지방재정관리시스템 구축(통합사업)</dc:subject>
  <dc:creator>LG CNS</dc:creator>
  <cp:keywords>XXX-XX-XXX</cp:keywords>
  <dc:description>표준 문서 양식입니다._x000d_
가능한 표준을 준수 해주시기 바랍니다._x000d_
특히, 머릿글, 바닥글에 이미지를 넣지 마시기 바랍니다. 문서가 깨지는 경우가 종종 발생합니다.</dc:description>
  <cp:lastModifiedBy>LGCNS</cp:lastModifiedBy>
  <cp:revision>1754</cp:revision>
  <cp:lastPrinted>1997-09-23T07:21:06Z</cp:lastPrinted>
  <dcterms:created xsi:type="dcterms:W3CDTF">1997-09-19T06:58:14Z</dcterms:created>
  <dcterms:modified xsi:type="dcterms:W3CDTF">2021-08-23T02:47:25Z</dcterms:modified>
  <cp:category>Ver.1.0</cp:category>
</cp:coreProperties>
</file>