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10">
  <p:sldMasterIdLst>
    <p:sldMasterId id="2147483648" r:id="rId1"/>
  </p:sldMasterIdLst>
  <p:notesMasterIdLst>
    <p:notesMasterId r:id="rId84"/>
  </p:notesMasterIdLst>
  <p:handoutMasterIdLst>
    <p:handoutMasterId r:id="rId85"/>
  </p:handoutMasterIdLst>
  <p:sldIdLst>
    <p:sldId id="333" r:id="rId2"/>
    <p:sldId id="336" r:id="rId3"/>
    <p:sldId id="495" r:id="rId4"/>
    <p:sldId id="559" r:id="rId5"/>
    <p:sldId id="429" r:id="rId6"/>
    <p:sldId id="501" r:id="rId7"/>
    <p:sldId id="435" r:id="rId8"/>
    <p:sldId id="436" r:id="rId9"/>
    <p:sldId id="438" r:id="rId10"/>
    <p:sldId id="440" r:id="rId11"/>
    <p:sldId id="464" r:id="rId12"/>
    <p:sldId id="502" r:id="rId13"/>
    <p:sldId id="503" r:id="rId14"/>
    <p:sldId id="506" r:id="rId15"/>
    <p:sldId id="507" r:id="rId16"/>
    <p:sldId id="508" r:id="rId17"/>
    <p:sldId id="509" r:id="rId18"/>
    <p:sldId id="510" r:id="rId19"/>
    <p:sldId id="511" r:id="rId20"/>
    <p:sldId id="512" r:id="rId21"/>
    <p:sldId id="513" r:id="rId22"/>
    <p:sldId id="514" r:id="rId23"/>
    <p:sldId id="515" r:id="rId24"/>
    <p:sldId id="516" r:id="rId25"/>
    <p:sldId id="517" r:id="rId26"/>
    <p:sldId id="518" r:id="rId27"/>
    <p:sldId id="519" r:id="rId28"/>
    <p:sldId id="520" r:id="rId29"/>
    <p:sldId id="521" r:id="rId30"/>
    <p:sldId id="522" r:id="rId31"/>
    <p:sldId id="523" r:id="rId32"/>
    <p:sldId id="524" r:id="rId33"/>
    <p:sldId id="525" r:id="rId34"/>
    <p:sldId id="526" r:id="rId35"/>
    <p:sldId id="527" r:id="rId36"/>
    <p:sldId id="528" r:id="rId37"/>
    <p:sldId id="529" r:id="rId38"/>
    <p:sldId id="530" r:id="rId39"/>
    <p:sldId id="531" r:id="rId40"/>
    <p:sldId id="532" r:id="rId41"/>
    <p:sldId id="533" r:id="rId42"/>
    <p:sldId id="534" r:id="rId43"/>
    <p:sldId id="535" r:id="rId44"/>
    <p:sldId id="536" r:id="rId45"/>
    <p:sldId id="537" r:id="rId46"/>
    <p:sldId id="538" r:id="rId47"/>
    <p:sldId id="539" r:id="rId48"/>
    <p:sldId id="540" r:id="rId49"/>
    <p:sldId id="541" r:id="rId50"/>
    <p:sldId id="542" r:id="rId51"/>
    <p:sldId id="543" r:id="rId52"/>
    <p:sldId id="544" r:id="rId53"/>
    <p:sldId id="545" r:id="rId54"/>
    <p:sldId id="546" r:id="rId55"/>
    <p:sldId id="547" r:id="rId56"/>
    <p:sldId id="548" r:id="rId57"/>
    <p:sldId id="549" r:id="rId58"/>
    <p:sldId id="550" r:id="rId59"/>
    <p:sldId id="552" r:id="rId60"/>
    <p:sldId id="553" r:id="rId61"/>
    <p:sldId id="554" r:id="rId62"/>
    <p:sldId id="555" r:id="rId63"/>
    <p:sldId id="558" r:id="rId64"/>
    <p:sldId id="556" r:id="rId65"/>
    <p:sldId id="557" r:id="rId66"/>
    <p:sldId id="560" r:id="rId67"/>
    <p:sldId id="594" r:id="rId68"/>
    <p:sldId id="561" r:id="rId69"/>
    <p:sldId id="562" r:id="rId70"/>
    <p:sldId id="563" r:id="rId71"/>
    <p:sldId id="564" r:id="rId72"/>
    <p:sldId id="565" r:id="rId73"/>
    <p:sldId id="566" r:id="rId74"/>
    <p:sldId id="567" r:id="rId75"/>
    <p:sldId id="568" r:id="rId76"/>
    <p:sldId id="569" r:id="rId77"/>
    <p:sldId id="570" r:id="rId78"/>
    <p:sldId id="571" r:id="rId79"/>
    <p:sldId id="572" r:id="rId80"/>
    <p:sldId id="573" r:id="rId81"/>
    <p:sldId id="574" r:id="rId82"/>
    <p:sldId id="575" r:id="rId83"/>
  </p:sldIdLst>
  <p:sldSz cx="9906000" cy="6858000" type="A4"/>
  <p:notesSz cx="6807200" cy="99393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368763-C0D5-4EB0-9938-9C2691E11FDE}">
          <p14:sldIdLst>
            <p14:sldId id="333"/>
            <p14:sldId id="336"/>
            <p14:sldId id="495"/>
            <p14:sldId id="559"/>
            <p14:sldId id="429"/>
            <p14:sldId id="501"/>
            <p14:sldId id="435"/>
            <p14:sldId id="436"/>
            <p14:sldId id="438"/>
            <p14:sldId id="440"/>
            <p14:sldId id="464"/>
            <p14:sldId id="502"/>
            <p14:sldId id="503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2"/>
            <p14:sldId id="553"/>
            <p14:sldId id="554"/>
            <p14:sldId id="555"/>
            <p14:sldId id="558"/>
            <p14:sldId id="556"/>
            <p14:sldId id="557"/>
            <p14:sldId id="560"/>
            <p14:sldId id="594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부록" id="{C0749595-0551-43DB-A03F-C293D968B19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5" pos="262" userDrawn="1">
          <p15:clr>
            <a:srgbClr val="A4A3A4"/>
          </p15:clr>
        </p15:guide>
        <p15:guide id="6" pos="5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3" userDrawn="1">
          <p15:clr>
            <a:srgbClr val="A4A3A4"/>
          </p15:clr>
        </p15:guide>
        <p15:guide id="2" pos="318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DDDDDD"/>
    <a:srgbClr val="EAEAEA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248" y="96"/>
      </p:cViewPr>
      <p:guideLst>
        <p:guide orient="horz" pos="4110"/>
        <p:guide orient="horz" pos="3884"/>
        <p:guide pos="3120"/>
        <p:guide pos="262"/>
        <p:guide pos="5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4002" y="120"/>
      </p:cViewPr>
      <p:guideLst>
        <p:guide orient="horz" pos="2183"/>
        <p:guide pos="3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02B4F16-0028-4859-A0D9-964DE5E125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2475"/>
            <a:ext cx="5364163" cy="371316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38" y="4720871"/>
            <a:ext cx="4993329" cy="44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2" tIns="46867" rIns="93732" bIns="468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66C0D4BA-54F9-43B8-88E3-97BBF29F4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57200" y="2754793"/>
            <a:ext cx="91122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40"/>
          <p:cNvSpPr>
            <a:spLocks noChangeArrowheads="1"/>
          </p:cNvSpPr>
          <p:nvPr userDrawn="1"/>
        </p:nvSpPr>
        <p:spPr bwMode="auto">
          <a:xfrm>
            <a:off x="3200400" y="1379049"/>
            <a:ext cx="6419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latinLnBrk="1">
              <a:tabLst>
                <a:tab pos="5588000" algn="r"/>
              </a:tabLst>
              <a:defRPr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차세대 지방재정관리시스템 구축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통합사업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r" latinLnBrk="1">
              <a:tabLst>
                <a:tab pos="5588000" algn="r"/>
              </a:tabLst>
              <a:defRPr/>
            </a:pP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46352-749F-4299-AAD5-8794012921B1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8" y="4869160"/>
            <a:ext cx="2471420" cy="5861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D064E-3B2F-4581-83AB-BF989B2F2041}"/>
              </a:ext>
            </a:extLst>
          </p:cNvPr>
          <p:cNvSpPr/>
          <p:nvPr userDrawn="1"/>
        </p:nvSpPr>
        <p:spPr>
          <a:xfrm>
            <a:off x="38168" y="6309320"/>
            <a:ext cx="9826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LG CNS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LG CNS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컨소시엄의 사전 승인 없이 본 내용의 전부 또는 일부에 대한 복사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31E0DB-AE6D-49AE-AE6A-DB0DC621EC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2480" y="462154"/>
            <a:ext cx="4877223" cy="573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Text Box 195"/>
          <p:cNvSpPr txBox="1">
            <a:spLocks noChangeArrowheads="1"/>
          </p:cNvSpPr>
          <p:nvPr userDrawn="1"/>
        </p:nvSpPr>
        <p:spPr bwMode="auto">
          <a:xfrm>
            <a:off x="4791242" y="6553026"/>
            <a:ext cx="4251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1221" name="Line 197"/>
          <p:cNvSpPr>
            <a:spLocks noChangeShapeType="1"/>
          </p:cNvSpPr>
          <p:nvPr userDrawn="1"/>
        </p:nvSpPr>
        <p:spPr bwMode="auto">
          <a:xfrm>
            <a:off x="403225" y="6525344"/>
            <a:ext cx="898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2" name="Line 198"/>
          <p:cNvSpPr>
            <a:spLocks noChangeShapeType="1"/>
          </p:cNvSpPr>
          <p:nvPr userDrawn="1"/>
        </p:nvSpPr>
        <p:spPr bwMode="auto">
          <a:xfrm>
            <a:off x="415925" y="459088"/>
            <a:ext cx="9036050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3" name="Text Box 199"/>
          <p:cNvSpPr txBox="1">
            <a:spLocks noChangeArrowheads="1"/>
          </p:cNvSpPr>
          <p:nvPr userDrawn="1"/>
        </p:nvSpPr>
        <p:spPr bwMode="auto">
          <a:xfrm>
            <a:off x="344488" y="188913"/>
            <a:ext cx="2675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지방재정관리시스템 구축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통합사업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4" name="Text Box 200"/>
          <p:cNvSpPr txBox="1">
            <a:spLocks noChangeArrowheads="1"/>
          </p:cNvSpPr>
          <p:nvPr userDrawn="1"/>
        </p:nvSpPr>
        <p:spPr bwMode="auto">
          <a:xfrm>
            <a:off x="8038455" y="188913"/>
            <a:ext cx="142859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표준개발 가이드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batch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/schema...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atch" TargetMode="External"/><Relationship Id="rId2" Type="http://schemas.openxmlformats.org/officeDocument/2006/relationships/hyperlink" Target="http://www.springframework/schema...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\\.\target\test-testoutput\partition\db\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atch" TargetMode="External"/><Relationship Id="rId2" Type="http://schemas.openxmlformats.org/officeDocument/2006/relationships/hyperlink" Target="http://www.springframework/schema...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\\.\target\test-testoutput\partition\db\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atch" TargetMode="External"/><Relationship Id="rId2" Type="http://schemas.openxmlformats.org/officeDocument/2006/relationships/hyperlink" Target="http://www.springframework/schema...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\\.\target\test-testoutput\partition\db\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atch" TargetMode="External"/><Relationship Id="rId2" Type="http://schemas.openxmlformats.org/officeDocument/2006/relationships/hyperlink" Target="http://www.springframework/schema...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\\.\target\test-testoutput\partition\db\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batch" TargetMode="External"/><Relationship Id="rId2" Type="http://schemas.openxmlformats.org/officeDocument/2006/relationships/hyperlink" Target="http://www.springframework/schema...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batch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batch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irngframework.org/schema/batch" TargetMode="Externa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ringframework.org/schema/batch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3440832" y="2776587"/>
            <a:ext cx="6173192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LFM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-SW-DE-12</a:t>
            </a:r>
          </a:p>
          <a:p>
            <a:pPr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Ver.1.0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0" hangingPunct="0">
              <a:tabLst>
                <a:tab pos="5588000" algn="r"/>
              </a:tabLst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4041355" y="2247949"/>
            <a:ext cx="55915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배치 표준개발 가이드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8281" y="631374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실행환경 가이드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69978" y="995242"/>
            <a:ext cx="90470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표준 배치 실행환경은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Tier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구성되어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 배치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F/W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는 전자정부 표준 프레임워크 제공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Tier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기준으로 설계를 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570" y="1716603"/>
            <a:ext cx="5028563" cy="24206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84" y="4181539"/>
            <a:ext cx="5041550" cy="233129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311264" y="1742693"/>
            <a:ext cx="3034223" cy="239457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92075" indent="-9207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표준프레임워크 배치 실행환경은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 레이어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(Core, Support, Execution Layer)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구성되며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일괄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 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위한 기반 환경을 제공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281559" y="4516521"/>
            <a:ext cx="3063928" cy="198869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92075" indent="-9207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표준프레임워크 배치 실행환경은 일괄처리 기능 구현에 필요한 사항을 프레임워크 영역에서 제공함으로서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개발자의 변경 부분을 작업 설정 및 비즈니스 구현 등으로 최소화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1221571" y="1418402"/>
            <a:ext cx="5028562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제공 배치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Layer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Tier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310433" y="1432622"/>
            <a:ext cx="3035054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310433" y="4206874"/>
            <a:ext cx="3035054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74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직사각형 215"/>
          <p:cNvSpPr/>
          <p:nvPr/>
        </p:nvSpPr>
        <p:spPr bwMode="auto">
          <a:xfrm>
            <a:off x="551993" y="1763844"/>
            <a:ext cx="4373070" cy="47607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4971243" y="1763843"/>
            <a:ext cx="4421876" cy="47607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623144" y="4545170"/>
            <a:ext cx="1385979" cy="28803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670769" y="1897032"/>
            <a:ext cx="1440996" cy="360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&lt;&lt;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상용 솔루션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관리 시스템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2599180" y="2956877"/>
            <a:ext cx="158417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배치관리스템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Agent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5251250" y="2954982"/>
            <a:ext cx="1368152" cy="2880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runBatch.sh</a:t>
            </a:r>
            <a:endParaRPr kumimoji="1" lang="ko-KR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075176" y="3606648"/>
            <a:ext cx="1728192" cy="51808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&lt;&lt;Spring Boot&gt;&gt;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 공통 모듈</a:t>
            </a:r>
            <a:endParaRPr lang="en-US" altLang="ko-KR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3" idx="2"/>
            <a:endCxn id="4" idx="0"/>
          </p:cNvCxnSpPr>
          <p:nvPr/>
        </p:nvCxnSpPr>
        <p:spPr bwMode="auto">
          <a:xfrm rot="16200000" flipH="1">
            <a:off x="3041365" y="2606973"/>
            <a:ext cx="699805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꺾인 연결선 9"/>
          <p:cNvCxnSpPr>
            <a:stCxn id="4" idx="3"/>
            <a:endCxn id="6" idx="1"/>
          </p:cNvCxnSpPr>
          <p:nvPr/>
        </p:nvCxnSpPr>
        <p:spPr bwMode="auto">
          <a:xfrm flipV="1">
            <a:off x="4183356" y="3098998"/>
            <a:ext cx="1067894" cy="18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꺾인 연결선 12"/>
          <p:cNvCxnSpPr>
            <a:stCxn id="7" idx="0"/>
            <a:endCxn id="6" idx="2"/>
          </p:cNvCxnSpPr>
          <p:nvPr/>
        </p:nvCxnSpPr>
        <p:spPr bwMode="auto">
          <a:xfrm rot="16200000" flipV="1">
            <a:off x="5755482" y="3422858"/>
            <a:ext cx="363634" cy="394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8450758" y="3080687"/>
            <a:ext cx="770871" cy="202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Config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641655" y="3497687"/>
            <a:ext cx="1352558" cy="24780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7638958" y="4315472"/>
            <a:ext cx="1352558" cy="22969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7627248" y="4815131"/>
            <a:ext cx="1352558" cy="22969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7627248" y="5067256"/>
            <a:ext cx="1352558" cy="22969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ItemWriter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꺾인 연결선 25"/>
          <p:cNvCxnSpPr>
            <a:stCxn id="20" idx="2"/>
            <a:endCxn id="21" idx="0"/>
          </p:cNvCxnSpPr>
          <p:nvPr/>
        </p:nvCxnSpPr>
        <p:spPr bwMode="auto">
          <a:xfrm rot="5400000">
            <a:off x="8469580" y="3131073"/>
            <a:ext cx="214968" cy="51826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직사각형 32"/>
          <p:cNvSpPr/>
          <p:nvPr/>
        </p:nvSpPr>
        <p:spPr bwMode="auto">
          <a:xfrm>
            <a:off x="7627248" y="5315612"/>
            <a:ext cx="1342756" cy="22969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Resource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원통 34"/>
          <p:cNvSpPr/>
          <p:nvPr/>
        </p:nvSpPr>
        <p:spPr bwMode="auto">
          <a:xfrm>
            <a:off x="7650554" y="5921367"/>
            <a:ext cx="648072" cy="432048"/>
          </a:xfrm>
          <a:prstGeom prst="can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8450759" y="5921367"/>
            <a:ext cx="519245" cy="36003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File</a:t>
            </a: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7007811" y="4762003"/>
            <a:ext cx="506844" cy="1947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Config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꺾인 연결선 51"/>
          <p:cNvCxnSpPr>
            <a:stCxn id="42" idx="0"/>
            <a:endCxn id="22" idx="1"/>
          </p:cNvCxnSpPr>
          <p:nvPr/>
        </p:nvCxnSpPr>
        <p:spPr bwMode="auto">
          <a:xfrm rot="5400000" flipH="1" flipV="1">
            <a:off x="7284254" y="4407300"/>
            <a:ext cx="331682" cy="377725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/>
          <p:cNvSpPr/>
          <p:nvPr/>
        </p:nvSpPr>
        <p:spPr>
          <a:xfrm>
            <a:off x="5132568" y="2357667"/>
            <a:ext cx="32845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Bat.sh</a:t>
            </a:r>
            <a:r>
              <a: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rPr>
              <a:t> “/</a:t>
            </a:r>
            <a:r>
              <a:rPr lang="en-US" altLang="ko-KR" sz="1050">
                <a:latin typeface="맑은 고딕" panose="020B0503020000020004" pitchFamily="50" charset="-127"/>
                <a:ea typeface="맑은 고딕" panose="020B0503020000020004" pitchFamily="50" charset="-127"/>
              </a:rPr>
              <a:t>kr/or/klid</a:t>
            </a:r>
            <a:r>
              <a:rPr lang="ko-KR" altLang="en-US" sz="1050">
                <a:latin typeface="맑은 고딕" panose="020B0503020000020004" pitchFamily="50" charset="-127"/>
                <a:ea typeface="맑은 고딕" panose="020B0503020000020004" pitchFamily="50" charset="-127"/>
              </a:rPr>
              <a:t>/업무대분류코드/context-commandline.xml" "Job명＂ 실행</a:t>
            </a:r>
          </a:p>
        </p:txBody>
      </p:sp>
      <p:cxnSp>
        <p:nvCxnSpPr>
          <p:cNvPr id="70" name="꺾인 연결선 69"/>
          <p:cNvCxnSpPr>
            <a:stCxn id="6" idx="3"/>
            <a:endCxn id="21" idx="1"/>
          </p:cNvCxnSpPr>
          <p:nvPr/>
        </p:nvCxnSpPr>
        <p:spPr bwMode="auto">
          <a:xfrm>
            <a:off x="6619402" y="3098998"/>
            <a:ext cx="1022253" cy="522594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꺾인 연결선 74"/>
          <p:cNvCxnSpPr>
            <a:stCxn id="21" idx="2"/>
            <a:endCxn id="22" idx="0"/>
          </p:cNvCxnSpPr>
          <p:nvPr/>
        </p:nvCxnSpPr>
        <p:spPr bwMode="auto">
          <a:xfrm rot="5400000">
            <a:off x="8031598" y="4029136"/>
            <a:ext cx="569976" cy="269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꺾인 연결선 88"/>
          <p:cNvCxnSpPr>
            <a:stCxn id="2" idx="0"/>
            <a:endCxn id="3" idx="1"/>
          </p:cNvCxnSpPr>
          <p:nvPr/>
        </p:nvCxnSpPr>
        <p:spPr bwMode="auto">
          <a:xfrm rot="5400000" flipH="1" flipV="1">
            <a:off x="759392" y="2633794"/>
            <a:ext cx="2468118" cy="1354635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꺾인 연결선 103"/>
          <p:cNvCxnSpPr>
            <a:stCxn id="2" idx="3"/>
            <a:endCxn id="7" idx="2"/>
          </p:cNvCxnSpPr>
          <p:nvPr/>
        </p:nvCxnSpPr>
        <p:spPr bwMode="auto">
          <a:xfrm flipV="1">
            <a:off x="2009123" y="4124734"/>
            <a:ext cx="3930149" cy="564452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36" name="꺾인 연결선 135"/>
          <p:cNvCxnSpPr>
            <a:stCxn id="4" idx="2"/>
          </p:cNvCxnSpPr>
          <p:nvPr/>
        </p:nvCxnSpPr>
        <p:spPr bwMode="auto">
          <a:xfrm rot="16200000" flipH="1">
            <a:off x="3902208" y="2733968"/>
            <a:ext cx="649630" cy="1671511"/>
          </a:xfrm>
          <a:prstGeom prst="bentConnector2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꺾인 연결선 139"/>
          <p:cNvCxnSpPr>
            <a:stCxn id="22" idx="3"/>
            <a:endCxn id="23" idx="3"/>
          </p:cNvCxnSpPr>
          <p:nvPr/>
        </p:nvCxnSpPr>
        <p:spPr bwMode="auto">
          <a:xfrm flipH="1">
            <a:off x="8979806" y="4430321"/>
            <a:ext cx="11710" cy="499659"/>
          </a:xfrm>
          <a:prstGeom prst="bentConnector3">
            <a:avLst>
              <a:gd name="adj1" fmla="val -1952178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1" name="직선 화살표 연결선 200"/>
          <p:cNvCxnSpPr>
            <a:stCxn id="35" idx="1"/>
            <a:endCxn id="33" idx="2"/>
          </p:cNvCxnSpPr>
          <p:nvPr/>
        </p:nvCxnSpPr>
        <p:spPr bwMode="auto">
          <a:xfrm flipV="1">
            <a:off x="7974590" y="5545310"/>
            <a:ext cx="324036" cy="37605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2" name="직선 화살표 연결선 201"/>
          <p:cNvCxnSpPr>
            <a:stCxn id="36" idx="0"/>
            <a:endCxn id="33" idx="2"/>
          </p:cNvCxnSpPr>
          <p:nvPr/>
        </p:nvCxnSpPr>
        <p:spPr bwMode="auto">
          <a:xfrm flipH="1" flipV="1">
            <a:off x="8298626" y="5545310"/>
            <a:ext cx="411756" cy="37605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62041" y="1484784"/>
            <a:ext cx="4431078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프레임워크 개념 흐름도</a:t>
            </a:r>
          </a:p>
        </p:txBody>
      </p:sp>
      <p:sp>
        <p:nvSpPr>
          <p:cNvPr id="210" name="직사각형 209"/>
          <p:cNvSpPr/>
          <p:nvPr/>
        </p:nvSpPr>
        <p:spPr>
          <a:xfrm>
            <a:off x="2497280" y="4360282"/>
            <a:ext cx="263528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RESTful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응답 데이터가 필요할 경우 사용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1" name="직사각형 210"/>
          <p:cNvSpPr/>
          <p:nvPr/>
        </p:nvSpPr>
        <p:spPr>
          <a:xfrm>
            <a:off x="2516252" y="3575076"/>
            <a:ext cx="238220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배치 관리시스템 온라인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RESTful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요청</a:t>
            </a:r>
          </a:p>
        </p:txBody>
      </p:sp>
      <p:sp>
        <p:nvSpPr>
          <p:cNvPr id="212" name="직사각형 211"/>
          <p:cNvSpPr/>
          <p:nvPr/>
        </p:nvSpPr>
        <p:spPr>
          <a:xfrm>
            <a:off x="344488" y="3429000"/>
            <a:ext cx="2034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배치 실행 요청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RESTful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152786" y="2283629"/>
            <a:ext cx="122926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온라인배치요청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정기배치 요청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수시배치 요청</a:t>
            </a:r>
          </a:p>
        </p:txBody>
      </p:sp>
      <p:sp>
        <p:nvSpPr>
          <p:cNvPr id="221" name="직사각형 220"/>
          <p:cNvSpPr/>
          <p:nvPr/>
        </p:nvSpPr>
        <p:spPr bwMode="auto">
          <a:xfrm>
            <a:off x="6940741" y="3014027"/>
            <a:ext cx="2376962" cy="3411396"/>
          </a:xfrm>
          <a:prstGeom prst="rect">
            <a:avLst/>
          </a:prstGeom>
          <a:noFill/>
          <a:ln w="28575" cap="flat" cmpd="dbl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36864" y="1484784"/>
            <a:ext cx="4431078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상용 솔루션 개념 흐름도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338491" y="1223174"/>
            <a:ext cx="24785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§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호출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(Batch Shell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기반 호출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7468841" y="2785308"/>
            <a:ext cx="132076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Tier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29974" y="980728"/>
            <a:ext cx="18309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1.3.1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 환경 구성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18281" y="631374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실행환경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가이드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13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51314" y="1268760"/>
            <a:ext cx="89983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Batch Core Layer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배치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F/W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Job,Step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설정을 담당하는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 관점에서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Tier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Tier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배치 수행 및 비지니스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로직을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담당하는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12809"/>
              </p:ext>
            </p:extLst>
          </p:nvPr>
        </p:nvGraphicFramePr>
        <p:xfrm>
          <a:off x="560512" y="1772816"/>
          <a:ext cx="8572189" cy="416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472">
                  <a:extLst>
                    <a:ext uri="{9D8B030D-6E8A-4147-A177-3AD203B41FA5}">
                      <a16:colId xmlns:a16="http://schemas.microsoft.com/office/drawing/2014/main" val="3207194396"/>
                    </a:ext>
                  </a:extLst>
                </a:gridCol>
                <a:gridCol w="1361355">
                  <a:extLst>
                    <a:ext uri="{9D8B030D-6E8A-4147-A177-3AD203B41FA5}">
                      <a16:colId xmlns:a16="http://schemas.microsoft.com/office/drawing/2014/main" val="2846319994"/>
                    </a:ext>
                  </a:extLst>
                </a:gridCol>
                <a:gridCol w="677573">
                  <a:extLst>
                    <a:ext uri="{9D8B030D-6E8A-4147-A177-3AD203B41FA5}">
                      <a16:colId xmlns:a16="http://schemas.microsoft.com/office/drawing/2014/main" val="1764738057"/>
                    </a:ext>
                  </a:extLst>
                </a:gridCol>
                <a:gridCol w="1037407">
                  <a:extLst>
                    <a:ext uri="{9D8B030D-6E8A-4147-A177-3AD203B41FA5}">
                      <a16:colId xmlns:a16="http://schemas.microsoft.com/office/drawing/2014/main" val="3783490346"/>
                    </a:ext>
                  </a:extLst>
                </a:gridCol>
                <a:gridCol w="546769">
                  <a:extLst>
                    <a:ext uri="{9D8B030D-6E8A-4147-A177-3AD203B41FA5}">
                      <a16:colId xmlns:a16="http://schemas.microsoft.com/office/drawing/2014/main" val="745368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85640611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47851660"/>
                    </a:ext>
                  </a:extLst>
                </a:gridCol>
                <a:gridCol w="2853485">
                  <a:extLst>
                    <a:ext uri="{9D8B030D-6E8A-4147-A177-3AD203B41FA5}">
                      <a16:colId xmlns:a16="http://schemas.microsoft.com/office/drawing/2014/main" val="4002515902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설계항목</a:t>
                      </a:r>
                      <a:endParaRPr lang="ko-KR" altLang="en-US" sz="11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항목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방안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72514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en-US" altLang="ko-KR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커스트마이징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</a:t>
                      </a:r>
                      <a:endParaRPr lang="en-US" altLang="ko-KR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 </a:t>
                      </a:r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대처 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31393"/>
                  </a:ext>
                </a:extLst>
              </a:tr>
              <a:tr h="213360">
                <a:tc rowSpan="9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프레임웨크 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 서비스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(Job Tier)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Job/JobInstance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JobInstance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99679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Execution 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실행 개념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017008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Configuration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XML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및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Variable Listener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변수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3896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(Application Tier)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Execution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JobExcution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관계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39867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Configuration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 및 설정과 유형을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375104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ItemReader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or File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데이터를 읽어 들이는 추상 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750193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ItemWriter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or File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데이터를 기록하는 추상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66262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 Variable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배치처리를 위한 변수를 세팅하고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Job,Step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공유한다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88448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Tasklet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 업무 배치 개발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프로시져 호출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136967"/>
                  </a:ext>
                </a:extLst>
              </a:tr>
              <a:tr h="216024">
                <a:tc rowSpan="3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확장 서비스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처리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Decision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클래스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실행시 특정 조건에서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관련 공통 클래스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241011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공통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Listener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로그 추적을 위해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Listener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Listener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쉽게 구현 할 수 있도록 추상 클래스를 제공한다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5297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741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4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4488" y="1340768"/>
            <a:ext cx="12939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1.4.1.1.1 Job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71429" y="1809261"/>
            <a:ext cx="3399517" cy="4616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배치 작업 전체의 중심 개념으로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배치작업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자체를 의미한다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Job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실제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프레세스가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진행되는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최상단에서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포함하고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있어며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Job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실행은 배치 전체의 실행을 의미한다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993539" y="2369215"/>
            <a:ext cx="985090" cy="20125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993538" y="2697171"/>
            <a:ext cx="985090" cy="1945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Instance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993539" y="3068960"/>
            <a:ext cx="985090" cy="19452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꺾인 연결선 11"/>
          <p:cNvCxnSpPr>
            <a:stCxn id="10" idx="2"/>
            <a:endCxn id="11" idx="0"/>
          </p:cNvCxnSpPr>
          <p:nvPr/>
        </p:nvCxnSpPr>
        <p:spPr bwMode="auto">
          <a:xfrm rot="16200000" flipH="1">
            <a:off x="1397451" y="2980327"/>
            <a:ext cx="177264" cy="1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꺾인 연결선 12"/>
          <p:cNvCxnSpPr>
            <a:stCxn id="14" idx="1"/>
            <a:endCxn id="10" idx="3"/>
          </p:cNvCxnSpPr>
          <p:nvPr/>
        </p:nvCxnSpPr>
        <p:spPr bwMode="auto">
          <a:xfrm rot="10800000" flipV="1">
            <a:off x="1978628" y="2790986"/>
            <a:ext cx="330576" cy="344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/>
          <p:cNvSpPr/>
          <p:nvPr/>
        </p:nvSpPr>
        <p:spPr bwMode="auto">
          <a:xfrm>
            <a:off x="2309204" y="2674282"/>
            <a:ext cx="963652" cy="23341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꺾인 연결선 14"/>
          <p:cNvCxnSpPr>
            <a:stCxn id="9" idx="2"/>
            <a:endCxn id="10" idx="0"/>
          </p:cNvCxnSpPr>
          <p:nvPr/>
        </p:nvCxnSpPr>
        <p:spPr bwMode="auto">
          <a:xfrm rot="5400000">
            <a:off x="1422734" y="2633821"/>
            <a:ext cx="126700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/>
          <p:cNvSpPr/>
          <p:nvPr/>
        </p:nvSpPr>
        <p:spPr bwMode="auto">
          <a:xfrm>
            <a:off x="471428" y="2290306"/>
            <a:ext cx="3384375" cy="1020701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71429" y="1582066"/>
            <a:ext cx="3399517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83265" y="4135125"/>
            <a:ext cx="3362284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3265" y="4345883"/>
            <a:ext cx="3372538" cy="4616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Instance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+ Job Parameter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로 하나의 인스턴트로 표현이 된다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353072" y="4897284"/>
            <a:ext cx="985090" cy="201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598314" y="5546581"/>
            <a:ext cx="992656" cy="19452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Instance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1994372" y="5538044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0"/>
          </p:cNvCxnSpPr>
          <p:nvPr/>
        </p:nvCxnSpPr>
        <p:spPr bwMode="auto">
          <a:xfrm rot="5400000">
            <a:off x="1246110" y="4947073"/>
            <a:ext cx="448041" cy="750975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직사각형 23"/>
          <p:cNvSpPr/>
          <p:nvPr/>
        </p:nvSpPr>
        <p:spPr bwMode="auto">
          <a:xfrm>
            <a:off x="483265" y="4851755"/>
            <a:ext cx="3362284" cy="1530300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25" name="직선 화살표 연결선 24"/>
          <p:cNvCxnSpPr>
            <a:stCxn id="10" idx="2"/>
            <a:endCxn id="22" idx="0"/>
          </p:cNvCxnSpPr>
          <p:nvPr/>
        </p:nvCxnSpPr>
        <p:spPr bwMode="auto">
          <a:xfrm>
            <a:off x="1486083" y="2891696"/>
            <a:ext cx="990115" cy="2646348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꺾인 연결선 25"/>
          <p:cNvCxnSpPr>
            <a:stCxn id="20" idx="2"/>
            <a:endCxn id="22" idx="0"/>
          </p:cNvCxnSpPr>
          <p:nvPr/>
        </p:nvCxnSpPr>
        <p:spPr bwMode="auto">
          <a:xfrm rot="16200000" flipH="1">
            <a:off x="1941155" y="5003001"/>
            <a:ext cx="439504" cy="63058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83265" y="5764335"/>
            <a:ext cx="156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 : 2021/04/12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ID : 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908558" y="5764335"/>
            <a:ext cx="158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 : 2021/04/13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ID :2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165981" y="1597059"/>
            <a:ext cx="5161316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54742" y="2230202"/>
            <a:ext cx="985090" cy="201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4431869" y="2633299"/>
            <a:ext cx="992656" cy="1945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Instance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049736" y="2634831"/>
            <a:ext cx="963652" cy="203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꺾인 연결선 32"/>
          <p:cNvCxnSpPr>
            <a:stCxn id="30" idx="2"/>
            <a:endCxn id="31" idx="0"/>
          </p:cNvCxnSpPr>
          <p:nvPr/>
        </p:nvCxnSpPr>
        <p:spPr bwMode="auto">
          <a:xfrm rot="5400000">
            <a:off x="5786822" y="1572833"/>
            <a:ext cx="201841" cy="191909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4165981" y="2171330"/>
            <a:ext cx="5161316" cy="298586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35" name="꺾인 연결선 34"/>
          <p:cNvCxnSpPr>
            <a:stCxn id="30" idx="2"/>
            <a:endCxn id="32" idx="0"/>
          </p:cNvCxnSpPr>
          <p:nvPr/>
        </p:nvCxnSpPr>
        <p:spPr bwMode="auto">
          <a:xfrm rot="16200000" flipH="1">
            <a:off x="7087738" y="2191006"/>
            <a:ext cx="203373" cy="684275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4468556" y="2783030"/>
            <a:ext cx="156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 : 2021/04/12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ID : 1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035117" y="2804961"/>
            <a:ext cx="158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 : 2021/04/13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ID :2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4709428" y="3295554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83499" y="3511578"/>
            <a:ext cx="1569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 : 2021/04/12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ID : 1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 ID : 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Status :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276129" y="3306125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9340" y="3509184"/>
            <a:ext cx="1569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 : 2021/04/13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ID : 2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 ID : 2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Status : </a:t>
            </a:r>
            <a:r>
              <a:rPr lang="en-US" altLang="ko-KR" sz="8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FAIL</a:t>
            </a:r>
            <a:endParaRPr lang="ko-KR" altLang="en-US" sz="8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stCxn id="14" idx="2"/>
          </p:cNvCxnSpPr>
          <p:nvPr/>
        </p:nvCxnSpPr>
        <p:spPr bwMode="auto">
          <a:xfrm>
            <a:off x="2791030" y="2907692"/>
            <a:ext cx="431851" cy="364270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3" name="직사각형 42"/>
          <p:cNvSpPr/>
          <p:nvPr/>
        </p:nvSpPr>
        <p:spPr bwMode="auto">
          <a:xfrm>
            <a:off x="7288647" y="4231658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24318" y="4449305"/>
            <a:ext cx="1569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 : 2021/04/13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ID : 2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 ID : 3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Status :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꺾인 연결선 44"/>
          <p:cNvCxnSpPr>
            <a:stCxn id="32" idx="1"/>
            <a:endCxn id="40" idx="1"/>
          </p:cNvCxnSpPr>
          <p:nvPr/>
        </p:nvCxnSpPr>
        <p:spPr bwMode="auto">
          <a:xfrm rot="10800000" flipH="1" flipV="1">
            <a:off x="7049735" y="2736361"/>
            <a:ext cx="226393" cy="671294"/>
          </a:xfrm>
          <a:prstGeom prst="bentConnector3">
            <a:avLst>
              <a:gd name="adj1" fmla="val -100975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>
          <a:xfrm>
            <a:off x="4165981" y="1804872"/>
            <a:ext cx="5161316" cy="3385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은 한번의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시도를 의미하는 기술적인 개념이다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 JobExecution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FAIL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 시도 결과를 반환한다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순서도: 추출 46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2683160" y="3577038"/>
            <a:ext cx="2736306" cy="229336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855803" y="3472385"/>
            <a:ext cx="338554" cy="6694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 행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꺾인 연결선 48"/>
          <p:cNvCxnSpPr>
            <a:stCxn id="32" idx="1"/>
            <a:endCxn id="43" idx="1"/>
          </p:cNvCxnSpPr>
          <p:nvPr/>
        </p:nvCxnSpPr>
        <p:spPr bwMode="auto">
          <a:xfrm rot="10800000" flipH="1" flipV="1">
            <a:off x="7049735" y="2736360"/>
            <a:ext cx="238911" cy="1596827"/>
          </a:xfrm>
          <a:prstGeom prst="bentConnector3">
            <a:avLst>
              <a:gd name="adj1" fmla="val -95684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꺾인 연결선 49"/>
          <p:cNvCxnSpPr>
            <a:stCxn id="31" idx="1"/>
            <a:endCxn id="38" idx="1"/>
          </p:cNvCxnSpPr>
          <p:nvPr/>
        </p:nvCxnSpPr>
        <p:spPr bwMode="auto">
          <a:xfrm rot="10800000" flipH="1" flipV="1">
            <a:off x="4431868" y="2730560"/>
            <a:ext cx="277559" cy="666524"/>
          </a:xfrm>
          <a:prstGeom prst="bentConnector3">
            <a:avLst>
              <a:gd name="adj1" fmla="val -82361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81393"/>
              </p:ext>
            </p:extLst>
          </p:nvPr>
        </p:nvGraphicFramePr>
        <p:xfrm>
          <a:off x="4175353" y="5599896"/>
          <a:ext cx="525117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907">
                  <a:extLst>
                    <a:ext uri="{9D8B030D-6E8A-4147-A177-3AD203B41FA5}">
                      <a16:colId xmlns:a16="http://schemas.microsoft.com/office/drawing/2014/main" val="520660705"/>
                    </a:ext>
                  </a:extLst>
                </a:gridCol>
                <a:gridCol w="1169833">
                  <a:extLst>
                    <a:ext uri="{9D8B030D-6E8A-4147-A177-3AD203B41FA5}">
                      <a16:colId xmlns:a16="http://schemas.microsoft.com/office/drawing/2014/main" val="216827860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899391664"/>
                    </a:ext>
                  </a:extLst>
                </a:gridCol>
                <a:gridCol w="866434">
                  <a:extLst>
                    <a:ext uri="{9D8B030D-6E8A-4147-A177-3AD203B41FA5}">
                      <a16:colId xmlns:a16="http://schemas.microsoft.com/office/drawing/2014/main" val="1935936959"/>
                    </a:ext>
                  </a:extLst>
                </a:gridCol>
                <a:gridCol w="1103891">
                  <a:extLst>
                    <a:ext uri="{9D8B030D-6E8A-4147-A177-3AD203B41FA5}">
                      <a16:colId xmlns:a16="http://schemas.microsoft.com/office/drawing/2014/main" val="2074187376"/>
                    </a:ext>
                  </a:extLst>
                </a:gridCol>
              </a:tblGrid>
              <a:tr h="210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Execution</a:t>
                      </a:r>
                      <a:r>
                        <a:rPr lang="en-US" altLang="ko-KR" sz="8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JobInstance ID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</a:t>
                      </a:r>
                      <a:r>
                        <a:rPr lang="en-US" altLang="ko-KR" sz="8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Time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  <a:r>
                        <a:rPr lang="en-US" altLang="ko-KR" sz="8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Time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35657"/>
                  </a:ext>
                </a:extLst>
              </a:tr>
              <a:tr h="210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2021/04/12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2021/04/12</a:t>
                      </a:r>
                      <a:r>
                        <a:rPr lang="ko-KR" altLang="en-US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68299"/>
                  </a:ext>
                </a:extLst>
              </a:tr>
              <a:tr h="210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2021/04/13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2021/04/13 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527898"/>
                  </a:ext>
                </a:extLst>
              </a:tr>
              <a:tr h="2108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2021/04/13 02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2021/04/13 04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74532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4086972" y="5261764"/>
            <a:ext cx="5339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은 매 시도마다 새로 생성 되지만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JobInstance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가 같은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JobParameter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로 수행 된다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직선 화살표 연결선 52"/>
          <p:cNvCxnSpPr>
            <a:stCxn id="10" idx="2"/>
            <a:endCxn id="21" idx="0"/>
          </p:cNvCxnSpPr>
          <p:nvPr/>
        </p:nvCxnSpPr>
        <p:spPr bwMode="auto">
          <a:xfrm flipH="1">
            <a:off x="1094642" y="2891696"/>
            <a:ext cx="391441" cy="2654885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4" name="직사각형 53"/>
          <p:cNvSpPr/>
          <p:nvPr/>
        </p:nvSpPr>
        <p:spPr>
          <a:xfrm>
            <a:off x="456286" y="3647569"/>
            <a:ext cx="3399517" cy="4616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는 하나의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에 존재할 수 있는 여러개의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를 구분하기 위한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Parameter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집합이며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Job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을 시작하는데 사용하는 파라메타 집합니다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56286" y="3420374"/>
            <a:ext cx="3399517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03978" y="5134650"/>
            <a:ext cx="15376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속성값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325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4488" y="1340768"/>
            <a:ext cx="18662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1.4.1.1.2 Job configuration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순서도: 처리 58"/>
          <p:cNvSpPr/>
          <p:nvPr/>
        </p:nvSpPr>
        <p:spPr bwMode="auto">
          <a:xfrm>
            <a:off x="5026500" y="2360246"/>
            <a:ext cx="4318987" cy="1296585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5026500" y="3073553"/>
            <a:ext cx="4318987" cy="57088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44488" y="1544092"/>
            <a:ext cx="82269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스프링 프로젝트에서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파일을 통해 표현되며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의존성을 맺게 되고 이 설정 파일은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‘Job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이라한다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5244" y="2025095"/>
            <a:ext cx="4085587" cy="7848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footballJob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 job-repository=“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jobRepository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&gt;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&lt;step id="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playerload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next="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gameLoad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&lt;step id="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gameLoad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next="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playerSummarization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&lt;step id="</a:t>
            </a:r>
            <a:r>
              <a:rPr lang="en-US" altLang="ko-KR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playerSummarization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25245" y="1802042"/>
            <a:ext cx="4085586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39213"/>
              </p:ext>
            </p:extLst>
          </p:nvPr>
        </p:nvGraphicFramePr>
        <p:xfrm>
          <a:off x="625245" y="2889191"/>
          <a:ext cx="4085586" cy="1082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606">
                  <a:extLst>
                    <a:ext uri="{9D8B030D-6E8A-4147-A177-3AD203B41FA5}">
                      <a16:colId xmlns:a16="http://schemas.microsoft.com/office/drawing/2014/main" val="3146701827"/>
                    </a:ext>
                  </a:extLst>
                </a:gridCol>
                <a:gridCol w="3078980">
                  <a:extLst>
                    <a:ext uri="{9D8B030D-6E8A-4147-A177-3AD203B41FA5}">
                      <a16:colId xmlns:a16="http://schemas.microsoft.com/office/drawing/2014/main" val="675495076"/>
                    </a:ext>
                  </a:extLst>
                </a:gridCol>
              </a:tblGrid>
              <a:tr h="2057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93121"/>
                  </a:ext>
                </a:extLst>
              </a:tr>
              <a:tr h="18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en-US" altLang="ko-KR" sz="9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식별자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994474"/>
                  </a:ext>
                </a:extLst>
              </a:tr>
              <a:tr h="1815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하나 이상의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가진다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39194"/>
                  </a:ext>
                </a:extLst>
              </a:tr>
              <a:tr h="290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job-repository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atch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실행 중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주기적으로 저장하기 위한 저장소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설정은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'jobRepository'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생략 가능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51575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32520" y="6128793"/>
            <a:ext cx="4104456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id="footballJob“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restartable=“true”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08368" y="2304047"/>
            <a:ext cx="9361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02117" y="2570766"/>
            <a:ext cx="936104" cy="2308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37814" y="2568360"/>
            <a:ext cx="936104" cy="2308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Step2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36918" y="2563353"/>
            <a:ext cx="936104" cy="2308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Step3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803284" y="3116121"/>
            <a:ext cx="3011899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Variable</a:t>
            </a:r>
          </a:p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EgovJobVariableListener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이용한 사용자 정의 변수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꺾인 연결선 70"/>
          <p:cNvCxnSpPr>
            <a:stCxn id="70" idx="1"/>
            <a:endCxn id="67" idx="1"/>
          </p:cNvCxnSpPr>
          <p:nvPr/>
        </p:nvCxnSpPr>
        <p:spPr bwMode="auto">
          <a:xfrm rot="10800000">
            <a:off x="5702118" y="2686182"/>
            <a:ext cx="101167" cy="599216"/>
          </a:xfrm>
          <a:prstGeom prst="bentConnector3">
            <a:avLst>
              <a:gd name="adj1" fmla="val 325963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꺾인 연결선 71"/>
          <p:cNvCxnSpPr>
            <a:stCxn id="70" idx="0"/>
            <a:endCxn id="68" idx="2"/>
          </p:cNvCxnSpPr>
          <p:nvPr/>
        </p:nvCxnSpPr>
        <p:spPr bwMode="auto">
          <a:xfrm rot="16200000" flipV="1">
            <a:off x="7149086" y="2955973"/>
            <a:ext cx="316929" cy="336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6883404" y="3457294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 Listener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꺾인 연결선 73"/>
          <p:cNvCxnSpPr>
            <a:stCxn id="70" idx="3"/>
            <a:endCxn id="69" idx="3"/>
          </p:cNvCxnSpPr>
          <p:nvPr/>
        </p:nvCxnSpPr>
        <p:spPr bwMode="auto">
          <a:xfrm flipV="1">
            <a:off x="8815183" y="2678769"/>
            <a:ext cx="57839" cy="606629"/>
          </a:xfrm>
          <a:prstGeom prst="bentConnector3">
            <a:avLst>
              <a:gd name="adj1" fmla="val 495235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4946888" y="3645024"/>
            <a:ext cx="9701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Variable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063062" y="4005064"/>
            <a:ext cx="4282426" cy="84638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id=“egovJobVariableListener“ class=“....</a:t>
            </a:r>
            <a:r>
              <a:rPr lang="en-US" altLang="ko-KR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EgovJobVariableListener</a:t>
            </a: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name=“prop”&gt;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&lt;prop key=“test1”&gt;test1&lt;/prop&gt;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&lt;prop key=“test1”&gt;test1&lt;/prop&gt;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&lt;prop key=“test1”&gt;test1&lt;/prop&gt;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&lt;/property&gt;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26499" y="2020983"/>
            <a:ext cx="4318987" cy="2308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변수 선언 후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모든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사용자정의 변수 사용 가능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63062" y="5092121"/>
            <a:ext cx="4282426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id="SampleTaskLetJob" parent="eGovBaseJob" 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&lt;listeners&gt;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&lt;listener ref="egovJobVariableListener" /&gt;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&lt;/listeners&gt;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id="SampleTaskLet-A-Step"&gt;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 ref="SampleTasklet" transaction-manager="txManagerCOM" /&gt;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id="SampleTasklet" class="kr.or.klid.SampleTasklet" scope="step" 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	&lt;property name="testVar" value="#{JobExecutionContext[test1]}"/&gt;</a:t>
            </a:r>
          </a:p>
          <a:p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45340" y="3816362"/>
            <a:ext cx="978153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Job variable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5148748" y="4892020"/>
            <a:ext cx="662361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700">
                <a:latin typeface="맑은 고딕" panose="020B0503020000020004" pitchFamily="50" charset="-127"/>
                <a:ea typeface="맑은 고딕" panose="020B0503020000020004" pitchFamily="50" charset="-127"/>
              </a:rPr>
              <a:t>Job  </a:t>
            </a:r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39004" y="5494372"/>
            <a:ext cx="4097971" cy="2078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Restart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가능여부 설정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32520" y="5727023"/>
            <a:ext cx="4085587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재시작 하지 않은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대해서 재시작 할 수 있다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에 만들어진  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들의 재시작 가능여부를 설정 할 수 있다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026500" y="1792807"/>
            <a:ext cx="4318986" cy="2078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Job, Step Variable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09632" y="4004193"/>
            <a:ext cx="4124489" cy="20781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parent,abstract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9666" y="4236844"/>
            <a:ext cx="4085587" cy="2308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parent, abstract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키워드를 활용하여 부모 자식간의 속성을 결합할 수 있다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39004" y="4501092"/>
            <a:ext cx="4104456" cy="923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id=“baseJob“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abstract=“true”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...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id="footballJob“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parent=“baseJob”</a:t>
            </a: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...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44488" y="1340768"/>
            <a:ext cx="13580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1.4.1.1.3 Step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34963" y="1566317"/>
            <a:ext cx="93778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내부에 구성되어 실제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배치작업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수행을 위해 작업을 정의하고 제어한다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Step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입력자원을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설정하고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과정을 통해 처리할지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어떻게 출력 자원을 만들 것인지에 대한 모든 설정을 포함한다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78979" y="2070373"/>
            <a:ext cx="4393059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90811" y="2278186"/>
            <a:ext cx="4381227" cy="144757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85725" indent="-85725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독립적이고 순차적 단계를 캡슐화하는 도메인 객체이다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모든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적어도 하나 이상의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구성되며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실제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배치작업을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처리하고 제어하기  위해 필요한 모든 정보가 포함된다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5725" indent="-85725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여러개의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하나의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순차적으로 실행되는 과정 중 하나의 흐름으로 생각할 수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Step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대응되는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2058444" y="3904076"/>
            <a:ext cx="985090" cy="201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170081" y="4522206"/>
            <a:ext cx="992656" cy="1945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 Instance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꺾인 연결선 39"/>
          <p:cNvCxnSpPr>
            <a:stCxn id="38" idx="2"/>
            <a:endCxn id="39" idx="0"/>
          </p:cNvCxnSpPr>
          <p:nvPr/>
        </p:nvCxnSpPr>
        <p:spPr bwMode="auto">
          <a:xfrm rot="5400000">
            <a:off x="1900262" y="3871479"/>
            <a:ext cx="416874" cy="88458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1192203" y="5072682"/>
            <a:ext cx="963652" cy="20305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807248" y="4522206"/>
            <a:ext cx="992656" cy="1945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325422" y="5643467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꺾인 연결선 43"/>
          <p:cNvCxnSpPr>
            <a:stCxn id="38" idx="2"/>
            <a:endCxn id="42" idx="0"/>
          </p:cNvCxnSpPr>
          <p:nvPr/>
        </p:nvCxnSpPr>
        <p:spPr bwMode="auto">
          <a:xfrm rot="16200000" flipH="1">
            <a:off x="2718845" y="3937475"/>
            <a:ext cx="416874" cy="752587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꺾인 연결선 44"/>
          <p:cNvCxnSpPr>
            <a:stCxn id="39" idx="2"/>
            <a:endCxn id="41" idx="0"/>
          </p:cNvCxnSpPr>
          <p:nvPr/>
        </p:nvCxnSpPr>
        <p:spPr bwMode="auto">
          <a:xfrm rot="16200000" flipH="1">
            <a:off x="1492242" y="4890895"/>
            <a:ext cx="355954" cy="762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꺾인 연결선 45"/>
          <p:cNvCxnSpPr>
            <a:stCxn id="41" idx="2"/>
            <a:endCxn id="43" idx="1"/>
          </p:cNvCxnSpPr>
          <p:nvPr/>
        </p:nvCxnSpPr>
        <p:spPr bwMode="auto">
          <a:xfrm rot="16200000" flipH="1">
            <a:off x="1765097" y="5184672"/>
            <a:ext cx="469256" cy="651393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꺾인 연결선 46"/>
          <p:cNvCxnSpPr>
            <a:stCxn id="42" idx="2"/>
            <a:endCxn id="43" idx="0"/>
          </p:cNvCxnSpPr>
          <p:nvPr/>
        </p:nvCxnSpPr>
        <p:spPr bwMode="auto">
          <a:xfrm rot="5400000">
            <a:off x="2592043" y="4931933"/>
            <a:ext cx="926739" cy="49632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3295848" y="422694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*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33794" y="4214949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*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25966" y="4862485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*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69100" y="535380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*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9801" y="5518762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+mn-ea"/>
                <a:ea typeface="+mn-ea"/>
              </a:rPr>
              <a:t>*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88680" y="3807191"/>
            <a:ext cx="4381227" cy="224292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63808" y="2070373"/>
            <a:ext cx="4372155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46276" y="4406872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</a:p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</a:p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JobParameter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80764" y="3996717"/>
            <a:ext cx="1106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내에 복수 개의 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설정 가능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661322" y="4889203"/>
            <a:ext cx="761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+ 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실행시점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965961" y="5445860"/>
            <a:ext cx="1311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내에 복수 개의 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이 실행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2790100" y="5163239"/>
            <a:ext cx="1285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설정으로 여러 번의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실행 가능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4963808" y="2278186"/>
            <a:ext cx="4372156" cy="55399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85725" indent="-85725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입력 자원을 설정하고 어떤 방법으로 어떤 과정을 통해 처리할지 그리고 어떻게 출력 자원을 만들 것인지에 대한 모든 설정을 포함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591547" y="3292501"/>
            <a:ext cx="829903" cy="2452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6889747" y="2934469"/>
            <a:ext cx="1224136" cy="2662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6889747" y="3292501"/>
            <a:ext cx="1224136" cy="2662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ItemProcessor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6892552" y="3678307"/>
            <a:ext cx="1224136" cy="2662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ItemWriter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4" name="직선 화살표 연결선 93"/>
          <p:cNvCxnSpPr>
            <a:stCxn id="91" idx="1"/>
            <a:endCxn id="90" idx="0"/>
          </p:cNvCxnSpPr>
          <p:nvPr/>
        </p:nvCxnSpPr>
        <p:spPr bwMode="auto">
          <a:xfrm flipH="1">
            <a:off x="6006499" y="3067585"/>
            <a:ext cx="883248" cy="224916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직선 화살표 연결선 94"/>
          <p:cNvCxnSpPr>
            <a:stCxn id="90" idx="3"/>
            <a:endCxn id="92" idx="1"/>
          </p:cNvCxnSpPr>
          <p:nvPr/>
        </p:nvCxnSpPr>
        <p:spPr bwMode="auto">
          <a:xfrm>
            <a:off x="6421450" y="3415109"/>
            <a:ext cx="468297" cy="10508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6" name="직선 화살표 연결선 95"/>
          <p:cNvCxnSpPr>
            <a:stCxn id="90" idx="3"/>
            <a:endCxn id="93" idx="1"/>
          </p:cNvCxnSpPr>
          <p:nvPr/>
        </p:nvCxnSpPr>
        <p:spPr bwMode="auto">
          <a:xfrm>
            <a:off x="6421450" y="3415109"/>
            <a:ext cx="471102" cy="396314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7" name="직사각형 96"/>
          <p:cNvSpPr/>
          <p:nvPr/>
        </p:nvSpPr>
        <p:spPr>
          <a:xfrm>
            <a:off x="5081629" y="4017724"/>
            <a:ext cx="4221406" cy="95410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id="sampleJob" job-repository="jobRepository"&gt;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id="step1"&gt;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 transaction-manager="transactionManager"&gt;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&lt;chunk reader="itemReader" writer="itemWriter＂ commit-interval="10"/&gt;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&lt;/tasklet&gt;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</p:txBody>
      </p:sp>
      <p:sp>
        <p:nvSpPr>
          <p:cNvPr id="98" name="직사각형 97"/>
          <p:cNvSpPr/>
          <p:nvPr/>
        </p:nvSpPr>
        <p:spPr bwMode="auto">
          <a:xfrm>
            <a:off x="5017672" y="2899966"/>
            <a:ext cx="4318291" cy="207186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18742"/>
              </p:ext>
            </p:extLst>
          </p:nvPr>
        </p:nvGraphicFramePr>
        <p:xfrm>
          <a:off x="5017672" y="5048594"/>
          <a:ext cx="4293414" cy="141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3094">
                  <a:extLst>
                    <a:ext uri="{9D8B030D-6E8A-4147-A177-3AD203B41FA5}">
                      <a16:colId xmlns:a16="http://schemas.microsoft.com/office/drawing/2014/main" val="3146701827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675495076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89312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Reader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작업을 위해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읽는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ItemReader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99447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ItemReader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의해 읽힌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쓰는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ItemWriter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391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Transaction-Manager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Spring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PlatformTransactionManager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중 트랜잭션을 시작하고 커밋하는데 사용 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설정은 “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transactionManger”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이며 생략 가능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5157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Commit-interval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트랜잭션이 커밋되기 전 처리되어야할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628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5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44488" y="1340768"/>
            <a:ext cx="13580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1.4.1.1.4 Step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유형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40081" y="1568418"/>
            <a:ext cx="4420822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Bean Scope</a:t>
            </a:r>
            <a:endParaRPr lang="ko-KR" altLang="en-US" sz="10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45996" y="1825032"/>
            <a:ext cx="4381226" cy="3385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빈 선언시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Bean Scope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기본 전략을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Singleton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사용하고 있지만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배치에서는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Bean Scope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Job, Step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설정이 가능하다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40080" y="2168447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Bean Scope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835551" y="2501151"/>
            <a:ext cx="3991671" cy="2154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빈 정의에 대해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lifecycle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이 유효하다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92480" y="2320847"/>
            <a:ext cx="8691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Step Scope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33279" y="2704079"/>
            <a:ext cx="3831689" cy="2308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id=“.............................” scope=“step”/&gt;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87192" y="2916818"/>
            <a:ext cx="8146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Job Scope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872128" y="3133983"/>
            <a:ext cx="3991671" cy="2154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atinLnBrk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빈 정의에 대해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안에서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lifecycle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이 유효하다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33279" y="3300050"/>
            <a:ext cx="3831690" cy="23083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id=“.............................” scope=“job”/&gt;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45996" y="3694563"/>
            <a:ext cx="4387929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Chunk </a:t>
            </a: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처리</a:t>
            </a: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(Chunk Oriented Processing)</a:t>
            </a:r>
            <a:endParaRPr lang="ko-KR" altLang="en-US" sz="10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52699" y="3981210"/>
            <a:ext cx="4381226" cy="33855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Chunk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기반 처리는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Spring Batch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 가장 기본적인 처리 방식이다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 Chunk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단위 처리는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를 한번에 하나씩 읽고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 범위 내에서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를 만든후 한번에 쓰는 방식이다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98" y="4423756"/>
            <a:ext cx="4355549" cy="2052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90691" y="1587086"/>
            <a:ext cx="4387929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Tasklet Step </a:t>
            </a: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997394" y="1828632"/>
            <a:ext cx="4381226" cy="2154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ItemReader,ItemProcessor,ItemWriter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같은 기능이 필요 없는 단순 배치 처리에 사용한다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4997394" y="2372220"/>
            <a:ext cx="4381226" cy="95410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id="SampleTaskLetJob" parent="eGovBaseJob"&gt;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id="SampleTaskLet-A-Step"&gt;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 ref="SampleTasklet" transaction-manager="txManagerCOM" /&gt;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id="SampleTasklet" class=“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....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.tasklet.SampleTasklet" scope="step" /&gt;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005147" y="3711178"/>
            <a:ext cx="4387929" cy="15696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SampleTasklet implements Tasklet {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RepeatStatus execute(StepContribution contribution, ChunkContext chunkContext) throws Exception {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//TODO 업무 시작.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//업무 종료</a:t>
            </a:r>
          </a:p>
          <a:p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RepeatStatus.FINISHED; 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4953000" y="2163237"/>
            <a:ext cx="11464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 Job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983071" y="3424671"/>
            <a:ext cx="15872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Tasklet 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소스 예제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52699" y="2163237"/>
            <a:ext cx="4374523" cy="150765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6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980550" y="1971425"/>
            <a:ext cx="4148914" cy="397785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수행하기 위한 단 한번의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시도를 의미하며 매번 시도될 때마다 생성한다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주로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 실행 중에 어떤 일이 일어났는지에 대한 속성들을 저장하는 저장 메커니즘 역할 을 하며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commit count, rollback count, start time, end time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등의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상태정보를 저장한다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(commit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시점에 데이터 갱신되며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restart,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통계 용도로 주로 사용됨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➔ JobRepository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로 실행   정보 저장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80551" y="1726046"/>
            <a:ext cx="4148913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 </a:t>
            </a:r>
          </a:p>
        </p:txBody>
      </p:sp>
      <p:sp>
        <p:nvSpPr>
          <p:cNvPr id="28" name="직사각형 27"/>
          <p:cNvSpPr/>
          <p:nvPr/>
        </p:nvSpPr>
        <p:spPr bwMode="auto">
          <a:xfrm>
            <a:off x="860330" y="2103167"/>
            <a:ext cx="963652" cy="203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61861" y="1971425"/>
            <a:ext cx="4342329" cy="2269067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5711" y="2273297"/>
            <a:ext cx="158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 ID :1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Status : COMPLETE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086723" y="2774461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Exeution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09934" y="2977520"/>
            <a:ext cx="156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 ID : 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Name : step1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Status : COMPLETE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099241" y="3555601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33"/>
          <p:cNvCxnSpPr>
            <a:stCxn id="28" idx="1"/>
            <a:endCxn id="31" idx="1"/>
          </p:cNvCxnSpPr>
          <p:nvPr/>
        </p:nvCxnSpPr>
        <p:spPr bwMode="auto">
          <a:xfrm rot="10800000" flipH="1" flipV="1">
            <a:off x="860329" y="2204697"/>
            <a:ext cx="226393" cy="671294"/>
          </a:xfrm>
          <a:prstGeom prst="bentConnector3">
            <a:avLst>
              <a:gd name="adj1" fmla="val -100975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꺾인 연결선 34"/>
          <p:cNvCxnSpPr>
            <a:stCxn id="28" idx="1"/>
            <a:endCxn id="33" idx="1"/>
          </p:cNvCxnSpPr>
          <p:nvPr/>
        </p:nvCxnSpPr>
        <p:spPr bwMode="auto">
          <a:xfrm rot="10800000" flipH="1" flipV="1">
            <a:off x="860329" y="2204697"/>
            <a:ext cx="238911" cy="1452434"/>
          </a:xfrm>
          <a:prstGeom prst="bentConnector3">
            <a:avLst>
              <a:gd name="adj1" fmla="val -95684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직사각형 35"/>
          <p:cNvSpPr/>
          <p:nvPr/>
        </p:nvSpPr>
        <p:spPr bwMode="auto">
          <a:xfrm>
            <a:off x="2938128" y="2103167"/>
            <a:ext cx="963652" cy="2030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164521" y="2774461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177039" y="3555601"/>
            <a:ext cx="963652" cy="203059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Execution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꺾인 연결선 38"/>
          <p:cNvCxnSpPr>
            <a:stCxn id="36" idx="1"/>
            <a:endCxn id="37" idx="1"/>
          </p:cNvCxnSpPr>
          <p:nvPr/>
        </p:nvCxnSpPr>
        <p:spPr bwMode="auto">
          <a:xfrm rot="10800000" flipH="1" flipV="1">
            <a:off x="2938127" y="2204697"/>
            <a:ext cx="226393" cy="671294"/>
          </a:xfrm>
          <a:prstGeom prst="bentConnector3">
            <a:avLst>
              <a:gd name="adj1" fmla="val -100975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꺾인 연결선 39"/>
          <p:cNvCxnSpPr>
            <a:stCxn id="36" idx="1"/>
            <a:endCxn id="38" idx="1"/>
          </p:cNvCxnSpPr>
          <p:nvPr/>
        </p:nvCxnSpPr>
        <p:spPr bwMode="auto">
          <a:xfrm rot="10800000" flipH="1" flipV="1">
            <a:off x="2938127" y="2204697"/>
            <a:ext cx="238911" cy="1452434"/>
          </a:xfrm>
          <a:prstGeom prst="bentConnector3">
            <a:avLst>
              <a:gd name="adj1" fmla="val -95684"/>
            </a:avLst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3048701" y="2312796"/>
            <a:ext cx="158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job: sample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Execution ID :2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Status : FAIL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44240" y="3778827"/>
            <a:ext cx="156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 ID : 2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Name : step2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Status : COMPLETE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86532" y="2993122"/>
            <a:ext cx="156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 ID : 3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Name : step1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Status : COMPLETE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97126" y="3757304"/>
            <a:ext cx="1569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 ID : 4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Name : step2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Status : FAIL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507810"/>
              </p:ext>
            </p:extLst>
          </p:nvPr>
        </p:nvGraphicFramePr>
        <p:xfrm>
          <a:off x="538207" y="4438269"/>
          <a:ext cx="4414793" cy="1106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0466">
                  <a:extLst>
                    <a:ext uri="{9D8B030D-6E8A-4147-A177-3AD203B41FA5}">
                      <a16:colId xmlns:a16="http://schemas.microsoft.com/office/drawing/2014/main" val="520660705"/>
                    </a:ext>
                  </a:extLst>
                </a:gridCol>
                <a:gridCol w="1177850">
                  <a:extLst>
                    <a:ext uri="{9D8B030D-6E8A-4147-A177-3AD203B41FA5}">
                      <a16:colId xmlns:a16="http://schemas.microsoft.com/office/drawing/2014/main" val="2168278608"/>
                    </a:ext>
                  </a:extLst>
                </a:gridCol>
                <a:gridCol w="1015021">
                  <a:extLst>
                    <a:ext uri="{9D8B030D-6E8A-4147-A177-3AD203B41FA5}">
                      <a16:colId xmlns:a16="http://schemas.microsoft.com/office/drawing/2014/main" val="3899391664"/>
                    </a:ext>
                  </a:extLst>
                </a:gridCol>
                <a:gridCol w="1111456">
                  <a:extLst>
                    <a:ext uri="{9D8B030D-6E8A-4147-A177-3AD203B41FA5}">
                      <a16:colId xmlns:a16="http://schemas.microsoft.com/office/drawing/2014/main" val="2074187376"/>
                    </a:ext>
                  </a:extLst>
                </a:gridCol>
              </a:tblGrid>
              <a:tr h="2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Execution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Name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Execution ID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035657"/>
                  </a:ext>
                </a:extLst>
              </a:tr>
              <a:tr h="2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068299"/>
                  </a:ext>
                </a:extLst>
              </a:tr>
              <a:tr h="2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527898"/>
                  </a:ext>
                </a:extLst>
              </a:tr>
              <a:tr h="2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step1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74532"/>
                  </a:ext>
                </a:extLst>
              </a:tr>
              <a:tr h="221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FAIL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302233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355818" y="5703059"/>
            <a:ext cx="42067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buFont typeface="Wingdings" panose="05000000000000000000" pitchFamily="2" charset="2"/>
              <a:buChar char="ü"/>
              <a:tabLst>
                <a:tab pos="92075" algn="l"/>
              </a:tabLst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이 모두 완료해야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구성된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이 정상적으로 종료된다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61860" y="1728240"/>
            <a:ext cx="4342329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논리 구성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44488" y="1383673"/>
            <a:ext cx="16898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1.4.1.1.5 Step Execution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82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47347" y="2356044"/>
            <a:ext cx="4221406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id="sampleJob" job-repository="jobRepository"&gt;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id="step1"&gt;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 transaction-manager="transactionManager"&gt;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&lt;chunk reader="itemReader" writer="itemWriter＂ commit-interval="10"/&gt;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&lt;/tasklet&gt;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</p:txBody>
      </p:sp>
      <p:sp>
        <p:nvSpPr>
          <p:cNvPr id="50" name="직사각형 49"/>
          <p:cNvSpPr/>
          <p:nvPr/>
        </p:nvSpPr>
        <p:spPr bwMode="auto">
          <a:xfrm>
            <a:off x="480056" y="2256826"/>
            <a:ext cx="4318291" cy="1456941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70686" y="2023135"/>
            <a:ext cx="4338298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Chunk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처리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(Chunk Oriented Processing)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9070" y="4024807"/>
            <a:ext cx="4308122" cy="14465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parentStep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 allow-start-if-complete=“true”&gt;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&lt;chunk reader=“itemReader” writer=“itemWriter” commit-interval=“10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&lt;step&gt;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parent =“parentStep”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 transaction-manager="transactionManager"&gt;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&lt;chunk reader="itemReader" writer="itemWriter＂ commit-interval="10"/&gt;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&lt;/tasklet&gt;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48894" y="3789040"/>
            <a:ext cx="4338298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parent  (java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상속과 같음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068128" y="2026344"/>
            <a:ext cx="4338298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abstract (java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추상 클래스와 같은 개념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068128" y="2267217"/>
            <a:ext cx="4316506" cy="14465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parentStep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” abstract=“true&gt;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 allow-start-if-complete=“true”&gt;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&lt;chunk  commit-interval=“10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&lt;step&gt;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parent =“parentStep”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 transaction-manager="transactionManager"&gt;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&lt;chunk reader="itemReader" writer="itemWriter/&gt;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//commit-interval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적용됨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&lt;/tasklet&gt;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078752" y="3783040"/>
            <a:ext cx="4338298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Restart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078752" y="4023913"/>
            <a:ext cx="4316506" cy="144655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id=“parentStep” abstract=“true&gt;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allow-start-if-complete=“true”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&lt;chunk  commit-interval=“10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&lt;step&gt;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parent =“parentStep”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 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start-time=“10”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&lt;chunk reader="itemReader" writer="itemWriter/&gt;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&lt;/tasklet&gt;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062708" y="5464967"/>
            <a:ext cx="429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start-time : 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횟수를 설정하는 옵션으로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SimpleStepFactoryBean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내의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Integer.MAX_VALUE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값이다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062708" y="5877272"/>
            <a:ext cx="4294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allow-start-if-complete : 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Job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Restart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시 “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COMPLETED”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로 완료된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여부를 설정하는 옵션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true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 시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“COMPLETED”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로 완료한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도 다시 실행되며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false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설정 시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“COMPLETED”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로 완료한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됨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15925" y="1568227"/>
            <a:ext cx="8941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설정은 개발자에 따라 간단할 수도 복잡할 수도 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F/W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전자정부 제공 배치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활용하여 복잡한 구조를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간략화할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 기반으로 설계한다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47347" y="5669459"/>
            <a:ext cx="4338298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Skip/Retry/Repeat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구성도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73215" y="5933724"/>
            <a:ext cx="4316506" cy="24622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별도 작성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73286" y="1352203"/>
            <a:ext cx="22493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1.4.1.1.6 Step Configuration(2/1)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893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398056" y="1801376"/>
            <a:ext cx="2793149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Flow Control 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8056" y="2009188"/>
            <a:ext cx="2793150" cy="401209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내의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next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설정과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Decision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설정으로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수행할 수 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처리결과에 따라 다른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선택하여 수행할 수 있고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실패가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전체의 실패로 이어지 지 않도록 구성할 수 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 Flow Control </a:t>
            </a:r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Decision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은 공통 클래스로 제공한다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3285143" y="1801376"/>
            <a:ext cx="3178092" cy="2078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순차적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583703" y="1812753"/>
            <a:ext cx="2751813" cy="20781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따른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4373156" y="2289096"/>
            <a:ext cx="115567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 A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375537" y="2855805"/>
            <a:ext cx="115567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 B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373156" y="3422515"/>
            <a:ext cx="1155670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 C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27"/>
          <p:cNvCxnSpPr>
            <a:stCxn id="25" idx="2"/>
            <a:endCxn id="26" idx="0"/>
          </p:cNvCxnSpPr>
          <p:nvPr/>
        </p:nvCxnSpPr>
        <p:spPr bwMode="auto">
          <a:xfrm rot="16200000" flipH="1">
            <a:off x="4812843" y="2715275"/>
            <a:ext cx="278677" cy="2381"/>
          </a:xfrm>
          <a:prstGeom prst="bentConnector3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꺾인 연결선 28"/>
          <p:cNvCxnSpPr>
            <a:stCxn id="26" idx="2"/>
            <a:endCxn id="27" idx="0"/>
          </p:cNvCxnSpPr>
          <p:nvPr/>
        </p:nvCxnSpPr>
        <p:spPr bwMode="auto">
          <a:xfrm rot="5400000">
            <a:off x="4812843" y="3281986"/>
            <a:ext cx="278678" cy="2381"/>
          </a:xfrm>
          <a:prstGeom prst="bentConnector3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436567"/>
              </p:ext>
            </p:extLst>
          </p:nvPr>
        </p:nvGraphicFramePr>
        <p:xfrm>
          <a:off x="3274075" y="3989224"/>
          <a:ext cx="3290578" cy="2032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73">
                  <a:extLst>
                    <a:ext uri="{9D8B030D-6E8A-4147-A177-3AD203B41FA5}">
                      <a16:colId xmlns:a16="http://schemas.microsoft.com/office/drawing/2014/main" val="3516650856"/>
                    </a:ext>
                  </a:extLst>
                </a:gridCol>
                <a:gridCol w="2979805">
                  <a:extLst>
                    <a:ext uri="{9D8B030D-6E8A-4147-A177-3AD203B41FA5}">
                      <a16:colId xmlns:a16="http://schemas.microsoft.com/office/drawing/2014/main" val="1920990997"/>
                    </a:ext>
                  </a:extLst>
                </a:gridCol>
              </a:tblGrid>
              <a:tr h="1017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순서대로 실행 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Step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엘리먼트의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'next'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어트리뷰트를 이용해서 설정 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Spring Batch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설정은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최상단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최초 로 실행되며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후의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순서는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순서와는 관계 없음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75574"/>
                  </a:ext>
                </a:extLst>
              </a:tr>
              <a:tr h="1014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코드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&lt;job id="job"&gt;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&lt;step id="stepA" parent="s1" next="stepB" /&gt;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&lt;step id="stepB" parent="s2" next="stepC"/&gt;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&lt;step id="stepC" parent="s3" /&gt;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&lt;/job&gt;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5993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7542112" y="2151326"/>
            <a:ext cx="814272" cy="185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 A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순서도: 판단 31"/>
          <p:cNvSpPr/>
          <p:nvPr/>
        </p:nvSpPr>
        <p:spPr bwMode="auto">
          <a:xfrm>
            <a:off x="7620544" y="2799759"/>
            <a:ext cx="665839" cy="393608"/>
          </a:xfrm>
          <a:prstGeom prst="flowChartDecision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성공유무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6696817" y="3586736"/>
            <a:ext cx="838945" cy="185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 B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8497017" y="3629832"/>
            <a:ext cx="838945" cy="1850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 C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꺾인 연결선 34"/>
          <p:cNvCxnSpPr>
            <a:stCxn id="31" idx="2"/>
            <a:endCxn id="32" idx="0"/>
          </p:cNvCxnSpPr>
          <p:nvPr/>
        </p:nvCxnSpPr>
        <p:spPr bwMode="auto">
          <a:xfrm rot="16200000" flipH="1">
            <a:off x="7719666" y="2565960"/>
            <a:ext cx="463381" cy="421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꺾인 연결선 35"/>
          <p:cNvCxnSpPr>
            <a:stCxn id="32" idx="1"/>
            <a:endCxn id="33" idx="0"/>
          </p:cNvCxnSpPr>
          <p:nvPr/>
        </p:nvCxnSpPr>
        <p:spPr bwMode="auto">
          <a:xfrm rot="10800000" flipV="1">
            <a:off x="7116290" y="2996562"/>
            <a:ext cx="504254" cy="590173"/>
          </a:xfrm>
          <a:prstGeom prst="bentConnector2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꺾인 연결선 36"/>
          <p:cNvCxnSpPr>
            <a:stCxn id="32" idx="3"/>
            <a:endCxn id="34" idx="0"/>
          </p:cNvCxnSpPr>
          <p:nvPr/>
        </p:nvCxnSpPr>
        <p:spPr bwMode="auto">
          <a:xfrm>
            <a:off x="8286383" y="2996563"/>
            <a:ext cx="630107" cy="633269"/>
          </a:xfrm>
          <a:prstGeom prst="bentConnector2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/>
          <p:cNvSpPr/>
          <p:nvPr/>
        </p:nvSpPr>
        <p:spPr bwMode="auto">
          <a:xfrm>
            <a:off x="6929981" y="2818051"/>
            <a:ext cx="585933" cy="1850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8459289" y="2818051"/>
            <a:ext cx="585933" cy="1850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56279"/>
              </p:ext>
            </p:extLst>
          </p:nvPr>
        </p:nvGraphicFramePr>
        <p:xfrm>
          <a:off x="6599659" y="3981212"/>
          <a:ext cx="2808312" cy="2040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557">
                  <a:extLst>
                    <a:ext uri="{9D8B030D-6E8A-4147-A177-3AD203B41FA5}">
                      <a16:colId xmlns:a16="http://schemas.microsoft.com/office/drawing/2014/main" val="3516650856"/>
                    </a:ext>
                  </a:extLst>
                </a:gridCol>
                <a:gridCol w="2510755">
                  <a:extLst>
                    <a:ext uri="{9D8B030D-6E8A-4147-A177-3AD203B41FA5}">
                      <a16:colId xmlns:a16="http://schemas.microsoft.com/office/drawing/2014/main" val="1920990997"/>
                    </a:ext>
                  </a:extLst>
                </a:gridCol>
              </a:tblGrid>
              <a:tr h="98851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조건에 따라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next’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엘리먼트는 사용 횟수에 제한이 없으며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실 패에 대한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설정이 없음 </a:t>
                      </a:r>
                      <a:endParaRPr lang="ko-KR" altLang="en-US" sz="9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475574"/>
                  </a:ext>
                </a:extLst>
              </a:tr>
              <a:tr h="91146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코드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&lt;job id="job"&gt;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&lt;step id="stepA" parent="s1" next="stepB" /&gt;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&lt;step id="stepB" parent="s2" next="stepC"/&gt;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&lt;step id="stepC" parent="s3" /&gt;</a:t>
                      </a:r>
                    </a:p>
                    <a:p>
                      <a:pPr algn="l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&lt;/job&gt;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59930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 bwMode="auto">
          <a:xfrm>
            <a:off x="3287021" y="2057195"/>
            <a:ext cx="3172056" cy="182439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6564653" y="2051266"/>
            <a:ext cx="2770863" cy="182439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34963" y="1412776"/>
            <a:ext cx="224933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1.4.1.1.6 Step Configuration(2/2)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96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2"/>
          <p:cNvSpPr>
            <a:spLocks noChangeArrowheads="1"/>
          </p:cNvSpPr>
          <p:nvPr/>
        </p:nvSpPr>
        <p:spPr bwMode="auto">
          <a:xfrm>
            <a:off x="476250" y="712788"/>
            <a:ext cx="8866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38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79334"/>
              </p:ext>
            </p:extLst>
          </p:nvPr>
        </p:nvGraphicFramePr>
        <p:xfrm>
          <a:off x="419100" y="1177925"/>
          <a:ext cx="8963056" cy="4678680"/>
        </p:xfrm>
        <a:graphic>
          <a:graphicData uri="http://schemas.openxmlformats.org/drawingml/2006/table">
            <a:tbl>
              <a:tblPr/>
              <a:tblGrid>
                <a:gridCol w="85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4120662643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 내용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변경일자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최초 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2021-08-10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안창엽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이종열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327236" y="1412776"/>
            <a:ext cx="37753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1.4.1.1.7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Job,Step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(2/1) –  [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부록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8.2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참조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1830334" y="3369965"/>
            <a:ext cx="754918" cy="3401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단순 업무</a:t>
            </a:r>
            <a:endParaRPr kumimoji="1" lang="ko-KR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371857" y="3439914"/>
            <a:ext cx="1178881" cy="205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Tasklet Step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864016" y="3175892"/>
            <a:ext cx="1132750" cy="2400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config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2869767" y="3681963"/>
            <a:ext cx="1123138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Step Config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작성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652242" y="5115940"/>
            <a:ext cx="1075531" cy="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Job Parameter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4036090" y="5090145"/>
            <a:ext cx="1075531" cy="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JobListener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036090" y="5454044"/>
            <a:ext cx="1075531" cy="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 Listener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1652242" y="5392877"/>
            <a:ext cx="1075531" cy="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48544" y="5183309"/>
            <a:ext cx="695929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공통처리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2836739" y="5268534"/>
            <a:ext cx="1075531" cy="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 </a:t>
            </a: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1553735" y="4673667"/>
            <a:ext cx="3759075" cy="1131597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꺾인 연결선 55"/>
          <p:cNvCxnSpPr>
            <a:stCxn id="72" idx="3"/>
            <a:endCxn id="45" idx="1"/>
          </p:cNvCxnSpPr>
          <p:nvPr/>
        </p:nvCxnSpPr>
        <p:spPr bwMode="auto">
          <a:xfrm>
            <a:off x="1424608" y="3536468"/>
            <a:ext cx="405726" cy="357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직사각형 56"/>
          <p:cNvSpPr/>
          <p:nvPr/>
        </p:nvSpPr>
        <p:spPr bwMode="auto">
          <a:xfrm>
            <a:off x="2801275" y="3140967"/>
            <a:ext cx="1263638" cy="805188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꺾인 연결선 57"/>
          <p:cNvCxnSpPr>
            <a:stCxn id="45" idx="3"/>
            <a:endCxn id="57" idx="1"/>
          </p:cNvCxnSpPr>
          <p:nvPr/>
        </p:nvCxnSpPr>
        <p:spPr bwMode="auto">
          <a:xfrm>
            <a:off x="2585252" y="3540038"/>
            <a:ext cx="216023" cy="3523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꺾인 연결선 58"/>
          <p:cNvCxnSpPr>
            <a:stCxn id="55" idx="0"/>
            <a:endCxn id="57" idx="2"/>
          </p:cNvCxnSpPr>
          <p:nvPr/>
        </p:nvCxnSpPr>
        <p:spPr bwMode="auto">
          <a:xfrm rot="16200000" flipV="1">
            <a:off x="3069428" y="4309821"/>
            <a:ext cx="727512" cy="179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60" name="직사각형 59"/>
          <p:cNvSpPr/>
          <p:nvPr/>
        </p:nvSpPr>
        <p:spPr>
          <a:xfrm>
            <a:off x="698994" y="1736103"/>
            <a:ext cx="3293911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ItemReader,ItemProcessor,ItemWriter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같은 기능이 </a:t>
            </a:r>
            <a:endParaRPr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latinLnBrk="1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필요 없는 단순 배치 처리에 사용한다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꺾인 연결선 60"/>
          <p:cNvCxnSpPr>
            <a:stCxn id="57" idx="3"/>
            <a:endCxn id="46" idx="1"/>
          </p:cNvCxnSpPr>
          <p:nvPr/>
        </p:nvCxnSpPr>
        <p:spPr bwMode="auto">
          <a:xfrm flipV="1">
            <a:off x="4064913" y="3542471"/>
            <a:ext cx="306944" cy="1090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직사각형 61"/>
          <p:cNvSpPr/>
          <p:nvPr/>
        </p:nvSpPr>
        <p:spPr>
          <a:xfrm>
            <a:off x="5619755" y="1921584"/>
            <a:ext cx="3653726" cy="133882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SampleTaskLetJob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parent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eGovBaseJob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SampleTaskLet-A-Step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tasklet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ref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transaction-manager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txManagerCOM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bean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....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tasklet.SampleTasklet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9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619755" y="3610202"/>
            <a:ext cx="3653726" cy="175432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implements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Tasklet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public RepeatStatus execute(StepContribution contribution, ChunkContext chunkContext) throws Exception {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//TODO 업무 시작.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 //업무 종료</a:t>
            </a:r>
          </a:p>
          <a:p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return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RepeatStatus.FINISHED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cxnSp>
        <p:nvCxnSpPr>
          <p:cNvPr id="64" name="꺾인 연결선 63"/>
          <p:cNvCxnSpPr>
            <a:stCxn id="46" idx="0"/>
            <a:endCxn id="62" idx="1"/>
          </p:cNvCxnSpPr>
          <p:nvPr/>
        </p:nvCxnSpPr>
        <p:spPr bwMode="auto">
          <a:xfrm rot="5400000" flipH="1" flipV="1">
            <a:off x="4866068" y="2686228"/>
            <a:ext cx="848916" cy="658457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꺾인 연결선 64"/>
          <p:cNvCxnSpPr>
            <a:stCxn id="46" idx="2"/>
            <a:endCxn id="63" idx="1"/>
          </p:cNvCxnSpPr>
          <p:nvPr/>
        </p:nvCxnSpPr>
        <p:spPr bwMode="auto">
          <a:xfrm rot="16200000" flipH="1">
            <a:off x="4869357" y="3736967"/>
            <a:ext cx="842338" cy="658457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4888085" y="2392975"/>
            <a:ext cx="858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Job xml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888085" y="4278288"/>
            <a:ext cx="858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소스 코드</a:t>
            </a:r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733245" y="1704853"/>
            <a:ext cx="8637976" cy="4244427"/>
          </a:xfrm>
          <a:prstGeom prst="rect">
            <a:avLst/>
          </a:prstGeom>
          <a:noFill/>
          <a:ln w="19050" cap="flat" cmpd="dbl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 rot="16200000">
            <a:off x="-1533037" y="3715262"/>
            <a:ext cx="4260226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eaVert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</a:t>
            </a:r>
            <a:endParaRPr lang="en-US" altLang="ko-KR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endParaRPr lang="en-US" altLang="ko-KR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도 </a:t>
            </a:r>
          </a:p>
        </p:txBody>
      </p:sp>
      <p:cxnSp>
        <p:nvCxnSpPr>
          <p:cNvPr id="70" name="꺾인 연결선 69"/>
          <p:cNvCxnSpPr>
            <a:stCxn id="54" idx="0"/>
            <a:endCxn id="50" idx="1"/>
          </p:cNvCxnSpPr>
          <p:nvPr/>
        </p:nvCxnSpPr>
        <p:spPr bwMode="auto">
          <a:xfrm rot="5400000" flipH="1" flipV="1">
            <a:off x="3672225" y="4904670"/>
            <a:ext cx="66145" cy="661585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꺾인 연결선 70"/>
          <p:cNvCxnSpPr>
            <a:stCxn id="54" idx="2"/>
            <a:endCxn id="51" idx="1"/>
          </p:cNvCxnSpPr>
          <p:nvPr/>
        </p:nvCxnSpPr>
        <p:spPr bwMode="auto">
          <a:xfrm rot="16200000" flipH="1">
            <a:off x="3668664" y="5198862"/>
            <a:ext cx="73266" cy="661585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직사각형 71"/>
          <p:cNvSpPr/>
          <p:nvPr/>
        </p:nvSpPr>
        <p:spPr bwMode="auto">
          <a:xfrm>
            <a:off x="857737" y="3356448"/>
            <a:ext cx="566871" cy="36004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꺾인 연결선 72"/>
          <p:cNvCxnSpPr>
            <a:stCxn id="47" idx="2"/>
            <a:endCxn id="48" idx="0"/>
          </p:cNvCxnSpPr>
          <p:nvPr/>
        </p:nvCxnSpPr>
        <p:spPr bwMode="auto">
          <a:xfrm rot="16200000" flipH="1">
            <a:off x="3297829" y="3548455"/>
            <a:ext cx="266069" cy="945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꺾인 연결선 73"/>
          <p:cNvCxnSpPr>
            <a:stCxn id="55" idx="0"/>
            <a:endCxn id="46" idx="2"/>
          </p:cNvCxnSpPr>
          <p:nvPr/>
        </p:nvCxnSpPr>
        <p:spPr bwMode="auto">
          <a:xfrm rot="5400000" flipH="1" flipV="1">
            <a:off x="3682965" y="3395335"/>
            <a:ext cx="1028640" cy="1528025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 flipH="1">
            <a:off x="6969224" y="3175892"/>
            <a:ext cx="360040" cy="469134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6" name="직사각형 75"/>
          <p:cNvSpPr/>
          <p:nvPr/>
        </p:nvSpPr>
        <p:spPr bwMode="auto">
          <a:xfrm>
            <a:off x="1652241" y="4804633"/>
            <a:ext cx="1075531" cy="22448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r>
              <a:rPr kumimoji="1" lang="en-US" altLang="ko-KR" sz="800" b="0" i="0" u="none" strike="noStrike" cap="none" normalizeH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0" i="0" u="none" strike="noStrike" cap="none" normalizeH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2821308" y="4801654"/>
            <a:ext cx="1075531" cy="22448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File Reader/writer </a:t>
            </a:r>
            <a:r>
              <a:rPr kumimoji="1" lang="ko-KR" altLang="en-US" sz="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</a:p>
        </p:txBody>
      </p:sp>
      <p:sp>
        <p:nvSpPr>
          <p:cNvPr id="78" name="직사각형 77"/>
          <p:cNvSpPr/>
          <p:nvPr/>
        </p:nvSpPr>
        <p:spPr bwMode="auto">
          <a:xfrm>
            <a:off x="4036089" y="4807912"/>
            <a:ext cx="1075531" cy="22448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 </a:t>
            </a:r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endParaRPr lang="en-US" altLang="ko-KR" sz="80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(Commit, Rollback)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41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1.4.1.2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확장 서비스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325438" y="1457960"/>
            <a:ext cx="3417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처리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클래스 설계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51704" y="2056199"/>
            <a:ext cx="5910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MyDecider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JobExecutionDecider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FlowExecutionStatus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decide(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if(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someCodition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return “FAIL”;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}else if(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someCodition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return “CONTINUE”;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}else{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return “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 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76896" y="3928407"/>
            <a:ext cx="43600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id=“deciderJob” &gt;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id=“step1” next=“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decision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&lt;decision id=“decision” decider=“decider”&gt;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&lt;next on=“FAIL” to = “step2” /&gt;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&lt;next on=“</a:t>
            </a:r>
            <a:r>
              <a:rPr lang="en-US" altLang="ko-KR" sz="10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to=“step3”/&gt;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&lt;/decision&gt;</a:t>
            </a:r>
          </a:p>
          <a:p>
            <a:pPr latinLnBrk="1"/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&lt;step id=“step2” next=“step3” &gt;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&lt;step id=“step3” &gt;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pPr latinLnBrk="1"/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decider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class=“com.my.MyDecider” /&gt;   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72480" y="1866901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Decider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44488" y="3780920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Job.xml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 useBgFill="1">
        <p:nvSpPr>
          <p:cNvPr id="81" name="직사각형 80"/>
          <p:cNvSpPr/>
          <p:nvPr/>
        </p:nvSpPr>
        <p:spPr>
          <a:xfrm>
            <a:off x="7085551" y="2176621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82" name="직사각형 81"/>
          <p:cNvSpPr/>
          <p:nvPr/>
        </p:nvSpPr>
        <p:spPr>
          <a:xfrm>
            <a:off x="7085551" y="2671468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Decision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다이아몬드 82"/>
          <p:cNvSpPr/>
          <p:nvPr/>
        </p:nvSpPr>
        <p:spPr bwMode="auto">
          <a:xfrm>
            <a:off x="7143467" y="3202021"/>
            <a:ext cx="1008112" cy="576064"/>
          </a:xfrm>
          <a:prstGeom prst="diamond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Decider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4" name="직선 화살표 연결선 83"/>
          <p:cNvCxnSpPr>
            <a:stCxn id="81" idx="2"/>
            <a:endCxn id="82" idx="0"/>
          </p:cNvCxnSpPr>
          <p:nvPr/>
        </p:nvCxnSpPr>
        <p:spPr bwMode="auto">
          <a:xfrm>
            <a:off x="7647524" y="2477117"/>
            <a:ext cx="0" cy="19435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직선 화살표 연결선 84"/>
          <p:cNvCxnSpPr>
            <a:stCxn id="82" idx="2"/>
            <a:endCxn id="83" idx="0"/>
          </p:cNvCxnSpPr>
          <p:nvPr/>
        </p:nvCxnSpPr>
        <p:spPr bwMode="auto">
          <a:xfrm flipH="1">
            <a:off x="7647523" y="2971964"/>
            <a:ext cx="1" cy="230057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 useBgFill="1">
        <p:nvSpPr>
          <p:cNvPr id="86" name="직사각형 85"/>
          <p:cNvSpPr/>
          <p:nvPr/>
        </p:nvSpPr>
        <p:spPr>
          <a:xfrm>
            <a:off x="6293463" y="4070731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step2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87" name="직사각형 86"/>
          <p:cNvSpPr/>
          <p:nvPr/>
        </p:nvSpPr>
        <p:spPr>
          <a:xfrm>
            <a:off x="7877639" y="4057613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step3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꺾인 연결선 87"/>
          <p:cNvCxnSpPr>
            <a:stCxn id="83" idx="1"/>
            <a:endCxn id="86" idx="0"/>
          </p:cNvCxnSpPr>
          <p:nvPr/>
        </p:nvCxnSpPr>
        <p:spPr bwMode="auto">
          <a:xfrm rot="10800000" flipV="1">
            <a:off x="6855437" y="3490053"/>
            <a:ext cx="288031" cy="580678"/>
          </a:xfrm>
          <a:prstGeom prst="bent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꺾인 연결선 88"/>
          <p:cNvCxnSpPr>
            <a:stCxn id="83" idx="3"/>
            <a:endCxn id="87" idx="0"/>
          </p:cNvCxnSpPr>
          <p:nvPr/>
        </p:nvCxnSpPr>
        <p:spPr bwMode="auto">
          <a:xfrm>
            <a:off x="8151579" y="3490053"/>
            <a:ext cx="288033" cy="567560"/>
          </a:xfrm>
          <a:prstGeom prst="bentConnector2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직사각형 89"/>
          <p:cNvSpPr/>
          <p:nvPr/>
        </p:nvSpPr>
        <p:spPr>
          <a:xfrm>
            <a:off x="6293463" y="3577708"/>
            <a:ext cx="4912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FAIL</a:t>
            </a:r>
            <a:endParaRPr lang="ko-KR" altLang="en-US" b="1"/>
          </a:p>
        </p:txBody>
      </p:sp>
      <p:sp>
        <p:nvSpPr>
          <p:cNvPr id="91" name="직사각형 90"/>
          <p:cNvSpPr/>
          <p:nvPr/>
        </p:nvSpPr>
        <p:spPr>
          <a:xfrm>
            <a:off x="8453703" y="3616312"/>
            <a:ext cx="980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999452" y="1897093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329339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806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8114" y="114629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1.4.1.2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확장 서비스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9248" y="1431826"/>
            <a:ext cx="27029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1.4.1.2.2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Listener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설계</a:t>
            </a: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181154" y="3854664"/>
            <a:ext cx="3555824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1466135" y="4070688"/>
            <a:ext cx="2883371" cy="1099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1746234" y="4513416"/>
            <a:ext cx="2027208" cy="45646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05592" y="4564133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605402" y="4171245"/>
            <a:ext cx="506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24487" y="3803442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0514" y="2224326"/>
            <a:ext cx="153760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EgovJobPreProcessor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80743" y="2292152"/>
            <a:ext cx="160653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EgovJobPostProcessor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6291" y="2528188"/>
            <a:ext cx="1516762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EgovStePreProcessor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42449" y="2548852"/>
            <a:ext cx="158569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EgovStePostProcessor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64206" y="2809462"/>
            <a:ext cx="1723549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45060" y="2837904"/>
            <a:ext cx="179247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35"/>
          <p:cNvCxnSpPr>
            <a:stCxn id="30" idx="1"/>
          </p:cNvCxnSpPr>
          <p:nvPr/>
        </p:nvCxnSpPr>
        <p:spPr bwMode="auto">
          <a:xfrm rot="10800000" flipH="1" flipV="1">
            <a:off x="560513" y="2355130"/>
            <a:ext cx="631489" cy="2073371"/>
          </a:xfrm>
          <a:prstGeom prst="bentConnector4">
            <a:avLst>
              <a:gd name="adj1" fmla="val -4344"/>
              <a:gd name="adj2" fmla="val 994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꺾인 연결선 36"/>
          <p:cNvCxnSpPr>
            <a:stCxn id="32" idx="1"/>
            <a:endCxn id="25" idx="1"/>
          </p:cNvCxnSpPr>
          <p:nvPr/>
        </p:nvCxnSpPr>
        <p:spPr bwMode="auto">
          <a:xfrm rot="10800000" flipH="1" flipV="1">
            <a:off x="806291" y="2658993"/>
            <a:ext cx="659844" cy="1961574"/>
          </a:xfrm>
          <a:prstGeom prst="bentConnector3">
            <a:avLst>
              <a:gd name="adj1" fmla="val -138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꺾인 연결선 37"/>
          <p:cNvCxnSpPr>
            <a:stCxn id="34" idx="1"/>
            <a:endCxn id="26" idx="1"/>
          </p:cNvCxnSpPr>
          <p:nvPr/>
        </p:nvCxnSpPr>
        <p:spPr bwMode="auto">
          <a:xfrm rot="10800000" flipH="1" flipV="1">
            <a:off x="1064206" y="2940267"/>
            <a:ext cx="682028" cy="1801380"/>
          </a:xfrm>
          <a:prstGeom prst="bentConnector3">
            <a:avLst>
              <a:gd name="adj1" fmla="val -335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꺾인 연결선 38"/>
          <p:cNvCxnSpPr>
            <a:stCxn id="35" idx="3"/>
            <a:endCxn id="26" idx="3"/>
          </p:cNvCxnSpPr>
          <p:nvPr/>
        </p:nvCxnSpPr>
        <p:spPr bwMode="auto">
          <a:xfrm flipH="1">
            <a:off x="3773442" y="2968709"/>
            <a:ext cx="864096" cy="1772938"/>
          </a:xfrm>
          <a:prstGeom prst="bentConnector3">
            <a:avLst>
              <a:gd name="adj1" fmla="val -2645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꺾인 연결선 39"/>
          <p:cNvCxnSpPr>
            <a:stCxn id="33" idx="3"/>
            <a:endCxn id="25" idx="3"/>
          </p:cNvCxnSpPr>
          <p:nvPr/>
        </p:nvCxnSpPr>
        <p:spPr bwMode="auto">
          <a:xfrm flipH="1">
            <a:off x="4349506" y="2679657"/>
            <a:ext cx="378633" cy="1940910"/>
          </a:xfrm>
          <a:prstGeom prst="bentConnector3">
            <a:avLst>
              <a:gd name="adj1" fmla="val -966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꺾인 연결선 43"/>
          <p:cNvCxnSpPr>
            <a:stCxn id="31" idx="3"/>
          </p:cNvCxnSpPr>
          <p:nvPr/>
        </p:nvCxnSpPr>
        <p:spPr bwMode="auto">
          <a:xfrm flipH="1">
            <a:off x="4736979" y="2422957"/>
            <a:ext cx="350294" cy="1999969"/>
          </a:xfrm>
          <a:prstGeom prst="bentConnector4">
            <a:avLst>
              <a:gd name="adj1" fmla="val -65259"/>
              <a:gd name="adj2" fmla="val 10036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26320" y="1844852"/>
            <a:ext cx="4958728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제공 작업 전후처리 관리 논리 모델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(EgovPre/PostProcessor)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25450" y="2153236"/>
            <a:ext cx="4969123" cy="331219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451878" y="1844824"/>
            <a:ext cx="4038197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종류</a:t>
            </a: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20090"/>
              </p:ext>
            </p:extLst>
          </p:nvPr>
        </p:nvGraphicFramePr>
        <p:xfrm>
          <a:off x="5451878" y="2145522"/>
          <a:ext cx="4038196" cy="177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30">
                  <a:extLst>
                    <a:ext uri="{9D8B030D-6E8A-4147-A177-3AD203B41FA5}">
                      <a16:colId xmlns:a16="http://schemas.microsoft.com/office/drawing/2014/main" val="378958229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27097661"/>
                    </a:ext>
                  </a:extLst>
                </a:gridCol>
                <a:gridCol w="843551">
                  <a:extLst>
                    <a:ext uri="{9D8B030D-6E8A-4147-A177-3AD203B41FA5}">
                      <a16:colId xmlns:a16="http://schemas.microsoft.com/office/drawing/2014/main" val="4130815042"/>
                    </a:ext>
                  </a:extLst>
                </a:gridCol>
                <a:gridCol w="957219">
                  <a:extLst>
                    <a:ext uri="{9D8B030D-6E8A-4147-A177-3AD203B41FA5}">
                      <a16:colId xmlns:a16="http://schemas.microsoft.com/office/drawing/2014/main" val="3647602639"/>
                    </a:ext>
                  </a:extLst>
                </a:gridCol>
              </a:tblGrid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60248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beforeJob()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80641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afterJob()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501862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beforeStep()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19816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afterStep()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906438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beforeChunk()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42804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afterChunk()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31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875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04045"/>
              </p:ext>
            </p:extLst>
          </p:nvPr>
        </p:nvGraphicFramePr>
        <p:xfrm>
          <a:off x="424551" y="1799059"/>
          <a:ext cx="9001125" cy="43667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683">
                  <a:extLst>
                    <a:ext uri="{9D8B030D-6E8A-4147-A177-3AD203B41FA5}">
                      <a16:colId xmlns:a16="http://schemas.microsoft.com/office/drawing/2014/main" val="2843539414"/>
                    </a:ext>
                  </a:extLst>
                </a:gridCol>
                <a:gridCol w="913039">
                  <a:extLst>
                    <a:ext uri="{9D8B030D-6E8A-4147-A177-3AD203B41FA5}">
                      <a16:colId xmlns:a16="http://schemas.microsoft.com/office/drawing/2014/main" val="512899174"/>
                    </a:ext>
                  </a:extLst>
                </a:gridCol>
                <a:gridCol w="1391217">
                  <a:extLst>
                    <a:ext uri="{9D8B030D-6E8A-4147-A177-3AD203B41FA5}">
                      <a16:colId xmlns:a16="http://schemas.microsoft.com/office/drawing/2014/main" val="41380769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1003226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1499543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04476826"/>
                    </a:ext>
                  </a:extLst>
                </a:gridCol>
                <a:gridCol w="3527946">
                  <a:extLst>
                    <a:ext uri="{9D8B030D-6E8A-4147-A177-3AD203B41FA5}">
                      <a16:colId xmlns:a16="http://schemas.microsoft.com/office/drawing/2014/main" val="2366606390"/>
                    </a:ext>
                  </a:extLst>
                </a:gridCol>
              </a:tblGrid>
              <a:tr h="650373">
                <a:tc rowSpan="9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 제공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재수행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Skip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>
                          <a:tab pos="85725" algn="l"/>
                        </a:tabLst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  <a:tabLst>
                          <a:tab pos="85725" algn="l"/>
                        </a:tabLst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Wingdings" panose="05000000000000000000" pitchFamily="2" charset="2"/>
                        <a:buChar char="§"/>
                        <a:tabLst>
                          <a:tab pos="85725" algn="l"/>
                        </a:tabLst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수행중 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이나 기타 조건에 의해서 데이터를 건너뛰거나 필요없는 데이터에 대해서 분기처리를 하고 싶을때 설정한다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85725" indent="-85725">
                        <a:buFont typeface="Wingdings" panose="05000000000000000000" pitchFamily="2" charset="2"/>
                        <a:buChar char="§"/>
                        <a:tabLst>
                          <a:tab pos="85725" algn="l"/>
                        </a:tabLst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배치의 빈번환 실패를 방지 할 수 있다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078298"/>
                  </a:ext>
                </a:extLst>
              </a:tr>
              <a:tr h="650373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tabLst/>
                      </a:pPr>
                      <a:endParaRPr lang="en-US" altLang="ko-KR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  <a:tabLst/>
                      </a:pPr>
                      <a:endParaRPr lang="en-US" altLang="ko-KR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Retry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데이터를 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Processing, Write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하는 동안 설정된 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Exception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발생했을 경우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지정한 정책에 따라 데이터 처리를 재시도하는 기능이다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배치의 빈번한 실패를 방지 할 수 있다</a:t>
                      </a:r>
                      <a:endParaRPr lang="en-US" altLang="ko-KR" sz="9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53458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Repeat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수행 반복 정책 수립을 세운다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14483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MultiData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Processing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여러건의 데이터를 일괄 처리한다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402647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 Management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작업이력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128247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Sync/Async Processing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동기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비동기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67562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Pre/Post Processing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전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처리 데이터 및 로그 처리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836834"/>
                  </a:ext>
                </a:extLst>
              </a:tr>
              <a:tr h="371642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Parallel Processing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병렬처리로 멀티쓰러드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병렬처리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파티셔닝처리를 설계한다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46810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 Base Exception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배치수행 오류 메세지 </a:t>
                      </a: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005012"/>
                  </a:ext>
                </a:extLst>
              </a:tr>
              <a:tr h="371642">
                <a:tc rowSpan="5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확장 서비스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기존업무 재사용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Quartz</a:t>
                      </a:r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개발된 서비스 항목을 재사용</a:t>
                      </a:r>
                      <a:r>
                        <a:rPr lang="ko-KR" altLang="en-US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있는 설정 방법을 제공한다</a:t>
                      </a:r>
                      <a:r>
                        <a:rPr lang="en-US" altLang="ko-KR" sz="9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96007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33369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785291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544671"/>
                  </a:ext>
                </a:extLst>
              </a:tr>
              <a:tr h="232276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9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202174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53621"/>
              </p:ext>
            </p:extLst>
          </p:nvPr>
        </p:nvGraphicFramePr>
        <p:xfrm>
          <a:off x="433178" y="1196752"/>
          <a:ext cx="9001124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682">
                  <a:extLst>
                    <a:ext uri="{9D8B030D-6E8A-4147-A177-3AD203B41FA5}">
                      <a16:colId xmlns:a16="http://schemas.microsoft.com/office/drawing/2014/main" val="182546293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35411544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69943822"/>
                    </a:ext>
                  </a:extLst>
                </a:gridCol>
                <a:gridCol w="695509">
                  <a:extLst>
                    <a:ext uri="{9D8B030D-6E8A-4147-A177-3AD203B41FA5}">
                      <a16:colId xmlns:a16="http://schemas.microsoft.com/office/drawing/2014/main" val="3337557576"/>
                    </a:ext>
                  </a:extLst>
                </a:gridCol>
                <a:gridCol w="723642">
                  <a:extLst>
                    <a:ext uri="{9D8B030D-6E8A-4147-A177-3AD203B41FA5}">
                      <a16:colId xmlns:a16="http://schemas.microsoft.com/office/drawing/2014/main" val="4058872819"/>
                    </a:ext>
                  </a:extLst>
                </a:gridCol>
                <a:gridCol w="741089">
                  <a:extLst>
                    <a:ext uri="{9D8B030D-6E8A-4147-A177-3AD203B41FA5}">
                      <a16:colId xmlns:a16="http://schemas.microsoft.com/office/drawing/2014/main" val="566125796"/>
                    </a:ext>
                  </a:extLst>
                </a:gridCol>
                <a:gridCol w="3527946">
                  <a:extLst>
                    <a:ext uri="{9D8B030D-6E8A-4147-A177-3AD203B41FA5}">
                      <a16:colId xmlns:a16="http://schemas.microsoft.com/office/drawing/2014/main" val="222974570"/>
                    </a:ext>
                  </a:extLst>
                </a:gridCol>
              </a:tblGrid>
              <a:tr h="1435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518476"/>
                  </a:ext>
                </a:extLst>
              </a:tr>
              <a:tr h="1857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기능유지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</a:t>
                      </a:r>
                      <a:endParaRPr lang="en-US" altLang="ko-KR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 </a:t>
                      </a:r>
                      <a:r>
                        <a:rPr lang="en-US" altLang="ko-KR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</a:p>
                    <a:p>
                      <a:pPr algn="ctr" latinLnBrk="1"/>
                      <a:r>
                        <a:rPr lang="en-US" altLang="ko-KR" sz="8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대처</a:t>
                      </a:r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2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39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033" y="1367190"/>
            <a:ext cx="15456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재수행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632520" y="2708920"/>
            <a:ext cx="4721687" cy="2160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228" y="267965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941316" y="3016696"/>
            <a:ext cx="3867668" cy="173227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415" y="3008028"/>
            <a:ext cx="560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1306782" y="3356993"/>
            <a:ext cx="2923180" cy="12723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80592" y="3356992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1651991" y="3744459"/>
            <a:ext cx="509810" cy="789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2507010" y="3731386"/>
            <a:ext cx="509810" cy="789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339649" y="3729176"/>
            <a:ext cx="509810" cy="789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7054" y="3739892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Read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87928" y="404170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7960" y="374006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40553" y="4043525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</a:p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Retry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3186" y="3739892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Write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5066" y="4043525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</a:p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Retry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구부러진 연결선 22"/>
          <p:cNvCxnSpPr>
            <a:endCxn id="24" idx="2"/>
          </p:cNvCxnSpPr>
          <p:nvPr/>
        </p:nvCxnSpPr>
        <p:spPr bwMode="auto">
          <a:xfrm flipV="1">
            <a:off x="4229962" y="4323293"/>
            <a:ext cx="238087" cy="113819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160912" y="4077072"/>
            <a:ext cx="614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Repeat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구부러진 연결선 24"/>
          <p:cNvCxnSpPr>
            <a:stCxn id="24" idx="0"/>
            <a:endCxn id="12" idx="3"/>
          </p:cNvCxnSpPr>
          <p:nvPr/>
        </p:nvCxnSpPr>
        <p:spPr bwMode="auto">
          <a:xfrm rot="16200000" flipV="1">
            <a:off x="4307044" y="3916066"/>
            <a:ext cx="83924" cy="238087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구부러진 연결선 25"/>
          <p:cNvCxnSpPr>
            <a:endCxn id="27" idx="2"/>
          </p:cNvCxnSpPr>
          <p:nvPr/>
        </p:nvCxnSpPr>
        <p:spPr bwMode="auto">
          <a:xfrm flipV="1">
            <a:off x="4808984" y="4420331"/>
            <a:ext cx="238087" cy="113819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739934" y="4174110"/>
            <a:ext cx="6142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Repeat</a:t>
            </a:r>
            <a:endParaRPr lang="ko-KR" altLang="en-US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구부러진 연결선 27"/>
          <p:cNvCxnSpPr>
            <a:stCxn id="27" idx="0"/>
          </p:cNvCxnSpPr>
          <p:nvPr/>
        </p:nvCxnSpPr>
        <p:spPr bwMode="auto">
          <a:xfrm rot="16200000" flipV="1">
            <a:off x="4890257" y="4017295"/>
            <a:ext cx="75542" cy="238087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34659" y="2290848"/>
            <a:ext cx="4994403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Skip,Retry,Repeat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처리계층 개념도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534660" y="2564903"/>
            <a:ext cx="4994403" cy="2880321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6189" y="1578744"/>
            <a:ext cx="91263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Skip,Retry,Repeat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는 효율적인 배치 수행을 위해서 필요하다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Repeat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정책에 따라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 반복적으로 수행되면서 데이터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Read, Processing, Write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과정이 일어 나는데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Retry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 배치작업을 효율적으로 수행할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각기능에 쓰이는 위치는 다음 그림과 같다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7257256" y="3762686"/>
            <a:ext cx="1031245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Repeat 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정책 수립</a:t>
            </a:r>
            <a:endParaRPr kumimoji="1" lang="ko-KR" altLang="en-US" sz="1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7959958" y="5048986"/>
            <a:ext cx="126542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Decider </a:t>
            </a:r>
            <a:r>
              <a:rPr kumimoji="1" lang="ko-KR" altLang="en-US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  <a:r>
              <a:rPr kumimoji="1" lang="en-US" altLang="ko-KR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분기</a:t>
            </a:r>
            <a:r>
              <a:rPr kumimoji="1" lang="en-US" altLang="ko-KR" sz="10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959958" y="4084785"/>
            <a:ext cx="126542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결정</a:t>
            </a:r>
            <a:endParaRPr kumimoji="1" lang="ko-KR" altLang="en-US" sz="1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7959959" y="4402524"/>
            <a:ext cx="1265421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Retry 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전략 수립</a:t>
            </a:r>
            <a:endParaRPr kumimoji="1" lang="ko-KR" altLang="en-US" sz="1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7959958" y="4729659"/>
            <a:ext cx="126542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Skip </a:t>
            </a:r>
            <a:r>
              <a:rPr lang="ko-KR" altLang="en-US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전략 수립</a:t>
            </a:r>
            <a:endParaRPr kumimoji="1" lang="ko-KR" altLang="en-US" sz="10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꺾인 연결선 36"/>
          <p:cNvCxnSpPr>
            <a:stCxn id="32" idx="2"/>
            <a:endCxn id="34" idx="1"/>
          </p:cNvCxnSpPr>
          <p:nvPr/>
        </p:nvCxnSpPr>
        <p:spPr bwMode="auto">
          <a:xfrm rot="16200000" flipH="1">
            <a:off x="7759375" y="3992213"/>
            <a:ext cx="214087" cy="187079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꺾인 연결선 37"/>
          <p:cNvCxnSpPr>
            <a:stCxn id="32" idx="2"/>
            <a:endCxn id="35" idx="1"/>
          </p:cNvCxnSpPr>
          <p:nvPr/>
        </p:nvCxnSpPr>
        <p:spPr bwMode="auto">
          <a:xfrm rot="16200000" flipH="1">
            <a:off x="7600506" y="4151083"/>
            <a:ext cx="531826" cy="187080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꺾인 연결선 38"/>
          <p:cNvCxnSpPr>
            <a:stCxn id="32" idx="2"/>
            <a:endCxn id="36" idx="1"/>
          </p:cNvCxnSpPr>
          <p:nvPr/>
        </p:nvCxnSpPr>
        <p:spPr bwMode="auto">
          <a:xfrm rot="16200000" flipH="1">
            <a:off x="7436938" y="4314650"/>
            <a:ext cx="858961" cy="187079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꺾인 연결선 39"/>
          <p:cNvCxnSpPr>
            <a:stCxn id="32" idx="2"/>
            <a:endCxn id="33" idx="1"/>
          </p:cNvCxnSpPr>
          <p:nvPr/>
        </p:nvCxnSpPr>
        <p:spPr bwMode="auto">
          <a:xfrm rot="16200000" flipH="1">
            <a:off x="7277274" y="4474314"/>
            <a:ext cx="1178288" cy="187079"/>
          </a:xfrm>
          <a:prstGeom prst="bentConnector2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601073" y="2312375"/>
            <a:ext cx="3889002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재수행 정책 수립절</a:t>
            </a:r>
            <a:endParaRPr lang="en-US" altLang="ko-KR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5592167" y="3207793"/>
            <a:ext cx="1031245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877149" y="2773033"/>
            <a:ext cx="1031245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5899886" y="3324784"/>
            <a:ext cx="1031245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052286" y="3477184"/>
            <a:ext cx="1031245" cy="2160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꺾인 연결선 47"/>
          <p:cNvCxnSpPr>
            <a:stCxn id="45" idx="2"/>
            <a:endCxn id="46" idx="3"/>
          </p:cNvCxnSpPr>
          <p:nvPr/>
        </p:nvCxnSpPr>
        <p:spPr bwMode="auto">
          <a:xfrm rot="5400000">
            <a:off x="6940083" y="2980106"/>
            <a:ext cx="443739" cy="461641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꺾인 연결선 48"/>
          <p:cNvCxnSpPr>
            <a:stCxn id="47" idx="2"/>
            <a:endCxn id="32" idx="1"/>
          </p:cNvCxnSpPr>
          <p:nvPr/>
        </p:nvCxnSpPr>
        <p:spPr bwMode="auto">
          <a:xfrm rot="16200000" flipH="1">
            <a:off x="6823837" y="3437279"/>
            <a:ext cx="177490" cy="689347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직사각형 49"/>
          <p:cNvSpPr/>
          <p:nvPr/>
        </p:nvSpPr>
        <p:spPr bwMode="auto">
          <a:xfrm>
            <a:off x="5599698" y="2569757"/>
            <a:ext cx="3858304" cy="2875467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4756761" y="4151885"/>
            <a:ext cx="1816301" cy="280596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93295" y="3586543"/>
            <a:ext cx="307777" cy="114710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재수행 전략수립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7711" y="5590401"/>
            <a:ext cx="89233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작업의 구성요소인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과 그 하위의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지속적인 반복수행으로 이루어진다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반복수행은 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Repeat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정책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따르며 구성요소별로 반복을  발생시킴으로서 배치수행을 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</p:spTree>
    <p:extLst>
      <p:ext uri="{BB962C8B-B14F-4D97-AF65-F5344CB8AC3E}">
        <p14:creationId xmlns:p14="http://schemas.microsoft.com/office/powerpoint/2010/main" val="70934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033" y="1367190"/>
            <a:ext cx="15456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재수행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27236" y="1591840"/>
            <a:ext cx="1117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1.4.2.1.1.1 Skip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51368" y="1832335"/>
            <a:ext cx="92207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은 데이터를 처리하는 동안 설정된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Execution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 했을 경우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해당 데이터 처리를 건너뛰는 기능이다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사소한 오류에 대해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실패처리 대신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함으로써 번번한 실패를 줄 일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2374" y="2484685"/>
            <a:ext cx="7504354" cy="255454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id="skipJob" incrementer="incrementer"&gt;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id="step1" parent="baseStep"&gt;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&lt;chunk reader="fileItemReader" processor="tradeProcessor" writer="tradeWriter"  commit-interval="3"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skip-limit="10"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&lt;skippable-exception-classes&gt;</a:t>
            </a:r>
          </a:p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org.springframework.batch.item.file.FlatFileParseException</a:t>
            </a:r>
          </a:p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org.springframework.batch.item.WriteFailedException</a:t>
            </a:r>
          </a:p>
          <a:p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&lt;/skippable-exception-classes&gt;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&lt;/chunk&gt;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&lt;next on="*" to="step2"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&lt;next on="COMPLETED WITH SKIPS" to="errorPrint1"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&lt;fail on="FAILED" exit-code="FAILED"/&gt;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. .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58938" y="2276872"/>
            <a:ext cx="7487790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 Job.xml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7973544" y="2266737"/>
            <a:ext cx="1516531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73543" y="2493813"/>
            <a:ext cx="1516531" cy="2545418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FlatFileParseException WirterFailedException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예외가 발생하면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Skip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횟수는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번이다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Skip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횟수를 초과하면 배치를 실패로 종료한다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808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2033" y="1367190"/>
            <a:ext cx="15456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재수행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27236" y="1591840"/>
            <a:ext cx="1176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1.4.2.1.1.2 Retry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7235" y="1853450"/>
            <a:ext cx="94115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Retry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는 데이터를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Processing, Writing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하는 동안 설정된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발생했을 경우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정책에 따라 데이터 처리를 재시도하는 기능이다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Skip</a:t>
            </a: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과 마찬가지로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Retry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함으로 써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배치수행의 빈번한 실수를 줄일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504" y="2587577"/>
            <a:ext cx="6444393" cy="195438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id="retrySample"&gt;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id="step1"&gt;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&lt;tasklet&gt;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&lt;chunk reader="itemGenerator" writer="itemWriter" commit-interval="1" </a:t>
            </a:r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retry-limit="3"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&lt;retryable-exception-classes&gt;</a:t>
            </a:r>
          </a:p>
          <a:p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java.lang.Exception</a:t>
            </a:r>
          </a:p>
          <a:p>
            <a:r>
              <a:rPr lang="en-US" altLang="ko-KR" sz="1100" b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&lt;/retryable-exception-classes&gt;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&lt;/chunk&gt;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&lt;/tasklet&gt;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88504" y="2348880"/>
            <a:ext cx="6444393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Retry Job.xml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예제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7041232" y="2348880"/>
            <a:ext cx="2448843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설명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41232" y="2545946"/>
            <a:ext cx="2448843" cy="199601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Exception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 발생하면 최대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번까지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재시도한다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번을 초과하면 배치 실패로 종료한다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311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32033" y="1367190"/>
            <a:ext cx="23952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1.4.2.1.1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MultiData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Processing(2/1)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2032" y="1585367"/>
            <a:ext cx="922947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배치수행시  다수의 리소스를 처리하고자 할 경우에는 일반적인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설정으로 처리할 수 없다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Multi Data Processing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통해 다수의 리소스를 읽어 다수의 결과로 처리하거나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다수의 리소스를 읽어 하나의 결과로 처리하는 기능을 제공한다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처리 방식에 따라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Multi Resource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Composite Item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처리로 나눌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923014"/>
              </p:ext>
            </p:extLst>
          </p:nvPr>
        </p:nvGraphicFramePr>
        <p:xfrm>
          <a:off x="415925" y="2228964"/>
          <a:ext cx="9074150" cy="4116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17">
                  <a:extLst>
                    <a:ext uri="{9D8B030D-6E8A-4147-A177-3AD203B41FA5}">
                      <a16:colId xmlns:a16="http://schemas.microsoft.com/office/drawing/2014/main" val="3387431716"/>
                    </a:ext>
                  </a:extLst>
                </a:gridCol>
                <a:gridCol w="3942049">
                  <a:extLst>
                    <a:ext uri="{9D8B030D-6E8A-4147-A177-3AD203B41FA5}">
                      <a16:colId xmlns:a16="http://schemas.microsoft.com/office/drawing/2014/main" val="3240185633"/>
                    </a:ext>
                  </a:extLst>
                </a:gridCol>
                <a:gridCol w="4165184">
                  <a:extLst>
                    <a:ext uri="{9D8B030D-6E8A-4147-A177-3AD203B41FA5}">
                      <a16:colId xmlns:a16="http://schemas.microsoft.com/office/drawing/2014/main" val="517441653"/>
                    </a:ext>
                  </a:extLst>
                </a:gridCol>
              </a:tblGrid>
              <a:tr h="289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Multi</a:t>
                      </a:r>
                      <a:r>
                        <a:rPr lang="en-US" altLang="ko-KR" sz="1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Resource </a:t>
                      </a:r>
                      <a:r>
                        <a:rPr lang="ko-KR" altLang="en-US" sz="110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11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Composite Item </a:t>
                      </a:r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718004"/>
                  </a:ext>
                </a:extLst>
              </a:tr>
              <a:tr h="3384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261298"/>
                  </a:ext>
                </a:extLst>
              </a:tr>
              <a:tr h="442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90488" algn="l" latinLnBrk="1">
                        <a:buFontTx/>
                        <a:buChar char="-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동일한 유형의 복수개의 파일을 읽고 쓰기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latinLnBrk="1">
                        <a:buFontTx/>
                        <a:buChar char="-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Reader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 </a:t>
                      </a: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buFontTx/>
                        <a:buChar char="-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서로다른 유형의 업무를 처리가능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2075" indent="-92075" algn="l" latinLnBrk="1">
                        <a:buFontTx/>
                        <a:buChar char="-"/>
                      </a:pP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Reader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Writer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각각 지정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06103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 bwMode="auto">
          <a:xfrm>
            <a:off x="1640632" y="3249936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2792760" y="3249936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925094" y="325006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631263" y="3928574"/>
            <a:ext cx="3157183" cy="5532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Multi Resource Item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/ Writer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/>
          <p:nvPr/>
        </p:nvSpPr>
        <p:spPr bwMode="auto">
          <a:xfrm>
            <a:off x="1824400" y="4834112"/>
            <a:ext cx="479309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985153" y="4834112"/>
            <a:ext cx="479309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4117487" y="4834112"/>
            <a:ext cx="479309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2072680" y="3609976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직선 화살표 연결선 28"/>
          <p:cNvCxnSpPr/>
          <p:nvPr/>
        </p:nvCxnSpPr>
        <p:spPr bwMode="auto">
          <a:xfrm>
            <a:off x="3224807" y="3609976"/>
            <a:ext cx="0" cy="27971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>
            <a:stCxn id="23" idx="2"/>
          </p:cNvCxnSpPr>
          <p:nvPr/>
        </p:nvCxnSpPr>
        <p:spPr bwMode="auto">
          <a:xfrm flipH="1">
            <a:off x="4357141" y="3610100"/>
            <a:ext cx="1" cy="28790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직선 화살표 연결선 30"/>
          <p:cNvCxnSpPr/>
          <p:nvPr/>
        </p:nvCxnSpPr>
        <p:spPr bwMode="auto">
          <a:xfrm>
            <a:off x="2078037" y="4481854"/>
            <a:ext cx="0" cy="35225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>
            <a:off x="3232744" y="4490619"/>
            <a:ext cx="0" cy="35225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4357141" y="4481854"/>
            <a:ext cx="0" cy="35225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직사각형 33"/>
          <p:cNvSpPr/>
          <p:nvPr/>
        </p:nvSpPr>
        <p:spPr bwMode="auto">
          <a:xfrm>
            <a:off x="5902849" y="3219370"/>
            <a:ext cx="864096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5" name="이등변 삼각형 34"/>
          <p:cNvSpPr/>
          <p:nvPr/>
        </p:nvSpPr>
        <p:spPr bwMode="auto">
          <a:xfrm>
            <a:off x="8187311" y="3219494"/>
            <a:ext cx="864096" cy="360040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893480" y="3898008"/>
            <a:ext cx="3157183" cy="5532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CompositeItem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/ Writer</a:t>
            </a:r>
            <a:endParaRPr kumimoji="1" lang="ko-KR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타원 36"/>
          <p:cNvSpPr/>
          <p:nvPr/>
        </p:nvSpPr>
        <p:spPr bwMode="auto">
          <a:xfrm>
            <a:off x="6086617" y="4803546"/>
            <a:ext cx="479309" cy="432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8" name="포인트가 6개인 별 37"/>
          <p:cNvSpPr/>
          <p:nvPr/>
        </p:nvSpPr>
        <p:spPr bwMode="auto">
          <a:xfrm>
            <a:off x="8379704" y="4803546"/>
            <a:ext cx="479309" cy="432048"/>
          </a:xfrm>
          <a:prstGeom prst="star6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6334897" y="3579410"/>
            <a:ext cx="0" cy="28803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 flipH="1">
            <a:off x="8619358" y="3579534"/>
            <a:ext cx="1" cy="28790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직선 화살표 연결선 40"/>
          <p:cNvCxnSpPr/>
          <p:nvPr/>
        </p:nvCxnSpPr>
        <p:spPr bwMode="auto">
          <a:xfrm>
            <a:off x="6340254" y="4451288"/>
            <a:ext cx="0" cy="35225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8619358" y="4451288"/>
            <a:ext cx="0" cy="35225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314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332033" y="1585367"/>
            <a:ext cx="2460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Multi Resources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처리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5925" y="2148096"/>
            <a:ext cx="446506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 =“itemReader” class=“org.springframework.batch.item.file.MuitlResourceItemReader” scope=“step”&gt;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name=“delegate”&gt;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&lt;bean class=“org.springframework.batch.item.file.FlatFileItemReader”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&lt;property name=“lineMapper”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&lt;bean class=“org.springframework.batch.item.mapping.DefaultLineMapper”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&lt;property name=“lineTokenizer”&gt;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&lt;bean class=“org.springframework.batch.item.file.transform.DelimitedLineTokenizer”&gt;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&lt;property name=“delimiter” value=“,”/&gt;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&lt;property name=“names” value=“name,credit”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&lt;property name=“fieldSetMapper”&gt;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&lt;bean class=“org.springframework.batch.item.file.mapping.BeanWrapperFieldSetMapper”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&lt;property name=“targetType” value=“egovframework.brte.sample.common.domain.trade.CustomCredit”&gt;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&lt;property name=“resources” value=“classpath:data/input/file-</a:t>
            </a:r>
            <a:r>
              <a:rPr lang="ko-KR" altLang="en-US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.txt”/&gt;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31864" y="2128061"/>
            <a:ext cx="4313623" cy="34363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id=“itemWriter” class=“org.springframework.batch.item.file.MutilResourceItemWriter” scope=“step&gt;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name=“resource” value=“#{jobParameters[‘output.file.path'}”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name=“itemCountLimitPerResource” value=“6”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name=“delegate” ref=“delegateWriter”/&gt;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id=“delegateWriter” class=“org.springframework.batch.item.file.FlatFileItemWriter”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name=“lineAggregator”&gt;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&lt;bean class="org.springframework.batch.item.file.transform.DelimitedLineAggregator”&gt;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&lt;property name=“delimiter” value=“,”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&lt;property name=“fieldExtractor”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&lt;bean class=“org.springframework.batch.item.file.transform.BeanWrapperFieldExtractor”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&lt;property name=“names” value=“name,credit”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&lt;/bean&gt;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22781" y="1912908"/>
            <a:ext cx="4458211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ItemReader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예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031865" y="1920247"/>
            <a:ext cx="4313624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ItemWriter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예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2033" y="1367190"/>
            <a:ext cx="20986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1.4.2.1.2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MultiData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Processing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0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928664" y="4557204"/>
            <a:ext cx="1296145" cy="1769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3368826" y="4557206"/>
            <a:ext cx="1296145" cy="17698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033" y="1585367"/>
            <a:ext cx="2460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CompositItem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(3/1)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38095" y="2112307"/>
            <a:ext cx="4680520" cy="596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2271" y="2056059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Composite Reader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245978" y="2282172"/>
            <a:ext cx="1152128" cy="256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2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05589" y="2279084"/>
            <a:ext cx="1152128" cy="256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1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866239" y="2279084"/>
            <a:ext cx="1152128" cy="2567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3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245485" y="2852936"/>
            <a:ext cx="1152128" cy="256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238295" y="3212976"/>
            <a:ext cx="1152128" cy="256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화살표 연결선 21"/>
          <p:cNvCxnSpPr>
            <a:stCxn id="18" idx="2"/>
            <a:endCxn id="20" idx="0"/>
          </p:cNvCxnSpPr>
          <p:nvPr/>
        </p:nvCxnSpPr>
        <p:spPr bwMode="auto">
          <a:xfrm>
            <a:off x="1181653" y="2535846"/>
            <a:ext cx="1639896" cy="31709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17" idx="2"/>
            <a:endCxn id="20" idx="0"/>
          </p:cNvCxnSpPr>
          <p:nvPr/>
        </p:nvCxnSpPr>
        <p:spPr bwMode="auto">
          <a:xfrm flipH="1">
            <a:off x="2821549" y="2538934"/>
            <a:ext cx="493" cy="314002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stCxn id="19" idx="2"/>
            <a:endCxn id="20" idx="0"/>
          </p:cNvCxnSpPr>
          <p:nvPr/>
        </p:nvCxnSpPr>
        <p:spPr bwMode="auto">
          <a:xfrm flipH="1">
            <a:off x="2821549" y="2535846"/>
            <a:ext cx="1620754" cy="31709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stCxn id="20" idx="2"/>
            <a:endCxn id="21" idx="0"/>
          </p:cNvCxnSpPr>
          <p:nvPr/>
        </p:nvCxnSpPr>
        <p:spPr bwMode="auto">
          <a:xfrm flipH="1">
            <a:off x="2814359" y="3109698"/>
            <a:ext cx="7190" cy="10327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24775" y="1844824"/>
            <a:ext cx="4824536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CompositeReader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흐름도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16496" y="4214308"/>
            <a:ext cx="4464497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전달하는 유형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7445472" y="1854108"/>
            <a:ext cx="2016224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주의 사항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66636" y="2088068"/>
            <a:ext cx="1995059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CompositeReader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는 등록된 모든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Reader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로부터 데이터를 한라인씩  순서대로 읽어와서 배열에 넣어주는 역할까지 수행한다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를 바로 사용하면 안되고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에서 배열을 읽어서 처리하는 과정이 반드시 필요하다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16496" y="2083117"/>
            <a:ext cx="4832816" cy="1814102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68924" y="497518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 1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68924" y="529227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 2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68924" y="5816607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 n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72681" y="497518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1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072681" y="529227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2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2072681" y="5816607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n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98184" y="4543218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Composite Reader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08806"/>
              </p:ext>
            </p:extLst>
          </p:nvPr>
        </p:nvGraphicFramePr>
        <p:xfrm>
          <a:off x="3444455" y="5005236"/>
          <a:ext cx="11485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0">
                  <a:extLst>
                    <a:ext uri="{9D8B030D-6E8A-4147-A177-3AD203B41FA5}">
                      <a16:colId xmlns:a16="http://schemas.microsoft.com/office/drawing/2014/main" val="3607613706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203367491"/>
                    </a:ext>
                  </a:extLst>
                </a:gridCol>
              </a:tblGrid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980439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07760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93622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81863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94949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55249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656857" y="4546156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12840" y="4799650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[VO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Array]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021581" y="4221088"/>
            <a:ext cx="4464497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전달하는 유형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5174009" y="498196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 1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174009" y="529905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 2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174009" y="5823387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Item n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6677766" y="498196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1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6677766" y="5299055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2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677766" y="5823387"/>
            <a:ext cx="999701" cy="2527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Reader n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533749" y="4563984"/>
            <a:ext cx="1296145" cy="17698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973911" y="4563986"/>
            <a:ext cx="1296145" cy="17698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03269" y="4549998"/>
            <a:ext cx="14221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Composite Reader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33248"/>
              </p:ext>
            </p:extLst>
          </p:nvPr>
        </p:nvGraphicFramePr>
        <p:xfrm>
          <a:off x="8049540" y="4996032"/>
          <a:ext cx="11485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0">
                  <a:extLst>
                    <a:ext uri="{9D8B030D-6E8A-4147-A177-3AD203B41FA5}">
                      <a16:colId xmlns:a16="http://schemas.microsoft.com/office/drawing/2014/main" val="3607613706"/>
                    </a:ext>
                  </a:extLst>
                </a:gridCol>
                <a:gridCol w="864095">
                  <a:extLst>
                    <a:ext uri="{9D8B030D-6E8A-4147-A177-3AD203B41FA5}">
                      <a16:colId xmlns:a16="http://schemas.microsoft.com/office/drawing/2014/main" val="1203367491"/>
                    </a:ext>
                  </a:extLst>
                </a:gridCol>
              </a:tblGrid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980439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607760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93622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81863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37"/>
                  </a:ext>
                </a:extLst>
              </a:tr>
              <a:tr h="1314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Value Object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91686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8261942" y="4552936"/>
            <a:ext cx="837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77336" y="4708000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[Reader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Array]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/>
          <p:cNvCxnSpPr>
            <a:stCxn id="31" idx="3"/>
            <a:endCxn id="34" idx="1"/>
          </p:cNvCxnSpPr>
          <p:nvPr/>
        </p:nvCxnSpPr>
        <p:spPr bwMode="auto">
          <a:xfrm>
            <a:off x="1568625" y="5101568"/>
            <a:ext cx="50405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직선 화살표 연결선 61"/>
          <p:cNvCxnSpPr>
            <a:stCxn id="32" idx="3"/>
            <a:endCxn id="35" idx="1"/>
          </p:cNvCxnSpPr>
          <p:nvPr/>
        </p:nvCxnSpPr>
        <p:spPr bwMode="auto">
          <a:xfrm>
            <a:off x="1568625" y="5418658"/>
            <a:ext cx="50405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직선 화살표 연결선 62"/>
          <p:cNvCxnSpPr>
            <a:stCxn id="33" idx="3"/>
            <a:endCxn id="36" idx="1"/>
          </p:cNvCxnSpPr>
          <p:nvPr/>
        </p:nvCxnSpPr>
        <p:spPr bwMode="auto">
          <a:xfrm>
            <a:off x="1568625" y="5942990"/>
            <a:ext cx="50405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직선 화살표 연결선 63"/>
          <p:cNvCxnSpPr>
            <a:stCxn id="36" idx="3"/>
          </p:cNvCxnSpPr>
          <p:nvPr/>
        </p:nvCxnSpPr>
        <p:spPr bwMode="auto">
          <a:xfrm>
            <a:off x="3072382" y="5942990"/>
            <a:ext cx="440458" cy="27039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>
            <a:stCxn id="34" idx="3"/>
          </p:cNvCxnSpPr>
          <p:nvPr/>
        </p:nvCxnSpPr>
        <p:spPr bwMode="auto">
          <a:xfrm>
            <a:off x="3072382" y="5101568"/>
            <a:ext cx="372073" cy="2401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>
            <a:stCxn id="35" idx="3"/>
          </p:cNvCxnSpPr>
          <p:nvPr/>
        </p:nvCxnSpPr>
        <p:spPr bwMode="auto">
          <a:xfrm flipV="1">
            <a:off x="3072382" y="5385340"/>
            <a:ext cx="318041" cy="3331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직선 화살표 연결선 66"/>
          <p:cNvCxnSpPr/>
          <p:nvPr/>
        </p:nvCxnSpPr>
        <p:spPr bwMode="auto">
          <a:xfrm>
            <a:off x="6173710" y="5108348"/>
            <a:ext cx="50405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직선 화살표 연결선 67"/>
          <p:cNvCxnSpPr/>
          <p:nvPr/>
        </p:nvCxnSpPr>
        <p:spPr bwMode="auto">
          <a:xfrm>
            <a:off x="6173710" y="5425438"/>
            <a:ext cx="50405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6173710" y="5949770"/>
            <a:ext cx="504056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/>
          <p:cNvCxnSpPr>
            <a:stCxn id="53" idx="3"/>
          </p:cNvCxnSpPr>
          <p:nvPr/>
        </p:nvCxnSpPr>
        <p:spPr bwMode="auto">
          <a:xfrm>
            <a:off x="7677467" y="5949770"/>
            <a:ext cx="421114" cy="22005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직선 화살표 연결선 70"/>
          <p:cNvCxnSpPr>
            <a:stCxn id="52" idx="3"/>
          </p:cNvCxnSpPr>
          <p:nvPr/>
        </p:nvCxnSpPr>
        <p:spPr bwMode="auto">
          <a:xfrm flipV="1">
            <a:off x="7677467" y="5367560"/>
            <a:ext cx="372073" cy="5787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직선 화살표 연결선 71"/>
          <p:cNvCxnSpPr>
            <a:stCxn id="51" idx="3"/>
          </p:cNvCxnSpPr>
          <p:nvPr/>
        </p:nvCxnSpPr>
        <p:spPr bwMode="auto">
          <a:xfrm flipV="1">
            <a:off x="7677467" y="5104695"/>
            <a:ext cx="372073" cy="3653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704811" y="544213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>
                <a:latin typeface="+mn-ea"/>
                <a:ea typeface="+mn-ea"/>
              </a:rPr>
              <a:t>.....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98283" y="543631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>
                <a:latin typeface="+mn-ea"/>
                <a:ea typeface="+mn-ea"/>
              </a:rPr>
              <a:t>.....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69128" y="541240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>
                <a:latin typeface="+mn-ea"/>
                <a:ea typeface="+mn-ea"/>
              </a:rPr>
              <a:t>.....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835283" y="5414661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>
                <a:latin typeface="+mn-ea"/>
                <a:ea typeface="+mn-ea"/>
              </a:rPr>
              <a:t>.....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419951" y="4438978"/>
            <a:ext cx="4461042" cy="201435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5023308" y="4438978"/>
            <a:ext cx="4462770" cy="2014358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314207" y="2091328"/>
            <a:ext cx="2130537" cy="1781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CompositeReader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Reader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에서 리소스를 처리해서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VO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전달하는 유형과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Reader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그 자체를 그대로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전달하는 유형으로 나뉘며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Processor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전달된 데이터 타입에 맞게 비즈니스 로직 구현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314208" y="1844823"/>
            <a:ext cx="2087063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유형 </a:t>
            </a:r>
          </a:p>
        </p:txBody>
      </p:sp>
      <p:cxnSp>
        <p:nvCxnSpPr>
          <p:cNvPr id="81" name="직선 화살표 연결선 80"/>
          <p:cNvCxnSpPr>
            <a:stCxn id="79" idx="2"/>
          </p:cNvCxnSpPr>
          <p:nvPr/>
        </p:nvCxnSpPr>
        <p:spPr bwMode="auto">
          <a:xfrm flipH="1">
            <a:off x="2432720" y="3873172"/>
            <a:ext cx="3946756" cy="347916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82" name="직선 화살표 연결선 81"/>
          <p:cNvCxnSpPr>
            <a:stCxn id="79" idx="2"/>
            <a:endCxn id="41" idx="0"/>
          </p:cNvCxnSpPr>
          <p:nvPr/>
        </p:nvCxnSpPr>
        <p:spPr bwMode="auto">
          <a:xfrm>
            <a:off x="6379476" y="3873172"/>
            <a:ext cx="874354" cy="347916"/>
          </a:xfrm>
          <a:prstGeom prst="straightConnector1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3" name="직사각형 82"/>
          <p:cNvSpPr/>
          <p:nvPr/>
        </p:nvSpPr>
        <p:spPr>
          <a:xfrm>
            <a:off x="332033" y="1367190"/>
            <a:ext cx="20986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1.4.2.1.2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MultiData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Processing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14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528" y="908720"/>
            <a:ext cx="8433266" cy="504382"/>
            <a:chOff x="713368" y="1649413"/>
            <a:chExt cx="8433266" cy="504382"/>
          </a:xfrm>
        </p:grpSpPr>
        <p:sp>
          <p:nvSpPr>
            <p:cNvPr id="3" name="Rectangle 13"/>
            <p:cNvSpPr>
              <a:spLocks noChangeArrowheads="1"/>
            </p:cNvSpPr>
            <p:nvPr/>
          </p:nvSpPr>
          <p:spPr bwMode="gray">
            <a:xfrm>
              <a:off x="713368" y="1748982"/>
              <a:ext cx="8433266" cy="4048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66">
                  <a:alpha val="50000"/>
                </a:srgb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Text Box 14"/>
            <p:cNvSpPr txBox="1">
              <a:spLocks noChangeArrowheads="1"/>
            </p:cNvSpPr>
            <p:nvPr/>
          </p:nvSpPr>
          <p:spPr bwMode="gray">
            <a:xfrm>
              <a:off x="920552" y="1649413"/>
              <a:ext cx="5467370" cy="454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ts val="1600"/>
                <a:tabLst/>
              </a:pPr>
              <a:r>
                <a:rPr kumimoji="1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배치 표준 개발 가이드</a:t>
              </a:r>
              <a:endPara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4270466" y="548680"/>
            <a:ext cx="136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u="heavy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  차</a:t>
            </a:r>
            <a:endParaRPr lang="ko-KR" altLang="en-US" u="heavy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122D8-73A4-486F-977B-7B30C047E43D}"/>
              </a:ext>
            </a:extLst>
          </p:cNvPr>
          <p:cNvSpPr/>
          <p:nvPr/>
        </p:nvSpPr>
        <p:spPr>
          <a:xfrm>
            <a:off x="704528" y="1484784"/>
            <a:ext cx="4320480" cy="4763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표준 개발 가이드</a:t>
            </a: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구성도</a:t>
            </a: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1.1.1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Layer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구성도</a:t>
            </a: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1.1.2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수행 아키텍처 구성도</a:t>
            </a: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개발환경 가이드</a:t>
            </a: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1.2.1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개발환경 구성</a:t>
            </a: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1.3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ko-KR" altLang="en-US" sz="1400" b="1" dirty="0" err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실행환경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가이드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1.3.1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ko-KR" altLang="en-US" sz="1400" b="1" dirty="0" err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실행환경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구성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1.4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공통 표준 가이드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1.4.1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core layer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1.4.2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support layer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13040" y="1456746"/>
            <a:ext cx="382475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1.4.3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공통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표준 설계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1.4.4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다중 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Transaction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처리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1.4.5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대용량 배치 처리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1.4.6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실패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복수 전략 설계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1.4.7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연계 공통 설계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1.4.8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STEP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 설계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68288" lvl="1" indent="-92075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1.5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샘플 가이드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1.5.1 DB to DB</a:t>
            </a: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1.5.2 DB to File</a:t>
            </a: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1.5.3 File to File</a:t>
            </a:r>
          </a:p>
          <a:p>
            <a:pPr lvl="1" indent="-96838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1.5.4 File to DB</a:t>
            </a:r>
          </a:p>
        </p:txBody>
      </p:sp>
    </p:spTree>
    <p:extLst>
      <p:ext uri="{BB962C8B-B14F-4D97-AF65-F5344CB8AC3E}">
        <p14:creationId xmlns:p14="http://schemas.microsoft.com/office/powerpoint/2010/main" val="2258571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32033" y="1367190"/>
            <a:ext cx="20986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1.4.2.1.2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MultiData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Processing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58025" y="2204864"/>
            <a:ext cx="4464496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id=“compositeItemReader” class=“egovframework.brte.core.item.composite.EgovCompositeItemReader”&gt;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name=“itemMapper”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&lt;bean class=“egovframework.brte.core.item.composite.EgovCompositeItemMapper”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&lt;/property&gt;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name=“returnType” value=“vo”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name=“itemReaderList”&gt;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&lt;ref bean=“itemReader1”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&lt;ref bean =“itemReader2”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94528" y="2204864"/>
            <a:ext cx="4465067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id=“compositeItemReader” class=“egovframework.brte.core.item.composite.EgovCompositeItemReader”&gt;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name=“itemMapper”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&lt;bean class=“egovframework.brte.core.item.composite.EgovCompositeItemMapper”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&lt;/property&gt;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name=“returnType” value=“reader”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name=“itemReaderList”&gt;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&lt;ref bean=“itemReader1”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&lt;ref bean =“itemReader2”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58025" y="1954766"/>
            <a:ext cx="4494975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전달하는 유형 설정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95098" y="1954765"/>
            <a:ext cx="4464497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전달하는 유형 설정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32032" y="1585367"/>
            <a:ext cx="40449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CompositItem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(3/2)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738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32033" y="1367190"/>
            <a:ext cx="20986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1.4.2.1.2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MultiData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Processing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032" y="1585367"/>
            <a:ext cx="31808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CompositItem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ItemWriter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(3/3)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028" y="2440838"/>
            <a:ext cx="4465067" cy="408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id=“compositItemWriterJob”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id="compositeItemWriterStep1&gt;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&lt;tasklet&gt;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&lt;chunk reader=“fileItemReader” processor=“processor” writer=“compositeWriter” commit-interval=“1”&gt;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&lt;streams&gt;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&lt;stream ref=“fileItemReader” /&gt;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&lt;stream ref=“fileItemWriter1” /&gt;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&lt;stream ref=“fileItemWriter2”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&lt;/stream&gt;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&lt;/chunk&gt;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&lt;/tasklet&gt;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id=“compositeWriter” class=“org.springframework.batch.item.support.CompositeItemWriter”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delegates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&lt;bean class=“egovframework.brte.sample.common.domain.trade.TradeWriter”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&lt;property name=“dao” ref=“tradeDao”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&lt;/list&gt;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  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id=“tradDao” class=“egovframework.brte.sample.common.domain.trade.JdbcTradeDao”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name=“dataSoruce” ref=“dataSource”/&gt;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name=“incrementer”&gt;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&lt;bean parent=“incrementParent”&gt;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&lt;property name=“incrementerName” value=“TREAD_SEQ”/&gt;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7362" y="1772816"/>
            <a:ext cx="907415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CompositeItemWriter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는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delegates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에게 각각 전달하여 처리하도록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예제에서는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tadeDao, filteItemWriter1, fileItemWriter2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 되어 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CompositeItemWriter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사용시에는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delegates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설정해야 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80992" y="2440838"/>
            <a:ext cx="4609083" cy="40837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id=“fileItemWriter1” class=“org.springframework.batch.item.file.FlatFileItemWriter”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name=“name” value=“fw1”/&gt;</a:t>
            </a:r>
          </a:p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name=“resource” value=“file:target/test-output/CustomRepost1.txt”/&gt;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&lt;property name=“lineAggregator”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&lt;bean class=“org.springframework.batch.item.file.transform.PassThroughLineAggregator"/&gt;       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id=“fileItemWriter2” class=“org.springframework.batch.item.file.FlatFileItemWriter”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name=“name” value=“fw2”/&gt;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&lt;property name=“resource” value=“file:target/test-output/CustomRepost2.txt”/&gt;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&lt;property name=“lineAggregator”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&lt;bean class=“org.springframework.batch.item.file.transform.PassThroughLineAggregator"/&gt;       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13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32033" y="1367190"/>
            <a:ext cx="20986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1.4.2.1.2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MultiData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Processing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032" y="1585367"/>
            <a:ext cx="318080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CompositItem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ItemWriter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(3/3)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028" y="2440838"/>
            <a:ext cx="4465067" cy="4083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id=“compositItemWriterJob”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id="compositeItemWriterStep1&gt;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&lt;tasklet&gt;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&lt;chunk reader=“fileItemReader” processor=“processor” writer=“compositeWriter” commit-interval=“1”&gt;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&lt;streams&gt;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&lt;stream ref=“fileItemReader” /&gt;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&lt;stream ref=“fileItemWriter1” /&gt;</a:t>
            </a:r>
          </a:p>
          <a:p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&lt;stream ref=“fileItemWriter2”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&lt;/stream&gt;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&lt;/chunk&gt;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&lt;/tasklet&gt;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id=“compositeWriter” class=“org.springframework.batch.item.support.CompositeItemWriter”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delegates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&lt;bean class=“egovframework.brte.sample.common.domain.trade.TradeWriter”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&lt;property name=“dao” ref=“tradeDao” 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&lt;/list&gt;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   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id=“tradDao” class=“egovframework.brte.sample.common.domain.trade.JdbcTradeDao” 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name=“dataSoruce” ref=“dataSource”/&gt;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name=“incrementer”&gt;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&lt;bean parent=“incrementParent”&gt;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&lt;property name=“incrementerName” value=“TREAD_SEQ”/&gt;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&lt;/bean&gt;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87362" y="1772816"/>
            <a:ext cx="9074150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CompositeItemWriter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는 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delegates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에게 각각 전달하여 처리하도록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아래의 예제에서는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tadeDao, filteItemWriter1, fileItemWriter2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 되어 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CompositeItemWriter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사용시에는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delegates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정의된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Stream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설정해야 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80992" y="2440838"/>
            <a:ext cx="4609083" cy="40837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id=“fileItemWriter1” class=“org.springframework.batch.item.file.FlatFileItemWriter”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name=“name” value=“fw1”/&gt;</a:t>
            </a:r>
          </a:p>
          <a:p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name=“resource” value=“file:target/test-output/CustomRepost1.txt”/&gt;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&lt;property name=“lineAggregator”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&lt;bean class=“org.springframework.batch.item.file.transform.PassThroughLineAggregator"/&gt;       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id=“fileItemWriter2” class=“org.springframework.batch.item.file.FlatFileItemWriter”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name=“name” value=“fw2”/&gt;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&lt;property name=“resource” value=“file:target/test-output/CustomRepost2.txt”/&gt;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&lt;property name=“lineAggregator”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&lt;bean class=“org.springframework.batch.item.file.transform.PassThroughLineAggregator"/&gt;       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  <a:p>
            <a:endParaRPr lang="en-US" altLang="ko-KR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782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32033" y="1367190"/>
            <a:ext cx="23855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5.3.3.1.3 History Management(3/1)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8281" y="1591296"/>
            <a:ext cx="9171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배치작업 처리중의 정보는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JobRepository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JobInstance,JobParams, JobExecution, StepExecution, key-value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쌍으로 보관할 수 있는 공간인 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ExecutionContext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및 갱신되어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History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관리된다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배치 기본으로 제공하는 테이블이다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56214"/>
              </p:ext>
            </p:extLst>
          </p:nvPr>
        </p:nvGraphicFramePr>
        <p:xfrm>
          <a:off x="488504" y="2209800"/>
          <a:ext cx="424847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844017104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506208067"/>
                    </a:ext>
                  </a:extLst>
                </a:gridCol>
              </a:tblGrid>
              <a:tr h="20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JobInstance </a:t>
                      </a:r>
                      <a:r>
                        <a:rPr lang="ko-KR" altLang="en-US" sz="1000"/>
                        <a:t>속성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3603"/>
                  </a:ext>
                </a:extLst>
              </a:tr>
              <a:tr h="207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JOB_INSTANCE_ID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Instance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식별하는 아이디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50267"/>
                  </a:ext>
                </a:extLst>
              </a:tr>
              <a:tr h="2078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수정횟수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6402"/>
                  </a:ext>
                </a:extLst>
              </a:tr>
              <a:tr h="20783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JOB_NAME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34555"/>
                  </a:ext>
                </a:extLst>
              </a:tr>
              <a:tr h="20783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JOB_KEY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en-US" altLang="ko-KR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Instance</a:t>
                      </a:r>
                      <a:r>
                        <a:rPr lang="ko-KR" altLang="en-US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구분짓는 </a:t>
                      </a:r>
                      <a:r>
                        <a:rPr lang="en-US" altLang="ko-KR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Parameter</a:t>
                      </a:r>
                      <a:r>
                        <a:rPr lang="ko-KR" altLang="en-US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Serialization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45294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396292" y="1949933"/>
            <a:ext cx="16033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BATCH_JOB_INSTANCE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445290"/>
              </p:ext>
            </p:extLst>
          </p:nvPr>
        </p:nvGraphicFramePr>
        <p:xfrm>
          <a:off x="436700" y="3744615"/>
          <a:ext cx="4300276" cy="2663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004">
                  <a:extLst>
                    <a:ext uri="{9D8B030D-6E8A-4147-A177-3AD203B41FA5}">
                      <a16:colId xmlns:a16="http://schemas.microsoft.com/office/drawing/2014/main" val="184401710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506208067"/>
                    </a:ext>
                  </a:extLst>
                </a:gridCol>
              </a:tblGrid>
              <a:tr h="20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JobExecution </a:t>
                      </a:r>
                      <a:r>
                        <a:rPr lang="ko-KR" altLang="en-US" sz="1000"/>
                        <a:t>속성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3603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JOB_EXECUTION_ID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50267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640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JOB_INSTANCE_ID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34555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CREATE_TIME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452941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START_TIME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11558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END_TIME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04481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배치실행상태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(STARTED,FAILED,COMPLETED)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5979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EXIT_CODE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688749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EXIT_MESSAGE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022473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LAST_UPDATED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018922"/>
                  </a:ext>
                </a:extLst>
              </a:tr>
              <a:tr h="285774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JOB_CONFIGURATION_LOCATION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29951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344488" y="3501008"/>
            <a:ext cx="16829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32291"/>
              </p:ext>
            </p:extLst>
          </p:nvPr>
        </p:nvGraphicFramePr>
        <p:xfrm>
          <a:off x="4953000" y="2160439"/>
          <a:ext cx="446449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102">
                  <a:extLst>
                    <a:ext uri="{9D8B030D-6E8A-4147-A177-3AD203B41FA5}">
                      <a16:colId xmlns:a16="http://schemas.microsoft.com/office/drawing/2014/main" val="1844017104"/>
                    </a:ext>
                  </a:extLst>
                </a:gridCol>
                <a:gridCol w="2306394">
                  <a:extLst>
                    <a:ext uri="{9D8B030D-6E8A-4147-A177-3AD203B41FA5}">
                      <a16:colId xmlns:a16="http://schemas.microsoft.com/office/drawing/2014/main" val="506208067"/>
                    </a:ext>
                  </a:extLst>
                </a:gridCol>
              </a:tblGrid>
              <a:tr h="20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JobParam </a:t>
                      </a:r>
                      <a:r>
                        <a:rPr lang="ko-KR" altLang="en-US" sz="1000"/>
                        <a:t>속성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3603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JOB_EXECUTION_ID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50267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TYPE_CD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640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KEY_NAME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34555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STRING_VAL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452941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DATE_VAL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11558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LONG_VAL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04481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DOUBLE_VAL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5979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IDENTIFYING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68874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4860788" y="1916832"/>
            <a:ext cx="23244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BATCH_JOB_EXECUTION_PARAMS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2402"/>
              </p:ext>
            </p:extLst>
          </p:nvPr>
        </p:nvGraphicFramePr>
        <p:xfrm>
          <a:off x="4953000" y="4366206"/>
          <a:ext cx="446449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101">
                  <a:extLst>
                    <a:ext uri="{9D8B030D-6E8A-4147-A177-3AD203B41FA5}">
                      <a16:colId xmlns:a16="http://schemas.microsoft.com/office/drawing/2014/main" val="1844017104"/>
                    </a:ext>
                  </a:extLst>
                </a:gridCol>
                <a:gridCol w="2306395">
                  <a:extLst>
                    <a:ext uri="{9D8B030D-6E8A-4147-A177-3AD203B41FA5}">
                      <a16:colId xmlns:a16="http://schemas.microsoft.com/office/drawing/2014/main" val="506208067"/>
                    </a:ext>
                  </a:extLst>
                </a:gridCol>
              </a:tblGrid>
              <a:tr h="20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JobExecutionContext </a:t>
                      </a:r>
                      <a:r>
                        <a:rPr lang="ko-KR" altLang="en-US" sz="1000"/>
                        <a:t>속성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3603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STEP_EXECUTION_ID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50267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SHORT_CONTEXT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640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SERIALIZED_CONTEXT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34555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4860788" y="4122599"/>
            <a:ext cx="254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BATCH_STEP_EXECUTION_CONTEXT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48933"/>
              </p:ext>
            </p:extLst>
          </p:nvPr>
        </p:nvGraphicFramePr>
        <p:xfrm>
          <a:off x="4953000" y="5557624"/>
          <a:ext cx="446449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101">
                  <a:extLst>
                    <a:ext uri="{9D8B030D-6E8A-4147-A177-3AD203B41FA5}">
                      <a16:colId xmlns:a16="http://schemas.microsoft.com/office/drawing/2014/main" val="1844017104"/>
                    </a:ext>
                  </a:extLst>
                </a:gridCol>
                <a:gridCol w="2306395">
                  <a:extLst>
                    <a:ext uri="{9D8B030D-6E8A-4147-A177-3AD203B41FA5}">
                      <a16:colId xmlns:a16="http://schemas.microsoft.com/office/drawing/2014/main" val="506208067"/>
                    </a:ext>
                  </a:extLst>
                </a:gridCol>
              </a:tblGrid>
              <a:tr h="20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StepExecutionContext </a:t>
                      </a:r>
                      <a:r>
                        <a:rPr lang="ko-KR" altLang="en-US" sz="1000"/>
                        <a:t>속성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3603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JOB_EXECUTION_ID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50267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SHORT_CONTEXT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640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SERIALIZED_CONTEXT</a:t>
                      </a: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34555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4860788" y="5314017"/>
            <a:ext cx="254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BATCH_STEP_EXECUTION_CONTEXT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889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3855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1.4.2.1.3 History Management(3/2)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18944"/>
              </p:ext>
            </p:extLst>
          </p:nvPr>
        </p:nvGraphicFramePr>
        <p:xfrm>
          <a:off x="436700" y="1924321"/>
          <a:ext cx="446449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101">
                  <a:extLst>
                    <a:ext uri="{9D8B030D-6E8A-4147-A177-3AD203B41FA5}">
                      <a16:colId xmlns:a16="http://schemas.microsoft.com/office/drawing/2014/main" val="1844017104"/>
                    </a:ext>
                  </a:extLst>
                </a:gridCol>
                <a:gridCol w="2306395">
                  <a:extLst>
                    <a:ext uri="{9D8B030D-6E8A-4147-A177-3AD203B41FA5}">
                      <a16:colId xmlns:a16="http://schemas.microsoft.com/office/drawing/2014/main" val="506208067"/>
                    </a:ext>
                  </a:extLst>
                </a:gridCol>
              </a:tblGrid>
              <a:tr h="20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JobParam </a:t>
                      </a:r>
                      <a:r>
                        <a:rPr lang="ko-KR" altLang="en-US" sz="1000"/>
                        <a:t>속성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3603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JOB_EXECUTION_ID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50267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TYPE_CD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640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KEY_NAME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34555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STRING_VAL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89388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DATE_VAL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059074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LONG_VAL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399395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DOUBLE_VAL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356811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IDENTIFYING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556741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344488" y="1680714"/>
            <a:ext cx="254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BATCH_JOB_EXECUTION_PARAMS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74954"/>
              </p:ext>
            </p:extLst>
          </p:nvPr>
        </p:nvGraphicFramePr>
        <p:xfrm>
          <a:off x="5051098" y="1982336"/>
          <a:ext cx="4464496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101">
                  <a:extLst>
                    <a:ext uri="{9D8B030D-6E8A-4147-A177-3AD203B41FA5}">
                      <a16:colId xmlns:a16="http://schemas.microsoft.com/office/drawing/2014/main" val="1844017104"/>
                    </a:ext>
                  </a:extLst>
                </a:gridCol>
                <a:gridCol w="2306395">
                  <a:extLst>
                    <a:ext uri="{9D8B030D-6E8A-4147-A177-3AD203B41FA5}">
                      <a16:colId xmlns:a16="http://schemas.microsoft.com/office/drawing/2014/main" val="506208067"/>
                    </a:ext>
                  </a:extLst>
                </a:gridCol>
              </a:tblGrid>
              <a:tr h="207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JobParam </a:t>
                      </a:r>
                      <a:r>
                        <a:rPr lang="ko-KR" altLang="en-US" sz="1000"/>
                        <a:t>속성</a:t>
                      </a:r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53603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STEP_EXECUTION_ID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50267"/>
                  </a:ext>
                </a:extLst>
              </a:tr>
              <a:tr h="181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VERSION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640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STEP_NAME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34555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JOB_EXECUTION_ID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89388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START_TIME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059074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END_TIME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399395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STATUS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356811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COMMIT_COUNT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556741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READ_COUNT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403139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FILTER_COUNT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771356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WRITE_COUNT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11698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READ_SKIP_COUNT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760703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WRITE_SKIP_COUNT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533437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PROCESS_SKIP_COUNT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374693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ROLLBACK_COUNT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88492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EXIT_CODE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091256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EXIT_MESSAGE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761405"/>
                  </a:ext>
                </a:extLst>
              </a:tr>
              <a:tr h="204586">
                <a:tc>
                  <a:txBody>
                    <a:bodyPr/>
                    <a:lstStyle/>
                    <a:p>
                      <a:r>
                        <a:rPr lang="en-US" altLang="ko-KR" sz="800"/>
                        <a:t>LAST_UPDATED</a:t>
                      </a:r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4056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958886" y="1738729"/>
            <a:ext cx="254048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BATCH_STEP_EXECUTION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8741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4488" y="1579652"/>
            <a:ext cx="14237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오라클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DB SCRIPT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4773" y="1844824"/>
            <a:ext cx="3791455" cy="452431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BATCH_JOB_INSTANCE  (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JOB_INSTANCE_ID NUMBER(19,0)  NOT NULL PRIMARY KEY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VERSION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JOB_NAME VARCHAR2(100) NOT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JOB_KEY VARCHAR2(32) NOT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constraint JOB_INST_UN unique (JOB_NAME, JOB_KEY)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BATCH_JOB_EXECUTION  (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JOB_EXECUTION_ID NUMBER(19,0)  NOT NULL PRIMARY KEY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VERSION NUMBER(19,0) 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JOB_INSTANCE_ID NUMBER(19,0) NOT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CREATE_TIME TIMESTAMP NOT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START_TIME TIMESTAMP DEFAULT NULL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END_TIME TIMESTAMP DEFAULT NULL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STATUS VARCHAR2(10)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EXIT_CODE VARCHAR2(2500)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EXIT_MESSAGE VARCHAR2(2500)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LAST_UPDATED TIMESTAMP,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JOB_CONFIGURATION_LOCATION VARCHAR(2500)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constraint JOB_INST_EXEC_FK foreign key (JOB_INSTANCE_ID)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references BATCH_JOB_INSTANCE(JOB_INSTANCE_ID)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BATCH_JOB_EXECUTION_PARAMS  (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JOB_EXECUTION_ID NUMBER(19,0) NOT NULL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TYPE_CD VARCHAR2(6) NOT NULL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KEY_NAME VARCHAR2(100) NOT NULL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STRING_VAL VARCHAR2(250)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DATE_VAL TIMESTAMP DEFAULT NULL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LONG_VAL NUMBER(19,0)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DOUBLE_VAL NUMBER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IDENTIFYING CHAR(1) NOT NULL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constraint JOB_EXEC_PARAMS_FK foreign key (JOB_EXECUTION_ID)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references BATCH_JOB_EXECUTION(JOB_EXECUTION_ID)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6976" y="1614974"/>
            <a:ext cx="4681091" cy="492442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BATCH_STEP_EXECUTION  (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STEP_EXECUTION_ID NUMBER(19,0)  NOT NULL PRIMARY KEY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VERSION NUMBER(19,0) NOT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STEP_NAME VARCHAR2(100) NOT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JOB_EXECUTION_ID NUMBER(19,0) NOT NULL,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START_TIME TIMESTAMP NOT NULL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END_TIME TIMESTAMP DEFAULT NULL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STATUS VARCHAR2(10)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COMMIT_COUNT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READ_COUNT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FILTER_COUNT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WRITE_COUNT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READ_SKIP_COUNT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WRITE_SKIP_COUNT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PROCESS_SKIP_COUNT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ROLLBACK_COUNT NUMBER(19,0)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EXIT_CODE VARCHAR2(2500)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EXIT_MESSAGE VARCHAR2(2500) 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LAST_UPDATED TIMESTAMP,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constraint JOB_EXEC_STEP_FK foreign key (JOB_EXECUTION_ID)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references BATCH_JOB_EXECUTION(JOB_EXECUTION_ID)</a:t>
            </a:r>
          </a:p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BATCH_STEP_EXECUTION_CONTEXT  (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STEP_EXECUTION_ID NUMBER(19,0) NOT NULL PRIMARY KEY,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SHORT_CONTEXT VARCHAR2(2500) NOT NULL,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SERIALIZED_CONTEXT CLOB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constraint STEP_EXEC_CTX_FK foreign key (STEP_EXECUTION_ID)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references BATCH_STEP_EXECUTION(STEP_EXECUTION_ID)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BATCH_JOB_EXECUTION_CONTEXT  (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JOB_EXECUTION_ID NUMBER(19,0) NOT NULL PRIMARY KEY,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SHORT_CONTEXT VARCHAR2(2500) NOT NULL,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SERIALIZED_CONTEXT CLOB ,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constraint JOB_EXEC_CTX_FK foreign key (JOB_EXECUTION_ID)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	references BATCH_JOB_EXECUTION(JOB_EXECUTION_ID)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) ;</a:t>
            </a:r>
          </a:p>
          <a:p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CREATE SEQUENCE BATCH_STEP_EXECUTION_SEQ START WITH 0 MINVALUE 0 MAXVALUE 9223372036854775807 NOCYCLE;</a:t>
            </a:r>
          </a:p>
          <a:p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CREATE SEQUENCE BATCH_JOB_EXECUTION_SEQ START WITH 0 MINVALUE 0 MAXVALUE 9223372036854775807 NOCYCLE;</a:t>
            </a:r>
          </a:p>
          <a:p>
            <a:r>
              <a:rPr lang="en-US" altLang="ko-KR" sz="600">
                <a:latin typeface="맑은 고딕" panose="020B0503020000020004" pitchFamily="50" charset="-127"/>
                <a:ea typeface="맑은 고딕" panose="020B0503020000020004" pitchFamily="50" charset="-127"/>
              </a:rPr>
              <a:t>CREATE SEQUENCE BATCH_JOB_SEQ START WITH 0 MINVALUE 0 MAXVALUE 9223372036854775807 NOCYCLE;</a:t>
            </a:r>
            <a:endParaRPr lang="ko-KR" altLang="en-US" sz="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2033" y="1367190"/>
            <a:ext cx="23855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1.4.2.1.3 History Management(3/3)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647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32033" y="1367190"/>
            <a:ext cx="18341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1.4.2.1.4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18280" y="1577031"/>
            <a:ext cx="9171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JobLauncher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taskExecutor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설정을 통해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동기적 혹은 비동기적으로 실행 가능하다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별도로 설정하지 않으면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syncTaskExecutor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Dafault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설정되어 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02755" y="2554247"/>
            <a:ext cx="4320480" cy="73866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id="jobLauncher" class="org.springframework.batch.core.launch.support.SimpleJobLauncher"&gt;</a:t>
            </a:r>
          </a:p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name="jobRepository" ref="jobRepository" /&gt;</a:t>
            </a:r>
          </a:p>
          <a:p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name="taskExecutor"&gt;</a:t>
            </a:r>
          </a:p>
          <a:p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&lt;bean class="org.springframework.core.task.SimpleAsyncTaskExecutor" /&gt;</a:t>
            </a:r>
          </a:p>
          <a:p>
            <a:r>
              <a:rPr lang="ko-KR" altLang="en-US" sz="7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&lt;/property&gt;</a:t>
            </a:r>
            <a:endParaRPr lang="en-US" altLang="ko-KR" sz="7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25491" y="2531294"/>
            <a:ext cx="4320480" cy="41549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id="jobLauncher" class="org.springframework.batch.core.launch.support.SimpleJobLauncher"&gt;</a:t>
            </a:r>
          </a:p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name="jobRepository" ref="jobRepository" /&gt;</a:t>
            </a:r>
          </a:p>
          <a:p>
            <a:r>
              <a:rPr lang="ko-KR" altLang="en-US" sz="7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9549" y="2219861"/>
            <a:ext cx="20168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배치 기본 설정 값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59" y="3531290"/>
            <a:ext cx="4127917" cy="19036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63178" y="1919426"/>
            <a:ext cx="4396334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동기처리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63178" y="3155314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§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453653" y="2212965"/>
            <a:ext cx="4405859" cy="331219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53000" y="1916832"/>
            <a:ext cx="4405859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비동기처리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40" y="3589490"/>
            <a:ext cx="4313239" cy="1791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직사각형 24"/>
          <p:cNvSpPr/>
          <p:nvPr/>
        </p:nvSpPr>
        <p:spPr>
          <a:xfrm>
            <a:off x="4974731" y="3327880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§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4953001" y="2212965"/>
            <a:ext cx="4405859" cy="331219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974731" y="2258730"/>
            <a:ext cx="16850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설정 값 추가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81383" y="5508606"/>
            <a:ext cx="227658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Async Item Processor </a:t>
            </a:r>
            <a:r>
              <a:rPr lang="ko-KR" altLang="en-US" sz="90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처리예제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7645" y="5701342"/>
            <a:ext cx="8951214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&lt;task:executor id=“taskExecutor” pool-size=“100”&gt;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id=“itemProcessorAsync” class=“org.springframework.batch.integration.async.AsyncItemProcessor” 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900" i="1">
                <a:latin typeface="맑은 고딕" panose="020B0503020000020004" pitchFamily="50" charset="-127"/>
                <a:ea typeface="맑은 고딕" panose="020B0503020000020004" pitchFamily="50" charset="-127"/>
              </a:rPr>
              <a:t>&lt;property name=“delegate” ref=“sampleProcessor” 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&lt;property name=“taskExecutor” ref=“taskExecutor” /&gt;</a:t>
            </a:r>
          </a:p>
          <a:p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  <a:endParaRPr lang="ko-KR" altLang="en-US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5033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1181154" y="4797152"/>
            <a:ext cx="3555824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2033" y="1367190"/>
            <a:ext cx="23038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1.4.2.1.5 Pre/Post Processing(3/1)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489" y="1585670"/>
            <a:ext cx="91455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구성하는 각 단계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(Job, Step, Chunk, Reader, Processor, Writer)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이번트 설정을 통해 다양한 추가 구성을 할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설정하고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수행중 설정한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접하게 되면 관련된 이벤트를 수행하게 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표준 프레임워크에서는 스프링에서 제공하는 다양한 리스너를 배치 작업의 구성요소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(Job,Step,Chunk)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별로 나누고 각 단계의 전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후로 나누어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이름만으로 독립적인 역할을 명확히  알 수 있는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Processor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&lt;Listener&gt;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 호출하며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호출되는 것은 다음 그림과 같다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466135" y="5013176"/>
            <a:ext cx="2883371" cy="1099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746234" y="5455904"/>
            <a:ext cx="2027208" cy="45646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05592" y="550662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05402" y="5113733"/>
            <a:ext cx="506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24487" y="4745930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0514" y="3166814"/>
            <a:ext cx="153760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EgovJobPreProcessor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80743" y="3234640"/>
            <a:ext cx="160653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EgovJobPostProcessor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6291" y="3470676"/>
            <a:ext cx="1516762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EgovStePreProcessor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42449" y="3491340"/>
            <a:ext cx="158569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EgovStePostProcessor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64206" y="3751950"/>
            <a:ext cx="1723549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45060" y="3780392"/>
            <a:ext cx="179247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꺾인 연결선 43"/>
          <p:cNvCxnSpPr>
            <a:stCxn id="38" idx="1"/>
          </p:cNvCxnSpPr>
          <p:nvPr/>
        </p:nvCxnSpPr>
        <p:spPr bwMode="auto">
          <a:xfrm rot="10800000" flipH="1" flipV="1">
            <a:off x="560513" y="3297618"/>
            <a:ext cx="631489" cy="2073371"/>
          </a:xfrm>
          <a:prstGeom prst="bentConnector4">
            <a:avLst>
              <a:gd name="adj1" fmla="val -4344"/>
              <a:gd name="adj2" fmla="val 994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꺾인 연결선 44"/>
          <p:cNvCxnSpPr>
            <a:stCxn id="40" idx="1"/>
            <a:endCxn id="33" idx="1"/>
          </p:cNvCxnSpPr>
          <p:nvPr/>
        </p:nvCxnSpPr>
        <p:spPr bwMode="auto">
          <a:xfrm rot="10800000" flipH="1" flipV="1">
            <a:off x="806291" y="3601481"/>
            <a:ext cx="659844" cy="1961574"/>
          </a:xfrm>
          <a:prstGeom prst="bentConnector3">
            <a:avLst>
              <a:gd name="adj1" fmla="val -138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꺾인 연결선 45"/>
          <p:cNvCxnSpPr>
            <a:stCxn id="42" idx="1"/>
            <a:endCxn id="34" idx="1"/>
          </p:cNvCxnSpPr>
          <p:nvPr/>
        </p:nvCxnSpPr>
        <p:spPr bwMode="auto">
          <a:xfrm rot="10800000" flipH="1" flipV="1">
            <a:off x="1064206" y="3882755"/>
            <a:ext cx="682028" cy="1801380"/>
          </a:xfrm>
          <a:prstGeom prst="bentConnector3">
            <a:avLst>
              <a:gd name="adj1" fmla="val -335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꺾인 연결선 46"/>
          <p:cNvCxnSpPr>
            <a:stCxn id="43" idx="3"/>
            <a:endCxn id="34" idx="3"/>
          </p:cNvCxnSpPr>
          <p:nvPr/>
        </p:nvCxnSpPr>
        <p:spPr bwMode="auto">
          <a:xfrm flipH="1">
            <a:off x="3773442" y="3911197"/>
            <a:ext cx="864096" cy="1772938"/>
          </a:xfrm>
          <a:prstGeom prst="bentConnector3">
            <a:avLst>
              <a:gd name="adj1" fmla="val -2645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47"/>
          <p:cNvCxnSpPr>
            <a:stCxn id="41" idx="3"/>
            <a:endCxn id="33" idx="3"/>
          </p:cNvCxnSpPr>
          <p:nvPr/>
        </p:nvCxnSpPr>
        <p:spPr bwMode="auto">
          <a:xfrm flipH="1">
            <a:off x="4349506" y="3622145"/>
            <a:ext cx="378633" cy="1940910"/>
          </a:xfrm>
          <a:prstGeom prst="bentConnector3">
            <a:avLst>
              <a:gd name="adj1" fmla="val -966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꺾인 연결선 48"/>
          <p:cNvCxnSpPr>
            <a:stCxn id="39" idx="3"/>
          </p:cNvCxnSpPr>
          <p:nvPr/>
        </p:nvCxnSpPr>
        <p:spPr bwMode="auto">
          <a:xfrm flipH="1">
            <a:off x="4736979" y="3365445"/>
            <a:ext cx="350294" cy="1999969"/>
          </a:xfrm>
          <a:prstGeom prst="bentConnector4">
            <a:avLst>
              <a:gd name="adj1" fmla="val -65259"/>
              <a:gd name="adj2" fmla="val 10036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26320" y="2787340"/>
            <a:ext cx="4958728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제공 작업 전후처리 관리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(EgovPre/PostProcessor)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25450" y="3095724"/>
            <a:ext cx="4969123" cy="331219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451878" y="2787312"/>
            <a:ext cx="4038197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종류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613142"/>
              </p:ext>
            </p:extLst>
          </p:nvPr>
        </p:nvGraphicFramePr>
        <p:xfrm>
          <a:off x="5451878" y="3088010"/>
          <a:ext cx="4038196" cy="177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30">
                  <a:extLst>
                    <a:ext uri="{9D8B030D-6E8A-4147-A177-3AD203B41FA5}">
                      <a16:colId xmlns:a16="http://schemas.microsoft.com/office/drawing/2014/main" val="378958229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27097661"/>
                    </a:ext>
                  </a:extLst>
                </a:gridCol>
                <a:gridCol w="843551">
                  <a:extLst>
                    <a:ext uri="{9D8B030D-6E8A-4147-A177-3AD203B41FA5}">
                      <a16:colId xmlns:a16="http://schemas.microsoft.com/office/drawing/2014/main" val="4130815042"/>
                    </a:ext>
                  </a:extLst>
                </a:gridCol>
                <a:gridCol w="957219">
                  <a:extLst>
                    <a:ext uri="{9D8B030D-6E8A-4147-A177-3AD203B41FA5}">
                      <a16:colId xmlns:a16="http://schemas.microsoft.com/office/drawing/2014/main" val="3647602639"/>
                    </a:ext>
                  </a:extLst>
                </a:gridCol>
              </a:tblGrid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60248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beforeJob()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80641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afterJob()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501862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beforeStep()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19816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afterStep()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906438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beforeChunk()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42804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afterChunk()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31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691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1181154" y="4797152"/>
            <a:ext cx="3555824" cy="15121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32033" y="1367190"/>
            <a:ext cx="23038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1.4.2.1.5 Pre/Post Processing(3/1)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4489" y="1585670"/>
            <a:ext cx="91455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구성하는 각 단계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(Job, Step, Chunk, Reader, Processor, Writer)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이번트 설정을 통해 다양한 추가 구성을 할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활용하여 설정하고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수행중 설정한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접하게 되면 관련된 이벤트를 수행하게 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표준 프레임워크에서는 스프링에서 제공하는 다양한 리스너를 배치 작업의 구성요소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(Job,Step,Chunk)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별로 나누고 각 단계의 전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후로 나누어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이름만으로 독립적인 역할을 명확히  알 수 있는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Processor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들은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 파일의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&lt;Listener&gt;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 호출하며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호출되는 것은 다음 그림과 같다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466135" y="5013176"/>
            <a:ext cx="2883371" cy="109975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1746234" y="5455904"/>
            <a:ext cx="2027208" cy="45646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505592" y="5506621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605402" y="5113733"/>
            <a:ext cx="5066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24487" y="4745930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60514" y="3166814"/>
            <a:ext cx="153760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EgovJobPreProcessor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480743" y="3234640"/>
            <a:ext cx="160653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EgovJobPostProcessor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06291" y="3470676"/>
            <a:ext cx="1516762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EgovStePreProcessor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42449" y="3491340"/>
            <a:ext cx="158569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EgovStePostProcessor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64206" y="3751950"/>
            <a:ext cx="1723549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EgovChunkPreProcessor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45060" y="3780392"/>
            <a:ext cx="1792478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EgovChunkPostProcessor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꺾인 연결선 43"/>
          <p:cNvCxnSpPr>
            <a:stCxn id="38" idx="1"/>
          </p:cNvCxnSpPr>
          <p:nvPr/>
        </p:nvCxnSpPr>
        <p:spPr bwMode="auto">
          <a:xfrm rot="10800000" flipH="1" flipV="1">
            <a:off x="560513" y="3297618"/>
            <a:ext cx="631489" cy="2073371"/>
          </a:xfrm>
          <a:prstGeom prst="bentConnector4">
            <a:avLst>
              <a:gd name="adj1" fmla="val -4344"/>
              <a:gd name="adj2" fmla="val 9946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꺾인 연결선 44"/>
          <p:cNvCxnSpPr>
            <a:stCxn id="40" idx="1"/>
            <a:endCxn id="33" idx="1"/>
          </p:cNvCxnSpPr>
          <p:nvPr/>
        </p:nvCxnSpPr>
        <p:spPr bwMode="auto">
          <a:xfrm rot="10800000" flipH="1" flipV="1">
            <a:off x="806291" y="3601481"/>
            <a:ext cx="659844" cy="1961574"/>
          </a:xfrm>
          <a:prstGeom prst="bentConnector3">
            <a:avLst>
              <a:gd name="adj1" fmla="val -138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꺾인 연결선 45"/>
          <p:cNvCxnSpPr>
            <a:stCxn id="42" idx="1"/>
            <a:endCxn id="34" idx="1"/>
          </p:cNvCxnSpPr>
          <p:nvPr/>
        </p:nvCxnSpPr>
        <p:spPr bwMode="auto">
          <a:xfrm rot="10800000" flipH="1" flipV="1">
            <a:off x="1064206" y="3882755"/>
            <a:ext cx="682028" cy="1801380"/>
          </a:xfrm>
          <a:prstGeom prst="bentConnector3">
            <a:avLst>
              <a:gd name="adj1" fmla="val -3351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꺾인 연결선 46"/>
          <p:cNvCxnSpPr>
            <a:stCxn id="43" idx="3"/>
            <a:endCxn id="34" idx="3"/>
          </p:cNvCxnSpPr>
          <p:nvPr/>
        </p:nvCxnSpPr>
        <p:spPr bwMode="auto">
          <a:xfrm flipH="1">
            <a:off x="3773442" y="3911197"/>
            <a:ext cx="864096" cy="1772938"/>
          </a:xfrm>
          <a:prstGeom prst="bentConnector3">
            <a:avLst>
              <a:gd name="adj1" fmla="val -2645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47"/>
          <p:cNvCxnSpPr>
            <a:stCxn id="41" idx="3"/>
            <a:endCxn id="33" idx="3"/>
          </p:cNvCxnSpPr>
          <p:nvPr/>
        </p:nvCxnSpPr>
        <p:spPr bwMode="auto">
          <a:xfrm flipH="1">
            <a:off x="4349506" y="3622145"/>
            <a:ext cx="378633" cy="1940910"/>
          </a:xfrm>
          <a:prstGeom prst="bentConnector3">
            <a:avLst>
              <a:gd name="adj1" fmla="val -966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꺾인 연결선 48"/>
          <p:cNvCxnSpPr>
            <a:stCxn id="39" idx="3"/>
          </p:cNvCxnSpPr>
          <p:nvPr/>
        </p:nvCxnSpPr>
        <p:spPr bwMode="auto">
          <a:xfrm flipH="1">
            <a:off x="4736979" y="3365445"/>
            <a:ext cx="350294" cy="1999969"/>
          </a:xfrm>
          <a:prstGeom prst="bentConnector4">
            <a:avLst>
              <a:gd name="adj1" fmla="val -65259"/>
              <a:gd name="adj2" fmla="val 10036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26320" y="2787340"/>
            <a:ext cx="4958728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제공 작업 전후처리 관리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(EgovPre/PostProcessor)</a:t>
            </a:r>
            <a:endParaRPr lang="ko-KR" altLang="en-US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425450" y="3095724"/>
            <a:ext cx="4969123" cy="331219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451878" y="2787312"/>
            <a:ext cx="4038197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종류</a:t>
            </a:r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/>
          </p:nvPr>
        </p:nvGraphicFramePr>
        <p:xfrm>
          <a:off x="5451878" y="3088010"/>
          <a:ext cx="4038196" cy="177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30">
                  <a:extLst>
                    <a:ext uri="{9D8B030D-6E8A-4147-A177-3AD203B41FA5}">
                      <a16:colId xmlns:a16="http://schemas.microsoft.com/office/drawing/2014/main" val="378958229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327097661"/>
                    </a:ext>
                  </a:extLst>
                </a:gridCol>
                <a:gridCol w="843551">
                  <a:extLst>
                    <a:ext uri="{9D8B030D-6E8A-4147-A177-3AD203B41FA5}">
                      <a16:colId xmlns:a16="http://schemas.microsoft.com/office/drawing/2014/main" val="4130815042"/>
                    </a:ext>
                  </a:extLst>
                </a:gridCol>
                <a:gridCol w="957219">
                  <a:extLst>
                    <a:ext uri="{9D8B030D-6E8A-4147-A177-3AD203B41FA5}">
                      <a16:colId xmlns:a16="http://schemas.microsoft.com/office/drawing/2014/main" val="3647602639"/>
                    </a:ext>
                  </a:extLst>
                </a:gridCol>
              </a:tblGrid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60248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beforeJob()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80641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afterJob()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501862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beforeStep()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19816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afterStep()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8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906438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EgovChunkPreProcessor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beforeChunk()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42804"/>
                  </a:ext>
                </a:extLst>
              </a:tr>
              <a:tr h="240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EgovChunkPostProcessor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afterChunk()</a:t>
                      </a:r>
                      <a:endParaRPr lang="ko-KR" altLang="en-US" sz="8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 이후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313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085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2033" y="1367190"/>
            <a:ext cx="23038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1.4.2.1.5 Pre/Post Processing(3/2)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88504" y="1619656"/>
            <a:ext cx="2504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Pre/Post Processing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샘플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(2/1)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664486" y="2261855"/>
            <a:ext cx="1825587" cy="34778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92075" indent="-9207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배치 제공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Job,Step,Chunk Listener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전자정부 확장 제공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활용한 예제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88504" y="1922696"/>
            <a:ext cx="7102309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Flow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7663015" y="1933090"/>
            <a:ext cx="1827059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62616" y="2261855"/>
            <a:ext cx="7128197" cy="347787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id=“preProcessorJob” xmlns=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http://www.springframework.org/schema/batch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&lt;listeners&gt;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&lt;listener ref=“jobPreListener” /&gt;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&lt;/listeners&gt;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&lt;step id=“preProcessorStep1”&gt;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&lt;tasklet&gt;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&lt;chunk reader=“itemReader” writer=“itemWriter” commit-interval=“2”&gt;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&lt;listeners&gt;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&lt;listener ref=“chunkPreListener” /&gt;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&lt;/listeners&gt;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&lt;/tasklet&gt;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&lt;listeners&gt;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&lt;listener ref=“stepPreListener” /&gt;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&lt;/listeners&gt;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&lt;/step&gt;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  </a:t>
            </a:r>
          </a:p>
          <a:p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id=“jobPreListener”  class=“egovframework.bret.sample.listener.EogvSampleJobPreProcessor” /&gt;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id=“stepPreListener”  class=“egovframework.bret.sample.listener.EogvSampleStepPreProcessor” /&gt;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id=“chunkPreListener”  class=“egovframework.bret.sample.listener.EogvSampleChunkPreProcessor” /&gt;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97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F122D8-73A4-486F-977B-7B30C047E43D}"/>
              </a:ext>
            </a:extLst>
          </p:cNvPr>
          <p:cNvSpPr/>
          <p:nvPr/>
        </p:nvSpPr>
        <p:spPr>
          <a:xfrm>
            <a:off x="704528" y="1512671"/>
            <a:ext cx="4306979" cy="43326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sz="1400" b="1" dirty="0" err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명명규칙</a:t>
            </a:r>
            <a:endParaRPr lang="ko-KR" altLang="en-US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2.1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목적</a:t>
            </a: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2.2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</a:t>
            </a: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2.3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업무코드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</a:t>
            </a: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2.4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자바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2.4.1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2.4.2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2.4.3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  2.4.4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상수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2.5 </a:t>
            </a:r>
            <a:r>
              <a:rPr lang="en-US" altLang="ko-KR" sz="1400" b="1" dirty="0" err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SQLMAP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11508" y="1512671"/>
            <a:ext cx="3341638" cy="4264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2.6 </a:t>
            </a:r>
            <a:r>
              <a:rPr lang="ko-KR" altLang="en-US" sz="1400" b="1" dirty="0" err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메세지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2.7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ID</a:t>
            </a:r>
          </a:p>
          <a:p>
            <a:pPr lvl="0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표준</a:t>
            </a: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3.1 package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구조</a:t>
            </a: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코딩 표준</a:t>
            </a: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3.3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주석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3.4 Logging</a:t>
            </a: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3.5 </a:t>
            </a:r>
            <a:r>
              <a:rPr lang="ko-KR" altLang="en-US" sz="1400" b="1" dirty="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특수 규칙</a:t>
            </a: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17984" lvl="1" indent="-74811">
              <a:lnSpc>
                <a:spcPct val="200000"/>
              </a:lnSpc>
              <a:buClr>
                <a:schemeClr val="tx1"/>
              </a:buClr>
              <a:buSzPts val="1600"/>
            </a:pPr>
            <a:endParaRPr lang="en-US" altLang="ko-KR" sz="1400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lvl="1" indent="-78681">
              <a:lnSpc>
                <a:spcPct val="200000"/>
              </a:lnSpc>
              <a:buClr>
                <a:schemeClr val="tx1"/>
              </a:buClr>
              <a:buSzPts val="1600"/>
            </a:pPr>
            <a:endParaRPr lang="en-US" altLang="ko-KR" sz="1138" b="1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15E62E-A648-4F9C-9AA0-30A6E31DD7CB}"/>
              </a:ext>
            </a:extLst>
          </p:cNvPr>
          <p:cNvGrpSpPr/>
          <p:nvPr/>
        </p:nvGrpSpPr>
        <p:grpSpPr>
          <a:xfrm>
            <a:off x="704528" y="908720"/>
            <a:ext cx="8433266" cy="504382"/>
            <a:chOff x="713368" y="1649413"/>
            <a:chExt cx="8433266" cy="504382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87AE4A35-F671-4B61-8706-AC6CE596D8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13368" y="1748982"/>
              <a:ext cx="8433266" cy="4048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66">
                  <a:alpha val="50000"/>
                </a:srgb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3CDA0F76-DB2D-4088-9A48-4FEC0F341E6D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20552" y="1649413"/>
              <a:ext cx="5467370" cy="454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ts val="1600"/>
                <a:tabLst/>
              </a:pPr>
              <a:r>
                <a:rPr kumimoji="1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배치 표준 개발 가이드</a:t>
              </a:r>
              <a:endPara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F044BC-46CD-499B-A78E-5D6CECCA657B}"/>
              </a:ext>
            </a:extLst>
          </p:cNvPr>
          <p:cNvSpPr/>
          <p:nvPr/>
        </p:nvSpPr>
        <p:spPr>
          <a:xfrm>
            <a:off x="4270466" y="548680"/>
            <a:ext cx="136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u="heavy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  차</a:t>
            </a:r>
            <a:endParaRPr lang="ko-KR" altLang="en-US" u="heavy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38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32033" y="1367190"/>
            <a:ext cx="23038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1.4.2.1.5 Pre/Post Processing(3/2)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69025" y="1083468"/>
            <a:ext cx="4321050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EgovSampleJobPreProcessor extends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EgovJobPreProcessor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protected Log log =LogFactory.getLog(this.getClass());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void beforeJob(JobExecution jobExecution) 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log.info(“&gt;&gt;beforeJob::Start ” +jobExecution.getInstance().getJobName());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169024" y="1949931"/>
            <a:ext cx="4321051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EgovSampleJobPostProcessor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EgovJobPostProcessor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protected Log log =LogFactory.getLog(this.getClass());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void afterJob(JobExecution jobExecution) 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log.info(“&gt;&gt;beforeJob: Finish ” +jobExecution.getInstance().getJobName());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78168" y="2965750"/>
            <a:ext cx="4311907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EgovSampleStepPreProcessor&lt;T,S&gt;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EgovStepPreProcessor&lt;T,S&gt;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protected Log log =LogFactory.getLog(this.getClass());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void beforeStep(StepExecution stepExecution) 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log.info(“&gt;&gt;beforeStep: Start ” +stepExecution.getStepName());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69024" y="3822139"/>
            <a:ext cx="4311336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EgovSampleStepPostProcessor&lt;T,S&gt; extends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EgovStepPostProcessor&lt;T,S&gt;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protected Log log =LogFactory.getLog(this.getClass());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void afterStep(StepExecution stepExecution) 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log.info(“&gt;&gt;afterStep: Finish ” +stepExecution.getStepName());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96457" y="4844110"/>
            <a:ext cx="4293618" cy="83099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EgovSampleChunkPreProcessor extends </a:t>
            </a:r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EgovChunkPreProcessor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protected Log log =LogFactory.getLog(this.getClass());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void beforeChunk(){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log.info(“&gt;&gt;before chunk”); 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39886" y="2132856"/>
            <a:ext cx="4513114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클래스 종류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95728"/>
              </p:ext>
            </p:extLst>
          </p:nvPr>
        </p:nvGraphicFramePr>
        <p:xfrm>
          <a:off x="439886" y="2433554"/>
          <a:ext cx="4513114" cy="2867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794">
                  <a:extLst>
                    <a:ext uri="{9D8B030D-6E8A-4147-A177-3AD203B41FA5}">
                      <a16:colId xmlns:a16="http://schemas.microsoft.com/office/drawing/2014/main" val="378958229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32709766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3081504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47602639"/>
                    </a:ext>
                  </a:extLst>
                </a:gridCol>
              </a:tblGrid>
              <a:tr h="409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  <a:endParaRPr lang="en-US" altLang="ko-KR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메소드명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파라메타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60248"/>
                  </a:ext>
                </a:extLst>
              </a:tr>
              <a:tr h="40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EgovJobPreProcessor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beforeJob()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단계이전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280641"/>
                  </a:ext>
                </a:extLst>
              </a:tr>
              <a:tr h="40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EgovJobPostProcessor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afterJob()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JobExecution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</a:t>
                      </a: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단계이후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501862"/>
                  </a:ext>
                </a:extLst>
              </a:tr>
              <a:tr h="40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EgovStepPreProcessor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beforeStep()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단계이전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19816"/>
                  </a:ext>
                </a:extLst>
              </a:tr>
              <a:tr h="40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EgovStepPostProcessor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afterStep()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StepExecution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단계이후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906438"/>
                  </a:ext>
                </a:extLst>
              </a:tr>
              <a:tr h="40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EgovChunkPreProcessor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beforeChunk()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 </a:t>
                      </a: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단계이전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842804"/>
                  </a:ext>
                </a:extLst>
              </a:tr>
              <a:tr h="40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EgovChunkPostProcessor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afterChunk()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없음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Chunk</a:t>
                      </a:r>
                    </a:p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단계이후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313033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8504" y="1619656"/>
            <a:ext cx="25042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Pre/Post Processing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로그 샘플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(2/2)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0904" y="1852196"/>
            <a:ext cx="42867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스프링제공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Listener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와 전자정부 제공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Processor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코딩 예제 매핑</a:t>
            </a:r>
          </a:p>
        </p:txBody>
      </p:sp>
      <p:cxnSp>
        <p:nvCxnSpPr>
          <p:cNvPr id="21" name="직선 화살표 연결선 20"/>
          <p:cNvCxnSpPr>
            <a:endCxn id="12" idx="1"/>
          </p:cNvCxnSpPr>
          <p:nvPr/>
        </p:nvCxnSpPr>
        <p:spPr bwMode="auto">
          <a:xfrm flipV="1">
            <a:off x="4703251" y="1498967"/>
            <a:ext cx="465774" cy="1466784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>
            <a:endCxn id="13" idx="1"/>
          </p:cNvCxnSpPr>
          <p:nvPr/>
        </p:nvCxnSpPr>
        <p:spPr bwMode="auto">
          <a:xfrm flipV="1">
            <a:off x="4703251" y="2365430"/>
            <a:ext cx="465773" cy="1135578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endCxn id="14" idx="1"/>
          </p:cNvCxnSpPr>
          <p:nvPr/>
        </p:nvCxnSpPr>
        <p:spPr bwMode="auto">
          <a:xfrm flipV="1">
            <a:off x="4808984" y="3381249"/>
            <a:ext cx="369184" cy="551808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/>
          <p:cNvCxnSpPr>
            <a:endCxn id="15" idx="1"/>
          </p:cNvCxnSpPr>
          <p:nvPr/>
        </p:nvCxnSpPr>
        <p:spPr bwMode="auto">
          <a:xfrm flipV="1">
            <a:off x="4655824" y="4237638"/>
            <a:ext cx="513200" cy="55458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/>
          <p:cNvCxnSpPr>
            <a:endCxn id="16" idx="1"/>
          </p:cNvCxnSpPr>
          <p:nvPr/>
        </p:nvCxnSpPr>
        <p:spPr bwMode="auto">
          <a:xfrm>
            <a:off x="4808984" y="4653136"/>
            <a:ext cx="387473" cy="606473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4808984" y="5085184"/>
            <a:ext cx="387471" cy="1024662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60012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57543" y="1604700"/>
            <a:ext cx="91317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대용량 데이터를 처리하는 배치 수행에서 병렬처리를 이용하면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구성요소들이 여러 쓰레드 분산 수행되어 빠른시간 내에 효율적인 작업을 완료 할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배치에서 병렬처리 방식은 실행유형별로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멀티쓰레드 방삭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Parallel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방식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 방식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0429" y="2276872"/>
            <a:ext cx="25234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 쓰레드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(Multi-Threaded Step)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4319" y="2538482"/>
            <a:ext cx="589135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여러 개의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로 처리하는 형태 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가장 단순한 병렬처리로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 중 속성에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TaskExecutor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추가하여 구현한다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- Multi-thread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원하는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tasklet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 비동기 설정 필요하다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32520" y="3180594"/>
            <a:ext cx="58031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id="loading"&gt;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&lt;tasklet task-executor="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taskExecutor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"&gt;...&lt;/tasklet&gt;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id="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taskExecutor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" class="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org.springframework.core.task.SimpleAsyncTaskExecutor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4318" y="4046875"/>
            <a:ext cx="5280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- Thread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수는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기본값으로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가 설정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되어 있으나 필요하다면 증가시켜 사용 가능하다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32520" y="4356378"/>
            <a:ext cx="4953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id="loading"&gt;</a:t>
            </a:r>
          </a:p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 task-executor="taskExecutor"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throttle-limit="20"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88504" y="515719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- DataSource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사용되는 풀이 리소스들에 의해 대체될 수 있다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에서 병행 처리 되는 쓰레드 수를 원하는 만큼 최대한 풀을 설정해야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88504" y="5627968"/>
            <a:ext cx="8712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- Chunk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단위의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reading,processing,writing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과정이 분리된 쓰레드에서 수행되기 때문에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순서는 보장하지 않는다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797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44488" y="1628800"/>
            <a:ext cx="25234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멀티 쓰레드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(Multi-Threaded Step)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32520" y="2146056"/>
            <a:ext cx="81113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id=“parallelJob” 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id=“staging” next=“loading”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&lt;chunk reader=“fileItemReader” processor=“validationProcessor” writer=“stagingItemWriter” commit-interval=“2”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id=“loading”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&lt;tasklet task-executor=“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taskExecutor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throttle-limit=“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&lt;chunk reader=“stagingReader” processor=“stagingProcessor” writer=“tradeItemWriter” commit-interval=“3”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&lt;/step&gt;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id="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taskExecutor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" class="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org.springframework.core.task.SimpleAsyncTaskExecutor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" /&gt;     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6888" y="1843814"/>
            <a:ext cx="17764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Multi Thread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처리 예제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712394" y="5319763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stagging step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090530" y="5167346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972004" y="5094473"/>
            <a:ext cx="1102730" cy="13588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412336" y="5725751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loading step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3090530" y="5494587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3090530" y="5821543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chunk3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3090530" y="6131792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chunk4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구부러진 연결선 24"/>
          <p:cNvCxnSpPr>
            <a:stCxn id="18" idx="3"/>
            <a:endCxn id="21" idx="0"/>
          </p:cNvCxnSpPr>
          <p:nvPr/>
        </p:nvCxnSpPr>
        <p:spPr bwMode="auto">
          <a:xfrm>
            <a:off x="1604677" y="5494587"/>
            <a:ext cx="253801" cy="231164"/>
          </a:xfrm>
          <a:prstGeom prst="curvedConnector2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구부러진 연결선 25"/>
          <p:cNvCxnSpPr>
            <a:stCxn id="21" idx="3"/>
            <a:endCxn id="19" idx="1"/>
          </p:cNvCxnSpPr>
          <p:nvPr/>
        </p:nvCxnSpPr>
        <p:spPr bwMode="auto">
          <a:xfrm flipV="1">
            <a:off x="2304619" y="5294530"/>
            <a:ext cx="785911" cy="60604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구부러진 연결선 35"/>
          <p:cNvCxnSpPr>
            <a:stCxn id="21" idx="3"/>
            <a:endCxn id="22" idx="1"/>
          </p:cNvCxnSpPr>
          <p:nvPr/>
        </p:nvCxnSpPr>
        <p:spPr bwMode="auto">
          <a:xfrm flipV="1">
            <a:off x="2304619" y="5621771"/>
            <a:ext cx="785911" cy="27880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구부러진 연결선 36"/>
          <p:cNvCxnSpPr>
            <a:stCxn id="21" idx="3"/>
            <a:endCxn id="23" idx="1"/>
          </p:cNvCxnSpPr>
          <p:nvPr/>
        </p:nvCxnSpPr>
        <p:spPr bwMode="auto">
          <a:xfrm>
            <a:off x="2304619" y="5900575"/>
            <a:ext cx="785911" cy="48152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구부러진 연결선 37"/>
          <p:cNvCxnSpPr>
            <a:stCxn id="21" idx="3"/>
            <a:endCxn id="24" idx="1"/>
          </p:cNvCxnSpPr>
          <p:nvPr/>
        </p:nvCxnSpPr>
        <p:spPr bwMode="auto">
          <a:xfrm>
            <a:off x="2304619" y="5900575"/>
            <a:ext cx="785911" cy="358401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/>
          <p:cNvSpPr/>
          <p:nvPr/>
        </p:nvSpPr>
        <p:spPr>
          <a:xfrm>
            <a:off x="2525362" y="4823574"/>
            <a:ext cx="17427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[chunk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단위 쓰레드 생성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자기 디스크 39"/>
          <p:cNvSpPr/>
          <p:nvPr/>
        </p:nvSpPr>
        <p:spPr bwMode="auto">
          <a:xfrm>
            <a:off x="5276259" y="5496927"/>
            <a:ext cx="792088" cy="504056"/>
          </a:xfrm>
          <a:prstGeom prst="flowChartMagneticDisk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구부러진 연결선 40"/>
          <p:cNvCxnSpPr>
            <a:stCxn id="23" idx="3"/>
            <a:endCxn id="40" idx="2"/>
          </p:cNvCxnSpPr>
          <p:nvPr/>
        </p:nvCxnSpPr>
        <p:spPr bwMode="auto">
          <a:xfrm flipV="1">
            <a:off x="4074734" y="5748955"/>
            <a:ext cx="1201525" cy="199772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구부러진 연결선 41"/>
          <p:cNvCxnSpPr>
            <a:stCxn id="19" idx="3"/>
            <a:endCxn id="40" idx="2"/>
          </p:cNvCxnSpPr>
          <p:nvPr/>
        </p:nvCxnSpPr>
        <p:spPr bwMode="auto">
          <a:xfrm>
            <a:off x="4074734" y="5294530"/>
            <a:ext cx="1201525" cy="454425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구부러진 연결선 42"/>
          <p:cNvCxnSpPr>
            <a:stCxn id="22" idx="3"/>
            <a:endCxn id="40" idx="2"/>
          </p:cNvCxnSpPr>
          <p:nvPr/>
        </p:nvCxnSpPr>
        <p:spPr bwMode="auto">
          <a:xfrm>
            <a:off x="4074734" y="5621771"/>
            <a:ext cx="1201525" cy="127184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구부러진 연결선 43"/>
          <p:cNvCxnSpPr>
            <a:stCxn id="24" idx="3"/>
            <a:endCxn id="40" idx="2"/>
          </p:cNvCxnSpPr>
          <p:nvPr/>
        </p:nvCxnSpPr>
        <p:spPr bwMode="auto">
          <a:xfrm flipV="1">
            <a:off x="4074734" y="5748955"/>
            <a:ext cx="1201525" cy="510021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직사각형 44"/>
          <p:cNvSpPr/>
          <p:nvPr/>
        </p:nvSpPr>
        <p:spPr>
          <a:xfrm>
            <a:off x="4916219" y="5229200"/>
            <a:ext cx="1620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입력순서 보장안된다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41264" y="4450668"/>
            <a:ext cx="7152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29570640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3007" y="1853968"/>
            <a:ext cx="91270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병렬화가 필요한 부분에 따라 영역을 나눈 후 각 단계별로 할당하여 하나의 프로세스에서 병렬처리 가능하다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각 작업 분할은 최종 종료 상태로 통합되기 전에 모두 완료하도록 구성해야 한다</a:t>
            </a: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분리된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들이 모두 완료되어야만 다음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진행 가능하다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64004" y="2733944"/>
            <a:ext cx="46712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id="job1"&gt;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&lt;split id="split1" task-executor="taskExecutor" next="step4"&gt;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&lt;flow&gt;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&lt;step id="step1" next="step2" /&gt;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&lt;step id="step2"/&gt;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&lt;/flow&gt;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&lt;flow&gt;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&lt;step id="step3"/&gt;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&lt;/flow&gt;</a:t>
            </a:r>
          </a:p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&lt;/split&gt;</a:t>
            </a:r>
          </a:p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&lt;step id="step4" /&gt;</a:t>
            </a:r>
          </a:p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id="taskExecutor" class="org.spr...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SimpleAsyncTaskExecutor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" /&gt;</a:t>
            </a: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5639352" y="3341234"/>
            <a:ext cx="1224136" cy="479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endParaRPr kumimoji="1" lang="ko-KR" altLang="en-US" sz="14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5639352" y="3966381"/>
            <a:ext cx="1224136" cy="479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step2</a:t>
            </a: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7439552" y="3341234"/>
            <a:ext cx="1224136" cy="479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step3</a:t>
            </a: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6557168" y="4900386"/>
            <a:ext cx="1224136" cy="47903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step4</a:t>
            </a:r>
            <a:endParaRPr kumimoji="1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423328" y="3061422"/>
            <a:ext cx="1728192" cy="153010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7185248" y="3067134"/>
            <a:ext cx="1728192" cy="153010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89601" y="3054906"/>
            <a:ext cx="753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flow 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189800" y="3050672"/>
            <a:ext cx="7538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flow 2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꺾인 연결선 66"/>
          <p:cNvCxnSpPr>
            <a:stCxn id="63" idx="2"/>
            <a:endCxn id="62" idx="0"/>
          </p:cNvCxnSpPr>
          <p:nvPr/>
        </p:nvCxnSpPr>
        <p:spPr bwMode="auto">
          <a:xfrm rot="16200000" flipH="1">
            <a:off x="6573901" y="4305051"/>
            <a:ext cx="308858" cy="881812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꺾인 연결선 67"/>
          <p:cNvCxnSpPr>
            <a:stCxn id="64" idx="2"/>
            <a:endCxn id="62" idx="0"/>
          </p:cNvCxnSpPr>
          <p:nvPr/>
        </p:nvCxnSpPr>
        <p:spPr bwMode="auto">
          <a:xfrm rot="5400000">
            <a:off x="7457717" y="4308759"/>
            <a:ext cx="303146" cy="880108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순서도: 추출 68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4343595" y="3707612"/>
            <a:ext cx="1656184" cy="258752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44487" y="1611656"/>
            <a:ext cx="16422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Parallel Step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169961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704528" y="2948861"/>
            <a:ext cx="1656184" cy="204669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2327" y="1950812"/>
            <a:ext cx="91177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배치는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파티셔닝 수행을 통해 대용량 데이터 처리를 효율적으로 할 수 있도록 제공한다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멀티 쓰레드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throttle-limit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속성과 유사하게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grid-size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가 있어서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의 요청이 포화 상태가 되는 것을 방지한다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920552" y="3406963"/>
            <a:ext cx="1224136" cy="349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kumimoji="1" lang="ko-KR" altLang="en-US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920552" y="3915435"/>
            <a:ext cx="1224136" cy="34964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endParaRPr kumimoji="1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80592" y="3073132"/>
            <a:ext cx="753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920552" y="4429884"/>
            <a:ext cx="1224136" cy="3496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kumimoji="1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864768" y="3454684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864768" y="3845531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864768" y="4236378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864768" y="4627225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화살표 연결선 31"/>
          <p:cNvCxnSpPr>
            <a:stCxn id="24" idx="3"/>
            <a:endCxn id="28" idx="1"/>
          </p:cNvCxnSpPr>
          <p:nvPr/>
        </p:nvCxnSpPr>
        <p:spPr bwMode="auto">
          <a:xfrm flipV="1">
            <a:off x="2144688" y="3577048"/>
            <a:ext cx="720080" cy="51321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/>
          <p:cNvCxnSpPr>
            <a:stCxn id="24" idx="3"/>
            <a:endCxn id="29" idx="1"/>
          </p:cNvCxnSpPr>
          <p:nvPr/>
        </p:nvCxnSpPr>
        <p:spPr bwMode="auto">
          <a:xfrm flipV="1">
            <a:off x="2144688" y="3967895"/>
            <a:ext cx="720080" cy="12236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/>
          <p:cNvCxnSpPr>
            <a:stCxn id="24" idx="3"/>
            <a:endCxn id="30" idx="1"/>
          </p:cNvCxnSpPr>
          <p:nvPr/>
        </p:nvCxnSpPr>
        <p:spPr bwMode="auto">
          <a:xfrm>
            <a:off x="2144688" y="4090259"/>
            <a:ext cx="720080" cy="268483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endCxn id="31" idx="1"/>
          </p:cNvCxnSpPr>
          <p:nvPr/>
        </p:nvCxnSpPr>
        <p:spPr bwMode="auto">
          <a:xfrm>
            <a:off x="2144688" y="4090258"/>
            <a:ext cx="720080" cy="65933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직사각형 35"/>
          <p:cNvSpPr/>
          <p:nvPr/>
        </p:nvSpPr>
        <p:spPr>
          <a:xfrm>
            <a:off x="4376936" y="2810789"/>
            <a:ext cx="5040560" cy="28504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id=“partitionJob” xmlns=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http://www.springframework/schema...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••••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id=“step.master”&gt;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&lt;partition step = “step1” partitioner =“partitioner”&gt;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&lt;handler 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grid-size=“10”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task-executor=“”taskExecutor”&gt;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&lt;/partition&gt;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&lt;step&gt;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••••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&lt;job&gt;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89330" y="2492896"/>
            <a:ext cx="3599574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  개념 구조도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376936" y="2496409"/>
            <a:ext cx="5040560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Job.xml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구성예시</a:t>
            </a:r>
          </a:p>
        </p:txBody>
      </p:sp>
      <p:sp>
        <p:nvSpPr>
          <p:cNvPr id="39" name="직사각형 38"/>
          <p:cNvSpPr/>
          <p:nvPr/>
        </p:nvSpPr>
        <p:spPr bwMode="auto">
          <a:xfrm>
            <a:off x="489329" y="2805852"/>
            <a:ext cx="3599575" cy="285539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48744" y="3284984"/>
            <a:ext cx="1368152" cy="1710571"/>
          </a:xfrm>
          <a:prstGeom prst="rect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504728" y="5141674"/>
            <a:ext cx="15231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Slave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갯수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:girid-size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화살표 연결선 41"/>
          <p:cNvCxnSpPr>
            <a:endCxn id="41" idx="3"/>
          </p:cNvCxnSpPr>
          <p:nvPr/>
        </p:nvCxnSpPr>
        <p:spPr bwMode="auto">
          <a:xfrm flipH="1">
            <a:off x="4027902" y="4358742"/>
            <a:ext cx="1789194" cy="913737"/>
          </a:xfrm>
          <a:prstGeom prst="straightConnector1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344487" y="1611656"/>
            <a:ext cx="20882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(Partitioning)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555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16495" y="1772816"/>
            <a:ext cx="4032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 예제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 – DB Partition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8568" y="2187441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id=“partitionJob” xmlns=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http://www.springframework/schema...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id=“step.master”&gt;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&lt;partition step = 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partitioner =“partitioner”&gt;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&lt;handler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grid-size=“4”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task-executor=“”taskExecutor”&gt;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&lt;/partition&gt;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528" y="3575338"/>
            <a:ext cx="69847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id=“partitioner” class=“egovframework.brte.sample.example.support.EgovColumnRangePartitioner”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name=“dataSource” ref=“dataSource”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name=“table” value=“CUSTOMER”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name=“column” value=“ID”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5224" y="4658360"/>
            <a:ext cx="8518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xmls=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http://www.springframework.org/schema/batch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&lt;chunk writer=“itemWriter” reader=“itemReader” commit-interval=“5”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&lt;listener ref=“fileNameListener”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&lt;/listeners&gt;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id=“fileNameListener” class=“egovframework.brte.sample.example.listener.EgovOutputFileListener” scope=“step”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name=“path” value=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file://./target/test-testoutput/partition/db/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8504" y="2018380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3489" y="3406277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Partitioner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54464" y="4454828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-Step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1" name="순서도: 자기 디스크 50"/>
          <p:cNvSpPr/>
          <p:nvPr/>
        </p:nvSpPr>
        <p:spPr bwMode="auto">
          <a:xfrm>
            <a:off x="5313040" y="2528615"/>
            <a:ext cx="792088" cy="504056"/>
          </a:xfrm>
          <a:prstGeom prst="flowChartMagneticDisk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520156" y="2598260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master.step1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819160" y="2133721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819160" y="2471076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819160" y="2799345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slave3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819160" y="3122535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slave4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구부러진 연결선 57"/>
          <p:cNvCxnSpPr>
            <a:stCxn id="51" idx="4"/>
            <a:endCxn id="53" idx="1"/>
          </p:cNvCxnSpPr>
          <p:nvPr/>
        </p:nvCxnSpPr>
        <p:spPr bwMode="auto">
          <a:xfrm flipV="1">
            <a:off x="6105128" y="2260905"/>
            <a:ext cx="714032" cy="519738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구부러진 연결선 58"/>
          <p:cNvCxnSpPr>
            <a:stCxn id="51" idx="4"/>
            <a:endCxn id="55" idx="1"/>
          </p:cNvCxnSpPr>
          <p:nvPr/>
        </p:nvCxnSpPr>
        <p:spPr bwMode="auto">
          <a:xfrm flipV="1">
            <a:off x="6105128" y="2598260"/>
            <a:ext cx="714032" cy="182383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구부러진 연결선 59"/>
          <p:cNvCxnSpPr>
            <a:stCxn id="51" idx="4"/>
            <a:endCxn id="56" idx="1"/>
          </p:cNvCxnSpPr>
          <p:nvPr/>
        </p:nvCxnSpPr>
        <p:spPr bwMode="auto">
          <a:xfrm>
            <a:off x="6105128" y="2780643"/>
            <a:ext cx="714032" cy="145886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구부러진 연결선 60"/>
          <p:cNvCxnSpPr>
            <a:stCxn id="51" idx="4"/>
            <a:endCxn id="57" idx="1"/>
          </p:cNvCxnSpPr>
          <p:nvPr/>
        </p:nvCxnSpPr>
        <p:spPr bwMode="auto">
          <a:xfrm>
            <a:off x="6105128" y="2780643"/>
            <a:ext cx="714032" cy="469076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구부러진 연결선 61"/>
          <p:cNvCxnSpPr>
            <a:stCxn id="52" idx="1"/>
            <a:endCxn id="53" idx="3"/>
          </p:cNvCxnSpPr>
          <p:nvPr/>
        </p:nvCxnSpPr>
        <p:spPr bwMode="auto">
          <a:xfrm rot="10800000">
            <a:off x="7803364" y="2260906"/>
            <a:ext cx="716792" cy="512179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구부러진 연결선 62"/>
          <p:cNvCxnSpPr>
            <a:stCxn id="52" idx="1"/>
            <a:endCxn id="55" idx="3"/>
          </p:cNvCxnSpPr>
          <p:nvPr/>
        </p:nvCxnSpPr>
        <p:spPr bwMode="auto">
          <a:xfrm rot="10800000">
            <a:off x="7803364" y="2598260"/>
            <a:ext cx="716792" cy="174824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구부러진 연결선 63"/>
          <p:cNvCxnSpPr>
            <a:stCxn id="52" idx="1"/>
            <a:endCxn id="56" idx="3"/>
          </p:cNvCxnSpPr>
          <p:nvPr/>
        </p:nvCxnSpPr>
        <p:spPr bwMode="auto">
          <a:xfrm rot="10800000" flipV="1">
            <a:off x="7803364" y="2773083"/>
            <a:ext cx="716792" cy="153445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구부러진 연결선 64"/>
          <p:cNvCxnSpPr>
            <a:stCxn id="52" idx="1"/>
            <a:endCxn id="57" idx="3"/>
          </p:cNvCxnSpPr>
          <p:nvPr/>
        </p:nvCxnSpPr>
        <p:spPr bwMode="auto">
          <a:xfrm rot="10800000" flipV="1">
            <a:off x="7803364" y="2773083"/>
            <a:ext cx="716792" cy="476635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7511059" y="3679577"/>
            <a:ext cx="1558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step1_partition1.csv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step2_partition2.csv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step3_partition3.csv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step4_partition4.csv</a:t>
            </a:r>
          </a:p>
        </p:txBody>
      </p:sp>
      <p:cxnSp>
        <p:nvCxnSpPr>
          <p:cNvPr id="67" name="구부러진 연결선 66"/>
          <p:cNvCxnSpPr>
            <a:stCxn id="68" idx="2"/>
            <a:endCxn id="66" idx="1"/>
          </p:cNvCxnSpPr>
          <p:nvPr/>
        </p:nvCxnSpPr>
        <p:spPr bwMode="auto">
          <a:xfrm rot="16200000" flipH="1">
            <a:off x="7091375" y="3675391"/>
            <a:ext cx="675365" cy="164003"/>
          </a:xfrm>
          <a:prstGeom prst="curved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6675563" y="2060848"/>
            <a:ext cx="1342985" cy="13588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62825" y="3486643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73520" y="2287186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56009" y="1816958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348274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16495" y="1772816"/>
            <a:ext cx="4032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 예제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 – DB Partition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예제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638568" y="2187441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id=“partitionJob” xmlns=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http://www.springframework/schema...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id=“step.master”&gt;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&lt;partition step = 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partitioner =“partitioner”&gt;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&lt;handler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grid-size=“4”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task-executor=“”taskExecutor”&gt;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&lt;/partition&gt;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04528" y="3575338"/>
            <a:ext cx="69847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id=“partitioner” class=“egovframework.brte.sample.example.support.EgovColumnRangePartitioner”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name=“dataSource” ref=“dataSource”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name=“table” value=“CUSTOMER”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name=“column” value=“ID”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5224" y="4658360"/>
            <a:ext cx="8518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xmls=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http://www.springframework.org/schema/batch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&lt;chunk writer=“itemWriter” reader=“itemReader” commit-interval=“5”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&lt;listener ref=“fileNameListener”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&lt;/listeners&gt;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id=“fileNameListener” class=“egovframework.brte.sample.example.listener.EgovOutputFileListener” scope=“step”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name=“path” value=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file://./target/test-testoutput/partition/db/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8504" y="2018380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23489" y="3406277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Partitioner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54464" y="4454828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-Step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1" name="순서도: 자기 디스크 50"/>
          <p:cNvSpPr/>
          <p:nvPr/>
        </p:nvSpPr>
        <p:spPr bwMode="auto">
          <a:xfrm>
            <a:off x="5313040" y="2528615"/>
            <a:ext cx="792088" cy="504056"/>
          </a:xfrm>
          <a:prstGeom prst="flowChartMagneticDisk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8520156" y="2598260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master.step1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6819160" y="2133721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6819160" y="2471076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819160" y="2799345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slave3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819160" y="3122535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slave4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구부러진 연결선 57"/>
          <p:cNvCxnSpPr>
            <a:stCxn id="51" idx="4"/>
            <a:endCxn id="53" idx="1"/>
          </p:cNvCxnSpPr>
          <p:nvPr/>
        </p:nvCxnSpPr>
        <p:spPr bwMode="auto">
          <a:xfrm flipV="1">
            <a:off x="6105128" y="2260905"/>
            <a:ext cx="714032" cy="519738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구부러진 연결선 58"/>
          <p:cNvCxnSpPr>
            <a:stCxn id="51" idx="4"/>
            <a:endCxn id="55" idx="1"/>
          </p:cNvCxnSpPr>
          <p:nvPr/>
        </p:nvCxnSpPr>
        <p:spPr bwMode="auto">
          <a:xfrm flipV="1">
            <a:off x="6105128" y="2598260"/>
            <a:ext cx="714032" cy="182383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구부러진 연결선 59"/>
          <p:cNvCxnSpPr>
            <a:stCxn id="51" idx="4"/>
            <a:endCxn id="56" idx="1"/>
          </p:cNvCxnSpPr>
          <p:nvPr/>
        </p:nvCxnSpPr>
        <p:spPr bwMode="auto">
          <a:xfrm>
            <a:off x="6105128" y="2780643"/>
            <a:ext cx="714032" cy="145886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구부러진 연결선 60"/>
          <p:cNvCxnSpPr>
            <a:stCxn id="51" idx="4"/>
            <a:endCxn id="57" idx="1"/>
          </p:cNvCxnSpPr>
          <p:nvPr/>
        </p:nvCxnSpPr>
        <p:spPr bwMode="auto">
          <a:xfrm>
            <a:off x="6105128" y="2780643"/>
            <a:ext cx="714032" cy="469076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구부러진 연결선 61"/>
          <p:cNvCxnSpPr>
            <a:stCxn id="52" idx="1"/>
            <a:endCxn id="53" idx="3"/>
          </p:cNvCxnSpPr>
          <p:nvPr/>
        </p:nvCxnSpPr>
        <p:spPr bwMode="auto">
          <a:xfrm rot="10800000">
            <a:off x="7803364" y="2260906"/>
            <a:ext cx="716792" cy="512179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구부러진 연결선 62"/>
          <p:cNvCxnSpPr>
            <a:stCxn id="52" idx="1"/>
            <a:endCxn id="55" idx="3"/>
          </p:cNvCxnSpPr>
          <p:nvPr/>
        </p:nvCxnSpPr>
        <p:spPr bwMode="auto">
          <a:xfrm rot="10800000">
            <a:off x="7803364" y="2598260"/>
            <a:ext cx="716792" cy="174824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구부러진 연결선 63"/>
          <p:cNvCxnSpPr>
            <a:stCxn id="52" idx="1"/>
            <a:endCxn id="56" idx="3"/>
          </p:cNvCxnSpPr>
          <p:nvPr/>
        </p:nvCxnSpPr>
        <p:spPr bwMode="auto">
          <a:xfrm rot="10800000" flipV="1">
            <a:off x="7803364" y="2773083"/>
            <a:ext cx="716792" cy="153445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구부러진 연결선 64"/>
          <p:cNvCxnSpPr>
            <a:stCxn id="52" idx="1"/>
            <a:endCxn id="57" idx="3"/>
          </p:cNvCxnSpPr>
          <p:nvPr/>
        </p:nvCxnSpPr>
        <p:spPr bwMode="auto">
          <a:xfrm rot="10800000" flipV="1">
            <a:off x="7803364" y="2773083"/>
            <a:ext cx="716792" cy="476635"/>
          </a:xfrm>
          <a:prstGeom prst="curvedConnector3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직사각형 65"/>
          <p:cNvSpPr/>
          <p:nvPr/>
        </p:nvSpPr>
        <p:spPr>
          <a:xfrm>
            <a:off x="7511059" y="3679577"/>
            <a:ext cx="1558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step1_partition1.csv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step2_partition2.csv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step3_partition3.csv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step4_partition4.csv</a:t>
            </a:r>
          </a:p>
        </p:txBody>
      </p:sp>
      <p:cxnSp>
        <p:nvCxnSpPr>
          <p:cNvPr id="67" name="구부러진 연결선 66"/>
          <p:cNvCxnSpPr>
            <a:stCxn id="68" idx="2"/>
            <a:endCxn id="66" idx="1"/>
          </p:cNvCxnSpPr>
          <p:nvPr/>
        </p:nvCxnSpPr>
        <p:spPr bwMode="auto">
          <a:xfrm rot="16200000" flipH="1">
            <a:off x="7091375" y="3675391"/>
            <a:ext cx="675365" cy="164003"/>
          </a:xfrm>
          <a:prstGeom prst="curvedConnector2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6675563" y="2060848"/>
            <a:ext cx="1342985" cy="13588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462825" y="3486643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73520" y="2287186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256009" y="1816958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1">
              <a:buFont typeface="Wingdings" panose="05000000000000000000" pitchFamily="2" charset="2"/>
              <a:buChar char="ü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583320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4487" y="1611656"/>
            <a:ext cx="20882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(Partitioning)-(3/2)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496" y="1844824"/>
            <a:ext cx="4032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 예제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 – File  N:N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8568" y="2187441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id=“partitionFileJob” restartable=“true” xmlns=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http://www.springframework/schema...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&lt;partition step = 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partitioner =“partitioner”&gt;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&lt;handler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grid-size=“4”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task-executor=“”taskExecutor”&gt;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&lt;/partition&gt;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4528" y="3454045"/>
            <a:ext cx="69847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id=“partitioner” class=“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org.springframework.batch.core.partition.support.MultiResourcePartitioner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&lt;property name=“resources” value=“classpath://data/input/delimit*.csv”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5224" y="4136588"/>
            <a:ext cx="8518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xmls=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http://www.springframework.org/schema/batch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 transaction-manager=“transactionManager”&gt;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&lt;chunk writer=“itemWriter” reader=“itemReader” commit-interval=“5”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&lt;listener ref=“fileNameListener”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&lt;/listeners&gt;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id=“fileNameListener” class=“egovframework.brte.sample.example.listener.EgovOutputFileListener” scope=“step”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name=“path” value=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file://./target/test-testoutput/partition/file/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8504" y="2018380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3489" y="3284984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Partitioner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54464" y="3933056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8525213" y="1284983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master.step1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824217" y="820444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824217" y="1157799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824217" y="1486068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slave3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824217" y="1809258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slave4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구부러진 연결선 78"/>
          <p:cNvCxnSpPr>
            <a:endCxn id="75" idx="1"/>
          </p:cNvCxnSpPr>
          <p:nvPr/>
        </p:nvCxnSpPr>
        <p:spPr bwMode="auto">
          <a:xfrm flipV="1">
            <a:off x="6110185" y="947628"/>
            <a:ext cx="714032" cy="519738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구부러진 연결선 79"/>
          <p:cNvCxnSpPr>
            <a:endCxn id="76" idx="1"/>
          </p:cNvCxnSpPr>
          <p:nvPr/>
        </p:nvCxnSpPr>
        <p:spPr bwMode="auto">
          <a:xfrm flipV="1">
            <a:off x="6110185" y="1284983"/>
            <a:ext cx="714032" cy="182383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구부러진 연결선 80"/>
          <p:cNvCxnSpPr>
            <a:endCxn id="77" idx="1"/>
          </p:cNvCxnSpPr>
          <p:nvPr/>
        </p:nvCxnSpPr>
        <p:spPr bwMode="auto">
          <a:xfrm>
            <a:off x="6110185" y="1467366"/>
            <a:ext cx="714032" cy="145886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구부러진 연결선 81"/>
          <p:cNvCxnSpPr>
            <a:endCxn id="78" idx="1"/>
          </p:cNvCxnSpPr>
          <p:nvPr/>
        </p:nvCxnSpPr>
        <p:spPr bwMode="auto">
          <a:xfrm>
            <a:off x="6110185" y="1467366"/>
            <a:ext cx="714032" cy="469076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구부러진 연결선 82"/>
          <p:cNvCxnSpPr>
            <a:stCxn id="74" idx="1"/>
            <a:endCxn id="75" idx="3"/>
          </p:cNvCxnSpPr>
          <p:nvPr/>
        </p:nvCxnSpPr>
        <p:spPr bwMode="auto">
          <a:xfrm rot="10800000">
            <a:off x="7808421" y="947629"/>
            <a:ext cx="716792" cy="512179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구부러진 연결선 83"/>
          <p:cNvCxnSpPr>
            <a:stCxn id="74" idx="1"/>
            <a:endCxn id="76" idx="3"/>
          </p:cNvCxnSpPr>
          <p:nvPr/>
        </p:nvCxnSpPr>
        <p:spPr bwMode="auto">
          <a:xfrm rot="10800000">
            <a:off x="7808421" y="1284983"/>
            <a:ext cx="716792" cy="174824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구부러진 연결선 84"/>
          <p:cNvCxnSpPr>
            <a:stCxn id="74" idx="1"/>
            <a:endCxn id="77" idx="3"/>
          </p:cNvCxnSpPr>
          <p:nvPr/>
        </p:nvCxnSpPr>
        <p:spPr bwMode="auto">
          <a:xfrm rot="10800000" flipV="1">
            <a:off x="7808421" y="1459806"/>
            <a:ext cx="716792" cy="153445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구부러진 연결선 85"/>
          <p:cNvCxnSpPr>
            <a:stCxn id="74" idx="1"/>
            <a:endCxn id="78" idx="3"/>
          </p:cNvCxnSpPr>
          <p:nvPr/>
        </p:nvCxnSpPr>
        <p:spPr bwMode="auto">
          <a:xfrm rot="10800000" flipV="1">
            <a:off x="7808421" y="1459806"/>
            <a:ext cx="716792" cy="476635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직사각형 86"/>
          <p:cNvSpPr/>
          <p:nvPr/>
        </p:nvSpPr>
        <p:spPr>
          <a:xfrm>
            <a:off x="4428179" y="1069349"/>
            <a:ext cx="1558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step1_partition1.csv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step2_partition2.csv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step3_partition3.csv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step4_partition4.csv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6680620" y="747571"/>
            <a:ext cx="1342985" cy="13588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029329" y="2494503"/>
            <a:ext cx="1708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step1_partition_11.csv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step2_partition_22.csv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step3_partition_33.csv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step4_partition_44.csv</a:t>
            </a:r>
          </a:p>
        </p:txBody>
      </p:sp>
      <p:cxnSp>
        <p:nvCxnSpPr>
          <p:cNvPr id="90" name="구부러진 연결선 89"/>
          <p:cNvCxnSpPr>
            <a:stCxn id="88" idx="2"/>
            <a:endCxn id="89" idx="0"/>
          </p:cNvCxnSpPr>
          <p:nvPr/>
        </p:nvCxnSpPr>
        <p:spPr bwMode="auto">
          <a:xfrm rot="16200000" flipH="1">
            <a:off x="7423903" y="2034643"/>
            <a:ext cx="388069" cy="53164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직사각형 90"/>
          <p:cNvSpPr/>
          <p:nvPr/>
        </p:nvSpPr>
        <p:spPr>
          <a:xfrm>
            <a:off x="4891774" y="904267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188529" y="2327694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371308" y="558834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흐름도</a:t>
            </a:r>
          </a:p>
        </p:txBody>
      </p:sp>
    </p:spTree>
    <p:extLst>
      <p:ext uri="{BB962C8B-B14F-4D97-AF65-F5344CB8AC3E}">
        <p14:creationId xmlns:p14="http://schemas.microsoft.com/office/powerpoint/2010/main" val="252681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16496" y="1844824"/>
            <a:ext cx="4032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 예제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2 – File  N:N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38568" y="2187441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id=“partitionFileJob” restartable=“true” xmlns=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http://www.springframework/schema...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&lt;partition step = 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partitioner =“partitioner”&gt;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&lt;handler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grid-size=“4”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task-executor=“”taskExecutor”&gt;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&lt;/partition&gt;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04528" y="3454045"/>
            <a:ext cx="69847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id=“partitioner” class=“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org.springframework.batch.core.partition.support.MultiResourcePartitioner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&lt;property name=“resources” value=“classpath://data/input/delimit*.csv”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5224" y="4136588"/>
            <a:ext cx="8518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xmls=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http://www.springframework.org/schema/batch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 transaction-manager=“transactionManager”&gt;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&lt;chunk writer=“itemWriter” reader=“itemReader” commit-interval=“5”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&lt;listener ref=“fileNameListener”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&lt;/listeners&gt;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id=“fileNameListener” class=“egovframework.brte.sample.example.listener.EgovOutputFileListener” scope=“step”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name=“path” value=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4" action="ppaction://hlinkfile"/>
              </a:rPr>
              <a:t>file://./target/test-testoutput/partition/file/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88504" y="2018380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523489" y="3284984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Partitioner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54464" y="3933056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029329" y="2494503"/>
            <a:ext cx="17088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step1_partition_11.csv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step2_partition_22.csv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step3_partition_33.csv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step4_partition_44.csv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7188529" y="2327694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44487" y="1611656"/>
            <a:ext cx="20882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(Partitioning)-(3/2)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8525213" y="1284983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master.step1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6824217" y="820444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6824217" y="1157799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6824217" y="1486068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slave3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6824217" y="1809258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slave4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0" name="구부러진 연결선 59"/>
          <p:cNvCxnSpPr>
            <a:endCxn id="56" idx="1"/>
          </p:cNvCxnSpPr>
          <p:nvPr/>
        </p:nvCxnSpPr>
        <p:spPr bwMode="auto">
          <a:xfrm flipV="1">
            <a:off x="6110185" y="947628"/>
            <a:ext cx="714032" cy="519738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구부러진 연결선 60"/>
          <p:cNvCxnSpPr>
            <a:endCxn id="57" idx="1"/>
          </p:cNvCxnSpPr>
          <p:nvPr/>
        </p:nvCxnSpPr>
        <p:spPr bwMode="auto">
          <a:xfrm flipV="1">
            <a:off x="6110185" y="1284983"/>
            <a:ext cx="714032" cy="182383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구부러진 연결선 61"/>
          <p:cNvCxnSpPr>
            <a:endCxn id="58" idx="1"/>
          </p:cNvCxnSpPr>
          <p:nvPr/>
        </p:nvCxnSpPr>
        <p:spPr bwMode="auto">
          <a:xfrm>
            <a:off x="6110185" y="1467366"/>
            <a:ext cx="714032" cy="145886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구부러진 연결선 62"/>
          <p:cNvCxnSpPr>
            <a:endCxn id="59" idx="1"/>
          </p:cNvCxnSpPr>
          <p:nvPr/>
        </p:nvCxnSpPr>
        <p:spPr bwMode="auto">
          <a:xfrm>
            <a:off x="6110185" y="1467366"/>
            <a:ext cx="714032" cy="469076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구부러진 연결선 63"/>
          <p:cNvCxnSpPr>
            <a:stCxn id="55" idx="1"/>
            <a:endCxn id="56" idx="3"/>
          </p:cNvCxnSpPr>
          <p:nvPr/>
        </p:nvCxnSpPr>
        <p:spPr bwMode="auto">
          <a:xfrm rot="10800000">
            <a:off x="7808421" y="947629"/>
            <a:ext cx="716792" cy="512179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구부러진 연결선 64"/>
          <p:cNvCxnSpPr>
            <a:stCxn id="55" idx="1"/>
            <a:endCxn id="57" idx="3"/>
          </p:cNvCxnSpPr>
          <p:nvPr/>
        </p:nvCxnSpPr>
        <p:spPr bwMode="auto">
          <a:xfrm rot="10800000">
            <a:off x="7808421" y="1284983"/>
            <a:ext cx="716792" cy="174824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구부러진 연결선 65"/>
          <p:cNvCxnSpPr>
            <a:stCxn id="55" idx="1"/>
            <a:endCxn id="58" idx="3"/>
          </p:cNvCxnSpPr>
          <p:nvPr/>
        </p:nvCxnSpPr>
        <p:spPr bwMode="auto">
          <a:xfrm rot="10800000" flipV="1">
            <a:off x="7808421" y="1459806"/>
            <a:ext cx="716792" cy="153445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구부러진 연결선 66"/>
          <p:cNvCxnSpPr>
            <a:stCxn id="55" idx="1"/>
            <a:endCxn id="59" idx="3"/>
          </p:cNvCxnSpPr>
          <p:nvPr/>
        </p:nvCxnSpPr>
        <p:spPr bwMode="auto">
          <a:xfrm rot="10800000" flipV="1">
            <a:off x="7808421" y="1459806"/>
            <a:ext cx="716792" cy="476635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직사각형 67"/>
          <p:cNvSpPr/>
          <p:nvPr/>
        </p:nvSpPr>
        <p:spPr>
          <a:xfrm>
            <a:off x="4428179" y="1069349"/>
            <a:ext cx="1558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step1_partition1.csv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step2_partition2.csv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step3_partition3.csv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step4_partition4.csv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6680620" y="747571"/>
            <a:ext cx="1342985" cy="13588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891774" y="904267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1" name="구부러진 연결선 70"/>
          <p:cNvCxnSpPr/>
          <p:nvPr/>
        </p:nvCxnSpPr>
        <p:spPr bwMode="auto">
          <a:xfrm rot="16200000" flipH="1">
            <a:off x="7423903" y="2034643"/>
            <a:ext cx="388069" cy="531649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79181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32033" y="1367190"/>
            <a:ext cx="25523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1.4.2.1.6 Parallel Processing-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병렬처리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44487" y="1611656"/>
            <a:ext cx="20882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(Partitioning)-(3/3)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16496" y="1844824"/>
            <a:ext cx="403244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파티셔닝 예제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3 – File  N:1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38568" y="2187441"/>
            <a:ext cx="69847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id=“partitionFileJob” restartable=“true” xmlns=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http://www.springframework/schema...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&lt;partition step = 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partitioner =“partitioner”&gt;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&lt;handler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grid-size=“4”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task-executor=“”taskExecutor”&gt;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&lt;/partition&gt;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&lt;job&gt;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4528" y="3454045"/>
            <a:ext cx="69847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id=“partitioner” class=“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org.springframework.batch.core.partition.support.MultiResourcePartitioner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&lt;property name=“resources” value=“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classpath://data/input/delimit*.csv”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55224" y="4136588"/>
            <a:ext cx="85182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&lt;step id=“step1” xmls=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http://www.springframework.org/schema/batch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&lt;tasklet transaction-manager=“transactionManager”&gt;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&lt;chunk writer=“itemWriterPartition” reader=“itemReader” commit-interval=“5”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&lt;/tasklet&gt;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&lt;/step&gt;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id=“itemReader” autowire-candidate=“fale” scope=“step”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&lt;property name=“resource” value=“”#{StepExecutionContext[filename]}”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id=“itemWriterPartition” class=“egovframework.brte.sample.example.support.EgovPartitionFlatFileItemWriter” 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&lt;property name=“resource” value=“flie://target/output/delimitedOneFile.csv” /&gt;</a:t>
            </a:r>
          </a:p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88504" y="2018380"/>
            <a:ext cx="1254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523489" y="3284984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Partitioner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54464" y="3933056"/>
            <a:ext cx="270131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7400775" y="2719953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one_file.csv</a:t>
            </a:r>
          </a:p>
        </p:txBody>
      </p:sp>
      <p:cxnSp>
        <p:nvCxnSpPr>
          <p:cNvPr id="72" name="구부러진 연결선 71"/>
          <p:cNvCxnSpPr>
            <a:endCxn id="51" idx="0"/>
          </p:cNvCxnSpPr>
          <p:nvPr/>
        </p:nvCxnSpPr>
        <p:spPr bwMode="auto">
          <a:xfrm rot="16200000" flipH="1">
            <a:off x="7384513" y="2218621"/>
            <a:ext cx="613519" cy="389143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직사각형 72"/>
          <p:cNvSpPr/>
          <p:nvPr/>
        </p:nvSpPr>
        <p:spPr>
          <a:xfrm>
            <a:off x="7317253" y="2553143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8669801" y="1284983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master.step1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6968805" y="820444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6968805" y="1157799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 bwMode="auto">
          <a:xfrm>
            <a:off x="6968805" y="1486068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slave3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6968805" y="1809258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slave4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구부러진 연결선 78"/>
          <p:cNvCxnSpPr>
            <a:endCxn id="75" idx="1"/>
          </p:cNvCxnSpPr>
          <p:nvPr/>
        </p:nvCxnSpPr>
        <p:spPr bwMode="auto">
          <a:xfrm flipV="1">
            <a:off x="6254773" y="947628"/>
            <a:ext cx="714032" cy="519738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구부러진 연결선 79"/>
          <p:cNvCxnSpPr>
            <a:endCxn id="76" idx="1"/>
          </p:cNvCxnSpPr>
          <p:nvPr/>
        </p:nvCxnSpPr>
        <p:spPr bwMode="auto">
          <a:xfrm flipV="1">
            <a:off x="6254773" y="1284983"/>
            <a:ext cx="714032" cy="182383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구부러진 연결선 80"/>
          <p:cNvCxnSpPr>
            <a:endCxn id="77" idx="1"/>
          </p:cNvCxnSpPr>
          <p:nvPr/>
        </p:nvCxnSpPr>
        <p:spPr bwMode="auto">
          <a:xfrm>
            <a:off x="6254773" y="1467366"/>
            <a:ext cx="714032" cy="145886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구부러진 연결선 81"/>
          <p:cNvCxnSpPr>
            <a:endCxn id="78" idx="1"/>
          </p:cNvCxnSpPr>
          <p:nvPr/>
        </p:nvCxnSpPr>
        <p:spPr bwMode="auto">
          <a:xfrm>
            <a:off x="6254773" y="1467366"/>
            <a:ext cx="714032" cy="469076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구부러진 연결선 82"/>
          <p:cNvCxnSpPr>
            <a:stCxn id="74" idx="1"/>
            <a:endCxn id="75" idx="3"/>
          </p:cNvCxnSpPr>
          <p:nvPr/>
        </p:nvCxnSpPr>
        <p:spPr bwMode="auto">
          <a:xfrm rot="10800000">
            <a:off x="7953009" y="947629"/>
            <a:ext cx="716792" cy="512179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구부러진 연결선 83"/>
          <p:cNvCxnSpPr>
            <a:stCxn id="74" idx="1"/>
            <a:endCxn id="76" idx="3"/>
          </p:cNvCxnSpPr>
          <p:nvPr/>
        </p:nvCxnSpPr>
        <p:spPr bwMode="auto">
          <a:xfrm rot="10800000">
            <a:off x="7953009" y="1284983"/>
            <a:ext cx="716792" cy="174824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구부러진 연결선 84"/>
          <p:cNvCxnSpPr>
            <a:stCxn id="74" idx="1"/>
            <a:endCxn id="77" idx="3"/>
          </p:cNvCxnSpPr>
          <p:nvPr/>
        </p:nvCxnSpPr>
        <p:spPr bwMode="auto">
          <a:xfrm rot="10800000" flipV="1">
            <a:off x="7953009" y="1459806"/>
            <a:ext cx="716792" cy="153445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구부러진 연결선 85"/>
          <p:cNvCxnSpPr>
            <a:stCxn id="74" idx="1"/>
            <a:endCxn id="78" idx="3"/>
          </p:cNvCxnSpPr>
          <p:nvPr/>
        </p:nvCxnSpPr>
        <p:spPr bwMode="auto">
          <a:xfrm rot="10800000" flipV="1">
            <a:off x="7953009" y="1459806"/>
            <a:ext cx="716792" cy="476635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직사각형 86"/>
          <p:cNvSpPr/>
          <p:nvPr/>
        </p:nvSpPr>
        <p:spPr>
          <a:xfrm>
            <a:off x="4572767" y="1069349"/>
            <a:ext cx="15581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step1_partition1.csv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step2_partition2.csv</a:t>
            </a:r>
            <a:endParaRPr lang="en-US" altLang="ko-KR"/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step3_partition3.csv</a:t>
            </a: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step4_partition4.csv</a:t>
            </a:r>
          </a:p>
        </p:txBody>
      </p:sp>
      <p:sp>
        <p:nvSpPr>
          <p:cNvPr id="88" name="직사각형 87"/>
          <p:cNvSpPr/>
          <p:nvPr/>
        </p:nvSpPr>
        <p:spPr bwMode="auto">
          <a:xfrm>
            <a:off x="6825208" y="747571"/>
            <a:ext cx="1342985" cy="13588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5036362" y="904267"/>
            <a:ext cx="5533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820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A14592A-A99F-4FD2-8AA5-BB70FC324D12}"/>
              </a:ext>
            </a:extLst>
          </p:cNvPr>
          <p:cNvSpPr txBox="1">
            <a:spLocks/>
          </p:cNvSpPr>
          <p:nvPr/>
        </p:nvSpPr>
        <p:spPr>
          <a:xfrm>
            <a:off x="336346" y="918507"/>
            <a:ext cx="6143806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1.1.2 </a:t>
            </a:r>
            <a:r>
              <a:rPr lang="ko-KR" altLang="en-US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구성도</a:t>
            </a: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수행관점</a:t>
            </a: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(2/1)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44488" y="1197913"/>
            <a:ext cx="90725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수행은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Scheduler, Http(s), Webservice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등 여러 환경에서 배치를 수행 시킬 수 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 배치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F/W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기반의 컨테이너는로 최소한의 자원으로 클라이언트 요청에 대해 배치 업무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Shell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을 실행 시킬 수 있는 환경과 공통 기능만 제공한다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처리는 배치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명령 기반에서 실행한다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5760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825" y="611501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구성도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73328" y="2096476"/>
            <a:ext cx="769822" cy="31822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28677" y="2096476"/>
            <a:ext cx="2267735" cy="26274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366150" y="2060848"/>
            <a:ext cx="4172957" cy="263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813522" y="2081098"/>
            <a:ext cx="1534675" cy="26429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065910" y="4752798"/>
            <a:ext cx="1282288" cy="53887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</a:t>
            </a:r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컴포넌트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369150" y="4750491"/>
            <a:ext cx="1378304" cy="2336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Property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784776" y="4750491"/>
            <a:ext cx="1271785" cy="2465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93883" y="4750491"/>
            <a:ext cx="1271785" cy="2465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IoC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2784776" y="5032129"/>
            <a:ext cx="1271785" cy="2465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Interceptor/Filter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402990" y="4771535"/>
            <a:ext cx="1271785" cy="2465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749419" y="4765431"/>
            <a:ext cx="1271785" cy="2465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Access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749419" y="5045090"/>
            <a:ext cx="1271785" cy="2465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440312" y="5046910"/>
            <a:ext cx="1234463" cy="2317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Message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093883" y="5032128"/>
            <a:ext cx="1271785" cy="24657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File/Utils 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73076" y="5018114"/>
            <a:ext cx="1374378" cy="2605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Exception/Message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372776" y="2849689"/>
            <a:ext cx="1014711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호출 공통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527573" y="3299457"/>
            <a:ext cx="1158155" cy="275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CommonController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914746" y="3796335"/>
            <a:ext cx="647785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(XML,OR JAVA)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781129" y="3318159"/>
            <a:ext cx="1579025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EgovJobRunable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오각형 89"/>
          <p:cNvSpPr/>
          <p:nvPr/>
        </p:nvSpPr>
        <p:spPr>
          <a:xfrm>
            <a:off x="2797697" y="4075482"/>
            <a:ext cx="1471604" cy="392015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&lt;&lt;CommandLine&gt;&gt;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runJob.sh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runJob.bat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907126" y="3222287"/>
            <a:ext cx="647785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EgovJob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846902" y="2835246"/>
            <a:ext cx="692941" cy="239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(XML OR JAVA)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8238885" y="3098666"/>
            <a:ext cx="1090262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ItemReader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246967" y="3356945"/>
            <a:ext cx="1090261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ItemProcessor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254321" y="3612504"/>
            <a:ext cx="1084996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ItemWriter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6" name="꺾인 연결선 95"/>
          <p:cNvCxnSpPr>
            <a:stCxn id="88" idx="3"/>
            <a:endCxn id="92" idx="2"/>
          </p:cNvCxnSpPr>
          <p:nvPr/>
        </p:nvCxnSpPr>
        <p:spPr>
          <a:xfrm flipV="1">
            <a:off x="7562531" y="3074522"/>
            <a:ext cx="630842" cy="841451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5558724" y="4446408"/>
            <a:ext cx="3789473" cy="2392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Repository(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실행상태 저장</a:t>
            </a:r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9" name="꺾인 연결선 98"/>
          <p:cNvCxnSpPr>
            <a:stCxn id="87" idx="0"/>
            <a:endCxn id="86" idx="1"/>
          </p:cNvCxnSpPr>
          <p:nvPr/>
        </p:nvCxnSpPr>
        <p:spPr>
          <a:xfrm rot="5400000" flipH="1" flipV="1">
            <a:off x="2074648" y="3001330"/>
            <a:ext cx="330130" cy="266125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3166558" y="2120842"/>
            <a:ext cx="1225122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호출 공통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177621" y="2397717"/>
            <a:ext cx="1214059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스케줄 배치 호출 공통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1452886" y="4068318"/>
            <a:ext cx="1355453" cy="4200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VM Config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Parameter Config</a:t>
            </a:r>
          </a:p>
        </p:txBody>
      </p:sp>
      <p:cxnSp>
        <p:nvCxnSpPr>
          <p:cNvPr id="103" name="꺾인 연결선 102"/>
          <p:cNvCxnSpPr>
            <a:stCxn id="89" idx="2"/>
            <a:endCxn id="90" idx="3"/>
          </p:cNvCxnSpPr>
          <p:nvPr/>
        </p:nvCxnSpPr>
        <p:spPr>
          <a:xfrm rot="5400000">
            <a:off x="4062945" y="3763792"/>
            <a:ext cx="714055" cy="301341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86" idx="0"/>
            <a:endCxn id="100" idx="1"/>
          </p:cNvCxnSpPr>
          <p:nvPr/>
        </p:nvCxnSpPr>
        <p:spPr>
          <a:xfrm rot="5400000" flipH="1" flipV="1">
            <a:off x="2718741" y="2401872"/>
            <a:ext cx="609209" cy="286426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꺾인 연결선 104"/>
          <p:cNvCxnSpPr>
            <a:stCxn id="87" idx="2"/>
            <a:endCxn id="90" idx="0"/>
          </p:cNvCxnSpPr>
          <p:nvPr/>
        </p:nvCxnSpPr>
        <p:spPr>
          <a:xfrm rot="16200000" flipH="1">
            <a:off x="2520774" y="3160760"/>
            <a:ext cx="500599" cy="1328844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5510663" y="2691572"/>
            <a:ext cx="1123520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JobRuncher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꺾인 연결선 106"/>
          <p:cNvCxnSpPr>
            <a:stCxn id="106" idx="1"/>
            <a:endCxn id="89" idx="0"/>
          </p:cNvCxnSpPr>
          <p:nvPr/>
        </p:nvCxnSpPr>
        <p:spPr>
          <a:xfrm rot="10800000" flipV="1">
            <a:off x="4570643" y="2811209"/>
            <a:ext cx="940021" cy="506949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6424494" y="2379052"/>
            <a:ext cx="1043426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비동기호출 설정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6424494" y="2133068"/>
            <a:ext cx="1043426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동기호출설정</a:t>
            </a:r>
          </a:p>
        </p:txBody>
      </p:sp>
      <p:cxnSp>
        <p:nvCxnSpPr>
          <p:cNvPr id="110" name="꺾인 연결선 109"/>
          <p:cNvCxnSpPr>
            <a:stCxn id="106" idx="0"/>
            <a:endCxn id="109" idx="1"/>
          </p:cNvCxnSpPr>
          <p:nvPr/>
        </p:nvCxnSpPr>
        <p:spPr>
          <a:xfrm rot="5400000" flipH="1" flipV="1">
            <a:off x="6029025" y="2296104"/>
            <a:ext cx="438866" cy="352071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 110"/>
          <p:cNvCxnSpPr>
            <a:stCxn id="106" idx="2"/>
            <a:endCxn id="88" idx="1"/>
          </p:cNvCxnSpPr>
          <p:nvPr/>
        </p:nvCxnSpPr>
        <p:spPr>
          <a:xfrm rot="16200000" flipH="1">
            <a:off x="6001022" y="3002248"/>
            <a:ext cx="985125" cy="842323"/>
          </a:xfrm>
          <a:prstGeom prst="bentConnector2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355404" y="2127231"/>
            <a:ext cx="141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 Tier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597209" y="4174949"/>
            <a:ext cx="141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Tier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742911" y="2081098"/>
            <a:ext cx="174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Tier</a:t>
            </a:r>
          </a:p>
        </p:txBody>
      </p:sp>
      <p:cxnSp>
        <p:nvCxnSpPr>
          <p:cNvPr id="116" name="꺾인 연결선 115"/>
          <p:cNvCxnSpPr>
            <a:stCxn id="92" idx="3"/>
            <a:endCxn id="93" idx="0"/>
          </p:cNvCxnSpPr>
          <p:nvPr/>
        </p:nvCxnSpPr>
        <p:spPr>
          <a:xfrm>
            <a:off x="8539843" y="2954884"/>
            <a:ext cx="244173" cy="143782"/>
          </a:xfrm>
          <a:prstGeom prst="bentConnector2">
            <a:avLst/>
          </a:prstGeom>
          <a:ln w="158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86251" y="2355612"/>
            <a:ext cx="1419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배치 호출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동기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082132" y="3622029"/>
            <a:ext cx="1419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실시간 호출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915448" y="2831381"/>
            <a:ext cx="647083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EgovStep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꺾인 연결선 119"/>
          <p:cNvCxnSpPr>
            <a:stCxn id="119" idx="3"/>
            <a:endCxn id="92" idx="1"/>
          </p:cNvCxnSpPr>
          <p:nvPr/>
        </p:nvCxnSpPr>
        <p:spPr>
          <a:xfrm>
            <a:off x="7562531" y="2951019"/>
            <a:ext cx="284371" cy="386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오각형 123"/>
          <p:cNvSpPr/>
          <p:nvPr/>
        </p:nvSpPr>
        <p:spPr>
          <a:xfrm>
            <a:off x="617213" y="2994591"/>
            <a:ext cx="980260" cy="378486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Scheduler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오각형 124"/>
          <p:cNvSpPr/>
          <p:nvPr/>
        </p:nvSpPr>
        <p:spPr>
          <a:xfrm>
            <a:off x="613702" y="3476379"/>
            <a:ext cx="992284" cy="392903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WebService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52173" y="2098817"/>
            <a:ext cx="1043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7232289" y="4068318"/>
            <a:ext cx="12700" cy="368794"/>
          </a:xfrm>
          <a:prstGeom prst="straightConnector1">
            <a:avLst/>
          </a:prstGeom>
          <a:noFill/>
          <a:ln w="1587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꺾인 연결선 8"/>
          <p:cNvCxnSpPr>
            <a:stCxn id="88" idx="0"/>
            <a:endCxn id="91" idx="2"/>
          </p:cNvCxnSpPr>
          <p:nvPr/>
        </p:nvCxnSpPr>
        <p:spPr bwMode="auto">
          <a:xfrm rot="16200000" flipV="1">
            <a:off x="7067443" y="3625139"/>
            <a:ext cx="334772" cy="7620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stCxn id="92" idx="2"/>
          </p:cNvCxnSpPr>
          <p:nvPr/>
        </p:nvCxnSpPr>
        <p:spPr bwMode="auto">
          <a:xfrm>
            <a:off x="8193373" y="3074522"/>
            <a:ext cx="0" cy="1362590"/>
          </a:xfrm>
          <a:prstGeom prst="straightConnector1">
            <a:avLst/>
          </a:prstGeom>
          <a:noFill/>
          <a:ln w="15875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8" name="직사각형 67"/>
          <p:cNvSpPr/>
          <p:nvPr/>
        </p:nvSpPr>
        <p:spPr>
          <a:xfrm>
            <a:off x="560512" y="5831312"/>
            <a:ext cx="2654959" cy="5539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실행 배치 호출처리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스케줄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정기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배치 호출처리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 Shell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기반 호출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560513" y="5523786"/>
            <a:ext cx="2662784" cy="2737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Run Tier(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Batch Execution Layer)</a:t>
            </a:r>
            <a:endParaRPr kumimoji="1" lang="ko-KR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3653665" y="5535150"/>
            <a:ext cx="2433344" cy="2624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Tier(Batch Core Layer)</a:t>
            </a:r>
            <a:endParaRPr kumimoji="1" lang="ko-KR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6568518" y="5474453"/>
            <a:ext cx="2393460" cy="4383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Tier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(Batch Core,Batch Support Layer)</a:t>
            </a:r>
            <a:endParaRPr kumimoji="1" lang="ko-KR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652695" y="5818177"/>
            <a:ext cx="2434314" cy="56713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 순서 설정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배치 동기 실행 설정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배치 비동기 실행 설정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6514418" y="5904518"/>
            <a:ext cx="2447560" cy="5488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실행순서에 따라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업무 비즈니스 처리</a:t>
            </a:r>
          </a:p>
        </p:txBody>
      </p:sp>
      <p:sp>
        <p:nvSpPr>
          <p:cNvPr id="10" name="직사각형 9"/>
          <p:cNvSpPr/>
          <p:nvPr/>
        </p:nvSpPr>
        <p:spPr bwMode="auto">
          <a:xfrm>
            <a:off x="397678" y="1988182"/>
            <a:ext cx="8995226" cy="3385034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891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332033" y="1367190"/>
            <a:ext cx="2892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1.4.2.1.7 Code Base Exception 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0851" y="1663112"/>
            <a:ext cx="90992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tabLst>
                <a:tab pos="92075" algn="l"/>
              </a:tabLst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배치처리시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Code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에러를 처리 할 수 있도록 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EgovBatchException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제공한다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베이스에 에러코드가 선행 등록 되어야 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16496" y="2374566"/>
            <a:ext cx="67223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CREATE TABLE BATCH_EXCEPTION_MESSAGE(</a:t>
            </a: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EX_ID BIGINT NOT NULL PRIMARY KEY,</a:t>
            </a: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EX_KEY VARCHAR2(255) NOT NULL,</a:t>
            </a: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EX_MESSAGE VARCHAR2(2500) NOT NULL,</a:t>
            </a: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atinLnBrk="1">
              <a:tabLst>
                <a:tab pos="92075" algn="l"/>
              </a:tabLst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BATCH_EXCEPTION_MESSAGE VALUE (‘1’, ‘000001’,’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오류가 발생 했습니다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.’);</a:t>
            </a: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INSERT INTO BATCH_EXCEPTION_MESSAGE VALUE (‘2’, ‘000002’,’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배치가 중지 되었습니다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.’);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16496" y="4365104"/>
            <a:ext cx="928903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try{</a:t>
            </a:r>
          </a:p>
          <a:p>
            <a:pPr latinLnBrk="1">
              <a:tabLst>
                <a:tab pos="92075" algn="l"/>
              </a:tabLst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}catch(Exception e){</a:t>
            </a: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throw new EgovBatchException(dataSource,”000001’);</a:t>
            </a:r>
          </a:p>
          <a:p>
            <a:pPr latinLnBrk="1">
              <a:tabLst>
                <a:tab pos="92075" algn="l"/>
              </a:tabLst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 //throws new EgovBatchException(dataSource, “000002”, “SELECT KEY_MESSAGE FROM BATCH_EXCEPTION_MESSAGE WHERE EX_KEY =?”);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38121" y="2132856"/>
            <a:ext cx="2892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예외메세지 테이블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8121" y="4114894"/>
            <a:ext cx="2892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§"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예시</a:t>
            </a:r>
          </a:p>
        </p:txBody>
      </p:sp>
    </p:spTree>
    <p:extLst>
      <p:ext uri="{BB962C8B-B14F-4D97-AF65-F5344CB8AC3E}">
        <p14:creationId xmlns:p14="http://schemas.microsoft.com/office/powerpoint/2010/main" val="701616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1178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support layer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32874" y="1153919"/>
            <a:ext cx="21932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제공 서비스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27237" y="1651181"/>
            <a:ext cx="916283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업무를 배치의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ItemWriter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사용한다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 배치에서 제공하는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Item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Adapter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설정만으로도 기존 업무를 손쉽게 사용 할 수 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제공하는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Adapter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ItemReaderAdapter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PropertyExtractingDelegatingItemWriter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사용하여 예제를 제공한다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496" y="2276872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488" y="2513285"/>
            <a:ext cx="5976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org.springframework.batch.item.adapter.ItemReaderAdapter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targetObject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ref=“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delegateObject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targetMethod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value=“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27237" y="3370581"/>
            <a:ext cx="59939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org.springframework.batch.item.adapter.PropertyExtractingDelegatingWriter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targetObject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ref=“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delegateObject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targetMethod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value=“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ProcessPerson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fieldUsedAsTargetMethodArguments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&lt;list&gt;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&lt;value&gt;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firstName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&lt;/value&gt;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&lt;value&gt;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address.city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&lt;/value&gt;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&lt;/list&gt;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44488" y="5863536"/>
            <a:ext cx="68407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delegateObject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egovframework.brte.sample.common.domain.person.PersonService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” /&gt;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551232" y="2477202"/>
            <a:ext cx="335476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PersonService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atinLnBrk="1"/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private static final int GENERATION=10;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private int generationCount=0;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....... 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//reader    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Person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getData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(){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if(generationCounter &gt;= GENERATION){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return null;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......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Person person=new Person();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.....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generatorCount++;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//writer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void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processPerson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(String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String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city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    processorCount ++;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 }</a:t>
            </a:r>
          </a:p>
          <a:p>
            <a:pPr latinLnBrk="1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H="1">
            <a:off x="1424608" y="2852936"/>
            <a:ext cx="1872208" cy="3010600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flipV="1">
            <a:off x="5961112" y="2636912"/>
            <a:ext cx="1584176" cy="331236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3296816" y="2996952"/>
            <a:ext cx="4392488" cy="432048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1" name="직선 화살표 연결선 20"/>
          <p:cNvCxnSpPr/>
          <p:nvPr/>
        </p:nvCxnSpPr>
        <p:spPr bwMode="auto">
          <a:xfrm>
            <a:off x="3800873" y="3933056"/>
            <a:ext cx="3960439" cy="86409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/>
          <p:cNvCxnSpPr/>
          <p:nvPr/>
        </p:nvCxnSpPr>
        <p:spPr bwMode="auto">
          <a:xfrm>
            <a:off x="2144688" y="4653136"/>
            <a:ext cx="6840760" cy="144016"/>
          </a:xfrm>
          <a:prstGeom prst="straightConnector1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6506381" y="2259204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구현예제 일부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2033" y="1367190"/>
            <a:ext cx="289277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1.4.2.1.8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업무 재사용</a:t>
            </a:r>
          </a:p>
        </p:txBody>
      </p:sp>
    </p:spTree>
    <p:extLst>
      <p:ext uri="{BB962C8B-B14F-4D97-AF65-F5344CB8AC3E}">
        <p14:creationId xmlns:p14="http://schemas.microsoft.com/office/powerpoint/2010/main" val="892908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18309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1.4.3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설계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039720"/>
              </p:ext>
            </p:extLst>
          </p:nvPr>
        </p:nvGraphicFramePr>
        <p:xfrm>
          <a:off x="487893" y="2205608"/>
          <a:ext cx="885759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563">
                  <a:extLst>
                    <a:ext uri="{9D8B030D-6E8A-4147-A177-3AD203B41FA5}">
                      <a16:colId xmlns:a16="http://schemas.microsoft.com/office/drawing/2014/main" val="2843539414"/>
                    </a:ext>
                  </a:extLst>
                </a:gridCol>
                <a:gridCol w="2080340">
                  <a:extLst>
                    <a:ext uri="{9D8B030D-6E8A-4147-A177-3AD203B41FA5}">
                      <a16:colId xmlns:a16="http://schemas.microsoft.com/office/drawing/2014/main" val="512899174"/>
                    </a:ext>
                  </a:extLst>
                </a:gridCol>
                <a:gridCol w="645623">
                  <a:extLst>
                    <a:ext uri="{9D8B030D-6E8A-4147-A177-3AD203B41FA5}">
                      <a16:colId xmlns:a16="http://schemas.microsoft.com/office/drawing/2014/main" val="623863786"/>
                    </a:ext>
                  </a:extLst>
                </a:gridCol>
                <a:gridCol w="717359">
                  <a:extLst>
                    <a:ext uri="{9D8B030D-6E8A-4147-A177-3AD203B41FA5}">
                      <a16:colId xmlns:a16="http://schemas.microsoft.com/office/drawing/2014/main" val="4062669459"/>
                    </a:ext>
                  </a:extLst>
                </a:gridCol>
                <a:gridCol w="860830">
                  <a:extLst>
                    <a:ext uri="{9D8B030D-6E8A-4147-A177-3AD203B41FA5}">
                      <a16:colId xmlns:a16="http://schemas.microsoft.com/office/drawing/2014/main" val="1432832397"/>
                    </a:ext>
                  </a:extLst>
                </a:gridCol>
                <a:gridCol w="3332880">
                  <a:extLst>
                    <a:ext uri="{9D8B030D-6E8A-4147-A177-3AD203B41FA5}">
                      <a16:colId xmlns:a16="http://schemas.microsoft.com/office/drawing/2014/main" val="1110032263"/>
                    </a:ext>
                  </a:extLst>
                </a:gridCol>
              </a:tblGrid>
              <a:tr h="213360">
                <a:tc rowSpan="5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표준 제공 서비스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다중 트랜젝션 처리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Wingdings" panose="05000000000000000000" pitchFamily="2" charset="2"/>
                        <a:buChar char="§"/>
                        <a:tabLst>
                          <a:tab pos="85725" algn="l"/>
                        </a:tabLst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다중 </a:t>
                      </a:r>
                      <a:r>
                        <a:rPr lang="en-US" altLang="ko-KR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 처리 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07829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대용량 배치 처리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ko-KR" altLang="en-US" sz="11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대용량 배치 처리 설계</a:t>
                      </a:r>
                      <a:endParaRPr lang="en-US" altLang="ko-KR" sz="11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153458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실패</a:t>
                      </a:r>
                      <a:r>
                        <a:rPr lang="en-US" altLang="ko-KR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복구 전략 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처리 실패시 복구 전략 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14483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연계 공통 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외부 연계 공통 설계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402647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설계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endParaRPr lang="ko-KR" altLang="en-US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</a:t>
                      </a:r>
                      <a:r>
                        <a:rPr lang="en-US" altLang="ko-KR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Decider </a:t>
                      </a: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 설계</a:t>
                      </a:r>
                      <a:endParaRPr lang="en-US" altLang="ko-KR" sz="11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2954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75846"/>
              </p:ext>
            </p:extLst>
          </p:nvPr>
        </p:nvGraphicFramePr>
        <p:xfrm>
          <a:off x="487893" y="1611248"/>
          <a:ext cx="8857595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707">
                  <a:extLst>
                    <a:ext uri="{9D8B030D-6E8A-4147-A177-3AD203B41FA5}">
                      <a16:colId xmlns:a16="http://schemas.microsoft.com/office/drawing/2014/main" val="1825462938"/>
                    </a:ext>
                  </a:extLst>
                </a:gridCol>
                <a:gridCol w="2078931">
                  <a:extLst>
                    <a:ext uri="{9D8B030D-6E8A-4147-A177-3AD203B41FA5}">
                      <a16:colId xmlns:a16="http://schemas.microsoft.com/office/drawing/2014/main" val="2354115442"/>
                    </a:ext>
                  </a:extLst>
                </a:gridCol>
                <a:gridCol w="640892">
                  <a:extLst>
                    <a:ext uri="{9D8B030D-6E8A-4147-A177-3AD203B41FA5}">
                      <a16:colId xmlns:a16="http://schemas.microsoft.com/office/drawing/2014/main" val="3337557576"/>
                    </a:ext>
                  </a:extLst>
                </a:gridCol>
                <a:gridCol w="712103">
                  <a:extLst>
                    <a:ext uri="{9D8B030D-6E8A-4147-A177-3AD203B41FA5}">
                      <a16:colId xmlns:a16="http://schemas.microsoft.com/office/drawing/2014/main" val="4058872819"/>
                    </a:ext>
                  </a:extLst>
                </a:gridCol>
                <a:gridCol w="888554">
                  <a:extLst>
                    <a:ext uri="{9D8B030D-6E8A-4147-A177-3AD203B41FA5}">
                      <a16:colId xmlns:a16="http://schemas.microsoft.com/office/drawing/2014/main" val="566125796"/>
                    </a:ext>
                  </a:extLst>
                </a:gridCol>
                <a:gridCol w="3312408">
                  <a:extLst>
                    <a:ext uri="{9D8B030D-6E8A-4147-A177-3AD203B41FA5}">
                      <a16:colId xmlns:a16="http://schemas.microsoft.com/office/drawing/2014/main" val="222974570"/>
                    </a:ext>
                  </a:extLst>
                </a:gridCol>
              </a:tblGrid>
              <a:tr h="1435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518476"/>
                  </a:ext>
                </a:extLst>
              </a:tr>
              <a:tr h="1857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기능유지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커스터</a:t>
                      </a:r>
                      <a:endParaRPr lang="en-US" altLang="ko-KR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마이징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상용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</a:p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대처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12109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344488" y="1124744"/>
            <a:ext cx="2071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lvl="4" indent="-85725" eaLnBrk="1" hangingPunct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11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공통 표준 설계 서비스</a:t>
            </a:r>
          </a:p>
        </p:txBody>
      </p:sp>
    </p:spTree>
    <p:extLst>
      <p:ext uri="{BB962C8B-B14F-4D97-AF65-F5344CB8AC3E}">
        <p14:creationId xmlns:p14="http://schemas.microsoft.com/office/powerpoint/2010/main" val="3001125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6053" y="836712"/>
            <a:ext cx="2329484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1.4.4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다중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26091" y="2025925"/>
            <a:ext cx="2520280" cy="42833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anchor="ctr">
            <a:noAutofit/>
          </a:bodyPr>
          <a:lstStyle/>
          <a:p>
            <a:pPr marL="85725" indent="-85725" fontAlgn="auto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다중 데이터베이스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할 수 있는 구조로 설계한다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85725" indent="-85725" fontAlgn="auto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fontAlgn="auto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수동 배치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commit, rollback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가능하도록 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46602" y="1700808"/>
            <a:ext cx="6259824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Muti Transaction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구성도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826091" y="1708972"/>
            <a:ext cx="2520281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 명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072680" y="2113169"/>
            <a:ext cx="1152791" cy="7810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자기 디스크 11"/>
          <p:cNvSpPr/>
          <p:nvPr/>
        </p:nvSpPr>
        <p:spPr>
          <a:xfrm>
            <a:off x="519115" y="3902702"/>
            <a:ext cx="866775" cy="732706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DB 1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1724027" y="3902701"/>
            <a:ext cx="866775" cy="732708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DB 2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순서도: 자기 디스크 13"/>
          <p:cNvSpPr/>
          <p:nvPr/>
        </p:nvSpPr>
        <p:spPr>
          <a:xfrm>
            <a:off x="2928939" y="3902701"/>
            <a:ext cx="866775" cy="732708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DB 3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순서도: 자기 디스크 14"/>
          <p:cNvSpPr/>
          <p:nvPr/>
        </p:nvSpPr>
        <p:spPr>
          <a:xfrm>
            <a:off x="4086225" y="3902699"/>
            <a:ext cx="866775" cy="732709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DB 4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순서도: 자기 디스크 15"/>
          <p:cNvSpPr/>
          <p:nvPr/>
        </p:nvSpPr>
        <p:spPr>
          <a:xfrm>
            <a:off x="3932988" y="2131949"/>
            <a:ext cx="866775" cy="743564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COMDB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>
            <a:stCxn id="11" idx="2"/>
            <a:endCxn id="12" idx="1"/>
          </p:cNvCxnSpPr>
          <p:nvPr/>
        </p:nvCxnSpPr>
        <p:spPr>
          <a:xfrm flipH="1">
            <a:off x="952503" y="2894220"/>
            <a:ext cx="1696573" cy="1008482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2"/>
            <a:endCxn id="13" idx="1"/>
          </p:cNvCxnSpPr>
          <p:nvPr/>
        </p:nvCxnSpPr>
        <p:spPr>
          <a:xfrm flipH="1">
            <a:off x="2157415" y="2894220"/>
            <a:ext cx="491661" cy="100848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  <a:endCxn id="14" idx="1"/>
          </p:cNvCxnSpPr>
          <p:nvPr/>
        </p:nvCxnSpPr>
        <p:spPr>
          <a:xfrm>
            <a:off x="2649076" y="2894220"/>
            <a:ext cx="713251" cy="100848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2"/>
            <a:endCxn id="15" idx="1"/>
          </p:cNvCxnSpPr>
          <p:nvPr/>
        </p:nvCxnSpPr>
        <p:spPr>
          <a:xfrm>
            <a:off x="2649076" y="2894220"/>
            <a:ext cx="1870537" cy="100847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1" idx="3"/>
            <a:endCxn id="16" idx="2"/>
          </p:cNvCxnSpPr>
          <p:nvPr/>
        </p:nvCxnSpPr>
        <p:spPr>
          <a:xfrm>
            <a:off x="3225471" y="2503695"/>
            <a:ext cx="707517" cy="36"/>
          </a:xfrm>
          <a:prstGeom prst="bentConnector3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46174" y="3068960"/>
            <a:ext cx="221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JTA Transaction Manager</a:t>
            </a:r>
          </a:p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XA(Atomikos)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19115" y="4735151"/>
            <a:ext cx="4433885" cy="398055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25008" y="4792403"/>
            <a:ext cx="98616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All Commit!</a:t>
            </a:r>
            <a:endParaRPr lang="ko-KR" altLang="en-US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519118" y="5294516"/>
            <a:ext cx="2409822" cy="37823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폭발 1 28"/>
          <p:cNvSpPr/>
          <p:nvPr/>
        </p:nvSpPr>
        <p:spPr>
          <a:xfrm>
            <a:off x="2909888" y="5099892"/>
            <a:ext cx="1438275" cy="77152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Error!!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26029" y="5135357"/>
            <a:ext cx="1664272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처리 완료된 다른 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</a:p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All Rollback !</a:t>
            </a:r>
          </a:p>
          <a:p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강제 </a:t>
            </a:r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COMMIT </a:t>
            </a:r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데이터는 </a:t>
            </a:r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ROLLBACK </a:t>
            </a:r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안됨</a:t>
            </a:r>
          </a:p>
        </p:txBody>
      </p:sp>
      <p:sp>
        <p:nvSpPr>
          <p:cNvPr id="31" name="폭발 1 30"/>
          <p:cNvSpPr/>
          <p:nvPr/>
        </p:nvSpPr>
        <p:spPr>
          <a:xfrm>
            <a:off x="3851845" y="5583434"/>
            <a:ext cx="1438275" cy="77152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Error!!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오른쪽 화살표 31"/>
          <p:cNvSpPr/>
          <p:nvPr/>
        </p:nvSpPr>
        <p:spPr>
          <a:xfrm>
            <a:off x="545654" y="5755492"/>
            <a:ext cx="3365229" cy="378236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463590" y="1994553"/>
            <a:ext cx="6242836" cy="43147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71581" y="1221407"/>
            <a:ext cx="91628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다중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접속을 위하여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JTA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XA(Atomikos)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구성을 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8480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24383" y="935142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.4.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대용량 배치 처리</a:t>
            </a:r>
          </a:p>
        </p:txBody>
      </p:sp>
      <p:sp>
        <p:nvSpPr>
          <p:cNvPr id="36" name="직사각형 35"/>
          <p:cNvSpPr/>
          <p:nvPr/>
        </p:nvSpPr>
        <p:spPr bwMode="auto">
          <a:xfrm>
            <a:off x="918680" y="1681042"/>
            <a:ext cx="892283" cy="34964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3296816" y="1528625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3178290" y="1455752"/>
            <a:ext cx="1102730" cy="135886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1618622" y="2087030"/>
            <a:ext cx="892283" cy="349647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3296816" y="1855866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chunk2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3296816" y="2182822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chunk3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3296816" y="2493071"/>
            <a:ext cx="984204" cy="2543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chunk4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구부러진 연결선 42"/>
          <p:cNvCxnSpPr>
            <a:stCxn id="36" idx="3"/>
            <a:endCxn id="39" idx="0"/>
          </p:cNvCxnSpPr>
          <p:nvPr/>
        </p:nvCxnSpPr>
        <p:spPr bwMode="auto">
          <a:xfrm>
            <a:off x="1810963" y="1855866"/>
            <a:ext cx="253801" cy="231164"/>
          </a:xfrm>
          <a:prstGeom prst="curvedConnector2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구부러진 연결선 43"/>
          <p:cNvCxnSpPr>
            <a:stCxn id="39" idx="3"/>
            <a:endCxn id="37" idx="1"/>
          </p:cNvCxnSpPr>
          <p:nvPr/>
        </p:nvCxnSpPr>
        <p:spPr bwMode="auto">
          <a:xfrm flipV="1">
            <a:off x="2510905" y="1655809"/>
            <a:ext cx="785911" cy="606045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구부러진 연결선 44"/>
          <p:cNvCxnSpPr>
            <a:stCxn id="39" idx="3"/>
            <a:endCxn id="40" idx="1"/>
          </p:cNvCxnSpPr>
          <p:nvPr/>
        </p:nvCxnSpPr>
        <p:spPr bwMode="auto">
          <a:xfrm flipV="1">
            <a:off x="2510905" y="1983050"/>
            <a:ext cx="785911" cy="278804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구부러진 연결선 45"/>
          <p:cNvCxnSpPr>
            <a:stCxn id="39" idx="3"/>
            <a:endCxn id="41" idx="1"/>
          </p:cNvCxnSpPr>
          <p:nvPr/>
        </p:nvCxnSpPr>
        <p:spPr bwMode="auto">
          <a:xfrm>
            <a:off x="2510905" y="2261854"/>
            <a:ext cx="785911" cy="48152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구부러진 연결선 46"/>
          <p:cNvCxnSpPr>
            <a:stCxn id="39" idx="3"/>
            <a:endCxn id="42" idx="1"/>
          </p:cNvCxnSpPr>
          <p:nvPr/>
        </p:nvCxnSpPr>
        <p:spPr bwMode="auto">
          <a:xfrm>
            <a:off x="2510905" y="2261854"/>
            <a:ext cx="785911" cy="358401"/>
          </a:xfrm>
          <a:prstGeom prst="curvedConnector3">
            <a:avLst>
              <a:gd name="adj1" fmla="val 50000"/>
            </a:avLst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순서도: 자기 디스크 47"/>
          <p:cNvSpPr/>
          <p:nvPr/>
        </p:nvSpPr>
        <p:spPr bwMode="auto">
          <a:xfrm>
            <a:off x="4860643" y="1868720"/>
            <a:ext cx="792088" cy="504056"/>
          </a:xfrm>
          <a:prstGeom prst="flowChartMagneticDisk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구부러진 연결선 48"/>
          <p:cNvCxnSpPr>
            <a:stCxn id="41" idx="3"/>
            <a:endCxn id="48" idx="2"/>
          </p:cNvCxnSpPr>
          <p:nvPr/>
        </p:nvCxnSpPr>
        <p:spPr bwMode="auto">
          <a:xfrm flipV="1">
            <a:off x="4281020" y="2120748"/>
            <a:ext cx="579623" cy="189258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구부러진 연결선 49"/>
          <p:cNvCxnSpPr>
            <a:stCxn id="37" idx="3"/>
            <a:endCxn id="48" idx="2"/>
          </p:cNvCxnSpPr>
          <p:nvPr/>
        </p:nvCxnSpPr>
        <p:spPr bwMode="auto">
          <a:xfrm>
            <a:off x="4281020" y="1655809"/>
            <a:ext cx="579623" cy="464939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구부러진 연결선 50"/>
          <p:cNvCxnSpPr>
            <a:stCxn id="40" idx="3"/>
            <a:endCxn id="48" idx="2"/>
          </p:cNvCxnSpPr>
          <p:nvPr/>
        </p:nvCxnSpPr>
        <p:spPr bwMode="auto">
          <a:xfrm>
            <a:off x="4281020" y="1983050"/>
            <a:ext cx="579623" cy="137698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구부러진 연결선 51"/>
          <p:cNvCxnSpPr>
            <a:stCxn id="42" idx="3"/>
            <a:endCxn id="48" idx="2"/>
          </p:cNvCxnSpPr>
          <p:nvPr/>
        </p:nvCxnSpPr>
        <p:spPr bwMode="auto">
          <a:xfrm flipV="1">
            <a:off x="4281020" y="2120748"/>
            <a:ext cx="579623" cy="499507"/>
          </a:xfrm>
          <a:prstGeom prst="curvedConnector3">
            <a:avLst/>
          </a:prstGeom>
          <a:noFill/>
          <a:ln w="158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직사각형 52"/>
          <p:cNvSpPr/>
          <p:nvPr/>
        </p:nvSpPr>
        <p:spPr>
          <a:xfrm>
            <a:off x="415925" y="1159438"/>
            <a:ext cx="5977235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Multi Thread </a:t>
            </a:r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 개념도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407352" y="2889068"/>
            <a:ext cx="6025173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Parallel </a:t>
            </a:r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 개념도</a:t>
            </a: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2648744" y="3405619"/>
            <a:ext cx="1113848" cy="28620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2648744" y="3771197"/>
            <a:ext cx="1113848" cy="29825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step2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2723028" y="4495931"/>
            <a:ext cx="1039564" cy="2440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step3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4410664" y="3926017"/>
            <a:ext cx="1060128" cy="2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end.step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2510904" y="3328888"/>
            <a:ext cx="1323695" cy="812570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2510904" y="4206091"/>
            <a:ext cx="1323696" cy="590087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398993" y="3119291"/>
            <a:ext cx="7538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flow 1</a:t>
            </a:r>
            <a:endParaRPr lang="ko-KR" altLang="en-US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34996" y="4213140"/>
            <a:ext cx="7538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flow 2</a:t>
            </a:r>
            <a:endParaRPr lang="ko-KR" altLang="en-US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꺾인 연결선 62"/>
          <p:cNvCxnSpPr>
            <a:stCxn id="59" idx="3"/>
            <a:endCxn id="58" idx="1"/>
          </p:cNvCxnSpPr>
          <p:nvPr/>
        </p:nvCxnSpPr>
        <p:spPr bwMode="auto">
          <a:xfrm>
            <a:off x="3834599" y="3735173"/>
            <a:ext cx="576065" cy="33440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꺾인 연결선 63"/>
          <p:cNvCxnSpPr>
            <a:stCxn id="60" idx="3"/>
            <a:endCxn id="58" idx="1"/>
          </p:cNvCxnSpPr>
          <p:nvPr/>
        </p:nvCxnSpPr>
        <p:spPr bwMode="auto">
          <a:xfrm flipV="1">
            <a:off x="3834600" y="4069579"/>
            <a:ext cx="576064" cy="431556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모서리가 둥근 직사각형 64"/>
          <p:cNvSpPr/>
          <p:nvPr/>
        </p:nvSpPr>
        <p:spPr bwMode="auto">
          <a:xfrm>
            <a:off x="671652" y="3899508"/>
            <a:ext cx="1060128" cy="28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start.step</a:t>
            </a:r>
            <a:endParaRPr kumimoji="1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6" name="꺾인 연결선 65"/>
          <p:cNvCxnSpPr>
            <a:stCxn id="65" idx="3"/>
            <a:endCxn id="59" idx="1"/>
          </p:cNvCxnSpPr>
          <p:nvPr/>
        </p:nvCxnSpPr>
        <p:spPr bwMode="auto">
          <a:xfrm flipV="1">
            <a:off x="1731780" y="3735173"/>
            <a:ext cx="779124" cy="307897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꺾인 연결선 66"/>
          <p:cNvCxnSpPr>
            <a:stCxn id="65" idx="3"/>
          </p:cNvCxnSpPr>
          <p:nvPr/>
        </p:nvCxnSpPr>
        <p:spPr bwMode="auto">
          <a:xfrm>
            <a:off x="1731780" y="4043070"/>
            <a:ext cx="779124" cy="458065"/>
          </a:xfrm>
          <a:prstGeom prst="bentConnector3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직사각형 67"/>
          <p:cNvSpPr/>
          <p:nvPr/>
        </p:nvSpPr>
        <p:spPr>
          <a:xfrm>
            <a:off x="382411" y="4888470"/>
            <a:ext cx="6010748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Partiton </a:t>
            </a:r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방식 개념도</a:t>
            </a:r>
          </a:p>
        </p:txBody>
      </p:sp>
      <p:sp>
        <p:nvSpPr>
          <p:cNvPr id="69" name="직사각형 68"/>
          <p:cNvSpPr/>
          <p:nvPr/>
        </p:nvSpPr>
        <p:spPr bwMode="auto">
          <a:xfrm>
            <a:off x="1064568" y="5366694"/>
            <a:ext cx="978284" cy="103869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1136601" y="5513289"/>
            <a:ext cx="772924" cy="1885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kumimoji="1" lang="ko-KR" altLang="en-US" sz="8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1128074" y="5800545"/>
            <a:ext cx="764497" cy="17482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146159" y="5340227"/>
            <a:ext cx="75380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8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sz="8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2765176" y="5321583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2765176" y="5598200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765176" y="5881774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 bwMode="auto">
          <a:xfrm>
            <a:off x="2765176" y="6160662"/>
            <a:ext cx="936104" cy="24472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Slave</a:t>
            </a: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stCxn id="71" idx="3"/>
            <a:endCxn id="73" idx="1"/>
          </p:cNvCxnSpPr>
          <p:nvPr/>
        </p:nvCxnSpPr>
        <p:spPr bwMode="auto">
          <a:xfrm flipV="1">
            <a:off x="1892571" y="5443947"/>
            <a:ext cx="872605" cy="44401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직선 화살표 연결선 77"/>
          <p:cNvCxnSpPr>
            <a:stCxn id="71" idx="3"/>
            <a:endCxn id="74" idx="1"/>
          </p:cNvCxnSpPr>
          <p:nvPr/>
        </p:nvCxnSpPr>
        <p:spPr bwMode="auto">
          <a:xfrm flipV="1">
            <a:off x="1892571" y="5720564"/>
            <a:ext cx="872605" cy="167393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>
            <a:stCxn id="71" idx="3"/>
            <a:endCxn id="75" idx="1"/>
          </p:cNvCxnSpPr>
          <p:nvPr/>
        </p:nvCxnSpPr>
        <p:spPr bwMode="auto">
          <a:xfrm>
            <a:off x="1892571" y="5887957"/>
            <a:ext cx="872605" cy="11618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/>
          <p:cNvCxnSpPr>
            <a:stCxn id="71" idx="3"/>
            <a:endCxn id="76" idx="1"/>
          </p:cNvCxnSpPr>
          <p:nvPr/>
        </p:nvCxnSpPr>
        <p:spPr bwMode="auto">
          <a:xfrm>
            <a:off x="1892571" y="5887957"/>
            <a:ext cx="872605" cy="395069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직사각형 80"/>
          <p:cNvSpPr/>
          <p:nvPr/>
        </p:nvSpPr>
        <p:spPr bwMode="auto">
          <a:xfrm>
            <a:off x="2646378" y="5259915"/>
            <a:ext cx="1135353" cy="1216758"/>
          </a:xfrm>
          <a:prstGeom prst="rect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127043" y="6072147"/>
            <a:ext cx="772924" cy="1885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kumimoji="1" lang="ko-KR" altLang="en-US" sz="8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537176" y="1175854"/>
            <a:ext cx="2952899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536495" y="2907931"/>
            <a:ext cx="2952899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537176" y="4888470"/>
            <a:ext cx="2952899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415926" y="1437464"/>
            <a:ext cx="5977234" cy="14024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415925" y="3184197"/>
            <a:ext cx="5977234" cy="16575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15925" y="5175344"/>
            <a:ext cx="5977234" cy="13586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536494" y="1432839"/>
            <a:ext cx="2952899" cy="1452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여러 개의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Thread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처리하는 형태이다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가장 단순한 병렬처리로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구성 요소 중 속성에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TaskExecutor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추가하여 구현 필요하다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Multi-thread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원하는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tasklet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 비동기 설정 필요하다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45395" y="3225444"/>
            <a:ext cx="2952899" cy="1616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병렬화가 필요한 부분에 따라 영역을 나눈 후 각 단계별로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을 할당하여 하나의 프로세스에서 병렬처리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atinLnBrk="1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각 작업 분할은 최종 종료 상태로 통합되기 전에 모두 완료하도록 구성해야 한다</a:t>
            </a: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 latinLnBrk="1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분리된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flow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들이 모두 완료되어야만 다음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진행 가능하다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517307" y="5195968"/>
            <a:ext cx="2952899" cy="1280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작업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하나에 처리 업무를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master, slave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나누어 여러 업무를 동시에 처리할 수 있도록 구성된 방식이다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멀티 쓰레드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throttle-limit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속성과 유사하게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grid-size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가 있어서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의 요청이 포화 상태가 되는 것을 방지한다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92921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24383" y="980728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.4.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실패/복구 전략 설계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86189" y="1206277"/>
            <a:ext cx="912638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4">
              <a:lnSpc>
                <a:spcPct val="150000"/>
              </a:lnSpc>
            </a:pPr>
            <a:r>
              <a:rPr lang="ko-KR" altLang="en-US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수행 중 예외 발생으로 중지해야 될 경우</a:t>
            </a:r>
            <a:r>
              <a:rPr lang="en-US" altLang="ko-KR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Retry, Skip </a:t>
            </a:r>
            <a:r>
              <a:rPr lang="ko-KR" altLang="en-US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할지 여부를 결정해야 된다</a:t>
            </a:r>
            <a:r>
              <a:rPr lang="en-US" altLang="ko-KR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b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대용량 데이터 처리</a:t>
            </a:r>
            <a:r>
              <a:rPr lang="en-US" altLang="ko-KR" sz="1100" b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b="1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심플한 배치 처리</a:t>
            </a:r>
            <a:r>
              <a:rPr lang="ko-KR" altLang="en-US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따라 </a:t>
            </a:r>
            <a:r>
              <a:rPr lang="en-US" altLang="ko-KR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Skip, Retry </a:t>
            </a:r>
            <a:r>
              <a:rPr lang="ko-KR" altLang="en-US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정책이 달라질 수 있다</a:t>
            </a:r>
            <a:r>
              <a:rPr lang="en-US" altLang="ko-KR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아래 그림은 배치수행 정책수립 절차를 </a:t>
            </a:r>
            <a:r>
              <a:rPr lang="en-US" altLang="ko-KR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Job, Step,Chunk</a:t>
            </a:r>
            <a:r>
              <a:rPr lang="ko-KR" altLang="en-US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별로 요약한 내용이다</a:t>
            </a:r>
            <a:r>
              <a:rPr lang="en-US" altLang="ko-KR" sz="1100" bmk="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100" dirty="0" bmk=""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632520" y="3242246"/>
            <a:ext cx="4721687" cy="21602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3228" y="3212976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941316" y="3550022"/>
            <a:ext cx="3867668" cy="1732277"/>
          </a:xfrm>
          <a:prstGeom prst="round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58415" y="3541354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 bwMode="auto">
          <a:xfrm>
            <a:off x="1306782" y="3890319"/>
            <a:ext cx="2923180" cy="12723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80592" y="3890318"/>
            <a:ext cx="6110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1651991" y="4277785"/>
            <a:ext cx="509810" cy="789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2507010" y="4264712"/>
            <a:ext cx="509810" cy="789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3339649" y="4262502"/>
            <a:ext cx="509810" cy="78969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657054" y="4273218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Read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87928" y="457502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447960" y="4273395"/>
            <a:ext cx="692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540553" y="4576851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</a:p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Retry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353186" y="4273218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Write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355066" y="4576851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</a:t>
            </a:r>
          </a:p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Retry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9" name="구부러진 연결선 108"/>
          <p:cNvCxnSpPr>
            <a:endCxn id="110" idx="2"/>
          </p:cNvCxnSpPr>
          <p:nvPr/>
        </p:nvCxnSpPr>
        <p:spPr bwMode="auto">
          <a:xfrm flipV="1">
            <a:off x="4229962" y="4872008"/>
            <a:ext cx="254986" cy="98431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4160912" y="4610398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Repeat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" name="구부러진 연결선 110"/>
          <p:cNvCxnSpPr>
            <a:stCxn id="110" idx="0"/>
            <a:endCxn id="98" idx="3"/>
          </p:cNvCxnSpPr>
          <p:nvPr/>
        </p:nvCxnSpPr>
        <p:spPr bwMode="auto">
          <a:xfrm rot="16200000" flipV="1">
            <a:off x="4315493" y="4440943"/>
            <a:ext cx="83924" cy="254986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구부러진 연결선 111"/>
          <p:cNvCxnSpPr>
            <a:endCxn id="113" idx="2"/>
          </p:cNvCxnSpPr>
          <p:nvPr/>
        </p:nvCxnSpPr>
        <p:spPr bwMode="auto">
          <a:xfrm flipV="1">
            <a:off x="4808984" y="4969046"/>
            <a:ext cx="263051" cy="98431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4739934" y="4707436"/>
            <a:ext cx="664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Repeat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4" name="구부러진 연결선 113"/>
          <p:cNvCxnSpPr>
            <a:stCxn id="113" idx="0"/>
          </p:cNvCxnSpPr>
          <p:nvPr/>
        </p:nvCxnSpPr>
        <p:spPr bwMode="auto">
          <a:xfrm rot="16200000" flipV="1">
            <a:off x="4902739" y="4538140"/>
            <a:ext cx="75542" cy="263050"/>
          </a:xfrm>
          <a:prstGeom prst="curved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34659" y="1998365"/>
            <a:ext cx="4994403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Skip,Retry,Repeat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처리계층 개념도 </a:t>
            </a:r>
          </a:p>
        </p:txBody>
      </p:sp>
      <p:sp>
        <p:nvSpPr>
          <p:cNvPr id="116" name="직사각형 115"/>
          <p:cNvSpPr/>
          <p:nvPr/>
        </p:nvSpPr>
        <p:spPr bwMode="auto">
          <a:xfrm>
            <a:off x="534660" y="2242182"/>
            <a:ext cx="4994403" cy="400293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/>
          <p:cNvSpPr/>
          <p:nvPr/>
        </p:nvSpPr>
        <p:spPr bwMode="auto">
          <a:xfrm>
            <a:off x="7005228" y="4045865"/>
            <a:ext cx="1283273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Repeat </a:t>
            </a:r>
            <a:r>
              <a:rPr lang="ko-KR" altLang="en-US" sz="11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정책 수립</a:t>
            </a:r>
            <a:endParaRPr kumimoji="1" lang="ko-KR" altLang="en-US" sz="11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7959958" y="5769260"/>
            <a:ext cx="126542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4) Decider </a:t>
            </a:r>
            <a:r>
              <a:rPr kumimoji="1" lang="ko-KR" altLang="en-US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수립</a:t>
            </a:r>
            <a:r>
              <a:rPr kumimoji="1" lang="en-US" altLang="ko-KR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분기</a:t>
            </a:r>
            <a:r>
              <a:rPr kumimoji="1" lang="en-US" altLang="ko-KR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1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/>
          <p:cNvSpPr/>
          <p:nvPr/>
        </p:nvSpPr>
        <p:spPr bwMode="auto">
          <a:xfrm>
            <a:off x="7959958" y="4367964"/>
            <a:ext cx="126542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1) Step </a:t>
            </a:r>
            <a:r>
              <a:rPr lang="ko-KR" altLang="en-US" sz="11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결정</a:t>
            </a:r>
            <a:endParaRPr kumimoji="1" lang="ko-KR" altLang="en-US" sz="11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 bwMode="auto">
          <a:xfrm>
            <a:off x="7959959" y="5122798"/>
            <a:ext cx="1265421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2) Retry </a:t>
            </a:r>
            <a:r>
              <a:rPr lang="ko-KR" altLang="en-US" sz="11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전략 수립</a:t>
            </a:r>
            <a:endParaRPr kumimoji="1" lang="ko-KR" altLang="en-US" sz="11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 bwMode="auto">
          <a:xfrm>
            <a:off x="7959958" y="5449933"/>
            <a:ext cx="126542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3) Skip </a:t>
            </a:r>
            <a:r>
              <a:rPr lang="ko-KR" altLang="en-US" sz="11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전략 수립</a:t>
            </a:r>
            <a:endParaRPr kumimoji="1" lang="ko-KR" altLang="en-US" sz="11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2" name="꺾인 연결선 121"/>
          <p:cNvCxnSpPr>
            <a:stCxn id="117" idx="2"/>
            <a:endCxn id="119" idx="1"/>
          </p:cNvCxnSpPr>
          <p:nvPr/>
        </p:nvCxnSpPr>
        <p:spPr bwMode="auto">
          <a:xfrm rot="16200000" flipH="1">
            <a:off x="7696368" y="4212385"/>
            <a:ext cx="214087" cy="313093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꺾인 연결선 122"/>
          <p:cNvCxnSpPr>
            <a:stCxn id="117" idx="2"/>
            <a:endCxn id="120" idx="1"/>
          </p:cNvCxnSpPr>
          <p:nvPr/>
        </p:nvCxnSpPr>
        <p:spPr bwMode="auto">
          <a:xfrm rot="16200000" flipH="1">
            <a:off x="7318952" y="4589802"/>
            <a:ext cx="968921" cy="313094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꺾인 연결선 123"/>
          <p:cNvCxnSpPr>
            <a:stCxn id="117" idx="2"/>
            <a:endCxn id="121" idx="1"/>
          </p:cNvCxnSpPr>
          <p:nvPr/>
        </p:nvCxnSpPr>
        <p:spPr bwMode="auto">
          <a:xfrm rot="16200000" flipH="1">
            <a:off x="7155383" y="4753370"/>
            <a:ext cx="1296056" cy="313093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꺾인 연결선 124"/>
          <p:cNvCxnSpPr>
            <a:stCxn id="117" idx="2"/>
            <a:endCxn id="118" idx="1"/>
          </p:cNvCxnSpPr>
          <p:nvPr/>
        </p:nvCxnSpPr>
        <p:spPr bwMode="auto">
          <a:xfrm rot="16200000" flipH="1">
            <a:off x="6995720" y="4913033"/>
            <a:ext cx="1615383" cy="313093"/>
          </a:xfrm>
          <a:prstGeom prst="bentConnector2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601073" y="1988840"/>
            <a:ext cx="3889002" cy="2078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재수행 정책 수립절차</a:t>
            </a:r>
          </a:p>
        </p:txBody>
      </p:sp>
      <p:sp>
        <p:nvSpPr>
          <p:cNvPr id="127" name="직사각형 126"/>
          <p:cNvSpPr/>
          <p:nvPr/>
        </p:nvSpPr>
        <p:spPr bwMode="auto">
          <a:xfrm>
            <a:off x="5721955" y="3490972"/>
            <a:ext cx="1031245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/>
          <p:cNvSpPr/>
          <p:nvPr/>
        </p:nvSpPr>
        <p:spPr bwMode="auto">
          <a:xfrm>
            <a:off x="6877149" y="3056212"/>
            <a:ext cx="1031245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/>
          <p:cNvSpPr/>
          <p:nvPr/>
        </p:nvSpPr>
        <p:spPr bwMode="auto">
          <a:xfrm>
            <a:off x="5899886" y="3607963"/>
            <a:ext cx="1031245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6052286" y="3760363"/>
            <a:ext cx="1031245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1" name="꺾인 연결선 130"/>
          <p:cNvCxnSpPr>
            <a:stCxn id="128" idx="2"/>
            <a:endCxn id="129" idx="3"/>
          </p:cNvCxnSpPr>
          <p:nvPr/>
        </p:nvCxnSpPr>
        <p:spPr bwMode="auto">
          <a:xfrm rot="5400000">
            <a:off x="6940083" y="3263285"/>
            <a:ext cx="443739" cy="461641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꺾인 연결선 131"/>
          <p:cNvCxnSpPr>
            <a:stCxn id="130" idx="2"/>
            <a:endCxn id="117" idx="1"/>
          </p:cNvCxnSpPr>
          <p:nvPr/>
        </p:nvCxnSpPr>
        <p:spPr bwMode="auto">
          <a:xfrm rot="16200000" flipH="1">
            <a:off x="6697823" y="3846472"/>
            <a:ext cx="177490" cy="437319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직사각형 132"/>
          <p:cNvSpPr/>
          <p:nvPr/>
        </p:nvSpPr>
        <p:spPr bwMode="auto">
          <a:xfrm>
            <a:off x="5599698" y="2276872"/>
            <a:ext cx="3858304" cy="3968249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순서도: 추출 133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4713556" y="4293681"/>
            <a:ext cx="1816301" cy="185285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241032" y="3674294"/>
            <a:ext cx="353943" cy="15478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재수행 전략수립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7743933" y="2413560"/>
            <a:ext cx="1601555" cy="259356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대용량 처리 고려</a:t>
            </a:r>
            <a:endParaRPr kumimoji="1" lang="ko-KR" altLang="en-US" sz="11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5703802" y="2392693"/>
            <a:ext cx="1481446" cy="219780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단순 처리 고려</a:t>
            </a:r>
            <a:endParaRPr kumimoji="1" lang="ko-KR" altLang="en-US" sz="11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8" name="꺾인 연결선 137"/>
          <p:cNvCxnSpPr>
            <a:stCxn id="137" idx="2"/>
            <a:endCxn id="128" idx="1"/>
          </p:cNvCxnSpPr>
          <p:nvPr/>
        </p:nvCxnSpPr>
        <p:spPr bwMode="auto">
          <a:xfrm rot="16200000" flipH="1">
            <a:off x="6384962" y="2672036"/>
            <a:ext cx="551751" cy="432624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꺾인 연결선 138"/>
          <p:cNvCxnSpPr>
            <a:stCxn id="136" idx="2"/>
            <a:endCxn id="128" idx="3"/>
          </p:cNvCxnSpPr>
          <p:nvPr/>
        </p:nvCxnSpPr>
        <p:spPr bwMode="auto">
          <a:xfrm rot="5400000">
            <a:off x="7980899" y="2600412"/>
            <a:ext cx="491308" cy="636317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0" name="직사각형 139"/>
          <p:cNvSpPr/>
          <p:nvPr/>
        </p:nvSpPr>
        <p:spPr bwMode="auto">
          <a:xfrm>
            <a:off x="7977336" y="4617132"/>
            <a:ext cx="1433364" cy="4183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 전략 수립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commit,rollback</a:t>
            </a:r>
            <a:endParaRPr kumimoji="1" lang="ko-KR" altLang="en-US" sz="1100" b="1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139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81764" y="1268760"/>
            <a:ext cx="90513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외부 연계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(ESB/EAI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공통 처리 할 수 있는 클래스를 설계한다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78542" y="1660264"/>
            <a:ext cx="6346665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외부</a:t>
            </a: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연계</a:t>
            </a:r>
            <a:r>
              <a:rPr lang="en-US" altLang="ko-KR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클래스 논리 흐름도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6919975" y="1628800"/>
            <a:ext cx="2472115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 명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919975" y="1942267"/>
            <a:ext cx="2472115" cy="419097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92075" indent="-92075">
              <a:buFont typeface="Wingdings" panose="05000000000000000000" pitchFamily="2" charset="2"/>
              <a:buChar char="§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배치 프로세스에서 외부 연계를 위한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xml/json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및 기타 상용 솔루션에서 제공하는 모듈을 공통화 설계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ChannelAdapter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클래스는 상용 및 오픈소스 연동을 위한 공통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Adpater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추가 확장에 유연하게 대처 할 수 있도록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Java Adpater Pattern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설계를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92075" indent="-92075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ChannelSeviceProvider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제공하여 동기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처리를 할 수 있도록 설계를 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57" name="직사각형 56"/>
          <p:cNvSpPr/>
          <p:nvPr/>
        </p:nvSpPr>
        <p:spPr>
          <a:xfrm>
            <a:off x="2749533" y="2821468"/>
            <a:ext cx="1554038" cy="3544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ChannelAdapter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58" name="직사각형 57"/>
          <p:cNvSpPr/>
          <p:nvPr/>
        </p:nvSpPr>
        <p:spPr>
          <a:xfrm>
            <a:off x="1064568" y="2083089"/>
            <a:ext cx="1730581" cy="303961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IChannelService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54831" y="3738722"/>
            <a:ext cx="1898369" cy="3039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ChannelSeviceProvider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64568" y="2387050"/>
            <a:ext cx="1688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public Object send(..)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public Object receive(..)</a:t>
            </a:r>
          </a:p>
        </p:txBody>
      </p:sp>
      <p:cxnSp>
        <p:nvCxnSpPr>
          <p:cNvPr id="61" name="꺾인 연결선 60"/>
          <p:cNvCxnSpPr>
            <a:stCxn id="57" idx="0"/>
            <a:endCxn id="58" idx="3"/>
          </p:cNvCxnSpPr>
          <p:nvPr/>
        </p:nvCxnSpPr>
        <p:spPr>
          <a:xfrm rot="16200000" flipV="1">
            <a:off x="2867652" y="2162567"/>
            <a:ext cx="586398" cy="731403"/>
          </a:xfrm>
          <a:prstGeom prst="bentConnector2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9" idx="0"/>
            <a:endCxn id="57" idx="2"/>
          </p:cNvCxnSpPr>
          <p:nvPr/>
        </p:nvCxnSpPr>
        <p:spPr>
          <a:xfrm rot="16200000" flipV="1">
            <a:off x="4383900" y="2318606"/>
            <a:ext cx="562768" cy="22774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5173286" y="5277675"/>
            <a:ext cx="1559910" cy="6593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배치호출</a:t>
            </a:r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연계 호출</a:t>
            </a:r>
            <a:endParaRPr lang="en-US" altLang="ko-KR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레거시 호출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(EAI, ESB</a:t>
            </a:r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1187" y="3039713"/>
            <a:ext cx="1157154" cy="34596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</a:p>
        </p:txBody>
      </p:sp>
      <p:sp useBgFill="1">
        <p:nvSpPr>
          <p:cNvPr id="65" name="직사각형 64"/>
          <p:cNvSpPr/>
          <p:nvPr/>
        </p:nvSpPr>
        <p:spPr>
          <a:xfrm>
            <a:off x="2510151" y="4363144"/>
            <a:ext cx="148398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66" name="직사각형 65"/>
          <p:cNvSpPr/>
          <p:nvPr/>
        </p:nvSpPr>
        <p:spPr>
          <a:xfrm>
            <a:off x="2916094" y="4685660"/>
            <a:ext cx="1044049" cy="300496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꺾인 연결선 66"/>
          <p:cNvCxnSpPr>
            <a:stCxn id="64" idx="2"/>
            <a:endCxn id="73" idx="1"/>
          </p:cNvCxnSpPr>
          <p:nvPr/>
        </p:nvCxnSpPr>
        <p:spPr>
          <a:xfrm rot="16200000" flipH="1">
            <a:off x="1186328" y="3349113"/>
            <a:ext cx="409595" cy="482722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72" idx="3"/>
            <a:endCxn id="59" idx="1"/>
          </p:cNvCxnSpPr>
          <p:nvPr/>
        </p:nvCxnSpPr>
        <p:spPr>
          <a:xfrm flipV="1">
            <a:off x="4088904" y="3890703"/>
            <a:ext cx="765927" cy="14190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70" idx="2"/>
            <a:endCxn id="63" idx="0"/>
          </p:cNvCxnSpPr>
          <p:nvPr/>
        </p:nvCxnSpPr>
        <p:spPr>
          <a:xfrm rot="16200000" flipH="1">
            <a:off x="5489063" y="4813497"/>
            <a:ext cx="398028" cy="530327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652511" y="4110206"/>
            <a:ext cx="15408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public asyncSend(..)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public syncSend(..)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public asynReceive(..)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public syncReceive(..)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478543" y="1972548"/>
            <a:ext cx="6346665" cy="416069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819902" y="5030197"/>
            <a:ext cx="1269002" cy="5590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itemReader(..)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itemProcessor(..)</a:t>
            </a:r>
          </a:p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itemWriter(..)</a:t>
            </a:r>
          </a:p>
        </p:txBody>
      </p:sp>
      <p:sp useBgFill="1">
        <p:nvSpPr>
          <p:cNvPr id="73" name="직사각형 72"/>
          <p:cNvSpPr/>
          <p:nvPr/>
        </p:nvSpPr>
        <p:spPr>
          <a:xfrm>
            <a:off x="1632486" y="3645024"/>
            <a:ext cx="800234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4" name="꺾인 연결선 73"/>
          <p:cNvCxnSpPr>
            <a:stCxn id="73" idx="3"/>
            <a:endCxn id="75" idx="0"/>
          </p:cNvCxnSpPr>
          <p:nvPr/>
        </p:nvCxnSpPr>
        <p:spPr>
          <a:xfrm>
            <a:off x="2432720" y="3795272"/>
            <a:ext cx="825071" cy="24181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직사각형 74"/>
          <p:cNvSpPr/>
          <p:nvPr/>
        </p:nvSpPr>
        <p:spPr>
          <a:xfrm>
            <a:off x="2515798" y="4037088"/>
            <a:ext cx="148398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171068" y="2069903"/>
            <a:ext cx="1554038" cy="748034"/>
          </a:xfrm>
          <a:prstGeom prst="rect">
            <a:avLst/>
          </a:prstGeom>
          <a:pattFill prst="pct20">
            <a:fgClr>
              <a:srgbClr val="92D050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연계를 위한 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상용 모듈</a:t>
            </a:r>
          </a:p>
        </p:txBody>
      </p:sp>
      <p:cxnSp>
        <p:nvCxnSpPr>
          <p:cNvPr id="77" name="꺾인 연결선 76"/>
          <p:cNvCxnSpPr>
            <a:stCxn id="76" idx="2"/>
            <a:endCxn id="57" idx="3"/>
          </p:cNvCxnSpPr>
          <p:nvPr/>
        </p:nvCxnSpPr>
        <p:spPr>
          <a:xfrm rot="5400000">
            <a:off x="5035442" y="2086066"/>
            <a:ext cx="180774" cy="1644516"/>
          </a:xfrm>
          <a:prstGeom prst="bentConnector2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 bwMode="auto">
          <a:xfrm>
            <a:off x="617545" y="3565970"/>
            <a:ext cx="3686026" cy="2095278"/>
          </a:xfrm>
          <a:prstGeom prst="rect">
            <a:avLst/>
          </a:prstGeom>
          <a:noFill/>
          <a:ln w="1587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37274" y="539963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 영역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324383" y="980728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.4.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연계 공통 설계</a:t>
            </a:r>
          </a:p>
        </p:txBody>
      </p:sp>
    </p:spTree>
    <p:extLst>
      <p:ext uri="{BB962C8B-B14F-4D97-AF65-F5344CB8AC3E}">
        <p14:creationId xmlns:p14="http://schemas.microsoft.com/office/powerpoint/2010/main" val="1597712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2007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1.4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공통 표준 가이드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24383" y="980728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.4.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STEP 공통 처리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44488" y="1316668"/>
            <a:ext cx="91263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배치는 경우에 따라서 여러가지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케이스가 발생 할 수 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단순히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ExitStatus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처리가 가능하지만 많은 정보를 제공할 필요가 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이때에 다음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결정하기 위해서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JobExecutionDecider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이용할 수 있다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프레임워크에서는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JobExecutionDecider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상속받아 공통 구현을 함으로써 개발 편의성을 제공한다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51704" y="2178138"/>
            <a:ext cx="91263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MyDecider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JobExecutionDecider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FlowExecutionStatus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decide(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if(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someCodition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return “FAIL”;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}else if(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someCodition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return “CONTINUE”;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}else{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return “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}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 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6896" y="4050346"/>
            <a:ext cx="436008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deciderJob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&lt;step id=“step1” next=“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decision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&lt;decision id=“decision” decider=“decider”&gt;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&lt;next on=“FAIL” to = “step2” 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&lt;next on=“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to=“step3”/&gt;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&lt;/decision&gt;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&lt;step id=“step2” next=“step3” 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&lt;step id=“step3” 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&lt;/job&gt;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decider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com.my.MyDecider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/&gt;   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60136" y="1988840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Decider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44488" y="3809354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Job.xml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 useBgFill="1">
        <p:nvSpPr>
          <p:cNvPr id="38" name="직사각형 37"/>
          <p:cNvSpPr/>
          <p:nvPr/>
        </p:nvSpPr>
        <p:spPr>
          <a:xfrm>
            <a:off x="5889104" y="3479106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Step1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39" name="직사각형 38"/>
          <p:cNvSpPr/>
          <p:nvPr/>
        </p:nvSpPr>
        <p:spPr>
          <a:xfrm>
            <a:off x="5889104" y="3973953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Decision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다이아몬드 39"/>
          <p:cNvSpPr/>
          <p:nvPr/>
        </p:nvSpPr>
        <p:spPr bwMode="auto">
          <a:xfrm>
            <a:off x="5947020" y="4504506"/>
            <a:ext cx="1008112" cy="576064"/>
          </a:xfrm>
          <a:prstGeom prst="diamond">
            <a:avLst/>
          </a:prstGeom>
          <a:noFill/>
          <a:ln w="158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Decider</a:t>
            </a:r>
            <a:endParaRPr kumimoji="1" lang="ko-KR" altLang="en-US" sz="1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1" name="직선 화살표 연결선 40"/>
          <p:cNvCxnSpPr>
            <a:stCxn id="38" idx="2"/>
            <a:endCxn id="39" idx="0"/>
          </p:cNvCxnSpPr>
          <p:nvPr/>
        </p:nvCxnSpPr>
        <p:spPr bwMode="auto">
          <a:xfrm>
            <a:off x="6451077" y="3779602"/>
            <a:ext cx="0" cy="194351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/>
          <p:cNvCxnSpPr>
            <a:stCxn id="39" idx="2"/>
            <a:endCxn id="40" idx="0"/>
          </p:cNvCxnSpPr>
          <p:nvPr/>
        </p:nvCxnSpPr>
        <p:spPr bwMode="auto">
          <a:xfrm flipH="1">
            <a:off x="6451076" y="4274449"/>
            <a:ext cx="1" cy="230057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 useBgFill="1">
        <p:nvSpPr>
          <p:cNvPr id="43" name="직사각형 42"/>
          <p:cNvSpPr/>
          <p:nvPr/>
        </p:nvSpPr>
        <p:spPr>
          <a:xfrm>
            <a:off x="5097016" y="5373216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step2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 useBgFill="1">
        <p:nvSpPr>
          <p:cNvPr id="44" name="직사각형 43"/>
          <p:cNvSpPr/>
          <p:nvPr/>
        </p:nvSpPr>
        <p:spPr>
          <a:xfrm>
            <a:off x="6681192" y="5360098"/>
            <a:ext cx="1123945" cy="30049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step3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꺾인 연결선 44"/>
          <p:cNvCxnSpPr>
            <a:stCxn id="40" idx="1"/>
            <a:endCxn id="43" idx="0"/>
          </p:cNvCxnSpPr>
          <p:nvPr/>
        </p:nvCxnSpPr>
        <p:spPr bwMode="auto">
          <a:xfrm rot="10800000" flipV="1">
            <a:off x="5658990" y="4792538"/>
            <a:ext cx="288031" cy="580678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꺾인 연결선 45"/>
          <p:cNvCxnSpPr>
            <a:stCxn id="40" idx="3"/>
            <a:endCxn id="44" idx="0"/>
          </p:cNvCxnSpPr>
          <p:nvPr/>
        </p:nvCxnSpPr>
        <p:spPr bwMode="auto">
          <a:xfrm>
            <a:off x="6955132" y="4792538"/>
            <a:ext cx="288033" cy="567560"/>
          </a:xfrm>
          <a:prstGeom prst="bentConnector2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직사각형 46"/>
          <p:cNvSpPr/>
          <p:nvPr/>
        </p:nvSpPr>
        <p:spPr>
          <a:xfrm>
            <a:off x="5097016" y="4880193"/>
            <a:ext cx="4912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FAIL</a:t>
            </a:r>
            <a:endParaRPr lang="ko-KR" altLang="en-US" b="1"/>
          </a:p>
        </p:txBody>
      </p:sp>
      <p:sp>
        <p:nvSpPr>
          <p:cNvPr id="48" name="직사각형 47"/>
          <p:cNvSpPr/>
          <p:nvPr/>
        </p:nvSpPr>
        <p:spPr>
          <a:xfrm>
            <a:off x="7257256" y="4918797"/>
            <a:ext cx="9805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COMPLETE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321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610" y="945566"/>
            <a:ext cx="11865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1.5.1 DB to DB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874" y="1153919"/>
            <a:ext cx="14430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1.5.1.1 HelloJob.xml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496" y="1598603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4488" y="1844824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parent=“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eGovBaseJob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xmlns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http://www.springframework.org/schema/batch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&lt;!– step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&lt;step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SampleTaskletJob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-A-Step”&gt;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ref=“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SampleTasklet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&lt;step&gt;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&lt;/job&gt;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&lt;!--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bean injection --&gt;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kr.or.nglfrm.batch.tasklet.sample.SampleTasklet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scope=“step”/&gt;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363116" y="3715285"/>
            <a:ext cx="66781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implements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/**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략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**/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public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RepeatStatus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execute 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,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ChunkContext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chunkContext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while(true){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for(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0;i&lt;10000;i++){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TestVO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batchAdd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new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TestVO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batchAdd.setId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”+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batchAdd.setId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”+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sqlSessionTemplateCOM.insert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(“sample_C”,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batchAdd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if(I % 1000 ==0){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sqlSessionTemplateCOM.flushStatements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sqlSessionTemplateCOM.getConnection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().commit();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}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/**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략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**/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  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Return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RepreatStatus.FINISHED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0136" y="3573016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Tasklet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4488" y="1412776"/>
            <a:ext cx="91263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단순한 배치 경우에는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tasklet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처리함으로써 개발편의성을 제공한다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0795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8610" y="945566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1.5.2 DB to File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2874" y="1153919"/>
            <a:ext cx="21114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1.5.2.1 SampleDBtoFileJob.xml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6496" y="1412776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4488" y="1628800"/>
            <a:ext cx="91263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&lt;job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SampleDBtoFileJob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xmlns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http://www.springframework.org/schema/batch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&lt;!– step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&lt;step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dbToFileStep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&lt;chunk reader=“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dbToFileReader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writer=“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dbToFileWriter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commit-interval=“1000”/&gt;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&lt;/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&lt;step&gt;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&lt;/job&gt;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&lt;!– Reader Task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작성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--&gt;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dbToFileReader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org.mybatis.spring.batch,MyBatisPagingItemReader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scope=“step”/&gt;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&lt;!– Query ID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&lt;property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queryId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sample_R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&lt;!–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PageSize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생락하면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: 10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pageSize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value=“10000”/&gt;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&lt;!–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sqlSession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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sqlSessionFactory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ref=“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sqlSessionCOM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&lt;!- Writer Bean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InJection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&lt;bean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dbToFileWriter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org.springframework.batch.item.file.FlatFileItemWriter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scope=“step”&gt;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&lt;property name=“resource value==“file:C:/temp/batch/data/outputs/sample_out.csv”/&gt;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&lt;property name=‘encoding” value=“utf-8”/&gt;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lineAggregator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&lt;bean class=“org.springframework.batch.item.file.transform.DelemitedLineAggregator”&gt;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delimieter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value=“,”/&gt;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filedExtractor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&lt;bean class=“org.egovframework.ret.bat.core.item.file.transform.EgovFieldExtractor”&gt;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 &lt;property name=“names”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id,name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49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43886" y="2099119"/>
            <a:ext cx="2852248" cy="1154076"/>
          </a:xfrm>
          <a:prstGeom prst="rect">
            <a:avLst/>
          </a:prstGeom>
          <a:pattFill prst="pla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818222" y="2043633"/>
            <a:ext cx="718061" cy="852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7662" y="1725248"/>
            <a:ext cx="141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 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497" y="2431698"/>
            <a:ext cx="141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3887" y="3460463"/>
            <a:ext cx="2886104" cy="429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배치 호출 모듈</a:t>
            </a:r>
            <a:endParaRPr lang="en-US" altLang="ko-KR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 CommonController</a:t>
            </a:r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88739" y="2753105"/>
            <a:ext cx="21692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Servlet Container Loading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9630" y="1744993"/>
            <a:ext cx="141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Job Tier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1697" y="3166103"/>
            <a:ext cx="16945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Batch Shell Running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2442" y="3443102"/>
            <a:ext cx="1477748" cy="461665"/>
          </a:xfrm>
          <a:prstGeom prst="rect">
            <a:avLst/>
          </a:prstGeom>
          <a:gradFill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runJob.bat</a:t>
            </a:r>
          </a:p>
          <a:p>
            <a:pPr algn="ctr"/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runJob.sh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40850" y="1744993"/>
            <a:ext cx="167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Tier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602959" y="2042550"/>
            <a:ext cx="1121328" cy="8535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4799" y="2115905"/>
            <a:ext cx="2851335" cy="27699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Servlet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48949" y="2071124"/>
            <a:ext cx="1875338" cy="2769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JAVA VM </a:t>
            </a: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영역</a:t>
            </a:r>
            <a:endParaRPr lang="en-US" altLang="ko-KR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꺾인 연결선 16"/>
          <p:cNvCxnSpPr>
            <a:stCxn id="7" idx="3"/>
            <a:endCxn id="11" idx="1"/>
          </p:cNvCxnSpPr>
          <p:nvPr/>
        </p:nvCxnSpPr>
        <p:spPr>
          <a:xfrm flipV="1">
            <a:off x="3729991" y="3673935"/>
            <a:ext cx="322451" cy="1509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추출 17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-1700321" y="3833012"/>
            <a:ext cx="4488417" cy="177266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꺾인 연결선 27"/>
          <p:cNvCxnSpPr>
            <a:stCxn id="8" idx="2"/>
            <a:endCxn id="7" idx="0"/>
          </p:cNvCxnSpPr>
          <p:nvPr/>
        </p:nvCxnSpPr>
        <p:spPr>
          <a:xfrm rot="5400000">
            <a:off x="2214971" y="3102072"/>
            <a:ext cx="430359" cy="286422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1" idx="3"/>
            <a:endCxn id="3" idx="1"/>
          </p:cNvCxnSpPr>
          <p:nvPr/>
        </p:nvCxnSpPr>
        <p:spPr>
          <a:xfrm flipV="1">
            <a:off x="5530190" y="2469878"/>
            <a:ext cx="288032" cy="1204057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62936" y="4151167"/>
            <a:ext cx="2852248" cy="429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응답 데이터</a:t>
            </a:r>
            <a:endParaRPr lang="en-US" altLang="ko-KR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35"/>
          <p:cNvCxnSpPr>
            <a:stCxn id="7" idx="2"/>
            <a:endCxn id="35" idx="0"/>
          </p:cNvCxnSpPr>
          <p:nvPr/>
        </p:nvCxnSpPr>
        <p:spPr>
          <a:xfrm rot="16200000" flipH="1">
            <a:off x="2157628" y="4019734"/>
            <a:ext cx="260743" cy="212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1">
            <a:extLst>
              <a:ext uri="{FF2B5EF4-FFF2-40B4-BE49-F238E27FC236}">
                <a16:creationId xmlns:a16="http://schemas.microsoft.com/office/drawing/2014/main" id="{FA14592A-A99F-4FD2-8AA5-BB70FC324D12}"/>
              </a:ext>
            </a:extLst>
          </p:cNvPr>
          <p:cNvSpPr txBox="1">
            <a:spLocks/>
          </p:cNvSpPr>
          <p:nvPr/>
        </p:nvSpPr>
        <p:spPr>
          <a:xfrm>
            <a:off x="336346" y="918507"/>
            <a:ext cx="6143806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1.1.2 </a:t>
            </a:r>
            <a:r>
              <a:rPr lang="ko-KR" altLang="en-US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아키텍처 구성도</a:t>
            </a: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-</a:t>
            </a:r>
            <a:r>
              <a:rPr lang="ko-KR" altLang="en-US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수행관점</a:t>
            </a: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(2/2)</a:t>
            </a: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5760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3825" y="611501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구성도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8157" y="3549267"/>
            <a:ext cx="353943" cy="74475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요청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34817" y="1744993"/>
            <a:ext cx="1690361" cy="307777"/>
          </a:xfrm>
          <a:prstGeom prst="homePlate">
            <a:avLst/>
          </a:prstGeom>
          <a:gradFill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77336" y="1581727"/>
            <a:ext cx="1493689" cy="45841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Run Tier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기반으로 배치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호출만 관리한다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Job Tier, Application Tier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Run Tier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에서 호출하는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Batch Shell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설정 기반에서 실행 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7977336" y="1268760"/>
            <a:ext cx="1493690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 명 </a:t>
            </a:r>
          </a:p>
        </p:txBody>
      </p:sp>
      <p:sp>
        <p:nvSpPr>
          <p:cNvPr id="62" name="순서도: 자기 디스크 61"/>
          <p:cNvSpPr/>
          <p:nvPr/>
        </p:nvSpPr>
        <p:spPr>
          <a:xfrm>
            <a:off x="6735997" y="4005064"/>
            <a:ext cx="866775" cy="732709"/>
          </a:xfrm>
          <a:prstGeom prst="flowChartMagneticDisk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DB 4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꺾인 연결선 63"/>
          <p:cNvCxnSpPr>
            <a:stCxn id="35" idx="3"/>
            <a:endCxn id="62" idx="2"/>
          </p:cNvCxnSpPr>
          <p:nvPr/>
        </p:nvCxnSpPr>
        <p:spPr>
          <a:xfrm>
            <a:off x="3715184" y="4366148"/>
            <a:ext cx="3020813" cy="527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3" idx="2"/>
            <a:endCxn id="62" idx="1"/>
          </p:cNvCxnSpPr>
          <p:nvPr/>
        </p:nvCxnSpPr>
        <p:spPr>
          <a:xfrm rot="16200000" flipH="1">
            <a:off x="6612033" y="3447712"/>
            <a:ext cx="1108942" cy="5762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389285" y="1269877"/>
            <a:ext cx="7444035" cy="2682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Container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 개념 흐름도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698431" y="1581728"/>
            <a:ext cx="3054042" cy="3156046"/>
          </a:xfrm>
          <a:prstGeom prst="rect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601072" y="1575842"/>
            <a:ext cx="2232248" cy="3221310"/>
          </a:xfrm>
          <a:prstGeom prst="rect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0552" y="5013176"/>
            <a:ext cx="2564216" cy="4299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시스템 </a:t>
            </a:r>
            <a:r>
              <a:rPr lang="en-US" altLang="ko-KR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Agent Shell </a:t>
            </a:r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요청</a:t>
            </a:r>
            <a:endParaRPr lang="en-US" altLang="ko-KR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기반 </a:t>
            </a:r>
            <a:r>
              <a:rPr lang="en-US" altLang="ko-KR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Pod </a:t>
            </a:r>
            <a:r>
              <a:rPr lang="ko-KR" altLang="en-US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</a:t>
            </a:r>
            <a:r>
              <a:rPr lang="en-US" altLang="ko-KR" sz="11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 bwMode="auto">
          <a:xfrm>
            <a:off x="690725" y="4785338"/>
            <a:ext cx="3061747" cy="908131"/>
          </a:xfrm>
          <a:prstGeom prst="rect">
            <a:avLst/>
          </a:prstGeom>
          <a:noFill/>
          <a:ln w="158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42" name="꺾인 연결선 41"/>
          <p:cNvCxnSpPr>
            <a:stCxn id="34" idx="3"/>
            <a:endCxn id="46" idx="1"/>
          </p:cNvCxnSpPr>
          <p:nvPr/>
        </p:nvCxnSpPr>
        <p:spPr>
          <a:xfrm>
            <a:off x="3484768" y="5228157"/>
            <a:ext cx="388112" cy="98763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 bwMode="auto">
          <a:xfrm>
            <a:off x="3872880" y="5324609"/>
            <a:ext cx="1800200" cy="475029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POD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en-US" altLang="ko-KR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(Target Batch Shell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en-US" altLang="ko-KR" sz="1000" b="1" i="0" u="none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ko-KR" altLang="en-US" sz="1000" b="1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3872880" y="5984594"/>
            <a:ext cx="1800200" cy="4623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 Deployment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kumimoji="1" lang="ko-KR" altLang="en-US" sz="1000" b="0" i="0" u="none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꺾인 연결선 47"/>
          <p:cNvCxnSpPr>
            <a:stCxn id="46" idx="0"/>
            <a:endCxn id="45" idx="2"/>
          </p:cNvCxnSpPr>
          <p:nvPr/>
        </p:nvCxnSpPr>
        <p:spPr>
          <a:xfrm rot="5400000" flipH="1" flipV="1">
            <a:off x="4680502" y="5892116"/>
            <a:ext cx="184956" cy="1270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5" idx="0"/>
            <a:endCxn id="11" idx="2"/>
          </p:cNvCxnSpPr>
          <p:nvPr/>
        </p:nvCxnSpPr>
        <p:spPr>
          <a:xfrm rot="5400000" flipH="1" flipV="1">
            <a:off x="4072227" y="4605520"/>
            <a:ext cx="1419842" cy="18336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66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610" y="935142"/>
            <a:ext cx="12506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 File to File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874" y="1153919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1.5.3.1 PreProcessorTestJob.xml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496" y="1412776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488" y="1628800"/>
            <a:ext cx="9126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4488" y="1628800"/>
            <a:ext cx="91263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&lt;!– parent job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&lt;import resource=“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:/abstract/eGovBase.xml”/&gt;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&lt;!– Listener Bean Injection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jobPreListener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kr.or.nglfm.batch.tasklet.pre.processor.SampleJobPrePrcessor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stepPreListener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kr.or.nglfm.batch.tasklet.pre.processor.SampleStepPrePrcessor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chunkPreListener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class=“kr.or.nglfm.batch.tasklet.pre.processor.SampleChunkPrePrcessor”/&gt;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&lt;!– job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--&gt;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&lt;job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preProcessorTestJob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parent=“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eGovBaseJob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xmlns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  <a:hlinkClick r:id="rId2"/>
              </a:rPr>
              <a:t>http://www.spirngframework.org/schema/batch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&lt;listeners&gt;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&lt;listeners ref=“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jobPreListener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&lt;/listeners&gt;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&lt;step id=“preProcessorStep1”&gt;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&lt;chunk reader=“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itemReader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writer=“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itemWriter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commit-interval=“2”&gt;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&lt;listeners&gt;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 &lt;listener ref=“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chunkPreLiostener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&lt;/listeners&gt;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&lt;/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   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&lt;listeners&gt;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&lt;listener ref=“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stepPreListener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&lt;/listeners&gt;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&lt;/step&gt;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&lt;/job&gt;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0201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610" y="935142"/>
            <a:ext cx="12506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 File to File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874" y="1153919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1.5.3.1 PreProcessorTestJob.xml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496" y="1412776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488" y="1628800"/>
            <a:ext cx="9126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4488" y="1628800"/>
            <a:ext cx="912638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&lt;!– Reader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org.springframework.batch.item.file.FlatFileItemReader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scope=“step”&gt;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name=“resource” value=“file:C:/temp/batch/data/input/FileInput.txt”/&gt;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lineMapper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&lt;bean class=“org.egovframework.ret.bat.core.item.file.mapping.EgovDefaultLineMapper”&gt;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lineTokenizer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&lt;bean class=“org.egovframework.rte.bat.core.item.file.transform.EgobFixedLengthTokenizer”&gt;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&lt;property name=“columns” value=“1-9,10-11”/&gt;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objectMapper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&lt;bean class=“org.egovframework.rte.bat.core.item.file.mapping.EgovObjectMapper”&gt;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&lt;property name=“type”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kr.or.nglfrm.batch.tasklet.retry.domain.CustomerCredit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&lt;property name=“names”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name,credit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    </a:t>
            </a:r>
          </a:p>
        </p:txBody>
      </p:sp>
    </p:spTree>
    <p:extLst>
      <p:ext uri="{BB962C8B-B14F-4D97-AF65-F5344CB8AC3E}">
        <p14:creationId xmlns:p14="http://schemas.microsoft.com/office/powerpoint/2010/main" val="20890726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610" y="935142"/>
            <a:ext cx="12506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 File to File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874" y="1153919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1.5.3.1 PreProcessorTestJob.xml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496" y="1412776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488" y="1628800"/>
            <a:ext cx="9126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4488" y="1628800"/>
            <a:ext cx="912638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&lt;!– Writer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&lt;bean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itemWriter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org.springframework.batch.item.file.FlatFileItemWriter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scope=“step”&gt;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name=“resource” value=“file:C:/temp/batch/data/input/FileOutput.txt”/&gt;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name=“encoding” value=“utf-8”/&gt;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lineAggregator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&lt;bean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ckass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=“org.egovframe.ret.vat.core.item.file.transform.EgovFixedLengthLineAggregator”&gt;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fieldExtractor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&lt;bean class=“org.egovframework.ret.bat.core.item.file.transform.EgovFieldExtractor”&gt;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&lt;property name=“names”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name,credit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fieldRanges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 value=“9,2”/&gt;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&lt;/bean&gt;        </a:t>
            </a:r>
          </a:p>
        </p:txBody>
      </p:sp>
    </p:spTree>
    <p:extLst>
      <p:ext uri="{BB962C8B-B14F-4D97-AF65-F5344CB8AC3E}">
        <p14:creationId xmlns:p14="http://schemas.microsoft.com/office/powerpoint/2010/main" val="11024921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8610" y="935142"/>
            <a:ext cx="12506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 File to File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874" y="1153919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1.5.3.1 PreProcessorTestJob.xml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4488" y="1628800"/>
            <a:ext cx="9126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1704" y="2178138"/>
            <a:ext cx="9126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SampleJobPreProcessor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extends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EgovJobPreProessor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{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void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beforeJob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log.info(”&gt;&gt;&gt;&gt;&gt;&gt;&gt;&gt;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beforeJob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::: Start “ +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jobExecution.getInstance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getJobName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 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0136" y="1916832"/>
            <a:ext cx="25766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JobPreProcessor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32144" y="3110771"/>
            <a:ext cx="25766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StepPreProcessor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44488" y="3356992"/>
            <a:ext cx="9126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SampleStepPreProcessor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&lt;T, S&gt; extends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EgovStepPreProessor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&lt;T, S&gt; {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void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beforeStep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log.info(”&gt;&gt;&gt;&gt;&gt;&gt;&gt;&gt;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beforeJob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::: Start “ +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jobExecution.getInstance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().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getJobName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 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2144" y="4293096"/>
            <a:ext cx="25766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ChunkPreProcessor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44488" y="4539317"/>
            <a:ext cx="912638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public class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SampleChunkPreProcessor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&lt;T, S&gt; extends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EgovChunkPreProessor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&lt;T, S&gt; {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public void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beforeChunk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(){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log.info(”&gt;&gt;&gt;&gt;&gt;&gt;&gt;&gt;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beforeChunk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::: “);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     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193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10" y="908720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1.5.4 File to DB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874" y="1153919"/>
            <a:ext cx="213872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1.5.4.1 SampleFileToDBJob.xml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496" y="1412776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488" y="1628800"/>
            <a:ext cx="912638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&lt;!– job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--&gt;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&lt;job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SampleFileToDBJob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xmlns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  <a:hlinkClick r:id="rId2"/>
              </a:rPr>
              <a:t>http://www.springframework.org/schema/batch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&lt;step id=“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fileDelimeterToDbStep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&lt;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&lt;chunk reader=“reader” writer=“writer” commit-interval=“10000”/&gt;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&lt;/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tasklet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&lt;/step&gt;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&lt;/job&gt;</a:t>
            </a:r>
          </a:p>
          <a:p>
            <a:pPr latinLnBrk="1"/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&lt;!– Reader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&lt;bean id=“reader”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org.springframework.batch.item.file.FlatFileItemReader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scope=“step”&gt;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&lt;property name=“resource” value=“file:C:/temp/batch/data/outputs/sample_out.csv”/&gt;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lineMapper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&lt;bean class=“org.egovframe.rte.bat.core.item.file.mapping.EgovDefaultLineMapper”&gt;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lineTokenizer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&lt;bean class=“org.egovframe.rte.bat.core.item.file.transform.EgovDelimitedLineTokenizer”&gt;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&lt;property name=“delimiter” value=“,”/&gt;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objectMapper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&lt;bean 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ckass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org.egovframe.rte.bat.core.item.file.mapping.EgovObjectMapper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&lt;property name=“type”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kr.or.nglfm.batch.vo.TestVO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    &lt;property name=“names”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id,name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     &lt;/bean&gt;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    &lt;/bean&gt;         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  &lt;/property&gt;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&lt;/bean&gt;   </a:t>
            </a:r>
          </a:p>
        </p:txBody>
      </p:sp>
    </p:spTree>
    <p:extLst>
      <p:ext uri="{BB962C8B-B14F-4D97-AF65-F5344CB8AC3E}">
        <p14:creationId xmlns:p14="http://schemas.microsoft.com/office/powerpoint/2010/main" val="5175004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8281" y="591262"/>
            <a:ext cx="1754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1.5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샘플  가이드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272480" y="368362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 가드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15610" y="908720"/>
            <a:ext cx="12186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1.5.4 File to DB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874" y="1153919"/>
            <a:ext cx="21884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1.5.4.1 SampleFileToDBJob.xml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16496" y="1412776"/>
            <a:ext cx="12549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 latinLnBrk="1">
              <a:buFont typeface="Wingdings" panose="05000000000000000000" pitchFamily="2" charset="2"/>
              <a:buChar char="ü"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4488" y="1628800"/>
            <a:ext cx="91263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&lt;!– writer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선언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--&gt;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&lt;bean id=“writer” class=“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org.mybatis.spring.batch.MyBatisBatchItemWriter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statementId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value=“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sample_C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 &lt;property name=“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sqlSessionTemplate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 ref=“</a:t>
            </a:r>
            <a:r>
              <a:rPr lang="en-US" altLang="ko-KR" sz="1000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sqlSessionTemplateCOM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”/&gt;</a:t>
            </a:r>
          </a:p>
          <a:p>
            <a:pPr latinLnBrk="1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&lt;/bean&gt;</a:t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</a:b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2347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40496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 </a:t>
            </a:r>
            <a:r>
              <a:rPr lang="ko-KR" altLang="en-US" sz="13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8281" y="631374"/>
            <a:ext cx="766557" cy="402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2.1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2E1171C-59A3-4756-835D-44DDBE61CAD1}"/>
              </a:ext>
            </a:extLst>
          </p:cNvPr>
          <p:cNvSpPr txBox="1"/>
          <p:nvPr/>
        </p:nvSpPr>
        <p:spPr>
          <a:xfrm>
            <a:off x="541704" y="1027221"/>
            <a:ext cx="8822593" cy="3135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명명규칙을 가이드 하여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 결과물이 규칙에 맞게 생성되어 일관성을 유지하고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설계자 및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개발자간의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협업 용이성을 가진다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4A9AD2E-A528-44CD-96D1-A32F3AF63FB4}"/>
              </a:ext>
            </a:extLst>
          </p:cNvPr>
          <p:cNvSpPr txBox="1">
            <a:spLocks/>
          </p:cNvSpPr>
          <p:nvPr/>
        </p:nvSpPr>
        <p:spPr>
          <a:xfrm>
            <a:off x="344488" y="1268760"/>
            <a:ext cx="9101170" cy="428628"/>
          </a:xfrm>
          <a:prstGeom prst="rect">
            <a:avLst/>
          </a:prstGeom>
          <a:ln>
            <a:noFill/>
          </a:ln>
        </p:spPr>
        <p:txBody>
          <a:bodyPr>
            <a:normAutofit fontScale="97500"/>
          </a:bodyPr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  <a:cs typeface="+mn-cs"/>
              </a:defRPr>
            </a:lvl9pPr>
          </a:lstStyle>
          <a:p>
            <a:pPr marL="0" marR="0" lvl="4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1200" cap="none" spc="-50" normalizeH="0" baseline="0" noProof="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2.2 </a:t>
            </a:r>
            <a:r>
              <a:rPr lang="ko-KR" altLang="en-US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</a:t>
            </a:r>
            <a:endParaRPr kumimoji="1" lang="ko-KR" altLang="en-US" b="0" i="0" u="none" strike="noStrike" kern="0" cap="none" spc="-50" normalizeH="0" baseline="0" noProof="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62173-C327-49A1-8FA9-0EA975AF480B}"/>
              </a:ext>
            </a:extLst>
          </p:cNvPr>
          <p:cNvSpPr txBox="1"/>
          <p:nvPr/>
        </p:nvSpPr>
        <p:spPr>
          <a:xfrm>
            <a:off x="586277" y="1628800"/>
            <a:ext cx="8822593" cy="10752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이름은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a-z, A-Z, 0-9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글자로 조합한다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특수기호는 사용하지 않는 것을 원칙으로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의미가 비슷한 이름이나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Case(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대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 다른 이름은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명명의 기본적인 형태는 표준 메타데이터를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38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2.3 </a:t>
            </a:r>
            <a:r>
              <a:rPr lang="ko-KR" altLang="en-US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업무코드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D2FE14-2ABF-4DCF-A099-4F30511D9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0630"/>
              </p:ext>
            </p:extLst>
          </p:nvPr>
        </p:nvGraphicFramePr>
        <p:xfrm>
          <a:off x="631825" y="1268413"/>
          <a:ext cx="6728925" cy="50159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2500">
                  <a:extLst>
                    <a:ext uri="{9D8B030D-6E8A-4147-A177-3AD203B41FA5}">
                      <a16:colId xmlns:a16="http://schemas.microsoft.com/office/drawing/2014/main" val="2640725040"/>
                    </a:ext>
                  </a:extLst>
                </a:gridCol>
                <a:gridCol w="1192500">
                  <a:extLst>
                    <a:ext uri="{9D8B030D-6E8A-4147-A177-3AD203B41FA5}">
                      <a16:colId xmlns:a16="http://schemas.microsoft.com/office/drawing/2014/main" val="540466608"/>
                    </a:ext>
                  </a:extLst>
                </a:gridCol>
                <a:gridCol w="1192500">
                  <a:extLst>
                    <a:ext uri="{9D8B030D-6E8A-4147-A177-3AD203B41FA5}">
                      <a16:colId xmlns:a16="http://schemas.microsoft.com/office/drawing/2014/main" val="963723521"/>
                    </a:ext>
                  </a:extLst>
                </a:gridCol>
                <a:gridCol w="1951502">
                  <a:extLst>
                    <a:ext uri="{9D8B030D-6E8A-4147-A177-3AD203B41FA5}">
                      <a16:colId xmlns:a16="http://schemas.microsoft.com/office/drawing/2014/main" val="903703179"/>
                    </a:ext>
                  </a:extLst>
                </a:gridCol>
                <a:gridCol w="1199923">
                  <a:extLst>
                    <a:ext uri="{9D8B030D-6E8A-4147-A177-3AD203B41FA5}">
                      <a16:colId xmlns:a16="http://schemas.microsoft.com/office/drawing/2014/main" val="3441462420"/>
                    </a:ext>
                  </a:extLst>
                </a:gridCol>
              </a:tblGrid>
              <a:tr h="213593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 코드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업무 구분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업무 </a:t>
                      </a:r>
                      <a:r>
                        <a:rPr lang="ko-KR" altLang="en-US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영문명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업무 코드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자리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65196"/>
                  </a:ext>
                </a:extLst>
              </a:tr>
              <a:tr h="244800">
                <a:tc rowSpan="10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지방재정관리</a:t>
                      </a:r>
                      <a:endParaRPr lang="en-US" alt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LFM</a:t>
                      </a:r>
                      <a:endParaRPr lang="en-US" alt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자산관리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Asset Management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AM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0914466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지방예산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Budget </a:t>
                      </a:r>
                      <a:r>
                        <a:rPr lang="en-US" altLang="ko-KR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Mangement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BM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7520125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공통관리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Common Management</a:t>
                      </a:r>
                      <a:endParaRPr lang="ko-KR" alt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CM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7958297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의사결정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Decision Support system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DS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803275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지방회계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Finance Execution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FE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04541089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자금운영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Fund Management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FM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623216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재정운영 모니터링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Finance Operation monitoring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7302777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사업관리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Project Management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PM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2183495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결산관리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Settlement of Account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0915118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통계관리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STatistics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management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</a:t>
                      </a:r>
                      <a:endParaRPr lang="ko-KR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8333706"/>
                  </a:ext>
                </a:extLst>
              </a:tr>
              <a:tr h="244800">
                <a:tc rowSpan="3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지방보조금</a:t>
                      </a:r>
                      <a:endParaRPr lang="en-US" alt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LSS</a:t>
                      </a:r>
                      <a:endParaRPr lang="en-US" alt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지방보조사업모니터링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 Subsidy monitoring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69049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지방보조금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Subsidy Management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169696"/>
                  </a:ext>
                </a:extLst>
              </a:tr>
              <a:tr h="244800">
                <a:tc vMerge="1"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지방보조금포털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Subsidy Portal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620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지방재정 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365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LFI</a:t>
                      </a:r>
                      <a:endParaRPr lang="en-US" alt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지방재정 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365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lvl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Local Finance Information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LF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682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주민참여예산</a:t>
                      </a:r>
                      <a:endParaRPr lang="en-US" alt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CPB</a:t>
                      </a:r>
                      <a:endParaRPr lang="en-US" alt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주민참여예산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lvl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Civil Participatory Budget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CB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24272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온라인대금청구</a:t>
                      </a:r>
                      <a:endParaRPr lang="en-US" alt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ODP</a:t>
                      </a:r>
                      <a:endParaRPr lang="en-US" altLang="ko-KR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온라인대금청구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Online Demand of Payment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OD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54863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대민시뮬레이션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PSP</a:t>
                      </a:r>
                      <a:endParaRPr lang="ko-KR" altLang="en-US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대민시뮬레이션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Public Simulation portal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b="1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PS</a:t>
                      </a: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1158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통계취합포털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STP</a:t>
                      </a:r>
                      <a:endParaRPr lang="ko-KR" altLang="en-US" sz="10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통계취합포털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STatistics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Portal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900" b="1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805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2656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E1171C-59A3-4756-835D-44DDBE61CAD1}"/>
              </a:ext>
            </a:extLst>
          </p:cNvPr>
          <p:cNvSpPr txBox="1"/>
          <p:nvPr/>
        </p:nvSpPr>
        <p:spPr>
          <a:xfrm>
            <a:off x="750658" y="1541968"/>
            <a:ext cx="882259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명사를 사용하며 간단하고 직관적이어야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Pascal Case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표기법을 사용하며 표준 메타데이터를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 유형에 따라 다음 표를 참고하여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접미어를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붙여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2124731-091B-4310-9CE0-280EB9828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9910"/>
              </p:ext>
            </p:extLst>
          </p:nvPr>
        </p:nvGraphicFramePr>
        <p:xfrm>
          <a:off x="750658" y="2563583"/>
          <a:ext cx="8594830" cy="2377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7099">
                  <a:extLst>
                    <a:ext uri="{9D8B030D-6E8A-4147-A177-3AD203B41FA5}">
                      <a16:colId xmlns:a16="http://schemas.microsoft.com/office/drawing/2014/main" val="3055577326"/>
                    </a:ext>
                  </a:extLst>
                </a:gridCol>
                <a:gridCol w="3165079">
                  <a:extLst>
                    <a:ext uri="{9D8B030D-6E8A-4147-A177-3AD203B41FA5}">
                      <a16:colId xmlns:a16="http://schemas.microsoft.com/office/drawing/2014/main" val="2237859568"/>
                    </a:ext>
                  </a:extLst>
                </a:gridCol>
                <a:gridCol w="3172652">
                  <a:extLst>
                    <a:ext uri="{9D8B030D-6E8A-4147-A177-3AD203B41FA5}">
                      <a16:colId xmlns:a16="http://schemas.microsoft.com/office/drawing/2014/main" val="1532357867"/>
                    </a:ext>
                  </a:extLst>
                </a:gridCol>
              </a:tblGrid>
              <a:tr h="23762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Resource</a:t>
                      </a:r>
                      <a:endParaRPr lang="ko-KR" altLang="en-US" sz="12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Naming Rule</a:t>
                      </a:r>
                      <a:endParaRPr lang="ko-KR" sz="12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9875" indent="-269875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예시</a:t>
                      </a:r>
                      <a:endParaRPr lang="ko-KR" sz="12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24374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Controller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Controller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TrgterInfoManageController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8378553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Service Interface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Service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TrgterInfoManageService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471285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Service Implementation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ServiceImpl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TrgterInfoManageServiceImpl</a:t>
                      </a:r>
                      <a:endParaRPr 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989597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Common Service Interface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CService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TrgterInfoManage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CService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871819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Common Service Implementation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CServiceImpl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TrgterInfoManage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CServiceImpl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6886086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Domain Service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DomainService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TrgterInfoManage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DomainService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6895691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Domain Service Implementation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DomainServiceImpl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marR="0" indent="-269875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TrgterInfoManage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DomainServiceImpl</a:t>
                      </a:r>
                      <a:endParaRPr lang="ko-KR" altLang="ko-KR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223278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Dao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Dao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TrgterBassDao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615879"/>
                  </a:ext>
                </a:extLst>
              </a:tr>
              <a:tr h="237626"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 Type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Object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Pascal </a:t>
                      </a:r>
                      <a:r>
                        <a:rPr lang="ko-KR" altLang="en-US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표기 </a:t>
                      </a:r>
                      <a:r>
                        <a:rPr lang="en-US" altLang="ko-KR" sz="105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Dto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5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TrgterBassDto</a:t>
                      </a:r>
                      <a:endParaRPr lang="ko-KR" altLang="en-US" sz="105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8096335"/>
                  </a:ext>
                </a:extLst>
              </a:tr>
            </a:tbl>
          </a:graphicData>
        </a:graphic>
      </p:graphicFrame>
      <p:sp>
        <p:nvSpPr>
          <p:cNvPr id="12" name="제목 1">
            <a:extLst>
              <a:ext uri="{FF2B5EF4-FFF2-40B4-BE49-F238E27FC236}">
                <a16:creationId xmlns:a16="http://schemas.microsoft.com/office/drawing/2014/main" id="{A296ECE9-4933-4BEC-9F2B-AB0A27E8B6E0}"/>
              </a:ext>
            </a:extLst>
          </p:cNvPr>
          <p:cNvSpPr txBox="1">
            <a:spLocks/>
          </p:cNvSpPr>
          <p:nvPr/>
        </p:nvSpPr>
        <p:spPr>
          <a:xfrm>
            <a:off x="543558" y="1253589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2.4.1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0F30A9-D44F-468A-80EA-64066AA197C2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2.4 </a:t>
            </a:r>
            <a:r>
              <a:rPr lang="ko-KR" altLang="en-US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자바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838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A296ECE9-4933-4BEC-9F2B-AB0A27E8B6E0}"/>
              </a:ext>
            </a:extLst>
          </p:cNvPr>
          <p:cNvSpPr txBox="1">
            <a:spLocks/>
          </p:cNvSpPr>
          <p:nvPr/>
        </p:nvSpPr>
        <p:spPr>
          <a:xfrm>
            <a:off x="543558" y="1196752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2.4.2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D7CC4-AA28-4D7C-BBFA-33A24E2332C8}"/>
              </a:ext>
            </a:extLst>
          </p:cNvPr>
          <p:cNvSpPr txBox="1"/>
          <p:nvPr/>
        </p:nvSpPr>
        <p:spPr>
          <a:xfrm>
            <a:off x="747682" y="1523726"/>
            <a:ext cx="882259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 method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명명규칙은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동사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+ [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의미있는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단어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 명명은 필수로 준수하고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method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명명규칙은 단어의 의미를 더 정확히 하기 위해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by, with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등의 조사 사용을 허용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이때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동사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+ [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의미있는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단어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.do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명칭과 동일하게 해주어도 무방하다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첫 글자는 소문자를 사용하고 이후 단어들의 첫 글자만 대문자를 사용하며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숫자 및 특수문자는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highlight>
                <a:srgbClr val="FF0000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별첨한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b="1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MDD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동사사전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을 기준으로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948435-3BB4-4F75-B542-A57E1DE3C59C}"/>
              </a:ext>
            </a:extLst>
          </p:cNvPr>
          <p:cNvSpPr txBox="1">
            <a:spLocks/>
          </p:cNvSpPr>
          <p:nvPr/>
        </p:nvSpPr>
        <p:spPr>
          <a:xfrm>
            <a:off x="543558" y="2801180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2.4.3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7F3A7-B6F7-4F7A-9586-5D523782274B}"/>
              </a:ext>
            </a:extLst>
          </p:cNvPr>
          <p:cNvSpPr txBox="1"/>
          <p:nvPr/>
        </p:nvSpPr>
        <p:spPr>
          <a:xfrm>
            <a:off x="747682" y="3058320"/>
            <a:ext cx="8669367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변수는 메타시스템의 단어와 용어를 조합하여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30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 이내로 명명한다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라인당 하나의 변수만 선언한다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첫 글자는 소문자를 사용하고 이후 용어의 첫 글자만 대문자를 사용하며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숫자 및 특수문자는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loop index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사용하는 변수는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j, k, l, x, y, z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등을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관용적으로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사용할 수 있다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일반 변수는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"_"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또는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"$"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사용을 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Static Final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변수는 용어사전을 사용하여 대문자로만 작성하며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단어 사이는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'_'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사용하여 구분한다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D9B3ABD9-E2B0-4ED7-BE8D-5D4B319ED24E}"/>
              </a:ext>
            </a:extLst>
          </p:cNvPr>
          <p:cNvSpPr txBox="1">
            <a:spLocks/>
          </p:cNvSpPr>
          <p:nvPr/>
        </p:nvSpPr>
        <p:spPr>
          <a:xfrm>
            <a:off x="543260" y="4572502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2.4.4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88253-7A34-4CDE-9C36-74972B9018D7}"/>
              </a:ext>
            </a:extLst>
          </p:cNvPr>
          <p:cNvSpPr txBox="1"/>
          <p:nvPr/>
        </p:nvSpPr>
        <p:spPr>
          <a:xfrm>
            <a:off x="747384" y="4829642"/>
            <a:ext cx="86693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 상수 또는 일반상수로 정의된 변수명은 단어 간에 밑줄문자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(“_”)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분리되는 대문자를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E00324-CFA1-4DE3-8BEE-2E17A9214B65}"/>
              </a:ext>
            </a:extLst>
          </p:cNvPr>
          <p:cNvSpPr/>
          <p:nvPr/>
        </p:nvSpPr>
        <p:spPr>
          <a:xfrm>
            <a:off x="692943" y="5194672"/>
            <a:ext cx="8520113" cy="124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i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MXMM_FILE_SIZE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(500000),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//#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최대파일사이즈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100</a:t>
            </a:r>
          </a:p>
          <a:p>
            <a:pPr latinLnBrk="0"/>
            <a:r>
              <a:rPr lang="en-US" altLang="ko-KR" sz="1000" i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SEOULE_CODE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(“100”),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112</a:t>
            </a:r>
          </a:p>
          <a:p>
            <a:pPr latinLnBrk="0"/>
            <a:r>
              <a:rPr lang="en-US" altLang="ko-KR" sz="1000" i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JEJU_CODE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(“112”),</a:t>
            </a:r>
            <a:endParaRPr lang="ko-KR" altLang="en-US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// S</a:t>
            </a:r>
          </a:p>
          <a:p>
            <a:pPr latinLnBrk="0"/>
            <a:r>
              <a:rPr lang="en-US" altLang="ko-KR" sz="1000" i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SIMPL_CMPR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(“S”);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7CC5B0E-66B0-46FD-919E-3F2C456DEA30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2.4 </a:t>
            </a:r>
            <a:r>
              <a:rPr lang="ko-KR" altLang="en-US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자바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78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04" y="2964436"/>
            <a:ext cx="5110260" cy="22766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725" y="2690828"/>
            <a:ext cx="2898527" cy="25781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99119" y="1840411"/>
            <a:ext cx="28504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5725" indent="-85725">
              <a:buFont typeface="Wingdings" panose="05000000000000000000" pitchFamily="2" charset="2"/>
              <a:buChar char="§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이클립스 기반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Batch Job Test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92726" y="2100919"/>
            <a:ext cx="7267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배치 테스트 도구를 통해 기 개발된 일괄처리 모듈에 대한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Junit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파일생성 및 테스트 수행과 함께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생성한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Junit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파일을 재실행할 수 있는 기능을 제공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483" y="5268965"/>
            <a:ext cx="2034997" cy="8520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직사각형 6"/>
          <p:cNvSpPr/>
          <p:nvPr/>
        </p:nvSpPr>
        <p:spPr>
          <a:xfrm>
            <a:off x="8184790" y="2726030"/>
            <a:ext cx="1143446" cy="37273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j-lt"/>
              </a:rPr>
              <a:t>JobRauncher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570464" y="2726029"/>
            <a:ext cx="593079" cy="18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배치실행</a:t>
            </a:r>
            <a:endParaRPr lang="en-US" altLang="ko-KR" sz="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62935" y="4708114"/>
            <a:ext cx="598792" cy="1745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배치실행</a:t>
            </a:r>
            <a:endParaRPr lang="en-US" altLang="ko-KR" sz="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7682" y="1231647"/>
            <a:ext cx="14045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1.2.1.1 Junit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27682" y="1489482"/>
            <a:ext cx="90725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확장 서비스는 배치 테스트를 위한 기능을 제공한다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 Junit, Shell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, Webservice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RESTful </a:t>
            </a:r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기반 테스트 환경을 제공한다</a:t>
            </a:r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순서도: 추출 11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7052102" y="4500554"/>
            <a:ext cx="1816301" cy="344041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0718" y="2725323"/>
            <a:ext cx="38307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Junit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작성예제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471698" y="2599799"/>
            <a:ext cx="8856538" cy="374369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9248" y="613068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가이드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FA14592A-A99F-4FD2-8AA5-BB70FC324D12}"/>
              </a:ext>
            </a:extLst>
          </p:cNvPr>
          <p:cNvSpPr txBox="1">
            <a:spLocks/>
          </p:cNvSpPr>
          <p:nvPr/>
        </p:nvSpPr>
        <p:spPr>
          <a:xfrm>
            <a:off x="328982" y="919760"/>
            <a:ext cx="6143806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1.2.1 </a:t>
            </a:r>
            <a:r>
              <a:rPr lang="ko-KR" altLang="en-US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개발환경 구성</a:t>
            </a:r>
            <a:endParaRPr lang="en-US" altLang="ko-KR" sz="1100" b="1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3375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84607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3E8965-58A4-418C-9BDD-6E5D7FF8B9BD}"/>
              </a:ext>
            </a:extLst>
          </p:cNvPr>
          <p:cNvSpPr txBox="1">
            <a:spLocks/>
          </p:cNvSpPr>
          <p:nvPr/>
        </p:nvSpPr>
        <p:spPr>
          <a:xfrm>
            <a:off x="543558" y="1268760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2.5.1 SQL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D7CC4-AA28-4D7C-BBFA-33A24E2332C8}"/>
              </a:ext>
            </a:extLst>
          </p:cNvPr>
          <p:cNvSpPr txBox="1"/>
          <p:nvPr/>
        </p:nvSpPr>
        <p:spPr>
          <a:xfrm>
            <a:off x="747682" y="1558198"/>
            <a:ext cx="8669367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파일은 </a:t>
            </a: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DAO 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클래스와 같이 </a:t>
            </a: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레벨 단위로 하나의 </a:t>
            </a: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xml 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생성한다</a:t>
            </a: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+ 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 +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Dao.xml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명명한다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각 명사는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MDD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시스템을 통해 메타를 참조하여 치환되어 명명 되어진다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57EC993-22AB-43D7-898C-5B16BAC94451}"/>
              </a:ext>
            </a:extLst>
          </p:cNvPr>
          <p:cNvSpPr txBox="1">
            <a:spLocks/>
          </p:cNvSpPr>
          <p:nvPr/>
        </p:nvSpPr>
        <p:spPr>
          <a:xfrm>
            <a:off x="543260" y="2924944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2.5.2 SQL ID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E904E-3CBA-4AF7-8B46-BDF7A4344D3E}"/>
              </a:ext>
            </a:extLst>
          </p:cNvPr>
          <p:cNvSpPr txBox="1"/>
          <p:nvPr/>
        </p:nvSpPr>
        <p:spPr>
          <a:xfrm>
            <a:off x="747384" y="3214382"/>
            <a:ext cx="8669367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파일 내에는 여러 개의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 정의 될 수 있다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정의되는 아이디는 시스템 내에서 고유해야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namespace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sqlmap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업무코드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]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부터 가장 하위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디렉토리까지를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“.”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으로 연결하여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271288-666C-4FA1-A80A-AF7AD0088829}"/>
              </a:ext>
            </a:extLst>
          </p:cNvPr>
          <p:cNvSpPr/>
          <p:nvPr/>
        </p:nvSpPr>
        <p:spPr>
          <a:xfrm>
            <a:off x="671639" y="4126225"/>
            <a:ext cx="8520113" cy="663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namespace=“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kr.or.klid.nglfm.fm.dao.mDD.trgterBassDao.TrgterBassDao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</a:p>
          <a:p>
            <a:pPr latinLnBrk="0"/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&lt;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update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id="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uptTrgterBass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="kr.or.klid.nglfm.fm.dao.mDD.trgterBassDao.dto.TrgterBassUpdtInputDto "&gt;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2D4F334-20CF-4BFC-9A7E-E1261205F16F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2.5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SQLMAP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75969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F3E8965-58A4-418C-9BDD-6E5D7FF8B9BD}"/>
              </a:ext>
            </a:extLst>
          </p:cNvPr>
          <p:cNvSpPr txBox="1">
            <a:spLocks/>
          </p:cNvSpPr>
          <p:nvPr/>
        </p:nvSpPr>
        <p:spPr>
          <a:xfrm>
            <a:off x="543558" y="1268760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2.6.1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메시지 관리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D7CC4-AA28-4D7C-BBFA-33A24E2332C8}"/>
              </a:ext>
            </a:extLst>
          </p:cNvPr>
          <p:cNvSpPr txBox="1"/>
          <p:nvPr/>
        </p:nvSpPr>
        <p:spPr>
          <a:xfrm>
            <a:off x="747682" y="1558198"/>
            <a:ext cx="8669367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메시지 관리의 효율성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일관성을 위해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메시지 관리 환경 구성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57EC993-22AB-43D7-898C-5B16BAC94451}"/>
              </a:ext>
            </a:extLst>
          </p:cNvPr>
          <p:cNvSpPr txBox="1">
            <a:spLocks/>
          </p:cNvSpPr>
          <p:nvPr/>
        </p:nvSpPr>
        <p:spPr>
          <a:xfrm>
            <a:off x="543260" y="1961919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2.6.2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메시지 아이디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88AA833-619C-4AB5-B934-21629C511E7B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2.6 </a:t>
            </a:r>
            <a:r>
              <a:rPr lang="ko-KR" altLang="en-US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메시지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FEAB9-17F6-4B42-9028-B26707557ABB}"/>
              </a:ext>
            </a:extLst>
          </p:cNvPr>
          <p:cNvSpPr txBox="1"/>
          <p:nvPr/>
        </p:nvSpPr>
        <p:spPr>
          <a:xfrm>
            <a:off x="747384" y="2251357"/>
            <a:ext cx="8669367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시스템 메시지는 고유한 식별자를 가지며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아래 구조를 가진다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일련번호는 의미가 없어도 되지만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관련 있는 메시지는 인접한 번호를 갖도록 부여한다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개발자가 시스템 메시지를 검색하고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선택하고 암기하는 어려움을 완화 할 목적으로 아래와 같은 분류코드를 사용하여 식별자를 부여한다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0F77E36-2C48-4A93-B4CF-A2F6BF2111D6}"/>
              </a:ext>
            </a:extLst>
          </p:cNvPr>
          <p:cNvSpPr/>
          <p:nvPr/>
        </p:nvSpPr>
        <p:spPr>
          <a:xfrm>
            <a:off x="848544" y="2747175"/>
            <a:ext cx="8424936" cy="3281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=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업무구분코드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분류코드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분류코드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(4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01D62AC-9546-4505-8980-7652EA3C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15700"/>
              </p:ext>
            </p:extLst>
          </p:nvPr>
        </p:nvGraphicFramePr>
        <p:xfrm>
          <a:off x="848544" y="4116428"/>
          <a:ext cx="8424936" cy="127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055577326"/>
                    </a:ext>
                  </a:extLst>
                </a:gridCol>
                <a:gridCol w="2424269">
                  <a:extLst>
                    <a:ext uri="{9D8B030D-6E8A-4147-A177-3AD203B41FA5}">
                      <a16:colId xmlns:a16="http://schemas.microsoft.com/office/drawing/2014/main" val="2237859568"/>
                    </a:ext>
                  </a:extLst>
                </a:gridCol>
                <a:gridCol w="2208246">
                  <a:extLst>
                    <a:ext uri="{9D8B030D-6E8A-4147-A177-3AD203B41FA5}">
                      <a16:colId xmlns:a16="http://schemas.microsoft.com/office/drawing/2014/main" val="2472614892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2959138045"/>
                    </a:ext>
                  </a:extLst>
                </a:gridCol>
              </a:tblGrid>
              <a:tr h="248676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분류 코드 </a:t>
                      </a:r>
                      <a:r>
                        <a:rPr lang="en-US" altLang="ko-KR" sz="11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1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1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분류 코드 </a:t>
                      </a:r>
                      <a:r>
                        <a:rPr lang="en-US" altLang="ko-KR" sz="11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1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설명</a:t>
                      </a:r>
                      <a:endParaRPr lang="ko-KR" sz="11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24374"/>
                  </a:ext>
                </a:extLst>
              </a:tr>
              <a:tr h="257470"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서버 관련 정보 메시지 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Info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메시지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471285"/>
                  </a:ext>
                </a:extLst>
              </a:tr>
              <a:tr h="257470"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Error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메시지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8989597"/>
                  </a:ext>
                </a:extLst>
              </a:tr>
              <a:tr h="257470">
                <a:tc row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화면 관련 에러 메시지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Warning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메시지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7615879"/>
                  </a:ext>
                </a:extLst>
              </a:tr>
              <a:tr h="257470">
                <a:tc vMerge="1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altLang="en-US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9875" indent="-269875" algn="l" fontAlgn="auto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Confirm </a:t>
                      </a:r>
                      <a:r>
                        <a:rPr lang="ko-KR" altLang="en-US" sz="10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메시지</a:t>
                      </a:r>
                      <a:endParaRPr lang="ko-KR" sz="10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809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763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8F3E8965-58A4-418C-9BDD-6E5D7FF8B9BD}"/>
              </a:ext>
            </a:extLst>
          </p:cNvPr>
          <p:cNvSpPr txBox="1">
            <a:spLocks/>
          </p:cNvSpPr>
          <p:nvPr/>
        </p:nvSpPr>
        <p:spPr>
          <a:xfrm>
            <a:off x="543558" y="1268760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2.7.1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Job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D7CC4-AA28-4D7C-BBFA-33A24E2332C8}"/>
              </a:ext>
            </a:extLst>
          </p:cNvPr>
          <p:cNvSpPr txBox="1"/>
          <p:nvPr/>
        </p:nvSpPr>
        <p:spPr>
          <a:xfrm>
            <a:off x="747682" y="1558198"/>
            <a:ext cx="8669367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Job ID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고유한 식별자를 가지며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아래 구조를 가진다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업무영역코드는 각 업무에서 정한 코드를 기준으로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일련번호는 의미가 없어도 되지만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관련 있는 메시지는 인접한 번호를 갖도록 부여한다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B57EC993-22AB-43D7-898C-5B16BAC94451}"/>
              </a:ext>
            </a:extLst>
          </p:cNvPr>
          <p:cNvSpPr txBox="1">
            <a:spLocks/>
          </p:cNvSpPr>
          <p:nvPr/>
        </p:nvSpPr>
        <p:spPr>
          <a:xfrm>
            <a:off x="543260" y="3072380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2.7.2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Step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E904E-3CBA-4AF7-8B46-BDF7A4344D3E}"/>
              </a:ext>
            </a:extLst>
          </p:cNvPr>
          <p:cNvSpPr txBox="1"/>
          <p:nvPr/>
        </p:nvSpPr>
        <p:spPr>
          <a:xfrm>
            <a:off x="747384" y="3361818"/>
            <a:ext cx="8669367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Step ID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해당 배치의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Job ID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기준으로 하며 마지막에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 +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일련번호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자리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구조를 가진다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A9E6E0-37E2-4B87-A532-1490E36129AA}"/>
              </a:ext>
            </a:extLst>
          </p:cNvPr>
          <p:cNvSpPr/>
          <p:nvPr/>
        </p:nvSpPr>
        <p:spPr>
          <a:xfrm>
            <a:off x="848544" y="1948674"/>
            <a:ext cx="8424936" cy="3281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= B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업무코드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업무영역코드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Job</a:t>
            </a:r>
            <a:endParaRPr lang="ko-KR" altLang="en-US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B8B8BE-AAEE-4C2D-842C-812F26F53FE6}"/>
              </a:ext>
            </a:extLst>
          </p:cNvPr>
          <p:cNvSpPr/>
          <p:nvPr/>
        </p:nvSpPr>
        <p:spPr>
          <a:xfrm>
            <a:off x="848544" y="3752650"/>
            <a:ext cx="8424936" cy="3281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= B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업무코드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업무영역코드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(3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+ S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일련번호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자리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4CDBB22-BC20-4527-8BCA-2A68AC5CE2DA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명명규칙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2.7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655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>
            <a:extLst>
              <a:ext uri="{FF2B5EF4-FFF2-40B4-BE49-F238E27FC236}">
                <a16:creationId xmlns:a16="http://schemas.microsoft.com/office/drawing/2014/main" id="{0940195C-3A12-48D6-BFDD-FAB48B937240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.1 P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ackage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C7CC77-C792-4766-9490-79281216DC2C}"/>
              </a:ext>
            </a:extLst>
          </p:cNvPr>
          <p:cNvSpPr/>
          <p:nvPr/>
        </p:nvSpPr>
        <p:spPr bwMode="auto">
          <a:xfrm>
            <a:off x="744579" y="1725636"/>
            <a:ext cx="3711494" cy="46556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507AD2C-574A-43D2-B6B8-F79A1EC76B14}"/>
              </a:ext>
            </a:extLst>
          </p:cNvPr>
          <p:cNvSpPr/>
          <p:nvPr/>
        </p:nvSpPr>
        <p:spPr bwMode="auto">
          <a:xfrm>
            <a:off x="744579" y="1451706"/>
            <a:ext cx="3711494" cy="2739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구조 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지방재정관리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r>
              <a:rPr lang="en-US" altLang="ko-KR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CABC6BB-B0B0-4255-A132-942350839580}"/>
              </a:ext>
            </a:extLst>
          </p:cNvPr>
          <p:cNvGrpSpPr/>
          <p:nvPr/>
        </p:nvGrpSpPr>
        <p:grpSpPr>
          <a:xfrm>
            <a:off x="1097427" y="1816688"/>
            <a:ext cx="2162619" cy="4564640"/>
            <a:chOff x="698834" y="1772816"/>
            <a:chExt cx="1783760" cy="4464527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0CE4F20-AE6B-4797-A398-C8220423D420}"/>
                </a:ext>
              </a:extLst>
            </p:cNvPr>
            <p:cNvGrpSpPr/>
            <p:nvPr/>
          </p:nvGrpSpPr>
          <p:grpSpPr>
            <a:xfrm>
              <a:off x="1041361" y="2129731"/>
              <a:ext cx="507294" cy="295348"/>
              <a:chOff x="943192" y="3895552"/>
              <a:chExt cx="507294" cy="295348"/>
            </a:xfrm>
          </p:grpSpPr>
          <p:pic>
            <p:nvPicPr>
              <p:cNvPr id="141" name="그림 140">
                <a:extLst>
                  <a:ext uri="{FF2B5EF4-FFF2-40B4-BE49-F238E27FC236}">
                    <a16:creationId xmlns:a16="http://schemas.microsoft.com/office/drawing/2014/main" id="{8658E986-E463-459B-93FC-3C503772E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CDD08C23-315E-43BD-A49D-1489D03DB88A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pm</a:t>
                </a:r>
                <a:endParaRPr kumimoji="1" lang="ko-KR" altLang="en-US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CC42195B-CEE7-42C2-9927-7CFAA129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834" y="1772816"/>
              <a:ext cx="260902" cy="347871"/>
            </a:xfrm>
            <a:prstGeom prst="rect">
              <a:avLst/>
            </a:prstGeom>
          </p:spPr>
        </p:pic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1103B99-D633-49BC-9383-ADA73A78DB07}"/>
                </a:ext>
              </a:extLst>
            </p:cNvPr>
            <p:cNvSpPr/>
            <p:nvPr/>
          </p:nvSpPr>
          <p:spPr bwMode="auto">
            <a:xfrm>
              <a:off x="881721" y="1810861"/>
              <a:ext cx="622977" cy="2613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spc="-5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kr.go.</a:t>
              </a:r>
              <a:r>
                <a:rPr kumimoji="1" lang="en-US" altLang="ko-KR" sz="1000" b="0" i="0" u="none" strike="noStrike" cap="none" spc="-50" normalizeH="0" baseline="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mois.</a:t>
              </a:r>
              <a:r>
                <a:rPr lang="en-US" altLang="ko-KR" sz="1000" spc="-50" dirty="0" err="1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lfm</a:t>
              </a:r>
              <a:endParaRPr kumimoji="1" lang="ko-KR" altLang="en-US" sz="1000" b="0" i="0" u="none" strike="noStrike" cap="none" spc="-50" normalizeH="0" baseline="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7" name="연결선: 꺾임 97">
              <a:extLst>
                <a:ext uri="{FF2B5EF4-FFF2-40B4-BE49-F238E27FC236}">
                  <a16:creationId xmlns:a16="http://schemas.microsoft.com/office/drawing/2014/main" id="{1A58124B-1568-4B3F-823A-FB05A20CFB29}"/>
                </a:ext>
              </a:extLst>
            </p:cNvPr>
            <p:cNvCxnSpPr>
              <a:cxnSpLocks/>
              <a:stCxn id="85" idx="2"/>
              <a:endCxn id="141" idx="1"/>
            </p:cNvCxnSpPr>
            <p:nvPr/>
          </p:nvCxnSpPr>
          <p:spPr bwMode="auto">
            <a:xfrm rot="16200000" flipH="1">
              <a:off x="855001" y="2094971"/>
              <a:ext cx="160644" cy="21207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43821342-C51F-43C0-ADBB-F1176E299403}"/>
                </a:ext>
              </a:extLst>
            </p:cNvPr>
            <p:cNvGrpSpPr/>
            <p:nvPr/>
          </p:nvGrpSpPr>
          <p:grpSpPr>
            <a:xfrm>
              <a:off x="1330544" y="2439023"/>
              <a:ext cx="674846" cy="295348"/>
              <a:chOff x="943192" y="3895552"/>
              <a:chExt cx="674846" cy="295348"/>
            </a:xfrm>
          </p:grpSpPr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1FB9257B-1331-48A9-BFC1-A738215FB5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3CA09AE-5429-4479-A071-0A30F5D1CAE5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527592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control</a:t>
                </a:r>
                <a:endParaRPr kumimoji="1" lang="ko-KR" altLang="en-US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97AE0CB-E983-4E61-8772-8ECEE2693E4F}"/>
                </a:ext>
              </a:extLst>
            </p:cNvPr>
            <p:cNvGrpSpPr/>
            <p:nvPr/>
          </p:nvGrpSpPr>
          <p:grpSpPr>
            <a:xfrm>
              <a:off x="1332994" y="3205691"/>
              <a:ext cx="605454" cy="295348"/>
              <a:chOff x="943192" y="3895552"/>
              <a:chExt cx="605454" cy="295348"/>
            </a:xfrm>
          </p:grpSpPr>
          <p:pic>
            <p:nvPicPr>
              <p:cNvPr id="137" name="그림 136">
                <a:extLst>
                  <a:ext uri="{FF2B5EF4-FFF2-40B4-BE49-F238E27FC236}">
                    <a16:creationId xmlns:a16="http://schemas.microsoft.com/office/drawing/2014/main" id="{BB9763F8-D618-453E-9A73-5BC636F3A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446843F-85FD-4C60-9A43-897650DF85D0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45820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service</a:t>
                </a:r>
                <a:endParaRPr kumimoji="1" lang="ko-KR" altLang="en-US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51E4F0A-93C7-4D79-999A-03F1D8F122F0}"/>
                </a:ext>
              </a:extLst>
            </p:cNvPr>
            <p:cNvGrpSpPr/>
            <p:nvPr/>
          </p:nvGrpSpPr>
          <p:grpSpPr>
            <a:xfrm>
              <a:off x="1669510" y="4700607"/>
              <a:ext cx="507294" cy="295348"/>
              <a:chOff x="943192" y="3895552"/>
              <a:chExt cx="507294" cy="295348"/>
            </a:xfrm>
          </p:grpSpPr>
          <p:pic>
            <p:nvPicPr>
              <p:cNvPr id="135" name="그림 134">
                <a:extLst>
                  <a:ext uri="{FF2B5EF4-FFF2-40B4-BE49-F238E27FC236}">
                    <a16:creationId xmlns:a16="http://schemas.microsoft.com/office/drawing/2014/main" id="{A93F9D65-BC62-4701-811E-2F2256DDD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E0818F5-A665-4720-A442-5A4B2546FAC8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레벨 서브업무</a:t>
                </a:r>
                <a:endParaRPr lang="en-US" altLang="ko-KR" sz="900" spc="-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FC19F0A5-5FED-4A96-9641-7BF2B5E22473}"/>
                </a:ext>
              </a:extLst>
            </p:cNvPr>
            <p:cNvGrpSpPr/>
            <p:nvPr/>
          </p:nvGrpSpPr>
          <p:grpSpPr>
            <a:xfrm>
              <a:off x="1333924" y="3933087"/>
              <a:ext cx="507294" cy="295348"/>
              <a:chOff x="943192" y="3895552"/>
              <a:chExt cx="507294" cy="295348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84643566-6328-4A5E-BC4E-97DB5F944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9F7572EC-9119-4685-9E74-67FB3838CD04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0" i="0" u="none" strike="noStrike" cap="none" spc="-50" normalizeH="0" baseline="0" dirty="0" err="1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dao</a:t>
                </a:r>
                <a:endParaRPr kumimoji="1" lang="ko-KR" altLang="en-US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C772B27-3835-431B-B806-D0E0C3DF2C41}"/>
                </a:ext>
              </a:extLst>
            </p:cNvPr>
            <p:cNvGrpSpPr/>
            <p:nvPr/>
          </p:nvGrpSpPr>
          <p:grpSpPr>
            <a:xfrm>
              <a:off x="1060156" y="5013119"/>
              <a:ext cx="507294" cy="295348"/>
              <a:chOff x="943192" y="3895552"/>
              <a:chExt cx="507294" cy="295348"/>
            </a:xfrm>
          </p:grpSpPr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id="{33F20555-0554-4CF9-92A8-C59DFB2FD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3F57979F-5DBE-4BFD-8073-02256CC51F5B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spc="-50" dirty="0" err="1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bm</a:t>
                </a:r>
                <a:endParaRPr kumimoji="1" lang="ko-KR" altLang="en-US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3" name="연결선: 꺾임 103">
              <a:extLst>
                <a:ext uri="{FF2B5EF4-FFF2-40B4-BE49-F238E27FC236}">
                  <a16:creationId xmlns:a16="http://schemas.microsoft.com/office/drawing/2014/main" id="{DF02B966-CF2E-4F40-A6F3-E5E76AB5944B}"/>
                </a:ext>
              </a:extLst>
            </p:cNvPr>
            <p:cNvCxnSpPr>
              <a:cxnSpLocks/>
              <a:stCxn id="85" idx="2"/>
              <a:endCxn id="131" idx="1"/>
            </p:cNvCxnSpPr>
            <p:nvPr/>
          </p:nvCxnSpPr>
          <p:spPr bwMode="auto">
            <a:xfrm rot="16200000" flipH="1">
              <a:off x="-577296" y="3527267"/>
              <a:ext cx="3044032" cy="23087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16118CCA-3F4A-42BC-A91E-1E4490EF8913}"/>
                </a:ext>
              </a:extLst>
            </p:cNvPr>
            <p:cNvGrpSpPr/>
            <p:nvPr/>
          </p:nvGrpSpPr>
          <p:grpSpPr>
            <a:xfrm>
              <a:off x="1060156" y="5589783"/>
              <a:ext cx="507294" cy="295348"/>
              <a:chOff x="943192" y="3895552"/>
              <a:chExt cx="507294" cy="295348"/>
            </a:xfrm>
          </p:grpSpPr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5B0353F8-FB09-4C3D-AE70-CC7AB6110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A306858-B559-4126-BBB5-CCA54C2D7842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0" i="0" u="none" strike="noStrike" cap="none" spc="-50" normalizeH="0" baseline="0" dirty="0" err="1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st</a:t>
                </a:r>
                <a:endParaRPr kumimoji="1" lang="ko-KR" altLang="en-US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5" name="연결선: 꺾임 112">
              <a:extLst>
                <a:ext uri="{FF2B5EF4-FFF2-40B4-BE49-F238E27FC236}">
                  <a16:creationId xmlns:a16="http://schemas.microsoft.com/office/drawing/2014/main" id="{AE0A62FA-0FC0-4984-A588-A122C36C287B}"/>
                </a:ext>
              </a:extLst>
            </p:cNvPr>
            <p:cNvCxnSpPr>
              <a:cxnSpLocks/>
              <a:stCxn id="85" idx="2"/>
              <a:endCxn id="129" idx="1"/>
            </p:cNvCxnSpPr>
            <p:nvPr/>
          </p:nvCxnSpPr>
          <p:spPr bwMode="auto">
            <a:xfrm rot="16200000" flipH="1">
              <a:off x="-865628" y="3815599"/>
              <a:ext cx="3620696" cy="23087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8A2E378-08A8-4FD3-88FA-CAB3B3274606}"/>
                </a:ext>
              </a:extLst>
            </p:cNvPr>
            <p:cNvGrpSpPr/>
            <p:nvPr/>
          </p:nvGrpSpPr>
          <p:grpSpPr>
            <a:xfrm>
              <a:off x="1056091" y="5941995"/>
              <a:ext cx="507294" cy="295348"/>
              <a:chOff x="943192" y="3895552"/>
              <a:chExt cx="507294" cy="295348"/>
            </a:xfrm>
          </p:grpSpPr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39E57DBC-B764-46B9-869A-EBA6F0AC7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D968888-18B5-48E4-8414-3C00453E81A3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cm</a:t>
                </a:r>
                <a:endParaRPr kumimoji="1" lang="ko-KR" altLang="en-US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7" name="연결선: 꺾임 114">
              <a:extLst>
                <a:ext uri="{FF2B5EF4-FFF2-40B4-BE49-F238E27FC236}">
                  <a16:creationId xmlns:a16="http://schemas.microsoft.com/office/drawing/2014/main" id="{CACCACE7-BC9F-417D-B9CD-3945038C4F58}"/>
                </a:ext>
              </a:extLst>
            </p:cNvPr>
            <p:cNvCxnSpPr>
              <a:cxnSpLocks/>
              <a:stCxn id="85" idx="2"/>
              <a:endCxn id="127" idx="1"/>
            </p:cNvCxnSpPr>
            <p:nvPr/>
          </p:nvCxnSpPr>
          <p:spPr bwMode="auto">
            <a:xfrm rot="16200000" flipH="1">
              <a:off x="-1043766" y="3993738"/>
              <a:ext cx="3972908" cy="226806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A0A2512-5ED8-4D9C-9D10-92494C02C162}"/>
                </a:ext>
              </a:extLst>
            </p:cNvPr>
            <p:cNvSpPr/>
            <p:nvPr/>
          </p:nvSpPr>
          <p:spPr bwMode="auto">
            <a:xfrm>
              <a:off x="1208584" y="5326221"/>
              <a:ext cx="360040" cy="2613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ts val="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spc="-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indent="0" defTabSz="914400" rtl="0" eaLnBrk="1" fontAlgn="base" latinLnBrk="0" hangingPunct="1">
                <a:lnSpc>
                  <a:spcPts val="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0" marR="0" indent="0" defTabSz="914400" rtl="0" eaLnBrk="1" fontAlgn="base" latinLnBrk="0" hangingPunct="1">
                <a:lnSpc>
                  <a:spcPts val="5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spc="-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1" lang="ko-KR" altLang="en-US" sz="1400" b="1" i="0" u="none" strike="noStrike" cap="none" spc="-50" normalizeH="0" baseline="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9" name="연결선: 꺾임 116">
              <a:extLst>
                <a:ext uri="{FF2B5EF4-FFF2-40B4-BE49-F238E27FC236}">
                  <a16:creationId xmlns:a16="http://schemas.microsoft.com/office/drawing/2014/main" id="{0712E1B8-4328-49A4-9055-BFAEB0A36E5C}"/>
                </a:ext>
              </a:extLst>
            </p:cNvPr>
            <p:cNvCxnSpPr>
              <a:cxnSpLocks/>
              <a:stCxn id="141" idx="2"/>
              <a:endCxn id="137" idx="1"/>
            </p:cNvCxnSpPr>
            <p:nvPr/>
          </p:nvCxnSpPr>
          <p:spPr bwMode="auto">
            <a:xfrm rot="16200000" flipH="1">
              <a:off x="774977" y="2799274"/>
              <a:ext cx="932212" cy="18382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연결선: 꺾임 117">
              <a:extLst>
                <a:ext uri="{FF2B5EF4-FFF2-40B4-BE49-F238E27FC236}">
                  <a16:creationId xmlns:a16="http://schemas.microsoft.com/office/drawing/2014/main" id="{02CF4574-7E8C-46F3-8DA1-0361764BA13D}"/>
                </a:ext>
              </a:extLst>
            </p:cNvPr>
            <p:cNvCxnSpPr>
              <a:cxnSpLocks/>
              <a:stCxn id="123" idx="2"/>
              <a:endCxn id="135" idx="1"/>
            </p:cNvCxnSpPr>
            <p:nvPr/>
          </p:nvCxnSpPr>
          <p:spPr bwMode="auto">
            <a:xfrm rot="16200000" flipH="1">
              <a:off x="1499887" y="4682584"/>
              <a:ext cx="108090" cy="231155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B34CE77-001A-42C0-98E6-A78B10F73175}"/>
                </a:ext>
              </a:extLst>
            </p:cNvPr>
            <p:cNvGrpSpPr/>
            <p:nvPr/>
          </p:nvGrpSpPr>
          <p:grpSpPr>
            <a:xfrm>
              <a:off x="1640632" y="2684383"/>
              <a:ext cx="674846" cy="295348"/>
              <a:chOff x="943192" y="3895552"/>
              <a:chExt cx="674846" cy="295348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C8503C55-281D-4B3E-8351-4E9CA315C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D68A590E-DECA-496D-A10C-9F24B7BF28EA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527592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레벨 서브업무</a:t>
                </a:r>
              </a:p>
            </p:txBody>
          </p:sp>
        </p:grpSp>
        <p:cxnSp>
          <p:nvCxnSpPr>
            <p:cNvPr id="102" name="연결선: 꺾임 125">
              <a:extLst>
                <a:ext uri="{FF2B5EF4-FFF2-40B4-BE49-F238E27FC236}">
                  <a16:creationId xmlns:a16="http://schemas.microsoft.com/office/drawing/2014/main" id="{8504E07A-B1F0-43C6-BBD3-52EBBDC4CCFF}"/>
                </a:ext>
              </a:extLst>
            </p:cNvPr>
            <p:cNvCxnSpPr>
              <a:cxnSpLocks/>
              <a:stCxn id="139" idx="2"/>
              <a:endCxn id="125" idx="1"/>
            </p:cNvCxnSpPr>
            <p:nvPr/>
          </p:nvCxnSpPr>
          <p:spPr bwMode="auto">
            <a:xfrm rot="16200000" flipH="1">
              <a:off x="1488687" y="2684038"/>
              <a:ext cx="101612" cy="202277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연결선: 꺾임 126">
              <a:extLst>
                <a:ext uri="{FF2B5EF4-FFF2-40B4-BE49-F238E27FC236}">
                  <a16:creationId xmlns:a16="http://schemas.microsoft.com/office/drawing/2014/main" id="{4B18E8E3-3F8A-4B02-9299-8DC4C43B0A46}"/>
                </a:ext>
              </a:extLst>
            </p:cNvPr>
            <p:cNvCxnSpPr>
              <a:cxnSpLocks/>
              <a:stCxn id="141" idx="2"/>
              <a:endCxn id="139" idx="1"/>
            </p:cNvCxnSpPr>
            <p:nvPr/>
          </p:nvCxnSpPr>
          <p:spPr bwMode="auto">
            <a:xfrm rot="16200000" flipH="1">
              <a:off x="1157086" y="2417165"/>
              <a:ext cx="165544" cy="18137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연결선: 꺾임 127">
              <a:extLst>
                <a:ext uri="{FF2B5EF4-FFF2-40B4-BE49-F238E27FC236}">
                  <a16:creationId xmlns:a16="http://schemas.microsoft.com/office/drawing/2014/main" id="{BD26E526-16CC-482C-B8CA-1C7BD1311379}"/>
                </a:ext>
              </a:extLst>
            </p:cNvPr>
            <p:cNvCxnSpPr>
              <a:cxnSpLocks/>
              <a:stCxn id="141" idx="2"/>
              <a:endCxn id="133" idx="1"/>
            </p:cNvCxnSpPr>
            <p:nvPr/>
          </p:nvCxnSpPr>
          <p:spPr bwMode="auto">
            <a:xfrm rot="16200000" flipH="1">
              <a:off x="411744" y="3162507"/>
              <a:ext cx="1659608" cy="18475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D9B98F7-1768-4818-BAEE-D2270A990BEC}"/>
                </a:ext>
              </a:extLst>
            </p:cNvPr>
            <p:cNvGrpSpPr/>
            <p:nvPr/>
          </p:nvGrpSpPr>
          <p:grpSpPr>
            <a:xfrm>
              <a:off x="1330544" y="4448769"/>
              <a:ext cx="507294" cy="295348"/>
              <a:chOff x="943192" y="3895552"/>
              <a:chExt cx="507294" cy="295348"/>
            </a:xfrm>
          </p:grpSpPr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651B994C-4DC6-442F-ABAC-6BFB096EA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79D98F13-CE06-4FAF-B027-81CEAB0E868B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900" b="0" i="0" u="none" strike="noStrike" cap="none" spc="-50" normalizeH="0" baseline="0" dirty="0" err="1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commonservice</a:t>
                </a:r>
                <a:endParaRPr kumimoji="1" lang="en-US" altLang="ko-KR" sz="900" b="0" i="0" u="none" strike="noStrike" cap="none" spc="-50" normalizeH="0" baseline="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06" name="연결선: 꺾임 129">
              <a:extLst>
                <a:ext uri="{FF2B5EF4-FFF2-40B4-BE49-F238E27FC236}">
                  <a16:creationId xmlns:a16="http://schemas.microsoft.com/office/drawing/2014/main" id="{424DF904-3B0A-487D-91D8-6ED96EE7AF45}"/>
                </a:ext>
              </a:extLst>
            </p:cNvPr>
            <p:cNvCxnSpPr>
              <a:cxnSpLocks/>
              <a:stCxn id="141" idx="2"/>
              <a:endCxn id="123" idx="1"/>
            </p:cNvCxnSpPr>
            <p:nvPr/>
          </p:nvCxnSpPr>
          <p:spPr bwMode="auto">
            <a:xfrm rot="16200000" flipH="1">
              <a:off x="152213" y="3422038"/>
              <a:ext cx="2175290" cy="181372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81DAADB-E505-4F59-BDA8-49E6609A6CC2}"/>
                </a:ext>
              </a:extLst>
            </p:cNvPr>
            <p:cNvGrpSpPr/>
            <p:nvPr/>
          </p:nvGrpSpPr>
          <p:grpSpPr>
            <a:xfrm>
              <a:off x="1971794" y="2937911"/>
              <a:ext cx="507294" cy="295348"/>
              <a:chOff x="943192" y="3895552"/>
              <a:chExt cx="507294" cy="295348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0A4D3313-BC94-4CE6-88D5-4E57153E72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CAEC008-AE15-4DF8-BDA0-2A5A52EF897A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레벨 서브업무</a:t>
                </a:r>
              </a:p>
            </p:txBody>
          </p:sp>
        </p:grpSp>
        <p:cxnSp>
          <p:nvCxnSpPr>
            <p:cNvPr id="108" name="연결선: 꺾임 131">
              <a:extLst>
                <a:ext uri="{FF2B5EF4-FFF2-40B4-BE49-F238E27FC236}">
                  <a16:creationId xmlns:a16="http://schemas.microsoft.com/office/drawing/2014/main" id="{2F72040C-D873-44E2-8CA0-4D733062F851}"/>
                </a:ext>
              </a:extLst>
            </p:cNvPr>
            <p:cNvCxnSpPr>
              <a:cxnSpLocks/>
              <a:stCxn id="125" idx="2"/>
              <a:endCxn id="121" idx="1"/>
            </p:cNvCxnSpPr>
            <p:nvPr/>
          </p:nvCxnSpPr>
          <p:spPr bwMode="auto">
            <a:xfrm rot="16200000" flipH="1">
              <a:off x="1805228" y="2922945"/>
              <a:ext cx="109780" cy="22335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51C64D36-B33E-41FD-B165-D51A0124202A}"/>
                </a:ext>
              </a:extLst>
            </p:cNvPr>
            <p:cNvGrpSpPr/>
            <p:nvPr/>
          </p:nvGrpSpPr>
          <p:grpSpPr>
            <a:xfrm>
              <a:off x="1644138" y="3430341"/>
              <a:ext cx="674846" cy="295348"/>
              <a:chOff x="943192" y="3895552"/>
              <a:chExt cx="674846" cy="295348"/>
            </a:xfrm>
          </p:grpSpPr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57F9E5FA-6094-4F17-B8E0-4B4298D92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57E1527-ECB7-4797-A291-B3FD9E1FDBE1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527592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  <a:r>
                  <a:rPr lang="ko-KR" altLang="en-US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레벨 서브업무</a:t>
                </a:r>
              </a:p>
            </p:txBody>
          </p:sp>
        </p:grpSp>
        <p:cxnSp>
          <p:nvCxnSpPr>
            <p:cNvPr id="110" name="연결선: 꺾임 133">
              <a:extLst>
                <a:ext uri="{FF2B5EF4-FFF2-40B4-BE49-F238E27FC236}">
                  <a16:creationId xmlns:a16="http://schemas.microsoft.com/office/drawing/2014/main" id="{5ABDA69F-AC2D-4C34-A38B-11BA39A78DAE}"/>
                </a:ext>
              </a:extLst>
            </p:cNvPr>
            <p:cNvCxnSpPr>
              <a:cxnSpLocks/>
              <a:endCxn id="119" idx="1"/>
            </p:cNvCxnSpPr>
            <p:nvPr/>
          </p:nvCxnSpPr>
          <p:spPr bwMode="auto">
            <a:xfrm rot="16200000" flipH="1">
              <a:off x="1492193" y="3429996"/>
              <a:ext cx="101612" cy="202277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56E85161-3942-4552-AFD5-15A3089930E3}"/>
                </a:ext>
              </a:extLst>
            </p:cNvPr>
            <p:cNvGrpSpPr/>
            <p:nvPr/>
          </p:nvGrpSpPr>
          <p:grpSpPr>
            <a:xfrm>
              <a:off x="1975300" y="3683869"/>
              <a:ext cx="507294" cy="295348"/>
              <a:chOff x="943192" y="3895552"/>
              <a:chExt cx="507294" cy="295348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D715C6DC-F88A-4B5E-BDC0-12A7204B0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0742224-882F-42CB-9AA1-491686EA4942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360040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</a:t>
                </a:r>
                <a:r>
                  <a:rPr lang="ko-KR" altLang="en-US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레벨 서브업무</a:t>
                </a:r>
              </a:p>
            </p:txBody>
          </p:sp>
        </p:grpSp>
        <p:cxnSp>
          <p:nvCxnSpPr>
            <p:cNvPr id="112" name="연결선: 꺾임 135">
              <a:extLst>
                <a:ext uri="{FF2B5EF4-FFF2-40B4-BE49-F238E27FC236}">
                  <a16:creationId xmlns:a16="http://schemas.microsoft.com/office/drawing/2014/main" id="{A0FFE31E-358E-4385-84CC-DE0877CA380C}"/>
                </a:ext>
              </a:extLst>
            </p:cNvPr>
            <p:cNvCxnSpPr>
              <a:cxnSpLocks/>
              <a:stCxn id="119" idx="2"/>
              <a:endCxn id="117" idx="1"/>
            </p:cNvCxnSpPr>
            <p:nvPr/>
          </p:nvCxnSpPr>
          <p:spPr bwMode="auto">
            <a:xfrm rot="16200000" flipH="1">
              <a:off x="1808734" y="3668903"/>
              <a:ext cx="109780" cy="223351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018D3B2-7B7E-4418-A87E-A1E6F36975E9}"/>
                </a:ext>
              </a:extLst>
            </p:cNvPr>
            <p:cNvGrpSpPr/>
            <p:nvPr/>
          </p:nvGrpSpPr>
          <p:grpSpPr>
            <a:xfrm>
              <a:off x="1660249" y="4168699"/>
              <a:ext cx="674846" cy="295348"/>
              <a:chOff x="943192" y="3895552"/>
              <a:chExt cx="674846" cy="295348"/>
            </a:xfrm>
          </p:grpSpPr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6BF3A782-2A04-4A16-A4A6-6B37689FD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43192" y="3903404"/>
                <a:ext cx="215622" cy="287496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B5E3F86-467F-4B39-B5C5-54F39EC4A363}"/>
                  </a:ext>
                </a:extLst>
              </p:cNvPr>
              <p:cNvSpPr/>
              <p:nvPr/>
            </p:nvSpPr>
            <p:spPr bwMode="auto">
              <a:xfrm>
                <a:off x="1090446" y="3895552"/>
                <a:ext cx="527592" cy="26136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ko-KR" altLang="en-US" sz="900" spc="-50" dirty="0">
                    <a:ln>
                      <a:solidFill>
                        <a:schemeClr val="tx1">
                          <a:lumMod val="65000"/>
                          <a:lumOff val="35000"/>
                          <a:alpha val="0"/>
                        </a:schemeClr>
                      </a:solidFill>
                    </a:ln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주제영역</a:t>
                </a:r>
                <a:endParaRPr lang="en-US" altLang="ko-KR" sz="900" spc="-50" dirty="0">
                  <a:ln>
                    <a:solidFill>
                      <a:schemeClr val="tx1">
                        <a:lumMod val="65000"/>
                        <a:lumOff val="3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114" name="연결선: 꺾임 137">
              <a:extLst>
                <a:ext uri="{FF2B5EF4-FFF2-40B4-BE49-F238E27FC236}">
                  <a16:creationId xmlns:a16="http://schemas.microsoft.com/office/drawing/2014/main" id="{9F0A296C-40CC-4FF7-AF90-3B974018CDAA}"/>
                </a:ext>
              </a:extLst>
            </p:cNvPr>
            <p:cNvCxnSpPr>
              <a:cxnSpLocks/>
              <a:stCxn id="133" idx="2"/>
              <a:endCxn id="115" idx="1"/>
            </p:cNvCxnSpPr>
            <p:nvPr/>
          </p:nvCxnSpPr>
          <p:spPr bwMode="auto">
            <a:xfrm rot="16200000" flipH="1">
              <a:off x="1505060" y="4165110"/>
              <a:ext cx="91864" cy="218514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BB79843-2DC1-4186-ADF7-E2D0B9A520B7}"/>
              </a:ext>
            </a:extLst>
          </p:cNvPr>
          <p:cNvSpPr/>
          <p:nvPr/>
        </p:nvSpPr>
        <p:spPr bwMode="auto">
          <a:xfrm>
            <a:off x="4937896" y="1446788"/>
            <a:ext cx="4336279" cy="2739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본 공정 반영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EB5BAD1-D886-4E27-BEFB-EB001E99515E}"/>
              </a:ext>
            </a:extLst>
          </p:cNvPr>
          <p:cNvSpPr/>
          <p:nvPr/>
        </p:nvSpPr>
        <p:spPr bwMode="auto">
          <a:xfrm>
            <a:off x="4937895" y="1725636"/>
            <a:ext cx="4336279" cy="4508721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72000" rIns="90000" bIns="36000" numCol="1" spcCol="25200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kr.go.mois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.[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+ [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 코드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별로 패키지 생성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kr.go.mois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.[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+ [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 코드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하위에 레이어 별 패키지 생성</a:t>
            </a: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controller : Client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의 서비스 요청에 대한 기본 처리를 담당</a:t>
            </a: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 로직을 제외한 처리</a:t>
            </a: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data access 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service : 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비지니스 로직 처리</a:t>
            </a:r>
          </a:p>
          <a:p>
            <a:pPr marL="6381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commonservice</a:t>
            </a:r>
            <a:r>
              <a:rPr lang="en-US" altLang="ko-KR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1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 내 공통 서비스 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업무는 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단계의 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depth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100" b="1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kr.go.mois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.[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시스템코드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+ [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 코드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+ [controller, </a:t>
            </a:r>
            <a:r>
              <a:rPr lang="en-US" altLang="ko-KR" sz="1100" b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service, </a:t>
            </a:r>
            <a:r>
              <a:rPr lang="en-US" altLang="ko-KR" sz="1100" b="1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commonservice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] + [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sub 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업무</a:t>
            </a:r>
            <a:r>
              <a:rPr lang="en-US" altLang="ko-KR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1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패키지 생성</a:t>
            </a:r>
          </a:p>
        </p:txBody>
      </p:sp>
    </p:spTree>
    <p:extLst>
      <p:ext uri="{BB962C8B-B14F-4D97-AF65-F5344CB8AC3E}">
        <p14:creationId xmlns:p14="http://schemas.microsoft.com/office/powerpoint/2010/main" val="10686073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>
            <a:extLst>
              <a:ext uri="{FF2B5EF4-FFF2-40B4-BE49-F238E27FC236}">
                <a16:creationId xmlns:a16="http://schemas.microsoft.com/office/drawing/2014/main" id="{CE58D2E8-7F49-4426-8C16-65AA38E57F2C}"/>
              </a:ext>
            </a:extLst>
          </p:cNvPr>
          <p:cNvSpPr txBox="1">
            <a:spLocks/>
          </p:cNvSpPr>
          <p:nvPr/>
        </p:nvSpPr>
        <p:spPr>
          <a:xfrm>
            <a:off x="543600" y="1268413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3.2.1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 </a:t>
            </a:r>
          </a:p>
        </p:txBody>
      </p:sp>
      <p:sp>
        <p:nvSpPr>
          <p:cNvPr id="81" name="제목 1">
            <a:extLst>
              <a:ext uri="{FF2B5EF4-FFF2-40B4-BE49-F238E27FC236}">
                <a16:creationId xmlns:a16="http://schemas.microsoft.com/office/drawing/2014/main" id="{78913CDA-0568-43CC-B04E-9E4769170CED}"/>
              </a:ext>
            </a:extLst>
          </p:cNvPr>
          <p:cNvSpPr txBox="1">
            <a:spLocks/>
          </p:cNvSpPr>
          <p:nvPr/>
        </p:nvSpPr>
        <p:spPr>
          <a:xfrm>
            <a:off x="664583" y="1543316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3.2.1.1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중괄호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(Braces)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EF46B1F-8D51-4ACC-A166-ADE96BF319D0}"/>
              </a:ext>
            </a:extLst>
          </p:cNvPr>
          <p:cNvSpPr txBox="1"/>
          <p:nvPr/>
        </p:nvSpPr>
        <p:spPr>
          <a:xfrm>
            <a:off x="752115" y="1802111"/>
            <a:ext cx="8625277" cy="412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블록이 시작되는 경우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블록 내에 단 한 줄도 없거나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줄이 있는 경우에도 중괄호를 반드시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내용이 있는 블록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(Nonempty blocks)</a:t>
            </a: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{‘ (opening braces) 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앞에는 </a:t>
            </a:r>
            <a:r>
              <a:rPr lang="ko-KR" altLang="en-US" sz="105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줄바꿈을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사용하지 않는다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‘{‘ (opening braces) 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뒤에는 </a:t>
            </a:r>
            <a:r>
              <a:rPr lang="ko-KR" altLang="en-US" sz="105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줄바꿈을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사용한다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‘}’ (closing braces) 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뒤에는 </a:t>
            </a:r>
            <a:r>
              <a:rPr lang="ko-KR" altLang="en-US" sz="105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줄바꿈을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사용한다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빈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블록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(Empty blocks)</a:t>
            </a:r>
          </a:p>
          <a:p>
            <a:pPr marL="638175" lvl="5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빈 블록의 ‘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{’ 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‘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}’ </a:t>
            </a:r>
            <a:r>
              <a:rPr lang="ko-KR" altLang="en-US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사이에 단어나 줄 바꿈 없이 바로 열고 닫는다</a:t>
            </a:r>
            <a:r>
              <a:rPr lang="en-US" altLang="ko-KR" sz="105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5E6C737-B4A0-4166-996E-523E621E7F1A}"/>
              </a:ext>
            </a:extLst>
          </p:cNvPr>
          <p:cNvSpPr/>
          <p:nvPr/>
        </p:nvSpPr>
        <p:spPr>
          <a:xfrm>
            <a:off x="857281" y="3083586"/>
            <a:ext cx="8520113" cy="2293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Example )</a:t>
            </a: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return new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</a:rPr>
              <a:t> </a:t>
            </a:r>
            <a:r>
              <a:rPr lang="en-US" altLang="ko-KR" sz="105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7030A0"/>
                </a:solidFill>
              </a:rPr>
              <a:t>MyClass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(){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</a:rPr>
              <a:t>@Override </a:t>
            </a: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public void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method(){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if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(condition() == true){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    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try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{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        something();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    }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    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catch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(</a:t>
            </a:r>
            <a:r>
              <a:rPr lang="en-US" altLang="ko-KR" sz="105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7030A0"/>
                </a:solidFill>
              </a:rPr>
              <a:t>ProblemException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e){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        recover();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    }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    }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    }</a:t>
            </a:r>
            <a:endParaRPr lang="ko-KR" altLang="ko-KR" sz="105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};</a:t>
            </a:r>
            <a:endParaRPr lang="ko-KR" altLang="en-US" sz="6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9DC757D-66DF-4B9B-84A3-E869062144E9}"/>
              </a:ext>
            </a:extLst>
          </p:cNvPr>
          <p:cNvSpPr/>
          <p:nvPr/>
        </p:nvSpPr>
        <p:spPr>
          <a:xfrm>
            <a:off x="857279" y="5815428"/>
            <a:ext cx="8520113" cy="428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Example )</a:t>
            </a:r>
          </a:p>
          <a:p>
            <a:pPr latinLnBrk="0"/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Void </a:t>
            </a:r>
            <a:r>
              <a:rPr lang="en-US" altLang="ko-KR" sz="105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doNothing</a:t>
            </a:r>
            <a:r>
              <a:rPr lang="en-US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</a:rPr>
              <a:t>(){}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AD3E93D-365F-43F9-A080-25F00AF3A69A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r>
              <a:rPr lang="en-US" altLang="ko-KR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7388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8913CDA-0568-43CC-B04E-9E4769170CED}"/>
              </a:ext>
            </a:extLst>
          </p:cNvPr>
          <p:cNvSpPr txBox="1">
            <a:spLocks/>
          </p:cNvSpPr>
          <p:nvPr/>
        </p:nvSpPr>
        <p:spPr>
          <a:xfrm>
            <a:off x="658590" y="1537119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3.2.1.2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들여쓰기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(Indent)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46B1F-8D51-4ACC-A166-ADE96BF319D0}"/>
              </a:ext>
            </a:extLst>
          </p:cNvPr>
          <p:cNvSpPr txBox="1"/>
          <p:nvPr/>
        </p:nvSpPr>
        <p:spPr>
          <a:xfrm>
            <a:off x="754748" y="1798177"/>
            <a:ext cx="882259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새로운 블록이 시작되면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들여쓰기 레벨이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 tab (4 space)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만큼 증가한다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블록이 종료되면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들여쓰기는 기존의 들여쓰기 레벨로 돌아온다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들여쓰기 레벨은 코드와 주석 전역에 적용된다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DC757D-66DF-4B9B-84A3-E869062144E9}"/>
              </a:ext>
            </a:extLst>
          </p:cNvPr>
          <p:cNvSpPr/>
          <p:nvPr/>
        </p:nvSpPr>
        <p:spPr>
          <a:xfrm>
            <a:off x="850563" y="4670388"/>
            <a:ext cx="8520113" cy="572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nn-NO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for</a:t>
            </a:r>
            <a:r>
              <a:rPr lang="nn-NO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(</a:t>
            </a:r>
            <a:r>
              <a:rPr lang="nn-NO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</a:rPr>
              <a:t>int</a:t>
            </a:r>
            <a:r>
              <a:rPr lang="nn-NO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 i = 0;  i &lt; i+1;  i++){</a:t>
            </a:r>
          </a:p>
          <a:p>
            <a:pPr latinLnBrk="0"/>
            <a:r>
              <a:rPr lang="nn-NO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    i = i+1;</a:t>
            </a:r>
          </a:p>
          <a:p>
            <a:pPr latinLnBrk="0"/>
            <a:r>
              <a:rPr lang="nn-NO" altLang="ko-KR" sz="105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36BEEDE-5F68-4D34-A9B4-7DFE147705BA}"/>
              </a:ext>
            </a:extLst>
          </p:cNvPr>
          <p:cNvSpPr txBox="1">
            <a:spLocks/>
          </p:cNvSpPr>
          <p:nvPr/>
        </p:nvSpPr>
        <p:spPr>
          <a:xfrm>
            <a:off x="667217" y="2760181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3.2.1.3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스페이스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(whitespace)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1A91D-FC51-4F0C-8575-2F18EE1CABA1}"/>
              </a:ext>
            </a:extLst>
          </p:cNvPr>
          <p:cNvSpPr txBox="1"/>
          <p:nvPr/>
        </p:nvSpPr>
        <p:spPr>
          <a:xfrm>
            <a:off x="754748" y="3031915"/>
            <a:ext cx="8822593" cy="158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줄에는 하나의 구문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(statement)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 기술한다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‘,’ (comma), ‘;’ (semicolon)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뒤에는 스페이스를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단항연산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(unary operation)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에는 스페이스를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항연산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(binary operation)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‘=’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같은 대입 연산자나 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==’, ‘&gt;’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같은 비교 연산자 양쪽에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space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endParaRPr lang="en-US" altLang="ko-KR" sz="1100" b="1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‘(‘ (open parenthesis)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뒤에 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{‘ (opening braces)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나올 경우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스페이스를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‘}’ (closing braces)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뒤에 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)’ (close parenthesis)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가 나올 경우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스페이스를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3177574-87CA-4D2E-A4D4-50981C17DA0A}"/>
              </a:ext>
            </a:extLst>
          </p:cNvPr>
          <p:cNvSpPr txBox="1">
            <a:spLocks/>
          </p:cNvSpPr>
          <p:nvPr/>
        </p:nvSpPr>
        <p:spPr>
          <a:xfrm>
            <a:off x="543600" y="1268413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3.2.1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공통 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27BEF35-E87E-4D28-B7D4-2B9E3220858B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r>
              <a:rPr lang="en-US" altLang="ko-KR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400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r>
              <a:rPr lang="en-US" altLang="ko-KR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55C337C-37CF-4647-B60C-55FC5E997383}"/>
              </a:ext>
            </a:extLst>
          </p:cNvPr>
          <p:cNvSpPr txBox="1">
            <a:spLocks/>
          </p:cNvSpPr>
          <p:nvPr/>
        </p:nvSpPr>
        <p:spPr>
          <a:xfrm>
            <a:off x="678650" y="1542704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3.2.2.1 package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DEEB0-42EB-4BA7-A8D9-BD65FFBB4E0D}"/>
              </a:ext>
            </a:extLst>
          </p:cNvPr>
          <p:cNvSpPr txBox="1"/>
          <p:nvPr/>
        </p:nvSpPr>
        <p:spPr>
          <a:xfrm>
            <a:off x="754174" y="1815356"/>
            <a:ext cx="8822593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프로그램의 제일 상단에 위치한다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빈 줄에 하나씩 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74BA8FA-7BD7-4849-AE88-137BC60A32ED}"/>
              </a:ext>
            </a:extLst>
          </p:cNvPr>
          <p:cNvSpPr txBox="1">
            <a:spLocks/>
          </p:cNvSpPr>
          <p:nvPr/>
        </p:nvSpPr>
        <p:spPr>
          <a:xfrm>
            <a:off x="543600" y="1268413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3.2.2 package &amp; import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E5F8056-F2EA-4652-9621-EC4CA4F9B9A6}"/>
              </a:ext>
            </a:extLst>
          </p:cNvPr>
          <p:cNvSpPr txBox="1">
            <a:spLocks/>
          </p:cNvSpPr>
          <p:nvPr/>
        </p:nvSpPr>
        <p:spPr>
          <a:xfrm>
            <a:off x="678650" y="2505362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3.2.2.2 import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41EE9-10D9-4FD3-B4CB-2D6D3D51EEC2}"/>
              </a:ext>
            </a:extLst>
          </p:cNvPr>
          <p:cNvSpPr txBox="1"/>
          <p:nvPr/>
        </p:nvSpPr>
        <p:spPr>
          <a:xfrm>
            <a:off x="754174" y="2766223"/>
            <a:ext cx="882259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문은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package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 바로 밑에 위치 하도록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성격에 따라 빈 라인으로 구분한다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java.util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.*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같은 형태의 구문은 가급적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361853-0774-4786-BBD0-138B9B20FC6A}"/>
              </a:ext>
            </a:extLst>
          </p:cNvPr>
          <p:cNvSpPr/>
          <p:nvPr/>
        </p:nvSpPr>
        <p:spPr>
          <a:xfrm>
            <a:off x="849313" y="3717032"/>
            <a:ext cx="8520113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package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nglfm.common.file.service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atinLnBrk="0"/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java.io.File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java.io.FileInputStream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java.io.FileNotFoundException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atinLnBrk="0"/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javax.servlet.http.HttpServletRequest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800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javax.servlet.http.HttpServletResponse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14583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 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.2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코딩</a:t>
            </a:r>
            <a:r>
              <a:rPr lang="en-US" altLang="ko-KR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46B1F-8D51-4ACC-A166-ADE96BF319D0}"/>
              </a:ext>
            </a:extLst>
          </p:cNvPr>
          <p:cNvSpPr txBox="1"/>
          <p:nvPr/>
        </p:nvSpPr>
        <p:spPr>
          <a:xfrm>
            <a:off x="752004" y="1542540"/>
            <a:ext cx="8822593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 변수는 반드시 모든 인스턴스에서 공유하고자 하는 경우만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패키지 구조가 변경되었을 경우 수정이 용이하도록 프로그램에서 패키지를 포함하는 클래스 명은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DTO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경우에는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class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명의 중복 가능성이 있으므로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패키지를 포함하여 클래스명을 포함한다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Import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선언문에서 사용되는 모든 클래스의 패키지 명을 기술하여 해당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class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명 만을 사용하도록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DEEB0-42EB-4BA7-A8D9-BD65FFBB4E0D}"/>
              </a:ext>
            </a:extLst>
          </p:cNvPr>
          <p:cNvSpPr txBox="1"/>
          <p:nvPr/>
        </p:nvSpPr>
        <p:spPr>
          <a:xfrm>
            <a:off x="751706" y="3027293"/>
            <a:ext cx="8822593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 선언은 클래스가 선언된 컬럼에서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컬럼을 들여서 시작한다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줄에 여러 개의 파라미터를 기술할 수 있고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이러한 경우에는 각각의 인자를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comma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분리한다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A74BA8FA-7BD7-4849-AE88-137BC60A32ED}"/>
              </a:ext>
            </a:extLst>
          </p:cNvPr>
          <p:cNvSpPr txBox="1">
            <a:spLocks/>
          </p:cNvSpPr>
          <p:nvPr/>
        </p:nvSpPr>
        <p:spPr>
          <a:xfrm>
            <a:off x="558228" y="2765139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3.2.4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메소드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89BCB-FD9D-4DEA-AD3F-44874B85BB8A}"/>
              </a:ext>
            </a:extLst>
          </p:cNvPr>
          <p:cNvSpPr txBox="1"/>
          <p:nvPr/>
        </p:nvSpPr>
        <p:spPr>
          <a:xfrm>
            <a:off x="751706" y="4044006"/>
            <a:ext cx="882259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멤버 변수 선언은 클래스가 선언된 첫 번째 컬럼으로부터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칸 들여쓰기를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한 라인에 하나의 변수만 선언하며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마지막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;(semicolon)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앞에 공백을 두지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type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변수는 가급적이면 그룹을 지어 선언한다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로컬 변수는 선언 시 반드시 초기화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flag,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누적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count, return code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저장하는 변수 등은 반드시 초기화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FB5FB5C-2F41-4D61-AE85-408A1CE0DD07}"/>
              </a:ext>
            </a:extLst>
          </p:cNvPr>
          <p:cNvSpPr txBox="1">
            <a:spLocks/>
          </p:cNvSpPr>
          <p:nvPr/>
        </p:nvSpPr>
        <p:spPr>
          <a:xfrm>
            <a:off x="558228" y="3781852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3.2.5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변수</a:t>
            </a: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E58D2E8-7F49-4426-8C16-65AA38E57F2C}"/>
              </a:ext>
            </a:extLst>
          </p:cNvPr>
          <p:cNvSpPr txBox="1">
            <a:spLocks/>
          </p:cNvSpPr>
          <p:nvPr/>
        </p:nvSpPr>
        <p:spPr>
          <a:xfrm>
            <a:off x="555426" y="1283806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3.2.3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29403762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.3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50ECE9-881A-4C0D-8048-E758FECAA73E}"/>
              </a:ext>
            </a:extLst>
          </p:cNvPr>
          <p:cNvSpPr txBox="1"/>
          <p:nvPr/>
        </p:nvSpPr>
        <p:spPr>
          <a:xfrm>
            <a:off x="634114" y="1260341"/>
            <a:ext cx="8822593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모든 클래스 및 메서드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함수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쿼리에는 주석을 작성하는 것을 원칙으로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배포하는 개발환경에는 주석 템플릿이 저장되어 있으며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이를 사용하며 메서드 및 함수의 주석 형식은 다음과 같다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JSP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file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A94C12-F81B-4E04-AC51-A94F0AFD4D6D}"/>
              </a:ext>
            </a:extLst>
          </p:cNvPr>
          <p:cNvSpPr/>
          <p:nvPr/>
        </p:nvSpPr>
        <p:spPr>
          <a:xfrm>
            <a:off x="718902" y="2335635"/>
            <a:ext cx="8520113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&lt;%--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Class Name :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sample.jsp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Description :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샘플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endParaRPr lang="ko-KR" altLang="en-US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Modification Information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수정일	</a:t>
            </a:r>
            <a:r>
              <a:rPr lang="ko-KR" altLang="en-US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수정자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수정내용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------------------------------------------------------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2021. 5. 11.	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 	최초 생성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since : 2021. 05. 11.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--%&gt;</a:t>
            </a:r>
            <a:endParaRPr lang="nn-NO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FE3581-7DCD-45A7-BBD7-49C8D1A562EE}"/>
              </a:ext>
            </a:extLst>
          </p:cNvPr>
          <p:cNvSpPr txBox="1"/>
          <p:nvPr/>
        </p:nvSpPr>
        <p:spPr>
          <a:xfrm>
            <a:off x="634114" y="4310996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javascript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function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13DC01-BD0A-4CF5-90C9-3D77B8D1AEE2}"/>
              </a:ext>
            </a:extLst>
          </p:cNvPr>
          <p:cNvSpPr/>
          <p:nvPr/>
        </p:nvSpPr>
        <p:spPr>
          <a:xfrm>
            <a:off x="718902" y="4666153"/>
            <a:ext cx="8520113" cy="1563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/**</a:t>
            </a:r>
          </a:p>
          <a:p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 설명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fcname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	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fn_informationPop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@param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없음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@return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없음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@version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	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1.0 2021. 05. 11.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056997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.3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0ECE9-881A-4C0D-8048-E758FECAA73E}"/>
              </a:ext>
            </a:extLst>
          </p:cNvPr>
          <p:cNvSpPr txBox="1"/>
          <p:nvPr/>
        </p:nvSpPr>
        <p:spPr>
          <a:xfrm>
            <a:off x="635861" y="1268760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42D90-FE72-4E2A-B887-499E7EFA4AD5}"/>
              </a:ext>
            </a:extLst>
          </p:cNvPr>
          <p:cNvSpPr txBox="1"/>
          <p:nvPr/>
        </p:nvSpPr>
        <p:spPr>
          <a:xfrm>
            <a:off x="635861" y="3382507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Java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8060" y="3382507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9621C4-6423-443D-873D-B8B9C1A3E5B0}"/>
              </a:ext>
            </a:extLst>
          </p:cNvPr>
          <p:cNvSpPr/>
          <p:nvPr/>
        </p:nvSpPr>
        <p:spPr>
          <a:xfrm>
            <a:off x="733489" y="3696054"/>
            <a:ext cx="8520113" cy="1893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/**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 정보를 조회한다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designSeq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logicalName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대상자정보조회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TrgterInfoInqireInputDto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icTrgterInfoInqire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ic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대상자정보조회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TrgterInfoInqireInputDto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@return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TrgterInfoInqireResultDto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rcTrgterInfoInqire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rc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대상자정보조회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lfm.zz.commonservice.mDD.test.trgterInfoManageCsvi.dto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+ "." +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TrgterInfoInqireResultDto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modelProject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LFM_MODEL_ZZ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fullPath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2.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시스템명세모델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::03.</a:t>
            </a:r>
            <a:r>
              <a:rPr lang="ko-KR" altLang="en-US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공통서비스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::00.MDD::00.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대상자정보관리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Csvi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::CORA_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대상자정보관리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Csvi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::ACSD_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대상자정보조회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9621C4-6423-443D-873D-B8B9C1A3E5B0}"/>
              </a:ext>
            </a:extLst>
          </p:cNvPr>
          <p:cNvSpPr/>
          <p:nvPr/>
        </p:nvSpPr>
        <p:spPr>
          <a:xfrm>
            <a:off x="733489" y="1590526"/>
            <a:ext cx="8520113" cy="160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/**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 정보관리 공통 서비스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  <a:p>
            <a:pPr latinLnBrk="0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logicalName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대상자정보관리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Csvi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@version       1.0, 2021-05-21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modelVersion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modelProject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LFM_MODEL_ZZ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 @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fullPath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2.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시스템명세모델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::03.</a:t>
            </a:r>
            <a:r>
              <a:rPr lang="ko-KR" altLang="en-US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공통서비스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::00.MDD::00.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대상자정보관리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Csvi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::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대상자정보관리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Csvi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88627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52" y="3332198"/>
            <a:ext cx="7015387" cy="31222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44488" y="1268760"/>
            <a:ext cx="174278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1.2.1.2 Shell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7882" y="3048986"/>
            <a:ext cx="12971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runbat.bat 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61" y="2104876"/>
            <a:ext cx="4399867" cy="8672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905328" y="3048986"/>
            <a:ext cx="1184991" cy="372730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+mj-lt"/>
              </a:rPr>
              <a:t>JobRauncher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98452" y="3048985"/>
            <a:ext cx="593079" cy="1808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배치실행</a:t>
            </a:r>
            <a:endParaRPr lang="en-US" altLang="ko-KR" sz="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790923" y="5031070"/>
            <a:ext cx="598792" cy="17452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배치실행</a:t>
            </a:r>
            <a:endParaRPr lang="en-US" altLang="ko-KR" sz="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순서도: 추출 9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6825157" y="4788408"/>
            <a:ext cx="1816301" cy="344041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배치 수행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74190" y="1530370"/>
            <a:ext cx="90428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테스트는 개발환경 빌드된 소스를 콘솔 기반으로 직접 명령을 입력하여 테스트한다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Shell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호출은 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관리 시스템</a:t>
            </a:r>
            <a:r>
              <a:rPr lang="en-US" altLang="ko-KR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호출 환경 에서 작동할 수 있도록 설계한다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5925" y="2032869"/>
            <a:ext cx="9001125" cy="442156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9248" y="613068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가이드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FA14592A-A99F-4FD2-8AA5-BB70FC324D12}"/>
              </a:ext>
            </a:extLst>
          </p:cNvPr>
          <p:cNvSpPr txBox="1">
            <a:spLocks/>
          </p:cNvSpPr>
          <p:nvPr/>
        </p:nvSpPr>
        <p:spPr>
          <a:xfrm>
            <a:off x="328982" y="919760"/>
            <a:ext cx="6143806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1.2.1 </a:t>
            </a:r>
            <a:r>
              <a:rPr lang="ko-KR" altLang="en-US" sz="11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개발환경 구성</a:t>
            </a:r>
            <a:endParaRPr lang="en-US" altLang="ko-KR" sz="1100" b="1" dirty="0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3375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</a:t>
            </a:r>
            <a:r>
              <a:rPr lang="ko-KR" altLang="en-US" sz="130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개발가이드</a:t>
            </a:r>
            <a:endParaRPr lang="en-US" altLang="ko-KR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5104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br>
              <a:rPr lang="en-US" altLang="ko-KR" sz="1300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.3 </a:t>
            </a:r>
            <a:r>
              <a:rPr lang="ko-KR" altLang="en-US" sz="1200" b="1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A9C81-FCEB-4CC5-93D7-210B6AE45082}"/>
              </a:ext>
            </a:extLst>
          </p:cNvPr>
          <p:cNvSpPr txBox="1"/>
          <p:nvPr/>
        </p:nvSpPr>
        <p:spPr>
          <a:xfrm>
            <a:off x="635407" y="1268760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 MAP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FA4F7D-FCA5-424C-A0A9-722A9AC5E7B4}"/>
              </a:ext>
            </a:extLst>
          </p:cNvPr>
          <p:cNvSpPr/>
          <p:nvPr/>
        </p:nvSpPr>
        <p:spPr>
          <a:xfrm>
            <a:off x="747741" y="1556792"/>
            <a:ext cx="8520113" cy="1440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</a:t>
            </a:r>
          </a:p>
          <a:p>
            <a:pPr lvl="1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File Name 	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UserLogin_SQL.xml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Description 	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로그인을 담당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ko-KR" altLang="en-US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Modification Information</a:t>
            </a:r>
          </a:p>
          <a:p>
            <a:pPr lvl="1"/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수정일       </a:t>
            </a:r>
            <a:r>
              <a:rPr lang="ko-KR" altLang="en-US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수정자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수정내용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2021.05.11 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생성</a:t>
            </a:r>
          </a:p>
          <a:p>
            <a:pPr lvl="1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2021.05.12 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길동이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CmmnDAO.sampleQuery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3D10B-D677-4941-83E8-08C8A3E2706C}"/>
              </a:ext>
            </a:extLst>
          </p:cNvPr>
          <p:cNvSpPr txBox="1"/>
          <p:nvPr/>
        </p:nvSpPr>
        <p:spPr>
          <a:xfrm>
            <a:off x="635407" y="3140968"/>
            <a:ext cx="8822593" cy="31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멤버 변수</a:t>
            </a: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90C369-9C6F-445C-A336-ED589FCDE153}"/>
              </a:ext>
            </a:extLst>
          </p:cNvPr>
          <p:cNvSpPr/>
          <p:nvPr/>
        </p:nvSpPr>
        <p:spPr>
          <a:xfrm>
            <a:off x="747741" y="3429000"/>
            <a:ext cx="8520113" cy="622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//</a:t>
            </a:r>
            <a:r>
              <a:rPr lang="ko-KR" altLang="en-US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 컴포넌트 초기화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@Resource(name = “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egovIdGnrService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private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EgovIdGnrService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egovIdGnrService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712070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9060F149-30E5-4382-92EF-5A624070357E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b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  <a:r>
              <a:rPr lang="en-US" altLang="ko-KR" sz="12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.4 Logging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5929E-16D5-4942-9585-4A8448D80AD3}"/>
              </a:ext>
            </a:extLst>
          </p:cNvPr>
          <p:cNvSpPr txBox="1"/>
          <p:nvPr/>
        </p:nvSpPr>
        <p:spPr>
          <a:xfrm>
            <a:off x="639863" y="1340768"/>
            <a:ext cx="882259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Log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반드시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Framework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에서 제공한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Logger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만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System.out.pritln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이용하여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Log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출력하지 않도록 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Log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debug, info, warn, error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로 구별하여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debug log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개발자가 개발 시에만 사용하고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 중에는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Log4j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상세 레벨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FA8E08B-74FF-427A-97FF-3C27A0087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00617"/>
              </p:ext>
            </p:extLst>
          </p:nvPr>
        </p:nvGraphicFramePr>
        <p:xfrm>
          <a:off x="631825" y="2705920"/>
          <a:ext cx="8606019" cy="2655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319">
                  <a:extLst>
                    <a:ext uri="{9D8B030D-6E8A-4147-A177-3AD203B41FA5}">
                      <a16:colId xmlns:a16="http://schemas.microsoft.com/office/drawing/2014/main" val="3997423845"/>
                    </a:ext>
                  </a:extLst>
                </a:gridCol>
                <a:gridCol w="7342700">
                  <a:extLst>
                    <a:ext uri="{9D8B030D-6E8A-4147-A177-3AD203B41FA5}">
                      <a16:colId xmlns:a16="http://schemas.microsoft.com/office/drawing/2014/main" val="475265828"/>
                    </a:ext>
                  </a:extLst>
                </a:gridCol>
              </a:tblGrid>
              <a:tr h="2419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레벨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475442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fatal</a:t>
                      </a:r>
                      <a:endParaRPr lang="ko-KR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시스템적으로 심각한 문제가 발생해서 어플리케이션 작동이 불가능할 경우가 해당하는데</a:t>
                      </a: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일반적으로는 어플리케이션에서는 사용할 일이 없음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783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error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69875" indent="-18415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요청을 처리하는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 문제가 발생한 상태를 나타냄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286864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warn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66700" indent="-180975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처리 가능한 문제이지만</a:t>
                      </a: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향후 시스템 에러의 원인이 될 수 있는 경고성 메시지를 나타냄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6860600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info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572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상태변경과 같은 </a:t>
                      </a:r>
                      <a:r>
                        <a:rPr lang="ko-KR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정보성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메시지를 나타냄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262014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debug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572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개발시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디버그 용도로 사용한 메시지를 나타냄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04913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trace</a:t>
                      </a:r>
                      <a:endParaRPr lang="ko-KR" altLang="en-US" sz="900" kern="100" spc="-50" baseline="0" dirty="0">
                        <a:ln>
                          <a:solidFill>
                            <a:schemeClr val="tx1">
                              <a:lumMod val="65000"/>
                              <a:lumOff val="3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85725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spc="-50" baseline="0" dirty="0" err="1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log4j1.2.12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에서 신규 추가된 </a:t>
                      </a: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Level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로써</a:t>
                      </a:r>
                      <a:r>
                        <a:rPr lang="en-US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debug Level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 너무 광범위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한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것을 해결하기위해서 좀</a:t>
                      </a:r>
                      <a:r>
                        <a:rPr lang="en-US" alt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kern="100" spc="-50" baseline="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  <a:alpha val="0"/>
                              </a:schemeClr>
                            </a:solidFill>
                          </a:ln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더 상세한 상태를 나타냄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84942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D25E42D-D51F-4C64-BF69-A8A06433DDD2}"/>
              </a:ext>
            </a:extLst>
          </p:cNvPr>
          <p:cNvSpPr txBox="1"/>
          <p:nvPr/>
        </p:nvSpPr>
        <p:spPr>
          <a:xfrm>
            <a:off x="638472" y="5344338"/>
            <a:ext cx="882259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debug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개발단계에서만 디버깅 목적으로 사용하며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운영단계에서는 기록되지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info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비즈니스 처리시 반드시 로깅 되야 하는 정보가 있을 때만 사용하며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운영단계에서도 기록된다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error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업무규칙 위반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권한 위배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오류 등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과 같은 경우에 사용하며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운영단계에서도 기록된다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521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B3CF41-6FF6-40AD-87A6-81A891D8E5EE}"/>
              </a:ext>
            </a:extLst>
          </p:cNvPr>
          <p:cNvSpPr txBox="1"/>
          <p:nvPr/>
        </p:nvSpPr>
        <p:spPr>
          <a:xfrm>
            <a:off x="605359" y="1617117"/>
            <a:ext cx="8822593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if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문과 같은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조건문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내에서 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!” (not)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연산자를 변수나 함수 앞에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if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문과 같은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조건문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내에서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boolean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형태의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반환값을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이용할 경우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true / false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를 반드시 명시한다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AADC54-5FF6-4BC2-A832-C97DA830992F}"/>
              </a:ext>
            </a:extLst>
          </p:cNvPr>
          <p:cNvSpPr/>
          <p:nvPr/>
        </p:nvSpPr>
        <p:spPr>
          <a:xfrm>
            <a:off x="710194" y="2218234"/>
            <a:ext cx="8520113" cy="9357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booleanVariable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booleanVariable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!=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returnBooleanFunction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==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returnBooleanFunction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==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strUserName.equals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(“HONG”) ==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strUserName.equals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(“HONG”) == 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07471E-79C4-413F-AEDA-5485576B26B8}"/>
              </a:ext>
            </a:extLst>
          </p:cNvPr>
          <p:cNvSpPr txBox="1"/>
          <p:nvPr/>
        </p:nvSpPr>
        <p:spPr>
          <a:xfrm>
            <a:off x="605061" y="3586088"/>
            <a:ext cx="8822593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JDK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1.5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추가된 향상된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(foreach)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은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리스트를 사용할 때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for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 내에서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.size()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메서드를 호출하지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따라서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for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문은 반드시 다음과 같은 형태로 사용한다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A8F90-421D-4E4F-822F-452BC57B7C18}"/>
              </a:ext>
            </a:extLst>
          </p:cNvPr>
          <p:cNvSpPr/>
          <p:nvPr/>
        </p:nvSpPr>
        <p:spPr>
          <a:xfrm>
            <a:off x="710195" y="4187390"/>
            <a:ext cx="8520113" cy="431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userListSize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userList.size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();</a:t>
            </a:r>
          </a:p>
          <a:p>
            <a:pPr latinLnBrk="0"/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for(int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=0;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userListSize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en-US" altLang="ko-KR" sz="1000" spc="-50" dirty="0" err="1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00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++)</a:t>
            </a:r>
            <a:endParaRPr lang="en-US" altLang="ko-KR" sz="100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39FBF-23E8-48B7-81A3-61D690A65F13}"/>
              </a:ext>
            </a:extLst>
          </p:cNvPr>
          <p:cNvSpPr txBox="1"/>
          <p:nvPr/>
        </p:nvSpPr>
        <p:spPr>
          <a:xfrm>
            <a:off x="605061" y="4657962"/>
            <a:ext cx="8822593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자바에서 배열을 의미하는 “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[]” (square brackets)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변수가 아니라 변수형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(type)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에 속한다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따라서 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언어 스타일의 배열 선언을 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 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즉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String[]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args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형식으로 선언하며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 String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args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[]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와 같은 배열 선언을 사용하지 않는다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.</a:t>
            </a:r>
          </a:p>
          <a:p>
            <a:pPr marL="180975" lvl="4" indent="-180975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3441006-06C4-431A-AB5A-5B0FA5BDF72A}"/>
              </a:ext>
            </a:extLst>
          </p:cNvPr>
          <p:cNvSpPr txBox="1">
            <a:spLocks/>
          </p:cNvSpPr>
          <p:nvPr/>
        </p:nvSpPr>
        <p:spPr>
          <a:xfrm>
            <a:off x="543600" y="1268413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3.5.1 ! (not)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연산자와 </a:t>
            </a:r>
            <a:r>
              <a:rPr lang="en-US" altLang="ko-KR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boolean</a:t>
            </a: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표현</a:t>
            </a:r>
          </a:p>
          <a:p>
            <a:pPr marL="0" lvl="4">
              <a:lnSpc>
                <a:spcPct val="150000"/>
              </a:lnSpc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0BA521C-1B75-452A-ACC1-511DA7F5F0BC}"/>
              </a:ext>
            </a:extLst>
          </p:cNvPr>
          <p:cNvSpPr txBox="1">
            <a:spLocks/>
          </p:cNvSpPr>
          <p:nvPr/>
        </p:nvSpPr>
        <p:spPr>
          <a:xfrm>
            <a:off x="543600" y="3226285"/>
            <a:ext cx="9101170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3.5.2 </a:t>
            </a:r>
            <a:r>
              <a:rPr lang="ko-KR" altLang="en-US" sz="1100" spc="-50" dirty="0" err="1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반복문</a:t>
            </a: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0" lvl="4">
              <a:lnSpc>
                <a:spcPct val="150000"/>
              </a:lnSpc>
            </a:pPr>
            <a:endParaRPr lang="ko-KR" altLang="en-US" sz="1100" spc="-50" dirty="0" bmk="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5EFB3BE-A8ED-43DE-949D-98493B6D3D9A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300" b="1" kern="0" spc="-50" dirty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표준</a:t>
            </a:r>
            <a:br>
              <a:rPr lang="en-US" altLang="ko-KR" sz="1300" b="1" kern="0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3.5 </a:t>
            </a:r>
            <a:r>
              <a:rPr lang="ko-KR" altLang="en-US" sz="1400" b="1" spc="-50" dirty="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특수 규칙</a:t>
            </a:r>
            <a:endParaRPr lang="ko-KR" altLang="en-US" sz="1200" b="1" kern="0" spc="-5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9819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 bwMode="auto">
          <a:xfrm>
            <a:off x="428878" y="2577584"/>
            <a:ext cx="3888234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4488" y="1268760"/>
            <a:ext cx="15808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1.2.1.3 RESTful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44488" y="1628800"/>
            <a:ext cx="90284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Integration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Layer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 공통 클래스를 활용하여 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XML/JSON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으로 배치를 실행을 시킨다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통신이 필요한 배치는 동기방식으로 온라인</a:t>
            </a:r>
            <a:endParaRPr lang="en-US" altLang="ko-KR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1"/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에서 기다리게 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많은 시간이 걸리는 배치일 경우에는 비동기로 호출 처리를 한다</a:t>
            </a:r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 useBgFill="1">
        <p:nvSpPr>
          <p:cNvPr id="4" name="직사각형 3"/>
          <p:cNvSpPr/>
          <p:nvPr/>
        </p:nvSpPr>
        <p:spPr>
          <a:xfrm>
            <a:off x="2660928" y="3780807"/>
            <a:ext cx="1216439" cy="2076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RestTemplateAdapter</a:t>
            </a:r>
            <a:endParaRPr lang="ko-KR" altLang="en-US" sz="800"/>
          </a:p>
        </p:txBody>
      </p:sp>
      <p:sp useBgFill="1">
        <p:nvSpPr>
          <p:cNvPr id="5" name="직사각형 4"/>
          <p:cNvSpPr/>
          <p:nvPr/>
        </p:nvSpPr>
        <p:spPr>
          <a:xfrm>
            <a:off x="2388067" y="2941654"/>
            <a:ext cx="1216439" cy="2076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IRestService</a:t>
            </a:r>
            <a:endParaRPr lang="ko-KR" altLang="en-US" sz="800"/>
          </a:p>
        </p:txBody>
      </p:sp>
      <p:sp>
        <p:nvSpPr>
          <p:cNvPr id="6" name="직사각형 5"/>
          <p:cNvSpPr/>
          <p:nvPr/>
        </p:nvSpPr>
        <p:spPr>
          <a:xfrm>
            <a:off x="2538244" y="4248187"/>
            <a:ext cx="1466321" cy="2831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ChannelSeviceProvider</a:t>
            </a:r>
            <a:endParaRPr lang="ko-KR" altLang="en-US" sz="800"/>
          </a:p>
        </p:txBody>
      </p:sp>
      <p:sp>
        <p:nvSpPr>
          <p:cNvPr id="7" name="TextBox 6"/>
          <p:cNvSpPr txBox="1"/>
          <p:nvPr/>
        </p:nvSpPr>
        <p:spPr>
          <a:xfrm>
            <a:off x="2683135" y="3151093"/>
            <a:ext cx="924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Object marshaling(..)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Object unmarshaling(..)</a:t>
            </a:r>
          </a:p>
        </p:txBody>
      </p:sp>
      <p:cxnSp>
        <p:nvCxnSpPr>
          <p:cNvPr id="8" name="꺾인 연결선 7"/>
          <p:cNvCxnSpPr>
            <a:stCxn id="4" idx="3"/>
            <a:endCxn id="5" idx="3"/>
          </p:cNvCxnSpPr>
          <p:nvPr/>
        </p:nvCxnSpPr>
        <p:spPr>
          <a:xfrm flipH="1" flipV="1">
            <a:off x="3604506" y="3045500"/>
            <a:ext cx="272861" cy="839153"/>
          </a:xfrm>
          <a:prstGeom prst="bentConnector3">
            <a:avLst>
              <a:gd name="adj1" fmla="val -83779"/>
            </a:avLst>
          </a:prstGeom>
          <a:ln w="15875">
            <a:solidFill>
              <a:schemeClr val="bg1">
                <a:lumMod val="50000"/>
              </a:schemeClr>
            </a:solidFill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 8"/>
          <p:cNvCxnSpPr>
            <a:stCxn id="6" idx="0"/>
            <a:endCxn id="4" idx="2"/>
          </p:cNvCxnSpPr>
          <p:nvPr/>
        </p:nvCxnSpPr>
        <p:spPr>
          <a:xfrm rot="16200000" flipV="1">
            <a:off x="3140433" y="4117214"/>
            <a:ext cx="259689" cy="22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66550" y="4570347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asycSend(..)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syncSend(..)</a:t>
            </a:r>
          </a:p>
          <a:p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public receive(..)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56546" y="3272093"/>
            <a:ext cx="676937" cy="236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Controller</a:t>
            </a:r>
            <a:endParaRPr lang="ko-KR" altLang="en-US" sz="800"/>
          </a:p>
        </p:txBody>
      </p:sp>
      <p:sp useBgFill="1">
        <p:nvSpPr>
          <p:cNvPr id="14" name="직사각형 13"/>
          <p:cNvSpPr/>
          <p:nvPr/>
        </p:nvSpPr>
        <p:spPr>
          <a:xfrm>
            <a:off x="964746" y="3994853"/>
            <a:ext cx="1216439" cy="2076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Service</a:t>
            </a:r>
            <a:endParaRPr lang="ko-KR" altLang="en-US" sz="800"/>
          </a:p>
        </p:txBody>
      </p:sp>
      <p:sp useBgFill="1">
        <p:nvSpPr>
          <p:cNvPr id="15" name="직사각형 14"/>
          <p:cNvSpPr/>
          <p:nvPr/>
        </p:nvSpPr>
        <p:spPr>
          <a:xfrm>
            <a:off x="937337" y="4285924"/>
            <a:ext cx="1216439" cy="2076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ServiceImpl</a:t>
            </a:r>
            <a:endParaRPr lang="ko-KR" altLang="en-US" sz="800"/>
          </a:p>
        </p:txBody>
      </p:sp>
      <p:cxnSp>
        <p:nvCxnSpPr>
          <p:cNvPr id="16" name="꺾인 연결선 15"/>
          <p:cNvCxnSpPr>
            <a:stCxn id="13" idx="2"/>
            <a:endCxn id="14" idx="1"/>
          </p:cNvCxnSpPr>
          <p:nvPr/>
        </p:nvCxnSpPr>
        <p:spPr>
          <a:xfrm rot="16200000" flipH="1">
            <a:off x="584773" y="3718725"/>
            <a:ext cx="590215" cy="169731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5" idx="3"/>
            <a:endCxn id="6" idx="1"/>
          </p:cNvCxnSpPr>
          <p:nvPr/>
        </p:nvCxnSpPr>
        <p:spPr>
          <a:xfrm flipV="1">
            <a:off x="2153776" y="4389769"/>
            <a:ext cx="384468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6546" y="2305198"/>
            <a:ext cx="3860566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프레임워크 영역</a:t>
            </a:r>
            <a:endParaRPr lang="en-US" altLang="ko-KR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028598" y="2604974"/>
            <a:ext cx="4432429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94110" y="3311118"/>
            <a:ext cx="1014711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호출 공통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544398" y="3843615"/>
            <a:ext cx="1158155" cy="2754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CommonController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42230" y="4206545"/>
            <a:ext cx="1073417" cy="239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EgovJobRunable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오각형 53"/>
          <p:cNvSpPr/>
          <p:nvPr/>
        </p:nvSpPr>
        <p:spPr>
          <a:xfrm>
            <a:off x="6814522" y="4619640"/>
            <a:ext cx="1471604" cy="392015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&lt;&lt;CommandLine&gt;&gt;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runJob.sh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runJob.bat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5" name="꺾인 연결선 54"/>
          <p:cNvCxnSpPr>
            <a:stCxn id="52" idx="0"/>
            <a:endCxn id="51" idx="2"/>
          </p:cNvCxnSpPr>
          <p:nvPr/>
        </p:nvCxnSpPr>
        <p:spPr>
          <a:xfrm rot="16200000" flipV="1">
            <a:off x="5815861" y="3536000"/>
            <a:ext cx="293221" cy="32201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464182" y="2964158"/>
            <a:ext cx="1225122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호출 공통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6475245" y="3241033"/>
            <a:ext cx="1214059" cy="239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스케줄 배치 호출 공통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5469711" y="4612476"/>
            <a:ext cx="1355453" cy="420023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 VM Config</a:t>
            </a: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Parameter Config</a:t>
            </a:r>
          </a:p>
        </p:txBody>
      </p:sp>
      <p:cxnSp>
        <p:nvCxnSpPr>
          <p:cNvPr id="59" name="꺾인 연결선 58"/>
          <p:cNvCxnSpPr>
            <a:stCxn id="53" idx="2"/>
            <a:endCxn id="54" idx="3"/>
          </p:cNvCxnSpPr>
          <p:nvPr/>
        </p:nvCxnSpPr>
        <p:spPr>
          <a:xfrm rot="5400000">
            <a:off x="8347620" y="4384328"/>
            <a:ext cx="369827" cy="492813"/>
          </a:xfrm>
          <a:prstGeom prst="bentConnector2">
            <a:avLst/>
          </a:prstGeom>
          <a:ln w="15875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1" idx="0"/>
            <a:endCxn id="56" idx="1"/>
          </p:cNvCxnSpPr>
          <p:nvPr/>
        </p:nvCxnSpPr>
        <p:spPr>
          <a:xfrm rot="5400000" flipH="1" flipV="1">
            <a:off x="6019163" y="2866099"/>
            <a:ext cx="227322" cy="662716"/>
          </a:xfrm>
          <a:prstGeom prst="bentConnector2">
            <a:avLst/>
          </a:prstGeom>
          <a:ln w="158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2" idx="2"/>
            <a:endCxn id="54" idx="0"/>
          </p:cNvCxnSpPr>
          <p:nvPr/>
        </p:nvCxnSpPr>
        <p:spPr>
          <a:xfrm rot="16200000" flipH="1">
            <a:off x="6537599" y="3704918"/>
            <a:ext cx="500599" cy="1328844"/>
          </a:xfrm>
          <a:prstGeom prst="bentConnector3">
            <a:avLst>
              <a:gd name="adj1" fmla="val 50000"/>
            </a:avLst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83" idx="2"/>
            <a:endCxn id="53" idx="0"/>
          </p:cNvCxnSpPr>
          <p:nvPr/>
        </p:nvCxnSpPr>
        <p:spPr>
          <a:xfrm rot="16200000" flipH="1">
            <a:off x="8463630" y="3891236"/>
            <a:ext cx="598070" cy="325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2" idx="1"/>
            <a:endCxn id="6" idx="3"/>
          </p:cNvCxnSpPr>
          <p:nvPr/>
        </p:nvCxnSpPr>
        <p:spPr>
          <a:xfrm rot="10800000" flipV="1">
            <a:off x="4004566" y="3981327"/>
            <a:ext cx="1539833" cy="4084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8049344" y="3185727"/>
            <a:ext cx="1394096" cy="4227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JobTier</a:t>
            </a: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Tier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080051" y="4079195"/>
            <a:ext cx="1214059" cy="239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Channel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</a:p>
        </p:txBody>
      </p:sp>
      <p:cxnSp>
        <p:nvCxnSpPr>
          <p:cNvPr id="96" name="직선 연결선 95"/>
          <p:cNvCxnSpPr/>
          <p:nvPr/>
        </p:nvCxnSpPr>
        <p:spPr bwMode="auto">
          <a:xfrm>
            <a:off x="7905328" y="2602342"/>
            <a:ext cx="0" cy="2810944"/>
          </a:xfrm>
          <a:prstGeom prst="line">
            <a:avLst/>
          </a:prstGeom>
          <a:noFill/>
          <a:ln w="317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6581120" y="4186723"/>
            <a:ext cx="10079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943428" y="2308602"/>
            <a:ext cx="1441147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실행</a:t>
            </a:r>
            <a:endParaRPr lang="en-US" altLang="ko-KR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952998" y="2303311"/>
            <a:ext cx="2952329" cy="2616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Container(F/W)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 </a:t>
            </a: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endParaRPr lang="en-US" altLang="ko-KR" sz="11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29248" y="613068"/>
            <a:ext cx="15905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가이드</a:t>
            </a: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FA14592A-A99F-4FD2-8AA5-BB70FC324D12}"/>
              </a:ext>
            </a:extLst>
          </p:cNvPr>
          <p:cNvSpPr txBox="1">
            <a:spLocks/>
          </p:cNvSpPr>
          <p:nvPr/>
        </p:nvSpPr>
        <p:spPr>
          <a:xfrm>
            <a:off x="328982" y="919760"/>
            <a:ext cx="6143806" cy="428628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lvl="4">
              <a:lnSpc>
                <a:spcPct val="150000"/>
              </a:lnSpc>
            </a:pPr>
            <a:r>
              <a:rPr lang="en-US" altLang="ko-KR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1.2.1 </a:t>
            </a:r>
            <a:r>
              <a:rPr lang="ko-KR" altLang="en-US" sz="1100" b="1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개발환경 구성</a:t>
            </a:r>
            <a:endParaRPr lang="en-US" altLang="ko-KR" sz="1100" b="1" bmk="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11AD394D-E1F9-44D5-B3FD-94D9BD6A0485}"/>
              </a:ext>
            </a:extLst>
          </p:cNvPr>
          <p:cNvSpPr txBox="1">
            <a:spLocks/>
          </p:cNvSpPr>
          <p:nvPr/>
        </p:nvSpPr>
        <p:spPr bwMode="auto">
          <a:xfrm>
            <a:off x="327236" y="359736"/>
            <a:ext cx="6787971" cy="33758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+mj-ea"/>
                <a:cs typeface="+mj-cs"/>
              </a:defRPr>
            </a:lvl1pPr>
            <a:lvl2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457200" indent="-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indent="0" eaLnBrk="1" hangingPunct="1">
              <a:lnSpc>
                <a:spcPct val="200000"/>
              </a:lnSpc>
            </a:pPr>
            <a:r>
              <a:rPr lang="en-US" altLang="ko-KR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표준 개발가이드</a:t>
            </a:r>
            <a:endParaRPr lang="en-US" altLang="ko-KR" sz="13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6153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34960</TotalTime>
  <Words>16464</Words>
  <Application>Microsoft Office PowerPoint</Application>
  <PresentationFormat>A4 용지(210x297mm)</PresentationFormat>
  <Paragraphs>2844</Paragraphs>
  <Slides>82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90" baseType="lpstr">
      <vt:lpstr>굴림</vt:lpstr>
      <vt:lpstr>돋움</vt:lpstr>
      <vt:lpstr>맑은 고딕</vt:lpstr>
      <vt:lpstr>바탕체</vt:lpstr>
      <vt:lpstr>Arial</vt:lpstr>
      <vt:lpstr>Times New Roman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VISIONP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산출물명</dc:title>
  <dc:subject>차세대 지방재정관리시스템 구축(통합사업)</dc:subject>
  <dc:creator>LG CNS</dc:creator>
  <cp:keywords>XXX-XX-XXX</cp:keywords>
  <dc:description>표준 문서 양식입니다._x000d_
가능한 표준을 준수 해주시기 바랍니다._x000d_
특히, 머릿글, 바닥글에 이미지를 넣지 마시기 바랍니다. 문서가 깨지는 경우가 종종 발생합니다.</dc:description>
  <cp:lastModifiedBy>LGCNS</cp:lastModifiedBy>
  <cp:revision>1921</cp:revision>
  <cp:lastPrinted>1997-09-23T07:21:06Z</cp:lastPrinted>
  <dcterms:created xsi:type="dcterms:W3CDTF">1997-09-19T06:58:14Z</dcterms:created>
  <dcterms:modified xsi:type="dcterms:W3CDTF">2021-08-24T07:16:32Z</dcterms:modified>
  <cp:category>Ver.1.0</cp:category>
</cp:coreProperties>
</file>