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57" r:id="rId14"/>
    <p:sldId id="270" r:id="rId15"/>
    <p:sldId id="271" r:id="rId16"/>
    <p:sldId id="272" r:id="rId17"/>
    <p:sldId id="273" r:id="rId18"/>
    <p:sldId id="279" r:id="rId19"/>
    <p:sldId id="274" r:id="rId20"/>
    <p:sldId id="280" r:id="rId21"/>
    <p:sldId id="275" r:id="rId22"/>
    <p:sldId id="276" r:id="rId23"/>
    <p:sldId id="281" r:id="rId24"/>
    <p:sldId id="278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a Araújo" initials="CA" lastIdx="1" clrIdx="0">
    <p:extLst>
      <p:ext uri="{19B8F6BF-5375-455C-9EA6-DF929625EA0E}">
        <p15:presenceInfo xmlns:p15="http://schemas.microsoft.com/office/powerpoint/2012/main" userId="448b54cf804260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84882" autoAdjust="0"/>
  </p:normalViewPr>
  <p:slideViewPr>
    <p:cSldViewPr snapToGrid="0">
      <p:cViewPr>
        <p:scale>
          <a:sx n="70" d="100"/>
          <a:sy n="70" d="100"/>
        </p:scale>
        <p:origin x="6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9F31C-EF3F-4164-B582-3DA8049D402C}" type="datetimeFigureOut">
              <a:rPr lang="pt-PT" smtClean="0"/>
              <a:t>28/11/2019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A909-EC2D-4404-96F3-D3C143BCFE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5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flexibilidade e simplicidade do flask revela-se vantajoso mas ao mesmo tempo desvantajoso uma vez</a:t>
            </a:r>
          </a:p>
          <a:p>
            <a:r>
              <a:rPr lang="pt-PT" dirty="0"/>
              <a:t>Que o programador tem de efetuar o trabalho manualmente ou adicionar extras dependências para efetuar</a:t>
            </a:r>
          </a:p>
          <a:p>
            <a:r>
              <a:rPr lang="pt-PT" dirty="0"/>
              <a:t>O trabalho.</a:t>
            </a:r>
          </a:p>
          <a:p>
            <a:endParaRPr lang="pt-PT" dirty="0"/>
          </a:p>
          <a:p>
            <a:r>
              <a:rPr lang="pt-PT" dirty="0"/>
              <a:t>Suporta as sessões do lado do cliente, recorrendo ao uso das cookies.</a:t>
            </a:r>
          </a:p>
          <a:p>
            <a:r>
              <a:rPr lang="pt-PT" dirty="0"/>
              <a:t>Uma das chaves principais do Flask é ser agnóstico aos ORM  (Object Relational Mapping) como por exemplo SQLAlchemy.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técnica que permite consultar e manipular dados de um banco de dados usando um paradigma orientado a objetos. Ao falar sobre ORM, a maioria das pessoas se refere a uma biblioteca que implementa a técnica de mapeamento objeto-relacional, daí a frase "um ORM".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Uma biblioteca ORM é uma biblioteca completamente comum, escrita em sua linguagem preferida, que encapsula o código necessário para manipular os dados, para que você não use mais o SQL; você interage diretamente com um objeto no mesmo idioma que está usando.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documentação é extensiva, cobrindo imensa informação desde a instalação até a tutoriais, lida bem com as solicitações HTTP.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721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semelhante ao props, no entanto é privado.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função do construtor é usado para dois propósitos:</a:t>
            </a: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Inicializar o estado local ao atribuir o objeto ao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Ligar (“binding”) os métodos de tratamento do evento (event handler) à instância.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classe filha não consegue usar a referência do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thhis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até o método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 chamado. É passado o props, de forma a poder ser feito o acesso ao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this.props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 diretamente atribuir o objeto do estado no construtor ou numa sintaxe de declaração de classes.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163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099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recomendado evitar inicialização assíncrona em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componentDiMount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Esta função é invocada imediatamente antes do “Mounting” ocorrer. É chamada antes do render, pelo que ao atribuir um estado neste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não vai acionar 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re-render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Precisamos de assegurar que nenhuma camada assíncrona é feita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utilizams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React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re-renderiza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componentes e todos os seus filhos, se atribuíssemos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construtor teríamos um erro “can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mounted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Mounting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pelo no construtor usamos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abordagem por feito é chamar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função em vez de um objeto. 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função vai receber o estado anterior como primeiro argumento e o props na altura da atualização e vai aplica-lo como segundo argumento. 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7150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Exemplo: </a:t>
            </a:r>
            <a:r>
              <a:rPr lang="pt-PT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Toggle</a:t>
            </a:r>
            <a:r>
              <a:rPr lang="pt-PT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renderiza um botão que permite ao utilizador alternar entre os estados “LIGADO” e “DESLIGADO.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33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As duas linhas acima são equivalentes e usam funções de seta e </a:t>
            </a:r>
            <a:r>
              <a:rPr lang="pt-PT" dirty="0" err="1"/>
              <a:t>Function.prototype.bind</a:t>
            </a:r>
            <a:r>
              <a:rPr lang="pt-PT" dirty="0"/>
              <a:t>, </a:t>
            </a:r>
            <a:r>
              <a:rPr lang="pt-PT" dirty="0" err="1"/>
              <a:t>respectivamente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Nos dois casos, o argumento e representando o evento React será passado como um segundo argumento após o ID. Com uma função de seta, temos que passá-la explicitamente, mas com </a:t>
            </a:r>
            <a:r>
              <a:rPr lang="pt-PT" dirty="0" err="1"/>
              <a:t>bind</a:t>
            </a:r>
            <a:r>
              <a:rPr lang="pt-PT" dirty="0"/>
              <a:t> quaisquer outros argumentos são automaticamente encaminhados.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3872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altLang="pt-PT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Neste exemplo a componente </a:t>
            </a:r>
            <a:r>
              <a:rPr lang="pt-PT" altLang="pt-PT" sz="1200" dirty="0" err="1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greeting</a:t>
            </a:r>
            <a:r>
              <a:rPr lang="pt-PT" altLang="pt-PT" sz="1200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vai “saltar” a seção da renderização ao aplicar a condição e retornar um valor nulo.</a:t>
            </a:r>
            <a:endParaRPr lang="pt-PT" altLang="pt-PT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35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code logs </a:t>
            </a:r>
            <a:r>
              <a:rPr lang="en-US" dirty="0"/>
              <a:t>[2, 4, 6, 8, 10]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console. </a:t>
            </a:r>
          </a:p>
          <a:p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Abaixo, percorreremos a matriz de números usando a função JavaScript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(). Retornamos um elemento &lt;li&gt; para cada item. Por fim, atribuímos a matriz de elementos resultante a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listItems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555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Pois ajuda o React a identificar os itens que mudam, que são adicionados ou removidos; O código do slide anterior vai dar erro porque não tem uma chave a identificar</a:t>
            </a:r>
          </a:p>
          <a:p>
            <a:r>
              <a:rPr lang="pt-PT" dirty="0"/>
              <a:t>O itens;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560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função de ordem superior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withRouter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injeta o objeto histórico como um suporte do componente. </a:t>
            </a:r>
          </a:p>
          <a:p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objeto fornece métodos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e </a:t>
            </a:r>
            <a:r>
              <a:rPr lang="pt-P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para evitar o uso do contexto.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88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5287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645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Numa primeira fase importa-se a classe Flask que irá ser a nossa aplicação WSGI, o</a:t>
            </a:r>
          </a:p>
          <a:p>
            <a:r>
              <a:rPr lang="pt-PT" dirty="0"/>
              <a:t>Primeiro argumento é o nome do módulo ou do pacote de aplicação. Se tivermos a usar um módulo,</a:t>
            </a:r>
          </a:p>
          <a:p>
            <a:r>
              <a:rPr lang="pt-PT" dirty="0"/>
              <a:t>Usamos __name__ porque dependendo da forma como é iniciado ou importado, o nome será diferente (“__main__”). É necessário para que o Flask saiba onde procurar os modelos e/ou os registos, etc.</a:t>
            </a:r>
          </a:p>
          <a:p>
            <a:r>
              <a:rPr lang="pt-PT" dirty="0"/>
              <a:t>De seguida usamos o Decorator route para informar ao Flask qual é o URL que deve acionar a função respetiva, a função recebe um nome que é também usado para gerar URL e retorna o que pretendemos exibir.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222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 contexto da minha aplicação, eu inicializo a minha aplicação com a chamada à pasta api, onde </a:t>
            </a:r>
          </a:p>
          <a:p>
            <a:r>
              <a:rPr lang="pt-PT" dirty="0"/>
              <a:t>Se vai encontrar todas as minhas rotas, vistas, e a base de dados. Aqui se encontra a função que permitirá</a:t>
            </a:r>
          </a:p>
          <a:p>
            <a:r>
              <a:rPr lang="pt-PT" dirty="0"/>
              <a:t>A criação da app pela função create_app(), eu recorri a este tipo de implementação de forma a facilitar a visualização de cada componente/tarefa pretendida.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Dentro da pasta api, encontra-se um ficheiro denominado por __init__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permitirá a aplicação ser instanciada, bem como a criação da base de dados associada à aplicação e até as permissões posteriores necessários para a conexão com o frontend.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das particularidades do Flask é podermos usar os Blueprint, sendo uma maneira de organizar um grupo de visualizações relacionadas a outro código. Em vez de registar visualizações e outro código diretamente naquele contexto da aplicação, é registado como uma blueprint. 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contexto da minha aplicação, haverá apenas uma blueprint que irá ser separada num diferente módulo, o “main”. Importa-se e regista-se a blueprint usando a função app.register_blueprint(). 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documentação oficial, encontra-se diferentes exemplos que exploram em detalhe esta técnica.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8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caso, como o módulo principal é a app, iremos associar a rota da app com a instância da app inicializada, usando uma etiqueta @.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formos utilizar blueprints, usamos módulo que definimos quando registamos a blueprint. o No caso da minha aplicação, eu associei uma blueprint ao módulo main, pelo que as rotas que trabalho estarão associadas a esse main. Associa o URL/main coma função que está associada, quando Flask recebe um pedido para aquele URL, irá chamar a função e usa o valor de retorno como resposta.</a:t>
            </a:r>
          </a:p>
          <a:p>
            <a:endParaRPr lang="pt-PT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 adicionar variáveis a uma URL com as etiquetas &lt;nome da variável&gt; recebendo esta etiqueta como argumento.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392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renderizar um modelo usamos o método render_template(), sendo apenas necessário fornecer o nome do modelo e as variáveis desejadas para o mecanismo. É ideal quando queremos simular a consistência das páginas em frontend.  (Template Engines)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28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43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Foi desenvolvido por um engenheiro de software, do facebook. É utilizado por diversas plataformas como </a:t>
            </a:r>
          </a:p>
          <a:p>
            <a:r>
              <a:rPr lang="pt-PT" dirty="0"/>
              <a:t>Facebook, WhatsApp, Dropbox, Netflix, Paypal, </a:t>
            </a:r>
            <a:r>
              <a:rPr lang="pt-PT" dirty="0" err="1"/>
              <a:t>Airnb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Virtual DOM: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Representação em memória do DOM Real. A representação de um UI é mantida na memória e sincronizada com o real DOM. É o passo que acontece entre a função render ser chamada e a listagem de todos os elementos no ecrã. O processo é chamado de “reconciliação”.</a:t>
            </a:r>
          </a:p>
          <a:p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JSX: Extensão de sintaxe semelhante ao XML, para ECMA Script( acrónimo significa Java Script XML). Num termo prático, fornece um “açúcar” sintático para a função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React.CreateElement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fornecendo expressividade aliado a HTLM como sintaxe de elemento.</a:t>
            </a:r>
          </a:p>
          <a:p>
            <a:endParaRPr lang="pt-PT" dirty="0"/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método render renderiza um elemento React num container fornecido e retorna a referência para esse componente.. Irá desempenhar uma atualização nessa componente e irá apenas mutuar no DOM, quando necessário refletir a última mudança.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2384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Notas: Se a componente utiliza o estado ou métodos de ciclo de vida (mais à frente mencionados) usamos as componentes de classes. Caso contrário usamos as componentes de funções. Com a adição do React 16.8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pode-se usar o estado, métodos de ciclo de vida e outras carateristicas que estavam disponíveis em componentes de classe nas componentes de funções. Todavia eu preferi usar as componentes de classe para uma introdução à linguagem de programação.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A909-EC2D-4404-96F3-D3C143BCFED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983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troducing-jsx.html#embedding-expressions-in-js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318C-D796-4F04-9497-57E3D6A55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300">
                <a:solidFill>
                  <a:schemeClr val="bg1"/>
                </a:solidFill>
              </a:rPr>
              <a:t>Simulação de uma aplicação páginas amarelas usando react js E Python flask</a:t>
            </a:r>
            <a:endParaRPr lang="pt-PT" sz="33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3F6D8-6C4C-4B83-A6B1-E3DA9EDC1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D03E"/>
                </a:solidFill>
              </a:rPr>
              <a:t>Carolina araújo, 33348</a:t>
            </a:r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78930791-7D41-4CB3-8769-AA51FC9D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D0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02088CA-246D-446F-9AA8-73C982D6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sultado de imagem para flask python">
            <a:extLst>
              <a:ext uri="{FF2B5EF4-FFF2-40B4-BE49-F238E27FC236}">
                <a16:creationId xmlns:a16="http://schemas.microsoft.com/office/drawing/2014/main" id="{4019C4E0-B10F-4B5D-9330-7714049A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518" y="970563"/>
            <a:ext cx="4923727" cy="30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m relacionada">
            <a:extLst>
              <a:ext uri="{FF2B5EF4-FFF2-40B4-BE49-F238E27FC236}">
                <a16:creationId xmlns:a16="http://schemas.microsoft.com/office/drawing/2014/main" id="{EC14B715-475B-4DE3-B95A-2F7EFE1A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0" y="545880"/>
            <a:ext cx="3356864" cy="188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qlite3">
            <a:extLst>
              <a:ext uri="{FF2B5EF4-FFF2-40B4-BE49-F238E27FC236}">
                <a16:creationId xmlns:a16="http://schemas.microsoft.com/office/drawing/2014/main" id="{D1672820-FAC3-427B-9DE7-E6EDD5B8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45" y="6352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react-bootstrap">
            <a:extLst>
              <a:ext uri="{FF2B5EF4-FFF2-40B4-BE49-F238E27FC236}">
                <a16:creationId xmlns:a16="http://schemas.microsoft.com/office/drawing/2014/main" id="{D53B7916-EDDC-4500-8EFA-1CC35A787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26" y="2280718"/>
            <a:ext cx="1855936" cy="176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911EE2-A8A7-444B-84A0-BE4C7081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pt-PT" dirty="0"/>
              <a:t>No contexto do projeto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2532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7955F-ADF3-470C-ACDF-38AE740D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Para associar a base de dados à aplicação, temos de criar um esquema SQL, desenvolvendo um modelo para a base de dados.</a:t>
            </a:r>
          </a:p>
          <a:p>
            <a:pPr marL="0" indent="0">
              <a:buNone/>
            </a:pPr>
            <a:endParaRPr lang="pt-PT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29ACB3-47DA-4B44-A1D2-0064741D7B9B}"/>
              </a:ext>
            </a:extLst>
          </p:cNvPr>
          <p:cNvPicPr/>
          <p:nvPr/>
        </p:nvPicPr>
        <p:blipFill rotWithShape="1">
          <a:blip r:embed="rId2"/>
          <a:srcRect l="20284" t="7844" r="31738" b="9015"/>
          <a:stretch/>
        </p:blipFill>
        <p:spPr bwMode="auto">
          <a:xfrm>
            <a:off x="4659331" y="614405"/>
            <a:ext cx="6627368" cy="599111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41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C6116-DC29-4D0A-8760-C9A0A9F7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REACT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CC718B7-6CFC-4F29-BE81-23191383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5278"/>
            <a:ext cx="11029615" cy="3807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Biblioteca Java Script de código aberto, usado para criar interfaces, especialmente para aplicações de página única;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Permite a manipulação da camada de visualização de aplicações Web e móveis (com o uso de React Native);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Aumenta a performance da aplicação ao utilizar o Virtual DOM e com a ajuda do JSX permite uma ´fácil leitura e implementação do código;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Renderiza tanto o lado do cliente como o do servidor e permite uma fácil integração com frameworks como Angular e/ou Backbone, uma vez que consiste apenas numa framework de visualização;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Garante um suporte para testes unitários usando ferramentas de teste como Jest;</a:t>
            </a:r>
          </a:p>
        </p:txBody>
      </p:sp>
    </p:spTree>
    <p:extLst>
      <p:ext uri="{BB962C8B-B14F-4D97-AF65-F5344CB8AC3E}">
        <p14:creationId xmlns:p14="http://schemas.microsoft.com/office/powerpoint/2010/main" val="217014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03843-918B-4D06-8A5F-2013563A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REACT VS ANGULAR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424E11-9195-4F64-A4B9-3F4A8F8B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5518"/>
            <a:ext cx="11029615" cy="36783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React consiste numa biblioteca com a camada de visualização (View Layer) enquanto Angular é uma framework com funcionalidades MVC;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React lida com a renderização do lado do servidor, enquanto que Angular renderiza apenas no lado do cliente. *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React usa JSX que assemelha-se a HTML, em JS e Angular segue uma abordagem de modelos, reduzindo as linhas de código e aumenta a facilidade de compreensão.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informação, em React, flui num sentido apenas enquanto que Angular permite ambas as direções, criando “binding” entre um pai e um filho, sendo mais difícil o debugging.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2F320A-992D-4981-A6D6-D2B870240D66}"/>
              </a:ext>
            </a:extLst>
          </p:cNvPr>
          <p:cNvSpPr txBox="1"/>
          <p:nvPr/>
        </p:nvSpPr>
        <p:spPr>
          <a:xfrm>
            <a:off x="9020033" y="5925011"/>
            <a:ext cx="283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*Apesar de Angular2, já ser permitido a renderização do lado do servidor.</a:t>
            </a:r>
          </a:p>
        </p:txBody>
      </p:sp>
    </p:spTree>
    <p:extLst>
      <p:ext uri="{BB962C8B-B14F-4D97-AF65-F5344CB8AC3E}">
        <p14:creationId xmlns:p14="http://schemas.microsoft.com/office/powerpoint/2010/main" val="182332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949F6-60E5-4FC3-89C8-EF045647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Caraterísticas do react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5FD10D-0DD6-47B5-BD0C-599BA8D0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4978355"/>
          </a:xfrm>
        </p:spPr>
        <p:txBody>
          <a:bodyPr>
            <a:normAutofit/>
          </a:bodyPr>
          <a:lstStyle/>
          <a:p>
            <a:pPr lvl="1"/>
            <a:r>
              <a:rPr lang="pt-PT" sz="18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Declarativo</a:t>
            </a:r>
          </a:p>
          <a:p>
            <a:pPr lvl="2"/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 possível criar interfaces UIs interativas;</a:t>
            </a:r>
          </a:p>
          <a:p>
            <a:pPr lvl="2"/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Cria visualizações simples para cada estado, </a:t>
            </a:r>
            <a:r>
              <a:rPr lang="pt-PT" sz="16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“state”,</a:t>
            </a:r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aplicação;</a:t>
            </a:r>
          </a:p>
          <a:p>
            <a:pPr lvl="2"/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Atualiza e renderiza, “</a:t>
            </a:r>
            <a:r>
              <a:rPr lang="pt-PT" sz="16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render”</a:t>
            </a:r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eficiência os componentes certos quando os dados são alterados. Exibições declarativas tornam o seu código mais previsíveis e mais fáceis de depurar;</a:t>
            </a:r>
          </a:p>
          <a:p>
            <a:pPr lvl="1"/>
            <a:r>
              <a:rPr lang="pt-PT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8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Baseado em componentes</a:t>
            </a:r>
          </a:p>
          <a:p>
            <a:pPr lvl="2"/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Cria componentes encapsulados que geram o seu próprio estado e os compõe para criar UIs complexas;</a:t>
            </a:r>
          </a:p>
          <a:p>
            <a:pPr lvl="2"/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a lógica das componentes é escrita em JavaScript, em vez de modelos, pode-se facilmente usar dados ricos pelos aplicação e manter o estado fora do </a:t>
            </a:r>
            <a:r>
              <a:rPr lang="pt-PT" sz="1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DOM.</a:t>
            </a:r>
          </a:p>
          <a:p>
            <a:pPr lvl="3"/>
            <a:r>
              <a:rPr lang="pt-PT" sz="1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DOM: </a:t>
            </a:r>
            <a:r>
              <a:rPr lang="pt-PT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pega na diferença entre dois estados e faz o mínimo de mudanças necessárias para a renderização dessas mudanças</a:t>
            </a:r>
          </a:p>
          <a:p>
            <a:pPr lvl="1"/>
            <a:r>
              <a:rPr lang="pt-PT" sz="18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Aprende-se uma vez, pode-se escrever em qualquer lugar</a:t>
            </a:r>
          </a:p>
          <a:p>
            <a:pPr lvl="2"/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 faz suposições sobre a tecnologia usada para desenvolver novos recursos, evitando reescrever código existente;</a:t>
            </a:r>
          </a:p>
          <a:p>
            <a:pPr lvl="2"/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Renderiza no servidor usando o Node e ativar aplicações móveis usando o React Native;</a:t>
            </a:r>
          </a:p>
        </p:txBody>
      </p:sp>
    </p:spTree>
    <p:extLst>
      <p:ext uri="{BB962C8B-B14F-4D97-AF65-F5344CB8AC3E}">
        <p14:creationId xmlns:p14="http://schemas.microsoft.com/office/powerpoint/2010/main" val="249211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E8773-E2C9-430C-A926-EE3D667E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Componentes (COMPONENTS)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EF9535-3BDC-4A7D-9635-46491703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32" y="1915442"/>
            <a:ext cx="11653268" cy="47647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Podem ser de duas formas:</a:t>
            </a:r>
          </a:p>
          <a:p>
            <a:pPr lvl="1">
              <a:lnSpc>
                <a:spcPct val="150000"/>
              </a:lnSpc>
            </a:pPr>
            <a:r>
              <a:rPr lang="pt-PT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Componentes de funções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 mais fácil de criar componentes; 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Consistem em funções de Java Script;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Funções que aceitam props como primeiros argumentos e retornam elementos React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PT" altLang="pt-PT" sz="1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pt-PT" altLang="pt-PT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r>
              <a:rPr lang="pt-PT" altLang="pt-PT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altLang="pt-PT" sz="12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Welcome</a:t>
            </a:r>
            <a:r>
              <a:rPr lang="pt-PT" altLang="pt-PT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(props) {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PT" altLang="pt-PT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 return &lt;h1&gt; Hello, {props.name}&lt;/h1&gt;;} </a:t>
            </a:r>
          </a:p>
          <a:p>
            <a:pPr lvl="1">
              <a:lnSpc>
                <a:spcPct val="170000"/>
              </a:lnSpc>
            </a:pPr>
            <a:r>
              <a:rPr lang="pt-PT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Componentes de classes</a:t>
            </a:r>
          </a:p>
          <a:p>
            <a:pPr lvl="2">
              <a:lnSpc>
                <a:spcPct val="17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Classes ES6 que definem a componente.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pt-PT" sz="1400" b="1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		</a:t>
            </a:r>
            <a:r>
              <a:rPr lang="en-GB" altLang="pt-PT" sz="1200" b="1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class</a:t>
            </a:r>
            <a:r>
              <a:rPr lang="en-GB" altLang="pt-PT" sz="120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Welcome extends </a:t>
            </a:r>
            <a:r>
              <a:rPr lang="en-GB" altLang="pt-PT" sz="1200" b="1" dirty="0" err="1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React.Component</a:t>
            </a:r>
            <a:r>
              <a:rPr lang="en-GB" altLang="pt-PT" sz="120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pt-PT" sz="120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		 </a:t>
            </a:r>
            <a:r>
              <a:rPr lang="pt-PT" altLang="pt-PT" sz="120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render() {  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PT" altLang="pt-PT" sz="120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		return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PT" altLang="pt-PT" sz="120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		&lt;h1&gt;Hello, {this.props.name}&lt;/h1&gt;;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PT" altLang="pt-PT" sz="120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		}}</a:t>
            </a:r>
            <a:endParaRPr lang="pt-PT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7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0479A-851D-4C6F-80A1-2A2DA726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PROPS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363AA59-32E6-49A4-BC81-35AB395DF1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5198" y="1842916"/>
            <a:ext cx="11383560" cy="18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São definidos como propriedades; Inputs das componentes passadas por valores ou objetos com um conjunto de valores que pode ser passado para as componentes;</a:t>
            </a:r>
          </a:p>
          <a:p>
            <a:pPr lvl="0" defTabSz="914400">
              <a:defRPr/>
            </a:pPr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São “read-</a:t>
            </a:r>
            <a:r>
              <a:rPr lang="pt-PT" sz="1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only</a:t>
            </a:r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”, podendo ser propriedades da componente de classe, por defeito.</a:t>
            </a:r>
          </a:p>
          <a:p>
            <a:pPr lvl="1"/>
            <a:r>
              <a:rPr lang="pt-PT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pt-PT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Children</a:t>
            </a:r>
            <a:r>
              <a:rPr lang="pt-PT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props”: propriedade onde é passado componentes como dados para outras componentes.  O componente pai coloca entre a etiqueta de abertura da componente e o fecho do componente o </a:t>
            </a:r>
            <a:r>
              <a:rPr lang="pt-PT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children</a:t>
            </a:r>
            <a:r>
              <a:rPr lang="pt-PT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</a:t>
            </a:r>
            <a:r>
              <a:rPr lang="pt-PT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marL="324000" lvl="1" indent="0">
              <a:buNone/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Exemplos: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B2C19F-6906-4EEC-8499-E4EA1BDCB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52" y="3950287"/>
            <a:ext cx="3249848" cy="255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UserInfo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pt-PT" altLang="pt-PT" sz="1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return (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UserInfo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UserInfo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-name"&gt;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{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.user.name}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&lt;/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);}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3BBFA-E751-4407-9F9C-62A1788C8117}"/>
              </a:ext>
            </a:extLst>
          </p:cNvPr>
          <p:cNvSpPr/>
          <p:nvPr/>
        </p:nvSpPr>
        <p:spPr>
          <a:xfrm>
            <a:off x="5165253" y="3410610"/>
            <a:ext cx="6691549" cy="3362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 </a:t>
            </a:r>
            <a:r>
              <a:rPr lang="pt-PT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MyDiv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React.createClass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({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render: function () {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&lt;div&gt; {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this.props.children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&lt;/div&gt;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}})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GB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MyDiv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&lt;span&gt;{‘Hello’} &lt;/span&gt; &lt;span&gt;{‘World’} &lt;/span&gt;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GB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MyDiv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Node)</a:t>
            </a: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9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05E1-1D0B-48A8-AA4B-FD492181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EF2545-B5E7-40D3-A1EA-68315CE0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92" y="1847506"/>
            <a:ext cx="11194715" cy="9173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 é acessível por outros componentes, apenas pela qual que o controla e o define. </a:t>
            </a:r>
          </a:p>
          <a:p>
            <a:pPr>
              <a:lnSpc>
                <a:spcPct val="170000"/>
              </a:lnSpc>
            </a:pPr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props é tratado como uma função de parâmetros; o estado como uma variável local dentro de uma função</a:t>
            </a:r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pt-PT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CF397C-13A6-4382-90BC-D296A0C2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557" y="3129232"/>
            <a:ext cx="2984500" cy="319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extends 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React.Component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render()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(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&lt;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&lt;h2&gt;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{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.date.toLocaleTimeString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        &lt;/h2&gt;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&lt;/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); } }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1B5FF7-DAA1-472A-8B35-E65EB442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92" y="3219591"/>
            <a:ext cx="3238500" cy="319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extends 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React.Component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render()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(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&lt;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&lt;h2&gt;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 {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this.props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.date.toLocaleTimeString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()}.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&lt;/h2&gt;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&lt;/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); } }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CA919A9-AA96-4706-9F06-C546CDA6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619" y="2743727"/>
            <a:ext cx="459296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extends 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(props)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(props);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4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date: 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Date()};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return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&lt;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&lt;h2&gt;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{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.date.toLocaleTimeString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&lt;/h2&gt;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&lt;/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&lt;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/&gt;,</a:t>
            </a:r>
            <a:r>
              <a:rPr kumimoji="0" lang="pt-PT" altLang="pt-PT" sz="140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kumimoji="0" lang="pt-PT" altLang="pt-PT" sz="1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('root') ); 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CAF2A63-3F9B-453B-BF91-BF9406AFF644}"/>
              </a:ext>
            </a:extLst>
          </p:cNvPr>
          <p:cNvSpPr/>
          <p:nvPr/>
        </p:nvSpPr>
        <p:spPr>
          <a:xfrm>
            <a:off x="2997870" y="3547727"/>
            <a:ext cx="653715" cy="307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EE2CD36-5702-41AC-96E3-E1D47C1F4EBC}"/>
              </a:ext>
            </a:extLst>
          </p:cNvPr>
          <p:cNvSpPr/>
          <p:nvPr/>
        </p:nvSpPr>
        <p:spPr>
          <a:xfrm>
            <a:off x="6689565" y="3547727"/>
            <a:ext cx="653715" cy="307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010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1B362-57E2-44E8-B79E-99A4EC2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LIFECYCLES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24319C-7372-490F-9327-25AD4259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92" y="1715956"/>
            <a:ext cx="6327608" cy="4658498"/>
          </a:xfrm>
        </p:spPr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pt-PT" sz="11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getDerivedStateFromProps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Invocado antes de chamar o render()  e em cada render. Existe para casos raros onde é necessário um estado derivado. </a:t>
            </a:r>
          </a:p>
          <a:p>
            <a:pPr lvl="1">
              <a:lnSpc>
                <a:spcPct val="170000"/>
              </a:lnSpc>
            </a:pPr>
            <a:r>
              <a:rPr lang="pt-PT" sz="11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componentDiMount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Executado depois da primeira renderização, aqui existem todos os pedidos,  DOM e atualizações dos estados e é onde se deve definir os eventos de escuta (event </a:t>
            </a:r>
            <a:r>
              <a:rPr lang="pt-PT" sz="11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listeners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lvl="1">
              <a:lnSpc>
                <a:spcPct val="170000"/>
              </a:lnSpc>
            </a:pPr>
            <a:r>
              <a:rPr lang="pt-PT" sz="11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shouldComponentUpdate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Determina se a componente deve ser atualizada ou não, por defeito retorna </a:t>
            </a:r>
            <a:r>
              <a:rPr lang="pt-PT" sz="11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lvl="1">
              <a:lnSpc>
                <a:spcPct val="170000"/>
              </a:lnSpc>
            </a:pPr>
            <a:r>
              <a:rPr lang="pt-PT" sz="11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getSnapShotBeforeUpdate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executa antes do output “</a:t>
            </a:r>
            <a:r>
              <a:rPr lang="pt-PT" sz="11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renderizado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ser confirmado no DOM. Qualquer valor retornado por aqui vai ser passado para o </a:t>
            </a:r>
            <a:r>
              <a:rPr lang="pt-PT" sz="11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componentDiUpdate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(), é útil para a captura de informação.</a:t>
            </a:r>
          </a:p>
          <a:p>
            <a:pPr lvl="1">
              <a:lnSpc>
                <a:spcPct val="170000"/>
              </a:lnSpc>
            </a:pPr>
            <a:r>
              <a:rPr lang="pt-PT" sz="11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ComponentDiUpdate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Maioritariamente usado para atualizar o DOM em resposta as mudanças de props ou ao </a:t>
            </a:r>
            <a:r>
              <a:rPr lang="pt-PT" sz="11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this.state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. </a:t>
            </a:r>
          </a:p>
          <a:p>
            <a:pPr lvl="1">
              <a:lnSpc>
                <a:spcPct val="170000"/>
              </a:lnSpc>
            </a:pPr>
            <a:r>
              <a:rPr lang="pt-PT" sz="11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componentWillUnmount</a:t>
            </a:r>
            <a:r>
              <a:rPr lang="pt-PT" sz="1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(): É usado para cancelar qualquer pedido de rede em uso, ou remover todos os eventos de escuta associados à componente.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A647CF-4079-4756-B50A-4FEEE475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1895608"/>
            <a:ext cx="4737100" cy="495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extends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React.Component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(props)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(props);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this.state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date: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Date()};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this.timerID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setInterval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() =&gt;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this.tick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(), 1000 );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componentWillUnmount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clearInterval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this.timerID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tick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this.setState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({ date: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Date()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});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render()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return (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&lt;h2&gt;It is {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this.state.date.toLocaleTimeString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()}.&lt;/h2&gt; &lt;/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); </a:t>
            </a:r>
          </a:p>
        </p:txBody>
      </p:sp>
    </p:spTree>
    <p:extLst>
      <p:ext uri="{BB962C8B-B14F-4D97-AF65-F5344CB8AC3E}">
        <p14:creationId xmlns:p14="http://schemas.microsoft.com/office/powerpoint/2010/main" val="9911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F33E1-71B9-4CBE-A731-7D93A6C8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setstate</a:t>
            </a:r>
            <a:endParaRPr lang="pt-PT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761710-B4BE-42B9-98C4-8DF3E0E8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78" y="2793679"/>
            <a:ext cx="3310022" cy="16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this.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setState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({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comment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'Hello'});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this.</a:t>
            </a:r>
            <a:r>
              <a:rPr kumimoji="0" lang="en-GB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setState</a:t>
            </a:r>
            <a:r>
              <a:rPr kumimoji="0" lang="en-GB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(function(state, props)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return {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counter: </a:t>
            </a:r>
            <a:r>
              <a:rPr kumimoji="0" lang="en-GB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state</a:t>
            </a:r>
            <a:r>
              <a:rPr kumimoji="0" lang="en-GB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.counter</a:t>
            </a:r>
            <a:r>
              <a:rPr kumimoji="0" lang="en-GB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+ </a:t>
            </a:r>
            <a:r>
              <a:rPr kumimoji="0" lang="en-GB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props</a:t>
            </a:r>
            <a:r>
              <a:rPr kumimoji="0" lang="en-GB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.increment</a:t>
            </a:r>
            <a:r>
              <a:rPr kumimoji="0" lang="en-GB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};});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0F6C50C-5A84-4306-B3A9-8C2426C2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4714687"/>
            <a:ext cx="6060241" cy="211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ComponentDidMount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{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fetchPosts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().then(response =&gt; {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this.</a:t>
            </a:r>
            <a:r>
              <a:rPr kumimoji="0" lang="en-GB" altLang="pt-PT" sz="13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setState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({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posts: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response.posts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});   });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fetchComments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().then(response =&gt; {     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this.setState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({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comments: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response.comments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}); 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}); 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F6DD2018-4402-4543-9357-5DBAB2B5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41" y="2209435"/>
            <a:ext cx="11296317" cy="355599"/>
          </a:xfrm>
        </p:spPr>
        <p:txBody>
          <a:bodyPr>
            <a:normAutofit fontScale="25000" lnSpcReduction="20000"/>
          </a:bodyPr>
          <a:lstStyle/>
          <a:p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estado não deve ser atualizado diretamente; </a:t>
            </a:r>
          </a:p>
          <a:p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Desta forma, usa-se a função this. </a:t>
            </a:r>
            <a:r>
              <a:rPr lang="pt-PT" sz="5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que sincroniza uma atualização para o estado do objeto da componente.</a:t>
            </a:r>
          </a:p>
          <a:p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Quando o estado é atualizado, a componente responde ao renderizar;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C09F6182-8F0B-40F6-A2F1-014F328926E4}"/>
              </a:ext>
            </a:extLst>
          </p:cNvPr>
          <p:cNvSpPr txBox="1">
            <a:spLocks/>
          </p:cNvSpPr>
          <p:nvPr/>
        </p:nvSpPr>
        <p:spPr>
          <a:xfrm>
            <a:off x="581191" y="4536887"/>
            <a:ext cx="11296317" cy="355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função </a:t>
            </a:r>
            <a:r>
              <a:rPr lang="pt-PT" sz="5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 assíncrona, pelo que é recomendado pelo criador que sejam usadas funções do ciclo de vida como </a:t>
            </a:r>
            <a:r>
              <a:rPr lang="pt-PT" sz="5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ComponentDiMount</a:t>
            </a:r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pt-PT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94355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76B8-B8A7-428C-8B24-94D47A78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Handling </a:t>
            </a:r>
            <a:r>
              <a:rPr lang="pt-PT" dirty="0" err="1"/>
              <a:t>events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F6BA9F-2BBB-4A7A-81EE-0528C803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97513" y="4597292"/>
            <a:ext cx="11391900" cy="45720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pt-PT" sz="6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PT" sz="6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PT" sz="6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PT" sz="6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PT" sz="6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2785AE-9153-4787-8F13-961B4699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118" y="2497495"/>
            <a:ext cx="11185950" cy="271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class Toggle extends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React.Component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constructor(props) {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super(props);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this.state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{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isToggleOn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true };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// This binding is necessary to make `this` work in the callback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this.</a:t>
            </a:r>
            <a:r>
              <a:rPr kumimoji="0" lang="en-GB" altLang="pt-PT" sz="13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handleClick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this.</a:t>
            </a:r>
            <a:r>
              <a:rPr kumimoji="0" lang="en-GB" altLang="pt-PT" sz="13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handleClick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kumimoji="0" lang="en-GB" altLang="pt-PT" sz="13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bind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(this); 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kumimoji="0" lang="en-GB" altLang="pt-PT" sz="13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handleClick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{    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this.setState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(state =&gt; ({   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isToggleOn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!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state.isToggleOn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}));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render() {   return (      &lt;button 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onClick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={</a:t>
            </a:r>
            <a:r>
              <a:rPr kumimoji="0" lang="en-GB" altLang="pt-PT" sz="13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kumimoji="0" lang="en-GB" altLang="pt-PT" sz="13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handleClick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}&gt;        {</a:t>
            </a:r>
            <a:r>
              <a:rPr kumimoji="0" lang="en-GB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this.state.isToggleOn</a:t>
            </a:r>
            <a:r>
              <a:rPr kumimoji="0" lang="en-GB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? 'ON' : 'OFF'}      &lt;/button&gt;    );  }}</a:t>
            </a:r>
            <a:endParaRPr lang="en-GB" altLang="pt-PT" sz="13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78DCAE-1F41-450F-A46F-34E5E5539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84" y="5860047"/>
            <a:ext cx="10845800" cy="93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LoggingButton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extends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React.Component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handleClick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() =&gt; { console.log('this is:', this); } render()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return ( &lt;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handleClick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}&gt;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 &lt;/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); } } </a:t>
            </a:r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3C38413E-A96A-4B9C-A5A0-8C0C6A389355}"/>
              </a:ext>
            </a:extLst>
          </p:cNvPr>
          <p:cNvSpPr txBox="1">
            <a:spLocks/>
          </p:cNvSpPr>
          <p:nvPr/>
        </p:nvSpPr>
        <p:spPr>
          <a:xfrm>
            <a:off x="453267" y="2025606"/>
            <a:ext cx="11296317" cy="355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técnica comum para “handler </a:t>
            </a:r>
            <a:r>
              <a:rPr lang="pt-PT" sz="5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é usar métodos nas classes. </a:t>
            </a:r>
          </a:p>
          <a:p>
            <a:pPr lvl="1"/>
            <a:r>
              <a:rPr lang="pt-PT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endParaRPr lang="pt-PT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F47B8460-0814-4A54-8E32-FE3259D62B46}"/>
              </a:ext>
            </a:extLst>
          </p:cNvPr>
          <p:cNvSpPr txBox="1">
            <a:spLocks/>
          </p:cNvSpPr>
          <p:nvPr/>
        </p:nvSpPr>
        <p:spPr>
          <a:xfrm>
            <a:off x="581192" y="5367093"/>
            <a:ext cx="11296317" cy="355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evitar instanciar o binding no construtor ao retornar da seguinte forma ou até com setas. </a:t>
            </a:r>
          </a:p>
          <a:p>
            <a:pPr lvl="1"/>
            <a:r>
              <a:rPr lang="pt-PT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endParaRPr lang="pt-PT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2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CD35B-A078-4A31-80CD-9B46A6D7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python flask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5725F9-8D68-4FE9-86D6-8D17BACC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484"/>
            <a:ext cx="11029615" cy="4479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Microframework para serviços Web em Python, baseado nos conceitos de Werkzeug e Jinja2, tendo sido inspirado na framework Sinatra Ruby.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Projetado para simples implementações: 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seu principal objetivo é a construção de bases sólidas para aplicações Web conforme as necessidades do programador. 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entanto, pode exigir mais do programador ao ter que implementar muito código, manualmente ou com a adição de mais dependências.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Possui um servidor de desenvolvimento embutido e um debugger rápido, com suporte para testes unitário, suportando sessões do lado do cliente.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 das chaves principais do Flask é ser agnóstico aos ORM, usando por exemplo SQLAlchemy.</a:t>
            </a:r>
          </a:p>
        </p:txBody>
      </p:sp>
    </p:spTree>
    <p:extLst>
      <p:ext uri="{BB962C8B-B14F-4D97-AF65-F5344CB8AC3E}">
        <p14:creationId xmlns:p14="http://schemas.microsoft.com/office/powerpoint/2010/main" val="1946076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20362-67BF-4450-9944-F419F64D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Passando argumentos para event </a:t>
            </a:r>
            <a:r>
              <a:rPr lang="pt-PT" dirty="0" err="1"/>
              <a:t>handlers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AEB30-AF67-4CCB-B8D0-25358667B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943273"/>
            <a:ext cx="68453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(e)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this.deleteRow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(id, 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)}&gt;Delete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this.deleteRow.</a:t>
            </a:r>
            <a:r>
              <a:rPr kumimoji="0" lang="pt-PT" altLang="pt-PT" sz="14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bind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pt-PT" altLang="pt-PT" sz="1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id)}&gt;Delete 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pt-PT" altLang="pt-PT" sz="3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05F5F517-5A63-4F99-BFA4-4A1DC423A6A6}"/>
              </a:ext>
            </a:extLst>
          </p:cNvPr>
          <p:cNvSpPr txBox="1">
            <a:spLocks/>
          </p:cNvSpPr>
          <p:nvPr/>
        </p:nvSpPr>
        <p:spPr>
          <a:xfrm>
            <a:off x="551113" y="2136426"/>
            <a:ext cx="11296317" cy="355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passar parâmetros quando utilizamos ciclos, num “event handler”;</a:t>
            </a:r>
          </a:p>
          <a:p>
            <a:pPr lvl="1"/>
            <a:r>
              <a:rPr lang="pt-P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 </a:t>
            </a:r>
          </a:p>
        </p:txBody>
      </p:sp>
    </p:spTree>
    <p:extLst>
      <p:ext uri="{BB962C8B-B14F-4D97-AF65-F5344CB8AC3E}">
        <p14:creationId xmlns:p14="http://schemas.microsoft.com/office/powerpoint/2010/main" val="10086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F945A-30EE-4497-B9D1-D630DE43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Rendering condicional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7B224C-78C9-4261-87AD-F667DF6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41" y="2296975"/>
            <a:ext cx="11296317" cy="355599"/>
          </a:xfrm>
        </p:spPr>
        <p:txBody>
          <a:bodyPr>
            <a:normAutofit fontScale="25000" lnSpcReduction="20000"/>
          </a:bodyPr>
          <a:lstStyle/>
          <a:p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React,  pode-se criar componentes distintos que encapsulam o comportamento necessário; </a:t>
            </a:r>
            <a:r>
              <a:rPr lang="pt-PT" sz="5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renderizando</a:t>
            </a:r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apenas alguns deles, dependendo do estado. </a:t>
            </a:r>
          </a:p>
          <a:p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JSX não permite a renderização “false” ou “</a:t>
            </a:r>
            <a:r>
              <a:rPr lang="pt-PT" sz="5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undefined</a:t>
            </a:r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portanto podemos usar o “short </a:t>
            </a:r>
            <a:r>
              <a:rPr lang="pt-PT" sz="5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circuiting</a:t>
            </a:r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condicional para renderizar uma parte da componente se uma certa condição for atendida. </a:t>
            </a:r>
          </a:p>
          <a:p>
            <a:pPr lvl="1"/>
            <a:r>
              <a:rPr lang="pt-PT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8C916E-FC3F-4261-B2FE-4AF863D0E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25" y="2943616"/>
            <a:ext cx="1022015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MyComponent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({name, address}) =&gt; {&lt;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&gt;&lt;h2&gt;{nome} &lt;/h2&gt;{address </a:t>
            </a:r>
            <a:r>
              <a:rPr kumimoji="0" lang="pt-PT" altLang="pt-PT" sz="13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&amp;&amp;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&lt;p&gt; {address} &lt;/p&gt;}&lt;/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pt-PT" altLang="pt-PT" sz="13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E6FF4E0D-CE9B-49DC-A7EB-BE59FD380410}"/>
              </a:ext>
            </a:extLst>
          </p:cNvPr>
          <p:cNvSpPr txBox="1">
            <a:spLocks/>
          </p:cNvSpPr>
          <p:nvPr/>
        </p:nvSpPr>
        <p:spPr>
          <a:xfrm>
            <a:off x="389521" y="4370059"/>
            <a:ext cx="11296317" cy="355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também prevenir a renderização de certas componentes ao retornar null, baseando numa condição especifica. Desta forma podemos condicionalmente renderizar a componente.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E2C171-4D06-47A5-8F82-3546BCB92A0C}"/>
              </a:ext>
            </a:extLst>
          </p:cNvPr>
          <p:cNvSpPr/>
          <p:nvPr/>
        </p:nvSpPr>
        <p:spPr>
          <a:xfrm>
            <a:off x="389521" y="4887992"/>
            <a:ext cx="11162967" cy="158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263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pt-PT" altLang="pt-PT" sz="1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Greeting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(props) {if (!</a:t>
            </a:r>
            <a:r>
              <a:rPr lang="pt-PT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props.loggedIn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{</a:t>
            </a:r>
            <a:r>
              <a:rPr lang="pt-PT" altLang="pt-P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pt-PT" altLang="pt-PT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;} return ( &lt;</a:t>
            </a:r>
            <a:r>
              <a:rPr lang="pt-PT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className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“</a:t>
            </a:r>
            <a:r>
              <a:rPr lang="pt-PT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greeting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”&gt; </a:t>
            </a:r>
            <a:r>
              <a:rPr lang="pt-PT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{props.name}</a:t>
            </a:r>
            <a:r>
              <a:rPr lang="pt-PT" altLang="pt-P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pt-PT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&gt;);</a:t>
            </a:r>
            <a:r>
              <a:rPr lang="pt-PT" altLang="pt-P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0" indent="449263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GB" altLang="pt-PT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extends </a:t>
            </a:r>
            <a:r>
              <a:rPr lang="en-GB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React.Component</a:t>
            </a: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  <a:endParaRPr lang="pt-PT" altLang="pt-P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449263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constructor(props) {  super(props);</a:t>
            </a:r>
            <a:endParaRPr lang="pt-PT" altLang="pt-P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449263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this.state</a:t>
            </a: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</a:t>
            </a:r>
            <a:r>
              <a:rPr lang="en-GB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loggedIn</a:t>
            </a: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false, name: ‘John’}; }  render() {  </a:t>
            </a:r>
          </a:p>
          <a:p>
            <a:pPr lvl="0" indent="449263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( &lt;div&gt; //Prevent component render if it is not </a:t>
            </a:r>
            <a:r>
              <a:rPr lang="en-GB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loggedIn</a:t>
            </a:r>
            <a:endParaRPr lang="pt-PT" altLang="pt-P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449263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&lt;Greeting </a:t>
            </a:r>
            <a:r>
              <a:rPr lang="en-GB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loggedIn</a:t>
            </a: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</a:t>
            </a:r>
            <a:r>
              <a:rPr lang="en-GB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this.state.loggedIn</a:t>
            </a: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/&gt; &lt;</a:t>
            </a:r>
            <a:r>
              <a:rPr lang="en-GB" alt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UserDetails</a:t>
            </a: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name = {this.state.name} / &lt;/div&gt;);}</a:t>
            </a:r>
            <a:r>
              <a:rPr lang="pt-PT" altLang="pt-PT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pt-PT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pt-PT" altLang="pt-PT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16B3280D-3696-40FA-BA81-6B892EFB383D}"/>
              </a:ext>
            </a:extLst>
          </p:cNvPr>
          <p:cNvSpPr txBox="1">
            <a:spLocks/>
          </p:cNvSpPr>
          <p:nvPr/>
        </p:nvSpPr>
        <p:spPr>
          <a:xfrm>
            <a:off x="581192" y="3452047"/>
            <a:ext cx="11296317" cy="355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for necessário uma condição if-else, usamos um operador ternário.</a:t>
            </a:r>
          </a:p>
          <a:p>
            <a:pPr lvl="1"/>
            <a:r>
              <a:rPr lang="pt-PT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28C27B-299C-4C83-90C6-625C2317776F}"/>
              </a:ext>
            </a:extLst>
          </p:cNvPr>
          <p:cNvSpPr/>
          <p:nvPr/>
        </p:nvSpPr>
        <p:spPr>
          <a:xfrm>
            <a:off x="860926" y="3786629"/>
            <a:ext cx="894748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26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pt-PT" sz="13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 </a:t>
            </a:r>
            <a:r>
              <a:rPr lang="en-GB" altLang="pt-PT" sz="13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MyComponent</a:t>
            </a:r>
            <a:r>
              <a:rPr lang="en-GB" altLang="pt-PT" sz="13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({name, address}) =&gt; {&lt;div&gt;</a:t>
            </a:r>
            <a:r>
              <a:rPr lang="pt-PT" altLang="pt-PT" sz="13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&lt;h2&gt;{nome} &lt;/h2&gt;{address </a:t>
            </a:r>
            <a:r>
              <a:rPr lang="pt-PT" altLang="pt-PT" sz="13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 </a:t>
            </a:r>
            <a:r>
              <a:rPr lang="pt-PT" altLang="pt-PT" sz="13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&lt;p&gt; {address} &lt;/p&gt;}&lt;/</a:t>
            </a:r>
            <a:r>
              <a:rPr lang="pt-PT" altLang="pt-PT" sz="13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</a:t>
            </a:r>
            <a:r>
              <a:rPr lang="pt-PT" altLang="pt-PT" sz="13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pt-PT" altLang="pt-PT" sz="1400" dirty="0"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8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B1222-A05E-40C1-A554-4AF7BD2F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 and </a:t>
            </a:r>
            <a:r>
              <a:rPr lang="pt-PT" dirty="0" err="1"/>
              <a:t>keys</a:t>
            </a:r>
            <a:endParaRPr lang="pt-PT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CE6321E-049E-449F-A550-0604B04C7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41" y="1931766"/>
            <a:ext cx="11535612" cy="663742"/>
          </a:xfrm>
        </p:spPr>
        <p:txBody>
          <a:bodyPr>
            <a:normAutofit fontScale="40000" lnSpcReduction="20000"/>
          </a:bodyPr>
          <a:lstStyle/>
          <a:p>
            <a:r>
              <a:rPr lang="pt-PT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achar uma matriz de números , podemos recorrer à função </a:t>
            </a:r>
            <a:r>
              <a:rPr lang="pt-PT" sz="3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pt-PT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lvl="1"/>
            <a:r>
              <a:rPr lang="pt-PT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B90016D-1F4A-4210-B48A-673EFABC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" y="2521614"/>
            <a:ext cx="922822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const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numbers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[1, 2, 3, 4, 5]; const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doubled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numbers.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((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number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=&gt;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number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* 2); console.log(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doubled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); 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303B70B-C9B9-4267-931D-73EFA7E782C8}"/>
              </a:ext>
            </a:extLst>
          </p:cNvPr>
          <p:cNvSpPr txBox="1">
            <a:spLocks/>
          </p:cNvSpPr>
          <p:nvPr/>
        </p:nvSpPr>
        <p:spPr>
          <a:xfrm>
            <a:off x="581192" y="2893041"/>
            <a:ext cx="11535612" cy="66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possível renderizar múltiplos elementos;</a:t>
            </a:r>
          </a:p>
          <a:p>
            <a:pPr lvl="1"/>
            <a:r>
              <a:rPr lang="pt-PT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t-PT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43721C3-906C-42B4-9441-97FB4D291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" y="3450201"/>
            <a:ext cx="7579895" cy="569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const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numbers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[1, 2, 3, 4, 5];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const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listItems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numbers.</a:t>
            </a:r>
            <a:r>
              <a:rPr kumimoji="0" lang="pt-PT" altLang="pt-PT" sz="1300" b="1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map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((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number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=&gt; &lt;li&gt;{</a:t>
            </a:r>
            <a:r>
              <a:rPr kumimoji="0" lang="pt-PT" altLang="pt-PT" sz="13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number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}&lt;/li&gt; ); 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6CE559DE-B278-4A2C-B213-CB51BC9A8526}"/>
              </a:ext>
            </a:extLst>
          </p:cNvPr>
          <p:cNvSpPr txBox="1">
            <a:spLocks/>
          </p:cNvSpPr>
          <p:nvPr/>
        </p:nvSpPr>
        <p:spPr>
          <a:xfrm>
            <a:off x="656388" y="4147998"/>
            <a:ext cx="11535612" cy="66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também fazer listagens de componentes;</a:t>
            </a:r>
          </a:p>
          <a:p>
            <a:pPr lvl="1"/>
            <a:r>
              <a:rPr lang="pt-PT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t-PT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4CFB7A0-F670-46E5-8228-6593B74E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" y="4811740"/>
            <a:ext cx="7916780" cy="191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NumberList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(props)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props.numbers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const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listItems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numbers.</a:t>
            </a:r>
            <a:r>
              <a:rPr kumimoji="0" lang="pt-PT" altLang="pt-PT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=&gt;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(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kumimoji="0" lang="pt-PT" altLang="pt-PT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&gt;{</a:t>
            </a:r>
            <a:r>
              <a:rPr kumimoji="0" lang="pt-PT" altLang="pt-PT" sz="12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listItems</a:t>
            </a:r>
            <a:r>
              <a:rPr kumimoji="0" lang="pt-PT" altLang="pt-PT" sz="1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}&lt;/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);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[1, 2, 3, 4, 5];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&lt;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NumberList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/&gt;, </a:t>
            </a:r>
            <a:r>
              <a:rPr kumimoji="0" lang="pt-PT" altLang="pt-PT" sz="1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('root')); </a:t>
            </a:r>
          </a:p>
        </p:txBody>
      </p:sp>
    </p:spTree>
    <p:extLst>
      <p:ext uri="{BB962C8B-B14F-4D97-AF65-F5344CB8AC3E}">
        <p14:creationId xmlns:p14="http://schemas.microsoft.com/office/powerpoint/2010/main" val="3716395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B5561-668F-48F0-977D-A68BFCF7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Keys</a:t>
            </a:r>
            <a:endParaRPr lang="pt-P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7CB60F-5AE1-4D22-A279-FB41C9B97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Embedding map() in JSX</a:t>
            </a:r>
            <a:endParaRPr kumimoji="0" lang="pt-PT" altLang="pt-PT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 the examples above we declared a separate 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listItems</a:t>
            </a:r>
            <a:r>
              <a:rPr kumimoji="0" lang="en-GB" altLang="pt-P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variable and included it in JSX:</a:t>
            </a:r>
            <a:endParaRPr kumimoji="0" lang="en-GB" altLang="pt-PT" sz="1000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NumberList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props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numbers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props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numbers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listItems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numbers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ListItem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={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()}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={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listItems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);}</a:t>
            </a:r>
            <a:r>
              <a:rPr kumimoji="0" lang="pt-PT" altLang="pt-PT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JSX allows </a:t>
            </a:r>
            <a:r>
              <a:rPr kumimoji="0" lang="en-GB" altLang="pt-PT" sz="1300" b="0" i="0" u="none" strike="noStrike" cap="none" normalizeH="0" baseline="0">
                <a:ln>
                  <a:noFill/>
                </a:ln>
                <a:solidFill>
                  <a:srgbClr val="1A1A1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embedding any expression</a:t>
            </a:r>
            <a:r>
              <a:rPr kumimoji="0" lang="en-GB" altLang="pt-P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in curly braces so we could inline the 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1A1A1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map()</a:t>
            </a:r>
            <a:r>
              <a:rPr kumimoji="0" lang="en-GB" altLang="pt-PT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result:</a:t>
            </a:r>
            <a:endParaRPr kumimoji="0" lang="pt-PT" altLang="pt-P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NumberList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props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numbers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props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numbers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numbers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ListItem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={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()}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={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r>
              <a:rPr kumimoji="0" lang="en-GB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)}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);}</a:t>
            </a:r>
            <a:r>
              <a:rPr kumimoji="0" lang="pt-PT" altLang="pt-PT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9B4DA0F-3F2A-4632-9363-F53FD79D6D58}"/>
              </a:ext>
            </a:extLst>
          </p:cNvPr>
          <p:cNvSpPr txBox="1">
            <a:spLocks/>
          </p:cNvSpPr>
          <p:nvPr/>
        </p:nvSpPr>
        <p:spPr>
          <a:xfrm>
            <a:off x="509169" y="1907319"/>
            <a:ext cx="11535612" cy="66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pt-PT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são atributos especiais que devemos sempre incluir ao criar array de elementos;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2C80E9-E54D-46C8-AEB7-BE9764DC949A}"/>
              </a:ext>
            </a:extLst>
          </p:cNvPr>
          <p:cNvSpPr/>
          <p:nvPr/>
        </p:nvSpPr>
        <p:spPr>
          <a:xfrm>
            <a:off x="581192" y="2263636"/>
            <a:ext cx="9657682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 </a:t>
            </a:r>
            <a:r>
              <a:rPr lang="en-GB" altLang="pt-PT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NumberList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(props) { 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 </a:t>
            </a:r>
            <a:r>
              <a:rPr lang="en-GB" altLang="pt-PT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numbers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GB" altLang="pt-PT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props.numbers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const </a:t>
            </a:r>
            <a:r>
              <a:rPr lang="en-GB" altLang="pt-PT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listItems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GB" altLang="pt-PT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numbers.map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((number) =&gt;    &lt;li </a:t>
            </a:r>
            <a:r>
              <a:rPr lang="en-GB" altLang="pt-PT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={</a:t>
            </a:r>
            <a:r>
              <a:rPr lang="en-GB" altLang="pt-PT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</a:t>
            </a:r>
            <a:r>
              <a:rPr lang="en-GB" altLang="pt-PT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GB" altLang="pt-PT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toString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()}&gt;      {</a:t>
            </a:r>
            <a:r>
              <a:rPr lang="en-GB" altLang="pt-PT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    &lt;/li&gt;  );  return (    &lt;ul&gt;{</a:t>
            </a:r>
            <a:r>
              <a:rPr lang="en-GB" altLang="pt-PT" sz="1200" b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listItems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}&lt;/ul&gt;  );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 numbers = [1, 2, 3, 4, 5];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pt-PT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ReactDOM.render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  &lt;</a:t>
            </a:r>
            <a:r>
              <a:rPr lang="en-GB" altLang="pt-PT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NumberList</a:t>
            </a:r>
            <a:r>
              <a:rPr lang="en-GB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numbers={numbers} /&gt;,  </a:t>
            </a:r>
            <a:r>
              <a:rPr lang="pt-PT" altLang="pt-PT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document.getElementById</a:t>
            </a:r>
            <a:r>
              <a:rPr lang="pt-PT" altLang="pt-PT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('root'));</a:t>
            </a:r>
            <a:r>
              <a:rPr lang="pt-PT" alt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PT" altLang="pt-PT" sz="1100" dirty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PT" altLang="pt-PT" sz="1100" dirty="0"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const </a:t>
            </a:r>
            <a:r>
              <a:rPr lang="pt-PT" altLang="pt-PT" sz="1100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todoItems</a:t>
            </a:r>
            <a:r>
              <a:rPr lang="pt-PT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= </a:t>
            </a:r>
            <a:r>
              <a:rPr lang="pt-PT" altLang="pt-PT" sz="1100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todos.</a:t>
            </a:r>
            <a:r>
              <a:rPr lang="pt-PT" altLang="pt-PT" sz="1100" b="1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map</a:t>
            </a:r>
            <a:r>
              <a:rPr lang="pt-PT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((todo) =&gt;  &lt;li </a:t>
            </a:r>
            <a:r>
              <a:rPr lang="pt-PT" altLang="pt-PT" sz="1100" b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key</a:t>
            </a:r>
            <a:r>
              <a:rPr lang="pt-PT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={todo.</a:t>
            </a:r>
            <a:r>
              <a:rPr lang="pt-PT" altLang="pt-PT" sz="1100" b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id</a:t>
            </a:r>
            <a:r>
              <a:rPr lang="pt-PT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}&gt;    {</a:t>
            </a:r>
            <a:r>
              <a:rPr lang="pt-PT" altLang="pt-PT" sz="1100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todo.text</a:t>
            </a:r>
            <a:r>
              <a:rPr lang="pt-PT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}  &lt;/li&gt;);</a:t>
            </a:r>
            <a:r>
              <a:rPr lang="pt-PT" altLang="pt-PT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0D3A70D-B82B-4331-9B00-27F585D27B84}"/>
              </a:ext>
            </a:extLst>
          </p:cNvPr>
          <p:cNvSpPr txBox="1">
            <a:spLocks/>
          </p:cNvSpPr>
          <p:nvPr/>
        </p:nvSpPr>
        <p:spPr>
          <a:xfrm>
            <a:off x="509169" y="4683329"/>
            <a:ext cx="11535612" cy="66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Quando não temos </a:t>
            </a:r>
            <a:r>
              <a:rPr lang="pt-PT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  <a:r>
              <a:rPr lang="pt-PT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estáveis para </a:t>
            </a:r>
            <a:r>
              <a:rPr lang="pt-PT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pt-PT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devemos utilizar o item index como chave; </a:t>
            </a:r>
          </a:p>
          <a:p>
            <a:pPr lvl="1"/>
            <a:r>
              <a:rPr lang="pt-PT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6B870C5-450D-42AE-9B72-851FE3D3223B}"/>
              </a:ext>
            </a:extLst>
          </p:cNvPr>
          <p:cNvSpPr/>
          <p:nvPr/>
        </p:nvSpPr>
        <p:spPr>
          <a:xfrm>
            <a:off x="509169" y="5206563"/>
            <a:ext cx="111736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const </a:t>
            </a:r>
            <a:r>
              <a:rPr lang="en-GB" altLang="pt-PT" sz="1100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todoItems</a:t>
            </a:r>
            <a:r>
              <a:rPr lang="en-GB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= </a:t>
            </a:r>
            <a:r>
              <a:rPr lang="en-GB" altLang="pt-PT" sz="1100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todos.map</a:t>
            </a:r>
            <a:r>
              <a:rPr lang="en-GB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((</a:t>
            </a:r>
            <a:r>
              <a:rPr lang="en-GB" altLang="pt-PT" sz="1100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</a:t>
            </a:r>
            <a:r>
              <a:rPr lang="en-GB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, index) =&gt;  // Only do this if items have no stable IDs  &lt;li key={index}&gt;    {</a:t>
            </a:r>
            <a:r>
              <a:rPr lang="en-GB" altLang="pt-PT" sz="1100" dirty="0" err="1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todo.text</a:t>
            </a:r>
            <a:r>
              <a:rPr lang="en-GB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}  </a:t>
            </a:r>
            <a:r>
              <a:rPr lang="pt-PT" altLang="pt-PT" sz="11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&lt;/li&gt;);</a:t>
            </a:r>
            <a:r>
              <a:rPr lang="pt-PT" altLang="pt-PT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pt-PT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33890232-CF24-4881-AFAA-7F86F103A9CA}"/>
              </a:ext>
            </a:extLst>
          </p:cNvPr>
          <p:cNvSpPr txBox="1">
            <a:spLocks/>
          </p:cNvSpPr>
          <p:nvPr/>
        </p:nvSpPr>
        <p:spPr>
          <a:xfrm>
            <a:off x="581192" y="5659536"/>
            <a:ext cx="11535612" cy="66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Chaves devem ser únicas;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519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1CD7D-6E32-4E4D-9CB3-4D88DA9C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React router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BD2BE2-37F9-4AAC-B293-A2EFD343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3164305"/>
            <a:ext cx="11029616" cy="2527161"/>
          </a:xfrm>
        </p:spPr>
        <p:txBody>
          <a:bodyPr>
            <a:normAutofit fontScale="25000" lnSpcReduction="20000"/>
          </a:bodyPr>
          <a:lstStyle/>
          <a:p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Biblioteca de roteamento criado sobre o React;</a:t>
            </a:r>
          </a:p>
          <a:p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 novas telas e fluxos sobre a aplicação, mantendo o URL sincronizando com o que é exibido na página;</a:t>
            </a:r>
          </a:p>
          <a:p>
            <a:r>
              <a:rPr lang="pt-PT" sz="4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Fornence</a:t>
            </a:r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três componentes &lt;Router&gt; como:</a:t>
            </a:r>
          </a:p>
          <a:p>
            <a:pPr lvl="1"/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PT" sz="4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BrowserRouter</a:t>
            </a:r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/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PT" sz="4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HashRouter</a:t>
            </a:r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/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PT" sz="4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MemoryRouter</a:t>
            </a:r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componentes acima criam instâncias do navegador, hash e histórico da memória, disponibilizando as propriedades e os métodos de histórico associado ao router por meio do contexto no objeto do router;</a:t>
            </a:r>
          </a:p>
          <a:p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Existem três maneiras diferentes de obter as rotas/navegação dentro das componentes;</a:t>
            </a:r>
          </a:p>
          <a:p>
            <a:pPr lvl="1"/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 </a:t>
            </a:r>
            <a:r>
              <a:rPr lang="pt-PT" sz="4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withRouter</a:t>
            </a:r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lvl="2"/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lvl="2"/>
            <a:endParaRPr lang="pt-PT" sz="4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0000" lvl="2" indent="0">
              <a:buNone/>
            </a:pPr>
            <a:endParaRPr lang="pt-PT" sz="4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 Route():</a:t>
            </a:r>
          </a:p>
          <a:p>
            <a:pPr lvl="2"/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</a:p>
          <a:p>
            <a:pPr marL="630000" lvl="2" indent="0">
              <a:buNone/>
            </a:pPr>
            <a:endParaRPr lang="pt-PT" sz="4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PT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 Context(), não é recomendado, uma vez que é instável</a:t>
            </a:r>
          </a:p>
          <a:p>
            <a:pPr lvl="1"/>
            <a:endParaRPr lang="pt-PT" sz="6000" dirty="0"/>
          </a:p>
          <a:p>
            <a:pPr marL="324000" lvl="1" indent="0">
              <a:buNone/>
            </a:pPr>
            <a:endParaRPr lang="pt-PT" sz="6400" dirty="0"/>
          </a:p>
          <a:p>
            <a:pPr lvl="1"/>
            <a:endParaRPr lang="pt-P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C17982F-E2B6-4AF7-87CD-D5554C1B4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16" y="4802931"/>
            <a:ext cx="11333748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import { </a:t>
            </a:r>
            <a:r>
              <a:rPr kumimoji="0" lang="pt-PT" altLang="pt-PT" sz="1000" b="1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withRouter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} from '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react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-router-dom' // this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also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works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'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react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-router-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native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' const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kumimoji="0" lang="pt-PT" altLang="pt-PT" sz="1000" b="1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withRouter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(({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history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}) =&gt; ( &lt;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type='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'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onClick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={() =&gt; { 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history.push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('/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-location') }} &gt; {'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Click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Me!'} &lt;/</a:t>
            </a:r>
            <a:r>
              <a:rPr kumimoji="0" lang="pt-PT" altLang="pt-PT" sz="10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kumimoji="0" lang="pt-PT" altLang="pt-PT" sz="1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&gt; )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241EC6-0957-4A1D-AB06-6D4218F1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47" y="5727929"/>
            <a:ext cx="11287064" cy="1692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import { </a:t>
            </a:r>
            <a:r>
              <a:rPr kumimoji="0" lang="pt-PT" altLang="pt-PT" sz="1100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Route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} from '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react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-router-dom' const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= () =&gt; ( &lt;</a:t>
            </a:r>
            <a:r>
              <a:rPr kumimoji="0" lang="pt-PT" altLang="pt-PT" sz="1100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Route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render={({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history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}) =&gt; ( &lt;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type='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'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onClick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={() =&gt; { 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history.push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('/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-location') }} &gt; {'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Click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Me!'} &lt;/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button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&gt; )} /&gt; ) </a:t>
            </a:r>
          </a:p>
        </p:txBody>
      </p:sp>
    </p:spTree>
    <p:extLst>
      <p:ext uri="{BB962C8B-B14F-4D97-AF65-F5344CB8AC3E}">
        <p14:creationId xmlns:p14="http://schemas.microsoft.com/office/powerpoint/2010/main" val="933384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14D4FB2-29E9-46FD-BF2D-F9F7839AD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5454A4-D2E3-4C9B-9C98-0753150C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4748C1-3EA7-44B8-AB46-D94CFD953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58AE2A-2E65-4243-AB68-B5365163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4C9C0-801A-4C74-BCC1-C75EF9EC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No contexto do projeto</a:t>
            </a: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7709"/>
            <a:ext cx="12192000" cy="4432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aptura de ecrã, monitor, computador, ecrã&#10;&#10;Descrição gerada automaticamente">
            <a:extLst>
              <a:ext uri="{FF2B5EF4-FFF2-40B4-BE49-F238E27FC236}">
                <a16:creationId xmlns:a16="http://schemas.microsoft.com/office/drawing/2014/main" id="{2F033438-81F1-47A9-9014-BE64C12F217C}"/>
              </a:ext>
            </a:extLst>
          </p:cNvPr>
          <p:cNvPicPr/>
          <p:nvPr/>
        </p:nvPicPr>
        <p:blipFill rotWithShape="1">
          <a:blip r:embed="rId3"/>
          <a:srcRect l="20637" t="8785" r="41616" b="8073"/>
          <a:stretch/>
        </p:blipFill>
        <p:spPr bwMode="auto">
          <a:xfrm>
            <a:off x="831547" y="437805"/>
            <a:ext cx="2888483" cy="357874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Imagem 51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A4D0FAE9-83ED-405B-92A9-FB9E1E733F21}"/>
              </a:ext>
            </a:extLst>
          </p:cNvPr>
          <p:cNvPicPr/>
          <p:nvPr/>
        </p:nvPicPr>
        <p:blipFill rotWithShape="1">
          <a:blip r:embed="rId4"/>
          <a:srcRect l="22754" t="15060" r="20626" b="25329"/>
          <a:stretch/>
        </p:blipFill>
        <p:spPr bwMode="auto">
          <a:xfrm>
            <a:off x="3795296" y="502920"/>
            <a:ext cx="4149853" cy="329046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Imagem 33" descr="Uma imagem com captura de ecrã, computador&#10;&#10;Descrição gerada automaticamente">
            <a:extLst>
              <a:ext uri="{FF2B5EF4-FFF2-40B4-BE49-F238E27FC236}">
                <a16:creationId xmlns:a16="http://schemas.microsoft.com/office/drawing/2014/main" id="{BCFD694E-87E6-42F9-8D9A-A5CABB007018}"/>
              </a:ext>
            </a:extLst>
          </p:cNvPr>
          <p:cNvPicPr/>
          <p:nvPr/>
        </p:nvPicPr>
        <p:blipFill rotWithShape="1">
          <a:blip r:embed="rId5"/>
          <a:srcRect l="32215" t="8471" r="27708" b="30075"/>
          <a:stretch/>
        </p:blipFill>
        <p:spPr bwMode="auto">
          <a:xfrm>
            <a:off x="8044976" y="660966"/>
            <a:ext cx="3631636" cy="313241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274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849057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032991"/>
            <a:ext cx="3702134" cy="4182242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CD35B-A078-4A31-80CD-9B46A6D7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507" y="1186426"/>
            <a:ext cx="3374265" cy="9387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000">
                <a:solidFill>
                  <a:schemeClr val="tx1"/>
                </a:solidFill>
              </a:rPr>
              <a:t>python Flask – Instalação e inicialização da app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5725F9-8D68-4FE9-86D6-8D17BACC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9941" y="2306593"/>
            <a:ext cx="3493684" cy="43794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9E901"/>
              </a:buClr>
            </a:pPr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 instalação do Flask é feita pelo seguinte comando </a:t>
            </a:r>
            <a:r>
              <a:rPr lang="pt-PT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pip</a:t>
            </a:r>
            <a:r>
              <a:rPr lang="pt-PT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install</a:t>
            </a:r>
            <a:r>
              <a:rPr lang="pt-PT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Flask, </a:t>
            </a:r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no entanto muitos dos programadores sugerem novas versões do </a:t>
            </a:r>
            <a:r>
              <a:rPr lang="pt-PT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pip</a:t>
            </a:r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como o </a:t>
            </a:r>
            <a:r>
              <a:rPr lang="pt-PT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pipenv</a:t>
            </a:r>
            <a:r>
              <a:rPr lang="pt-PT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install</a:t>
            </a:r>
            <a:r>
              <a:rPr lang="pt-PT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Flask.  </a:t>
            </a:r>
            <a:endParaRPr lang="pt-PT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Clr>
                <a:srgbClr val="F9E901"/>
              </a:buClr>
            </a:pPr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A instalação cria dois ficheiros denominados por “</a:t>
            </a:r>
            <a:r>
              <a:rPr lang="pt-PT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pipefile</a:t>
            </a:r>
            <a:r>
              <a:rPr lang="pt-PT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lock” </a:t>
            </a:r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e “</a:t>
            </a:r>
            <a:r>
              <a:rPr lang="pt-PT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pipefile</a:t>
            </a:r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” que demonstra as dependências instaladas assim que é feita a instalação do Flask.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F35BA27-13ED-4CAF-A139-76291454FB84}"/>
              </a:ext>
            </a:extLst>
          </p:cNvPr>
          <p:cNvPicPr/>
          <p:nvPr/>
        </p:nvPicPr>
        <p:blipFill rotWithShape="1">
          <a:blip r:embed="rId3"/>
          <a:srcRect l="16089" t="8256" r="60108" b="34244"/>
          <a:stretch/>
        </p:blipFill>
        <p:spPr bwMode="auto">
          <a:xfrm>
            <a:off x="85162" y="1967935"/>
            <a:ext cx="3493685" cy="4009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2D0A05B-C5D5-4A81-AFA1-33AB928BD387}"/>
              </a:ext>
            </a:extLst>
          </p:cNvPr>
          <p:cNvPicPr/>
          <p:nvPr/>
        </p:nvPicPr>
        <p:blipFill rotWithShape="1">
          <a:blip r:embed="rId4"/>
          <a:srcRect l="22555" t="8260" r="27315" b="8849"/>
          <a:stretch/>
        </p:blipFill>
        <p:spPr bwMode="auto">
          <a:xfrm>
            <a:off x="3378795" y="2125190"/>
            <a:ext cx="4967784" cy="4403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1170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949F6-60E5-4FC3-89C8-EF045647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Visualização da app </a:t>
            </a:r>
            <a:r>
              <a:rPr lang="pt-PT" dirty="0" err="1"/>
              <a:t>flask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06153-4086-49C2-96C7-BB36340044E0}"/>
              </a:ext>
            </a:extLst>
          </p:cNvPr>
          <p:cNvSpPr txBox="1"/>
          <p:nvPr/>
        </p:nvSpPr>
        <p:spPr>
          <a:xfrm>
            <a:off x="581192" y="2019002"/>
            <a:ext cx="35347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Calibri Light" panose="020F0302020204030204" pitchFamily="34" charset="0"/>
                <a:cs typeface="Calibri Light" panose="020F0302020204030204" pitchFamily="34" charset="0"/>
              </a:rPr>
              <a:t>Numa primeira fase, utiliza-se o seguinte código para a visualização da aplicação: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258EC7-1333-4B55-80F4-7E07901340CF}"/>
              </a:ext>
            </a:extLst>
          </p:cNvPr>
          <p:cNvSpPr txBox="1"/>
          <p:nvPr/>
        </p:nvSpPr>
        <p:spPr>
          <a:xfrm>
            <a:off x="5616628" y="5539758"/>
            <a:ext cx="417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Visualização da app em localhost:5000/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6223A39-1A3B-4DA9-A158-4D6B8CAC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8" y="2309668"/>
            <a:ext cx="5748521" cy="31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53FA287-6EDB-4D0E-9E79-799C66581DA5}"/>
              </a:ext>
            </a:extLst>
          </p:cNvPr>
          <p:cNvSpPr/>
          <p:nvPr/>
        </p:nvSpPr>
        <p:spPr>
          <a:xfrm>
            <a:off x="714233" y="3516852"/>
            <a:ext cx="389871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from</a:t>
            </a:r>
            <a:r>
              <a:rPr lang="en-GB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flask</a:t>
            </a:r>
            <a:r>
              <a:rPr lang="en-GB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b="1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import</a:t>
            </a:r>
            <a:r>
              <a:rPr lang="en-GB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Flask</a:t>
            </a:r>
            <a:endParaRPr lang="pt-PT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app</a:t>
            </a:r>
            <a:r>
              <a:rPr lang="en-GB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dirty="0">
                <a:solidFill>
                  <a:srgbClr val="5828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=</a:t>
            </a:r>
            <a:r>
              <a:rPr lang="en-GB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Flask</a:t>
            </a:r>
            <a: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__name__</a:t>
            </a:r>
            <a: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  <a:endParaRPr lang="pt-PT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endParaRPr lang="pt-PT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88888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@app</a:t>
            </a:r>
            <a:r>
              <a:rPr lang="en-GB" dirty="0">
                <a:solidFill>
                  <a:srgbClr val="5828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route</a:t>
            </a:r>
            <a: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GB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'/'</a:t>
            </a:r>
            <a: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  <a:endParaRPr lang="pt-PT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def</a:t>
            </a:r>
            <a:r>
              <a:rPr lang="en-GB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hello_world</a:t>
            </a:r>
            <a: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():</a:t>
            </a:r>
            <a:endParaRPr lang="pt-PT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b="1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return</a:t>
            </a:r>
            <a:r>
              <a:rPr lang="en-GB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'Hello World!'</a:t>
            </a:r>
            <a:endParaRPr lang="pt-PT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1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11F83-92FE-43EF-8C03-96D7D850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D4EFEB-3B94-4271-A4DA-77756FDABE61}"/>
              </a:ext>
            </a:extLst>
          </p:cNvPr>
          <p:cNvPicPr/>
          <p:nvPr/>
        </p:nvPicPr>
        <p:blipFill rotWithShape="1">
          <a:blip r:embed="rId3"/>
          <a:srcRect l="19932" t="7843" r="33678" b="8074"/>
          <a:stretch/>
        </p:blipFill>
        <p:spPr bwMode="auto">
          <a:xfrm>
            <a:off x="6139217" y="601972"/>
            <a:ext cx="5759971" cy="5416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9F4225-C8EB-4022-A5FB-7CF00B4A659C}"/>
              </a:ext>
            </a:extLst>
          </p:cNvPr>
          <p:cNvPicPr/>
          <p:nvPr/>
        </p:nvPicPr>
        <p:blipFill rotWithShape="1">
          <a:blip r:embed="rId4"/>
          <a:srcRect l="19846" t="7844" r="58373" b="68034"/>
          <a:stretch/>
        </p:blipFill>
        <p:spPr bwMode="auto">
          <a:xfrm>
            <a:off x="764274" y="2164878"/>
            <a:ext cx="4283788" cy="2528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9CDEA5-1647-4876-B96C-93462F5661D3}"/>
              </a:ext>
            </a:extLst>
          </p:cNvPr>
          <p:cNvSpPr txBox="1"/>
          <p:nvPr/>
        </p:nvSpPr>
        <p:spPr>
          <a:xfrm>
            <a:off x="475893" y="4693122"/>
            <a:ext cx="5374944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Código de inicialização da aplicação no contexto do projeto “páginas amarelas”. Encontra-se num ficheiro denominado por app.py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917756-6E23-4157-AD41-11F13B78CED1}"/>
              </a:ext>
            </a:extLst>
          </p:cNvPr>
          <p:cNvSpPr txBox="1"/>
          <p:nvPr/>
        </p:nvSpPr>
        <p:spPr>
          <a:xfrm>
            <a:off x="6427598" y="6018663"/>
            <a:ext cx="5759970" cy="78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Código pertencente à função create_app(), chamada pelo ficheiro app.py. Encontra-se num ficheiro denominado por __init__.py</a:t>
            </a:r>
          </a:p>
        </p:txBody>
      </p:sp>
    </p:spTree>
    <p:extLst>
      <p:ext uri="{BB962C8B-B14F-4D97-AF65-F5344CB8AC3E}">
        <p14:creationId xmlns:p14="http://schemas.microsoft.com/office/powerpoint/2010/main" val="32952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21CAE-EB1C-4CD9-A256-7E690CA8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ROTAS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00365D5-07AA-4989-BBD3-6612FB00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51277"/>
            <a:ext cx="11029615" cy="780000"/>
          </a:xfrm>
        </p:spPr>
        <p:txBody>
          <a:bodyPr>
            <a:normAutofit/>
          </a:bodyPr>
          <a:lstStyle/>
          <a:p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As rotas são definidas por um Decorator denominado por route() que permite vincular uma função a um determinado URL.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4DEDAF-A45B-4D3D-A7CF-144015FF563C}"/>
              </a:ext>
            </a:extLst>
          </p:cNvPr>
          <p:cNvSpPr/>
          <p:nvPr/>
        </p:nvSpPr>
        <p:spPr>
          <a:xfrm>
            <a:off x="730967" y="2183642"/>
            <a:ext cx="3410901" cy="481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88888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@app</a:t>
            </a:r>
            <a:r>
              <a:rPr lang="en-GB" sz="1600" dirty="0">
                <a:solidFill>
                  <a:srgbClr val="5828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route(</a:t>
            </a:r>
            <a:r>
              <a:rPr lang="en-GB" sz="1600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'/'</a:t>
            </a:r>
            <a:r>
              <a:rPr lang="en-GB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  <a:endParaRPr lang="pt-PT" sz="16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def</a:t>
            </a:r>
            <a:r>
              <a:rPr lang="en-GB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index():</a:t>
            </a:r>
            <a:endParaRPr lang="pt-PT" sz="16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</a:t>
            </a:r>
            <a:r>
              <a:rPr lang="en-GB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return</a:t>
            </a:r>
            <a:r>
              <a:rPr lang="en-GB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sz="1600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'Index Page’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 </a:t>
            </a:r>
            <a:r>
              <a:rPr lang="en-GB" sz="1600" dirty="0">
                <a:solidFill>
                  <a:srgbClr val="88888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@app</a:t>
            </a:r>
            <a:r>
              <a:rPr lang="en-GB" sz="1600" dirty="0">
                <a:solidFill>
                  <a:srgbClr val="5828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route(</a:t>
            </a:r>
            <a:r>
              <a:rPr lang="en-GB" sz="1600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'/hello'</a:t>
            </a:r>
            <a:r>
              <a:rPr lang="en-GB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	</a:t>
            </a:r>
            <a:endParaRPr lang="pt-PT" sz="16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def</a:t>
            </a:r>
            <a:r>
              <a:rPr 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hello():</a:t>
            </a:r>
            <a:endParaRPr lang="pt-PT" sz="1600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</a:t>
            </a:r>
            <a:r>
              <a:rPr lang="pt-PT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return</a:t>
            </a:r>
            <a:r>
              <a:rPr 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sz="1600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'Hello, World’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altLang="pt-PT" sz="1600" dirty="0">
              <a:solidFill>
                <a:srgbClr val="888888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altLang="pt-PT" sz="1600" dirty="0">
                <a:solidFill>
                  <a:srgbClr val="88888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@app</a:t>
            </a:r>
            <a:r>
              <a:rPr lang="en-GB" altLang="pt-PT" sz="1600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GB" altLang="pt-PT" sz="1600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'/post/&lt;int:post_id&gt;’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altLang="pt-PT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def</a:t>
            </a:r>
            <a:r>
              <a:rPr lang="en-GB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show_post(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post_id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):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altLang="pt-PT" sz="1600" i="1" dirty="0">
                <a:solidFill>
                  <a:srgbClr val="8F5902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# show the post with the given id, the id is an integer</a:t>
            </a:r>
            <a:r>
              <a:rPr lang="en-GB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altLang="pt-PT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return</a:t>
            </a:r>
            <a:r>
              <a:rPr lang="pt-PT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altLang="pt-PT" sz="1600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'Post %d'</a:t>
            </a:r>
            <a:r>
              <a:rPr lang="pt-PT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altLang="pt-PT" sz="1600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%</a:t>
            </a:r>
            <a:r>
              <a:rPr lang="pt-PT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altLang="pt-PT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post_id</a:t>
            </a:r>
            <a:endParaRPr lang="en-GB" altLang="pt-PT" sz="160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PT" sz="1400" dirty="0">
              <a:solidFill>
                <a:srgbClr val="4E9A0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40F885E-0DFB-4DCE-B38F-B5EB8B0B75E1}"/>
              </a:ext>
            </a:extLst>
          </p:cNvPr>
          <p:cNvPicPr/>
          <p:nvPr/>
        </p:nvPicPr>
        <p:blipFill rotWithShape="1">
          <a:blip r:embed="rId3"/>
          <a:srcRect l="19226" t="8471" r="10571" b="10135"/>
          <a:stretch/>
        </p:blipFill>
        <p:spPr bwMode="auto">
          <a:xfrm>
            <a:off x="4534217" y="2296686"/>
            <a:ext cx="6684243" cy="4260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597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9DD44-D9E9-43C6-9E16-22363013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 COM </a:t>
            </a:r>
            <a:r>
              <a:rPr lang="pt-PT" dirty="0" err="1"/>
              <a:t>JsON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702D67-40F8-499A-9910-F59B908A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58" y="1850604"/>
            <a:ext cx="11029615" cy="808362"/>
          </a:xfrm>
        </p:spPr>
        <p:txBody>
          <a:bodyPr/>
          <a:lstStyle/>
          <a:p>
            <a:r>
              <a:rPr lang="pt-PT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Um formato de resposta comum ao escrever uma API é o formato JSON; Em Flask, usa-se a função jsonify() para serializar qualquer tipo de dados JSON suportados.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80EA27-E3DD-425E-A099-8CF47236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793614"/>
            <a:ext cx="3921393" cy="377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@app.route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"/users"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def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users_api():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6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users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get_all_users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()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return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GB" altLang="pt-PT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jsonify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([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5828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to_json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()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for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446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in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users</a:t>
            </a:r>
            <a:r>
              <a:rPr kumimoji="0" lang="en-GB" altLang="pt-PT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])</a:t>
            </a:r>
            <a:r>
              <a:rPr kumimoji="0" lang="pt-PT" altLang="pt-PT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pt-PT" altLang="pt-PT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from</a:t>
            </a:r>
            <a:r>
              <a:rPr lang="pt-PT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flask</a:t>
            </a:r>
            <a:r>
              <a:rPr lang="pt-PT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altLang="pt-PT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import render_template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pt-PT" altLang="pt-PT" sz="1600" dirty="0">
                <a:solidFill>
                  <a:srgbClr val="88888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@app</a:t>
            </a:r>
            <a:r>
              <a:rPr lang="pt-PT" altLang="pt-PT" sz="1600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pt-PT" altLang="pt-PT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</a:t>
            </a:r>
            <a:r>
              <a:rPr lang="pt-PT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pt-PT" altLang="pt-PT" sz="1600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'/hello/’</a:t>
            </a:r>
            <a:r>
              <a:rPr lang="pt-PT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pt-PT" altLang="pt-PT" sz="1600" dirty="0">
                <a:solidFill>
                  <a:srgbClr val="88888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@app</a:t>
            </a:r>
            <a:r>
              <a:rPr lang="pt-PT" altLang="pt-PT" sz="1600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pt-PT" altLang="pt-PT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</a:t>
            </a:r>
            <a:r>
              <a:rPr lang="pt-PT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pt-PT" altLang="pt-PT" sz="1600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'/hello/&lt;name&gt;’</a:t>
            </a:r>
            <a:r>
              <a:rPr lang="pt-PT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GB" altLang="pt-PT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def</a:t>
            </a:r>
            <a:r>
              <a:rPr lang="en-GB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hello(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r>
              <a:rPr lang="en-GB" altLang="pt-PT" sz="1600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GB" altLang="pt-PT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None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):</a:t>
            </a:r>
            <a:r>
              <a:rPr lang="en-GB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</a:t>
            </a:r>
            <a:r>
              <a:rPr lang="en-GB" altLang="pt-PT" sz="1600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return</a:t>
            </a:r>
            <a:r>
              <a:rPr lang="en-GB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altLang="pt-PT" sz="16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render_template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GB" altLang="pt-PT" sz="1600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'hello.html'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,</a:t>
            </a:r>
            <a:r>
              <a:rPr lang="en-GB" altLang="pt-PT" sz="1600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r>
              <a:rPr lang="en-GB" altLang="pt-PT" sz="1600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GB" altLang="pt-PT" sz="16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r>
              <a:rPr lang="en-GB" altLang="pt-PT" sz="14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  <a:endParaRPr lang="pt-PT" altLang="pt-PT" sz="2400" dirty="0">
              <a:solidFill>
                <a:srgbClr val="888888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925B3B-C4DA-418C-A0A4-83EC8C480AAF}"/>
              </a:ext>
            </a:extLst>
          </p:cNvPr>
          <p:cNvPicPr/>
          <p:nvPr/>
        </p:nvPicPr>
        <p:blipFill rotWithShape="1">
          <a:blip r:embed="rId3"/>
          <a:srcRect l="20108" t="11922" r="10219" b="14976"/>
          <a:stretch/>
        </p:blipFill>
        <p:spPr bwMode="auto">
          <a:xfrm>
            <a:off x="4611768" y="2577675"/>
            <a:ext cx="6715873" cy="40005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952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867A5-9276-4B16-9F52-229320AF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Render Templates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B347DD-23A9-44C3-AF7C-DE948678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58" y="1695514"/>
            <a:ext cx="11029616" cy="135793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PT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renderizar um modelo usamos o método render_template(), sendo apenas necessário fornecer o nome do modelo e as variáveis desejadas para o mecanismo. É ideal quando queremos simular a consistência das páginas em frontend.  (Template Engines)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384F0F-CABD-4209-967C-9324FB0B153A}"/>
              </a:ext>
            </a:extLst>
          </p:cNvPr>
          <p:cNvSpPr/>
          <p:nvPr/>
        </p:nvSpPr>
        <p:spPr>
          <a:xfrm>
            <a:off x="581193" y="3614043"/>
            <a:ext cx="4809674" cy="2459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pt-PT" altLang="pt-PT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from</a:t>
            </a:r>
            <a:r>
              <a:rPr lang="pt-PT" altLang="pt-PT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altLang="pt-PT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flask</a:t>
            </a:r>
            <a:r>
              <a:rPr lang="pt-PT" altLang="pt-PT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pt-PT" altLang="pt-PT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import render_template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pt-PT" altLang="pt-PT" dirty="0">
                <a:solidFill>
                  <a:srgbClr val="88888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@app</a:t>
            </a:r>
            <a:r>
              <a:rPr lang="pt-PT" altLang="pt-PT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pt-PT" alt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</a:t>
            </a:r>
            <a:r>
              <a:rPr lang="pt-PT" altLang="pt-PT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pt-PT" altLang="pt-PT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'/hello/’</a:t>
            </a:r>
            <a:r>
              <a:rPr lang="pt-PT" altLang="pt-PT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pt-PT" altLang="pt-PT" dirty="0">
                <a:solidFill>
                  <a:srgbClr val="888888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@app</a:t>
            </a:r>
            <a:r>
              <a:rPr lang="pt-PT" altLang="pt-PT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pt-PT" alt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</a:t>
            </a:r>
            <a:r>
              <a:rPr lang="pt-PT" altLang="pt-PT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pt-PT" altLang="pt-PT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'/hello/&lt;name&gt;’</a:t>
            </a:r>
            <a:r>
              <a:rPr lang="pt-PT" altLang="pt-PT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GB" altLang="pt-PT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def</a:t>
            </a:r>
            <a:r>
              <a:rPr lang="en-GB" altLang="pt-PT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altLang="pt-PT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hello(</a:t>
            </a:r>
            <a:r>
              <a:rPr lang="en-GB" alt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r>
              <a:rPr lang="en-GB" altLang="pt-PT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GB" altLang="pt-PT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None</a:t>
            </a:r>
            <a:r>
              <a:rPr lang="en-GB" altLang="pt-PT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):</a:t>
            </a:r>
            <a:r>
              <a:rPr lang="en-GB" altLang="pt-PT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GB" altLang="pt-PT" dirty="0">
                <a:solidFill>
                  <a:srgbClr val="00446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return</a:t>
            </a:r>
            <a:r>
              <a:rPr lang="en-GB" altLang="pt-PT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altLang="pt-PT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render_template</a:t>
            </a:r>
            <a:r>
              <a:rPr lang="en-GB" altLang="pt-PT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(</a:t>
            </a:r>
            <a:r>
              <a:rPr lang="en-GB" altLang="pt-PT" dirty="0">
                <a:solidFill>
                  <a:srgbClr val="4E9A0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'hello.html'</a:t>
            </a:r>
            <a:r>
              <a:rPr lang="en-GB" altLang="pt-PT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,</a:t>
            </a:r>
            <a:r>
              <a:rPr lang="en-GB" altLang="pt-PT" dirty="0">
                <a:solidFill>
                  <a:srgbClr val="3E4349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lang="en-GB" alt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r>
              <a:rPr lang="en-GB" altLang="pt-PT" dirty="0">
                <a:solidFill>
                  <a:srgbClr val="5828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en-GB" altLang="pt-PT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r>
              <a:rPr lang="en-GB" altLang="pt-PT" sz="16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alibri Light" panose="020F0302020204030204" pitchFamily="34" charset="0"/>
              </a:rPr>
              <a:t>)</a:t>
            </a:r>
            <a:endParaRPr lang="pt-PT" altLang="pt-PT" sz="2800" dirty="0">
              <a:solidFill>
                <a:srgbClr val="888888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alibri Light" panose="020F03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F3F205-9B95-4E60-B602-6448DA84D70C}"/>
              </a:ext>
            </a:extLst>
          </p:cNvPr>
          <p:cNvPicPr/>
          <p:nvPr/>
        </p:nvPicPr>
        <p:blipFill rotWithShape="1">
          <a:blip r:embed="rId3"/>
          <a:srcRect l="20284" t="75678" r="49078" b="9818"/>
          <a:stretch/>
        </p:blipFill>
        <p:spPr bwMode="auto">
          <a:xfrm>
            <a:off x="5585625" y="5394338"/>
            <a:ext cx="5806819" cy="13579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0C2C74-9EA0-4013-8857-CD490411F139}"/>
              </a:ext>
            </a:extLst>
          </p:cNvPr>
          <p:cNvPicPr/>
          <p:nvPr/>
        </p:nvPicPr>
        <p:blipFill rotWithShape="1">
          <a:blip r:embed="rId4"/>
          <a:srcRect l="19050" t="55846" r="37735" b="10898"/>
          <a:stretch/>
        </p:blipFill>
        <p:spPr bwMode="auto">
          <a:xfrm>
            <a:off x="5409748" y="2398277"/>
            <a:ext cx="6572986" cy="3156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61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7269F-C690-47DE-BE48-BFD10A19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59F3EE-D3CF-4E7C-BD92-2301C26B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Flask Python utiliza objetos threads locais para que não seja necessário passar objetos de uma função para a outra numa solicitação, a fim de assegurar a segurança da thread, no entanto para isto é necessário um contexto de solicitação pura para a injeção de dependências ou tentar reutilizar código.  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Suporta todos os tipos de aplicações baseados em base de dados, como RDBS, no entanto estes sistemas requerem a criação de esquema, requerendo uma ligação aos registos schema.sql a um comando sqlite3, sendo necessário instalar o sqlite3 para as bases de dados.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89903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4674</Words>
  <Application>Microsoft Office PowerPoint</Application>
  <PresentationFormat>Ecrã Panorâmico</PresentationFormat>
  <Paragraphs>376</Paragraphs>
  <Slides>25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Consolas</vt:lpstr>
      <vt:lpstr>Gill Sans MT</vt:lpstr>
      <vt:lpstr>Segoe UI</vt:lpstr>
      <vt:lpstr>Wingdings 2</vt:lpstr>
      <vt:lpstr>Dividendo</vt:lpstr>
      <vt:lpstr>Simulação de uma aplicação páginas amarelas usando react js E Python flask</vt:lpstr>
      <vt:lpstr>python flask</vt:lpstr>
      <vt:lpstr>python Flask – Instalação e inicialização da app</vt:lpstr>
      <vt:lpstr>Visualização da app flask</vt:lpstr>
      <vt:lpstr>Contexto do projeto</vt:lpstr>
      <vt:lpstr>ROTAS</vt:lpstr>
      <vt:lpstr>API COM JsON</vt:lpstr>
      <vt:lpstr>Render Templates</vt:lpstr>
      <vt:lpstr>Base de dados</vt:lpstr>
      <vt:lpstr>No contexto do projeto</vt:lpstr>
      <vt:lpstr>REACT</vt:lpstr>
      <vt:lpstr>REACT VS ANGULAR</vt:lpstr>
      <vt:lpstr>Caraterísticas do react</vt:lpstr>
      <vt:lpstr>Componentes (COMPONENTS)</vt:lpstr>
      <vt:lpstr>PROPS</vt:lpstr>
      <vt:lpstr>states</vt:lpstr>
      <vt:lpstr>LIFECYCLES</vt:lpstr>
      <vt:lpstr>setstate</vt:lpstr>
      <vt:lpstr>Handling events</vt:lpstr>
      <vt:lpstr>Passando argumentos para event handlers</vt:lpstr>
      <vt:lpstr>Rendering condicional</vt:lpstr>
      <vt:lpstr>List and keys</vt:lpstr>
      <vt:lpstr>Keys</vt:lpstr>
      <vt:lpstr>React router</vt:lpstr>
      <vt:lpstr>No contexto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de uma aplicação páginas amarelas usando react js E Python flask</dc:title>
  <dc:creator>Carolina Araújo</dc:creator>
  <cp:lastModifiedBy>Carolina Araújo</cp:lastModifiedBy>
  <cp:revision>2</cp:revision>
  <dcterms:created xsi:type="dcterms:W3CDTF">2019-11-30T18:33:32Z</dcterms:created>
  <dcterms:modified xsi:type="dcterms:W3CDTF">2019-11-30T18:40:27Z</dcterms:modified>
</cp:coreProperties>
</file>