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7" r:id="rId4"/>
    <p:sldId id="270" r:id="rId5"/>
    <p:sldId id="272" r:id="rId6"/>
    <p:sldId id="269" r:id="rId7"/>
    <p:sldId id="273" r:id="rId8"/>
    <p:sldId id="276" r:id="rId9"/>
  </p:sldIdLst>
  <p:sldSz cx="18288000" cy="10287000"/>
  <p:notesSz cx="6858000" cy="9144000"/>
  <p:embeddedFontLst>
    <p:embeddedFont>
      <p:font typeface="Codec Pro" pitchFamily="2" charset="0"/>
      <p:regular r:id="rId10"/>
    </p:embeddedFont>
    <p:embeddedFont>
      <p:font typeface="Codec Pro Bold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589" autoAdjust="0"/>
  </p:normalViewPr>
  <p:slideViewPr>
    <p:cSldViewPr>
      <p:cViewPr varScale="1">
        <p:scale>
          <a:sx n="80" d="100"/>
          <a:sy n="80" d="100"/>
        </p:scale>
        <p:origin x="10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nxp/data-sheets/QN908x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i.com/lit/ds/symlink/ads1299.pdf?ts=1750769541632&amp;ref_url=https%253A%252F%252Fwww.ti.com%252Fproduct%252Fes-mx%252FADS1299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ti.com/lit/ds/symlink/afe4404.pdf?ts=1750711306002&amp;ref_url=https%253A%252F%252Fwww.mouser.de%252F" TargetMode="External"/><Relationship Id="rId4" Type="http://schemas.openxmlformats.org/officeDocument/2006/relationships/hyperlink" Target="https://www.analog.com/media/en/technical-documentation/data-sheets/MAX3010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028" y="-258984"/>
            <a:ext cx="9557861" cy="10651026"/>
            <a:chOff x="0" y="-38100"/>
            <a:chExt cx="2547865" cy="2858397"/>
          </a:xfrm>
        </p:grpSpPr>
        <p:sp>
          <p:nvSpPr>
            <p:cNvPr id="3" name="Freeform 3"/>
            <p:cNvSpPr/>
            <p:nvPr/>
          </p:nvSpPr>
          <p:spPr>
            <a:xfrm>
              <a:off x="16227" y="17298"/>
              <a:ext cx="2531638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41509" y="6679618"/>
            <a:ext cx="15662715" cy="2721397"/>
          </a:xfrm>
          <a:custGeom>
            <a:avLst/>
            <a:gdLst/>
            <a:ahLst/>
            <a:cxnLst/>
            <a:rect l="l" t="t" r="r" b="b"/>
            <a:pathLst>
              <a:path w="15662715" h="2721397">
                <a:moveTo>
                  <a:pt x="0" y="0"/>
                </a:moveTo>
                <a:lnTo>
                  <a:pt x="15662715" y="0"/>
                </a:lnTo>
                <a:lnTo>
                  <a:pt x="15662715" y="2721397"/>
                </a:lnTo>
                <a:lnTo>
                  <a:pt x="0" y="2721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77747" y="1637538"/>
            <a:ext cx="14603525" cy="7168964"/>
            <a:chOff x="0" y="0"/>
            <a:chExt cx="5233574" cy="2569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33574" cy="2569195"/>
            </a:xfrm>
            <a:custGeom>
              <a:avLst/>
              <a:gdLst/>
              <a:ahLst/>
              <a:cxnLst/>
              <a:rect l="l" t="t" r="r" b="b"/>
              <a:pathLst>
                <a:path w="5233574" h="2569195">
                  <a:moveTo>
                    <a:pt x="29688" y="0"/>
                  </a:moveTo>
                  <a:lnTo>
                    <a:pt x="5203886" y="0"/>
                  </a:lnTo>
                  <a:cubicBezTo>
                    <a:pt x="5220282" y="0"/>
                    <a:pt x="5233574" y="13292"/>
                    <a:pt x="5233574" y="29688"/>
                  </a:cubicBezTo>
                  <a:lnTo>
                    <a:pt x="5233574" y="2539507"/>
                  </a:lnTo>
                  <a:cubicBezTo>
                    <a:pt x="5233574" y="2547381"/>
                    <a:pt x="5230446" y="2554932"/>
                    <a:pt x="5224879" y="2560500"/>
                  </a:cubicBezTo>
                  <a:cubicBezTo>
                    <a:pt x="5219311" y="2566067"/>
                    <a:pt x="5211760" y="2569195"/>
                    <a:pt x="5203886" y="2569195"/>
                  </a:cubicBezTo>
                  <a:lnTo>
                    <a:pt x="29688" y="2569195"/>
                  </a:lnTo>
                  <a:cubicBezTo>
                    <a:pt x="21814" y="2569195"/>
                    <a:pt x="14263" y="2566067"/>
                    <a:pt x="8695" y="2560500"/>
                  </a:cubicBezTo>
                  <a:cubicBezTo>
                    <a:pt x="3128" y="2554932"/>
                    <a:pt x="0" y="2547381"/>
                    <a:pt x="0" y="2539507"/>
                  </a:cubicBezTo>
                  <a:lnTo>
                    <a:pt x="0" y="29688"/>
                  </a:lnTo>
                  <a:cubicBezTo>
                    <a:pt x="0" y="21814"/>
                    <a:pt x="3128" y="14263"/>
                    <a:pt x="8695" y="8695"/>
                  </a:cubicBezTo>
                  <a:cubicBezTo>
                    <a:pt x="14263" y="3128"/>
                    <a:pt x="21814" y="0"/>
                    <a:pt x="2968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233574" cy="26168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5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401088" y="1287926"/>
            <a:ext cx="3086100" cy="731362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4" name="AutoShape 14"/>
          <p:cNvSpPr/>
          <p:nvPr/>
        </p:nvSpPr>
        <p:spPr>
          <a:xfrm flipH="1" flipV="1">
            <a:off x="2800793" y="2246683"/>
            <a:ext cx="0" cy="554077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129660" y="7158365"/>
            <a:ext cx="3012487" cy="55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3357" dirty="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Juin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29660" y="4104727"/>
            <a:ext cx="6343207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6896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Roadmap </a:t>
            </a:r>
            <a:r>
              <a:rPr lang="en-US" sz="6896" b="1" dirty="0" err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Neoxa</a:t>
            </a:r>
            <a:r>
              <a:rPr lang="en-US" sz="6896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3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2638442E-DF8E-324F-1A36-C2A46EC79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DBD76AC7-5293-9A54-D688-B714F406D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3999" y="5143499"/>
            <a:ext cx="3733797" cy="37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69BFE54A-93DC-C87B-D355-708F53C3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19" y="2426195"/>
            <a:ext cx="7772400" cy="5434607"/>
          </a:xfrm>
          <a:prstGeom prst="rect">
            <a:avLst/>
          </a:prstGeom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A2601BB8-8AAE-99B7-0249-C00461C8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879" y="351274"/>
            <a:ext cx="20955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869770" y="9284944"/>
            <a:ext cx="1269591" cy="62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98FEEED-A950-B84C-C7EB-9CE26957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DD08C5B6-7D15-2272-7337-AE81441A195F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25E3317-7C62-F3EA-7B0E-081780FF6F05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1D49C4C-0A8B-FAAA-B08A-6773F04F9835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7D8042-142E-3361-9A2C-D307A3E155D5}"/>
              </a:ext>
            </a:extLst>
          </p:cNvPr>
          <p:cNvSpPr txBox="1"/>
          <p:nvPr/>
        </p:nvSpPr>
        <p:spPr>
          <a:xfrm>
            <a:off x="2094931" y="2324100"/>
            <a:ext cx="613466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GB" dirty="0"/>
          </a:p>
          <a:p>
            <a:endParaRPr lang="en-GB" sz="2000" dirty="0"/>
          </a:p>
          <a:p>
            <a:r>
              <a:rPr lang="en-GB" sz="2000" b="1" dirty="0"/>
              <a:t>Collaborators:</a:t>
            </a:r>
            <a:br>
              <a:rPr lang="en-GB" sz="2000" dirty="0"/>
            </a:br>
            <a:r>
              <a:rPr lang="en-GB" sz="2000" dirty="0" err="1"/>
              <a:t>Sofiatech</a:t>
            </a:r>
            <a:r>
              <a:rPr lang="en-GB" sz="2000" dirty="0"/>
              <a:t> | NXP | Ova Design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Project Overview: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Evolve the current device into a new design featuring a structured, miniaturized PCB.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Assess feasibility focusing on capability trade-offs to achieve minimal size without compromising essential functions.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Meeting Objective:</a:t>
            </a:r>
            <a:br>
              <a:rPr lang="en-GB" sz="2000" dirty="0"/>
            </a:br>
            <a:r>
              <a:rPr lang="en-GB" sz="2000" dirty="0"/>
              <a:t>Align on technical approach, define feasibility criteria, and outline key milestones towards the prototype development.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D7600903-6AEF-97FD-457F-5BF3C5C1ACCB}"/>
              </a:ext>
            </a:extLst>
          </p:cNvPr>
          <p:cNvSpPr txBox="1"/>
          <p:nvPr/>
        </p:nvSpPr>
        <p:spPr>
          <a:xfrm>
            <a:off x="2057400" y="342900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1A415-2511-DD55-E172-87C21865FABC}"/>
              </a:ext>
            </a:extLst>
          </p:cNvPr>
          <p:cNvSpPr txBox="1"/>
          <p:nvPr/>
        </p:nvSpPr>
        <p:spPr>
          <a:xfrm>
            <a:off x="2083558" y="1694188"/>
            <a:ext cx="960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Goal: 5 Tested &amp; Functional Prototypes Ready by December 1st, 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6223E-7368-F1E8-9BE6-E6EE3B36EE11}"/>
              </a:ext>
            </a:extLst>
          </p:cNvPr>
          <p:cNvSpPr txBox="1"/>
          <p:nvPr/>
        </p:nvSpPr>
        <p:spPr>
          <a:xfrm>
            <a:off x="8839200" y="6659068"/>
            <a:ext cx="8001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Inverse Planning Due to Summer Downtime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Adjusted to account for </a:t>
            </a:r>
            <a:r>
              <a:rPr lang="en-GB" sz="2000" b="1" dirty="0"/>
              <a:t>reduced activity in August (vacations, supplier delays)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Key design work and alignment completed before September</a:t>
            </a:r>
            <a:r>
              <a:rPr lang="en-GB" sz="2000" dirty="0"/>
              <a:t> to mitigate risks.</a:t>
            </a:r>
          </a:p>
        </p:txBody>
      </p:sp>
      <p:pic>
        <p:nvPicPr>
          <p:cNvPr id="27" name="Picture 26" descr="A graph with colorful ovals&#10;&#10;AI-generated content may be incorrect.">
            <a:extLst>
              <a:ext uri="{FF2B5EF4-FFF2-40B4-BE49-F238E27FC236}">
                <a16:creationId xmlns:a16="http://schemas.microsoft.com/office/drawing/2014/main" id="{7EC2F7A8-09F4-F08A-0E6D-C7B25475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2636511"/>
            <a:ext cx="7772400" cy="4022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A458-68A5-FA09-33A5-A40D408F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28634FE5-7562-367E-4FBD-BF9324CDA026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B80725-15CD-9E5A-0E08-76C3B709BDA3}"/>
              </a:ext>
            </a:extLst>
          </p:cNvPr>
          <p:cNvSpPr txBox="1"/>
          <p:nvPr/>
        </p:nvSpPr>
        <p:spPr>
          <a:xfrm>
            <a:off x="16869770" y="9284944"/>
            <a:ext cx="1269591" cy="62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964F5BEA-6912-D3ED-11CA-524FA666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0039F9C1-CF74-2078-6804-1735DED85851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FE2EED8-D7A9-EE09-0EB7-0A04126131C9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FAD54698-3F5A-7C8E-09DA-121DA7E695D7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5D581D-A9F1-92CB-21CA-F2E41735427D}"/>
              </a:ext>
            </a:extLst>
          </p:cNvPr>
          <p:cNvSpPr txBox="1"/>
          <p:nvPr/>
        </p:nvSpPr>
        <p:spPr>
          <a:xfrm>
            <a:off x="2057400" y="2017125"/>
            <a:ext cx="99328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development of </a:t>
            </a:r>
            <a:r>
              <a:rPr lang="en-GB" b="1" dirty="0" err="1"/>
              <a:t>Neoxa</a:t>
            </a:r>
            <a:r>
              <a:rPr lang="en-GB" b="1" dirty="0"/>
              <a:t> 3</a:t>
            </a:r>
            <a:r>
              <a:rPr lang="en-GB" dirty="0"/>
              <a:t> is based on the experience and insights gained from the previous version, </a:t>
            </a:r>
            <a:r>
              <a:rPr lang="en-GB" b="1" dirty="0" err="1"/>
              <a:t>Neoxa</a:t>
            </a:r>
            <a:r>
              <a:rPr lang="en-GB" b="1" dirty="0"/>
              <a:t> 2</a:t>
            </a:r>
            <a:r>
              <a:rPr lang="en-GB" dirty="0"/>
              <a:t>. While </a:t>
            </a:r>
            <a:r>
              <a:rPr lang="en-GB" dirty="0" err="1"/>
              <a:t>Neoxa</a:t>
            </a:r>
            <a:r>
              <a:rPr lang="en-GB" dirty="0"/>
              <a:t> 2 served as a valuable proof of concept, several limitations and technical challenges were identified during its development and testing phases. These findings have directly informed the upgrade roadmap for </a:t>
            </a:r>
            <a:r>
              <a:rPr lang="en-GB" dirty="0" err="1"/>
              <a:t>Neoxa</a:t>
            </a:r>
            <a:r>
              <a:rPr lang="en-GB" dirty="0"/>
              <a:t> 3.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Limitations in </a:t>
            </a:r>
            <a:r>
              <a:rPr lang="en-GB" b="1" dirty="0" err="1"/>
              <a:t>Neoxa</a:t>
            </a:r>
            <a:r>
              <a:rPr lang="en-GB" b="1" dirty="0"/>
              <a:t>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Mechanical Design Constraints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Signal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A53CF34-082C-60F4-A711-0EFAFE3AC9C0}"/>
              </a:ext>
            </a:extLst>
          </p:cNvPr>
          <p:cNvSpPr txBox="1"/>
          <p:nvPr/>
        </p:nvSpPr>
        <p:spPr>
          <a:xfrm>
            <a:off x="2057400" y="342900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000" b="1" dirty="0" err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Neoxa</a:t>
            </a:r>
            <a:r>
              <a:rPr lang="en-US" sz="4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2</a:t>
            </a:r>
          </a:p>
        </p:txBody>
      </p:sp>
      <p:pic>
        <p:nvPicPr>
          <p:cNvPr id="2" name="Picture 1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FAADB892-5870-999F-F45C-EBCF22DB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515604"/>
            <a:ext cx="5629856" cy="393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CA083-BAB1-DFDF-6AEB-E88583DF2C26}"/>
              </a:ext>
            </a:extLst>
          </p:cNvPr>
          <p:cNvSpPr txBox="1"/>
          <p:nvPr/>
        </p:nvSpPr>
        <p:spPr>
          <a:xfrm>
            <a:off x="2077650" y="6845138"/>
            <a:ext cx="5629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Upgrades for </a:t>
            </a:r>
            <a:r>
              <a:rPr lang="en-GB" b="1" dirty="0" err="1"/>
              <a:t>Neoxa</a:t>
            </a:r>
            <a:r>
              <a:rPr lang="en-GB" b="1" dirty="0"/>
              <a:t> 3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Optimized Sensor Layout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Miniaturized PCB Design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Embedded Processing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Reliable Connectivity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firmware /BLE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58F53A6-D48B-2EF0-6CEB-81F1EAA13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black device with a lid&#10;&#10;AI-generated content may be incorrect.">
            <a:extLst>
              <a:ext uri="{FF2B5EF4-FFF2-40B4-BE49-F238E27FC236}">
                <a16:creationId xmlns:a16="http://schemas.microsoft.com/office/drawing/2014/main" id="{7B818B14-0ECD-2593-A6DF-B530FF71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5422025"/>
            <a:ext cx="27432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31B9-6387-D37D-0257-3FF88B580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5D3F4387-A21A-BB4C-36BE-5B3521966C5D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3C85103-238F-2A7A-F71C-C99142C59BC9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02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2A19B858-4619-4E57-607D-BEA64567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E0E379EE-1836-26DC-284D-73890D9386C7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2E225120-4272-899B-712C-961DD2DD56C2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DFE863B2-6F6A-3B40-DE34-C30BCE7E4D16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6337CA-8ACA-86F8-21AB-523C76E2F31A}"/>
              </a:ext>
            </a:extLst>
          </p:cNvPr>
          <p:cNvSpPr txBox="1"/>
          <p:nvPr/>
        </p:nvSpPr>
        <p:spPr>
          <a:xfrm>
            <a:off x="3200399" y="3963060"/>
            <a:ext cx="4589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GB" sz="2000" b="1" dirty="0"/>
              <a:t>Core Capabilities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On-chip filtering and signal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Real-time AI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BLE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BC37D6D-BC35-595E-BFD6-5CC3341B36D2}"/>
              </a:ext>
            </a:extLst>
          </p:cNvPr>
          <p:cNvSpPr txBox="1"/>
          <p:nvPr/>
        </p:nvSpPr>
        <p:spPr>
          <a:xfrm>
            <a:off x="2057400" y="342900"/>
            <a:ext cx="121920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4400" b="1" dirty="0"/>
              <a:t>Targets for our device</a:t>
            </a:r>
            <a:endParaRPr lang="en-GB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B0C47-7C1A-D016-2449-C6F2598A095A}"/>
              </a:ext>
            </a:extLst>
          </p:cNvPr>
          <p:cNvSpPr txBox="1"/>
          <p:nvPr/>
        </p:nvSpPr>
        <p:spPr>
          <a:xfrm>
            <a:off x="3200400" y="2171698"/>
            <a:ext cx="4589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Sensors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EEG (Electroencephalography)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PPG (Photoplethysmography)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Bone Conduction Audio*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3AA6C4-4CD9-A430-1EE8-2CE6C839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1600"/>
              </p:ext>
            </p:extLst>
          </p:nvPr>
        </p:nvGraphicFramePr>
        <p:xfrm>
          <a:off x="9955160" y="2573053"/>
          <a:ext cx="7408915" cy="2151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059">
                  <a:extLst>
                    <a:ext uri="{9D8B030D-6E8A-4147-A177-3AD203B41FA5}">
                      <a16:colId xmlns:a16="http://schemas.microsoft.com/office/drawing/2014/main" val="1086286427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79970218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1830133724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3871322993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3089697495"/>
                    </a:ext>
                  </a:extLst>
                </a:gridCol>
              </a:tblGrid>
              <a:tr h="431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Nordic nRF52840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Cortex-M4 64 MHz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256 KB RAM / 1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899387"/>
                  </a:ext>
                </a:extLst>
              </a:tr>
              <a:tr h="431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Nordic nRF5340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Dual Cortex-M33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512 KB RAM / 1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5.2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18362"/>
                  </a:ext>
                </a:extLst>
              </a:tr>
              <a:tr h="645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Texas Instruments CC2640R2F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Cortex-M3 48 MHz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20 KB RAM / 128 KB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37550"/>
                  </a:ext>
                </a:extLst>
              </a:tr>
              <a:tr h="64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 err="1">
                          <a:effectLst/>
                        </a:rPr>
                        <a:t>Espressif</a:t>
                      </a:r>
                      <a:r>
                        <a:rPr lang="en-GB" sz="1200" kern="100" dirty="0">
                          <a:effectLst/>
                        </a:rPr>
                        <a:t> ESP32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>
                          <a:solidFill>
                            <a:schemeClr val="tx1"/>
                          </a:solidFill>
                          <a:effectLst/>
                        </a:rPr>
                        <a:t>Dual Tensilica LX6 240 MHz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1 MSPS (ADC)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520 KB RAM / 4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4.2 /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619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3BBEF2-1439-8504-5A92-7529B616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8648"/>
              </p:ext>
            </p:extLst>
          </p:nvPr>
        </p:nvGraphicFramePr>
        <p:xfrm>
          <a:off x="9955160" y="5739216"/>
          <a:ext cx="6951715" cy="629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343">
                  <a:extLst>
                    <a:ext uri="{9D8B030D-6E8A-4147-A177-3AD203B41FA5}">
                      <a16:colId xmlns:a16="http://schemas.microsoft.com/office/drawing/2014/main" val="545634028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281552837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1515998935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1983125974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3745888393"/>
                    </a:ext>
                  </a:extLst>
                </a:gridCol>
              </a:tblGrid>
              <a:tr h="62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NXP QN9090 / QN9080 (QN series</a:t>
                      </a: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>
                          <a:solidFill>
                            <a:schemeClr val="tx1"/>
                          </a:solidFill>
                          <a:effectLst/>
                        </a:rPr>
                        <a:t>Cortex-M4F 48 MHz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>
                          <a:solidFill>
                            <a:schemeClr val="tx1"/>
                          </a:solidFill>
                          <a:effectLst/>
                        </a:rPr>
                        <a:t>12 bits, 500 kSPS ADC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256 KB RAM / 512 KB Flash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BLE 5.1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9434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EF287D-BADE-54AF-59D4-FB4A1BDC5819}"/>
              </a:ext>
            </a:extLst>
          </p:cNvPr>
          <p:cNvSpPr txBox="1"/>
          <p:nvPr/>
        </p:nvSpPr>
        <p:spPr>
          <a:xfrm>
            <a:off x="10134600" y="6635640"/>
            <a:ext cx="529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Compatible with biomedical signals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F0837-38D3-BCBD-A2CF-E54A93946106}"/>
              </a:ext>
            </a:extLst>
          </p:cNvPr>
          <p:cNvSpPr txBox="1"/>
          <p:nvPr/>
        </p:nvSpPr>
        <p:spPr>
          <a:xfrm>
            <a:off x="3048000" y="6835695"/>
            <a:ext cx="4589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GB" sz="2000" b="1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AFE EEG, AFE PPG, Bone conduction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storage-flash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 supply, battery module</a:t>
            </a:r>
          </a:p>
        </p:txBody>
      </p:sp>
    </p:spTree>
    <p:extLst>
      <p:ext uri="{BB962C8B-B14F-4D97-AF65-F5344CB8AC3E}">
        <p14:creationId xmlns:p14="http://schemas.microsoft.com/office/powerpoint/2010/main" val="234984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BADD-F835-96E5-2065-1EAA4460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0E7D86A0-C717-C813-F8EB-3CD6CB4FEF98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71C0032-4883-B3F0-70D7-5D70C7D4975A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03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235700B8-236D-7A23-7037-552D4F10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5814F132-A2DE-CEFD-5783-CA24FC545C1C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BBE99A32-8B70-5D21-A8FD-1D36A7A51F71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4E5FF4AB-327E-A014-097E-271745C0C40D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B3D7BA-6087-2FF7-35EB-519D57752C96}"/>
              </a:ext>
            </a:extLst>
          </p:cNvPr>
          <p:cNvSpPr txBox="1"/>
          <p:nvPr/>
        </p:nvSpPr>
        <p:spPr>
          <a:xfrm>
            <a:off x="2514600" y="234439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 for EEG</a:t>
            </a:r>
            <a:r>
              <a:rPr lang="en-GB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B6BC638-5614-700F-F8D7-9FFDF57395D1}"/>
              </a:ext>
            </a:extLst>
          </p:cNvPr>
          <p:cNvSpPr txBox="1"/>
          <p:nvPr/>
        </p:nvSpPr>
        <p:spPr>
          <a:xfrm>
            <a:off x="2133600" y="723900"/>
            <a:ext cx="8291213" cy="90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</a:t>
            </a:r>
            <a:r>
              <a:rPr lang="en-US" sz="6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acquisition</a:t>
            </a:r>
            <a:endParaRPr lang="en-US" sz="6000" b="1" dirty="0">
              <a:solidFill>
                <a:srgbClr val="000000"/>
              </a:solidFill>
              <a:latin typeface="Codec Pro Bold"/>
              <a:ea typeface="Codec Pro Bold"/>
              <a:cs typeface="Codec Pro Bold"/>
              <a:sym typeface="Codec Pro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A5F0F-A439-E883-CD12-5AE657789935}"/>
              </a:ext>
            </a:extLst>
          </p:cNvPr>
          <p:cNvSpPr txBox="1"/>
          <p:nvPr/>
        </p:nvSpPr>
        <p:spPr>
          <a:xfrm>
            <a:off x="2561758" y="5063107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 for PPG</a:t>
            </a:r>
            <a:r>
              <a:rPr lang="en-GB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0A4AB-1D67-4777-7D2E-FB405480BA69}"/>
              </a:ext>
            </a:extLst>
          </p:cNvPr>
          <p:cNvSpPr txBox="1"/>
          <p:nvPr/>
        </p:nvSpPr>
        <p:spPr>
          <a:xfrm>
            <a:off x="2367788" y="7532719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Bone conduction audio </a:t>
            </a:r>
            <a:endParaRPr lang="en-GB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62B33-D2CF-378F-7008-8EB68DFF3130}"/>
              </a:ext>
            </a:extLst>
          </p:cNvPr>
          <p:cNvSpPr txBox="1"/>
          <p:nvPr/>
        </p:nvSpPr>
        <p:spPr>
          <a:xfrm>
            <a:off x="5334000" y="2574674"/>
            <a:ext cx="562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 input impedance and low-noise AFE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04BD-4C4B-4461-AC9D-B27CF284D004}"/>
              </a:ext>
            </a:extLst>
          </p:cNvPr>
          <p:cNvSpPr txBox="1"/>
          <p:nvPr/>
        </p:nvSpPr>
        <p:spPr>
          <a:xfrm>
            <a:off x="11887200" y="2145956"/>
            <a:ext cx="584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kern="0" dirty="0">
                <a:effectLst/>
                <a:ea typeface="Times New Roman" panose="02020603050405020304" pitchFamily="18" charset="0"/>
              </a:rPr>
              <a:t>TI ADS1299</a:t>
            </a:r>
          </a:p>
          <a:p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channels, ADC 24-bit, low consumption, low  noise</a:t>
            </a:r>
          </a:p>
          <a:p>
            <a:r>
              <a:rPr lang="en-GB" b="1" kern="0" dirty="0">
                <a:latin typeface="Times New Roman" panose="02020603050405020304" pitchFamily="18" charset="0"/>
                <a:hlinkClick r:id="rId3"/>
              </a:rPr>
              <a:t>Texas instruments</a:t>
            </a:r>
          </a:p>
          <a:p>
            <a:endParaRPr lang="en-GB" b="1" kern="0" dirty="0">
              <a:latin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NAFEx1388  NXP **</a:t>
            </a:r>
          </a:p>
          <a:p>
            <a:endParaRPr lang="en-GB" b="1" kern="0" dirty="0">
              <a:latin typeface="Times New Roman" panose="02020603050405020304" pitchFamily="18" charset="0"/>
            </a:endParaRPr>
          </a:p>
          <a:p>
            <a:endParaRPr lang="en-GB" b="1" kern="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7C763-80D4-FF34-106A-D552B381AE57}"/>
              </a:ext>
            </a:extLst>
          </p:cNvPr>
          <p:cNvSpPr txBox="1"/>
          <p:nvPr/>
        </p:nvSpPr>
        <p:spPr>
          <a:xfrm>
            <a:off x="12006618" y="4368093"/>
            <a:ext cx="5848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kern="0" dirty="0">
                <a:effectLst/>
                <a:ea typeface="Times New Roman" panose="02020603050405020304" pitchFamily="18" charset="0"/>
              </a:rPr>
              <a:t>MAX30101</a:t>
            </a:r>
          </a:p>
          <a:p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Maxim </a:t>
            </a:r>
            <a:r>
              <a:rPr lang="en-GB" i="1" kern="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Integrated</a:t>
            </a:r>
            <a:r>
              <a:rPr lang="en-GB" b="1" i="1" kern="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</a:t>
            </a:r>
            <a:endParaRPr lang="en-GB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b="1" kern="0" dirty="0"/>
              <a:t>AFE4404</a:t>
            </a:r>
          </a:p>
          <a:p>
            <a:r>
              <a:rPr lang="en-GB" i="1" kern="0" dirty="0">
                <a:latin typeface="Times New Roman" panose="02020603050405020304" pitchFamily="18" charset="0"/>
                <a:hlinkClick r:id="rId5"/>
              </a:rPr>
              <a:t>Texas Instruments </a:t>
            </a:r>
            <a:endParaRPr lang="en-GB" i="1" kern="0" dirty="0">
              <a:latin typeface="Times New Roman" panose="02020603050405020304" pitchFamily="18" charset="0"/>
            </a:endParaRPr>
          </a:p>
          <a:p>
            <a:endParaRPr lang="en-GB" i="1" kern="0" dirty="0">
              <a:latin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79DAA-6247-7140-17B3-38CF5BA6DEB8}"/>
              </a:ext>
            </a:extLst>
          </p:cNvPr>
          <p:cNvSpPr txBox="1"/>
          <p:nvPr/>
        </p:nvSpPr>
        <p:spPr>
          <a:xfrm>
            <a:off x="5334000" y="4967974"/>
            <a:ext cx="50908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LED and photodiode for optical signal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Requires low-noise AFE with amplifier and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Optimized for low power consumption in continuous monitoring</a:t>
            </a:r>
          </a:p>
        </p:txBody>
      </p:sp>
      <p:pic>
        <p:nvPicPr>
          <p:cNvPr id="8196" name="Picture 4" descr="Eeg Icons - Free SVG &amp; PNG Eeg Images - Noun Project">
            <a:extLst>
              <a:ext uri="{FF2B5EF4-FFF2-40B4-BE49-F238E27FC236}">
                <a16:creationId xmlns:a16="http://schemas.microsoft.com/office/drawing/2014/main" id="{15EAD9DC-281B-09B4-3E1D-09AE4317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47" y="2544517"/>
            <a:ext cx="1238075" cy="123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eart rate - Free medical icons">
            <a:extLst>
              <a:ext uri="{FF2B5EF4-FFF2-40B4-BE49-F238E27FC236}">
                <a16:creationId xmlns:a16="http://schemas.microsoft.com/office/drawing/2014/main" id="{4280F81A-8258-3FA6-6FA1-8200FDC0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24" y="5410206"/>
            <a:ext cx="832775" cy="8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reative Outlier Free - Wireless Bone Conduction Headphones with Bluetooth®  5.3 - Creative Labs (Pan Euro)">
            <a:extLst>
              <a:ext uri="{FF2B5EF4-FFF2-40B4-BE49-F238E27FC236}">
                <a16:creationId xmlns:a16="http://schemas.microsoft.com/office/drawing/2014/main" id="{99D9C5D5-256D-2867-86D5-B14D0C278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80" y="8025846"/>
            <a:ext cx="935852" cy="9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403956-007B-7503-7F62-226DA7B7998C}"/>
              </a:ext>
            </a:extLst>
          </p:cNvPr>
          <p:cNvSpPr txBox="1"/>
          <p:nvPr/>
        </p:nvSpPr>
        <p:spPr>
          <a:xfrm>
            <a:off x="5248902" y="7705178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and compatible with wearable design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Technically feasible integration within current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require an additional amplifier stage for proper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question: can the existing SoC handle both acquisition and audio output?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Evaluation needed for power consumption and interference with EEG module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0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2376-9B58-86CC-5DE1-D0CE495D3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9BB19511-C581-9C13-461D-A54078FE050B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45D9466-38FD-DCEE-75A7-EAAB6C52AF46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04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A8C27ED-D29F-F018-E4FE-1714C9AE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77381C8F-E120-BC59-9654-46D04CADFC81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19700FF9-FD79-0C66-EDEA-1F767CB110AD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CFAB04D-F194-1E7A-4FC5-57BCBE204D2A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438667-0C5B-905D-28A4-DBF877C0E8B1}"/>
              </a:ext>
            </a:extLst>
          </p:cNvPr>
          <p:cNvSpPr txBox="1"/>
          <p:nvPr/>
        </p:nvSpPr>
        <p:spPr>
          <a:xfrm>
            <a:off x="2286000" y="1562100"/>
            <a:ext cx="133350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Form Factor:</a:t>
            </a:r>
            <a:br>
              <a:rPr lang="en-GB" sz="2400" dirty="0"/>
            </a:br>
            <a:r>
              <a:rPr lang="en-GB" sz="2400" dirty="0"/>
              <a:t>Must fit within dimensions of </a:t>
            </a:r>
            <a:r>
              <a:rPr lang="en-GB" sz="2400" b="1" dirty="0"/>
              <a:t>5 mm (width) x 50 mm (length) x 25 mm (height)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Mechanical Layout:</a:t>
            </a:r>
            <a:br>
              <a:rPr lang="en-GB" sz="2400" dirty="0"/>
            </a:br>
            <a:r>
              <a:rPr lang="en-GB" sz="2400" dirty="0"/>
              <a:t>Dual-sided configuration — </a:t>
            </a:r>
            <a:r>
              <a:rPr lang="en-GB" sz="2400" b="1" dirty="0"/>
              <a:t>PCB and battery on opposite sides</a:t>
            </a:r>
            <a:r>
              <a:rPr lang="en-GB" sz="2400" dirty="0"/>
              <a:t> for compactness. </a:t>
            </a:r>
          </a:p>
          <a:p>
            <a:r>
              <a:rPr lang="en-GB" sz="2400" dirty="0"/>
              <a:t>Battery 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Component Selection:</a:t>
            </a:r>
            <a:br>
              <a:rPr lang="en-GB" sz="2400" dirty="0"/>
            </a:br>
            <a:r>
              <a:rPr lang="en-GB" sz="2400" dirty="0"/>
              <a:t>Preferably use components from </a:t>
            </a:r>
            <a:r>
              <a:rPr lang="en-GB" sz="2400" b="1" dirty="0"/>
              <a:t>NXP</a:t>
            </a:r>
            <a:r>
              <a:rPr lang="en-GB" sz="2400" dirty="0"/>
              <a:t> for integration and support.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Mobile App Integration: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Development in </a:t>
            </a:r>
            <a:r>
              <a:rPr lang="en-GB" sz="2400" b="1" dirty="0"/>
              <a:t>C++</a:t>
            </a:r>
            <a:r>
              <a:rPr lang="en-GB" sz="2400" dirty="0"/>
              <a:t> is planned.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Evaluate availability of </a:t>
            </a:r>
            <a:r>
              <a:rPr lang="en-GB" sz="2400" b="1" dirty="0"/>
              <a:t> libraries or SDKs</a:t>
            </a:r>
            <a:r>
              <a:rPr lang="en-GB" sz="2400" dirty="0"/>
              <a:t> for mobile app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Investigate cross-platform </a:t>
            </a:r>
            <a:r>
              <a:rPr lang="en-GB" sz="2400" b="1" dirty="0"/>
              <a:t>SDKs</a:t>
            </a:r>
            <a:r>
              <a:rPr lang="en-GB" sz="2400" dirty="0"/>
              <a:t> for </a:t>
            </a:r>
            <a:r>
              <a:rPr lang="en-GB" sz="2400" b="1" dirty="0"/>
              <a:t>iOS and Android</a:t>
            </a:r>
            <a:r>
              <a:rPr lang="en-GB" sz="2400" dirty="0"/>
              <a:t> support.</a:t>
            </a:r>
          </a:p>
          <a:p>
            <a:pPr lvl="1"/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Platform Compatibility:</a:t>
            </a:r>
            <a:br>
              <a:rPr lang="en-GB" sz="2400" dirty="0"/>
            </a:br>
            <a:r>
              <a:rPr lang="en-GB" sz="2400" dirty="0"/>
              <a:t>Must be compatible with both </a:t>
            </a:r>
            <a:r>
              <a:rPr lang="en-GB" sz="2400" b="1" dirty="0"/>
              <a:t>Windows</a:t>
            </a:r>
            <a:r>
              <a:rPr lang="en-GB" sz="2400" dirty="0"/>
              <a:t> and </a:t>
            </a:r>
            <a:r>
              <a:rPr lang="en-GB" sz="2400" b="1" dirty="0"/>
              <a:t>Mac</a:t>
            </a:r>
            <a:r>
              <a:rPr lang="en-GB" sz="2400" dirty="0"/>
              <a:t> environments for development and usage.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EEG Sampling Rate:</a:t>
            </a:r>
            <a:br>
              <a:rPr lang="en-GB" sz="2400" dirty="0"/>
            </a:br>
            <a:r>
              <a:rPr lang="en-GB" sz="2400" dirty="0"/>
              <a:t>Target </a:t>
            </a:r>
            <a:r>
              <a:rPr lang="en-GB" sz="2400" b="1" dirty="0"/>
              <a:t>500 Hz</a:t>
            </a:r>
            <a:r>
              <a:rPr lang="en-GB" sz="2400" dirty="0"/>
              <a:t> </a:t>
            </a:r>
            <a:r>
              <a:rPr lang="en-GB" dirty="0"/>
              <a:t>sampling</a:t>
            </a:r>
            <a:r>
              <a:rPr lang="en-GB" sz="2400" dirty="0"/>
              <a:t> frequency for enhanced signal resolution.</a:t>
            </a:r>
            <a:br>
              <a:rPr lang="en-GB" sz="2400" dirty="0"/>
            </a:br>
            <a:r>
              <a:rPr lang="en-GB" sz="2400" dirty="0"/>
              <a:t>Acceptable fallback: </a:t>
            </a:r>
            <a:r>
              <a:rPr lang="en-GB" sz="2400" b="1" dirty="0"/>
              <a:t>256 Hz</a:t>
            </a:r>
            <a:r>
              <a:rPr lang="en-GB" sz="2400" dirty="0"/>
              <a:t>, aligning with common wearable device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C05FD83-7DF4-31CD-01CC-35DD482329A7}"/>
              </a:ext>
            </a:extLst>
          </p:cNvPr>
          <p:cNvSpPr txBox="1"/>
          <p:nvPr/>
        </p:nvSpPr>
        <p:spPr>
          <a:xfrm>
            <a:off x="2057400" y="340246"/>
            <a:ext cx="6629400" cy="831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Requirements for PCB</a:t>
            </a:r>
          </a:p>
        </p:txBody>
      </p:sp>
    </p:spTree>
    <p:extLst>
      <p:ext uri="{BB962C8B-B14F-4D97-AF65-F5344CB8AC3E}">
        <p14:creationId xmlns:p14="http://schemas.microsoft.com/office/powerpoint/2010/main" val="247890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432F3-CAD3-1E70-4EE1-13ADDA6BB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1B93AB63-A0EE-2947-57C4-9359265E967F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4F35F12-A1FE-2842-E75F-3D63C122E307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05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897CD692-FD48-295E-0790-12DC96FC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CA097FC-58F5-11B7-9555-126FA6A6AD7C}"/>
              </a:ext>
            </a:extLst>
          </p:cNvPr>
          <p:cNvSpPr txBox="1"/>
          <p:nvPr/>
        </p:nvSpPr>
        <p:spPr>
          <a:xfrm>
            <a:off x="2133600" y="610927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4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Design</a:t>
            </a:r>
          </a:p>
        </p:txBody>
      </p:sp>
      <p:pic>
        <p:nvPicPr>
          <p:cNvPr id="2" name="Picture 1" descr="A black headphones with a black background&#10;&#10;AI-generated content may be incorrect.">
            <a:extLst>
              <a:ext uri="{FF2B5EF4-FFF2-40B4-BE49-F238E27FC236}">
                <a16:creationId xmlns:a16="http://schemas.microsoft.com/office/drawing/2014/main" id="{F1F068E7-D2BB-A445-915A-B5A38DAD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35" y="1943100"/>
            <a:ext cx="3970318" cy="3970318"/>
          </a:xfrm>
          <a:prstGeom prst="rect">
            <a:avLst/>
          </a:prstGeom>
        </p:spPr>
      </p:pic>
      <p:pic>
        <p:nvPicPr>
          <p:cNvPr id="5" name="Picture 4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6D20CBDF-81C0-8188-01F9-A0E85476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42" y="5807049"/>
            <a:ext cx="4991055" cy="3489839"/>
          </a:xfrm>
          <a:prstGeom prst="rect">
            <a:avLst/>
          </a:prstGeom>
        </p:spPr>
      </p:pic>
      <p:pic>
        <p:nvPicPr>
          <p:cNvPr id="6" name="Picture 5" descr="A black headphones with a black background&#10;&#10;AI-generated content may be incorrect.">
            <a:extLst>
              <a:ext uri="{FF2B5EF4-FFF2-40B4-BE49-F238E27FC236}">
                <a16:creationId xmlns:a16="http://schemas.microsoft.com/office/drawing/2014/main" id="{4CFF3514-6CA4-D96A-380B-24C9C295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75" t="40161" r="52779" b="25292"/>
          <a:stretch/>
        </p:blipFill>
        <p:spPr>
          <a:xfrm>
            <a:off x="8141597" y="2476500"/>
            <a:ext cx="3657598" cy="365760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3E1DC92-7BF3-ED5C-888C-24E2E688D8A7}"/>
              </a:ext>
            </a:extLst>
          </p:cNvPr>
          <p:cNvSpPr/>
          <p:nvPr/>
        </p:nvSpPr>
        <p:spPr>
          <a:xfrm>
            <a:off x="9829800" y="7213544"/>
            <a:ext cx="5486399" cy="143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FFDDDD-2D31-B4A2-2C21-A76D59980AAA}"/>
              </a:ext>
            </a:extLst>
          </p:cNvPr>
          <p:cNvCxnSpPr/>
          <p:nvPr/>
        </p:nvCxnSpPr>
        <p:spPr>
          <a:xfrm>
            <a:off x="9753600" y="6896100"/>
            <a:ext cx="563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458844-8A05-0EF8-89E0-F678D81B3BD2}"/>
              </a:ext>
            </a:extLst>
          </p:cNvPr>
          <p:cNvCxnSpPr>
            <a:cxnSpLocks/>
          </p:cNvCxnSpPr>
          <p:nvPr/>
        </p:nvCxnSpPr>
        <p:spPr>
          <a:xfrm flipV="1">
            <a:off x="15697200" y="7213544"/>
            <a:ext cx="0" cy="146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C9A08B-24DB-3AC6-439B-2DAA45FCF931}"/>
              </a:ext>
            </a:extLst>
          </p:cNvPr>
          <p:cNvSpPr txBox="1"/>
          <p:nvPr/>
        </p:nvSpPr>
        <p:spPr>
          <a:xfrm>
            <a:off x="11799195" y="302668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5 mm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58612-0D8E-F8D1-351B-4F42FD721955}"/>
              </a:ext>
            </a:extLst>
          </p:cNvPr>
          <p:cNvSpPr txBox="1"/>
          <p:nvPr/>
        </p:nvSpPr>
        <p:spPr>
          <a:xfrm>
            <a:off x="11959599" y="65267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7A361-52E5-D507-BA4A-678853662B04}"/>
              </a:ext>
            </a:extLst>
          </p:cNvPr>
          <p:cNvSpPr txBox="1"/>
          <p:nvPr/>
        </p:nvSpPr>
        <p:spPr>
          <a:xfrm rot="5400000">
            <a:off x="15510918" y="770098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mm</a:t>
            </a:r>
          </a:p>
        </p:txBody>
      </p:sp>
    </p:spTree>
    <p:extLst>
      <p:ext uri="{BB962C8B-B14F-4D97-AF65-F5344CB8AC3E}">
        <p14:creationId xmlns:p14="http://schemas.microsoft.com/office/powerpoint/2010/main" val="17156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A4DE-6D5B-0593-ECD9-40145FDA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5336" y="2857500"/>
            <a:ext cx="9212263" cy="3951288"/>
          </a:xfrm>
        </p:spPr>
        <p:txBody>
          <a:bodyPr/>
          <a:lstStyle/>
          <a:p>
            <a:r>
              <a:rPr lang="en-US" dirty="0"/>
              <a:t>Power on with a button-switch</a:t>
            </a:r>
          </a:p>
          <a:p>
            <a:r>
              <a:rPr lang="en-US" dirty="0"/>
              <a:t>Led indicator to know if it is powered on/of</a:t>
            </a:r>
          </a:p>
          <a:p>
            <a:r>
              <a:rPr lang="en-US" dirty="0"/>
              <a:t>Led indicator for connectivity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A6F65-94C5-4866-E389-F4A6C1A5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1413" y="4617244"/>
            <a:ext cx="4041775" cy="639762"/>
          </a:xfrm>
        </p:spPr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69944-3532-D91B-7E94-E2CB37DD1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20888" y="5609035"/>
            <a:ext cx="6970712" cy="3951288"/>
          </a:xfrm>
        </p:spPr>
        <p:txBody>
          <a:bodyPr/>
          <a:lstStyle/>
          <a:p>
            <a:r>
              <a:rPr lang="en-US" dirty="0"/>
              <a:t>Achievable battery life</a:t>
            </a:r>
          </a:p>
          <a:p>
            <a:r>
              <a:rPr lang="en-GB" dirty="0"/>
              <a:t>Rechargeable battery must be accessible via USB-C (or micro-USB) port for charging.</a:t>
            </a:r>
          </a:p>
          <a:p>
            <a:r>
              <a:rPr lang="en-GB" dirty="0"/>
              <a:t>Charging circuit must be embedded on the PCB. </a:t>
            </a:r>
          </a:p>
          <a:p>
            <a:r>
              <a:rPr lang="en-GB" dirty="0"/>
              <a:t>LED indicator for charging status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6B794B-206B-AFD8-2E13-72EC05879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824356"/>
            <a:ext cx="8229600" cy="819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Points to define</a:t>
            </a:r>
          </a:p>
        </p:txBody>
      </p:sp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BA045CD1-CE5B-9CEC-FB4F-8C3D5D74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A06C93-746B-50BD-8489-EDAF770F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866900"/>
            <a:ext cx="4040188" cy="639762"/>
          </a:xfrm>
        </p:spPr>
        <p:txBody>
          <a:bodyPr/>
          <a:lstStyle/>
          <a:p>
            <a:r>
              <a:rPr lang="en-US" dirty="0"/>
              <a:t>Functional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86130577-FC4B-E8C6-8C31-EBEA3E834484}"/>
              </a:ext>
            </a:extLst>
          </p:cNvPr>
          <p:cNvGrpSpPr/>
          <p:nvPr/>
        </p:nvGrpSpPr>
        <p:grpSpPr>
          <a:xfrm>
            <a:off x="-1047749" y="-182013"/>
            <a:ext cx="2438399" cy="10651026"/>
            <a:chOff x="0" y="-38100"/>
            <a:chExt cx="2547865" cy="285839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FBCBA1F-186B-576B-2193-8D82B3AA57A2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1E074D0-BA02-15E2-9A0A-4674A0521598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itle 6">
            <a:extLst>
              <a:ext uri="{FF2B5EF4-FFF2-40B4-BE49-F238E27FC236}">
                <a16:creationId xmlns:a16="http://schemas.microsoft.com/office/drawing/2014/main" id="{D65AC655-6D28-41A2-005B-2789DB7AED01}"/>
              </a:ext>
            </a:extLst>
          </p:cNvPr>
          <p:cNvSpPr txBox="1">
            <a:spLocks/>
          </p:cNvSpPr>
          <p:nvPr/>
        </p:nvSpPr>
        <p:spPr>
          <a:xfrm>
            <a:off x="11884025" y="1665462"/>
            <a:ext cx="8229600" cy="8196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Next steps HABS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9C664-D31C-9AF6-C1F2-C4B0D185C022}"/>
              </a:ext>
            </a:extLst>
          </p:cNvPr>
          <p:cNvSpPr txBox="1"/>
          <p:nvPr/>
        </p:nvSpPr>
        <p:spPr>
          <a:xfrm>
            <a:off x="10737850" y="2865196"/>
            <a:ext cx="6626225" cy="235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Roles, Interactions, and Roadmap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Organising</a:t>
            </a:r>
            <a:r>
              <a:rPr lang="en-US" sz="2400" dirty="0"/>
              <a:t> the roadmap and expected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Reporting of test results and feedback from coordination to technical teams for iterative improvements.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9F11E-9396-E093-C2D5-8CD66932144B}"/>
              </a:ext>
            </a:extLst>
          </p:cNvPr>
          <p:cNvSpPr txBox="1"/>
          <p:nvPr/>
        </p:nvSpPr>
        <p:spPr>
          <a:xfrm>
            <a:off x="11049000" y="6209264"/>
            <a:ext cx="58674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dec Pro Bold"/>
              </a:rPr>
              <a:t>SOFIATECH :</a:t>
            </a:r>
          </a:p>
          <a:p>
            <a:r>
              <a:rPr lang="en-GB" dirty="0"/>
              <a:t>Responsible for the electronic design including circuit design, PCB fabrication, firmware and ensuring technical feasibility and electrical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738</Words>
  <Application>Microsoft Macintosh PowerPoint</Application>
  <PresentationFormat>Custom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Codec Pro</vt:lpstr>
      <vt:lpstr>Calibri</vt:lpstr>
      <vt:lpstr>Codec Pro Bold</vt:lpstr>
      <vt:lpstr>Symbol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define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entreprise bleu moderne simple</dc:title>
  <cp:lastModifiedBy>Laura Hermida Carbadillo</cp:lastModifiedBy>
  <cp:revision>8</cp:revision>
  <dcterms:created xsi:type="dcterms:W3CDTF">2006-08-16T00:00:00Z</dcterms:created>
  <dcterms:modified xsi:type="dcterms:W3CDTF">2025-06-25T11:31:21Z</dcterms:modified>
  <dc:identifier>DAGrRHvdHKg</dc:identifier>
</cp:coreProperties>
</file>