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65318"/>
  </p:normalViewPr>
  <p:slideViewPr>
    <p:cSldViewPr snapToGrid="0">
      <p:cViewPr varScale="1">
        <p:scale>
          <a:sx n="110" d="100"/>
          <a:sy n="11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CD48-D565-B745-9AE3-EF7DE899A2A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AF76-2D78-A14F-9BD8-DDB1DB9D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Ergonomics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Comfortable fit for long-term wear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Adjustable components to adapt to different face shapes</a:t>
            </a:r>
          </a:p>
          <a:p>
            <a:r>
              <a:rPr lang="en-GB" b="1" dirty="0"/>
              <a:t>2. Durability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Robust materials resistant to daily wear and sweat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Waterproof or sweat-resistant design</a:t>
            </a:r>
          </a:p>
          <a:p>
            <a:r>
              <a:rPr lang="en-GB" b="1" dirty="0"/>
              <a:t>3. Weight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Lightweight materials to reduce fatigue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Balanced distribution for stable placement on the face</a:t>
            </a:r>
          </a:p>
          <a:p>
            <a:r>
              <a:rPr lang="en-GB" b="1" dirty="0"/>
              <a:t>4. Comfort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Soft contact points (e.g., </a:t>
            </a:r>
            <a:r>
              <a:rPr lang="en-GB" dirty="0" err="1"/>
              <a:t>nosepads</a:t>
            </a:r>
            <a:r>
              <a:rPr lang="en-GB" dirty="0"/>
              <a:t>, ear rests)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of hypoallergenic materials</a:t>
            </a:r>
          </a:p>
          <a:p>
            <a:r>
              <a:rPr lang="en-GB" b="1" dirty="0"/>
              <a:t>5. Aesthetics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Modern, stylish design to encourage regular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Discreet integration of sensors and electronics</a:t>
            </a:r>
          </a:p>
          <a:p>
            <a:r>
              <a:rPr lang="en-GB" b="1" dirty="0"/>
              <a:t>6. Sensor Performance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High-quality EEG electrodes (active, dry, low-noise)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Accurate PPG sensors positioned for reliable readings</a:t>
            </a:r>
          </a:p>
          <a:p>
            <a:r>
              <a:rPr lang="en-GB" b="1" dirty="0"/>
              <a:t>7. Electronics Integration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Miniaturized PCB and processors embedded in the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Efficient power management for extended battery life</a:t>
            </a:r>
          </a:p>
          <a:p>
            <a:r>
              <a:rPr lang="en-GB" b="1" dirty="0"/>
              <a:t>8. Data Processing &amp; Privacy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On-device (edge) processing to reduce latency and protect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Secure wireless communication (e.g., Bluetooth Low Energy)</a:t>
            </a:r>
          </a:p>
          <a:p>
            <a:r>
              <a:rPr lang="en-GB" b="1" dirty="0"/>
              <a:t>9. Additional Features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Optional EOG for eye tracking (depending on feasibility)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Bone conduction audio for hands-free sound delivery</a:t>
            </a:r>
          </a:p>
          <a:p>
            <a:r>
              <a:rPr lang="en-GB" b="1" dirty="0"/>
              <a:t>10. Manufacturing &amp; Scalability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of 3D printing or injection </a:t>
            </a:r>
            <a:r>
              <a:rPr lang="en-GB" dirty="0" err="1"/>
              <a:t>molding</a:t>
            </a:r>
            <a:r>
              <a:rPr lang="en-GB" dirty="0"/>
              <a:t> for frame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Cost-effective materials and assembly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AA6D-2C06-EC53-07B0-35D4EA7C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264BF-7056-215A-D5E5-94362A9C0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F568-72FB-B907-71CF-CE107C1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4E03-AB0A-231C-5FB5-1B9A7E70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1CDF-12C5-0773-DAA2-A23FAD1F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4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F410-9C70-D3F5-275D-49743B8E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ED87A-A0C1-B313-ABA0-68C6A0A4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C07E-DBB9-13B8-5FB3-38E83A86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A314-F69C-4B8A-69EB-E8F8484F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A1A8-894F-52BA-510B-F1B49E50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35E8-FD37-2045-94B2-02C9D236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DDE3-8B7E-E9C4-7DB6-52EAD87D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919-380E-1D40-5E44-A0EF7A58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FF61A-B99B-B385-57E8-DEC71621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229C-0454-E065-B6D5-F52D729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F52-1369-D423-41FE-E02BE046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8942-E0AE-1BBF-CF85-5BFA13DB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9139-A06A-9D97-391B-6D17022B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A971-3AFE-8C32-57EB-6A7D10CC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4052-33F1-B869-CF0F-D013BDFE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A584-D51C-6EEE-8D04-E4AB4C7E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C010-FE5B-E909-6B41-7225D369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4EE5-96D6-4B2A-C9B5-56950545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9C91-0B75-1645-BDF8-3E38C128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0934-B2C6-2861-6C42-07D4C1CC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652-86A7-4A84-42B5-A264157F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50B0-BA6F-1513-5286-81D7EC236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C5CF-8FA1-4F50-BB45-9B2EADBD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69A9-3A71-288D-1B7B-27FE014A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9BF5-FB9B-C1B5-9542-B36CCD7F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681E-AEFC-2DEC-EE5E-99690BD3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CA7F-2FC1-FCF2-2662-6B45591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BC80-FBCD-A89B-414A-723C4B486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91E15-B9F3-7153-75EB-E0C2AAD80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1A9B3-AC3F-C6EA-1312-D808A627C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742C-A612-3C87-6CD3-62B2AC05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F41A7-8DE1-7FAE-3543-73DD2FBB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C7BBE-267B-1190-2775-61C6599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E4B9-4B82-55EC-DB00-EF7675D1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93C5-1B85-D6C0-DD3B-140663C5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AE94D-C0EE-06AC-4923-3024C267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92295-EF81-183B-2B2B-7F44ADD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FF0A-E106-B8D0-00BE-8B7F77C2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D7806-F2D8-A6AE-1A1A-92CB08D4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E696-3324-C05B-661D-39C43A59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29042-A192-6A4F-9D73-1699CE62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0DA5-FE36-6C91-037B-0B58024A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D324-CB85-C66A-319C-49BB4A57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B39F-83BD-86A1-CA35-E79D050A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3BAE2-4E3F-392C-CF5E-32B8AEA3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E384-08AF-4EFE-2D55-7CE86500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25A2-928D-1F3C-3616-7F3D16C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2506-6B67-8920-0FC5-CF1588D4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207DD-C484-9859-536E-9FC5994A9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1C7A2-C562-F118-C233-A873735E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B1EEE-F7A9-3B6C-BA7E-73FFBEC0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3FFA3-50BE-45A0-8B3D-22B6DB19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D558D-61C9-9D52-AF0C-23B4542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18455-54B9-553D-9D2A-E0C0584D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6C5A-8E83-77B7-9816-4925F5F7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EE07-A71E-4A46-7E1D-5B29C0A6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BD9D-39ED-8117-14F7-D9F913562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9E761-0908-C734-E96F-127279545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9F2CD8-A339-00AA-9A50-8E607644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906" y="1555148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ESSILOR 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 err="1">
                <a:solidFill>
                  <a:schemeClr val="tx2"/>
                </a:solidFill>
              </a:rPr>
              <a:t>Smartglasses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A6C5-D7C5-27FE-E90A-46C97176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24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Development Goals for EEG Smart Glasses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1EF9-A037-7AB3-EBD8-F06418C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808"/>
            <a:ext cx="10795000" cy="4351338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Active EEG Electrodes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Improve signal quality with </a:t>
            </a:r>
            <a:r>
              <a:rPr lang="en-GB" b="1" dirty="0"/>
              <a:t>less noise</a:t>
            </a:r>
            <a:r>
              <a:rPr lang="en-GB" dirty="0"/>
              <a:t> and </a:t>
            </a:r>
            <a:r>
              <a:rPr lang="en-GB" b="1" dirty="0"/>
              <a:t>in-situ amplification</a:t>
            </a:r>
            <a:r>
              <a:rPr lang="en-GB" dirty="0"/>
              <a:t> for more accurate brain activity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Evaluate different electrode materials</a:t>
            </a:r>
            <a:r>
              <a:rPr lang="en-GB" dirty="0"/>
              <a:t> such as conductive printed elastomeric electrodes, or advanced materials like graphene, to optimize signal quality, comfort, and manufacturing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PPG </a:t>
            </a:r>
            <a:r>
              <a:rPr lang="en-GB" b="1" dirty="0" err="1"/>
              <a:t>Nosepad</a:t>
            </a:r>
            <a:r>
              <a:rPr lang="en-GB" b="1" dirty="0"/>
              <a:t> Sensor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Integrate a </a:t>
            </a:r>
            <a:r>
              <a:rPr lang="en-GB" b="1" dirty="0"/>
              <a:t>PPG sensor in the </a:t>
            </a:r>
            <a:r>
              <a:rPr lang="en-GB" b="1" dirty="0" err="1"/>
              <a:t>nosepad</a:t>
            </a:r>
            <a:r>
              <a:rPr lang="en-GB" dirty="0"/>
              <a:t> to enable further feature extraction from a stable facial contact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Frontal Reference Electrode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Position the </a:t>
            </a:r>
            <a:r>
              <a:rPr lang="en-GB" b="1" dirty="0"/>
              <a:t>reference electrode at the front</a:t>
            </a:r>
            <a:r>
              <a:rPr lang="en-GB" dirty="0"/>
              <a:t> of the frame for consistent and low-impedance referencing ( temporal electrodes will become crucial for neural information)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EOG Electrodes (Optional)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Explore the integration of EOG electrodes for eye movement tracking, depending on technical feasibility and alignment with Essilor’s eye-tracking roadmap. This feature may be omitted if alternative eye-tracking technologies are provided by Essilor.</a:t>
            </a:r>
          </a:p>
          <a:p>
            <a:pPr marL="285750" indent="-285750"/>
            <a:r>
              <a:rPr lang="en-GB" b="1" dirty="0"/>
              <a:t>Bone Conduction Audio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b="1" dirty="0"/>
              <a:t>bone conduction technology</a:t>
            </a:r>
            <a:r>
              <a:rPr lang="en-GB" dirty="0"/>
              <a:t> for discreet, open-ear audio playback (e.g., for future project </a:t>
            </a:r>
            <a:r>
              <a:rPr lang="en-GB" b="1" dirty="0"/>
              <a:t>HABS music)</a:t>
            </a:r>
          </a:p>
          <a:p>
            <a:r>
              <a:rPr lang="en-GB" b="1" dirty="0"/>
              <a:t>Miniaturized Electronics</a:t>
            </a:r>
            <a:endParaRPr lang="en-GB" dirty="0"/>
          </a:p>
          <a:p>
            <a:pPr lvl="1"/>
            <a:r>
              <a:rPr lang="en-GB" b="1" dirty="0"/>
              <a:t>Miniaturize the PCB and processors</a:t>
            </a:r>
            <a:r>
              <a:rPr lang="en-GB" dirty="0"/>
              <a:t> to ensure seamless integration into the </a:t>
            </a:r>
            <a:r>
              <a:rPr lang="en-GB" b="1" dirty="0"/>
              <a:t>temple arms</a:t>
            </a:r>
            <a:r>
              <a:rPr lang="en-GB" dirty="0"/>
              <a:t> of the glasses, preserving comfort, aesthetics, and wearability.</a:t>
            </a:r>
          </a:p>
          <a:p>
            <a:pPr lvl="1"/>
            <a:r>
              <a:rPr lang="en-GB" dirty="0"/>
              <a:t>Local storage to ensure privacy. Communication via </a:t>
            </a:r>
            <a:r>
              <a:rPr lang="en-GB" dirty="0" err="1"/>
              <a:t>wifi</a:t>
            </a:r>
            <a:r>
              <a:rPr lang="en-GB" dirty="0"/>
              <a:t> or Bluetooth to retrieve data 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1857-DF88-18D5-890B-40C73E98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140500"/>
            <a:ext cx="10515600" cy="1325563"/>
          </a:xfrm>
        </p:spPr>
        <p:txBody>
          <a:bodyPr/>
          <a:lstStyle/>
          <a:p>
            <a:r>
              <a:rPr lang="en-US" dirty="0"/>
              <a:t>Key points target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911517-DAFA-82D5-59A4-CE0289C7007F}"/>
              </a:ext>
            </a:extLst>
          </p:cNvPr>
          <p:cNvSpPr/>
          <p:nvPr/>
        </p:nvSpPr>
        <p:spPr>
          <a:xfrm>
            <a:off x="726512" y="1715740"/>
            <a:ext cx="2342369" cy="2295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Ergonomics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Weight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Comfort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Aesthetics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Durability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2F4F40-5B7A-949F-E8A0-C8B6D9E4A831}"/>
              </a:ext>
            </a:extLst>
          </p:cNvPr>
          <p:cNvSpPr/>
          <p:nvPr/>
        </p:nvSpPr>
        <p:spPr>
          <a:xfrm>
            <a:off x="4195696" y="1715740"/>
            <a:ext cx="2823578" cy="2295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Good signal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Accurate positioning of electrodes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Electronics integration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E07C77-CE06-EFD3-CB4F-F5DEF36AB3EB}"/>
              </a:ext>
            </a:extLst>
          </p:cNvPr>
          <p:cNvSpPr/>
          <p:nvPr/>
        </p:nvSpPr>
        <p:spPr>
          <a:xfrm>
            <a:off x="8634609" y="1727940"/>
            <a:ext cx="2551134" cy="2295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On device data processing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Safety and privacy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2BC02-E205-7F27-688E-764D5C6AFCCD}"/>
              </a:ext>
            </a:extLst>
          </p:cNvPr>
          <p:cNvSpPr txBox="1"/>
          <p:nvPr/>
        </p:nvSpPr>
        <p:spPr>
          <a:xfrm>
            <a:off x="605425" y="4672208"/>
            <a:ext cx="802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Which processes is HABS involved in?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level of decision-making authority does HABS have?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much internal development is handled by Essilor?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Is HABS responsible only for software, or also hardware?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3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5505-F2C3-051C-2B8E-0A86FEB1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Gapses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F6A30-A0C0-0C44-BD62-5D97D593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79487"/>
            <a:ext cx="4767880" cy="369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0D269-C270-9C00-36B8-B92A5C9A7720}"/>
              </a:ext>
            </a:extLst>
          </p:cNvPr>
          <p:cNvSpPr txBox="1"/>
          <p:nvPr/>
        </p:nvSpPr>
        <p:spPr>
          <a:xfrm>
            <a:off x="6016239" y="1443840"/>
            <a:ext cx="5517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 Dry Electrodes:</a:t>
            </a:r>
            <a:r>
              <a:rPr lang="en-GB" dirty="0"/>
              <a:t> Made from conductive elastomer with silver-silver chloride coating, allowing extended wear without gels or skin irritation. Flat electrodes for EOG, brush-style for EEG to penetrate hair and ensure skin contact.</a:t>
            </a:r>
          </a:p>
          <a:p>
            <a:r>
              <a:rPr lang="en-GB" b="1" dirty="0" err="1"/>
              <a:t>BioGAP</a:t>
            </a:r>
            <a:r>
              <a:rPr lang="en-GB" b="1" dirty="0"/>
              <a:t> Platform:</a:t>
            </a:r>
            <a:r>
              <a:rPr lang="en-GB" dirty="0"/>
              <a:t> Features two SoCs—GAP9 for DSP and machine learning, and a Nordic BLE chip—plus the ADS1298 AFE, enabling 24-bit resolution across up to 8 EEG channels.</a:t>
            </a:r>
          </a:p>
          <a:p>
            <a:r>
              <a:rPr lang="en-GB" b="1" dirty="0"/>
              <a:t>On-Edge Processing:</a:t>
            </a:r>
            <a:r>
              <a:rPr lang="en-GB" dirty="0"/>
              <a:t> The GAP9 RISC-V processor enables local signal processing, enhancing privacy and reducing wireless transmission. Includes smart power management (clock gating, voltage scaling) for extended battery life.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7D482-6FDB-7695-D32A-28680FFFAE20}"/>
              </a:ext>
            </a:extLst>
          </p:cNvPr>
          <p:cNvSpPr txBox="1"/>
          <p:nvPr/>
        </p:nvSpPr>
        <p:spPr>
          <a:xfrm>
            <a:off x="267431" y="6090363"/>
            <a:ext cx="120185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S. Frey et al., "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GAPses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: Versatile Smart Glasses for Comfortable and Fully-Dry Acquisition and Parallel Ultra-Low-Power Processing of EEG and EOG," in IEEE Transactions on Biomedical Circuits and Systems, vol. 19, no. 3, pp. 616-628, June 2025,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: 10.1109/TBCAS.2024.3478798. keywords: {Electroencephalography;Electrooculography;Electrodes;Glass;Smart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glasses;Wireless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communication;Biomedical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monitoring;Wireless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sensor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networks;Sensors;Monitoring;BCI;EEG;embedded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deployment;EOG;HMI;smart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glasses;wearable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devices},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35645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2540-3F23-B3A4-97FD-A9C48399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Attentiv</a:t>
            </a:r>
            <a:r>
              <a:rPr lang="en-US" dirty="0"/>
              <a:t> U 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5425F-B038-45FF-9EBA-813B4092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0000" r="3441" b="39975"/>
          <a:stretch/>
        </p:blipFill>
        <p:spPr>
          <a:xfrm>
            <a:off x="838200" y="3880971"/>
            <a:ext cx="3101788" cy="2611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577DF-25CB-CFBA-4B1D-FBFEDE995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690688"/>
            <a:ext cx="4298576" cy="2379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2E546-A9D2-3914-3BB3-404C92AEC363}"/>
              </a:ext>
            </a:extLst>
          </p:cNvPr>
          <p:cNvSpPr txBox="1"/>
          <p:nvPr/>
        </p:nvSpPr>
        <p:spPr>
          <a:xfrm>
            <a:off x="3939988" y="6260630"/>
            <a:ext cx="6104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https://</a:t>
            </a:r>
            <a:r>
              <a:rPr lang="en-US" sz="1600" i="1" dirty="0" err="1"/>
              <a:t>www.attentivu.com</a:t>
            </a:r>
            <a:r>
              <a:rPr lang="en-US" sz="1600" i="1" dirty="0"/>
              <a:t>/glasses-v2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6FC7A-EF2F-C427-1D8A-ABDA677CE33D}"/>
              </a:ext>
            </a:extLst>
          </p:cNvPr>
          <p:cNvSpPr txBox="1"/>
          <p:nvPr/>
        </p:nvSpPr>
        <p:spPr>
          <a:xfrm>
            <a:off x="5568577" y="1944333"/>
            <a:ext cx="46930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Features: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EEG and EOG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Operates </a:t>
            </a:r>
            <a:r>
              <a:rPr lang="en-GB" b="1" dirty="0"/>
              <a:t>standalone and offline</a:t>
            </a:r>
            <a:r>
              <a:rPr lang="en-GB" dirty="0"/>
              <a:t>, ensuring </a:t>
            </a:r>
            <a:r>
              <a:rPr lang="en-GB" b="1" dirty="0"/>
              <a:t>data privacy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Local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Lighter design for improved comfort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Small PCB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Integrated Bone conduction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connectivity alongside Bluetooth</a:t>
            </a:r>
          </a:p>
        </p:txBody>
      </p:sp>
    </p:spTree>
    <p:extLst>
      <p:ext uri="{BB962C8B-B14F-4D97-AF65-F5344CB8AC3E}">
        <p14:creationId xmlns:p14="http://schemas.microsoft.com/office/powerpoint/2010/main" val="71174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7689-8B32-2A48-C2A4-F15798F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 Gen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DE4E5B-F2F9-862E-0816-9DE2A1E68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2049999"/>
            <a:ext cx="5936045" cy="3338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78BBE-0DDC-7DD7-9592-50F8102400D6}"/>
              </a:ext>
            </a:extLst>
          </p:cNvPr>
          <p:cNvSpPr txBox="1"/>
          <p:nvPr/>
        </p:nvSpPr>
        <p:spPr>
          <a:xfrm>
            <a:off x="6485965" y="1733979"/>
            <a:ext cx="5325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highlights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PPG Sensor in </a:t>
            </a:r>
            <a:r>
              <a:rPr lang="en-GB" b="1" dirty="0" err="1"/>
              <a:t>Nosepad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Advanced Sensor Suite:</a:t>
            </a:r>
            <a:r>
              <a:rPr lang="en-GB" dirty="0"/>
              <a:t> Includes RGB camera, 6DOF SLAM cameras for spatial tracking, eye-tracking cameras, spatial microphones, IMUs, barometer, magnetometer, and GNSS for precise location and motion sensing.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On-Device Processing:</a:t>
            </a:r>
            <a:r>
              <a:rPr lang="en-GB" dirty="0"/>
              <a:t> Custom chips enable SLAM enhancing privacy and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Lightweight &amp;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Audio Features:</a:t>
            </a:r>
            <a:r>
              <a:rPr lang="en-GB" dirty="0"/>
              <a:t> Open-ear speakers with noise cancellation and a contact microphone</a:t>
            </a:r>
          </a:p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NO EEG SENSOR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93F3-D132-2C71-2699-A1BA29FD1E69}"/>
              </a:ext>
            </a:extLst>
          </p:cNvPr>
          <p:cNvSpPr txBox="1"/>
          <p:nvPr/>
        </p:nvSpPr>
        <p:spPr>
          <a:xfrm>
            <a:off x="381000" y="6031210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www.extremetech.com</a:t>
            </a:r>
            <a:r>
              <a:rPr lang="en-US" sz="1200" i="1" dirty="0"/>
              <a:t>/electronics/meta-unveils-aria-gen-2-smart-glasses-with-built-in-heart-rate-monitor</a:t>
            </a:r>
          </a:p>
        </p:txBody>
      </p:sp>
    </p:spTree>
    <p:extLst>
      <p:ext uri="{BB962C8B-B14F-4D97-AF65-F5344CB8AC3E}">
        <p14:creationId xmlns:p14="http://schemas.microsoft.com/office/powerpoint/2010/main" val="13340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817</Words>
  <Application>Microsoft Macintosh PowerPoint</Application>
  <PresentationFormat>Widescreen</PresentationFormat>
  <Paragraphs>94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HelveticaNeue Regular</vt:lpstr>
      <vt:lpstr>Office Theme</vt:lpstr>
      <vt:lpstr>ESSILOR  Smartglasses</vt:lpstr>
      <vt:lpstr>Development Goals for EEG Smart Glasses</vt:lpstr>
      <vt:lpstr>Key points target</vt:lpstr>
      <vt:lpstr>Gapses</vt:lpstr>
      <vt:lpstr>Attentiv U V2</vt:lpstr>
      <vt:lpstr>Aria Gen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Hermida Carbadillo</dc:creator>
  <cp:lastModifiedBy>Laura Hermida Carbadillo</cp:lastModifiedBy>
  <cp:revision>2</cp:revision>
  <dcterms:created xsi:type="dcterms:W3CDTF">2025-06-23T08:59:51Z</dcterms:created>
  <dcterms:modified xsi:type="dcterms:W3CDTF">2025-06-23T09:49:10Z</dcterms:modified>
</cp:coreProperties>
</file>