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2" r:id="rId4"/>
    <p:sldId id="299" r:id="rId5"/>
    <p:sldId id="300" r:id="rId6"/>
    <p:sldId id="301" r:id="rId7"/>
    <p:sldId id="298" r:id="rId8"/>
    <p:sldId id="273" r:id="rId9"/>
    <p:sldId id="304" r:id="rId10"/>
    <p:sldId id="302" r:id="rId11"/>
    <p:sldId id="305" r:id="rId12"/>
    <p:sldId id="30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92834"/>
    <a:srgbClr val="FFFFFF"/>
    <a:srgbClr val="000099"/>
    <a:srgbClr val="3494BA"/>
    <a:srgbClr val="528EA6"/>
    <a:srgbClr val="3E819C"/>
    <a:srgbClr val="428BA8"/>
    <a:srgbClr val="4490AE"/>
    <a:srgbClr val="3C7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8A459-CCB3-4871-B568-A3762FFF6AB7}" type="datetimeFigureOut">
              <a:rPr lang="es-MX" smtClean="0"/>
              <a:t>02/03/2020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DB20-080E-4868-AF43-21D0FE377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0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8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2217" y="1507807"/>
            <a:ext cx="11869783" cy="13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1150396" y="3984715"/>
            <a:ext cx="6766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FagoNoRegular"/>
              </a:rPr>
              <a:t>Integrantes:</a:t>
            </a:r>
          </a:p>
          <a:p>
            <a:endParaRPr lang="en-US" sz="2800" dirty="0" smtClean="0">
              <a:latin typeface="FagoNoRegular"/>
            </a:endParaRPr>
          </a:p>
          <a:p>
            <a:r>
              <a:rPr lang="en-US" sz="2400" dirty="0" smtClean="0">
                <a:latin typeface="FagoNoRegular"/>
              </a:rPr>
              <a:t>Amanda Marrero Santos</a:t>
            </a:r>
          </a:p>
          <a:p>
            <a:r>
              <a:rPr lang="en-US" sz="2400" dirty="0" smtClean="0">
                <a:latin typeface="FagoNoRegular"/>
              </a:rPr>
              <a:t>Manuel S. </a:t>
            </a:r>
            <a:r>
              <a:rPr lang="en-US" sz="2400" dirty="0" err="1" smtClean="0">
                <a:latin typeface="FagoNoRegular"/>
              </a:rPr>
              <a:t>Fernández</a:t>
            </a:r>
            <a:r>
              <a:rPr lang="en-US" sz="2400" dirty="0" smtClean="0">
                <a:latin typeface="FagoNoRegular"/>
              </a:rPr>
              <a:t> </a:t>
            </a:r>
            <a:r>
              <a:rPr lang="en-US" sz="2400" dirty="0" smtClean="0">
                <a:latin typeface="FagoNoRegular"/>
              </a:rPr>
              <a:t>Arias</a:t>
            </a:r>
            <a:endParaRPr lang="en-US" sz="2400" dirty="0">
              <a:latin typeface="FagoNoRegular"/>
            </a:endParaRPr>
          </a:p>
          <a:p>
            <a:r>
              <a:rPr lang="en-US" sz="2400" dirty="0">
                <a:latin typeface="FagoNoRegular"/>
              </a:rPr>
              <a:t>Loraine </a:t>
            </a:r>
            <a:r>
              <a:rPr lang="en-US" sz="2400" dirty="0" err="1">
                <a:latin typeface="FagoNoRegular"/>
              </a:rPr>
              <a:t>Monteagudo</a:t>
            </a:r>
            <a:r>
              <a:rPr lang="en-US" sz="2400" dirty="0">
                <a:latin typeface="FagoNoRegular"/>
              </a:rPr>
              <a:t> </a:t>
            </a:r>
            <a:r>
              <a:rPr lang="en-US" sz="2400" dirty="0" err="1" smtClean="0">
                <a:latin typeface="FagoNoRegular"/>
              </a:rPr>
              <a:t>García</a:t>
            </a:r>
            <a:endParaRPr lang="en-US" sz="2400" dirty="0" smtClean="0">
              <a:latin typeface="FagoNo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5148" y="1823200"/>
            <a:ext cx="8503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latin typeface="FagoNoRegular"/>
              </a:rPr>
              <a:t>Proyecto</a:t>
            </a:r>
            <a:r>
              <a:rPr lang="en-US" sz="4000" b="1" dirty="0" smtClean="0">
                <a:latin typeface="FagoNoRegular"/>
              </a:rPr>
              <a:t> de </a:t>
            </a:r>
            <a:r>
              <a:rPr lang="en-US" sz="4000" b="1" dirty="0" err="1" smtClean="0">
                <a:latin typeface="FagoNoRegular"/>
              </a:rPr>
              <a:t>Estadísticas</a:t>
            </a:r>
            <a:endParaRPr lang="en-US" sz="4000" b="1" dirty="0">
              <a:latin typeface="FagoN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07360" y="321231"/>
            <a:ext cx="73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Intervalos de confianza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72875" y="1244561"/>
            <a:ext cx="2370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Varianza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680372" y="2734596"/>
                <a:ext cx="6955973" cy="980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US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72" y="2734596"/>
                <a:ext cx="6955973" cy="980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710560" y="321231"/>
            <a:ext cx="73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Intervalos de confianza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04675" y="1244561"/>
            <a:ext cx="2370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Varianza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10945"/>
                  </p:ext>
                </p:extLst>
              </p:nvPr>
            </p:nvGraphicFramePr>
            <p:xfrm>
              <a:off x="965200" y="2319866"/>
              <a:ext cx="8127999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Datos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0.283004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1.595409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0.5103632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2.8771253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0.09654249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0.38507383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0.607301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2.422309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0.7073845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1.8455505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0.7124649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1.8588050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0.7280407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1.1566233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0.7183929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1.1412961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Población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0.7824524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1.0846381</a:t>
                          </a:r>
                          <a:endParaRPr lang="es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810945"/>
                  </p:ext>
                </p:extLst>
              </p:nvPr>
            </p:nvGraphicFramePr>
            <p:xfrm>
              <a:off x="965200" y="2319866"/>
              <a:ext cx="8127999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Datos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50" t="-8333" r="-101126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333" r="-899" b="-93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0.283004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1.595409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0.5103632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2.8771253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0.09654249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0.38507383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0.607301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2.422309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0.7073845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1.8455505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0.7124649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1.8588050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0.7280407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1.1566233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0.7183929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1.1412961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Población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0.7824524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1.0846381</a:t>
                          </a:r>
                          <a:endParaRPr lang="es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9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885064" y="369053"/>
            <a:ext cx="337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Ejercicio 3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064" y="1601447"/>
            <a:ext cx="9091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FagoNoRegular"/>
              </a:rPr>
              <a:t>Se plantea que las variables “Corriente Global Reactiva y “Corriente Global Activa” tienen varianzas diferentes. Es posible afirmar esa declaración. </a:t>
            </a:r>
            <a:endParaRPr lang="es-ES" sz="2400" dirty="0" smtClean="0">
              <a:latin typeface="FagoNoRegular"/>
            </a:endParaRPr>
          </a:p>
          <a:p>
            <a:r>
              <a:rPr lang="es-ES" sz="2400" i="1" dirty="0" smtClean="0">
                <a:latin typeface="FagoNoRegular"/>
              </a:rPr>
              <a:t>Sugerencia</a:t>
            </a:r>
            <a:r>
              <a:rPr lang="es-ES" sz="2400" i="1" dirty="0">
                <a:latin typeface="FagoNoRegular"/>
              </a:rPr>
              <a:t>: Asuma que todas las observaciones provienen de una distribución normal. </a:t>
            </a:r>
            <a:endParaRPr lang="es-MX" sz="2400" i="1" dirty="0">
              <a:latin typeface="FagoN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73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949796" y="321231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Prueba de </a:t>
            </a:r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Hipótesis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47658" y="1177931"/>
            <a:ext cx="44214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Dos Poblaciones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566072" y="3612362"/>
                <a:ext cx="6955973" cy="867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US" sz="24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072" y="3612362"/>
                <a:ext cx="6955973" cy="8679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80370" y="2310141"/>
                <a:ext cx="6955973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70" y="2310141"/>
                <a:ext cx="6955973" cy="374333"/>
              </a:xfrm>
              <a:prstGeom prst="rect">
                <a:avLst/>
              </a:prstGeom>
              <a:blipFill rotWithShape="0">
                <a:blip r:embed="rId3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680371" y="2804072"/>
                <a:ext cx="6955973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71" y="2804072"/>
                <a:ext cx="6955973" cy="374333"/>
              </a:xfrm>
              <a:prstGeom prst="rect">
                <a:avLst/>
              </a:prstGeom>
              <a:blipFill rotWithShape="0">
                <a:blip r:embed="rId4"/>
                <a:stretch>
                  <a:fillRect b="-1967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853616" y="4914249"/>
                <a:ext cx="7493584" cy="517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US" sz="2400" dirty="0" smtClean="0"/>
                  <a:t> 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s-US" sz="2400" dirty="0" smtClean="0"/>
                  <a:t> </a:t>
                </a:r>
                <a:endParaRPr lang="es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616" y="4914249"/>
                <a:ext cx="7493584" cy="517449"/>
              </a:xfrm>
              <a:prstGeom prst="rect">
                <a:avLst/>
              </a:prstGeom>
              <a:blipFill rotWithShape="0">
                <a:blip r:embed="rId5"/>
                <a:stretch>
                  <a:fillRect l="-488" t="-18824" b="-941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1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57858" y="369053"/>
            <a:ext cx="3377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Ejercicio 1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064" y="1601447"/>
            <a:ext cx="9091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FagoNoRegular"/>
              </a:rPr>
              <a:t>De </a:t>
            </a:r>
            <a:r>
              <a:rPr lang="es-ES" sz="2400" dirty="0">
                <a:latin typeface="FagoNoRegular"/>
              </a:rPr>
              <a:t>acuerdo a su set de </a:t>
            </a:r>
            <a:r>
              <a:rPr lang="es-ES" sz="2400" dirty="0" smtClean="0">
                <a:latin typeface="FagoNoRegular"/>
              </a:rPr>
              <a:t>datos: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Utilice </a:t>
            </a:r>
            <a:r>
              <a:rPr lang="es-ES" sz="2400" dirty="0">
                <a:latin typeface="FagoNoRegular"/>
              </a:rPr>
              <a:t>los Estadísticos Descriptivos estudiados en la Conferencia 1. Para describir el comportamiento de tres de sus variables. Seleccione las que sean mas importantes y explique porque selecciono estas.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Grafique </a:t>
            </a:r>
            <a:r>
              <a:rPr lang="es-ES" sz="2400" dirty="0">
                <a:latin typeface="FagoNoRegular"/>
              </a:rPr>
              <a:t>los </a:t>
            </a:r>
            <a:r>
              <a:rPr lang="es-ES" sz="2400" dirty="0" smtClean="0">
                <a:latin typeface="FagoNoRegular"/>
              </a:rPr>
              <a:t>resultados. </a:t>
            </a:r>
            <a:endParaRPr lang="es-ES" sz="2400" dirty="0">
              <a:latin typeface="FagoNoRegular"/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Interprete </a:t>
            </a:r>
            <a:r>
              <a:rPr lang="es-ES" sz="2400" dirty="0">
                <a:latin typeface="FagoNoRegular"/>
              </a:rPr>
              <a:t>los resultados en términos del problema. </a:t>
            </a:r>
            <a:endParaRPr lang="es-MX" sz="2400" dirty="0">
              <a:latin typeface="FagoN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94560" y="324496"/>
            <a:ext cx="72637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Corriente Global Activa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05864"/>
              </p:ext>
            </p:extLst>
          </p:nvPr>
        </p:nvGraphicFramePr>
        <p:xfrm>
          <a:off x="977900" y="1685288"/>
          <a:ext cx="8737600" cy="29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/>
                <a:gridCol w="4368800"/>
              </a:tblGrid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Estadígrafos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Descriptivos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Valores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 smtClean="0"/>
                        <a:t> 1.091615 </a:t>
                      </a:r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Mediana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 0.602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Varianza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1.1179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Desviación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Estádar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1.0573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Coeficiente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Variación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0.96855</a:t>
                      </a:r>
                      <a:endParaRPr lang="es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15996" y="362596"/>
            <a:ext cx="8109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Corriente Global Reactiva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71737"/>
              </p:ext>
            </p:extLst>
          </p:nvPr>
        </p:nvGraphicFramePr>
        <p:xfrm>
          <a:off x="977900" y="1685288"/>
          <a:ext cx="8737600" cy="29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/>
                <a:gridCol w="4368800"/>
              </a:tblGrid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Estadígrafos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Descriptivos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Valores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 smtClean="0"/>
                        <a:t> 0.1237145 </a:t>
                      </a:r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Mediana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0.1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Varianza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0.0127 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Desviación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Estádar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0.113 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Coeficiente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Variación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0.9111462</a:t>
                      </a:r>
                      <a:endParaRPr lang="es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082029" y="362596"/>
            <a:ext cx="337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Intensidad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11754"/>
              </p:ext>
            </p:extLst>
          </p:nvPr>
        </p:nvGraphicFramePr>
        <p:xfrm>
          <a:off x="977900" y="1685288"/>
          <a:ext cx="8737600" cy="29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0"/>
                <a:gridCol w="4368800"/>
              </a:tblGrid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Estadígrafos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Descriptivos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Valores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smtClean="0"/>
                        <a:t>Media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 smtClean="0"/>
                        <a:t>4.627759 </a:t>
                      </a:r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Mediana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2.6 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Varianza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19.753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Desviación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Estádar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4.444</a:t>
                      </a:r>
                      <a:endParaRPr lang="es-US" dirty="0"/>
                    </a:p>
                  </a:txBody>
                  <a:tcPr/>
                </a:tc>
              </a:tr>
              <a:tr h="4891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Coeficiente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Variación</a:t>
                      </a:r>
                      <a:endParaRPr lang="es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 smtClean="0"/>
                        <a:t> 0.9604 </a:t>
                      </a:r>
                      <a:endParaRPr lang="es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885064" y="369053"/>
            <a:ext cx="3377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Ejercicio 2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5064" y="1601447"/>
            <a:ext cx="9091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FagoNoRegular"/>
              </a:rPr>
              <a:t>Genere una Población </a:t>
            </a:r>
            <a:r>
              <a:rPr lang="es-ES" sz="2400" dirty="0" smtClean="0">
                <a:latin typeface="FagoNoRegular"/>
              </a:rPr>
              <a:t>Normal de </a:t>
            </a:r>
            <a:r>
              <a:rPr lang="es-ES" sz="2400" dirty="0">
                <a:latin typeface="FagoNoRegular"/>
              </a:rPr>
              <a:t>tamaño 500, seleccione 8 muestras de tamaños varios (Mucho mayor que 30, mayor que 30, 30, 20), 4 muestras con remplazo y 4 sin remplazo. </a:t>
            </a:r>
            <a:r>
              <a:rPr lang="es-ES" sz="2400" dirty="0" smtClean="0">
                <a:latin typeface="FagoNoRegular"/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Calcule </a:t>
            </a:r>
            <a:r>
              <a:rPr lang="es-ES" sz="2400" dirty="0">
                <a:latin typeface="FagoNoRegular"/>
              </a:rPr>
              <a:t>para cada una de las muestras los Estadísticos Descriptivos, de la Conferencia </a:t>
            </a:r>
            <a:r>
              <a:rPr lang="es-ES" sz="2400" dirty="0" smtClean="0">
                <a:latin typeface="FagoNoRegular"/>
              </a:rPr>
              <a:t>1.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Calcúlelos </a:t>
            </a:r>
            <a:r>
              <a:rPr lang="es-ES" sz="2400" dirty="0">
                <a:latin typeface="FagoNoRegular"/>
              </a:rPr>
              <a:t>en la población inicial. Analice las </a:t>
            </a:r>
            <a:r>
              <a:rPr lang="es-ES" sz="2400" dirty="0" smtClean="0">
                <a:latin typeface="FagoNoRegular"/>
              </a:rPr>
              <a:t>diferencias.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Grafique </a:t>
            </a:r>
            <a:r>
              <a:rPr lang="es-ES" sz="2400" dirty="0">
                <a:latin typeface="FagoNoRegular"/>
              </a:rPr>
              <a:t>los </a:t>
            </a:r>
            <a:r>
              <a:rPr lang="es-ES" sz="2400" dirty="0" smtClean="0">
                <a:latin typeface="FagoNoRegular"/>
              </a:rPr>
              <a:t>resultados </a:t>
            </a:r>
            <a:endParaRPr lang="es-ES" sz="2400" dirty="0">
              <a:latin typeface="FagoNoRegular"/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Para </a:t>
            </a:r>
            <a:r>
              <a:rPr lang="es-ES" sz="2400" dirty="0">
                <a:latin typeface="FagoNoRegular"/>
              </a:rPr>
              <a:t>cada muestra calcule los intervalos de confianza para la media y la </a:t>
            </a:r>
            <a:r>
              <a:rPr lang="es-ES" sz="2400" dirty="0" smtClean="0">
                <a:latin typeface="FagoNoRegular"/>
              </a:rPr>
              <a:t>varianza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400" dirty="0" smtClean="0">
                <a:latin typeface="FagoNoRegular"/>
              </a:rPr>
              <a:t>Analice </a:t>
            </a:r>
            <a:r>
              <a:rPr lang="es-ES" sz="2400" dirty="0">
                <a:latin typeface="FagoNoRegular"/>
              </a:rPr>
              <a:t>las diferencias en los resultados de las muestras de tamaños similares. </a:t>
            </a:r>
            <a:endParaRPr lang="es-MX" sz="2400" dirty="0">
              <a:latin typeface="FagoNo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55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859041" y="0"/>
            <a:ext cx="72026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Estadísticos Descriptivos</a:t>
            </a:r>
            <a:endParaRPr lang="es-ES" sz="48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59910"/>
              </p:ext>
            </p:extLst>
          </p:nvPr>
        </p:nvGraphicFramePr>
        <p:xfrm>
          <a:off x="266700" y="1063030"/>
          <a:ext cx="110109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008380"/>
                <a:gridCol w="1101090"/>
                <a:gridCol w="1101090"/>
                <a:gridCol w="1101090"/>
                <a:gridCol w="1101090"/>
                <a:gridCol w="1101090"/>
                <a:gridCol w="1101090"/>
                <a:gridCol w="1101090"/>
                <a:gridCol w="110109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Medidas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250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s-US" sz="1600" dirty="0"/>
                    </a:p>
                  </a:txBody>
                  <a:tcPr/>
                </a:tc>
              </a:tr>
              <a:tr h="442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Media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-0.138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-0.326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0.028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0.255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0.023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0.069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0.009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-0.036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-0.007</a:t>
                      </a:r>
                      <a:endParaRPr lang="es-US" sz="1400" dirty="0"/>
                    </a:p>
                  </a:txBody>
                  <a:tcPr/>
                </a:tc>
              </a:tr>
              <a:tr h="4714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Mediana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0.329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-0.458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-0.041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0.080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-0.115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0.154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 -0.113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-0.069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-0.090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5044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Varianza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 0.758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1.018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0.417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1.047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1.043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1.047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0.952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0.946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0.957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993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DT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0.871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1.009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0.646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1.023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1.021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1.023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0.976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0.973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0.978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6085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CV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6.314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3.096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23.086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4.009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44.560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14.850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113.459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26.913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134.792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130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-1.627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-1.906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-0.923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-1.213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-1.865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-1.865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-2.142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-2.439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-2.607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42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Q1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-0.749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 -0.868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-0.570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-0.494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-0.670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-0.637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-0.626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-0.693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-0.672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42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Q2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-0.329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u="none" dirty="0" smtClean="0"/>
                        <a:t>-0.458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-0.0410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0.080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-0.115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0.154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-0.113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-0.069 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-0.090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42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Q3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0.569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0.147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0.524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0.753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0.512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0.762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0.640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0.644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0.649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  <a:tr h="442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2.126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2.453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1.581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3.539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3.240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2.453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3.240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 smtClean="0"/>
                        <a:t>2.911</a:t>
                      </a:r>
                      <a:endParaRPr lang="es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 smtClean="0"/>
                        <a:t>3.539</a:t>
                      </a:r>
                    </a:p>
                    <a:p>
                      <a:pPr algn="ctr"/>
                      <a:endParaRPr lang="es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489303" y="321231"/>
            <a:ext cx="73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Intervalos de confianza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79329" y="1212654"/>
            <a:ext cx="17219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Media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35329" y="2761085"/>
                <a:ext cx="6955973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∈[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US" sz="2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29" y="2761085"/>
                <a:ext cx="6955973" cy="762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67542" y="2207623"/>
                <a:ext cx="1917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FagoNo"/>
                  </a:rPr>
                  <a:t>Para 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FagoNo"/>
                  </a:rPr>
                  <a:t> 30</a:t>
                </a:r>
                <a:endParaRPr lang="es-US" dirty="0">
                  <a:latin typeface="FagoNo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2" y="2207623"/>
                <a:ext cx="191704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40" t="-8197" b="-2459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567541" y="3692198"/>
                <a:ext cx="1917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FagoNo"/>
                  </a:rPr>
                  <a:t>Para 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>
                    <a:latin typeface="FagoNo"/>
                  </a:rPr>
                  <a:t> 30</a:t>
                </a:r>
                <a:endParaRPr lang="es-US" dirty="0">
                  <a:latin typeface="FagoNo"/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1" y="3692198"/>
                <a:ext cx="191704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40" t="-10000" b="-26667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728544" y="4229677"/>
                <a:ext cx="6955973" cy="76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∈[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US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44" y="4229677"/>
                <a:ext cx="6955973" cy="762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555531" y="321231"/>
            <a:ext cx="73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Intervalos de confianza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45557" y="1231822"/>
            <a:ext cx="17219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3494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agoNoRegular"/>
              </a:rPr>
              <a:t>Media</a:t>
            </a:r>
            <a:endParaRPr lang="es-ES" sz="5400" b="0" cap="none" spc="0" dirty="0">
              <a:ln w="0"/>
              <a:solidFill>
                <a:srgbClr val="3494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agoNo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644052"/>
                  </p:ext>
                </p:extLst>
              </p:nvPr>
            </p:nvGraphicFramePr>
            <p:xfrm>
              <a:off x="1142529" y="2332566"/>
              <a:ext cx="8127999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Datos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-0.6228418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0.3470788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-0.9771386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0.3253671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-0.1820719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0.2380432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-0.2716367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0.7820489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-0.3238856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0.3697214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-0.2791565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0.4169367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-0.1465542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0.1637571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-0.1902655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0.1179829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Población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-0.1175039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0.1029885</a:t>
                          </a:r>
                          <a:endParaRPr lang="es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644052"/>
                  </p:ext>
                </p:extLst>
              </p:nvPr>
            </p:nvGraphicFramePr>
            <p:xfrm>
              <a:off x="1142529" y="2332566"/>
              <a:ext cx="8127999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Datos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50" t="-8333" r="-101126" b="-9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8333" r="-899" b="-93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-0.6228418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0.3470788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-0.9771386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0.3253671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-0.1820719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0.2380432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-0.2716367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0.7820489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-0.3238856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0.3697214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-0.2791565 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US" dirty="0" smtClean="0"/>
                            <a:t>0.4169367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250R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-0.1465542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0.1637571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-0.1902655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0.1179829</a:t>
                          </a:r>
                          <a:endParaRPr lang="es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Población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-0.1175039</a:t>
                          </a:r>
                          <a:endParaRPr lang="es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US" dirty="0" smtClean="0"/>
                            <a:t>0.1029885</a:t>
                          </a:r>
                          <a:endParaRPr lang="es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4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59</TotalTime>
  <Words>529</Words>
  <Application>Microsoft Office PowerPoint</Application>
  <PresentationFormat>Panorámica</PresentationFormat>
  <Paragraphs>250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FagoNo</vt:lpstr>
      <vt:lpstr>FagoNoRegular</vt:lpstr>
      <vt:lpstr>Wingdings 2</vt:lpstr>
      <vt:lpstr>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</dc:creator>
  <cp:lastModifiedBy>Loraine</cp:lastModifiedBy>
  <cp:revision>93</cp:revision>
  <dcterms:created xsi:type="dcterms:W3CDTF">2018-12-17T04:03:50Z</dcterms:created>
  <dcterms:modified xsi:type="dcterms:W3CDTF">2020-03-02T04:44:16Z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