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2"/>
  </p:notesMasterIdLst>
  <p:sldIdLst>
    <p:sldId id="256" r:id="rId2"/>
    <p:sldId id="268" r:id="rId3"/>
    <p:sldId id="270" r:id="rId4"/>
    <p:sldId id="271" r:id="rId5"/>
    <p:sldId id="314" r:id="rId6"/>
    <p:sldId id="389" r:id="rId7"/>
    <p:sldId id="285" r:id="rId8"/>
    <p:sldId id="273" r:id="rId9"/>
    <p:sldId id="274" r:id="rId10"/>
    <p:sldId id="313" r:id="rId11"/>
    <p:sldId id="275" r:id="rId12"/>
    <p:sldId id="276" r:id="rId13"/>
    <p:sldId id="278" r:id="rId14"/>
    <p:sldId id="279" r:id="rId15"/>
    <p:sldId id="281" r:id="rId16"/>
    <p:sldId id="288" r:id="rId17"/>
    <p:sldId id="300" r:id="rId18"/>
    <p:sldId id="295" r:id="rId19"/>
    <p:sldId id="304" r:id="rId20"/>
    <p:sldId id="302" r:id="rId21"/>
    <p:sldId id="303" r:id="rId22"/>
    <p:sldId id="301" r:id="rId23"/>
    <p:sldId id="290" r:id="rId24"/>
    <p:sldId id="291" r:id="rId25"/>
    <p:sldId id="298" r:id="rId26"/>
    <p:sldId id="299" r:id="rId27"/>
    <p:sldId id="315" r:id="rId28"/>
    <p:sldId id="316" r:id="rId29"/>
    <p:sldId id="330" r:id="rId30"/>
    <p:sldId id="331" r:id="rId31"/>
    <p:sldId id="332" r:id="rId32"/>
    <p:sldId id="334" r:id="rId33"/>
    <p:sldId id="335" r:id="rId34"/>
    <p:sldId id="336" r:id="rId35"/>
    <p:sldId id="337" r:id="rId36"/>
    <p:sldId id="338" r:id="rId37"/>
    <p:sldId id="339" r:id="rId38"/>
    <p:sldId id="340" r:id="rId39"/>
    <p:sldId id="342" r:id="rId40"/>
    <p:sldId id="343" r:id="rId41"/>
    <p:sldId id="347" r:id="rId42"/>
    <p:sldId id="348" r:id="rId43"/>
    <p:sldId id="349" r:id="rId44"/>
    <p:sldId id="351" r:id="rId45"/>
    <p:sldId id="352" r:id="rId46"/>
    <p:sldId id="353" r:id="rId47"/>
    <p:sldId id="354" r:id="rId48"/>
    <p:sldId id="356" r:id="rId49"/>
    <p:sldId id="357" r:id="rId50"/>
    <p:sldId id="360" r:id="rId51"/>
    <p:sldId id="361" r:id="rId52"/>
    <p:sldId id="363" r:id="rId53"/>
    <p:sldId id="386" r:id="rId54"/>
    <p:sldId id="365" r:id="rId55"/>
    <p:sldId id="366" r:id="rId56"/>
    <p:sldId id="367" r:id="rId57"/>
    <p:sldId id="368" r:id="rId58"/>
    <p:sldId id="369" r:id="rId59"/>
    <p:sldId id="370" r:id="rId60"/>
    <p:sldId id="378" r:id="rId61"/>
    <p:sldId id="379" r:id="rId62"/>
    <p:sldId id="380" r:id="rId63"/>
    <p:sldId id="381" r:id="rId64"/>
    <p:sldId id="382" r:id="rId65"/>
    <p:sldId id="383" r:id="rId66"/>
    <p:sldId id="384" r:id="rId67"/>
    <p:sldId id="385" r:id="rId68"/>
    <p:sldId id="387" r:id="rId69"/>
    <p:sldId id="388" r:id="rId70"/>
    <p:sldId id="328" r:id="rId7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E6644B4-65A5-4627-939F-F5AC1E1D260F}">
          <p14:sldIdLst>
            <p14:sldId id="256"/>
            <p14:sldId id="268"/>
            <p14:sldId id="270"/>
            <p14:sldId id="271"/>
            <p14:sldId id="314"/>
            <p14:sldId id="389"/>
            <p14:sldId id="285"/>
            <p14:sldId id="273"/>
            <p14:sldId id="274"/>
            <p14:sldId id="313"/>
            <p14:sldId id="275"/>
            <p14:sldId id="276"/>
            <p14:sldId id="278"/>
            <p14:sldId id="279"/>
            <p14:sldId id="281"/>
            <p14:sldId id="288"/>
            <p14:sldId id="300"/>
            <p14:sldId id="295"/>
            <p14:sldId id="304"/>
            <p14:sldId id="302"/>
            <p14:sldId id="303"/>
            <p14:sldId id="301"/>
            <p14:sldId id="290"/>
            <p14:sldId id="291"/>
            <p14:sldId id="298"/>
            <p14:sldId id="299"/>
            <p14:sldId id="315"/>
            <p14:sldId id="316"/>
            <p14:sldId id="330"/>
            <p14:sldId id="331"/>
            <p14:sldId id="332"/>
            <p14:sldId id="334"/>
            <p14:sldId id="335"/>
            <p14:sldId id="336"/>
            <p14:sldId id="337"/>
            <p14:sldId id="338"/>
            <p14:sldId id="339"/>
            <p14:sldId id="340"/>
            <p14:sldId id="342"/>
            <p14:sldId id="343"/>
            <p14:sldId id="347"/>
            <p14:sldId id="348"/>
            <p14:sldId id="349"/>
            <p14:sldId id="351"/>
            <p14:sldId id="352"/>
            <p14:sldId id="353"/>
            <p14:sldId id="354"/>
            <p14:sldId id="356"/>
            <p14:sldId id="357"/>
            <p14:sldId id="360"/>
            <p14:sldId id="361"/>
            <p14:sldId id="363"/>
            <p14:sldId id="386"/>
            <p14:sldId id="365"/>
            <p14:sldId id="366"/>
            <p14:sldId id="367"/>
            <p14:sldId id="368"/>
            <p14:sldId id="369"/>
            <p14:sldId id="370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7"/>
            <p14:sldId id="388"/>
            <p14:sldId id="32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Роман Никифоров" initials="РН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D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99" autoAdjust="0"/>
    <p:restoredTop sz="94638" autoAdjust="0"/>
  </p:normalViewPr>
  <p:slideViewPr>
    <p:cSldViewPr>
      <p:cViewPr varScale="1">
        <p:scale>
          <a:sx n="107" d="100"/>
          <a:sy n="107" d="100"/>
        </p:scale>
        <p:origin x="114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0A73BB-53F0-4879-B27B-271F03EFF402}" type="datetimeFigureOut">
              <a:rPr lang="ru-RU" smtClean="0"/>
              <a:t>11.09.2017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34601-5097-4E42-926E-E1C31A4D0B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7502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6915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527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888F3-45B6-4B45-A99A-A9794D98A62A}" type="slidenum">
              <a:rPr lang="ru-RU" smtClean="0"/>
              <a:t>69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5575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800" b="1" cap="none" spc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defRPr>
            </a:lvl1pPr>
            <a:extLst/>
          </a:lstStyle>
          <a:p>
            <a:r>
              <a:rPr kumimoji="0" lang="ru-RU" dirty="0" smtClean="0"/>
              <a:t>Образец заголовка</a:t>
            </a:r>
            <a:endParaRPr kumimoji="0" lang="en-US" dirty="0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D6EF158-505A-45E0-A8F6-08FACAFEA132}" type="datetimeFigureOut">
              <a:rPr lang="ru-RU" smtClean="0"/>
              <a:t>11.09.2017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5D9F737-6F4C-4E50-B13D-61E5D76B0F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F158-505A-45E0-A8F6-08FACAFEA132}" type="datetimeFigureOut">
              <a:rPr lang="ru-RU" smtClean="0"/>
              <a:t>11.09.2017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F737-6F4C-4E50-B13D-61E5D76B0F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F158-505A-45E0-A8F6-08FACAFEA132}" type="datetimeFigureOut">
              <a:rPr lang="ru-RU" smtClean="0"/>
              <a:t>11.09.2017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F737-6F4C-4E50-B13D-61E5D76B0F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F158-505A-45E0-A8F6-08FACAFEA132}" type="datetimeFigureOut">
              <a:rPr lang="ru-RU" smtClean="0"/>
              <a:t>11.09.2017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F737-6F4C-4E50-B13D-61E5D76B0FF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/>
          <a:lstStyle>
            <a:lvl1pPr algn="ctr">
              <a:defRPr/>
            </a:lvl1pPr>
            <a:extLst/>
          </a:lstStyle>
          <a:p>
            <a:r>
              <a:rPr kumimoji="0" lang="ru-RU" dirty="0" smtClean="0"/>
              <a:t>Образец заголовка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</a:bodyPr>
          <a:lstStyle>
            <a:lvl1pPr algn="r">
              <a:buNone/>
              <a:defRPr sz="4800" b="1" cap="none" spc="0" baseline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dirty="0" smtClean="0"/>
              <a:t>Образец заголовка</a:t>
            </a:r>
            <a:endParaRPr kumimoji="0"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F158-505A-45E0-A8F6-08FACAFEA132}" type="datetimeFigureOut">
              <a:rPr lang="ru-RU" smtClean="0"/>
              <a:t>11.09.2017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F737-6F4C-4E50-B13D-61E5D76B0FF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F158-505A-45E0-A8F6-08FACAFEA132}" type="datetimeFigureOut">
              <a:rPr lang="ru-RU" smtClean="0"/>
              <a:t>11.09.2017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F737-6F4C-4E50-B13D-61E5D76B0FF9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F158-505A-45E0-A8F6-08FACAFEA132}" type="datetimeFigureOut">
              <a:rPr lang="ru-RU" smtClean="0"/>
              <a:t>11.09.2017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F737-6F4C-4E50-B13D-61E5D76B0FF9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F158-505A-45E0-A8F6-08FACAFEA132}" type="datetimeFigureOut">
              <a:rPr lang="ru-RU" smtClean="0"/>
              <a:t>11.09.2017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F737-6F4C-4E50-B13D-61E5D76B0FF9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F158-505A-45E0-A8F6-08FACAFEA132}" type="datetimeFigureOut">
              <a:rPr lang="ru-RU" smtClean="0"/>
              <a:t>11.09.2017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F737-6F4C-4E50-B13D-61E5D76B0F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4D6EF158-505A-45E0-A8F6-08FACAFEA132}" type="datetimeFigureOut">
              <a:rPr lang="ru-RU" smtClean="0"/>
              <a:t>11.09.2017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F737-6F4C-4E50-B13D-61E5D76B0FF9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D6EF158-505A-45E0-A8F6-08FACAFEA132}" type="datetimeFigureOut">
              <a:rPr lang="ru-RU" smtClean="0"/>
              <a:t>11.09.2017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5D9F737-6F4C-4E50-B13D-61E5D76B0FF9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D6EF158-505A-45E0-A8F6-08FACAFEA132}" type="datetimeFigureOut">
              <a:rPr lang="ru-RU" smtClean="0"/>
              <a:t>11.09.2017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5D9F737-6F4C-4E50-B13D-61E5D76B0FF9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goo.gl/c3XFPf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hehtml5herald.com/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  <a:noFill/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ru-RU" sz="3600" kern="130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Введение </a:t>
            </a:r>
            <a:r>
              <a:rPr lang="ru-RU" sz="3600" kern="1300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в </a:t>
            </a:r>
            <a:r>
              <a:rPr lang="en-US" sz="3600" kern="130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HTML</a:t>
            </a:r>
            <a:br>
              <a:rPr lang="en-US" sz="3600" kern="130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</a:br>
            <a:r>
              <a:rPr lang="en-US" sz="600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/>
            </a:r>
            <a:br>
              <a:rPr lang="en-US" sz="600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</a:br>
            <a:r>
              <a:rPr lang="en-US" sz="2400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https://</a:t>
            </a:r>
            <a:r>
              <a:rPr lang="en-US" sz="240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academy.beetroot.se</a:t>
            </a:r>
            <a:endParaRPr lang="ru-RU" sz="240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" y="13157"/>
            <a:ext cx="2418928" cy="96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6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843808" y="140995"/>
            <a:ext cx="3754760" cy="369332"/>
          </a:xfr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sz="1800" dirty="0">
                <a:solidFill>
                  <a:srgbClr val="00206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Классификация элементов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980728"/>
            <a:ext cx="8568952" cy="864096"/>
          </a:xfrm>
          <a:prstGeom prst="rect">
            <a:avLst/>
          </a:prstGeom>
          <a:solidFill>
            <a:srgbClr val="FFFF00">
              <a:alpha val="17000"/>
            </a:srgb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Структурные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 элементы обязательные для документа </a:t>
            </a:r>
          </a:p>
          <a:p>
            <a:pPr algn="ctr"/>
            <a:r>
              <a:rPr lang="ru-RU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html, head, body)</a:t>
            </a:r>
            <a:endParaRPr lang="ru-RU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2204864"/>
            <a:ext cx="8568952" cy="864096"/>
          </a:xfrm>
          <a:prstGeom prst="rect">
            <a:avLst/>
          </a:prstGeom>
          <a:solidFill>
            <a:srgbClr val="92D050">
              <a:alpha val="14000"/>
            </a:srgb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Блочные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 элементы предназначены для формирования блоков </a:t>
            </a:r>
          </a:p>
          <a:p>
            <a:pPr algn="ctr"/>
            <a:r>
              <a:rPr lang="ru-RU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div, p, H1 – H2, pre, …</a:t>
            </a:r>
            <a:r>
              <a:rPr lang="ru-RU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67544" y="3501008"/>
            <a:ext cx="8568952" cy="864096"/>
          </a:xfrm>
          <a:prstGeom prst="rect">
            <a:avLst/>
          </a:prstGeom>
          <a:solidFill>
            <a:srgbClr val="00B0F0">
              <a:alpha val="12000"/>
            </a:srgb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Текстовые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 элементы создающие разметку текстов </a:t>
            </a:r>
          </a:p>
          <a:p>
            <a:pPr algn="ctr"/>
            <a:r>
              <a:rPr lang="ru-RU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span, strong, u, i, small, …</a:t>
            </a:r>
            <a:r>
              <a:rPr lang="ru-RU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67544" y="4869160"/>
            <a:ext cx="8568952" cy="8640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Специальные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 элементы пустой строки (не содержащие контента) </a:t>
            </a:r>
          </a:p>
          <a:p>
            <a:pPr algn="ctr"/>
            <a:r>
              <a:rPr lang="ru-RU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embed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…</a:t>
            </a:r>
            <a:r>
              <a:rPr lang="ru-RU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716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835696" y="111986"/>
            <a:ext cx="5184576" cy="369332"/>
          </a:xfrm>
          <a:noFill/>
          <a:ln w="19050">
            <a:solidFill>
              <a:srgbClr val="0070C0"/>
            </a:solidFill>
          </a:ln>
        </p:spPr>
        <p:txBody>
          <a:bodyPr vert="horz" wrap="square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1800" dirty="0">
                <a:solidFill>
                  <a:srgbClr val="00206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Вложенные </a:t>
            </a:r>
            <a:r>
              <a:rPr lang="en-US" sz="1800" dirty="0">
                <a:solidFill>
                  <a:srgbClr val="00206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друг</a:t>
            </a:r>
            <a:r>
              <a:rPr lang="en-US" sz="1800" dirty="0">
                <a:solidFill>
                  <a:srgbClr val="00206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в друга элементы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35496" y="2924944"/>
            <a:ext cx="8928992" cy="629488"/>
          </a:xfrm>
          <a:prstGeom prst="rect">
            <a:avLst/>
          </a:prstGeom>
          <a:solidFill>
            <a:srgbClr val="FFFF00">
              <a:alpha val="17000"/>
            </a:srgb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Структурные </a:t>
            </a:r>
            <a:r>
              <a:rPr lang="ru-RU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элементы 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могут включать в себя элементы других </a:t>
            </a:r>
            <a:r>
              <a:rPr lang="ru-RU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 категорий </a:t>
            </a:r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(то есть блочные, текстовые и специальные)</a:t>
            </a:r>
            <a:endParaRPr lang="ru-RU" b="1" dirty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3714" y="3861048"/>
            <a:ext cx="8910774" cy="701496"/>
          </a:xfrm>
          <a:prstGeom prst="rect">
            <a:avLst/>
          </a:prstGeom>
          <a:solidFill>
            <a:srgbClr val="92D050">
              <a:alpha val="14000"/>
            </a:srgb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Блочные  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элементы могут включать в себя </a:t>
            </a:r>
            <a:r>
              <a:rPr lang="ru-RU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блочные,  текстовые и специальные  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элементы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35496" y="4959752"/>
            <a:ext cx="8928992" cy="701496"/>
          </a:xfrm>
          <a:prstGeom prst="rect">
            <a:avLst/>
          </a:prstGeom>
          <a:solidFill>
            <a:srgbClr val="00B0F0">
              <a:alpha val="12000"/>
            </a:srgb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Текстовые   элементы могут быть 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вложеными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и могут включать в себя только  текстовые элементы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496" y="666562"/>
            <a:ext cx="8928992" cy="1754326"/>
          </a:xfrm>
          <a:prstGeom prst="rect">
            <a:avLst/>
          </a:prstGeom>
          <a:solidFill>
            <a:srgbClr val="92D050">
              <a:alpha val="15000"/>
            </a:srgb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&lt;div&gt;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&lt;p&gt;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Параграф вложен в элемент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DIV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&lt;/p&gt;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&lt;p&gt;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Параграф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c </a:t>
            </a:r>
            <a:r>
              <a:rPr lang="ru-RU" b="1" i="1" dirty="0" err="1" smtClean="0">
                <a:latin typeface="Courier New" pitchFamily="49" charset="0"/>
                <a:cs typeface="Courier New" pitchFamily="49" charset="0"/>
              </a:rPr>
              <a:t>вложеным</a:t>
            </a:r>
            <a:r>
              <a:rPr lang="ru-RU" b="1" i="1" dirty="0" smtClean="0">
                <a:latin typeface="Courier New" pitchFamily="49" charset="0"/>
                <a:cs typeface="Courier New" pitchFamily="49" charset="0"/>
              </a:rPr>
              <a:t> элементом 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&lt;/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&lt;/p&gt;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&lt;/div&gt;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&lt;/body&gt;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29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483768" y="140995"/>
            <a:ext cx="4618856" cy="369332"/>
          </a:xfrm>
          <a:noFill/>
          <a:ln w="19050">
            <a:solidFill>
              <a:srgbClr val="0070C0"/>
            </a:solidFill>
          </a:ln>
        </p:spPr>
        <p:txBody>
          <a:bodyPr vert="horz" wrap="square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1800" dirty="0">
                <a:solidFill>
                  <a:srgbClr val="00206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Порядок вложения элементов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670974"/>
            <a:ext cx="8928992" cy="1512168"/>
          </a:xfrm>
          <a:prstGeom prst="rect">
            <a:avLst/>
          </a:prstGeom>
          <a:solidFill>
            <a:srgbClr val="FFFF00">
              <a:alpha val="17000"/>
            </a:srgb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&lt;p&gt;</a:t>
            </a:r>
            <a:r>
              <a:rPr lang="ru-RU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какой то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текст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курсивный</a:t>
            </a:r>
            <a:r>
              <a:rPr lang="ru-RU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&lt;u&gt;</a:t>
            </a:r>
            <a:r>
              <a:rPr lang="ru-RU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текст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&lt;/u&gt;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p&gt;</a:t>
            </a:r>
            <a:endParaRPr lang="ru-RU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07504" y="2924944"/>
            <a:ext cx="8928992" cy="151216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&lt;p&gt;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какой то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текст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курсивный</a:t>
            </a:r>
            <a:r>
              <a:rPr lang="ru-RU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&lt;u&gt;</a:t>
            </a:r>
            <a:r>
              <a:rPr lang="ru-RU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текст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24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4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V="1">
            <a:off x="899592" y="3032956"/>
            <a:ext cx="7056784" cy="118813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H="1" flipV="1">
            <a:off x="899592" y="3032956"/>
            <a:ext cx="7128792" cy="126014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265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054660" y="44624"/>
            <a:ext cx="3034680" cy="369332"/>
          </a:xfrm>
          <a:noFill/>
          <a:ln w="19050">
            <a:solidFill>
              <a:srgbClr val="0070C0"/>
            </a:solidFill>
          </a:ln>
        </p:spPr>
        <p:txBody>
          <a:bodyPr vert="horz" wrap="square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1800" dirty="0">
                <a:solidFill>
                  <a:srgbClr val="00206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Комментарии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5496" y="620688"/>
            <a:ext cx="9001000" cy="936104"/>
          </a:xfrm>
          <a:prstGeom prst="rect">
            <a:avLst/>
          </a:prstGeom>
          <a:solidFill>
            <a:srgbClr val="FFFF00">
              <a:alpha val="17000"/>
            </a:srgb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&lt;!–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это комментарий, он не выводится браузером на экран 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--&gt;</a:t>
            </a:r>
            <a:endParaRPr lang="ru-RU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5496" y="2132856"/>
            <a:ext cx="9001000" cy="1224136"/>
          </a:xfrm>
          <a:prstGeom prst="rect">
            <a:avLst/>
          </a:prstGeom>
          <a:solidFill>
            <a:srgbClr val="92D050">
              <a:alpha val="14000"/>
            </a:srgb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&lt;!--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ru-RU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Это 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комментарий который  написан в двух</a:t>
            </a:r>
          </a:p>
          <a:p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строчках   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 то есть это многострочный комментарий    </a:t>
            </a:r>
            <a:endParaRPr lang="ru-RU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--&gt;</a:t>
            </a:r>
            <a:endParaRPr lang="ru-RU" sz="2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500" y="3645024"/>
            <a:ext cx="8820980" cy="400110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 комментарий запрещено вкладывать еще один комментарий</a:t>
            </a:r>
            <a:endParaRPr lang="ru-RU" sz="20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89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763688" y="71715"/>
            <a:ext cx="5544616" cy="369332"/>
          </a:xfrm>
          <a:noFill/>
          <a:ln w="19050">
            <a:solidFill>
              <a:srgbClr val="0070C0"/>
            </a:solidFill>
          </a:ln>
        </p:spPr>
        <p:txBody>
          <a:bodyPr vert="horz" wrap="square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1800" dirty="0" smtClean="0">
                <a:solidFill>
                  <a:srgbClr val="00206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Основные </a:t>
            </a:r>
            <a:r>
              <a:rPr lang="ru-RU" sz="1800" dirty="0">
                <a:solidFill>
                  <a:srgbClr val="00206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правила синтаксиса </a:t>
            </a:r>
            <a:r>
              <a:rPr lang="en-US" sz="1800" dirty="0">
                <a:solidFill>
                  <a:srgbClr val="00206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HTML</a:t>
            </a:r>
            <a:endParaRPr lang="ru-RU" sz="1800" dirty="0">
              <a:solidFill>
                <a:srgbClr val="00206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548680"/>
            <a:ext cx="8928992" cy="504056"/>
          </a:xfrm>
          <a:prstGeom prst="rect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Каждый тег начинается с </a:t>
            </a:r>
            <a:r>
              <a:rPr lang="en-US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и заканчивается </a:t>
            </a:r>
            <a:r>
              <a:rPr lang="en-US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07504" y="1196752"/>
            <a:ext cx="8928992" cy="648072"/>
          </a:xfrm>
          <a:prstGeom prst="rect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Браузеры игнорируют нестандартные теги, поэтому есть набор </a:t>
            </a:r>
          </a:p>
          <a:p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четко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определенных тегов которые надо использовать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07504" y="1988840"/>
            <a:ext cx="8928992" cy="432048"/>
          </a:xfrm>
          <a:prstGeom prst="rect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Имена тегов (как и атрибутов) можно записывать в нижнем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регистре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10084" y="2564904"/>
            <a:ext cx="8926411" cy="576064"/>
          </a:xfrm>
          <a:prstGeom prst="rect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Допускается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в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html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код включать комментарии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comments  --&gt;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07503" y="3284984"/>
            <a:ext cx="8928991" cy="1296144"/>
          </a:xfrm>
          <a:prstGeom prst="rect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Браузеры игнорируют несколько идущих подряд пробелов, </a:t>
            </a:r>
          </a:p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и сжимают их до одного, то есть</a:t>
            </a:r>
          </a:p>
          <a:p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Все равно отобразиться          один пробел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07504" y="4725144"/>
            <a:ext cx="8928990" cy="1584176"/>
          </a:xfrm>
          <a:prstGeom prst="rect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Элемент, включающий в себя начальные тег другого элемента, должен включать и конечный тег этого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элемента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(исключение составляют одиночные теги)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Вложенный элемент   </a:t>
            </a:r>
            <a:r>
              <a:rPr lang="en-US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курсивный текст</a:t>
            </a:r>
            <a:r>
              <a:rPr lang="en-US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b="1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еще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текст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561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  <p:bldP spid="6" grpId="0" animBg="1"/>
      <p:bldP spid="7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821547" y="69745"/>
            <a:ext cx="5410944" cy="369332"/>
          </a:xfrm>
          <a:noFill/>
          <a:ln w="19050">
            <a:solidFill>
              <a:srgbClr val="0070C0"/>
            </a:solidFill>
          </a:ln>
        </p:spPr>
        <p:txBody>
          <a:bodyPr vert="horz" wrap="square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1800" dirty="0">
                <a:solidFill>
                  <a:srgbClr val="00206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Общая структура  </a:t>
            </a:r>
            <a:r>
              <a:rPr lang="en-US" sz="1800" dirty="0">
                <a:solidFill>
                  <a:srgbClr val="00206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HTML </a:t>
            </a:r>
            <a:r>
              <a:rPr lang="ru-RU" sz="1800" dirty="0">
                <a:solidFill>
                  <a:srgbClr val="00206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документа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28983" y="2564904"/>
            <a:ext cx="8640960" cy="86409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accent2"/>
                </a:solidFill>
              </a:rPr>
              <a:t>&lt;!</a:t>
            </a:r>
            <a:r>
              <a:rPr lang="en-US" sz="4400" b="1" dirty="0" err="1" smtClean="0">
                <a:solidFill>
                  <a:schemeClr val="accent2"/>
                </a:solidFill>
              </a:rPr>
              <a:t>doctype</a:t>
            </a:r>
            <a:r>
              <a:rPr lang="en-US" sz="4400" b="1" dirty="0" smtClean="0">
                <a:solidFill>
                  <a:schemeClr val="accent2"/>
                </a:solidFill>
              </a:rPr>
              <a:t>  html&gt;</a:t>
            </a:r>
            <a:endParaRPr lang="ru-RU" sz="4400" b="1" dirty="0">
              <a:solidFill>
                <a:schemeClr val="accent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496" y="764704"/>
            <a:ext cx="9036496" cy="1477328"/>
          </a:xfrm>
          <a:prstGeom prst="rect">
            <a:avLst/>
          </a:prstGeom>
          <a:solidFill>
            <a:srgbClr val="FFFF00">
              <a:alpha val="8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ourier New" pitchFamily="49" charset="0"/>
                <a:cs typeface="Courier New" pitchFamily="49" charset="0"/>
              </a:rPr>
              <a:t>В начале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HTML-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документа указывается так называемая декларация, в виде элемента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DOCTYPE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DTD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ocument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ype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ru-RU" b="1" dirty="0" err="1" smtClean="0">
                <a:latin typeface="Courier New" pitchFamily="49" charset="0"/>
                <a:cs typeface="Courier New" pitchFamily="49" charset="0"/>
              </a:rPr>
              <a:t>efinition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dirty="0" smtClean="0">
                <a:latin typeface="Courier New" pitchFamily="49" charset="0"/>
                <a:cs typeface="Courier New" pitchFamily="49" charset="0"/>
              </a:rPr>
              <a:t>Это служебный элемент, который не отображается и   предназначен он 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для указания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 браузеру типа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текущего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документа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33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420320"/>
              </p:ext>
            </p:extLst>
          </p:nvPr>
        </p:nvGraphicFramePr>
        <p:xfrm>
          <a:off x="251520" y="4930368"/>
          <a:ext cx="7848867" cy="1018912"/>
        </p:xfrm>
        <a:graphic>
          <a:graphicData uri="http://schemas.openxmlformats.org/drawingml/2006/table">
            <a:tbl>
              <a:tblPr firstRow="1" bandRow="1" bandCol="1">
                <a:solidFill>
                  <a:schemeClr val="tx2">
                    <a:lumMod val="20000"/>
                    <a:lumOff val="80000"/>
                  </a:schemeClr>
                </a:solidFill>
                <a:tableStyleId>{5C22544A-7EE6-4342-B048-85BDC9FD1C3A}</a:tableStyleId>
              </a:tblPr>
              <a:tblGrid>
                <a:gridCol w="1944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h4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h5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H6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соотношение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1.5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1.33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1.17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0.83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0.67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763049" y="31502"/>
            <a:ext cx="3600400" cy="36933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vert="horz" wrap="square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spcBef>
                <a:spcPct val="0"/>
              </a:spcBef>
              <a:buNone/>
              <a:defRPr kumimoji="0" b="1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extLst/>
          </a:lstStyle>
          <a:p>
            <a:r>
              <a:rPr lang="ru-RU" dirty="0"/>
              <a:t>Основные </a:t>
            </a:r>
            <a:r>
              <a:rPr lang="en-US" dirty="0"/>
              <a:t>HTML </a:t>
            </a:r>
            <a:r>
              <a:rPr lang="ru-RU" dirty="0"/>
              <a:t>элементы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077492"/>
              </p:ext>
            </p:extLst>
          </p:nvPr>
        </p:nvGraphicFramePr>
        <p:xfrm>
          <a:off x="179512" y="620688"/>
          <a:ext cx="8915694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8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6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Элемент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Назначение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Особенности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&lt;p&gt;…&lt;/p&gt;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параграф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Блочный 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&lt;div&gt;…&lt;/div&gt;</a:t>
                      </a:r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блок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 на странице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Блочный 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	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br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Перевод строки 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&lt;span&gt;&lt;/span&gt;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В этот элемент можно заключить часть строки для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 форматирования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Строчный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&lt;b&gt;&lt;/b&gt;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Полужирный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 текст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Строчный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&lt;i&gt;&lt;/i&gt;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Курсивный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 текст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Строчный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&lt;u&gt;&lt;/u&gt;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Подчеркнутый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 текст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Строчный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1520" y="4077072"/>
            <a:ext cx="7776864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b="1" dirty="0" smtClean="0"/>
              <a:t>Заголовки</a:t>
            </a:r>
            <a:r>
              <a:rPr lang="ru-RU" dirty="0" smtClean="0"/>
              <a:t> ( блочный элемент размер шрифта в котором зависит   </a:t>
            </a:r>
          </a:p>
          <a:p>
            <a:r>
              <a:rPr lang="ru-RU" dirty="0"/>
              <a:t> </a:t>
            </a:r>
            <a:r>
              <a:rPr lang="ru-RU" dirty="0" smtClean="0"/>
              <a:t>                  от начальных установок браузера)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097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03848" y="35332"/>
            <a:ext cx="2669468" cy="369332"/>
          </a:xfrm>
          <a:noFill/>
          <a:ln w="19050">
            <a:solidFill>
              <a:srgbClr val="0070C0"/>
            </a:solidFill>
          </a:ln>
        </p:spPr>
        <p:txBody>
          <a:bodyPr vert="horz" wrap="square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uk-UA" sz="1800" dirty="0">
                <a:solidFill>
                  <a:srgbClr val="00206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Заголовки</a:t>
            </a:r>
            <a:endParaRPr lang="ru-RU" sz="1800" dirty="0">
              <a:solidFill>
                <a:srgbClr val="00206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44387" name="Rectangle 3"/>
          <p:cNvSpPr>
            <a:spLocks noChangeArrowheads="1"/>
          </p:cNvSpPr>
          <p:nvPr/>
        </p:nvSpPr>
        <p:spPr bwMode="auto">
          <a:xfrm>
            <a:off x="179512" y="980729"/>
            <a:ext cx="3175000" cy="3888431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txBody>
          <a:bodyPr lIns="0" tIns="0" rIns="0" bIns="0"/>
          <a:lstStyle/>
          <a:p>
            <a:pPr marL="228600" indent="-228600" eaLnBrk="0" hangingPunct="0"/>
            <a:endParaRPr lang="ru-RU" sz="2000" b="1" dirty="0">
              <a:latin typeface="Courier New" pitchFamily="49" charset="0"/>
            </a:endParaRPr>
          </a:p>
          <a:p>
            <a:pPr marL="228600" indent="-228600" eaLnBrk="0" hangingPunct="0"/>
            <a:r>
              <a:rPr lang="ru-RU" sz="2000" b="1" dirty="0">
                <a:solidFill>
                  <a:srgbClr val="0000FF"/>
                </a:solidFill>
                <a:latin typeface="Courier New" pitchFamily="49" charset="0"/>
              </a:rPr>
              <a:t>&lt;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h</a:t>
            </a:r>
            <a:r>
              <a:rPr lang="ru-RU" sz="2000" b="1" dirty="0">
                <a:solidFill>
                  <a:srgbClr val="0000FF"/>
                </a:solidFill>
                <a:latin typeface="Courier New" pitchFamily="49" charset="0"/>
              </a:rPr>
              <a:t>1&gt;</a:t>
            </a:r>
            <a:r>
              <a:rPr lang="ru-RU" sz="2000" b="1" dirty="0">
                <a:latin typeface="Courier New" pitchFamily="49" charset="0"/>
              </a:rPr>
              <a:t>Заголовок 1</a:t>
            </a:r>
            <a:r>
              <a:rPr lang="ru-RU" sz="2000" b="1" dirty="0">
                <a:solidFill>
                  <a:srgbClr val="0000FF"/>
                </a:solidFill>
                <a:latin typeface="Courier New" pitchFamily="49" charset="0"/>
              </a:rPr>
              <a:t>&lt;/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h</a:t>
            </a:r>
            <a:r>
              <a:rPr lang="ru-RU" sz="2000" b="1" dirty="0">
                <a:solidFill>
                  <a:srgbClr val="0000FF"/>
                </a:solidFill>
                <a:latin typeface="Courier New" pitchFamily="49" charset="0"/>
              </a:rPr>
              <a:t>1&gt;</a:t>
            </a:r>
          </a:p>
          <a:p>
            <a:pPr marL="228600" indent="-228600" eaLnBrk="0" hangingPunct="0"/>
            <a:endParaRPr lang="ru-RU" sz="2000" b="1" dirty="0">
              <a:latin typeface="Courier New" pitchFamily="49" charset="0"/>
            </a:endParaRPr>
          </a:p>
          <a:p>
            <a:pPr marL="228600" indent="-228600" eaLnBrk="0" hangingPunct="0"/>
            <a:r>
              <a:rPr lang="ru-RU" sz="2000" b="1" dirty="0">
                <a:solidFill>
                  <a:srgbClr val="0000FF"/>
                </a:solidFill>
                <a:latin typeface="Courier New" pitchFamily="49" charset="0"/>
              </a:rPr>
              <a:t>&lt;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h</a:t>
            </a:r>
            <a:r>
              <a:rPr lang="ru-RU" sz="2000" b="1" dirty="0">
                <a:solidFill>
                  <a:srgbClr val="0000FF"/>
                </a:solidFill>
                <a:latin typeface="Courier New" pitchFamily="49" charset="0"/>
              </a:rPr>
              <a:t>2&gt;</a:t>
            </a:r>
            <a:r>
              <a:rPr lang="ru-RU" sz="2000" b="1" dirty="0">
                <a:latin typeface="Courier New" pitchFamily="49" charset="0"/>
              </a:rPr>
              <a:t>Заголовок 2</a:t>
            </a:r>
            <a:r>
              <a:rPr lang="ru-RU" sz="2000" b="1" dirty="0">
                <a:solidFill>
                  <a:srgbClr val="0000FF"/>
                </a:solidFill>
                <a:latin typeface="Courier New" pitchFamily="49" charset="0"/>
              </a:rPr>
              <a:t>&lt;/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h</a:t>
            </a:r>
            <a:r>
              <a:rPr lang="ru-RU" sz="2000" b="1" dirty="0">
                <a:solidFill>
                  <a:srgbClr val="0000FF"/>
                </a:solidFill>
                <a:latin typeface="Courier New" pitchFamily="49" charset="0"/>
              </a:rPr>
              <a:t>2&gt;</a:t>
            </a:r>
          </a:p>
          <a:p>
            <a:pPr marL="228600" indent="-228600" eaLnBrk="0" hangingPunct="0"/>
            <a:endParaRPr lang="ru-RU" sz="2000" b="1" dirty="0">
              <a:latin typeface="Courier New" pitchFamily="49" charset="0"/>
            </a:endParaRPr>
          </a:p>
          <a:p>
            <a:pPr marL="228600" indent="-228600" eaLnBrk="0" hangingPunct="0"/>
            <a:r>
              <a:rPr lang="ru-RU" sz="2000" b="1" dirty="0">
                <a:solidFill>
                  <a:srgbClr val="0000FF"/>
                </a:solidFill>
                <a:latin typeface="Courier New" pitchFamily="49" charset="0"/>
              </a:rPr>
              <a:t>&lt;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h</a:t>
            </a:r>
            <a:r>
              <a:rPr lang="ru-RU" sz="2000" b="1" dirty="0">
                <a:solidFill>
                  <a:srgbClr val="0000FF"/>
                </a:solidFill>
                <a:latin typeface="Courier New" pitchFamily="49" charset="0"/>
              </a:rPr>
              <a:t>3&gt;</a:t>
            </a:r>
            <a:r>
              <a:rPr lang="ru-RU" sz="2000" b="1" dirty="0">
                <a:latin typeface="Courier New" pitchFamily="49" charset="0"/>
              </a:rPr>
              <a:t>Заголовок 3</a:t>
            </a:r>
            <a:r>
              <a:rPr lang="ru-RU" sz="2000" b="1" dirty="0">
                <a:solidFill>
                  <a:srgbClr val="0000FF"/>
                </a:solidFill>
                <a:latin typeface="Courier New" pitchFamily="49" charset="0"/>
              </a:rPr>
              <a:t>&lt;/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h</a:t>
            </a:r>
            <a:r>
              <a:rPr lang="ru-RU" sz="2000" b="1" dirty="0">
                <a:solidFill>
                  <a:srgbClr val="0000FF"/>
                </a:solidFill>
                <a:latin typeface="Courier New" pitchFamily="49" charset="0"/>
              </a:rPr>
              <a:t>3&gt;</a:t>
            </a:r>
          </a:p>
          <a:p>
            <a:pPr marL="228600" indent="-228600" eaLnBrk="0" hangingPunct="0"/>
            <a:endParaRPr lang="ru-RU" sz="2000" b="1" dirty="0">
              <a:latin typeface="Courier New" pitchFamily="49" charset="0"/>
            </a:endParaRPr>
          </a:p>
          <a:p>
            <a:pPr marL="228600" indent="-228600" eaLnBrk="0" hangingPunct="0"/>
            <a:r>
              <a:rPr lang="ru-RU" sz="2000" b="1" dirty="0">
                <a:solidFill>
                  <a:srgbClr val="0000FF"/>
                </a:solidFill>
                <a:latin typeface="Courier New" pitchFamily="49" charset="0"/>
              </a:rPr>
              <a:t>&lt;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h</a:t>
            </a:r>
            <a:r>
              <a:rPr lang="ru-RU" sz="2000" b="1" dirty="0">
                <a:solidFill>
                  <a:srgbClr val="0000FF"/>
                </a:solidFill>
                <a:latin typeface="Courier New" pitchFamily="49" charset="0"/>
              </a:rPr>
              <a:t>4&gt;</a:t>
            </a:r>
            <a:r>
              <a:rPr lang="ru-RU" sz="2000" b="1" dirty="0">
                <a:latin typeface="Courier New" pitchFamily="49" charset="0"/>
              </a:rPr>
              <a:t>Заголовок 4</a:t>
            </a:r>
            <a:r>
              <a:rPr lang="ru-RU" sz="2000" b="1" dirty="0">
                <a:solidFill>
                  <a:srgbClr val="0000FF"/>
                </a:solidFill>
                <a:latin typeface="Courier New" pitchFamily="49" charset="0"/>
              </a:rPr>
              <a:t>&lt;/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h</a:t>
            </a:r>
            <a:r>
              <a:rPr lang="ru-RU" sz="2000" b="1" dirty="0">
                <a:solidFill>
                  <a:srgbClr val="0000FF"/>
                </a:solidFill>
                <a:latin typeface="Courier New" pitchFamily="49" charset="0"/>
              </a:rPr>
              <a:t>4&gt;</a:t>
            </a:r>
          </a:p>
          <a:p>
            <a:pPr marL="228600" indent="-228600" eaLnBrk="0" hangingPunct="0"/>
            <a:endParaRPr lang="ru-RU" sz="2000" b="1" dirty="0">
              <a:latin typeface="Courier New" pitchFamily="49" charset="0"/>
            </a:endParaRPr>
          </a:p>
          <a:p>
            <a:pPr marL="228600" indent="-228600" eaLnBrk="0" hangingPunct="0"/>
            <a:r>
              <a:rPr lang="ru-RU" sz="2000" b="1" dirty="0">
                <a:solidFill>
                  <a:srgbClr val="0000FF"/>
                </a:solidFill>
                <a:latin typeface="Courier New" pitchFamily="49" charset="0"/>
              </a:rPr>
              <a:t>&lt;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h</a:t>
            </a:r>
            <a:r>
              <a:rPr lang="ru-RU" sz="2000" b="1" dirty="0">
                <a:solidFill>
                  <a:srgbClr val="0000FF"/>
                </a:solidFill>
                <a:latin typeface="Courier New" pitchFamily="49" charset="0"/>
              </a:rPr>
              <a:t>5&gt;</a:t>
            </a:r>
            <a:r>
              <a:rPr lang="ru-RU" sz="2000" b="1" dirty="0">
                <a:latin typeface="Courier New" pitchFamily="49" charset="0"/>
              </a:rPr>
              <a:t>Заголовок 5</a:t>
            </a:r>
            <a:r>
              <a:rPr lang="ru-RU" sz="2000" b="1" dirty="0">
                <a:solidFill>
                  <a:srgbClr val="0000FF"/>
                </a:solidFill>
                <a:latin typeface="Courier New" pitchFamily="49" charset="0"/>
              </a:rPr>
              <a:t>&lt;/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h</a:t>
            </a:r>
            <a:r>
              <a:rPr lang="ru-RU" sz="2000" b="1" dirty="0">
                <a:solidFill>
                  <a:srgbClr val="0000FF"/>
                </a:solidFill>
                <a:latin typeface="Courier New" pitchFamily="49" charset="0"/>
              </a:rPr>
              <a:t>5&gt;</a:t>
            </a:r>
          </a:p>
          <a:p>
            <a:pPr marL="228600" indent="-228600" eaLnBrk="0" hangingPunct="0"/>
            <a:endParaRPr lang="ru-RU" sz="2000" b="1" dirty="0">
              <a:latin typeface="Courier New" pitchFamily="49" charset="0"/>
            </a:endParaRPr>
          </a:p>
          <a:p>
            <a:pPr marL="228600" indent="-228600" eaLnBrk="0" hangingPunct="0"/>
            <a:r>
              <a:rPr lang="ru-RU" sz="2000" b="1" dirty="0">
                <a:solidFill>
                  <a:srgbClr val="0000FF"/>
                </a:solidFill>
                <a:latin typeface="Courier New" pitchFamily="49" charset="0"/>
              </a:rPr>
              <a:t>&lt;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h</a:t>
            </a:r>
            <a:r>
              <a:rPr lang="ru-RU" sz="2000" b="1" dirty="0">
                <a:solidFill>
                  <a:srgbClr val="0000FF"/>
                </a:solidFill>
                <a:latin typeface="Courier New" pitchFamily="49" charset="0"/>
              </a:rPr>
              <a:t>6&gt;</a:t>
            </a:r>
            <a:r>
              <a:rPr lang="ru-RU" sz="2000" b="1" dirty="0">
                <a:latin typeface="Courier New" pitchFamily="49" charset="0"/>
              </a:rPr>
              <a:t>Заголовок 6</a:t>
            </a:r>
            <a:r>
              <a:rPr lang="ru-RU" sz="2000" b="1" dirty="0">
                <a:solidFill>
                  <a:srgbClr val="0000FF"/>
                </a:solidFill>
                <a:latin typeface="Courier New" pitchFamily="49" charset="0"/>
              </a:rPr>
              <a:t>&lt;/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h</a:t>
            </a:r>
            <a:r>
              <a:rPr lang="ru-RU" sz="2000" b="1" dirty="0">
                <a:solidFill>
                  <a:srgbClr val="0000FF"/>
                </a:solidFill>
                <a:latin typeface="Courier New" pitchFamily="49" charset="0"/>
              </a:rPr>
              <a:t>6&gt;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5" y="980729"/>
            <a:ext cx="2979265" cy="38884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9512" y="5301208"/>
            <a:ext cx="8784976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h1 – h6  </a:t>
            </a:r>
            <a:r>
              <a:rPr lang="ru-RU" b="1" dirty="0" smtClean="0"/>
              <a:t>это блочные элементы, и содержать они могут только строчные </a:t>
            </a:r>
          </a:p>
          <a:p>
            <a:r>
              <a:rPr lang="ru-RU" b="1" dirty="0"/>
              <a:t> </a:t>
            </a:r>
            <a:r>
              <a:rPr lang="ru-RU" b="1" dirty="0" smtClean="0"/>
              <a:t>            элементы</a:t>
            </a:r>
            <a:r>
              <a:rPr lang="en-US" b="1" dirty="0" smtClean="0"/>
              <a:t> 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70253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5" y="2689532"/>
            <a:ext cx="9144000" cy="2851355"/>
          </a:xfrm>
          <a:prstGeom prst="rect">
            <a:avLst/>
          </a:prstGeom>
        </p:spPr>
      </p:pic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2627784" y="44624"/>
            <a:ext cx="3960440" cy="369332"/>
          </a:xfrm>
          <a:noFill/>
          <a:ln w="19050">
            <a:solidFill>
              <a:srgbClr val="0070C0"/>
            </a:solidFill>
          </a:ln>
        </p:spPr>
        <p:txBody>
          <a:bodyPr vert="horz" wrap="square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1800" dirty="0">
                <a:solidFill>
                  <a:srgbClr val="00206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Элемент</a:t>
            </a:r>
            <a:r>
              <a:rPr lang="en-US" sz="1800" dirty="0">
                <a:solidFill>
                  <a:srgbClr val="00206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206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  (</a:t>
            </a:r>
            <a:r>
              <a:rPr lang="ru-RU" sz="1800" dirty="0">
                <a:solidFill>
                  <a:srgbClr val="00206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параграф</a:t>
            </a:r>
            <a:r>
              <a:rPr lang="en-US" sz="1800" dirty="0">
                <a:solidFill>
                  <a:srgbClr val="00206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257027" name="Text Box 3"/>
          <p:cNvSpPr txBox="1">
            <a:spLocks noChangeArrowheads="1"/>
          </p:cNvSpPr>
          <p:nvPr/>
        </p:nvSpPr>
        <p:spPr bwMode="auto">
          <a:xfrm>
            <a:off x="167407" y="522546"/>
            <a:ext cx="8869089" cy="1754326"/>
          </a:xfrm>
          <a:prstGeom prst="rect">
            <a:avLst/>
          </a:prstGeom>
          <a:noFill/>
          <a:ln w="9525" algn="ctr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AFAFAF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ru-RU" b="1" dirty="0">
                <a:solidFill>
                  <a:schemeClr val="accent2"/>
                </a:solidFill>
                <a:latin typeface="Courier New" pitchFamily="49" charset="0"/>
              </a:rPr>
              <a:t>&lt;p&gt;</a:t>
            </a:r>
          </a:p>
          <a:p>
            <a:pPr eaLnBrk="0" hangingPunct="0"/>
            <a:r>
              <a:rPr lang="ru-RU" b="1" dirty="0">
                <a:latin typeface="Courier New" pitchFamily="49" charset="0"/>
              </a:rPr>
              <a:t>Параграфы предназначены для логического форматирования текста.</a:t>
            </a:r>
          </a:p>
          <a:p>
            <a:pPr eaLnBrk="0" hangingPunct="0"/>
            <a:r>
              <a:rPr lang="ru-RU" b="1" dirty="0">
                <a:latin typeface="Courier New" pitchFamily="49" charset="0"/>
              </a:rPr>
              <a:t>Между ними образуется пространство для того чтобы визуально разделять текст на параграфы</a:t>
            </a:r>
          </a:p>
          <a:p>
            <a:pPr eaLnBrk="0" hangingPunct="0"/>
            <a:r>
              <a:rPr lang="ru-RU" b="1" dirty="0">
                <a:solidFill>
                  <a:schemeClr val="accent2"/>
                </a:solidFill>
                <a:latin typeface="Courier New" pitchFamily="49" charset="0"/>
              </a:rPr>
              <a:t>&lt;/p&gt;</a:t>
            </a:r>
          </a:p>
          <a:p>
            <a:pPr eaLnBrk="0" hangingPunct="0"/>
            <a:r>
              <a:rPr lang="ru-RU" b="1" dirty="0">
                <a:solidFill>
                  <a:srgbClr val="0070C0"/>
                </a:solidFill>
                <a:latin typeface="Courier New" pitchFamily="49" charset="0"/>
              </a:rPr>
              <a:t>&lt;</a:t>
            </a:r>
            <a:r>
              <a:rPr lang="ru-RU" b="1" dirty="0" smtClean="0">
                <a:solidFill>
                  <a:srgbClr val="0070C0"/>
                </a:solidFill>
                <a:latin typeface="Courier New" pitchFamily="49" charset="0"/>
              </a:rPr>
              <a:t>p&gt;</a:t>
            </a:r>
            <a:r>
              <a:rPr lang="ru-RU" b="1" dirty="0" smtClean="0">
                <a:latin typeface="Courier New" pitchFamily="49" charset="0"/>
              </a:rPr>
              <a:t>Это </a:t>
            </a:r>
            <a:r>
              <a:rPr lang="ru-RU" b="1" dirty="0">
                <a:latin typeface="Courier New" pitchFamily="49" charset="0"/>
              </a:rPr>
              <a:t>второй </a:t>
            </a:r>
            <a:r>
              <a:rPr lang="ru-RU" b="1" dirty="0" smtClean="0">
                <a:latin typeface="Courier New" pitchFamily="49" charset="0"/>
              </a:rPr>
              <a:t>параграф</a:t>
            </a:r>
            <a:r>
              <a:rPr lang="ru-RU" b="1" dirty="0" smtClean="0">
                <a:solidFill>
                  <a:srgbClr val="0070C0"/>
                </a:solidFill>
                <a:latin typeface="Courier New" pitchFamily="49" charset="0"/>
              </a:rPr>
              <a:t>&lt;/</a:t>
            </a:r>
            <a:r>
              <a:rPr lang="ru-RU" b="1" dirty="0">
                <a:solidFill>
                  <a:srgbClr val="0070C0"/>
                </a:solidFill>
                <a:latin typeface="Courier New" pitchFamily="49" charset="0"/>
              </a:rPr>
              <a:t>p&gt;</a:t>
            </a:r>
            <a:endParaRPr lang="en-US" b="1" dirty="0">
              <a:solidFill>
                <a:srgbClr val="0070C0"/>
              </a:solidFill>
              <a:latin typeface="Courier New" pitchFamily="49" charset="0"/>
            </a:endParaRPr>
          </a:p>
        </p:txBody>
      </p:sp>
      <p:cxnSp>
        <p:nvCxnSpPr>
          <p:cNvPr id="6" name="Прямая со стрелкой 5"/>
          <p:cNvCxnSpPr/>
          <p:nvPr/>
        </p:nvCxnSpPr>
        <p:spPr>
          <a:xfrm>
            <a:off x="2339752" y="4581128"/>
            <a:ext cx="0" cy="432048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2369643" y="4761148"/>
            <a:ext cx="1296144" cy="104411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19672" y="5807053"/>
            <a:ext cx="44644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Пространство между параграфами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527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077072"/>
            <a:ext cx="2687299" cy="2717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720" y="44624"/>
            <a:ext cx="5184576" cy="369332"/>
          </a:xfrm>
          <a:noFill/>
          <a:ln w="19050">
            <a:solidFill>
              <a:srgbClr val="0070C0"/>
            </a:solidFill>
          </a:ln>
        </p:spPr>
        <p:txBody>
          <a:bodyPr vert="horz" wrap="square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1800" dirty="0">
                <a:solidFill>
                  <a:srgbClr val="00206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Перенос строк текста в браузере</a:t>
            </a:r>
            <a:endParaRPr lang="en-US" sz="1800" dirty="0">
              <a:solidFill>
                <a:srgbClr val="00206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496" y="539388"/>
            <a:ext cx="8892480" cy="369332"/>
          </a:xfrm>
          <a:prstGeom prst="rect">
            <a:avLst/>
          </a:prstGeom>
          <a:solidFill>
            <a:srgbClr val="92D050">
              <a:alpha val="30000"/>
            </a:srgbClr>
          </a:solidFill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Браузер переносит текст на новую строку по пробельному символу 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4653136"/>
            <a:ext cx="4824536" cy="120032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Всего есть 3 пробельных символа</a:t>
            </a:r>
          </a:p>
          <a:p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 пробел</a:t>
            </a:r>
          </a:p>
          <a:p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 табуляция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клавиша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TAB)</a:t>
            </a:r>
            <a:endParaRPr lang="ru-RU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3.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клавиша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Enter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Прямая со стрелкой 7"/>
          <p:cNvCxnSpPr/>
          <p:nvPr/>
        </p:nvCxnSpPr>
        <p:spPr>
          <a:xfrm flipV="1">
            <a:off x="3779912" y="5157193"/>
            <a:ext cx="2592288" cy="13042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6" y="1052735"/>
            <a:ext cx="8844980" cy="347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95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548680"/>
            <a:ext cx="8856984" cy="1877437"/>
          </a:xfrm>
          <a:prstGeom prst="rect">
            <a:avLst/>
          </a:prstGeom>
          <a:solidFill>
            <a:srgbClr val="FFFF00">
              <a:alpha val="16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Мы будем набирать код в файлах которые имеют расширение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.html</a:t>
            </a:r>
            <a:endParaRPr lang="ru-RU" sz="2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(например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index.html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или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myfile.html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Расширение файла имеет значение для локальной машины, так как именно по расширению файла операционная система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Windows </a:t>
            </a:r>
            <a:r>
              <a:rPr lang="ru-RU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определяет с помощью какой программы надо открывать этот файл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.</a:t>
            </a:r>
            <a:endParaRPr lang="ru-RU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177" y="2549803"/>
            <a:ext cx="8890317" cy="2031325"/>
          </a:xfrm>
          <a:prstGeom prst="rect">
            <a:avLst/>
          </a:prstGeom>
          <a:solidFill>
            <a:srgbClr val="92D050">
              <a:alpha val="12000"/>
            </a:srgb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HTML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файл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еще называют 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HTML-</a:t>
            </a:r>
            <a:r>
              <a:rPr lang="ru-RU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документом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ru-RU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или страницей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HTML)</a:t>
            </a:r>
            <a:endParaRPr lang="ru-RU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endParaRPr lang="ru-RU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HTML </a:t>
            </a:r>
            <a:r>
              <a:rPr lang="ru-RU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документы (файлы) хранятся на </a:t>
            </a:r>
            <a:r>
              <a:rPr lang="ru-RU" b="1" i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серверах (на хостингах)</a:t>
            </a:r>
          </a:p>
          <a:p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dirty="0" smtClean="0">
                <a:latin typeface="Courier New" pitchFamily="49" charset="0"/>
                <a:cs typeface="Courier New" pitchFamily="49" charset="0"/>
              </a:rPr>
              <a:t>С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точки зрения сети  Интернет расширение файла не имеет никакого значения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так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как с сервера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браузер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получает </a:t>
            </a:r>
          </a:p>
          <a:p>
            <a:r>
              <a:rPr lang="ru-RU" dirty="0">
                <a:latin typeface="Courier New" pitchFamily="49" charset="0"/>
                <a:cs typeface="Courier New" pitchFamily="49" charset="0"/>
              </a:rPr>
              <a:t>не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html-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файл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 в явном виде, а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html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-код 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52859" y="35332"/>
            <a:ext cx="1683237" cy="36933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 </a:t>
            </a:r>
            <a:r>
              <a:rPr lang="ru-RU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файлы</a:t>
            </a:r>
            <a:r>
              <a:rPr lang="en-US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140" y="4850576"/>
            <a:ext cx="8929356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Контент </a:t>
            </a:r>
            <a:r>
              <a:rPr lang="en-US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HTML-</a:t>
            </a:r>
            <a:r>
              <a:rPr lang="ru-RU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документа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 это текст, изображения, видео, аудио</a:t>
            </a:r>
          </a:p>
          <a:p>
            <a:endParaRPr lang="ru-RU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То есть это те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сущности, которые надо отобразить на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html-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странице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95320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2339752" y="44624"/>
            <a:ext cx="4392488" cy="369332"/>
          </a:xfrm>
          <a:noFill/>
          <a:ln w="19050">
            <a:solidFill>
              <a:srgbClr val="0070C0"/>
            </a:solidFill>
          </a:ln>
        </p:spPr>
        <p:txBody>
          <a:bodyPr vert="horz" wrap="square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1800" dirty="0">
                <a:solidFill>
                  <a:srgbClr val="00206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Элемент</a:t>
            </a:r>
            <a:r>
              <a:rPr lang="en-US" sz="1800" dirty="0">
                <a:solidFill>
                  <a:srgbClr val="00206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br</a:t>
            </a:r>
            <a:r>
              <a:rPr lang="en-US" sz="1800" dirty="0">
                <a:solidFill>
                  <a:srgbClr val="00206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– </a:t>
            </a:r>
            <a:r>
              <a:rPr lang="ru-RU" sz="1800" dirty="0">
                <a:solidFill>
                  <a:srgbClr val="00206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перенос строки</a:t>
            </a:r>
            <a:endParaRPr lang="en-US" sz="1800" dirty="0">
              <a:solidFill>
                <a:srgbClr val="00206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57027" name="Text Box 3"/>
          <p:cNvSpPr txBox="1">
            <a:spLocks noChangeArrowheads="1"/>
          </p:cNvSpPr>
          <p:nvPr/>
        </p:nvSpPr>
        <p:spPr bwMode="auto">
          <a:xfrm>
            <a:off x="35496" y="489446"/>
            <a:ext cx="9036496" cy="923330"/>
          </a:xfrm>
          <a:prstGeom prst="rect">
            <a:avLst/>
          </a:prstGeom>
          <a:noFill/>
          <a:ln w="9525" algn="ctr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AFAFAF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ru-RU" b="1" dirty="0">
                <a:solidFill>
                  <a:srgbClr val="00B050"/>
                </a:solidFill>
                <a:latin typeface="Courier New" pitchFamily="49" charset="0"/>
              </a:rPr>
              <a:t>&lt;p&gt;</a:t>
            </a:r>
          </a:p>
          <a:p>
            <a:pPr eaLnBrk="0" hangingPunct="0"/>
            <a:r>
              <a:rPr lang="ru-RU" b="1" dirty="0">
                <a:latin typeface="Courier New" pitchFamily="49" charset="0"/>
              </a:rPr>
              <a:t>Это первая </a:t>
            </a:r>
            <a:r>
              <a:rPr lang="ru-RU" b="1" dirty="0" smtClean="0">
                <a:latin typeface="Courier New" pitchFamily="49" charset="0"/>
              </a:rPr>
              <a:t>строка</a:t>
            </a:r>
            <a:r>
              <a:rPr lang="ru-RU" b="1" dirty="0" smtClean="0">
                <a:solidFill>
                  <a:schemeClr val="accent2"/>
                </a:solidFill>
                <a:latin typeface="Courier New" pitchFamily="49" charset="0"/>
              </a:rPr>
              <a:t>&lt;</a:t>
            </a:r>
            <a:r>
              <a:rPr lang="ru-RU" b="1" dirty="0" err="1" smtClean="0">
                <a:solidFill>
                  <a:schemeClr val="accent2"/>
                </a:solidFill>
                <a:latin typeface="Courier New" pitchFamily="49" charset="0"/>
              </a:rPr>
              <a:t>br</a:t>
            </a:r>
            <a:r>
              <a:rPr lang="ru-RU" b="1" dirty="0" smtClean="0">
                <a:solidFill>
                  <a:schemeClr val="accent2"/>
                </a:solidFill>
                <a:latin typeface="Courier New" pitchFamily="49" charset="0"/>
              </a:rPr>
              <a:t>&gt;</a:t>
            </a:r>
            <a:r>
              <a:rPr lang="ru-RU" b="1" dirty="0" smtClean="0">
                <a:latin typeface="Courier New" pitchFamily="49" charset="0"/>
              </a:rPr>
              <a:t>Это </a:t>
            </a:r>
            <a:r>
              <a:rPr lang="ru-RU" b="1" dirty="0">
                <a:latin typeface="Courier New" pitchFamily="49" charset="0"/>
              </a:rPr>
              <a:t>вторая </a:t>
            </a:r>
            <a:r>
              <a:rPr lang="ru-RU" b="1" dirty="0" smtClean="0">
                <a:latin typeface="Courier New" pitchFamily="49" charset="0"/>
              </a:rPr>
              <a:t>строка</a:t>
            </a:r>
            <a:r>
              <a:rPr lang="ru-RU" b="1" dirty="0" smtClean="0">
                <a:solidFill>
                  <a:schemeClr val="accent2"/>
                </a:solidFill>
                <a:latin typeface="Courier New" pitchFamily="49" charset="0"/>
              </a:rPr>
              <a:t>&lt;</a:t>
            </a:r>
            <a:r>
              <a:rPr lang="ru-RU" b="1" dirty="0" err="1" smtClean="0">
                <a:solidFill>
                  <a:schemeClr val="accent2"/>
                </a:solidFill>
                <a:latin typeface="Courier New" pitchFamily="49" charset="0"/>
              </a:rPr>
              <a:t>br</a:t>
            </a:r>
            <a:r>
              <a:rPr lang="ru-RU" b="1" dirty="0" smtClean="0">
                <a:solidFill>
                  <a:schemeClr val="accent2"/>
                </a:solidFill>
                <a:latin typeface="Courier New" pitchFamily="49" charset="0"/>
              </a:rPr>
              <a:t>&gt;</a:t>
            </a:r>
            <a:r>
              <a:rPr lang="ru-RU" b="1" dirty="0" smtClean="0">
                <a:latin typeface="Courier New" pitchFamily="49" charset="0"/>
              </a:rPr>
              <a:t>Это </a:t>
            </a:r>
            <a:r>
              <a:rPr lang="ru-RU" b="1" dirty="0">
                <a:latin typeface="Courier New" pitchFamily="49" charset="0"/>
              </a:rPr>
              <a:t>третья строка </a:t>
            </a:r>
            <a:r>
              <a:rPr lang="ru-RU" b="1" dirty="0">
                <a:solidFill>
                  <a:schemeClr val="accent2"/>
                </a:solidFill>
                <a:latin typeface="Courier New" pitchFamily="49" charset="0"/>
              </a:rPr>
              <a:t>&lt;</a:t>
            </a:r>
            <a:r>
              <a:rPr lang="ru-RU" b="1" dirty="0" err="1">
                <a:solidFill>
                  <a:schemeClr val="accent2"/>
                </a:solidFill>
                <a:latin typeface="Courier New" pitchFamily="49" charset="0"/>
              </a:rPr>
              <a:t>br</a:t>
            </a:r>
            <a:r>
              <a:rPr lang="ru-RU" b="1" dirty="0">
                <a:solidFill>
                  <a:schemeClr val="accent2"/>
                </a:solidFill>
                <a:latin typeface="Courier New" pitchFamily="49" charset="0"/>
              </a:rPr>
              <a:t>&gt;</a:t>
            </a:r>
          </a:p>
          <a:p>
            <a:pPr eaLnBrk="0" hangingPunct="0"/>
            <a:r>
              <a:rPr lang="ru-RU" b="1" dirty="0">
                <a:solidFill>
                  <a:srgbClr val="00B050"/>
                </a:solidFill>
                <a:latin typeface="Courier New" pitchFamily="49" charset="0"/>
              </a:rPr>
              <a:t>&lt;/p&gt;</a:t>
            </a:r>
            <a:endParaRPr lang="en-US" b="1" dirty="0">
              <a:solidFill>
                <a:srgbClr val="00B050"/>
              </a:solidFill>
              <a:latin typeface="Courier New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700808"/>
            <a:ext cx="3976006" cy="370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80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9632" y="44624"/>
            <a:ext cx="6624736" cy="369332"/>
          </a:xfrm>
          <a:noFill/>
          <a:ln w="19050">
            <a:solidFill>
              <a:srgbClr val="0070C0"/>
            </a:solidFill>
          </a:ln>
        </p:spPr>
        <p:txBody>
          <a:bodyPr vert="horz" wrap="square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1800" dirty="0">
                <a:solidFill>
                  <a:srgbClr val="00206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Элемент</a:t>
            </a:r>
            <a:r>
              <a:rPr lang="en-US" sz="1800" dirty="0">
                <a:solidFill>
                  <a:srgbClr val="00206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206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</a:t>
            </a:r>
            <a:r>
              <a:rPr lang="en-US" sz="1800" dirty="0" err="1">
                <a:solidFill>
                  <a:srgbClr val="00206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hr</a:t>
            </a:r>
            <a:r>
              <a:rPr lang="en-US" sz="1800" dirty="0">
                <a:solidFill>
                  <a:srgbClr val="00206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 – </a:t>
            </a:r>
            <a:r>
              <a:rPr lang="ru-RU" sz="1800" dirty="0">
                <a:solidFill>
                  <a:srgbClr val="00206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горизонтальная линия</a:t>
            </a:r>
            <a:endParaRPr lang="en-US" sz="1800" dirty="0">
              <a:solidFill>
                <a:srgbClr val="00206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57027" name="Text Box 3"/>
          <p:cNvSpPr txBox="1">
            <a:spLocks noChangeArrowheads="1"/>
          </p:cNvSpPr>
          <p:nvPr/>
        </p:nvSpPr>
        <p:spPr bwMode="auto">
          <a:xfrm>
            <a:off x="167407" y="692696"/>
            <a:ext cx="8869089" cy="2616101"/>
          </a:xfrm>
          <a:prstGeom prst="rect">
            <a:avLst/>
          </a:prstGeom>
          <a:noFill/>
          <a:ln w="9525" algn="ctr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AFAFAF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ru-RU" b="1" dirty="0">
                <a:latin typeface="Courier New" pitchFamily="49" charset="0"/>
              </a:rPr>
              <a:t>&lt;p&gt;</a:t>
            </a:r>
          </a:p>
          <a:p>
            <a:pPr eaLnBrk="0" hangingPunct="0"/>
            <a:r>
              <a:rPr lang="ru-RU" b="1" dirty="0">
                <a:latin typeface="Courier New" pitchFamily="49" charset="0"/>
              </a:rPr>
              <a:t>Параграфы предназначены для логического форматирования </a:t>
            </a:r>
            <a:r>
              <a:rPr lang="ru-RU" b="1" dirty="0" err="1" smtClean="0">
                <a:latin typeface="Courier New" pitchFamily="49" charset="0"/>
              </a:rPr>
              <a:t>текста.Между</a:t>
            </a:r>
            <a:r>
              <a:rPr lang="ru-RU" b="1" dirty="0" smtClean="0">
                <a:latin typeface="Courier New" pitchFamily="49" charset="0"/>
              </a:rPr>
              <a:t> </a:t>
            </a:r>
            <a:r>
              <a:rPr lang="ru-RU" b="1" dirty="0">
                <a:latin typeface="Courier New" pitchFamily="49" charset="0"/>
              </a:rPr>
              <a:t>ними образуется пространство для того чтобы визуально разделять текст на параграфы</a:t>
            </a:r>
          </a:p>
          <a:p>
            <a:pPr eaLnBrk="0" hangingPunct="0"/>
            <a:r>
              <a:rPr lang="ru-RU" b="1" dirty="0">
                <a:latin typeface="Courier New" pitchFamily="49" charset="0"/>
              </a:rPr>
              <a:t>&lt;/p</a:t>
            </a:r>
            <a:r>
              <a:rPr lang="ru-RU" b="1" dirty="0" smtClean="0">
                <a:latin typeface="Courier New" pitchFamily="49" charset="0"/>
              </a:rPr>
              <a:t>&gt;</a:t>
            </a:r>
          </a:p>
          <a:p>
            <a:pPr eaLnBrk="0" hangingPunct="0"/>
            <a:r>
              <a:rPr lang="ru-RU" sz="2000" b="1" dirty="0" smtClean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ru-RU" sz="2000" b="1" dirty="0" err="1">
                <a:solidFill>
                  <a:srgbClr val="FF0000"/>
                </a:solidFill>
                <a:latin typeface="Courier New" pitchFamily="49" charset="0"/>
              </a:rPr>
              <a:t>hr</a:t>
            </a:r>
            <a:r>
              <a:rPr lang="ru-RU" sz="2000" b="1" dirty="0">
                <a:solidFill>
                  <a:srgbClr val="FF0000"/>
                </a:solidFill>
                <a:latin typeface="Courier New" pitchFamily="49" charset="0"/>
              </a:rPr>
              <a:t>&gt;</a:t>
            </a:r>
          </a:p>
          <a:p>
            <a:pPr eaLnBrk="0" hangingPunct="0"/>
            <a:r>
              <a:rPr lang="ru-RU" b="1" dirty="0">
                <a:latin typeface="Courier New" pitchFamily="49" charset="0"/>
              </a:rPr>
              <a:t>&lt;p&gt;</a:t>
            </a:r>
          </a:p>
          <a:p>
            <a:pPr eaLnBrk="0" hangingPunct="0"/>
            <a:r>
              <a:rPr lang="ru-RU" b="1" dirty="0">
                <a:latin typeface="Courier New" pitchFamily="49" charset="0"/>
              </a:rPr>
              <a:t> Это второй параграф </a:t>
            </a:r>
          </a:p>
          <a:p>
            <a:pPr eaLnBrk="0" hangingPunct="0"/>
            <a:r>
              <a:rPr lang="ru-RU" b="1" dirty="0">
                <a:latin typeface="Courier New" pitchFamily="49" charset="0"/>
              </a:rPr>
              <a:t>&lt;/p&gt;</a:t>
            </a:r>
            <a:endParaRPr lang="en-US" b="1" dirty="0">
              <a:latin typeface="Courier New" pitchFamily="49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07" y="3429000"/>
            <a:ext cx="8561751" cy="3378970"/>
          </a:xfrm>
          <a:prstGeom prst="rect">
            <a:avLst/>
          </a:prstGeom>
        </p:spPr>
      </p:pic>
      <p:cxnSp>
        <p:nvCxnSpPr>
          <p:cNvPr id="5" name="Прямая со стрелкой 4"/>
          <p:cNvCxnSpPr/>
          <p:nvPr/>
        </p:nvCxnSpPr>
        <p:spPr>
          <a:xfrm>
            <a:off x="827584" y="2348880"/>
            <a:ext cx="3620698" cy="3600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73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776" y="44624"/>
            <a:ext cx="3960440" cy="369332"/>
          </a:xfrm>
          <a:noFill/>
          <a:ln w="19050">
            <a:solidFill>
              <a:srgbClr val="0070C0"/>
            </a:solidFill>
          </a:ln>
        </p:spPr>
        <p:txBody>
          <a:bodyPr vert="horz" wrap="square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1800">
                <a:solidFill>
                  <a:srgbClr val="00206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Элементы</a:t>
            </a:r>
            <a:r>
              <a:rPr lang="en-US" sz="1800">
                <a:solidFill>
                  <a:srgbClr val="00206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DIV </a:t>
            </a:r>
            <a:r>
              <a:rPr lang="ru-RU" sz="1800">
                <a:solidFill>
                  <a:srgbClr val="00206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и</a:t>
            </a:r>
            <a:r>
              <a:rPr lang="en-US" sz="1800">
                <a:solidFill>
                  <a:srgbClr val="00206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SPAN</a:t>
            </a:r>
          </a:p>
        </p:txBody>
      </p:sp>
      <p:sp>
        <p:nvSpPr>
          <p:cNvPr id="257027" name="Text Box 3"/>
          <p:cNvSpPr txBox="1">
            <a:spLocks noChangeArrowheads="1"/>
          </p:cNvSpPr>
          <p:nvPr/>
        </p:nvSpPr>
        <p:spPr bwMode="auto">
          <a:xfrm>
            <a:off x="107504" y="476672"/>
            <a:ext cx="8856984" cy="1754326"/>
          </a:xfrm>
          <a:prstGeom prst="rect">
            <a:avLst/>
          </a:prstGeom>
          <a:noFill/>
          <a:ln w="9525" algn="ctr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AFAFAF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endParaRPr lang="ru-RU" b="1" dirty="0" smtClean="0">
              <a:solidFill>
                <a:srgbClr val="0070C0"/>
              </a:solidFill>
              <a:latin typeface="Courier New" pitchFamily="49" charset="0"/>
            </a:endParaRPr>
          </a:p>
          <a:p>
            <a:pPr eaLnBrk="0" hangingPunct="0"/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</a:rPr>
              <a:t>&lt;div&gt;</a:t>
            </a:r>
            <a:r>
              <a:rPr lang="uk-UA" b="1" dirty="0" err="1">
                <a:latin typeface="Courier New" pitchFamily="49" charset="0"/>
              </a:rPr>
              <a:t>Первый</a:t>
            </a:r>
            <a:r>
              <a:rPr lang="uk-UA" b="1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div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&lt;/div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</a:rPr>
              <a:t>&gt;</a:t>
            </a:r>
            <a:r>
              <a:rPr lang="en-US" b="1" dirty="0" smtClean="0">
                <a:latin typeface="Courier New" pitchFamily="49" charset="0"/>
              </a:rPr>
              <a:t>&lt;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div&gt;</a:t>
            </a:r>
            <a:r>
              <a:rPr lang="uk-UA" b="1" dirty="0" err="1">
                <a:latin typeface="Courier New" pitchFamily="49" charset="0"/>
              </a:rPr>
              <a:t>Второй</a:t>
            </a:r>
            <a:r>
              <a:rPr lang="uk-UA" b="1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div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&lt;/div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</a:rPr>
              <a:t>&gt;&lt;div&gt;</a:t>
            </a:r>
            <a:r>
              <a:rPr lang="uk-UA" b="1" dirty="0" err="1">
                <a:latin typeface="Courier New" pitchFamily="49" charset="0"/>
              </a:rPr>
              <a:t>Третий</a:t>
            </a:r>
            <a:r>
              <a:rPr lang="uk-UA" b="1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div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&lt;/div&gt;</a:t>
            </a:r>
          </a:p>
          <a:p>
            <a:pPr eaLnBrk="0" hangingPunct="0"/>
            <a:endParaRPr lang="en-US" b="1" dirty="0">
              <a:latin typeface="Courier New" pitchFamily="49" charset="0"/>
            </a:endParaRPr>
          </a:p>
          <a:p>
            <a:pPr eaLnBrk="0" hangingPunct="0"/>
            <a:r>
              <a:rPr lang="en-US" b="1" dirty="0" smtClean="0">
                <a:latin typeface="Courier New" pitchFamily="49" charset="0"/>
              </a:rPr>
              <a:t>&lt;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span</a:t>
            </a:r>
            <a:r>
              <a:rPr lang="en-US" b="1" dirty="0" smtClean="0">
                <a:latin typeface="Courier New" pitchFamily="49" charset="0"/>
              </a:rPr>
              <a:t>&gt;</a:t>
            </a:r>
            <a:r>
              <a:rPr lang="uk-UA" b="1" dirty="0" err="1">
                <a:latin typeface="Courier New" pitchFamily="49" charset="0"/>
              </a:rPr>
              <a:t>Первый</a:t>
            </a:r>
            <a:r>
              <a:rPr lang="uk-UA" b="1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span&lt;/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span</a:t>
            </a:r>
            <a:r>
              <a:rPr lang="en-US" b="1" dirty="0">
                <a:latin typeface="Courier New" pitchFamily="49" charset="0"/>
              </a:rPr>
              <a:t>&gt; </a:t>
            </a:r>
          </a:p>
          <a:p>
            <a:pPr eaLnBrk="0" hangingPunct="0"/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</a:rPr>
              <a:t>&lt;span&gt;</a:t>
            </a:r>
            <a:r>
              <a:rPr lang="uk-UA" b="1" dirty="0" err="1">
                <a:latin typeface="Courier New" pitchFamily="49" charset="0"/>
              </a:rPr>
              <a:t>Второй</a:t>
            </a:r>
            <a:r>
              <a:rPr lang="uk-UA" b="1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span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&lt;/span&gt;</a:t>
            </a:r>
            <a:r>
              <a:rPr lang="en-US" b="1" dirty="0">
                <a:latin typeface="Courier New" pitchFamily="49" charset="0"/>
              </a:rPr>
              <a:t> </a:t>
            </a:r>
          </a:p>
          <a:p>
            <a:pPr eaLnBrk="0" hangingPunct="0"/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</a:rPr>
              <a:t>&lt;span&gt;</a:t>
            </a:r>
            <a:r>
              <a:rPr lang="uk-UA" b="1" dirty="0" err="1">
                <a:latin typeface="Courier New" pitchFamily="49" charset="0"/>
              </a:rPr>
              <a:t>Третий</a:t>
            </a:r>
            <a:r>
              <a:rPr lang="uk-UA" b="1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span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&lt;/span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</a:rPr>
              <a:t>&gt;</a:t>
            </a:r>
            <a:endParaRPr lang="en-US" b="1" dirty="0">
              <a:solidFill>
                <a:schemeClr val="accent2"/>
              </a:solidFill>
              <a:latin typeface="Courier New" pitchFamily="49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24" y="2564904"/>
            <a:ext cx="8604448" cy="289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466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128588" y="2924944"/>
            <a:ext cx="8693150" cy="2492375"/>
            <a:chOff x="128588" y="720600"/>
            <a:chExt cx="8693150" cy="2492375"/>
          </a:xfrm>
        </p:grpSpPr>
        <p:sp>
          <p:nvSpPr>
            <p:cNvPr id="4" name="Text Box 8"/>
            <p:cNvSpPr txBox="1">
              <a:spLocks noChangeArrowheads="1"/>
            </p:cNvSpPr>
            <p:nvPr/>
          </p:nvSpPr>
          <p:spPr bwMode="auto">
            <a:xfrm>
              <a:off x="128588" y="894133"/>
              <a:ext cx="8693150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3333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AFAFAF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800" b="1" dirty="0">
                  <a:latin typeface="Courier New" pitchFamily="49" charset="0"/>
                </a:rPr>
                <a:t>&lt;</a:t>
              </a:r>
              <a:r>
                <a:rPr lang="en-US" sz="2800" b="1" dirty="0" err="1">
                  <a:latin typeface="Courier New" pitchFamily="49" charset="0"/>
                </a:rPr>
                <a:t>hr</a:t>
              </a:r>
              <a:r>
                <a:rPr lang="en-US" sz="2800" b="1" dirty="0">
                  <a:latin typeface="Courier New" pitchFamily="49" charset="0"/>
                </a:rPr>
                <a:t> </a:t>
              </a:r>
              <a:r>
                <a:rPr lang="en-US" sz="2800" b="1" dirty="0">
                  <a:solidFill>
                    <a:srgbClr val="0000FF"/>
                  </a:solidFill>
                  <a:latin typeface="Courier New" pitchFamily="49" charset="0"/>
                </a:rPr>
                <a:t>align</a:t>
              </a:r>
              <a:r>
                <a:rPr lang="en-US" sz="2800" b="1" dirty="0">
                  <a:latin typeface="Courier New" pitchFamily="49" charset="0"/>
                </a:rPr>
                <a:t>="</a:t>
              </a:r>
              <a:r>
                <a:rPr lang="en-US" sz="2800" b="1" dirty="0">
                  <a:solidFill>
                    <a:srgbClr val="FF0000"/>
                  </a:solidFill>
                  <a:latin typeface="Courier New" pitchFamily="49" charset="0"/>
                </a:rPr>
                <a:t>right</a:t>
              </a:r>
              <a:r>
                <a:rPr lang="en-US" sz="2800" b="1" dirty="0">
                  <a:latin typeface="Courier New" pitchFamily="49" charset="0"/>
                </a:rPr>
                <a:t>" </a:t>
              </a:r>
              <a:r>
                <a:rPr lang="en-US" sz="2800" b="1" dirty="0">
                  <a:solidFill>
                    <a:srgbClr val="0000FF"/>
                  </a:solidFill>
                  <a:latin typeface="Courier New" pitchFamily="49" charset="0"/>
                </a:rPr>
                <a:t>size</a:t>
              </a:r>
              <a:r>
                <a:rPr lang="en-US" sz="2800" b="1" dirty="0">
                  <a:latin typeface="Courier New" pitchFamily="49" charset="0"/>
                </a:rPr>
                <a:t>="</a:t>
              </a:r>
              <a:r>
                <a:rPr lang="en-US" sz="2800" b="1" dirty="0">
                  <a:solidFill>
                    <a:srgbClr val="FF0000"/>
                  </a:solidFill>
                  <a:latin typeface="Courier New" pitchFamily="49" charset="0"/>
                </a:rPr>
                <a:t>3</a:t>
              </a:r>
              <a:r>
                <a:rPr lang="en-US" sz="2800" b="1" dirty="0">
                  <a:latin typeface="Courier New" pitchFamily="49" charset="0"/>
                </a:rPr>
                <a:t>" </a:t>
              </a:r>
              <a:r>
                <a:rPr lang="en-US" sz="2800" b="1" dirty="0">
                  <a:solidFill>
                    <a:srgbClr val="0000FF"/>
                  </a:solidFill>
                  <a:latin typeface="Courier New" pitchFamily="49" charset="0"/>
                </a:rPr>
                <a:t>width</a:t>
              </a:r>
              <a:r>
                <a:rPr lang="ru-RU" sz="2800" b="1" dirty="0">
                  <a:latin typeface="Courier New" pitchFamily="49" charset="0"/>
                </a:rPr>
                <a:t>=</a:t>
              </a:r>
              <a:r>
                <a:rPr lang="en-US" sz="2800" b="1" dirty="0">
                  <a:latin typeface="Courier New" pitchFamily="49" charset="0"/>
                </a:rPr>
                <a:t>"</a:t>
              </a:r>
              <a:r>
                <a:rPr lang="en-US" sz="2800" b="1" dirty="0">
                  <a:solidFill>
                    <a:srgbClr val="FF0000"/>
                  </a:solidFill>
                  <a:latin typeface="Courier New" pitchFamily="49" charset="0"/>
                </a:rPr>
                <a:t>450</a:t>
              </a:r>
              <a:r>
                <a:rPr lang="en-US" sz="2800" b="1" dirty="0">
                  <a:latin typeface="Courier New" pitchFamily="49" charset="0"/>
                </a:rPr>
                <a:t>"</a:t>
              </a:r>
              <a:r>
                <a:rPr lang="ru-RU" sz="2800" dirty="0">
                  <a:latin typeface="Courier New" pitchFamily="49" charset="0"/>
                </a:rPr>
                <a:t> </a:t>
              </a:r>
              <a:r>
                <a:rPr lang="en-US" sz="2800" b="1" dirty="0">
                  <a:latin typeface="Courier New" pitchFamily="49" charset="0"/>
                </a:rPr>
                <a:t>&gt;</a:t>
              </a:r>
              <a:endParaRPr lang="ru-RU" sz="2800" b="1" dirty="0">
                <a:latin typeface="Courier New" pitchFamily="49" charset="0"/>
              </a:endParaRPr>
            </a:p>
          </p:txBody>
        </p:sp>
        <p:sp>
          <p:nvSpPr>
            <p:cNvPr id="7" name="AutoShape 13"/>
            <p:cNvSpPr>
              <a:spLocks noChangeArrowheads="1"/>
            </p:cNvSpPr>
            <p:nvPr/>
          </p:nvSpPr>
          <p:spPr bwMode="auto">
            <a:xfrm rot="10800000">
              <a:off x="133350" y="1987501"/>
              <a:ext cx="1087438" cy="433387"/>
            </a:xfrm>
            <a:prstGeom prst="wedgeRectCallout">
              <a:avLst>
                <a:gd name="adj1" fmla="val 7370"/>
                <a:gd name="adj2" fmla="val 170144"/>
              </a:avLst>
            </a:prstGeom>
            <a:solidFill>
              <a:schemeClr val="bg1"/>
            </a:solidFill>
            <a:ln w="9525" algn="ctr">
              <a:solidFill>
                <a:srgbClr val="3333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AFAFAF"/>
                    </a:outerShdw>
                  </a:effectLst>
                </a14:hiddenEffects>
              </a:ext>
            </a:extLst>
          </p:spPr>
          <p:txBody>
            <a:bodyPr rot="10800000" anchor="ctr"/>
            <a:lstStyle/>
            <a:p>
              <a:pPr algn="ctr" eaLnBrk="0" hangingPunct="0"/>
              <a:r>
                <a:rPr lang="uk-UA" b="1">
                  <a:latin typeface="Courier New" pitchFamily="49" charset="0"/>
                </a:rPr>
                <a:t>Тег</a:t>
              </a:r>
              <a:endParaRPr lang="ru-RU" b="1">
                <a:latin typeface="Courier New" pitchFamily="49" charset="0"/>
              </a:endParaRPr>
            </a:p>
          </p:txBody>
        </p:sp>
        <p:grpSp>
          <p:nvGrpSpPr>
            <p:cNvPr id="2" name="Группа 1"/>
            <p:cNvGrpSpPr/>
            <p:nvPr/>
          </p:nvGrpSpPr>
          <p:grpSpPr>
            <a:xfrm>
              <a:off x="955675" y="720600"/>
              <a:ext cx="7354888" cy="2492375"/>
              <a:chOff x="955675" y="720600"/>
              <a:chExt cx="7354888" cy="2492375"/>
            </a:xfrm>
          </p:grpSpPr>
          <p:sp>
            <p:nvSpPr>
              <p:cNvPr id="5" name="AutoShape 11"/>
              <p:cNvSpPr>
                <a:spLocks/>
              </p:cNvSpPr>
              <p:nvPr/>
            </p:nvSpPr>
            <p:spPr bwMode="auto">
              <a:xfrm rot="5400000">
                <a:off x="2329657" y="-478757"/>
                <a:ext cx="284162" cy="2682875"/>
              </a:xfrm>
              <a:prstGeom prst="leftBrace">
                <a:avLst>
                  <a:gd name="adj1" fmla="val 78678"/>
                  <a:gd name="adj2" fmla="val 50000"/>
                </a:avLst>
              </a:prstGeom>
              <a:noFill/>
              <a:ln w="9525">
                <a:solidFill>
                  <a:srgbClr val="3333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rot="10800000" vert="eaVert" wrap="none" anchor="ctr"/>
              <a:lstStyle/>
              <a:p>
                <a:pPr algn="ctr" eaLnBrk="0" hangingPunct="0"/>
                <a:r>
                  <a:rPr lang="uk-UA" b="1">
                    <a:latin typeface="Courier New" pitchFamily="49" charset="0"/>
                  </a:rPr>
                  <a:t>Атрибут</a:t>
                </a:r>
              </a:p>
              <a:p>
                <a:pPr algn="ctr" eaLnBrk="0" hangingPunct="0"/>
                <a:endParaRPr lang="uk-UA" b="1">
                  <a:latin typeface="Courier New" pitchFamily="49" charset="0"/>
                </a:endParaRPr>
              </a:p>
              <a:p>
                <a:pPr algn="ctr" eaLnBrk="0" hangingPunct="0"/>
                <a:endParaRPr lang="ru-RU" b="1">
                  <a:latin typeface="Courier New" pitchFamily="49" charset="0"/>
                </a:endParaRPr>
              </a:p>
            </p:txBody>
          </p:sp>
          <p:sp>
            <p:nvSpPr>
              <p:cNvPr id="6" name="AutoShape 12"/>
              <p:cNvSpPr>
                <a:spLocks/>
              </p:cNvSpPr>
              <p:nvPr/>
            </p:nvSpPr>
            <p:spPr bwMode="auto">
              <a:xfrm rot="5400000">
                <a:off x="4704556" y="30831"/>
                <a:ext cx="284163" cy="1666875"/>
              </a:xfrm>
              <a:prstGeom prst="leftBrace">
                <a:avLst>
                  <a:gd name="adj1" fmla="val 48883"/>
                  <a:gd name="adj2" fmla="val 50000"/>
                </a:avLst>
              </a:prstGeom>
              <a:noFill/>
              <a:ln w="9525">
                <a:solidFill>
                  <a:srgbClr val="3333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rot="10800000" vert="eaVert" wrap="none" anchor="ctr"/>
              <a:lstStyle/>
              <a:p>
                <a:pPr algn="ctr" eaLnBrk="0" hangingPunct="0"/>
                <a:r>
                  <a:rPr lang="uk-UA" b="1">
                    <a:latin typeface="Courier New" pitchFamily="49" charset="0"/>
                  </a:rPr>
                  <a:t>Атрибут</a:t>
                </a:r>
              </a:p>
              <a:p>
                <a:pPr algn="ctr" eaLnBrk="0" hangingPunct="0"/>
                <a:endParaRPr lang="uk-UA" b="1">
                  <a:latin typeface="Courier New" pitchFamily="49" charset="0"/>
                </a:endParaRPr>
              </a:p>
              <a:p>
                <a:pPr algn="ctr" eaLnBrk="0" hangingPunct="0"/>
                <a:endParaRPr lang="ru-RU" b="1">
                  <a:latin typeface="Arial Narrow" pitchFamily="34" charset="0"/>
                </a:endParaRPr>
              </a:p>
            </p:txBody>
          </p:sp>
          <p:sp>
            <p:nvSpPr>
              <p:cNvPr id="8" name="AutoShape 14"/>
              <p:cNvSpPr>
                <a:spLocks noChangeArrowheads="1"/>
              </p:cNvSpPr>
              <p:nvPr/>
            </p:nvSpPr>
            <p:spPr bwMode="auto">
              <a:xfrm rot="10800000">
                <a:off x="955675" y="2779587"/>
                <a:ext cx="2125663" cy="433388"/>
              </a:xfrm>
              <a:prstGeom prst="wedgeRectCallout">
                <a:avLst>
                  <a:gd name="adj1" fmla="val 12208"/>
                  <a:gd name="adj2" fmla="val 365014"/>
                </a:avLst>
              </a:prstGeom>
              <a:solidFill>
                <a:schemeClr val="bg1"/>
              </a:solidFill>
              <a:ln w="9525" algn="ctr">
                <a:solidFill>
                  <a:srgbClr val="33333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rot="10800000" anchor="ctr"/>
              <a:lstStyle/>
              <a:p>
                <a:pPr algn="ctr" eaLnBrk="0" hangingPunct="0"/>
                <a:r>
                  <a:rPr lang="uk-UA" b="1">
                    <a:latin typeface="Courier New" pitchFamily="49" charset="0"/>
                  </a:rPr>
                  <a:t>Имя атрибута</a:t>
                </a:r>
                <a:endParaRPr lang="ru-RU" b="1">
                  <a:latin typeface="Courier New" pitchFamily="49" charset="0"/>
                </a:endParaRPr>
              </a:p>
            </p:txBody>
          </p:sp>
          <p:sp>
            <p:nvSpPr>
              <p:cNvPr id="9" name="AutoShape 15"/>
              <p:cNvSpPr>
                <a:spLocks noChangeArrowheads="1"/>
              </p:cNvSpPr>
              <p:nvPr/>
            </p:nvSpPr>
            <p:spPr bwMode="auto">
              <a:xfrm rot="10800000">
                <a:off x="2825750" y="2004887"/>
                <a:ext cx="3052763" cy="433388"/>
              </a:xfrm>
              <a:prstGeom prst="wedgeRectCallout">
                <a:avLst>
                  <a:gd name="adj1" fmla="val 42819"/>
                  <a:gd name="adj2" fmla="val 182231"/>
                </a:avLst>
              </a:prstGeom>
              <a:solidFill>
                <a:schemeClr val="bg1"/>
              </a:solidFill>
              <a:ln w="9525" algn="ctr">
                <a:solidFill>
                  <a:srgbClr val="33333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rot="10800000" anchor="ctr"/>
              <a:lstStyle/>
              <a:p>
                <a:pPr algn="ctr" eaLnBrk="0" hangingPunct="0"/>
                <a:r>
                  <a:rPr lang="uk-UA" b="1">
                    <a:latin typeface="Courier New" pitchFamily="49" charset="0"/>
                  </a:rPr>
                  <a:t>Значение атрибута</a:t>
                </a:r>
                <a:endParaRPr lang="ru-RU" b="1">
                  <a:latin typeface="Courier New" pitchFamily="49" charset="0"/>
                </a:endParaRPr>
              </a:p>
            </p:txBody>
          </p:sp>
          <p:sp>
            <p:nvSpPr>
              <p:cNvPr id="10" name="AutoShape 16"/>
              <p:cNvSpPr>
                <a:spLocks/>
              </p:cNvSpPr>
              <p:nvPr/>
            </p:nvSpPr>
            <p:spPr bwMode="auto">
              <a:xfrm rot="5400000">
                <a:off x="6977857" y="-305719"/>
                <a:ext cx="284162" cy="2381250"/>
              </a:xfrm>
              <a:prstGeom prst="leftBrace">
                <a:avLst>
                  <a:gd name="adj1" fmla="val 69833"/>
                  <a:gd name="adj2" fmla="val 50000"/>
                </a:avLst>
              </a:prstGeom>
              <a:noFill/>
              <a:ln w="9525">
                <a:solidFill>
                  <a:srgbClr val="3333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rot="10800000" vert="eaVert" wrap="none" anchor="ctr"/>
              <a:lstStyle/>
              <a:p>
                <a:pPr algn="ctr" eaLnBrk="0" hangingPunct="0"/>
                <a:r>
                  <a:rPr lang="uk-UA" b="1">
                    <a:latin typeface="Courier New" pitchFamily="49" charset="0"/>
                  </a:rPr>
                  <a:t>Атрибут</a:t>
                </a:r>
              </a:p>
              <a:p>
                <a:pPr algn="ctr" eaLnBrk="0" hangingPunct="0"/>
                <a:endParaRPr lang="uk-UA" b="1">
                  <a:latin typeface="Courier New" pitchFamily="49" charset="0"/>
                </a:endParaRPr>
              </a:p>
              <a:p>
                <a:pPr algn="ctr" eaLnBrk="0" hangingPunct="0"/>
                <a:endParaRPr lang="ru-RU" b="1">
                  <a:latin typeface="Courier New" pitchFamily="49" charset="0"/>
                </a:endParaRPr>
              </a:p>
            </p:txBody>
          </p:sp>
        </p:grpSp>
      </p:grpSp>
      <p:sp>
        <p:nvSpPr>
          <p:cNvPr id="11" name="Заголовок 2"/>
          <p:cNvSpPr>
            <a:spLocks noGrp="1"/>
          </p:cNvSpPr>
          <p:nvPr>
            <p:ph type="title"/>
          </p:nvPr>
        </p:nvSpPr>
        <p:spPr>
          <a:xfrm>
            <a:off x="2915816" y="35332"/>
            <a:ext cx="3406775" cy="369332"/>
          </a:xfrm>
          <a:noFill/>
          <a:ln w="19050">
            <a:solidFill>
              <a:srgbClr val="0070C0"/>
            </a:solidFill>
          </a:ln>
        </p:spPr>
        <p:txBody>
          <a:bodyPr vert="horz" wrap="square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1800" dirty="0">
                <a:solidFill>
                  <a:srgbClr val="00206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Атрибуты тегов</a:t>
            </a:r>
          </a:p>
        </p:txBody>
      </p:sp>
      <p:cxnSp>
        <p:nvCxnSpPr>
          <p:cNvPr id="14" name="Прямая со стрелкой 13"/>
          <p:cNvCxnSpPr/>
          <p:nvPr/>
        </p:nvCxnSpPr>
        <p:spPr>
          <a:xfrm flipH="1">
            <a:off x="3923928" y="1966633"/>
            <a:ext cx="1152128" cy="11318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3350" y="489305"/>
            <a:ext cx="8903146" cy="14773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Атрибуты тега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это его компоненты, содержащие указания о том </a:t>
            </a:r>
          </a:p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как 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браузер должен отработать этот тег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b="1" i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Атрибуты </a:t>
            </a:r>
            <a:r>
              <a:rPr lang="ru-RU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могут находится только в открывающем </a:t>
            </a:r>
            <a:r>
              <a:rPr lang="ru-RU" b="1" i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теге</a:t>
            </a:r>
            <a:endParaRPr lang="en-US" b="1" i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b="1" i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Атрибуты </a:t>
            </a:r>
            <a:r>
              <a:rPr lang="ru-RU" b="1" i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отделяюся</a:t>
            </a:r>
            <a:r>
              <a:rPr lang="ru-RU" b="1" i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i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друг от друга </a:t>
            </a:r>
            <a:r>
              <a:rPr lang="ru-RU" b="1" i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пробелами</a:t>
            </a:r>
            <a:endParaRPr lang="ru-RU" b="1" i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63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411760" y="116632"/>
            <a:ext cx="4824536" cy="369332"/>
          </a:xfrm>
          <a:noFill/>
          <a:ln w="19050">
            <a:solidFill>
              <a:srgbClr val="0070C0"/>
            </a:solidFill>
          </a:ln>
        </p:spPr>
        <p:txBody>
          <a:bodyPr vert="horz" wrap="square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1800" dirty="0" smtClean="0">
                <a:solidFill>
                  <a:srgbClr val="00206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Примеры и</a:t>
            </a:r>
            <a:r>
              <a:rPr lang="uk-UA" sz="1800" dirty="0" err="1" smtClean="0">
                <a:solidFill>
                  <a:srgbClr val="00206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спользования</a:t>
            </a:r>
            <a:r>
              <a:rPr lang="uk-UA" sz="1800" dirty="0" smtClean="0">
                <a:solidFill>
                  <a:srgbClr val="00206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uk-UA" sz="1800" dirty="0" err="1" smtClean="0">
                <a:solidFill>
                  <a:srgbClr val="00206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атрибутов</a:t>
            </a:r>
            <a:endParaRPr lang="ru-RU" sz="1800" dirty="0">
              <a:solidFill>
                <a:srgbClr val="00206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56675" name="Rectangle 3"/>
          <p:cNvSpPr>
            <a:spLocks noChangeArrowheads="1"/>
          </p:cNvSpPr>
          <p:nvPr/>
        </p:nvSpPr>
        <p:spPr bwMode="auto">
          <a:xfrm>
            <a:off x="107504" y="620688"/>
            <a:ext cx="8856984" cy="4973638"/>
          </a:xfrm>
          <a:prstGeom prst="rect">
            <a:avLst/>
          </a:prstGeom>
          <a:solidFill>
            <a:srgbClr val="FFFF00">
              <a:alpha val="8000"/>
            </a:srgbClr>
          </a:solidFill>
          <a:ln>
            <a:noFill/>
          </a:ln>
          <a:effectLst/>
        </p:spPr>
        <p:txBody>
          <a:bodyPr lIns="0" tIns="0" rIns="0" bIns="0"/>
          <a:lstStyle/>
          <a:p>
            <a:pPr marL="228600" indent="-228600" eaLnBrk="0" hangingPunct="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ru-RU" sz="2400" b="1" dirty="0">
                <a:latin typeface="Courier New" pitchFamily="49" charset="0"/>
              </a:rPr>
              <a:t>&lt;</a:t>
            </a:r>
            <a:r>
              <a:rPr lang="en-US" sz="2400" b="1" dirty="0">
                <a:latin typeface="Courier New" pitchFamily="49" charset="0"/>
              </a:rPr>
              <a:t>h1</a:t>
            </a:r>
            <a:r>
              <a:rPr lang="ru-RU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</a:rPr>
              <a:t>align</a:t>
            </a:r>
            <a:r>
              <a:rPr lang="ru-RU" sz="2400" b="1" dirty="0">
                <a:latin typeface="Courier New" pitchFamily="49" charset="0"/>
              </a:rPr>
              <a:t>=</a:t>
            </a:r>
            <a:r>
              <a:rPr lang="en-US" sz="2400" b="1" dirty="0">
                <a:latin typeface="Courier New" pitchFamily="49" charset="0"/>
              </a:rPr>
              <a:t>"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center</a:t>
            </a:r>
            <a:r>
              <a:rPr lang="en-US" sz="2400" b="1" dirty="0">
                <a:latin typeface="Courier New" pitchFamily="49" charset="0"/>
              </a:rPr>
              <a:t>"</a:t>
            </a:r>
            <a:r>
              <a:rPr lang="ru-RU" sz="2400" b="1" dirty="0">
                <a:latin typeface="Courier New" pitchFamily="49" charset="0"/>
              </a:rPr>
              <a:t>&gt; </a:t>
            </a:r>
            <a:r>
              <a:rPr lang="ru-RU" b="1" dirty="0">
                <a:latin typeface="Courier New" pitchFamily="49" charset="0"/>
              </a:rPr>
              <a:t>Выровнять по центру</a:t>
            </a:r>
          </a:p>
          <a:p>
            <a:pPr marL="228600" indent="-228600" eaLnBrk="0" hangingPunct="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ru-RU" sz="2400" b="1" dirty="0">
                <a:latin typeface="Courier New" pitchFamily="49" charset="0"/>
              </a:rPr>
              <a:t>&lt;</a:t>
            </a:r>
            <a:r>
              <a:rPr lang="en-US" sz="2400" b="1" dirty="0">
                <a:latin typeface="Courier New" pitchFamily="49" charset="0"/>
              </a:rPr>
              <a:t>p</a:t>
            </a:r>
            <a:r>
              <a:rPr lang="ru-RU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</a:rPr>
              <a:t>align</a:t>
            </a:r>
            <a:r>
              <a:rPr lang="ru-RU" sz="2400" b="1" dirty="0">
                <a:latin typeface="Courier New" pitchFamily="49" charset="0"/>
              </a:rPr>
              <a:t>=</a:t>
            </a:r>
            <a:r>
              <a:rPr lang="en-US" sz="2400" b="1" dirty="0">
                <a:latin typeface="Courier New" pitchFamily="49" charset="0"/>
              </a:rPr>
              <a:t>"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right</a:t>
            </a:r>
            <a:r>
              <a:rPr lang="en-US" sz="2400" b="1" dirty="0">
                <a:latin typeface="Courier New" pitchFamily="49" charset="0"/>
              </a:rPr>
              <a:t>"</a:t>
            </a:r>
            <a:r>
              <a:rPr lang="ru-RU" sz="2400" b="1" dirty="0">
                <a:latin typeface="Courier New" pitchFamily="49" charset="0"/>
              </a:rPr>
              <a:t>&gt; </a:t>
            </a:r>
            <a:r>
              <a:rPr lang="ru-RU" b="1" dirty="0">
                <a:latin typeface="Courier New" pitchFamily="49" charset="0"/>
              </a:rPr>
              <a:t>Выровнять по правому краю</a:t>
            </a:r>
            <a:endParaRPr lang="ru-RU" sz="2400" b="1" dirty="0">
              <a:latin typeface="Courier New" pitchFamily="49" charset="0"/>
            </a:endParaRPr>
          </a:p>
          <a:p>
            <a:pPr marL="228600" indent="-228600" eaLnBrk="0" hangingPunct="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ru-RU" sz="2400" b="1" dirty="0">
                <a:latin typeface="Courier New" pitchFamily="49" charset="0"/>
              </a:rPr>
              <a:t>&lt;</a:t>
            </a:r>
            <a:r>
              <a:rPr lang="en-US" sz="2400" b="1" dirty="0">
                <a:latin typeface="Courier New" pitchFamily="49" charset="0"/>
              </a:rPr>
              <a:t>p</a:t>
            </a:r>
            <a:r>
              <a:rPr lang="ru-RU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</a:rPr>
              <a:t>align</a:t>
            </a:r>
            <a:r>
              <a:rPr lang="ru-RU" sz="2400" b="1" dirty="0">
                <a:latin typeface="Courier New" pitchFamily="49" charset="0"/>
              </a:rPr>
              <a:t>=</a:t>
            </a:r>
            <a:r>
              <a:rPr lang="en-US" sz="2400" b="1" dirty="0">
                <a:latin typeface="Courier New" pitchFamily="49" charset="0"/>
              </a:rPr>
              <a:t>"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justify</a:t>
            </a:r>
            <a:r>
              <a:rPr lang="en-US" sz="2400" b="1" dirty="0">
                <a:latin typeface="Courier New" pitchFamily="49" charset="0"/>
              </a:rPr>
              <a:t>"</a:t>
            </a:r>
            <a:r>
              <a:rPr lang="ru-RU" sz="2400" b="1" dirty="0">
                <a:latin typeface="Courier New" pitchFamily="49" charset="0"/>
              </a:rPr>
              <a:t>&gt; </a:t>
            </a:r>
            <a:r>
              <a:rPr lang="ru-RU" b="1" dirty="0">
                <a:latin typeface="Courier New" pitchFamily="49" charset="0"/>
              </a:rPr>
              <a:t>Выровнять по ширине</a:t>
            </a:r>
            <a:endParaRPr lang="en-US" sz="2400" b="1" dirty="0">
              <a:latin typeface="Courier New" pitchFamily="49" charset="0"/>
            </a:endParaRPr>
          </a:p>
          <a:p>
            <a:pPr marL="228600" indent="-228600" eaLnBrk="0" hangingPunct="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ru-RU" sz="2400" b="1" dirty="0">
                <a:latin typeface="Courier New" pitchFamily="49" charset="0"/>
              </a:rPr>
              <a:t>&lt;</a:t>
            </a:r>
            <a:r>
              <a:rPr lang="en-US" sz="2400" b="1" dirty="0">
                <a:latin typeface="Courier New" pitchFamily="49" charset="0"/>
              </a:rPr>
              <a:t>h2</a:t>
            </a:r>
            <a:r>
              <a:rPr lang="ru-RU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</a:rPr>
              <a:t>align</a:t>
            </a:r>
            <a:r>
              <a:rPr lang="ru-RU" sz="2400" b="1" dirty="0">
                <a:latin typeface="Courier New" pitchFamily="49" charset="0"/>
              </a:rPr>
              <a:t>=</a:t>
            </a:r>
            <a:r>
              <a:rPr lang="en-US" sz="2400" b="1" dirty="0">
                <a:latin typeface="Courier New" pitchFamily="49" charset="0"/>
              </a:rPr>
              <a:t>"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left</a:t>
            </a:r>
            <a:r>
              <a:rPr lang="en-US" sz="2400" b="1" dirty="0">
                <a:latin typeface="Courier New" pitchFamily="49" charset="0"/>
              </a:rPr>
              <a:t>"</a:t>
            </a:r>
            <a:r>
              <a:rPr lang="ru-RU" sz="2400" b="1" dirty="0">
                <a:latin typeface="Courier New" pitchFamily="49" charset="0"/>
              </a:rPr>
              <a:t>&gt; </a:t>
            </a:r>
            <a:r>
              <a:rPr lang="ru-RU" b="1" dirty="0">
                <a:latin typeface="Courier New" pitchFamily="49" charset="0"/>
              </a:rPr>
              <a:t>Выровнять по левому краю</a:t>
            </a:r>
            <a:endParaRPr lang="en-US" sz="2400" b="1" dirty="0">
              <a:latin typeface="Courier New" pitchFamily="49" charset="0"/>
            </a:endParaRPr>
          </a:p>
          <a:p>
            <a:pPr marL="228600" indent="-228600" eaLnBrk="0" hangingPunct="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endParaRPr lang="en-US" sz="2400" b="1" dirty="0">
              <a:latin typeface="Courier New" pitchFamily="49" charset="0"/>
            </a:endParaRPr>
          </a:p>
          <a:p>
            <a:pPr marL="228600" indent="-228600" eaLnBrk="0" hangingPunct="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ru-RU" sz="2400" b="1" dirty="0">
                <a:latin typeface="Courier New" pitchFamily="49" charset="0"/>
              </a:rPr>
              <a:t>&lt;</a:t>
            </a:r>
            <a:r>
              <a:rPr lang="en-US" sz="2400" b="1" dirty="0" err="1">
                <a:latin typeface="Courier New" pitchFamily="49" charset="0"/>
              </a:rPr>
              <a:t>hr</a:t>
            </a:r>
            <a:r>
              <a:rPr lang="ru-RU" sz="2400" b="1" dirty="0">
                <a:latin typeface="Courier New" pitchFamily="49" charset="0"/>
              </a:rPr>
              <a:t> </a:t>
            </a:r>
            <a:r>
              <a:rPr lang="ru-RU" sz="2400" b="1" dirty="0" err="1">
                <a:solidFill>
                  <a:srgbClr val="0000FF"/>
                </a:solidFill>
                <a:latin typeface="Courier New" pitchFamily="49" charset="0"/>
              </a:rPr>
              <a:t>size</a:t>
            </a:r>
            <a:r>
              <a:rPr lang="ru-RU" sz="2400" b="1" dirty="0">
                <a:latin typeface="Courier New" pitchFamily="49" charset="0"/>
              </a:rPr>
              <a:t>=</a:t>
            </a:r>
            <a:r>
              <a:rPr lang="en-US" sz="2400" b="1" dirty="0">
                <a:latin typeface="Courier New" pitchFamily="49" charset="0"/>
              </a:rPr>
              <a:t>"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3</a:t>
            </a:r>
            <a:r>
              <a:rPr lang="en-US" sz="2400" b="1" dirty="0">
                <a:latin typeface="Courier New" pitchFamily="49" charset="0"/>
              </a:rPr>
              <a:t>"</a:t>
            </a:r>
            <a:r>
              <a:rPr lang="ru-RU" sz="2400" b="1" dirty="0">
                <a:latin typeface="Courier New" pitchFamily="49" charset="0"/>
              </a:rPr>
              <a:t>&gt; </a:t>
            </a:r>
            <a:r>
              <a:rPr lang="ru-RU" b="1" dirty="0">
                <a:latin typeface="Courier New" pitchFamily="49" charset="0"/>
              </a:rPr>
              <a:t>Толщина разделительной линии</a:t>
            </a:r>
          </a:p>
          <a:p>
            <a:pPr marL="228600" indent="-228600" eaLnBrk="0" hangingPunct="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ru-RU" sz="2400" b="1" dirty="0">
                <a:latin typeface="Courier New" pitchFamily="49" charset="0"/>
              </a:rPr>
              <a:t>&lt;</a:t>
            </a:r>
            <a:r>
              <a:rPr lang="en-US" sz="2400" b="1" dirty="0" err="1">
                <a:latin typeface="Courier New" pitchFamily="49" charset="0"/>
              </a:rPr>
              <a:t>hr</a:t>
            </a:r>
            <a:r>
              <a:rPr lang="ru-RU" sz="2400" b="1" dirty="0">
                <a:latin typeface="Courier New" pitchFamily="49" charset="0"/>
              </a:rPr>
              <a:t> </a:t>
            </a:r>
            <a:r>
              <a:rPr lang="ru-RU" sz="2400" b="1" dirty="0" err="1">
                <a:solidFill>
                  <a:srgbClr val="0000FF"/>
                </a:solidFill>
                <a:latin typeface="Courier New" pitchFamily="49" charset="0"/>
              </a:rPr>
              <a:t>noshade</a:t>
            </a:r>
            <a:r>
              <a:rPr lang="ru-RU" sz="2400" b="1" dirty="0">
                <a:latin typeface="Courier New" pitchFamily="49" charset="0"/>
              </a:rPr>
              <a:t>&gt; </a:t>
            </a:r>
            <a:r>
              <a:rPr lang="ru-RU" b="1" dirty="0">
                <a:latin typeface="Courier New" pitchFamily="49" charset="0"/>
              </a:rPr>
              <a:t>Разделительная линия без тени</a:t>
            </a:r>
          </a:p>
          <a:p>
            <a:pPr marL="228600" indent="-228600" eaLnBrk="0" hangingPunct="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ru-RU" sz="2400" b="1" dirty="0">
                <a:latin typeface="Courier New" pitchFamily="49" charset="0"/>
              </a:rPr>
              <a:t>&lt;</a:t>
            </a:r>
            <a:r>
              <a:rPr lang="en-US" sz="2400" b="1" dirty="0" err="1">
                <a:latin typeface="Courier New" pitchFamily="49" charset="0"/>
              </a:rPr>
              <a:t>hr</a:t>
            </a:r>
            <a:r>
              <a:rPr lang="ru-RU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</a:rPr>
              <a:t>align</a:t>
            </a:r>
            <a:r>
              <a:rPr lang="ru-RU" sz="2400" b="1" dirty="0">
                <a:latin typeface="Courier New" pitchFamily="49" charset="0"/>
              </a:rPr>
              <a:t>=</a:t>
            </a:r>
            <a:r>
              <a:rPr lang="en-US" sz="2400" b="1" dirty="0">
                <a:latin typeface="Courier New" pitchFamily="49" charset="0"/>
              </a:rPr>
              <a:t>"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right</a:t>
            </a:r>
            <a:r>
              <a:rPr lang="en-US" sz="2400" b="1" dirty="0">
                <a:latin typeface="Courier New" pitchFamily="49" charset="0"/>
              </a:rPr>
              <a:t>"</a:t>
            </a:r>
            <a:r>
              <a:rPr lang="ru-RU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</a:rPr>
              <a:t>width</a:t>
            </a:r>
            <a:r>
              <a:rPr lang="ru-RU" sz="2400" b="1" dirty="0">
                <a:latin typeface="Courier New" pitchFamily="49" charset="0"/>
              </a:rPr>
              <a:t>=</a:t>
            </a:r>
            <a:r>
              <a:rPr lang="en-US" sz="2400" b="1" dirty="0">
                <a:latin typeface="Courier New" pitchFamily="49" charset="0"/>
              </a:rPr>
              <a:t>"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450</a:t>
            </a:r>
            <a:r>
              <a:rPr lang="en-US" sz="2400" b="1" dirty="0">
                <a:latin typeface="Courier New" pitchFamily="49" charset="0"/>
              </a:rPr>
              <a:t>"</a:t>
            </a:r>
            <a:r>
              <a:rPr lang="ru-RU" sz="2400" b="1" dirty="0">
                <a:latin typeface="Courier New" pitchFamily="49" charset="0"/>
              </a:rPr>
              <a:t>&gt; </a:t>
            </a:r>
            <a:r>
              <a:rPr lang="ru-RU" b="1" dirty="0">
                <a:latin typeface="Courier New" pitchFamily="49" charset="0"/>
              </a:rPr>
              <a:t>Ширина в пикселях</a:t>
            </a:r>
            <a:endParaRPr lang="en-US" b="1" dirty="0">
              <a:latin typeface="Courier New" pitchFamily="49" charset="0"/>
            </a:endParaRPr>
          </a:p>
          <a:p>
            <a:pPr marL="228600" indent="-228600" eaLnBrk="0" hangingPunct="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ru-RU" sz="2400" b="1" dirty="0">
                <a:latin typeface="Courier New" pitchFamily="49" charset="0"/>
              </a:rPr>
              <a:t>&lt;</a:t>
            </a:r>
            <a:r>
              <a:rPr lang="en-US" sz="2400" b="1" dirty="0" err="1">
                <a:latin typeface="Courier New" pitchFamily="49" charset="0"/>
              </a:rPr>
              <a:t>hr</a:t>
            </a:r>
            <a:r>
              <a:rPr lang="ru-RU" sz="2400" b="1" dirty="0">
                <a:latin typeface="Courier New" pitchFamily="49" charset="0"/>
              </a:rPr>
              <a:t> </a:t>
            </a:r>
            <a:r>
              <a:rPr lang="ru-RU" sz="2400" b="1" dirty="0" err="1">
                <a:solidFill>
                  <a:srgbClr val="0000FF"/>
                </a:solidFill>
                <a:latin typeface="Courier New" pitchFamily="49" charset="0"/>
              </a:rPr>
              <a:t>size</a:t>
            </a:r>
            <a:r>
              <a:rPr lang="ru-RU" sz="2400" b="1" dirty="0">
                <a:latin typeface="Courier New" pitchFamily="49" charset="0"/>
              </a:rPr>
              <a:t>=</a:t>
            </a:r>
            <a:r>
              <a:rPr lang="en-US" sz="2400" b="1" dirty="0">
                <a:latin typeface="Courier New" pitchFamily="49" charset="0"/>
              </a:rPr>
              <a:t>"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3</a:t>
            </a:r>
            <a:r>
              <a:rPr lang="en-US" sz="2400" b="1" dirty="0">
                <a:latin typeface="Courier New" pitchFamily="49" charset="0"/>
              </a:rPr>
              <a:t>"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</a:rPr>
              <a:t>width</a:t>
            </a:r>
            <a:r>
              <a:rPr lang="ru-RU" sz="2400" b="1" dirty="0">
                <a:latin typeface="Courier New" pitchFamily="49" charset="0"/>
              </a:rPr>
              <a:t>=</a:t>
            </a:r>
            <a:r>
              <a:rPr lang="en-US" sz="2400" b="1" dirty="0">
                <a:latin typeface="Courier New" pitchFamily="49" charset="0"/>
              </a:rPr>
              <a:t>"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50%</a:t>
            </a:r>
            <a:r>
              <a:rPr lang="en-US" sz="2400" b="1" dirty="0">
                <a:latin typeface="Courier New" pitchFamily="49" charset="0"/>
              </a:rPr>
              <a:t>"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</a:rPr>
              <a:t>align</a:t>
            </a:r>
            <a:r>
              <a:rPr lang="ru-RU" sz="2400" b="1" dirty="0">
                <a:latin typeface="Courier New" pitchFamily="49" charset="0"/>
              </a:rPr>
              <a:t>=</a:t>
            </a:r>
            <a:r>
              <a:rPr lang="en-US" sz="2400" b="1" dirty="0">
                <a:latin typeface="Courier New" pitchFamily="49" charset="0"/>
              </a:rPr>
              <a:t>"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center</a:t>
            </a:r>
            <a:r>
              <a:rPr lang="en-US" sz="2400" b="1" dirty="0">
                <a:latin typeface="Courier New" pitchFamily="49" charset="0"/>
              </a:rPr>
              <a:t>"</a:t>
            </a:r>
            <a:r>
              <a:rPr lang="ru-RU" sz="2400" b="1" dirty="0">
                <a:latin typeface="Courier New" pitchFamily="49" charset="0"/>
              </a:rPr>
              <a:t>&gt;</a:t>
            </a:r>
            <a:endParaRPr lang="en-US" sz="2400" b="1" dirty="0">
              <a:latin typeface="Courier New" pitchFamily="49" charset="0"/>
            </a:endParaRPr>
          </a:p>
          <a:p>
            <a:pPr marL="228600" indent="-228600" eaLnBrk="0" hangingPunct="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endParaRPr lang="en-US" sz="24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25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44624"/>
            <a:ext cx="5904656" cy="369332"/>
          </a:xfrm>
          <a:noFill/>
          <a:ln w="19050">
            <a:solidFill>
              <a:srgbClr val="0070C0"/>
            </a:solidFill>
          </a:ln>
        </p:spPr>
        <p:txBody>
          <a:bodyPr vert="horz" wrap="square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uk-UA" sz="1800" dirty="0" err="1">
                <a:solidFill>
                  <a:srgbClr val="00206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Непосредственное</a:t>
            </a:r>
            <a:r>
              <a:rPr lang="uk-UA" sz="1800" dirty="0">
                <a:solidFill>
                  <a:srgbClr val="00206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uk-UA" sz="1800" dirty="0" err="1">
                <a:solidFill>
                  <a:srgbClr val="00206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форматирование</a:t>
            </a:r>
            <a:r>
              <a:rPr lang="uk-UA" sz="1800" dirty="0">
                <a:solidFill>
                  <a:srgbClr val="00206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uk-UA" sz="1800" dirty="0" err="1">
                <a:solidFill>
                  <a:srgbClr val="00206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текста</a:t>
            </a:r>
            <a:r>
              <a:rPr lang="ru-RU" sz="1800" dirty="0">
                <a:solidFill>
                  <a:srgbClr val="00206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62819" name="Rectangle 3"/>
          <p:cNvSpPr>
            <a:spLocks noChangeArrowheads="1"/>
          </p:cNvSpPr>
          <p:nvPr/>
        </p:nvSpPr>
        <p:spPr bwMode="auto">
          <a:xfrm>
            <a:off x="179512" y="703039"/>
            <a:ext cx="5400600" cy="28699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228600" indent="-228600" eaLnBrk="0" hangingPunct="0"/>
            <a:r>
              <a:rPr lang="ru-RU" sz="2000" b="1" dirty="0">
                <a:solidFill>
                  <a:srgbClr val="0000FF"/>
                </a:solidFill>
                <a:latin typeface="Courier New" pitchFamily="49" charset="0"/>
              </a:rPr>
              <a:t>&lt;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</a:rPr>
              <a:t>i</a:t>
            </a:r>
            <a:r>
              <a:rPr lang="ru-RU" sz="2000" b="1" dirty="0">
                <a:solidFill>
                  <a:srgbClr val="0000FF"/>
                </a:solidFill>
                <a:latin typeface="Courier New" pitchFamily="49" charset="0"/>
              </a:rPr>
              <a:t>&gt;</a:t>
            </a:r>
            <a:r>
              <a:rPr lang="en-US" sz="2000" b="1" dirty="0">
                <a:latin typeface="Courier New" pitchFamily="49" charset="0"/>
              </a:rPr>
              <a:t> - </a:t>
            </a:r>
            <a:r>
              <a:rPr lang="uk-UA" sz="2000" b="1" dirty="0">
                <a:latin typeface="Courier New" pitchFamily="49" charset="0"/>
              </a:rPr>
              <a:t>курсив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&lt;/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</a:rPr>
              <a:t>i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&gt;</a:t>
            </a:r>
            <a:endParaRPr lang="ru-RU" sz="2000" b="1" dirty="0">
              <a:solidFill>
                <a:srgbClr val="0000FF"/>
              </a:solidFill>
              <a:latin typeface="Courier New" pitchFamily="49" charset="0"/>
            </a:endParaRPr>
          </a:p>
          <a:p>
            <a:pPr marL="228600" indent="-228600" eaLnBrk="0" hangingPunct="0"/>
            <a:r>
              <a:rPr lang="ru-RU" sz="2000" b="1" dirty="0">
                <a:solidFill>
                  <a:srgbClr val="0000FF"/>
                </a:solidFill>
                <a:latin typeface="Courier New" pitchFamily="49" charset="0"/>
              </a:rPr>
              <a:t>&lt;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b</a:t>
            </a:r>
            <a:r>
              <a:rPr lang="ru-RU" sz="2000" b="1" dirty="0">
                <a:solidFill>
                  <a:srgbClr val="0000FF"/>
                </a:solidFill>
                <a:latin typeface="Courier New" pitchFamily="49" charset="0"/>
              </a:rPr>
              <a:t>&gt;</a:t>
            </a:r>
            <a:r>
              <a:rPr lang="ru-RU" sz="2000" b="1" dirty="0">
                <a:latin typeface="Courier New" pitchFamily="49" charset="0"/>
              </a:rPr>
              <a:t> - полужирный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&lt;/b&gt;</a:t>
            </a:r>
            <a:endParaRPr lang="ru-RU" sz="2000" b="1" dirty="0">
              <a:solidFill>
                <a:srgbClr val="0070C0"/>
              </a:solidFill>
              <a:latin typeface="Courier New" pitchFamily="49" charset="0"/>
            </a:endParaRPr>
          </a:p>
          <a:p>
            <a:pPr marL="228600" indent="-228600" eaLnBrk="0" hangingPunct="0"/>
            <a:r>
              <a:rPr lang="ru-RU" sz="2000" b="1" dirty="0">
                <a:solidFill>
                  <a:srgbClr val="0000FF"/>
                </a:solidFill>
                <a:latin typeface="Courier New" pitchFamily="49" charset="0"/>
              </a:rPr>
              <a:t>&lt;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u</a:t>
            </a:r>
            <a:r>
              <a:rPr lang="ru-RU" sz="2000" b="1" dirty="0">
                <a:solidFill>
                  <a:srgbClr val="0000FF"/>
                </a:solidFill>
                <a:latin typeface="Courier New" pitchFamily="49" charset="0"/>
              </a:rPr>
              <a:t>&gt;</a:t>
            </a:r>
            <a:r>
              <a:rPr lang="ru-RU" sz="2000" b="1" dirty="0">
                <a:latin typeface="Courier New" pitchFamily="49" charset="0"/>
              </a:rPr>
              <a:t> - подчеркнутый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&lt;/u&gt;</a:t>
            </a:r>
            <a:endParaRPr lang="ru-RU" sz="2000" b="1" dirty="0">
              <a:solidFill>
                <a:srgbClr val="0070C0"/>
              </a:solidFill>
              <a:latin typeface="Courier New" pitchFamily="49" charset="0"/>
            </a:endParaRPr>
          </a:p>
          <a:p>
            <a:pPr marL="228600" indent="-228600" eaLnBrk="0" hangingPunct="0"/>
            <a:r>
              <a:rPr lang="ru-RU" sz="2000" b="1" dirty="0">
                <a:solidFill>
                  <a:srgbClr val="0000FF"/>
                </a:solidFill>
                <a:latin typeface="Courier New" pitchFamily="49" charset="0"/>
              </a:rPr>
              <a:t>&lt;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strike</a:t>
            </a:r>
            <a:r>
              <a:rPr lang="ru-RU" sz="2000" b="1" dirty="0">
                <a:solidFill>
                  <a:srgbClr val="0000FF"/>
                </a:solidFill>
                <a:latin typeface="Courier New" pitchFamily="49" charset="0"/>
              </a:rPr>
              <a:t>&gt;</a:t>
            </a:r>
            <a:r>
              <a:rPr lang="ru-RU" sz="2000" b="1" dirty="0">
                <a:latin typeface="Courier New" pitchFamily="49" charset="0"/>
              </a:rPr>
              <a:t> - перечеркнутый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&lt;/strike&gt;</a:t>
            </a:r>
            <a:endParaRPr lang="ru-RU" sz="2000" b="1" dirty="0">
              <a:solidFill>
                <a:srgbClr val="0070C0"/>
              </a:solidFill>
              <a:latin typeface="Courier New" pitchFamily="49" charset="0"/>
            </a:endParaRPr>
          </a:p>
          <a:p>
            <a:pPr marL="228600" indent="-228600" eaLnBrk="0" hangingPunct="0"/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&lt;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</a:rPr>
              <a:t>tt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&gt;</a:t>
            </a:r>
            <a:r>
              <a:rPr lang="uk-UA" sz="2000" b="1" dirty="0">
                <a:latin typeface="Courier New" pitchFamily="49" charset="0"/>
              </a:rPr>
              <a:t> - </a:t>
            </a:r>
            <a:r>
              <a:rPr lang="uk-UA" sz="2000" b="1" dirty="0" err="1">
                <a:latin typeface="Courier New" pitchFamily="49" charset="0"/>
              </a:rPr>
              <a:t>моноширинный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&lt;/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</a:rPr>
              <a:t>tt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&gt;</a:t>
            </a:r>
          </a:p>
          <a:p>
            <a:pPr marL="228600" indent="-228600" eaLnBrk="0" hangingPunct="0"/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&lt;big&gt;</a:t>
            </a:r>
            <a:r>
              <a:rPr lang="uk-UA" sz="2000" b="1" dirty="0">
                <a:latin typeface="Courier New" pitchFamily="49" charset="0"/>
              </a:rPr>
              <a:t> - </a:t>
            </a:r>
            <a:r>
              <a:rPr lang="uk-UA" sz="2000" b="1" dirty="0" err="1">
                <a:latin typeface="Courier New" pitchFamily="49" charset="0"/>
              </a:rPr>
              <a:t>увеличить</a:t>
            </a:r>
            <a:r>
              <a:rPr lang="uk-UA" sz="2000" b="1" dirty="0">
                <a:latin typeface="Courier New" pitchFamily="49" charset="0"/>
              </a:rPr>
              <a:t> шрифт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&lt;/big&gt;</a:t>
            </a:r>
          </a:p>
          <a:p>
            <a:pPr marL="228600" indent="-228600" eaLnBrk="0" hangingPunct="0"/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&lt;small&gt;</a:t>
            </a:r>
            <a:r>
              <a:rPr lang="uk-UA" sz="2000" b="1" dirty="0">
                <a:latin typeface="Courier New" pitchFamily="49" charset="0"/>
              </a:rPr>
              <a:t> - </a:t>
            </a:r>
            <a:r>
              <a:rPr lang="uk-UA" sz="2000" b="1" dirty="0" err="1">
                <a:latin typeface="Courier New" pitchFamily="49" charset="0"/>
              </a:rPr>
              <a:t>уменьшить</a:t>
            </a:r>
            <a:r>
              <a:rPr lang="uk-UA" sz="2000" b="1" dirty="0">
                <a:latin typeface="Courier New" pitchFamily="49" charset="0"/>
              </a:rPr>
              <a:t> шрифт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&lt;/small&gt;</a:t>
            </a:r>
          </a:p>
          <a:p>
            <a:pPr marL="228600" indent="-228600" eaLnBrk="0" hangingPunct="0"/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&lt;sup&gt;</a:t>
            </a:r>
            <a:r>
              <a:rPr lang="uk-UA" sz="2000" b="1" dirty="0">
                <a:latin typeface="Courier New" pitchFamily="49" charset="0"/>
              </a:rPr>
              <a:t> - </a:t>
            </a:r>
            <a:r>
              <a:rPr lang="uk-UA" sz="2000" b="1" dirty="0" err="1">
                <a:latin typeface="Courier New" pitchFamily="49" charset="0"/>
              </a:rPr>
              <a:t>надиндекс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&lt;/sup&gt;</a:t>
            </a:r>
          </a:p>
          <a:p>
            <a:pPr marL="228600" indent="-228600" eaLnBrk="0" hangingPunct="0"/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&lt;sub&gt;</a:t>
            </a:r>
            <a:r>
              <a:rPr lang="uk-UA" sz="2000" b="1" dirty="0">
                <a:latin typeface="Courier New" pitchFamily="49" charset="0"/>
              </a:rPr>
              <a:t> - </a:t>
            </a:r>
            <a:r>
              <a:rPr lang="uk-UA" sz="2000" b="1" dirty="0" err="1">
                <a:latin typeface="Courier New" pitchFamily="49" charset="0"/>
              </a:rPr>
              <a:t>подиндекс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&lt;/sub&gt;</a:t>
            </a:r>
          </a:p>
        </p:txBody>
      </p:sp>
      <p:pic>
        <p:nvPicPr>
          <p:cNvPr id="162821" name="Picture 5" descr="form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985789"/>
            <a:ext cx="4297991" cy="275558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127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67744" y="129048"/>
            <a:ext cx="4392489" cy="369332"/>
          </a:xfrm>
          <a:noFill/>
          <a:ln w="19050">
            <a:solidFill>
              <a:srgbClr val="0070C0"/>
            </a:solidFill>
          </a:ln>
        </p:spPr>
        <p:txBody>
          <a:bodyPr vert="horz" wrap="square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1800">
                <a:solidFill>
                  <a:srgbClr val="00206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Логическое форматирование</a:t>
            </a:r>
          </a:p>
        </p:txBody>
      </p:sp>
      <p:sp>
        <p:nvSpPr>
          <p:cNvPr id="164867" name="Rectangle 3"/>
          <p:cNvSpPr>
            <a:spLocks noChangeArrowheads="1"/>
          </p:cNvSpPr>
          <p:nvPr/>
        </p:nvSpPr>
        <p:spPr bwMode="auto">
          <a:xfrm>
            <a:off x="179512" y="631726"/>
            <a:ext cx="8474075" cy="53895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228600" indent="-228600" eaLnBrk="0" hangingPunct="0"/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&lt;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</a:rPr>
              <a:t>em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&gt;</a:t>
            </a:r>
            <a:r>
              <a:rPr lang="en-US" b="1" dirty="0">
                <a:latin typeface="Courier New" pitchFamily="49" charset="0"/>
              </a:rPr>
              <a:t> - </a:t>
            </a:r>
            <a:r>
              <a:rPr lang="uk-UA" b="1" dirty="0" err="1">
                <a:latin typeface="Courier New" pitchFamily="49" charset="0"/>
              </a:rPr>
              <a:t>выделение</a:t>
            </a:r>
            <a:r>
              <a:rPr lang="uk-UA" b="1" dirty="0">
                <a:latin typeface="Courier New" pitchFamily="49" charset="0"/>
              </a:rPr>
              <a:t> </a:t>
            </a:r>
            <a:r>
              <a:rPr lang="uk-UA" b="1" dirty="0" err="1">
                <a:latin typeface="Courier New" pitchFamily="49" charset="0"/>
              </a:rPr>
              <a:t>важных</a:t>
            </a:r>
            <a:r>
              <a:rPr lang="uk-UA" b="1" dirty="0">
                <a:latin typeface="Courier New" pitchFamily="49" charset="0"/>
              </a:rPr>
              <a:t> </a:t>
            </a:r>
            <a:r>
              <a:rPr lang="uk-UA" b="1" dirty="0" err="1">
                <a:latin typeface="Courier New" pitchFamily="49" charset="0"/>
              </a:rPr>
              <a:t>фрагментов</a:t>
            </a:r>
            <a:r>
              <a:rPr lang="uk-UA" b="1" dirty="0">
                <a:latin typeface="Courier New" pitchFamily="49" charset="0"/>
              </a:rPr>
              <a:t> </a:t>
            </a:r>
            <a:r>
              <a:rPr lang="uk-UA" b="1" u="sng" dirty="0">
                <a:latin typeface="Courier New" pitchFamily="49" charset="0"/>
              </a:rPr>
              <a:t>курсивом</a:t>
            </a:r>
            <a:endParaRPr lang="en-US" b="1" u="sng" dirty="0">
              <a:latin typeface="Courier New" pitchFamily="49" charset="0"/>
            </a:endParaRPr>
          </a:p>
          <a:p>
            <a:pPr marL="228600" indent="-228600" eaLnBrk="0" hangingPunct="0"/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&lt;strong&gt;</a:t>
            </a:r>
            <a:r>
              <a:rPr lang="uk-UA" b="1" dirty="0">
                <a:latin typeface="Courier New" pitchFamily="49" charset="0"/>
              </a:rPr>
              <a:t> - </a:t>
            </a:r>
            <a:r>
              <a:rPr lang="uk-UA" b="1" dirty="0" err="1">
                <a:latin typeface="Courier New" pitchFamily="49" charset="0"/>
              </a:rPr>
              <a:t>выделение</a:t>
            </a:r>
            <a:r>
              <a:rPr lang="uk-UA" b="1" dirty="0">
                <a:latin typeface="Courier New" pitchFamily="49" charset="0"/>
              </a:rPr>
              <a:t> особо </a:t>
            </a:r>
            <a:r>
              <a:rPr lang="uk-UA" b="1" dirty="0" err="1">
                <a:latin typeface="Courier New" pitchFamily="49" charset="0"/>
              </a:rPr>
              <a:t>важных</a:t>
            </a:r>
            <a:r>
              <a:rPr lang="uk-UA" b="1" dirty="0">
                <a:latin typeface="Courier New" pitchFamily="49" charset="0"/>
              </a:rPr>
              <a:t> </a:t>
            </a:r>
            <a:r>
              <a:rPr lang="uk-UA" b="1" dirty="0" err="1">
                <a:latin typeface="Courier New" pitchFamily="49" charset="0"/>
              </a:rPr>
              <a:t>фрагментов</a:t>
            </a:r>
            <a:r>
              <a:rPr lang="uk-UA" b="1" dirty="0">
                <a:latin typeface="Courier New" pitchFamily="49" charset="0"/>
              </a:rPr>
              <a:t> </a:t>
            </a:r>
            <a:r>
              <a:rPr lang="uk-UA" b="1" u="sng" dirty="0" err="1">
                <a:latin typeface="Courier New" pitchFamily="49" charset="0"/>
              </a:rPr>
              <a:t>полужирным</a:t>
            </a:r>
            <a:endParaRPr lang="en-US" b="1" u="sng" dirty="0">
              <a:latin typeface="Courier New" pitchFamily="49" charset="0"/>
            </a:endParaRPr>
          </a:p>
          <a:p>
            <a:pPr marL="228600" indent="-228600" eaLnBrk="0" hangingPunct="0"/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&lt;ins&gt;</a:t>
            </a:r>
            <a:r>
              <a:rPr lang="uk-UA" b="1" dirty="0">
                <a:latin typeface="Courier New" pitchFamily="49" charset="0"/>
              </a:rPr>
              <a:t> - </a:t>
            </a:r>
            <a:r>
              <a:rPr lang="ru-RU" b="1" dirty="0">
                <a:latin typeface="Courier New" pitchFamily="49" charset="0"/>
              </a:rPr>
              <a:t>выделение фрагмента </a:t>
            </a:r>
            <a:r>
              <a:rPr lang="ru-RU" b="1" u="sng" dirty="0">
                <a:latin typeface="Courier New" pitchFamily="49" charset="0"/>
              </a:rPr>
              <a:t>подчеркиванием</a:t>
            </a:r>
            <a:r>
              <a:rPr lang="ru-RU" b="1" dirty="0">
                <a:latin typeface="Courier New" pitchFamily="49" charset="0"/>
              </a:rPr>
              <a:t>, когда требуется показать явно, что текст был вставлен после опубликования документа. </a:t>
            </a:r>
            <a:endParaRPr lang="en-US" b="1" dirty="0">
              <a:latin typeface="Courier New" pitchFamily="49" charset="0"/>
            </a:endParaRPr>
          </a:p>
          <a:p>
            <a:pPr marL="228600" indent="-228600" eaLnBrk="0" hangingPunct="0"/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&lt;del&gt;</a:t>
            </a:r>
            <a:r>
              <a:rPr lang="uk-UA" b="1" dirty="0">
                <a:latin typeface="Courier New" pitchFamily="49" charset="0"/>
              </a:rPr>
              <a:t> - </a:t>
            </a:r>
            <a:r>
              <a:rPr lang="ru-RU" b="1" dirty="0">
                <a:latin typeface="Courier New" pitchFamily="49" charset="0"/>
              </a:rPr>
              <a:t>выделение фрагмента </a:t>
            </a:r>
            <a:r>
              <a:rPr lang="ru-RU" b="1" u="sng" dirty="0">
                <a:latin typeface="Courier New" pitchFamily="49" charset="0"/>
              </a:rPr>
              <a:t>перечеркиванием</a:t>
            </a:r>
            <a:r>
              <a:rPr lang="ru-RU" b="1" dirty="0">
                <a:latin typeface="Courier New" pitchFamily="49" charset="0"/>
              </a:rPr>
              <a:t>, когда требуется показать явно, что текст был удален после опубликования документа. </a:t>
            </a:r>
            <a:endParaRPr lang="en-US" b="1" dirty="0">
              <a:latin typeface="Courier New" pitchFamily="49" charset="0"/>
            </a:endParaRPr>
          </a:p>
          <a:p>
            <a:pPr marL="228600" indent="-228600" eaLnBrk="0" hangingPunct="0"/>
            <a:r>
              <a:rPr lang="ru-RU" b="1" dirty="0">
                <a:solidFill>
                  <a:srgbClr val="0000FF"/>
                </a:solidFill>
                <a:latin typeface="Courier New" pitchFamily="49" charset="0"/>
              </a:rPr>
              <a:t>&lt;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cite</a:t>
            </a:r>
            <a:r>
              <a:rPr lang="ru-RU" b="1" dirty="0">
                <a:solidFill>
                  <a:srgbClr val="0000FF"/>
                </a:solidFill>
                <a:latin typeface="Courier New" pitchFamily="49" charset="0"/>
              </a:rPr>
              <a:t>&gt;</a:t>
            </a:r>
            <a:r>
              <a:rPr lang="ru-RU" b="1" dirty="0">
                <a:latin typeface="Courier New" pitchFamily="49" charset="0"/>
              </a:rPr>
              <a:t> - выделение цитат </a:t>
            </a:r>
            <a:r>
              <a:rPr lang="ru-RU" b="1" u="sng" dirty="0">
                <a:latin typeface="Courier New" pitchFamily="49" charset="0"/>
              </a:rPr>
              <a:t>курсивом</a:t>
            </a:r>
            <a:endParaRPr lang="en-US" b="1" u="sng" dirty="0">
              <a:latin typeface="Courier New" pitchFamily="49" charset="0"/>
            </a:endParaRPr>
          </a:p>
          <a:p>
            <a:pPr marL="228600" indent="-228600" eaLnBrk="0" hangingPunct="0"/>
            <a:r>
              <a:rPr lang="ru-RU" b="1" dirty="0">
                <a:solidFill>
                  <a:srgbClr val="0000FF"/>
                </a:solidFill>
                <a:latin typeface="Courier New" pitchFamily="49" charset="0"/>
              </a:rPr>
              <a:t>&lt;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code</a:t>
            </a:r>
            <a:r>
              <a:rPr lang="ru-RU" b="1" dirty="0">
                <a:solidFill>
                  <a:srgbClr val="0000FF"/>
                </a:solidFill>
                <a:latin typeface="Courier New" pitchFamily="49" charset="0"/>
              </a:rPr>
              <a:t>&gt;</a:t>
            </a:r>
            <a:r>
              <a:rPr lang="ru-RU" b="1" dirty="0">
                <a:latin typeface="Courier New" pitchFamily="49" charset="0"/>
              </a:rPr>
              <a:t> - отображение фрагментов программного кода </a:t>
            </a:r>
            <a:r>
              <a:rPr lang="ru-RU" b="1" u="sng" dirty="0" err="1">
                <a:latin typeface="Courier New" pitchFamily="49" charset="0"/>
              </a:rPr>
              <a:t>моноширинным</a:t>
            </a:r>
            <a:r>
              <a:rPr lang="ru-RU" b="1" dirty="0">
                <a:latin typeface="Courier New" pitchFamily="49" charset="0"/>
              </a:rPr>
              <a:t> шрифтом</a:t>
            </a:r>
            <a:endParaRPr lang="en-US" b="1" dirty="0">
              <a:latin typeface="Courier New" pitchFamily="49" charset="0"/>
            </a:endParaRPr>
          </a:p>
          <a:p>
            <a:pPr marL="228600" indent="-228600" eaLnBrk="0" hangingPunct="0"/>
            <a:r>
              <a:rPr lang="ru-RU" b="1" dirty="0">
                <a:solidFill>
                  <a:srgbClr val="0000FF"/>
                </a:solidFill>
                <a:latin typeface="Courier New" pitchFamily="49" charset="0"/>
              </a:rPr>
              <a:t>&lt;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</a:rPr>
              <a:t>kbd</a:t>
            </a:r>
            <a:r>
              <a:rPr lang="ru-RU" b="1" dirty="0">
                <a:solidFill>
                  <a:srgbClr val="0000FF"/>
                </a:solidFill>
                <a:latin typeface="Courier New" pitchFamily="49" charset="0"/>
              </a:rPr>
              <a:t>&gt;</a:t>
            </a:r>
            <a:r>
              <a:rPr lang="ru-RU" b="1" dirty="0">
                <a:latin typeface="Courier New" pitchFamily="49" charset="0"/>
              </a:rPr>
              <a:t> - текст, вводимый с клавиатуры: отображается </a:t>
            </a:r>
            <a:r>
              <a:rPr lang="ru-RU" b="1" u="sng" dirty="0" err="1">
                <a:latin typeface="Courier New" pitchFamily="49" charset="0"/>
              </a:rPr>
              <a:t>моноширинным</a:t>
            </a:r>
            <a:r>
              <a:rPr lang="ru-RU" b="1" dirty="0">
                <a:latin typeface="Courier New" pitchFamily="49" charset="0"/>
              </a:rPr>
              <a:t> шрифтом</a:t>
            </a:r>
            <a:endParaRPr lang="en-US" b="1" dirty="0">
              <a:latin typeface="Courier New" pitchFamily="49" charset="0"/>
            </a:endParaRPr>
          </a:p>
          <a:p>
            <a:pPr marL="228600" indent="-228600" eaLnBrk="0" hangingPunct="0"/>
            <a:r>
              <a:rPr lang="ru-RU" b="1" dirty="0">
                <a:solidFill>
                  <a:srgbClr val="0000FF"/>
                </a:solidFill>
                <a:latin typeface="Courier New" pitchFamily="49" charset="0"/>
              </a:rPr>
              <a:t>&lt;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</a:rPr>
              <a:t>var</a:t>
            </a:r>
            <a:r>
              <a:rPr lang="ru-RU" b="1" dirty="0">
                <a:solidFill>
                  <a:srgbClr val="0000FF"/>
                </a:solidFill>
                <a:latin typeface="Courier New" pitchFamily="49" charset="0"/>
              </a:rPr>
              <a:t>&gt;</a:t>
            </a:r>
            <a:r>
              <a:rPr lang="ru-RU" b="1" dirty="0">
                <a:latin typeface="Courier New" pitchFamily="49" charset="0"/>
              </a:rPr>
              <a:t> - название переменных: отображается </a:t>
            </a:r>
            <a:r>
              <a:rPr lang="ru-RU" b="1" u="sng" dirty="0">
                <a:latin typeface="Courier New" pitchFamily="49" charset="0"/>
              </a:rPr>
              <a:t>курсивом</a:t>
            </a:r>
            <a:endParaRPr lang="en-US" b="1" u="sng" dirty="0">
              <a:latin typeface="Courier New" pitchFamily="49" charset="0"/>
            </a:endParaRPr>
          </a:p>
          <a:p>
            <a:pPr marL="228600" indent="-228600" eaLnBrk="0" hangingPunct="0"/>
            <a:r>
              <a:rPr lang="ru-RU" b="1" dirty="0">
                <a:solidFill>
                  <a:srgbClr val="0000FF"/>
                </a:solidFill>
                <a:latin typeface="Courier New" pitchFamily="49" charset="0"/>
              </a:rPr>
              <a:t>&lt;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</a:rPr>
              <a:t>samp</a:t>
            </a:r>
            <a:r>
              <a:rPr lang="ru-RU" b="1" dirty="0">
                <a:solidFill>
                  <a:srgbClr val="0000FF"/>
                </a:solidFill>
                <a:latin typeface="Courier New" pitchFamily="49" charset="0"/>
              </a:rPr>
              <a:t>&gt;</a:t>
            </a:r>
            <a:r>
              <a:rPr lang="ru-RU" b="1" dirty="0">
                <a:latin typeface="Courier New" pitchFamily="49" charset="0"/>
              </a:rPr>
              <a:t> - выделение нескольких символов </a:t>
            </a:r>
            <a:r>
              <a:rPr lang="ru-RU" b="1" u="sng" dirty="0" err="1">
                <a:latin typeface="Courier New" pitchFamily="49" charset="0"/>
              </a:rPr>
              <a:t>моноширинным</a:t>
            </a:r>
            <a:r>
              <a:rPr lang="ru-RU" b="1" dirty="0">
                <a:latin typeface="Courier New" pitchFamily="49" charset="0"/>
              </a:rPr>
              <a:t> шрифтом</a:t>
            </a:r>
            <a:endParaRPr lang="en-US" b="1" dirty="0">
              <a:latin typeface="Courier New" pitchFamily="49" charset="0"/>
            </a:endParaRPr>
          </a:p>
          <a:p>
            <a:pPr marL="228600" indent="-228600" eaLnBrk="0" hangingPunct="0"/>
            <a:r>
              <a:rPr lang="ru-RU" b="1" dirty="0">
                <a:solidFill>
                  <a:srgbClr val="0000FF"/>
                </a:solidFill>
                <a:latin typeface="Courier New" pitchFamily="49" charset="0"/>
              </a:rPr>
              <a:t>&lt;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</a:rPr>
              <a:t>dfn</a:t>
            </a:r>
            <a:r>
              <a:rPr lang="ru-RU" b="1" dirty="0">
                <a:solidFill>
                  <a:srgbClr val="0000FF"/>
                </a:solidFill>
                <a:latin typeface="Courier New" pitchFamily="49" charset="0"/>
              </a:rPr>
              <a:t>&gt;</a:t>
            </a:r>
            <a:r>
              <a:rPr lang="ru-RU" b="1" dirty="0">
                <a:latin typeface="Courier New" pitchFamily="49" charset="0"/>
              </a:rPr>
              <a:t> - определение вложенного термина </a:t>
            </a:r>
            <a:r>
              <a:rPr lang="ru-RU" b="1" u="sng" dirty="0">
                <a:latin typeface="Courier New" pitchFamily="49" charset="0"/>
              </a:rPr>
              <a:t>курсивом</a:t>
            </a:r>
            <a:endParaRPr lang="en-US" b="1" u="sng" dirty="0">
              <a:latin typeface="Courier New" pitchFamily="49" charset="0"/>
            </a:endParaRPr>
          </a:p>
          <a:p>
            <a:pPr marL="228600" indent="-228600" eaLnBrk="0" hangingPunct="0"/>
            <a:r>
              <a:rPr lang="ru-RU" b="1" dirty="0">
                <a:solidFill>
                  <a:srgbClr val="0000FF"/>
                </a:solidFill>
                <a:latin typeface="Courier New" pitchFamily="49" charset="0"/>
              </a:rPr>
              <a:t>&lt;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</a:rPr>
              <a:t>abbr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title="</a:t>
            </a:r>
            <a:r>
              <a:rPr lang="uk-UA" b="1" dirty="0" err="1">
                <a:latin typeface="Courier New" pitchFamily="49" charset="0"/>
              </a:rPr>
              <a:t>Какое-то</a:t>
            </a:r>
            <a:r>
              <a:rPr lang="uk-UA" b="1" dirty="0">
                <a:latin typeface="Courier New" pitchFamily="49" charset="0"/>
              </a:rPr>
              <a:t> слово</a:t>
            </a:r>
            <a:r>
              <a:rPr lang="en-US" b="1" dirty="0">
                <a:latin typeface="Courier New" pitchFamily="49" charset="0"/>
              </a:rPr>
              <a:t>"</a:t>
            </a:r>
            <a:r>
              <a:rPr lang="ru-RU" b="1" dirty="0">
                <a:solidFill>
                  <a:srgbClr val="0000FF"/>
                </a:solidFill>
                <a:latin typeface="Courier New" pitchFamily="49" charset="0"/>
              </a:rPr>
              <a:t>&gt;</a:t>
            </a:r>
            <a:r>
              <a:rPr lang="ru-RU" b="1" dirty="0">
                <a:latin typeface="Courier New" pitchFamily="49" charset="0"/>
              </a:rPr>
              <a:t> - аббревиатура</a:t>
            </a:r>
          </a:p>
          <a:p>
            <a:pPr marL="228600" indent="-228600" eaLnBrk="0" hangingPunct="0"/>
            <a:r>
              <a:rPr lang="ru-RU" b="1" dirty="0">
                <a:solidFill>
                  <a:srgbClr val="0000FF"/>
                </a:solidFill>
                <a:latin typeface="Courier New" pitchFamily="49" charset="0"/>
              </a:rPr>
              <a:t>&lt;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acronym</a:t>
            </a:r>
            <a:r>
              <a:rPr lang="uk-UA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title="</a:t>
            </a:r>
            <a:r>
              <a:rPr lang="uk-UA" b="1" dirty="0" err="1">
                <a:latin typeface="Courier New" pitchFamily="49" charset="0"/>
              </a:rPr>
              <a:t>Какое-то</a:t>
            </a:r>
            <a:r>
              <a:rPr lang="uk-UA" b="1" dirty="0">
                <a:latin typeface="Courier New" pitchFamily="49" charset="0"/>
              </a:rPr>
              <a:t> слово</a:t>
            </a:r>
            <a:r>
              <a:rPr lang="en-US" b="1" dirty="0">
                <a:latin typeface="Courier New" pitchFamily="49" charset="0"/>
              </a:rPr>
              <a:t>"</a:t>
            </a:r>
            <a:r>
              <a:rPr lang="ru-RU" b="1" dirty="0">
                <a:solidFill>
                  <a:srgbClr val="0000FF"/>
                </a:solidFill>
                <a:latin typeface="Courier New" pitchFamily="49" charset="0"/>
              </a:rPr>
              <a:t>&gt;</a:t>
            </a:r>
            <a:r>
              <a:rPr lang="ru-RU" b="1" dirty="0">
                <a:latin typeface="Courier New" pitchFamily="49" charset="0"/>
              </a:rPr>
              <a:t> - акроним</a:t>
            </a:r>
            <a:endParaRPr lang="en-US" b="1" dirty="0">
              <a:latin typeface="Courier New" pitchFamily="49" charset="0"/>
            </a:endParaRPr>
          </a:p>
          <a:p>
            <a:pPr marL="228600" indent="-228600" eaLnBrk="0" hangingPunct="0"/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&lt;q</a:t>
            </a:r>
            <a:r>
              <a:rPr lang="uk-UA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lang</a:t>
            </a:r>
            <a:r>
              <a:rPr lang="en-US" b="1" dirty="0">
                <a:latin typeface="Courier New" pitchFamily="49" charset="0"/>
              </a:rPr>
              <a:t>="</a:t>
            </a:r>
            <a:r>
              <a:rPr lang="en-US" b="1" dirty="0" err="1">
                <a:latin typeface="Courier New" pitchFamily="49" charset="0"/>
              </a:rPr>
              <a:t>ru</a:t>
            </a:r>
            <a:r>
              <a:rPr lang="en-US" b="1" dirty="0">
                <a:latin typeface="Courier New" pitchFamily="49" charset="0"/>
              </a:rPr>
              <a:t>"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&gt;</a:t>
            </a:r>
            <a:r>
              <a:rPr lang="uk-UA" b="1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-</a:t>
            </a:r>
            <a:r>
              <a:rPr lang="uk-UA" b="1" dirty="0">
                <a:latin typeface="Courier New" pitchFamily="49" charset="0"/>
              </a:rPr>
              <a:t> </a:t>
            </a:r>
            <a:r>
              <a:rPr lang="uk-UA" b="1" dirty="0" err="1">
                <a:latin typeface="Courier New" pitchFamily="49" charset="0"/>
              </a:rPr>
              <a:t>определение</a:t>
            </a:r>
            <a:r>
              <a:rPr lang="uk-UA" b="1" dirty="0">
                <a:latin typeface="Courier New" pitchFamily="49" charset="0"/>
              </a:rPr>
              <a:t> </a:t>
            </a:r>
            <a:r>
              <a:rPr lang="uk-UA" b="1" dirty="0" err="1">
                <a:latin typeface="Courier New" pitchFamily="49" charset="0"/>
              </a:rPr>
              <a:t>кавычек</a:t>
            </a:r>
            <a:endParaRPr lang="en-US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83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16632"/>
            <a:ext cx="8928992" cy="646331"/>
          </a:xfrm>
          <a:prstGeom prst="rect">
            <a:avLst/>
          </a:prstGeom>
          <a:solidFill>
            <a:srgbClr val="FF0000">
              <a:alpha val="3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Семантика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в HTML верстке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–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это соответствие тегов к информации находящейся внутри них.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504" y="1052736"/>
            <a:ext cx="8928992" cy="923330"/>
          </a:xfrm>
          <a:prstGeom prst="rect">
            <a:avLst/>
          </a:prstGeom>
          <a:solidFill>
            <a:srgbClr val="00B050">
              <a:alpha val="8000"/>
            </a:srgb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Заголовки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должны выделяться тегами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&lt;h</a:t>
            </a:r>
            <a:r>
              <a:rPr lang="ru-RU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&lt;h2&gt;</a:t>
            </a:r>
            <a:r>
              <a:rPr lang="ru-RU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&lt;h3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но ни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в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коем случае для заголовков не использов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а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ть теги </a:t>
            </a: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&lt;b&gt;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и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&lt;strong&gt;</a:t>
            </a:r>
            <a:endParaRPr lang="ru-RU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2145630"/>
            <a:ext cx="8928992" cy="646331"/>
          </a:xfrm>
          <a:prstGeom prst="rect">
            <a:avLst/>
          </a:prstGeom>
          <a:solidFill>
            <a:srgbClr val="00B050">
              <a:alpha val="8000"/>
            </a:srgb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. Параграф блока текста создается с помощью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тега</a:t>
            </a:r>
            <a:r>
              <a:rPr lang="ru-RU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&lt;p&gt;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но никак 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не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помощью тега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&lt;div&gt;</a:t>
            </a:r>
            <a:endParaRPr lang="ru-RU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2996952"/>
            <a:ext cx="8928992" cy="369332"/>
          </a:xfrm>
          <a:prstGeom prst="rect">
            <a:avLst/>
          </a:prstGeom>
          <a:solidFill>
            <a:srgbClr val="00B050">
              <a:alpha val="8000"/>
            </a:srgb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. Не должно быть текста вне тегов</a:t>
            </a:r>
            <a:r>
              <a:rPr lang="ru-RU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endParaRPr lang="ru-RU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504" y="3645024"/>
            <a:ext cx="3024336" cy="1200329"/>
          </a:xfrm>
          <a:prstGeom prst="rect">
            <a:avLst/>
          </a:prstGeom>
          <a:solidFill>
            <a:srgbClr val="FFC000">
              <a:alpha val="7000"/>
            </a:srgb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Неправильно </a:t>
            </a:r>
            <a:r>
              <a:rPr lang="ru-RU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!!!!</a:t>
            </a:r>
          </a:p>
          <a:p>
            <a:r>
              <a:rPr lang="ru-RU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Мама мыла раму</a:t>
            </a: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Папа курил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Приму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51920" y="3645024"/>
            <a:ext cx="4032448" cy="1200329"/>
          </a:xfrm>
          <a:prstGeom prst="rect">
            <a:avLst/>
          </a:prstGeom>
          <a:solidFill>
            <a:srgbClr val="92D050">
              <a:alpha val="7000"/>
            </a:srgb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Правильно </a:t>
            </a:r>
          </a:p>
          <a:p>
            <a:r>
              <a:rPr lang="ru-RU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&lt;p&gt;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Мама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мыла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раму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&lt;/p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p&gt;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Папа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курил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Мальборо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504" y="5229200"/>
            <a:ext cx="8928992" cy="369332"/>
          </a:xfrm>
          <a:prstGeom prst="rect">
            <a:avLst/>
          </a:prstGeom>
          <a:solidFill>
            <a:srgbClr val="00B050">
              <a:alpha val="8000"/>
            </a:srgb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4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. Для выделения важных участков текста использовать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em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600" y="5733256"/>
            <a:ext cx="6624736" cy="369332"/>
          </a:xfrm>
          <a:prstGeom prst="rect">
            <a:avLst/>
          </a:prstGeom>
          <a:solidFill>
            <a:srgbClr val="00B0F0">
              <a:alpha val="7000"/>
            </a:srgb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&lt;p&gt;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Выделяем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em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важный участок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em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текста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&lt;/p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01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07504" y="116632"/>
            <a:ext cx="8928992" cy="646331"/>
          </a:xfrm>
          <a:prstGeom prst="rect">
            <a:avLst/>
          </a:prstGeom>
          <a:solidFill>
            <a:srgbClr val="00B050">
              <a:alpha val="8000"/>
            </a:srgb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5. Для выделения важных участков текста можно также использовать </a:t>
            </a:r>
          </a:p>
          <a:p>
            <a:r>
              <a:rPr lang="ru-RU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элемент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&lt;strong&gt;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910461"/>
            <a:ext cx="8928992" cy="923330"/>
          </a:xfrm>
          <a:prstGeom prst="rect">
            <a:avLst/>
          </a:prstGeom>
          <a:solidFill>
            <a:srgbClr val="00B050">
              <a:alpha val="8000"/>
            </a:srgb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6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. Соблюдать иерархию и логику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документа.</a:t>
            </a: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 Более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важные элементы страницы должны стоять в начале HTML </a:t>
            </a:r>
            <a:endParaRPr lang="ru-RU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  кода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, менее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- в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конце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7504" y="1929606"/>
            <a:ext cx="8928992" cy="369332"/>
          </a:xfrm>
          <a:prstGeom prst="rect">
            <a:avLst/>
          </a:prstGeom>
          <a:solidFill>
            <a:srgbClr val="00B050">
              <a:alpha val="8000"/>
            </a:srgb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7.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Соблюдать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иерархию заголовков и текста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420888"/>
            <a:ext cx="7158934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95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2328" y="107340"/>
            <a:ext cx="3203848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Новые элементы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HTML5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516052"/>
            <a:ext cx="4026817" cy="363302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548680"/>
            <a:ext cx="3887086" cy="35441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000" y="4283804"/>
            <a:ext cx="8969496" cy="2031325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Запомнить! Какого-либо </a:t>
            </a:r>
            <a:r>
              <a:rPr lang="ru-RU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отображения внешнего вида элементов </a:t>
            </a:r>
          </a:p>
          <a:p>
            <a:r>
              <a:rPr lang="ru-RU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HTML5 в стандарте не предусмотрено!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ru-RU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ru-RU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То 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есть </a:t>
            </a:r>
            <a:r>
              <a:rPr lang="ru-RU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в разметке 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важно </a:t>
            </a:r>
            <a:r>
              <a:rPr lang="ru-RU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сообщить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ru-RU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что, например  область  </a:t>
            </a:r>
            <a:r>
              <a:rPr lang="ru-R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header</a:t>
            </a:r>
            <a:r>
              <a:rPr lang="ru-RU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– 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это шапка страницы</a:t>
            </a:r>
            <a:r>
              <a:rPr lang="ru-RU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 </a:t>
            </a:r>
          </a:p>
          <a:p>
            <a:r>
              <a:rPr lang="ru-RU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Что 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делать с этой ценной информацией браузеру – дело </a:t>
            </a:r>
            <a:r>
              <a:rPr lang="ru-RU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исключительно браузера. </a:t>
            </a:r>
            <a:endParaRPr lang="ru-RU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35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15593" y="1569918"/>
            <a:ext cx="9188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smtClean="0">
                <a:solidFill>
                  <a:srgbClr val="C00000"/>
                </a:solidFill>
              </a:rPr>
              <a:t>&lt;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63665" y="1580599"/>
            <a:ext cx="47051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7200" b="1" dirty="0" err="1" smtClean="0">
                <a:solidFill>
                  <a:srgbClr val="C00000"/>
                </a:solidFill>
              </a:rPr>
              <a:t>Имя_тега</a:t>
            </a:r>
            <a:r>
              <a:rPr lang="en-US" sz="7200" b="1" dirty="0" smtClean="0">
                <a:solidFill>
                  <a:srgbClr val="C00000"/>
                </a:solidFill>
              </a:rPr>
              <a:t> 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12137" y="1569918"/>
            <a:ext cx="12121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rgbClr val="C00000"/>
                </a:solidFill>
              </a:rPr>
              <a:t>&gt;</a:t>
            </a:r>
            <a:r>
              <a:rPr lang="en-US" sz="7200" b="1" dirty="0" smtClean="0">
                <a:solidFill>
                  <a:srgbClr val="C00000"/>
                </a:solidFill>
              </a:rPr>
              <a:t> 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8361" y="3284984"/>
            <a:ext cx="19431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&lt;html&gt;</a:t>
            </a:r>
            <a:endParaRPr lang="ru-RU" sz="3600" b="1" dirty="0"/>
          </a:p>
          <a:p>
            <a:endParaRPr lang="ru-RU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334434" y="3284983"/>
            <a:ext cx="1208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&lt;p&gt;</a:t>
            </a:r>
            <a:endParaRPr lang="ru-RU" sz="3600" b="1" dirty="0"/>
          </a:p>
          <a:p>
            <a:endParaRPr lang="ru-RU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3693849" y="3318083"/>
            <a:ext cx="15808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&lt;div&gt;</a:t>
            </a:r>
            <a:endParaRPr lang="ru-RU" sz="3600" b="1" dirty="0"/>
          </a:p>
          <a:p>
            <a:endParaRPr lang="ru-RU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5580112" y="3318083"/>
            <a:ext cx="17716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&lt;</a:t>
            </a:r>
            <a:r>
              <a:rPr lang="en-US" sz="3600" b="1" dirty="0" err="1" smtClean="0"/>
              <a:t>img</a:t>
            </a:r>
            <a:r>
              <a:rPr lang="en-US" sz="3600" b="1" dirty="0" smtClean="0"/>
              <a:t>&gt;</a:t>
            </a:r>
            <a:endParaRPr lang="ru-RU" sz="3600" b="1" dirty="0"/>
          </a:p>
          <a:p>
            <a:endParaRPr lang="ru-RU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107140" y="2852936"/>
            <a:ext cx="1512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Например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48361" y="4509120"/>
            <a:ext cx="8816127" cy="1569660"/>
          </a:xfrm>
          <a:prstGeom prst="rect">
            <a:avLst/>
          </a:prstGeom>
          <a:noFill/>
          <a:ln w="127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Все имена тегов в языке </a:t>
            </a:r>
            <a:r>
              <a:rPr lang="en-US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ru-RU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заранее определены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и разработчик </a:t>
            </a:r>
          </a:p>
          <a:p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не может использовать свои имена тегов</a:t>
            </a:r>
          </a:p>
          <a:p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Существующие теги можно посмотреть на сайте  консорциума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W3C </a:t>
            </a: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http://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goo.gl/c3XFPf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15816" y="35332"/>
            <a:ext cx="3201043" cy="36933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Теговая модель  </a:t>
            </a:r>
            <a:r>
              <a:rPr lang="en-US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 </a:t>
            </a:r>
            <a:endParaRPr lang="ru-RU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7140" y="480154"/>
            <a:ext cx="892935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Контент в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HTML–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документе 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заключается в теги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tag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64048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0" grpId="0"/>
      <p:bldP spid="11" grpId="0"/>
      <p:bldP spid="12" grpId="0"/>
      <p:bldP spid="2" grpId="0"/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521109"/>
              </p:ext>
            </p:extLst>
          </p:nvPr>
        </p:nvGraphicFramePr>
        <p:xfrm>
          <a:off x="179512" y="836712"/>
          <a:ext cx="8712968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Семантические</a:t>
                      </a:r>
                    </a:p>
                    <a:p>
                      <a:r>
                        <a:rPr lang="ru-RU" b="1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структурные</a:t>
                      </a:r>
                      <a:r>
                        <a:rPr lang="ru-RU" b="1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r>
                        <a:rPr lang="ru-RU" b="1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элементы</a:t>
                      </a:r>
                      <a:endParaRPr lang="ru-RU" b="1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&lt;article&gt;, &lt;aside&gt;, &lt;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figcaption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&gt;, &lt;figure&gt;, &lt;footer&gt;, &lt;header&gt;, &lt;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hgroup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&gt;, &lt;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nav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&gt;, &lt;section&gt;</a:t>
                      </a:r>
                    </a:p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&lt;details&gt;, &lt;summary&gt;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Семантические</a:t>
                      </a:r>
                    </a:p>
                    <a:p>
                      <a:r>
                        <a:rPr lang="ru-RU" b="1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строчные</a:t>
                      </a:r>
                    </a:p>
                    <a:p>
                      <a:r>
                        <a:rPr lang="ru-RU" b="1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элементы</a:t>
                      </a:r>
                      <a:endParaRPr lang="ru-RU" b="1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&lt;mark&gt;, &lt;time&gt;</a:t>
                      </a:r>
                      <a:r>
                        <a:rPr lang="ru-RU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wbr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Элементы форм</a:t>
                      </a:r>
                      <a:endParaRPr lang="ru-RU" b="1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datalist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&gt;, &lt;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keygen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&gt;, &lt;meter&gt;, &lt;progress&gt;,  </a:t>
                      </a:r>
                    </a:p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&lt;command&gt;, &lt;menu&gt;, &lt;output&gt;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Элементы видео, аудио</a:t>
                      </a:r>
                      <a:endParaRPr lang="ru-RU" b="1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&lt;audio&gt;, &lt;video&gt;, &lt;source&gt;&lt;embed&gt;&lt;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svg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&gt;&lt;math&gt;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Элемент</a:t>
                      </a:r>
                      <a:r>
                        <a:rPr lang="ru-RU" b="1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для</a:t>
                      </a:r>
                    </a:p>
                    <a:p>
                      <a:r>
                        <a:rPr lang="ru-RU" b="1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рисования</a:t>
                      </a:r>
                      <a:endParaRPr lang="ru-RU" b="1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&lt;canvas&gt;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39552" y="116632"/>
            <a:ext cx="8136904" cy="369332"/>
          </a:xfrm>
          <a:prstGeom prst="rect">
            <a:avLst/>
          </a:prstGeom>
          <a:solidFill>
            <a:schemeClr val="bg2">
              <a:alpha val="28000"/>
            </a:schemeClr>
          </a:solidFill>
          <a:ln w="1905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Основные новые элементы, добавленные в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HTML 5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43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9008" y="90498"/>
            <a:ext cx="8969496" cy="369332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Зачем нужны были новые элементы в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HTML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? </a:t>
            </a:r>
            <a:endParaRPr lang="ru-RU" b="1" i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9008" y="548680"/>
            <a:ext cx="8969496" cy="92333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&lt;div class="</a:t>
            </a:r>
            <a:r>
              <a:rPr lang="en-US" b="1" i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nav</a:t>
            </a:r>
            <a:r>
              <a:rPr lang="en-US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i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b="1" i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	...</a:t>
            </a:r>
            <a:endParaRPr lang="en-US" b="1" i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i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&lt;/div&gt;</a:t>
            </a:r>
            <a:endParaRPr lang="ru-RU" b="1" i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9008" y="1628800"/>
            <a:ext cx="8969496" cy="341632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Верстальщик вынужден делать 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различие между элементами разметки </a:t>
            </a:r>
          </a:p>
          <a:p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по их </a:t>
            </a:r>
            <a:r>
              <a:rPr lang="ru-RU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содержимому путем присваивания 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им </a:t>
            </a:r>
            <a:r>
              <a:rPr lang="ru-RU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классов 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с </a:t>
            </a:r>
            <a:r>
              <a:rPr lang="ru-RU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человеко-понятными названиями. </a:t>
            </a:r>
            <a:endParaRPr lang="ru-RU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Это позволяет ориентироваться 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в разметке </a:t>
            </a:r>
            <a:r>
              <a:rPr lang="ru-RU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человеку.</a:t>
            </a:r>
          </a:p>
          <a:p>
            <a:endParaRPr lang="ru-RU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 </a:t>
            </a:r>
            <a:r>
              <a:rPr lang="ru-RU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как браузер узнает, 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что в </a:t>
            </a:r>
            <a:r>
              <a:rPr lang="ru-RU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div</a:t>
            </a:r>
            <a:r>
              <a:rPr lang="ru-RU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ru-RU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ru-RU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nav</a:t>
            </a:r>
            <a:r>
              <a:rPr lang="ru-RU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"&gt;</a:t>
            </a:r>
            <a:r>
              <a:rPr lang="ru-RU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размещено именно 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меню </a:t>
            </a:r>
            <a:r>
              <a:rPr lang="ru-RU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сайта? </a:t>
            </a:r>
          </a:p>
          <a:p>
            <a:endParaRPr lang="ru-RU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А 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кроме браузеров, </a:t>
            </a:r>
            <a:r>
              <a:rPr lang="ru-RU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есть 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еще поисковые </a:t>
            </a:r>
            <a:r>
              <a:rPr lang="ru-RU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роботы, контент-анализаторы, программы 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экранного </a:t>
            </a:r>
            <a:r>
              <a:rPr lang="ru-RU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доступа. И для 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правильного понимания </a:t>
            </a:r>
            <a:r>
              <a:rPr lang="ru-RU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ими содержимого веб-страницы очень 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важна понятная, </a:t>
            </a:r>
            <a:r>
              <a:rPr lang="ru-RU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семантическая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разметка.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9008" y="5147900"/>
            <a:ext cx="8969496" cy="369332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То есть по факту – семантика нужна не человеку, а машинам. </a:t>
            </a:r>
            <a:endParaRPr lang="ru-RU" b="1" i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07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Группа 10"/>
          <p:cNvGrpSpPr/>
          <p:nvPr/>
        </p:nvGrpSpPr>
        <p:grpSpPr>
          <a:xfrm>
            <a:off x="107504" y="76562"/>
            <a:ext cx="8928992" cy="4924425"/>
            <a:chOff x="135915" y="292586"/>
            <a:chExt cx="8928992" cy="4924425"/>
          </a:xfrm>
        </p:grpSpPr>
        <p:sp>
          <p:nvSpPr>
            <p:cNvPr id="12" name="TextBox 11"/>
            <p:cNvSpPr txBox="1"/>
            <p:nvPr/>
          </p:nvSpPr>
          <p:spPr>
            <a:xfrm>
              <a:off x="135915" y="692696"/>
              <a:ext cx="8928992" cy="4524315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Элемент 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представляет группу вводного содержимого или навигационных </a:t>
              </a:r>
              <a:r>
                <a:rPr lang="ru-RU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средств.</a:t>
              </a:r>
            </a:p>
            <a:p>
              <a:endPara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ru-RU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Обычно содержит элементы </a:t>
              </a:r>
              <a:r>
                <a:rPr lang="en-US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h1-h6, </a:t>
              </a:r>
              <a:r>
                <a:rPr lang="en-US" b="1" dirty="0" err="1" smtClean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hgroup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 </a:t>
              </a:r>
              <a:r>
                <a:rPr lang="ru-RU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Может также содержать формы поиска, секционный контент (например </a:t>
              </a:r>
              <a:r>
                <a:rPr lang="en-US" b="1" dirty="0" err="1" smtClean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nav</a:t>
              </a:r>
              <a:r>
                <a:rPr lang="ru-RU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endPara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ru-RU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Это не секционный элемент и в алгоритме </a:t>
              </a:r>
              <a:r>
                <a:rPr lang="en-US" b="1" dirty="0" smtClean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outline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он не </a:t>
              </a:r>
              <a:r>
                <a:rPr lang="ru-RU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учавствует</a:t>
              </a:r>
              <a:endPara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ru-RU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Может быть 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не только верхнего </a:t>
              </a:r>
              <a:r>
                <a:rPr lang="ru-RU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уровня(</a:t>
              </a:r>
              <a:r>
                <a:rPr lang="ru-RU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щапка</a:t>
              </a:r>
              <a:r>
                <a:rPr lang="ru-RU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сайта), но еще </a:t>
              </a:r>
              <a:endParaRPr lang="ru-RU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допустимо, когда 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&lt;header&gt; </a:t>
              </a:r>
              <a:r>
                <a:rPr lang="ru-RU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встречаются 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у каждой статьи или, </a:t>
              </a:r>
            </a:p>
            <a:p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например, цитаты</a:t>
              </a:r>
              <a:r>
                <a:rPr lang="ru-RU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</a:p>
            <a:p>
              <a:endParaRPr lang="ru-RU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ru-RU" b="1" i="1" dirty="0" smtClean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То есть можно включать </a:t>
              </a:r>
              <a:r>
                <a:rPr lang="ru-RU" b="1" i="1" dirty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новый элемент </a:t>
              </a:r>
              <a:r>
                <a:rPr lang="ru-RU" b="1" i="1" dirty="0" err="1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header</a:t>
              </a:r>
              <a:r>
                <a:rPr lang="ru-RU" b="1" i="1" dirty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i="1" dirty="0" smtClean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каждый раз</a:t>
              </a:r>
              <a:r>
                <a:rPr lang="ru-RU" b="1" i="1" dirty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когда в </a:t>
              </a:r>
              <a:r>
                <a:rPr lang="ru-RU" b="1" i="1" dirty="0" smtClean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документе </a:t>
              </a:r>
              <a:r>
                <a:rPr lang="ru-RU" b="1" i="1" dirty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встречается новый </a:t>
              </a:r>
              <a:r>
                <a:rPr lang="ru-RU" b="1" i="1" dirty="0" smtClean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раздел (отдельный </a:t>
              </a:r>
              <a:r>
                <a:rPr lang="ru-RU" b="1" i="1" dirty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блок </a:t>
              </a:r>
              <a:r>
                <a:rPr lang="ru-RU" b="1" i="1" dirty="0" smtClean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контента).</a:t>
              </a:r>
            </a:p>
            <a:p>
              <a:endParaRPr lang="ru-RU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ru-RU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9512" y="292586"/>
              <a:ext cx="1828611" cy="40011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&lt;header&gt;</a:t>
              </a:r>
              <a:endParaRPr lang="ru-RU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892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Группа 10"/>
          <p:cNvGrpSpPr/>
          <p:nvPr/>
        </p:nvGrpSpPr>
        <p:grpSpPr>
          <a:xfrm>
            <a:off x="107504" y="76562"/>
            <a:ext cx="8928992" cy="3816430"/>
            <a:chOff x="135915" y="292586"/>
            <a:chExt cx="8928992" cy="3816430"/>
          </a:xfrm>
        </p:grpSpPr>
        <p:sp>
          <p:nvSpPr>
            <p:cNvPr id="12" name="TextBox 11"/>
            <p:cNvSpPr txBox="1"/>
            <p:nvPr/>
          </p:nvSpPr>
          <p:spPr>
            <a:xfrm>
              <a:off x="135915" y="692696"/>
              <a:ext cx="8928992" cy="341632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Элемент представляет 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собой часть страницы, которая ссылается на другие страницы или части текущей, то есть раздел с навигационными ссылками</a:t>
              </a:r>
              <a:r>
                <a:rPr lang="ru-RU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</a:p>
            <a:p>
              <a:endParaRPr lang="ru-RU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ru-RU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Замечание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не все группы ссылок на странице должны быть обёрнуты в элемент </a:t>
              </a:r>
              <a:r>
                <a:rPr lang="ru-RU" b="1" dirty="0" err="1" smtClean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nav</a:t>
              </a:r>
              <a:endParaRPr lang="ru-RU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Э</a:t>
              </a:r>
              <a:r>
                <a:rPr lang="ru-RU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тот 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элемент, главным образом, предназначен </a:t>
              </a:r>
              <a:r>
                <a:rPr lang="ru-RU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для группировки главных навигационных </a:t>
              </a:r>
              <a:r>
                <a:rPr lang="ru-RU" b="1" dirty="0" smtClean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блоков.</a:t>
              </a:r>
            </a:p>
            <a:p>
              <a:r>
                <a:rPr lang="ru-RU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В 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частности, в подвалах часто содержатся короткие списки ссылок на различные части </a:t>
              </a:r>
              <a:r>
                <a:rPr lang="ru-RU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сайта.</a:t>
              </a:r>
            </a:p>
            <a:p>
              <a:r>
                <a:rPr lang="ru-RU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Элемента </a:t>
              </a:r>
              <a:r>
                <a:rPr lang="ru-RU" b="1" dirty="0" err="1" smtClean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footer</a:t>
              </a:r>
              <a:r>
                <a:rPr lang="ru-RU" b="1" dirty="0" smtClean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вполне достаточно для группировки такого рода </a:t>
              </a:r>
              <a:r>
                <a:rPr lang="ru-RU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ссылок.</a:t>
              </a:r>
              <a:endParaRPr lang="ru-RU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9512" y="292586"/>
              <a:ext cx="1828611" cy="40011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sz="2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nav</a:t>
              </a:r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endParaRPr lang="ru-RU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51101" y="4293096"/>
            <a:ext cx="8741379" cy="1477328"/>
          </a:xfrm>
          <a:prstGeom prst="rect">
            <a:avLst/>
          </a:prstGeom>
          <a:solidFill>
            <a:schemeClr val="bg1">
              <a:lumMod val="75000"/>
              <a:alpha val="27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Главные части навигации сайта</a:t>
            </a:r>
          </a:p>
          <a:p>
            <a:pPr lvl="1"/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Самая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главная навигация;</a:t>
            </a:r>
          </a:p>
          <a:p>
            <a:pPr lvl="1"/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Поиск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по сайту;</a:t>
            </a:r>
          </a:p>
          <a:p>
            <a:pPr lvl="1"/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Вторичная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навигация (что спорно);</a:t>
            </a:r>
          </a:p>
          <a:p>
            <a:pPr lvl="1"/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Внутренняя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навигация (по длинной статье, например).</a:t>
            </a:r>
          </a:p>
        </p:txBody>
      </p:sp>
    </p:spTree>
    <p:extLst>
      <p:ext uri="{BB962C8B-B14F-4D97-AF65-F5344CB8AC3E}">
        <p14:creationId xmlns:p14="http://schemas.microsoft.com/office/powerpoint/2010/main" val="17688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>
          <a:xfrm>
            <a:off x="107504" y="188640"/>
            <a:ext cx="8928992" cy="4647427"/>
            <a:chOff x="135915" y="292586"/>
            <a:chExt cx="8928992" cy="4647427"/>
          </a:xfrm>
        </p:grpSpPr>
        <p:sp>
          <p:nvSpPr>
            <p:cNvPr id="9" name="TextBox 8"/>
            <p:cNvSpPr txBox="1"/>
            <p:nvPr/>
          </p:nvSpPr>
          <p:spPr>
            <a:xfrm>
              <a:off x="135915" y="692696"/>
              <a:ext cx="8928992" cy="4247317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Это универсальный раз­дел  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документа  или  приложения,  </a:t>
              </a:r>
              <a:r>
                <a:rPr lang="ru-RU" b="1" i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тематически  однородная  часть</a:t>
              </a:r>
              <a:r>
                <a:rPr lang="ru-RU" b="1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ru-RU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доку­мента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обычно имеющая </a:t>
              </a:r>
              <a:r>
                <a:rPr lang="ru-RU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заголовок.</a:t>
              </a:r>
              <a:endPara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ru-RU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Используется для </a:t>
              </a:r>
              <a:r>
                <a:rPr lang="ru-RU" b="1" i="1" dirty="0" smtClean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группировки контента общей тематики</a:t>
              </a:r>
              <a:r>
                <a:rPr lang="ru-RU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, и как правило </a:t>
              </a:r>
              <a:r>
                <a:rPr lang="ru-RU" b="1" dirty="0" smtClean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содержит вместе с контентом теги заголовков.</a:t>
              </a:r>
            </a:p>
            <a:p>
              <a:endPara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ru-RU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То есть в тег </a:t>
              </a:r>
              <a:r>
                <a:rPr lang="en-US" b="1" dirty="0" smtClean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&lt;section&gt; </a:t>
              </a:r>
              <a:r>
                <a:rPr lang="ru-RU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вкладываются заголовки и контент, имеющие прямую связь друг с другом – подобно секциям в газете(спорт, мода, …)</a:t>
              </a:r>
            </a:p>
            <a:p>
              <a:endParaRPr lang="ru-RU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ru-RU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Элемент </a:t>
              </a:r>
              <a:r>
                <a:rPr lang="ru-RU" b="1" dirty="0" err="1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section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допускает вложение </a:t>
              </a:r>
              <a:r>
                <a:rPr lang="ru-RU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дру­гих 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элементов  </a:t>
              </a:r>
              <a:r>
                <a:rPr lang="ru-RU" b="1" dirty="0" err="1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section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. Например,  на  новостном  сайте  в  разделе </a:t>
              </a:r>
              <a:r>
                <a:rPr lang="ru-RU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международной 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политики могут быть разделы для каждого </a:t>
              </a:r>
              <a:r>
                <a:rPr lang="ru-RU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глобаль­ного 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региона.</a:t>
              </a:r>
              <a:endPara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5915" y="292586"/>
              <a:ext cx="1828611" cy="40011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&lt;section&gt;</a:t>
              </a:r>
              <a:endParaRPr lang="ru-RU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156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35496" y="44624"/>
            <a:ext cx="8928992" cy="2708434"/>
            <a:chOff x="135915" y="292586"/>
            <a:chExt cx="8928992" cy="2708434"/>
          </a:xfrm>
        </p:grpSpPr>
        <p:sp>
          <p:nvSpPr>
            <p:cNvPr id="6" name="TextBox 5"/>
            <p:cNvSpPr txBox="1"/>
            <p:nvPr/>
          </p:nvSpPr>
          <p:spPr>
            <a:xfrm>
              <a:off x="135915" y="692696"/>
              <a:ext cx="8928992" cy="230832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dirty="0">
                  <a:latin typeface="Courier New" panose="02070309020205020404" pitchFamily="49" charset="0"/>
                  <a:cs typeface="Courier New" panose="02070309020205020404" pitchFamily="49" charset="0"/>
                </a:rPr>
                <a:t>Элемент </a:t>
              </a:r>
              <a:r>
                <a:rPr lang="ru-RU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представляет </a:t>
              </a:r>
              <a:r>
                <a:rPr lang="ru-RU" dirty="0">
                  <a:latin typeface="Courier New" panose="02070309020205020404" pitchFamily="49" charset="0"/>
                  <a:cs typeface="Courier New" panose="02070309020205020404" pitchFamily="49" charset="0"/>
                </a:rPr>
                <a:t>собой отдельный компонент страницы документа, приложения или сайта, </a:t>
              </a:r>
              <a:r>
                <a:rPr lang="ru-RU" b="1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предназначенный для независимого распространения или многократного использования</a:t>
              </a:r>
              <a:r>
                <a:rPr lang="ru-RU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например, </a:t>
              </a:r>
              <a:r>
                <a:rPr lang="ru-RU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агрегирования.</a:t>
              </a:r>
              <a:endParaRPr lang="en-US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ru-RU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Это </a:t>
              </a:r>
              <a:r>
                <a:rPr lang="ru-RU" dirty="0">
                  <a:latin typeface="Courier New" panose="02070309020205020404" pitchFamily="49" charset="0"/>
                  <a:cs typeface="Courier New" panose="02070309020205020404" pitchFamily="49" charset="0"/>
                </a:rPr>
                <a:t>может быть сообщение на форуме, статья в журнале или газете, запись в блоге, комментарий пользователя, интерактивный </a:t>
              </a:r>
              <a:r>
                <a:rPr lang="ru-RU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виджет</a:t>
              </a:r>
              <a:r>
                <a:rPr lang="ru-RU" dirty="0">
                  <a:latin typeface="Courier New" panose="02070309020205020404" pitchFamily="49" charset="0"/>
                  <a:cs typeface="Courier New" panose="02070309020205020404" pitchFamily="49" charset="0"/>
                </a:rPr>
                <a:t> или гаджет, а также любая другая </a:t>
              </a:r>
              <a:r>
                <a:rPr lang="ru-RU" b="1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независимая</a:t>
              </a:r>
              <a:r>
                <a:rPr lang="ru-RU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i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от</a:t>
              </a:r>
              <a:r>
                <a:rPr lang="en-US" b="1" i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i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окружающего контента </a:t>
              </a:r>
              <a:r>
                <a:rPr lang="ru-RU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единица </a:t>
              </a:r>
              <a:r>
                <a:rPr lang="ru-RU" dirty="0">
                  <a:latin typeface="Courier New" panose="02070309020205020404" pitchFamily="49" charset="0"/>
                  <a:cs typeface="Courier New" panose="02070309020205020404" pitchFamily="49" charset="0"/>
                </a:rPr>
                <a:t>контента</a:t>
              </a:r>
              <a:r>
                <a:rPr lang="ru-RU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35915" y="292586"/>
              <a:ext cx="1828611" cy="40011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article&gt;</a:t>
              </a:r>
              <a:endParaRPr lang="ru-RU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5496" y="2852936"/>
            <a:ext cx="8928992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Элемент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– это особая разновидность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section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Он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имеет более специфическое семантическое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значение –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это независимый, самодостаточный блок взаимосвязанного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контента.</a:t>
            </a:r>
          </a:p>
          <a:p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Мы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можем использовать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section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, но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придает большую семантическую значимость содержимому.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5496" y="4345604"/>
            <a:ext cx="8928992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В отличие от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&gt;,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элемент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section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– это только блок взаимосвязанного контента, а элемент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– это просто блок контента. </a:t>
            </a:r>
          </a:p>
        </p:txBody>
      </p:sp>
    </p:spTree>
    <p:extLst>
      <p:ext uri="{BB962C8B-B14F-4D97-AF65-F5344CB8AC3E}">
        <p14:creationId xmlns:p14="http://schemas.microsoft.com/office/powerpoint/2010/main" val="375382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79512" y="332656"/>
            <a:ext cx="8712968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Чтоб решить, какой из этих </a:t>
            </a:r>
            <a:r>
              <a:rPr lang="ru-RU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трех элементов </a:t>
            </a:r>
            <a:r>
              <a:rPr lang="ru-RU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использовать, </a:t>
            </a:r>
            <a:r>
              <a:rPr lang="ru-RU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надо определить</a:t>
            </a:r>
          </a:p>
          <a:p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AutoNum type="arabicPeriod"/>
            </a:pP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можно ли  разместить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этот контент как самостоятельную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единицу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в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RSS-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feed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 может ли контент </a:t>
            </a:r>
            <a:r>
              <a:rPr lang="ru-R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переопубликован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без потери смысла ? </a:t>
            </a:r>
          </a:p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понятен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ли контент без остальной, окружающей его части </a:t>
            </a:r>
          </a:p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страницы ?</a:t>
            </a:r>
          </a:p>
          <a:p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Если да - использовать </a:t>
            </a:r>
            <a:r>
              <a:rPr lang="ru-RU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ru-RU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 Является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ли контент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взаимосвязанным?</a:t>
            </a:r>
          </a:p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Если да -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использовать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section</a:t>
            </a:r>
            <a:r>
              <a:rPr lang="ru-RU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3.Если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семантической взаимосвязи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нет -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использовать </a:t>
            </a:r>
            <a:r>
              <a:rPr lang="ru-RU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42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135915" y="332656"/>
            <a:ext cx="8928992" cy="2671266"/>
            <a:chOff x="135915" y="329754"/>
            <a:chExt cx="8928992" cy="2671266"/>
          </a:xfrm>
        </p:grpSpPr>
        <p:sp>
          <p:nvSpPr>
            <p:cNvPr id="2" name="TextBox 1"/>
            <p:cNvSpPr txBox="1"/>
            <p:nvPr/>
          </p:nvSpPr>
          <p:spPr>
            <a:xfrm>
              <a:off x="135915" y="692696"/>
              <a:ext cx="8928992" cy="230832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Элемент представляет собой раздел </a:t>
              </a:r>
              <a:r>
                <a:rPr lang="ru-RU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страницы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который состоит из контента, </a:t>
              </a:r>
              <a:r>
                <a:rPr lang="ru-RU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имеющего </a:t>
              </a:r>
              <a:r>
                <a:rPr lang="ru-RU" b="1" i="1" dirty="0" smtClean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косвенное </a:t>
              </a:r>
              <a:r>
                <a:rPr lang="ru-RU" b="1" i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отношение 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к содержанию </a:t>
              </a:r>
              <a:r>
                <a:rPr lang="ru-RU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находящегося вокруг этого элемента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 smtClean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&lt;aside&gt;</a:t>
              </a:r>
              <a:r>
                <a:rPr lang="ru-RU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и </a:t>
              </a:r>
              <a:r>
                <a:rPr lang="ru-RU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который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ru-RU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имеется ввиду контент элемента </a:t>
              </a:r>
              <a:r>
                <a:rPr lang="en-US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&lt;aside</a:t>
              </a:r>
              <a:r>
                <a:rPr lang="en-US" b="1" dirty="0" smtClean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)</a:t>
              </a:r>
              <a:r>
                <a:rPr lang="ru-RU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мог 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бы рассматриваться отдельно от </a:t>
              </a:r>
              <a:r>
                <a:rPr lang="ru-RU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содержания (находящегося вокруг элемента </a:t>
              </a:r>
              <a:r>
                <a:rPr lang="en-US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&lt;aside</a:t>
              </a:r>
              <a:r>
                <a:rPr lang="en-US" b="1" dirty="0" smtClean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ru-RU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Варианты применения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 боковая колонка, список дополнительных ссылок, рекламный </a:t>
              </a:r>
              <a:r>
                <a:rPr lang="ru-RU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блок.</a:t>
              </a:r>
              <a:endParaRPr lang="ru-RU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79512" y="329754"/>
              <a:ext cx="1296144" cy="40011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&lt;aside</a:t>
              </a:r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endParaRPr lang="ru-RU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535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135915" y="580618"/>
            <a:ext cx="8928992" cy="4887257"/>
            <a:chOff x="135915" y="329754"/>
            <a:chExt cx="8928992" cy="4887257"/>
          </a:xfrm>
        </p:grpSpPr>
        <p:sp>
          <p:nvSpPr>
            <p:cNvPr id="2" name="TextBox 1"/>
            <p:cNvSpPr txBox="1"/>
            <p:nvPr/>
          </p:nvSpPr>
          <p:spPr>
            <a:xfrm>
              <a:off x="135915" y="692696"/>
              <a:ext cx="8928992" cy="4524315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Это не секционный элемент.</a:t>
              </a:r>
              <a:endPara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ru-RU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Элемент представляет нижний колонтитул для его ближайших родителей. </a:t>
              </a:r>
            </a:p>
            <a:p>
              <a:r>
                <a:rPr lang="ru-RU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Обычно содержит 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meta</a:t>
              </a:r>
              <a:r>
                <a:rPr lang="ru-RU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-информацию об авторе, ссылки на связанные документы, дата опубликования документа.</a:t>
              </a:r>
            </a:p>
            <a:p>
              <a:endParaRPr lang="ru-RU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ru-RU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Если </a:t>
              </a:r>
              <a:r>
                <a:rPr lang="en-US" b="1" dirty="0" smtClean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footer </a:t>
              </a:r>
              <a:r>
                <a:rPr lang="ru-RU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содержит секции, они обычно представляют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pPr marL="285750" indent="-285750">
                <a:buFontTx/>
                <a:buChar char="-"/>
              </a:pPr>
              <a:r>
                <a:rPr lang="ru-RU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приложения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к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документу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285750" indent="-285750">
                <a:buFontTx/>
                <a:buChar char="-"/>
              </a:pPr>
              <a:r>
                <a:rPr lang="ru-RU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текст лицензии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285750" indent="-285750">
                <a:buFontTx/>
                <a:buChar char="-"/>
              </a:pPr>
              <a:r>
                <a:rPr lang="ru-RU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выводы(заключительную часть)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285750" indent="-285750">
                <a:buFontTx/>
                <a:buChar char="-"/>
              </a:pPr>
              <a:r>
                <a:rPr lang="ru-RU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оглавление(индексацию)   </a:t>
              </a:r>
              <a:endPara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285750" indent="-285750">
                <a:buFontTx/>
                <a:buChar char="-"/>
              </a:pP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285750" indent="-285750">
                <a:buFontTx/>
                <a:buChar char="-"/>
              </a:pPr>
              <a:endPara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Может быть не только </a:t>
              </a:r>
              <a:r>
                <a:rPr lang="ru-RU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нижнего 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уровня</a:t>
              </a:r>
              <a:r>
                <a:rPr lang="ru-RU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 подвал 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сайта), но еще </a:t>
              </a:r>
            </a:p>
            <a:p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допустимо, когда </a:t>
              </a:r>
              <a:r>
                <a:rPr lang="en-US" b="1" dirty="0" smtClean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&lt;footer&gt;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встречаются у каждой статьи или, </a:t>
              </a:r>
            </a:p>
            <a:p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например, цитаты</a:t>
              </a:r>
              <a:r>
                <a:rPr lang="ru-RU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79512" y="329754"/>
              <a:ext cx="1512168" cy="40011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&lt;footer&gt;</a:t>
              </a:r>
              <a:endParaRPr lang="ru-RU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058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Прямая соединительная линия 52"/>
          <p:cNvCxnSpPr/>
          <p:nvPr/>
        </p:nvCxnSpPr>
        <p:spPr>
          <a:xfrm>
            <a:off x="2001444" y="3861048"/>
            <a:ext cx="0" cy="5760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>
            <a:stCxn id="11" idx="2"/>
          </p:cNvCxnSpPr>
          <p:nvPr/>
        </p:nvCxnSpPr>
        <p:spPr>
          <a:xfrm flipH="1">
            <a:off x="2001444" y="2292037"/>
            <a:ext cx="50276" cy="7049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2" idx="2"/>
            <a:endCxn id="11" idx="0"/>
          </p:cNvCxnSpPr>
          <p:nvPr/>
        </p:nvCxnSpPr>
        <p:spPr>
          <a:xfrm>
            <a:off x="2051720" y="908720"/>
            <a:ext cx="0" cy="7197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Группа 8"/>
          <p:cNvGrpSpPr/>
          <p:nvPr/>
        </p:nvGrpSpPr>
        <p:grpSpPr>
          <a:xfrm>
            <a:off x="179512" y="188640"/>
            <a:ext cx="6768752" cy="4113748"/>
            <a:chOff x="179512" y="188640"/>
            <a:chExt cx="6768752" cy="4113748"/>
          </a:xfrm>
        </p:grpSpPr>
        <p:sp>
          <p:nvSpPr>
            <p:cNvPr id="2" name="Скругленный прямоугольник 1"/>
            <p:cNvSpPr/>
            <p:nvPr/>
          </p:nvSpPr>
          <p:spPr>
            <a:xfrm>
              <a:off x="179512" y="188640"/>
              <a:ext cx="3744416" cy="720080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ru-RU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Контент является секцией? </a:t>
              </a:r>
              <a:endParaRPr lang="ru-R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355976" y="354172"/>
              <a:ext cx="504056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Да</a:t>
              </a:r>
              <a:endParaRPr lang="ru-RU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580112" y="354172"/>
              <a:ext cx="1368152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section</a:t>
              </a:r>
              <a:endParaRPr lang="ru-RU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Прямая соединительная линия 5"/>
            <p:cNvCxnSpPr>
              <a:stCxn id="2" idx="3"/>
              <a:endCxn id="3" idx="1"/>
            </p:cNvCxnSpPr>
            <p:nvPr/>
          </p:nvCxnSpPr>
          <p:spPr>
            <a:xfrm flipV="1">
              <a:off x="3923928" y="538838"/>
              <a:ext cx="432048" cy="984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>
              <a:stCxn id="3" idx="3"/>
              <a:endCxn id="4" idx="1"/>
            </p:cNvCxnSpPr>
            <p:nvPr/>
          </p:nvCxnSpPr>
          <p:spPr>
            <a:xfrm>
              <a:off x="4860032" y="538838"/>
              <a:ext cx="72008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742028" y="1084094"/>
              <a:ext cx="612068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Нет</a:t>
              </a:r>
              <a:endParaRPr lang="ru-RU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713196" y="2489598"/>
              <a:ext cx="612068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Нет</a:t>
              </a:r>
              <a:endParaRPr lang="ru-RU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691680" y="3933056"/>
              <a:ext cx="612068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Нет</a:t>
              </a:r>
              <a:endParaRPr lang="ru-RU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Группа 9"/>
          <p:cNvGrpSpPr/>
          <p:nvPr/>
        </p:nvGrpSpPr>
        <p:grpSpPr>
          <a:xfrm>
            <a:off x="71500" y="1628430"/>
            <a:ext cx="7020780" cy="663607"/>
            <a:chOff x="71500" y="46637"/>
            <a:chExt cx="7020780" cy="612319"/>
          </a:xfrm>
        </p:grpSpPr>
        <p:sp>
          <p:nvSpPr>
            <p:cNvPr id="11" name="Скругленный прямоугольник 10"/>
            <p:cNvSpPr/>
            <p:nvPr/>
          </p:nvSpPr>
          <p:spPr>
            <a:xfrm>
              <a:off x="71500" y="46637"/>
              <a:ext cx="3960440" cy="612319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ru-RU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Это вступительный контент ?</a:t>
              </a:r>
              <a:endParaRPr lang="ru-R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160011"/>
              <a:ext cx="504056" cy="3407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Да</a:t>
              </a:r>
              <a:endParaRPr lang="ru-RU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68144" y="160011"/>
              <a:ext cx="1224136" cy="3407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header</a:t>
              </a:r>
              <a:endParaRPr lang="ru-RU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Прямая соединительная линия 13"/>
            <p:cNvCxnSpPr>
              <a:stCxn id="11" idx="3"/>
              <a:endCxn id="12" idx="1"/>
            </p:cNvCxnSpPr>
            <p:nvPr/>
          </p:nvCxnSpPr>
          <p:spPr>
            <a:xfrm flipV="1">
              <a:off x="4031940" y="344677"/>
              <a:ext cx="612068" cy="812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>
              <a:stCxn id="12" idx="3"/>
              <a:endCxn id="13" idx="1"/>
            </p:cNvCxnSpPr>
            <p:nvPr/>
          </p:nvCxnSpPr>
          <p:spPr>
            <a:xfrm flipV="1">
              <a:off x="5148064" y="330405"/>
              <a:ext cx="720080" cy="1427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Группа 18"/>
          <p:cNvGrpSpPr/>
          <p:nvPr/>
        </p:nvGrpSpPr>
        <p:grpSpPr>
          <a:xfrm>
            <a:off x="179512" y="2996952"/>
            <a:ext cx="6696744" cy="864096"/>
            <a:chOff x="179512" y="44624"/>
            <a:chExt cx="6626252" cy="864096"/>
          </a:xfrm>
        </p:grpSpPr>
        <p:sp>
          <p:nvSpPr>
            <p:cNvPr id="20" name="Скругленный прямоугольник 19"/>
            <p:cNvSpPr/>
            <p:nvPr/>
          </p:nvSpPr>
          <p:spPr>
            <a:xfrm>
              <a:off x="179512" y="44624"/>
              <a:ext cx="3960440" cy="864096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ru-RU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Контент содержит информацию об авторе, правовую информацию ?</a:t>
              </a:r>
              <a:endParaRPr lang="ru-R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355976" y="289624"/>
              <a:ext cx="504056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Да</a:t>
              </a:r>
              <a:endParaRPr lang="ru-RU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80112" y="289624"/>
              <a:ext cx="1225652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footer</a:t>
              </a:r>
              <a:endParaRPr lang="ru-RU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Прямая соединительная линия 22"/>
            <p:cNvCxnSpPr>
              <a:stCxn id="20" idx="3"/>
              <a:endCxn id="21" idx="1"/>
            </p:cNvCxnSpPr>
            <p:nvPr/>
          </p:nvCxnSpPr>
          <p:spPr>
            <a:xfrm flipV="1">
              <a:off x="4139952" y="474290"/>
              <a:ext cx="216024" cy="238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>
              <a:stCxn id="21" idx="3"/>
              <a:endCxn id="22" idx="1"/>
            </p:cNvCxnSpPr>
            <p:nvPr/>
          </p:nvCxnSpPr>
          <p:spPr>
            <a:xfrm>
              <a:off x="4860031" y="474290"/>
              <a:ext cx="72008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Группа 31"/>
          <p:cNvGrpSpPr/>
          <p:nvPr/>
        </p:nvGrpSpPr>
        <p:grpSpPr>
          <a:xfrm>
            <a:off x="179512" y="4437112"/>
            <a:ext cx="6912768" cy="1152128"/>
            <a:chOff x="179512" y="44624"/>
            <a:chExt cx="6912768" cy="1152128"/>
          </a:xfrm>
        </p:grpSpPr>
        <p:sp>
          <p:nvSpPr>
            <p:cNvPr id="33" name="Скругленный прямоугольник 32"/>
            <p:cNvSpPr/>
            <p:nvPr/>
          </p:nvSpPr>
          <p:spPr>
            <a:xfrm>
              <a:off x="179512" y="44624"/>
              <a:ext cx="4680520" cy="1152128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ru-RU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Контент может быть </a:t>
              </a:r>
              <a:r>
                <a:rPr lang="ru-RU" b="1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сгруппированн</a:t>
              </a:r>
              <a:r>
                <a:rPr lang="ru-RU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для стилизации, или расширения его смысла через атрибуты </a:t>
              </a:r>
            </a:p>
            <a:p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id </a:t>
              </a:r>
              <a:r>
                <a:rPr lang="ru-RU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и </a:t>
              </a:r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class </a:t>
              </a:r>
              <a:r>
                <a:rPr lang="ru-RU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?  </a:t>
              </a:r>
              <a:endParaRPr lang="ru-R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364088" y="435106"/>
              <a:ext cx="504056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Да</a:t>
              </a:r>
              <a:endParaRPr lang="ru-RU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444208" y="418720"/>
              <a:ext cx="648072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div</a:t>
              </a:r>
              <a:endParaRPr lang="ru-RU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6" name="Прямая соединительная линия 35"/>
            <p:cNvCxnSpPr>
              <a:stCxn id="33" idx="3"/>
              <a:endCxn id="34" idx="1"/>
            </p:cNvCxnSpPr>
            <p:nvPr/>
          </p:nvCxnSpPr>
          <p:spPr>
            <a:xfrm flipV="1">
              <a:off x="4860032" y="619772"/>
              <a:ext cx="504056" cy="91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/>
            <p:cNvCxnSpPr>
              <a:stCxn id="34" idx="3"/>
              <a:endCxn id="35" idx="1"/>
            </p:cNvCxnSpPr>
            <p:nvPr/>
          </p:nvCxnSpPr>
          <p:spPr>
            <a:xfrm flipV="1">
              <a:off x="5868144" y="603386"/>
              <a:ext cx="576064" cy="1638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Группа 26"/>
          <p:cNvGrpSpPr/>
          <p:nvPr/>
        </p:nvGrpSpPr>
        <p:grpSpPr>
          <a:xfrm>
            <a:off x="6948264" y="230115"/>
            <a:ext cx="2123954" cy="646331"/>
            <a:chOff x="6948264" y="230115"/>
            <a:chExt cx="2123954" cy="646331"/>
          </a:xfrm>
        </p:grpSpPr>
        <p:cxnSp>
          <p:nvCxnSpPr>
            <p:cNvPr id="25" name="Прямая со стрелкой 24"/>
            <p:cNvCxnSpPr>
              <a:stCxn id="4" idx="3"/>
            </p:cNvCxnSpPr>
            <p:nvPr/>
          </p:nvCxnSpPr>
          <p:spPr>
            <a:xfrm>
              <a:off x="6948264" y="538838"/>
              <a:ext cx="648072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7646828" y="230115"/>
              <a:ext cx="1425390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ru-RU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Следующий</a:t>
              </a:r>
            </a:p>
            <a:p>
              <a:r>
                <a:rPr lang="ru-RU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слайд</a:t>
              </a:r>
              <a:endParaRPr lang="ru-RU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6" name="Группа 55"/>
          <p:cNvGrpSpPr/>
          <p:nvPr/>
        </p:nvGrpSpPr>
        <p:grpSpPr>
          <a:xfrm>
            <a:off x="125890" y="5589240"/>
            <a:ext cx="5454222" cy="873388"/>
            <a:chOff x="125890" y="5589240"/>
            <a:chExt cx="5454222" cy="873388"/>
          </a:xfrm>
        </p:grpSpPr>
        <p:cxnSp>
          <p:nvCxnSpPr>
            <p:cNvPr id="54" name="Прямая со стрелкой 53"/>
            <p:cNvCxnSpPr/>
            <p:nvPr/>
          </p:nvCxnSpPr>
          <p:spPr>
            <a:xfrm>
              <a:off x="2555776" y="5589240"/>
              <a:ext cx="0" cy="50405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125890" y="6093296"/>
              <a:ext cx="5454222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Это не секция, смотри следующий слайд</a:t>
              </a:r>
              <a:endParaRPr lang="ru-RU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307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95536" y="548680"/>
            <a:ext cx="8208912" cy="2956266"/>
          </a:xfrm>
          <a:prstGeom prst="rect">
            <a:avLst/>
          </a:prstGeom>
          <a:solidFill>
            <a:srgbClr val="FFFF00">
              <a:alpha val="11000"/>
            </a:srgb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Парные теги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ru-RU" sz="1600" b="1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теги имеющие закрывающую пару</a:t>
            </a:r>
            <a:endParaRPr lang="en-US" sz="1600" b="1" i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i="1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       </a:t>
            </a:r>
            <a:r>
              <a:rPr lang="en-US" b="1" dirty="0" smtClean="0">
                <a:solidFill>
                  <a:schemeClr val="tx1"/>
                </a:solidFill>
              </a:rPr>
              <a:t>&lt;html&gt;…… &lt;/html&gt;</a:t>
            </a: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       &lt;head&gt;…… &lt;/head&gt;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       &lt;div&gt;…… &lt;/div&gt;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Правая фигурная скобка 8"/>
          <p:cNvSpPr/>
          <p:nvPr/>
        </p:nvSpPr>
        <p:spPr>
          <a:xfrm rot="5400000">
            <a:off x="1979712" y="120570"/>
            <a:ext cx="504056" cy="2808312"/>
          </a:xfrm>
          <a:prstGeom prst="rightBrace">
            <a:avLst>
              <a:gd name="adj1" fmla="val 8333"/>
              <a:gd name="adj2" fmla="val 51494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авая фигурная скобка 9"/>
          <p:cNvSpPr/>
          <p:nvPr/>
        </p:nvSpPr>
        <p:spPr>
          <a:xfrm rot="5400000">
            <a:off x="1979712" y="912657"/>
            <a:ext cx="504056" cy="2808312"/>
          </a:xfrm>
          <a:prstGeom prst="rightBrace">
            <a:avLst>
              <a:gd name="adj1" fmla="val 8333"/>
              <a:gd name="adj2" fmla="val 51494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авая фигурная скобка 10"/>
          <p:cNvSpPr/>
          <p:nvPr/>
        </p:nvSpPr>
        <p:spPr>
          <a:xfrm rot="5400000">
            <a:off x="1763688" y="1920769"/>
            <a:ext cx="504056" cy="2376264"/>
          </a:xfrm>
          <a:prstGeom prst="rightBrace">
            <a:avLst>
              <a:gd name="adj1" fmla="val 8333"/>
              <a:gd name="adj2" fmla="val 51494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5076056" y="1560730"/>
            <a:ext cx="3456384" cy="1152128"/>
          </a:xfrm>
          <a:prstGeom prst="roundRect">
            <a:avLst/>
          </a:prstGeom>
          <a:solidFill>
            <a:srgbClr val="FFC000">
              <a:alpha val="2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Контейнер, </a:t>
            </a:r>
            <a:r>
              <a:rPr lang="ru-RU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который также может включать в себя другие теги, текст</a:t>
            </a:r>
            <a:endParaRPr lang="ru-RU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4" name="Прямая со стрелкой 13"/>
          <p:cNvCxnSpPr/>
          <p:nvPr/>
        </p:nvCxnSpPr>
        <p:spPr>
          <a:xfrm>
            <a:off x="3635896" y="1524726"/>
            <a:ext cx="1440160" cy="396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V="1">
            <a:off x="3635896" y="2208802"/>
            <a:ext cx="1440160" cy="1080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V="1">
            <a:off x="3203848" y="2568842"/>
            <a:ext cx="1872208" cy="5400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395536" y="3717032"/>
            <a:ext cx="8208912" cy="2520280"/>
          </a:xfrm>
          <a:prstGeom prst="rect">
            <a:avLst/>
          </a:prstGeom>
          <a:solidFill>
            <a:srgbClr val="92D050">
              <a:alpha val="13000"/>
            </a:srgb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Например 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ru-RU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&lt;div&gt;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&lt;div&gt;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&lt;p&gt;</a:t>
            </a:r>
            <a:r>
              <a:rPr lang="ru-RU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Это параграф 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 </a:t>
            </a:r>
            <a:r>
              <a:rPr lang="ru-RU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текстом</a:t>
            </a:r>
            <a:r>
              <a:rPr lang="en-US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&lt;/p&gt;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&lt;/div&gt; </a:t>
            </a:r>
          </a:p>
          <a:p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&lt;/div&gt;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79912" y="35332"/>
            <a:ext cx="1656184" cy="36933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Виды тегов</a:t>
            </a:r>
            <a:endParaRPr lang="ru-RU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525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Прямая соединительная линия 52"/>
          <p:cNvCxnSpPr/>
          <p:nvPr/>
        </p:nvCxnSpPr>
        <p:spPr>
          <a:xfrm>
            <a:off x="2001444" y="3861048"/>
            <a:ext cx="0" cy="57606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/>
          <p:nvPr/>
        </p:nvCxnSpPr>
        <p:spPr>
          <a:xfrm>
            <a:off x="2001444" y="2490514"/>
            <a:ext cx="0" cy="50643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2" idx="2"/>
          </p:cNvCxnSpPr>
          <p:nvPr/>
        </p:nvCxnSpPr>
        <p:spPr>
          <a:xfrm>
            <a:off x="1979712" y="908720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Группа 8"/>
          <p:cNvGrpSpPr/>
          <p:nvPr/>
        </p:nvGrpSpPr>
        <p:grpSpPr>
          <a:xfrm>
            <a:off x="179512" y="188640"/>
            <a:ext cx="6048672" cy="4113748"/>
            <a:chOff x="179512" y="188640"/>
            <a:chExt cx="6048672" cy="4113748"/>
          </a:xfrm>
        </p:grpSpPr>
        <p:sp>
          <p:nvSpPr>
            <p:cNvPr id="2" name="Скругленный прямоугольник 1"/>
            <p:cNvSpPr/>
            <p:nvPr/>
          </p:nvSpPr>
          <p:spPr>
            <a:xfrm>
              <a:off x="179512" y="188640"/>
              <a:ext cx="3600400" cy="720080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ru-RU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Контент содержит навигационные ссылки ? </a:t>
              </a:r>
              <a:endParaRPr lang="ru-R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355976" y="354172"/>
              <a:ext cx="504056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Да</a:t>
              </a:r>
              <a:endParaRPr lang="ru-RU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580112" y="354172"/>
              <a:ext cx="648072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nav</a:t>
              </a:r>
              <a:endParaRPr lang="ru-RU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Прямая соединительная линия 5"/>
            <p:cNvCxnSpPr>
              <a:stCxn id="2" idx="3"/>
              <a:endCxn id="3" idx="1"/>
            </p:cNvCxnSpPr>
            <p:nvPr/>
          </p:nvCxnSpPr>
          <p:spPr>
            <a:xfrm flipV="1">
              <a:off x="3779912" y="538838"/>
              <a:ext cx="576064" cy="984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>
              <a:stCxn id="3" idx="3"/>
              <a:endCxn id="4" idx="1"/>
            </p:cNvCxnSpPr>
            <p:nvPr/>
          </p:nvCxnSpPr>
          <p:spPr>
            <a:xfrm>
              <a:off x="4860032" y="538838"/>
              <a:ext cx="72008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695410" y="1084094"/>
              <a:ext cx="612068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Нет</a:t>
              </a:r>
              <a:endParaRPr lang="ru-RU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691680" y="2564904"/>
              <a:ext cx="612068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Нет</a:t>
              </a:r>
              <a:endParaRPr lang="ru-RU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691680" y="3933056"/>
              <a:ext cx="612068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Нет</a:t>
              </a:r>
              <a:endParaRPr lang="ru-RU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Группа 9"/>
          <p:cNvGrpSpPr/>
          <p:nvPr/>
        </p:nvGrpSpPr>
        <p:grpSpPr>
          <a:xfrm>
            <a:off x="179512" y="1626418"/>
            <a:ext cx="6624736" cy="864096"/>
            <a:chOff x="179512" y="44624"/>
            <a:chExt cx="6624736" cy="864096"/>
          </a:xfrm>
        </p:grpSpPr>
        <p:sp>
          <p:nvSpPr>
            <p:cNvPr id="11" name="Скругленный прямоугольник 10"/>
            <p:cNvSpPr/>
            <p:nvPr/>
          </p:nvSpPr>
          <p:spPr>
            <a:xfrm>
              <a:off x="179512" y="44624"/>
              <a:ext cx="3960440" cy="864096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ru-RU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Контент </a:t>
              </a:r>
              <a:r>
                <a:rPr lang="ru-RU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может быть понят </a:t>
              </a:r>
              <a:r>
                <a:rPr lang="ru-RU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незави</a:t>
              </a:r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ru-RU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имо</a:t>
              </a:r>
              <a:r>
                <a:rPr lang="ru-RU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от</a:t>
              </a:r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</a:t>
              </a:r>
              <a:r>
                <a:rPr lang="ru-RU" b="1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кружающего</a:t>
              </a:r>
              <a:r>
                <a:rPr lang="ru-RU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его контента ?</a:t>
              </a:r>
              <a:endParaRPr lang="ru-R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355976" y="289624"/>
              <a:ext cx="504056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Да</a:t>
              </a:r>
              <a:endParaRPr lang="ru-RU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80112" y="289624"/>
              <a:ext cx="1224136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article</a:t>
              </a:r>
              <a:endParaRPr lang="ru-RU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Прямая соединительная линия 13"/>
            <p:cNvCxnSpPr>
              <a:stCxn id="11" idx="3"/>
              <a:endCxn id="12" idx="1"/>
            </p:cNvCxnSpPr>
            <p:nvPr/>
          </p:nvCxnSpPr>
          <p:spPr>
            <a:xfrm flipV="1">
              <a:off x="4139952" y="474290"/>
              <a:ext cx="216024" cy="238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>
              <a:stCxn id="12" idx="3"/>
              <a:endCxn id="13" idx="1"/>
            </p:cNvCxnSpPr>
            <p:nvPr/>
          </p:nvCxnSpPr>
          <p:spPr>
            <a:xfrm>
              <a:off x="4860032" y="474290"/>
              <a:ext cx="72008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Группа 18"/>
          <p:cNvGrpSpPr/>
          <p:nvPr/>
        </p:nvGrpSpPr>
        <p:grpSpPr>
          <a:xfrm>
            <a:off x="179512" y="2996952"/>
            <a:ext cx="6408712" cy="864096"/>
            <a:chOff x="179512" y="44624"/>
            <a:chExt cx="6341252" cy="864096"/>
          </a:xfrm>
        </p:grpSpPr>
        <p:sp>
          <p:nvSpPr>
            <p:cNvPr id="20" name="Скругленный прямоугольник 19"/>
            <p:cNvSpPr/>
            <p:nvPr/>
          </p:nvSpPr>
          <p:spPr>
            <a:xfrm>
              <a:off x="179512" y="44624"/>
              <a:ext cx="3960440" cy="864096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ru-RU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Контент оказ</a:t>
              </a:r>
              <a:r>
                <a:rPr lang="ru-RU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ы</a:t>
              </a:r>
              <a:r>
                <a:rPr lang="ru-RU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вает влияние на окружающий его контент ?</a:t>
              </a:r>
              <a:endParaRPr lang="ru-R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355976" y="289624"/>
              <a:ext cx="504056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Да</a:t>
              </a:r>
              <a:endParaRPr lang="ru-RU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80112" y="289624"/>
              <a:ext cx="940652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aside</a:t>
              </a:r>
              <a:endParaRPr lang="ru-RU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Прямая соединительная линия 22"/>
            <p:cNvCxnSpPr>
              <a:stCxn id="20" idx="3"/>
              <a:endCxn id="21" idx="1"/>
            </p:cNvCxnSpPr>
            <p:nvPr/>
          </p:nvCxnSpPr>
          <p:spPr>
            <a:xfrm flipV="1">
              <a:off x="4139952" y="474290"/>
              <a:ext cx="216024" cy="238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>
              <a:stCxn id="21" idx="3"/>
              <a:endCxn id="22" idx="1"/>
            </p:cNvCxnSpPr>
            <p:nvPr/>
          </p:nvCxnSpPr>
          <p:spPr>
            <a:xfrm>
              <a:off x="4860031" y="474290"/>
              <a:ext cx="72008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Группа 31"/>
          <p:cNvGrpSpPr/>
          <p:nvPr/>
        </p:nvGrpSpPr>
        <p:grpSpPr>
          <a:xfrm>
            <a:off x="179512" y="4437112"/>
            <a:ext cx="7488832" cy="1152128"/>
            <a:chOff x="179512" y="44624"/>
            <a:chExt cx="7488832" cy="1152128"/>
          </a:xfrm>
        </p:grpSpPr>
        <p:sp>
          <p:nvSpPr>
            <p:cNvPr id="33" name="Скругленный прямоугольник 32"/>
            <p:cNvSpPr/>
            <p:nvPr/>
          </p:nvSpPr>
          <p:spPr>
            <a:xfrm>
              <a:off x="179512" y="44624"/>
              <a:ext cx="4680520" cy="1152128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ru-RU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Контент является тематически сгруппированным и </a:t>
              </a:r>
              <a:r>
                <a:rPr lang="ru-RU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может быть </a:t>
              </a:r>
              <a:r>
                <a:rPr lang="ru-RU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логически под одним заголовком ?  </a:t>
              </a:r>
              <a:endParaRPr lang="ru-R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364088" y="435106"/>
              <a:ext cx="504056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Да</a:t>
              </a:r>
              <a:endParaRPr lang="ru-RU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444208" y="418720"/>
              <a:ext cx="1224136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section</a:t>
              </a:r>
              <a:endParaRPr lang="ru-RU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6" name="Прямая соединительная линия 35"/>
            <p:cNvCxnSpPr>
              <a:stCxn id="33" idx="3"/>
              <a:endCxn id="34" idx="1"/>
            </p:cNvCxnSpPr>
            <p:nvPr/>
          </p:nvCxnSpPr>
          <p:spPr>
            <a:xfrm flipV="1">
              <a:off x="4860032" y="619772"/>
              <a:ext cx="504056" cy="91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/>
            <p:cNvCxnSpPr>
              <a:stCxn id="34" idx="3"/>
              <a:endCxn id="35" idx="1"/>
            </p:cNvCxnSpPr>
            <p:nvPr/>
          </p:nvCxnSpPr>
          <p:spPr>
            <a:xfrm flipV="1">
              <a:off x="5868144" y="603386"/>
              <a:ext cx="576064" cy="1638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965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04832" y="44624"/>
            <a:ext cx="252028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Outline algorithm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4" y="932527"/>
            <a:ext cx="8856984" cy="64633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Это алгоритм разделения контента страницы на секции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для построения оглавления страницы.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467380"/>
            <a:ext cx="8928992" cy="369332"/>
          </a:xfrm>
          <a:prstGeom prst="rect">
            <a:avLst/>
          </a:prstGeom>
          <a:solidFill>
            <a:srgbClr val="FFFF00">
              <a:alpha val="26000"/>
            </a:srgb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http://www.w3.org/TR/html5/headings-and-sections.html#outlines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1628800"/>
            <a:ext cx="8856984" cy="923330"/>
          </a:xfrm>
          <a:prstGeom prst="rect">
            <a:avLst/>
          </a:prstGeom>
          <a:solidFill>
            <a:srgbClr val="FFFF00">
              <a:alpha val="8000"/>
            </a:srgb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Логическая секция – это группировка контента.</a:t>
            </a:r>
          </a:p>
          <a:p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Название секции определяет первый элемент (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–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6) идущий сразу после открывающего тега секционного элемента 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504" y="2636912"/>
            <a:ext cx="3744416" cy="14773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&lt;section&gt;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&lt;h1&gt;H1 in section&lt;/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h1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&lt;h2&gt;H2 in section&lt;/</a:t>
            </a:r>
            <a:r>
              <a:rPr lang="en-US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h2</a:t>
            </a:r>
            <a:r>
              <a:rPr lang="en-US" b="1" dirty="0" smtClean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&lt;h3&gt;H3 in section&lt;/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h3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section&gt;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91980" y="2708920"/>
            <a:ext cx="3780420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1.H1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section 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1</a:t>
            </a:r>
            <a:r>
              <a:rPr lang="en-US" b="1" dirty="0" smtClean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.H2 </a:t>
            </a:r>
            <a:r>
              <a:rPr lang="en-US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section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1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.H3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 section</a:t>
            </a:r>
            <a:endParaRPr lang="ru-RU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504" y="4687976"/>
            <a:ext cx="3744416" cy="14773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&lt;section&gt;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&lt;h3&gt;H3 in section&lt;/h3&gt;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&lt;h1&gt;H1 in section&lt;/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h1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&lt;h2&gt;H2 in section&lt;/</a:t>
            </a:r>
            <a:r>
              <a:rPr lang="en-US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h2</a:t>
            </a:r>
            <a:r>
              <a:rPr lang="en-US" b="1" dirty="0" smtClean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section&gt;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91980" y="4665910"/>
            <a:ext cx="3204356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1.H3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 section</a:t>
            </a:r>
            <a:endParaRPr lang="ru-RU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2.H1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section 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1</a:t>
            </a:r>
            <a:r>
              <a:rPr lang="en-US" b="1" dirty="0" smtClean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.H2 </a:t>
            </a:r>
            <a:r>
              <a:rPr lang="en-US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section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endParaRPr lang="ru-RU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107504" y="4365104"/>
            <a:ext cx="871296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06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3861048"/>
            <a:ext cx="4515785" cy="2421508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35" y="548680"/>
            <a:ext cx="4364311" cy="590465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460" y="908720"/>
            <a:ext cx="4596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1.Explore California trail Guide</a:t>
            </a:r>
            <a:endParaRPr lang="ru-R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1844824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1.Ojail Trails</a:t>
            </a:r>
            <a:endParaRPr lang="ru-R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2204864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1.Northringe Loop</a:t>
            </a:r>
            <a:endParaRPr lang="ru-RU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7504" y="3356992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2.Scill Level</a:t>
            </a:r>
            <a:endParaRPr lang="ru-RU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32706" y="5373216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3.Surfarce</a:t>
            </a:r>
            <a:endParaRPr lang="ru-R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555776" y="1678181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2.Trial News</a:t>
            </a:r>
            <a:endParaRPr lang="ru-R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627784" y="2843644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1. </a:t>
            </a:r>
            <a:r>
              <a:rPr lang="en-US" b="1" dirty="0" err="1" smtClean="0"/>
              <a:t>Promotial</a:t>
            </a:r>
            <a:r>
              <a:rPr lang="en-US" b="1" dirty="0" smtClean="0"/>
              <a:t> Video</a:t>
            </a:r>
            <a:endParaRPr lang="ru-RU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555776" y="3789040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2. Rider Reviews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23274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3.88889E-6 7.40741E-7 L 0.49757 -0.06875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78" y="-3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3.61111E-6 -3.33333E-6 L 0.57673 -0.14236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837" y="-7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2.77556E-17 3.7037E-7 L 0.62569 -0.14236 " pathEditMode="relative" rAng="0" ptsTypes="AA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85" y="-7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1.66667E-6 4.81481E-6 L 0.62431 -0.25788 " pathEditMode="relative" rAng="0" ptsTypes="AA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15" y="-12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 3.33333E-6 L 0.62049 -0.49931 " pathEditMode="relative" rAng="0" ptsTypes="AA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24" y="-24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5.55556E-7 2.22222E-6 L 0.30833 0.10254 " pathEditMode="relative" rAng="0" ptsTypes="AA">
                                      <p:cBhvr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17" y="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6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2.77778E-7 4.81481E-6 L 0.35035 -0.01505 " pathEditMode="relative" rAng="0" ptsTypes="AA">
                                      <p:cBhvr>
                                        <p:cTn id="5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17" y="-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2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3.05556E-6 1.85185E-6 L 0.35747 -0.10046 " pathEditMode="relative" rAng="0" ptsTypes="AA">
                                      <p:cBhvr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65" y="-5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  <p:bldP spid="5" grpId="1"/>
      <p:bldP spid="6" grpId="0"/>
      <p:bldP spid="6" grpId="1"/>
      <p:bldP spid="7" grpId="0"/>
      <p:bldP spid="7" grpId="1"/>
      <p:bldP spid="8" grpId="0"/>
      <p:bldP spid="8" grpId="1"/>
      <p:bldP spid="9" grpId="0"/>
      <p:bldP spid="9" grpId="1"/>
      <p:bldP spid="10" grpId="0"/>
      <p:bldP spid="10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797" y="2564904"/>
            <a:ext cx="8856984" cy="2308324"/>
          </a:xfrm>
          <a:prstGeom prst="rect">
            <a:avLst/>
          </a:prstGeom>
          <a:solidFill>
            <a:schemeClr val="bg2">
              <a:alpha val="26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Правила группировки:</a:t>
            </a:r>
          </a:p>
          <a:p>
            <a:pPr marL="342900" indent="-342900">
              <a:buAutoNum type="arabicPeriod"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Body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главная(корневая) секция, содержащая остальные секции.</a:t>
            </a:r>
          </a:p>
          <a:p>
            <a:pPr marL="342900" indent="-342900">
              <a:buAutoNum type="arabicPeriod"/>
            </a:pP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Самый первый заголовок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принадлежит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поэтому его </a:t>
            </a: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не нужно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включать в тег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&lt;section&gt;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3.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Для каждого последующего </a:t>
            </a:r>
            <a:r>
              <a:rPr lang="ru-R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секцированного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контента находятся, </a:t>
            </a: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определяются и добавляются последующие секции.</a:t>
            </a:r>
          </a:p>
          <a:p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4.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Первый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заголовок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содержащийся в секции является заголовком </a:t>
            </a: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этой секции.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797" y="116632"/>
            <a:ext cx="4176464" cy="2215991"/>
          </a:xfrm>
          <a:prstGeom prst="rect">
            <a:avLst/>
          </a:prstGeom>
          <a:solidFill>
            <a:srgbClr val="92D050">
              <a:alpha val="10000"/>
            </a:srgb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Секции создаются элементами</a:t>
            </a:r>
          </a:p>
          <a:p>
            <a:pPr lvl="1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section</a:t>
            </a:r>
          </a:p>
          <a:p>
            <a:pPr lvl="1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</a:p>
          <a:p>
            <a:pPr lvl="1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aside</a:t>
            </a:r>
          </a:p>
          <a:p>
            <a:pPr lvl="1"/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h1 – h6</a:t>
            </a:r>
            <a:endParaRPr lang="ru-R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12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2202" y="116632"/>
            <a:ext cx="8944294" cy="3046988"/>
          </a:xfrm>
          <a:prstGeom prst="rect">
            <a:avLst/>
          </a:prstGeom>
          <a:solidFill>
            <a:schemeClr val="bg2">
              <a:alpha val="26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600" b="1"/>
            </a:lvl1pPr>
          </a:lstStyle>
          <a:p>
            <a:r>
              <a:rPr lang="ru-R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Элементы типа </a:t>
            </a:r>
            <a:r>
              <a:rPr lang="en-US" sz="18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Section root</a:t>
            </a:r>
            <a:r>
              <a:rPr lang="ru-RU" sz="18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 имеют свой внутренний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outline </a:t>
            </a:r>
            <a:r>
              <a:rPr lang="ru-R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 не</a:t>
            </a:r>
          </a:p>
          <a:p>
            <a:r>
              <a:rPr lang="ru-R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добавляют дочерних секций в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outline</a:t>
            </a:r>
            <a:r>
              <a:rPr lang="ru-R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родительских секционных элементов.</a:t>
            </a:r>
          </a:p>
          <a:p>
            <a:r>
              <a:rPr lang="ru-R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Это элементы 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blockquote</a:t>
            </a:r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details&gt;</a:t>
            </a:r>
          </a:p>
          <a:p>
            <a:pPr lvl="1"/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fieldset</a:t>
            </a:r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figure&gt;</a:t>
            </a:r>
          </a:p>
          <a:p>
            <a:pPr lvl="1"/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table&gt;,</a:t>
            </a:r>
            <a:r>
              <a:rPr lang="ru-RU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&lt;td&gt;</a:t>
            </a:r>
            <a:endParaRPr lang="ru-RU" sz="2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504" y="3334340"/>
            <a:ext cx="8944294" cy="646331"/>
          </a:xfrm>
          <a:prstGeom prst="rect">
            <a:avLst/>
          </a:prstGeom>
          <a:solidFill>
            <a:schemeClr val="bg1">
              <a:alpha val="26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600" b="1"/>
            </a:lvl1pPr>
          </a:lstStyle>
          <a:p>
            <a:r>
              <a:rPr lang="ru-R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То есть  секционный 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контент и заголовки </a:t>
            </a:r>
            <a:r>
              <a:rPr lang="ru-R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внутри этих 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элементов не влияют на структуру </a:t>
            </a:r>
            <a:r>
              <a:rPr lang="ru-R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документа</a:t>
            </a:r>
            <a:endParaRPr lang="ru-RU" sz="2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504" y="4437112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Пример использования </a:t>
            </a:r>
            <a:r>
              <a:rPr lang="uk-U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семантическиї</a:t>
            </a:r>
            <a:r>
              <a:rPr lang="uk-UA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тегов</a:t>
            </a:r>
            <a:r>
              <a:rPr lang="uk-UA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HTML5</a:t>
            </a:r>
            <a:endParaRPr lang="uk-UA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http://www.thehtml5herald.com</a:t>
            </a:r>
            <a:r>
              <a:rPr lang="uk-UA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82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292" y="0"/>
            <a:ext cx="5653416" cy="68580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745292" y="0"/>
            <a:ext cx="5653416" cy="908720"/>
          </a:xfrm>
          <a:prstGeom prst="rect">
            <a:avLst/>
          </a:prstGeom>
          <a:solidFill>
            <a:srgbClr val="FFFF00">
              <a:alpha val="78000"/>
            </a:srgb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2"/>
                </a:solidFill>
              </a:rPr>
              <a:t>&lt;header&gt;&lt;/header&gt;</a:t>
            </a:r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763688" y="1008112"/>
            <a:ext cx="2736304" cy="4941168"/>
          </a:xfrm>
          <a:prstGeom prst="rect">
            <a:avLst/>
          </a:prstGeom>
          <a:solidFill>
            <a:srgbClr val="92D050">
              <a:alpha val="86000"/>
            </a:srgb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accent2"/>
                </a:solidFill>
              </a:rPr>
              <a:t>&lt;div&gt;</a:t>
            </a:r>
          </a:p>
          <a:p>
            <a:endParaRPr lang="en-US" b="1" dirty="0">
              <a:solidFill>
                <a:schemeClr val="accent2"/>
              </a:solidFill>
            </a:endParaRPr>
          </a:p>
          <a:p>
            <a:endParaRPr lang="en-US" b="1" dirty="0" smtClean="0">
              <a:solidFill>
                <a:schemeClr val="accent2"/>
              </a:solidFill>
            </a:endParaRPr>
          </a:p>
          <a:p>
            <a:endParaRPr lang="en-US" b="1" dirty="0">
              <a:solidFill>
                <a:schemeClr val="accent2"/>
              </a:solidFill>
            </a:endParaRPr>
          </a:p>
          <a:p>
            <a:endParaRPr lang="en-US" b="1" dirty="0" smtClean="0">
              <a:solidFill>
                <a:schemeClr val="accent2"/>
              </a:solidFill>
            </a:endParaRPr>
          </a:p>
          <a:p>
            <a:endParaRPr lang="en-US" b="1" dirty="0">
              <a:solidFill>
                <a:schemeClr val="accent2"/>
              </a:solidFill>
            </a:endParaRPr>
          </a:p>
          <a:p>
            <a:endParaRPr lang="en-US" b="1" dirty="0" smtClean="0">
              <a:solidFill>
                <a:schemeClr val="accent2"/>
              </a:solidFill>
            </a:endParaRPr>
          </a:p>
          <a:p>
            <a:endParaRPr lang="en-US" b="1" dirty="0">
              <a:solidFill>
                <a:schemeClr val="accent2"/>
              </a:solidFill>
            </a:endParaRPr>
          </a:p>
          <a:p>
            <a:endParaRPr lang="en-US" b="1" dirty="0" smtClean="0">
              <a:solidFill>
                <a:schemeClr val="accent2"/>
              </a:solidFill>
            </a:endParaRPr>
          </a:p>
          <a:p>
            <a:endParaRPr lang="en-US" b="1" dirty="0">
              <a:solidFill>
                <a:schemeClr val="accent2"/>
              </a:solidFill>
            </a:endParaRPr>
          </a:p>
          <a:p>
            <a:endParaRPr lang="en-US" b="1" dirty="0" smtClean="0">
              <a:solidFill>
                <a:schemeClr val="accent2"/>
              </a:solidFill>
            </a:endParaRPr>
          </a:p>
          <a:p>
            <a:endParaRPr lang="en-US" b="1" dirty="0">
              <a:solidFill>
                <a:schemeClr val="accent2"/>
              </a:solidFill>
            </a:endParaRPr>
          </a:p>
          <a:p>
            <a:endParaRPr lang="en-US" b="1" dirty="0" smtClean="0">
              <a:solidFill>
                <a:schemeClr val="accent2"/>
              </a:solidFill>
            </a:endParaRPr>
          </a:p>
          <a:p>
            <a:endParaRPr lang="en-US" b="1" dirty="0">
              <a:solidFill>
                <a:schemeClr val="accent2"/>
              </a:solidFill>
            </a:endParaRPr>
          </a:p>
          <a:p>
            <a:endParaRPr lang="en-US" b="1" dirty="0" smtClean="0">
              <a:solidFill>
                <a:schemeClr val="accent2"/>
              </a:solidFill>
            </a:endParaRPr>
          </a:p>
          <a:p>
            <a:endParaRPr lang="en-US" b="1" dirty="0" smtClean="0">
              <a:solidFill>
                <a:schemeClr val="accent2"/>
              </a:solidFill>
            </a:endParaRPr>
          </a:p>
          <a:p>
            <a:r>
              <a:rPr lang="en-US" b="1" dirty="0" smtClean="0">
                <a:solidFill>
                  <a:schemeClr val="accent2"/>
                </a:solidFill>
              </a:rPr>
              <a:t>&lt;/div&gt;</a:t>
            </a:r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533900" y="1008112"/>
            <a:ext cx="1046212" cy="4941168"/>
          </a:xfrm>
          <a:prstGeom prst="rect">
            <a:avLst/>
          </a:prstGeom>
          <a:solidFill>
            <a:srgbClr val="92D050">
              <a:alpha val="86000"/>
            </a:srgb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accent2"/>
                </a:solidFill>
              </a:rPr>
              <a:t>&lt;div&gt;</a:t>
            </a:r>
          </a:p>
          <a:p>
            <a:endParaRPr lang="en-US" b="1" dirty="0">
              <a:solidFill>
                <a:schemeClr val="accent2"/>
              </a:solidFill>
            </a:endParaRPr>
          </a:p>
          <a:p>
            <a:endParaRPr lang="en-US" b="1" dirty="0" smtClean="0">
              <a:solidFill>
                <a:schemeClr val="accent2"/>
              </a:solidFill>
            </a:endParaRPr>
          </a:p>
          <a:p>
            <a:endParaRPr lang="en-US" b="1" dirty="0">
              <a:solidFill>
                <a:schemeClr val="accent2"/>
              </a:solidFill>
            </a:endParaRPr>
          </a:p>
          <a:p>
            <a:endParaRPr lang="en-US" b="1" dirty="0" smtClean="0">
              <a:solidFill>
                <a:schemeClr val="accent2"/>
              </a:solidFill>
            </a:endParaRPr>
          </a:p>
          <a:p>
            <a:endParaRPr lang="en-US" b="1" dirty="0">
              <a:solidFill>
                <a:schemeClr val="accent2"/>
              </a:solidFill>
            </a:endParaRPr>
          </a:p>
          <a:p>
            <a:endParaRPr lang="en-US" b="1" dirty="0" smtClean="0">
              <a:solidFill>
                <a:schemeClr val="accent2"/>
              </a:solidFill>
            </a:endParaRPr>
          </a:p>
          <a:p>
            <a:endParaRPr lang="en-US" b="1" dirty="0">
              <a:solidFill>
                <a:schemeClr val="accent2"/>
              </a:solidFill>
            </a:endParaRPr>
          </a:p>
          <a:p>
            <a:endParaRPr lang="en-US" b="1" dirty="0" smtClean="0">
              <a:solidFill>
                <a:schemeClr val="accent2"/>
              </a:solidFill>
            </a:endParaRPr>
          </a:p>
          <a:p>
            <a:endParaRPr lang="en-US" b="1" dirty="0">
              <a:solidFill>
                <a:schemeClr val="accent2"/>
              </a:solidFill>
            </a:endParaRPr>
          </a:p>
          <a:p>
            <a:endParaRPr lang="en-US" b="1" dirty="0" smtClean="0">
              <a:solidFill>
                <a:schemeClr val="accent2"/>
              </a:solidFill>
            </a:endParaRPr>
          </a:p>
          <a:p>
            <a:endParaRPr lang="en-US" b="1" dirty="0">
              <a:solidFill>
                <a:schemeClr val="accent2"/>
              </a:solidFill>
            </a:endParaRPr>
          </a:p>
          <a:p>
            <a:endParaRPr lang="en-US" b="1" dirty="0" smtClean="0">
              <a:solidFill>
                <a:schemeClr val="accent2"/>
              </a:solidFill>
            </a:endParaRPr>
          </a:p>
          <a:p>
            <a:endParaRPr lang="en-US" b="1" dirty="0">
              <a:solidFill>
                <a:schemeClr val="accent2"/>
              </a:solidFill>
            </a:endParaRPr>
          </a:p>
          <a:p>
            <a:endParaRPr lang="en-US" b="1" dirty="0" smtClean="0">
              <a:solidFill>
                <a:schemeClr val="accent2"/>
              </a:solidFill>
            </a:endParaRPr>
          </a:p>
          <a:p>
            <a:endParaRPr lang="en-US" b="1" dirty="0" smtClean="0">
              <a:solidFill>
                <a:schemeClr val="accent2"/>
              </a:solidFill>
            </a:endParaRPr>
          </a:p>
          <a:p>
            <a:r>
              <a:rPr lang="en-US" b="1" dirty="0" smtClean="0">
                <a:solidFill>
                  <a:schemeClr val="accent2"/>
                </a:solidFill>
              </a:rPr>
              <a:t>&lt;/div&gt;</a:t>
            </a:r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614020" y="1008112"/>
            <a:ext cx="1784688" cy="4941168"/>
          </a:xfrm>
          <a:prstGeom prst="rect">
            <a:avLst/>
          </a:prstGeom>
          <a:solidFill>
            <a:srgbClr val="92D050">
              <a:alpha val="86000"/>
            </a:srgb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accent2"/>
                </a:solidFill>
              </a:rPr>
              <a:t>&lt;div&gt;</a:t>
            </a:r>
          </a:p>
          <a:p>
            <a:endParaRPr lang="en-US" b="1" dirty="0">
              <a:solidFill>
                <a:schemeClr val="accent2"/>
              </a:solidFill>
            </a:endParaRPr>
          </a:p>
          <a:p>
            <a:endParaRPr lang="en-US" b="1" dirty="0" smtClean="0">
              <a:solidFill>
                <a:schemeClr val="accent2"/>
              </a:solidFill>
            </a:endParaRPr>
          </a:p>
          <a:p>
            <a:endParaRPr lang="en-US" b="1" dirty="0">
              <a:solidFill>
                <a:schemeClr val="accent2"/>
              </a:solidFill>
            </a:endParaRPr>
          </a:p>
          <a:p>
            <a:endParaRPr lang="en-US" b="1" dirty="0" smtClean="0">
              <a:solidFill>
                <a:schemeClr val="accent2"/>
              </a:solidFill>
            </a:endParaRPr>
          </a:p>
          <a:p>
            <a:endParaRPr lang="en-US" b="1" dirty="0">
              <a:solidFill>
                <a:schemeClr val="accent2"/>
              </a:solidFill>
            </a:endParaRPr>
          </a:p>
          <a:p>
            <a:endParaRPr lang="en-US" b="1" dirty="0" smtClean="0">
              <a:solidFill>
                <a:schemeClr val="accent2"/>
              </a:solidFill>
            </a:endParaRPr>
          </a:p>
          <a:p>
            <a:endParaRPr lang="en-US" b="1" dirty="0">
              <a:solidFill>
                <a:schemeClr val="accent2"/>
              </a:solidFill>
            </a:endParaRPr>
          </a:p>
          <a:p>
            <a:endParaRPr lang="en-US" b="1" dirty="0" smtClean="0">
              <a:solidFill>
                <a:schemeClr val="accent2"/>
              </a:solidFill>
            </a:endParaRPr>
          </a:p>
          <a:p>
            <a:endParaRPr lang="en-US" b="1" dirty="0">
              <a:solidFill>
                <a:schemeClr val="accent2"/>
              </a:solidFill>
            </a:endParaRPr>
          </a:p>
          <a:p>
            <a:endParaRPr lang="en-US" b="1" dirty="0" smtClean="0">
              <a:solidFill>
                <a:schemeClr val="accent2"/>
              </a:solidFill>
            </a:endParaRPr>
          </a:p>
          <a:p>
            <a:endParaRPr lang="en-US" b="1" dirty="0">
              <a:solidFill>
                <a:schemeClr val="accent2"/>
              </a:solidFill>
            </a:endParaRPr>
          </a:p>
          <a:p>
            <a:endParaRPr lang="en-US" b="1" dirty="0" smtClean="0">
              <a:solidFill>
                <a:schemeClr val="accent2"/>
              </a:solidFill>
            </a:endParaRPr>
          </a:p>
          <a:p>
            <a:endParaRPr lang="en-US" b="1" dirty="0">
              <a:solidFill>
                <a:schemeClr val="accent2"/>
              </a:solidFill>
            </a:endParaRPr>
          </a:p>
          <a:p>
            <a:endParaRPr lang="en-US" b="1" dirty="0" smtClean="0">
              <a:solidFill>
                <a:schemeClr val="accent2"/>
              </a:solidFill>
            </a:endParaRPr>
          </a:p>
          <a:p>
            <a:endParaRPr lang="en-US" b="1" dirty="0" smtClean="0">
              <a:solidFill>
                <a:schemeClr val="accent2"/>
              </a:solidFill>
            </a:endParaRPr>
          </a:p>
          <a:p>
            <a:r>
              <a:rPr lang="en-US" b="1" dirty="0" smtClean="0">
                <a:solidFill>
                  <a:schemeClr val="accent2"/>
                </a:solidFill>
              </a:rPr>
              <a:t>&lt;/div&gt;</a:t>
            </a:r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835696" y="1340768"/>
            <a:ext cx="2592288" cy="1800200"/>
          </a:xfrm>
          <a:prstGeom prst="rect">
            <a:avLst/>
          </a:prstGeom>
          <a:solidFill>
            <a:srgbClr val="FFFF00">
              <a:alpha val="78000"/>
            </a:srgb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accent2"/>
                </a:solidFill>
              </a:rPr>
              <a:t>&lt;article&gt;</a:t>
            </a:r>
          </a:p>
          <a:p>
            <a:endParaRPr lang="en-US" b="1" dirty="0">
              <a:solidFill>
                <a:schemeClr val="accent2"/>
              </a:solidFill>
            </a:endParaRPr>
          </a:p>
          <a:p>
            <a:endParaRPr lang="en-US" b="1" dirty="0" smtClean="0">
              <a:solidFill>
                <a:schemeClr val="accent2"/>
              </a:solidFill>
            </a:endParaRPr>
          </a:p>
          <a:p>
            <a:endParaRPr lang="en-US" b="1" dirty="0">
              <a:solidFill>
                <a:schemeClr val="accent2"/>
              </a:solidFill>
            </a:endParaRPr>
          </a:p>
          <a:p>
            <a:endParaRPr lang="en-US" b="1" dirty="0" smtClean="0">
              <a:solidFill>
                <a:schemeClr val="accent2"/>
              </a:solidFill>
            </a:endParaRPr>
          </a:p>
          <a:p>
            <a:r>
              <a:rPr lang="en-US" b="1" dirty="0" smtClean="0">
                <a:solidFill>
                  <a:schemeClr val="accent2"/>
                </a:solidFill>
              </a:rPr>
              <a:t>&lt;/article&gt;</a:t>
            </a:r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835696" y="3212976"/>
            <a:ext cx="2592288" cy="2088232"/>
          </a:xfrm>
          <a:prstGeom prst="rect">
            <a:avLst/>
          </a:prstGeom>
          <a:solidFill>
            <a:srgbClr val="FFFF00">
              <a:alpha val="78000"/>
            </a:srgb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accent2"/>
                </a:solidFill>
              </a:rPr>
              <a:t>&lt;article&gt;</a:t>
            </a:r>
          </a:p>
          <a:p>
            <a:endParaRPr lang="en-US" b="1" dirty="0">
              <a:solidFill>
                <a:schemeClr val="accent2"/>
              </a:solidFill>
            </a:endParaRPr>
          </a:p>
          <a:p>
            <a:endParaRPr lang="en-US" b="1" dirty="0" smtClean="0">
              <a:solidFill>
                <a:schemeClr val="accent2"/>
              </a:solidFill>
            </a:endParaRPr>
          </a:p>
          <a:p>
            <a:endParaRPr lang="en-US" b="1" dirty="0">
              <a:solidFill>
                <a:schemeClr val="accent2"/>
              </a:solidFill>
            </a:endParaRPr>
          </a:p>
          <a:p>
            <a:endParaRPr lang="en-US" b="1" dirty="0" smtClean="0">
              <a:solidFill>
                <a:schemeClr val="accent2"/>
              </a:solidFill>
            </a:endParaRPr>
          </a:p>
          <a:p>
            <a:r>
              <a:rPr lang="en-US" b="1" dirty="0" smtClean="0">
                <a:solidFill>
                  <a:schemeClr val="accent2"/>
                </a:solidFill>
              </a:rPr>
              <a:t>&lt;/article&gt;</a:t>
            </a:r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572000" y="1340768"/>
            <a:ext cx="1008112" cy="1512168"/>
          </a:xfrm>
          <a:prstGeom prst="rect">
            <a:avLst/>
          </a:prstGeom>
          <a:solidFill>
            <a:srgbClr val="FFFF00">
              <a:alpha val="78000"/>
            </a:srgb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 dirty="0" smtClean="0">
                <a:solidFill>
                  <a:schemeClr val="accent2"/>
                </a:solidFill>
              </a:rPr>
              <a:t>&lt;article&gt;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4562847" y="2924944"/>
            <a:ext cx="1008112" cy="1440160"/>
          </a:xfrm>
          <a:prstGeom prst="rect">
            <a:avLst/>
          </a:prstGeom>
          <a:solidFill>
            <a:srgbClr val="FFFF00">
              <a:alpha val="78000"/>
            </a:srgb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 dirty="0" smtClean="0">
                <a:solidFill>
                  <a:schemeClr val="accent2"/>
                </a:solidFill>
              </a:rPr>
              <a:t>&lt;article&gt;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4572000" y="4437112"/>
            <a:ext cx="1008112" cy="1440160"/>
          </a:xfrm>
          <a:prstGeom prst="rect">
            <a:avLst/>
          </a:prstGeom>
          <a:solidFill>
            <a:srgbClr val="FFFF00">
              <a:alpha val="78000"/>
            </a:srgb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 dirty="0" smtClean="0">
                <a:solidFill>
                  <a:schemeClr val="accent2"/>
                </a:solidFill>
              </a:rPr>
              <a:t>&lt;article&gt;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5652120" y="1340768"/>
            <a:ext cx="1746588" cy="2304256"/>
          </a:xfrm>
          <a:prstGeom prst="rect">
            <a:avLst/>
          </a:prstGeom>
          <a:solidFill>
            <a:srgbClr val="FFFF00">
              <a:alpha val="78000"/>
            </a:srgb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accent2"/>
                </a:solidFill>
              </a:rPr>
              <a:t>&lt;aside&gt;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&lt;article&gt;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 &lt;/article&gt;</a:t>
            </a:r>
          </a:p>
          <a:p>
            <a:endParaRPr lang="en-US" b="1" dirty="0" smtClean="0">
              <a:solidFill>
                <a:schemeClr val="accent2"/>
              </a:solidFill>
            </a:endParaRPr>
          </a:p>
          <a:p>
            <a:r>
              <a:rPr lang="en-US" b="1" dirty="0" smtClean="0">
                <a:solidFill>
                  <a:schemeClr val="accent2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&lt;</a:t>
            </a:r>
            <a:r>
              <a:rPr lang="en-US" b="1" dirty="0">
                <a:solidFill>
                  <a:srgbClr val="7030A0"/>
                </a:solidFill>
              </a:rPr>
              <a:t>article&gt;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 &lt;/</a:t>
            </a:r>
            <a:r>
              <a:rPr lang="en-US" b="1" dirty="0">
                <a:solidFill>
                  <a:srgbClr val="7030A0"/>
                </a:solidFill>
              </a:rPr>
              <a:t>article</a:t>
            </a:r>
            <a:r>
              <a:rPr lang="en-US" b="1" dirty="0" smtClean="0">
                <a:solidFill>
                  <a:srgbClr val="7030A0"/>
                </a:solidFill>
              </a:rPr>
              <a:t>&gt;</a:t>
            </a:r>
            <a:endParaRPr lang="en-US" b="1" dirty="0">
              <a:solidFill>
                <a:srgbClr val="7030A0"/>
              </a:solidFill>
            </a:endParaRPr>
          </a:p>
          <a:p>
            <a:endParaRPr lang="en-US" b="1" dirty="0" smtClean="0">
              <a:solidFill>
                <a:schemeClr val="accent2"/>
              </a:solidFill>
            </a:endParaRPr>
          </a:p>
          <a:p>
            <a:r>
              <a:rPr lang="en-US" b="1" dirty="0" smtClean="0">
                <a:solidFill>
                  <a:schemeClr val="accent2"/>
                </a:solidFill>
              </a:rPr>
              <a:t>&lt;/aside&gt;</a:t>
            </a:r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5652120" y="3717032"/>
            <a:ext cx="1746588" cy="1584176"/>
          </a:xfrm>
          <a:prstGeom prst="rect">
            <a:avLst/>
          </a:prstGeom>
          <a:solidFill>
            <a:srgbClr val="FFFF00">
              <a:alpha val="78000"/>
            </a:srgb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accent2"/>
                </a:solidFill>
              </a:rPr>
              <a:t>&lt;article&gt;</a:t>
            </a:r>
          </a:p>
          <a:p>
            <a:endParaRPr lang="en-US" b="1" dirty="0">
              <a:solidFill>
                <a:schemeClr val="accent2"/>
              </a:solidFill>
            </a:endParaRPr>
          </a:p>
          <a:p>
            <a:endParaRPr lang="en-US" b="1" dirty="0" smtClean="0">
              <a:solidFill>
                <a:schemeClr val="accent2"/>
              </a:solidFill>
            </a:endParaRPr>
          </a:p>
          <a:p>
            <a:endParaRPr lang="en-US" b="1" dirty="0" smtClean="0">
              <a:solidFill>
                <a:schemeClr val="accent2"/>
              </a:solidFill>
            </a:endParaRPr>
          </a:p>
          <a:p>
            <a:r>
              <a:rPr lang="en-US" b="1" dirty="0" smtClean="0">
                <a:solidFill>
                  <a:schemeClr val="accent2"/>
                </a:solidFill>
              </a:rPr>
              <a:t>&lt;/article&gt;</a:t>
            </a:r>
            <a:endParaRPr lang="ru-RU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525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74" y="260648"/>
            <a:ext cx="8740452" cy="1997817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09042" y="260647"/>
            <a:ext cx="8733184" cy="1997817"/>
          </a:xfrm>
          <a:prstGeom prst="rect">
            <a:avLst/>
          </a:prstGeom>
          <a:solidFill>
            <a:srgbClr val="FFFF00">
              <a:alpha val="78000"/>
            </a:srgb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accent2"/>
                </a:solidFill>
              </a:rPr>
              <a:t>&lt;footer&gt;</a:t>
            </a:r>
          </a:p>
          <a:p>
            <a:endParaRPr lang="en-US" b="1" dirty="0" smtClean="0">
              <a:solidFill>
                <a:schemeClr val="accent2"/>
              </a:solidFill>
            </a:endParaRPr>
          </a:p>
          <a:p>
            <a:endParaRPr lang="en-US" b="1" dirty="0">
              <a:solidFill>
                <a:schemeClr val="accent2"/>
              </a:solidFill>
            </a:endParaRPr>
          </a:p>
          <a:p>
            <a:endParaRPr lang="en-US" b="1" dirty="0" smtClean="0">
              <a:solidFill>
                <a:schemeClr val="accent2"/>
              </a:solidFill>
            </a:endParaRPr>
          </a:p>
          <a:p>
            <a:endParaRPr lang="en-US" b="1" dirty="0">
              <a:solidFill>
                <a:schemeClr val="accent2"/>
              </a:solidFill>
            </a:endParaRPr>
          </a:p>
          <a:p>
            <a:endParaRPr lang="en-US" b="1" dirty="0" smtClean="0">
              <a:solidFill>
                <a:schemeClr val="accent2"/>
              </a:solidFill>
            </a:endParaRPr>
          </a:p>
          <a:p>
            <a:r>
              <a:rPr lang="en-US" b="1" dirty="0" smtClean="0">
                <a:solidFill>
                  <a:schemeClr val="accent2"/>
                </a:solidFill>
              </a:rPr>
              <a:t>&lt;/footer&gt;</a:t>
            </a:r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68498" y="556692"/>
            <a:ext cx="8623981" cy="928092"/>
          </a:xfrm>
          <a:prstGeom prst="rect">
            <a:avLst/>
          </a:prstGeom>
          <a:solidFill>
            <a:schemeClr val="bg2">
              <a:lumMod val="90000"/>
              <a:alpha val="78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accent2"/>
                </a:solidFill>
              </a:rPr>
              <a:t>&lt;section&gt;</a:t>
            </a:r>
          </a:p>
          <a:p>
            <a:endParaRPr lang="en-US" b="1" dirty="0" smtClean="0">
              <a:solidFill>
                <a:schemeClr val="accent2"/>
              </a:solidFill>
            </a:endParaRPr>
          </a:p>
          <a:p>
            <a:r>
              <a:rPr lang="en-US" b="1" dirty="0" smtClean="0">
                <a:solidFill>
                  <a:schemeClr val="accent2"/>
                </a:solidFill>
              </a:rPr>
              <a:t>&lt;/section&gt;</a:t>
            </a:r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68499" y="1492796"/>
            <a:ext cx="8623981" cy="464046"/>
          </a:xfrm>
          <a:prstGeom prst="rect">
            <a:avLst/>
          </a:prstGeom>
          <a:solidFill>
            <a:schemeClr val="bg2">
              <a:lumMod val="90000"/>
              <a:alpha val="78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accent2"/>
                </a:solidFill>
              </a:rPr>
              <a:t>&lt;section&gt;  &lt;/section&gt;</a:t>
            </a:r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780667" y="649263"/>
            <a:ext cx="1927237" cy="638867"/>
          </a:xfrm>
          <a:prstGeom prst="rect">
            <a:avLst/>
          </a:prstGeom>
          <a:solidFill>
            <a:schemeClr val="tx2">
              <a:lumMod val="20000"/>
              <a:lumOff val="80000"/>
              <a:alpha val="78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accent2"/>
                </a:solidFill>
              </a:rPr>
              <a:t>&lt;section&gt;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&lt;/section&gt;</a:t>
            </a:r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796891" y="649263"/>
            <a:ext cx="1927237" cy="638867"/>
          </a:xfrm>
          <a:prstGeom prst="rect">
            <a:avLst/>
          </a:prstGeom>
          <a:solidFill>
            <a:schemeClr val="tx2">
              <a:lumMod val="20000"/>
              <a:lumOff val="80000"/>
              <a:alpha val="78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accent2"/>
                </a:solidFill>
              </a:rPr>
              <a:t>&lt;section&gt;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&lt;/section&gt;</a:t>
            </a:r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813115" y="649263"/>
            <a:ext cx="1927237" cy="638867"/>
          </a:xfrm>
          <a:prstGeom prst="rect">
            <a:avLst/>
          </a:prstGeom>
          <a:solidFill>
            <a:schemeClr val="tx2">
              <a:lumMod val="20000"/>
              <a:lumOff val="80000"/>
              <a:alpha val="78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accent2"/>
                </a:solidFill>
              </a:rPr>
              <a:t>&lt;section&gt;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&lt;/section&gt;</a:t>
            </a:r>
            <a:endParaRPr lang="ru-RU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12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3" grpId="0" animBg="1"/>
      <p:bldP spid="1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9452" y="118373"/>
            <a:ext cx="8967044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 Почему колонки не </a:t>
            </a:r>
            <a:r>
              <a:rPr lang="en-US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&lt;section&gt; </a:t>
            </a:r>
            <a:r>
              <a:rPr lang="ru-RU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smtClean="0">
                <a:latin typeface="Courier New" panose="02070309020205020404" pitchFamily="49" charset="0"/>
                <a:cs typeface="Courier New" panose="02070309020205020404" pitchFamily="49" charset="0"/>
              </a:rPr>
              <a:t>- контент в колонках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не содержит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отдельный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раздел.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474" y="838453"/>
            <a:ext cx="8984022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 Почему баннеры в теге </a:t>
            </a:r>
            <a:r>
              <a:rPr lang="en-US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&lt;aside&gt; </a:t>
            </a:r>
            <a:r>
              <a:rPr lang="ru-RU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баннеры имеют косвенное отношение к контенту сайта.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452" y="1558533"/>
            <a:ext cx="8967044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 Почему контент баннеров в теге </a:t>
            </a:r>
            <a:r>
              <a:rPr lang="en-US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&lt;article&gt; </a:t>
            </a:r>
            <a:r>
              <a:rPr lang="ru-RU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контент баннера – самодостаточная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часть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документа,</a:t>
            </a:r>
          </a:p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ко­торая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может существовать и распространяться независимо </a:t>
            </a:r>
            <a:endParaRPr lang="ru-RU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от этого документа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6382" y="2876743"/>
            <a:ext cx="8950114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 Почему статья справа вне тега </a:t>
            </a:r>
            <a:r>
              <a:rPr lang="en-US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&lt;aside&gt; </a:t>
            </a:r>
            <a:r>
              <a:rPr lang="ru-RU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- статья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соответствует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тематике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газеты, и не должна находиться </a:t>
            </a:r>
          </a:p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в секции с контентом, имеющим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косвенное отношение к контенту </a:t>
            </a:r>
            <a:endParaRPr lang="ru-RU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сайта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6382" y="4172887"/>
            <a:ext cx="8950114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 Почему не используется </a:t>
            </a:r>
            <a:r>
              <a:rPr lang="en-US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&lt;section&gt;  </a:t>
            </a:r>
            <a:r>
              <a:rPr lang="ru-RU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для оборачивания элементов</a:t>
            </a:r>
          </a:p>
          <a:p>
            <a:r>
              <a:rPr lang="ru-RU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&lt;aside&gt; </a:t>
            </a:r>
            <a:r>
              <a:rPr lang="ru-RU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 </a:t>
            </a:r>
            <a:r>
              <a:rPr lang="en-US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&lt;article&gt;</a:t>
            </a:r>
            <a:r>
              <a:rPr lang="ru-RU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в 3-й колонке?</a:t>
            </a:r>
          </a:p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чтобы  баннера и статья не оказались </a:t>
            </a:r>
            <a:r>
              <a:rPr lang="ru-R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сгруппироваными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как </a:t>
            </a:r>
          </a:p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контент одной тематики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6382" y="5469031"/>
            <a:ext cx="8950114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6. Почему контент </a:t>
            </a:r>
            <a:r>
              <a:rPr lang="en-US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&lt;footer&gt; </a:t>
            </a:r>
            <a:r>
              <a:rPr lang="ru-RU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разбит на  </a:t>
            </a:r>
            <a:r>
              <a:rPr lang="en-US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&lt;section&gt;</a:t>
            </a:r>
            <a:r>
              <a:rPr lang="ru-RU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?</a:t>
            </a:r>
          </a:p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- он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со­держит различные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фрагменты контента, каждый из которых </a:t>
            </a:r>
            <a:endParaRPr lang="ru-RU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формирует самодостаточную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и тематически независимую единицу</a:t>
            </a:r>
          </a:p>
        </p:txBody>
      </p:sp>
    </p:spTree>
    <p:extLst>
      <p:ext uri="{BB962C8B-B14F-4D97-AF65-F5344CB8AC3E}">
        <p14:creationId xmlns:p14="http://schemas.microsoft.com/office/powerpoint/2010/main" val="175436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4951" y="4448577"/>
            <a:ext cx="8969496" cy="1200329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&lt;i</a:t>
            </a:r>
            <a:r>
              <a:rPr lang="ru-RU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&gt; 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определяет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отрезок текста,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отличающийся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от основного 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содержания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. 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Что это может быть? Имя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собственное, цитата, сложный технический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термин, то есть все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, что на бумаге напечатали бы курсивом.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2" y="548680"/>
            <a:ext cx="8969496" cy="341632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em</a:t>
            </a:r>
            <a:r>
              <a:rPr lang="ru-RU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-&gt;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обозначение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важности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фрагмента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текста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Например:</a:t>
            </a:r>
          </a:p>
          <a:p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&lt;p&gt;</a:t>
            </a:r>
          </a:p>
          <a:p>
            <a:r>
              <a:rPr lang="ru-RU" i="1" dirty="0"/>
              <a:t>— Здравствуй, </a:t>
            </a:r>
            <a:r>
              <a:rPr lang="ru-RU" i="1" dirty="0" err="1" smtClean="0"/>
              <a:t>Тихон,я</a:t>
            </a:r>
            <a:r>
              <a:rPr lang="ru-RU" i="1" dirty="0" smtClean="0"/>
              <a:t> </a:t>
            </a:r>
            <a:r>
              <a:rPr lang="ru-RU" i="1" dirty="0"/>
              <a:t>вовсе не из Парижа</a:t>
            </a:r>
            <a:r>
              <a:rPr lang="ru-RU" i="1" dirty="0" smtClean="0"/>
              <a:t>.</a:t>
            </a:r>
            <a:endParaRPr lang="ru-RU" i="1" dirty="0"/>
          </a:p>
          <a:p>
            <a:r>
              <a:rPr lang="ru-RU" i="1" dirty="0" smtClean="0"/>
              <a:t>— </a:t>
            </a:r>
            <a:r>
              <a:rPr lang="ru-RU" i="1" dirty="0"/>
              <a:t>Отлично,— сказал Остап </a:t>
            </a:r>
            <a:r>
              <a:rPr lang="ru-RU" i="1" dirty="0" smtClean="0"/>
              <a:t>Бендер,— </a:t>
            </a:r>
            <a:r>
              <a:rPr lang="ru-RU" i="1" dirty="0"/>
              <a:t>вы не из Парижа. </a:t>
            </a:r>
            <a:endParaRPr lang="en-US" i="1" dirty="0" smtClean="0"/>
          </a:p>
          <a:p>
            <a:r>
              <a:rPr lang="ru-RU" i="1" dirty="0" smtClean="0"/>
              <a:t>Конечно</a:t>
            </a:r>
            <a:r>
              <a:rPr lang="ru-RU" i="1" dirty="0"/>
              <a:t>, вы </a:t>
            </a:r>
            <a:r>
              <a:rPr lang="en-US" b="1" i="1" dirty="0" smtClean="0">
                <a:solidFill>
                  <a:schemeClr val="accent2"/>
                </a:solidFill>
              </a:rPr>
              <a:t>&lt;</a:t>
            </a:r>
            <a:r>
              <a:rPr lang="en-US" b="1" i="1" dirty="0" err="1" smtClean="0">
                <a:solidFill>
                  <a:schemeClr val="accent2"/>
                </a:solidFill>
              </a:rPr>
              <a:t>em</a:t>
            </a:r>
            <a:r>
              <a:rPr lang="en-US" b="1" i="1" dirty="0" smtClean="0">
                <a:solidFill>
                  <a:schemeClr val="accent2"/>
                </a:solidFill>
              </a:rPr>
              <a:t>&gt;</a:t>
            </a:r>
            <a:r>
              <a:rPr lang="ru-RU" b="1" i="1" dirty="0" smtClean="0">
                <a:solidFill>
                  <a:schemeClr val="accent2"/>
                </a:solidFill>
              </a:rPr>
              <a:t>приехали</a:t>
            </a:r>
            <a:r>
              <a:rPr lang="en-US" b="1" i="1" dirty="0">
                <a:solidFill>
                  <a:schemeClr val="accent2"/>
                </a:solidFill>
              </a:rPr>
              <a:t>&lt;/</a:t>
            </a:r>
            <a:r>
              <a:rPr lang="en-US" b="1" i="1" dirty="0" err="1">
                <a:solidFill>
                  <a:schemeClr val="accent2"/>
                </a:solidFill>
              </a:rPr>
              <a:t>em</a:t>
            </a:r>
            <a:r>
              <a:rPr lang="en-US" b="1" i="1" dirty="0">
                <a:solidFill>
                  <a:schemeClr val="accent2"/>
                </a:solidFill>
              </a:rPr>
              <a:t>&gt;</a:t>
            </a:r>
            <a:r>
              <a:rPr lang="ru-RU" b="1" i="1" dirty="0" smtClean="0"/>
              <a:t> </a:t>
            </a:r>
            <a:r>
              <a:rPr lang="ru-RU" i="1" dirty="0"/>
              <a:t>из </a:t>
            </a:r>
            <a:r>
              <a:rPr lang="ru-RU" i="1" dirty="0" smtClean="0"/>
              <a:t>Кологрива </a:t>
            </a:r>
            <a:r>
              <a:rPr lang="ru-RU" i="1" dirty="0"/>
              <a:t>навестить </a:t>
            </a:r>
            <a:r>
              <a:rPr lang="ru-RU" i="1" dirty="0" smtClean="0"/>
              <a:t>бабушку</a:t>
            </a:r>
            <a:r>
              <a:rPr lang="ru-RU" i="1" dirty="0"/>
              <a:t>.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&lt;/p&gt;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b="1" i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П</a:t>
            </a:r>
            <a:r>
              <a:rPr lang="ru-RU" b="1" i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одчеркнута </a:t>
            </a:r>
            <a:r>
              <a:rPr lang="ru-RU" b="1" i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важность факта </a:t>
            </a:r>
            <a:r>
              <a:rPr lang="ru-RU" b="1" i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приезда.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Если существует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несколько степеней важности, элементы &lt;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em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&gt; могут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быть вложены друг в друга.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54246" y="116632"/>
            <a:ext cx="4968552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Поведение тегов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26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1352" y="2564904"/>
            <a:ext cx="8969496" cy="646331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ru-RU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определяет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отрезок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текста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, который надо выделить, но не интонационно, без указания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на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важность.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2" y="95721"/>
            <a:ext cx="8969496" cy="2308324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strong</a:t>
            </a:r>
            <a:r>
              <a:rPr lang="ru-RU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ru-RU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ru-RU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выделяет 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фрагменты текста с высокой важностью, </a:t>
            </a:r>
          </a:p>
          <a:p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но, в отличие от </a:t>
            </a:r>
            <a:r>
              <a:rPr lang="ru-RU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em</a:t>
            </a:r>
            <a:r>
              <a:rPr lang="ru-RU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не меняет </a:t>
            </a:r>
            <a:r>
              <a:rPr lang="ru-RU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интонации</a:t>
            </a:r>
            <a:endParaRPr lang="en-US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ru-RU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Например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&lt;p&gt;</a:t>
            </a:r>
          </a:p>
          <a:p>
            <a:r>
              <a:rPr lang="ru-RU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Сегодня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учим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реализацию </a:t>
            </a:r>
            <a:r>
              <a:rPr lang="ru-RU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strong</a:t>
            </a:r>
            <a:r>
              <a:rPr lang="ru-RU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MVC</a:t>
            </a:r>
            <a:r>
              <a:rPr lang="ru-RU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в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PHP</a:t>
            </a:r>
            <a:r>
              <a:rPr lang="ru-RU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ru-RU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strong</a:t>
            </a:r>
            <a:r>
              <a:rPr lang="ru-RU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и ее нужно </a:t>
            </a:r>
            <a:r>
              <a:rPr lang="ru-RU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em</a:t>
            </a:r>
            <a:r>
              <a:rPr lang="ru-RU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обязательно</a:t>
            </a:r>
            <a:r>
              <a:rPr lang="ru-RU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ru-RU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em</a:t>
            </a:r>
            <a:r>
              <a:rPr lang="ru-RU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самостоятельно </a:t>
            </a:r>
            <a:r>
              <a:rPr lang="ru-RU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повторить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завтра!</a:t>
            </a: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&lt;/p&gt;</a:t>
            </a:r>
            <a:endParaRPr lang="ru-RU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9008" y="3646765"/>
            <a:ext cx="8969496" cy="1200329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small</a:t>
            </a:r>
            <a:r>
              <a:rPr lang="ru-RU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ограничивает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логический блок,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или часть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текста, которая в бумажных документах представлена блоком </a:t>
            </a: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с мелким шрифтом. </a:t>
            </a:r>
            <a:endParaRPr lang="ru-RU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Это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может быть копирайт, отказ от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ответственности и т.д.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442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7504" y="44624"/>
            <a:ext cx="8856984" cy="1656184"/>
          </a:xfrm>
          <a:prstGeom prst="rect">
            <a:avLst/>
          </a:prstGeom>
          <a:solidFill>
            <a:srgbClr val="FFFF00">
              <a:alpha val="11000"/>
            </a:srgb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>
                <a:solidFill>
                  <a:srgbClr val="C00000"/>
                </a:solidFill>
              </a:rPr>
              <a:t>Одиночные теги, например 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&lt;meta&gt;</a:t>
            </a:r>
            <a:endParaRPr lang="ru-RU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	&lt;</a:t>
            </a:r>
            <a:r>
              <a:rPr lang="en-US" dirty="0" err="1">
                <a:solidFill>
                  <a:schemeClr val="tx1"/>
                </a:solidFill>
              </a:rPr>
              <a:t>br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r>
              <a:rPr lang="ru-RU" dirty="0">
                <a:solidFill>
                  <a:schemeClr val="tx1"/>
                </a:solidFill>
              </a:rPr>
              <a:t>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	&lt;</a:t>
            </a:r>
            <a:r>
              <a:rPr lang="en-US" dirty="0" err="1">
                <a:solidFill>
                  <a:schemeClr val="tx1"/>
                </a:solidFill>
              </a:rPr>
              <a:t>img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	&lt;</a:t>
            </a:r>
            <a:r>
              <a:rPr lang="en-US" dirty="0" err="1">
                <a:solidFill>
                  <a:schemeClr val="tx1"/>
                </a:solidFill>
              </a:rPr>
              <a:t>hr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79512" y="1844824"/>
            <a:ext cx="8712968" cy="2520280"/>
          </a:xfrm>
          <a:prstGeom prst="rect">
            <a:avLst/>
          </a:prstGeom>
          <a:solidFill>
            <a:srgbClr val="92D050">
              <a:alpha val="13000"/>
            </a:srgb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Например 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ru-RU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&lt;p&gt;</a:t>
            </a:r>
          </a:p>
          <a:p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Это первая строка текста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2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2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Это </a:t>
            </a:r>
            <a:r>
              <a:rPr lang="ru-RU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вторая   </a:t>
            </a:r>
          </a:p>
          <a:p>
            <a:r>
              <a:rPr lang="ru-RU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строка </a:t>
            </a:r>
            <a:r>
              <a:rPr lang="ru-RU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текста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sz="2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myimg.jpg</a:t>
            </a:r>
            <a:r>
              <a:rPr lang="en-US" sz="2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294619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2"/>
          <p:cNvSpPr txBox="1">
            <a:spLocks/>
          </p:cNvSpPr>
          <p:nvPr/>
        </p:nvSpPr>
        <p:spPr>
          <a:xfrm>
            <a:off x="1691680" y="90250"/>
            <a:ext cx="5472608" cy="37743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vert="horz" wrap="square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spcBef>
                <a:spcPct val="0"/>
              </a:spcBef>
              <a:buNone/>
              <a:defRPr kumimoji="0" b="1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extLst/>
          </a:lstStyle>
          <a:p>
            <a:r>
              <a:rPr lang="en-US" dirty="0"/>
              <a:t>  </a:t>
            </a:r>
            <a:r>
              <a:rPr lang="ru-RU" dirty="0" err="1" smtClean="0"/>
              <a:t>Гипер</a:t>
            </a:r>
            <a:r>
              <a:rPr lang="en-US" dirty="0" smtClean="0"/>
              <a:t>c</a:t>
            </a:r>
            <a:r>
              <a:rPr lang="ru-RU" dirty="0" err="1" smtClean="0"/>
              <a:t>сылки</a:t>
            </a:r>
            <a:r>
              <a:rPr lang="en-US" dirty="0" smtClean="0"/>
              <a:t>  </a:t>
            </a:r>
            <a:r>
              <a:rPr lang="en-US" dirty="0"/>
              <a:t>( </a:t>
            </a:r>
            <a:r>
              <a:rPr lang="en-US" dirty="0" smtClean="0"/>
              <a:t>hyperlinks 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79512" y="692697"/>
            <a:ext cx="8784976" cy="4712457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323528" y="764704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&lt;!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doctype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html&gt;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112474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&lt;html&gt;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5536" y="4941168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&lt;/html&gt;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5576" y="151672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&lt;head&gt;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5576" y="2308810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&lt;/head&gt;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5576" y="259684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&lt;body&gt;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55576" y="4509120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&lt;/body&gt;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19672" y="1876762"/>
            <a:ext cx="3888432" cy="461665"/>
          </a:xfrm>
          <a:prstGeom prst="rect">
            <a:avLst/>
          </a:prstGeom>
          <a:solidFill>
            <a:srgbClr val="FFFF00">
              <a:alpha val="8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&lt;link 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b="1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...</a:t>
            </a:r>
            <a:r>
              <a:rPr lang="en-US" sz="2400" b="1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 </a:t>
            </a:r>
            <a:endParaRPr lang="ru-RU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03648" y="3501008"/>
            <a:ext cx="5544616" cy="461665"/>
          </a:xfrm>
          <a:prstGeom prst="rect">
            <a:avLst/>
          </a:prstGeom>
          <a:solidFill>
            <a:srgbClr val="92D05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&lt;a 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b="1" dirty="0" smtClean="0">
                <a:solidFill>
                  <a:srgbClr val="C00000"/>
                </a:solidFill>
                <a:latin typeface="Courier New"/>
                <a:cs typeface="Courier New"/>
              </a:rPr>
              <a:t>"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...</a:t>
            </a:r>
            <a:r>
              <a:rPr lang="en-US" sz="2400" b="1" dirty="0" smtClean="0">
                <a:solidFill>
                  <a:srgbClr val="C00000"/>
                </a:solidFill>
                <a:latin typeface="Courier New"/>
                <a:cs typeface="Courier New"/>
              </a:rPr>
              <a:t> "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uk-UA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Текст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&lt;/a&gt;  </a:t>
            </a:r>
            <a:endParaRPr lang="ru-RU" sz="24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4" name="Группа 23"/>
          <p:cNvGrpSpPr/>
          <p:nvPr/>
        </p:nvGrpSpPr>
        <p:grpSpPr>
          <a:xfrm>
            <a:off x="3779912" y="940078"/>
            <a:ext cx="4176464" cy="936684"/>
            <a:chOff x="3779912" y="940078"/>
            <a:chExt cx="4176464" cy="936684"/>
          </a:xfrm>
        </p:grpSpPr>
        <p:cxnSp>
          <p:nvCxnSpPr>
            <p:cNvPr id="12" name="Прямая со стрелкой 11"/>
            <p:cNvCxnSpPr>
              <a:stCxn id="9" idx="2"/>
            </p:cNvCxnSpPr>
            <p:nvPr/>
          </p:nvCxnSpPr>
          <p:spPr>
            <a:xfrm flipH="1">
              <a:off x="3779912" y="1309410"/>
              <a:ext cx="3024336" cy="56735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652120" y="940078"/>
              <a:ext cx="2304256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ru-RU" dirty="0" smtClean="0"/>
                <a:t>служебные ссылки</a:t>
              </a:r>
              <a:endParaRPr lang="ru-RU" dirty="0"/>
            </a:p>
          </p:txBody>
        </p:sp>
      </p:grpSp>
      <p:grpSp>
        <p:nvGrpSpPr>
          <p:cNvPr id="26" name="Группа 25"/>
          <p:cNvGrpSpPr/>
          <p:nvPr/>
        </p:nvGrpSpPr>
        <p:grpSpPr>
          <a:xfrm>
            <a:off x="3347864" y="4149080"/>
            <a:ext cx="5400600" cy="992143"/>
            <a:chOff x="3203848" y="5398477"/>
            <a:chExt cx="5400600" cy="992143"/>
          </a:xfrm>
        </p:grpSpPr>
        <p:sp>
          <p:nvSpPr>
            <p:cNvPr id="10" name="TextBox 9"/>
            <p:cNvSpPr txBox="1"/>
            <p:nvPr/>
          </p:nvSpPr>
          <p:spPr>
            <a:xfrm>
              <a:off x="5364088" y="6021288"/>
              <a:ext cx="3240360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ru-RU" dirty="0" smtClean="0"/>
                <a:t>пользовательские ссылки</a:t>
              </a:r>
              <a:endParaRPr lang="ru-RU" dirty="0"/>
            </a:p>
          </p:txBody>
        </p:sp>
        <p:cxnSp>
          <p:nvCxnSpPr>
            <p:cNvPr id="13" name="Прямая со стрелкой 12"/>
            <p:cNvCxnSpPr>
              <a:stCxn id="10" idx="0"/>
            </p:cNvCxnSpPr>
            <p:nvPr/>
          </p:nvCxnSpPr>
          <p:spPr>
            <a:xfrm flipH="1" flipV="1">
              <a:off x="3203848" y="5398477"/>
              <a:ext cx="3780420" cy="62281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0580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 animBg="1"/>
      <p:bldP spid="2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Группа 19"/>
          <p:cNvGrpSpPr/>
          <p:nvPr/>
        </p:nvGrpSpPr>
        <p:grpSpPr>
          <a:xfrm>
            <a:off x="179512" y="1340767"/>
            <a:ext cx="8928992" cy="4896545"/>
            <a:chOff x="179512" y="3479937"/>
            <a:chExt cx="8412439" cy="3397394"/>
          </a:xfrm>
        </p:grpSpPr>
        <p:sp>
          <p:nvSpPr>
            <p:cNvPr id="19" name="Прямоугольник 18"/>
            <p:cNvSpPr/>
            <p:nvPr/>
          </p:nvSpPr>
          <p:spPr>
            <a:xfrm>
              <a:off x="179512" y="3479937"/>
              <a:ext cx="8378039" cy="3397394"/>
            </a:xfrm>
            <a:prstGeom prst="rect">
              <a:avLst/>
            </a:prstGeom>
            <a:solidFill>
              <a:srgbClr val="FFC000">
                <a:alpha val="1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17" name="Группа 16"/>
            <p:cNvGrpSpPr/>
            <p:nvPr/>
          </p:nvGrpSpPr>
          <p:grpSpPr>
            <a:xfrm>
              <a:off x="247354" y="4963200"/>
              <a:ext cx="8344597" cy="646519"/>
              <a:chOff x="247354" y="4963200"/>
              <a:chExt cx="8344597" cy="64651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247354" y="5353463"/>
                <a:ext cx="7801859" cy="256256"/>
              </a:xfrm>
              <a:prstGeom prst="rect">
                <a:avLst/>
              </a:prstGeom>
              <a:solidFill>
                <a:srgbClr val="00B0F0">
                  <a:alpha val="13000"/>
                </a:srgbClr>
              </a:solidFill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&lt;</a:t>
                </a:r>
                <a:r>
                  <a:rPr lang="ru-RU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имя_тега</a:t>
                </a: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b="1" dirty="0" smtClean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id </a:t>
                </a:r>
                <a:r>
                  <a:rPr lang="en-US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 </a:t>
                </a: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" </a:t>
                </a:r>
                <a:r>
                  <a:rPr lang="ru-RU" b="1" dirty="0" err="1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имя_метки</a:t>
                </a:r>
                <a:r>
                  <a:rPr 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"&gt;</a:t>
                </a:r>
                <a:r>
                  <a:rPr lang="ru-RU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Глава 2</a:t>
                </a:r>
                <a:r>
                  <a:rPr 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&lt;/</a:t>
                </a:r>
                <a:r>
                  <a:rPr lang="ru-RU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имя_тега</a:t>
                </a:r>
                <a:r>
                  <a:rPr 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  <a:endParaRPr lang="ru-RU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60703" y="4963200"/>
                <a:ext cx="8331248" cy="238704"/>
              </a:xfrm>
              <a:prstGeom prst="rect">
                <a:avLst/>
              </a:prstGeom>
              <a:solidFill>
                <a:srgbClr val="92D050">
                  <a:alpha val="3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ru-RU"/>
                </a:defPPr>
                <a:lvl1pPr algn="ctr">
                  <a:defRPr b="1">
                    <a:latin typeface="Courier New" pitchFamily="49" charset="0"/>
                    <a:cs typeface="Courier New" pitchFamily="49" charset="0"/>
                  </a:defRPr>
                </a:lvl1pPr>
              </a:lstStyle>
              <a:p>
                <a:r>
                  <a:rPr lang="ru-RU" dirty="0"/>
                  <a:t>Перед участком текста на который надо ссылаться</a:t>
                </a:r>
              </a:p>
            </p:txBody>
          </p:sp>
        </p:grpSp>
        <p:grpSp>
          <p:nvGrpSpPr>
            <p:cNvPr id="18" name="Группа 17"/>
            <p:cNvGrpSpPr/>
            <p:nvPr/>
          </p:nvGrpSpPr>
          <p:grpSpPr>
            <a:xfrm>
              <a:off x="179512" y="3487422"/>
              <a:ext cx="8378039" cy="544196"/>
              <a:chOff x="179512" y="3487422"/>
              <a:chExt cx="8378039" cy="544196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89806" y="3775363"/>
                <a:ext cx="6148600" cy="256255"/>
              </a:xfrm>
              <a:prstGeom prst="rect">
                <a:avLst/>
              </a:prstGeom>
              <a:solidFill>
                <a:srgbClr val="00B0F0">
                  <a:alpha val="12000"/>
                </a:srgb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&lt;a  </a:t>
                </a:r>
                <a:r>
                  <a:rPr lang="en-US" b="1" dirty="0" err="1" smtClean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href</a:t>
                </a:r>
                <a:r>
                  <a:rPr 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"</a:t>
                </a:r>
                <a:r>
                  <a:rPr lang="en-US" b="1" dirty="0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#</a:t>
                </a:r>
                <a:r>
                  <a:rPr lang="ru-RU" b="1" dirty="0" err="1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имя_метки</a:t>
                </a:r>
                <a:r>
                  <a:rPr 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"&gt;</a:t>
                </a:r>
                <a:r>
                  <a:rPr lang="ru-RU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Перейти </a:t>
                </a:r>
                <a:r>
                  <a:rPr lang="uk-UA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к</a:t>
                </a:r>
                <a:r>
                  <a:rPr lang="ru-RU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главе 2</a:t>
                </a:r>
                <a:r>
                  <a:rPr 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&lt;/a&gt;</a:t>
                </a:r>
                <a:endParaRPr lang="ru-RU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79512" y="3487422"/>
                <a:ext cx="8378039" cy="252542"/>
              </a:xfrm>
              <a:prstGeom prst="rect">
                <a:avLst/>
              </a:prstGeom>
              <a:solidFill>
                <a:srgbClr val="92D050">
                  <a:alpha val="3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b="1" dirty="0" smtClean="0">
                    <a:latin typeface="Courier New" pitchFamily="49" charset="0"/>
                    <a:cs typeface="Courier New" pitchFamily="49" charset="0"/>
                  </a:rPr>
                  <a:t>В оглавлении перечисляем ссылки на нужные части текста</a:t>
                </a:r>
                <a:endParaRPr lang="ru-RU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251520" y="540578"/>
            <a:ext cx="864096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1.</a:t>
            </a:r>
            <a:r>
              <a:rPr lang="ru-RU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Внутренние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ссылки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предназначены для навигации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по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тексту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одной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страницы </a:t>
            </a:r>
          </a:p>
        </p:txBody>
      </p:sp>
      <p:cxnSp>
        <p:nvCxnSpPr>
          <p:cNvPr id="5" name="Прямая со стрелкой 4"/>
          <p:cNvCxnSpPr/>
          <p:nvPr/>
        </p:nvCxnSpPr>
        <p:spPr>
          <a:xfrm flipH="1" flipV="1">
            <a:off x="2267744" y="2142149"/>
            <a:ext cx="648072" cy="2006931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88507" y="62028"/>
            <a:ext cx="2803973" cy="369332"/>
          </a:xfrm>
          <a:prstGeom prst="rect">
            <a:avLst/>
          </a:prstGeom>
          <a:solidFill>
            <a:schemeClr val="bg1">
              <a:lumMod val="85000"/>
              <a:alpha val="54000"/>
            </a:schemeClr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files/anchors.html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678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2199" y="1844824"/>
            <a:ext cx="8640960" cy="369332"/>
          </a:xfrm>
          <a:prstGeom prst="rect">
            <a:avLst/>
          </a:prstGeom>
          <a:solidFill>
            <a:srgbClr val="FFC000">
              <a:alpha val="1900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&lt;a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catalog.html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"&gt;</a:t>
            </a:r>
            <a:r>
              <a:rPr lang="ru-RU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Перейти </a:t>
            </a:r>
            <a:r>
              <a:rPr lang="ru-RU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в </a:t>
            </a:r>
            <a:r>
              <a:rPr lang="ru-RU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каталог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a&gt;</a:t>
            </a:r>
            <a:endParaRPr lang="ru-RU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8012" y="548680"/>
            <a:ext cx="90725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b="1" dirty="0" smtClean="0"/>
              <a:t>2.</a:t>
            </a:r>
            <a:r>
              <a:rPr lang="ru-RU" b="1" dirty="0" smtClean="0">
                <a:solidFill>
                  <a:srgbClr val="C00000"/>
                </a:solidFill>
              </a:rPr>
              <a:t>Внешние </a:t>
            </a:r>
            <a:r>
              <a:rPr lang="ru-RU" b="1" dirty="0">
                <a:solidFill>
                  <a:srgbClr val="C00000"/>
                </a:solidFill>
              </a:rPr>
              <a:t>ссылки</a:t>
            </a:r>
            <a:r>
              <a:rPr lang="ru-RU" b="1" dirty="0"/>
              <a:t> - предназначены для навигации между страницами </a:t>
            </a:r>
            <a:r>
              <a:rPr lang="ru-RU" b="1" dirty="0" smtClean="0"/>
              <a:t>сайта</a:t>
            </a:r>
            <a:r>
              <a:rPr lang="en-US" b="1" dirty="0" smtClean="0"/>
              <a:t> </a:t>
            </a:r>
            <a:r>
              <a:rPr lang="ru-RU" b="1" dirty="0" smtClean="0"/>
              <a:t>и </a:t>
            </a:r>
            <a:r>
              <a:rPr lang="ru-RU" b="1" dirty="0"/>
              <a:t>для перехода на другие  </a:t>
            </a:r>
            <a:r>
              <a:rPr lang="en-US" b="1" dirty="0"/>
              <a:t>web-</a:t>
            </a:r>
            <a:r>
              <a:rPr lang="ru-RU" b="1" dirty="0"/>
              <a:t>сайты</a:t>
            </a:r>
          </a:p>
        </p:txBody>
      </p:sp>
      <p:grpSp>
        <p:nvGrpSpPr>
          <p:cNvPr id="7" name="Группа 6"/>
          <p:cNvGrpSpPr/>
          <p:nvPr/>
        </p:nvGrpSpPr>
        <p:grpSpPr>
          <a:xfrm>
            <a:off x="378689" y="3646374"/>
            <a:ext cx="5613808" cy="2190248"/>
            <a:chOff x="539552" y="2835032"/>
            <a:chExt cx="5613808" cy="2190248"/>
          </a:xfrm>
        </p:grpSpPr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52" y="3284984"/>
              <a:ext cx="5474947" cy="1740296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2408944" y="2835032"/>
              <a:ext cx="3744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>
                  <a:solidFill>
                    <a:srgbClr val="FF0000"/>
                  </a:solidFill>
                </a:rPr>
                <a:t>Вид ссылки в браузере</a:t>
              </a:r>
              <a:endParaRPr lang="ru-RU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2" name="Прямая со стрелкой 11"/>
          <p:cNvCxnSpPr/>
          <p:nvPr/>
        </p:nvCxnSpPr>
        <p:spPr>
          <a:xfrm flipH="1">
            <a:off x="3779912" y="2163616"/>
            <a:ext cx="2879232" cy="280285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88507" y="62028"/>
            <a:ext cx="2528256" cy="369332"/>
          </a:xfrm>
          <a:prstGeom prst="rect">
            <a:avLst/>
          </a:prstGeom>
          <a:solidFill>
            <a:schemeClr val="bg1">
              <a:lumMod val="85000"/>
              <a:alpha val="54000"/>
            </a:schemeClr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files/links.html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789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116632"/>
            <a:ext cx="8784976" cy="2339102"/>
          </a:xfrm>
          <a:prstGeom prst="rect">
            <a:avLst/>
          </a:prstGeom>
          <a:solidFill>
            <a:srgbClr val="FFFF00">
              <a:alpha val="5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По умолчанию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при клике на </a:t>
            </a:r>
            <a:r>
              <a:rPr lang="ru-R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гипер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-ссылке  новая  страница открывается   в этом же окне. </a:t>
            </a:r>
          </a:p>
          <a:p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Для того чтобы   новую  страницу открывать  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в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новом окне надо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указать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атрибут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ru-RU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_blank</a:t>
            </a:r>
            <a:r>
              <a:rPr lang="ru-RU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по умолчанию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_self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one.html</a:t>
            </a:r>
            <a:r>
              <a:rPr lang="ru-RU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ru-RU" sz="20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_blank</a:t>
            </a:r>
            <a:r>
              <a:rPr lang="ru-RU" sz="20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Главная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</a:t>
            </a:r>
            <a:endParaRPr lang="ru-RU" sz="20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51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43508" y="3284984"/>
            <a:ext cx="8820980" cy="1800200"/>
          </a:xfrm>
          <a:prstGeom prst="rect">
            <a:avLst/>
          </a:prstGeom>
          <a:solidFill>
            <a:srgbClr val="00B0F0">
              <a:alpha val="7000"/>
            </a:srgb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Абсолютный адрес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– это адрес с указанием протокола, узла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пути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к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файлу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Они нужны для того чтобы ссылаться на документы которые находятся вне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сайта</a:t>
            </a:r>
          </a:p>
          <a:p>
            <a:pPr algn="ctr"/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2800" b="1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http://www.mysite.ru/path/file.html</a:t>
            </a:r>
            <a:endParaRPr lang="ru-RU" sz="2800" b="1" dirty="0">
              <a:solidFill>
                <a:schemeClr val="accent3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43508" y="620688"/>
            <a:ext cx="8748972" cy="2304256"/>
          </a:xfrm>
          <a:prstGeom prst="rect">
            <a:avLst/>
          </a:prstGeom>
          <a:solidFill>
            <a:srgbClr val="92D050">
              <a:alpha val="11000"/>
            </a:srgbClr>
          </a:solidFill>
          <a:ln w="127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sz="1600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Относительные адреса URL </a:t>
            </a:r>
            <a:r>
              <a:rPr lang="en-US" sz="1600" b="1" dirty="0" smtClean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ru-RU" sz="1600" dirty="0" smtClean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не </a:t>
            </a:r>
            <a:r>
              <a:rPr lang="ru-RU" sz="1600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содержат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протокола, имя сервера и для</a:t>
            </a:r>
            <a:r>
              <a:rPr lang="ru-RU" sz="1600" dirty="0" smtClean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  них браузер </a:t>
            </a:r>
            <a:r>
              <a:rPr lang="ru-RU" sz="1600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использует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протокол,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имя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сервера </a:t>
            </a:r>
            <a:r>
              <a:rPr lang="ru-RU" sz="1600" dirty="0" smtClean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текущей страницы. </a:t>
            </a:r>
            <a:endParaRPr lang="ru-RU" sz="1600" dirty="0" smtClean="0">
              <a:solidFill>
                <a:schemeClr val="dk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sz="1600" dirty="0" smtClean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                             </a:t>
            </a:r>
          </a:p>
          <a:p>
            <a:r>
              <a:rPr lang="en-US" sz="1600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../path/file.html</a:t>
            </a:r>
            <a:endParaRPr lang="en-US" sz="3200" b="1" dirty="0">
              <a:solidFill>
                <a:schemeClr val="accent3"/>
              </a:solidFill>
              <a:latin typeface="Courier New" pitchFamily="49" charset="0"/>
              <a:cs typeface="Courier New" pitchFamily="49" charset="0"/>
            </a:endParaRPr>
          </a:p>
          <a:p>
            <a:endParaRPr lang="ru-RU" sz="1600" dirty="0" smtClean="0">
              <a:solidFill>
                <a:schemeClr val="dk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sz="1600" dirty="0">
                <a:latin typeface="Courier New" pitchFamily="49" charset="0"/>
                <a:cs typeface="Courier New" pitchFamily="49" charset="0"/>
              </a:rPr>
              <a:t>П</a:t>
            </a:r>
            <a:r>
              <a:rPr lang="ru-RU" sz="1600" dirty="0" smtClean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очему </a:t>
            </a:r>
            <a:r>
              <a:rPr lang="ru-RU" sz="1600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такие адреса называются относительными — потому что они </a:t>
            </a:r>
            <a:r>
              <a:rPr lang="ru-RU" sz="1600" dirty="0" smtClean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указывают </a:t>
            </a:r>
            <a:r>
              <a:rPr lang="ru-RU" sz="1600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на расположение </a:t>
            </a:r>
            <a:r>
              <a:rPr lang="ru-RU" sz="1600" dirty="0" smtClean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 документа сайта относительно </a:t>
            </a:r>
            <a:r>
              <a:rPr lang="ru-RU" sz="1600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текущей страницы</a:t>
            </a:r>
            <a:r>
              <a:rPr lang="ru-RU" sz="1600" dirty="0" smtClean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endParaRPr lang="ru-RU" sz="1600" dirty="0">
              <a:solidFill>
                <a:schemeClr val="dk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03648" y="71336"/>
            <a:ext cx="70567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ru-RU" dirty="0"/>
              <a:t>Адресация документов(файлов)  на  </a:t>
            </a:r>
            <a:r>
              <a:rPr lang="en-US" dirty="0"/>
              <a:t>html</a:t>
            </a:r>
            <a:r>
              <a:rPr lang="ru-RU" dirty="0"/>
              <a:t> </a:t>
            </a:r>
            <a:r>
              <a:rPr lang="en-US" dirty="0"/>
              <a:t> </a:t>
            </a:r>
            <a:r>
              <a:rPr lang="ru-RU" dirty="0"/>
              <a:t>странице</a:t>
            </a:r>
          </a:p>
        </p:txBody>
      </p:sp>
    </p:spTree>
    <p:extLst>
      <p:ext uri="{BB962C8B-B14F-4D97-AF65-F5344CB8AC3E}">
        <p14:creationId xmlns:p14="http://schemas.microsoft.com/office/powerpoint/2010/main" val="318982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63888" y="620688"/>
            <a:ext cx="547260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ourier New" pitchFamily="49" charset="0"/>
                <a:cs typeface="Courier New" pitchFamily="49" charset="0"/>
              </a:rPr>
              <a:t>Текущим является файл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index.html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dirty="0">
                <a:latin typeface="Courier New" pitchFamily="49" charset="0"/>
                <a:cs typeface="Courier New" pitchFamily="49" charset="0"/>
              </a:rPr>
              <a:t>Ч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тобы сделать </a:t>
            </a:r>
            <a:r>
              <a:rPr lang="ru-RU" dirty="0" err="1" smtClean="0">
                <a:latin typeface="Courier New" pitchFamily="49" charset="0"/>
                <a:cs typeface="Courier New" pitchFamily="49" charset="0"/>
              </a:rPr>
              <a:t>гипер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с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ru-RU" dirty="0" err="1" smtClean="0">
                <a:latin typeface="Courier New" pitchFamily="49" charset="0"/>
                <a:cs typeface="Courier New" pitchFamily="49" charset="0"/>
              </a:rPr>
              <a:t>ылку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на страницу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catalog.html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относительной  адресацией</a:t>
            </a:r>
          </a:p>
          <a:p>
            <a:r>
              <a:rPr lang="ru-RU" dirty="0" smtClean="0">
                <a:latin typeface="Courier New" pitchFamily="49" charset="0"/>
                <a:cs typeface="Courier New" pitchFamily="49" charset="0"/>
              </a:rPr>
              <a:t>можно записать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59486" y="2284129"/>
            <a:ext cx="5477009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&lt;a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"catalog.html"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Перейти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&lt;/a&gt;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4005064"/>
            <a:ext cx="8352928" cy="1200329"/>
          </a:xfrm>
          <a:prstGeom prst="rect">
            <a:avLst/>
          </a:prstGeom>
          <a:solidFill>
            <a:srgbClr val="92D050">
              <a:alpha val="13000"/>
            </a:srgb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При абсолютной адресации 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ru-RU" dirty="0" smtClean="0"/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&lt;a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"http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://</a:t>
            </a:r>
            <a:r>
              <a:rPr lang="ru-RU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имя_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web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_узла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/catalog.html"&gt;</a:t>
            </a:r>
            <a:r>
              <a:rPr lang="ru-RU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Перейти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a&gt;</a:t>
            </a: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44624"/>
            <a:ext cx="87129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dirty="0">
                <a:solidFill>
                  <a:schemeClr val="accent2"/>
                </a:solidFill>
              </a:rPr>
              <a:t>Вариант 1 </a:t>
            </a:r>
            <a:r>
              <a:rPr lang="ru-RU" dirty="0"/>
              <a:t>– оба документа находятся в одном и том же каталоге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847863"/>
            <a:ext cx="716363" cy="716363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79512" y="620688"/>
            <a:ext cx="3228796" cy="288032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3" name="Группа 12"/>
          <p:cNvGrpSpPr/>
          <p:nvPr/>
        </p:nvGrpSpPr>
        <p:grpSpPr>
          <a:xfrm>
            <a:off x="323528" y="611396"/>
            <a:ext cx="2370482" cy="1737523"/>
            <a:chOff x="683568" y="-85083"/>
            <a:chExt cx="2370482" cy="1737523"/>
          </a:xfrm>
        </p:grpSpPr>
        <p:pic>
          <p:nvPicPr>
            <p:cNvPr id="10" name="Рисунок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764704"/>
              <a:ext cx="710189" cy="887736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817814" y="397369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index.html</a:t>
              </a:r>
              <a:endParaRPr lang="ru-RU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83568" y="-85083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site.ru</a:t>
              </a:r>
              <a:endParaRPr lang="ru-RU" dirty="0"/>
            </a:p>
          </p:txBody>
        </p:sp>
      </p:grpSp>
      <p:grpSp>
        <p:nvGrpSpPr>
          <p:cNvPr id="14" name="Группа 13"/>
          <p:cNvGrpSpPr/>
          <p:nvPr/>
        </p:nvGrpSpPr>
        <p:grpSpPr>
          <a:xfrm>
            <a:off x="1343204" y="2284629"/>
            <a:ext cx="1428596" cy="1155522"/>
            <a:chOff x="1703244" y="1588150"/>
            <a:chExt cx="1428596" cy="1155522"/>
          </a:xfrm>
        </p:grpSpPr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1855936"/>
              <a:ext cx="710189" cy="887736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703244" y="1588150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catalog.html</a:t>
              </a:r>
              <a:endParaRPr lang="ru-RU" dirty="0"/>
            </a:p>
          </p:txBody>
        </p:sp>
      </p:grpSp>
      <p:cxnSp>
        <p:nvCxnSpPr>
          <p:cNvPr id="16" name="Прямая соединительная линия 15"/>
          <p:cNvCxnSpPr/>
          <p:nvPr/>
        </p:nvCxnSpPr>
        <p:spPr>
          <a:xfrm flipV="1">
            <a:off x="923592" y="1220206"/>
            <a:ext cx="278342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203035" y="1220206"/>
            <a:ext cx="0" cy="17760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flipV="1">
            <a:off x="1194353" y="2996283"/>
            <a:ext cx="278342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 flipV="1">
            <a:off x="1187624" y="1855975"/>
            <a:ext cx="278342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Выгнутая вправо стрелка 32"/>
          <p:cNvSpPr/>
          <p:nvPr/>
        </p:nvSpPr>
        <p:spPr>
          <a:xfrm>
            <a:off x="2075892" y="1783967"/>
            <a:ext cx="839924" cy="1429009"/>
          </a:xfrm>
          <a:prstGeom prst="curvedLeftArrow">
            <a:avLst/>
          </a:prstGeom>
          <a:solidFill>
            <a:srgbClr val="0070C0">
              <a:alpha val="68000"/>
            </a:srgb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59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Прямая соединительная линия 23"/>
          <p:cNvCxnSpPr/>
          <p:nvPr/>
        </p:nvCxnSpPr>
        <p:spPr>
          <a:xfrm flipV="1">
            <a:off x="2113837" y="3150257"/>
            <a:ext cx="278342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736014" y="861986"/>
            <a:ext cx="4248472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ourier New" pitchFamily="49" charset="0"/>
                <a:cs typeface="Courier New" pitchFamily="49" charset="0"/>
              </a:rPr>
              <a:t>Текущим является файл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index.html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dirty="0">
                <a:latin typeface="Courier New" pitchFamily="49" charset="0"/>
                <a:cs typeface="Courier New" pitchFamily="49" charset="0"/>
              </a:rPr>
              <a:t>Ч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тобы сделать </a:t>
            </a:r>
            <a:r>
              <a:rPr lang="ru-RU" dirty="0" err="1" smtClean="0">
                <a:latin typeface="Courier New" pitchFamily="49" charset="0"/>
                <a:cs typeface="Courier New" pitchFamily="49" charset="0"/>
              </a:rPr>
              <a:t>гипер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с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ru-RU" dirty="0" err="1" smtClean="0">
                <a:latin typeface="Courier New" pitchFamily="49" charset="0"/>
                <a:cs typeface="Courier New" pitchFamily="49" charset="0"/>
              </a:rPr>
              <a:t>ылку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на страницу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gallery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.html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dirty="0" smtClean="0">
                <a:latin typeface="Courier New" pitchFamily="49" charset="0"/>
                <a:cs typeface="Courier New" pitchFamily="49" charset="0"/>
              </a:rPr>
              <a:t>который находится в каталоге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photos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относительной  адресацией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можно записать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0932" y="4452085"/>
            <a:ext cx="750942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&lt;a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"photos/gallety.html"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Перейти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в галерею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&lt;/a&gt;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1932" y="5013176"/>
            <a:ext cx="8752556" cy="1200329"/>
          </a:xfrm>
          <a:prstGeom prst="rect">
            <a:avLst/>
          </a:prstGeom>
          <a:solidFill>
            <a:srgbClr val="92D050">
              <a:alpha val="13000"/>
            </a:srgb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При абсолютной адресации 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ru-RU" dirty="0" smtClean="0"/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&lt;a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http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://</a:t>
            </a:r>
            <a:r>
              <a:rPr lang="ru-RU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имя_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web</a:t>
            </a:r>
            <a:r>
              <a:rPr lang="ru-RU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_узла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/photos/gallery.html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"&gt;</a:t>
            </a:r>
            <a:r>
              <a:rPr lang="ru-RU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Перейти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a&gt;</a:t>
            </a: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94238" y="53068"/>
            <a:ext cx="895552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dirty="0"/>
              <a:t>Вариант </a:t>
            </a:r>
            <a:r>
              <a:rPr lang="en-US" dirty="0"/>
              <a:t>2</a:t>
            </a:r>
            <a:r>
              <a:rPr lang="ru-RU" dirty="0"/>
              <a:t> </a:t>
            </a:r>
            <a:r>
              <a:rPr lang="ru-RU" dirty="0">
                <a:solidFill>
                  <a:schemeClr val="tx1"/>
                </a:solidFill>
              </a:rPr>
              <a:t>– документ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который  </a:t>
            </a:r>
            <a:r>
              <a:rPr lang="ru-RU" dirty="0">
                <a:solidFill>
                  <a:schemeClr val="tx1"/>
                </a:solidFill>
              </a:rPr>
              <a:t>нужно открыть находится в дочернем  каталоге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073179"/>
            <a:ext cx="716363" cy="716363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79512" y="851685"/>
            <a:ext cx="4392488" cy="345638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3" name="Группа 12"/>
          <p:cNvGrpSpPr/>
          <p:nvPr/>
        </p:nvGrpSpPr>
        <p:grpSpPr>
          <a:xfrm>
            <a:off x="323528" y="836712"/>
            <a:ext cx="2370482" cy="1737523"/>
            <a:chOff x="683568" y="-85083"/>
            <a:chExt cx="2370482" cy="1737523"/>
          </a:xfrm>
        </p:grpSpPr>
        <p:pic>
          <p:nvPicPr>
            <p:cNvPr id="10" name="Рисунок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764704"/>
              <a:ext cx="710189" cy="887736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817814" y="397369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index.html</a:t>
              </a:r>
              <a:endParaRPr lang="ru-RU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83568" y="-85083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site.ru</a:t>
              </a:r>
              <a:endParaRPr lang="ru-RU" dirty="0"/>
            </a:p>
          </p:txBody>
        </p:sp>
      </p:grpSp>
      <p:grpSp>
        <p:nvGrpSpPr>
          <p:cNvPr id="14" name="Группа 13"/>
          <p:cNvGrpSpPr/>
          <p:nvPr/>
        </p:nvGrpSpPr>
        <p:grpSpPr>
          <a:xfrm>
            <a:off x="2339752" y="3074858"/>
            <a:ext cx="1347357" cy="1155522"/>
            <a:chOff x="1559228" y="1588150"/>
            <a:chExt cx="1347357" cy="1155522"/>
          </a:xfrm>
        </p:grpSpPr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1855936"/>
              <a:ext cx="710189" cy="887736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559228" y="1588150"/>
              <a:ext cx="1347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gallery.html</a:t>
              </a:r>
              <a:endParaRPr lang="ru-RU" dirty="0"/>
            </a:p>
          </p:txBody>
        </p:sp>
      </p:grpSp>
      <p:cxnSp>
        <p:nvCxnSpPr>
          <p:cNvPr id="16" name="Прямая соединительная линия 15"/>
          <p:cNvCxnSpPr/>
          <p:nvPr/>
        </p:nvCxnSpPr>
        <p:spPr>
          <a:xfrm flipV="1">
            <a:off x="923592" y="1445522"/>
            <a:ext cx="278342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203035" y="1445522"/>
            <a:ext cx="0" cy="17047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flipV="1">
            <a:off x="1203035" y="3150259"/>
            <a:ext cx="278342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 flipV="1">
            <a:off x="1187624" y="2081291"/>
            <a:ext cx="278342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Выгнутая вправо стрелка 32"/>
          <p:cNvSpPr/>
          <p:nvPr/>
        </p:nvSpPr>
        <p:spPr>
          <a:xfrm rot="19813719">
            <a:off x="2552921" y="1392598"/>
            <a:ext cx="1772719" cy="2489982"/>
          </a:xfrm>
          <a:prstGeom prst="curvedLeftArrow">
            <a:avLst>
              <a:gd name="adj1" fmla="val 7878"/>
              <a:gd name="adj2" fmla="val 25781"/>
              <a:gd name="adj3" fmla="val 31738"/>
            </a:avLst>
          </a:prstGeom>
          <a:solidFill>
            <a:srgbClr val="0070C0">
              <a:alpha val="68000"/>
            </a:srgb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695" y="2766502"/>
            <a:ext cx="716363" cy="71636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481377" y="25381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photos</a:t>
            </a:r>
            <a:endParaRPr lang="ru-RU" dirty="0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2393280" y="3150257"/>
            <a:ext cx="0" cy="6362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2388676" y="3792294"/>
            <a:ext cx="20633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247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494" y="6021288"/>
            <a:ext cx="9001001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&lt;a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"phones/android/price1.html"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Посмотреть цены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&lt;/a&gt;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3000" y="136780"/>
            <a:ext cx="87494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dirty="0"/>
              <a:t>Вариант </a:t>
            </a:r>
            <a:r>
              <a:rPr lang="en-US" dirty="0"/>
              <a:t>2</a:t>
            </a:r>
            <a:r>
              <a:rPr lang="ru-RU" dirty="0"/>
              <a:t> </a:t>
            </a:r>
            <a:r>
              <a:rPr lang="ru-RU" dirty="0">
                <a:solidFill>
                  <a:schemeClr val="tx1"/>
                </a:solidFill>
              </a:rPr>
              <a:t>– документ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который  нужно открыть находится в дочернем  каталоге</a:t>
            </a:r>
          </a:p>
        </p:txBody>
      </p:sp>
      <p:grpSp>
        <p:nvGrpSpPr>
          <p:cNvPr id="2" name="Группа 1"/>
          <p:cNvGrpSpPr/>
          <p:nvPr/>
        </p:nvGrpSpPr>
        <p:grpSpPr>
          <a:xfrm>
            <a:off x="179512" y="980728"/>
            <a:ext cx="5688632" cy="4761820"/>
            <a:chOff x="179512" y="611396"/>
            <a:chExt cx="5688632" cy="4761820"/>
          </a:xfrm>
        </p:grpSpPr>
        <p:cxnSp>
          <p:nvCxnSpPr>
            <p:cNvPr id="24" name="Прямая соединительная линия 23"/>
            <p:cNvCxnSpPr/>
            <p:nvPr/>
          </p:nvCxnSpPr>
          <p:spPr>
            <a:xfrm flipV="1">
              <a:off x="2123728" y="2924941"/>
              <a:ext cx="278342" cy="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520" y="847863"/>
              <a:ext cx="716363" cy="716363"/>
            </a:xfrm>
            <a:prstGeom prst="rect">
              <a:avLst/>
            </a:prstGeom>
          </p:spPr>
        </p:pic>
        <p:sp>
          <p:nvSpPr>
            <p:cNvPr id="3" name="Прямоугольник 2"/>
            <p:cNvSpPr/>
            <p:nvPr/>
          </p:nvSpPr>
          <p:spPr>
            <a:xfrm>
              <a:off x="179512" y="620688"/>
              <a:ext cx="5688632" cy="475252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3" name="Группа 12"/>
            <p:cNvGrpSpPr/>
            <p:nvPr/>
          </p:nvGrpSpPr>
          <p:grpSpPr>
            <a:xfrm>
              <a:off x="323528" y="611396"/>
              <a:ext cx="2370482" cy="1737523"/>
              <a:chOff x="683568" y="-85083"/>
              <a:chExt cx="2370482" cy="1737523"/>
            </a:xfrm>
          </p:grpSpPr>
          <p:pic>
            <p:nvPicPr>
              <p:cNvPr id="10" name="Рисунок 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63688" y="764704"/>
                <a:ext cx="710189" cy="887736"/>
              </a:xfrm>
              <a:prstGeom prst="rect">
                <a:avLst/>
              </a:prstGeom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1817814" y="397369"/>
                <a:ext cx="12362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index.html</a:t>
                </a:r>
                <a:endParaRPr lang="ru-RU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683568" y="-85083"/>
                <a:ext cx="8130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site.ru</a:t>
                </a:r>
                <a:endParaRPr lang="ru-RU" dirty="0"/>
              </a:p>
            </p:txBody>
          </p:sp>
        </p:grpSp>
        <p:grpSp>
          <p:nvGrpSpPr>
            <p:cNvPr id="14" name="Группа 13"/>
            <p:cNvGrpSpPr/>
            <p:nvPr/>
          </p:nvGrpSpPr>
          <p:grpSpPr>
            <a:xfrm>
              <a:off x="4338940" y="2852936"/>
              <a:ext cx="1313180" cy="1155522"/>
              <a:chOff x="1758216" y="1588150"/>
              <a:chExt cx="1313180" cy="1155522"/>
            </a:xfrm>
          </p:grpSpPr>
          <p:pic>
            <p:nvPicPr>
              <p:cNvPr id="11" name="Рисунок 1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63688" y="1855936"/>
                <a:ext cx="710189" cy="887736"/>
              </a:xfrm>
              <a:prstGeom prst="rect">
                <a:avLst/>
              </a:prstGeom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1758216" y="1588150"/>
                <a:ext cx="13131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price1.html</a:t>
                </a:r>
                <a:endParaRPr lang="ru-RU" dirty="0"/>
              </a:p>
            </p:txBody>
          </p:sp>
        </p:grpSp>
        <p:cxnSp>
          <p:nvCxnSpPr>
            <p:cNvPr id="16" name="Прямая соединительная линия 15"/>
            <p:cNvCxnSpPr/>
            <p:nvPr/>
          </p:nvCxnSpPr>
          <p:spPr>
            <a:xfrm flipV="1">
              <a:off x="923592" y="1220206"/>
              <a:ext cx="278342" cy="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>
              <a:off x="1203035" y="1220206"/>
              <a:ext cx="0" cy="17047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/>
            <p:nvPr/>
          </p:nvCxnSpPr>
          <p:spPr>
            <a:xfrm flipV="1">
              <a:off x="1203035" y="2924943"/>
              <a:ext cx="278342" cy="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/>
            <p:nvPr/>
          </p:nvCxnSpPr>
          <p:spPr>
            <a:xfrm flipV="1">
              <a:off x="1187624" y="1855975"/>
              <a:ext cx="278342" cy="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Рисунок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2695" y="2541186"/>
              <a:ext cx="716363" cy="716363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1481377" y="2312876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phones</a:t>
              </a:r>
              <a:endParaRPr lang="ru-RU" dirty="0"/>
            </a:p>
          </p:txBody>
        </p:sp>
        <p:cxnSp>
          <p:nvCxnSpPr>
            <p:cNvPr id="25" name="Прямая соединительная линия 24"/>
            <p:cNvCxnSpPr/>
            <p:nvPr/>
          </p:nvCxnSpPr>
          <p:spPr>
            <a:xfrm>
              <a:off x="2393280" y="2924941"/>
              <a:ext cx="0" cy="209009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/>
            <p:nvPr/>
          </p:nvCxnSpPr>
          <p:spPr>
            <a:xfrm>
              <a:off x="2388676" y="3566978"/>
              <a:ext cx="20633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Рисунок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5776" y="3216693"/>
              <a:ext cx="716363" cy="716363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2550597" y="3059668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android</a:t>
              </a:r>
              <a:endParaRPr lang="ru-RU" dirty="0"/>
            </a:p>
          </p:txBody>
        </p:sp>
        <p:pic>
          <p:nvPicPr>
            <p:cNvPr id="31" name="Рисунок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0955" y="3936773"/>
              <a:ext cx="716363" cy="716363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2555776" y="377974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iPod</a:t>
              </a:r>
              <a:endParaRPr lang="ru-RU" dirty="0"/>
            </a:p>
          </p:txBody>
        </p:sp>
        <p:pic>
          <p:nvPicPr>
            <p:cNvPr id="35" name="Рисунок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0955" y="4656853"/>
              <a:ext cx="716363" cy="716363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2555776" y="449982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iphone</a:t>
              </a:r>
              <a:endParaRPr lang="ru-RU" dirty="0"/>
            </a:p>
          </p:txBody>
        </p:sp>
        <p:cxnSp>
          <p:nvCxnSpPr>
            <p:cNvPr id="38" name="Прямая соединительная линия 37"/>
            <p:cNvCxnSpPr/>
            <p:nvPr/>
          </p:nvCxnSpPr>
          <p:spPr>
            <a:xfrm>
              <a:off x="2397067" y="4365104"/>
              <a:ext cx="20633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/>
            <p:nvPr/>
          </p:nvCxnSpPr>
          <p:spPr>
            <a:xfrm>
              <a:off x="2406592" y="5013176"/>
              <a:ext cx="20633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/>
            <p:nvPr/>
          </p:nvCxnSpPr>
          <p:spPr>
            <a:xfrm>
              <a:off x="3213538" y="3573016"/>
              <a:ext cx="114243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Стрелка вправо 16"/>
            <p:cNvSpPr/>
            <p:nvPr/>
          </p:nvSpPr>
          <p:spPr>
            <a:xfrm rot="1928275">
              <a:off x="1900033" y="2379876"/>
              <a:ext cx="2626184" cy="456901"/>
            </a:xfrm>
            <a:prstGeom prst="rightArrow">
              <a:avLst/>
            </a:prstGeom>
            <a:solidFill>
              <a:srgbClr val="00B0F0">
                <a:alpha val="41000"/>
              </a:srgb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49218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Прямая соединительная линия 23"/>
          <p:cNvCxnSpPr/>
          <p:nvPr/>
        </p:nvCxnSpPr>
        <p:spPr>
          <a:xfrm flipV="1">
            <a:off x="2113837" y="3164772"/>
            <a:ext cx="278342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716016" y="843587"/>
            <a:ext cx="4248472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ourier New" pitchFamily="49" charset="0"/>
                <a:cs typeface="Courier New" pitchFamily="49" charset="0"/>
              </a:rPr>
              <a:t>Текущим является файл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price.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html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который находится в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каталоге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catalog</a:t>
            </a:r>
            <a:endParaRPr lang="en-US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dirty="0">
                <a:latin typeface="Courier New" pitchFamily="49" charset="0"/>
                <a:cs typeface="Courier New" pitchFamily="49" charset="0"/>
              </a:rPr>
              <a:t>Ч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тобы сделать </a:t>
            </a:r>
            <a:r>
              <a:rPr lang="ru-RU" dirty="0" err="1" smtClean="0">
                <a:latin typeface="Courier New" pitchFamily="49" charset="0"/>
                <a:cs typeface="Courier New" pitchFamily="49" charset="0"/>
              </a:rPr>
              <a:t>гипер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с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ru-RU" dirty="0" err="1" smtClean="0">
                <a:latin typeface="Courier New" pitchFamily="49" charset="0"/>
                <a:cs typeface="Courier New" pitchFamily="49" charset="0"/>
              </a:rPr>
              <a:t>ылку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на страницу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index.html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относительной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адресацией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можно записать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2744" y="4604935"/>
            <a:ext cx="750942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&lt;a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"../index.html"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Перейти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на главную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&lt;/a&gt;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3712" y="5180999"/>
            <a:ext cx="8912783" cy="1200329"/>
          </a:xfrm>
          <a:prstGeom prst="rect">
            <a:avLst/>
          </a:prstGeom>
          <a:solidFill>
            <a:srgbClr val="92D050">
              <a:alpha val="13000"/>
            </a:srgb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При абсолютной адресации 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ru-RU" dirty="0" smtClean="0"/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&lt;a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http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://</a:t>
            </a:r>
            <a:r>
              <a:rPr lang="ru-RU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имя_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web</a:t>
            </a:r>
            <a:r>
              <a:rPr lang="ru-RU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_узла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/index.html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"&gt;</a:t>
            </a:r>
            <a:r>
              <a:rPr lang="ru-RU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Перейти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на главную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a&gt;</a:t>
            </a: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5606" y="63026"/>
            <a:ext cx="892899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dirty="0"/>
              <a:t>Вариант 3 </a:t>
            </a:r>
            <a:r>
              <a:rPr lang="ru-RU" dirty="0" smtClean="0"/>
              <a:t>–</a:t>
            </a:r>
            <a:r>
              <a:rPr lang="en-US" dirty="0" smtClean="0"/>
              <a:t> </a:t>
            </a:r>
            <a:r>
              <a:rPr lang="ru-RU" dirty="0" smtClean="0">
                <a:solidFill>
                  <a:schemeClr val="tx1"/>
                </a:solidFill>
              </a:rPr>
              <a:t>документ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который  нужно открыть находится в родительском каталоге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087694"/>
            <a:ext cx="716363" cy="716363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79512" y="860519"/>
            <a:ext cx="4392488" cy="345638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3" name="Группа 12"/>
          <p:cNvGrpSpPr/>
          <p:nvPr/>
        </p:nvGrpSpPr>
        <p:grpSpPr>
          <a:xfrm>
            <a:off x="323528" y="851227"/>
            <a:ext cx="2370482" cy="1737523"/>
            <a:chOff x="683568" y="-85083"/>
            <a:chExt cx="2370482" cy="1737523"/>
          </a:xfrm>
        </p:grpSpPr>
        <p:pic>
          <p:nvPicPr>
            <p:cNvPr id="10" name="Рисунок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764704"/>
              <a:ext cx="710189" cy="887736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817814" y="397369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index.html</a:t>
              </a:r>
              <a:endParaRPr lang="ru-RU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83568" y="-85083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site.ru</a:t>
              </a:r>
              <a:endParaRPr lang="ru-RU" dirty="0"/>
            </a:p>
          </p:txBody>
        </p:sp>
      </p:grpSp>
      <p:grpSp>
        <p:nvGrpSpPr>
          <p:cNvPr id="14" name="Группа 13"/>
          <p:cNvGrpSpPr/>
          <p:nvPr/>
        </p:nvGrpSpPr>
        <p:grpSpPr>
          <a:xfrm>
            <a:off x="2339752" y="3089373"/>
            <a:ext cx="1184940" cy="1155522"/>
            <a:chOff x="1559228" y="1588150"/>
            <a:chExt cx="1184940" cy="1155522"/>
          </a:xfrm>
        </p:grpSpPr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1855936"/>
              <a:ext cx="710189" cy="887736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559228" y="1588150"/>
              <a:ext cx="1184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price.html</a:t>
              </a:r>
              <a:endParaRPr lang="ru-RU" dirty="0"/>
            </a:p>
          </p:txBody>
        </p:sp>
      </p:grpSp>
      <p:cxnSp>
        <p:nvCxnSpPr>
          <p:cNvPr id="16" name="Прямая соединительная линия 15"/>
          <p:cNvCxnSpPr/>
          <p:nvPr/>
        </p:nvCxnSpPr>
        <p:spPr>
          <a:xfrm flipV="1">
            <a:off x="923592" y="1460037"/>
            <a:ext cx="278342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203035" y="1460037"/>
            <a:ext cx="0" cy="17047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flipV="1">
            <a:off x="1203035" y="3164774"/>
            <a:ext cx="278342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 flipV="1">
            <a:off x="1187624" y="2095806"/>
            <a:ext cx="278342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Рисунок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695" y="2781017"/>
            <a:ext cx="716363" cy="71636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481377" y="255270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catalog</a:t>
            </a:r>
            <a:endParaRPr lang="ru-RU" dirty="0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2393280" y="3164772"/>
            <a:ext cx="0" cy="6362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2388676" y="3806809"/>
            <a:ext cx="20633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Выгнутая влево стрелка 16"/>
          <p:cNvSpPr/>
          <p:nvPr/>
        </p:nvSpPr>
        <p:spPr>
          <a:xfrm rot="8428810">
            <a:off x="2533875" y="1398825"/>
            <a:ext cx="1111001" cy="2407739"/>
          </a:xfrm>
          <a:prstGeom prst="curvedRightArrow">
            <a:avLst>
              <a:gd name="adj1" fmla="val 25000"/>
              <a:gd name="adj2" fmla="val 52573"/>
              <a:gd name="adj3" fmla="val 46337"/>
            </a:avLst>
          </a:prstGeom>
          <a:solidFill>
            <a:srgbClr val="00B0F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231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Прямая соединительная линия 23"/>
          <p:cNvCxnSpPr/>
          <p:nvPr/>
        </p:nvCxnSpPr>
        <p:spPr>
          <a:xfrm flipV="1">
            <a:off x="2113837" y="2286161"/>
            <a:ext cx="278342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68077" y="4828510"/>
            <a:ext cx="750942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&lt;a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"../../index.html"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Перейти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на главную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&lt;/a&gt;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3713" y="5325015"/>
            <a:ext cx="8912783" cy="1200329"/>
          </a:xfrm>
          <a:prstGeom prst="rect">
            <a:avLst/>
          </a:prstGeom>
          <a:solidFill>
            <a:srgbClr val="92D050">
              <a:alpha val="13000"/>
            </a:srgb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При абсолютной адресации 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ru-RU" dirty="0" smtClean="0"/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&lt;a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http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://</a:t>
            </a:r>
            <a:r>
              <a:rPr lang="ru-RU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имя_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web</a:t>
            </a:r>
            <a:r>
              <a:rPr lang="ru-RU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_узла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/index.html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"&gt;</a:t>
            </a:r>
            <a:r>
              <a:rPr lang="ru-RU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Перейти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на главную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a&gt;</a:t>
            </a:r>
          </a:p>
          <a:p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09083"/>
            <a:ext cx="716363" cy="716363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79511" y="44624"/>
            <a:ext cx="6480719" cy="468052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3" name="Группа 12"/>
          <p:cNvGrpSpPr/>
          <p:nvPr/>
        </p:nvGrpSpPr>
        <p:grpSpPr>
          <a:xfrm>
            <a:off x="323528" y="-27384"/>
            <a:ext cx="2370482" cy="1737523"/>
            <a:chOff x="683568" y="-85083"/>
            <a:chExt cx="2370482" cy="1737523"/>
          </a:xfrm>
        </p:grpSpPr>
        <p:pic>
          <p:nvPicPr>
            <p:cNvPr id="10" name="Рисунок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764704"/>
              <a:ext cx="710189" cy="887736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817814" y="397369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index.html</a:t>
              </a:r>
              <a:endParaRPr lang="ru-RU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83568" y="-85083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site.ru</a:t>
              </a:r>
              <a:endParaRPr lang="ru-RU" dirty="0"/>
            </a:p>
          </p:txBody>
        </p:sp>
      </p:grpSp>
      <p:grpSp>
        <p:nvGrpSpPr>
          <p:cNvPr id="14" name="Группа 13"/>
          <p:cNvGrpSpPr/>
          <p:nvPr/>
        </p:nvGrpSpPr>
        <p:grpSpPr>
          <a:xfrm>
            <a:off x="3484020" y="2930981"/>
            <a:ext cx="1184940" cy="1155522"/>
            <a:chOff x="1559228" y="1588150"/>
            <a:chExt cx="1184940" cy="1155522"/>
          </a:xfrm>
        </p:grpSpPr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1855936"/>
              <a:ext cx="710189" cy="887736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559228" y="1588150"/>
              <a:ext cx="1184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price.html</a:t>
              </a:r>
              <a:endParaRPr lang="ru-RU" dirty="0"/>
            </a:p>
          </p:txBody>
        </p:sp>
      </p:grpSp>
      <p:cxnSp>
        <p:nvCxnSpPr>
          <p:cNvPr id="16" name="Прямая соединительная линия 15"/>
          <p:cNvCxnSpPr/>
          <p:nvPr/>
        </p:nvCxnSpPr>
        <p:spPr>
          <a:xfrm flipV="1">
            <a:off x="923592" y="581426"/>
            <a:ext cx="278342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203035" y="581426"/>
            <a:ext cx="0" cy="17047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flipV="1">
            <a:off x="1203035" y="2286163"/>
            <a:ext cx="278342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 flipV="1">
            <a:off x="1187624" y="1217195"/>
            <a:ext cx="278342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Рисунок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695" y="1902406"/>
            <a:ext cx="716363" cy="71636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481377" y="1674096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catalog</a:t>
            </a:r>
            <a:endParaRPr lang="ru-RU" dirty="0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2393280" y="2286161"/>
            <a:ext cx="0" cy="6362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2388676" y="2928198"/>
            <a:ext cx="20633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Выгнутая влево стрелка 16"/>
          <p:cNvSpPr/>
          <p:nvPr/>
        </p:nvSpPr>
        <p:spPr>
          <a:xfrm rot="7911693">
            <a:off x="3004863" y="92645"/>
            <a:ext cx="1277321" cy="3804073"/>
          </a:xfrm>
          <a:prstGeom prst="curvedRightArrow">
            <a:avLst>
              <a:gd name="adj1" fmla="val 25000"/>
              <a:gd name="adj2" fmla="val 52573"/>
              <a:gd name="adj3" fmla="val 62920"/>
            </a:avLst>
          </a:prstGeom>
          <a:solidFill>
            <a:srgbClr val="00B0F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B0F0"/>
              </a:solidFill>
            </a:endParaRPr>
          </a:p>
        </p:txBody>
      </p:sp>
      <p:pic>
        <p:nvPicPr>
          <p:cNvPr id="26" name="Рисунок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2540521"/>
            <a:ext cx="716363" cy="716363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635429" y="2339588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prices</a:t>
            </a:r>
            <a:endParaRPr lang="ru-RU" dirty="0"/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V="1">
            <a:off x="3237756" y="2930979"/>
            <a:ext cx="278342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3517199" y="2930979"/>
            <a:ext cx="0" cy="6362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512595" y="3573016"/>
            <a:ext cx="20633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93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7088" y="476672"/>
            <a:ext cx="9009408" cy="648072"/>
          </a:xfrm>
          <a:prstGeom prst="rect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Элемент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 это пара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тегов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открывающий и закрывающий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 размещенные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между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ними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символьные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данные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(текст,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или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код)  </a:t>
            </a:r>
          </a:p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79912" y="35332"/>
            <a:ext cx="1656184" cy="36933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Элемент</a:t>
            </a:r>
            <a:endParaRPr lang="ru-RU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89933" y="1340768"/>
            <a:ext cx="6083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accent2"/>
                </a:solidFill>
              </a:defRPr>
            </a:lvl1pPr>
          </a:lstStyle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имя_тега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Содержимое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имя_тега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504" y="2492896"/>
            <a:ext cx="22749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Открывающий тег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Прямая со стрелкой 4"/>
          <p:cNvCxnSpPr>
            <a:endCxn id="2" idx="0"/>
          </p:cNvCxnSpPr>
          <p:nvPr/>
        </p:nvCxnSpPr>
        <p:spPr>
          <a:xfrm flipH="1">
            <a:off x="1244995" y="1802433"/>
            <a:ext cx="1526805" cy="6904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>
            <a:off x="6327012" y="1737829"/>
            <a:ext cx="776357" cy="7550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84168" y="2500410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Закрывающий тег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" name="Прямая со стрелкой 24"/>
          <p:cNvCxnSpPr/>
          <p:nvPr/>
        </p:nvCxnSpPr>
        <p:spPr>
          <a:xfrm>
            <a:off x="4283968" y="1737829"/>
            <a:ext cx="7865" cy="7550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658490" y="2491266"/>
            <a:ext cx="11496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Контент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9" name="Группа 28"/>
          <p:cNvGrpSpPr/>
          <p:nvPr/>
        </p:nvGrpSpPr>
        <p:grpSpPr>
          <a:xfrm>
            <a:off x="228785" y="3284984"/>
            <a:ext cx="8447671" cy="792088"/>
            <a:chOff x="228785" y="2276872"/>
            <a:chExt cx="8447671" cy="792088"/>
          </a:xfrm>
        </p:grpSpPr>
        <p:sp>
          <p:nvSpPr>
            <p:cNvPr id="30" name="Прямоугольник 29"/>
            <p:cNvSpPr/>
            <p:nvPr/>
          </p:nvSpPr>
          <p:spPr>
            <a:xfrm>
              <a:off x="3347864" y="2276872"/>
              <a:ext cx="5328592" cy="7920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&lt;title&gt;</a:t>
              </a:r>
              <a:r>
                <a:rPr lang="ru-RU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Пример 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web</a:t>
              </a:r>
              <a:r>
                <a:rPr lang="ru-RU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-документа</a:t>
              </a:r>
              <a:r>
                <a:rPr lang="en-US" b="1" dirty="0" smtClean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&lt;/title&gt;</a:t>
              </a:r>
              <a:endParaRPr lang="ru-RU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28785" y="2483604"/>
              <a:ext cx="1976823" cy="369332"/>
            </a:xfrm>
            <a:prstGeom prst="rect">
              <a:avLst/>
            </a:prstGeom>
            <a:no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ru-RU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Элемент 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title</a:t>
              </a:r>
              <a:endParaRPr lang="ru-RU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Прямая со стрелкой 31"/>
            <p:cNvCxnSpPr>
              <a:endCxn id="30" idx="1"/>
            </p:cNvCxnSpPr>
            <p:nvPr/>
          </p:nvCxnSpPr>
          <p:spPr>
            <a:xfrm>
              <a:off x="2195736" y="2672916"/>
              <a:ext cx="115212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3" name="Группа 32"/>
          <p:cNvGrpSpPr/>
          <p:nvPr/>
        </p:nvGrpSpPr>
        <p:grpSpPr>
          <a:xfrm>
            <a:off x="228784" y="4365104"/>
            <a:ext cx="8447672" cy="792088"/>
            <a:chOff x="228784" y="3356992"/>
            <a:chExt cx="8447672" cy="792088"/>
          </a:xfrm>
        </p:grpSpPr>
        <p:sp>
          <p:nvSpPr>
            <p:cNvPr id="34" name="Прямоугольник 33"/>
            <p:cNvSpPr/>
            <p:nvPr/>
          </p:nvSpPr>
          <p:spPr>
            <a:xfrm>
              <a:off x="3347864" y="3356992"/>
              <a:ext cx="5328592" cy="7920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&lt;p&gt;</a:t>
              </a:r>
              <a:r>
                <a:rPr lang="ru-RU" b="1" dirty="0" smtClean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Первый параграф</a:t>
              </a:r>
              <a:r>
                <a:rPr lang="en-US" b="1" dirty="0" smtClean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&lt;/p&gt;</a:t>
              </a:r>
              <a:endParaRPr lang="ru-RU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28784" y="3563724"/>
              <a:ext cx="1563248" cy="369332"/>
            </a:xfrm>
            <a:prstGeom prst="rect">
              <a:avLst/>
            </a:prstGeom>
            <a:no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ru-RU"/>
              </a:defPPr>
              <a:lvl1pPr>
                <a:defRPr b="1"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</a:lstStyle>
            <a:p>
              <a:r>
                <a:rPr lang="ru-RU" dirty="0"/>
                <a:t>Элемент </a:t>
              </a:r>
              <a:r>
                <a:rPr lang="en-US" dirty="0"/>
                <a:t> </a:t>
              </a:r>
              <a:r>
                <a:rPr lang="en-US" dirty="0" smtClean="0"/>
                <a:t>p</a:t>
              </a:r>
              <a:endParaRPr lang="ru-RU" dirty="0"/>
            </a:p>
          </p:txBody>
        </p:sp>
        <p:cxnSp>
          <p:nvCxnSpPr>
            <p:cNvPr id="36" name="Прямая со стрелкой 35"/>
            <p:cNvCxnSpPr>
              <a:stCxn id="35" idx="3"/>
              <a:endCxn id="34" idx="1"/>
            </p:cNvCxnSpPr>
            <p:nvPr/>
          </p:nvCxnSpPr>
          <p:spPr>
            <a:xfrm>
              <a:off x="1792032" y="3748390"/>
              <a:ext cx="1555832" cy="464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7" name="Группа 36"/>
          <p:cNvGrpSpPr/>
          <p:nvPr/>
        </p:nvGrpSpPr>
        <p:grpSpPr>
          <a:xfrm>
            <a:off x="228784" y="5445224"/>
            <a:ext cx="8447672" cy="1296144"/>
            <a:chOff x="228784" y="3356992"/>
            <a:chExt cx="8447672" cy="1296144"/>
          </a:xfrm>
        </p:grpSpPr>
        <p:sp>
          <p:nvSpPr>
            <p:cNvPr id="38" name="Прямоугольник 37"/>
            <p:cNvSpPr/>
            <p:nvPr/>
          </p:nvSpPr>
          <p:spPr>
            <a:xfrm>
              <a:off x="3347864" y="3356992"/>
              <a:ext cx="5328592" cy="129614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b="1" dirty="0" smtClean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&lt;div&gt;</a:t>
              </a:r>
            </a:p>
            <a:p>
              <a:r>
                <a:rPr lang="en-US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 smtClean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b="1" dirty="0" smtClean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&lt;p&gt;</a:t>
              </a:r>
              <a:r>
                <a:rPr lang="ru-RU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Первый параграф</a:t>
              </a:r>
              <a:r>
                <a:rPr lang="en-US" b="1" dirty="0" smtClean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&lt;/</a:t>
              </a:r>
              <a:r>
                <a:rPr lang="en-US" b="1" dirty="0" smtClean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b="1" dirty="0" smtClean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r>
                <a:rPr lang="en-US" b="1" dirty="0" smtClean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</a:t>
              </a:r>
              <a:r>
                <a:rPr lang="en-US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b="1" dirty="0" smtClean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p&gt;</a:t>
              </a:r>
              <a:r>
                <a:rPr lang="ru-RU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Второй параграф</a:t>
              </a:r>
              <a:r>
                <a:rPr lang="en-US" b="1" dirty="0" smtClean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&lt;/</a:t>
              </a:r>
              <a:r>
                <a:rPr lang="en-US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p&gt;</a:t>
              </a:r>
              <a:endParaRPr lang="ru-RU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b="1" dirty="0" smtClean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&lt;/div</a:t>
              </a:r>
              <a:r>
                <a:rPr lang="en-US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endParaRPr lang="ru-RU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28784" y="3820398"/>
              <a:ext cx="1838965" cy="369332"/>
            </a:xfrm>
            <a:prstGeom prst="rect">
              <a:avLst/>
            </a:prstGeom>
            <a:no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ru-RU"/>
              </a:defPPr>
              <a:lvl1pPr>
                <a:defRPr b="1"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</a:lstStyle>
            <a:p>
              <a:r>
                <a:rPr lang="ru-RU" dirty="0"/>
                <a:t>Элемент </a:t>
              </a:r>
              <a:r>
                <a:rPr lang="en-US" dirty="0"/>
                <a:t> </a:t>
              </a:r>
              <a:r>
                <a:rPr lang="en-US" dirty="0" smtClean="0"/>
                <a:t>div</a:t>
              </a:r>
              <a:endParaRPr lang="ru-RU" dirty="0"/>
            </a:p>
          </p:txBody>
        </p:sp>
        <p:cxnSp>
          <p:nvCxnSpPr>
            <p:cNvPr id="40" name="Прямая со стрелкой 39"/>
            <p:cNvCxnSpPr>
              <a:stCxn id="39" idx="3"/>
              <a:endCxn id="38" idx="1"/>
            </p:cNvCxnSpPr>
            <p:nvPr/>
          </p:nvCxnSpPr>
          <p:spPr>
            <a:xfrm>
              <a:off x="2067749" y="4005064"/>
              <a:ext cx="128011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668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4" grpId="0" animBg="1"/>
      <p:bldP spid="2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91680" y="18311"/>
            <a:ext cx="56886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ru-RU" dirty="0"/>
              <a:t>Форматы изображений, используемых в </a:t>
            </a:r>
            <a:r>
              <a:rPr lang="en-US" dirty="0"/>
              <a:t>HTML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836712"/>
            <a:ext cx="8712968" cy="40626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 eaLnBrk="0" hangingPunct="0"/>
            <a:r>
              <a:rPr lang="ru-RU" sz="2400" b="1" dirty="0" smtClean="0">
                <a:solidFill>
                  <a:schemeClr val="tx2"/>
                </a:solidFill>
                <a:latin typeface="Courier New" pitchFamily="49" charset="0"/>
              </a:rPr>
              <a:t>GIF (</a:t>
            </a:r>
            <a:r>
              <a:rPr lang="en-US" sz="2400" b="1" dirty="0">
                <a:solidFill>
                  <a:schemeClr val="tx2"/>
                </a:solidFill>
                <a:latin typeface="Courier New" pitchFamily="49" charset="0"/>
              </a:rPr>
              <a:t>Graphics Interchange </a:t>
            </a:r>
            <a:r>
              <a:rPr lang="en-US" sz="2400" b="1" dirty="0" smtClean="0">
                <a:solidFill>
                  <a:schemeClr val="tx2"/>
                </a:solidFill>
                <a:latin typeface="Courier New" pitchFamily="49" charset="0"/>
              </a:rPr>
              <a:t>Format</a:t>
            </a:r>
            <a:r>
              <a:rPr lang="ru-RU" sz="2400" b="1" dirty="0" smtClean="0">
                <a:solidFill>
                  <a:schemeClr val="tx2"/>
                </a:solidFill>
                <a:latin typeface="Courier New" pitchFamily="49" charset="0"/>
              </a:rPr>
              <a:t>)</a:t>
            </a:r>
            <a:endParaRPr lang="en-US" sz="2400" b="1" dirty="0" smtClean="0">
              <a:solidFill>
                <a:schemeClr val="tx2"/>
              </a:solidFill>
              <a:latin typeface="Courier New" pitchFamily="49" charset="0"/>
            </a:endParaRPr>
          </a:p>
          <a:p>
            <a:pPr marL="457200" indent="-457200" eaLnBrk="0" hangingPunct="0"/>
            <a:r>
              <a:rPr lang="ru-RU" b="1" dirty="0">
                <a:latin typeface="Courier New" pitchFamily="49" charset="0"/>
              </a:rPr>
              <a:t>Ф</a:t>
            </a:r>
            <a:r>
              <a:rPr lang="ru-RU" b="1" dirty="0" smtClean="0">
                <a:latin typeface="Courier New" pitchFamily="49" charset="0"/>
              </a:rPr>
              <a:t>ормат </a:t>
            </a:r>
            <a:r>
              <a:rPr lang="ru-RU" b="1" dirty="0">
                <a:latin typeface="Courier New" pitchFamily="49" charset="0"/>
              </a:rPr>
              <a:t>имеет </a:t>
            </a:r>
            <a:r>
              <a:rPr lang="ru-RU" b="1" dirty="0" smtClean="0">
                <a:latin typeface="Courier New" pitchFamily="49" charset="0"/>
              </a:rPr>
              <a:t>возможности</a:t>
            </a:r>
            <a:r>
              <a:rPr lang="ru-RU" b="1" dirty="0">
                <a:latin typeface="Courier New" pitchFamily="49" charset="0"/>
              </a:rPr>
              <a:t>: </a:t>
            </a:r>
            <a:endParaRPr lang="en-US" b="1" dirty="0">
              <a:latin typeface="Courier New" pitchFamily="49" charset="0"/>
            </a:endParaRPr>
          </a:p>
          <a:p>
            <a:pPr marL="457200" indent="-457200" eaLnBrk="0" hangingPunct="0">
              <a:buFontTx/>
              <a:buChar char="•"/>
            </a:pPr>
            <a:r>
              <a:rPr lang="ru-RU" b="1" dirty="0" smtClean="0">
                <a:latin typeface="Courier New" pitchFamily="49" charset="0"/>
              </a:rPr>
              <a:t>Мультипликация </a:t>
            </a:r>
            <a:endParaRPr lang="en-US" b="1" dirty="0">
              <a:latin typeface="Courier New" pitchFamily="49" charset="0"/>
            </a:endParaRPr>
          </a:p>
          <a:p>
            <a:pPr marL="457200" indent="-457200" eaLnBrk="0" hangingPunct="0">
              <a:buFontTx/>
              <a:buChar char="•"/>
            </a:pPr>
            <a:r>
              <a:rPr lang="ru-RU" b="1" dirty="0" smtClean="0">
                <a:latin typeface="Courier New" pitchFamily="49" charset="0"/>
              </a:rPr>
              <a:t>Прозрачная графика(указывается пикселю  - или он прозрачный </a:t>
            </a:r>
          </a:p>
          <a:p>
            <a:pPr eaLnBrk="0" hangingPunct="0"/>
            <a:r>
              <a:rPr lang="ru-RU" b="1" dirty="0" smtClean="0">
                <a:latin typeface="Courier New" pitchFamily="49" charset="0"/>
              </a:rPr>
              <a:t>   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ru-RU" b="1" dirty="0" smtClean="0">
                <a:latin typeface="Courier New" pitchFamily="49" charset="0"/>
              </a:rPr>
              <a:t>или непрозрачный, а поэтому плавные края получить очень  </a:t>
            </a:r>
          </a:p>
          <a:p>
            <a:pPr eaLnBrk="0" hangingPunct="0"/>
            <a:r>
              <a:rPr lang="ru-RU" b="1" dirty="0">
                <a:latin typeface="Courier New" pitchFamily="49" charset="0"/>
              </a:rPr>
              <a:t> </a:t>
            </a:r>
            <a:r>
              <a:rPr lang="ru-RU" b="1" dirty="0" smtClean="0">
                <a:latin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</a:rPr>
              <a:t>  </a:t>
            </a:r>
            <a:r>
              <a:rPr lang="ru-RU" b="1" dirty="0" smtClean="0">
                <a:latin typeface="Courier New" pitchFamily="49" charset="0"/>
              </a:rPr>
              <a:t>трудно, и надо всегда при сохранении изображения указывать  </a:t>
            </a:r>
            <a:r>
              <a:rPr lang="en-US" b="1" dirty="0" smtClean="0">
                <a:latin typeface="Courier New" pitchFamily="49" charset="0"/>
              </a:rPr>
              <a:t>  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</a:rPr>
              <a:t>   </a:t>
            </a:r>
            <a:r>
              <a:rPr lang="ru-RU" b="1" dirty="0" smtClean="0">
                <a:latin typeface="Courier New" pitchFamily="49" charset="0"/>
              </a:rPr>
              <a:t>цвет </a:t>
            </a:r>
            <a:r>
              <a:rPr lang="en-US" b="1" dirty="0" smtClean="0">
                <a:latin typeface="Courier New" pitchFamily="49" charset="0"/>
              </a:rPr>
              <a:t>matte</a:t>
            </a:r>
            <a:r>
              <a:rPr lang="ru-RU" b="1" dirty="0" smtClean="0">
                <a:latin typeface="Courier New" pitchFamily="49" charset="0"/>
              </a:rPr>
              <a:t>) </a:t>
            </a:r>
            <a:endParaRPr lang="en-US" b="1" dirty="0" smtClean="0">
              <a:latin typeface="Courier New" pitchFamily="49" charset="0"/>
            </a:endParaRPr>
          </a:p>
          <a:p>
            <a:pPr eaLnBrk="0" hangingPunct="0"/>
            <a:endParaRPr lang="en-US" b="1" dirty="0">
              <a:latin typeface="Courier New" pitchFamily="49" charset="0"/>
            </a:endParaRPr>
          </a:p>
          <a:p>
            <a:pPr marL="457200" indent="-457200" eaLnBrk="0" hangingPunct="0">
              <a:buFontTx/>
              <a:buChar char="•"/>
            </a:pPr>
            <a:r>
              <a:rPr lang="ru-RU" b="1" dirty="0" smtClean="0">
                <a:latin typeface="Courier New" pitchFamily="49" charset="0"/>
              </a:rPr>
              <a:t>Чересстрочная </a:t>
            </a:r>
            <a:r>
              <a:rPr lang="ru-RU" b="1" dirty="0">
                <a:latin typeface="Courier New" pitchFamily="49" charset="0"/>
              </a:rPr>
              <a:t>развертка </a:t>
            </a:r>
            <a:endParaRPr lang="en-US" b="1" dirty="0" smtClean="0">
              <a:latin typeface="Courier New" pitchFamily="49" charset="0"/>
            </a:endParaRPr>
          </a:p>
          <a:p>
            <a:pPr marL="457200" indent="-457200" eaLnBrk="0" hangingPunct="0">
              <a:buFontTx/>
              <a:buChar char="•"/>
            </a:pPr>
            <a:endParaRPr lang="en-US" b="1" dirty="0">
              <a:latin typeface="Courier New" pitchFamily="49" charset="0"/>
            </a:endParaRPr>
          </a:p>
          <a:p>
            <a:pPr marL="457200" indent="-457200" eaLnBrk="0" hangingPunct="0">
              <a:buFontTx/>
              <a:buChar char="•"/>
            </a:pPr>
            <a:r>
              <a:rPr lang="ru-RU" b="1" dirty="0" smtClean="0">
                <a:latin typeface="Courier New" pitchFamily="49" charset="0"/>
              </a:rPr>
              <a:t>Имеет </a:t>
            </a:r>
            <a:r>
              <a:rPr lang="ru-RU" b="1" dirty="0" smtClean="0">
                <a:solidFill>
                  <a:schemeClr val="tx2"/>
                </a:solidFill>
                <a:latin typeface="Courier New" pitchFamily="49" charset="0"/>
              </a:rPr>
              <a:t>индексированную палитру</a:t>
            </a:r>
            <a:r>
              <a:rPr lang="ru-RU" b="1" dirty="0" smtClean="0">
                <a:latin typeface="Courier New" pitchFamily="49" charset="0"/>
              </a:rPr>
              <a:t> цветов – 256 цветов, а следовательно не подходит для полноцветных изображений.   </a:t>
            </a:r>
            <a:endParaRPr lang="en-US" b="1" dirty="0" smtClean="0">
              <a:latin typeface="Courier New" pitchFamily="49" charset="0"/>
            </a:endParaRPr>
          </a:p>
          <a:p>
            <a:pPr marL="457200" indent="-457200" eaLnBrk="0" hangingPunct="0">
              <a:buFontTx/>
              <a:buChar char="•"/>
            </a:pPr>
            <a:endParaRPr lang="en-US" b="1" dirty="0">
              <a:latin typeface="Courier New" pitchFamily="49" charset="0"/>
            </a:endParaRPr>
          </a:p>
          <a:p>
            <a:pPr marL="457200" indent="-457200" eaLnBrk="0" hangingPunct="0">
              <a:buFontTx/>
              <a:buChar char="•"/>
            </a:pPr>
            <a:r>
              <a:rPr lang="ru-RU" b="1" dirty="0" smtClean="0">
                <a:latin typeface="Courier New" pitchFamily="49" charset="0"/>
              </a:rPr>
              <a:t>Алгоритм сжатия лучше работает с градиентом по вертикали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49088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260648"/>
            <a:ext cx="8712968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 eaLnBrk="0" hangingPunct="0"/>
            <a:r>
              <a:rPr lang="en-US" sz="2400" b="1" dirty="0" smtClean="0">
                <a:solidFill>
                  <a:schemeClr val="tx2"/>
                </a:solidFill>
                <a:latin typeface="Courier New" pitchFamily="49" charset="0"/>
              </a:rPr>
              <a:t>JPEG (Joint </a:t>
            </a:r>
            <a:r>
              <a:rPr lang="en-US" sz="2400" b="1" dirty="0">
                <a:solidFill>
                  <a:schemeClr val="tx2"/>
                </a:solidFill>
                <a:latin typeface="Courier New" pitchFamily="49" charset="0"/>
              </a:rPr>
              <a:t>Photographic Experts </a:t>
            </a:r>
            <a:r>
              <a:rPr lang="en-US" sz="2400" b="1" dirty="0" smtClean="0">
                <a:solidFill>
                  <a:schemeClr val="tx2"/>
                </a:solidFill>
                <a:latin typeface="Courier New" pitchFamily="49" charset="0"/>
              </a:rPr>
              <a:t>Group)</a:t>
            </a:r>
          </a:p>
          <a:p>
            <a:pPr marL="457200" indent="-457200" eaLnBrk="0" hangingPunct="0"/>
            <a:r>
              <a:rPr lang="ru-RU" sz="2000" b="1" dirty="0">
                <a:solidFill>
                  <a:srgbClr val="0070C0"/>
                </a:solidFill>
                <a:latin typeface="Courier New" pitchFamily="49" charset="0"/>
              </a:rPr>
              <a:t>Имеет </a:t>
            </a:r>
            <a:r>
              <a:rPr lang="ru-RU" sz="2000" b="1" dirty="0" smtClean="0">
                <a:solidFill>
                  <a:srgbClr val="0070C0"/>
                </a:solidFill>
                <a:latin typeface="Courier New" pitchFamily="49" charset="0"/>
              </a:rPr>
              <a:t>расширения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.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jpg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</a:rPr>
              <a:t>,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.jpeg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.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jfif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</a:rPr>
              <a:t>, .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JPG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, </a:t>
            </a:r>
            <a:r>
              <a:rPr lang="ru-RU" sz="2000" b="1" dirty="0">
                <a:solidFill>
                  <a:srgbClr val="0070C0"/>
                </a:solidFill>
                <a:latin typeface="Courier New" pitchFamily="49" charset="0"/>
              </a:rPr>
              <a:t>или .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JPE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</a:endParaRPr>
          </a:p>
          <a:p>
            <a:pPr marL="457200" indent="-457200" eaLnBrk="0" hangingPunct="0"/>
            <a:r>
              <a:rPr lang="en-US" sz="2400" b="1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- </a:t>
            </a:r>
            <a:r>
              <a:rPr lang="ru-RU" b="1" dirty="0">
                <a:latin typeface="Courier New" pitchFamily="49" charset="0"/>
              </a:rPr>
              <a:t>используется для многоцветных </a:t>
            </a:r>
            <a:r>
              <a:rPr lang="ru-RU" b="1" dirty="0" smtClean="0">
                <a:latin typeface="Courier New" pitchFamily="49" charset="0"/>
              </a:rPr>
              <a:t>изображений с ярко выраженными градиентными переходами</a:t>
            </a:r>
          </a:p>
          <a:p>
            <a:pPr marL="457200" indent="-457200" eaLnBrk="0" hangingPunct="0"/>
            <a:r>
              <a:rPr lang="ru-RU" b="1" dirty="0">
                <a:latin typeface="Courier New" pitchFamily="49" charset="0"/>
              </a:rPr>
              <a:t> </a:t>
            </a:r>
            <a:r>
              <a:rPr lang="ru-RU" b="1" dirty="0" smtClean="0">
                <a:latin typeface="Courier New" pitchFamily="49" charset="0"/>
              </a:rPr>
              <a:t>- изображение разбивается на 8-пиксельные кусочки</a:t>
            </a:r>
          </a:p>
          <a:p>
            <a:pPr marL="457200" indent="-457200" eaLnBrk="0" hangingPunct="0"/>
            <a:r>
              <a:rPr lang="ru-RU" b="1" dirty="0">
                <a:latin typeface="Courier New" pitchFamily="49" charset="0"/>
              </a:rPr>
              <a:t> </a:t>
            </a:r>
            <a:r>
              <a:rPr lang="ru-RU" b="1" dirty="0" smtClean="0">
                <a:latin typeface="Courier New" pitchFamily="49" charset="0"/>
              </a:rPr>
              <a:t>  ( матрицы </a:t>
            </a:r>
            <a:r>
              <a:rPr lang="en-US" b="1" dirty="0" smtClean="0">
                <a:latin typeface="Courier New" pitchFamily="49" charset="0"/>
              </a:rPr>
              <a:t> 8 x 8</a:t>
            </a:r>
            <a:r>
              <a:rPr lang="ru-RU" b="1" dirty="0" smtClean="0">
                <a:latin typeface="Courier New" pitchFamily="49" charset="0"/>
              </a:rPr>
              <a:t>), которые потом начинают сжиматься алгоритмом обработки. При этом изображение всегда искажается и теряется качество.</a:t>
            </a:r>
          </a:p>
          <a:p>
            <a:pPr marL="457200" indent="-457200" eaLnBrk="0" hangingPunct="0"/>
            <a:r>
              <a:rPr lang="ru-RU" b="1" dirty="0">
                <a:latin typeface="Courier New" pitchFamily="49" charset="0"/>
              </a:rPr>
              <a:t> </a:t>
            </a:r>
            <a:r>
              <a:rPr lang="ru-RU" b="1" dirty="0" smtClean="0">
                <a:latin typeface="Courier New" pitchFamily="49" charset="0"/>
              </a:rPr>
              <a:t>  Причем сжатие изображение происходит даже если она до 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ru-RU" b="1" dirty="0" smtClean="0">
                <a:latin typeface="Courier New" pitchFamily="49" charset="0"/>
              </a:rPr>
              <a:t>этого уже была сжата в формат </a:t>
            </a:r>
            <a:r>
              <a:rPr lang="en-US" b="1" dirty="0" smtClean="0">
                <a:latin typeface="Courier New" pitchFamily="49" charset="0"/>
              </a:rPr>
              <a:t>jpg. </a:t>
            </a:r>
          </a:p>
          <a:p>
            <a:pPr marL="457200" indent="-457200" eaLnBrk="0" hangingPunct="0"/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</a:rPr>
              <a:t>- </a:t>
            </a:r>
            <a:r>
              <a:rPr lang="ru-RU" b="1" dirty="0" smtClean="0">
                <a:latin typeface="Courier New" pitchFamily="49" charset="0"/>
              </a:rPr>
              <a:t>позволяет включить много цветов, но палитру </a:t>
            </a:r>
            <a:r>
              <a:rPr lang="en-US" b="1" dirty="0" smtClean="0">
                <a:latin typeface="Courier New" pitchFamily="49" charset="0"/>
              </a:rPr>
              <a:t>RGB </a:t>
            </a:r>
            <a:r>
              <a:rPr lang="ru-RU" b="1" dirty="0" smtClean="0">
                <a:latin typeface="Courier New" pitchFamily="49" charset="0"/>
              </a:rPr>
              <a:t>все равно не охватывает</a:t>
            </a:r>
          </a:p>
          <a:p>
            <a:pPr marL="457200" indent="-457200" eaLnBrk="0" hangingPunct="0"/>
            <a:r>
              <a:rPr lang="ru-RU" b="1" dirty="0">
                <a:latin typeface="Courier New" pitchFamily="49" charset="0"/>
              </a:rPr>
              <a:t> </a:t>
            </a:r>
            <a:r>
              <a:rPr lang="ru-RU" b="1" dirty="0" smtClean="0">
                <a:latin typeface="Courier New" pitchFamily="49" charset="0"/>
              </a:rPr>
              <a:t>- не имеет прозрачности</a:t>
            </a:r>
            <a:r>
              <a:rPr lang="en-US" b="1" dirty="0" smtClean="0">
                <a:latin typeface="Courier New" pitchFamily="49" charset="0"/>
              </a:rPr>
              <a:t> </a:t>
            </a:r>
          </a:p>
          <a:p>
            <a:pPr marL="457200" indent="-457200" eaLnBrk="0" hangingPunct="0"/>
            <a:endParaRPr lang="ru-RU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62200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2008" y="116632"/>
            <a:ext cx="8964488" cy="6001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 eaLnBrk="0" hangingPunct="0"/>
            <a:r>
              <a:rPr lang="en-US" sz="2400" b="1" dirty="0" smtClean="0">
                <a:solidFill>
                  <a:schemeClr val="tx2"/>
                </a:solidFill>
                <a:latin typeface="Courier New" pitchFamily="49" charset="0"/>
              </a:rPr>
              <a:t>PNG (Portable Network Graphics</a:t>
            </a:r>
            <a:r>
              <a:rPr lang="en-US" sz="2400" b="1" dirty="0">
                <a:solidFill>
                  <a:schemeClr val="tx2"/>
                </a:solidFill>
                <a:latin typeface="Courier New" pitchFamily="49" charset="0"/>
              </a:rPr>
              <a:t>)</a:t>
            </a:r>
            <a:endParaRPr lang="en-US" sz="2400" b="1" dirty="0" smtClean="0">
              <a:solidFill>
                <a:schemeClr val="tx2"/>
              </a:solidFill>
              <a:latin typeface="Courier New" pitchFamily="49" charset="0"/>
            </a:endParaRPr>
          </a:p>
          <a:p>
            <a:endParaRPr lang="en-US" b="1" dirty="0" smtClean="0">
              <a:latin typeface="Courier New" pitchFamily="49" charset="0"/>
            </a:endParaRPr>
          </a:p>
          <a:p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</a:rPr>
              <a:t>PNG-8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:</a:t>
            </a:r>
            <a:endParaRPr lang="uk-UA" b="1" dirty="0">
              <a:solidFill>
                <a:srgbClr val="0070C0"/>
              </a:solidFill>
              <a:latin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</a:rPr>
              <a:t> - </a:t>
            </a:r>
            <a:r>
              <a:rPr lang="uk-UA" b="1" dirty="0" err="1" smtClean="0">
                <a:latin typeface="Courier New" pitchFamily="49" charset="0"/>
              </a:rPr>
              <a:t>индексированная</a:t>
            </a:r>
            <a:r>
              <a:rPr lang="uk-UA" b="1" dirty="0" smtClean="0">
                <a:latin typeface="Courier New" pitchFamily="49" charset="0"/>
              </a:rPr>
              <a:t> </a:t>
            </a:r>
            <a:r>
              <a:rPr lang="uk-UA" b="1" dirty="0" err="1">
                <a:latin typeface="Courier New" pitchFamily="49" charset="0"/>
              </a:rPr>
              <a:t>цветовая</a:t>
            </a:r>
            <a:r>
              <a:rPr lang="uk-UA" b="1" dirty="0">
                <a:latin typeface="Courier New" pitchFamily="49" charset="0"/>
              </a:rPr>
              <a:t> </a:t>
            </a:r>
            <a:r>
              <a:rPr lang="uk-UA" b="1" dirty="0" err="1" smtClean="0">
                <a:latin typeface="Courier New" pitchFamily="49" charset="0"/>
              </a:rPr>
              <a:t>палитра</a:t>
            </a:r>
            <a:r>
              <a:rPr lang="uk-UA" b="1" dirty="0" smtClean="0">
                <a:latin typeface="Courier New" pitchFamily="49" charset="0"/>
              </a:rPr>
              <a:t> (8 </a:t>
            </a:r>
            <a:r>
              <a:rPr lang="uk-UA" b="1" dirty="0" err="1" smtClean="0">
                <a:latin typeface="Courier New" pitchFamily="49" charset="0"/>
              </a:rPr>
              <a:t>бит</a:t>
            </a:r>
            <a:r>
              <a:rPr lang="uk-UA" b="1" dirty="0" smtClean="0">
                <a:latin typeface="Courier New" pitchFamily="49" charset="0"/>
              </a:rPr>
              <a:t> – 256 </a:t>
            </a:r>
            <a:r>
              <a:rPr lang="ru-RU" b="1" dirty="0" smtClean="0">
                <a:latin typeface="Courier New" pitchFamily="49" charset="0"/>
              </a:rPr>
              <a:t>цветов</a:t>
            </a:r>
            <a:r>
              <a:rPr lang="uk-UA" b="1" dirty="0" smtClean="0">
                <a:latin typeface="Courier New" pitchFamily="49" charset="0"/>
              </a:rPr>
              <a:t>);</a:t>
            </a:r>
            <a:endParaRPr lang="uk-UA" b="1" dirty="0">
              <a:latin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</a:rPr>
              <a:t> - </a:t>
            </a:r>
            <a:r>
              <a:rPr lang="uk-UA" b="1" dirty="0" err="1" smtClean="0">
                <a:latin typeface="Courier New" pitchFamily="49" charset="0"/>
              </a:rPr>
              <a:t>поддержка</a:t>
            </a:r>
            <a:r>
              <a:rPr lang="uk-UA" b="1" dirty="0" smtClean="0">
                <a:latin typeface="Courier New" pitchFamily="49" charset="0"/>
              </a:rPr>
              <a:t> </a:t>
            </a:r>
            <a:r>
              <a:rPr lang="uk-UA" b="1" dirty="0" err="1" smtClean="0">
                <a:latin typeface="Courier New" pitchFamily="49" charset="0"/>
              </a:rPr>
              <a:t>прозрачности</a:t>
            </a:r>
            <a:r>
              <a:rPr lang="uk-UA" b="1" dirty="0" smtClean="0">
                <a:latin typeface="Courier New" pitchFamily="49" charset="0"/>
              </a:rPr>
              <a:t>;</a:t>
            </a:r>
            <a:endParaRPr lang="en-US" b="1" dirty="0" smtClean="0">
              <a:latin typeface="Courier New" pitchFamily="49" charset="0"/>
            </a:endParaRPr>
          </a:p>
          <a:p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</a:rPr>
              <a:t>- </a:t>
            </a:r>
            <a:r>
              <a:rPr lang="ru-RU" b="1" dirty="0" smtClean="0">
                <a:latin typeface="Courier New" pitchFamily="49" charset="0"/>
              </a:rPr>
              <a:t>размер сохраняемого файла меньше чем в формате </a:t>
            </a:r>
            <a:r>
              <a:rPr lang="en-US" b="1" dirty="0" smtClean="0">
                <a:latin typeface="Courier New" pitchFamily="49" charset="0"/>
              </a:rPr>
              <a:t>gif</a:t>
            </a:r>
            <a:r>
              <a:rPr lang="ru-RU" b="1" dirty="0" smtClean="0">
                <a:latin typeface="Courier New" pitchFamily="49" charset="0"/>
              </a:rPr>
              <a:t> </a:t>
            </a:r>
            <a:endParaRPr lang="uk-UA" b="1" dirty="0">
              <a:latin typeface="Courier New" pitchFamily="49" charset="0"/>
            </a:endParaRPr>
          </a:p>
          <a:p>
            <a:endParaRPr lang="uk-UA" b="1" dirty="0">
              <a:latin typeface="Courier New" pitchFamily="49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PNG-24</a:t>
            </a:r>
            <a:r>
              <a:rPr lang="uk-UA" b="1" dirty="0" smtClean="0">
                <a:solidFill>
                  <a:srgbClr val="0070C0"/>
                </a:solidFill>
                <a:latin typeface="Courier New" pitchFamily="49" charset="0"/>
              </a:rPr>
              <a:t>: </a:t>
            </a:r>
            <a:endParaRPr lang="uk-UA" b="1" dirty="0">
              <a:solidFill>
                <a:srgbClr val="0070C0"/>
              </a:solidFill>
              <a:latin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</a:rPr>
              <a:t> - </a:t>
            </a:r>
            <a:r>
              <a:rPr lang="uk-UA" b="1" dirty="0" err="1" smtClean="0">
                <a:latin typeface="Courier New" pitchFamily="49" charset="0"/>
              </a:rPr>
              <a:t>полноцветный</a:t>
            </a:r>
            <a:endParaRPr lang="uk-UA" b="1" dirty="0" smtClean="0">
              <a:latin typeface="Courier New" pitchFamily="49" charset="0"/>
            </a:endParaRPr>
          </a:p>
          <a:p>
            <a:r>
              <a:rPr lang="uk-UA" b="1" dirty="0">
                <a:latin typeface="Courier New" pitchFamily="49" charset="0"/>
              </a:rPr>
              <a:t> </a:t>
            </a:r>
            <a:r>
              <a:rPr lang="uk-UA" b="1" dirty="0" smtClean="0">
                <a:latin typeface="Courier New" pitchFamily="49" charset="0"/>
              </a:rPr>
              <a:t>  (на </a:t>
            </a:r>
            <a:r>
              <a:rPr lang="uk-UA" b="1" dirty="0" err="1" smtClean="0">
                <a:latin typeface="Courier New" pitchFamily="49" charset="0"/>
              </a:rPr>
              <a:t>каждый</a:t>
            </a:r>
            <a:r>
              <a:rPr lang="uk-UA" b="1" dirty="0" smtClean="0">
                <a:latin typeface="Courier New" pitchFamily="49" charset="0"/>
              </a:rPr>
              <a:t> </a:t>
            </a:r>
            <a:r>
              <a:rPr lang="uk-UA" b="1" dirty="0" err="1" smtClean="0">
                <a:latin typeface="Courier New" pitchFamily="49" charset="0"/>
              </a:rPr>
              <a:t>пиксель</a:t>
            </a:r>
            <a:r>
              <a:rPr lang="uk-UA" b="1" dirty="0" smtClean="0">
                <a:latin typeface="Courier New" pitchFamily="49" charset="0"/>
              </a:rPr>
              <a:t> </a:t>
            </a:r>
            <a:r>
              <a:rPr lang="uk-UA" b="1" dirty="0" err="1" smtClean="0">
                <a:latin typeface="Courier New" pitchFamily="49" charset="0"/>
              </a:rPr>
              <a:t>используется</a:t>
            </a:r>
            <a:r>
              <a:rPr lang="uk-UA" b="1" dirty="0" smtClean="0">
                <a:latin typeface="Courier New" pitchFamily="49" charset="0"/>
              </a:rPr>
              <a:t> 3 </a:t>
            </a:r>
            <a:r>
              <a:rPr lang="uk-UA" b="1" dirty="0" err="1" smtClean="0">
                <a:latin typeface="Courier New" pitchFamily="49" charset="0"/>
              </a:rPr>
              <a:t>цветовых</a:t>
            </a:r>
            <a:r>
              <a:rPr lang="uk-UA" b="1" dirty="0" smtClean="0">
                <a:latin typeface="Courier New" pitchFamily="49" charset="0"/>
              </a:rPr>
              <a:t> </a:t>
            </a:r>
            <a:r>
              <a:rPr lang="uk-UA" b="1" dirty="0" err="1" smtClean="0">
                <a:latin typeface="Courier New" pitchFamily="49" charset="0"/>
              </a:rPr>
              <a:t>канала</a:t>
            </a:r>
            <a:r>
              <a:rPr lang="uk-UA" b="1" dirty="0" smtClean="0">
                <a:latin typeface="Courier New" pitchFamily="49" charset="0"/>
              </a:rPr>
              <a:t> - то </a:t>
            </a:r>
            <a:r>
              <a:rPr lang="uk-UA" b="1" dirty="0" err="1" smtClean="0">
                <a:latin typeface="Courier New" pitchFamily="49" charset="0"/>
              </a:rPr>
              <a:t>есть</a:t>
            </a:r>
            <a:r>
              <a:rPr lang="uk-UA" b="1" dirty="0" smtClean="0">
                <a:latin typeface="Courier New" pitchFamily="49" charset="0"/>
              </a:rPr>
              <a:t> </a:t>
            </a:r>
          </a:p>
          <a:p>
            <a:r>
              <a:rPr lang="uk-UA" b="1" dirty="0">
                <a:latin typeface="Courier New" pitchFamily="49" charset="0"/>
              </a:rPr>
              <a:t> </a:t>
            </a:r>
            <a:r>
              <a:rPr lang="uk-UA" b="1" dirty="0" smtClean="0">
                <a:latin typeface="Courier New" pitchFamily="49" charset="0"/>
              </a:rPr>
              <a:t>   все </a:t>
            </a:r>
            <a:r>
              <a:rPr lang="uk-UA" b="1" dirty="0" err="1" smtClean="0">
                <a:latin typeface="Courier New" pitchFamily="49" charset="0"/>
              </a:rPr>
              <a:t>цвета</a:t>
            </a:r>
            <a:r>
              <a:rPr lang="uk-UA" b="1" dirty="0" smtClean="0">
                <a:latin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</a:rPr>
              <a:t>RGB </a:t>
            </a:r>
            <a:r>
              <a:rPr lang="ru-RU" b="1" dirty="0" smtClean="0">
                <a:latin typeface="Courier New" pitchFamily="49" charset="0"/>
              </a:rPr>
              <a:t>сохраняются без искажений по сравнению с </a:t>
            </a:r>
          </a:p>
          <a:p>
            <a:r>
              <a:rPr lang="ru-RU" b="1" dirty="0">
                <a:latin typeface="Courier New" pitchFamily="49" charset="0"/>
              </a:rPr>
              <a:t> </a:t>
            </a:r>
            <a:r>
              <a:rPr lang="ru-RU" b="1" dirty="0" smtClean="0">
                <a:latin typeface="Courier New" pitchFamily="49" charset="0"/>
              </a:rPr>
              <a:t>   форматом </a:t>
            </a:r>
            <a:r>
              <a:rPr lang="en-US" b="1" dirty="0">
                <a:latin typeface="Courier New" pitchFamily="49" charset="0"/>
              </a:rPr>
              <a:t>jpg</a:t>
            </a:r>
            <a:r>
              <a:rPr lang="uk-UA" b="1" dirty="0" smtClean="0">
                <a:latin typeface="Courier New" pitchFamily="49" charset="0"/>
              </a:rPr>
              <a:t>);</a:t>
            </a:r>
          </a:p>
          <a:p>
            <a:r>
              <a:rPr lang="uk-UA" b="1" dirty="0">
                <a:latin typeface="Courier New" pitchFamily="49" charset="0"/>
              </a:rPr>
              <a:t> </a:t>
            </a:r>
            <a:r>
              <a:rPr lang="uk-UA" b="1" dirty="0" smtClean="0">
                <a:latin typeface="Courier New" pitchFamily="49" charset="0"/>
              </a:rPr>
              <a:t>- </a:t>
            </a:r>
            <a:r>
              <a:rPr lang="uk-UA" b="1" dirty="0" err="1" smtClean="0">
                <a:latin typeface="Courier New" pitchFamily="49" charset="0"/>
              </a:rPr>
              <a:t>размер</a:t>
            </a:r>
            <a:r>
              <a:rPr lang="uk-UA" b="1" dirty="0" smtClean="0">
                <a:latin typeface="Courier New" pitchFamily="49" charset="0"/>
              </a:rPr>
              <a:t> </a:t>
            </a:r>
            <a:r>
              <a:rPr lang="uk-UA" b="1" dirty="0" err="1" smtClean="0">
                <a:latin typeface="Courier New" pitchFamily="49" charset="0"/>
              </a:rPr>
              <a:t>файла</a:t>
            </a:r>
            <a:r>
              <a:rPr lang="uk-UA" b="1" dirty="0" smtClean="0">
                <a:latin typeface="Courier New" pitchFamily="49" charset="0"/>
              </a:rPr>
              <a:t> в </a:t>
            </a:r>
            <a:r>
              <a:rPr lang="uk-UA" b="1" dirty="0" err="1" smtClean="0">
                <a:latin typeface="Courier New" pitchFamily="49" charset="0"/>
              </a:rPr>
              <a:t>сравнении</a:t>
            </a:r>
            <a:r>
              <a:rPr lang="uk-UA" b="1" dirty="0" smtClean="0">
                <a:latin typeface="Courier New" pitchFamily="49" charset="0"/>
              </a:rPr>
              <a:t> с форматом </a:t>
            </a:r>
            <a:r>
              <a:rPr lang="en-US" b="1" dirty="0" smtClean="0">
                <a:latin typeface="Courier New" pitchFamily="49" charset="0"/>
              </a:rPr>
              <a:t>jpg</a:t>
            </a:r>
            <a:r>
              <a:rPr lang="en-US" dirty="0" smtClean="0">
                <a:latin typeface="Courier New" pitchFamily="49" charset="0"/>
              </a:rPr>
              <a:t>  </a:t>
            </a:r>
            <a:r>
              <a:rPr lang="ru-RU" b="1" dirty="0" smtClean="0">
                <a:latin typeface="Courier New" pitchFamily="49" charset="0"/>
              </a:rPr>
              <a:t>больше</a:t>
            </a:r>
          </a:p>
          <a:p>
            <a:r>
              <a:rPr lang="ru-RU" b="1" dirty="0">
                <a:latin typeface="Courier New" pitchFamily="49" charset="0"/>
              </a:rPr>
              <a:t> </a:t>
            </a:r>
            <a:r>
              <a:rPr lang="ru-RU" b="1" dirty="0" smtClean="0">
                <a:latin typeface="Courier New" pitchFamily="49" charset="0"/>
              </a:rPr>
              <a:t>  (не всегда - все  зависит от исходного качества изображения);</a:t>
            </a:r>
            <a:endParaRPr lang="uk-UA" b="1" dirty="0">
              <a:latin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</a:rPr>
              <a:t> - </a:t>
            </a:r>
            <a:r>
              <a:rPr lang="uk-UA" b="1" dirty="0" err="1" smtClean="0">
                <a:latin typeface="Courier New" pitchFamily="49" charset="0"/>
              </a:rPr>
              <a:t>полупрозрачность</a:t>
            </a:r>
            <a:r>
              <a:rPr lang="uk-UA" b="1" dirty="0" smtClean="0">
                <a:latin typeface="Courier New" pitchFamily="49" charset="0"/>
              </a:rPr>
              <a:t> не </a:t>
            </a:r>
            <a:r>
              <a:rPr lang="uk-UA" b="1" dirty="0" err="1" smtClean="0">
                <a:latin typeface="Courier New" pitchFamily="49" charset="0"/>
              </a:rPr>
              <a:t>поддерживается</a:t>
            </a:r>
            <a:r>
              <a:rPr lang="uk-UA" b="1" dirty="0" smtClean="0">
                <a:latin typeface="Courier New" pitchFamily="49" charset="0"/>
              </a:rPr>
              <a:t>.</a:t>
            </a:r>
            <a:endParaRPr lang="uk-UA" b="1" dirty="0">
              <a:latin typeface="Courier New" pitchFamily="49" charset="0"/>
            </a:endParaRPr>
          </a:p>
          <a:p>
            <a:endParaRPr lang="uk-UA" b="1" dirty="0">
              <a:latin typeface="Courier New" pitchFamily="49" charset="0"/>
            </a:endParaRPr>
          </a:p>
          <a:p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</a:rPr>
              <a:t>PNG-</a:t>
            </a:r>
            <a:r>
              <a:rPr lang="ru-RU" b="1" dirty="0" smtClean="0">
                <a:solidFill>
                  <a:srgbClr val="0070C0"/>
                </a:solidFill>
                <a:latin typeface="Courier New" pitchFamily="49" charset="0"/>
              </a:rPr>
              <a:t>32</a:t>
            </a:r>
            <a:r>
              <a:rPr lang="uk-UA" b="1" dirty="0" smtClean="0">
                <a:solidFill>
                  <a:srgbClr val="0070C0"/>
                </a:solidFill>
                <a:latin typeface="Courier New" pitchFamily="49" charset="0"/>
              </a:rPr>
              <a:t>:</a:t>
            </a:r>
            <a:endParaRPr lang="uk-UA" b="1" dirty="0">
              <a:solidFill>
                <a:srgbClr val="0070C0"/>
              </a:solidFill>
              <a:latin typeface="Courier New" pitchFamily="49" charset="0"/>
            </a:endParaRPr>
          </a:p>
          <a:p>
            <a:r>
              <a:rPr lang="en-US" b="1" dirty="0">
                <a:latin typeface="Courier New" pitchFamily="49" charset="0"/>
              </a:rPr>
              <a:t> - </a:t>
            </a:r>
            <a:r>
              <a:rPr lang="uk-UA" b="1" dirty="0" err="1" smtClean="0">
                <a:latin typeface="Courier New" pitchFamily="49" charset="0"/>
              </a:rPr>
              <a:t>полноцветный</a:t>
            </a:r>
            <a:r>
              <a:rPr lang="uk-UA" b="1" dirty="0" smtClean="0">
                <a:latin typeface="Courier New" pitchFamily="49" charset="0"/>
              </a:rPr>
              <a:t>;</a:t>
            </a:r>
            <a:endParaRPr lang="uk-UA" b="1" dirty="0">
              <a:latin typeface="Courier New" pitchFamily="49" charset="0"/>
            </a:endParaRPr>
          </a:p>
          <a:p>
            <a:r>
              <a:rPr lang="en-US" b="1" dirty="0">
                <a:latin typeface="Courier New" pitchFamily="49" charset="0"/>
              </a:rPr>
              <a:t> - </a:t>
            </a:r>
            <a:r>
              <a:rPr lang="uk-UA" b="1" dirty="0" err="1" smtClean="0">
                <a:latin typeface="Courier New" pitchFamily="49" charset="0"/>
              </a:rPr>
              <a:t>полупрозрачность</a:t>
            </a:r>
            <a:r>
              <a:rPr lang="en-US" b="1" dirty="0" smtClean="0">
                <a:latin typeface="Courier New" pitchFamily="49" charset="0"/>
              </a:rPr>
              <a:t>- </a:t>
            </a:r>
            <a:r>
              <a:rPr lang="uk-UA" b="1" dirty="0" err="1">
                <a:latin typeface="Courier New" pitchFamily="49" charset="0"/>
              </a:rPr>
              <a:t>задается</a:t>
            </a:r>
            <a:r>
              <a:rPr lang="uk-UA" b="1" dirty="0">
                <a:latin typeface="Courier New" pitchFamily="49" charset="0"/>
              </a:rPr>
              <a:t> </a:t>
            </a:r>
            <a:r>
              <a:rPr lang="uk-UA" b="1" dirty="0" smtClean="0">
                <a:latin typeface="Courier New" pitchFamily="49" charset="0"/>
              </a:rPr>
              <a:t>альфа-каналом(8 </a:t>
            </a:r>
            <a:r>
              <a:rPr lang="uk-UA" b="1" dirty="0" err="1" smtClean="0">
                <a:latin typeface="Courier New" pitchFamily="49" charset="0"/>
              </a:rPr>
              <a:t>бит</a:t>
            </a:r>
            <a:r>
              <a:rPr lang="uk-UA" b="1" dirty="0" smtClean="0">
                <a:latin typeface="Courier New" pitchFamily="49" charset="0"/>
              </a:rPr>
              <a:t> – 256 </a:t>
            </a:r>
            <a:r>
              <a:rPr lang="uk-UA" b="1" dirty="0" err="1" smtClean="0">
                <a:latin typeface="Courier New" pitchFamily="49" charset="0"/>
              </a:rPr>
              <a:t>цветов</a:t>
            </a:r>
            <a:r>
              <a:rPr lang="uk-UA" b="1" dirty="0" smtClean="0">
                <a:latin typeface="Courier New" pitchFamily="49" charset="0"/>
              </a:rPr>
              <a:t>).</a:t>
            </a:r>
            <a:endParaRPr lang="ru-RU" b="1" dirty="0">
              <a:latin typeface="Courier New" pitchFamily="49" charset="0"/>
            </a:endParaRPr>
          </a:p>
          <a:p>
            <a:endParaRPr lang="ru-RU" b="1" dirty="0">
              <a:latin typeface="Courier New" pitchFamily="49" charset="0"/>
            </a:endParaRPr>
          </a:p>
          <a:p>
            <a:pPr marL="457200" indent="-457200" eaLnBrk="0" hangingPunct="0"/>
            <a:endParaRPr lang="ru-RU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43995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08136"/>
            <a:ext cx="43924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ru-RU" dirty="0"/>
              <a:t>Вставка изображения в </a:t>
            </a:r>
            <a:r>
              <a:rPr lang="en-US" dirty="0"/>
              <a:t>HTML </a:t>
            </a:r>
            <a:r>
              <a:rPr lang="ru-RU" dirty="0"/>
              <a:t>код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9512" y="548680"/>
            <a:ext cx="8784976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hangingPunct="0"/>
            <a:r>
              <a:rPr lang="ru-RU" sz="2400" b="1" dirty="0">
                <a:latin typeface="Courier New" pitchFamily="49" charset="0"/>
              </a:rPr>
              <a:t>&lt;</a:t>
            </a:r>
            <a:r>
              <a:rPr lang="en-US" sz="2400" b="1" dirty="0" err="1">
                <a:latin typeface="Courier New" pitchFamily="49" charset="0"/>
              </a:rPr>
              <a:t>img</a:t>
            </a:r>
            <a:r>
              <a:rPr lang="ru-RU" sz="2400" b="1" dirty="0">
                <a:latin typeface="Courier New" pitchFamily="49" charset="0"/>
              </a:rPr>
              <a:t> </a:t>
            </a:r>
            <a:r>
              <a:rPr lang="ru-RU" sz="2400" b="1" dirty="0" err="1" smtClean="0">
                <a:solidFill>
                  <a:srgbClr val="0000FF"/>
                </a:solidFill>
                <a:latin typeface="Courier New" pitchFamily="49" charset="0"/>
              </a:rPr>
              <a:t>src</a:t>
            </a:r>
            <a:r>
              <a:rPr lang="ru-RU" sz="2400" b="1" dirty="0" smtClean="0">
                <a:latin typeface="Courier New" pitchFamily="49" charset="0"/>
              </a:rPr>
              <a:t>=</a:t>
            </a:r>
            <a:r>
              <a:rPr lang="en-US" sz="2400" b="1" dirty="0" smtClean="0">
                <a:latin typeface="Courier New" pitchFamily="49" charset="0"/>
              </a:rPr>
              <a:t>"</a:t>
            </a:r>
            <a:r>
              <a:rPr lang="ru-RU" sz="2400" b="1" dirty="0" err="1" smtClean="0">
                <a:solidFill>
                  <a:srgbClr val="FF3300"/>
                </a:solidFill>
                <a:latin typeface="Courier New" pitchFamily="49" charset="0"/>
              </a:rPr>
              <a:t>путь_к_файлу</a:t>
            </a:r>
            <a:r>
              <a:rPr lang="en-US" sz="2400" b="1" dirty="0" smtClean="0">
                <a:latin typeface="Courier New" pitchFamily="49" charset="0"/>
              </a:rPr>
              <a:t>"</a:t>
            </a:r>
            <a:r>
              <a:rPr lang="ru-RU" sz="2400" b="1" dirty="0">
                <a:latin typeface="Courier New" pitchFamily="49" charset="0"/>
              </a:rPr>
              <a:t>&gt;</a:t>
            </a:r>
          </a:p>
          <a:p>
            <a:pPr eaLnBrk="0" hangingPunct="0"/>
            <a:endParaRPr lang="en-US" sz="2400" b="1" dirty="0">
              <a:latin typeface="Courier New" pitchFamily="49" charset="0"/>
            </a:endParaRPr>
          </a:p>
          <a:p>
            <a:pPr eaLnBrk="0" hangingPunct="0"/>
            <a:r>
              <a:rPr lang="ru-RU" sz="2400" b="1" dirty="0" smtClean="0">
                <a:latin typeface="Courier New" pitchFamily="49" charset="0"/>
              </a:rPr>
              <a:t>&lt;</a:t>
            </a:r>
            <a:r>
              <a:rPr lang="en-US" sz="2400" b="1" dirty="0" err="1">
                <a:latin typeface="Courier New" pitchFamily="49" charset="0"/>
              </a:rPr>
              <a:t>img</a:t>
            </a:r>
            <a:r>
              <a:rPr lang="ru-RU" sz="2400" b="1" dirty="0">
                <a:latin typeface="Courier New" pitchFamily="49" charset="0"/>
              </a:rPr>
              <a:t> </a:t>
            </a:r>
            <a:r>
              <a:rPr lang="ru-RU" sz="2400" b="1" dirty="0" err="1">
                <a:solidFill>
                  <a:srgbClr val="0000FF"/>
                </a:solidFill>
                <a:latin typeface="Courier New" pitchFamily="49" charset="0"/>
              </a:rPr>
              <a:t>src</a:t>
            </a:r>
            <a:r>
              <a:rPr lang="ru-RU" sz="2400" b="1" dirty="0">
                <a:latin typeface="Courier New" pitchFamily="49" charset="0"/>
              </a:rPr>
              <a:t>=</a:t>
            </a:r>
            <a:r>
              <a:rPr lang="en-US" sz="2400" b="1" dirty="0">
                <a:latin typeface="Courier New" pitchFamily="49" charset="0"/>
              </a:rPr>
              <a:t>"</a:t>
            </a:r>
            <a:r>
              <a:rPr lang="en-US" sz="2400" b="1" dirty="0">
                <a:solidFill>
                  <a:srgbClr val="FF3300"/>
                </a:solidFill>
                <a:latin typeface="Courier New" pitchFamily="49" charset="0"/>
              </a:rPr>
              <a:t>file</a:t>
            </a:r>
            <a:r>
              <a:rPr lang="ru-RU" sz="2400" b="1" dirty="0">
                <a:solidFill>
                  <a:srgbClr val="FF3300"/>
                </a:solidFill>
                <a:latin typeface="Courier New" pitchFamily="49" charset="0"/>
              </a:rPr>
              <a:t>.</a:t>
            </a:r>
            <a:r>
              <a:rPr lang="ru-RU" sz="2400" b="1" dirty="0" err="1">
                <a:solidFill>
                  <a:srgbClr val="FF3300"/>
                </a:solidFill>
                <a:latin typeface="Courier New" pitchFamily="49" charset="0"/>
              </a:rPr>
              <a:t>gif</a:t>
            </a:r>
            <a:r>
              <a:rPr lang="en-US" sz="2400" b="1" dirty="0">
                <a:latin typeface="Courier New" pitchFamily="49" charset="0"/>
              </a:rPr>
              <a:t>"</a:t>
            </a:r>
            <a:r>
              <a:rPr lang="ru-RU" sz="2400" b="1" dirty="0">
                <a:latin typeface="Courier New" pitchFamily="49" charset="0"/>
              </a:rPr>
              <a:t>&gt; </a:t>
            </a:r>
            <a:endParaRPr lang="en-US" sz="2400" b="1" dirty="0">
              <a:latin typeface="Courier New" pitchFamily="49" charset="0"/>
            </a:endParaRPr>
          </a:p>
          <a:p>
            <a:pPr eaLnBrk="0" hangingPunct="0"/>
            <a:r>
              <a:rPr lang="ru-RU" sz="2400" b="1" dirty="0">
                <a:latin typeface="Courier New" pitchFamily="49" charset="0"/>
              </a:rPr>
              <a:t>&lt;</a:t>
            </a:r>
            <a:r>
              <a:rPr lang="en-US" sz="2400" b="1" dirty="0" err="1">
                <a:latin typeface="Courier New" pitchFamily="49" charset="0"/>
              </a:rPr>
              <a:t>img</a:t>
            </a:r>
            <a:r>
              <a:rPr lang="ru-RU" sz="2400" b="1" dirty="0">
                <a:latin typeface="Courier New" pitchFamily="49" charset="0"/>
              </a:rPr>
              <a:t> </a:t>
            </a:r>
            <a:r>
              <a:rPr lang="ru-RU" sz="2400" b="1" dirty="0" err="1">
                <a:solidFill>
                  <a:srgbClr val="0000FF"/>
                </a:solidFill>
                <a:latin typeface="Courier New" pitchFamily="49" charset="0"/>
              </a:rPr>
              <a:t>src</a:t>
            </a:r>
            <a:r>
              <a:rPr lang="ru-RU" sz="2400" b="1" dirty="0">
                <a:latin typeface="Courier New" pitchFamily="49" charset="0"/>
              </a:rPr>
              <a:t>="</a:t>
            </a:r>
            <a:r>
              <a:rPr lang="ru-RU" sz="2400" b="1" dirty="0" err="1">
                <a:solidFill>
                  <a:srgbClr val="FF3300"/>
                </a:solidFill>
                <a:latin typeface="Courier New" pitchFamily="49" charset="0"/>
              </a:rPr>
              <a:t>pic</a:t>
            </a:r>
            <a:r>
              <a:rPr lang="ru-RU" sz="2400" b="1" dirty="0">
                <a:solidFill>
                  <a:srgbClr val="FF3300"/>
                </a:solidFill>
                <a:latin typeface="Courier New" pitchFamily="49" charset="0"/>
              </a:rPr>
              <a:t>/</a:t>
            </a:r>
            <a:r>
              <a:rPr lang="en-US" sz="2400" b="1" dirty="0">
                <a:solidFill>
                  <a:srgbClr val="FF3300"/>
                </a:solidFill>
                <a:latin typeface="Courier New" pitchFamily="49" charset="0"/>
              </a:rPr>
              <a:t>file2</a:t>
            </a:r>
            <a:r>
              <a:rPr lang="ru-RU" sz="2400" b="1" dirty="0">
                <a:solidFill>
                  <a:srgbClr val="FF3300"/>
                </a:solidFill>
                <a:latin typeface="Courier New" pitchFamily="49" charset="0"/>
              </a:rPr>
              <a:t>.</a:t>
            </a:r>
            <a:r>
              <a:rPr lang="en-US" sz="2400" b="1" dirty="0">
                <a:solidFill>
                  <a:srgbClr val="FF3300"/>
                </a:solidFill>
                <a:latin typeface="Courier New" pitchFamily="49" charset="0"/>
              </a:rPr>
              <a:t>jpg</a:t>
            </a:r>
            <a:r>
              <a:rPr lang="ru-RU" sz="2400" b="1" dirty="0">
                <a:latin typeface="Courier New" pitchFamily="49" charset="0"/>
              </a:rPr>
              <a:t>"&gt;</a:t>
            </a:r>
            <a:endParaRPr lang="en-US" sz="2400" b="1" dirty="0">
              <a:latin typeface="Courier New" pitchFamily="49" charset="0"/>
            </a:endParaRPr>
          </a:p>
          <a:p>
            <a:pPr eaLnBrk="0" hangingPunct="0"/>
            <a:r>
              <a:rPr lang="ru-RU" sz="2400" b="1" dirty="0">
                <a:latin typeface="Courier New" pitchFamily="49" charset="0"/>
              </a:rPr>
              <a:t>&lt;</a:t>
            </a:r>
            <a:r>
              <a:rPr lang="en-US" sz="2400" b="1" dirty="0" err="1">
                <a:latin typeface="Courier New" pitchFamily="49" charset="0"/>
              </a:rPr>
              <a:t>img</a:t>
            </a:r>
            <a:r>
              <a:rPr lang="ru-RU" sz="2400" b="1" dirty="0">
                <a:latin typeface="Courier New" pitchFamily="49" charset="0"/>
              </a:rPr>
              <a:t> </a:t>
            </a:r>
            <a:r>
              <a:rPr lang="ru-RU" sz="2400" b="1" dirty="0" err="1">
                <a:solidFill>
                  <a:srgbClr val="0000FF"/>
                </a:solidFill>
                <a:latin typeface="Courier New" pitchFamily="49" charset="0"/>
              </a:rPr>
              <a:t>src</a:t>
            </a:r>
            <a:r>
              <a:rPr lang="ru-RU" sz="2400" b="1" dirty="0">
                <a:latin typeface="Courier New" pitchFamily="49" charset="0"/>
              </a:rPr>
              <a:t>="</a:t>
            </a:r>
            <a:r>
              <a:rPr lang="en-US" sz="2400" b="1" dirty="0">
                <a:solidFill>
                  <a:srgbClr val="FF3300"/>
                </a:solidFill>
                <a:latin typeface="Courier New" pitchFamily="49" charset="0"/>
              </a:rPr>
              <a:t>http://site.ru/</a:t>
            </a:r>
            <a:r>
              <a:rPr lang="ru-RU" sz="2400" b="1" dirty="0" err="1">
                <a:solidFill>
                  <a:srgbClr val="FF3300"/>
                </a:solidFill>
                <a:latin typeface="Courier New" pitchFamily="49" charset="0"/>
              </a:rPr>
              <a:t>pic</a:t>
            </a:r>
            <a:r>
              <a:rPr lang="ru-RU" sz="2400" b="1" dirty="0">
                <a:solidFill>
                  <a:srgbClr val="FF3300"/>
                </a:solidFill>
                <a:latin typeface="Courier New" pitchFamily="49" charset="0"/>
              </a:rPr>
              <a:t>/img.gif</a:t>
            </a:r>
            <a:r>
              <a:rPr lang="ru-RU" sz="2400" b="1" dirty="0" smtClean="0">
                <a:latin typeface="Courier New" pitchFamily="49" charset="0"/>
              </a:rPr>
              <a:t>"&gt;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02341" y="2558884"/>
            <a:ext cx="8568952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i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Это строчный элемент с замещаемым контентом </a:t>
            </a:r>
            <a:r>
              <a:rPr lang="ru-RU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ru-RU" i="1" dirty="0">
                <a:latin typeface="Courier New" panose="02070309020205020404" pitchFamily="49" charset="0"/>
                <a:cs typeface="Courier New" panose="02070309020205020404" pitchFamily="49" charset="0"/>
              </a:rPr>
              <a:t>то есть он предполагает наличие </a:t>
            </a:r>
            <a:r>
              <a:rPr lang="ru-RU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внешнего файла, который будет загружаться  в область определяемую этим  элементом.</a:t>
            </a:r>
          </a:p>
          <a:p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Как только браузер встречает   тег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он создает строчную область в которую будет загружено изображение.  </a:t>
            </a:r>
          </a:p>
          <a:p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Атрибут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является обязательным,  он указывает адрес по которому расположено изображение.</a:t>
            </a:r>
          </a:p>
          <a:p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Когда изображение загрузится браузер определит его  размеры  и формирует</a:t>
            </a:r>
          </a:p>
          <a:p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размеры  созданной области в соответствии с размерами изображения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52154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7374" y="332656"/>
            <a:ext cx="8568952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У тега </a:t>
            </a:r>
            <a:r>
              <a:rPr lang="en-US" sz="2000" dirty="0" smtClean="0"/>
              <a:t>&lt;</a:t>
            </a:r>
            <a:r>
              <a:rPr lang="en-US" sz="2000" dirty="0" err="1" smtClean="0"/>
              <a:t>img</a:t>
            </a:r>
            <a:r>
              <a:rPr lang="en-US" sz="2000" dirty="0" smtClean="0"/>
              <a:t>&gt; </a:t>
            </a:r>
            <a:r>
              <a:rPr lang="ru-RU" sz="2000" dirty="0" smtClean="0"/>
              <a:t>есть атрибут </a:t>
            </a:r>
            <a:r>
              <a:rPr lang="en-US" sz="2000" dirty="0" smtClean="0"/>
              <a:t>  alt = </a:t>
            </a:r>
            <a:r>
              <a:rPr lang="ru-RU" sz="2000" dirty="0"/>
              <a:t>" </a:t>
            </a:r>
            <a:r>
              <a:rPr lang="ru-RU" sz="2000" dirty="0" err="1" smtClean="0"/>
              <a:t>описание_изображения</a:t>
            </a:r>
            <a:r>
              <a:rPr lang="ru-RU" sz="2000" dirty="0" smtClean="0"/>
              <a:t> </a:t>
            </a:r>
            <a:r>
              <a:rPr lang="ru-RU" sz="2000" dirty="0"/>
              <a:t>"</a:t>
            </a:r>
            <a:endParaRPr lang="ru-RU" sz="2000" dirty="0" smtClean="0"/>
          </a:p>
          <a:p>
            <a:endParaRPr lang="ru-RU" sz="2000" dirty="0"/>
          </a:p>
          <a:p>
            <a:r>
              <a:rPr lang="ru-RU" sz="2000" b="1" dirty="0">
                <a:latin typeface="Courier New" pitchFamily="49" charset="0"/>
              </a:rPr>
              <a:t>&lt;</a:t>
            </a:r>
            <a:r>
              <a:rPr lang="en-US" sz="2000" b="1" dirty="0" err="1">
                <a:latin typeface="Courier New" pitchFamily="49" charset="0"/>
              </a:rPr>
              <a:t>img</a:t>
            </a:r>
            <a:r>
              <a:rPr lang="ru-RU" sz="2000" b="1" dirty="0">
                <a:latin typeface="Courier New" pitchFamily="49" charset="0"/>
              </a:rPr>
              <a:t> </a:t>
            </a:r>
            <a:r>
              <a:rPr lang="ru-RU" sz="2000" b="1" dirty="0" err="1">
                <a:solidFill>
                  <a:srgbClr val="0000FF"/>
                </a:solidFill>
                <a:latin typeface="Courier New" pitchFamily="49" charset="0"/>
              </a:rPr>
              <a:t>src</a:t>
            </a:r>
            <a:r>
              <a:rPr lang="ru-RU" sz="2000" b="1" dirty="0">
                <a:latin typeface="Courier New" pitchFamily="49" charset="0"/>
              </a:rPr>
              <a:t>=</a:t>
            </a:r>
            <a:r>
              <a:rPr lang="en-US" sz="2000" b="1" dirty="0">
                <a:latin typeface="Courier New" pitchFamily="49" charset="0"/>
              </a:rPr>
              <a:t>"</a:t>
            </a:r>
            <a:r>
              <a:rPr lang="en-US" sz="2000" b="1" dirty="0">
                <a:solidFill>
                  <a:srgbClr val="FF3300"/>
                </a:solidFill>
                <a:latin typeface="Courier New" pitchFamily="49" charset="0"/>
              </a:rPr>
              <a:t>file</a:t>
            </a:r>
            <a:r>
              <a:rPr lang="ru-RU" sz="2000" b="1" dirty="0" smtClean="0">
                <a:solidFill>
                  <a:srgbClr val="FF3300"/>
                </a:solidFill>
                <a:latin typeface="Courier New" pitchFamily="49" charset="0"/>
              </a:rPr>
              <a:t>.</a:t>
            </a:r>
            <a:r>
              <a:rPr lang="ru-RU" sz="2000" b="1" dirty="0" err="1" smtClean="0">
                <a:solidFill>
                  <a:srgbClr val="FF3300"/>
                </a:solidFill>
                <a:latin typeface="Courier New" pitchFamily="49" charset="0"/>
              </a:rPr>
              <a:t>gif</a:t>
            </a:r>
            <a:r>
              <a:rPr lang="ru-RU" sz="2000" dirty="0"/>
              <a:t> "</a:t>
            </a:r>
            <a:r>
              <a:rPr lang="ru-RU" sz="2000" b="1" dirty="0" smtClean="0"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alt</a:t>
            </a:r>
            <a:r>
              <a:rPr lang="ru-RU" sz="2000" b="1" dirty="0" smtClean="0">
                <a:latin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</a:rPr>
              <a:t>=</a:t>
            </a:r>
            <a:r>
              <a:rPr lang="ru-RU" sz="2000" b="1" dirty="0" smtClean="0">
                <a:latin typeface="Courier New" pitchFamily="49" charset="0"/>
              </a:rPr>
              <a:t> </a:t>
            </a:r>
            <a:r>
              <a:rPr lang="ru-RU" sz="2000" dirty="0"/>
              <a:t>" </a:t>
            </a:r>
            <a:r>
              <a:rPr lang="ru-RU" sz="2000" b="1" dirty="0">
                <a:solidFill>
                  <a:srgbClr val="FF3300"/>
                </a:solidFill>
                <a:latin typeface="Courier New" pitchFamily="49" charset="0"/>
              </a:rPr>
              <a:t>изображение 1 </a:t>
            </a:r>
            <a:r>
              <a:rPr lang="ru-RU" sz="2000" dirty="0"/>
              <a:t>"</a:t>
            </a:r>
            <a:r>
              <a:rPr lang="ru-RU" sz="2000" b="1" dirty="0" smtClean="0">
                <a:latin typeface="Courier New" pitchFamily="49" charset="0"/>
              </a:rPr>
              <a:t> &gt; </a:t>
            </a:r>
            <a:endParaRPr lang="en-US" sz="2000" b="1" dirty="0">
              <a:latin typeface="Courier New" pitchFamily="49" charset="0"/>
            </a:endParaRPr>
          </a:p>
          <a:p>
            <a:endParaRPr lang="ru-RU" sz="2000" dirty="0" smtClean="0"/>
          </a:p>
          <a:p>
            <a:endParaRPr lang="ru-RU" sz="2000" dirty="0"/>
          </a:p>
          <a:p>
            <a:r>
              <a:rPr lang="ru-RU" sz="2000" dirty="0" smtClean="0"/>
              <a:t>Также есть атрибуты  </a:t>
            </a:r>
            <a:r>
              <a:rPr lang="en-US" sz="2000" b="1" dirty="0" smtClean="0"/>
              <a:t>width = </a:t>
            </a:r>
            <a:r>
              <a:rPr lang="ru-RU" sz="2000" b="1" dirty="0"/>
              <a:t>" </a:t>
            </a:r>
            <a:r>
              <a:rPr lang="ru-RU" sz="2000" b="1" dirty="0" err="1" smtClean="0"/>
              <a:t>ширина_изображения</a:t>
            </a:r>
            <a:r>
              <a:rPr lang="ru-RU" sz="2000" b="1" dirty="0" smtClean="0"/>
              <a:t> </a:t>
            </a:r>
            <a:r>
              <a:rPr lang="ru-RU" sz="2000" b="1" dirty="0"/>
              <a:t>"</a:t>
            </a:r>
            <a:r>
              <a:rPr lang="en-US" sz="2000" b="1" dirty="0" smtClean="0"/>
              <a:t>  </a:t>
            </a:r>
            <a:endParaRPr lang="ru-RU" sz="2000" b="1" dirty="0" smtClean="0"/>
          </a:p>
          <a:p>
            <a:r>
              <a:rPr lang="ru-RU" sz="2000" b="1" dirty="0"/>
              <a:t> </a:t>
            </a:r>
            <a:r>
              <a:rPr lang="ru-RU" sz="2000" b="1" dirty="0" smtClean="0"/>
              <a:t>                                    </a:t>
            </a:r>
            <a:r>
              <a:rPr lang="en-US" sz="2000" b="1" dirty="0" smtClean="0"/>
              <a:t>height</a:t>
            </a:r>
            <a:r>
              <a:rPr lang="ru-RU" sz="2000" b="1" dirty="0" smtClean="0"/>
              <a:t> </a:t>
            </a:r>
            <a:r>
              <a:rPr lang="en-US" sz="2000" b="1" dirty="0" smtClean="0"/>
              <a:t>=</a:t>
            </a:r>
            <a:r>
              <a:rPr lang="ru-RU" sz="2000" b="1" dirty="0" smtClean="0"/>
              <a:t> </a:t>
            </a:r>
            <a:r>
              <a:rPr lang="ru-RU" sz="2000" b="1" dirty="0"/>
              <a:t>"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высота_изображения</a:t>
            </a:r>
            <a:r>
              <a:rPr lang="ru-RU" sz="2000" b="1" dirty="0" smtClean="0"/>
              <a:t> </a:t>
            </a:r>
            <a:r>
              <a:rPr lang="ru-RU" sz="2000" b="1" dirty="0"/>
              <a:t>"</a:t>
            </a:r>
            <a:endParaRPr lang="ru-RU" sz="2000" b="1" dirty="0" smtClean="0"/>
          </a:p>
          <a:p>
            <a:endParaRPr lang="ru-RU" sz="2000" b="1" dirty="0"/>
          </a:p>
          <a:p>
            <a:endParaRPr lang="ru-RU" sz="2000" b="1" dirty="0" smtClean="0"/>
          </a:p>
          <a:p>
            <a:r>
              <a:rPr lang="ru-RU" sz="2000" b="1" dirty="0">
                <a:latin typeface="Courier New" pitchFamily="49" charset="0"/>
              </a:rPr>
              <a:t>&lt;</a:t>
            </a:r>
            <a:r>
              <a:rPr lang="en-US" sz="2000" b="1" dirty="0" err="1">
                <a:latin typeface="Courier New" pitchFamily="49" charset="0"/>
              </a:rPr>
              <a:t>img</a:t>
            </a:r>
            <a:r>
              <a:rPr lang="ru-RU" sz="2000" b="1" dirty="0">
                <a:latin typeface="Courier New" pitchFamily="49" charset="0"/>
              </a:rPr>
              <a:t> </a:t>
            </a:r>
            <a:r>
              <a:rPr lang="ru-RU" sz="2000" b="1" dirty="0" err="1">
                <a:solidFill>
                  <a:srgbClr val="0000FF"/>
                </a:solidFill>
                <a:latin typeface="Courier New" pitchFamily="49" charset="0"/>
              </a:rPr>
              <a:t>src</a:t>
            </a:r>
            <a:r>
              <a:rPr lang="ru-RU" sz="2000" b="1" dirty="0">
                <a:latin typeface="Courier New" pitchFamily="49" charset="0"/>
              </a:rPr>
              <a:t>=</a:t>
            </a:r>
            <a:r>
              <a:rPr lang="en-US" sz="2000" b="1" dirty="0">
                <a:latin typeface="Courier New" pitchFamily="49" charset="0"/>
              </a:rPr>
              <a:t>"</a:t>
            </a:r>
            <a:r>
              <a:rPr lang="en-US" sz="2000" b="1" dirty="0">
                <a:solidFill>
                  <a:srgbClr val="FF3300"/>
                </a:solidFill>
                <a:latin typeface="Courier New" pitchFamily="49" charset="0"/>
              </a:rPr>
              <a:t>file</a:t>
            </a:r>
            <a:r>
              <a:rPr lang="ru-RU" sz="2000" b="1" dirty="0">
                <a:solidFill>
                  <a:srgbClr val="FF3300"/>
                </a:solidFill>
                <a:latin typeface="Courier New" pitchFamily="49" charset="0"/>
              </a:rPr>
              <a:t>.</a:t>
            </a:r>
            <a:r>
              <a:rPr lang="ru-RU" sz="2000" b="1" dirty="0" err="1">
                <a:solidFill>
                  <a:srgbClr val="FF3300"/>
                </a:solidFill>
                <a:latin typeface="Courier New" pitchFamily="49" charset="0"/>
              </a:rPr>
              <a:t>gif</a:t>
            </a:r>
            <a:r>
              <a:rPr lang="ru-RU" sz="2000" dirty="0"/>
              <a:t> "</a:t>
            </a:r>
            <a:r>
              <a:rPr lang="ru-RU" sz="2000" b="1" dirty="0"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alt</a:t>
            </a:r>
            <a:r>
              <a:rPr lang="ru-RU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</a:rPr>
              <a:t>=</a:t>
            </a:r>
            <a:r>
              <a:rPr lang="ru-RU" sz="2000" b="1" dirty="0">
                <a:latin typeface="Courier New" pitchFamily="49" charset="0"/>
              </a:rPr>
              <a:t> </a:t>
            </a:r>
            <a:r>
              <a:rPr lang="ru-RU" sz="2000" dirty="0"/>
              <a:t>" </a:t>
            </a:r>
            <a:r>
              <a:rPr lang="ru-RU" sz="2000" b="1" dirty="0">
                <a:solidFill>
                  <a:srgbClr val="FF3300"/>
                </a:solidFill>
                <a:latin typeface="Courier New" pitchFamily="49" charset="0"/>
              </a:rPr>
              <a:t>изображение 1 </a:t>
            </a:r>
            <a:r>
              <a:rPr lang="ru-RU" sz="2000" dirty="0"/>
              <a:t>"</a:t>
            </a:r>
            <a:r>
              <a:rPr lang="ru-RU" sz="2000" b="1" dirty="0">
                <a:latin typeface="Courier New" pitchFamily="49" charset="0"/>
              </a:rPr>
              <a:t> </a:t>
            </a:r>
            <a:endParaRPr lang="ru-RU" sz="2000" b="1" dirty="0" smtClean="0">
              <a:latin typeface="Courier New" pitchFamily="49" charset="0"/>
            </a:endParaRPr>
          </a:p>
          <a:p>
            <a:r>
              <a:rPr lang="ru-RU" sz="2000" b="1" dirty="0" smtClean="0"/>
              <a:t>	        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width </a:t>
            </a:r>
            <a:r>
              <a:rPr lang="en-US" sz="2000" b="1" dirty="0"/>
              <a:t>= </a:t>
            </a:r>
            <a:r>
              <a:rPr lang="ru-RU" sz="2000" b="1" dirty="0"/>
              <a:t>" </a:t>
            </a:r>
            <a:r>
              <a:rPr lang="en-US" sz="2000" b="1" dirty="0">
                <a:solidFill>
                  <a:srgbClr val="FF3300"/>
                </a:solidFill>
                <a:latin typeface="Courier New" pitchFamily="49" charset="0"/>
              </a:rPr>
              <a:t>200px</a:t>
            </a:r>
            <a:r>
              <a:rPr lang="ru-RU" sz="2000" b="1" dirty="0" smtClean="0"/>
              <a:t>"</a:t>
            </a:r>
            <a:r>
              <a:rPr lang="en-US" sz="2000" b="1" dirty="0" smtClean="0"/>
              <a:t>  </a:t>
            </a:r>
            <a:r>
              <a:rPr lang="ru-RU" sz="2000" b="1" dirty="0" smtClean="0"/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height</a:t>
            </a:r>
            <a:r>
              <a:rPr lang="ru-RU" sz="20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sz="2000" b="1" dirty="0"/>
              <a:t>=</a:t>
            </a:r>
            <a:r>
              <a:rPr lang="ru-RU" sz="2000" b="1" dirty="0"/>
              <a:t> " </a:t>
            </a:r>
            <a:r>
              <a:rPr lang="en-US" sz="2000" b="1" dirty="0">
                <a:solidFill>
                  <a:srgbClr val="FF3300"/>
                </a:solidFill>
                <a:latin typeface="Courier New" pitchFamily="49" charset="0"/>
              </a:rPr>
              <a:t>300px</a:t>
            </a:r>
            <a:r>
              <a:rPr lang="ru-RU" sz="2000" b="1" dirty="0"/>
              <a:t> "</a:t>
            </a:r>
            <a:r>
              <a:rPr lang="en-US" sz="2000" b="1" dirty="0" smtClean="0"/>
              <a:t> &gt;</a:t>
            </a:r>
            <a:r>
              <a:rPr lang="ru-RU" sz="2000" b="1" dirty="0" smtClean="0">
                <a:latin typeface="Courier New" pitchFamily="49" charset="0"/>
              </a:rPr>
              <a:t> </a:t>
            </a:r>
            <a:endParaRPr lang="en-US" sz="2000" b="1" dirty="0">
              <a:latin typeface="Courier New" pitchFamily="49" charset="0"/>
            </a:endParaRPr>
          </a:p>
          <a:p>
            <a:endParaRPr lang="ru-RU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98849" y="4509120"/>
            <a:ext cx="8568952" cy="923330"/>
          </a:xfrm>
          <a:prstGeom prst="rect">
            <a:avLst/>
          </a:prstGeom>
          <a:solidFill>
            <a:schemeClr val="tx2">
              <a:lumMod val="40000"/>
              <a:lumOff val="60000"/>
              <a:alpha val="22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Особенность – если указываем только один размер 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(например только 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то браузер изменит вторую сторону в соответствии с существующими пропорциями изображения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99656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478629"/>
              </p:ext>
            </p:extLst>
          </p:nvPr>
        </p:nvGraphicFramePr>
        <p:xfrm>
          <a:off x="107504" y="620688"/>
          <a:ext cx="8712262" cy="413877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96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6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8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а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lt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Альтернативный текст </a:t>
                      </a:r>
                      <a:endParaRPr lang="ru-RU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height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высота изображения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width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ширина  изображения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border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толщина рамки изображения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align</a:t>
                      </a:r>
                      <a:endParaRPr lang="ru-RU" b="1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Позволяет</a:t>
                      </a:r>
                      <a:r>
                        <a:rPr lang="ru-RU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задать выравнивание изображения относительно текста  (возможные значения рассмотрены на след. слайде)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hspace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Создает поле между изображением и текстом </a:t>
                      </a:r>
                      <a:endParaRPr lang="en-US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ru-RU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слева и справа</a:t>
                      </a:r>
                      <a:r>
                        <a:rPr lang="ru-RU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от изображения.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vspace</a:t>
                      </a:r>
                      <a:endParaRPr lang="ru-RU" b="1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Создает поле между изображением и текстом </a:t>
                      </a:r>
                      <a:endParaRPr lang="en-US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сверху и снизу</a:t>
                      </a:r>
                      <a:r>
                        <a:rPr lang="ru-RU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от изображения.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title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Всплывающая</a:t>
                      </a:r>
                      <a:r>
                        <a:rPr lang="ru-RU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подсказка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622978" y="175149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Атрибуты  тега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57308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3" y="44624"/>
            <a:ext cx="60486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ru-RU" dirty="0">
                <a:solidFill>
                  <a:schemeClr val="tx1"/>
                </a:solidFill>
              </a:rPr>
              <a:t>Атрибут </a:t>
            </a:r>
            <a:r>
              <a:rPr lang="en-US" dirty="0">
                <a:solidFill>
                  <a:schemeClr val="tx1"/>
                </a:solidFill>
              </a:rPr>
              <a:t>align – </a:t>
            </a:r>
            <a:r>
              <a:rPr lang="ru-RU" dirty="0">
                <a:solidFill>
                  <a:schemeClr val="tx1"/>
                </a:solidFill>
              </a:rPr>
              <a:t>выравнивание изображения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245010"/>
              </p:ext>
            </p:extLst>
          </p:nvPr>
        </p:nvGraphicFramePr>
        <p:xfrm>
          <a:off x="107504" y="692696"/>
          <a:ext cx="8712262" cy="3413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40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2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8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right</a:t>
                      </a:r>
                      <a:endParaRPr lang="ru-RU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Изображение</a:t>
                      </a:r>
                      <a:r>
                        <a:rPr lang="ru-RU" b="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выравнивается  по </a:t>
                      </a:r>
                      <a:r>
                        <a:rPr lang="ru-RU" b="1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правому краю</a:t>
                      </a:r>
                      <a:r>
                        <a:rPr lang="ru-RU" b="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родительского элемента </a:t>
                      </a:r>
                      <a:r>
                        <a:rPr lang="ru-RU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ru-RU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left</a:t>
                      </a:r>
                      <a:endParaRPr lang="ru-RU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Изображение</a:t>
                      </a:r>
                      <a:r>
                        <a:rPr lang="ru-RU" b="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выравнивается  по </a:t>
                      </a:r>
                      <a:r>
                        <a:rPr lang="ru-RU" b="1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левому краю </a:t>
                      </a:r>
                      <a:r>
                        <a:rPr lang="ru-RU" b="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родительского элемента</a:t>
                      </a:r>
                      <a:endParaRPr lang="ru-RU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bottom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Нижняя граница</a:t>
                      </a:r>
                      <a:r>
                        <a:rPr lang="ru-RU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изображения</a:t>
                      </a:r>
                      <a:r>
                        <a:rPr lang="ru-RU" b="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выравнивается  по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базовой линии  </a:t>
                      </a:r>
                      <a:r>
                        <a:rPr lang="ru-RU" b="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текстовой строки </a:t>
                      </a:r>
                      <a:r>
                        <a:rPr lang="ru-RU" sz="1400" b="0" baseline="0" dirty="0" smtClean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sz="1400" b="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(такое поведение по умолчанию)</a:t>
                      </a:r>
                      <a:endParaRPr lang="ru-RU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top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Верхняя</a:t>
                      </a:r>
                      <a:r>
                        <a:rPr lang="ru-RU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граница</a:t>
                      </a:r>
                      <a:r>
                        <a:rPr lang="ru-RU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изображения выравнивается по самому высокому элементу строки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middle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Середина</a:t>
                      </a:r>
                      <a:r>
                        <a:rPr lang="ru-RU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изображения выравнивается по </a:t>
                      </a:r>
                      <a:r>
                        <a:rPr lang="ru-RU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базовой</a:t>
                      </a:r>
                      <a:r>
                        <a:rPr lang="ru-RU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линии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строки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902885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4292" y="692696"/>
            <a:ext cx="8728188" cy="501675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&lt;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a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href</a:t>
            </a:r>
            <a:r>
              <a:rPr lang="ru-RU" sz="2000" b="1" dirty="0">
                <a:latin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</a:rPr>
              <a:t>="</a:t>
            </a:r>
            <a:r>
              <a:rPr lang="ru-RU" sz="2000" b="1" dirty="0" smtClean="0">
                <a:latin typeface="Courier New" pitchFamily="49" charset="0"/>
              </a:rPr>
              <a:t>ссылка</a:t>
            </a:r>
            <a:r>
              <a:rPr lang="en-US" sz="2000" b="1" dirty="0" smtClean="0">
                <a:latin typeface="Courier New" pitchFamily="49" charset="0"/>
              </a:rPr>
              <a:t>"&gt;</a:t>
            </a:r>
            <a:r>
              <a:rPr lang="ru-RU" sz="2000" b="1" dirty="0" smtClean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</a:rPr>
              <a:t>&lt;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</a:rPr>
              <a:t>img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src</a:t>
            </a:r>
            <a:r>
              <a:rPr lang="en-US" sz="2000" b="1" dirty="0">
                <a:latin typeface="Courier New" pitchFamily="49" charset="0"/>
              </a:rPr>
              <a:t> =</a:t>
            </a:r>
            <a:r>
              <a:rPr lang="ru-RU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</a:rPr>
              <a:t>"</a:t>
            </a:r>
            <a:r>
              <a:rPr lang="ru-RU" sz="2000" b="1" dirty="0" smtClean="0">
                <a:latin typeface="Courier New" pitchFamily="49" charset="0"/>
              </a:rPr>
              <a:t>адрес</a:t>
            </a:r>
            <a:r>
              <a:rPr lang="en-US" sz="2000" b="1" dirty="0" smtClean="0">
                <a:latin typeface="Courier New" pitchFamily="49" charset="0"/>
              </a:rPr>
              <a:t>"&gt;</a:t>
            </a:r>
            <a:r>
              <a:rPr lang="ru-RU" sz="2000" b="1" dirty="0" smtClean="0">
                <a:latin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</a:rPr>
              <a:t>&lt;/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a</a:t>
            </a:r>
            <a:r>
              <a:rPr lang="en-US" sz="2000" b="1" dirty="0" smtClean="0"/>
              <a:t>&gt;</a:t>
            </a:r>
            <a:endParaRPr lang="ru-RU" sz="2000" b="1" dirty="0" smtClean="0"/>
          </a:p>
          <a:p>
            <a:endParaRPr lang="ru-RU" sz="2000" b="1" dirty="0"/>
          </a:p>
          <a:p>
            <a:r>
              <a:rPr lang="ru-RU" sz="2000" dirty="0" smtClean="0"/>
              <a:t>По умолчанию вокруг изображения прорисовывается рамка синего цвета шириной 3 </a:t>
            </a:r>
            <a:r>
              <a:rPr lang="en-US" sz="2000" dirty="0" err="1" smtClean="0"/>
              <a:t>px</a:t>
            </a:r>
            <a:r>
              <a:rPr lang="ru-RU" sz="2000" dirty="0" smtClean="0"/>
              <a:t>.</a:t>
            </a:r>
          </a:p>
          <a:p>
            <a:endParaRPr lang="ru-RU" sz="2000" dirty="0" smtClean="0"/>
          </a:p>
          <a:p>
            <a:r>
              <a:rPr lang="en-US" sz="2000" dirty="0" smtClean="0"/>
              <a:t> </a:t>
            </a:r>
            <a:endParaRPr lang="ru-RU" sz="2000" dirty="0" smtClean="0"/>
          </a:p>
          <a:p>
            <a:r>
              <a:rPr lang="ru-RU" sz="2000" i="1" dirty="0" smtClean="0"/>
              <a:t>Эту рамку можно убрать </a:t>
            </a:r>
          </a:p>
          <a:p>
            <a:endParaRPr lang="ru-RU" sz="2000" dirty="0"/>
          </a:p>
          <a:p>
            <a:pPr eaLnBrk="0" hangingPunct="0"/>
            <a:r>
              <a:rPr lang="ru-RU" sz="2000" b="1" dirty="0" smtClean="0">
                <a:latin typeface="Courier New" pitchFamily="49" charset="0"/>
              </a:rPr>
              <a:t>&lt;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a</a:t>
            </a:r>
            <a:r>
              <a:rPr lang="ru-RU" sz="2000" b="1" dirty="0">
                <a:latin typeface="Courier New" pitchFamily="49" charset="0"/>
              </a:rPr>
              <a:t> </a:t>
            </a:r>
            <a:r>
              <a:rPr lang="ru-RU" sz="2000" b="1" dirty="0" err="1">
                <a:latin typeface="Courier New" pitchFamily="49" charset="0"/>
              </a:rPr>
              <a:t>href</a:t>
            </a:r>
            <a:r>
              <a:rPr lang="ru-RU" sz="2000" b="1" dirty="0">
                <a:latin typeface="Courier New" pitchFamily="49" charset="0"/>
              </a:rPr>
              <a:t>=</a:t>
            </a:r>
            <a:r>
              <a:rPr lang="en-US" sz="2000" b="1" dirty="0">
                <a:latin typeface="Courier New" pitchFamily="49" charset="0"/>
              </a:rPr>
              <a:t>"</a:t>
            </a:r>
            <a:r>
              <a:rPr lang="ru-RU" sz="2000" b="1" dirty="0">
                <a:latin typeface="Courier New" pitchFamily="49" charset="0"/>
              </a:rPr>
              <a:t>ссылка</a:t>
            </a:r>
            <a:r>
              <a:rPr lang="en-US" sz="2000" b="1" dirty="0">
                <a:latin typeface="Courier New" pitchFamily="49" charset="0"/>
              </a:rPr>
              <a:t>"</a:t>
            </a:r>
            <a:r>
              <a:rPr lang="ru-RU" sz="2000" b="1" dirty="0" smtClean="0">
                <a:latin typeface="Courier New" pitchFamily="49" charset="0"/>
              </a:rPr>
              <a:t>&gt;&lt;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</a:rPr>
              <a:t>img</a:t>
            </a:r>
            <a:r>
              <a:rPr lang="ru-RU" sz="2000" b="1" dirty="0">
                <a:latin typeface="Courier New" pitchFamily="49" charset="0"/>
              </a:rPr>
              <a:t> </a:t>
            </a:r>
            <a:r>
              <a:rPr lang="ru-RU" sz="2000" b="1" dirty="0" err="1">
                <a:latin typeface="Courier New" pitchFamily="49" charset="0"/>
              </a:rPr>
              <a:t>src</a:t>
            </a:r>
            <a:r>
              <a:rPr lang="ru-RU" sz="2000" b="1" dirty="0">
                <a:latin typeface="Courier New" pitchFamily="49" charset="0"/>
              </a:rPr>
              <a:t>=</a:t>
            </a:r>
            <a:r>
              <a:rPr lang="en-US" sz="2000" b="1" dirty="0">
                <a:latin typeface="Courier New" pitchFamily="49" charset="0"/>
              </a:rPr>
              <a:t>"file</a:t>
            </a:r>
            <a:r>
              <a:rPr lang="ru-RU" sz="2000" b="1" dirty="0">
                <a:latin typeface="Courier New" pitchFamily="49" charset="0"/>
              </a:rPr>
              <a:t>.</a:t>
            </a:r>
            <a:r>
              <a:rPr lang="ru-RU" sz="2000" b="1" dirty="0" err="1">
                <a:latin typeface="Courier New" pitchFamily="49" charset="0"/>
              </a:rPr>
              <a:t>gif</a:t>
            </a:r>
            <a:r>
              <a:rPr lang="en-US" sz="2000" b="1" dirty="0">
                <a:latin typeface="Courier New" pitchFamily="49" charset="0"/>
              </a:rPr>
              <a:t>"</a:t>
            </a:r>
            <a:r>
              <a:rPr lang="ru-RU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</a:rPr>
              <a:t>border="</a:t>
            </a:r>
            <a:r>
              <a:rPr lang="en-US" sz="2000" b="1" dirty="0">
                <a:solidFill>
                  <a:srgbClr val="FF3300"/>
                </a:solidFill>
                <a:latin typeface="Courier New" pitchFamily="49" charset="0"/>
              </a:rPr>
              <a:t>0</a:t>
            </a:r>
            <a:r>
              <a:rPr lang="en-US" sz="2000" b="1" dirty="0">
                <a:latin typeface="Courier New" pitchFamily="49" charset="0"/>
              </a:rPr>
              <a:t>"</a:t>
            </a:r>
            <a:r>
              <a:rPr lang="ru-RU" sz="2000" b="1" dirty="0">
                <a:latin typeface="Courier New" pitchFamily="49" charset="0"/>
              </a:rPr>
              <a:t>&gt;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ru-RU" sz="2000" b="1" dirty="0">
                <a:latin typeface="Courier New" pitchFamily="49" charset="0"/>
              </a:rPr>
              <a:t>&lt;/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a</a:t>
            </a:r>
            <a:r>
              <a:rPr lang="ru-RU" sz="2000" b="1" dirty="0">
                <a:latin typeface="Courier New" pitchFamily="49" charset="0"/>
              </a:rPr>
              <a:t>&gt;  </a:t>
            </a:r>
            <a:endParaRPr lang="ru-RU" sz="2000" b="1" dirty="0" smtClean="0">
              <a:latin typeface="Courier New" pitchFamily="49" charset="0"/>
            </a:endParaRPr>
          </a:p>
          <a:p>
            <a:pPr eaLnBrk="0" hangingPunct="0"/>
            <a:endParaRPr lang="ru-RU" sz="2000" b="1" dirty="0" smtClean="0">
              <a:latin typeface="Courier New" pitchFamily="49" charset="0"/>
            </a:endParaRPr>
          </a:p>
          <a:p>
            <a:pPr eaLnBrk="0" hangingPunct="0"/>
            <a:endParaRPr lang="ru-RU" sz="2000" b="1" dirty="0" smtClean="0">
              <a:latin typeface="Courier New" pitchFamily="49" charset="0"/>
            </a:endParaRPr>
          </a:p>
          <a:p>
            <a:pPr eaLnBrk="0" hangingPunct="0"/>
            <a:endParaRPr lang="ru-RU" sz="2000" b="1" dirty="0" smtClean="0">
              <a:latin typeface="Courier New" pitchFamily="49" charset="0"/>
            </a:endParaRPr>
          </a:p>
          <a:p>
            <a:pPr eaLnBrk="0" hangingPunct="0"/>
            <a:r>
              <a:rPr lang="ru-RU" sz="2000" b="1" i="1" dirty="0" smtClean="0">
                <a:latin typeface="Courier New" pitchFamily="49" charset="0"/>
              </a:rPr>
              <a:t>Или создать свою, например шириной </a:t>
            </a:r>
            <a:r>
              <a:rPr lang="en-US" sz="2000" b="1" i="1" dirty="0" smtClean="0">
                <a:latin typeface="Courier New" pitchFamily="49" charset="0"/>
              </a:rPr>
              <a:t> </a:t>
            </a:r>
            <a:r>
              <a:rPr lang="ru-RU" sz="2000" b="1" i="1" dirty="0" smtClean="0">
                <a:latin typeface="Courier New" pitchFamily="49" charset="0"/>
              </a:rPr>
              <a:t>1</a:t>
            </a:r>
            <a:r>
              <a:rPr lang="en-US" sz="2000" b="1" i="1" dirty="0" err="1" smtClean="0">
                <a:latin typeface="Courier New" pitchFamily="49" charset="0"/>
              </a:rPr>
              <a:t>px</a:t>
            </a:r>
            <a:endParaRPr lang="ru-RU" sz="2000" b="1" i="1" dirty="0">
              <a:latin typeface="Courier New" pitchFamily="49" charset="0"/>
            </a:endParaRPr>
          </a:p>
          <a:p>
            <a:pPr eaLnBrk="0" hangingPunct="0"/>
            <a:endParaRPr lang="ru-RU" sz="2000" b="1" dirty="0" smtClean="0">
              <a:latin typeface="Courier New" pitchFamily="49" charset="0"/>
            </a:endParaRPr>
          </a:p>
          <a:p>
            <a:pPr eaLnBrk="0" hangingPunct="0"/>
            <a:r>
              <a:rPr lang="ru-RU" sz="2000" b="1" dirty="0">
                <a:latin typeface="Courier New" pitchFamily="49" charset="0"/>
              </a:rPr>
              <a:t>&lt;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a</a:t>
            </a:r>
            <a:r>
              <a:rPr lang="ru-RU" sz="2000" b="1" dirty="0">
                <a:latin typeface="Courier New" pitchFamily="49" charset="0"/>
              </a:rPr>
              <a:t> </a:t>
            </a:r>
            <a:r>
              <a:rPr lang="ru-RU" sz="2000" b="1" dirty="0" err="1">
                <a:latin typeface="Courier New" pitchFamily="49" charset="0"/>
              </a:rPr>
              <a:t>href</a:t>
            </a:r>
            <a:r>
              <a:rPr lang="ru-RU" sz="2000" b="1" dirty="0">
                <a:latin typeface="Courier New" pitchFamily="49" charset="0"/>
              </a:rPr>
              <a:t>=</a:t>
            </a:r>
            <a:r>
              <a:rPr lang="en-US" sz="2000" b="1" dirty="0">
                <a:latin typeface="Courier New" pitchFamily="49" charset="0"/>
              </a:rPr>
              <a:t>"</a:t>
            </a:r>
            <a:r>
              <a:rPr lang="ru-RU" sz="2000" b="1" dirty="0">
                <a:latin typeface="Courier New" pitchFamily="49" charset="0"/>
              </a:rPr>
              <a:t>ссылка</a:t>
            </a:r>
            <a:r>
              <a:rPr lang="en-US" sz="2000" b="1" dirty="0">
                <a:latin typeface="Courier New" pitchFamily="49" charset="0"/>
              </a:rPr>
              <a:t>"</a:t>
            </a:r>
            <a:r>
              <a:rPr lang="ru-RU" sz="2000" b="1" dirty="0">
                <a:latin typeface="Courier New" pitchFamily="49" charset="0"/>
              </a:rPr>
              <a:t>&gt;&lt;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</a:rPr>
              <a:t>img</a:t>
            </a:r>
            <a:r>
              <a:rPr lang="ru-RU" sz="2000" b="1" dirty="0">
                <a:latin typeface="Courier New" pitchFamily="49" charset="0"/>
              </a:rPr>
              <a:t> </a:t>
            </a:r>
            <a:r>
              <a:rPr lang="ru-RU" sz="2000" b="1" dirty="0" err="1">
                <a:latin typeface="Courier New" pitchFamily="49" charset="0"/>
              </a:rPr>
              <a:t>src</a:t>
            </a:r>
            <a:r>
              <a:rPr lang="ru-RU" sz="2000" b="1" dirty="0">
                <a:latin typeface="Courier New" pitchFamily="49" charset="0"/>
              </a:rPr>
              <a:t>=</a:t>
            </a:r>
            <a:r>
              <a:rPr lang="en-US" sz="2000" b="1" dirty="0">
                <a:latin typeface="Courier New" pitchFamily="49" charset="0"/>
              </a:rPr>
              <a:t>"file</a:t>
            </a:r>
            <a:r>
              <a:rPr lang="ru-RU" sz="2000" b="1" dirty="0">
                <a:latin typeface="Courier New" pitchFamily="49" charset="0"/>
              </a:rPr>
              <a:t>.</a:t>
            </a:r>
            <a:r>
              <a:rPr lang="ru-RU" sz="2000" b="1" dirty="0" err="1">
                <a:latin typeface="Courier New" pitchFamily="49" charset="0"/>
              </a:rPr>
              <a:t>gif</a:t>
            </a:r>
            <a:r>
              <a:rPr lang="en-US" sz="2000" b="1" dirty="0">
                <a:latin typeface="Courier New" pitchFamily="49" charset="0"/>
              </a:rPr>
              <a:t>"</a:t>
            </a:r>
            <a:r>
              <a:rPr lang="ru-RU" sz="2000" b="1" dirty="0">
                <a:latin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</a:rPr>
              <a:t>border=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</a:rPr>
              <a:t>"</a:t>
            </a:r>
            <a:r>
              <a:rPr lang="ru-RU" sz="2000" b="1" dirty="0">
                <a:solidFill>
                  <a:srgbClr val="FF3300"/>
                </a:solidFill>
                <a:latin typeface="Courier New" pitchFamily="49" charset="0"/>
              </a:rPr>
              <a:t>1</a:t>
            </a:r>
            <a:r>
              <a:rPr lang="en-US" sz="2000" b="1" dirty="0" smtClean="0">
                <a:latin typeface="Courier New" pitchFamily="49" charset="0"/>
              </a:rPr>
              <a:t>"</a:t>
            </a:r>
            <a:r>
              <a:rPr lang="ru-RU" sz="2000" b="1" dirty="0">
                <a:latin typeface="Courier New" pitchFamily="49" charset="0"/>
              </a:rPr>
              <a:t>&gt;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ru-RU" sz="2000" b="1" dirty="0">
                <a:latin typeface="Courier New" pitchFamily="49" charset="0"/>
              </a:rPr>
              <a:t>&lt;/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a</a:t>
            </a:r>
            <a:r>
              <a:rPr lang="ru-RU" sz="2000" b="1" dirty="0">
                <a:latin typeface="Courier New" pitchFamily="49" charset="0"/>
              </a:rPr>
              <a:t>&gt;  </a:t>
            </a:r>
            <a:endParaRPr lang="en-US" sz="2000" b="1" dirty="0">
              <a:latin typeface="Courier New" pitchFamily="49" charset="0"/>
            </a:endParaRPr>
          </a:p>
          <a:p>
            <a:endParaRPr lang="ru-RU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935928" y="188640"/>
            <a:ext cx="544438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Изображение можно делать ссылкой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3419872" y="2744924"/>
            <a:ext cx="2908544" cy="180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85034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954008"/>
            <a:ext cx="8424936" cy="5355312"/>
          </a:xfrm>
          <a:prstGeom prst="rect">
            <a:avLst/>
          </a:prstGeom>
          <a:solidFill>
            <a:srgbClr val="FFFF00">
              <a:alpha val="9000"/>
            </a:srgb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Документ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HTML 5 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1.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Здесь расположен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slogan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сайта 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2.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Меню сайта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3.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Статьи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1.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Статья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2.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Статья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3.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Статья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4.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Данные пользователя 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5.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Популярные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посты на сайте</a:t>
            </a:r>
          </a:p>
          <a:p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1. Пост 1</a:t>
            </a:r>
          </a:p>
          <a:p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2.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Пост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3.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Пост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6.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Спонсоры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1.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Спонсор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2.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Спонсор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3.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Спонсор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7.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Социальные сети </a:t>
            </a:r>
            <a:endParaRPr lang="ru-RU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1.Twitter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2.Facebook		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116632"/>
            <a:ext cx="8640960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Домашнее задание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– сделать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html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разметку страницы в соответствии с структурой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99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79512" y="116632"/>
            <a:ext cx="8856984" cy="666936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323528" y="5733256"/>
            <a:ext cx="8568952" cy="936104"/>
          </a:xfrm>
          <a:prstGeom prst="rect">
            <a:avLst/>
          </a:prstGeom>
          <a:solidFill>
            <a:srgbClr val="FFFF00">
              <a:alpha val="10000"/>
            </a:srgb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b="1" dirty="0" smtClean="0">
                <a:solidFill>
                  <a:schemeClr val="tx1"/>
                </a:solidFill>
              </a:rPr>
              <a:t>Социальные сети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260648"/>
            <a:ext cx="8568952" cy="648072"/>
          </a:xfrm>
          <a:prstGeom prst="rect">
            <a:avLst/>
          </a:prstGeom>
          <a:solidFill>
            <a:srgbClr val="FFFF00">
              <a:alpha val="13000"/>
            </a:srgb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 smtClean="0">
                <a:solidFill>
                  <a:schemeClr val="tx1"/>
                </a:solidFill>
              </a:rPr>
              <a:t>Слоган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5896" y="404664"/>
            <a:ext cx="5040560" cy="400110"/>
          </a:xfrm>
          <a:prstGeom prst="rect">
            <a:avLst/>
          </a:prstGeom>
          <a:solidFill>
            <a:schemeClr val="accent2">
              <a:alpha val="52000"/>
            </a:schemeClr>
          </a:solidFill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menu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1052736"/>
            <a:ext cx="4968552" cy="4536504"/>
          </a:xfrm>
          <a:prstGeom prst="rect">
            <a:avLst/>
          </a:prstGeom>
          <a:solidFill>
            <a:srgbClr val="92D050">
              <a:alpha val="11000"/>
            </a:srgb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b="1" dirty="0" smtClean="0">
                <a:solidFill>
                  <a:schemeClr val="tx1"/>
                </a:solidFill>
              </a:rPr>
              <a:t>Статьи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508104" y="1052736"/>
            <a:ext cx="3384376" cy="648072"/>
          </a:xfrm>
          <a:prstGeom prst="rect">
            <a:avLst/>
          </a:prstGeom>
          <a:solidFill>
            <a:srgbClr val="7030A0">
              <a:alpha val="8000"/>
            </a:srgb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 smtClean="0">
                <a:solidFill>
                  <a:schemeClr val="tx1"/>
                </a:solidFill>
              </a:rPr>
              <a:t>Данные пользователя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508104" y="1853208"/>
            <a:ext cx="3384376" cy="2295872"/>
          </a:xfrm>
          <a:prstGeom prst="rect">
            <a:avLst/>
          </a:prstGeom>
          <a:solidFill>
            <a:srgbClr val="00B0F0">
              <a:alpha val="10000"/>
            </a:srgb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b="1" dirty="0" smtClean="0">
                <a:solidFill>
                  <a:schemeClr val="tx1"/>
                </a:solidFill>
              </a:rPr>
              <a:t>Популярные посты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95528" y="2204864"/>
            <a:ext cx="312494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Пост 1</a:t>
            </a:r>
            <a:endParaRPr lang="ru-RU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695528" y="2843644"/>
            <a:ext cx="312494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Пост 2</a:t>
            </a:r>
            <a:endParaRPr lang="ru-RU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695528" y="3482424"/>
            <a:ext cx="312494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Пост 3</a:t>
            </a:r>
            <a:endParaRPr lang="ru-R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95536" y="1376772"/>
            <a:ext cx="4752528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Статья 1</a:t>
            </a:r>
            <a:endParaRPr lang="ru-RU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18481" y="2307709"/>
            <a:ext cx="4752528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Статья 2</a:t>
            </a:r>
            <a:endParaRPr lang="ru-RU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41426" y="3238646"/>
            <a:ext cx="4752528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Статья 3</a:t>
            </a:r>
            <a:endParaRPr lang="ru-RU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71142" y="6093296"/>
            <a:ext cx="312494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Twitter</a:t>
            </a:r>
            <a:endParaRPr lang="ru-RU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075348" y="6084004"/>
            <a:ext cx="312494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Facebook</a:t>
            </a:r>
            <a:endParaRPr lang="ru-RU" b="1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5508104" y="4293096"/>
            <a:ext cx="3384376" cy="129614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b="1" dirty="0" smtClean="0">
                <a:solidFill>
                  <a:schemeClr val="tx1"/>
                </a:solidFill>
              </a:rPr>
              <a:t>Спонсоры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52120" y="4643844"/>
            <a:ext cx="312494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Спонсор 1</a:t>
            </a:r>
            <a:endParaRPr lang="ru-RU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652120" y="5085184"/>
            <a:ext cx="312494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Спонсор 2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06690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9" grpId="0" animBg="1"/>
      <p:bldP spid="20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/>
          <p:nvPr/>
        </p:nvSpPr>
        <p:spPr>
          <a:xfrm>
            <a:off x="1259632" y="3429000"/>
            <a:ext cx="7781151" cy="2880320"/>
          </a:xfrm>
          <a:prstGeom prst="rect">
            <a:avLst/>
          </a:prstGeom>
          <a:solidFill>
            <a:srgbClr val="FFFF00">
              <a:alpha val="1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1259632" y="1547500"/>
            <a:ext cx="7781151" cy="1881500"/>
          </a:xfrm>
          <a:prstGeom prst="rect">
            <a:avLst/>
          </a:prstGeom>
          <a:solidFill>
            <a:srgbClr val="92D050">
              <a:alpha val="1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107504" y="12687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b="1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" name="Группа 11"/>
          <p:cNvGrpSpPr/>
          <p:nvPr/>
        </p:nvGrpSpPr>
        <p:grpSpPr>
          <a:xfrm>
            <a:off x="35496" y="1268760"/>
            <a:ext cx="9001000" cy="5328592"/>
            <a:chOff x="35496" y="476672"/>
            <a:chExt cx="9001000" cy="5328592"/>
          </a:xfrm>
        </p:grpSpPr>
        <p:sp>
          <p:nvSpPr>
            <p:cNvPr id="2" name="TextBox 1"/>
            <p:cNvSpPr txBox="1"/>
            <p:nvPr/>
          </p:nvSpPr>
          <p:spPr>
            <a:xfrm>
              <a:off x="107504" y="476672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&lt;html&gt;</a:t>
              </a:r>
              <a:endParaRPr lang="ru-RU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5496" y="5435932"/>
              <a:ext cx="11833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&lt;/html&gt;</a:t>
              </a:r>
              <a:endParaRPr lang="ru-RU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9" name="Группа 8"/>
            <p:cNvGrpSpPr/>
            <p:nvPr/>
          </p:nvGrpSpPr>
          <p:grpSpPr>
            <a:xfrm>
              <a:off x="1187624" y="755412"/>
              <a:ext cx="7848872" cy="4771112"/>
              <a:chOff x="1187624" y="755412"/>
              <a:chExt cx="7848872" cy="4771112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1187624" y="755412"/>
                <a:ext cx="10118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&lt;head&gt;</a:t>
                </a:r>
                <a:endParaRPr lang="ru-RU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244580" y="2267580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ru-RU"/>
                </a:defPPr>
                <a:lvl1pPr>
                  <a:defRPr>
                    <a:solidFill>
                      <a:srgbClr val="0070C0"/>
                    </a:solidFill>
                  </a:defRPr>
                </a:lvl1pPr>
              </a:lstStyle>
              <a:p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&lt;/head&gt;</a:t>
                </a:r>
                <a:endParaRPr lang="ru-RU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244580" y="2627620"/>
                <a:ext cx="10118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&lt;body&gt;</a:t>
                </a:r>
                <a:endParaRPr lang="ru-RU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236565" y="5157192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ru-RU"/>
                </a:defPPr>
                <a:lvl1pPr>
                  <a:defRPr>
                    <a:solidFill>
                      <a:schemeClr val="accent2">
                        <a:lumMod val="50000"/>
                      </a:schemeClr>
                    </a:solidFill>
                  </a:defRPr>
                </a:lvl1pPr>
              </a:lstStyle>
              <a:p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&lt;/body&gt;</a:t>
                </a:r>
                <a:endParaRPr lang="ru-RU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942909" y="908720"/>
                <a:ext cx="48718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&lt;title&gt;</a:t>
                </a:r>
                <a:r>
                  <a:rPr lang="ru-RU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Название документа</a:t>
                </a:r>
                <a:r>
                  <a:rPr lang="en-US" b="1" dirty="0" smtClean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&lt;/title&gt;</a:t>
                </a:r>
                <a:endParaRPr lang="ru-RU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" name="Прямоугольник 9"/>
              <p:cNvSpPr/>
              <p:nvPr/>
            </p:nvSpPr>
            <p:spPr>
              <a:xfrm>
                <a:off x="2123728" y="1254429"/>
                <a:ext cx="6912768" cy="710788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ru-RU" b="1" i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Служебная информация (теги </a:t>
                </a:r>
                <a:r>
                  <a:rPr lang="en-US" b="1" i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&lt;meta&gt;</a:t>
                </a:r>
                <a:r>
                  <a:rPr lang="ru-RU" b="1" i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), описание стилей,</a:t>
                </a:r>
                <a:r>
                  <a:rPr lang="en-US" b="1" i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ru-RU" b="1" i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подключение стилевых файлов, файлов </a:t>
                </a:r>
                <a:r>
                  <a:rPr lang="en-US" b="1" i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JS</a:t>
                </a:r>
                <a:r>
                  <a:rPr lang="ru-RU" b="1" i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endParaRPr lang="ru-RU" b="1" i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" name="Прямоугольник 10"/>
              <p:cNvSpPr/>
              <p:nvPr/>
            </p:nvSpPr>
            <p:spPr>
              <a:xfrm>
                <a:off x="2123728" y="3078252"/>
                <a:ext cx="6912768" cy="1934924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ru-RU" b="1" i="1" dirty="0" smtClean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Содержимое </a:t>
                </a:r>
                <a:r>
                  <a:rPr lang="en-US" b="1" i="1" dirty="0" smtClean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HTML </a:t>
                </a:r>
                <a:r>
                  <a:rPr lang="ru-RU" b="1" i="1" dirty="0" smtClean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документа </a:t>
                </a:r>
              </a:p>
              <a:p>
                <a:r>
                  <a:rPr lang="ru-RU" b="1" i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 теги</a:t>
                </a:r>
              </a:p>
              <a:p>
                <a:r>
                  <a:rPr lang="ru-RU" b="1" i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 </a:t>
                </a:r>
                <a:r>
                  <a:rPr lang="en-US" b="1" i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JS </a:t>
                </a:r>
                <a:r>
                  <a:rPr lang="ru-RU" b="1" i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код</a:t>
                </a:r>
              </a:p>
              <a:p>
                <a:r>
                  <a:rPr lang="ru-RU" b="1" i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 текст</a:t>
                </a:r>
              </a:p>
              <a:p>
                <a:r>
                  <a:rPr lang="ru-RU" b="1" i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 изображения</a:t>
                </a:r>
              </a:p>
              <a:p>
                <a:r>
                  <a:rPr lang="ru-RU" b="1" i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 медиа файлы </a:t>
                </a:r>
              </a:p>
              <a:p>
                <a:r>
                  <a:rPr lang="ru-RU" b="1" i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и т.д.</a:t>
                </a:r>
                <a:endParaRPr lang="ru-RU" b="1" i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sp>
        <p:nvSpPr>
          <p:cNvPr id="13" name="TextBox 12"/>
          <p:cNvSpPr txBox="1"/>
          <p:nvPr/>
        </p:nvSpPr>
        <p:spPr>
          <a:xfrm>
            <a:off x="107504" y="116632"/>
            <a:ext cx="8928992" cy="923330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Любой документ должен иметь  3 обязательных элемента </a:t>
            </a:r>
            <a:endParaRPr lang="en-US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buAutoNum type="arabicPeriod"/>
            </a:pPr>
            <a:r>
              <a:rPr lang="ru-RU" dirty="0" smtClean="0">
                <a:latin typeface="Courier New" pitchFamily="49" charset="0"/>
                <a:cs typeface="Courier New" pitchFamily="49" charset="0"/>
              </a:rPr>
              <a:t>Один корневой элемент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&lt;html&gt; … &lt;/html&gt;</a:t>
            </a:r>
          </a:p>
          <a:p>
            <a:pPr marL="342900" indent="-342900">
              <a:buAutoNum type="arabicPeriod"/>
            </a:pPr>
            <a:r>
              <a:rPr lang="ru-RU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Два  раздела 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ru-RU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&lt;head&gt;…&lt;/head&gt;    </a:t>
            </a:r>
            <a:r>
              <a:rPr lang="ru-RU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и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&lt;body&gt;…&lt;/body&gt;</a:t>
            </a:r>
            <a:endParaRPr lang="ru-RU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79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404664"/>
            <a:ext cx="8352928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Спасибо за внимание</a:t>
            </a:r>
            <a:endParaRPr lang="ru-RU" sz="4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41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2"/>
          <p:cNvSpPr txBox="1">
            <a:spLocks/>
          </p:cNvSpPr>
          <p:nvPr/>
        </p:nvSpPr>
        <p:spPr>
          <a:xfrm>
            <a:off x="2843808" y="116632"/>
            <a:ext cx="3754760" cy="4180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spcBef>
                <a:spcPct val="0"/>
              </a:spcBef>
              <a:buNone/>
              <a:defRPr kumimoji="0" sz="20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ru-RU" dirty="0"/>
              <a:t>Пример </a:t>
            </a:r>
            <a:r>
              <a:rPr lang="en-US" dirty="0"/>
              <a:t>HTML </a:t>
            </a:r>
            <a:r>
              <a:rPr lang="ru-RU" dirty="0"/>
              <a:t>документа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908720"/>
            <a:ext cx="8712968" cy="4824536"/>
          </a:xfrm>
          <a:prstGeom prst="rect">
            <a:avLst/>
          </a:prstGeom>
          <a:solidFill>
            <a:srgbClr val="FFFF00">
              <a:alpha val="17000"/>
            </a:srgb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>
              <a:defRPr sz="2400" b="1">
                <a:latin typeface="Courier New" pitchFamily="49" charset="0"/>
                <a:cs typeface="Courier New" pitchFamily="49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&lt;html&gt;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&lt;head&gt;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rgbClr val="7030A0"/>
                </a:solidFill>
              </a:rPr>
              <a:t>&lt;title&gt;</a:t>
            </a:r>
            <a:r>
              <a:rPr lang="ru-RU" dirty="0">
                <a:solidFill>
                  <a:srgbClr val="7030A0"/>
                </a:solidFill>
              </a:rPr>
              <a:t>Название страницы</a:t>
            </a:r>
            <a:r>
              <a:rPr lang="en-US" dirty="0">
                <a:solidFill>
                  <a:srgbClr val="7030A0"/>
                </a:solidFill>
              </a:rPr>
              <a:t>&lt;/title&gt;</a:t>
            </a:r>
            <a:endParaRPr lang="ru-RU" dirty="0">
              <a:solidFill>
                <a:srgbClr val="7030A0"/>
              </a:solidFill>
            </a:endParaRPr>
          </a:p>
          <a:p>
            <a:r>
              <a:rPr lang="ru-RU" dirty="0"/>
              <a:t>		</a:t>
            </a:r>
            <a:r>
              <a:rPr lang="en-US" dirty="0">
                <a:solidFill>
                  <a:srgbClr val="7030A0"/>
                </a:solidFill>
              </a:rPr>
              <a:t>&lt;meta </a:t>
            </a:r>
            <a:r>
              <a:rPr lang="en-US" dirty="0" smtClean="0">
                <a:solidFill>
                  <a:srgbClr val="7030A0"/>
                </a:solidFill>
              </a:rPr>
              <a:t>charset=</a:t>
            </a:r>
            <a:r>
              <a:rPr lang="en-US" dirty="0" smtClean="0">
                <a:solidFill>
                  <a:srgbClr val="7030A0"/>
                </a:solidFill>
                <a:latin typeface="Courier New"/>
                <a:cs typeface="Courier New"/>
              </a:rPr>
              <a:t>"</a:t>
            </a:r>
            <a:r>
              <a:rPr lang="en-US" dirty="0" smtClean="0">
                <a:solidFill>
                  <a:srgbClr val="7030A0"/>
                </a:solidFill>
              </a:rPr>
              <a:t>utf-8</a:t>
            </a:r>
            <a:r>
              <a:rPr lang="en-US" dirty="0">
                <a:solidFill>
                  <a:srgbClr val="7030A0"/>
                </a:solidFill>
                <a:latin typeface="Courier New"/>
                <a:cs typeface="Courier New"/>
              </a:rPr>
              <a:t>"</a:t>
            </a:r>
            <a:r>
              <a:rPr lang="en-US" dirty="0" smtClean="0">
                <a:solidFill>
                  <a:srgbClr val="7030A0"/>
                </a:solidFill>
              </a:rPr>
              <a:t>&gt;</a:t>
            </a:r>
            <a:endParaRPr lang="en-US" dirty="0">
              <a:solidFill>
                <a:srgbClr val="7030A0"/>
              </a:solidFill>
            </a:endParaRP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&lt;/head&gt;</a:t>
            </a:r>
            <a:endParaRPr lang="ru-RU" dirty="0">
              <a:solidFill>
                <a:srgbClr val="00B050"/>
              </a:solidFill>
            </a:endParaRPr>
          </a:p>
          <a:p>
            <a:r>
              <a:rPr lang="ru-RU" dirty="0"/>
              <a:t>	</a:t>
            </a:r>
            <a:r>
              <a:rPr lang="en-US" dirty="0">
                <a:solidFill>
                  <a:srgbClr val="00B050"/>
                </a:solidFill>
              </a:rPr>
              <a:t>&lt;body</a:t>
            </a:r>
            <a:r>
              <a:rPr lang="en-US" dirty="0" smtClean="0">
                <a:solidFill>
                  <a:srgbClr val="00B050"/>
                </a:solidFill>
              </a:rPr>
              <a:t>&gt;</a:t>
            </a:r>
          </a:p>
          <a:p>
            <a:r>
              <a:rPr lang="en-US" dirty="0">
                <a:solidFill>
                  <a:srgbClr val="00B050"/>
                </a:solidFill>
              </a:rPr>
              <a:t>	</a:t>
            </a:r>
          </a:p>
          <a:p>
            <a:r>
              <a:rPr lang="en-US" dirty="0"/>
              <a:t>		</a:t>
            </a:r>
            <a:r>
              <a:rPr lang="en-US" sz="3200" dirty="0"/>
              <a:t>Hello </a:t>
            </a:r>
            <a:r>
              <a:rPr lang="ru-RU" sz="3200" dirty="0"/>
              <a:t>мир </a:t>
            </a:r>
            <a:r>
              <a:rPr lang="ru-RU" sz="3200" dirty="0" smtClean="0"/>
              <a:t>!</a:t>
            </a:r>
            <a:endParaRPr lang="en-US" sz="3200" dirty="0" smtClean="0"/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&lt;/body&gt;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&lt;/html&gt;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93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548680"/>
            <a:ext cx="8856984" cy="720080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Браузеры игнорируют несколько идущих подряд </a:t>
            </a:r>
            <a:r>
              <a:rPr lang="ru-RU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пробелов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между словами и символами в тексте,  и 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сжимают их до </a:t>
            </a:r>
            <a:r>
              <a:rPr lang="ru-RU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одного.</a:t>
            </a:r>
            <a:endParaRPr lang="ru-RU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07504" y="1556792"/>
            <a:ext cx="8856984" cy="360040"/>
          </a:xfrm>
          <a:prstGeom prst="rect">
            <a:avLst/>
          </a:prstGeom>
          <a:solidFill>
            <a:srgbClr val="92D050">
              <a:alpha val="10000"/>
            </a:srgb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Перенос слов и символов браузеры осуществляют по пробелам</a:t>
            </a:r>
            <a:endParaRPr lang="ru-RU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7744" y="35332"/>
            <a:ext cx="4536504" cy="36933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Обработка браузерами пробелов</a:t>
            </a:r>
            <a:endParaRPr lang="ru-RU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13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1357</TotalTime>
  <Words>4773</Words>
  <Application>Microsoft Office PowerPoint</Application>
  <PresentationFormat>Экран (4:3)</PresentationFormat>
  <Paragraphs>905</Paragraphs>
  <Slides>70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70</vt:i4>
      </vt:variant>
    </vt:vector>
  </HeadingPairs>
  <TitlesOfParts>
    <vt:vector size="79" baseType="lpstr">
      <vt:lpstr>Arial Narrow</vt:lpstr>
      <vt:lpstr>Calibri</vt:lpstr>
      <vt:lpstr>Courier New</vt:lpstr>
      <vt:lpstr>Lucida Sans Unicode</vt:lpstr>
      <vt:lpstr>Verdana</vt:lpstr>
      <vt:lpstr>Wingdings</vt:lpstr>
      <vt:lpstr>Wingdings 2</vt:lpstr>
      <vt:lpstr>Wingdings 3</vt:lpstr>
      <vt:lpstr>Открытая</vt:lpstr>
      <vt:lpstr>Введение в HTML  https://academy.beetroot.se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Классификация элементов</vt:lpstr>
      <vt:lpstr>Вложенные  друг в друга элементы</vt:lpstr>
      <vt:lpstr>Порядок вложения элементов</vt:lpstr>
      <vt:lpstr>Комментарии</vt:lpstr>
      <vt:lpstr>Основные правила синтаксиса HTML</vt:lpstr>
      <vt:lpstr>Общая структура  HTML документа</vt:lpstr>
      <vt:lpstr>Презентация PowerPoint</vt:lpstr>
      <vt:lpstr>Заголовки</vt:lpstr>
      <vt:lpstr>Элемент  p  (параграф)</vt:lpstr>
      <vt:lpstr>Перенос строк текста в браузере</vt:lpstr>
      <vt:lpstr>Элемент  br – перенос строки</vt:lpstr>
      <vt:lpstr>Элемент  &lt;hr&gt; – горизонтальная линия</vt:lpstr>
      <vt:lpstr>Элементы DIV и SPAN</vt:lpstr>
      <vt:lpstr>Атрибуты тегов</vt:lpstr>
      <vt:lpstr>Примеры использования атрибутов</vt:lpstr>
      <vt:lpstr>Непосредственное форматирование текста </vt:lpstr>
      <vt:lpstr>Логическое форматирование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*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roman</dc:creator>
  <cp:lastModifiedBy>roman</cp:lastModifiedBy>
  <cp:revision>413</cp:revision>
  <dcterms:created xsi:type="dcterms:W3CDTF">2010-11-04T13:16:08Z</dcterms:created>
  <dcterms:modified xsi:type="dcterms:W3CDTF">2017-09-11T14:41:28Z</dcterms:modified>
</cp:coreProperties>
</file>