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91" r:id="rId5"/>
    <p:sldId id="294" r:id="rId6"/>
    <p:sldId id="282" r:id="rId7"/>
    <p:sldId id="295" r:id="rId8"/>
    <p:sldId id="292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smarter.co.uk/explanations/biology/cells/cell-membrane-structure/" TargetMode="External"/><Relationship Id="rId2" Type="http://schemas.openxmlformats.org/officeDocument/2006/relationships/hyperlink" Target="https://www.nature.com/scitable/topicpage/cell-membranes-14052567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khanacademy.org/science/ap-biology/cell-structure-and-function/plasma-membranes/a/structure-of-the-plasma-membrane" TargetMode="External"/><Relationship Id="rId4" Type="http://schemas.openxmlformats.org/officeDocument/2006/relationships/hyperlink" Target="https://www.thoughtco.com/cell-membrane-37336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443318"/>
            <a:ext cx="5848484" cy="1488320"/>
          </a:xfrm>
        </p:spPr>
        <p:txBody>
          <a:bodyPr/>
          <a:lstStyle/>
          <a:p>
            <a:r>
              <a:rPr lang="en-US" sz="2800" dirty="0" err="1"/>
              <a:t>Struktura</a:t>
            </a:r>
            <a:r>
              <a:rPr lang="en-US" sz="2800" dirty="0"/>
              <a:t> </a:t>
            </a:r>
            <a:r>
              <a:rPr lang="en-US" sz="2800" dirty="0" err="1"/>
              <a:t>dhe</a:t>
            </a:r>
            <a:r>
              <a:rPr lang="en-US" sz="2800" dirty="0"/>
              <a:t> </a:t>
            </a:r>
            <a:r>
              <a:rPr lang="en-US" sz="2800" dirty="0" err="1"/>
              <a:t>funksioni</a:t>
            </a:r>
            <a:r>
              <a:rPr lang="en-US" sz="2800" dirty="0"/>
              <a:t> I </a:t>
            </a:r>
            <a:r>
              <a:rPr lang="en-US" sz="2800" dirty="0" err="1"/>
              <a:t>membranës</a:t>
            </a:r>
            <a:r>
              <a:rPr lang="en-US" sz="2800" dirty="0"/>
              <a:t> </a:t>
            </a:r>
            <a:r>
              <a:rPr lang="en-US" sz="2800" dirty="0" err="1"/>
              <a:t>qelizore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Punoi</a:t>
            </a:r>
            <a:r>
              <a:rPr lang="en-US" dirty="0"/>
              <a:t>: Tea </a:t>
            </a:r>
            <a:r>
              <a:rPr lang="en-US" dirty="0" err="1"/>
              <a:t>Beshiri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1026" name="Picture 2" descr="FMD – Fakultetii Mjekësisë Dentare">
            <a:extLst>
              <a:ext uri="{FF2B5EF4-FFF2-40B4-BE49-F238E27FC236}">
                <a16:creationId xmlns:a16="http://schemas.microsoft.com/office/drawing/2014/main" id="{A5D680F3-B4B0-4F7F-CE66-BA65E1EE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38" y="143349"/>
            <a:ext cx="1176523" cy="114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Objektivat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Përshkrimi</a:t>
            </a:r>
            <a:r>
              <a:rPr lang="en-US" sz="2000" dirty="0"/>
              <a:t> i </a:t>
            </a:r>
            <a:r>
              <a:rPr lang="en-US" sz="2000" dirty="0" err="1"/>
              <a:t>ndërtimit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membranës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komponentëve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saj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Përshkrimi</a:t>
            </a:r>
            <a:r>
              <a:rPr lang="en-US" sz="2000" dirty="0"/>
              <a:t> i </a:t>
            </a:r>
            <a:r>
              <a:rPr lang="en-US" sz="2000" dirty="0" err="1"/>
              <a:t>funksioneve</a:t>
            </a:r>
            <a:r>
              <a:rPr lang="en-US" sz="2000" dirty="0"/>
              <a:t> </a:t>
            </a:r>
            <a:r>
              <a:rPr lang="en-US" sz="2000" dirty="0" err="1"/>
              <a:t>tranportuese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sinjalizuese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membranës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16997"/>
            <a:ext cx="6766560" cy="768096"/>
          </a:xfrm>
        </p:spPr>
        <p:txBody>
          <a:bodyPr/>
          <a:lstStyle/>
          <a:p>
            <a:r>
              <a:rPr lang="en-US" dirty="0" err="1"/>
              <a:t>Struktura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85093"/>
            <a:ext cx="6945496" cy="2631201"/>
          </a:xfrm>
        </p:spPr>
        <p:txBody>
          <a:bodyPr/>
          <a:lstStyle/>
          <a:p>
            <a:r>
              <a:rPr lang="en-US" sz="1800" dirty="0" err="1"/>
              <a:t>Struktura</a:t>
            </a:r>
            <a:r>
              <a:rPr lang="en-US" sz="1800" dirty="0"/>
              <a:t> e </a:t>
            </a:r>
            <a:r>
              <a:rPr lang="en-US" sz="1800" dirty="0" err="1"/>
              <a:t>membranës</a:t>
            </a:r>
            <a:r>
              <a:rPr lang="en-US" sz="1800" dirty="0"/>
              <a:t> </a:t>
            </a:r>
            <a:r>
              <a:rPr lang="en-US" sz="1800" dirty="0" err="1"/>
              <a:t>qelizore</a:t>
            </a:r>
            <a:r>
              <a:rPr lang="en-US" sz="1800" dirty="0"/>
              <a:t> </a:t>
            </a:r>
            <a:r>
              <a:rPr lang="en-US" sz="1800" dirty="0" err="1"/>
              <a:t>përshkruhet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së</a:t>
            </a:r>
            <a:r>
              <a:rPr lang="en-US" sz="1800" dirty="0"/>
              <a:t> </a:t>
            </a:r>
            <a:r>
              <a:rPr lang="en-US" sz="1800" dirty="0" err="1"/>
              <a:t>shpeshti</a:t>
            </a:r>
            <a:r>
              <a:rPr lang="en-US" sz="1800" dirty="0"/>
              <a:t> duke </a:t>
            </a:r>
            <a:r>
              <a:rPr lang="en-US" sz="1800" dirty="0" err="1"/>
              <a:t>përdorur</a:t>
            </a:r>
            <a:r>
              <a:rPr lang="en-US" sz="1800" dirty="0"/>
              <a:t> </a:t>
            </a:r>
            <a:r>
              <a:rPr lang="en-US" sz="1800" dirty="0" err="1"/>
              <a:t>konceptin</a:t>
            </a:r>
            <a:r>
              <a:rPr lang="en-US" sz="1800" dirty="0"/>
              <a:t> '</a:t>
            </a:r>
            <a:r>
              <a:rPr lang="en-US" sz="1800" dirty="0" err="1"/>
              <a:t>modeli</a:t>
            </a:r>
            <a:r>
              <a:rPr lang="en-US" sz="1800" dirty="0"/>
              <a:t> e </a:t>
            </a:r>
            <a:r>
              <a:rPr lang="en-US" sz="1800" dirty="0" err="1"/>
              <a:t>mozaikut</a:t>
            </a:r>
            <a:r>
              <a:rPr lang="en-US" sz="1800" dirty="0"/>
              <a:t> fluid'. Ky model </a:t>
            </a:r>
            <a:r>
              <a:rPr lang="en-US" sz="1800" dirty="0" err="1"/>
              <a:t>përshkruan</a:t>
            </a:r>
            <a:r>
              <a:rPr lang="en-US" sz="1800" dirty="0"/>
              <a:t> </a:t>
            </a:r>
            <a:r>
              <a:rPr lang="en-US" sz="1800" dirty="0" err="1"/>
              <a:t>membranën</a:t>
            </a:r>
            <a:r>
              <a:rPr lang="en-US" sz="1800" dirty="0"/>
              <a:t> </a:t>
            </a:r>
            <a:r>
              <a:rPr lang="en-US" sz="1800" dirty="0" err="1"/>
              <a:t>qelizore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shtresë</a:t>
            </a:r>
            <a:r>
              <a:rPr lang="en-US" sz="1800" dirty="0"/>
              <a:t> e </a:t>
            </a:r>
            <a:r>
              <a:rPr lang="en-US" sz="1800" dirty="0" err="1"/>
              <a:t>dyfishtë</a:t>
            </a:r>
            <a:r>
              <a:rPr lang="en-US" sz="1800" dirty="0"/>
              <a:t> </a:t>
            </a:r>
            <a:r>
              <a:rPr lang="en-US" sz="1800" dirty="0" err="1"/>
              <a:t>fosfolipide</a:t>
            </a:r>
            <a:r>
              <a:rPr lang="en-US" sz="1800" dirty="0"/>
              <a:t> </a:t>
            </a:r>
            <a:r>
              <a:rPr lang="en-US" sz="1800" dirty="0" err="1"/>
              <a:t>që</a:t>
            </a:r>
            <a:r>
              <a:rPr lang="en-US" sz="1800" dirty="0"/>
              <a:t> </a:t>
            </a:r>
            <a:r>
              <a:rPr lang="en-US" sz="1800" dirty="0" err="1"/>
              <a:t>përmban</a:t>
            </a:r>
            <a:r>
              <a:rPr lang="en-US" sz="1800" dirty="0"/>
              <a:t> </a:t>
            </a:r>
            <a:r>
              <a:rPr lang="en-US" sz="1800" dirty="0" err="1"/>
              <a:t>proteina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kolesterol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cilat</a:t>
            </a:r>
            <a:r>
              <a:rPr lang="en-US" sz="1800" dirty="0"/>
              <a:t> </a:t>
            </a:r>
            <a:r>
              <a:rPr lang="en-US" sz="1800" dirty="0" err="1"/>
              <a:t>shpërndahen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gjithë</a:t>
            </a:r>
            <a:r>
              <a:rPr lang="en-US" sz="1800" dirty="0"/>
              <a:t> </a:t>
            </a:r>
            <a:r>
              <a:rPr lang="en-US" sz="1800" dirty="0" err="1"/>
              <a:t>shtresën</a:t>
            </a:r>
            <a:r>
              <a:rPr lang="en-US" sz="1800" dirty="0"/>
              <a:t> e </a:t>
            </a:r>
            <a:r>
              <a:rPr lang="en-US" sz="1800" dirty="0" err="1"/>
              <a:t>dyfishtë</a:t>
            </a:r>
            <a:r>
              <a:rPr lang="en-US" sz="1800" dirty="0"/>
              <a:t>. </a:t>
            </a:r>
            <a:r>
              <a:rPr lang="en-US" sz="1800" dirty="0" err="1"/>
              <a:t>Gjendja</a:t>
            </a:r>
            <a:r>
              <a:rPr lang="en-US" sz="1800" dirty="0"/>
              <a:t> </a:t>
            </a:r>
            <a:r>
              <a:rPr lang="en-US" sz="1800" dirty="0" err="1"/>
              <a:t>fluide</a:t>
            </a:r>
            <a:r>
              <a:rPr lang="en-US" sz="1800" dirty="0"/>
              <a:t> </a:t>
            </a:r>
            <a:r>
              <a:rPr lang="en-US" sz="1800" dirty="0" err="1"/>
              <a:t>përkon</a:t>
            </a:r>
            <a:r>
              <a:rPr lang="en-US" sz="1800" dirty="0"/>
              <a:t> me </a:t>
            </a:r>
            <a:r>
              <a:rPr lang="en-US" sz="1800" dirty="0" err="1"/>
              <a:t>lëvizshmërinë</a:t>
            </a:r>
            <a:r>
              <a:rPr lang="en-US" sz="1800" dirty="0"/>
              <a:t> e </a:t>
            </a:r>
            <a:r>
              <a:rPr lang="en-US" sz="1800" dirty="0" err="1"/>
              <a:t>shtresës</a:t>
            </a:r>
            <a:r>
              <a:rPr lang="en-US" sz="1800" dirty="0"/>
              <a:t> </a:t>
            </a:r>
            <a:r>
              <a:rPr lang="en-US" sz="1800" dirty="0" err="1"/>
              <a:t>fosfolipide</a:t>
            </a:r>
            <a:r>
              <a:rPr lang="en-US" sz="1800" dirty="0"/>
              <a:t>, </a:t>
            </a:r>
            <a:r>
              <a:rPr lang="en-US" sz="1800" dirty="0" err="1"/>
              <a:t>ndërsa</a:t>
            </a:r>
            <a:r>
              <a:rPr lang="en-US" sz="1800" dirty="0"/>
              <a:t> </a:t>
            </a:r>
            <a:r>
              <a:rPr lang="en-US" sz="1800" dirty="0" err="1"/>
              <a:t>termi</a:t>
            </a:r>
            <a:r>
              <a:rPr lang="en-US" sz="1800" dirty="0"/>
              <a:t> </a:t>
            </a:r>
            <a:r>
              <a:rPr lang="en-US" sz="1800" dirty="0" err="1"/>
              <a:t>mozaik</a:t>
            </a:r>
            <a:r>
              <a:rPr lang="en-US" sz="1800" dirty="0"/>
              <a:t> </a:t>
            </a:r>
            <a:r>
              <a:rPr lang="en-US" sz="1800" dirty="0" err="1"/>
              <a:t>lidhet</a:t>
            </a:r>
            <a:r>
              <a:rPr lang="en-US" sz="1800" dirty="0"/>
              <a:t> me </a:t>
            </a:r>
            <a:r>
              <a:rPr lang="en-US" sz="1800" dirty="0" err="1"/>
              <a:t>ndërfutjen</a:t>
            </a:r>
            <a:r>
              <a:rPr lang="en-US" sz="1800" dirty="0"/>
              <a:t> e </a:t>
            </a:r>
            <a:r>
              <a:rPr lang="en-US" sz="1800" dirty="0" err="1"/>
              <a:t>proteinave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ndryshme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këtë</a:t>
            </a:r>
            <a:r>
              <a:rPr lang="en-US" sz="1800" dirty="0"/>
              <a:t> </a:t>
            </a:r>
            <a:r>
              <a:rPr lang="en-US" sz="1800" dirty="0" err="1"/>
              <a:t>shtresë</a:t>
            </a:r>
            <a:r>
              <a:rPr lang="en-US" sz="1800" dirty="0"/>
              <a:t>.</a:t>
            </a:r>
          </a:p>
        </p:txBody>
      </p:sp>
      <p:pic>
        <p:nvPicPr>
          <p:cNvPr id="2050" name="Picture 2" descr="Image of the plasma membrane, showing the phospholipid bilayer with peripheral and integral membrane proteins, glycoproteins (proteins with a carbohydrate attached), glycolipids (lipids with a carbohydrate attached), and cholesterol molecules.">
            <a:extLst>
              <a:ext uri="{FF2B5EF4-FFF2-40B4-BE49-F238E27FC236}">
                <a16:creationId xmlns:a16="http://schemas.microsoft.com/office/drawing/2014/main" id="{05234691-4658-B951-A34C-B64CCD14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82" y="3618943"/>
            <a:ext cx="5787532" cy="281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" y="697993"/>
            <a:ext cx="10671048" cy="768096"/>
          </a:xfrm>
        </p:spPr>
        <p:txBody>
          <a:bodyPr/>
          <a:lstStyle/>
          <a:p>
            <a:r>
              <a:rPr lang="en-US" dirty="0" err="1"/>
              <a:t>Komponentët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600" y="2056234"/>
            <a:ext cx="3328416" cy="4190283"/>
          </a:xfrm>
        </p:spPr>
        <p:txBody>
          <a:bodyPr/>
          <a:lstStyle/>
          <a:p>
            <a:r>
              <a:rPr lang="en-US" dirty="0" err="1"/>
              <a:t>Fosfolipidet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145" y="3104478"/>
            <a:ext cx="3173326" cy="30524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Fosfolipidet</a:t>
            </a:r>
            <a:r>
              <a:rPr lang="en-US" dirty="0"/>
              <a:t> </a:t>
            </a:r>
            <a:r>
              <a:rPr lang="en-US" dirty="0" err="1"/>
              <a:t>përmbajnë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zona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dallueshme</a:t>
            </a:r>
            <a:r>
              <a:rPr lang="en-US" dirty="0"/>
              <a:t> -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kokë</a:t>
            </a:r>
            <a:r>
              <a:rPr lang="en-US" dirty="0"/>
              <a:t> </a:t>
            </a:r>
            <a:r>
              <a:rPr lang="en-US" dirty="0" err="1"/>
              <a:t>hidrofile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bisht</a:t>
            </a:r>
            <a:r>
              <a:rPr lang="en-US" dirty="0"/>
              <a:t> </a:t>
            </a:r>
            <a:r>
              <a:rPr lang="en-US" dirty="0" err="1"/>
              <a:t>hidrofobik</a:t>
            </a:r>
            <a:r>
              <a:rPr lang="en-US" dirty="0"/>
              <a:t>. Koka </a:t>
            </a:r>
            <a:r>
              <a:rPr lang="en-US" dirty="0" err="1"/>
              <a:t>hidrofile</a:t>
            </a:r>
            <a:r>
              <a:rPr lang="en-US" dirty="0"/>
              <a:t> </a:t>
            </a:r>
            <a:r>
              <a:rPr lang="en-US" dirty="0" err="1"/>
              <a:t>polare</a:t>
            </a:r>
            <a:r>
              <a:rPr lang="en-US" dirty="0"/>
              <a:t> </a:t>
            </a:r>
            <a:r>
              <a:rPr lang="en-US" dirty="0" err="1"/>
              <a:t>ndërvepron</a:t>
            </a:r>
            <a:r>
              <a:rPr lang="en-US" dirty="0"/>
              <a:t> me </a:t>
            </a:r>
            <a:r>
              <a:rPr lang="en-US" dirty="0" err="1"/>
              <a:t>ujin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mjedisi</a:t>
            </a:r>
            <a:r>
              <a:rPr lang="en-US" dirty="0"/>
              <a:t> </a:t>
            </a:r>
            <a:r>
              <a:rPr lang="en-US" dirty="0" err="1"/>
              <a:t>jashtëqelizor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citoplazma</a:t>
            </a:r>
            <a:r>
              <a:rPr lang="en-US" dirty="0"/>
              <a:t> </a:t>
            </a:r>
            <a:r>
              <a:rPr lang="en-US" dirty="0" err="1"/>
              <a:t>ndërqelizore</a:t>
            </a:r>
            <a:r>
              <a:rPr lang="en-US" dirty="0"/>
              <a:t>. </a:t>
            </a:r>
            <a:r>
              <a:rPr lang="en-US" dirty="0" err="1"/>
              <a:t>Ndërkohë</a:t>
            </a:r>
            <a:r>
              <a:rPr lang="en-US" dirty="0"/>
              <a:t>, </a:t>
            </a:r>
            <a:r>
              <a:rPr lang="en-US" dirty="0" err="1"/>
              <a:t>bishti</a:t>
            </a:r>
            <a:r>
              <a:rPr lang="en-US" dirty="0"/>
              <a:t> </a:t>
            </a:r>
            <a:r>
              <a:rPr lang="en-US" dirty="0" err="1"/>
              <a:t>hidrofobik</a:t>
            </a:r>
            <a:r>
              <a:rPr lang="en-US" dirty="0"/>
              <a:t> </a:t>
            </a:r>
            <a:r>
              <a:rPr lang="en-US" dirty="0" err="1"/>
              <a:t>jopolar</a:t>
            </a:r>
            <a:r>
              <a:rPr lang="en-US" dirty="0"/>
              <a:t> </a:t>
            </a:r>
            <a:r>
              <a:rPr lang="en-US" dirty="0" err="1"/>
              <a:t>zmbrapsen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uji.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shkak</a:t>
            </a:r>
            <a:r>
              <a:rPr lang="en-US" dirty="0"/>
              <a:t> se </a:t>
            </a:r>
            <a:r>
              <a:rPr lang="en-US" dirty="0" err="1"/>
              <a:t>bishti</a:t>
            </a:r>
            <a:r>
              <a:rPr lang="en-US" dirty="0"/>
              <a:t> </a:t>
            </a:r>
            <a:r>
              <a:rPr lang="en-US" dirty="0" err="1"/>
              <a:t>përbëhet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zinxhirë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acideve</a:t>
            </a:r>
            <a:r>
              <a:rPr lang="en-US" dirty="0"/>
              <a:t> </a:t>
            </a:r>
            <a:r>
              <a:rPr lang="en-US" dirty="0" err="1"/>
              <a:t>yndyrore</a:t>
            </a:r>
            <a:r>
              <a:rPr lang="en-US" dirty="0"/>
              <a:t>. Si </a:t>
            </a:r>
            <a:r>
              <a:rPr lang="en-US" dirty="0" err="1"/>
              <a:t>rezultat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shtresë</a:t>
            </a:r>
            <a:r>
              <a:rPr lang="en-US" dirty="0"/>
              <a:t> e </a:t>
            </a:r>
            <a:r>
              <a:rPr lang="en-US" dirty="0" err="1"/>
              <a:t>dyfishtë</a:t>
            </a:r>
            <a:r>
              <a:rPr lang="en-US" dirty="0"/>
              <a:t> </a:t>
            </a:r>
            <a:r>
              <a:rPr lang="en-US" dirty="0" err="1"/>
              <a:t>formohet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shtresa</a:t>
            </a:r>
            <a:r>
              <a:rPr lang="en-US" dirty="0"/>
              <a:t> </a:t>
            </a:r>
            <a:r>
              <a:rPr lang="en-US" dirty="0" err="1"/>
              <a:t>fosfolipidesh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002536"/>
            <a:ext cx="3328416" cy="4297680"/>
          </a:xfrm>
        </p:spPr>
        <p:txBody>
          <a:bodyPr/>
          <a:lstStyle/>
          <a:p>
            <a:r>
              <a:rPr lang="en-US" dirty="0" err="1"/>
              <a:t>Proteinat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6141" y="3104478"/>
            <a:ext cx="2957367" cy="30524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Proteinat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përbërësi</a:t>
            </a:r>
            <a:r>
              <a:rPr lang="en-US" dirty="0"/>
              <a:t> i </a:t>
            </a:r>
            <a:r>
              <a:rPr lang="en-US" dirty="0" err="1"/>
              <a:t>dytë</a:t>
            </a:r>
            <a:r>
              <a:rPr lang="en-US" dirty="0"/>
              <a:t> </a:t>
            </a:r>
            <a:r>
              <a:rPr lang="en-US" dirty="0" err="1"/>
              <a:t>kryesor</a:t>
            </a:r>
            <a:r>
              <a:rPr lang="en-US" dirty="0"/>
              <a:t> i </a:t>
            </a:r>
            <a:r>
              <a:rPr lang="en-US" dirty="0" err="1"/>
              <a:t>membranave</a:t>
            </a:r>
            <a:r>
              <a:rPr lang="en-US" dirty="0"/>
              <a:t> </a:t>
            </a:r>
            <a:r>
              <a:rPr lang="en-US" dirty="0" err="1"/>
              <a:t>plazmatike</a:t>
            </a:r>
            <a:r>
              <a:rPr lang="en-US" dirty="0"/>
              <a:t>.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proteinave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membranës</a:t>
            </a:r>
            <a:r>
              <a:rPr lang="en-US" dirty="0"/>
              <a:t>: </a:t>
            </a:r>
            <a:r>
              <a:rPr lang="en-US" dirty="0" err="1"/>
              <a:t>integrale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periferike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Proteinat</a:t>
            </a:r>
            <a:r>
              <a:rPr lang="en-US" dirty="0"/>
              <a:t> </a:t>
            </a:r>
            <a:r>
              <a:rPr lang="en-US" dirty="0" err="1"/>
              <a:t>integrale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membranës</a:t>
            </a:r>
            <a:r>
              <a:rPr lang="en-US" dirty="0"/>
              <a:t> </a:t>
            </a:r>
            <a:r>
              <a:rPr lang="en-US" dirty="0" err="1"/>
              <a:t>formojnë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lejon</a:t>
            </a:r>
            <a:r>
              <a:rPr lang="en-US" dirty="0"/>
              <a:t> </a:t>
            </a:r>
            <a:r>
              <a:rPr lang="en-US" dirty="0" err="1"/>
              <a:t>kalimin</a:t>
            </a:r>
            <a:r>
              <a:rPr lang="en-US" dirty="0"/>
              <a:t> e </a:t>
            </a:r>
            <a:r>
              <a:rPr lang="en-US" dirty="0" err="1"/>
              <a:t>joneve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molekulave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vogla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Proteinat</a:t>
            </a:r>
            <a:r>
              <a:rPr lang="en-US" dirty="0"/>
              <a:t> e </a:t>
            </a:r>
            <a:r>
              <a:rPr lang="en-US" dirty="0" err="1"/>
              <a:t>membranës</a:t>
            </a:r>
            <a:r>
              <a:rPr lang="en-US" dirty="0"/>
              <a:t> </a:t>
            </a:r>
            <a:r>
              <a:rPr lang="en-US" dirty="0" err="1"/>
              <a:t>periferike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funksion</a:t>
            </a:r>
            <a:r>
              <a:rPr lang="en-US" dirty="0"/>
              <a:t> </a:t>
            </a:r>
            <a:r>
              <a:rPr lang="en-US" dirty="0" err="1"/>
              <a:t>mbështetës</a:t>
            </a:r>
            <a:r>
              <a:rPr lang="en-US" dirty="0"/>
              <a:t>, </a:t>
            </a:r>
            <a:r>
              <a:rPr lang="en-US" dirty="0" err="1"/>
              <a:t>sinjalizues</a:t>
            </a:r>
            <a:r>
              <a:rPr lang="en-US" dirty="0"/>
              <a:t>, </a:t>
            </a:r>
            <a:r>
              <a:rPr lang="en-US" dirty="0" err="1"/>
              <a:t>transferues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enzimave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molekulave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002536"/>
            <a:ext cx="3328416" cy="4297680"/>
          </a:xfrm>
        </p:spPr>
        <p:txBody>
          <a:bodyPr/>
          <a:lstStyle/>
          <a:p>
            <a:r>
              <a:rPr lang="en-US" altLang="zh-CN" dirty="0" err="1"/>
              <a:t>Kolesteroli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104478"/>
            <a:ext cx="2770632" cy="2206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Kolesteroli</a:t>
            </a:r>
            <a:r>
              <a:rPr lang="en-US" dirty="0"/>
              <a:t> </a:t>
            </a:r>
            <a:r>
              <a:rPr lang="en-US" dirty="0" err="1"/>
              <a:t>kryen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funksione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Parandalimi</a:t>
            </a:r>
            <a:r>
              <a:rPr lang="en-US" dirty="0"/>
              <a:t> i </a:t>
            </a:r>
            <a:r>
              <a:rPr lang="en-US" dirty="0" err="1"/>
              <a:t>rrjedhjes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ujit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joneve</a:t>
            </a:r>
            <a:r>
              <a:rPr lang="en-US" dirty="0"/>
              <a:t> </a:t>
            </a:r>
            <a:r>
              <a:rPr lang="en-US" dirty="0" err="1"/>
              <a:t>jashtë</a:t>
            </a:r>
            <a:r>
              <a:rPr lang="en-US" dirty="0"/>
              <a:t> </a:t>
            </a:r>
            <a:r>
              <a:rPr lang="en-US" dirty="0" err="1"/>
              <a:t>qelizës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Rregullimi</a:t>
            </a:r>
            <a:r>
              <a:rPr lang="en-US" dirty="0"/>
              <a:t> i </a:t>
            </a:r>
            <a:r>
              <a:rPr lang="en-US" dirty="0" err="1"/>
              <a:t>fluiditetit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membranës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Difference Between Phospholipid and Triglyceride | Definition, Occurrence,  and Functions">
            <a:extLst>
              <a:ext uri="{FF2B5EF4-FFF2-40B4-BE49-F238E27FC236}">
                <a16:creationId xmlns:a16="http://schemas.microsoft.com/office/drawing/2014/main" id="{F3B13779-6B20-9877-3513-19E7E72E9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52857" l="3273" r="29455">
                        <a14:foregroundMark x1="13091" y1="4286" x2="13091" y2="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67145" b="41163"/>
          <a:stretch/>
        </p:blipFill>
        <p:spPr bwMode="auto">
          <a:xfrm>
            <a:off x="3222791" y="5415186"/>
            <a:ext cx="901153" cy="12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ransmembrane protein - Wikipedia">
            <a:extLst>
              <a:ext uri="{FF2B5EF4-FFF2-40B4-BE49-F238E27FC236}">
                <a16:creationId xmlns:a16="http://schemas.microsoft.com/office/drawing/2014/main" id="{29470831-1C72-F120-1F26-2B0D45DE3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7" b="29176"/>
          <a:stretch/>
        </p:blipFill>
        <p:spPr bwMode="auto">
          <a:xfrm>
            <a:off x="4869703" y="1429064"/>
            <a:ext cx="2476977" cy="12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holesterol In Cell Membrane">
            <a:extLst>
              <a:ext uri="{FF2B5EF4-FFF2-40B4-BE49-F238E27FC236}">
                <a16:creationId xmlns:a16="http://schemas.microsoft.com/office/drawing/2014/main" id="{8708E7C7-25B7-ECE7-C2D6-56A709D2A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16078" r="9725" b="23128"/>
          <a:stretch/>
        </p:blipFill>
        <p:spPr bwMode="auto">
          <a:xfrm>
            <a:off x="9619129" y="5234402"/>
            <a:ext cx="1913861" cy="12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78" y="816864"/>
            <a:ext cx="6766560" cy="768096"/>
          </a:xfrm>
        </p:spPr>
        <p:txBody>
          <a:bodyPr/>
          <a:lstStyle/>
          <a:p>
            <a:r>
              <a:rPr lang="en-US" dirty="0" err="1"/>
              <a:t>Funksionet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78" y="1729471"/>
            <a:ext cx="6900134" cy="3667282"/>
          </a:xfrm>
        </p:spPr>
        <p:txBody>
          <a:bodyPr/>
          <a:lstStyle/>
          <a:p>
            <a:pPr algn="just"/>
            <a:r>
              <a:rPr lang="en-US" sz="1800" dirty="0" err="1"/>
              <a:t>Membranat</a:t>
            </a:r>
            <a:r>
              <a:rPr lang="en-US" sz="1800" dirty="0"/>
              <a:t> </a:t>
            </a:r>
            <a:r>
              <a:rPr lang="en-US" sz="1800" dirty="0" err="1"/>
              <a:t>qelizore</a:t>
            </a:r>
            <a:r>
              <a:rPr lang="en-US" sz="1800" dirty="0"/>
              <a:t> </a:t>
            </a:r>
            <a:r>
              <a:rPr lang="en-US" sz="1800" dirty="0" err="1"/>
              <a:t>shërbejnë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barriera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roje</a:t>
            </a:r>
            <a:r>
              <a:rPr lang="en-US" sz="1800" dirty="0"/>
              <a:t>. </a:t>
            </a:r>
            <a:r>
              <a:rPr lang="en-US" sz="1800" dirty="0" err="1"/>
              <a:t>Ato</a:t>
            </a:r>
            <a:r>
              <a:rPr lang="en-US" sz="1800" dirty="0"/>
              <a:t> </a:t>
            </a:r>
            <a:r>
              <a:rPr lang="en-US" sz="1800" dirty="0" err="1"/>
              <a:t>janë</a:t>
            </a:r>
            <a:r>
              <a:rPr lang="en-US" sz="1800" dirty="0"/>
              <a:t> </a:t>
            </a:r>
            <a:r>
              <a:rPr lang="en-US" sz="1800" dirty="0" err="1"/>
              <a:t>gjysmë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përshkueshme</a:t>
            </a:r>
            <a:r>
              <a:rPr lang="en-US" sz="1800" dirty="0"/>
              <a:t>, </a:t>
            </a:r>
            <a:r>
              <a:rPr lang="en-US" sz="1800" dirty="0" err="1"/>
              <a:t>që</a:t>
            </a:r>
            <a:r>
              <a:rPr lang="en-US" sz="1800" dirty="0"/>
              <a:t> do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thotë</a:t>
            </a:r>
            <a:r>
              <a:rPr lang="en-US" sz="1800" dirty="0"/>
              <a:t> se </a:t>
            </a:r>
            <a:r>
              <a:rPr lang="en-US" sz="1800" dirty="0" err="1"/>
              <a:t>disa</a:t>
            </a:r>
            <a:r>
              <a:rPr lang="en-US" sz="1800" dirty="0"/>
              <a:t> </a:t>
            </a:r>
            <a:r>
              <a:rPr lang="en-US" sz="1800" dirty="0" err="1"/>
              <a:t>molekula</a:t>
            </a:r>
            <a:r>
              <a:rPr lang="en-US" sz="1800" dirty="0"/>
              <a:t> </a:t>
            </a:r>
            <a:r>
              <a:rPr lang="en-US" sz="1800" dirty="0" err="1"/>
              <a:t>mund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difuzojnë</a:t>
            </a:r>
            <a:r>
              <a:rPr lang="en-US" sz="1800" dirty="0"/>
              <a:t> </a:t>
            </a:r>
            <a:r>
              <a:rPr lang="en-US" sz="1800" dirty="0" err="1"/>
              <a:t>nëpër</a:t>
            </a:r>
            <a:r>
              <a:rPr lang="en-US" sz="1800" dirty="0"/>
              <a:t> </a:t>
            </a:r>
            <a:r>
              <a:rPr lang="en-US" sz="1800" dirty="0" err="1"/>
              <a:t>shtresën</a:t>
            </a:r>
            <a:r>
              <a:rPr lang="en-US" sz="1800" dirty="0"/>
              <a:t> e </a:t>
            </a:r>
            <a:r>
              <a:rPr lang="en-US" sz="1800" dirty="0" err="1"/>
              <a:t>dyfishtë</a:t>
            </a:r>
            <a:r>
              <a:rPr lang="en-US" sz="1800" dirty="0"/>
              <a:t> </a:t>
            </a:r>
            <a:r>
              <a:rPr lang="en-US" sz="1800" dirty="0" err="1"/>
              <a:t>lipidike</a:t>
            </a:r>
            <a:r>
              <a:rPr lang="en-US" sz="1800" dirty="0"/>
              <a:t>,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tjerat</a:t>
            </a:r>
            <a:r>
              <a:rPr lang="en-US" sz="1800" dirty="0"/>
              <a:t> jo. </a:t>
            </a:r>
            <a:r>
              <a:rPr lang="en-US" sz="1800" dirty="0" err="1"/>
              <a:t>Molekulat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gazet</a:t>
            </a:r>
            <a:r>
              <a:rPr lang="en-US" sz="1800" dirty="0"/>
              <a:t> e </a:t>
            </a:r>
            <a:r>
              <a:rPr lang="en-US" sz="1800" dirty="0" err="1"/>
              <a:t>vogla</a:t>
            </a:r>
            <a:r>
              <a:rPr lang="en-US" sz="1800" dirty="0"/>
              <a:t> </a:t>
            </a:r>
            <a:r>
              <a:rPr lang="en-US" sz="1800" dirty="0" err="1"/>
              <a:t>hidrofobike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oksigjeni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dioksidi</a:t>
            </a:r>
            <a:r>
              <a:rPr lang="en-US" sz="1800" dirty="0"/>
              <a:t> i </a:t>
            </a:r>
            <a:r>
              <a:rPr lang="en-US" sz="1800" dirty="0" err="1"/>
              <a:t>karbonit</a:t>
            </a:r>
            <a:r>
              <a:rPr lang="en-US" sz="1800" dirty="0"/>
              <a:t> </a:t>
            </a:r>
            <a:r>
              <a:rPr lang="en-US" sz="1800" dirty="0" err="1"/>
              <a:t>kalojnë</a:t>
            </a:r>
            <a:r>
              <a:rPr lang="en-US" sz="1800" dirty="0"/>
              <a:t> </a:t>
            </a:r>
            <a:r>
              <a:rPr lang="en-US" sz="1800" dirty="0" err="1"/>
              <a:t>membranat</a:t>
            </a:r>
            <a:r>
              <a:rPr lang="en-US" sz="1800" dirty="0"/>
              <a:t> me </a:t>
            </a:r>
            <a:r>
              <a:rPr lang="en-US" sz="1800" dirty="0" err="1"/>
              <a:t>shpejtësi</a:t>
            </a:r>
            <a:r>
              <a:rPr lang="en-US" sz="1800" dirty="0"/>
              <a:t>. </a:t>
            </a:r>
            <a:r>
              <a:rPr lang="en-US" sz="1800" dirty="0" err="1"/>
              <a:t>Molekulat</a:t>
            </a:r>
            <a:r>
              <a:rPr lang="en-US" sz="1800" dirty="0"/>
              <a:t> e </a:t>
            </a:r>
            <a:r>
              <a:rPr lang="en-US" sz="1800" dirty="0" err="1"/>
              <a:t>vogla</a:t>
            </a:r>
            <a:r>
              <a:rPr lang="en-US" sz="1800" dirty="0"/>
              <a:t> </a:t>
            </a:r>
            <a:r>
              <a:rPr lang="en-US" sz="1800" dirty="0" err="1"/>
              <a:t>polare</a:t>
            </a:r>
            <a:r>
              <a:rPr lang="en-US" sz="1800" dirty="0"/>
              <a:t>, </a:t>
            </a:r>
            <a:r>
              <a:rPr lang="en-US" sz="1800" dirty="0" err="1"/>
              <a:t>si</a:t>
            </a:r>
            <a:r>
              <a:rPr lang="en-US" sz="1800" dirty="0"/>
              <a:t> uji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etanoli</a:t>
            </a:r>
            <a:r>
              <a:rPr lang="en-US" sz="1800" dirty="0"/>
              <a:t>, </a:t>
            </a:r>
            <a:r>
              <a:rPr lang="en-US" sz="1800" dirty="0" err="1"/>
              <a:t>gjithashtu</a:t>
            </a:r>
            <a:r>
              <a:rPr lang="en-US" sz="1800" dirty="0"/>
              <a:t> </a:t>
            </a:r>
            <a:r>
              <a:rPr lang="en-US" sz="1800" dirty="0" err="1"/>
              <a:t>mund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kalojnë</a:t>
            </a:r>
            <a:r>
              <a:rPr lang="en-US" sz="1800" dirty="0"/>
              <a:t> </a:t>
            </a:r>
            <a:r>
              <a:rPr lang="en-US" sz="1800" dirty="0" err="1"/>
              <a:t>nëpër</a:t>
            </a:r>
            <a:r>
              <a:rPr lang="en-US" sz="1800" dirty="0"/>
              <a:t> </a:t>
            </a:r>
            <a:r>
              <a:rPr lang="en-US" sz="1800" dirty="0" err="1"/>
              <a:t>membranë</a:t>
            </a:r>
            <a:r>
              <a:rPr lang="en-US" sz="1800" dirty="0"/>
              <a:t>,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ato</a:t>
            </a:r>
            <a:r>
              <a:rPr lang="en-US" sz="1800" dirty="0"/>
              <a:t> e </a:t>
            </a:r>
            <a:r>
              <a:rPr lang="en-US" sz="1800" dirty="0" err="1"/>
              <a:t>bëjnë</a:t>
            </a:r>
            <a:r>
              <a:rPr lang="en-US" sz="1800" dirty="0"/>
              <a:t> </a:t>
            </a:r>
            <a:r>
              <a:rPr lang="en-US" sz="1800" dirty="0" err="1"/>
              <a:t>këtë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ngadalë</a:t>
            </a:r>
            <a:r>
              <a:rPr lang="en-US" sz="1800" dirty="0"/>
              <a:t>. </a:t>
            </a:r>
          </a:p>
          <a:p>
            <a:r>
              <a:rPr lang="en-US" sz="1800" dirty="0"/>
              <a:t>Nga ana </a:t>
            </a:r>
            <a:r>
              <a:rPr lang="en-US" sz="1800" dirty="0" err="1"/>
              <a:t>tjetër</a:t>
            </a:r>
            <a:r>
              <a:rPr lang="en-US" sz="1800" dirty="0"/>
              <a:t>, </a:t>
            </a:r>
            <a:r>
              <a:rPr lang="en-US" sz="1800" dirty="0" err="1"/>
              <a:t>membranat</a:t>
            </a:r>
            <a:r>
              <a:rPr lang="en-US" sz="1800" dirty="0"/>
              <a:t> </a:t>
            </a:r>
            <a:r>
              <a:rPr lang="en-US" sz="1800" dirty="0" err="1"/>
              <a:t>qelizore</a:t>
            </a:r>
            <a:r>
              <a:rPr lang="en-US" sz="1800" dirty="0"/>
              <a:t> </a:t>
            </a:r>
            <a:r>
              <a:rPr lang="en-US" sz="1800" dirty="0" err="1"/>
              <a:t>nuk</a:t>
            </a:r>
            <a:r>
              <a:rPr lang="en-US" sz="1800" dirty="0"/>
              <a:t> </a:t>
            </a:r>
            <a:r>
              <a:rPr lang="en-US" sz="1800" dirty="0" err="1"/>
              <a:t>lejojnë</a:t>
            </a:r>
            <a:r>
              <a:rPr lang="en-US" sz="1800" dirty="0"/>
              <a:t> </a:t>
            </a:r>
            <a:r>
              <a:rPr lang="en-US" sz="1800" dirty="0" err="1"/>
              <a:t>kalimin</a:t>
            </a:r>
            <a:r>
              <a:rPr lang="en-US" sz="1800" dirty="0"/>
              <a:t> e </a:t>
            </a:r>
            <a:r>
              <a:rPr lang="en-US" sz="1800" dirty="0" err="1"/>
              <a:t>molekulave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ngarkuara</a:t>
            </a:r>
            <a:r>
              <a:rPr lang="en-US" sz="1800" dirty="0"/>
              <a:t>,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jonet</a:t>
            </a:r>
            <a:r>
              <a:rPr lang="en-US" sz="1800" dirty="0"/>
              <a:t>,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molekulave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mëdha</a:t>
            </a:r>
            <a:r>
              <a:rPr lang="en-US" sz="1800" dirty="0"/>
              <a:t>,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sheqernat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aminoacidet</a:t>
            </a:r>
            <a:r>
              <a:rPr lang="en-US" sz="1800" dirty="0"/>
              <a:t>. </a:t>
            </a:r>
            <a:r>
              <a:rPr lang="en-US" sz="1800" dirty="0" err="1"/>
              <a:t>Kalimi</a:t>
            </a:r>
            <a:r>
              <a:rPr lang="en-US" sz="1800" dirty="0"/>
              <a:t> i </a:t>
            </a:r>
            <a:r>
              <a:rPr lang="en-US" sz="1800" dirty="0" err="1"/>
              <a:t>këtyre</a:t>
            </a:r>
            <a:r>
              <a:rPr lang="en-US" sz="1800" dirty="0"/>
              <a:t> </a:t>
            </a:r>
            <a:r>
              <a:rPr lang="en-US" sz="1800" dirty="0" err="1"/>
              <a:t>molekulave</a:t>
            </a:r>
            <a:r>
              <a:rPr lang="en-US" sz="1800" dirty="0"/>
              <a:t> </a:t>
            </a:r>
            <a:r>
              <a:rPr lang="en-US" sz="1800" dirty="0" err="1"/>
              <a:t>mbështetet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proteinat</a:t>
            </a:r>
            <a:r>
              <a:rPr lang="en-US" sz="1800" dirty="0"/>
              <a:t> </a:t>
            </a:r>
            <a:r>
              <a:rPr lang="en-US" sz="1800" dirty="0" err="1"/>
              <a:t>specifike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transportit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membranë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7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532" y="1755072"/>
            <a:ext cx="2951629" cy="749161"/>
          </a:xfrm>
        </p:spPr>
        <p:txBody>
          <a:bodyPr/>
          <a:lstStyle/>
          <a:p>
            <a:r>
              <a:rPr lang="en-US" dirty="0" err="1"/>
              <a:t>Transporti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5708" y="2475799"/>
            <a:ext cx="7829773" cy="3495302"/>
          </a:xfrm>
        </p:spPr>
        <p:txBody>
          <a:bodyPr/>
          <a:lstStyle/>
          <a:p>
            <a:r>
              <a:rPr lang="en-US" dirty="0" err="1"/>
              <a:t>Proteinat</a:t>
            </a:r>
            <a:r>
              <a:rPr lang="en-US" dirty="0"/>
              <a:t> e </a:t>
            </a:r>
            <a:r>
              <a:rPr lang="en-US" dirty="0" err="1"/>
              <a:t>transportit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membranës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specifike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selektive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molekulat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lëvizin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shpesh</a:t>
            </a:r>
            <a:r>
              <a:rPr lang="en-US" dirty="0"/>
              <a:t> </a:t>
            </a:r>
            <a:r>
              <a:rPr lang="en-US" dirty="0" err="1"/>
              <a:t>përdorin</a:t>
            </a:r>
            <a:r>
              <a:rPr lang="en-US" dirty="0"/>
              <a:t> </a:t>
            </a:r>
            <a:r>
              <a:rPr lang="en-US" dirty="0" err="1"/>
              <a:t>energji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katalizuar</a:t>
            </a:r>
            <a:r>
              <a:rPr lang="en-US" dirty="0"/>
              <a:t> </a:t>
            </a:r>
            <a:r>
              <a:rPr lang="en-US" dirty="0" err="1"/>
              <a:t>kalimin</a:t>
            </a:r>
            <a:r>
              <a:rPr lang="en-US" dirty="0"/>
              <a:t>. </a:t>
            </a:r>
            <a:r>
              <a:rPr lang="en-US" dirty="0" err="1"/>
              <a:t>Gjithashtu</a:t>
            </a:r>
            <a:r>
              <a:rPr lang="en-US" dirty="0"/>
              <a:t>, </a:t>
            </a:r>
            <a:r>
              <a:rPr lang="en-US" dirty="0" err="1"/>
              <a:t>këto</a:t>
            </a:r>
            <a:r>
              <a:rPr lang="en-US" dirty="0"/>
              <a:t> </a:t>
            </a:r>
            <a:r>
              <a:rPr lang="en-US" dirty="0" err="1"/>
              <a:t>proteina</a:t>
            </a:r>
            <a:r>
              <a:rPr lang="en-US" dirty="0"/>
              <a:t> </a:t>
            </a:r>
            <a:r>
              <a:rPr lang="en-US" dirty="0" err="1"/>
              <a:t>transportojnë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lëndë</a:t>
            </a:r>
            <a:r>
              <a:rPr lang="en-US" dirty="0"/>
              <a:t> </a:t>
            </a:r>
            <a:r>
              <a:rPr lang="en-US" dirty="0" err="1"/>
              <a:t>ushqyese</a:t>
            </a:r>
            <a:r>
              <a:rPr lang="en-US" dirty="0"/>
              <a:t> </a:t>
            </a:r>
            <a:r>
              <a:rPr lang="en-US" dirty="0" err="1"/>
              <a:t>kundër</a:t>
            </a:r>
            <a:r>
              <a:rPr lang="en-US" dirty="0"/>
              <a:t> </a:t>
            </a:r>
            <a:r>
              <a:rPr lang="en-US" dirty="0" err="1"/>
              <a:t>gradientit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përqendrimit</a:t>
            </a:r>
            <a:r>
              <a:rPr lang="en-US" dirty="0"/>
              <a:t>,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kërkon</a:t>
            </a:r>
            <a:r>
              <a:rPr lang="en-US" dirty="0"/>
              <a:t> </a:t>
            </a:r>
            <a:r>
              <a:rPr lang="en-US" dirty="0" err="1"/>
              <a:t>energji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. </a:t>
            </a:r>
            <a:r>
              <a:rPr lang="en-US" dirty="0" err="1"/>
              <a:t>Aftësia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ruajtur</a:t>
            </a:r>
            <a:r>
              <a:rPr lang="en-US" dirty="0"/>
              <a:t> </a:t>
            </a:r>
            <a:r>
              <a:rPr lang="en-US" dirty="0" err="1"/>
              <a:t>gradientët</a:t>
            </a:r>
            <a:r>
              <a:rPr lang="en-US" dirty="0"/>
              <a:t> e </a:t>
            </a:r>
            <a:r>
              <a:rPr lang="en-US" dirty="0" err="1"/>
              <a:t>përqendrimit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ndonjëherë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lëvizur</a:t>
            </a:r>
            <a:r>
              <a:rPr lang="en-US" dirty="0"/>
              <a:t> </a:t>
            </a:r>
            <a:r>
              <a:rPr lang="en-US" dirty="0" err="1"/>
              <a:t>materialet</a:t>
            </a:r>
            <a:r>
              <a:rPr lang="en-US" dirty="0"/>
              <a:t> </a:t>
            </a:r>
            <a:r>
              <a:rPr lang="en-US" dirty="0" err="1"/>
              <a:t>kundër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jetike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shëndetin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mirëmbajtjen</a:t>
            </a:r>
            <a:r>
              <a:rPr lang="en-US" dirty="0"/>
              <a:t> e </a:t>
            </a:r>
            <a:r>
              <a:rPr lang="en-US" dirty="0" err="1"/>
              <a:t>qelizave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75" y="1727141"/>
            <a:ext cx="6945496" cy="3678578"/>
          </a:xfrm>
        </p:spPr>
        <p:txBody>
          <a:bodyPr/>
          <a:lstStyle/>
          <a:p>
            <a:pPr algn="just"/>
            <a:r>
              <a:rPr lang="en-US" sz="2000" dirty="0" err="1"/>
              <a:t>Proteinat</a:t>
            </a:r>
            <a:r>
              <a:rPr lang="en-US" sz="2000" dirty="0"/>
              <a:t> e </a:t>
            </a:r>
            <a:r>
              <a:rPr lang="en-US" sz="2000" dirty="0" err="1"/>
              <a:t>tjera</a:t>
            </a:r>
            <a:r>
              <a:rPr lang="en-US" sz="2000" dirty="0"/>
              <a:t> </a:t>
            </a:r>
            <a:r>
              <a:rPr lang="en-US" sz="2000" dirty="0" err="1"/>
              <a:t>transmembranore</a:t>
            </a:r>
            <a:r>
              <a:rPr lang="en-US" sz="2000" dirty="0"/>
              <a:t> </a:t>
            </a:r>
            <a:r>
              <a:rPr lang="en-US" sz="2000" dirty="0" err="1"/>
              <a:t>kanë</a:t>
            </a:r>
            <a:r>
              <a:rPr lang="en-US" sz="2000" dirty="0"/>
              <a:t> </a:t>
            </a:r>
            <a:r>
              <a:rPr lang="en-US" sz="2000" dirty="0" err="1"/>
              <a:t>funksione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lidhura</a:t>
            </a:r>
            <a:r>
              <a:rPr lang="en-US" sz="2000" dirty="0"/>
              <a:t> me </a:t>
            </a:r>
            <a:r>
              <a:rPr lang="en-US" sz="2000" dirty="0" err="1"/>
              <a:t>komunikimin</a:t>
            </a:r>
            <a:r>
              <a:rPr lang="en-US" sz="2000" dirty="0"/>
              <a:t>. </a:t>
            </a:r>
            <a:r>
              <a:rPr lang="en-US" sz="2000" dirty="0" err="1"/>
              <a:t>Këto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r>
              <a:rPr lang="en-US" sz="2000" dirty="0" err="1"/>
              <a:t>dërgojnë</a:t>
            </a:r>
            <a:r>
              <a:rPr lang="en-US" sz="2000" dirty="0"/>
              <a:t> </a:t>
            </a:r>
            <a:r>
              <a:rPr lang="en-US" sz="2000" dirty="0" err="1"/>
              <a:t>sinjale</a:t>
            </a:r>
            <a:r>
              <a:rPr lang="en-US" sz="2000" dirty="0"/>
              <a:t>, </a:t>
            </a:r>
            <a:r>
              <a:rPr lang="en-US" sz="2000" dirty="0" err="1"/>
              <a:t>të</a:t>
            </a:r>
            <a:r>
              <a:rPr lang="en-US" sz="2000" dirty="0"/>
              <a:t> tilla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hormonet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ndërmjetësit</a:t>
            </a:r>
            <a:r>
              <a:rPr lang="en-US" sz="2000" dirty="0"/>
              <a:t> </a:t>
            </a:r>
            <a:r>
              <a:rPr lang="en-US" sz="2000" dirty="0" err="1"/>
              <a:t>imune</a:t>
            </a:r>
            <a:r>
              <a:rPr lang="en-US" sz="2000" dirty="0"/>
              <a:t>,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pjesët</a:t>
            </a:r>
            <a:r>
              <a:rPr lang="en-US" sz="2000" dirty="0"/>
              <a:t> e </a:t>
            </a:r>
            <a:r>
              <a:rPr lang="en-US" sz="2000" dirty="0" err="1"/>
              <a:t>tyre</a:t>
            </a:r>
            <a:r>
              <a:rPr lang="en-US" sz="2000" dirty="0"/>
              <a:t> </a:t>
            </a:r>
            <a:r>
              <a:rPr lang="en-US" sz="2000" dirty="0" err="1"/>
              <a:t>jashtëqelizore</a:t>
            </a:r>
            <a:r>
              <a:rPr lang="en-US" sz="2000" dirty="0"/>
              <a:t>. </a:t>
            </a:r>
            <a:r>
              <a:rPr lang="en-US" sz="2000" dirty="0" err="1"/>
              <a:t>Ashtu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proteinat</a:t>
            </a:r>
            <a:r>
              <a:rPr lang="en-US" sz="2000" dirty="0"/>
              <a:t> e </a:t>
            </a:r>
            <a:r>
              <a:rPr lang="en-US" sz="2000" dirty="0" err="1"/>
              <a:t>transportit</a:t>
            </a:r>
            <a:r>
              <a:rPr lang="en-US" sz="2000" dirty="0"/>
              <a:t>, </a:t>
            </a:r>
            <a:r>
              <a:rPr lang="en-US" sz="2000" dirty="0" err="1"/>
              <a:t>proteinat</a:t>
            </a:r>
            <a:r>
              <a:rPr lang="en-US" sz="2000" dirty="0"/>
              <a:t> e </a:t>
            </a:r>
            <a:r>
              <a:rPr lang="en-US" sz="2000" dirty="0" err="1"/>
              <a:t>receptorit</a:t>
            </a:r>
            <a:r>
              <a:rPr lang="en-US" sz="2000" dirty="0"/>
              <a:t> </a:t>
            </a:r>
            <a:r>
              <a:rPr lang="en-US" sz="2000" dirty="0" err="1"/>
              <a:t>janë</a:t>
            </a:r>
            <a:r>
              <a:rPr lang="en-US" sz="2000" dirty="0"/>
              <a:t> </a:t>
            </a:r>
            <a:r>
              <a:rPr lang="en-US" sz="2000" dirty="0" err="1"/>
              <a:t>specifike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selektive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molekulat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lidhen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CAE925-A7D0-0562-6333-1278C0C46280}"/>
              </a:ext>
            </a:extLst>
          </p:cNvPr>
          <p:cNvSpPr txBox="1">
            <a:spLocks/>
          </p:cNvSpPr>
          <p:nvPr/>
        </p:nvSpPr>
        <p:spPr>
          <a:xfrm>
            <a:off x="4224528" y="793879"/>
            <a:ext cx="5726296" cy="749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Sinjalizimi</a:t>
            </a:r>
            <a:r>
              <a:rPr lang="en-US" sz="3200" dirty="0"/>
              <a:t> </a:t>
            </a:r>
            <a:r>
              <a:rPr lang="en-US" sz="3200" dirty="0" err="1"/>
              <a:t>qelizor</a:t>
            </a:r>
            <a:r>
              <a:rPr lang="en-US" dirty="0"/>
              <a:t> </a:t>
            </a:r>
          </a:p>
        </p:txBody>
      </p:sp>
      <p:pic>
        <p:nvPicPr>
          <p:cNvPr id="3074" name="Picture 2" descr="A schematic diagram shows a cross section of four plasma membrane proteins performing different functions. The four proteins include a transporter, a receptor, an enzyme, and an anchor.">
            <a:extLst>
              <a:ext uri="{FF2B5EF4-FFF2-40B4-BE49-F238E27FC236}">
                <a16:creationId xmlns:a16="http://schemas.microsoft.com/office/drawing/2014/main" id="{91F0AC2F-17AC-D902-FA51-087254B73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5"/>
          <a:stretch/>
        </p:blipFill>
        <p:spPr bwMode="auto">
          <a:xfrm>
            <a:off x="5533463" y="3887321"/>
            <a:ext cx="3852583" cy="26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22417"/>
            <a:ext cx="6766560" cy="768096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376440"/>
            <a:ext cx="5879592" cy="489885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Cell Membranes | Learn Science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Scitable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(2014).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https://www.nature.com/scitable/topicpage/cell-membranes-14052567/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Cell Membrane Structure. (2023). Cell Membrane Structure: Components &amp; Function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StudySmarter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https://www.studysmarter.co.uk/explanations/biology/cells/cell-membrane-structure/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Function, Structure, and Composition of the Cell Membrane.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https:/www.thoughtco.com/cell-membrane-373364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Khan Academy. (2023)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https:/www.khanacademy.org/science/ap-biology/cell-structure-and-function/plasma-membranes/a/structure-of-the-plasma-membrane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835" y="2656422"/>
            <a:ext cx="6478435" cy="1171508"/>
          </a:xfrm>
        </p:spPr>
        <p:txBody>
          <a:bodyPr/>
          <a:lstStyle/>
          <a:p>
            <a:r>
              <a:rPr lang="en-US" dirty="0" err="1"/>
              <a:t>Faleminderit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vëmendjen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{0EFCA096-F9FF-41B7-ACA4-DE1008FBCBE7}tf78438558_win32</Template>
  <TotalTime>112</TotalTime>
  <Words>589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Sabon Next LT</vt:lpstr>
      <vt:lpstr>Times New Roman</vt:lpstr>
      <vt:lpstr>Office Theme</vt:lpstr>
      <vt:lpstr>Struktura dhe funksioni I membranës qelizore </vt:lpstr>
      <vt:lpstr>Objektivat</vt:lpstr>
      <vt:lpstr>Struktura</vt:lpstr>
      <vt:lpstr>Komponentët</vt:lpstr>
      <vt:lpstr>Funksionet</vt:lpstr>
      <vt:lpstr>Transporti </vt:lpstr>
      <vt:lpstr>PowerPoint Presentation</vt:lpstr>
      <vt:lpstr>Literatura</vt:lpstr>
      <vt:lpstr>Faleminderit për vëmendjen!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dhe funksioni I membranës qelizore </dc:title>
  <dc:subject/>
  <dc:creator>adorazylaj@gmail.com</dc:creator>
  <cp:lastModifiedBy>adorazylaj@gmail.com</cp:lastModifiedBy>
  <cp:revision>1</cp:revision>
  <dcterms:created xsi:type="dcterms:W3CDTF">2023-01-11T17:14:32Z</dcterms:created>
  <dcterms:modified xsi:type="dcterms:W3CDTF">2023-01-11T19:07:25Z</dcterms:modified>
</cp:coreProperties>
</file>