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notesSlides/notesSlide1.xml" ContentType="application/vnd.openxmlformats-officedocument.presentationml.notesSlide+xml"/>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b="def" i="def"/>
      <a:tcStyle>
        <a:tcBdr/>
        <a:fill>
          <a:solidFill>
            <a:srgbClr val="FBE9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b="def" i="def"/>
      <a:tcStyle>
        <a:tcBdr/>
        <a:fill>
          <a:solidFill>
            <a:srgbClr val="FFF3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b="def" i="def"/>
      <a:tcStyle>
        <a:tcBdr/>
        <a:fill>
          <a:solidFill>
            <a:srgbClr val="E7EF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lvl1pPr>
              <a:defRPr sz="1100"/>
            </a:lvl1pPr>
          </a:lstStyle>
          <a:p>
            <a:pPr/>
            <a:r>
              <a:t>I expect in our first meeting a question and now I also expect another question.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p:bg>
      <p:bgPr>
        <a:solidFill>
          <a:srgbClr val="E9EDEE"/>
        </a:solidFill>
      </p:bgPr>
    </p:bg>
    <p:spTree>
      <p:nvGrpSpPr>
        <p:cNvPr id="1" name=""/>
        <p:cNvGrpSpPr/>
        <p:nvPr/>
      </p:nvGrpSpPr>
      <p:grpSpPr>
        <a:xfrm>
          <a:off x="0" y="0"/>
          <a:ext cx="0" cy="0"/>
          <a:chOff x="0" y="0"/>
          <a:chExt cx="0" cy="0"/>
        </a:xfrm>
      </p:grpSpPr>
      <p:sp>
        <p:nvSpPr>
          <p:cNvPr id="15" name="Shape 15"/>
          <p:cNvSpPr/>
          <p:nvPr/>
        </p:nvSpPr>
        <p:spPr>
          <a:xfrm>
            <a:off x="0" y="-1"/>
            <a:ext cx="9144000" cy="487802"/>
          </a:xfrm>
          <a:prstGeom prst="rect">
            <a:avLst/>
          </a:prstGeom>
          <a:solidFill>
            <a:srgbClr val="FFFFFF"/>
          </a:solidFill>
          <a:ln w="12700">
            <a:miter lim="400000"/>
          </a:ln>
        </p:spPr>
        <p:txBody>
          <a:bodyPr lIns="45719" rIns="45719" anchor="ctr"/>
          <a:lstStyle/>
          <a:p>
            <a:pPr>
              <a:defRPr>
                <a:solidFill>
                  <a:srgbClr val="000000"/>
                </a:solidFill>
              </a:defRPr>
            </a:pPr>
          </a:p>
        </p:txBody>
      </p:sp>
      <p:grpSp>
        <p:nvGrpSpPr>
          <p:cNvPr id="18" name="Group 18"/>
          <p:cNvGrpSpPr/>
          <p:nvPr/>
        </p:nvGrpSpPr>
        <p:grpSpPr>
          <a:xfrm>
            <a:off x="830392" y="1191255"/>
            <a:ext cx="745763" cy="45827"/>
            <a:chOff x="0" y="0"/>
            <a:chExt cx="745762" cy="45826"/>
          </a:xfrm>
        </p:grpSpPr>
        <p:sp>
          <p:nvSpPr>
            <p:cNvPr id="16" name="Shape 16"/>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7" name="Shape 17"/>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9" name="Shape 19"/>
          <p:cNvSpPr/>
          <p:nvPr>
            <p:ph type="title"/>
          </p:nvPr>
        </p:nvSpPr>
        <p:spPr>
          <a:xfrm>
            <a:off x="729450" y="1322449"/>
            <a:ext cx="7688100" cy="1664701"/>
          </a:xfrm>
          <a:prstGeom prst="rect">
            <a:avLst/>
          </a:prstGeom>
        </p:spPr>
        <p:txBody>
          <a:bodyPr/>
          <a:lstStyle>
            <a:lvl1pPr>
              <a:defRPr sz="4200"/>
            </a:lvl1pPr>
          </a:lstStyle>
          <a:p>
            <a:pPr/>
            <a:r>
              <a:t>Title Text</a:t>
            </a:r>
          </a:p>
        </p:txBody>
      </p:sp>
      <p:sp>
        <p:nvSpPr>
          <p:cNvPr id="20" name="Shape 20"/>
          <p:cNvSpPr/>
          <p:nvPr>
            <p:ph type="body" sz="quarter" idx="1"/>
          </p:nvPr>
        </p:nvSpPr>
        <p:spPr>
          <a:xfrm>
            <a:off x="729626" y="3172899"/>
            <a:ext cx="76881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IG_NUMBER">
    <p:bg>
      <p:bgPr>
        <a:solidFill>
          <a:srgbClr val="1A9988"/>
        </a:solidFill>
      </p:bgPr>
    </p:bg>
    <p:spTree>
      <p:nvGrpSpPr>
        <p:cNvPr id="1" name=""/>
        <p:cNvGrpSpPr/>
        <p:nvPr/>
      </p:nvGrpSpPr>
      <p:grpSpPr>
        <a:xfrm>
          <a:off x="0" y="0"/>
          <a:ext cx="0" cy="0"/>
          <a:chOff x="0" y="0"/>
          <a:chExt cx="0" cy="0"/>
        </a:xfrm>
      </p:grpSpPr>
      <p:grpSp>
        <p:nvGrpSpPr>
          <p:cNvPr id="110" name="Group 110"/>
          <p:cNvGrpSpPr/>
          <p:nvPr/>
        </p:nvGrpSpPr>
        <p:grpSpPr>
          <a:xfrm>
            <a:off x="830392" y="4169130"/>
            <a:ext cx="745763" cy="45827"/>
            <a:chOff x="0" y="0"/>
            <a:chExt cx="745762" cy="45826"/>
          </a:xfrm>
        </p:grpSpPr>
        <p:sp>
          <p:nvSpPr>
            <p:cNvPr id="108" name="Shape 108"/>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09" name="Shape 109"/>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11" name="Shape 111"/>
          <p:cNvSpPr/>
          <p:nvPr>
            <p:ph type="title"/>
          </p:nvPr>
        </p:nvSpPr>
        <p:spPr>
          <a:xfrm>
            <a:off x="729450" y="733950"/>
            <a:ext cx="7688400" cy="1244701"/>
          </a:xfrm>
          <a:prstGeom prst="rect">
            <a:avLst/>
          </a:prstGeom>
        </p:spPr>
        <p:txBody>
          <a:bodyPr/>
          <a:lstStyle>
            <a:lvl1pPr>
              <a:defRPr sz="8000">
                <a:solidFill>
                  <a:srgbClr val="FFFFFF"/>
                </a:solidFill>
              </a:defRPr>
            </a:lvl1pPr>
          </a:lstStyle>
          <a:p>
            <a:pPr/>
            <a:r>
              <a:t>Title Text</a:t>
            </a:r>
          </a:p>
        </p:txBody>
      </p:sp>
      <p:sp>
        <p:nvSpPr>
          <p:cNvPr id="112" name="Shape 112"/>
          <p:cNvSpPr/>
          <p:nvPr>
            <p:ph type="body" sz="half" idx="1"/>
          </p:nvPr>
        </p:nvSpPr>
        <p:spPr>
          <a:xfrm>
            <a:off x="729450" y="2272888"/>
            <a:ext cx="7688400" cy="1580401"/>
          </a:xfrm>
          <a:prstGeom prst="rect">
            <a:avLst/>
          </a:prstGeom>
        </p:spPr>
        <p:txBody>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13" name="Shape 113"/>
          <p:cNvSpPr/>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0" name="Shape 1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_HEADER">
    <p:bg>
      <p:bgPr>
        <a:solidFill>
          <a:srgbClr val="1A9988"/>
        </a:solidFill>
      </p:bgPr>
    </p:bg>
    <p:spTree>
      <p:nvGrpSpPr>
        <p:cNvPr id="1" name=""/>
        <p:cNvGrpSpPr/>
        <p:nvPr/>
      </p:nvGrpSpPr>
      <p:grpSpPr>
        <a:xfrm>
          <a:off x="0" y="0"/>
          <a:ext cx="0" cy="0"/>
          <a:chOff x="0" y="0"/>
          <a:chExt cx="0" cy="0"/>
        </a:xfrm>
      </p:grpSpPr>
      <p:grpSp>
        <p:nvGrpSpPr>
          <p:cNvPr id="30" name="Group 30"/>
          <p:cNvGrpSpPr/>
          <p:nvPr/>
        </p:nvGrpSpPr>
        <p:grpSpPr>
          <a:xfrm>
            <a:off x="830392" y="1191255"/>
            <a:ext cx="745763" cy="45827"/>
            <a:chOff x="0" y="0"/>
            <a:chExt cx="745762" cy="45826"/>
          </a:xfrm>
        </p:grpSpPr>
        <p:sp>
          <p:nvSpPr>
            <p:cNvPr id="28" name="Shape 28"/>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9" name="Shape 29"/>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31" name="Shape 31"/>
          <p:cNvSpPr/>
          <p:nvPr>
            <p:ph type="title"/>
          </p:nvPr>
        </p:nvSpPr>
        <p:spPr>
          <a:xfrm>
            <a:off x="729450" y="1322449"/>
            <a:ext cx="7688400" cy="1518602"/>
          </a:xfrm>
          <a:prstGeom prst="rect">
            <a:avLst/>
          </a:prstGeom>
        </p:spPr>
        <p:txBody>
          <a:bodyPr/>
          <a:lstStyle>
            <a:lvl1pPr>
              <a:defRPr sz="3600">
                <a:solidFill>
                  <a:srgbClr val="FFFFFF"/>
                </a:solidFill>
              </a:defRPr>
            </a:lvl1pPr>
          </a:lstStyle>
          <a:p>
            <a:pPr/>
            <a:r>
              <a:t>Title Text</a:t>
            </a:r>
          </a:p>
        </p:txBody>
      </p:sp>
      <p:sp>
        <p:nvSpPr>
          <p:cNvPr id="32" name="Shape 32"/>
          <p:cNvSpPr/>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_AND_BODY">
    <p:spTree>
      <p:nvGrpSpPr>
        <p:cNvPr id="1" name=""/>
        <p:cNvGrpSpPr/>
        <p:nvPr/>
      </p:nvGrpSpPr>
      <p:grpSpPr>
        <a:xfrm>
          <a:off x="0" y="0"/>
          <a:ext cx="0" cy="0"/>
          <a:chOff x="0" y="0"/>
          <a:chExt cx="0" cy="0"/>
        </a:xfrm>
      </p:grpSpPr>
      <p:sp>
        <p:nvSpPr>
          <p:cNvPr id="39" name="Shape 39"/>
          <p:cNvSpPr/>
          <p:nvPr>
            <p:ph type="title"/>
          </p:nvPr>
        </p:nvSpPr>
        <p:spPr>
          <a:xfrm>
            <a:off x="729450" y="1318650"/>
            <a:ext cx="7688700" cy="535201"/>
          </a:xfrm>
          <a:prstGeom prst="rect">
            <a:avLst/>
          </a:prstGeom>
        </p:spPr>
        <p:txBody>
          <a:bodyPr/>
          <a:lstStyle/>
          <a:p>
            <a:pPr/>
            <a:r>
              <a:t>Title Text</a:t>
            </a:r>
          </a:p>
        </p:txBody>
      </p:sp>
      <p:sp>
        <p:nvSpPr>
          <p:cNvPr id="40" name="Shape 40"/>
          <p:cNvSpPr/>
          <p:nvPr>
            <p:ph type="body" sz="half" idx="1"/>
          </p:nvPr>
        </p:nvSpPr>
        <p:spPr>
          <a:xfrm>
            <a:off x="729450" y="2078875"/>
            <a:ext cx="7688700" cy="22611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_AND_TWO_COLUMNS">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body" sz="quarter" idx="1"/>
          </p:nvPr>
        </p:nvSpPr>
        <p:spPr>
          <a:xfrm>
            <a:off x="729325" y="2078875"/>
            <a:ext cx="3774300" cy="22611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body" sz="quarter" idx="13"/>
          </p:nvPr>
        </p:nvSpPr>
        <p:spPr>
          <a:xfrm>
            <a:off x="4643604" y="2078875"/>
            <a:ext cx="3774300" cy="2261101"/>
          </a:xfrm>
          <a:prstGeom prst="rect">
            <a:avLst/>
          </a:prstGeom>
        </p:spPr>
        <p:txBody>
          <a:bodyPr/>
          <a:lstStyle/>
          <a:p>
            <a:pP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_ONLY">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p>
            <a:pPr/>
            <a:r>
              <a:t>Title Text</a:t>
            </a:r>
          </a:p>
        </p:txBody>
      </p:sp>
      <p:sp>
        <p:nvSpPr>
          <p:cNvPr id="59" name="Shape 5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_COLUMN_TEXT">
    <p:spTree>
      <p:nvGrpSpPr>
        <p:cNvPr id="1" name=""/>
        <p:cNvGrpSpPr/>
        <p:nvPr/>
      </p:nvGrpSpPr>
      <p:grpSpPr>
        <a:xfrm>
          <a:off x="0" y="0"/>
          <a:ext cx="0" cy="0"/>
          <a:chOff x="0" y="0"/>
          <a:chExt cx="0" cy="0"/>
        </a:xfrm>
      </p:grpSpPr>
      <p:sp>
        <p:nvSpPr>
          <p:cNvPr id="66" name="Shape 66"/>
          <p:cNvSpPr/>
          <p:nvPr>
            <p:ph type="title"/>
          </p:nvPr>
        </p:nvSpPr>
        <p:spPr>
          <a:xfrm>
            <a:off x="730000" y="1318650"/>
            <a:ext cx="3300901" cy="1381501"/>
          </a:xfrm>
          <a:prstGeom prst="rect">
            <a:avLst/>
          </a:prstGeom>
        </p:spPr>
        <p:txBody>
          <a:bodyPr/>
          <a:lstStyle/>
          <a:p>
            <a:pPr/>
            <a:r>
              <a:t>Title Text</a:t>
            </a:r>
          </a:p>
        </p:txBody>
      </p:sp>
      <p:sp>
        <p:nvSpPr>
          <p:cNvPr id="67" name="Shape 67"/>
          <p:cNvSpPr/>
          <p:nvPr>
            <p:ph type="body" sz="quarter" idx="1"/>
          </p:nvPr>
        </p:nvSpPr>
        <p:spPr>
          <a:xfrm>
            <a:off x="721225" y="2781724"/>
            <a:ext cx="3300901" cy="15975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_POINT">
    <p:bg>
      <p:bgPr>
        <a:solidFill>
          <a:schemeClr val="accent3"/>
        </a:solidFill>
      </p:bgPr>
    </p:bg>
    <p:spTree>
      <p:nvGrpSpPr>
        <p:cNvPr id="1" name=""/>
        <p:cNvGrpSpPr/>
        <p:nvPr/>
      </p:nvGrpSpPr>
      <p:grpSpPr>
        <a:xfrm>
          <a:off x="0" y="0"/>
          <a:ext cx="0" cy="0"/>
          <a:chOff x="0" y="0"/>
          <a:chExt cx="0" cy="0"/>
        </a:xfrm>
      </p:grpSpPr>
      <p:grpSp>
        <p:nvGrpSpPr>
          <p:cNvPr id="77" name="Group 77"/>
          <p:cNvGrpSpPr/>
          <p:nvPr/>
        </p:nvGrpSpPr>
        <p:grpSpPr>
          <a:xfrm>
            <a:off x="830392" y="4169130"/>
            <a:ext cx="745763" cy="45827"/>
            <a:chOff x="0" y="0"/>
            <a:chExt cx="745762" cy="45826"/>
          </a:xfrm>
        </p:grpSpPr>
        <p:sp>
          <p:nvSpPr>
            <p:cNvPr id="75" name="Shape 75"/>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76" name="Shape 76"/>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78" name="Shape 78"/>
          <p:cNvSpPr/>
          <p:nvPr>
            <p:ph type="title"/>
          </p:nvPr>
        </p:nvSpPr>
        <p:spPr>
          <a:xfrm>
            <a:off x="729450" y="864299"/>
            <a:ext cx="7021201" cy="2985001"/>
          </a:xfrm>
          <a:prstGeom prst="rect">
            <a:avLst/>
          </a:prstGeom>
        </p:spPr>
        <p:txBody>
          <a:bodyPr anchor="ctr"/>
          <a:lstStyle>
            <a:lvl1pPr>
              <a:defRPr sz="3600">
                <a:solidFill>
                  <a:srgbClr val="FFFFFF"/>
                </a:solidFill>
              </a:defRPr>
            </a:lvl1pPr>
          </a:lstStyle>
          <a:p>
            <a:pPr/>
            <a:r>
              <a:t>Title Text</a:t>
            </a:r>
          </a:p>
        </p:txBody>
      </p:sp>
      <p:sp>
        <p:nvSpPr>
          <p:cNvPr id="79" name="Shape 79"/>
          <p:cNvSpPr/>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_TITLE_AND_DESCRIPTION">
    <p:spTree>
      <p:nvGrpSpPr>
        <p:cNvPr id="1" name=""/>
        <p:cNvGrpSpPr/>
        <p:nvPr/>
      </p:nvGrpSpPr>
      <p:grpSpPr>
        <a:xfrm>
          <a:off x="0" y="0"/>
          <a:ext cx="0" cy="0"/>
          <a:chOff x="0" y="0"/>
          <a:chExt cx="0" cy="0"/>
        </a:xfrm>
      </p:grpSpPr>
      <p:sp>
        <p:nvSpPr>
          <p:cNvPr id="86" name="Shape 86"/>
          <p:cNvSpPr/>
          <p:nvPr/>
        </p:nvSpPr>
        <p:spPr>
          <a:xfrm>
            <a:off x="0" y="0"/>
            <a:ext cx="4572000" cy="5143500"/>
          </a:xfrm>
          <a:prstGeom prst="rect">
            <a:avLst/>
          </a:prstGeom>
          <a:solidFill>
            <a:srgbClr val="E9EDEE"/>
          </a:solidFill>
          <a:ln w="12700">
            <a:miter lim="400000"/>
          </a:ln>
        </p:spPr>
        <p:txBody>
          <a:bodyPr lIns="45719" rIns="45719" anchor="ctr"/>
          <a:lstStyle/>
          <a:p>
            <a:pPr>
              <a:defRPr>
                <a:solidFill>
                  <a:srgbClr val="000000"/>
                </a:solidFill>
              </a:defRPr>
            </a:pPr>
          </a:p>
        </p:txBody>
      </p:sp>
      <p:grpSp>
        <p:nvGrpSpPr>
          <p:cNvPr id="89" name="Group 89"/>
          <p:cNvGrpSpPr/>
          <p:nvPr/>
        </p:nvGrpSpPr>
        <p:grpSpPr>
          <a:xfrm>
            <a:off x="830392" y="1191255"/>
            <a:ext cx="745763" cy="45827"/>
            <a:chOff x="0" y="0"/>
            <a:chExt cx="745762" cy="45826"/>
          </a:xfrm>
        </p:grpSpPr>
        <p:sp>
          <p:nvSpPr>
            <p:cNvPr id="87" name="Shape 87"/>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8" name="Shape 88"/>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90" name="Shape 90"/>
          <p:cNvSpPr/>
          <p:nvPr>
            <p:ph type="title"/>
          </p:nvPr>
        </p:nvSpPr>
        <p:spPr>
          <a:xfrm>
            <a:off x="730000" y="1318650"/>
            <a:ext cx="3300901" cy="1687200"/>
          </a:xfrm>
          <a:prstGeom prst="rect">
            <a:avLst/>
          </a:prstGeom>
        </p:spPr>
        <p:txBody>
          <a:bodyPr/>
          <a:lstStyle/>
          <a:p>
            <a:pPr/>
            <a:r>
              <a:t>Title Text</a:t>
            </a:r>
          </a:p>
        </p:txBody>
      </p:sp>
      <p:sp>
        <p:nvSpPr>
          <p:cNvPr id="91" name="Shape 91"/>
          <p:cNvSpPr/>
          <p:nvPr>
            <p:ph type="body" sz="quarter" idx="1"/>
          </p:nvPr>
        </p:nvSpPr>
        <p:spPr>
          <a:xfrm>
            <a:off x="724949" y="3161525"/>
            <a:ext cx="3300902" cy="7590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2" name="Shape 92"/>
          <p:cNvSpPr/>
          <p:nvPr>
            <p:ph type="body" sz="half" idx="13"/>
          </p:nvPr>
        </p:nvSpPr>
        <p:spPr>
          <a:xfrm>
            <a:off x="5174224" y="1352624"/>
            <a:ext cx="3374400" cy="3025502"/>
          </a:xfrm>
          <a:prstGeom prst="rect">
            <a:avLst/>
          </a:prstGeom>
        </p:spPr>
        <p:txBody>
          <a:bodyPr/>
          <a:lstStyle/>
          <a:p>
            <a:pPr/>
          </a:p>
        </p:txBody>
      </p:sp>
      <p:sp>
        <p:nvSpPr>
          <p:cNvPr id="93" name="Shape 9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_ONLY">
    <p:spTree>
      <p:nvGrpSpPr>
        <p:cNvPr id="1" name=""/>
        <p:cNvGrpSpPr/>
        <p:nvPr/>
      </p:nvGrpSpPr>
      <p:grpSpPr>
        <a:xfrm>
          <a:off x="0" y="0"/>
          <a:ext cx="0" cy="0"/>
          <a:chOff x="0" y="0"/>
          <a:chExt cx="0" cy="0"/>
        </a:xfrm>
      </p:grpSpPr>
      <p:sp>
        <p:nvSpPr>
          <p:cNvPr id="100" name="Shape 100"/>
          <p:cNvSpPr/>
          <p:nvPr>
            <p:ph type="body" sz="quarter" idx="1"/>
          </p:nvPr>
        </p:nvSpPr>
        <p:spPr>
          <a:xfrm>
            <a:off x="724949" y="4372550"/>
            <a:ext cx="7697401" cy="4605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1" name="Shape 10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p>
        </p:txBody>
      </p:sp>
      <p:grpSp>
        <p:nvGrpSpPr>
          <p:cNvPr id="5" name="Group 5"/>
          <p:cNvGrpSpPr/>
          <p:nvPr/>
        </p:nvGrpSpPr>
        <p:grpSpPr>
          <a:xfrm>
            <a:off x="830392" y="1191255"/>
            <a:ext cx="745763" cy="45827"/>
            <a:chOff x="0" y="0"/>
            <a:chExt cx="745762" cy="45826"/>
          </a:xfrm>
        </p:grpSpPr>
        <p:sp>
          <p:nvSpPr>
            <p:cNvPr id="3" name="Shape 3"/>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 name="Shape 4"/>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6" name="Shape 6"/>
          <p:cNvSpPr/>
          <p:nvPr>
            <p:ph type="title"/>
          </p:nvPr>
        </p:nvSpPr>
        <p:spPr>
          <a:xfrm>
            <a:off x="729450" y="1318650"/>
            <a:ext cx="7688400" cy="5352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7" name="Shape 7"/>
          <p:cNvSpPr/>
          <p:nvPr>
            <p:ph type="sldNum" sz="quarter" idx="2"/>
          </p:nvPr>
        </p:nvSpPr>
        <p:spPr>
          <a:xfrm>
            <a:off x="8748189" y="4779026"/>
            <a:ext cx="336814" cy="335251"/>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1"/>
                </a:solidFill>
                <a:latin typeface="Lato"/>
                <a:ea typeface="Lato"/>
                <a:cs typeface="Lato"/>
                <a:sym typeface="Lato"/>
              </a:defRPr>
            </a:lvl1pPr>
          </a:lstStyle>
          <a:p>
            <a:pPr/>
            <a:fld id="{86CB4B4D-7CA3-9044-876B-883B54F8677D}" type="slidenum"/>
          </a:p>
        </p:txBody>
      </p:sp>
      <p:sp>
        <p:nvSpPr>
          <p:cNvPr id="8" name="Shape 8"/>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b="1" baseline="0" cap="none" i="0" spc="0" strike="noStrike" sz="2600" u="none">
          <a:ln>
            <a:noFill/>
          </a:ln>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b="0" baseline="0" cap="none" i="0" spc="0" strike="noStrike" sz="1300" u="none">
          <a:ln>
            <a:noFill/>
          </a:ln>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Lat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hbr.org/2023/02/how-ai-will-transform-project-management" TargetMode="External"/><Relationship Id="rId3"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www.youtube.com/watch?v=ir0jMEW0GQU" TargetMode="External"/><Relationship Id="rId5" Type="http://schemas.openxmlformats.org/officeDocument/2006/relationships/image" Target="../media/image5.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ctrTitle"/>
          </p:nvPr>
        </p:nvSpPr>
        <p:spPr>
          <a:xfrm>
            <a:off x="727950" y="1383499"/>
            <a:ext cx="7688099" cy="1664701"/>
          </a:xfrm>
          <a:prstGeom prst="rect">
            <a:avLst/>
          </a:prstGeom>
        </p:spPr>
        <p:txBody>
          <a:bodyPr/>
          <a:lstStyle/>
          <a:p>
            <a:pPr>
              <a:defRPr sz="3700"/>
            </a:pPr>
            <a:r>
              <a:t>The Project Economy: </a:t>
            </a:r>
          </a:p>
          <a:p>
            <a:pPr>
              <a:defRPr b="0" sz="2600"/>
            </a:pPr>
            <a:r>
              <a:t>An Opportunity for Managers, Leaders and Entry Levels</a:t>
            </a:r>
          </a:p>
        </p:txBody>
      </p:sp>
      <p:sp>
        <p:nvSpPr>
          <p:cNvPr id="130" name="Shape 130"/>
          <p:cNvSpPr/>
          <p:nvPr>
            <p:ph type="subTitle" sz="quarter" idx="1"/>
          </p:nvPr>
        </p:nvSpPr>
        <p:spPr>
          <a:xfrm>
            <a:off x="4575964" y="4475400"/>
            <a:ext cx="7688100" cy="541201"/>
          </a:xfrm>
          <a:prstGeom prst="rect">
            <a:avLst/>
          </a:prstGeom>
        </p:spPr>
        <p:txBody>
          <a:bodyPr/>
          <a:lstStyle>
            <a:lvl1pPr marL="0" indent="0">
              <a:defRPr b="1" sz="1800"/>
            </a:lvl1pPr>
          </a:lstStyle>
          <a:p>
            <a:pPr/>
            <a:r>
              <a:t>Presenter: Dr. Ashraf Bocktor</a:t>
            </a:r>
          </a:p>
        </p:txBody>
      </p:sp>
      <p:sp>
        <p:nvSpPr>
          <p:cNvPr id="131" name="Shape 131"/>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2" name="image2.png"/>
          <p:cNvPicPr>
            <a:picLocks noChangeAspect="1"/>
          </p:cNvPicPr>
          <p:nvPr/>
        </p:nvPicPr>
        <p:blipFill>
          <a:blip r:embed="rId2">
            <a:extLst/>
          </a:blip>
          <a:stretch>
            <a:fillRect/>
          </a:stretch>
        </p:blipFill>
        <p:spPr>
          <a:xfrm>
            <a:off x="7844725" y="3941924"/>
            <a:ext cx="1150576" cy="107467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ctrTitle"/>
          </p:nvPr>
        </p:nvSpPr>
        <p:spPr>
          <a:xfrm>
            <a:off x="124200" y="615449"/>
            <a:ext cx="8895600" cy="948001"/>
          </a:xfrm>
          <a:prstGeom prst="rect">
            <a:avLst/>
          </a:prstGeom>
        </p:spPr>
        <p:txBody>
          <a:bodyPr/>
          <a:lstStyle/>
          <a:p>
            <a:pPr>
              <a:defRPr b="0" sz="2500"/>
            </a:pPr>
            <a:r>
              <a:t>BUILDING BLOCKS</a:t>
            </a:r>
            <a:r>
              <a:rPr b="1"/>
              <a:t>:</a:t>
            </a:r>
            <a:r>
              <a:rPr b="1">
                <a:solidFill>
                  <a:srgbClr val="1A9988"/>
                </a:solidFill>
              </a:rPr>
              <a:t>     SOLUTION/DELIVERY </a:t>
            </a:r>
            <a:endParaRPr>
              <a:solidFill>
                <a:srgbClr val="1A9988"/>
              </a:solidFill>
            </a:endParaRPr>
          </a:p>
        </p:txBody>
      </p:sp>
      <p:sp>
        <p:nvSpPr>
          <p:cNvPr id="207" name="Shape 207"/>
          <p:cNvSpPr/>
          <p:nvPr>
            <p:ph type="subTitle" sz="quarter" idx="1"/>
          </p:nvPr>
        </p:nvSpPr>
        <p:spPr>
          <a:xfrm>
            <a:off x="727950" y="1813524"/>
            <a:ext cx="7688099" cy="896100"/>
          </a:xfrm>
          <a:prstGeom prst="rect">
            <a:avLst/>
          </a:prstGeom>
          <a:ln w="9525">
            <a:solidFill>
              <a:srgbClr val="1A9988"/>
            </a:solidFill>
            <a:round/>
          </a:ln>
        </p:spPr>
        <p:txBody>
          <a:bodyPr/>
          <a:lstStyle/>
          <a:p>
            <a:pPr marL="457200" indent="-355600">
              <a:buClr>
                <a:schemeClr val="accent1"/>
              </a:buClr>
              <a:buSzPts val="2000"/>
              <a:buAutoNum type="alphaUcPeriod" startAt="1"/>
              <a:defRPr sz="2000"/>
            </a:pPr>
            <a:r>
              <a:t>Building Blocks and RACI</a:t>
            </a:r>
          </a:p>
          <a:p>
            <a:pPr marL="457200" indent="-355600">
              <a:buClr>
                <a:schemeClr val="accent1"/>
              </a:buClr>
              <a:buSzPts val="2000"/>
              <a:buAutoNum type="alphaUcPeriod" startAt="1"/>
              <a:defRPr sz="2000"/>
            </a:pPr>
            <a:r>
              <a:t>Duration and Effort</a:t>
            </a:r>
          </a:p>
        </p:txBody>
      </p:sp>
      <p:sp>
        <p:nvSpPr>
          <p:cNvPr id="208" name="Shape 208"/>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Shape 209"/>
          <p:cNvSpPr/>
          <p:nvPr/>
        </p:nvSpPr>
        <p:spPr>
          <a:xfrm>
            <a:off x="707849" y="2855274"/>
            <a:ext cx="7728302" cy="2252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000" u="sng">
                <a:solidFill>
                  <a:srgbClr val="1A1A1A"/>
                </a:solidFill>
                <a:latin typeface="Lato"/>
                <a:ea typeface="Lato"/>
                <a:cs typeface="Lato"/>
                <a:sym typeface="Lato"/>
              </a:defRPr>
            </a:pPr>
            <a:r>
              <a:t>Selection of Vendor</a:t>
            </a:r>
            <a:r>
              <a:rPr u="none">
                <a:solidFill>
                  <a:schemeClr val="accent1"/>
                </a:solidFill>
              </a:rPr>
              <a:t> </a:t>
            </a:r>
            <a:r>
              <a:rPr u="none"/>
              <a:t>(criteria exercise 3)</a:t>
            </a:r>
          </a:p>
          <a:p>
            <a:pPr>
              <a:defRPr>
                <a:solidFill>
                  <a:srgbClr val="000000"/>
                </a:solidFill>
              </a:defRPr>
            </a:pPr>
            <a:endParaRPr sz="2000">
              <a:solidFill>
                <a:schemeClr val="accent1"/>
              </a:solidFill>
              <a:latin typeface="Lato"/>
              <a:ea typeface="Lato"/>
              <a:cs typeface="Lato"/>
              <a:sym typeface="Lato"/>
            </a:endParaRPr>
          </a:p>
          <a:p>
            <a:pPr marL="457200" indent="-349250">
              <a:buClr>
                <a:schemeClr val="accent1"/>
              </a:buClr>
              <a:buSzPts val="1900"/>
              <a:buFont typeface="Helvetica"/>
              <a:buChar char="●"/>
              <a:defRPr sz="1900">
                <a:solidFill>
                  <a:schemeClr val="accent1"/>
                </a:solidFill>
                <a:latin typeface="Lato"/>
                <a:ea typeface="Lato"/>
                <a:cs typeface="Lato"/>
                <a:sym typeface="Lato"/>
              </a:defRPr>
            </a:pPr>
            <a:r>
              <a:t>Before we discuss the building blocks of our project, we will have another exercise based on one assumption that the software/tool/application will NOT be built in house but we need to select it from the market (vendor).</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ctrTitle"/>
          </p:nvPr>
        </p:nvSpPr>
        <p:spPr>
          <a:xfrm>
            <a:off x="658175" y="648900"/>
            <a:ext cx="7688099" cy="916801"/>
          </a:xfrm>
          <a:prstGeom prst="rect">
            <a:avLst/>
          </a:prstGeom>
        </p:spPr>
        <p:txBody>
          <a:bodyPr/>
          <a:lstStyle/>
          <a:p>
            <a:pPr>
              <a:defRPr b="0" sz="2500"/>
            </a:pPr>
            <a:r>
              <a:t>SELECTION OF </a:t>
            </a:r>
            <a:r>
              <a:rPr b="1">
                <a:solidFill>
                  <a:srgbClr val="1A9988"/>
                </a:solidFill>
              </a:rPr>
              <a:t>VENDOR/SOFTWARE CRITERIA</a:t>
            </a:r>
            <a:r>
              <a:rPr b="1"/>
              <a:t> </a:t>
            </a:r>
          </a:p>
        </p:txBody>
      </p:sp>
      <p:sp>
        <p:nvSpPr>
          <p:cNvPr id="212" name="Shape 212"/>
          <p:cNvSpPr/>
          <p:nvPr>
            <p:ph type="subTitle" idx="1"/>
          </p:nvPr>
        </p:nvSpPr>
        <p:spPr>
          <a:xfrm>
            <a:off x="204100" y="1847100"/>
            <a:ext cx="8756100" cy="2255401"/>
          </a:xfrm>
          <a:prstGeom prst="rect">
            <a:avLst/>
          </a:prstGeom>
        </p:spPr>
        <p:txBody>
          <a:bodyPr/>
          <a:lstStyle/>
          <a:p>
            <a:pPr/>
          </a:p>
        </p:txBody>
      </p:sp>
      <p:graphicFrame>
        <p:nvGraphicFramePr>
          <p:cNvPr id="213" name="Table 213"/>
          <p:cNvGraphicFramePr/>
          <p:nvPr/>
        </p:nvGraphicFramePr>
        <p:xfrm>
          <a:off x="377874" y="1565674"/>
          <a:ext cx="8582327" cy="289912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57450"/>
                <a:gridCol w="2212200"/>
                <a:gridCol w="2489325"/>
                <a:gridCol w="2323350"/>
              </a:tblGrid>
              <a:tr h="523449">
                <a:tc>
                  <a:txBody>
                    <a:bodyPr/>
                    <a:lstStyle/>
                    <a:p>
                      <a:pPr algn="ctr">
                        <a:defRPr sz="1800"/>
                      </a:pPr>
                      <a:r>
                        <a:rPr b="1">
                          <a:sym typeface="Arial"/>
                        </a:rPr>
                        <a:t>CRITERIA</a:t>
                      </a:r>
                    </a:p>
                  </a:txBody>
                  <a:tcPr marL="91425" marR="91425" marT="91425" marB="91425" anchor="t" anchorCtr="0" horzOverflow="overflow"/>
                </a:tc>
                <a:tc>
                  <a:txBody>
                    <a:bodyPr/>
                    <a:lstStyle/>
                    <a:p>
                      <a:pPr algn="ctr">
                        <a:defRPr sz="1800"/>
                      </a:pPr>
                      <a:r>
                        <a:rPr b="1">
                          <a:sym typeface="Arial"/>
                        </a:rPr>
                        <a:t>SOFTWARE 1</a:t>
                      </a:r>
                    </a:p>
                  </a:txBody>
                  <a:tcPr marL="91425" marR="91425" marT="91425" marB="91425" anchor="t" anchorCtr="0" horzOverflow="overflow"/>
                </a:tc>
                <a:tc>
                  <a:txBody>
                    <a:bodyPr/>
                    <a:lstStyle/>
                    <a:p>
                      <a:pPr algn="ctr">
                        <a:defRPr sz="1800"/>
                      </a:pPr>
                      <a:r>
                        <a:rPr b="1">
                          <a:sym typeface="Arial"/>
                        </a:rPr>
                        <a:t>SOFTWARE 2</a:t>
                      </a:r>
                    </a:p>
                  </a:txBody>
                  <a:tcPr marL="91425" marR="91425" marT="91425" marB="91425" anchor="t" anchorCtr="0" horzOverflow="overflow"/>
                </a:tc>
                <a:tc>
                  <a:txBody>
                    <a:bodyPr/>
                    <a:lstStyle/>
                    <a:p>
                      <a:pPr algn="ctr">
                        <a:defRPr sz="1800"/>
                      </a:pPr>
                      <a:r>
                        <a:rPr b="1">
                          <a:sym typeface="Arial"/>
                        </a:rPr>
                        <a:t>SOFTWARE 3</a:t>
                      </a:r>
                    </a:p>
                  </a:txBody>
                  <a:tcPr marL="91425" marR="91425" marT="91425" marB="91425" anchor="t" anchorCtr="0" horzOverflow="overflow"/>
                </a:tc>
              </a:tr>
              <a:tr h="523449">
                <a:tc>
                  <a:txBody>
                    <a:bodyPr/>
                    <a:lstStyle/>
                    <a:p>
                      <a:pPr algn="just">
                        <a:defRPr sz="1800"/>
                      </a:pPr>
                      <a:r>
                        <a:rPr b="1" sz="1500">
                          <a:sym typeface="Arial"/>
                        </a:rPr>
                        <a:t>1. COST</a:t>
                      </a: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r>
              <a:tr h="523449">
                <a:tc>
                  <a:txBody>
                    <a:bodyPr/>
                    <a:lstStyle/>
                    <a:p>
                      <a:pPr algn="just">
                        <a:defRPr sz="1800"/>
                      </a:pPr>
                      <a:r>
                        <a:rPr b="1" sz="1500">
                          <a:sym typeface="Arial"/>
                        </a:rPr>
                        <a:t>2. PROXIMITY</a:t>
                      </a: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r>
              <a:tr h="523449">
                <a:tc>
                  <a:txBody>
                    <a:bodyPr/>
                    <a:lstStyle/>
                    <a:p>
                      <a:pPr algn="just">
                        <a:defRPr sz="1800"/>
                      </a:pPr>
                      <a:r>
                        <a:rPr b="1" sz="1500">
                          <a:sym typeface="Arial"/>
                        </a:rPr>
                        <a:t>3. READINESS</a:t>
                      </a: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r>
              <a:tr h="805325">
                <a:tc>
                  <a:txBody>
                    <a:bodyPr/>
                    <a:lstStyle/>
                    <a:p>
                      <a:pPr algn="just">
                        <a:defRPr sz="1800"/>
                      </a:pPr>
                      <a:r>
                        <a:rPr b="1" sz="1500">
                          <a:sym typeface="Arial"/>
                        </a:rPr>
                        <a:t>4. TECHNICAL CHALLENGES</a:t>
                      </a: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c>
                  <a:txBody>
                    <a:bodyPr/>
                    <a:lstStyle/>
                    <a:p>
                      <a:pPr algn="just">
                        <a:defRPr sz="1400">
                          <a:sym typeface="Arial"/>
                        </a:defRPr>
                      </a:pPr>
                    </a:p>
                  </a:txBody>
                  <a:tcPr marL="91425" marR="91425" marT="91425" marB="91425" anchor="t" anchorCtr="0" horzOverflow="overflow"/>
                </a:tc>
              </a:tr>
            </a:tbl>
          </a:graphicData>
        </a:graphic>
      </p:graphicFrame>
      <p:sp>
        <p:nvSpPr>
          <p:cNvPr id="214" name="Shape 214"/>
          <p:cNvSpPr/>
          <p:nvPr>
            <p:ph type="sldNum" sz="quarter" idx="2"/>
          </p:nvPr>
        </p:nvSpPr>
        <p:spPr>
          <a:xfrm>
            <a:off x="8757553" y="4779026"/>
            <a:ext cx="327450"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ctrTitle"/>
          </p:nvPr>
        </p:nvSpPr>
        <p:spPr>
          <a:xfrm>
            <a:off x="642525" y="537275"/>
            <a:ext cx="7688099" cy="994801"/>
          </a:xfrm>
          <a:prstGeom prst="rect">
            <a:avLst/>
          </a:prstGeom>
        </p:spPr>
        <p:txBody>
          <a:bodyPr/>
          <a:lstStyle/>
          <a:p>
            <a:pPr>
              <a:defRPr b="0" sz="2500"/>
            </a:pPr>
            <a:r>
              <a:t>SELECTION OF </a:t>
            </a:r>
            <a:r>
              <a:rPr b="1">
                <a:solidFill>
                  <a:srgbClr val="1A9988"/>
                </a:solidFill>
              </a:rPr>
              <a:t>VENDOR/SOFTWARE CRITERIA</a:t>
            </a:r>
          </a:p>
        </p:txBody>
      </p:sp>
      <p:sp>
        <p:nvSpPr>
          <p:cNvPr id="217" name="Shape 217"/>
          <p:cNvSpPr/>
          <p:nvPr>
            <p:ph type="subTitle" idx="1"/>
          </p:nvPr>
        </p:nvSpPr>
        <p:spPr>
          <a:xfrm>
            <a:off x="204100" y="1847100"/>
            <a:ext cx="8756100" cy="2255401"/>
          </a:xfrm>
          <a:prstGeom prst="rect">
            <a:avLst/>
          </a:prstGeom>
        </p:spPr>
        <p:txBody>
          <a:bodyPr/>
          <a:lstStyle/>
          <a:p>
            <a:pPr/>
          </a:p>
        </p:txBody>
      </p:sp>
      <p:graphicFrame>
        <p:nvGraphicFramePr>
          <p:cNvPr id="218" name="Table 218"/>
          <p:cNvGraphicFramePr/>
          <p:nvPr/>
        </p:nvGraphicFramePr>
        <p:xfrm>
          <a:off x="315325" y="1316774"/>
          <a:ext cx="8418701" cy="35755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27750"/>
                <a:gridCol w="2170025"/>
                <a:gridCol w="2441875"/>
                <a:gridCol w="2279050"/>
              </a:tblGrid>
              <a:tr h="529750">
                <a:tc>
                  <a:txBody>
                    <a:bodyPr/>
                    <a:lstStyle/>
                    <a:p>
                      <a:pPr algn="ctr">
                        <a:defRPr sz="1800"/>
                      </a:pPr>
                      <a:r>
                        <a:rPr b="1">
                          <a:sym typeface="Arial"/>
                        </a:rPr>
                        <a:t>CRITERIA</a:t>
                      </a:r>
                    </a:p>
                  </a:txBody>
                  <a:tcPr marL="91425" marR="91425" marT="91425" marB="91425" anchor="t" anchorCtr="0" horzOverflow="overflow"/>
                </a:tc>
                <a:tc>
                  <a:txBody>
                    <a:bodyPr/>
                    <a:lstStyle/>
                    <a:p>
                      <a:pPr algn="ctr">
                        <a:defRPr sz="1800"/>
                      </a:pPr>
                      <a:r>
                        <a:rPr b="1">
                          <a:sym typeface="Arial"/>
                        </a:rPr>
                        <a:t>SOFTWARE 1 </a:t>
                      </a:r>
                    </a:p>
                  </a:txBody>
                  <a:tcPr marL="91425" marR="91425" marT="91425" marB="91425" anchor="t" anchorCtr="0" horzOverflow="overflow"/>
                </a:tc>
                <a:tc>
                  <a:txBody>
                    <a:bodyPr/>
                    <a:lstStyle/>
                    <a:p>
                      <a:pPr algn="ctr">
                        <a:defRPr sz="1800"/>
                      </a:pPr>
                      <a:r>
                        <a:rPr b="1">
                          <a:sym typeface="Arial"/>
                        </a:rPr>
                        <a:t>SOFTWARE 2</a:t>
                      </a:r>
                    </a:p>
                  </a:txBody>
                  <a:tcPr marL="91425" marR="91425" marT="91425" marB="91425" anchor="t" anchorCtr="0" horzOverflow="overflow"/>
                </a:tc>
                <a:tc>
                  <a:txBody>
                    <a:bodyPr/>
                    <a:lstStyle/>
                    <a:p>
                      <a:pPr algn="ctr">
                        <a:defRPr sz="1800"/>
                      </a:pPr>
                      <a:r>
                        <a:rPr b="1">
                          <a:sym typeface="Arial"/>
                        </a:rPr>
                        <a:t>SOFTWARE 3</a:t>
                      </a:r>
                    </a:p>
                  </a:txBody>
                  <a:tcPr marL="91425" marR="91425" marT="91425" marB="91425" anchor="t" anchorCtr="0" horzOverflow="overflow"/>
                </a:tc>
              </a:tr>
              <a:tr h="2042924">
                <a:tc>
                  <a:txBody>
                    <a:bodyPr/>
                    <a:lstStyle/>
                    <a:p>
                      <a:pPr algn="l">
                        <a:defRPr sz="1800"/>
                      </a:pPr>
                      <a:r>
                        <a:rPr b="1" sz="1600">
                          <a:sym typeface="Arial"/>
                        </a:rPr>
                        <a:t>1. COST</a:t>
                      </a:r>
                    </a:p>
                  </a:txBody>
                  <a:tcPr marL="91425" marR="91425" marT="91425" marB="91425" anchor="t" anchorCtr="0" horzOverflow="overflow"/>
                </a:tc>
                <a:tc>
                  <a:txBody>
                    <a:bodyPr/>
                    <a:lstStyle/>
                    <a:p>
                      <a:pPr marL="457200" indent="-323850" algn="just">
                        <a:buClr>
                          <a:srgbClr val="000000"/>
                        </a:buClr>
                        <a:buSzPts val="1500"/>
                        <a:buFont typeface="Arial"/>
                        <a:buChar char="●"/>
                        <a:defRPr sz="1500">
                          <a:sym typeface="Arial"/>
                        </a:defRPr>
                      </a:pPr>
                      <a:r>
                        <a:t>Subscription model</a:t>
                      </a:r>
                    </a:p>
                    <a:p>
                      <a:pPr marL="457200" indent="-323850" algn="just">
                        <a:buClr>
                          <a:srgbClr val="000000"/>
                        </a:buClr>
                        <a:buSzPts val="1500"/>
                        <a:buFont typeface="Arial"/>
                        <a:buChar char="●"/>
                        <a:defRPr sz="1500">
                          <a:sym typeface="Arial"/>
                        </a:defRPr>
                      </a:pPr>
                      <a:r>
                        <a:t>Monthly £</a:t>
                      </a:r>
                    </a:p>
                    <a:p>
                      <a:pPr marL="457200" indent="-323850" algn="just">
                        <a:buClr>
                          <a:srgbClr val="000000"/>
                        </a:buClr>
                        <a:buSzPts val="1500"/>
                        <a:buFont typeface="Arial"/>
                        <a:buChar char="●"/>
                        <a:defRPr sz="1500">
                          <a:sym typeface="Arial"/>
                        </a:defRPr>
                      </a:pPr>
                      <a:r>
                        <a:t>Unlimited users</a:t>
                      </a:r>
                    </a:p>
                    <a:p>
                      <a:pPr marL="457200" indent="-323850" algn="just">
                        <a:buClr>
                          <a:srgbClr val="000000"/>
                        </a:buClr>
                        <a:buSzPts val="1500"/>
                        <a:buFont typeface="Arial"/>
                        <a:buChar char="●"/>
                        <a:defRPr sz="1500">
                          <a:sym typeface="Arial"/>
                        </a:defRPr>
                      </a:pPr>
                      <a:r>
                        <a:t>No extra costs for installation or maintenance </a:t>
                      </a:r>
                    </a:p>
                  </a:txBody>
                  <a:tcPr marL="91425" marR="91425" marT="91425" marB="91425" anchor="t" anchorCtr="0" horzOverflow="overflow"/>
                </a:tc>
                <a:tc>
                  <a:txBody>
                    <a:bodyPr/>
                    <a:lstStyle/>
                    <a:p>
                      <a:pPr marL="457200" indent="-330200" algn="just">
                        <a:buClr>
                          <a:srgbClr val="000000"/>
                        </a:buClr>
                        <a:buSzPts val="1600"/>
                        <a:buFont typeface="Arial"/>
                        <a:buChar char="●"/>
                        <a:defRPr sz="1600">
                          <a:sym typeface="Arial"/>
                        </a:defRPr>
                      </a:pPr>
                      <a:r>
                        <a:t>One off purchase at £</a:t>
                      </a:r>
                    </a:p>
                    <a:p>
                      <a:pPr marL="457200" indent="-330200" algn="just">
                        <a:buClr>
                          <a:srgbClr val="000000"/>
                        </a:buClr>
                        <a:buSzPts val="1600"/>
                        <a:buFont typeface="Arial"/>
                        <a:buChar char="●"/>
                        <a:defRPr sz="1600">
                          <a:sym typeface="Arial"/>
                        </a:defRPr>
                      </a:pPr>
                      <a:r>
                        <a:t>Yearly maintenance fees of £</a:t>
                      </a:r>
                    </a:p>
                    <a:p>
                      <a:pPr marL="457200" indent="-330200" algn="just">
                        <a:buClr>
                          <a:srgbClr val="000000"/>
                        </a:buClr>
                        <a:buSzPts val="1600"/>
                        <a:buFont typeface="Arial"/>
                        <a:buChar char="●"/>
                        <a:defRPr sz="1600">
                          <a:sym typeface="Arial"/>
                        </a:defRPr>
                      </a:pPr>
                      <a:r>
                        <a:t>Unlimited users</a:t>
                      </a:r>
                    </a:p>
                  </a:txBody>
                  <a:tcPr marL="91425" marR="91425" marT="91425" marB="91425" anchor="t" anchorCtr="0" horzOverflow="overflow"/>
                </a:tc>
                <a:tc>
                  <a:txBody>
                    <a:bodyPr/>
                    <a:lstStyle/>
                    <a:p>
                      <a:pPr marL="457200" indent="-330200" algn="just">
                        <a:buClr>
                          <a:srgbClr val="000000"/>
                        </a:buClr>
                        <a:buSzPts val="1600"/>
                        <a:buFont typeface="Arial"/>
                        <a:buChar char="●"/>
                        <a:defRPr sz="1600">
                          <a:sym typeface="Arial"/>
                        </a:defRPr>
                      </a:pPr>
                      <a:r>
                        <a:t>Payment per user at £ per year</a:t>
                      </a:r>
                    </a:p>
                    <a:p>
                      <a:pPr marL="457200" indent="-330200" algn="just">
                        <a:buClr>
                          <a:srgbClr val="000000"/>
                        </a:buClr>
                        <a:buSzPts val="1600"/>
                        <a:buFont typeface="Arial"/>
                        <a:buChar char="●"/>
                        <a:defRPr sz="1600">
                          <a:sym typeface="Arial"/>
                        </a:defRPr>
                      </a:pPr>
                      <a:r>
                        <a:t>Fixed Yearly maintenance fees at £</a:t>
                      </a:r>
                    </a:p>
                  </a:txBody>
                  <a:tcPr marL="91425" marR="91425" marT="91425" marB="91425" anchor="t" anchorCtr="0" horzOverflow="overflow"/>
                </a:tc>
              </a:tr>
              <a:tr h="1002875">
                <a:tc>
                  <a:txBody>
                    <a:bodyPr/>
                    <a:lstStyle/>
                    <a:p>
                      <a:pPr algn="ctr">
                        <a:defRPr sz="1800"/>
                      </a:pPr>
                      <a:r>
                        <a:rPr b="1" sz="1600">
                          <a:sym typeface="Arial"/>
                        </a:rPr>
                        <a:t>2.PROXIMITY</a:t>
                      </a:r>
                    </a:p>
                  </a:txBody>
                  <a:tcPr marL="91425" marR="91425" marT="91425" marB="91425" anchor="t" anchorCtr="0" horzOverflow="overflow"/>
                </a:tc>
                <a:tc>
                  <a:txBody>
                    <a:bodyPr/>
                    <a:lstStyle/>
                    <a:p>
                      <a:pPr marL="457200" indent="-330200" algn="just">
                        <a:buClr>
                          <a:srgbClr val="000000"/>
                        </a:buClr>
                        <a:buSzPts val="1600"/>
                        <a:buFont typeface="Arial"/>
                        <a:buChar char="●"/>
                        <a:defRPr sz="1600">
                          <a:sym typeface="Arial"/>
                        </a:defRPr>
                      </a:pPr>
                      <a:r>
                        <a:t>UK based provider</a:t>
                      </a:r>
                    </a:p>
                    <a:p>
                      <a:pPr marL="457200" indent="-330200" algn="just">
                        <a:buClr>
                          <a:srgbClr val="000000"/>
                        </a:buClr>
                        <a:buSzPts val="1600"/>
                        <a:buFont typeface="Arial"/>
                        <a:buChar char="●"/>
                        <a:defRPr sz="1600">
                          <a:sym typeface="Arial"/>
                        </a:defRPr>
                      </a:pPr>
                      <a:r>
                        <a:t>Office in London</a:t>
                      </a:r>
                    </a:p>
                  </a:txBody>
                  <a:tcPr marL="91425" marR="91425" marT="91425" marB="91425" anchor="t" anchorCtr="0" horzOverflow="overflow"/>
                </a:tc>
                <a:tc>
                  <a:txBody>
                    <a:bodyPr/>
                    <a:lstStyle/>
                    <a:p>
                      <a:pPr marL="457200" indent="-330200" algn="just">
                        <a:buClr>
                          <a:srgbClr val="000000"/>
                        </a:buClr>
                        <a:buSzPts val="1600"/>
                        <a:buFont typeface="Arial"/>
                        <a:buChar char="●"/>
                        <a:defRPr sz="1600">
                          <a:sym typeface="Arial"/>
                        </a:defRPr>
                      </a:pPr>
                      <a:r>
                        <a:t>EU based provider</a:t>
                      </a:r>
                    </a:p>
                    <a:p>
                      <a:pPr marL="457200" indent="-330200" algn="just">
                        <a:buClr>
                          <a:srgbClr val="000000"/>
                        </a:buClr>
                        <a:buSzPts val="1600"/>
                        <a:buFont typeface="Arial"/>
                        <a:buChar char="●"/>
                        <a:defRPr sz="1600">
                          <a:sym typeface="Arial"/>
                        </a:defRPr>
                      </a:pPr>
                      <a:r>
                        <a:t>No office in the UK</a:t>
                      </a:r>
                    </a:p>
                  </a:txBody>
                  <a:tcPr marL="91425" marR="91425" marT="91425" marB="91425" anchor="t" anchorCtr="0" horzOverflow="overflow"/>
                </a:tc>
                <a:tc>
                  <a:txBody>
                    <a:bodyPr/>
                    <a:lstStyle/>
                    <a:p>
                      <a:pPr marL="457200" indent="-323850" algn="just">
                        <a:buClr>
                          <a:srgbClr val="000000"/>
                        </a:buClr>
                        <a:buSzPts val="1500"/>
                        <a:buFont typeface="Arial"/>
                        <a:buChar char="●"/>
                        <a:defRPr sz="1500">
                          <a:sym typeface="Arial"/>
                        </a:defRPr>
                      </a:pPr>
                      <a:r>
                        <a:t>US based provider</a:t>
                      </a:r>
                    </a:p>
                    <a:p>
                      <a:pPr marL="457200" indent="-323850" algn="just">
                        <a:buClr>
                          <a:srgbClr val="000000"/>
                        </a:buClr>
                        <a:buSzPts val="1500"/>
                        <a:buFont typeface="Arial"/>
                        <a:buChar char="●"/>
                        <a:defRPr sz="1500">
                          <a:sym typeface="Arial"/>
                        </a:defRPr>
                      </a:pPr>
                      <a:r>
                        <a:t>Small presence in London</a:t>
                      </a:r>
                    </a:p>
                  </a:txBody>
                  <a:tcPr marL="91425" marR="91425" marT="91425" marB="91425" anchor="t" anchorCtr="0" horzOverflow="overflow"/>
                </a:tc>
              </a:tr>
            </a:tbl>
          </a:graphicData>
        </a:graphic>
      </p:graphicFrame>
      <p:sp>
        <p:nvSpPr>
          <p:cNvPr id="219" name="Shape 219"/>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ctrTitle"/>
          </p:nvPr>
        </p:nvSpPr>
        <p:spPr>
          <a:xfrm>
            <a:off x="258925" y="619349"/>
            <a:ext cx="7688099" cy="606301"/>
          </a:xfrm>
          <a:prstGeom prst="rect">
            <a:avLst/>
          </a:prstGeom>
        </p:spPr>
        <p:txBody>
          <a:bodyPr/>
          <a:lstStyle/>
          <a:p>
            <a:pPr>
              <a:defRPr sz="2500">
                <a:solidFill>
                  <a:srgbClr val="1A9988"/>
                </a:solidFill>
              </a:defRPr>
            </a:pPr>
            <a:r>
              <a:t>ADKAR MODEL </a:t>
            </a:r>
            <a:r>
              <a:rPr>
                <a:solidFill>
                  <a:srgbClr val="1A1A1A"/>
                </a:solidFill>
              </a:rPr>
              <a:t>- The People Side of Change</a:t>
            </a:r>
          </a:p>
        </p:txBody>
      </p:sp>
      <p:sp>
        <p:nvSpPr>
          <p:cNvPr id="222" name="Shape 222"/>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Shape 223"/>
          <p:cNvSpPr/>
          <p:nvPr/>
        </p:nvSpPr>
        <p:spPr>
          <a:xfrm>
            <a:off x="2757690" y="1225659"/>
            <a:ext cx="3879302" cy="3879301"/>
          </a:xfrm>
          <a:prstGeom prst="ellipse">
            <a:avLst/>
          </a:prstGeom>
          <a:solidFill>
            <a:srgbClr val="65F0AC"/>
          </a:solidFill>
          <a:ln w="12700">
            <a:miter lim="400000"/>
          </a:ln>
        </p:spPr>
        <p:txBody>
          <a:bodyPr lIns="45719" rIns="45719" anchor="ctr"/>
          <a:lstStyle/>
          <a:p>
            <a:pPr>
              <a:defRPr>
                <a:solidFill>
                  <a:srgbClr val="000000"/>
                </a:solidFill>
              </a:defRPr>
            </a:pPr>
          </a:p>
        </p:txBody>
      </p:sp>
      <p:grpSp>
        <p:nvGrpSpPr>
          <p:cNvPr id="226" name="Group 226"/>
          <p:cNvGrpSpPr/>
          <p:nvPr/>
        </p:nvGrpSpPr>
        <p:grpSpPr>
          <a:xfrm>
            <a:off x="3614585" y="1146738"/>
            <a:ext cx="2166001" cy="2166001"/>
            <a:chOff x="0" y="0"/>
            <a:chExt cx="2165999" cy="2165999"/>
          </a:xfrm>
        </p:grpSpPr>
        <p:sp>
          <p:nvSpPr>
            <p:cNvPr id="224" name="Shape 224"/>
            <p:cNvSpPr/>
            <p:nvPr/>
          </p:nvSpPr>
          <p:spPr>
            <a:xfrm>
              <a:off x="0" y="0"/>
              <a:ext cx="2166000" cy="2166000"/>
            </a:xfrm>
            <a:prstGeom prst="ellipse">
              <a:avLst/>
            </a:prstGeom>
            <a:solidFill>
              <a:srgbClr val="0B774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25" name="Shape 225"/>
            <p:cNvSpPr/>
            <p:nvPr/>
          </p:nvSpPr>
          <p:spPr>
            <a:xfrm>
              <a:off x="347202" y="519887"/>
              <a:ext cx="1496101" cy="6908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700">
                  <a:solidFill>
                    <a:srgbClr val="FFFFFF"/>
                  </a:solidFill>
                  <a:latin typeface="Roboto"/>
                  <a:ea typeface="Roboto"/>
                  <a:cs typeface="Roboto"/>
                  <a:sym typeface="Roboto"/>
                </a:defRPr>
              </a:lvl1pPr>
            </a:lstStyle>
            <a:p>
              <a:pPr/>
              <a:r>
                <a:t>AWARENESS</a:t>
              </a:r>
            </a:p>
          </p:txBody>
        </p:sp>
      </p:grpSp>
      <p:grpSp>
        <p:nvGrpSpPr>
          <p:cNvPr id="229" name="Group 229"/>
          <p:cNvGrpSpPr/>
          <p:nvPr/>
        </p:nvGrpSpPr>
        <p:grpSpPr>
          <a:xfrm>
            <a:off x="2405990" y="1976283"/>
            <a:ext cx="2166001" cy="2166001"/>
            <a:chOff x="0" y="0"/>
            <a:chExt cx="2165999" cy="2165999"/>
          </a:xfrm>
        </p:grpSpPr>
        <p:sp>
          <p:nvSpPr>
            <p:cNvPr id="227" name="Shape 227"/>
            <p:cNvSpPr/>
            <p:nvPr/>
          </p:nvSpPr>
          <p:spPr>
            <a:xfrm>
              <a:off x="0" y="0"/>
              <a:ext cx="2166000" cy="2166000"/>
            </a:xfrm>
            <a:prstGeom prst="ellipse">
              <a:avLst/>
            </a:prstGeom>
            <a:solidFill>
              <a:srgbClr val="0B713F"/>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28" name="Shape 228"/>
            <p:cNvSpPr/>
            <p:nvPr/>
          </p:nvSpPr>
          <p:spPr>
            <a:xfrm>
              <a:off x="122633" y="759741"/>
              <a:ext cx="1532101" cy="589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300">
                  <a:solidFill>
                    <a:srgbClr val="FFFFFF"/>
                  </a:solidFill>
                  <a:latin typeface="Roboto"/>
                  <a:ea typeface="Roboto"/>
                  <a:cs typeface="Roboto"/>
                  <a:sym typeface="Roboto"/>
                </a:defRPr>
              </a:lvl1pPr>
            </a:lstStyle>
            <a:p>
              <a:pPr/>
              <a:r>
                <a:t>REINFORCEMENT</a:t>
              </a:r>
            </a:p>
          </p:txBody>
        </p:sp>
      </p:grpSp>
      <p:grpSp>
        <p:nvGrpSpPr>
          <p:cNvPr id="232" name="Group 232"/>
          <p:cNvGrpSpPr/>
          <p:nvPr/>
        </p:nvGrpSpPr>
        <p:grpSpPr>
          <a:xfrm>
            <a:off x="3614356" y="2977508"/>
            <a:ext cx="2166001" cy="2166000"/>
            <a:chOff x="0" y="0"/>
            <a:chExt cx="2165999" cy="2165999"/>
          </a:xfrm>
        </p:grpSpPr>
        <p:sp>
          <p:nvSpPr>
            <p:cNvPr id="230" name="Shape 230"/>
            <p:cNvSpPr/>
            <p:nvPr/>
          </p:nvSpPr>
          <p:spPr>
            <a:xfrm>
              <a:off x="0" y="0"/>
              <a:ext cx="2166000" cy="2166000"/>
            </a:xfrm>
            <a:prstGeom prst="ellipse">
              <a:avLst/>
            </a:prstGeom>
            <a:solidFill>
              <a:srgbClr val="085630"/>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31" name="Shape 231"/>
            <p:cNvSpPr/>
            <p:nvPr/>
          </p:nvSpPr>
          <p:spPr>
            <a:xfrm>
              <a:off x="347206" y="1093291"/>
              <a:ext cx="1496101" cy="462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1800">
                  <a:solidFill>
                    <a:srgbClr val="FFFFFF"/>
                  </a:solidFill>
                  <a:latin typeface="Roboto"/>
                  <a:ea typeface="Roboto"/>
                  <a:cs typeface="Roboto"/>
                  <a:sym typeface="Roboto"/>
                </a:defRPr>
              </a:lvl1pPr>
            </a:lstStyle>
            <a:p>
              <a:pPr/>
              <a:r>
                <a:t>CAPABILITY</a:t>
              </a:r>
            </a:p>
          </p:txBody>
        </p:sp>
      </p:grpSp>
      <p:grpSp>
        <p:nvGrpSpPr>
          <p:cNvPr id="235" name="Group 235"/>
          <p:cNvGrpSpPr/>
          <p:nvPr/>
        </p:nvGrpSpPr>
        <p:grpSpPr>
          <a:xfrm>
            <a:off x="4858244" y="1976273"/>
            <a:ext cx="2166001" cy="2166001"/>
            <a:chOff x="0" y="0"/>
            <a:chExt cx="2165999" cy="2165999"/>
          </a:xfrm>
        </p:grpSpPr>
        <p:sp>
          <p:nvSpPr>
            <p:cNvPr id="233" name="Shape 233"/>
            <p:cNvSpPr/>
            <p:nvPr/>
          </p:nvSpPr>
          <p:spPr>
            <a:xfrm>
              <a:off x="0" y="0"/>
              <a:ext cx="2166000" cy="2166000"/>
            </a:xfrm>
            <a:prstGeom prst="ellipse">
              <a:avLst/>
            </a:prstGeom>
            <a:solidFill>
              <a:srgbClr val="0C8148"/>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34" name="Shape 234"/>
            <p:cNvSpPr/>
            <p:nvPr/>
          </p:nvSpPr>
          <p:spPr>
            <a:xfrm>
              <a:off x="593793" y="808650"/>
              <a:ext cx="1496101" cy="538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sz="2300">
                  <a:solidFill>
                    <a:srgbClr val="FFFFFF"/>
                  </a:solidFill>
                  <a:latin typeface="Roboto"/>
                  <a:ea typeface="Roboto"/>
                  <a:cs typeface="Roboto"/>
                  <a:sym typeface="Roboto"/>
                </a:defRPr>
              </a:lvl1pPr>
            </a:lstStyle>
            <a:p>
              <a:pPr/>
              <a:r>
                <a:t>DESIRE</a:t>
              </a:r>
            </a:p>
          </p:txBody>
        </p:sp>
      </p:grpSp>
      <p:sp>
        <p:nvSpPr>
          <p:cNvPr id="236" name="Shape 236"/>
          <p:cNvSpPr/>
          <p:nvPr/>
        </p:nvSpPr>
        <p:spPr>
          <a:xfrm>
            <a:off x="4084680" y="2446365"/>
            <a:ext cx="1225801" cy="1225801"/>
          </a:xfrm>
          <a:prstGeom prst="ellipse">
            <a:avLst/>
          </a:prstGeom>
          <a:solidFill>
            <a:srgbClr val="65F0AC"/>
          </a:solidFill>
          <a:ln w="12700">
            <a:miter lim="400000"/>
          </a:ln>
        </p:spPr>
        <p:txBody>
          <a:bodyPr lIns="45719" rIns="45719" anchor="ctr"/>
          <a:lstStyle/>
          <a:p>
            <a:pPr>
              <a:defRPr>
                <a:solidFill>
                  <a:srgbClr val="000000"/>
                </a:solidFill>
              </a:defRPr>
            </a:pPr>
          </a:p>
        </p:txBody>
      </p:sp>
      <p:sp>
        <p:nvSpPr>
          <p:cNvPr id="237" name="Shape 237"/>
          <p:cNvSpPr/>
          <p:nvPr/>
        </p:nvSpPr>
        <p:spPr>
          <a:xfrm>
            <a:off x="4042750" y="2756124"/>
            <a:ext cx="1309201" cy="830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defRPr>
                <a:solidFill>
                  <a:schemeClr val="accent1"/>
                </a:solidFill>
                <a:latin typeface="Lato"/>
                <a:ea typeface="Lato"/>
                <a:cs typeface="Lato"/>
                <a:sym typeface="Lato"/>
              </a:defRPr>
            </a:pPr>
            <a:r>
              <a:t>EMOTIONAL</a:t>
            </a:r>
          </a:p>
          <a:p>
            <a:pPr algn="ctr">
              <a:defRPr>
                <a:solidFill>
                  <a:schemeClr val="accent1"/>
                </a:solidFill>
                <a:latin typeface="Lato"/>
                <a:ea typeface="Lato"/>
                <a:cs typeface="Lato"/>
                <a:sym typeface="Lato"/>
              </a:defRPr>
            </a:pPr>
            <a:r>
              <a:t>DIMENSION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0" name="image4.jpeg"/>
          <p:cNvPicPr>
            <a:picLocks noChangeAspect="1"/>
          </p:cNvPicPr>
          <p:nvPr/>
        </p:nvPicPr>
        <p:blipFill>
          <a:blip r:embed="rId2">
            <a:extLst/>
          </a:blip>
          <a:stretch>
            <a:fillRect/>
          </a:stretch>
        </p:blipFill>
        <p:spPr>
          <a:xfrm>
            <a:off x="844225" y="156325"/>
            <a:ext cx="7351777" cy="49000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ctrTitle"/>
          </p:nvPr>
        </p:nvSpPr>
        <p:spPr>
          <a:xfrm>
            <a:off x="620175" y="615449"/>
            <a:ext cx="7688099" cy="973501"/>
          </a:xfrm>
          <a:prstGeom prst="rect">
            <a:avLst/>
          </a:prstGeom>
        </p:spPr>
        <p:txBody>
          <a:bodyPr/>
          <a:lstStyle>
            <a:lvl1pPr>
              <a:defRPr sz="2500"/>
            </a:lvl1pPr>
          </a:lstStyle>
          <a:p>
            <a:pPr/>
            <a:r>
              <a:t>PATH-HIVE MINI</a:t>
            </a:r>
          </a:p>
        </p:txBody>
      </p:sp>
      <p:sp>
        <p:nvSpPr>
          <p:cNvPr id="243" name="Shape 243"/>
          <p:cNvSpPr/>
          <p:nvPr>
            <p:ph type="subTitle" idx="1"/>
          </p:nvPr>
        </p:nvSpPr>
        <p:spPr>
          <a:xfrm>
            <a:off x="453374" y="1344500"/>
            <a:ext cx="8238902" cy="3595800"/>
          </a:xfrm>
          <a:prstGeom prst="rect">
            <a:avLst/>
          </a:prstGeom>
        </p:spPr>
        <p:txBody>
          <a:bodyPr/>
          <a:lstStyle/>
          <a:p>
            <a:pPr marL="0" indent="0" defTabSz="621791">
              <a:lnSpc>
                <a:spcPct val="90000"/>
              </a:lnSpc>
              <a:defRPr sz="340"/>
            </a:pPr>
            <a:endParaRPr b="1" sz="3808"/>
          </a:p>
          <a:p>
            <a:pPr marL="310895" indent="-234035" defTabSz="621791">
              <a:lnSpc>
                <a:spcPct val="90000"/>
              </a:lnSpc>
              <a:buClr>
                <a:schemeClr val="accent1"/>
              </a:buClr>
              <a:buSzPct val="100000"/>
              <a:buFont typeface="Helvetica"/>
              <a:buChar char="●"/>
              <a:defRPr b="1" sz="1224"/>
            </a:pPr>
            <a:r>
              <a:t> </a:t>
            </a:r>
            <a:r>
              <a:rPr u="sng"/>
              <a:t>BENEFITS FOR PARTICIPANTS AND RESTART </a:t>
            </a:r>
            <a:endParaRPr sz="3808" u="sng"/>
          </a:p>
          <a:p>
            <a:pPr marL="0" indent="0" defTabSz="621791">
              <a:lnSpc>
                <a:spcPct val="90000"/>
              </a:lnSpc>
              <a:defRPr sz="340"/>
            </a:pPr>
            <a:endParaRPr sz="3808"/>
          </a:p>
          <a:p>
            <a:pPr marL="310895" indent="-246989" defTabSz="621791">
              <a:lnSpc>
                <a:spcPct val="90000"/>
              </a:lnSpc>
              <a:buClr>
                <a:schemeClr val="accent1"/>
              </a:buClr>
              <a:buSzPct val="100000"/>
              <a:buAutoNum type="arabicPeriod" startAt="1"/>
              <a:defRPr sz="1428">
                <a:solidFill>
                  <a:srgbClr val="1A1A1A"/>
                </a:solidFill>
              </a:defRPr>
            </a:pPr>
            <a:r>
              <a:t>Raise awareness of the participants of the </a:t>
            </a:r>
            <a:r>
              <a:rPr b="1"/>
              <a:t>huge</a:t>
            </a:r>
            <a:r>
              <a:t> potential career opportunities  that they can conquer by understanding the basics of Business Change Management.</a:t>
            </a:r>
            <a:endParaRPr sz="4420"/>
          </a:p>
          <a:p>
            <a:pPr marL="0" indent="310895" defTabSz="621791">
              <a:lnSpc>
                <a:spcPct val="90000"/>
              </a:lnSpc>
              <a:defRPr sz="340"/>
            </a:pPr>
            <a:endParaRPr sz="4420">
              <a:solidFill>
                <a:srgbClr val="1A1A1A"/>
              </a:solidFill>
            </a:endParaRPr>
          </a:p>
          <a:p>
            <a:pPr marL="310895" indent="-246989" defTabSz="621791">
              <a:lnSpc>
                <a:spcPct val="90000"/>
              </a:lnSpc>
              <a:buClr>
                <a:srgbClr val="1A1A1A"/>
              </a:buClr>
              <a:buSzPct val="100000"/>
              <a:buAutoNum type="arabicPeriod" startAt="1"/>
              <a:defRPr sz="1428">
                <a:solidFill>
                  <a:srgbClr val="1A1A1A"/>
                </a:solidFill>
              </a:defRPr>
            </a:pPr>
            <a:r>
              <a:t>Understand yourself and where you can </a:t>
            </a:r>
            <a:r>
              <a:rPr>
                <a:solidFill>
                  <a:srgbClr val="000000"/>
                </a:solidFill>
              </a:rPr>
              <a:t>potentially fit</a:t>
            </a:r>
            <a:r>
              <a:t>.</a:t>
            </a:r>
            <a:endParaRPr sz="4420"/>
          </a:p>
          <a:p>
            <a:pPr marL="0" indent="310895" defTabSz="621791">
              <a:lnSpc>
                <a:spcPct val="90000"/>
              </a:lnSpc>
              <a:defRPr sz="340"/>
            </a:pPr>
            <a:endParaRPr sz="4420">
              <a:solidFill>
                <a:srgbClr val="1A1A1A"/>
              </a:solidFill>
            </a:endParaRPr>
          </a:p>
          <a:p>
            <a:pPr marL="310895" indent="-246989" defTabSz="621791">
              <a:lnSpc>
                <a:spcPct val="90000"/>
              </a:lnSpc>
              <a:buClr>
                <a:srgbClr val="1A1A1A"/>
              </a:buClr>
              <a:buSzPct val="100000"/>
              <a:buAutoNum type="arabicPeriod" startAt="1"/>
              <a:defRPr sz="1428">
                <a:solidFill>
                  <a:srgbClr val="1A1A1A"/>
                </a:solidFill>
              </a:defRPr>
            </a:pPr>
            <a:r>
              <a:t>How to start such journey with almost no front investment.</a:t>
            </a:r>
            <a:endParaRPr sz="4420"/>
          </a:p>
          <a:p>
            <a:pPr marL="0" indent="0" defTabSz="621791">
              <a:lnSpc>
                <a:spcPct val="90000"/>
              </a:lnSpc>
              <a:defRPr sz="340"/>
            </a:pPr>
            <a:endParaRPr>
              <a:solidFill>
                <a:srgbClr val="1A1A1A"/>
              </a:solidFill>
            </a:endParaRPr>
          </a:p>
          <a:p>
            <a:pPr marL="0" indent="310895" defTabSz="621791">
              <a:lnSpc>
                <a:spcPct val="90000"/>
              </a:lnSpc>
              <a:defRPr sz="340"/>
            </a:pPr>
          </a:p>
          <a:p>
            <a:pPr marL="0" indent="310895" defTabSz="621791">
              <a:lnSpc>
                <a:spcPct val="90000"/>
              </a:lnSpc>
              <a:defRPr sz="340"/>
            </a:pPr>
            <a:r>
              <a:t> </a:t>
            </a:r>
          </a:p>
        </p:txBody>
      </p:sp>
      <p:sp>
        <p:nvSpPr>
          <p:cNvPr id="244" name="Shape 244"/>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ctrTitle"/>
          </p:nvPr>
        </p:nvSpPr>
        <p:spPr>
          <a:xfrm>
            <a:off x="727950" y="615449"/>
            <a:ext cx="7688099" cy="973501"/>
          </a:xfrm>
          <a:prstGeom prst="rect">
            <a:avLst/>
          </a:prstGeom>
        </p:spPr>
        <p:txBody>
          <a:bodyPr/>
          <a:lstStyle>
            <a:lvl1pPr>
              <a:defRPr sz="2500"/>
            </a:lvl1pPr>
          </a:lstStyle>
          <a:p>
            <a:pPr/>
            <a:r>
              <a:t>PATH-HIVE MINI</a:t>
            </a:r>
          </a:p>
        </p:txBody>
      </p:sp>
      <p:sp>
        <p:nvSpPr>
          <p:cNvPr id="247" name="Shape 247"/>
          <p:cNvSpPr/>
          <p:nvPr>
            <p:ph type="subTitle" idx="1"/>
          </p:nvPr>
        </p:nvSpPr>
        <p:spPr>
          <a:xfrm>
            <a:off x="727950" y="1588949"/>
            <a:ext cx="7688099" cy="3128402"/>
          </a:xfrm>
          <a:prstGeom prst="rect">
            <a:avLst/>
          </a:prstGeom>
        </p:spPr>
        <p:txBody>
          <a:bodyPr/>
          <a:lstStyle/>
          <a:p>
            <a:pPr marL="0" indent="0" defTabSz="576072">
              <a:lnSpc>
                <a:spcPct val="80000"/>
              </a:lnSpc>
              <a:defRPr sz="1323">
                <a:solidFill>
                  <a:schemeClr val="accent5"/>
                </a:solidFill>
              </a:defRPr>
            </a:pPr>
            <a:r>
              <a:rPr u="sng">
                <a:uFill>
                  <a:solidFill>
                    <a:schemeClr val="accent5"/>
                  </a:solidFill>
                </a:uFill>
                <a:hlinkClick r:id="rId2" invalidUrl="" action="" tgtFrame="" tooltip="" history="1" highlightClick="0" endSnd="0"/>
              </a:rPr>
              <a:t>4.     </a:t>
            </a:r>
            <a:r>
              <a:rPr u="sng">
                <a:uFill>
                  <a:solidFill>
                    <a:schemeClr val="accent5"/>
                  </a:solidFill>
                </a:uFill>
                <a:hlinkClick r:id="rId2" invalidUrl="" action="" tgtFrame="" tooltip="" history="1" highlightClick="0" endSnd="0"/>
              </a:rPr>
              <a:t>Feel good, feel </a:t>
            </a:r>
            <a:r>
              <a:rPr u="sng">
                <a:uFill>
                  <a:solidFill>
                    <a:schemeClr val="accent5"/>
                  </a:solidFill>
                </a:uFill>
                <a:hlinkClick r:id="rId2" invalidUrl="" action="" tgtFrame="" tooltip="" history="1" highlightClick="0" endSnd="0"/>
              </a:rPr>
              <a:t>optimistic</a:t>
            </a:r>
            <a:r>
              <a:rPr u="sng">
                <a:uFill>
                  <a:solidFill>
                    <a:schemeClr val="accent5"/>
                  </a:solidFill>
                </a:uFill>
                <a:hlinkClick r:id="rId2" invalidUrl="" action="" tgtFrame="" tooltip="" history="1" highlightClick="0" endSnd="0"/>
              </a:rPr>
              <a:t>.</a:t>
            </a:r>
            <a:endParaRPr sz="5292">
              <a:solidFill>
                <a:srgbClr val="000000"/>
              </a:solidFill>
            </a:endParaRPr>
          </a:p>
          <a:p>
            <a:pPr marL="0" indent="0" defTabSz="576072">
              <a:lnSpc>
                <a:spcPct val="80000"/>
              </a:lnSpc>
              <a:defRPr sz="252"/>
            </a:pPr>
            <a:endParaRPr sz="5292">
              <a:solidFill>
                <a:srgbClr val="000000"/>
              </a:solidFill>
            </a:endParaRPr>
          </a:p>
          <a:p>
            <a:pPr marL="0" indent="0" defTabSz="576072">
              <a:lnSpc>
                <a:spcPct val="80000"/>
              </a:lnSpc>
              <a:defRPr sz="1323">
                <a:solidFill>
                  <a:srgbClr val="000000"/>
                </a:solidFill>
              </a:defRPr>
            </a:pPr>
            <a:r>
              <a:rPr u="sng">
                <a:solidFill>
                  <a:schemeClr val="accent5"/>
                </a:solidFill>
                <a:uFill>
                  <a:solidFill>
                    <a:schemeClr val="accent5"/>
                  </a:solidFill>
                </a:uFill>
                <a:hlinkClick r:id="rId2" invalidUrl="" action="" tgtFrame="" tooltip="" history="1" highlightClick="0" endSnd="0"/>
              </a:rPr>
              <a:t>5.     Get under the belt </a:t>
            </a:r>
            <a:r>
              <a:rPr u="sng">
                <a:solidFill>
                  <a:schemeClr val="accent5"/>
                </a:solidFill>
                <a:uFill>
                  <a:solidFill>
                    <a:schemeClr val="accent5"/>
                  </a:solidFill>
                </a:uFill>
                <a:hlinkClick r:id="rId2" invalidUrl="" action="" tgtFrame="" tooltip="" history="1" highlightClick="0" endSnd="0"/>
              </a:rPr>
              <a:t>solid tools </a:t>
            </a:r>
            <a:r>
              <a:rPr u="sng">
                <a:solidFill>
                  <a:schemeClr val="accent5"/>
                </a:solidFill>
                <a:uFill>
                  <a:solidFill>
                    <a:schemeClr val="accent5"/>
                  </a:solidFill>
                </a:uFill>
                <a:hlinkClick r:id="rId2" invalidUrl="" action="" tgtFrame="" tooltip="" history="1" highlightClick="0" endSnd="0"/>
              </a:rPr>
              <a:t>that you can immediately use in a business project environment.</a:t>
            </a:r>
            <a:endParaRPr sz="5292"/>
          </a:p>
          <a:p>
            <a:pPr marL="0" indent="0" defTabSz="576072">
              <a:lnSpc>
                <a:spcPct val="80000"/>
              </a:lnSpc>
              <a:defRPr sz="252"/>
            </a:pPr>
            <a:endParaRPr sz="5292">
              <a:solidFill>
                <a:srgbClr val="000000"/>
              </a:solidFill>
            </a:endParaRPr>
          </a:p>
          <a:p>
            <a:pPr marL="0" indent="0" defTabSz="576072">
              <a:lnSpc>
                <a:spcPct val="80000"/>
              </a:lnSpc>
              <a:defRPr sz="1323">
                <a:solidFill>
                  <a:srgbClr val="000000"/>
                </a:solidFill>
              </a:defRPr>
            </a:pPr>
            <a:r>
              <a:rPr u="sng">
                <a:solidFill>
                  <a:schemeClr val="accent5"/>
                </a:solidFill>
                <a:uFill>
                  <a:solidFill>
                    <a:schemeClr val="accent5"/>
                  </a:solidFill>
                </a:uFill>
                <a:hlinkClick r:id="rId2" invalidUrl="" action="" tgtFrame="" tooltip="" history="1" highlightClick="0" endSnd="0"/>
              </a:rPr>
              <a:t>6.     Improve the KPI of the centre by </a:t>
            </a:r>
            <a:r>
              <a:rPr u="sng">
                <a:solidFill>
                  <a:schemeClr val="accent5"/>
                </a:solidFill>
                <a:uFill>
                  <a:solidFill>
                    <a:schemeClr val="accent5"/>
                  </a:solidFill>
                </a:uFill>
                <a:hlinkClick r:id="rId2" invalidUrl="" action="" tgtFrame="" tooltip="" history="1" highlightClick="0" endSnd="0"/>
              </a:rPr>
              <a:t>bringing working forace</a:t>
            </a:r>
            <a:r>
              <a:rPr u="sng">
                <a:solidFill>
                  <a:schemeClr val="accent5"/>
                </a:solidFill>
                <a:uFill>
                  <a:solidFill>
                    <a:schemeClr val="accent5"/>
                  </a:solidFill>
                </a:uFill>
                <a:hlinkClick r:id="rId2" invalidUrl="" action="" tgtFrame="" tooltip="" history="1" highlightClick="0" endSnd="0"/>
              </a:rPr>
              <a:t> to the </a:t>
            </a:r>
            <a:r>
              <a:rPr u="sng">
                <a:solidFill>
                  <a:schemeClr val="accent5"/>
                </a:solidFill>
                <a:uFill>
                  <a:solidFill>
                    <a:schemeClr val="accent5"/>
                  </a:solidFill>
                </a:uFill>
                <a:hlinkClick r:id="rId2" invalidUrl="" action="" tgtFrame="" tooltip="" history="1" highlightClick="0" endSnd="0"/>
              </a:rPr>
              <a:t>£50 trillion industry</a:t>
            </a:r>
            <a:r>
              <a:rPr u="sng">
                <a:solidFill>
                  <a:schemeClr val="accent5"/>
                </a:solidFill>
                <a:uFill>
                  <a:solidFill>
                    <a:schemeClr val="accent5"/>
                  </a:solidFill>
                </a:uFill>
                <a:hlinkClick r:id="rId2" invalidUrl="" action="" tgtFrame="" tooltip="" history="1" highlightClick="0" endSnd="0"/>
              </a:rPr>
              <a:t> that is desperate for fresh (different talent). Statistics shows 15-35% rate of success of change initiatives.</a:t>
            </a:r>
            <a:endParaRPr sz="5292"/>
          </a:p>
          <a:p>
            <a:pPr marL="0" indent="0" defTabSz="576072">
              <a:lnSpc>
                <a:spcPct val="80000"/>
              </a:lnSpc>
              <a:defRPr sz="252"/>
            </a:pPr>
            <a:endParaRPr sz="3528">
              <a:solidFill>
                <a:srgbClr val="000000"/>
              </a:solidFill>
            </a:endParaRPr>
          </a:p>
          <a:p>
            <a:pPr marL="0" indent="0" defTabSz="576072">
              <a:lnSpc>
                <a:spcPct val="80000"/>
              </a:lnSpc>
              <a:defRPr sz="252"/>
            </a:pPr>
            <a:endParaRPr sz="3528"/>
          </a:p>
          <a:p>
            <a:pPr marL="0" indent="0" defTabSz="576072">
              <a:lnSpc>
                <a:spcPct val="80000"/>
              </a:lnSpc>
              <a:defRPr sz="882"/>
            </a:pPr>
            <a:r>
              <a:t> </a:t>
            </a:r>
            <a:r>
              <a:rPr u="sng">
                <a:solidFill>
                  <a:schemeClr val="accent5"/>
                </a:solidFill>
                <a:uFill>
                  <a:solidFill>
                    <a:schemeClr val="accent5"/>
                  </a:solidFill>
                </a:uFill>
                <a:hlinkClick r:id="rId2" invalidUrl="" action="" tgtFrame="" tooltip="" history="1" highlightClick="0" endSnd="0"/>
              </a:rPr>
              <a:t>https://hbr.org/2023/02/how-ai-will-transform-project-management</a:t>
            </a:r>
          </a:p>
        </p:txBody>
      </p:sp>
      <p:sp>
        <p:nvSpPr>
          <p:cNvPr id="248" name="Shape 248"/>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9" name="image11.png"/>
          <p:cNvPicPr>
            <a:picLocks noChangeAspect="1"/>
          </p:cNvPicPr>
          <p:nvPr/>
        </p:nvPicPr>
        <p:blipFill>
          <a:blip r:embed="rId3">
            <a:extLst/>
          </a:blip>
          <a:stretch>
            <a:fillRect/>
          </a:stretch>
        </p:blipFill>
        <p:spPr>
          <a:xfrm>
            <a:off x="6785274" y="3987046"/>
            <a:ext cx="2095002" cy="7628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ctrTitle"/>
          </p:nvPr>
        </p:nvSpPr>
        <p:spPr>
          <a:xfrm>
            <a:off x="727963" y="3948900"/>
            <a:ext cx="7688099" cy="1038301"/>
          </a:xfrm>
          <a:prstGeom prst="rect">
            <a:avLst/>
          </a:prstGeom>
        </p:spPr>
        <p:txBody>
          <a:bodyPr/>
          <a:lstStyle/>
          <a:p>
            <a:pPr algn="ctr">
              <a:defRPr sz="2400"/>
            </a:pPr>
            <a:r>
              <a:t>£750 - 2 hour workshop</a:t>
            </a:r>
          </a:p>
          <a:p>
            <a:pPr algn="ctr">
              <a:defRPr sz="2400"/>
            </a:pPr>
            <a:r>
              <a:t>PATH-HIVE Mini</a:t>
            </a:r>
          </a:p>
        </p:txBody>
      </p:sp>
      <p:sp>
        <p:nvSpPr>
          <p:cNvPr id="252" name="Shape 252"/>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3" name="image5.jpeg"/>
          <p:cNvPicPr>
            <a:picLocks noChangeAspect="1"/>
          </p:cNvPicPr>
          <p:nvPr/>
        </p:nvPicPr>
        <p:blipFill>
          <a:blip r:embed="rId2">
            <a:extLst/>
          </a:blip>
          <a:stretch>
            <a:fillRect/>
          </a:stretch>
        </p:blipFill>
        <p:spPr>
          <a:xfrm>
            <a:off x="2602920" y="1259024"/>
            <a:ext cx="3938177" cy="26254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ctrTitle"/>
          </p:nvPr>
        </p:nvSpPr>
        <p:spPr>
          <a:xfrm>
            <a:off x="727950" y="599825"/>
            <a:ext cx="7688099" cy="776101"/>
          </a:xfrm>
          <a:prstGeom prst="rect">
            <a:avLst/>
          </a:prstGeom>
        </p:spPr>
        <p:txBody>
          <a:bodyPr/>
          <a:lstStyle>
            <a:lvl1pPr>
              <a:defRPr sz="2500"/>
            </a:lvl1pPr>
          </a:lstStyle>
          <a:p>
            <a:pPr/>
            <a:r>
              <a:t>PATH-HIVE Team Dynamics Workshop</a:t>
            </a:r>
          </a:p>
        </p:txBody>
      </p:sp>
      <p:sp>
        <p:nvSpPr>
          <p:cNvPr id="256" name="Shape 256"/>
          <p:cNvSpPr/>
          <p:nvPr>
            <p:ph type="subTitle" sz="half" idx="1"/>
          </p:nvPr>
        </p:nvSpPr>
        <p:spPr>
          <a:xfrm>
            <a:off x="727950" y="2571750"/>
            <a:ext cx="7688099" cy="2223900"/>
          </a:xfrm>
          <a:prstGeom prst="rect">
            <a:avLst/>
          </a:prstGeom>
        </p:spPr>
        <p:txBody>
          <a:bodyPr/>
          <a:lstStyle/>
          <a:p>
            <a:pPr marL="457200" indent="-377190">
              <a:buClr>
                <a:schemeClr val="accent1"/>
              </a:buClr>
              <a:buSzPct val="100000"/>
              <a:buAutoNum type="alphaUcPeriod" startAt="1"/>
              <a:defRPr sz="2300"/>
            </a:pPr>
            <a:r>
              <a:t>Every team dynamics workshop offers something new.</a:t>
            </a:r>
            <a:endParaRPr sz="7200"/>
          </a:p>
          <a:p>
            <a:pPr marL="457200" indent="-377190">
              <a:buClr>
                <a:schemeClr val="accent1"/>
              </a:buClr>
              <a:buSzPct val="100000"/>
              <a:buAutoNum type="alphaUcPeriod" startAt="1"/>
              <a:defRPr sz="2300"/>
            </a:pPr>
            <a:r>
              <a:t>PATH-HIVE Team Dynamics workshop aspires to produce short descriptions that define each participant that resonate with others.</a:t>
            </a:r>
          </a:p>
        </p:txBody>
      </p:sp>
      <p:sp>
        <p:nvSpPr>
          <p:cNvPr id="257" name="Shape 257"/>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8" name="Shape 258"/>
          <p:cNvSpPr/>
          <p:nvPr/>
        </p:nvSpPr>
        <p:spPr>
          <a:xfrm>
            <a:off x="750424" y="1532099"/>
            <a:ext cx="7566602" cy="1097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3000">
                <a:solidFill>
                  <a:srgbClr val="FFFFFF"/>
                </a:solidFill>
                <a:latin typeface="Lato"/>
                <a:ea typeface="Lato"/>
                <a:cs typeface="Lato"/>
                <a:sym typeface="Lato"/>
              </a:defRPr>
            </a:lvl1pPr>
          </a:lstStyle>
          <a:p>
            <a:pPr/>
            <a:r>
              <a:t>Background and Description</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ctrTitle"/>
          </p:nvPr>
        </p:nvSpPr>
        <p:spPr>
          <a:xfrm>
            <a:off x="727950" y="615449"/>
            <a:ext cx="7688099" cy="973501"/>
          </a:xfrm>
          <a:prstGeom prst="rect">
            <a:avLst/>
          </a:prstGeom>
        </p:spPr>
        <p:txBody>
          <a:bodyPr/>
          <a:lstStyle>
            <a:lvl1pPr>
              <a:defRPr sz="2500"/>
            </a:lvl1pPr>
          </a:lstStyle>
          <a:p>
            <a:pPr/>
            <a:r>
              <a:t>PATH-Hive Team Dynamics Workshop</a:t>
            </a:r>
          </a:p>
        </p:txBody>
      </p:sp>
      <p:sp>
        <p:nvSpPr>
          <p:cNvPr id="261" name="Shape 261"/>
          <p:cNvSpPr/>
          <p:nvPr>
            <p:ph type="subTitle" sz="half" idx="1"/>
          </p:nvPr>
        </p:nvSpPr>
        <p:spPr>
          <a:xfrm>
            <a:off x="727950" y="1850875"/>
            <a:ext cx="7688099" cy="2026200"/>
          </a:xfrm>
          <a:prstGeom prst="rect">
            <a:avLst/>
          </a:prstGeom>
        </p:spPr>
        <p:txBody>
          <a:bodyPr/>
          <a:lstStyle/>
          <a:p>
            <a:pPr marL="0" indent="0" defTabSz="521208">
              <a:lnSpc>
                <a:spcPct val="80000"/>
              </a:lnSpc>
              <a:defRPr sz="228"/>
            </a:pPr>
            <a:endParaRPr sz="4104"/>
          </a:p>
          <a:p>
            <a:pPr marL="0" indent="359100" defTabSz="521208">
              <a:lnSpc>
                <a:spcPct val="80000"/>
              </a:lnSpc>
              <a:defRPr sz="1311"/>
            </a:pPr>
            <a:r>
              <a:t>That links,  individual values with organisation strategic objectives,   personal skills  as well as potential -based on the leadership programme of the ESADE Business School in Spain and the University of St. Gallen in Switzerland-All brought to life and tested on a corporate client and in a school environment.</a:t>
            </a:r>
            <a:endParaRPr sz="5244"/>
          </a:p>
          <a:p>
            <a:pPr marL="0" indent="260604" defTabSz="521208">
              <a:lnSpc>
                <a:spcPct val="80000"/>
              </a:lnSpc>
              <a:defRPr sz="228"/>
            </a:pPr>
            <a:endParaRPr sz="1197"/>
          </a:p>
          <a:p>
            <a:pPr marL="0" indent="0" defTabSz="521208">
              <a:lnSpc>
                <a:spcPct val="80000"/>
              </a:lnSpc>
              <a:defRPr sz="228"/>
            </a:pPr>
            <a:endParaRPr sz="1197"/>
          </a:p>
          <a:p>
            <a:pPr marL="0" indent="0" defTabSz="521208">
              <a:lnSpc>
                <a:spcPct val="80000"/>
              </a:lnSpc>
              <a:defRPr sz="228"/>
            </a:pPr>
            <a:endParaRPr sz="1197"/>
          </a:p>
          <a:p>
            <a:pPr marL="0" indent="260604" defTabSz="521208">
              <a:lnSpc>
                <a:spcPct val="80000"/>
              </a:lnSpc>
              <a:defRPr sz="228"/>
            </a:pPr>
            <a:endParaRPr b="1" sz="1140"/>
          </a:p>
          <a:p>
            <a:pPr marL="0" indent="0" defTabSz="521208">
              <a:lnSpc>
                <a:spcPct val="80000"/>
              </a:lnSpc>
              <a:defRPr sz="228"/>
            </a:pPr>
            <a:r>
              <a:t> </a:t>
            </a:r>
          </a:p>
          <a:p>
            <a:pPr marL="0" indent="260604" defTabSz="521208">
              <a:lnSpc>
                <a:spcPct val="80000"/>
              </a:lnSpc>
              <a:defRPr sz="228"/>
            </a:pPr>
          </a:p>
          <a:p>
            <a:pPr marL="0" indent="260604" defTabSz="521208">
              <a:lnSpc>
                <a:spcPct val="80000"/>
              </a:lnSpc>
              <a:defRPr sz="228"/>
            </a:pPr>
            <a:r>
              <a:t> </a:t>
            </a:r>
          </a:p>
        </p:txBody>
      </p:sp>
      <p:sp>
        <p:nvSpPr>
          <p:cNvPr id="262" name="Shape 262"/>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3" name="Shape 263"/>
          <p:cNvSpPr/>
          <p:nvPr/>
        </p:nvSpPr>
        <p:spPr>
          <a:xfrm>
            <a:off x="859850" y="2071349"/>
            <a:ext cx="453301" cy="474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900">
                <a:solidFill>
                  <a:schemeClr val="accent1"/>
                </a:solidFill>
                <a:latin typeface="Lato"/>
                <a:ea typeface="Lato"/>
                <a:cs typeface="Lato"/>
                <a:sym typeface="Lato"/>
              </a:defRPr>
            </a:lvl1pPr>
          </a:lstStyle>
          <a:p>
            <a:pPr/>
            <a:r>
              <a:t>C.</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5" name="image10.png"/>
          <p:cNvPicPr>
            <a:picLocks noChangeAspect="1"/>
          </p:cNvPicPr>
          <p:nvPr/>
        </p:nvPicPr>
        <p:blipFill>
          <a:blip r:embed="rId2">
            <a:extLst/>
          </a:blip>
          <a:stretch>
            <a:fillRect/>
          </a:stretch>
        </p:blipFill>
        <p:spPr>
          <a:xfrm>
            <a:off x="8130250" y="4008425"/>
            <a:ext cx="889976" cy="1040401"/>
          </a:xfrm>
          <a:prstGeom prst="rect">
            <a:avLst/>
          </a:prstGeom>
          <a:ln w="12700">
            <a:miter lim="400000"/>
          </a:ln>
        </p:spPr>
      </p:pic>
      <p:pic>
        <p:nvPicPr>
          <p:cNvPr id="136" name="image9.png"/>
          <p:cNvPicPr>
            <a:picLocks noChangeAspect="1"/>
          </p:cNvPicPr>
          <p:nvPr/>
        </p:nvPicPr>
        <p:blipFill>
          <a:blip r:embed="rId3">
            <a:extLst/>
          </a:blip>
          <a:stretch>
            <a:fillRect/>
          </a:stretch>
        </p:blipFill>
        <p:spPr>
          <a:xfrm>
            <a:off x="614838" y="491000"/>
            <a:ext cx="6069577" cy="4557825"/>
          </a:xfrm>
          <a:prstGeom prst="rect">
            <a:avLst/>
          </a:prstGeom>
          <a:ln w="12700">
            <a:miter lim="400000"/>
          </a:ln>
        </p:spPr>
      </p:pic>
      <p:sp>
        <p:nvSpPr>
          <p:cNvPr id="137" name="Shape 137"/>
          <p:cNvSpPr/>
          <p:nvPr/>
        </p:nvSpPr>
        <p:spPr>
          <a:xfrm>
            <a:off x="3329975" y="844225"/>
            <a:ext cx="2673301" cy="656701"/>
          </a:xfrm>
          <a:prstGeom prst="rect">
            <a:avLst/>
          </a:prstGeom>
          <a:solidFill>
            <a:srgbClr val="FFFFFF"/>
          </a:solidFill>
          <a:ln w="12700">
            <a:miter lim="400000"/>
          </a:ln>
        </p:spPr>
        <p:txBody>
          <a:bodyPr lIns="45719" rIns="45719"/>
          <a:lstStyle/>
          <a:p>
            <a:pPr>
              <a:defRPr sz="1300">
                <a:solidFill>
                  <a:schemeClr val="accent1"/>
                </a:solidFill>
                <a:latin typeface="Lato"/>
                <a:ea typeface="Lato"/>
                <a:cs typeface="Lato"/>
                <a:sym typeface="Lato"/>
              </a:defRPr>
            </a:pPr>
          </a:p>
        </p:txBody>
      </p:sp>
      <p:sp>
        <p:nvSpPr>
          <p:cNvPr id="138" name="Shape 138"/>
          <p:cNvSpPr/>
          <p:nvPr/>
        </p:nvSpPr>
        <p:spPr>
          <a:xfrm>
            <a:off x="3955324" y="1985474"/>
            <a:ext cx="2548201" cy="656701"/>
          </a:xfrm>
          <a:prstGeom prst="rect">
            <a:avLst/>
          </a:prstGeom>
          <a:solidFill>
            <a:srgbClr val="FFFFFF"/>
          </a:solidFill>
          <a:ln w="12700">
            <a:miter lim="400000"/>
          </a:ln>
        </p:spPr>
        <p:txBody>
          <a:bodyPr lIns="45719" rIns="45719"/>
          <a:lstStyle/>
          <a:p>
            <a:pPr>
              <a:defRPr sz="1300">
                <a:solidFill>
                  <a:schemeClr val="accent1"/>
                </a:solidFill>
                <a:latin typeface="Lato"/>
                <a:ea typeface="Lato"/>
                <a:cs typeface="Lato"/>
                <a:sym typeface="Lato"/>
              </a:defRPr>
            </a:pPr>
          </a:p>
        </p:txBody>
      </p:sp>
      <p:sp>
        <p:nvSpPr>
          <p:cNvPr id="139" name="Shape 139"/>
          <p:cNvSpPr/>
          <p:nvPr/>
        </p:nvSpPr>
        <p:spPr>
          <a:xfrm>
            <a:off x="3908425" y="3048574"/>
            <a:ext cx="2548201" cy="656701"/>
          </a:xfrm>
          <a:prstGeom prst="rect">
            <a:avLst/>
          </a:prstGeom>
          <a:solidFill>
            <a:srgbClr val="FFFFFF"/>
          </a:solidFill>
          <a:ln w="12700">
            <a:miter lim="400000"/>
          </a:ln>
        </p:spPr>
        <p:txBody>
          <a:bodyPr lIns="45719" rIns="45719"/>
          <a:lstStyle/>
          <a:p>
            <a:pPr>
              <a:defRPr sz="1300">
                <a:solidFill>
                  <a:schemeClr val="accent1"/>
                </a:solidFill>
                <a:latin typeface="Lato"/>
                <a:ea typeface="Lato"/>
                <a:cs typeface="Lato"/>
                <a:sym typeface="Lato"/>
              </a:defRPr>
            </a:pPr>
          </a:p>
        </p:txBody>
      </p:sp>
      <p:sp>
        <p:nvSpPr>
          <p:cNvPr id="140" name="Shape 140"/>
          <p:cNvSpPr/>
          <p:nvPr/>
        </p:nvSpPr>
        <p:spPr>
          <a:xfrm>
            <a:off x="3220550" y="4111674"/>
            <a:ext cx="2782800" cy="734702"/>
          </a:xfrm>
          <a:prstGeom prst="rect">
            <a:avLst/>
          </a:prstGeom>
          <a:solidFill>
            <a:srgbClr val="FFFFFF"/>
          </a:solidFill>
          <a:ln w="12700">
            <a:miter lim="400000"/>
          </a:ln>
        </p:spPr>
        <p:txBody>
          <a:bodyPr lIns="45719" rIns="45719"/>
          <a:lstStyle/>
          <a:p>
            <a:pPr>
              <a:defRPr sz="1300">
                <a:solidFill>
                  <a:schemeClr val="accent1"/>
                </a:solidFill>
                <a:latin typeface="Lato"/>
                <a:ea typeface="Lato"/>
                <a:cs typeface="Lato"/>
                <a:sym typeface="Lato"/>
              </a:defRPr>
            </a:pPr>
          </a:p>
        </p:txBody>
      </p:sp>
      <p:sp>
        <p:nvSpPr>
          <p:cNvPr id="141" name="Shape 141"/>
          <p:cNvSpPr/>
          <p:nvPr/>
        </p:nvSpPr>
        <p:spPr>
          <a:xfrm>
            <a:off x="3673924" y="719149"/>
            <a:ext cx="1203902" cy="125101"/>
          </a:xfrm>
          <a:prstGeom prst="rect">
            <a:avLst/>
          </a:prstGeom>
          <a:solidFill>
            <a:srgbClr val="FFFFFF"/>
          </a:solidFill>
          <a:ln w="12700">
            <a:miter lim="400000"/>
          </a:ln>
        </p:spPr>
        <p:txBody>
          <a:bodyPr lIns="45719" rIns="45719"/>
          <a:lstStyle/>
          <a:p>
            <a:pPr>
              <a:defRPr sz="1300">
                <a:solidFill>
                  <a:schemeClr val="accent1"/>
                </a:solidFill>
                <a:latin typeface="Lato"/>
                <a:ea typeface="Lato"/>
                <a:cs typeface="Lato"/>
                <a:sym typeface="Lato"/>
              </a:defRPr>
            </a:pPr>
          </a:p>
        </p:txBody>
      </p:sp>
      <p:sp>
        <p:nvSpPr>
          <p:cNvPr id="142" name="Shape 142"/>
          <p:cNvSpPr/>
          <p:nvPr/>
        </p:nvSpPr>
        <p:spPr>
          <a:xfrm>
            <a:off x="4252374" y="1813524"/>
            <a:ext cx="1203901" cy="125100"/>
          </a:xfrm>
          <a:prstGeom prst="rect">
            <a:avLst/>
          </a:prstGeom>
          <a:solidFill>
            <a:srgbClr val="FFFFFF"/>
          </a:solidFill>
          <a:ln w="12700">
            <a:miter lim="400000"/>
          </a:ln>
        </p:spPr>
        <p:txBody>
          <a:bodyPr lIns="45719" rIns="45719"/>
          <a:lstStyle/>
          <a:p>
            <a:pPr>
              <a:defRPr sz="1300">
                <a:solidFill>
                  <a:schemeClr val="accent1"/>
                </a:solidFill>
                <a:latin typeface="Lato"/>
                <a:ea typeface="Lato"/>
                <a:cs typeface="Lato"/>
                <a:sym typeface="Lato"/>
              </a:defRPr>
            </a:pPr>
          </a:p>
        </p:txBody>
      </p:sp>
      <p:sp>
        <p:nvSpPr>
          <p:cNvPr id="143" name="Shape 143"/>
          <p:cNvSpPr/>
          <p:nvPr/>
        </p:nvSpPr>
        <p:spPr>
          <a:xfrm>
            <a:off x="4252374" y="2814074"/>
            <a:ext cx="1203901" cy="234601"/>
          </a:xfrm>
          <a:prstGeom prst="rect">
            <a:avLst/>
          </a:prstGeom>
          <a:solidFill>
            <a:srgbClr val="FFFFFF"/>
          </a:solidFill>
          <a:ln w="12700">
            <a:miter lim="400000"/>
          </a:ln>
        </p:spPr>
        <p:txBody>
          <a:bodyPr lIns="45719" rIns="45719"/>
          <a:lstStyle/>
          <a:p>
            <a:pPr>
              <a:defRPr sz="1300">
                <a:solidFill>
                  <a:schemeClr val="accent1"/>
                </a:solidFill>
                <a:latin typeface="Lato"/>
                <a:ea typeface="Lato"/>
                <a:cs typeface="Lato"/>
                <a:sym typeface="Lato"/>
              </a:defRPr>
            </a:pPr>
          </a:p>
        </p:txBody>
      </p:sp>
      <p:sp>
        <p:nvSpPr>
          <p:cNvPr id="144" name="Shape 144"/>
          <p:cNvSpPr/>
          <p:nvPr/>
        </p:nvSpPr>
        <p:spPr>
          <a:xfrm>
            <a:off x="3673924" y="3923874"/>
            <a:ext cx="1156802" cy="234601"/>
          </a:xfrm>
          <a:prstGeom prst="rect">
            <a:avLst/>
          </a:prstGeom>
          <a:solidFill>
            <a:srgbClr val="FFFFFF"/>
          </a:solidFill>
          <a:ln w="12700">
            <a:miter lim="400000"/>
          </a:ln>
        </p:spPr>
        <p:txBody>
          <a:bodyPr lIns="45719" rIns="45719"/>
          <a:lstStyle/>
          <a:p>
            <a:pPr>
              <a:defRPr sz="1300">
                <a:solidFill>
                  <a:schemeClr val="accent1"/>
                </a:solidFill>
                <a:latin typeface="Lato"/>
                <a:ea typeface="Lato"/>
                <a:cs typeface="Lato"/>
                <a:sym typeface="Lato"/>
              </a:defRPr>
            </a:pPr>
          </a:p>
        </p:txBody>
      </p:sp>
      <p:sp>
        <p:nvSpPr>
          <p:cNvPr id="145" name="Shape 145"/>
          <p:cNvSpPr/>
          <p:nvPr/>
        </p:nvSpPr>
        <p:spPr>
          <a:xfrm>
            <a:off x="3689575" y="3783400"/>
            <a:ext cx="2923501" cy="1148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600">
                <a:latin typeface="Lato"/>
                <a:ea typeface="Lato"/>
                <a:cs typeface="Lato"/>
                <a:sym typeface="Lato"/>
              </a:defRPr>
            </a:pPr>
            <a:r>
              <a:t>CLOSING AND CONCLUSION </a:t>
            </a:r>
          </a:p>
          <a:p>
            <a:pPr>
              <a:defRPr b="1" sz="1600">
                <a:latin typeface="Lato"/>
                <a:ea typeface="Lato"/>
                <a:cs typeface="Lato"/>
                <a:sym typeface="Lato"/>
              </a:defRPr>
            </a:pPr>
            <a:r>
              <a:t>COMMENTS AND QUESTIONS	</a:t>
            </a:r>
          </a:p>
        </p:txBody>
      </p:sp>
      <p:sp>
        <p:nvSpPr>
          <p:cNvPr id="146" name="Shape 146"/>
          <p:cNvSpPr/>
          <p:nvPr/>
        </p:nvSpPr>
        <p:spPr>
          <a:xfrm>
            <a:off x="3666175" y="581224"/>
            <a:ext cx="2970301" cy="665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600">
                <a:solidFill>
                  <a:srgbClr val="1A1A1A"/>
                </a:solidFill>
                <a:latin typeface="Lato"/>
                <a:ea typeface="Lato"/>
                <a:cs typeface="Lato"/>
                <a:sym typeface="Lato"/>
              </a:defRPr>
            </a:lvl1pPr>
          </a:lstStyle>
          <a:p>
            <a:pPr/>
            <a:r>
              <a:t>INTRODUCTION/ ICE BREAKER</a:t>
            </a:r>
          </a:p>
        </p:txBody>
      </p:sp>
      <p:sp>
        <p:nvSpPr>
          <p:cNvPr id="147" name="Shape 147"/>
          <p:cNvSpPr/>
          <p:nvPr/>
        </p:nvSpPr>
        <p:spPr>
          <a:xfrm>
            <a:off x="4252374" y="1188163"/>
            <a:ext cx="2376301" cy="1795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600">
                <a:solidFill>
                  <a:srgbClr val="990000"/>
                </a:solidFill>
                <a:latin typeface="Lato"/>
                <a:ea typeface="Lato"/>
                <a:cs typeface="Lato"/>
                <a:sym typeface="Lato"/>
              </a:defRPr>
            </a:pPr>
            <a:r>
              <a:t>PATH-HIVE Mini	</a:t>
            </a:r>
            <a:r>
              <a:rPr sz="1500"/>
              <a:t>Contents and Description</a:t>
            </a:r>
            <a:endParaRPr sz="1500"/>
          </a:p>
          <a:p>
            <a:pPr>
              <a:defRPr sz="1500">
                <a:solidFill>
                  <a:srgbClr val="990000"/>
                </a:solidFill>
                <a:latin typeface="Lato"/>
                <a:ea typeface="Lato"/>
                <a:cs typeface="Lato"/>
                <a:sym typeface="Lato"/>
              </a:defRPr>
            </a:pPr>
            <a:r>
              <a:t>a.Benefits</a:t>
            </a:r>
          </a:p>
          <a:p>
            <a:pPr>
              <a:defRPr sz="1500">
                <a:solidFill>
                  <a:srgbClr val="990000"/>
                </a:solidFill>
                <a:latin typeface="Lato"/>
                <a:ea typeface="Lato"/>
                <a:cs typeface="Lato"/>
                <a:sym typeface="Lato"/>
              </a:defRPr>
            </a:pPr>
            <a:r>
              <a:t>b.Price</a:t>
            </a:r>
          </a:p>
          <a:p>
            <a:pPr>
              <a:defRPr sz="1500">
                <a:solidFill>
                  <a:srgbClr val="990000"/>
                </a:solidFill>
                <a:latin typeface="Lato"/>
                <a:ea typeface="Lato"/>
                <a:cs typeface="Lato"/>
                <a:sym typeface="Lato"/>
              </a:defRPr>
            </a:pPr>
            <a:r>
              <a:t>c.Promo and Detailed Agenda </a:t>
            </a:r>
          </a:p>
        </p:txBody>
      </p:sp>
      <p:sp>
        <p:nvSpPr>
          <p:cNvPr id="148" name="Shape 148"/>
          <p:cNvSpPr/>
          <p:nvPr/>
        </p:nvSpPr>
        <p:spPr>
          <a:xfrm>
            <a:off x="4299275" y="2751550"/>
            <a:ext cx="2313901" cy="1148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600">
                <a:solidFill>
                  <a:srgbClr val="E69138"/>
                </a:solidFill>
                <a:latin typeface="Lato"/>
                <a:ea typeface="Lato"/>
                <a:cs typeface="Lato"/>
                <a:sym typeface="Lato"/>
              </a:defRPr>
            </a:pPr>
            <a:r>
              <a:t>PATH-HIVE Team Dynamics Workshop</a:t>
            </a:r>
          </a:p>
          <a:p>
            <a:pPr>
              <a:defRPr b="1" sz="1600">
                <a:solidFill>
                  <a:srgbClr val="E69138"/>
                </a:solidFill>
                <a:latin typeface="Lato"/>
                <a:ea typeface="Lato"/>
                <a:cs typeface="Lato"/>
                <a:sym typeface="Lato"/>
              </a:defRPr>
            </a:pPr>
            <a:r>
              <a:t>PATH-HIVE Mindset Assessment</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ctrTitle"/>
          </p:nvPr>
        </p:nvSpPr>
        <p:spPr>
          <a:xfrm>
            <a:off x="729625" y="1240800"/>
            <a:ext cx="7688099" cy="973501"/>
          </a:xfrm>
          <a:prstGeom prst="rect">
            <a:avLst/>
          </a:prstGeom>
        </p:spPr>
        <p:txBody>
          <a:bodyPr/>
          <a:lstStyle>
            <a:lvl1pPr>
              <a:defRPr sz="2500"/>
            </a:lvl1pPr>
          </a:lstStyle>
          <a:p>
            <a:pPr/>
            <a:r>
              <a:t>PATH-Hive Team Dynamics Workshop</a:t>
            </a:r>
          </a:p>
        </p:txBody>
      </p:sp>
      <p:sp>
        <p:nvSpPr>
          <p:cNvPr id="266" name="Shape 266"/>
          <p:cNvSpPr/>
          <p:nvPr>
            <p:ph type="subTitle" idx="1"/>
          </p:nvPr>
        </p:nvSpPr>
        <p:spPr>
          <a:xfrm>
            <a:off x="727950" y="2272975"/>
            <a:ext cx="7688099" cy="2624401"/>
          </a:xfrm>
          <a:prstGeom prst="rect">
            <a:avLst/>
          </a:prstGeom>
        </p:spPr>
        <p:txBody>
          <a:bodyPr/>
          <a:lstStyle/>
          <a:p>
            <a:pPr marL="0" indent="457200">
              <a:lnSpc>
                <a:spcPct val="90000"/>
              </a:lnSpc>
            </a:pPr>
            <a:endParaRPr sz="2100"/>
          </a:p>
          <a:p>
            <a:pPr marL="0" indent="0">
              <a:lnSpc>
                <a:spcPct val="90000"/>
              </a:lnSpc>
            </a:pPr>
            <a:endParaRPr sz="2100"/>
          </a:p>
          <a:p>
            <a:pPr marL="0" indent="0">
              <a:lnSpc>
                <a:spcPct val="90000"/>
              </a:lnSpc>
            </a:pPr>
            <a:endParaRPr sz="2100"/>
          </a:p>
          <a:p>
            <a:pPr marL="0" indent="457200">
              <a:lnSpc>
                <a:spcPct val="90000"/>
              </a:lnSpc>
            </a:pPr>
            <a:endParaRPr b="1" sz="2000"/>
          </a:p>
          <a:p>
            <a:pPr marL="0" indent="0">
              <a:lnSpc>
                <a:spcPct val="90000"/>
              </a:lnSpc>
            </a:pPr>
            <a:r>
              <a:t> </a:t>
            </a:r>
          </a:p>
          <a:p>
            <a:pPr marL="0" indent="457200">
              <a:lnSpc>
                <a:spcPct val="90000"/>
              </a:lnSpc>
            </a:pPr>
          </a:p>
          <a:p>
            <a:pPr marL="0" indent="457200">
              <a:lnSpc>
                <a:spcPct val="90000"/>
              </a:lnSpc>
            </a:pPr>
            <a:r>
              <a:t> </a:t>
            </a:r>
          </a:p>
        </p:txBody>
      </p:sp>
      <p:sp>
        <p:nvSpPr>
          <p:cNvPr id="267" name="Shape 267"/>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8" name="image13.png"/>
          <p:cNvPicPr>
            <a:picLocks noChangeAspect="1"/>
          </p:cNvPicPr>
          <p:nvPr/>
        </p:nvPicPr>
        <p:blipFill>
          <a:blip r:embed="rId2">
            <a:extLst/>
          </a:blip>
          <a:srcRect l="0" t="10033" r="1826" b="6072"/>
          <a:stretch>
            <a:fillRect/>
          </a:stretch>
        </p:blipFill>
        <p:spPr>
          <a:xfrm>
            <a:off x="532449" y="582475"/>
            <a:ext cx="8079100" cy="4314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ctrTitle"/>
          </p:nvPr>
        </p:nvSpPr>
        <p:spPr>
          <a:xfrm>
            <a:off x="727950" y="584200"/>
            <a:ext cx="7688099" cy="973500"/>
          </a:xfrm>
          <a:prstGeom prst="rect">
            <a:avLst/>
          </a:prstGeom>
        </p:spPr>
        <p:txBody>
          <a:bodyPr/>
          <a:lstStyle>
            <a:lvl1pPr>
              <a:defRPr sz="2500"/>
            </a:lvl1pPr>
          </a:lstStyle>
          <a:p>
            <a:pPr/>
            <a:r>
              <a:t>PATH-Hive Team Dynamics Workshop</a:t>
            </a:r>
          </a:p>
        </p:txBody>
      </p:sp>
      <p:sp>
        <p:nvSpPr>
          <p:cNvPr id="271" name="Shape 271"/>
          <p:cNvSpPr/>
          <p:nvPr>
            <p:ph type="subTitle" idx="1"/>
          </p:nvPr>
        </p:nvSpPr>
        <p:spPr>
          <a:xfrm>
            <a:off x="727950" y="1350575"/>
            <a:ext cx="7688099" cy="3714901"/>
          </a:xfrm>
          <a:prstGeom prst="rect">
            <a:avLst/>
          </a:prstGeom>
        </p:spPr>
        <p:txBody>
          <a:bodyPr/>
          <a:lstStyle/>
          <a:p>
            <a:pPr marL="0" indent="0">
              <a:lnSpc>
                <a:spcPct val="90000"/>
              </a:lnSpc>
              <a:defRPr b="1" u="sng">
                <a:solidFill>
                  <a:srgbClr val="000000"/>
                </a:solidFill>
                <a:latin typeface="+mn-lt"/>
                <a:ea typeface="+mn-ea"/>
                <a:cs typeface="+mn-cs"/>
                <a:sym typeface="Arial"/>
              </a:defRPr>
            </a:pPr>
            <a:r>
              <a:t>Short example</a:t>
            </a:r>
          </a:p>
          <a:p>
            <a:pPr marL="0" indent="0">
              <a:lnSpc>
                <a:spcPct val="90000"/>
              </a:lnSpc>
            </a:pPr>
            <a:endParaRPr sz="1300">
              <a:solidFill>
                <a:srgbClr val="000000"/>
              </a:solidFill>
              <a:latin typeface="+mn-lt"/>
              <a:ea typeface="+mn-ea"/>
              <a:cs typeface="+mn-cs"/>
              <a:sym typeface="Arial"/>
            </a:endParaRPr>
          </a:p>
          <a:p>
            <a:pPr marL="457200" indent="-316046">
              <a:lnSpc>
                <a:spcPct val="90000"/>
              </a:lnSpc>
              <a:buClr>
                <a:schemeClr val="accent1"/>
              </a:buClr>
              <a:buSzPts val="1300"/>
              <a:buAutoNum type="alphaUcPeriod" startAt="1"/>
              <a:defRPr sz="1300">
                <a:solidFill>
                  <a:srgbClr val="000000"/>
                </a:solidFill>
                <a:latin typeface="+mn-lt"/>
                <a:ea typeface="+mn-ea"/>
                <a:cs typeface="+mn-cs"/>
                <a:sym typeface="Arial"/>
              </a:defRPr>
            </a:pPr>
            <a:r>
              <a:t>Benevolent bouncy Brooke.</a:t>
            </a:r>
          </a:p>
          <a:p>
            <a:pPr marL="457200" indent="-316046">
              <a:lnSpc>
                <a:spcPct val="90000"/>
              </a:lnSpc>
              <a:buClr>
                <a:schemeClr val="accent1"/>
              </a:buClr>
              <a:buSzPts val="1300"/>
              <a:buAutoNum type="alphaUcPeriod" startAt="1"/>
              <a:defRPr sz="1300">
                <a:solidFill>
                  <a:srgbClr val="000000"/>
                </a:solidFill>
                <a:latin typeface="+mn-lt"/>
                <a:ea typeface="+mn-ea"/>
                <a:cs typeface="+mn-cs"/>
                <a:sym typeface="Arial"/>
              </a:defRPr>
            </a:pPr>
            <a:r>
              <a:t>Amazing aspiring Areen.</a:t>
            </a:r>
          </a:p>
          <a:p>
            <a:pPr marL="0" indent="457200">
              <a:lnSpc>
                <a:spcPct val="90000"/>
              </a:lnSpc>
            </a:pPr>
            <a:endParaRPr sz="1300">
              <a:solidFill>
                <a:srgbClr val="000000"/>
              </a:solidFill>
              <a:latin typeface="+mn-lt"/>
              <a:ea typeface="+mn-ea"/>
              <a:cs typeface="+mn-cs"/>
              <a:sym typeface="Arial"/>
            </a:endParaRPr>
          </a:p>
          <a:p>
            <a:pPr marL="0" indent="0">
              <a:lnSpc>
                <a:spcPct val="90000"/>
              </a:lnSpc>
              <a:defRPr b="1" u="sng">
                <a:solidFill>
                  <a:srgbClr val="000000"/>
                </a:solidFill>
                <a:latin typeface="+mn-lt"/>
                <a:ea typeface="+mn-ea"/>
                <a:cs typeface="+mn-cs"/>
                <a:sym typeface="Arial"/>
              </a:defRPr>
            </a:pPr>
            <a:r>
              <a:t>Long example</a:t>
            </a:r>
          </a:p>
          <a:p>
            <a:pPr marL="0" indent="0">
              <a:lnSpc>
                <a:spcPct val="90000"/>
              </a:lnSpc>
            </a:pPr>
            <a:endParaRPr b="1">
              <a:solidFill>
                <a:srgbClr val="000000"/>
              </a:solidFill>
              <a:latin typeface="+mn-lt"/>
              <a:ea typeface="+mn-ea"/>
              <a:cs typeface="+mn-cs"/>
              <a:sym typeface="Arial"/>
            </a:endParaRPr>
          </a:p>
          <a:p>
            <a:pPr marL="457200" indent="-316046">
              <a:lnSpc>
                <a:spcPct val="90000"/>
              </a:lnSpc>
              <a:buClr>
                <a:schemeClr val="accent1"/>
              </a:buClr>
              <a:buSzPts val="1400"/>
              <a:buAutoNum type="alphaUcPeriod" startAt="1"/>
              <a:defRPr sz="1400">
                <a:solidFill>
                  <a:srgbClr val="000000"/>
                </a:solidFill>
                <a:latin typeface="+mn-lt"/>
                <a:ea typeface="+mn-ea"/>
                <a:cs typeface="+mn-cs"/>
                <a:sym typeface="Arial"/>
              </a:defRPr>
            </a:pPr>
            <a:r>
              <a:t>Anna is a highly intelligent person and professionalism is her most important personal value.  She desires to offer value and take part of meaningful engagements that impact others around her.</a:t>
            </a:r>
            <a:r>
              <a:rPr sz="1500"/>
              <a:t>Anna’s such high professional character,</a:t>
            </a:r>
            <a:r>
              <a:t> combined with hidden </a:t>
            </a:r>
            <a:r>
              <a:rPr sz="1500"/>
              <a:t>empathy, grace</a:t>
            </a:r>
            <a:r>
              <a:t> and love to people allow her to offer very high standards new products and services and her outstanding brain power allows her to have very analytical inputs.Anna likes to learn via one-to-one communication and she prefers receiving as well as presenting information in visual form that allows for clarity and conciseness. Anna's skills and personality make her ideal for being part of, or a leader of projects that…</a:t>
            </a:r>
          </a:p>
          <a:p>
            <a:pPr marL="0" indent="457200">
              <a:lnSpc>
                <a:spcPct val="90000"/>
              </a:lnSpc>
              <a:defRPr>
                <a:solidFill>
                  <a:srgbClr val="000000"/>
                </a:solidFill>
                <a:latin typeface="+mn-lt"/>
                <a:ea typeface="+mn-ea"/>
                <a:cs typeface="+mn-cs"/>
                <a:sym typeface="Arial"/>
              </a:defRPr>
            </a:pPr>
            <a:r>
              <a:t>Anna in 5 words: wisdom, energy, grace, assurance and hope.</a:t>
            </a:r>
            <a:r>
              <a:rPr sz="1500"/>
              <a:t> </a:t>
            </a:r>
          </a:p>
        </p:txBody>
      </p:sp>
      <p:sp>
        <p:nvSpPr>
          <p:cNvPr id="272" name="Shape 272"/>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5" name="image4.jpeg"/>
          <p:cNvPicPr>
            <a:picLocks noChangeAspect="1"/>
          </p:cNvPicPr>
          <p:nvPr/>
        </p:nvPicPr>
        <p:blipFill>
          <a:blip r:embed="rId2">
            <a:extLst/>
          </a:blip>
          <a:stretch>
            <a:fillRect/>
          </a:stretch>
        </p:blipFill>
        <p:spPr>
          <a:xfrm>
            <a:off x="844225" y="156325"/>
            <a:ext cx="7351777" cy="49000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ctrTitle"/>
          </p:nvPr>
        </p:nvSpPr>
        <p:spPr>
          <a:xfrm>
            <a:off x="727950" y="631099"/>
            <a:ext cx="7688099" cy="973501"/>
          </a:xfrm>
          <a:prstGeom prst="rect">
            <a:avLst/>
          </a:prstGeom>
        </p:spPr>
        <p:txBody>
          <a:bodyPr/>
          <a:lstStyle>
            <a:lvl1pPr>
              <a:defRPr sz="2500"/>
            </a:lvl1pPr>
          </a:lstStyle>
          <a:p>
            <a:pPr/>
            <a:r>
              <a:t>PATH-Hive Team Dynamics Workshop</a:t>
            </a:r>
          </a:p>
        </p:txBody>
      </p:sp>
      <p:sp>
        <p:nvSpPr>
          <p:cNvPr id="278" name="Shape 278"/>
          <p:cNvSpPr/>
          <p:nvPr>
            <p:ph type="subTitle" idx="1"/>
          </p:nvPr>
        </p:nvSpPr>
        <p:spPr>
          <a:xfrm>
            <a:off x="621125" y="1541524"/>
            <a:ext cx="7688100" cy="3191401"/>
          </a:xfrm>
          <a:prstGeom prst="rect">
            <a:avLst/>
          </a:prstGeom>
        </p:spPr>
        <p:txBody>
          <a:bodyPr/>
          <a:lstStyle/>
          <a:p>
            <a:pPr marL="0" indent="0" defTabSz="758951">
              <a:lnSpc>
                <a:spcPct val="90000"/>
              </a:lnSpc>
              <a:defRPr sz="498"/>
            </a:pPr>
            <a:endParaRPr b="1" sz="4648"/>
          </a:p>
          <a:p>
            <a:pPr marL="379475" indent="-307797" defTabSz="758951">
              <a:lnSpc>
                <a:spcPct val="90000"/>
              </a:lnSpc>
              <a:buClr>
                <a:schemeClr val="accent1"/>
              </a:buClr>
              <a:buSzPct val="106666"/>
              <a:buAutoNum type="arabicPeriod" startAt="1"/>
              <a:defRPr sz="1660">
                <a:solidFill>
                  <a:srgbClr val="000000"/>
                </a:solidFill>
              </a:defRPr>
            </a:pPr>
            <a:r>
              <a:t>A lasting resonance or at least a longer takeaway from the workshop where people will know each other for.</a:t>
            </a:r>
            <a:endParaRPr sz="4316"/>
          </a:p>
          <a:p>
            <a:pPr marL="0" indent="379475" defTabSz="758951">
              <a:lnSpc>
                <a:spcPct val="90000"/>
              </a:lnSpc>
              <a:defRPr sz="498"/>
            </a:pPr>
            <a:endParaRPr sz="4316">
              <a:solidFill>
                <a:srgbClr val="000000"/>
              </a:solidFill>
            </a:endParaRPr>
          </a:p>
          <a:p>
            <a:pPr marL="379475" indent="-300418" defTabSz="758951">
              <a:lnSpc>
                <a:spcPct val="90000"/>
              </a:lnSpc>
              <a:buClr>
                <a:srgbClr val="000000"/>
              </a:buClr>
              <a:buSzPct val="100000"/>
              <a:buAutoNum type="arabicPeriod" startAt="1"/>
              <a:defRPr sz="1660">
                <a:solidFill>
                  <a:srgbClr val="000000"/>
                </a:solidFill>
              </a:defRPr>
            </a:pPr>
            <a:r>
              <a:t>A potential complementary team that can handle future change. </a:t>
            </a:r>
            <a:endParaRPr sz="4316"/>
          </a:p>
          <a:p>
            <a:pPr marL="0" indent="379475" defTabSz="758951">
              <a:lnSpc>
                <a:spcPct val="90000"/>
              </a:lnSpc>
              <a:defRPr sz="498"/>
            </a:pPr>
            <a:endParaRPr sz="4316">
              <a:solidFill>
                <a:srgbClr val="000000"/>
              </a:solidFill>
            </a:endParaRPr>
          </a:p>
          <a:p>
            <a:pPr marL="379475" indent="-300418" defTabSz="758951">
              <a:lnSpc>
                <a:spcPct val="90000"/>
              </a:lnSpc>
              <a:buClr>
                <a:srgbClr val="000000"/>
              </a:buClr>
              <a:buSzPct val="100000"/>
              <a:buAutoNum type="arabicPeriod" startAt="1"/>
              <a:defRPr sz="1660">
                <a:solidFill>
                  <a:srgbClr val="000000"/>
                </a:solidFill>
              </a:defRPr>
            </a:pPr>
            <a:r>
              <a:t>Recognise the power of words to heal, to empower and remove the main obstacles why we do not stick with our resolutions.  </a:t>
            </a:r>
          </a:p>
        </p:txBody>
      </p:sp>
      <p:sp>
        <p:nvSpPr>
          <p:cNvPr id="279" name="Shape 279"/>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ctrTitle"/>
          </p:nvPr>
        </p:nvSpPr>
        <p:spPr>
          <a:xfrm>
            <a:off x="727963" y="3948900"/>
            <a:ext cx="7688099" cy="1038301"/>
          </a:xfrm>
          <a:prstGeom prst="rect">
            <a:avLst/>
          </a:prstGeom>
        </p:spPr>
        <p:txBody>
          <a:bodyPr/>
          <a:lstStyle/>
          <a:p>
            <a:pPr algn="ctr">
              <a:defRPr sz="2400"/>
            </a:pPr>
            <a:r>
              <a:t>£1500 - 2 day workshop</a:t>
            </a:r>
          </a:p>
          <a:p>
            <a:pPr algn="ctr">
              <a:defRPr sz="2400"/>
            </a:pPr>
            <a:r>
              <a:t>PATH-HIVE Team Dynamics</a:t>
            </a:r>
          </a:p>
        </p:txBody>
      </p:sp>
      <p:sp>
        <p:nvSpPr>
          <p:cNvPr id="282" name="Shape 282"/>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3" name="image5.jpeg"/>
          <p:cNvPicPr>
            <a:picLocks noChangeAspect="1"/>
          </p:cNvPicPr>
          <p:nvPr/>
        </p:nvPicPr>
        <p:blipFill>
          <a:blip r:embed="rId2">
            <a:extLst/>
          </a:blip>
          <a:stretch>
            <a:fillRect/>
          </a:stretch>
        </p:blipFill>
        <p:spPr>
          <a:xfrm>
            <a:off x="2602932" y="1040149"/>
            <a:ext cx="3938177" cy="26254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ctrTitle"/>
          </p:nvPr>
        </p:nvSpPr>
        <p:spPr>
          <a:xfrm>
            <a:off x="727950" y="549050"/>
            <a:ext cx="7688099" cy="973500"/>
          </a:xfrm>
          <a:prstGeom prst="rect">
            <a:avLst/>
          </a:prstGeom>
        </p:spPr>
        <p:txBody>
          <a:bodyPr/>
          <a:lstStyle>
            <a:lvl1pPr>
              <a:defRPr sz="2500"/>
            </a:lvl1pPr>
          </a:lstStyle>
          <a:p>
            <a:pPr/>
            <a:r>
              <a:t>PATH MINDSET ASSESSMENT</a:t>
            </a:r>
          </a:p>
        </p:txBody>
      </p:sp>
      <p:sp>
        <p:nvSpPr>
          <p:cNvPr id="286" name="Shape 286"/>
          <p:cNvSpPr/>
          <p:nvPr>
            <p:ph type="subTitle" sz="quarter" idx="1"/>
          </p:nvPr>
        </p:nvSpPr>
        <p:spPr>
          <a:xfrm>
            <a:off x="727950" y="2689000"/>
            <a:ext cx="7688099" cy="1110000"/>
          </a:xfrm>
          <a:prstGeom prst="rect">
            <a:avLst/>
          </a:prstGeom>
        </p:spPr>
        <p:txBody>
          <a:bodyPr/>
          <a:lstStyle/>
          <a:p>
            <a:pPr marL="429768" indent="-358529" defTabSz="859536">
              <a:lnSpc>
                <a:spcPct val="90000"/>
              </a:lnSpc>
              <a:buClr>
                <a:schemeClr val="accent1"/>
              </a:buClr>
              <a:buSzPts val="2200"/>
              <a:buAutoNum type="alphaUcPeriod" startAt="1"/>
              <a:defRPr sz="2256"/>
            </a:pPr>
            <a:r>
              <a:t>Introduction to the concept of Positive Intelligence. </a:t>
            </a:r>
          </a:p>
          <a:p>
            <a:pPr marL="0" indent="429768" defTabSz="859536">
              <a:lnSpc>
                <a:spcPct val="90000"/>
              </a:lnSpc>
              <a:defRPr sz="1504"/>
            </a:pPr>
            <a:endParaRPr sz="2256"/>
          </a:p>
          <a:p>
            <a:pPr marL="429768" indent="-358529" defTabSz="859536">
              <a:lnSpc>
                <a:spcPct val="90000"/>
              </a:lnSpc>
              <a:buClr>
                <a:schemeClr val="accent1"/>
              </a:buClr>
              <a:buSzPts val="2200"/>
              <a:buAutoNum type="alphaUcPeriod" startAt="1"/>
              <a:defRPr sz="2256"/>
            </a:pPr>
            <a:r>
              <a:t>Modern mindset Leadership for change assessment.</a:t>
            </a:r>
          </a:p>
        </p:txBody>
      </p:sp>
      <p:sp>
        <p:nvSpPr>
          <p:cNvPr id="287" name="Shape 287"/>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8" name="Shape 288"/>
          <p:cNvSpPr/>
          <p:nvPr/>
        </p:nvSpPr>
        <p:spPr>
          <a:xfrm>
            <a:off x="1453049" y="1619025"/>
            <a:ext cx="6237902" cy="614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2800">
                <a:solidFill>
                  <a:srgbClr val="FFFFFF"/>
                </a:solidFill>
                <a:latin typeface="Lato"/>
                <a:ea typeface="Lato"/>
                <a:cs typeface="Lato"/>
                <a:sym typeface="Lato"/>
              </a:defRPr>
            </a:lvl1pPr>
          </a:lstStyle>
          <a:p>
            <a:pPr/>
            <a:r>
              <a:t>Contents </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1" name="image4.jpeg"/>
          <p:cNvPicPr>
            <a:picLocks noChangeAspect="1"/>
          </p:cNvPicPr>
          <p:nvPr/>
        </p:nvPicPr>
        <p:blipFill>
          <a:blip r:embed="rId2">
            <a:extLst/>
          </a:blip>
          <a:stretch>
            <a:fillRect/>
          </a:stretch>
        </p:blipFill>
        <p:spPr>
          <a:xfrm>
            <a:off x="844225" y="156325"/>
            <a:ext cx="7351777" cy="49000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ctrTitle"/>
          </p:nvPr>
        </p:nvSpPr>
        <p:spPr>
          <a:xfrm>
            <a:off x="727950" y="584175"/>
            <a:ext cx="7688099" cy="973500"/>
          </a:xfrm>
          <a:prstGeom prst="rect">
            <a:avLst/>
          </a:prstGeom>
        </p:spPr>
        <p:txBody>
          <a:bodyPr/>
          <a:lstStyle>
            <a:lvl1pPr>
              <a:defRPr sz="2500"/>
            </a:lvl1pPr>
          </a:lstStyle>
          <a:p>
            <a:pPr/>
            <a:r>
              <a:t>PATH-Hive Mindset Assessment</a:t>
            </a:r>
          </a:p>
        </p:txBody>
      </p:sp>
      <p:sp>
        <p:nvSpPr>
          <p:cNvPr id="294" name="Shape 294"/>
          <p:cNvSpPr/>
          <p:nvPr>
            <p:ph type="subTitle" idx="1"/>
          </p:nvPr>
        </p:nvSpPr>
        <p:spPr>
          <a:xfrm>
            <a:off x="727950" y="1753424"/>
            <a:ext cx="7688099" cy="2886901"/>
          </a:xfrm>
          <a:prstGeom prst="rect">
            <a:avLst/>
          </a:prstGeom>
        </p:spPr>
        <p:txBody>
          <a:bodyPr/>
          <a:lstStyle/>
          <a:p>
            <a:pPr marL="443484" indent="-346163" defTabSz="886968">
              <a:buClr>
                <a:srgbClr val="1A1A1A"/>
              </a:buClr>
              <a:buSzPts val="1900"/>
              <a:buAutoNum type="arabicPeriod" startAt="1"/>
              <a:defRPr sz="1940">
                <a:solidFill>
                  <a:srgbClr val="1A1A1A"/>
                </a:solidFill>
              </a:defRPr>
            </a:pPr>
            <a:r>
              <a:t>Helps the leaders and managers to understand the most powerful type of intelligence that helps us to achieve our full potential.</a:t>
            </a:r>
          </a:p>
          <a:p>
            <a:pPr marL="0" indent="443484" defTabSz="886968">
              <a:defRPr sz="1552"/>
            </a:pPr>
            <a:endParaRPr sz="1940">
              <a:solidFill>
                <a:srgbClr val="1A1A1A"/>
              </a:solidFill>
            </a:endParaRPr>
          </a:p>
          <a:p>
            <a:pPr marL="443484" indent="-346163" defTabSz="886968">
              <a:buClr>
                <a:srgbClr val="1A1A1A"/>
              </a:buClr>
              <a:buSzPts val="1900"/>
              <a:buAutoNum type="arabicPeriod" startAt="1"/>
              <a:defRPr sz="1940">
                <a:solidFill>
                  <a:srgbClr val="1A1A1A"/>
                </a:solidFill>
              </a:defRPr>
            </a:pPr>
            <a:r>
              <a:t>Instill such mind set in the participants of the </a:t>
            </a:r>
            <a:r>
              <a:rPr b="1"/>
              <a:t>restart programme</a:t>
            </a:r>
            <a:r>
              <a:t>. </a:t>
            </a:r>
          </a:p>
          <a:p>
            <a:pPr marL="0" indent="443484" defTabSz="886968">
              <a:defRPr sz="1552"/>
            </a:pPr>
            <a:endParaRPr sz="1940">
              <a:solidFill>
                <a:srgbClr val="1A1A1A"/>
              </a:solidFill>
            </a:endParaRPr>
          </a:p>
          <a:p>
            <a:pPr marL="443484" indent="-346163" defTabSz="886968">
              <a:buClr>
                <a:srgbClr val="1A1A1A"/>
              </a:buClr>
              <a:buSzPts val="1900"/>
              <a:buAutoNum type="arabicPeriod" startAt="1"/>
              <a:defRPr sz="1940">
                <a:solidFill>
                  <a:srgbClr val="1A1A1A"/>
                </a:solidFill>
              </a:defRPr>
            </a:pPr>
            <a:r>
              <a:t>Make the leaders aware of the must have 7 mindset needed to lead change and be ready for the </a:t>
            </a:r>
            <a:r>
              <a:rPr b="1"/>
              <a:t>project economy</a:t>
            </a:r>
            <a:r>
              <a:rPr sz="1552"/>
              <a:t>. </a:t>
            </a:r>
          </a:p>
        </p:txBody>
      </p:sp>
      <p:sp>
        <p:nvSpPr>
          <p:cNvPr id="295" name="Shape 295"/>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ctrTitle"/>
          </p:nvPr>
        </p:nvSpPr>
        <p:spPr>
          <a:xfrm>
            <a:off x="727950" y="572025"/>
            <a:ext cx="7688099" cy="1664701"/>
          </a:xfrm>
          <a:prstGeom prst="rect">
            <a:avLst/>
          </a:prstGeom>
        </p:spPr>
        <p:txBody>
          <a:bodyPr/>
          <a:lstStyle>
            <a:lvl1pPr>
              <a:defRPr sz="2500"/>
            </a:lvl1pPr>
          </a:lstStyle>
          <a:p>
            <a:pPr/>
            <a:r>
              <a:t>PATH-Hive Mindset Assessment</a:t>
            </a:r>
          </a:p>
        </p:txBody>
      </p:sp>
      <p:sp>
        <p:nvSpPr>
          <p:cNvPr id="298" name="Shape 298"/>
          <p:cNvSpPr/>
          <p:nvPr>
            <p:ph type="subTitle" idx="1"/>
          </p:nvPr>
        </p:nvSpPr>
        <p:spPr>
          <a:xfrm>
            <a:off x="635825" y="1641524"/>
            <a:ext cx="7688099" cy="2892302"/>
          </a:xfrm>
          <a:prstGeom prst="rect">
            <a:avLst/>
          </a:prstGeom>
        </p:spPr>
        <p:txBody>
          <a:bodyPr/>
          <a:lstStyle/>
          <a:p>
            <a:pPr marL="0" indent="0" defTabSz="585215">
              <a:lnSpc>
                <a:spcPct val="90000"/>
              </a:lnSpc>
              <a:defRPr sz="1216">
                <a:solidFill>
                  <a:srgbClr val="1A1A1A"/>
                </a:solidFill>
              </a:defRPr>
            </a:pPr>
            <a:r>
              <a:t>4. Assess which of these mindsets is/are missing that you can chose to follow the leadership programme of modern  mindset leadership.</a:t>
            </a:r>
            <a:endParaRPr sz="3775"/>
          </a:p>
          <a:p>
            <a:pPr marL="0" indent="0" defTabSz="585215">
              <a:lnSpc>
                <a:spcPct val="90000"/>
              </a:lnSpc>
              <a:defRPr sz="319"/>
            </a:pPr>
            <a:endParaRPr sz="3775">
              <a:solidFill>
                <a:srgbClr val="1A1A1A"/>
              </a:solidFill>
            </a:endParaRPr>
          </a:p>
          <a:p>
            <a:pPr marL="0" indent="0" defTabSz="585215">
              <a:lnSpc>
                <a:spcPct val="90000"/>
              </a:lnSpc>
              <a:defRPr sz="1216">
                <a:solidFill>
                  <a:srgbClr val="1A1A1A"/>
                </a:solidFill>
              </a:defRPr>
            </a:pPr>
            <a:r>
              <a:t>5. Improve your </a:t>
            </a:r>
            <a:r>
              <a:rPr b="1"/>
              <a:t>KPI’s.</a:t>
            </a:r>
            <a:endParaRPr b="1" sz="3775"/>
          </a:p>
          <a:p>
            <a:pPr marL="0" indent="0" defTabSz="585215">
              <a:lnSpc>
                <a:spcPct val="90000"/>
              </a:lnSpc>
              <a:defRPr sz="319"/>
            </a:pPr>
            <a:endParaRPr sz="3775">
              <a:solidFill>
                <a:srgbClr val="1A1A1A"/>
              </a:solidFill>
            </a:endParaRPr>
          </a:p>
          <a:p>
            <a:pPr marL="0" indent="0" defTabSz="585215">
              <a:lnSpc>
                <a:spcPct val="90000"/>
              </a:lnSpc>
              <a:defRPr sz="1216">
                <a:solidFill>
                  <a:srgbClr val="1A1A1A"/>
                </a:solidFill>
              </a:defRPr>
            </a:pPr>
            <a:r>
              <a:t>6. Surprise your </a:t>
            </a:r>
            <a:r>
              <a:rPr b="1"/>
              <a:t>board members</a:t>
            </a:r>
            <a:r>
              <a:t> why you are really better than the rest of organizations offering the same services.</a:t>
            </a:r>
            <a:endParaRPr sz="3775"/>
          </a:p>
          <a:p>
            <a:pPr marL="0" indent="0" defTabSz="585215">
              <a:lnSpc>
                <a:spcPct val="90000"/>
              </a:lnSpc>
              <a:defRPr sz="319"/>
            </a:pPr>
            <a:endParaRPr sz="3775">
              <a:solidFill>
                <a:srgbClr val="1A1A1A"/>
              </a:solidFill>
            </a:endParaRPr>
          </a:p>
          <a:p>
            <a:pPr marL="0" indent="0" defTabSz="585215">
              <a:lnSpc>
                <a:spcPct val="90000"/>
              </a:lnSpc>
              <a:defRPr sz="1216">
                <a:solidFill>
                  <a:srgbClr val="1A1A1A"/>
                </a:solidFill>
              </a:defRPr>
            </a:pPr>
            <a:r>
              <a:t>7. </a:t>
            </a:r>
            <a:r>
              <a:rPr b="1"/>
              <a:t>See yourself a modern leader who goes beyond charisma or eloquence  speech.</a:t>
            </a:r>
          </a:p>
        </p:txBody>
      </p:sp>
      <p:sp>
        <p:nvSpPr>
          <p:cNvPr id="299" name="Shape 299"/>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ctrTitle"/>
          </p:nvPr>
        </p:nvSpPr>
        <p:spPr>
          <a:xfrm>
            <a:off x="727963" y="3948900"/>
            <a:ext cx="7688099" cy="1038301"/>
          </a:xfrm>
          <a:prstGeom prst="rect">
            <a:avLst/>
          </a:prstGeom>
        </p:spPr>
        <p:txBody>
          <a:bodyPr/>
          <a:lstStyle/>
          <a:p>
            <a:pPr algn="ctr">
              <a:defRPr sz="2400"/>
            </a:pPr>
            <a:r>
              <a:t>£1000 - 2 hours workshop</a:t>
            </a:r>
          </a:p>
          <a:p>
            <a:pPr algn="ctr">
              <a:defRPr sz="2400"/>
            </a:pPr>
            <a:r>
              <a:t>PATH-HIVE Mindset Assessment</a:t>
            </a:r>
          </a:p>
        </p:txBody>
      </p:sp>
      <p:sp>
        <p:nvSpPr>
          <p:cNvPr id="302" name="Shape 302"/>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3" name="image5.jpeg"/>
          <p:cNvPicPr>
            <a:picLocks noChangeAspect="1"/>
          </p:cNvPicPr>
          <p:nvPr/>
        </p:nvPicPr>
        <p:blipFill>
          <a:blip r:embed="rId2">
            <a:extLst/>
          </a:blip>
          <a:stretch>
            <a:fillRect/>
          </a:stretch>
        </p:blipFill>
        <p:spPr>
          <a:xfrm>
            <a:off x="2602932" y="1040149"/>
            <a:ext cx="3938177" cy="26254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ubTitle" idx="1"/>
          </p:nvPr>
        </p:nvSpPr>
        <p:spPr>
          <a:xfrm>
            <a:off x="1226950" y="2194074"/>
            <a:ext cx="7688099" cy="2806502"/>
          </a:xfrm>
          <a:prstGeom prst="rect">
            <a:avLst/>
          </a:prstGeom>
        </p:spPr>
        <p:txBody>
          <a:bodyPr/>
          <a:lstStyle/>
          <a:p>
            <a:pPr marL="0" indent="457200"/>
          </a:p>
          <a:p>
            <a:pPr marL="0" indent="457200"/>
          </a:p>
          <a:p>
            <a:pPr marL="0" indent="457200"/>
          </a:p>
          <a:p>
            <a:pPr marL="0" indent="457200"/>
          </a:p>
          <a:p>
            <a:pPr marL="0" indent="0" algn="ctr">
              <a:defRPr b="1" sz="2800"/>
            </a:pPr>
            <a:r>
              <a:t>	</a:t>
            </a:r>
            <a:r>
              <a:rPr b="0" sz="1600"/>
              <a:t>				</a:t>
            </a:r>
          </a:p>
        </p:txBody>
      </p:sp>
      <p:sp>
        <p:nvSpPr>
          <p:cNvPr id="151" name="Shape 151"/>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2" name="image3.png"/>
          <p:cNvPicPr>
            <a:picLocks noChangeAspect="1"/>
          </p:cNvPicPr>
          <p:nvPr/>
        </p:nvPicPr>
        <p:blipFill>
          <a:blip r:embed="rId2">
            <a:extLst/>
          </a:blip>
          <a:stretch>
            <a:fillRect/>
          </a:stretch>
        </p:blipFill>
        <p:spPr>
          <a:xfrm>
            <a:off x="0" y="33825"/>
            <a:ext cx="9144000" cy="5075852"/>
          </a:xfrm>
          <a:prstGeom prst="rect">
            <a:avLst/>
          </a:prstGeom>
          <a:ln w="12700">
            <a:miter lim="400000"/>
          </a:ln>
        </p:spPr>
      </p:pic>
      <p:sp>
        <p:nvSpPr>
          <p:cNvPr id="153" name="Shape 153"/>
          <p:cNvSpPr/>
          <p:nvPr/>
        </p:nvSpPr>
        <p:spPr>
          <a:xfrm>
            <a:off x="257175" y="151274"/>
            <a:ext cx="6520199" cy="1135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4200">
                <a:solidFill>
                  <a:srgbClr val="A61C00"/>
                </a:solidFill>
                <a:latin typeface="Raleway"/>
                <a:ea typeface="Raleway"/>
                <a:cs typeface="Raleway"/>
                <a:sym typeface="Raleway"/>
              </a:defRPr>
            </a:pPr>
            <a:r>
              <a:t>Ice Breaker;</a:t>
            </a:r>
          </a:p>
          <a:p>
            <a:pPr>
              <a:defRPr sz="2100">
                <a:solidFill>
                  <a:srgbClr val="A61C00"/>
                </a:solidFill>
                <a:latin typeface="Raleway"/>
                <a:ea typeface="Raleway"/>
                <a:cs typeface="Raleway"/>
                <a:sym typeface="Raleway"/>
              </a:defRPr>
            </a:pPr>
            <a:r>
              <a:t>an inspiring reading</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ctrTitle"/>
          </p:nvPr>
        </p:nvSpPr>
        <p:spPr>
          <a:xfrm>
            <a:off x="648175" y="446949"/>
            <a:ext cx="7688100" cy="677702"/>
          </a:xfrm>
          <a:prstGeom prst="rect">
            <a:avLst/>
          </a:prstGeom>
        </p:spPr>
        <p:txBody>
          <a:bodyPr/>
          <a:lstStyle>
            <a:lvl1pPr defTabSz="804672">
              <a:defRPr b="0" sz="3256">
                <a:latin typeface="Raleway SemiBold"/>
                <a:ea typeface="Raleway SemiBold"/>
                <a:cs typeface="Raleway SemiBold"/>
                <a:sym typeface="Raleway SemiBold"/>
              </a:defRPr>
            </a:lvl1pPr>
          </a:lstStyle>
          <a:p>
            <a:pPr/>
            <a:r>
              <a:t>CLOSING AND CONCLUSION</a:t>
            </a:r>
          </a:p>
        </p:txBody>
      </p:sp>
      <p:sp>
        <p:nvSpPr>
          <p:cNvPr id="306" name="Shape 306"/>
          <p:cNvSpPr/>
          <p:nvPr>
            <p:ph type="subTitle" sz="half" idx="1"/>
          </p:nvPr>
        </p:nvSpPr>
        <p:spPr>
          <a:xfrm>
            <a:off x="3891100" y="1608574"/>
            <a:ext cx="5193901" cy="2970001"/>
          </a:xfrm>
          <a:prstGeom prst="rect">
            <a:avLst/>
          </a:prstGeom>
        </p:spPr>
        <p:txBody>
          <a:bodyPr/>
          <a:lstStyle/>
          <a:p>
            <a:pPr marL="0" indent="0">
              <a:lnSpc>
                <a:spcPct val="80000"/>
              </a:lnSpc>
            </a:pPr>
            <a:r>
              <a:t>					</a:t>
            </a:r>
          </a:p>
          <a:p>
            <a:pPr marL="457200" indent="-330200">
              <a:lnSpc>
                <a:spcPct val="80000"/>
              </a:lnSpc>
              <a:buClr>
                <a:schemeClr val="accent1"/>
              </a:buClr>
              <a:buSzPts val="1600"/>
              <a:buAutoNum type="arabicPeriod" startAt="1"/>
            </a:pPr>
            <a:r>
              <a:t>The doing dimension that we all focus upon is just the result of  (or in other words must be in association with) the </a:t>
            </a:r>
            <a:r>
              <a:rPr>
                <a:solidFill>
                  <a:srgbClr val="6AA84F"/>
                </a:solidFill>
              </a:rPr>
              <a:t>right thinking</a:t>
            </a:r>
            <a:r>
              <a:t>, the emotional people </a:t>
            </a:r>
            <a:r>
              <a:rPr>
                <a:solidFill>
                  <a:srgbClr val="38761D"/>
                </a:solidFill>
              </a:rPr>
              <a:t>alignment </a:t>
            </a:r>
            <a:r>
              <a:t>and the positive constructive </a:t>
            </a:r>
            <a:r>
              <a:rPr>
                <a:solidFill>
                  <a:srgbClr val="38761D"/>
                </a:solidFill>
              </a:rPr>
              <a:t>values and words</a:t>
            </a:r>
            <a:r>
              <a:rPr>
                <a:solidFill>
                  <a:srgbClr val="1155CC"/>
                </a:solidFill>
              </a:rPr>
              <a:t>.</a:t>
            </a:r>
            <a:endParaRPr>
              <a:solidFill>
                <a:srgbClr val="1155CC"/>
              </a:solidFill>
            </a:endParaRPr>
          </a:p>
          <a:p>
            <a:pPr marL="0" indent="457200">
              <a:lnSpc>
                <a:spcPct val="80000"/>
              </a:lnSpc>
            </a:pPr>
            <a:endParaRPr>
              <a:solidFill>
                <a:srgbClr val="1155CC"/>
              </a:solidFill>
            </a:endParaRPr>
          </a:p>
          <a:p>
            <a:pPr marL="457200" indent="-330200">
              <a:lnSpc>
                <a:spcPct val="80000"/>
              </a:lnSpc>
              <a:buClr>
                <a:schemeClr val="accent1"/>
              </a:buClr>
              <a:buSzPts val="1600"/>
              <a:buAutoNum type="arabicPeriod" startAt="1"/>
            </a:pPr>
            <a:r>
              <a:t>Let’s</a:t>
            </a:r>
            <a:r>
              <a:rPr sz="1800">
                <a:solidFill>
                  <a:srgbClr val="3C78D8"/>
                </a:solidFill>
              </a:rPr>
              <a:t> </a:t>
            </a:r>
            <a:r>
              <a:rPr sz="1800">
                <a:solidFill>
                  <a:srgbClr val="1B786F"/>
                </a:solidFill>
              </a:rPr>
              <a:t>dream</a:t>
            </a:r>
            <a:r>
              <a:rPr>
                <a:solidFill>
                  <a:srgbClr val="1B786F"/>
                </a:solidFill>
              </a:rPr>
              <a:t> </a:t>
            </a:r>
            <a:r>
              <a:t>together that from this room we will be the reason to </a:t>
            </a:r>
            <a:r>
              <a:rPr b="1">
                <a:solidFill>
                  <a:srgbClr val="274E13"/>
                </a:solidFill>
              </a:rPr>
              <a:t>prepare</a:t>
            </a:r>
            <a:r>
              <a:t> the whole of the </a:t>
            </a:r>
            <a:r>
              <a:rPr b="1">
                <a:solidFill>
                  <a:srgbClr val="274E13"/>
                </a:solidFill>
              </a:rPr>
              <a:t>UK</a:t>
            </a:r>
            <a:r>
              <a:t> to the </a:t>
            </a:r>
            <a:r>
              <a:rPr>
                <a:solidFill>
                  <a:srgbClr val="38761D"/>
                </a:solidFill>
              </a:rPr>
              <a:t>Project Economy</a:t>
            </a:r>
            <a:r>
              <a:rPr>
                <a:solidFill>
                  <a:srgbClr val="1155CC"/>
                </a:solidFill>
              </a:rPr>
              <a:t> </a:t>
            </a:r>
            <a:r>
              <a:t>and  capitalize on such opportunity for </a:t>
            </a:r>
            <a:r>
              <a:rPr b="1" u="sng">
                <a:solidFill>
                  <a:srgbClr val="1A1A1A"/>
                </a:solidFill>
              </a:rPr>
              <a:t>leaders, managers and job seekers</a:t>
            </a:r>
            <a:r>
              <a:rPr u="sng">
                <a:solidFill>
                  <a:srgbClr val="1A1A1A"/>
                </a:solidFill>
              </a:rPr>
              <a:t>.</a:t>
            </a:r>
            <a:endParaRPr u="sng">
              <a:solidFill>
                <a:srgbClr val="1A1A1A"/>
              </a:solidFill>
            </a:endParaRPr>
          </a:p>
          <a:p>
            <a:pPr marL="0" indent="0">
              <a:lnSpc>
                <a:spcPct val="80000"/>
              </a:lnSpc>
            </a:pPr>
            <a:r>
              <a:t>				</a:t>
            </a:r>
          </a:p>
        </p:txBody>
      </p:sp>
      <p:sp>
        <p:nvSpPr>
          <p:cNvPr id="307" name="Shape 307"/>
          <p:cNvSpPr/>
          <p:nvPr>
            <p:ph type="sldNum" sz="quarter" idx="2"/>
          </p:nvPr>
        </p:nvSpPr>
        <p:spPr>
          <a:xfrm>
            <a:off x="8748189" y="4779026"/>
            <a:ext cx="336814"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8" name="image10.png"/>
          <p:cNvPicPr>
            <a:picLocks noChangeAspect="1"/>
          </p:cNvPicPr>
          <p:nvPr/>
        </p:nvPicPr>
        <p:blipFill>
          <a:blip r:embed="rId3">
            <a:extLst/>
          </a:blip>
          <a:srcRect l="0" t="13012" r="0" b="0"/>
          <a:stretch>
            <a:fillRect/>
          </a:stretch>
        </p:blipFill>
        <p:spPr>
          <a:xfrm>
            <a:off x="8160800" y="4174925"/>
            <a:ext cx="859426" cy="873901"/>
          </a:xfrm>
          <a:prstGeom prst="rect">
            <a:avLst/>
          </a:prstGeom>
          <a:ln w="12700">
            <a:miter lim="400000"/>
          </a:ln>
        </p:spPr>
      </p:pic>
      <p:pic>
        <p:nvPicPr>
          <p:cNvPr id="309" name="image7.jpeg" descr="PATH - People at the Heart&#10;&#10;The annual spend on projects is in trillions - and yet, even when organisational changes meet technical requirements and milestones, there are failures in delivering expected results and ongoing benefits. According to the 2019 PMI’s Pulse of the Profession, organisations in UK waste on average 16% of spend on projects and programs due to poor project performance. Projects fail even when there are a PMO and internal competencies, and 54% cite change management objectives as the primary cause. Change is happening across industries and organisations are spending heavily on enabling services and technologies. At the same time, data shows that while nearly 80% of organisations have undergone a significant transformation using disruptive technology, only about 25% have yielded tangible benefits realised against their original goals. &#10;&#10;The PATH consortium can help your organisation to move from prescribed frameworks and instead builds on existing project management methodologies, incorporating them within a strategic portfolio that encapsulates end-to-end project management with a strong people approach, a sustainable learning environment, automation and enabling software. &#10;&#10;PATH will ensure a higher level of successful end-to-end project delivery against expectations, delivering benefits to business and the economy, and ensuring business continuity, and the overall well-being of employees, their families and communities.">
            <a:hlinkClick r:id="rId4" invalidUrl="" action="" tgtFrame="" tooltip="" history="1" highlightClick="0" endSnd="0"/>
          </p:cNvPr>
          <p:cNvPicPr>
            <a:picLocks noChangeAspect="1"/>
          </p:cNvPicPr>
          <p:nvPr/>
        </p:nvPicPr>
        <p:blipFill>
          <a:blip r:embed="rId5">
            <a:extLst/>
          </a:blip>
          <a:stretch>
            <a:fillRect/>
          </a:stretch>
        </p:blipFill>
        <p:spPr>
          <a:xfrm>
            <a:off x="282850" y="1866637"/>
            <a:ext cx="3608250" cy="202963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09"/>
                                        </p:tgtEl>
                                        <p:attrNameLst>
                                          <p:attrName>style.visibility</p:attrName>
                                        </p:attrNameLst>
                                      </p:cBhvr>
                                      <p:to>
                                        <p:strVal val="visible"/>
                                      </p:to>
                                    </p:set>
                                    <p:animEffect filter="dissolve" transition="in">
                                      <p:cBhvr>
                                        <p:cTn id="7"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9"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ctrTitle"/>
          </p:nvPr>
        </p:nvSpPr>
        <p:spPr>
          <a:xfrm>
            <a:off x="243300" y="482774"/>
            <a:ext cx="7688099" cy="677701"/>
          </a:xfrm>
          <a:prstGeom prst="rect">
            <a:avLst/>
          </a:prstGeom>
        </p:spPr>
        <p:txBody>
          <a:bodyPr/>
          <a:lstStyle>
            <a:lvl1pPr defTabSz="841247">
              <a:defRPr sz="3404">
                <a:solidFill>
                  <a:srgbClr val="A61C00"/>
                </a:solidFill>
                <a:latin typeface="Georgia"/>
                <a:ea typeface="Georgia"/>
                <a:cs typeface="Georgia"/>
                <a:sym typeface="Georgia"/>
              </a:defRPr>
            </a:lvl1pPr>
          </a:lstStyle>
          <a:p>
            <a:pPr/>
            <a:r>
              <a:t>Ice Breaker</a:t>
            </a:r>
          </a:p>
        </p:txBody>
      </p:sp>
      <p:sp>
        <p:nvSpPr>
          <p:cNvPr id="156" name="Shape 156"/>
          <p:cNvSpPr/>
          <p:nvPr>
            <p:ph type="subTitle" sz="quarter" idx="1"/>
          </p:nvPr>
        </p:nvSpPr>
        <p:spPr>
          <a:xfrm>
            <a:off x="-1257550" y="1160474"/>
            <a:ext cx="7688099" cy="636302"/>
          </a:xfrm>
          <a:prstGeom prst="rect">
            <a:avLst/>
          </a:prstGeom>
        </p:spPr>
        <p:txBody>
          <a:bodyPr/>
          <a:lstStyle/>
          <a:p>
            <a:pPr marL="0" indent="0" algn="ctr">
              <a:lnSpc>
                <a:spcPct val="80000"/>
              </a:lnSpc>
              <a:defRPr b="1" sz="2200">
                <a:solidFill>
                  <a:schemeClr val="accent5"/>
                </a:solidFill>
              </a:defRPr>
            </a:pPr>
            <a:r>
              <a:t>Why did I read to you this “ice breaker”?</a:t>
            </a:r>
            <a:endParaRPr sz="9000"/>
          </a:p>
          <a:p>
            <a:pPr marL="0" indent="0">
              <a:lnSpc>
                <a:spcPct val="80000"/>
              </a:lnSpc>
              <a:defRPr b="1" sz="700">
                <a:solidFill>
                  <a:srgbClr val="0000FF"/>
                </a:solidFill>
              </a:defRPr>
            </a:pPr>
            <a:r>
              <a:t> </a:t>
            </a:r>
            <a:r>
              <a:rPr>
                <a:solidFill>
                  <a:schemeClr val="accent1"/>
                </a:solidFill>
              </a:rPr>
              <a:t>	</a:t>
            </a:r>
            <a:r>
              <a:rPr b="0" sz="400">
                <a:solidFill>
                  <a:schemeClr val="accent1"/>
                </a:solidFill>
              </a:rPr>
              <a:t>				</a:t>
            </a:r>
          </a:p>
        </p:txBody>
      </p:sp>
      <p:sp>
        <p:nvSpPr>
          <p:cNvPr id="157" name="Shape 157"/>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8" name="image6.jpeg"/>
          <p:cNvPicPr>
            <a:picLocks noChangeAspect="1"/>
          </p:cNvPicPr>
          <p:nvPr/>
        </p:nvPicPr>
        <p:blipFill>
          <a:blip r:embed="rId2">
            <a:extLst/>
          </a:blip>
          <a:srcRect l="0" t="0" r="0" b="0"/>
          <a:stretch>
            <a:fillRect/>
          </a:stretch>
        </p:blipFill>
        <p:spPr>
          <a:xfrm>
            <a:off x="2711863" y="2160996"/>
            <a:ext cx="1568462" cy="1047192"/>
          </a:xfrm>
          <a:prstGeom prst="rect">
            <a:avLst/>
          </a:prstGeom>
          <a:ln w="12700">
            <a:miter lim="400000"/>
          </a:ln>
        </p:spPr>
      </p:pic>
      <p:pic>
        <p:nvPicPr>
          <p:cNvPr id="159" name="image8.jpeg"/>
          <p:cNvPicPr>
            <a:picLocks noChangeAspect="1"/>
          </p:cNvPicPr>
          <p:nvPr/>
        </p:nvPicPr>
        <p:blipFill>
          <a:blip r:embed="rId3">
            <a:extLst/>
          </a:blip>
          <a:stretch>
            <a:fillRect/>
          </a:stretch>
        </p:blipFill>
        <p:spPr>
          <a:xfrm>
            <a:off x="3088550" y="3556425"/>
            <a:ext cx="1613887" cy="1075901"/>
          </a:xfrm>
          <a:prstGeom prst="rect">
            <a:avLst/>
          </a:prstGeom>
          <a:ln w="12700">
            <a:miter lim="400000"/>
          </a:ln>
        </p:spPr>
      </p:pic>
      <p:pic>
        <p:nvPicPr>
          <p:cNvPr id="160" name="image1.png"/>
          <p:cNvPicPr>
            <a:picLocks noChangeAspect="1"/>
          </p:cNvPicPr>
          <p:nvPr/>
        </p:nvPicPr>
        <p:blipFill>
          <a:blip r:embed="rId4">
            <a:extLst/>
          </a:blip>
          <a:stretch>
            <a:fillRect/>
          </a:stretch>
        </p:blipFill>
        <p:spPr>
          <a:xfrm>
            <a:off x="4361800" y="2349295"/>
            <a:ext cx="1811140" cy="1207129"/>
          </a:xfrm>
          <a:prstGeom prst="rect">
            <a:avLst/>
          </a:prstGeom>
          <a:ln w="12700">
            <a:miter lim="400000"/>
          </a:ln>
        </p:spPr>
      </p:pic>
      <p:sp>
        <p:nvSpPr>
          <p:cNvPr id="161" name="Shape 161"/>
          <p:cNvSpPr/>
          <p:nvPr/>
        </p:nvSpPr>
        <p:spPr>
          <a:xfrm>
            <a:off x="1421875" y="2349300"/>
            <a:ext cx="1047301" cy="297001"/>
          </a:xfrm>
          <a:prstGeom prst="line">
            <a:avLst/>
          </a:prstGeom>
          <a:ln>
            <a:solidFill>
              <a:srgbClr val="1A1A1A"/>
            </a:solidFill>
            <a:tailEnd type="triangle"/>
          </a:ln>
        </p:spPr>
        <p:txBody>
          <a:bodyPr lIns="45719" rIns="45719"/>
          <a:lstStyle/>
          <a:p>
            <a:pPr/>
          </a:p>
        </p:txBody>
      </p:sp>
      <p:sp>
        <p:nvSpPr>
          <p:cNvPr id="162" name="Shape 162"/>
          <p:cNvSpPr/>
          <p:nvPr/>
        </p:nvSpPr>
        <p:spPr>
          <a:xfrm>
            <a:off x="243300" y="1968599"/>
            <a:ext cx="1249800" cy="970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600">
                <a:solidFill>
                  <a:schemeClr val="accent1"/>
                </a:solidFill>
                <a:latin typeface="Lato"/>
                <a:ea typeface="Lato"/>
                <a:cs typeface="Lato"/>
                <a:sym typeface="Lato"/>
              </a:defRPr>
            </a:lvl1pPr>
          </a:lstStyle>
          <a:p>
            <a:pPr/>
            <a:r>
              <a:t>TRUST</a:t>
            </a:r>
          </a:p>
        </p:txBody>
      </p:sp>
      <p:sp>
        <p:nvSpPr>
          <p:cNvPr id="163" name="Shape 163"/>
          <p:cNvSpPr/>
          <p:nvPr/>
        </p:nvSpPr>
        <p:spPr>
          <a:xfrm>
            <a:off x="125050" y="4142949"/>
            <a:ext cx="2048100"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chemeClr val="accent1"/>
                </a:solidFill>
                <a:latin typeface="Lato"/>
                <a:ea typeface="Lato"/>
                <a:cs typeface="Lato"/>
                <a:sym typeface="Lato"/>
              </a:defRPr>
            </a:lvl1pPr>
          </a:lstStyle>
          <a:p>
            <a:pPr/>
            <a:r>
              <a:t>AWARENESS</a:t>
            </a:r>
          </a:p>
        </p:txBody>
      </p:sp>
      <p:sp>
        <p:nvSpPr>
          <p:cNvPr id="164" name="Shape 164"/>
          <p:cNvSpPr/>
          <p:nvPr/>
        </p:nvSpPr>
        <p:spPr>
          <a:xfrm flipV="1">
            <a:off x="2173149" y="4174299"/>
            <a:ext cx="813002" cy="320401"/>
          </a:xfrm>
          <a:prstGeom prst="line">
            <a:avLst/>
          </a:prstGeom>
          <a:ln>
            <a:solidFill>
              <a:srgbClr val="1A1A1A"/>
            </a:solidFill>
            <a:tailEnd type="triangle"/>
          </a:ln>
        </p:spPr>
        <p:txBody>
          <a:bodyPr lIns="45719" rIns="45719"/>
          <a:lstStyle/>
          <a:p>
            <a:pPr/>
          </a:p>
        </p:txBody>
      </p:sp>
      <p:sp>
        <p:nvSpPr>
          <p:cNvPr id="165" name="Shape 165"/>
          <p:cNvSpPr/>
          <p:nvPr/>
        </p:nvSpPr>
        <p:spPr>
          <a:xfrm flipV="1">
            <a:off x="6034625" y="3189325"/>
            <a:ext cx="1047601" cy="15601"/>
          </a:xfrm>
          <a:prstGeom prst="line">
            <a:avLst/>
          </a:prstGeom>
          <a:ln>
            <a:solidFill>
              <a:srgbClr val="1A1A1A"/>
            </a:solidFill>
            <a:tailEnd type="triangle"/>
          </a:ln>
        </p:spPr>
        <p:txBody>
          <a:bodyPr lIns="45719" rIns="45719"/>
          <a:lstStyle/>
          <a:p>
            <a:pPr/>
          </a:p>
        </p:txBody>
      </p:sp>
      <p:sp>
        <p:nvSpPr>
          <p:cNvPr id="166" name="Shape 166"/>
          <p:cNvSpPr/>
          <p:nvPr/>
        </p:nvSpPr>
        <p:spPr>
          <a:xfrm>
            <a:off x="7175875" y="2700700"/>
            <a:ext cx="1811100" cy="3141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100">
                <a:solidFill>
                  <a:schemeClr val="accent1"/>
                </a:solidFill>
                <a:latin typeface="Lato"/>
                <a:ea typeface="Lato"/>
                <a:cs typeface="Lato"/>
                <a:sym typeface="Lato"/>
              </a:defRPr>
            </a:pPr>
            <a:r>
              <a:t>PATH (People at the heart) </a:t>
            </a:r>
          </a:p>
          <a:p>
            <a:pPr>
              <a:defRPr sz="1800">
                <a:solidFill>
                  <a:schemeClr val="accent1"/>
                </a:solidFill>
                <a:latin typeface="Lato"/>
                <a:ea typeface="Lato"/>
                <a:cs typeface="Lato"/>
                <a:sym typeface="Lato"/>
              </a:defRPr>
            </a:pPr>
            <a:r>
              <a:t>Change in individuals, governments, corporations and organizations</a:t>
            </a:r>
            <a:endParaRPr sz="2200"/>
          </a:p>
        </p:txBody>
      </p:sp>
      <p:sp>
        <p:nvSpPr>
          <p:cNvPr id="167" name="Shape 167"/>
          <p:cNvSpPr/>
          <p:nvPr/>
        </p:nvSpPr>
        <p:spPr>
          <a:xfrm>
            <a:off x="2173149" y="1500849"/>
            <a:ext cx="4064701" cy="3642602"/>
          </a:xfrm>
          <a:prstGeom prst="ellipse">
            <a:avLst/>
          </a:prstGeom>
          <a:ln>
            <a:solidFill>
              <a:srgbClr val="1A1A1A"/>
            </a:solidFill>
          </a:ln>
        </p:spPr>
        <p:txBody>
          <a:bodyPr lIns="45719" rIns="45719" anchor="ctr"/>
          <a:lstStyle/>
          <a:p>
            <a:pPr algn="ctr">
              <a:defRPr>
                <a:solidFill>
                  <a:srgbClr val="000000"/>
                </a:solidFill>
                <a:latin typeface="Lato"/>
                <a:ea typeface="Lato"/>
                <a:cs typeface="Lato"/>
                <a:sym typeface="Lato"/>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 grpId="3"/>
      <p:bldP build="whole" bldLvl="1" animBg="1" rev="0" advAuto="0" spid="158" grpId="1"/>
      <p:bldP build="whole" bldLvl="1" animBg="1" rev="0" advAuto="0" spid="159"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ctrTitle"/>
          </p:nvPr>
        </p:nvSpPr>
        <p:spPr>
          <a:xfrm>
            <a:off x="727949" y="538725"/>
            <a:ext cx="874502" cy="606301"/>
          </a:xfrm>
          <a:prstGeom prst="rect">
            <a:avLst/>
          </a:prstGeom>
        </p:spPr>
        <p:txBody>
          <a:bodyPr/>
          <a:lstStyle>
            <a:lvl1pPr>
              <a:defRPr sz="2500"/>
            </a:lvl1pPr>
          </a:lstStyle>
          <a:p>
            <a:pPr/>
            <a:r>
              <a:t> 4D</a:t>
            </a:r>
          </a:p>
        </p:txBody>
      </p:sp>
      <p:sp>
        <p:nvSpPr>
          <p:cNvPr id="170" name="Shape 170"/>
          <p:cNvSpPr/>
          <p:nvPr>
            <p:ph type="subTitle" sz="half" idx="1"/>
          </p:nvPr>
        </p:nvSpPr>
        <p:spPr>
          <a:xfrm>
            <a:off x="1030899" y="1625899"/>
            <a:ext cx="3846902" cy="2912702"/>
          </a:xfrm>
          <a:prstGeom prst="rect">
            <a:avLst/>
          </a:prstGeom>
        </p:spPr>
        <p:txBody>
          <a:bodyPr/>
          <a:lstStyle/>
          <a:p>
            <a:pPr marL="0" indent="457200">
              <a:lnSpc>
                <a:spcPct val="80000"/>
              </a:lnSpc>
            </a:pPr>
          </a:p>
          <a:p>
            <a:pPr marL="0" indent="0">
              <a:lnSpc>
                <a:spcPct val="80000"/>
              </a:lnSpc>
            </a:pPr>
          </a:p>
          <a:p>
            <a:pPr marL="457200" indent="-330200">
              <a:lnSpc>
                <a:spcPct val="80000"/>
              </a:lnSpc>
              <a:buClr>
                <a:schemeClr val="accent1"/>
              </a:buClr>
              <a:buSzPts val="1600"/>
              <a:buAutoNum type="arabicPeriod" startAt="1"/>
            </a:pPr>
            <a:r>
              <a:t>INTELLECTUAL ENERGY </a:t>
            </a:r>
          </a:p>
          <a:p>
            <a:pPr marL="0" indent="457200">
              <a:lnSpc>
                <a:spcPct val="80000"/>
              </a:lnSpc>
            </a:pPr>
            <a:r>
              <a:t> (thinking and mindset)</a:t>
            </a:r>
          </a:p>
          <a:p>
            <a:pPr marL="0" indent="0">
              <a:lnSpc>
                <a:spcPct val="80000"/>
              </a:lnSpc>
            </a:pPr>
          </a:p>
          <a:p>
            <a:pPr marL="457200" indent="-330200">
              <a:lnSpc>
                <a:spcPct val="80000"/>
              </a:lnSpc>
              <a:buClr>
                <a:schemeClr val="accent1"/>
              </a:buClr>
              <a:buSzPts val="1600"/>
              <a:buAutoNum type="arabicPeriod" startAt="1"/>
            </a:pPr>
            <a:r>
              <a:t>SPIRITUAL ENERGY </a:t>
            </a:r>
          </a:p>
          <a:p>
            <a:pPr marL="0" indent="457200">
              <a:lnSpc>
                <a:spcPct val="80000"/>
              </a:lnSpc>
            </a:pPr>
            <a:r>
              <a:t>(the power of words)</a:t>
            </a:r>
          </a:p>
          <a:p>
            <a:pPr marL="0" indent="457200">
              <a:lnSpc>
                <a:spcPct val="80000"/>
              </a:lnSpc>
            </a:pPr>
          </a:p>
          <a:p>
            <a:pPr marL="457200" indent="-330200">
              <a:lnSpc>
                <a:spcPct val="80000"/>
              </a:lnSpc>
              <a:buClr>
                <a:schemeClr val="accent1"/>
              </a:buClr>
              <a:buSzPts val="1600"/>
              <a:buAutoNum type="arabicPeriod" startAt="1"/>
            </a:pPr>
            <a:r>
              <a:t>EMOTIONAL ENERGY </a:t>
            </a:r>
          </a:p>
          <a:p>
            <a:pPr marL="0" indent="457200">
              <a:lnSpc>
                <a:spcPct val="80000"/>
              </a:lnSpc>
            </a:pPr>
            <a:r>
              <a:t>(feeling and people alignment)</a:t>
            </a:r>
          </a:p>
          <a:p>
            <a:pPr marL="0" indent="457200">
              <a:lnSpc>
                <a:spcPct val="80000"/>
              </a:lnSpc>
            </a:pPr>
          </a:p>
          <a:p>
            <a:pPr marL="457200" indent="-330200">
              <a:lnSpc>
                <a:spcPct val="80000"/>
              </a:lnSpc>
              <a:buClr>
                <a:schemeClr val="accent1"/>
              </a:buClr>
              <a:buSzPts val="1600"/>
              <a:buAutoNum type="arabicPeriod" startAt="1"/>
            </a:pPr>
            <a:r>
              <a:t>PHYSICAL ENERGY </a:t>
            </a:r>
          </a:p>
          <a:p>
            <a:pPr marL="0" indent="457200">
              <a:lnSpc>
                <a:spcPct val="80000"/>
              </a:lnSpc>
            </a:pPr>
            <a:r>
              <a:t>(doing dimension)</a:t>
            </a:r>
          </a:p>
        </p:txBody>
      </p:sp>
      <p:sp>
        <p:nvSpPr>
          <p:cNvPr id="171" name="Shape 171"/>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2" name="Shape 172"/>
          <p:cNvSpPr/>
          <p:nvPr/>
        </p:nvSpPr>
        <p:spPr>
          <a:xfrm>
            <a:off x="1465199" y="649424"/>
            <a:ext cx="7829702"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600">
                <a:solidFill>
                  <a:schemeClr val="accent1"/>
                </a:solidFill>
                <a:latin typeface="Lato Black"/>
                <a:ea typeface="Lato Black"/>
                <a:cs typeface="Lato Black"/>
                <a:sym typeface="Lato Black"/>
              </a:defRPr>
            </a:lvl1pPr>
          </a:lstStyle>
          <a:p>
            <a:pPr/>
            <a:r>
              <a:t>THE ALIGNMENT OF FOUR ENERGIES TO CREATE AND ACHIEVE ANYTHING</a:t>
            </a:r>
          </a:p>
        </p:txBody>
      </p:sp>
      <p:pic>
        <p:nvPicPr>
          <p:cNvPr id="173" name="image12.png"/>
          <p:cNvPicPr>
            <a:picLocks noChangeAspect="1"/>
          </p:cNvPicPr>
          <p:nvPr/>
        </p:nvPicPr>
        <p:blipFill>
          <a:blip r:embed="rId2">
            <a:extLst/>
          </a:blip>
          <a:stretch>
            <a:fillRect/>
          </a:stretch>
        </p:blipFill>
        <p:spPr>
          <a:xfrm>
            <a:off x="5128324" y="1967725"/>
            <a:ext cx="3710877" cy="2450270"/>
          </a:xfrm>
          <a:prstGeom prst="rect">
            <a:avLst/>
          </a:prstGeom>
          <a:ln w="12700">
            <a:miter lim="400000"/>
          </a:ln>
        </p:spPr>
      </p:pic>
      <p:sp>
        <p:nvSpPr>
          <p:cNvPr id="174" name="Shape 174"/>
          <p:cNvSpPr/>
          <p:nvPr/>
        </p:nvSpPr>
        <p:spPr>
          <a:xfrm>
            <a:off x="828600" y="1735350"/>
            <a:ext cx="3627000" cy="2803201"/>
          </a:xfrm>
          <a:prstGeom prst="rect">
            <a:avLst/>
          </a:prstGeom>
          <a:ln w="76200">
            <a:solidFill>
              <a:srgbClr val="EA9999"/>
            </a:solidFill>
          </a:ln>
        </p:spPr>
        <p:txBody>
          <a:bodyPr lIns="45719" rIns="45719" anchor="ctr"/>
          <a:lstStyle/>
          <a:p>
            <a:pPr algn="ctr">
              <a:defRPr>
                <a:solidFill>
                  <a:srgbClr val="000000"/>
                </a:solidFill>
                <a:latin typeface="Lato"/>
                <a:ea typeface="Lato"/>
                <a:cs typeface="Lato"/>
                <a:sym typeface="Lato"/>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9" name="Group 179"/>
          <p:cNvGrpSpPr/>
          <p:nvPr/>
        </p:nvGrpSpPr>
        <p:grpSpPr>
          <a:xfrm>
            <a:off x="231549" y="2514838"/>
            <a:ext cx="2726702" cy="669001"/>
            <a:chOff x="0" y="0"/>
            <a:chExt cx="2726700" cy="669000"/>
          </a:xfrm>
        </p:grpSpPr>
        <p:sp>
          <p:nvSpPr>
            <p:cNvPr id="177" name="Shape 177"/>
            <p:cNvSpPr/>
            <p:nvPr/>
          </p:nvSpPr>
          <p:spPr>
            <a:xfrm>
              <a:off x="-1" y="-1"/>
              <a:ext cx="2726702" cy="669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950" y="0"/>
                  </a:lnTo>
                  <a:lnTo>
                    <a:pt x="21600" y="10800"/>
                  </a:lnTo>
                  <a:lnTo>
                    <a:pt x="18950" y="21600"/>
                  </a:lnTo>
                  <a:lnTo>
                    <a:pt x="0" y="21600"/>
                  </a:lnTo>
                  <a:close/>
                </a:path>
              </a:pathLst>
            </a:custGeom>
            <a:solidFill>
              <a:srgbClr val="155B55"/>
            </a:solidFill>
            <a:ln w="12700" cap="flat">
              <a:noFill/>
              <a:miter lim="400000"/>
            </a:ln>
            <a:effectLst/>
          </p:spPr>
          <p:txBody>
            <a:bodyPr wrap="square" lIns="45719" tIns="45719" rIns="45719" bIns="45719" numCol="1" anchor="ctr">
              <a:noAutofit/>
            </a:bodyPr>
            <a:lstStyle/>
            <a:p>
              <a:pPr algn="ctr">
                <a:defRPr>
                  <a:solidFill>
                    <a:srgbClr val="FFFFFF"/>
                  </a:solidFill>
                  <a:latin typeface="Roboto"/>
                  <a:ea typeface="Roboto"/>
                  <a:cs typeface="Roboto"/>
                  <a:sym typeface="Roboto"/>
                </a:defRPr>
              </a:pPr>
            </a:p>
          </p:txBody>
        </p:sp>
        <p:sp>
          <p:nvSpPr>
            <p:cNvPr id="178" name="Shape 178"/>
            <p:cNvSpPr/>
            <p:nvPr/>
          </p:nvSpPr>
          <p:spPr>
            <a:xfrm>
              <a:off x="0" y="27174"/>
              <a:ext cx="2559450" cy="614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Roboto"/>
                  <a:ea typeface="Roboto"/>
                  <a:cs typeface="Roboto"/>
                  <a:sym typeface="Roboto"/>
                </a:defRPr>
              </a:lvl1pPr>
            </a:lstStyle>
            <a:p>
              <a:pPr/>
              <a:r>
                <a:t>CONTENTS AND DESCRIPTION</a:t>
              </a:r>
            </a:p>
          </p:txBody>
        </p:sp>
      </p:grpSp>
      <p:grpSp>
        <p:nvGrpSpPr>
          <p:cNvPr id="182" name="Group 182"/>
          <p:cNvGrpSpPr/>
          <p:nvPr/>
        </p:nvGrpSpPr>
        <p:grpSpPr>
          <a:xfrm>
            <a:off x="2263425" y="2514849"/>
            <a:ext cx="2541300" cy="669001"/>
            <a:chOff x="0" y="0"/>
            <a:chExt cx="2541299" cy="669000"/>
          </a:xfrm>
        </p:grpSpPr>
        <p:sp>
          <p:nvSpPr>
            <p:cNvPr id="180" name="Shape 180"/>
            <p:cNvSpPr/>
            <p:nvPr/>
          </p:nvSpPr>
          <p:spPr>
            <a:xfrm>
              <a:off x="0" y="0"/>
              <a:ext cx="2541300" cy="669001"/>
            </a:xfrm>
            <a:prstGeom prst="chevron">
              <a:avLst>
                <a:gd name="adj" fmla="val 50000"/>
              </a:avLst>
            </a:prstGeom>
            <a:solidFill>
              <a:srgbClr val="1B786F"/>
            </a:solidFill>
            <a:ln w="12700" cap="flat">
              <a:noFill/>
              <a:miter lim="400000"/>
            </a:ln>
            <a:effectLst/>
          </p:spPr>
          <p:txBody>
            <a:bodyPr wrap="square" lIns="45719" tIns="45719" rIns="45719" bIns="45719" numCol="1" anchor="ctr">
              <a:noAutofit/>
            </a:bodyPr>
            <a:lstStyle/>
            <a:p>
              <a:pPr algn="ctr">
                <a:defRPr>
                  <a:solidFill>
                    <a:srgbClr val="FFFFFF"/>
                  </a:solidFill>
                  <a:latin typeface="Roboto"/>
                  <a:ea typeface="Roboto"/>
                  <a:cs typeface="Roboto"/>
                  <a:sym typeface="Roboto"/>
                </a:defRPr>
              </a:pPr>
            </a:p>
          </p:txBody>
        </p:sp>
        <p:sp>
          <p:nvSpPr>
            <p:cNvPr id="181" name="Shape 181"/>
            <p:cNvSpPr/>
            <p:nvPr/>
          </p:nvSpPr>
          <p:spPr>
            <a:xfrm>
              <a:off x="334499" y="135124"/>
              <a:ext cx="1872302"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Roboto"/>
                  <a:ea typeface="Roboto"/>
                  <a:cs typeface="Roboto"/>
                  <a:sym typeface="Roboto"/>
                </a:defRPr>
              </a:lvl1pPr>
            </a:lstStyle>
            <a:p>
              <a:pPr/>
              <a:r>
                <a:t>BENEFITS</a:t>
              </a:r>
            </a:p>
          </p:txBody>
        </p:sp>
      </p:grpSp>
      <p:grpSp>
        <p:nvGrpSpPr>
          <p:cNvPr id="185" name="Group 185"/>
          <p:cNvGrpSpPr/>
          <p:nvPr/>
        </p:nvGrpSpPr>
        <p:grpSpPr>
          <a:xfrm>
            <a:off x="4396773" y="2514849"/>
            <a:ext cx="2541301" cy="669001"/>
            <a:chOff x="0" y="0"/>
            <a:chExt cx="2541299" cy="669000"/>
          </a:xfrm>
        </p:grpSpPr>
        <p:sp>
          <p:nvSpPr>
            <p:cNvPr id="183" name="Shape 183"/>
            <p:cNvSpPr/>
            <p:nvPr/>
          </p:nvSpPr>
          <p:spPr>
            <a:xfrm>
              <a:off x="0" y="0"/>
              <a:ext cx="2541300" cy="669001"/>
            </a:xfrm>
            <a:prstGeom prst="chevron">
              <a:avLst>
                <a:gd name="adj" fmla="val 50000"/>
              </a:avLst>
            </a:prstGeom>
            <a:solidFill>
              <a:srgbClr val="1D7E75"/>
            </a:solidFill>
            <a:ln w="12700" cap="flat">
              <a:noFill/>
              <a:miter lim="400000"/>
            </a:ln>
            <a:effectLst/>
          </p:spPr>
          <p:txBody>
            <a:bodyPr wrap="square" lIns="45719" tIns="45719" rIns="45719" bIns="45719" numCol="1" anchor="ctr">
              <a:noAutofit/>
            </a:bodyPr>
            <a:lstStyle/>
            <a:p>
              <a:pPr algn="ctr">
                <a:defRPr>
                  <a:solidFill>
                    <a:srgbClr val="FFFFFF"/>
                  </a:solidFill>
                  <a:latin typeface="Roboto"/>
                  <a:ea typeface="Roboto"/>
                  <a:cs typeface="Roboto"/>
                  <a:sym typeface="Roboto"/>
                </a:defRPr>
              </a:pPr>
            </a:p>
          </p:txBody>
        </p:sp>
        <p:sp>
          <p:nvSpPr>
            <p:cNvPr id="184" name="Shape 184"/>
            <p:cNvSpPr/>
            <p:nvPr/>
          </p:nvSpPr>
          <p:spPr>
            <a:xfrm>
              <a:off x="334499" y="135124"/>
              <a:ext cx="1872302" cy="398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Roboto"/>
                  <a:ea typeface="Roboto"/>
                  <a:cs typeface="Roboto"/>
                  <a:sym typeface="Roboto"/>
                </a:defRPr>
              </a:lvl1pPr>
            </a:lstStyle>
            <a:p>
              <a:pPr/>
              <a:r>
                <a:t>PRICE</a:t>
              </a:r>
            </a:p>
          </p:txBody>
        </p:sp>
      </p:grpSp>
      <p:grpSp>
        <p:nvGrpSpPr>
          <p:cNvPr id="188" name="Group 188"/>
          <p:cNvGrpSpPr/>
          <p:nvPr/>
        </p:nvGrpSpPr>
        <p:grpSpPr>
          <a:xfrm>
            <a:off x="6396739" y="2514849"/>
            <a:ext cx="2541300" cy="669001"/>
            <a:chOff x="0" y="0"/>
            <a:chExt cx="2541299" cy="669000"/>
          </a:xfrm>
        </p:grpSpPr>
        <p:sp>
          <p:nvSpPr>
            <p:cNvPr id="186" name="Shape 186"/>
            <p:cNvSpPr/>
            <p:nvPr/>
          </p:nvSpPr>
          <p:spPr>
            <a:xfrm>
              <a:off x="0" y="0"/>
              <a:ext cx="2541300" cy="669001"/>
            </a:xfrm>
            <a:prstGeom prst="chevron">
              <a:avLst>
                <a:gd name="adj" fmla="val 50000"/>
              </a:avLst>
            </a:prstGeom>
            <a:solidFill>
              <a:srgbClr val="1F887E"/>
            </a:solidFill>
            <a:ln w="12700" cap="flat">
              <a:noFill/>
              <a:miter lim="400000"/>
            </a:ln>
            <a:effectLst/>
          </p:spPr>
          <p:txBody>
            <a:bodyPr wrap="square" lIns="45719" tIns="45719" rIns="45719" bIns="45719" numCol="1" anchor="ctr">
              <a:noAutofit/>
            </a:bodyPr>
            <a:lstStyle/>
            <a:p>
              <a:pPr algn="ctr">
                <a:defRPr>
                  <a:solidFill>
                    <a:srgbClr val="FFFFFF"/>
                  </a:solidFill>
                  <a:latin typeface="Roboto"/>
                  <a:ea typeface="Roboto"/>
                  <a:cs typeface="Roboto"/>
                  <a:sym typeface="Roboto"/>
                </a:defRPr>
              </a:pPr>
            </a:p>
          </p:txBody>
        </p:sp>
        <p:sp>
          <p:nvSpPr>
            <p:cNvPr id="187" name="Shape 187"/>
            <p:cNvSpPr/>
            <p:nvPr/>
          </p:nvSpPr>
          <p:spPr>
            <a:xfrm>
              <a:off x="334499" y="27174"/>
              <a:ext cx="1872302" cy="614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lgn="ctr">
                <a:defRPr>
                  <a:solidFill>
                    <a:srgbClr val="FFFFFF"/>
                  </a:solidFill>
                  <a:latin typeface="Roboto"/>
                  <a:ea typeface="Roboto"/>
                  <a:cs typeface="Roboto"/>
                  <a:sym typeface="Roboto"/>
                </a:defRPr>
              </a:lvl1pPr>
            </a:lstStyle>
            <a:p>
              <a:pPr/>
              <a:r>
                <a:t>PROMO AND DETAILED AGENDA</a:t>
              </a:r>
            </a:p>
          </p:txBody>
        </p:sp>
      </p:grpSp>
      <p:sp>
        <p:nvSpPr>
          <p:cNvPr id="189" name="Shape 189"/>
          <p:cNvSpPr/>
          <p:nvPr/>
        </p:nvSpPr>
        <p:spPr>
          <a:xfrm>
            <a:off x="734775" y="1280299"/>
            <a:ext cx="4943100" cy="563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2500">
                <a:solidFill>
                  <a:srgbClr val="1A1A1A"/>
                </a:solidFill>
                <a:latin typeface="Raleway"/>
                <a:ea typeface="Raleway"/>
                <a:cs typeface="Raleway"/>
                <a:sym typeface="Raleway"/>
              </a:defRPr>
            </a:lvl1pPr>
          </a:lstStyle>
          <a:p>
            <a:pPr/>
            <a:r>
              <a:t>PATH-HIVE MINI</a:t>
            </a:r>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ctrTitle"/>
          </p:nvPr>
        </p:nvSpPr>
        <p:spPr>
          <a:xfrm>
            <a:off x="729625" y="1240800"/>
            <a:ext cx="7688099" cy="606301"/>
          </a:xfrm>
          <a:prstGeom prst="rect">
            <a:avLst/>
          </a:prstGeom>
        </p:spPr>
        <p:txBody>
          <a:bodyPr/>
          <a:lstStyle>
            <a:lvl1pPr defTabSz="493776">
              <a:defRPr sz="1350"/>
            </a:lvl1pPr>
          </a:lstStyle>
          <a:p>
            <a:pPr/>
            <a:r>
              <a:t>PATH-Hive Mini</a:t>
            </a:r>
          </a:p>
        </p:txBody>
      </p:sp>
      <p:sp>
        <p:nvSpPr>
          <p:cNvPr id="192" name="Shape 192"/>
          <p:cNvSpPr/>
          <p:nvPr>
            <p:ph type="subTitle" idx="1"/>
          </p:nvPr>
        </p:nvSpPr>
        <p:spPr>
          <a:xfrm>
            <a:off x="727950" y="1847100"/>
            <a:ext cx="7688099" cy="3072001"/>
          </a:xfrm>
          <a:prstGeom prst="rect">
            <a:avLst/>
          </a:prstGeom>
          <a:ln w="9525">
            <a:solidFill>
              <a:srgbClr val="93C47D"/>
            </a:solidFill>
            <a:round/>
          </a:ln>
        </p:spPr>
        <p:txBody>
          <a:bodyPr/>
          <a:lstStyle/>
          <a:p>
            <a:pPr marL="457200" indent="-330200">
              <a:lnSpc>
                <a:spcPct val="80000"/>
              </a:lnSpc>
              <a:buClr>
                <a:schemeClr val="accent1"/>
              </a:buClr>
              <a:buSzPts val="1700"/>
              <a:buFont typeface="Helvetica"/>
              <a:buChar char="●"/>
              <a:defRPr sz="1700">
                <a:latin typeface="Raleway"/>
                <a:ea typeface="Raleway"/>
                <a:cs typeface="Raleway"/>
                <a:sym typeface="Raleway"/>
              </a:defRPr>
            </a:pPr>
            <a:r>
              <a:t>My experience at the </a:t>
            </a:r>
            <a:r>
              <a:rPr sz="1800" u="sng"/>
              <a:t>University of Cambridge</a:t>
            </a:r>
            <a:r>
              <a:t> conducting physics research, then my MBA and the </a:t>
            </a:r>
            <a:r>
              <a:rPr sz="1800" u="sng"/>
              <a:t>University of St. Gallen </a:t>
            </a:r>
            <a:r>
              <a:t>in Switzerland, then </a:t>
            </a:r>
            <a:r>
              <a:rPr i="1" sz="1800" u="sng"/>
              <a:t>Prince2, Scrum, MSP and MOR </a:t>
            </a:r>
            <a:r>
              <a:t>and of course practical experience led me to develop:</a:t>
            </a:r>
          </a:p>
          <a:p>
            <a:pPr marL="457200" indent="-336550">
              <a:lnSpc>
                <a:spcPct val="80000"/>
              </a:lnSpc>
              <a:buClr>
                <a:schemeClr val="accent1"/>
              </a:buClr>
              <a:buSzPts val="1700"/>
              <a:buFont typeface="Helvetica"/>
              <a:buChar char="●"/>
              <a:defRPr sz="1700">
                <a:latin typeface="Raleway"/>
                <a:ea typeface="Raleway"/>
                <a:cs typeface="Raleway"/>
                <a:sym typeface="Raleway"/>
              </a:defRPr>
            </a:pPr>
            <a:r>
              <a:t>The building blocks to analyse problems and manage change from first principles:</a:t>
            </a:r>
          </a:p>
          <a:p>
            <a:pPr marL="0" indent="0">
              <a:lnSpc>
                <a:spcPct val="80000"/>
              </a:lnSpc>
            </a:pPr>
            <a:endParaRPr b="1" sz="1700">
              <a:latin typeface="Lexend"/>
              <a:ea typeface="Lexend"/>
              <a:cs typeface="Lexend"/>
              <a:sym typeface="Lexend"/>
            </a:endParaRPr>
          </a:p>
          <a:p>
            <a:pPr marL="457200" indent="-336550">
              <a:lnSpc>
                <a:spcPct val="80000"/>
              </a:lnSpc>
              <a:buClr>
                <a:schemeClr val="accent1"/>
              </a:buClr>
              <a:buSzPts val="1700"/>
              <a:buAutoNum type="arabicPeriod" startAt="1"/>
              <a:defRPr b="1" sz="1700">
                <a:latin typeface="Lexend"/>
                <a:ea typeface="Lexend"/>
                <a:cs typeface="Lexend"/>
                <a:sym typeface="Lexend"/>
              </a:defRPr>
            </a:pPr>
            <a:r>
              <a:t>What</a:t>
            </a:r>
          </a:p>
          <a:p>
            <a:pPr marL="457200" indent="-336550">
              <a:lnSpc>
                <a:spcPct val="80000"/>
              </a:lnSpc>
              <a:buClr>
                <a:schemeClr val="accent1"/>
              </a:buClr>
              <a:buSzPts val="1700"/>
              <a:buAutoNum type="arabicPeriod" startAt="1"/>
              <a:defRPr b="1" sz="1700">
                <a:latin typeface="Lexend"/>
                <a:ea typeface="Lexend"/>
                <a:cs typeface="Lexend"/>
                <a:sym typeface="Lexend"/>
              </a:defRPr>
            </a:pPr>
            <a:r>
              <a:t>Why</a:t>
            </a:r>
          </a:p>
          <a:p>
            <a:pPr marL="457200" indent="-336550">
              <a:lnSpc>
                <a:spcPct val="80000"/>
              </a:lnSpc>
              <a:buClr>
                <a:schemeClr val="accent1"/>
              </a:buClr>
              <a:buSzPts val="1700"/>
              <a:buAutoNum type="arabicPeriod" startAt="1"/>
              <a:defRPr b="1" sz="1700">
                <a:latin typeface="Lexend"/>
                <a:ea typeface="Lexend"/>
                <a:cs typeface="Lexend"/>
                <a:sym typeface="Lexend"/>
              </a:defRPr>
            </a:pPr>
            <a:r>
              <a:t>Key Success factors</a:t>
            </a:r>
          </a:p>
          <a:p>
            <a:pPr marL="457200" indent="-336550">
              <a:lnSpc>
                <a:spcPct val="80000"/>
              </a:lnSpc>
              <a:buClr>
                <a:schemeClr val="accent1"/>
              </a:buClr>
              <a:buSzPts val="1700"/>
              <a:buAutoNum type="arabicPeriod" startAt="1"/>
              <a:defRPr b="1" sz="1700">
                <a:latin typeface="Lexend"/>
                <a:ea typeface="Lexend"/>
                <a:cs typeface="Lexend"/>
                <a:sym typeface="Lexend"/>
              </a:defRPr>
            </a:pPr>
            <a:r>
              <a:t>Who</a:t>
            </a:r>
          </a:p>
          <a:p>
            <a:pPr marL="0" indent="0">
              <a:lnSpc>
                <a:spcPct val="80000"/>
              </a:lnSpc>
            </a:pPr>
            <a:endParaRPr sz="1700"/>
          </a:p>
          <a:p>
            <a:pPr marL="0" indent="0">
              <a:lnSpc>
                <a:spcPct val="80000"/>
              </a:lnSpc>
              <a:defRPr sz="1700">
                <a:latin typeface="Raleway"/>
                <a:ea typeface="Raleway"/>
                <a:cs typeface="Raleway"/>
                <a:sym typeface="Raleway"/>
              </a:defRPr>
            </a:pPr>
            <a:r>
              <a:t>Very useful when there is an emergency. </a:t>
            </a:r>
          </a:p>
        </p:txBody>
      </p:sp>
      <p:sp>
        <p:nvSpPr>
          <p:cNvPr id="193" name="Shape 193"/>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ctrTitle"/>
          </p:nvPr>
        </p:nvSpPr>
        <p:spPr>
          <a:xfrm>
            <a:off x="727950" y="552925"/>
            <a:ext cx="7688099" cy="973500"/>
          </a:xfrm>
          <a:prstGeom prst="rect">
            <a:avLst/>
          </a:prstGeom>
        </p:spPr>
        <p:txBody>
          <a:bodyPr/>
          <a:lstStyle>
            <a:lvl1pPr>
              <a:defRPr sz="2500">
                <a:latin typeface="Lexend"/>
                <a:ea typeface="Lexend"/>
                <a:cs typeface="Lexend"/>
                <a:sym typeface="Lexend"/>
              </a:defRPr>
            </a:lvl1pPr>
          </a:lstStyle>
          <a:p>
            <a:pPr/>
            <a:r>
              <a:t>PATH-Hive Mini</a:t>
            </a:r>
          </a:p>
        </p:txBody>
      </p:sp>
      <p:sp>
        <p:nvSpPr>
          <p:cNvPr id="196" name="Shape 196"/>
          <p:cNvSpPr/>
          <p:nvPr>
            <p:ph type="subTitle" idx="1"/>
          </p:nvPr>
        </p:nvSpPr>
        <p:spPr>
          <a:xfrm>
            <a:off x="727950" y="2313775"/>
            <a:ext cx="7688099" cy="2517001"/>
          </a:xfrm>
          <a:prstGeom prst="rect">
            <a:avLst/>
          </a:prstGeom>
        </p:spPr>
        <p:txBody>
          <a:bodyPr/>
          <a:lstStyle/>
          <a:p>
            <a:pPr marL="0" indent="0">
              <a:lnSpc>
                <a:spcPct val="80000"/>
              </a:lnSpc>
            </a:pPr>
            <a:endParaRPr b="1" sz="2200">
              <a:solidFill>
                <a:srgbClr val="1A1A1A"/>
              </a:solidFill>
              <a:latin typeface="Raleway"/>
              <a:ea typeface="Raleway"/>
              <a:cs typeface="Raleway"/>
              <a:sym typeface="Raleway"/>
            </a:endParaRPr>
          </a:p>
          <a:p>
            <a:pPr marL="0" indent="0" algn="ctr">
              <a:lnSpc>
                <a:spcPct val="80000"/>
              </a:lnSpc>
              <a:defRPr b="1" sz="2300"/>
            </a:pPr>
            <a:r>
              <a:t>What Questions you will try to ask/or to find out answers to at the start of a strategic initiative?</a:t>
            </a:r>
          </a:p>
          <a:p>
            <a:pPr marL="0" indent="0" algn="ctr">
              <a:lnSpc>
                <a:spcPct val="80000"/>
              </a:lnSpc>
            </a:pPr>
            <a:endParaRPr b="1" sz="2000"/>
          </a:p>
          <a:p>
            <a:pPr marL="0" indent="0" algn="ctr">
              <a:lnSpc>
                <a:spcPct val="80000"/>
              </a:lnSpc>
              <a:defRPr b="1" sz="2000"/>
            </a:pPr>
            <a:r>
              <a:t>You have about 5 minutes</a:t>
            </a:r>
          </a:p>
          <a:p>
            <a:pPr marL="0" indent="0" algn="ctr">
              <a:lnSpc>
                <a:spcPct val="80000"/>
              </a:lnSpc>
            </a:pPr>
            <a:endParaRPr b="1" sz="2000"/>
          </a:p>
          <a:p>
            <a:pPr marL="0" indent="0">
              <a:lnSpc>
                <a:spcPct val="80000"/>
              </a:lnSpc>
            </a:pPr>
            <a:endParaRPr b="1" sz="2000"/>
          </a:p>
          <a:p>
            <a:pPr marL="457200" indent="-365129">
              <a:lnSpc>
                <a:spcPct val="80000"/>
              </a:lnSpc>
              <a:buClr>
                <a:srgbClr val="FFFFFF"/>
              </a:buClr>
              <a:buSzPts val="2100"/>
              <a:buFont typeface="Helvetica"/>
              <a:buChar char="●"/>
              <a:defRPr sz="2100">
                <a:solidFill>
                  <a:srgbClr val="FFFFFF"/>
                </a:solidFill>
              </a:defRPr>
            </a:pPr>
            <a:r>
              <a:t> </a:t>
            </a:r>
            <a:r>
              <a:rPr>
                <a:solidFill>
                  <a:srgbClr val="1A1A1A"/>
                </a:solidFill>
              </a:rPr>
              <a:t>Example of a team exercise</a:t>
            </a:r>
            <a:r>
              <a:t> </a:t>
            </a:r>
          </a:p>
        </p:txBody>
      </p:sp>
      <p:sp>
        <p:nvSpPr>
          <p:cNvPr id="197" name="Shape 197"/>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00" name="Group 200"/>
          <p:cNvGrpSpPr/>
          <p:nvPr/>
        </p:nvGrpSpPr>
        <p:grpSpPr>
          <a:xfrm>
            <a:off x="747000" y="1407049"/>
            <a:ext cx="7649999" cy="843251"/>
            <a:chOff x="0" y="0"/>
            <a:chExt cx="7649998" cy="843249"/>
          </a:xfrm>
        </p:grpSpPr>
        <p:sp>
          <p:nvSpPr>
            <p:cNvPr id="198" name="Shape 198"/>
            <p:cNvSpPr/>
            <p:nvPr/>
          </p:nvSpPr>
          <p:spPr>
            <a:xfrm>
              <a:off x="0" y="0"/>
              <a:ext cx="7649999" cy="781801"/>
            </a:xfrm>
            <a:prstGeom prst="rect">
              <a:avLst/>
            </a:prstGeom>
            <a:solidFill>
              <a:srgbClr val="1B786F"/>
            </a:solidFill>
            <a:ln w="12700" cap="flat">
              <a:noFill/>
              <a:miter lim="400000"/>
            </a:ln>
            <a:effectLst/>
          </p:spPr>
          <p:txBody>
            <a:bodyPr wrap="square" lIns="45719" tIns="45719" rIns="45719" bIns="45719" numCol="1" anchor="t">
              <a:noAutofit/>
            </a:bodyPr>
            <a:lstStyle/>
            <a:p>
              <a:pPr algn="ctr">
                <a:defRPr sz="1300">
                  <a:solidFill>
                    <a:srgbClr val="FFFFFF"/>
                  </a:solidFill>
                  <a:latin typeface="Lato"/>
                  <a:ea typeface="Lato"/>
                  <a:cs typeface="Lato"/>
                  <a:sym typeface="Lato"/>
                </a:defRPr>
              </a:pPr>
            </a:p>
          </p:txBody>
        </p:sp>
        <p:sp>
          <p:nvSpPr>
            <p:cNvPr id="199" name="Shape 199"/>
            <p:cNvSpPr/>
            <p:nvPr/>
          </p:nvSpPr>
          <p:spPr>
            <a:xfrm>
              <a:off x="0" y="0"/>
              <a:ext cx="7649999" cy="843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lvl1pPr algn="ctr">
                <a:defRPr b="1" sz="2200">
                  <a:solidFill>
                    <a:srgbClr val="FFFFFF"/>
                  </a:solidFill>
                  <a:latin typeface="Raleway"/>
                  <a:ea typeface="Raleway"/>
                  <a:cs typeface="Raleway"/>
                  <a:sym typeface="Raleway"/>
                </a:defRPr>
              </a:lvl1pPr>
            </a:lstStyle>
            <a:p>
              <a:pPr/>
              <a:r>
                <a:t>Consider a Career in Business Analysis and Business Project Management </a:t>
              </a:r>
            </a:p>
          </p:txBody>
        </p:sp>
      </p:gr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ctrTitle"/>
          </p:nvPr>
        </p:nvSpPr>
        <p:spPr>
          <a:xfrm>
            <a:off x="588900" y="521649"/>
            <a:ext cx="7688099" cy="606301"/>
          </a:xfrm>
          <a:prstGeom prst="rect">
            <a:avLst/>
          </a:prstGeom>
        </p:spPr>
        <p:txBody>
          <a:bodyPr/>
          <a:lstStyle/>
          <a:p>
            <a:pPr defTabSz="493776">
              <a:defRPr sz="1350"/>
            </a:pPr>
            <a:r>
              <a:t>I</a:t>
            </a:r>
            <a:r>
              <a:rPr>
                <a:latin typeface="Roboto"/>
                <a:ea typeface="Roboto"/>
                <a:cs typeface="Roboto"/>
                <a:sym typeface="Roboto"/>
              </a:rPr>
              <a:t>NITIATIVE SCENARIO </a:t>
            </a:r>
            <a:endParaRPr>
              <a:latin typeface="Roboto"/>
              <a:ea typeface="Roboto"/>
              <a:cs typeface="Roboto"/>
              <a:sym typeface="Roboto"/>
            </a:endParaRPr>
          </a:p>
        </p:txBody>
      </p:sp>
      <p:sp>
        <p:nvSpPr>
          <p:cNvPr id="203" name="Shape 203"/>
          <p:cNvSpPr/>
          <p:nvPr>
            <p:ph type="subTitle" idx="1"/>
          </p:nvPr>
        </p:nvSpPr>
        <p:spPr>
          <a:xfrm>
            <a:off x="727950" y="1425000"/>
            <a:ext cx="7688099" cy="3437101"/>
          </a:xfrm>
          <a:prstGeom prst="rect">
            <a:avLst/>
          </a:prstGeom>
        </p:spPr>
        <p:txBody>
          <a:bodyPr/>
          <a:lstStyle/>
          <a:p>
            <a:pPr marL="457200" indent="-349250">
              <a:buClr>
                <a:schemeClr val="accent1"/>
              </a:buClr>
              <a:buSzPts val="1900"/>
              <a:buFont typeface="Helvetica"/>
              <a:buChar char="●"/>
              <a:defRPr sz="1900"/>
            </a:pPr>
            <a:r>
              <a:t>Below is my answer; I mean the questions that I would ask:</a:t>
            </a:r>
          </a:p>
          <a:p>
            <a:pPr marL="0" indent="0"/>
            <a:endParaRPr sz="1900"/>
          </a:p>
          <a:p>
            <a:pPr marL="0" indent="0"/>
            <a:endParaRPr sz="1900"/>
          </a:p>
          <a:p>
            <a:pPr marL="457200" indent="-349250">
              <a:buClr>
                <a:schemeClr val="accent1"/>
              </a:buClr>
              <a:buSzPts val="1900"/>
              <a:buAutoNum type="arabicPeriod" startAt="1"/>
              <a:defRPr sz="1900"/>
            </a:pPr>
            <a:r>
              <a:t>What do we want to achieve?</a:t>
            </a:r>
          </a:p>
          <a:p>
            <a:pPr marL="457200" indent="-349250">
              <a:buClr>
                <a:schemeClr val="accent1"/>
              </a:buClr>
              <a:buSzPts val="1900"/>
              <a:buAutoNum type="arabicPeriod" startAt="1"/>
              <a:defRPr sz="1900"/>
            </a:pPr>
            <a:r>
              <a:t>Why/Benefits of the strategic Initiatives?</a:t>
            </a:r>
          </a:p>
          <a:p>
            <a:pPr marL="457200" indent="-349250">
              <a:buClr>
                <a:schemeClr val="accent1"/>
              </a:buClr>
              <a:buSzPts val="1900"/>
              <a:buAutoNum type="arabicPeriod" startAt="1"/>
              <a:defRPr sz="1900"/>
            </a:pPr>
            <a:r>
              <a:t>Who are the stakeholders?</a:t>
            </a:r>
          </a:p>
          <a:p>
            <a:pPr lvl="1" marL="914400" indent="-349250">
              <a:buClr>
                <a:schemeClr val="accent1"/>
              </a:buClr>
              <a:buSzPts val="1900"/>
              <a:buAutoNum type="arabicPeriod" startAt="1"/>
              <a:defRPr sz="1900"/>
            </a:pPr>
            <a:r>
              <a:t>Who are the project sponsors?</a:t>
            </a:r>
          </a:p>
          <a:p>
            <a:pPr lvl="1" marL="914400" indent="-349250">
              <a:buClr>
                <a:schemeClr val="accent1"/>
              </a:buClr>
              <a:buSzPts val="1900"/>
              <a:buAutoNum type="arabicPeriod" startAt="1"/>
              <a:defRPr sz="1900"/>
            </a:pPr>
            <a:r>
              <a:t>Who are the project beneficiaries?</a:t>
            </a:r>
          </a:p>
          <a:p>
            <a:pPr lvl="1" marL="914400" indent="-349250">
              <a:buClr>
                <a:schemeClr val="accent1"/>
              </a:buClr>
              <a:buSzPts val="1900"/>
              <a:buAutoNum type="arabicPeriod" startAt="1"/>
              <a:defRPr sz="1900"/>
            </a:pPr>
            <a:r>
              <a:t>Who is/will be the delivery team?</a:t>
            </a:r>
          </a:p>
          <a:p>
            <a:pPr lvl="1" marL="914400" indent="-349250">
              <a:buClr>
                <a:schemeClr val="accent1"/>
              </a:buClr>
              <a:buSzPts val="1900"/>
              <a:buAutoNum type="arabicPeriod" startAt="1"/>
              <a:defRPr sz="1900"/>
            </a:pPr>
            <a:r>
              <a:t>Who is/will be needed as external</a:t>
            </a:r>
          </a:p>
        </p:txBody>
      </p:sp>
      <p:sp>
        <p:nvSpPr>
          <p:cNvPr id="204" name="Shape 204"/>
          <p:cNvSpPr/>
          <p:nvPr>
            <p:ph type="sldNum" sz="quarter" idx="2"/>
          </p:nvPr>
        </p:nvSpPr>
        <p:spPr>
          <a:xfrm>
            <a:off x="8818820" y="4779026"/>
            <a:ext cx="266183" cy="33525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