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7" r:id="rId1"/>
    <p:sldMasterId id="2147483814" r:id="rId2"/>
  </p:sldMasterIdLst>
  <p:notesMasterIdLst>
    <p:notesMasterId r:id="rId14"/>
  </p:notesMasterIdLst>
  <p:sldIdLst>
    <p:sldId id="256" r:id="rId3"/>
    <p:sldId id="257" r:id="rId4"/>
    <p:sldId id="274" r:id="rId5"/>
    <p:sldId id="275" r:id="rId6"/>
    <p:sldId id="276" r:id="rId7"/>
    <p:sldId id="277" r:id="rId8"/>
    <p:sldId id="278" r:id="rId9"/>
    <p:sldId id="283" r:id="rId10"/>
    <p:sldId id="284" r:id="rId11"/>
    <p:sldId id="280" r:id="rId12"/>
    <p:sldId id="285" r:id="rId13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9F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36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2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E7BDB949-492D-4E06-8C26-B40306EB1B4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25802BE2-59EF-4F16-8994-735B80DA5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24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02BE2-59EF-4F16-8994-735B80DA59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13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02BE2-59EF-4F16-8994-735B80DA59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4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02BE2-59EF-4F16-8994-735B80DA59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42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1DF31-170A-428E-91EB-CCB78514F8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3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5BA2-993E-4A0A-B15D-DABC8BAFA33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EE74-3521-4499-B4B8-5AA43C6F7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4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5BA2-993E-4A0A-B15D-DABC8BAFA33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EE74-3521-4499-B4B8-5AA43C6F7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4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5BA2-993E-4A0A-B15D-DABC8BAFA33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EE74-3521-4499-B4B8-5AA43C6F7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41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5BA2-993E-4A0A-B15D-DABC8BAFA33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0DAEE74-3521-4499-B4B8-5AA43C6F7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5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5BA2-993E-4A0A-B15D-DABC8BAFA33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EE74-3521-4499-B4B8-5AA43C6F7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07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5BA2-993E-4A0A-B15D-DABC8BAFA33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DAEE74-3521-4499-B4B8-5AA43C6F7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1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5BA2-993E-4A0A-B15D-DABC8BAFA33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DAEE74-3521-4499-B4B8-5AA43C6F7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0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5BA2-993E-4A0A-B15D-DABC8BAFA33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DAEE74-3521-4499-B4B8-5AA43C6F7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46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5BA2-993E-4A0A-B15D-DABC8BAFA33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EE74-3521-4499-B4B8-5AA43C6F7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902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5BA2-993E-4A0A-B15D-DABC8BAFA33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EE74-3521-4499-B4B8-5AA43C6F7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568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5BA2-993E-4A0A-B15D-DABC8BAFA33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EE74-3521-4499-B4B8-5AA43C6F7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5BA2-993E-4A0A-B15D-DABC8BAFA33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EE74-3521-4499-B4B8-5AA43C6F7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74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5BA2-993E-4A0A-B15D-DABC8BAFA33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DAEE74-3521-4499-B4B8-5AA43C6F7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416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5BA2-993E-4A0A-B15D-DABC8BAFA33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DAEE74-3521-4499-B4B8-5AA43C6F7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3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5BA2-993E-4A0A-B15D-DABC8BAFA33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DAEE74-3521-4499-B4B8-5AA43C6F78E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61377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5BA2-993E-4A0A-B15D-DABC8BAFA33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DAEE74-3521-4499-B4B8-5AA43C6F7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79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5BA2-993E-4A0A-B15D-DABC8BAFA33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DAEE74-3521-4499-B4B8-5AA43C6F78E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93810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5BA2-993E-4A0A-B15D-DABC8BAFA33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DAEE74-3521-4499-B4B8-5AA43C6F7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423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5BA2-993E-4A0A-B15D-DABC8BAFA33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EE74-3521-4499-B4B8-5AA43C6F7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037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5BA2-993E-4A0A-B15D-DABC8BAFA33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EE74-3521-4499-B4B8-5AA43C6F7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4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5BA2-993E-4A0A-B15D-DABC8BAFA33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EE74-3521-4499-B4B8-5AA43C6F7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1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5BA2-993E-4A0A-B15D-DABC8BAFA33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EE74-3521-4499-B4B8-5AA43C6F7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2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5BA2-993E-4A0A-B15D-DABC8BAFA33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EE74-3521-4499-B4B8-5AA43C6F78E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9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5BA2-993E-4A0A-B15D-DABC8BAFA33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EE74-3521-4499-B4B8-5AA43C6F78E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6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5BA2-993E-4A0A-B15D-DABC8BAFA33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EE74-3521-4499-B4B8-5AA43C6F7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7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5BA2-993E-4A0A-B15D-DABC8BAFA33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EE74-3521-4499-B4B8-5AA43C6F7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7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5BA2-993E-4A0A-B15D-DABC8BAFA33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EE74-3521-4499-B4B8-5AA43C6F7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5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F985BA2-993E-4A0A-B15D-DABC8BAFA33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AEE74-3521-4499-B4B8-5AA43C6F7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4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85BA2-993E-4A0A-B15D-DABC8BAFA33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0DAEE74-3521-4499-B4B8-5AA43C6F7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9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slide" Target="slide5.xml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2279288" y="2243434"/>
            <a:ext cx="799449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0"/>
                <a:solidFill>
                  <a:schemeClr val="bg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Image Denoising Using</a:t>
            </a:r>
          </a:p>
          <a:p>
            <a:pPr algn="ctr"/>
            <a:r>
              <a:rPr lang="en-US" sz="5400" b="1" spc="50" dirty="0" smtClean="0">
                <a:ln w="0"/>
                <a:solidFill>
                  <a:schemeClr val="bg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LambdaNetworks</a:t>
            </a:r>
            <a:endParaRPr lang="he-IL" sz="5400" b="1" spc="50" dirty="0">
              <a:ln w="0"/>
              <a:solidFill>
                <a:schemeClr val="bg2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83600" y="6388100"/>
            <a:ext cx="370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/>
              <a:t>Loran Cheplanov, Roi Ben-Gigi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3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3225839" y="0"/>
            <a:ext cx="123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Original Image</a:t>
            </a:r>
            <a:endParaRPr 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4503463" y="0"/>
            <a:ext cx="123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Noised</a:t>
            </a:r>
          </a:p>
          <a:p>
            <a:pPr algn="ctr"/>
            <a:r>
              <a:rPr lang="en-US" sz="1400" b="1" dirty="0" smtClean="0"/>
              <a:t> Image</a:t>
            </a:r>
            <a:endParaRPr lang="en-US" sz="14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5748087" y="0"/>
            <a:ext cx="1312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Output</a:t>
            </a:r>
          </a:p>
          <a:p>
            <a:pPr algn="ctr"/>
            <a:r>
              <a:rPr lang="en-US" sz="1400" b="1" dirty="0" smtClean="0"/>
              <a:t>LambdaNet</a:t>
            </a:r>
            <a:endParaRPr lang="en-US" sz="14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6723362" y="0"/>
            <a:ext cx="199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Output Denoising</a:t>
            </a:r>
          </a:p>
          <a:p>
            <a:pPr algn="ctr"/>
            <a:r>
              <a:rPr lang="en-US" sz="1400" b="1" dirty="0" smtClean="0"/>
              <a:t> Auto-Encoder</a:t>
            </a:r>
            <a:endParaRPr lang="en-US" sz="1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9975259" y="0"/>
            <a:ext cx="209802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rgbClr val="00B050"/>
                </a:solidFill>
              </a:rPr>
              <a:t>Numeric results say that the best model is:</a:t>
            </a:r>
          </a:p>
          <a:p>
            <a:pPr algn="ctr"/>
            <a:endParaRPr lang="en-US" sz="1400" b="1" i="1" dirty="0" smtClean="0">
              <a:solidFill>
                <a:srgbClr val="00B050"/>
              </a:solidFill>
            </a:endParaRPr>
          </a:p>
          <a:p>
            <a:pPr algn="ctr"/>
            <a:endParaRPr lang="en-US" sz="1400" b="1" i="1" dirty="0" smtClean="0">
              <a:solidFill>
                <a:srgbClr val="00B050"/>
              </a:solidFill>
            </a:endParaRPr>
          </a:p>
          <a:p>
            <a:pPr algn="ctr"/>
            <a:r>
              <a:rPr lang="en-US" sz="1400" b="1" i="1" dirty="0" smtClean="0">
                <a:solidFill>
                  <a:srgbClr val="00B050"/>
                </a:solidFill>
              </a:rPr>
              <a:t>Similar</a:t>
            </a:r>
          </a:p>
          <a:p>
            <a:pPr algn="ctr"/>
            <a:endParaRPr lang="en-US" sz="1400" b="1" i="1" dirty="0">
              <a:solidFill>
                <a:srgbClr val="00B050"/>
              </a:solidFill>
            </a:endParaRPr>
          </a:p>
          <a:p>
            <a:pPr algn="ctr"/>
            <a:endParaRPr lang="en-US" sz="1400" b="1" i="1" dirty="0" smtClean="0">
              <a:solidFill>
                <a:srgbClr val="00B050"/>
              </a:solidFill>
            </a:endParaRPr>
          </a:p>
          <a:p>
            <a:pPr algn="ctr"/>
            <a:endParaRPr lang="en-US" sz="1400" b="1" i="1" dirty="0">
              <a:solidFill>
                <a:srgbClr val="00B050"/>
              </a:solidFill>
            </a:endParaRPr>
          </a:p>
          <a:p>
            <a:pPr algn="ctr"/>
            <a:endParaRPr lang="en-US" sz="1400" b="1" i="1" dirty="0" smtClean="0">
              <a:solidFill>
                <a:srgbClr val="00B050"/>
              </a:solidFill>
            </a:endParaRPr>
          </a:p>
          <a:p>
            <a:pPr algn="ctr"/>
            <a:endParaRPr lang="en-US" sz="1400" b="1" i="1" dirty="0">
              <a:solidFill>
                <a:srgbClr val="00B050"/>
              </a:solidFill>
            </a:endParaRPr>
          </a:p>
          <a:p>
            <a:pPr algn="ctr"/>
            <a:r>
              <a:rPr lang="en-US" sz="1400" b="1" i="1" dirty="0" smtClean="0">
                <a:solidFill>
                  <a:srgbClr val="00B050"/>
                </a:solidFill>
              </a:rPr>
              <a:t>Denoising Auto-encoder,</a:t>
            </a:r>
            <a:r>
              <a:rPr lang="en-US" sz="1400" b="1" i="1" dirty="0">
                <a:solidFill>
                  <a:srgbClr val="00B050"/>
                </a:solidFill>
              </a:rPr>
              <a:t> LambdaNet</a:t>
            </a:r>
          </a:p>
          <a:p>
            <a:pPr algn="ctr"/>
            <a:endParaRPr lang="en-US" sz="1400" b="1" i="1" dirty="0" smtClean="0">
              <a:solidFill>
                <a:srgbClr val="00B050"/>
              </a:solidFill>
            </a:endParaRPr>
          </a:p>
          <a:p>
            <a:pPr algn="ctr"/>
            <a:endParaRPr lang="en-US" sz="1400" b="1" i="1" dirty="0">
              <a:solidFill>
                <a:srgbClr val="00B050"/>
              </a:solidFill>
            </a:endParaRPr>
          </a:p>
          <a:p>
            <a:pPr algn="ctr"/>
            <a:endParaRPr lang="en-US" sz="1400" b="1" i="1" dirty="0" smtClean="0">
              <a:solidFill>
                <a:srgbClr val="00B050"/>
              </a:solidFill>
            </a:endParaRPr>
          </a:p>
          <a:p>
            <a:pPr algn="ctr"/>
            <a:endParaRPr lang="en-US" sz="1400" b="1" i="1" dirty="0" smtClean="0">
              <a:solidFill>
                <a:srgbClr val="00B050"/>
              </a:solidFill>
            </a:endParaRPr>
          </a:p>
          <a:p>
            <a:pPr algn="ctr"/>
            <a:r>
              <a:rPr lang="en-US" sz="1400" b="1" i="1" dirty="0" smtClean="0">
                <a:solidFill>
                  <a:srgbClr val="00B050"/>
                </a:solidFill>
              </a:rPr>
              <a:t>DnCNN</a:t>
            </a:r>
          </a:p>
          <a:p>
            <a:pPr algn="ctr"/>
            <a:endParaRPr lang="en-US" sz="1400" b="1" i="1" dirty="0">
              <a:solidFill>
                <a:srgbClr val="00B050"/>
              </a:solidFill>
            </a:endParaRPr>
          </a:p>
          <a:p>
            <a:pPr algn="ctr"/>
            <a:endParaRPr lang="en-US" sz="1400" b="1" i="1" dirty="0" smtClean="0">
              <a:solidFill>
                <a:srgbClr val="00B050"/>
              </a:solidFill>
            </a:endParaRPr>
          </a:p>
          <a:p>
            <a:pPr algn="ctr"/>
            <a:endParaRPr lang="en-US" sz="1400" b="1" i="1" dirty="0">
              <a:solidFill>
                <a:srgbClr val="00B050"/>
              </a:solidFill>
            </a:endParaRPr>
          </a:p>
          <a:p>
            <a:pPr algn="ctr"/>
            <a:endParaRPr lang="en-US" sz="1400" b="1" i="1" dirty="0">
              <a:solidFill>
                <a:srgbClr val="00B050"/>
              </a:solidFill>
            </a:endParaRPr>
          </a:p>
          <a:p>
            <a:pPr algn="ctr"/>
            <a:endParaRPr lang="en-US" sz="1400" b="1" i="1" dirty="0" smtClean="0">
              <a:solidFill>
                <a:srgbClr val="00B050"/>
              </a:solidFill>
            </a:endParaRPr>
          </a:p>
          <a:p>
            <a:pPr algn="ctr"/>
            <a:r>
              <a:rPr lang="en-US" sz="1400" b="1" i="1" dirty="0" smtClean="0">
                <a:solidFill>
                  <a:srgbClr val="00B050"/>
                </a:solidFill>
              </a:rPr>
              <a:t>DnCNN</a:t>
            </a:r>
          </a:p>
          <a:p>
            <a:pPr algn="ctr"/>
            <a:endParaRPr lang="en-US" sz="1400" b="1" i="1" dirty="0">
              <a:solidFill>
                <a:srgbClr val="00B050"/>
              </a:solidFill>
            </a:endParaRPr>
          </a:p>
          <a:p>
            <a:pPr algn="ctr"/>
            <a:endParaRPr lang="en-US" sz="1400" b="1" i="1" dirty="0" smtClean="0">
              <a:solidFill>
                <a:srgbClr val="00B050"/>
              </a:solidFill>
            </a:endParaRPr>
          </a:p>
          <a:p>
            <a:pPr algn="ctr"/>
            <a:endParaRPr lang="en-US" sz="1400" b="1" i="1" dirty="0">
              <a:solidFill>
                <a:srgbClr val="00B050"/>
              </a:solidFill>
            </a:endParaRPr>
          </a:p>
          <a:p>
            <a:pPr algn="ctr"/>
            <a:endParaRPr lang="en-US" sz="1400" b="1" i="1" dirty="0" smtClean="0">
              <a:solidFill>
                <a:srgbClr val="00B050"/>
              </a:solidFill>
            </a:endParaRPr>
          </a:p>
          <a:p>
            <a:pPr algn="ctr"/>
            <a:endParaRPr lang="en-US" sz="1400" b="1" i="1" dirty="0">
              <a:solidFill>
                <a:srgbClr val="00B050"/>
              </a:solidFill>
            </a:endParaRPr>
          </a:p>
          <a:p>
            <a:pPr algn="ctr"/>
            <a:r>
              <a:rPr lang="en-US" sz="1400" b="1" i="1" dirty="0" smtClean="0">
                <a:solidFill>
                  <a:srgbClr val="00B050"/>
                </a:solidFill>
              </a:rPr>
              <a:t>DnCNN, LambdaNet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709900" y="875300"/>
                <a:ext cx="1685767" cy="578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Gaussian Noise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400" b="1" dirty="0"/>
                  <a:t> = 0.1</a:t>
                </a: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900" y="875300"/>
                <a:ext cx="1685767" cy="578428"/>
              </a:xfrm>
              <a:prstGeom prst="rect">
                <a:avLst/>
              </a:prstGeom>
              <a:blipFill>
                <a:blip r:embed="rId3"/>
                <a:stretch>
                  <a:fillRect t="-212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709900" y="2078537"/>
                <a:ext cx="1685767" cy="578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Gaussian Noise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400" b="1" dirty="0"/>
                  <a:t> = </a:t>
                </a:r>
                <a:r>
                  <a:rPr lang="en-US" sz="1400" b="1" dirty="0" smtClean="0"/>
                  <a:t>0.2</a:t>
                </a:r>
                <a:endParaRPr lang="en-US" sz="1400" b="1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900" y="2078537"/>
                <a:ext cx="1685767" cy="578428"/>
              </a:xfrm>
              <a:prstGeom prst="rect">
                <a:avLst/>
              </a:prstGeom>
              <a:blipFill>
                <a:blip r:embed="rId4"/>
                <a:stretch>
                  <a:fillRect t="-2105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/>
          <p:cNvSpPr txBox="1"/>
          <p:nvPr/>
        </p:nvSpPr>
        <p:spPr>
          <a:xfrm>
            <a:off x="1677816" y="4731144"/>
            <a:ext cx="1685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Speckle Noise</a:t>
            </a:r>
            <a:endParaRPr lang="en-US" sz="14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1756747" y="5923260"/>
            <a:ext cx="1685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Salt &amp; Pepper Noise</a:t>
            </a:r>
            <a:endParaRPr lang="en-US" sz="1400" b="1" dirty="0"/>
          </a:p>
        </p:txBody>
      </p:sp>
      <p:pic>
        <p:nvPicPr>
          <p:cNvPr id="36" name="תמונה 35"/>
          <p:cNvPicPr>
            <a:picLocks noChangeAspect="1"/>
          </p:cNvPicPr>
          <p:nvPr/>
        </p:nvPicPr>
        <p:blipFill rotWithShape="1">
          <a:blip r:embed="rId5"/>
          <a:srcRect t="69831"/>
          <a:stretch/>
        </p:blipFill>
        <p:spPr>
          <a:xfrm>
            <a:off x="5854236" y="523220"/>
            <a:ext cx="1150985" cy="11527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3" name="תמונה 102"/>
          <p:cNvPicPr>
            <a:picLocks noChangeAspect="1"/>
          </p:cNvPicPr>
          <p:nvPr/>
        </p:nvPicPr>
        <p:blipFill rotWithShape="1">
          <a:blip r:embed="rId5"/>
          <a:srcRect t="35285" b="34927"/>
          <a:stretch/>
        </p:blipFill>
        <p:spPr>
          <a:xfrm>
            <a:off x="4572275" y="523220"/>
            <a:ext cx="1170253" cy="115722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6" name="תמונה 105"/>
          <p:cNvPicPr>
            <a:picLocks noChangeAspect="1"/>
          </p:cNvPicPr>
          <p:nvPr/>
        </p:nvPicPr>
        <p:blipFill rotWithShape="1">
          <a:blip r:embed="rId5"/>
          <a:srcRect l="-398" t="608" r="398" b="69761"/>
          <a:stretch/>
        </p:blipFill>
        <p:spPr>
          <a:xfrm>
            <a:off x="3290918" y="523220"/>
            <a:ext cx="1171869" cy="11527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8" name="תמונה 37"/>
          <p:cNvPicPr>
            <a:picLocks noChangeAspect="1"/>
          </p:cNvPicPr>
          <p:nvPr/>
        </p:nvPicPr>
        <p:blipFill rotWithShape="1">
          <a:blip r:embed="rId6"/>
          <a:srcRect t="1802" r="821" b="2000"/>
          <a:stretch/>
        </p:blipFill>
        <p:spPr>
          <a:xfrm>
            <a:off x="7135516" y="523220"/>
            <a:ext cx="1172523" cy="11527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0" name="תמונה 39"/>
          <p:cNvPicPr>
            <a:picLocks noChangeAspect="1"/>
          </p:cNvPicPr>
          <p:nvPr/>
        </p:nvPicPr>
        <p:blipFill rotWithShape="1">
          <a:blip r:embed="rId7"/>
          <a:srcRect l="1681" t="1702" r="335" b="-1"/>
          <a:stretch/>
        </p:blipFill>
        <p:spPr>
          <a:xfrm>
            <a:off x="8445729" y="525960"/>
            <a:ext cx="1151467" cy="114997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2" name="תמונה 41"/>
          <p:cNvPicPr>
            <a:picLocks noChangeAspect="1"/>
          </p:cNvPicPr>
          <p:nvPr/>
        </p:nvPicPr>
        <p:blipFill rotWithShape="1">
          <a:blip r:embed="rId8"/>
          <a:srcRect l="713" t="69733"/>
          <a:stretch/>
        </p:blipFill>
        <p:spPr>
          <a:xfrm>
            <a:off x="7127227" y="1788223"/>
            <a:ext cx="1182230" cy="115905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9" name="תמונה 108"/>
          <p:cNvPicPr>
            <a:picLocks noChangeAspect="1"/>
          </p:cNvPicPr>
          <p:nvPr/>
        </p:nvPicPr>
        <p:blipFill rotWithShape="1">
          <a:blip r:embed="rId8"/>
          <a:srcRect t="35071" b="34875"/>
          <a:stretch/>
        </p:blipFill>
        <p:spPr>
          <a:xfrm>
            <a:off x="4563644" y="1788223"/>
            <a:ext cx="1170253" cy="115905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1" name="תמונה 110"/>
          <p:cNvPicPr>
            <a:picLocks noChangeAspect="1"/>
          </p:cNvPicPr>
          <p:nvPr/>
        </p:nvPicPr>
        <p:blipFill rotWithShape="1">
          <a:blip r:embed="rId8"/>
          <a:srcRect l="496" t="225" r="1" b="69626"/>
          <a:stretch/>
        </p:blipFill>
        <p:spPr>
          <a:xfrm>
            <a:off x="3298021" y="1788223"/>
            <a:ext cx="1160798" cy="115905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6" name="תמונה 45"/>
          <p:cNvPicPr>
            <a:picLocks noChangeAspect="1"/>
          </p:cNvPicPr>
          <p:nvPr/>
        </p:nvPicPr>
        <p:blipFill rotWithShape="1">
          <a:blip r:embed="rId9"/>
          <a:srcRect t="1171" r="1057" b="716"/>
          <a:stretch/>
        </p:blipFill>
        <p:spPr>
          <a:xfrm>
            <a:off x="5849929" y="1788223"/>
            <a:ext cx="1158375" cy="115905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8" name="תמונה 47"/>
          <p:cNvPicPr>
            <a:picLocks noChangeAspect="1"/>
          </p:cNvPicPr>
          <p:nvPr/>
        </p:nvPicPr>
        <p:blipFill rotWithShape="1">
          <a:blip r:embed="rId10"/>
          <a:srcRect l="143" t="1681" r="759"/>
          <a:stretch/>
        </p:blipFill>
        <p:spPr>
          <a:xfrm>
            <a:off x="8422773" y="1788223"/>
            <a:ext cx="1163776" cy="115981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12" name="TextBox 111"/>
          <p:cNvSpPr txBox="1"/>
          <p:nvPr/>
        </p:nvSpPr>
        <p:spPr>
          <a:xfrm>
            <a:off x="8026725" y="0"/>
            <a:ext cx="1927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Output</a:t>
            </a:r>
          </a:p>
          <a:p>
            <a:pPr algn="ctr"/>
            <a:r>
              <a:rPr lang="en-US" sz="1400" b="1" dirty="0" smtClean="0"/>
              <a:t>DnCNN</a:t>
            </a:r>
            <a:endParaRPr lang="en-US" sz="1400" b="1" dirty="0"/>
          </a:p>
        </p:txBody>
      </p:sp>
      <p:pic>
        <p:nvPicPr>
          <p:cNvPr id="50" name="תמונה 49"/>
          <p:cNvPicPr>
            <a:picLocks noChangeAspect="1"/>
          </p:cNvPicPr>
          <p:nvPr/>
        </p:nvPicPr>
        <p:blipFill rotWithShape="1">
          <a:blip r:embed="rId11"/>
          <a:srcRect l="807" t="69814" r="892" b="192"/>
          <a:stretch/>
        </p:blipFill>
        <p:spPr>
          <a:xfrm>
            <a:off x="8420411" y="5625838"/>
            <a:ext cx="1157970" cy="11570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6" name="תמונה 115"/>
          <p:cNvPicPr>
            <a:picLocks noChangeAspect="1"/>
          </p:cNvPicPr>
          <p:nvPr/>
        </p:nvPicPr>
        <p:blipFill rotWithShape="1">
          <a:blip r:embed="rId11"/>
          <a:srcRect l="1049" t="35105" r="327" b="34836"/>
          <a:stretch/>
        </p:blipFill>
        <p:spPr>
          <a:xfrm>
            <a:off x="4562889" y="5625838"/>
            <a:ext cx="1162188" cy="11599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0" name="תמונה 119"/>
          <p:cNvPicPr>
            <a:picLocks noChangeAspect="1"/>
          </p:cNvPicPr>
          <p:nvPr/>
        </p:nvPicPr>
        <p:blipFill rotWithShape="1">
          <a:blip r:embed="rId11"/>
          <a:srcRect l="1158" t="397" b="69560"/>
          <a:stretch/>
        </p:blipFill>
        <p:spPr>
          <a:xfrm>
            <a:off x="3298711" y="5628796"/>
            <a:ext cx="1159431" cy="11540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7" name="תמונה 56"/>
          <p:cNvPicPr>
            <a:picLocks noChangeAspect="1"/>
          </p:cNvPicPr>
          <p:nvPr/>
        </p:nvPicPr>
        <p:blipFill rotWithShape="1">
          <a:blip r:embed="rId12"/>
          <a:srcRect l="1" t="2207" r="188"/>
          <a:stretch/>
        </p:blipFill>
        <p:spPr>
          <a:xfrm>
            <a:off x="5841109" y="5625838"/>
            <a:ext cx="1169489" cy="116146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8" name="תמונה 57"/>
          <p:cNvPicPr>
            <a:picLocks noChangeAspect="1"/>
          </p:cNvPicPr>
          <p:nvPr/>
        </p:nvPicPr>
        <p:blipFill rotWithShape="1">
          <a:blip r:embed="rId13"/>
          <a:srcRect l="329" t="1719" r="1"/>
          <a:stretch/>
        </p:blipFill>
        <p:spPr>
          <a:xfrm>
            <a:off x="7118407" y="5626784"/>
            <a:ext cx="1179833" cy="11580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9" name="תמונה 58"/>
          <p:cNvPicPr>
            <a:picLocks noChangeAspect="1"/>
          </p:cNvPicPr>
          <p:nvPr/>
        </p:nvPicPr>
        <p:blipFill rotWithShape="1">
          <a:blip r:embed="rId14"/>
          <a:srcRect l="-247" t="69623" b="422"/>
          <a:stretch/>
        </p:blipFill>
        <p:spPr>
          <a:xfrm>
            <a:off x="8423463" y="4338791"/>
            <a:ext cx="1163776" cy="115914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3" name="תמונה 122"/>
          <p:cNvPicPr>
            <a:picLocks noChangeAspect="1"/>
          </p:cNvPicPr>
          <p:nvPr/>
        </p:nvPicPr>
        <p:blipFill rotWithShape="1">
          <a:blip r:embed="rId14"/>
          <a:srcRect l="-247" t="469" b="69591"/>
          <a:stretch/>
        </p:blipFill>
        <p:spPr>
          <a:xfrm>
            <a:off x="3291607" y="4341946"/>
            <a:ext cx="1158009" cy="115283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4" name="תמונה 123"/>
          <p:cNvPicPr>
            <a:picLocks noChangeAspect="1"/>
          </p:cNvPicPr>
          <p:nvPr/>
        </p:nvPicPr>
        <p:blipFill rotWithShape="1">
          <a:blip r:embed="rId14"/>
          <a:srcRect l="-247" t="35043" b="35068"/>
          <a:stretch/>
        </p:blipFill>
        <p:spPr>
          <a:xfrm>
            <a:off x="4572965" y="4346129"/>
            <a:ext cx="1168871" cy="116165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0" name="תמונה 59"/>
          <p:cNvPicPr>
            <a:picLocks noChangeAspect="1"/>
          </p:cNvPicPr>
          <p:nvPr/>
        </p:nvPicPr>
        <p:blipFill rotWithShape="1">
          <a:blip r:embed="rId15"/>
          <a:srcRect t="1349" b="1789"/>
          <a:stretch/>
        </p:blipFill>
        <p:spPr>
          <a:xfrm>
            <a:off x="7111015" y="4338791"/>
            <a:ext cx="1191325" cy="11750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1" name="תמונה 60"/>
          <p:cNvPicPr>
            <a:picLocks noChangeAspect="1"/>
          </p:cNvPicPr>
          <p:nvPr/>
        </p:nvPicPr>
        <p:blipFill rotWithShape="1">
          <a:blip r:embed="rId16"/>
          <a:srcRect l="707" t="1313" b="1"/>
          <a:stretch/>
        </p:blipFill>
        <p:spPr>
          <a:xfrm>
            <a:off x="5850619" y="4341442"/>
            <a:ext cx="1160925" cy="115383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677814" y="3360821"/>
                <a:ext cx="1685767" cy="578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Gaussian Noise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400" b="1" dirty="0"/>
                  <a:t> = </a:t>
                </a:r>
                <a:r>
                  <a:rPr lang="en-US" sz="1400" b="1" dirty="0" smtClean="0"/>
                  <a:t>0.3</a:t>
                </a:r>
                <a:endParaRPr lang="en-US" sz="1400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814" y="3360821"/>
                <a:ext cx="1685767" cy="578428"/>
              </a:xfrm>
              <a:prstGeom prst="rect">
                <a:avLst/>
              </a:prstGeom>
              <a:blipFill>
                <a:blip r:embed="rId17"/>
                <a:stretch>
                  <a:fillRect t="-1053" b="-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תמונה 1"/>
          <p:cNvPicPr>
            <a:picLocks noChangeAspect="1"/>
          </p:cNvPicPr>
          <p:nvPr/>
        </p:nvPicPr>
        <p:blipFill rotWithShape="1">
          <a:blip r:embed="rId18"/>
          <a:srcRect t="382" b="69715"/>
          <a:stretch/>
        </p:blipFill>
        <p:spPr>
          <a:xfrm>
            <a:off x="3294808" y="3054090"/>
            <a:ext cx="1167224" cy="11693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5" name="תמונה 34"/>
          <p:cNvPicPr>
            <a:picLocks noChangeAspect="1"/>
          </p:cNvPicPr>
          <p:nvPr/>
        </p:nvPicPr>
        <p:blipFill rotWithShape="1">
          <a:blip r:embed="rId18"/>
          <a:srcRect t="69677" b="522"/>
          <a:stretch/>
        </p:blipFill>
        <p:spPr>
          <a:xfrm>
            <a:off x="5849929" y="3052106"/>
            <a:ext cx="1175189" cy="117328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7" name="תמונה 36"/>
          <p:cNvPicPr>
            <a:picLocks noChangeAspect="1"/>
          </p:cNvPicPr>
          <p:nvPr/>
        </p:nvPicPr>
        <p:blipFill rotWithShape="1">
          <a:blip r:embed="rId18"/>
          <a:srcRect t="35001" b="34925"/>
          <a:stretch/>
        </p:blipFill>
        <p:spPr>
          <a:xfrm>
            <a:off x="4570112" y="3043603"/>
            <a:ext cx="1181355" cy="119029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" name="תמונה 2"/>
          <p:cNvPicPr>
            <a:picLocks noChangeAspect="1"/>
          </p:cNvPicPr>
          <p:nvPr/>
        </p:nvPicPr>
        <p:blipFill rotWithShape="1">
          <a:blip r:embed="rId19"/>
          <a:srcRect t="655" r="1086"/>
          <a:stretch/>
        </p:blipFill>
        <p:spPr>
          <a:xfrm>
            <a:off x="7118491" y="3042952"/>
            <a:ext cx="1189548" cy="120016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0"/>
          <a:srcRect t="1747" r="1515" b="1560"/>
          <a:stretch/>
        </p:blipFill>
        <p:spPr>
          <a:xfrm>
            <a:off x="8413100" y="3042952"/>
            <a:ext cx="1173449" cy="120016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9" name="TextBox 38"/>
          <p:cNvSpPr txBox="1"/>
          <p:nvPr/>
        </p:nvSpPr>
        <p:spPr>
          <a:xfrm>
            <a:off x="3881438" y="1081088"/>
            <a:ext cx="576704" cy="59484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14750" y="2070328"/>
            <a:ext cx="576704" cy="59484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512231" y="3475942"/>
            <a:ext cx="576704" cy="59484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652484" y="4653846"/>
            <a:ext cx="576704" cy="59484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866043" y="5625838"/>
            <a:ext cx="576704" cy="59484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7" name="תמונה 46"/>
          <p:cNvPicPr>
            <a:picLocks noChangeAspect="1"/>
          </p:cNvPicPr>
          <p:nvPr/>
        </p:nvPicPr>
        <p:blipFill rotWithShape="1">
          <a:blip r:embed="rId5"/>
          <a:srcRect l="51624" t="84245"/>
          <a:stretch/>
        </p:blipFill>
        <p:spPr>
          <a:xfrm>
            <a:off x="5868531" y="531574"/>
            <a:ext cx="1144616" cy="115647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9" name="תמונה 48"/>
          <p:cNvPicPr>
            <a:picLocks noChangeAspect="1"/>
          </p:cNvPicPr>
          <p:nvPr/>
        </p:nvPicPr>
        <p:blipFill rotWithShape="1">
          <a:blip r:embed="rId5"/>
          <a:srcRect l="50644" t="49768" b="34927"/>
          <a:stretch/>
        </p:blipFill>
        <p:spPr>
          <a:xfrm>
            <a:off x="4594280" y="523220"/>
            <a:ext cx="1157848" cy="115722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1" name="תמונה 50"/>
          <p:cNvPicPr>
            <a:picLocks noChangeAspect="1"/>
          </p:cNvPicPr>
          <p:nvPr/>
        </p:nvPicPr>
        <p:blipFill rotWithShape="1">
          <a:blip r:embed="rId5"/>
          <a:srcRect l="49790" t="14826" r="398" b="69761"/>
          <a:stretch/>
        </p:blipFill>
        <p:spPr>
          <a:xfrm>
            <a:off x="3306734" y="529870"/>
            <a:ext cx="1163675" cy="116516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2" name="תמונה 51"/>
          <p:cNvPicPr>
            <a:picLocks noChangeAspect="1"/>
          </p:cNvPicPr>
          <p:nvPr/>
        </p:nvPicPr>
        <p:blipFill rotWithShape="1">
          <a:blip r:embed="rId6"/>
          <a:srcRect l="51052" t="48557" r="821" b="2000"/>
          <a:stretch/>
        </p:blipFill>
        <p:spPr>
          <a:xfrm>
            <a:off x="7130997" y="526697"/>
            <a:ext cx="1151958" cy="11581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3" name="תמונה 52"/>
          <p:cNvPicPr>
            <a:picLocks noChangeAspect="1"/>
          </p:cNvPicPr>
          <p:nvPr/>
        </p:nvPicPr>
        <p:blipFill rotWithShape="1">
          <a:blip r:embed="rId7"/>
          <a:srcRect l="50969" t="48747" r="335" b="-1"/>
          <a:stretch/>
        </p:blipFill>
        <p:spPr>
          <a:xfrm>
            <a:off x="8404331" y="529870"/>
            <a:ext cx="1165804" cy="11581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4" name="תמונה 53"/>
          <p:cNvPicPr>
            <a:picLocks noChangeAspect="1"/>
          </p:cNvPicPr>
          <p:nvPr/>
        </p:nvPicPr>
        <p:blipFill rotWithShape="1">
          <a:blip r:embed="rId8"/>
          <a:srcRect l="36498" t="77073" r="16105" b="7630"/>
          <a:stretch/>
        </p:blipFill>
        <p:spPr>
          <a:xfrm>
            <a:off x="7127696" y="1780100"/>
            <a:ext cx="1162720" cy="11746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5" name="תמונה 54"/>
          <p:cNvPicPr>
            <a:picLocks noChangeAspect="1"/>
          </p:cNvPicPr>
          <p:nvPr/>
        </p:nvPicPr>
        <p:blipFill rotWithShape="1">
          <a:blip r:embed="rId8"/>
          <a:srcRect l="36730" t="42421" r="14842" b="42266"/>
          <a:stretch/>
        </p:blipFill>
        <p:spPr>
          <a:xfrm>
            <a:off x="4583306" y="1794668"/>
            <a:ext cx="1156369" cy="11572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6" name="תמונה 55"/>
          <p:cNvPicPr>
            <a:picLocks noChangeAspect="1"/>
          </p:cNvPicPr>
          <p:nvPr/>
        </p:nvPicPr>
        <p:blipFill rotWithShape="1">
          <a:blip r:embed="rId8"/>
          <a:srcRect l="36422" t="7351" r="14385" b="77041"/>
          <a:stretch/>
        </p:blipFill>
        <p:spPr>
          <a:xfrm>
            <a:off x="3309849" y="1799273"/>
            <a:ext cx="1157444" cy="116076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2" name="תמונה 61"/>
          <p:cNvPicPr>
            <a:picLocks noChangeAspect="1"/>
          </p:cNvPicPr>
          <p:nvPr/>
        </p:nvPicPr>
        <p:blipFill rotWithShape="1">
          <a:blip r:embed="rId9"/>
          <a:srcRect l="36070" t="24965" r="15726" b="25248"/>
          <a:stretch/>
        </p:blipFill>
        <p:spPr>
          <a:xfrm>
            <a:off x="5853472" y="1784028"/>
            <a:ext cx="1159675" cy="116677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3" name="תמונה 62"/>
          <p:cNvPicPr>
            <a:picLocks noChangeAspect="1"/>
          </p:cNvPicPr>
          <p:nvPr/>
        </p:nvPicPr>
        <p:blipFill rotWithShape="1">
          <a:blip r:embed="rId10"/>
          <a:srcRect l="36211" t="25509" r="15125" b="24631"/>
          <a:stretch/>
        </p:blipFill>
        <p:spPr>
          <a:xfrm>
            <a:off x="8408160" y="1774791"/>
            <a:ext cx="1151657" cy="11852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4" name="תמונה 63"/>
          <p:cNvPicPr>
            <a:picLocks noChangeAspect="1"/>
          </p:cNvPicPr>
          <p:nvPr/>
        </p:nvPicPr>
        <p:blipFill rotWithShape="1">
          <a:blip r:embed="rId11"/>
          <a:srcRect l="51991" t="69814" r="892" b="14623"/>
          <a:stretch/>
        </p:blipFill>
        <p:spPr>
          <a:xfrm>
            <a:off x="8412425" y="5625838"/>
            <a:ext cx="1137048" cy="11570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5" name="תמונה 64"/>
          <p:cNvPicPr>
            <a:picLocks noChangeAspect="1"/>
          </p:cNvPicPr>
          <p:nvPr/>
        </p:nvPicPr>
        <p:blipFill rotWithShape="1">
          <a:blip r:embed="rId11"/>
          <a:srcRect l="50320" t="35105" r="327" b="49750"/>
          <a:stretch/>
        </p:blipFill>
        <p:spPr>
          <a:xfrm>
            <a:off x="4567483" y="5627317"/>
            <a:ext cx="1151323" cy="11570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6" name="תמונה 65"/>
          <p:cNvPicPr>
            <a:picLocks noChangeAspect="1"/>
          </p:cNvPicPr>
          <p:nvPr/>
        </p:nvPicPr>
        <p:blipFill rotWithShape="1">
          <a:blip r:embed="rId11"/>
          <a:srcRect l="49212" t="397" r="545" b="83970"/>
          <a:stretch/>
        </p:blipFill>
        <p:spPr>
          <a:xfrm>
            <a:off x="3313191" y="5615733"/>
            <a:ext cx="1155300" cy="11772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7" name="תמונה 66"/>
          <p:cNvPicPr>
            <a:picLocks noChangeAspect="1"/>
          </p:cNvPicPr>
          <p:nvPr/>
        </p:nvPicPr>
        <p:blipFill rotWithShape="1">
          <a:blip r:embed="rId12"/>
          <a:srcRect l="51020" t="2206" r="188" b="47157"/>
          <a:stretch/>
        </p:blipFill>
        <p:spPr>
          <a:xfrm>
            <a:off x="5853472" y="5627604"/>
            <a:ext cx="1151919" cy="11564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8" name="תמונה 67"/>
          <p:cNvPicPr>
            <a:picLocks noChangeAspect="1"/>
          </p:cNvPicPr>
          <p:nvPr/>
        </p:nvPicPr>
        <p:blipFill rotWithShape="1">
          <a:blip r:embed="rId13"/>
          <a:srcRect l="51823" t="1719" b="47414"/>
          <a:stretch/>
        </p:blipFill>
        <p:spPr>
          <a:xfrm>
            <a:off x="7127696" y="5625838"/>
            <a:ext cx="1178478" cy="11570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9" name="תמונה 68"/>
          <p:cNvPicPr>
            <a:picLocks noChangeAspect="1"/>
          </p:cNvPicPr>
          <p:nvPr/>
        </p:nvPicPr>
        <p:blipFill rotWithShape="1">
          <a:blip r:embed="rId14"/>
          <a:srcRect l="31257" t="77681" r="19514" b="7120"/>
          <a:stretch/>
        </p:blipFill>
        <p:spPr>
          <a:xfrm>
            <a:off x="8412425" y="4341657"/>
            <a:ext cx="1137048" cy="11702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0" name="תמונה 69"/>
          <p:cNvPicPr>
            <a:picLocks noChangeAspect="1"/>
          </p:cNvPicPr>
          <p:nvPr/>
        </p:nvPicPr>
        <p:blipFill rotWithShape="1">
          <a:blip r:embed="rId14"/>
          <a:srcRect l="30818" t="8423" r="19089" b="75746"/>
          <a:stretch/>
        </p:blipFill>
        <p:spPr>
          <a:xfrm>
            <a:off x="3308651" y="4341268"/>
            <a:ext cx="1159840" cy="11658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1" name="תמונה 70"/>
          <p:cNvPicPr>
            <a:picLocks noChangeAspect="1"/>
          </p:cNvPicPr>
          <p:nvPr/>
        </p:nvPicPr>
        <p:blipFill rotWithShape="1">
          <a:blip r:embed="rId14"/>
          <a:srcRect l="30918" t="42999" r="19456" b="41868"/>
          <a:stretch/>
        </p:blipFill>
        <p:spPr>
          <a:xfrm>
            <a:off x="4564961" y="4341945"/>
            <a:ext cx="1156369" cy="115283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2" name="תמונה 71"/>
          <p:cNvPicPr>
            <a:picLocks noChangeAspect="1"/>
          </p:cNvPicPr>
          <p:nvPr/>
        </p:nvPicPr>
        <p:blipFill rotWithShape="1">
          <a:blip r:embed="rId15"/>
          <a:srcRect l="31931" t="27248" r="19697" b="23481"/>
          <a:stretch/>
        </p:blipFill>
        <p:spPr>
          <a:xfrm>
            <a:off x="7135841" y="4341800"/>
            <a:ext cx="1159419" cy="115312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4" name="תמונה 73"/>
          <p:cNvPicPr>
            <a:picLocks noChangeAspect="1"/>
          </p:cNvPicPr>
          <p:nvPr/>
        </p:nvPicPr>
        <p:blipFill rotWithShape="1">
          <a:blip r:embed="rId16"/>
          <a:srcRect l="32081" t="27957" r="19446" b="21330"/>
          <a:stretch/>
        </p:blipFill>
        <p:spPr>
          <a:xfrm>
            <a:off x="5844411" y="4341657"/>
            <a:ext cx="1159676" cy="11534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5" name="תמונה 74"/>
          <p:cNvPicPr>
            <a:picLocks noChangeAspect="1"/>
          </p:cNvPicPr>
          <p:nvPr/>
        </p:nvPicPr>
        <p:blipFill rotWithShape="1">
          <a:blip r:embed="rId18"/>
          <a:srcRect l="19249" t="10822" r="31992" b="73346"/>
          <a:stretch/>
        </p:blipFill>
        <p:spPr>
          <a:xfrm>
            <a:off x="3308183" y="3051017"/>
            <a:ext cx="1162226" cy="11842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0" name="תמונה 79"/>
          <p:cNvPicPr>
            <a:picLocks noChangeAspect="1"/>
          </p:cNvPicPr>
          <p:nvPr/>
        </p:nvPicPr>
        <p:blipFill rotWithShape="1">
          <a:blip r:embed="rId18"/>
          <a:srcRect l="19403" t="80046" r="32574" b="4773"/>
          <a:stretch/>
        </p:blipFill>
        <p:spPr>
          <a:xfrm>
            <a:off x="5853984" y="3046783"/>
            <a:ext cx="1159978" cy="11884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1" name="תמונה 80"/>
          <p:cNvPicPr>
            <a:picLocks noChangeAspect="1"/>
          </p:cNvPicPr>
          <p:nvPr/>
        </p:nvPicPr>
        <p:blipFill rotWithShape="1">
          <a:blip r:embed="rId18"/>
          <a:srcRect l="18906" t="45701" r="31105" b="39378"/>
          <a:stretch/>
        </p:blipFill>
        <p:spPr>
          <a:xfrm>
            <a:off x="4576336" y="3051017"/>
            <a:ext cx="1163339" cy="117555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2" name="תמונה 81"/>
          <p:cNvPicPr>
            <a:picLocks noChangeAspect="1"/>
          </p:cNvPicPr>
          <p:nvPr/>
        </p:nvPicPr>
        <p:blipFill rotWithShape="1">
          <a:blip r:embed="rId19"/>
          <a:srcRect l="19722" t="36750" r="32954" b="14563"/>
          <a:stretch/>
        </p:blipFill>
        <p:spPr>
          <a:xfrm>
            <a:off x="7128271" y="3043178"/>
            <a:ext cx="1157411" cy="11961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3" name="תמונה 82"/>
          <p:cNvPicPr>
            <a:picLocks noChangeAspect="1"/>
          </p:cNvPicPr>
          <p:nvPr/>
        </p:nvPicPr>
        <p:blipFill rotWithShape="1">
          <a:blip r:embed="rId20"/>
          <a:srcRect l="20773" t="36879" r="31462" b="15158"/>
          <a:stretch/>
        </p:blipFill>
        <p:spPr>
          <a:xfrm>
            <a:off x="8412425" y="3037512"/>
            <a:ext cx="1145055" cy="119775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4" name="כותרת 1"/>
          <p:cNvSpPr txBox="1">
            <a:spLocks/>
          </p:cNvSpPr>
          <p:nvPr/>
        </p:nvSpPr>
        <p:spPr>
          <a:xfrm>
            <a:off x="15220" y="-53348"/>
            <a:ext cx="2722982" cy="8054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en-US" dirty="0" smtClean="0"/>
              <a:t>Experiments </a:t>
            </a:r>
            <a:r>
              <a:rPr lang="en-IL" dirty="0" smtClean="0"/>
              <a:t>–</a:t>
            </a:r>
            <a:r>
              <a:rPr lang="en-US" dirty="0" smtClean="0"/>
              <a:t> Results</a:t>
            </a:r>
            <a:endParaRPr lang="en-US" dirty="0"/>
          </a:p>
        </p:txBody>
      </p:sp>
      <p:sp>
        <p:nvSpPr>
          <p:cNvPr id="85" name="לחצן פעולה: חזרה 84">
            <a:hlinkClick r:id="rId21" action="ppaction://hlinksldjump" highlightClick="1"/>
          </p:cNvPr>
          <p:cNvSpPr/>
          <p:nvPr/>
        </p:nvSpPr>
        <p:spPr>
          <a:xfrm>
            <a:off x="270935" y="6125633"/>
            <a:ext cx="719666" cy="690033"/>
          </a:xfrm>
          <a:prstGeom prst="actionButtonRetur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0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6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8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5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5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6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6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6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7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7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7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8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8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8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8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9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9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9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0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0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0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2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2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2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6" grpId="0"/>
      <p:bldP spid="77" grpId="0"/>
      <p:bldP spid="78" grpId="0"/>
      <p:bldP spid="90" grpId="0"/>
      <p:bldP spid="91" grpId="0"/>
      <p:bldP spid="92" grpId="0"/>
      <p:bldP spid="93" grpId="0"/>
      <p:bldP spid="112" grpId="0"/>
      <p:bldP spid="33" grpId="0"/>
      <p:bldP spid="39" grpId="0" animBg="1"/>
      <p:bldP spid="39" grpId="1" animBg="1"/>
      <p:bldP spid="41" grpId="0" animBg="1"/>
      <p:bldP spid="41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ציין מיקום תוכן 2"/>
          <p:cNvSpPr txBox="1">
            <a:spLocks/>
          </p:cNvSpPr>
          <p:nvPr/>
        </p:nvSpPr>
        <p:spPr>
          <a:xfrm>
            <a:off x="1689100" y="1587499"/>
            <a:ext cx="9694476" cy="5228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0" name="מציין מיקום תוכן 2"/>
          <p:cNvSpPr txBox="1">
            <a:spLocks/>
          </p:cNvSpPr>
          <p:nvPr/>
        </p:nvSpPr>
        <p:spPr>
          <a:xfrm>
            <a:off x="2070101" y="1629833"/>
            <a:ext cx="9664700" cy="5228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 b="1" u="sng" dirty="0" smtClean="0"/>
              <a:t>Achievements: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 smtClean="0"/>
              <a:t>Surprisingly very good denoising results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 smtClean="0"/>
              <a:t>Significant reduction of memory usage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 smtClean="0"/>
              <a:t>Fast training time (50 epochs)</a:t>
            </a:r>
          </a:p>
          <a:p>
            <a:pPr marL="0" indent="0" algn="l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H</a:t>
            </a:r>
            <a:r>
              <a:rPr lang="en-US" sz="2000" dirty="0" smtClean="0"/>
              <a:t>igher denoising results can be achieved with even deeper research.</a:t>
            </a:r>
            <a:endParaRPr lang="en-US" sz="2000" dirty="0"/>
          </a:p>
          <a:p>
            <a:pPr marL="0" indent="0">
              <a:buNone/>
            </a:pPr>
            <a:r>
              <a:rPr lang="en-US" sz="2000" b="1" u="sng" dirty="0"/>
              <a:t>Further Work</a:t>
            </a:r>
            <a:r>
              <a:rPr lang="en-US" sz="2000" b="1" u="sng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Testing additional image corruption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Using “transfer learning”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Using Layer normalization + higher batch size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כותרת 1"/>
          <p:cNvSpPr txBox="1">
            <a:spLocks/>
          </p:cNvSpPr>
          <p:nvPr/>
        </p:nvSpPr>
        <p:spPr>
          <a:xfrm>
            <a:off x="1633058" y="5098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Conclusion and Further 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12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ציין מיקום תוכן 2"/>
          <p:cNvSpPr txBox="1">
            <a:spLocks/>
          </p:cNvSpPr>
          <p:nvPr/>
        </p:nvSpPr>
        <p:spPr>
          <a:xfrm>
            <a:off x="1689100" y="1587499"/>
            <a:ext cx="9694476" cy="5228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9" name="כותרת 1"/>
          <p:cNvSpPr>
            <a:spLocks noGrp="1"/>
          </p:cNvSpPr>
          <p:nvPr>
            <p:ph type="title"/>
          </p:nvPr>
        </p:nvSpPr>
        <p:spPr>
          <a:xfrm>
            <a:off x="1633058" y="509810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20" name="מציין מיקום תוכן 2"/>
          <p:cNvSpPr txBox="1">
            <a:spLocks/>
          </p:cNvSpPr>
          <p:nvPr/>
        </p:nvSpPr>
        <p:spPr>
          <a:xfrm>
            <a:off x="1808387" y="1532942"/>
            <a:ext cx="9694476" cy="5228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Denoising </a:t>
            </a:r>
            <a:r>
              <a:rPr lang="en-IL" sz="2000" dirty="0" smtClean="0">
                <a:solidFill>
                  <a:schemeClr val="tx1"/>
                </a:solidFill>
              </a:rPr>
              <a:t>–</a:t>
            </a:r>
            <a:r>
              <a:rPr lang="en-US" sz="2000" dirty="0" smtClean="0">
                <a:solidFill>
                  <a:schemeClr val="tx1"/>
                </a:solidFill>
              </a:rPr>
              <a:t> a popular mission in many areas: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he-IL" sz="2000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he-IL" sz="2000" dirty="0" smtClean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he-IL" sz="2000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Deep learning models’ main requirements: CPU(/GPU) and RAM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Expensive memory usage </a:t>
            </a:r>
            <a:r>
              <a:rPr lang="en-IL" sz="2000" dirty="0" smtClean="0">
                <a:solidFill>
                  <a:schemeClr val="tx1"/>
                </a:solidFill>
              </a:rPr>
              <a:t>–</a:t>
            </a:r>
            <a:r>
              <a:rPr lang="en-US" sz="2000" dirty="0" smtClean="0">
                <a:solidFill>
                  <a:schemeClr val="tx1"/>
                </a:solidFill>
              </a:rPr>
              <a:t> restricts hardware capabilities</a:t>
            </a:r>
            <a:endParaRPr lang="he-IL" sz="2000" dirty="0" smtClean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Our goal </a:t>
            </a:r>
            <a:r>
              <a:rPr lang="en-IL" sz="2000" dirty="0" smtClean="0">
                <a:solidFill>
                  <a:schemeClr val="tx1"/>
                </a:solidFill>
              </a:rPr>
              <a:t>–</a:t>
            </a:r>
            <a:r>
              <a:rPr lang="en-US" sz="2000" dirty="0" smtClean="0">
                <a:solidFill>
                  <a:schemeClr val="tx1"/>
                </a:solidFill>
              </a:rPr>
              <a:t> create a model which provides good image denoising results while reducing the need for expensive RAM</a:t>
            </a:r>
            <a:endParaRPr lang="he-IL" sz="2000" dirty="0" smtClean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</a:rPr>
              <a:t>Attention/Transformer models </a:t>
            </a:r>
            <a:r>
              <a:rPr lang="en-IL" sz="2000" b="1" dirty="0" smtClean="0">
                <a:solidFill>
                  <a:schemeClr val="tx1"/>
                </a:solidFill>
              </a:rPr>
              <a:t>–</a:t>
            </a:r>
            <a:r>
              <a:rPr lang="he-IL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excellent for gaining </a:t>
            </a:r>
            <a:r>
              <a:rPr lang="en-US" sz="2000" b="1" u="sng" dirty="0" smtClean="0">
                <a:solidFill>
                  <a:schemeClr val="tx1"/>
                </a:solidFill>
              </a:rPr>
              <a:t>high accuracy </a:t>
            </a:r>
            <a:r>
              <a:rPr lang="en-US" sz="2000" b="1" dirty="0" smtClean="0">
                <a:solidFill>
                  <a:schemeClr val="tx1"/>
                </a:solidFill>
              </a:rPr>
              <a:t>results, but at the same time are very </a:t>
            </a:r>
            <a:r>
              <a:rPr lang="en-US" sz="2000" b="1" u="sng" dirty="0" smtClean="0">
                <a:solidFill>
                  <a:schemeClr val="tx1"/>
                </a:solidFill>
              </a:rPr>
              <a:t>expensive</a:t>
            </a:r>
            <a:endParaRPr lang="he-IL" sz="2000" u="sng" dirty="0" smtClean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22" name="Picture 2" descr="Using Total Variation Denoising to Clean Accelerometer Data - Signal  Processing Stack Exchan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932" y="1238327"/>
            <a:ext cx="2471709" cy="2110128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enoising » DMM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493" y="2235947"/>
            <a:ext cx="3434365" cy="162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FDA has approved AI-based PET/MRI “denoising”. How safe is this  technology? – The Health Care Blo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609" y="2214993"/>
            <a:ext cx="3328640" cy="166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9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ציין מיקום תוכן 2"/>
          <p:cNvSpPr txBox="1">
            <a:spLocks/>
          </p:cNvSpPr>
          <p:nvPr/>
        </p:nvSpPr>
        <p:spPr>
          <a:xfrm>
            <a:off x="1689100" y="1587499"/>
            <a:ext cx="9694476" cy="5228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0" name="מציין מיקום תוכן 2"/>
          <p:cNvSpPr txBox="1">
            <a:spLocks/>
          </p:cNvSpPr>
          <p:nvPr/>
        </p:nvSpPr>
        <p:spPr>
          <a:xfrm>
            <a:off x="1497828" y="1442191"/>
            <a:ext cx="10286339" cy="5228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 “Transformer” model-based, includes the self-attention mechanism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Gives a solution to the memory usage problem in the area of </a:t>
            </a:r>
            <a:r>
              <a:rPr lang="en-US" sz="2000" u="sng" dirty="0" smtClean="0">
                <a:solidFill>
                  <a:schemeClr val="tx1"/>
                </a:solidFill>
              </a:rPr>
              <a:t>Classification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Bypasses the need for the expensive attention maps, Computationally efficient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כותרת 1"/>
          <p:cNvSpPr>
            <a:spLocks noGrp="1"/>
          </p:cNvSpPr>
          <p:nvPr>
            <p:ph type="title"/>
          </p:nvPr>
        </p:nvSpPr>
        <p:spPr>
          <a:xfrm>
            <a:off x="1633058" y="509810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LambdaNetworks</a:t>
            </a:r>
            <a:endParaRPr lang="en-US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896" y="2805139"/>
            <a:ext cx="7539567" cy="393787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952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ציין מיקום תוכן 2"/>
          <p:cNvSpPr txBox="1">
            <a:spLocks/>
          </p:cNvSpPr>
          <p:nvPr/>
        </p:nvSpPr>
        <p:spPr>
          <a:xfrm>
            <a:off x="1603567" y="1667932"/>
            <a:ext cx="9694476" cy="5228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כותרת 1"/>
          <p:cNvSpPr txBox="1">
            <a:spLocks/>
          </p:cNvSpPr>
          <p:nvPr/>
        </p:nvSpPr>
        <p:spPr>
          <a:xfrm>
            <a:off x="1633058" y="5098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Our Proposed Model</a:t>
            </a:r>
            <a:endParaRPr lang="en-US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751" y="1976145"/>
            <a:ext cx="10522621" cy="377539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303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ציין מיקום תוכן 2"/>
          <p:cNvSpPr txBox="1">
            <a:spLocks/>
          </p:cNvSpPr>
          <p:nvPr/>
        </p:nvSpPr>
        <p:spPr>
          <a:xfrm>
            <a:off x="1689100" y="1587499"/>
            <a:ext cx="9694476" cy="5228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" name="ענן 1">
            <a:hlinkClick r:id="rId2" action="ppaction://hlinksldjump"/>
          </p:cNvPr>
          <p:cNvSpPr/>
          <p:nvPr/>
        </p:nvSpPr>
        <p:spPr>
          <a:xfrm>
            <a:off x="1879600" y="2349501"/>
            <a:ext cx="3979334" cy="2391834"/>
          </a:xfrm>
          <a:prstGeom prst="clou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Methods and Settings</a:t>
            </a:r>
            <a:endParaRPr lang="en-US" sz="2800" b="1" dirty="0"/>
          </a:p>
        </p:txBody>
      </p:sp>
      <p:sp>
        <p:nvSpPr>
          <p:cNvPr id="6" name="ענן 5">
            <a:hlinkClick r:id="rId3" action="ppaction://hlinksldjump"/>
          </p:cNvPr>
          <p:cNvSpPr/>
          <p:nvPr/>
        </p:nvSpPr>
        <p:spPr>
          <a:xfrm>
            <a:off x="6726839" y="2349501"/>
            <a:ext cx="3979334" cy="2391834"/>
          </a:xfrm>
          <a:prstGeom prst="cloud">
            <a:avLst/>
          </a:prstGeom>
          <a:solidFill>
            <a:srgbClr val="E49F16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Results</a:t>
            </a:r>
            <a:endParaRPr lang="en-US" sz="3200" b="1" dirty="0"/>
          </a:p>
        </p:txBody>
      </p:sp>
      <p:sp>
        <p:nvSpPr>
          <p:cNvPr id="8" name="כותרת 1"/>
          <p:cNvSpPr txBox="1">
            <a:spLocks/>
          </p:cNvSpPr>
          <p:nvPr/>
        </p:nvSpPr>
        <p:spPr>
          <a:xfrm>
            <a:off x="1633058" y="5098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Experiments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32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ציין מיקום תוכן 2"/>
          <p:cNvSpPr txBox="1">
            <a:spLocks/>
          </p:cNvSpPr>
          <p:nvPr/>
        </p:nvSpPr>
        <p:spPr>
          <a:xfrm>
            <a:off x="1689100" y="1587499"/>
            <a:ext cx="9694476" cy="5228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9" name="כותרת 1"/>
          <p:cNvSpPr>
            <a:spLocks noGrp="1"/>
          </p:cNvSpPr>
          <p:nvPr>
            <p:ph type="title"/>
          </p:nvPr>
        </p:nvSpPr>
        <p:spPr>
          <a:xfrm>
            <a:off x="1923860" y="0"/>
            <a:ext cx="8911687" cy="805445"/>
          </a:xfrm>
        </p:spPr>
        <p:txBody>
          <a:bodyPr/>
          <a:lstStyle/>
          <a:p>
            <a:pPr algn="ctr" rtl="1"/>
            <a:r>
              <a:rPr lang="en-US" dirty="0" smtClean="0"/>
              <a:t>Experiments </a:t>
            </a:r>
            <a:r>
              <a:rPr lang="en-IL" dirty="0" smtClean="0"/>
              <a:t>–</a:t>
            </a:r>
            <a:r>
              <a:rPr lang="en-US" dirty="0" smtClean="0"/>
              <a:t> Methods &amp; Settings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מציין מיקום תוכן 2"/>
              <p:cNvSpPr txBox="1">
                <a:spLocks/>
              </p:cNvSpPr>
              <p:nvPr/>
            </p:nvSpPr>
            <p:spPr>
              <a:xfrm>
                <a:off x="1849117" y="805445"/>
                <a:ext cx="9694476" cy="52281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The data </a:t>
                </a:r>
                <a:r>
                  <a:rPr lang="en-IL" sz="2000" b="1" dirty="0" smtClean="0"/>
                  <a:t>–</a:t>
                </a:r>
                <a:r>
                  <a:rPr lang="en-US" sz="2000" dirty="0" smtClean="0"/>
                  <a:t>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800" u="sng" dirty="0" smtClean="0"/>
                  <a:t>Noise types</a:t>
                </a:r>
                <a:r>
                  <a:rPr lang="en-US" sz="1800" dirty="0" smtClean="0"/>
                  <a:t>: Gaussian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800" dirty="0" smtClean="0"/>
                  <a:t> = 0.1, 0.2, 0.3), Speckle, Salt &amp; Pepper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800" u="sng" dirty="0" smtClean="0"/>
                  <a:t>Training </a:t>
                </a:r>
                <a:r>
                  <a:rPr lang="en-US" sz="1800" u="sng" dirty="0"/>
                  <a:t>d</a:t>
                </a:r>
                <a:r>
                  <a:rPr lang="en-US" sz="1800" u="sng" dirty="0" smtClean="0"/>
                  <a:t>ataset</a:t>
                </a:r>
                <a:r>
                  <a:rPr lang="en-US" sz="1800" dirty="0" smtClean="0"/>
                  <a:t>: CIFAR10</a:t>
                </a:r>
                <a:endParaRPr lang="en-US" sz="2000" dirty="0" smtClean="0"/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The comparable models </a:t>
                </a:r>
                <a:r>
                  <a:rPr lang="en-IL" sz="2000" b="1" dirty="0" smtClean="0"/>
                  <a:t>–</a:t>
                </a:r>
                <a:endParaRPr lang="en-US" sz="2000" b="1" dirty="0" smtClean="0"/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Our models’ </a:t>
                </a:r>
                <a:r>
                  <a:rPr lang="en-US" sz="2000" b="1" dirty="0" smtClean="0">
                    <a:solidFill>
                      <a:schemeClr val="tx1"/>
                    </a:solidFill>
                  </a:rPr>
                  <a:t>training table of hyper-parameters -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en-US" sz="2000" b="1" dirty="0" smtClean="0"/>
              </a:p>
            </p:txBody>
          </p:sp>
        </mc:Choice>
        <mc:Fallback xmlns="">
          <p:sp>
            <p:nvSpPr>
              <p:cNvPr id="7" name="מציין מיקום תוכן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117" y="805445"/>
                <a:ext cx="9694476" cy="5228167"/>
              </a:xfrm>
              <a:prstGeom prst="rect">
                <a:avLst/>
              </a:prstGeom>
              <a:blipFill>
                <a:blip r:embed="rId3"/>
                <a:stretch>
                  <a:fillRect l="-566" t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תמונה 7"/>
          <p:cNvPicPr/>
          <p:nvPr/>
        </p:nvPicPr>
        <p:blipFill>
          <a:blip r:embed="rId4"/>
          <a:stretch>
            <a:fillRect/>
          </a:stretch>
        </p:blipFill>
        <p:spPr>
          <a:xfrm>
            <a:off x="1923860" y="2590057"/>
            <a:ext cx="9221260" cy="19204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92966" y="44569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" name="תמונה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7100" y="5116356"/>
            <a:ext cx="2366433" cy="168976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3636432" y="2523670"/>
            <a:ext cx="103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DnCNN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035800" y="2542610"/>
            <a:ext cx="328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Denoising Auto-Encoder</a:t>
            </a:r>
            <a:endParaRPr lang="en-US" b="1" dirty="0"/>
          </a:p>
        </p:txBody>
      </p:sp>
      <p:sp>
        <p:nvSpPr>
          <p:cNvPr id="16" name="לחצן פעולה: חזרה 15">
            <a:hlinkClick r:id="rId6" action="ppaction://hlinksldjump" highlightClick="1"/>
          </p:cNvPr>
          <p:cNvSpPr/>
          <p:nvPr/>
        </p:nvSpPr>
        <p:spPr>
          <a:xfrm>
            <a:off x="270934" y="6045200"/>
            <a:ext cx="787399" cy="770466"/>
          </a:xfrm>
          <a:prstGeom prst="actionButtonRetur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1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ציין מיקום תוכן 2"/>
          <p:cNvSpPr txBox="1">
            <a:spLocks/>
          </p:cNvSpPr>
          <p:nvPr/>
        </p:nvSpPr>
        <p:spPr>
          <a:xfrm>
            <a:off x="1689100" y="1587499"/>
            <a:ext cx="9694476" cy="5228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2995107" y="1767385"/>
            <a:ext cx="6498795" cy="486839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כותרת 1"/>
          <p:cNvSpPr>
            <a:spLocks noGrp="1"/>
          </p:cNvSpPr>
          <p:nvPr>
            <p:ph type="title"/>
          </p:nvPr>
        </p:nvSpPr>
        <p:spPr>
          <a:xfrm>
            <a:off x="1729396" y="313253"/>
            <a:ext cx="8911687" cy="805445"/>
          </a:xfrm>
        </p:spPr>
        <p:txBody>
          <a:bodyPr/>
          <a:lstStyle/>
          <a:p>
            <a:pPr algn="ctr" rtl="1"/>
            <a:r>
              <a:rPr lang="en-US" dirty="0" smtClean="0"/>
              <a:t>Experiments </a:t>
            </a:r>
            <a:r>
              <a:rPr lang="en-IL" dirty="0" smtClean="0"/>
              <a:t>–</a:t>
            </a:r>
            <a:r>
              <a:rPr lang="en-US" dirty="0" smtClean="0"/>
              <a:t> Results</a:t>
            </a:r>
            <a:endParaRPr lang="en-US" dirty="0"/>
          </a:p>
        </p:txBody>
      </p:sp>
      <p:sp>
        <p:nvSpPr>
          <p:cNvPr id="8" name="מציין מיקום תוכן 2"/>
          <p:cNvSpPr txBox="1">
            <a:spLocks/>
          </p:cNvSpPr>
          <p:nvPr/>
        </p:nvSpPr>
        <p:spPr>
          <a:xfrm>
            <a:off x="1929549" y="1233012"/>
            <a:ext cx="9534459" cy="502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 b="1" dirty="0" smtClean="0"/>
              <a:t>PSNR</a:t>
            </a:r>
            <a:r>
              <a:rPr lang="he-IL" sz="2000" b="1" dirty="0" smtClean="0"/>
              <a:t> </a:t>
            </a:r>
            <a:r>
              <a:rPr lang="en-US" sz="2000" b="1" dirty="0" smtClean="0"/>
              <a:t> &amp; Models’ Number of Parameters VS Encoders’ Output Channels</a:t>
            </a:r>
          </a:p>
        </p:txBody>
      </p:sp>
    </p:spTree>
    <p:extLst>
      <p:ext uri="{BB962C8B-B14F-4D97-AF65-F5344CB8AC3E}">
        <p14:creationId xmlns:p14="http://schemas.microsoft.com/office/powerpoint/2010/main" val="374887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כותרת 1"/>
          <p:cNvSpPr>
            <a:spLocks noGrp="1"/>
          </p:cNvSpPr>
          <p:nvPr>
            <p:ph type="title"/>
          </p:nvPr>
        </p:nvSpPr>
        <p:spPr>
          <a:xfrm>
            <a:off x="1729396" y="313253"/>
            <a:ext cx="8911687" cy="805445"/>
          </a:xfrm>
        </p:spPr>
        <p:txBody>
          <a:bodyPr/>
          <a:lstStyle/>
          <a:p>
            <a:pPr algn="ctr" rtl="1"/>
            <a:r>
              <a:rPr lang="en-US" dirty="0" smtClean="0"/>
              <a:t>Experiments </a:t>
            </a:r>
            <a:r>
              <a:rPr lang="en-IL" dirty="0" smtClean="0"/>
              <a:t>–</a:t>
            </a:r>
            <a:r>
              <a:rPr lang="en-US" dirty="0" smtClean="0"/>
              <a:t> Results</a:t>
            </a:r>
            <a:endParaRPr lang="en-US" dirty="0"/>
          </a:p>
        </p:txBody>
      </p:sp>
      <p:pic>
        <p:nvPicPr>
          <p:cNvPr id="6" name="תמונה 5"/>
          <p:cNvPicPr/>
          <p:nvPr/>
        </p:nvPicPr>
        <p:blipFill>
          <a:blip r:embed="rId3"/>
          <a:stretch>
            <a:fillRect/>
          </a:stretch>
        </p:blipFill>
        <p:spPr>
          <a:xfrm>
            <a:off x="2110127" y="2357755"/>
            <a:ext cx="8357130" cy="31794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5577757" y="5537200"/>
            <a:ext cx="121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Epochs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26974" y="2012879"/>
            <a:ext cx="121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MSE</a:t>
            </a:r>
            <a:endParaRPr lang="en-US" b="1" dirty="0"/>
          </a:p>
        </p:txBody>
      </p:sp>
      <p:cxnSp>
        <p:nvCxnSpPr>
          <p:cNvPr id="4" name="מחבר ישר 3"/>
          <p:cNvCxnSpPr/>
          <p:nvPr/>
        </p:nvCxnSpPr>
        <p:spPr>
          <a:xfrm flipV="1">
            <a:off x="5002024" y="1859465"/>
            <a:ext cx="0" cy="4047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61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כותרת 1"/>
          <p:cNvSpPr>
            <a:spLocks noGrp="1"/>
          </p:cNvSpPr>
          <p:nvPr>
            <p:ph type="title"/>
          </p:nvPr>
        </p:nvSpPr>
        <p:spPr>
          <a:xfrm>
            <a:off x="1593660" y="254615"/>
            <a:ext cx="8911687" cy="805445"/>
          </a:xfrm>
        </p:spPr>
        <p:txBody>
          <a:bodyPr/>
          <a:lstStyle/>
          <a:p>
            <a:pPr algn="ctr" rtl="1"/>
            <a:r>
              <a:rPr lang="en-US" dirty="0" smtClean="0"/>
              <a:t>Experiments </a:t>
            </a:r>
            <a:r>
              <a:rPr lang="en-IL" dirty="0" smtClean="0"/>
              <a:t>–</a:t>
            </a:r>
            <a:r>
              <a:rPr lang="en-US" dirty="0" smtClean="0"/>
              <a:t> Results</a:t>
            </a:r>
            <a:endParaRPr lang="en-US" dirty="0"/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 rotWithShape="1">
          <a:blip r:embed="rId3"/>
          <a:srcRect l="454" t="570" r="674" b="641"/>
          <a:stretch/>
        </p:blipFill>
        <p:spPr>
          <a:xfrm>
            <a:off x="3043768" y="1060060"/>
            <a:ext cx="5854700" cy="572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שן מתפתל">
  <a:themeElements>
    <a:clrScheme name="עשן מתפתל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עשן מתפתל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עשן מתפתל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TM02892315[[fn=עשן מתפתל]]</Template>
  <TotalTime>9517</TotalTime>
  <Words>302</Words>
  <Application>Microsoft Office PowerPoint</Application>
  <PresentationFormat>מסך רחב</PresentationFormat>
  <Paragraphs>106</Paragraphs>
  <Slides>11</Slides>
  <Notes>4</Notes>
  <HiddenSlides>5</HiddenSlides>
  <MMClips>0</MMClips>
  <ScaleCrop>false</ScaleCrop>
  <HeadingPairs>
    <vt:vector size="6" baseType="variant">
      <vt:variant>
        <vt:lpstr>גופנים בשימוש</vt:lpstr>
      </vt:variant>
      <vt:variant>
        <vt:i4>9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Century Gothic</vt:lpstr>
      <vt:lpstr>Gisha</vt:lpstr>
      <vt:lpstr>Times New Roman</vt:lpstr>
      <vt:lpstr>Wingdings 2</vt:lpstr>
      <vt:lpstr>Wingdings 3</vt:lpstr>
      <vt:lpstr>HDOfficeLightV0</vt:lpstr>
      <vt:lpstr>עשן מתפתל</vt:lpstr>
      <vt:lpstr>מצגת של PowerPoint‏</vt:lpstr>
      <vt:lpstr>Motivation</vt:lpstr>
      <vt:lpstr>LambdaNetworks</vt:lpstr>
      <vt:lpstr>מצגת של PowerPoint‏</vt:lpstr>
      <vt:lpstr>מצגת של PowerPoint‏</vt:lpstr>
      <vt:lpstr>Experiments – Methods &amp; Settings</vt:lpstr>
      <vt:lpstr>Experiments – Results</vt:lpstr>
      <vt:lpstr>Experiments – Results</vt:lpstr>
      <vt:lpstr>Experiments – Results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loran</dc:creator>
  <cp:lastModifiedBy>loran</cp:lastModifiedBy>
  <cp:revision>201</cp:revision>
  <dcterms:created xsi:type="dcterms:W3CDTF">2021-01-16T17:02:39Z</dcterms:created>
  <dcterms:modified xsi:type="dcterms:W3CDTF">2021-03-03T21:28:24Z</dcterms:modified>
</cp:coreProperties>
</file>