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9"/>
  </p:notesMasterIdLst>
  <p:handoutMasterIdLst>
    <p:handoutMasterId r:id="rId20"/>
  </p:handoutMasterIdLst>
  <p:sldIdLst>
    <p:sldId id="256" r:id="rId2"/>
    <p:sldId id="605" r:id="rId3"/>
    <p:sldId id="657" r:id="rId4"/>
    <p:sldId id="658" r:id="rId5"/>
    <p:sldId id="659" r:id="rId6"/>
    <p:sldId id="660" r:id="rId7"/>
    <p:sldId id="661" r:id="rId8"/>
    <p:sldId id="662" r:id="rId9"/>
    <p:sldId id="663" r:id="rId10"/>
    <p:sldId id="664" r:id="rId11"/>
    <p:sldId id="665" r:id="rId12"/>
    <p:sldId id="667" r:id="rId13"/>
    <p:sldId id="668" r:id="rId14"/>
    <p:sldId id="671" r:id="rId15"/>
    <p:sldId id="675" r:id="rId16"/>
    <p:sldId id="678" r:id="rId17"/>
    <p:sldId id="676" r:id="rId18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94" autoAdjust="0"/>
    <p:restoredTop sz="94610" autoAdjust="0"/>
  </p:normalViewPr>
  <p:slideViewPr>
    <p:cSldViewPr snapToGrid="0" showGuides="1">
      <p:cViewPr varScale="1">
        <p:scale>
          <a:sx n="99" d="100"/>
          <a:sy n="99" d="100"/>
        </p:scale>
        <p:origin x="-102" y="-96"/>
      </p:cViewPr>
      <p:guideLst>
        <p:guide orient="horz" pos="2384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78"/>
    </p:cViewPr>
  </p:sorterViewPr>
  <p:notesViewPr>
    <p:cSldViewPr snapToGrid="0" showGuides="1">
      <p:cViewPr varScale="1">
        <p:scale>
          <a:sx n="72" d="100"/>
          <a:sy n="72" d="100"/>
        </p:scale>
        <p:origin x="-822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Constructors, Overriding, and Overloading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Constructors, Overriding, and Overloading</a:t>
            </a:r>
            <a:endParaRPr lang="en-GB" dirty="0"/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70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Constructors, Overriding, and Overloading</a:t>
            </a: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4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889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4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627930"/>
            <a:ext cx="8094095" cy="1360488"/>
          </a:xfrm>
        </p:spPr>
        <p:txBody>
          <a:bodyPr/>
          <a:lstStyle/>
          <a:p>
            <a:pPr eaLnBrk="1" hangingPunct="1"/>
            <a:r>
              <a:rPr lang="en-GB" dirty="0" smtClean="0"/>
              <a:t>Constructors, Overriding</a:t>
            </a:r>
            <a:br>
              <a:rPr lang="en-GB" dirty="0" smtClean="0"/>
            </a:br>
            <a:r>
              <a:rPr lang="en-GB" dirty="0" smtClean="0"/>
              <a:t>and Overloading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421117"/>
            <a:ext cx="8486775" cy="3184375"/>
          </a:xfrm>
        </p:spPr>
        <p:txBody>
          <a:bodyPr/>
          <a:lstStyle/>
          <a:p>
            <a:r>
              <a:rPr lang="en-GB" dirty="0"/>
              <a:t>Which of the following statements are true?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compiler attempts to create a default constructor for class A.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compiler attempts to create a default constructor for class B.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1.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2.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Question 8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81799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{A(</a:t>
            </a:r>
            <a:r>
              <a:rPr lang="en-GB" dirty="0" err="1"/>
              <a:t>int</a:t>
            </a:r>
            <a:r>
              <a:rPr lang="en-GB" dirty="0"/>
              <a:t> i) {}}  //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/>
              <a:t>class B extends A {}   // 2</a:t>
            </a:r>
          </a:p>
        </p:txBody>
      </p:sp>
    </p:spTree>
    <p:extLst>
      <p:ext uri="{BB962C8B-B14F-4D97-AF65-F5344CB8AC3E}">
        <p14:creationId xmlns:p14="http://schemas.microsoft.com/office/powerpoint/2010/main" val="11638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modifiers can be applied to a constructor?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private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abstract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final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smtClean="0"/>
              <a:t>static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9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4635062"/>
            <a:ext cx="8486775" cy="1970430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Question 10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31512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{void m1() {</a:t>
            </a:r>
            <a:r>
              <a:rPr lang="en-GB" dirty="0" err="1"/>
              <a:t>System.out.print</a:t>
            </a:r>
            <a:r>
              <a:rPr lang="en-GB" dirty="0"/>
              <a:t>("A");}}</a:t>
            </a:r>
          </a:p>
          <a:p>
            <a:r>
              <a:rPr lang="en-GB" dirty="0"/>
              <a:t>class B extends A {void m1(){</a:t>
            </a:r>
            <a:r>
              <a:rPr lang="en-GB" dirty="0" err="1"/>
              <a:t>System.out.print</a:t>
            </a:r>
            <a:r>
              <a:rPr lang="en-GB" dirty="0"/>
              <a:t>("B");}}</a:t>
            </a:r>
          </a:p>
          <a:p>
            <a:r>
              <a:rPr lang="en-GB" dirty="0"/>
              <a:t>class C extends B {void m1() {</a:t>
            </a:r>
            <a:r>
              <a:rPr lang="en-GB" dirty="0" err="1"/>
              <a:t>System.out.print</a:t>
            </a:r>
            <a:r>
              <a:rPr lang="en-GB" dirty="0"/>
              <a:t>("C");}}</a:t>
            </a:r>
          </a:p>
          <a:p>
            <a:r>
              <a:rPr lang="en-GB" dirty="0"/>
              <a:t>class D extends C {</a:t>
            </a:r>
          </a:p>
          <a:p>
            <a:r>
              <a:rPr lang="en-GB" dirty="0"/>
              <a:t>  void m1() {</a:t>
            </a:r>
            <a:r>
              <a:rPr lang="en-GB" dirty="0" err="1"/>
              <a:t>System.out.print</a:t>
            </a:r>
            <a:r>
              <a:rPr lang="en-GB" dirty="0"/>
              <a:t>("D");}</a:t>
            </a:r>
          </a:p>
          <a:p>
            <a:r>
              <a:rPr lang="en-GB" dirty="0"/>
              <a:t>  void m2() {</a:t>
            </a:r>
          </a:p>
          <a:p>
            <a:r>
              <a:rPr lang="en-GB" dirty="0"/>
              <a:t>    m1();</a:t>
            </a:r>
          </a:p>
          <a:p>
            <a:r>
              <a:rPr lang="en-GB" dirty="0"/>
              <a:t>    ((C)this).m1(); // 1</a:t>
            </a:r>
          </a:p>
          <a:p>
            <a:r>
              <a:rPr lang="en-GB" dirty="0"/>
              <a:t>    ((B)this).m1(); // 2</a:t>
            </a:r>
          </a:p>
          <a:p>
            <a:r>
              <a:rPr lang="en-GB" dirty="0"/>
              <a:t>    ((A)this).m1(); // 3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public static void main 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new D().m2(); // 4</a:t>
            </a:r>
          </a:p>
          <a:p>
            <a:r>
              <a:rPr lang="en-GB" dirty="0"/>
              <a:t>}}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16906" y="5060726"/>
            <a:ext cx="8486775" cy="143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/>
            </a:pPr>
            <a:r>
              <a:rPr lang="en-GB" dirty="0"/>
              <a:t>Prints: DCBA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DDDD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1.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at 2.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340926" y="5055466"/>
            <a:ext cx="4384069" cy="143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914400" lvl="1" indent="-457200">
              <a:buFont typeface="+mj-lt"/>
              <a:buAutoNum type="alphaLcParenR" startAt="5"/>
            </a:pPr>
            <a:r>
              <a:rPr lang="en-GB" dirty="0"/>
              <a:t>Compile-time error at 3. </a:t>
            </a:r>
          </a:p>
          <a:p>
            <a:pPr marL="914400" lvl="1" indent="-457200">
              <a:buFont typeface="+mj-lt"/>
              <a:buAutoNum type="alphaLcParenR" startAt="5"/>
            </a:pPr>
            <a:r>
              <a:rPr lang="en-GB" dirty="0" smtClean="0"/>
              <a:t>Compile-time </a:t>
            </a:r>
            <a:r>
              <a:rPr lang="en-GB" dirty="0"/>
              <a:t>error at 4. </a:t>
            </a:r>
          </a:p>
          <a:p>
            <a:pPr marL="914400" lvl="1" indent="-457200">
              <a:buFont typeface="+mj-lt"/>
              <a:buAutoNum type="alphaLcParenR" startAt="5"/>
            </a:pPr>
            <a:r>
              <a:rPr lang="en-GB" dirty="0" smtClean="0"/>
              <a:t>Run-time error. </a:t>
            </a:r>
            <a:endParaRPr lang="en-GB" dirty="0"/>
          </a:p>
          <a:p>
            <a:pPr marL="914400" lvl="1" indent="-457200">
              <a:buFont typeface="+mj-lt"/>
              <a:buAutoNum type="alphaLcParenR" startAt="5"/>
            </a:pPr>
            <a:r>
              <a:rPr lang="en-GB" dirty="0" smtClean="0"/>
              <a:t>None </a:t>
            </a:r>
            <a:r>
              <a:rPr lang="en-GB" dirty="0"/>
              <a:t>of the </a:t>
            </a:r>
            <a:r>
              <a:rPr lang="en-GB" dirty="0" smtClean="0"/>
              <a:t>above.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are true statements?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relationship between a class and its superclass is an example of a "has-a" relationship.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relationship between a class and its superclass is an example of an "is-a" relationship.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relationship between a class and an object referenced by a field within the class is an example of a "has-a" relationship.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relationship between a class and an object referenced by a field within the class is an example of an "is-a" relationship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statements are true?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constructor can invoke another constructor of the same class using the alternate constructor invocation, "this(…);".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constructor can invoke itself using the alternate constructor invocation, "this(…);".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alternate constructor invocation, "this(…);", can legally appear anywhere in the constructor body.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constructor can invoke the constructor of the direct superclass using the superclass constructor invocation, "super(…);".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number of constructor invocations that may appear in any constructor body can equal but not exceed the number of alternate constructors declared in the same class.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A </a:t>
            </a:r>
            <a:r>
              <a:rPr lang="en-GB" dirty="0"/>
              <a:t>constructor is not permitted to throw an exception 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12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13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249001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interface I1 {}  interface I2 {}</a:t>
            </a:r>
          </a:p>
          <a:p>
            <a:r>
              <a:rPr lang="en-GB" dirty="0"/>
              <a:t>class Base implements I1 {}</a:t>
            </a:r>
          </a:p>
          <a:p>
            <a:r>
              <a:rPr lang="en-GB" dirty="0"/>
              <a:t>class Sub extends Base implements I2 {}</a:t>
            </a:r>
          </a:p>
          <a:p>
            <a:r>
              <a:rPr lang="en-GB" dirty="0"/>
              <a:t>class Red {</a:t>
            </a:r>
          </a:p>
          <a:p>
            <a:r>
              <a:rPr lang="en-GB" dirty="0"/>
              <a:t>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r>
              <a:rPr lang="en-GB" dirty="0"/>
              <a:t>    Sub s1 = new Sub();</a:t>
            </a:r>
          </a:p>
          <a:p>
            <a:r>
              <a:rPr lang="en-GB" dirty="0"/>
              <a:t>    I2 </a:t>
            </a:r>
            <a:r>
              <a:rPr lang="en-GB" dirty="0" err="1"/>
              <a:t>i2</a:t>
            </a:r>
            <a:r>
              <a:rPr lang="en-GB" dirty="0"/>
              <a:t> = s1;          // 1</a:t>
            </a:r>
          </a:p>
          <a:p>
            <a:r>
              <a:rPr lang="en-GB" dirty="0"/>
              <a:t>    I1 </a:t>
            </a:r>
            <a:r>
              <a:rPr lang="en-GB" dirty="0" err="1"/>
              <a:t>i1</a:t>
            </a:r>
            <a:r>
              <a:rPr lang="en-GB" dirty="0"/>
              <a:t> = s1;          // 2</a:t>
            </a:r>
          </a:p>
          <a:p>
            <a:r>
              <a:rPr lang="en-GB" dirty="0"/>
              <a:t>    Base </a:t>
            </a:r>
            <a:r>
              <a:rPr lang="en-GB" dirty="0" err="1"/>
              <a:t>base</a:t>
            </a:r>
            <a:r>
              <a:rPr lang="en-GB" dirty="0"/>
              <a:t> = s1;      // 3</a:t>
            </a:r>
          </a:p>
          <a:p>
            <a:r>
              <a:rPr lang="en-GB" dirty="0"/>
              <a:t>    Sub s2 = (Sub)base;  // 4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4020207"/>
            <a:ext cx="8486775" cy="2585285"/>
          </a:xfrm>
        </p:spPr>
        <p:txBody>
          <a:bodyPr/>
          <a:lstStyle/>
          <a:p>
            <a:r>
              <a:rPr lang="en-GB" dirty="0"/>
              <a:t>A compile-time error is generated at which line?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</p:spTree>
    <p:extLst>
      <p:ext uri="{BB962C8B-B14F-4D97-AF65-F5344CB8AC3E}">
        <p14:creationId xmlns:p14="http://schemas.microsoft.com/office/powerpoint/2010/main" val="10116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14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215806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A {void m1(A a) {</a:t>
            </a:r>
            <a:r>
              <a:rPr lang="en-GB" dirty="0" err="1"/>
              <a:t>System.out.print</a:t>
            </a:r>
            <a:r>
              <a:rPr lang="en-GB" dirty="0"/>
              <a:t>("A");}}</a:t>
            </a:r>
          </a:p>
          <a:p>
            <a:r>
              <a:rPr lang="en-GB" dirty="0"/>
              <a:t>class B extends A {void m1(B b) {</a:t>
            </a:r>
            <a:r>
              <a:rPr lang="en-GB" dirty="0" err="1"/>
              <a:t>System.out.print</a:t>
            </a:r>
            <a:r>
              <a:rPr lang="en-GB" dirty="0"/>
              <a:t>("B");}}</a:t>
            </a:r>
          </a:p>
          <a:p>
            <a:r>
              <a:rPr lang="en-GB" dirty="0"/>
              <a:t>class C extends B {void m1(C c) {</a:t>
            </a:r>
            <a:r>
              <a:rPr lang="en-GB" dirty="0" err="1"/>
              <a:t>System.out.print</a:t>
            </a:r>
            <a:r>
              <a:rPr lang="en-GB" dirty="0"/>
              <a:t>("C");}}</a:t>
            </a:r>
          </a:p>
          <a:p>
            <a:r>
              <a:rPr lang="en-GB" dirty="0"/>
              <a:t>class D extends C {</a:t>
            </a:r>
          </a:p>
          <a:p>
            <a:r>
              <a:rPr lang="en-GB" dirty="0"/>
              <a:t>  void m1(D d) {</a:t>
            </a:r>
            <a:r>
              <a:rPr lang="en-GB" dirty="0" err="1"/>
              <a:t>System.out.print</a:t>
            </a:r>
            <a:r>
              <a:rPr lang="en-GB" dirty="0"/>
              <a:t>("D");}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A a1 = new A(); B b1 = new B(); C c1 = new C(); D d1 = new D();</a:t>
            </a:r>
          </a:p>
          <a:p>
            <a:r>
              <a:rPr lang="en-GB" dirty="0"/>
              <a:t>    d1.m1(a1); d1.m1(b1); d1.m1(c1);</a:t>
            </a:r>
          </a:p>
          <a:p>
            <a:r>
              <a:rPr lang="en-GB" dirty="0"/>
              <a:t>}}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657589"/>
            <a:ext cx="8486775" cy="2585285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AAA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ABC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DDD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ABCD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 </a:t>
            </a:r>
          </a:p>
        </p:txBody>
      </p:sp>
    </p:spTree>
    <p:extLst>
      <p:ext uri="{BB962C8B-B14F-4D97-AF65-F5344CB8AC3E}">
        <p14:creationId xmlns:p14="http://schemas.microsoft.com/office/powerpoint/2010/main" val="31573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8550275" cy="693737"/>
          </a:xfrm>
        </p:spPr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398090" y="1419885"/>
            <a:ext cx="3302040" cy="3237170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916686" y="3354824"/>
            <a:ext cx="5248584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Any questions…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before we look at the</a:t>
            </a:r>
          </a:p>
          <a:p>
            <a:pPr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rgbClr val="00B0F0"/>
                </a:solidFill>
              </a:rPr>
              <a:t>correct answers?</a:t>
            </a:r>
            <a:endParaRPr lang="en-GB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Overview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38260" y="1983012"/>
            <a:ext cx="5785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How well do you know constructors, method overriding and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method overloading?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techniques can be used to prevent the instantiation of a class by any code outside of the class</a:t>
            </a:r>
            <a:r>
              <a:rPr lang="en-GB" dirty="0" smtClean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Do not declare any constructors.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Do </a:t>
            </a:r>
            <a:r>
              <a:rPr lang="en-GB" dirty="0"/>
              <a:t>not use a return statement in the constructor.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Declare </a:t>
            </a:r>
            <a:r>
              <a:rPr lang="en-GB" dirty="0"/>
              <a:t>all constructors using the keyword void to indicate that nothing is returned.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Declare </a:t>
            </a:r>
            <a:r>
              <a:rPr lang="en-GB" dirty="0"/>
              <a:t>all constructors using the private access modifier.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above.</a:t>
            </a:r>
          </a:p>
          <a:p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1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statements are true?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compiler will create a default constructor if no other constructor is declared.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constructor takes no arguments.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If </a:t>
            </a:r>
            <a:r>
              <a:rPr lang="en-GB" dirty="0"/>
              <a:t>a class A has a direct superclass, then the default constructor of class A invokes the no-argument constructor of the superclass.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constructor declares Exception in the throws clause.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constructor is always given the private access modifier.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constructor is always given the public modifier.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/>
              <a:t>default constructor is always given default package access.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Question 2</a:t>
            </a:r>
            <a:endParaRPr lang="en-GB" sz="3400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words belong to the set of Java keywords?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mtClean="0"/>
              <a:t>static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err="1" smtClean="0"/>
              <a:t>serializable</a:t>
            </a:r>
            <a:r>
              <a:rPr lang="en-GB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runnable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smtClean="0"/>
              <a:t>volatile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externalizable</a:t>
            </a:r>
            <a:r>
              <a:rPr lang="fr-FR" dirty="0" smtClean="0"/>
              <a:t>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cloneable</a:t>
            </a:r>
            <a:endParaRPr lang="en-GB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3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6038194" y="1261201"/>
            <a:ext cx="2948151" cy="3578499"/>
          </a:xfrm>
        </p:spPr>
        <p:txBody>
          <a:bodyPr/>
          <a:lstStyle/>
          <a:p>
            <a:pPr marL="268288" indent="-268288"/>
            <a:r>
              <a:rPr lang="en-GB" dirty="0"/>
              <a:t>What is the result of attempting to compile and run the program?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536575" lvl="1" indent="-268288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A.m1, A.m2, A.m3, A.m4, 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536575" lvl="1" indent="-268288">
              <a:buFont typeface="+mj-lt"/>
              <a:buAutoNum type="alphaLcParenR"/>
            </a:pPr>
            <a:r>
              <a:rPr lang="en-GB" dirty="0" smtClean="0"/>
              <a:t>Compiler </a:t>
            </a:r>
            <a:r>
              <a:rPr lang="en-GB" dirty="0"/>
              <a:t>error at 1.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536575" lvl="1" indent="-268288">
              <a:buFont typeface="+mj-lt"/>
              <a:buAutoNum type="alphaLcParenR"/>
            </a:pPr>
            <a:r>
              <a:rPr lang="en-GB" dirty="0" smtClean="0"/>
              <a:t>Compiler error </a:t>
            </a:r>
            <a:r>
              <a:rPr lang="en-GB" dirty="0"/>
              <a:t>at 2.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536575" lvl="1" indent="-268288">
              <a:buFont typeface="+mj-lt"/>
              <a:buAutoNum type="alphaLcParenR"/>
            </a:pPr>
            <a:r>
              <a:rPr lang="en-GB" dirty="0" smtClean="0"/>
              <a:t>Compiler error </a:t>
            </a:r>
            <a:r>
              <a:rPr lang="en-GB" dirty="0"/>
              <a:t>at 3.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536575" lvl="1" indent="-268288">
              <a:buFont typeface="+mj-lt"/>
              <a:buAutoNum type="alphaLcParenR"/>
            </a:pPr>
            <a:r>
              <a:rPr lang="en-GB" dirty="0" smtClean="0"/>
              <a:t>Compiler error </a:t>
            </a:r>
            <a:r>
              <a:rPr lang="en-GB" dirty="0"/>
              <a:t>at 4.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Question 4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3008" y="1294582"/>
            <a:ext cx="5779665" cy="182644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// Class A is declared in a file named A.java.</a:t>
            </a:r>
          </a:p>
          <a:p>
            <a:r>
              <a:rPr lang="en-GB" dirty="0"/>
              <a:t>package </a:t>
            </a:r>
            <a:r>
              <a:rPr lang="en-GB" dirty="0" err="1"/>
              <a:t>com.cs</a:t>
            </a:r>
            <a:r>
              <a:rPr lang="en-GB" dirty="0"/>
              <a:t>;</a:t>
            </a:r>
          </a:p>
          <a:p>
            <a:r>
              <a:rPr lang="en-GB" dirty="0"/>
              <a:t>public class A {</a:t>
            </a:r>
          </a:p>
          <a:p>
            <a:r>
              <a:rPr lang="en-GB" dirty="0"/>
              <a:t>   public void m1() {</a:t>
            </a:r>
            <a:r>
              <a:rPr lang="en-GB" dirty="0" err="1"/>
              <a:t>System.out.print</a:t>
            </a:r>
            <a:r>
              <a:rPr lang="en-GB" dirty="0"/>
              <a:t>("A.m1, ");}</a:t>
            </a:r>
          </a:p>
          <a:p>
            <a:r>
              <a:rPr lang="en-GB" dirty="0"/>
              <a:t>   protected void m2() {</a:t>
            </a:r>
            <a:r>
              <a:rPr lang="en-GB" dirty="0" err="1"/>
              <a:t>System.out.print</a:t>
            </a:r>
            <a:r>
              <a:rPr lang="en-GB" dirty="0"/>
              <a:t>("A.m2, ");}</a:t>
            </a:r>
          </a:p>
          <a:p>
            <a:r>
              <a:rPr lang="en-GB" dirty="0"/>
              <a:t>   private void m3() {</a:t>
            </a:r>
            <a:r>
              <a:rPr lang="en-GB" dirty="0" err="1"/>
              <a:t>System.out.print</a:t>
            </a:r>
            <a:r>
              <a:rPr lang="en-GB" dirty="0"/>
              <a:t>("A.m3, ");}</a:t>
            </a:r>
          </a:p>
          <a:p>
            <a:r>
              <a:rPr lang="en-GB" dirty="0"/>
              <a:t>   void m4() {</a:t>
            </a:r>
            <a:r>
              <a:rPr lang="en-GB" dirty="0" err="1"/>
              <a:t>System.out.print</a:t>
            </a:r>
            <a:r>
              <a:rPr lang="en-GB" dirty="0"/>
              <a:t>("A.m4, ");}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7748" y="3689140"/>
            <a:ext cx="5779665" cy="269064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 smtClean="0"/>
              <a:t>// </a:t>
            </a:r>
            <a:r>
              <a:rPr lang="en-GB" dirty="0"/>
              <a:t>Class C is declared in a file named C.java.</a:t>
            </a:r>
          </a:p>
          <a:p>
            <a:r>
              <a:rPr lang="en-GB" dirty="0"/>
              <a:t>package </a:t>
            </a:r>
            <a:r>
              <a:rPr lang="en-GB" dirty="0" err="1"/>
              <a:t>com.cs.other</a:t>
            </a:r>
            <a:r>
              <a:rPr lang="en-GB" dirty="0"/>
              <a:t>;</a:t>
            </a:r>
          </a:p>
          <a:p>
            <a:r>
              <a:rPr lang="en-GB" dirty="0"/>
              <a:t>import </a:t>
            </a:r>
            <a:r>
              <a:rPr lang="en-GB" dirty="0" err="1"/>
              <a:t>com.cs.A</a:t>
            </a:r>
            <a:r>
              <a:rPr lang="en-GB" dirty="0"/>
              <a:t>;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public class C extends A {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C </a:t>
            </a:r>
            <a:r>
              <a:rPr lang="en-GB" dirty="0" err="1"/>
              <a:t>c</a:t>
            </a:r>
            <a:r>
              <a:rPr lang="en-GB" dirty="0"/>
              <a:t> = new C();</a:t>
            </a:r>
          </a:p>
          <a:p>
            <a:r>
              <a:rPr lang="en-GB" dirty="0"/>
              <a:t>    c.m1();  // 1</a:t>
            </a:r>
          </a:p>
          <a:p>
            <a:r>
              <a:rPr lang="en-GB" dirty="0"/>
              <a:t>    c.m2();  // 2</a:t>
            </a:r>
          </a:p>
          <a:p>
            <a:r>
              <a:rPr lang="en-GB" dirty="0"/>
              <a:t>    c.m3();  // 3</a:t>
            </a:r>
          </a:p>
          <a:p>
            <a:r>
              <a:rPr lang="en-GB" dirty="0"/>
              <a:t>    c.m4();  // 4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38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Question 5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854CF-6972-4A12-9DA4-FE8B9835A12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153121"/>
            <a:ext cx="8486775" cy="3578499"/>
          </a:xfrm>
        </p:spPr>
        <p:txBody>
          <a:bodyPr/>
          <a:lstStyle/>
          <a:p>
            <a:r>
              <a:rPr lang="en-GB" dirty="0"/>
              <a:t>A compile-time error is generated at which line?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1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2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3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4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5625" y="1294581"/>
            <a:ext cx="8232775" cy="16693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MWC211 {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a1[3];    // 1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[]a2[];   // 2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[   ]a3;   // 3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[] a4[];   // 4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010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What is the result of attempting to compile and run 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16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1,5,9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2,4,8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2,5,9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Question 6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1963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MWC208 {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[][] a1 = ((1,2),(3,4,5),(6,7,8,9));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(a1[0][1]+","+a1[1][2]+","+a1[2][3]);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5731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3026993"/>
            <a:ext cx="8486775" cy="3578499"/>
          </a:xfrm>
        </p:spPr>
        <p:txBody>
          <a:bodyPr/>
          <a:lstStyle/>
          <a:p>
            <a:r>
              <a:rPr lang="en-GB" dirty="0"/>
              <a:t>What is the result of </a:t>
            </a:r>
            <a:r>
              <a:rPr lang="en-GB" dirty="0" smtClean="0"/>
              <a:t>trying to compile/run </a:t>
            </a:r>
            <a:r>
              <a:rPr lang="en-GB" dirty="0"/>
              <a:t>the program?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16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1,2,4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2,3,4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fr-FR" dirty="0" err="1" smtClean="0"/>
              <a:t>Prints</a:t>
            </a:r>
            <a:r>
              <a:rPr lang="fr-FR" dirty="0"/>
              <a:t>: 2,3,5 </a:t>
            </a:r>
            <a:endParaRPr lang="en-GB" dirty="0"/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Prints</a:t>
            </a:r>
            <a:r>
              <a:rPr lang="en-GB" dirty="0"/>
              <a:t>: 2,4,5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Compile-time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Run-time </a:t>
            </a:r>
            <a:r>
              <a:rPr lang="en-GB" dirty="0"/>
              <a:t>error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 smtClean="0"/>
              <a:t>None </a:t>
            </a:r>
            <a:r>
              <a:rPr lang="en-GB" dirty="0"/>
              <a:t>of the above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Question 7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61854CF-6972-4A12-9DA4-FE8B9835A12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5625" y="1294582"/>
            <a:ext cx="8232775" cy="16535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t" anchorCtr="0"/>
          <a:lstStyle/>
          <a:p>
            <a:r>
              <a:rPr lang="en-GB" dirty="0"/>
              <a:t>class MWC203 {</a:t>
            </a:r>
          </a:p>
          <a:p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[] a1[] = {new </a:t>
            </a:r>
            <a:r>
              <a:rPr lang="en-GB" dirty="0" err="1"/>
              <a:t>int</a:t>
            </a:r>
            <a:r>
              <a:rPr lang="en-GB" dirty="0"/>
              <a:t>[]{1,2},new </a:t>
            </a:r>
            <a:r>
              <a:rPr lang="en-GB" dirty="0" err="1"/>
              <a:t>int</a:t>
            </a:r>
            <a:r>
              <a:rPr lang="en-GB" dirty="0"/>
              <a:t>[]{3,4,5}};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[]a2[] = new </a:t>
            </a:r>
            <a:r>
              <a:rPr lang="en-GB" dirty="0" err="1"/>
              <a:t>int</a:t>
            </a:r>
            <a:r>
              <a:rPr lang="en-GB" dirty="0"/>
              <a:t>[][]{{1,2},{3,4,5}};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a3[][] = {{1,2},new </a:t>
            </a:r>
            <a:r>
              <a:rPr lang="en-GB" dirty="0" err="1"/>
              <a:t>int</a:t>
            </a:r>
            <a:r>
              <a:rPr lang="en-GB" dirty="0"/>
              <a:t>[]{3,4,5}};</a:t>
            </a:r>
          </a:p>
          <a:p>
            <a:r>
              <a:rPr lang="en-GB" dirty="0"/>
              <a:t>    </a:t>
            </a:r>
            <a:r>
              <a:rPr lang="en-GB" dirty="0" err="1"/>
              <a:t>System.out.print</a:t>
            </a:r>
            <a:r>
              <a:rPr lang="en-GB" dirty="0"/>
              <a:t>(a1[0][1]+","+a2[1][0]+","+a3[1][2]);</a:t>
            </a:r>
          </a:p>
          <a:p>
            <a:r>
              <a:rPr lang="en-GB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0181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12080</TotalTime>
  <Words>1337</Words>
  <Application>Microsoft Office PowerPoint</Application>
  <PresentationFormat>On-screen Show (4:3)</PresentationFormat>
  <Paragraphs>229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1_Blends</vt:lpstr>
      <vt:lpstr>Constructors, Overriding and Overloading</vt:lpstr>
      <vt:lpstr>Overview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364</cp:revision>
  <dcterms:created xsi:type="dcterms:W3CDTF">2002-05-03T12:27:39Z</dcterms:created>
  <dcterms:modified xsi:type="dcterms:W3CDTF">2017-04-05T07:20:40Z</dcterms:modified>
</cp:coreProperties>
</file>