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25"/>
  </p:notesMasterIdLst>
  <p:handoutMasterIdLst>
    <p:handoutMasterId r:id="rId26"/>
  </p:handoutMasterIdLst>
  <p:sldIdLst>
    <p:sldId id="256" r:id="rId2"/>
    <p:sldId id="605" r:id="rId3"/>
    <p:sldId id="657" r:id="rId4"/>
    <p:sldId id="658" r:id="rId5"/>
    <p:sldId id="659" r:id="rId6"/>
    <p:sldId id="661" r:id="rId7"/>
    <p:sldId id="662" r:id="rId8"/>
    <p:sldId id="663" r:id="rId9"/>
    <p:sldId id="664" r:id="rId10"/>
    <p:sldId id="665" r:id="rId11"/>
    <p:sldId id="667" r:id="rId12"/>
    <p:sldId id="668" r:id="rId13"/>
    <p:sldId id="671" r:id="rId14"/>
    <p:sldId id="675" r:id="rId15"/>
    <p:sldId id="678" r:id="rId16"/>
    <p:sldId id="679" r:id="rId17"/>
    <p:sldId id="680" r:id="rId18"/>
    <p:sldId id="681" r:id="rId19"/>
    <p:sldId id="682" r:id="rId20"/>
    <p:sldId id="683" r:id="rId21"/>
    <p:sldId id="684" r:id="rId22"/>
    <p:sldId id="685" r:id="rId23"/>
    <p:sldId id="676" r:id="rId24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FDDF"/>
    <a:srgbClr val="FE7C6E"/>
    <a:srgbClr val="F7FC9C"/>
    <a:srgbClr val="F2CAE5"/>
    <a:srgbClr val="ECB4D9"/>
    <a:srgbClr val="FFB9BB"/>
    <a:srgbClr val="99CC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294" autoAdjust="0"/>
    <p:restoredTop sz="94610" autoAdjust="0"/>
  </p:normalViewPr>
  <p:slideViewPr>
    <p:cSldViewPr snapToGrid="0" showGuides="1">
      <p:cViewPr varScale="1">
        <p:scale>
          <a:sx n="99" d="100"/>
          <a:sy n="99" d="100"/>
        </p:scale>
        <p:origin x="-102" y="-96"/>
      </p:cViewPr>
      <p:guideLst>
        <p:guide orient="horz" pos="2653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988"/>
    </p:cViewPr>
  </p:sorterViewPr>
  <p:notesViewPr>
    <p:cSldViewPr snapToGrid="0" showGuides="1">
      <p:cViewPr varScale="1">
        <p:scale>
          <a:sx n="72" d="100"/>
          <a:sy n="72" d="100"/>
        </p:scale>
        <p:origin x="-822" y="-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Types </a:t>
            </a:r>
            <a:r>
              <a:rPr lang="en-GB" smtClean="0"/>
              <a:t>and Assignments</a:t>
            </a:r>
            <a:endParaRPr lang="en-GB" dirty="0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208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Types </a:t>
            </a:r>
            <a:r>
              <a:rPr lang="en-GB" smtClean="0"/>
              <a:t>and Assignments</a:t>
            </a:r>
            <a:endParaRPr lang="en-GB" dirty="0"/>
          </a:p>
        </p:txBody>
      </p:sp>
      <p:sp>
        <p:nvSpPr>
          <p:cNvPr id="2765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77069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Types </a:t>
            </a:r>
            <a:r>
              <a:rPr lang="en-GB" smtClean="0"/>
              <a:t>and Assignments</a:t>
            </a:r>
            <a:endParaRPr lang="en-GB" dirty="0" smtClean="0"/>
          </a:p>
        </p:txBody>
      </p:sp>
      <p:sp>
        <p:nvSpPr>
          <p:cNvPr id="2867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Types </a:t>
            </a:r>
            <a:r>
              <a:rPr lang="en-GB" smtClean="0"/>
              <a:t>and Assignments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Types </a:t>
            </a:r>
            <a:r>
              <a:rPr lang="en-GB" smtClean="0"/>
              <a:t>and Assignments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Types </a:t>
            </a:r>
            <a:r>
              <a:rPr lang="en-GB" smtClean="0"/>
              <a:t>and Assignments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Types </a:t>
            </a:r>
            <a:r>
              <a:rPr lang="en-GB" smtClean="0"/>
              <a:t>and Assignments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Types </a:t>
            </a:r>
            <a:r>
              <a:rPr lang="en-GB" smtClean="0"/>
              <a:t>and Assignments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Types </a:t>
            </a:r>
            <a:r>
              <a:rPr lang="en-GB" smtClean="0"/>
              <a:t>and Assignments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Types </a:t>
            </a:r>
            <a:r>
              <a:rPr lang="en-GB" smtClean="0"/>
              <a:t>and Assignments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Types </a:t>
            </a:r>
            <a:r>
              <a:rPr lang="en-GB" smtClean="0"/>
              <a:t>and Assignments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Types </a:t>
            </a:r>
            <a:r>
              <a:rPr lang="en-GB" smtClean="0"/>
              <a:t>and Assignments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Types </a:t>
            </a:r>
            <a:r>
              <a:rPr lang="en-GB" smtClean="0"/>
              <a:t>and Assignments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Types and Assignments</a:t>
            </a: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Types </a:t>
            </a:r>
            <a:r>
              <a:rPr lang="en-GB" smtClean="0"/>
              <a:t>and Assignments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Types </a:t>
            </a:r>
            <a:r>
              <a:rPr lang="en-GB" smtClean="0"/>
              <a:t>and Assignments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Types </a:t>
            </a:r>
            <a:r>
              <a:rPr lang="en-GB" smtClean="0"/>
              <a:t>and Assignments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Types </a:t>
            </a:r>
            <a:r>
              <a:rPr lang="en-GB" smtClean="0"/>
              <a:t>and Assignments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Types </a:t>
            </a:r>
            <a:r>
              <a:rPr lang="en-GB" smtClean="0"/>
              <a:t>and Assignments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Types </a:t>
            </a:r>
            <a:r>
              <a:rPr lang="en-GB" smtClean="0"/>
              <a:t>and Assignments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Types </a:t>
            </a:r>
            <a:r>
              <a:rPr lang="en-GB" smtClean="0"/>
              <a:t>and Assignments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Types </a:t>
            </a:r>
            <a:r>
              <a:rPr lang="en-GB" smtClean="0"/>
              <a:t>and Assignments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Types </a:t>
            </a:r>
            <a:r>
              <a:rPr lang="en-GB" smtClean="0"/>
              <a:t>and Assignments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Types </a:t>
            </a:r>
            <a:r>
              <a:rPr lang="en-GB" smtClean="0"/>
              <a:t>and Assignments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Types </a:t>
            </a:r>
            <a:r>
              <a:rPr lang="en-GB" smtClean="0"/>
              <a:t>and Assignments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747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58892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240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07" y="1053762"/>
            <a:ext cx="8094095" cy="1360488"/>
          </a:xfrm>
        </p:spPr>
        <p:txBody>
          <a:bodyPr/>
          <a:lstStyle/>
          <a:p>
            <a:pPr eaLnBrk="1" hangingPunct="1"/>
            <a:r>
              <a:rPr lang="en-GB" dirty="0" smtClean="0"/>
              <a:t>Types and Assignments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Question </a:t>
            </a:r>
            <a:r>
              <a:rPr lang="en-GB" sz="3400" smtClean="0"/>
              <a:t>8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421117"/>
            <a:ext cx="8486775" cy="3184375"/>
          </a:xfrm>
        </p:spPr>
        <p:txBody>
          <a:bodyPr/>
          <a:lstStyle/>
          <a:p>
            <a:r>
              <a:rPr lang="en-GB" dirty="0"/>
              <a:t>A compile-time error is generated at which line?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1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2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3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4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above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170086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MCZ16 {</a:t>
            </a:r>
          </a:p>
          <a:p>
            <a:r>
              <a:rPr lang="en-GB" dirty="0"/>
              <a:t>  public static void main 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float a = 1;            // 1</a:t>
            </a:r>
          </a:p>
          <a:p>
            <a:r>
              <a:rPr lang="en-GB" dirty="0"/>
              <a:t>    float b = 1L;           // 2</a:t>
            </a:r>
          </a:p>
          <a:p>
            <a:r>
              <a:rPr lang="en-GB" dirty="0"/>
              <a:t>    float c = 1F;           // 3</a:t>
            </a:r>
          </a:p>
          <a:p>
            <a:r>
              <a:rPr lang="en-GB" dirty="0"/>
              <a:t>    float d = 1.0;          // 4</a:t>
            </a:r>
          </a:p>
          <a:p>
            <a:r>
              <a:rPr lang="en-GB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16538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of the following modifiers can be applied to the declaration of a field?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abstract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final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private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protected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public</a:t>
            </a:r>
            <a:endParaRPr lang="en-GB" dirty="0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Question </a:t>
            </a:r>
            <a:r>
              <a:rPr lang="en-GB" sz="3400" smtClean="0"/>
              <a:t>9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Question </a:t>
            </a:r>
            <a:r>
              <a:rPr lang="en-GB" sz="3400" smtClean="0"/>
              <a:t>10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421117"/>
            <a:ext cx="8486775" cy="3184375"/>
          </a:xfrm>
        </p:spPr>
        <p:txBody>
          <a:bodyPr/>
          <a:lstStyle/>
          <a:p>
            <a:r>
              <a:rPr lang="en-GB" dirty="0"/>
              <a:t>A compile-time error is generated at which line?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1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2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3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4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5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above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192158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MCZ11 {</a:t>
            </a:r>
          </a:p>
          <a:p>
            <a:r>
              <a:rPr lang="en-GB" dirty="0"/>
              <a:t>  public static void main 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char a = '\c';  // 1</a:t>
            </a:r>
          </a:p>
          <a:p>
            <a:r>
              <a:rPr lang="en-GB" dirty="0"/>
              <a:t>    char b = '\r';  // 2</a:t>
            </a:r>
          </a:p>
          <a:p>
            <a:r>
              <a:rPr lang="en-GB" dirty="0"/>
              <a:t>    char c = '\"';  // 3</a:t>
            </a:r>
          </a:p>
          <a:p>
            <a:r>
              <a:rPr lang="en-GB" dirty="0"/>
              <a:t>    char d = '\b';  // 4</a:t>
            </a:r>
          </a:p>
          <a:p>
            <a:r>
              <a:rPr lang="en-GB" dirty="0"/>
              <a:t>    char e = '\'';  // 5</a:t>
            </a:r>
          </a:p>
          <a:p>
            <a:r>
              <a:rPr lang="en-GB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2030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Question </a:t>
            </a:r>
            <a:r>
              <a:rPr lang="en-GB" sz="3400" smtClean="0"/>
              <a:t>11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421117"/>
            <a:ext cx="8486775" cy="3184375"/>
          </a:xfrm>
        </p:spPr>
        <p:txBody>
          <a:bodyPr/>
          <a:lstStyle/>
          <a:p>
            <a:r>
              <a:rPr lang="en-GB" dirty="0"/>
              <a:t>A compile-time error is generated at which line?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1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2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3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4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above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16535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B {</a:t>
            </a:r>
          </a:p>
          <a:p>
            <a:r>
              <a:rPr lang="en-GB" dirty="0"/>
              <a:t>  public static void main(String </a:t>
            </a:r>
            <a:r>
              <a:rPr lang="en-GB" dirty="0" err="1"/>
              <a:t>args</a:t>
            </a:r>
            <a:r>
              <a:rPr lang="en-GB" dirty="0"/>
              <a:t>[]) {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[] i = {1,2,3,4,5};                  // 1</a:t>
            </a:r>
          </a:p>
          <a:p>
            <a:r>
              <a:rPr lang="en-GB" dirty="0"/>
              <a:t>    long[] l = new long[5];                 // 2</a:t>
            </a:r>
          </a:p>
          <a:p>
            <a:r>
              <a:rPr lang="en-GB" dirty="0"/>
              <a:t>    </a:t>
            </a:r>
            <a:r>
              <a:rPr lang="nb-NO" dirty="0"/>
              <a:t>for (int j = 0; j &lt; l.length(); j++) {  // 3</a:t>
            </a:r>
            <a:endParaRPr lang="en-GB" dirty="0"/>
          </a:p>
          <a:p>
            <a:r>
              <a:rPr lang="nb-NO" dirty="0"/>
              <a:t>      l[j] = i[j];                          // 4</a:t>
            </a:r>
            <a:endParaRPr lang="en-GB" dirty="0"/>
          </a:p>
          <a:p>
            <a:r>
              <a:rPr lang="en-GB" dirty="0"/>
              <a:t>}}}</a:t>
            </a:r>
          </a:p>
        </p:txBody>
      </p:sp>
    </p:spTree>
    <p:extLst>
      <p:ext uri="{BB962C8B-B14F-4D97-AF65-F5344CB8AC3E}">
        <p14:creationId xmlns:p14="http://schemas.microsoft.com/office/powerpoint/2010/main" val="255492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methods of the </a:t>
            </a:r>
            <a:r>
              <a:rPr lang="en-GB" dirty="0" err="1"/>
              <a:t>java.lang.Double</a:t>
            </a:r>
            <a:r>
              <a:rPr lang="en-GB" dirty="0"/>
              <a:t> class return a primitive value? 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 err="1" smtClean="0"/>
              <a:t>doubleValue</a:t>
            </a:r>
            <a:r>
              <a:rPr lang="en-GB" dirty="0" smtClean="0"/>
              <a:t> </a:t>
            </a:r>
            <a:endParaRPr lang="en-GB" dirty="0"/>
          </a:p>
          <a:p>
            <a:pPr marL="857250" lvl="1" indent="-457200">
              <a:buFont typeface="+mj-lt"/>
              <a:buAutoNum type="alphaLcParenR"/>
            </a:pPr>
            <a:r>
              <a:rPr lang="en-GB" dirty="0" err="1" smtClean="0"/>
              <a:t>floatValue</a:t>
            </a:r>
            <a:r>
              <a:rPr lang="en-GB" dirty="0" smtClean="0"/>
              <a:t> </a:t>
            </a:r>
            <a:endParaRPr lang="en-GB" dirty="0"/>
          </a:p>
          <a:p>
            <a:pPr marL="857250" lvl="1" indent="-457200">
              <a:buFont typeface="+mj-lt"/>
              <a:buAutoNum type="alphaLcParenR"/>
            </a:pPr>
            <a:r>
              <a:rPr lang="en-GB" dirty="0" err="1" smtClean="0"/>
              <a:t>intValue</a:t>
            </a:r>
            <a:r>
              <a:rPr lang="en-GB" dirty="0" smtClean="0"/>
              <a:t> </a:t>
            </a:r>
            <a:endParaRPr lang="en-GB" dirty="0"/>
          </a:p>
          <a:p>
            <a:pPr marL="857250" lvl="1" indent="-457200">
              <a:buFont typeface="+mj-lt"/>
              <a:buAutoNum type="alphaLcParenR"/>
            </a:pPr>
            <a:r>
              <a:rPr lang="en-GB" dirty="0" err="1" smtClean="0"/>
              <a:t>longValue</a:t>
            </a:r>
            <a:r>
              <a:rPr lang="en-GB" dirty="0" smtClean="0"/>
              <a:t> </a:t>
            </a:r>
            <a:endParaRPr lang="en-GB" dirty="0"/>
          </a:p>
          <a:p>
            <a:pPr marL="857250" lvl="1" indent="-457200">
              <a:buFont typeface="+mj-lt"/>
              <a:buAutoNum type="alphaLcParenR"/>
            </a:pPr>
            <a:r>
              <a:rPr lang="en-GB" dirty="0" err="1" smtClean="0"/>
              <a:t>parseDouble</a:t>
            </a:r>
            <a:r>
              <a:rPr lang="en-GB" dirty="0" smtClean="0"/>
              <a:t> </a:t>
            </a:r>
            <a:endParaRPr lang="en-GB" dirty="0"/>
          </a:p>
          <a:p>
            <a:pPr marL="857250" lvl="1" indent="-457200">
              <a:buFont typeface="+mj-lt"/>
              <a:buAutoNum type="alphaLcParenR"/>
            </a:pPr>
            <a:r>
              <a:rPr lang="en-GB" dirty="0" err="1" smtClean="0"/>
              <a:t>toString</a:t>
            </a:r>
            <a:r>
              <a:rPr lang="en-GB" dirty="0" smtClean="0"/>
              <a:t>(double</a:t>
            </a:r>
            <a:r>
              <a:rPr lang="en-GB" dirty="0"/>
              <a:t>) 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 err="1" smtClean="0"/>
              <a:t>valueOf</a:t>
            </a:r>
            <a:endParaRPr lang="en-GB" dirty="0"/>
          </a:p>
          <a:p>
            <a:endParaRPr lang="en-GB" dirty="0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Question </a:t>
            </a:r>
            <a:r>
              <a:rPr lang="en-GB" sz="3400" smtClean="0"/>
              <a:t>12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60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Question </a:t>
            </a:r>
            <a:r>
              <a:rPr lang="en-GB" sz="3400" smtClean="0"/>
              <a:t>13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215806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F {</a:t>
            </a:r>
          </a:p>
          <a:p>
            <a:r>
              <a:rPr lang="en-GB" dirty="0"/>
              <a:t>  static String m(float f) {return "f";}</a:t>
            </a:r>
          </a:p>
          <a:p>
            <a:r>
              <a:rPr lang="en-GB" dirty="0"/>
              <a:t>  static String m(Float f) {return "F";}</a:t>
            </a:r>
          </a:p>
          <a:p>
            <a:r>
              <a:rPr lang="en-GB" dirty="0"/>
              <a:t>  public static void main 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Float f1 = new Float(1);</a:t>
            </a:r>
          </a:p>
          <a:p>
            <a:r>
              <a:rPr lang="en-GB" dirty="0"/>
              <a:t>    </a:t>
            </a:r>
            <a:r>
              <a:rPr lang="en-GB" dirty="0" err="1"/>
              <a:t>System.out.print</a:t>
            </a:r>
            <a:r>
              <a:rPr lang="en-GB" dirty="0"/>
              <a:t>(m(f1.parseFloat("1")));</a:t>
            </a:r>
          </a:p>
          <a:p>
            <a:r>
              <a:rPr lang="en-GB" dirty="0"/>
              <a:t>    </a:t>
            </a:r>
            <a:r>
              <a:rPr lang="en-GB" dirty="0" err="1"/>
              <a:t>System.out.print</a:t>
            </a:r>
            <a:r>
              <a:rPr lang="en-GB" dirty="0"/>
              <a:t>(m(f1.floatValue()));</a:t>
            </a:r>
          </a:p>
          <a:p>
            <a:r>
              <a:rPr lang="en-GB" dirty="0"/>
              <a:t>    </a:t>
            </a:r>
            <a:r>
              <a:rPr lang="en-GB" dirty="0" err="1"/>
              <a:t>System.out.print</a:t>
            </a:r>
            <a:r>
              <a:rPr lang="en-GB" dirty="0"/>
              <a:t>(m(f1.valueOf("1")));</a:t>
            </a:r>
          </a:p>
          <a:p>
            <a:r>
              <a:rPr lang="en-GB" dirty="0"/>
              <a:t>}}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657589"/>
            <a:ext cx="8486775" cy="2585285"/>
          </a:xfrm>
        </p:spPr>
        <p:txBody>
          <a:bodyPr/>
          <a:lstStyle/>
          <a:p>
            <a:r>
              <a:rPr lang="en-GB" dirty="0"/>
              <a:t>What is the result of </a:t>
            </a:r>
            <a:r>
              <a:rPr lang="en-GB" dirty="0" smtClean="0"/>
              <a:t>trying to compile/run </a:t>
            </a:r>
            <a:r>
              <a:rPr lang="en-GB" dirty="0"/>
              <a:t>the program?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fff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ffF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fFf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fFF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Fff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FfF</a:t>
            </a:r>
            <a:r>
              <a:rPr lang="en-GB" dirty="0"/>
              <a:t> 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4326757" y="4083532"/>
            <a:ext cx="8486775" cy="258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914400" lvl="1" indent="-457200">
              <a:buFont typeface="+mj-lt"/>
              <a:buAutoNum type="alphaLcParenR" startAt="7"/>
            </a:pPr>
            <a:r>
              <a:rPr lang="en-GB" dirty="0" smtClean="0"/>
              <a:t>Prints: </a:t>
            </a:r>
            <a:r>
              <a:rPr lang="en-GB" dirty="0" err="1" smtClean="0"/>
              <a:t>FFf</a:t>
            </a:r>
            <a:r>
              <a:rPr lang="en-GB" dirty="0" smtClean="0"/>
              <a:t> </a:t>
            </a:r>
          </a:p>
          <a:p>
            <a:pPr marL="914400" lvl="1" indent="-457200">
              <a:buFont typeface="+mj-lt"/>
              <a:buAutoNum type="alphaLcParenR" startAt="7"/>
            </a:pPr>
            <a:r>
              <a:rPr lang="en-GB" dirty="0" smtClean="0"/>
              <a:t>Prints: FFF </a:t>
            </a:r>
          </a:p>
          <a:p>
            <a:pPr marL="914400" lvl="1" indent="-457200">
              <a:buFont typeface="+mj-lt"/>
              <a:buAutoNum type="alphaLcParenR" startAt="7"/>
            </a:pPr>
            <a:r>
              <a:rPr lang="en-GB" dirty="0" smtClean="0"/>
              <a:t>Compile-time error </a:t>
            </a:r>
          </a:p>
          <a:p>
            <a:pPr marL="914400" lvl="1" indent="-457200">
              <a:buFont typeface="+mj-lt"/>
              <a:buAutoNum type="alphaLcParenR" startAt="7"/>
            </a:pPr>
            <a:r>
              <a:rPr lang="en-GB" dirty="0" smtClean="0"/>
              <a:t>Run-time error </a:t>
            </a:r>
          </a:p>
          <a:p>
            <a:pPr marL="914400" lvl="1" indent="-457200">
              <a:buFont typeface="+mj-lt"/>
              <a:buAutoNum type="alphaLcParenR" startAt="7"/>
            </a:pPr>
            <a:r>
              <a:rPr lang="en-GB" dirty="0" smtClean="0"/>
              <a:t>None of the above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73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Question </a:t>
            </a:r>
            <a:r>
              <a:rPr lang="en-GB" sz="3400" smtClean="0"/>
              <a:t>14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215806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E {</a:t>
            </a:r>
          </a:p>
          <a:p>
            <a:r>
              <a:rPr lang="en-GB" dirty="0"/>
              <a:t>  static String m1(</a:t>
            </a:r>
            <a:r>
              <a:rPr lang="en-GB" dirty="0" err="1"/>
              <a:t>boolean</a:t>
            </a:r>
            <a:r>
              <a:rPr lang="en-GB" dirty="0"/>
              <a:t> b) {return "b";}</a:t>
            </a:r>
          </a:p>
          <a:p>
            <a:r>
              <a:rPr lang="en-GB" dirty="0"/>
              <a:t>  static String m1(Boolean b) {return "B";}</a:t>
            </a:r>
          </a:p>
          <a:p>
            <a:r>
              <a:rPr lang="en-GB" dirty="0"/>
              <a:t>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Boolean b1 = new Boolean(true);</a:t>
            </a:r>
          </a:p>
          <a:p>
            <a:r>
              <a:rPr lang="en-GB" dirty="0"/>
              <a:t>    </a:t>
            </a:r>
            <a:r>
              <a:rPr lang="en-GB" dirty="0" err="1"/>
              <a:t>System.out.print</a:t>
            </a:r>
            <a:r>
              <a:rPr lang="en-GB" dirty="0"/>
              <a:t>(m1(</a:t>
            </a:r>
            <a:r>
              <a:rPr lang="en-GB" dirty="0" err="1"/>
              <a:t>Boolean.valueOf</a:t>
            </a:r>
            <a:r>
              <a:rPr lang="en-GB" dirty="0"/>
              <a:t>(null)));</a:t>
            </a:r>
          </a:p>
          <a:p>
            <a:r>
              <a:rPr lang="en-GB" dirty="0"/>
              <a:t>    </a:t>
            </a:r>
            <a:r>
              <a:rPr lang="en-GB" dirty="0" err="1"/>
              <a:t>System.out.print</a:t>
            </a:r>
            <a:r>
              <a:rPr lang="en-GB" dirty="0"/>
              <a:t>(m1(b1.booleanValue()));</a:t>
            </a:r>
          </a:p>
          <a:p>
            <a:r>
              <a:rPr lang="en-GB" dirty="0"/>
              <a:t>    </a:t>
            </a:r>
            <a:r>
              <a:rPr lang="en-GB" dirty="0" err="1"/>
              <a:t>System.out.println</a:t>
            </a:r>
            <a:r>
              <a:rPr lang="en-GB" dirty="0"/>
              <a:t>(m1(</a:t>
            </a:r>
            <a:r>
              <a:rPr lang="en-GB" dirty="0" err="1"/>
              <a:t>Boolean.TRUE</a:t>
            </a:r>
            <a:r>
              <a:rPr lang="en-GB" dirty="0"/>
              <a:t>));</a:t>
            </a:r>
          </a:p>
          <a:p>
            <a:r>
              <a:rPr lang="en-GB" dirty="0"/>
              <a:t>}}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657589"/>
            <a:ext cx="8486775" cy="2585285"/>
          </a:xfrm>
        </p:spPr>
        <p:txBody>
          <a:bodyPr/>
          <a:lstStyle/>
          <a:p>
            <a:r>
              <a:rPr lang="en-GB" dirty="0"/>
              <a:t>What is the result of </a:t>
            </a:r>
            <a:r>
              <a:rPr lang="en-GB" dirty="0" smtClean="0"/>
              <a:t>trying to compile/run </a:t>
            </a:r>
            <a:r>
              <a:rPr lang="en-GB" dirty="0"/>
              <a:t>the program?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/>
              <a:t>Prints: </a:t>
            </a:r>
            <a:r>
              <a:rPr lang="en-GB" dirty="0" err="1"/>
              <a:t>bbb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bbB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bBb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bBB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Bbb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BbB</a:t>
            </a:r>
            <a:r>
              <a:rPr lang="en-GB" dirty="0"/>
              <a:t> 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4326757" y="4083532"/>
            <a:ext cx="8486775" cy="258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914400" lvl="1" indent="-457200">
              <a:buFont typeface="+mj-lt"/>
              <a:buAutoNum type="alphaLcParenR" startAt="7"/>
            </a:pPr>
            <a:r>
              <a:rPr lang="en-GB" dirty="0"/>
              <a:t>Prints: </a:t>
            </a:r>
            <a:r>
              <a:rPr lang="en-GB" dirty="0" err="1"/>
              <a:t>BBb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 startAt="7"/>
            </a:pPr>
            <a:r>
              <a:rPr lang="en-GB" dirty="0" smtClean="0"/>
              <a:t>Prints</a:t>
            </a:r>
            <a:r>
              <a:rPr lang="en-GB" dirty="0"/>
              <a:t>: BBB </a:t>
            </a:r>
          </a:p>
          <a:p>
            <a:pPr marL="914400" lvl="1" indent="-457200">
              <a:buFont typeface="+mj-lt"/>
              <a:buAutoNum type="alphaLcParenR" startAt="7"/>
            </a:pPr>
            <a:r>
              <a:rPr lang="en-GB" dirty="0" smtClean="0"/>
              <a:t>Compile-time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 startAt="7"/>
            </a:pPr>
            <a:r>
              <a:rPr lang="en-GB" dirty="0" smtClean="0"/>
              <a:t>Run-time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 startAt="7"/>
            </a:pPr>
            <a:r>
              <a:rPr lang="en-GB" dirty="0" smtClean="0"/>
              <a:t>None </a:t>
            </a:r>
            <a:r>
              <a:rPr lang="en-GB" dirty="0"/>
              <a:t>of the above </a:t>
            </a:r>
          </a:p>
        </p:txBody>
      </p:sp>
    </p:spTree>
    <p:extLst>
      <p:ext uri="{BB962C8B-B14F-4D97-AF65-F5344CB8AC3E}">
        <p14:creationId xmlns:p14="http://schemas.microsoft.com/office/powerpoint/2010/main" val="171304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Question </a:t>
            </a:r>
            <a:r>
              <a:rPr lang="en-GB" sz="3400" smtClean="0"/>
              <a:t>15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190581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A {</a:t>
            </a:r>
          </a:p>
          <a:p>
            <a:r>
              <a:rPr lang="en-GB" dirty="0"/>
              <a:t>  public static void main 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String s = "11";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i1 = </a:t>
            </a:r>
            <a:r>
              <a:rPr lang="en-GB" dirty="0" err="1"/>
              <a:t>Integer.parseInt</a:t>
            </a:r>
            <a:r>
              <a:rPr lang="en-GB" dirty="0"/>
              <a:t>(s);</a:t>
            </a:r>
          </a:p>
          <a:p>
            <a:r>
              <a:rPr lang="en-GB" dirty="0"/>
              <a:t>    </a:t>
            </a:r>
            <a:r>
              <a:rPr lang="en-GB" dirty="0" err="1"/>
              <a:t>System.out.print</a:t>
            </a:r>
            <a:r>
              <a:rPr lang="en-GB" dirty="0"/>
              <a:t>(new Integer(i1).equals(new Integer(i1)) + ",");</a:t>
            </a:r>
          </a:p>
          <a:p>
            <a:r>
              <a:rPr lang="en-GB" dirty="0"/>
              <a:t>    </a:t>
            </a:r>
            <a:r>
              <a:rPr lang="en-GB" dirty="0" err="1"/>
              <a:t>System.out.print</a:t>
            </a:r>
            <a:r>
              <a:rPr lang="en-GB" dirty="0"/>
              <a:t>(new Integer(i1).equals(new Integer(s))  + ",");</a:t>
            </a:r>
          </a:p>
          <a:p>
            <a:r>
              <a:rPr lang="en-GB" dirty="0"/>
              <a:t>    </a:t>
            </a:r>
            <a:r>
              <a:rPr lang="en-GB" dirty="0" err="1"/>
              <a:t>System.out.print</a:t>
            </a:r>
            <a:r>
              <a:rPr lang="en-GB" dirty="0"/>
              <a:t>(new Integer(i1) == new Integer(i1));</a:t>
            </a:r>
          </a:p>
          <a:p>
            <a:r>
              <a:rPr lang="en-GB" dirty="0"/>
              <a:t>}}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657589"/>
            <a:ext cx="8486775" cy="2585285"/>
          </a:xfrm>
        </p:spPr>
        <p:txBody>
          <a:bodyPr/>
          <a:lstStyle/>
          <a:p>
            <a:r>
              <a:rPr lang="en-GB" dirty="0"/>
              <a:t>What is the result of </a:t>
            </a:r>
            <a:r>
              <a:rPr lang="en-GB" dirty="0" smtClean="0"/>
              <a:t>trying to compile/run </a:t>
            </a:r>
            <a:r>
              <a:rPr lang="en-GB" dirty="0"/>
              <a:t>the program?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/>
              <a:t>Prints: </a:t>
            </a:r>
            <a:r>
              <a:rPr lang="en-GB" dirty="0" err="1"/>
              <a:t>false,false,false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false,false,true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false,true,false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false,true,true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true,false,false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true,false,true</a:t>
            </a:r>
            <a:r>
              <a:rPr lang="en-GB" dirty="0"/>
              <a:t> 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4326757" y="4083532"/>
            <a:ext cx="8486775" cy="258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914400" lvl="1" indent="-457200">
              <a:buFont typeface="+mj-lt"/>
              <a:buAutoNum type="alphaLcParenR" startAt="7"/>
            </a:pPr>
            <a:r>
              <a:rPr lang="en-GB" dirty="0"/>
              <a:t>Prints: </a:t>
            </a:r>
            <a:r>
              <a:rPr lang="en-GB" dirty="0" err="1"/>
              <a:t>true,true,false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 startAt="7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true,true,true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 startAt="7"/>
            </a:pPr>
            <a:r>
              <a:rPr lang="en-GB" dirty="0" smtClean="0"/>
              <a:t>Compile-time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 startAt="7"/>
            </a:pPr>
            <a:r>
              <a:rPr lang="en-GB" dirty="0" smtClean="0"/>
              <a:t>Run-time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 startAt="7"/>
            </a:pPr>
            <a:r>
              <a:rPr lang="en-GB" dirty="0" smtClean="0"/>
              <a:t>None </a:t>
            </a:r>
            <a:r>
              <a:rPr lang="en-GB" dirty="0"/>
              <a:t>of the above </a:t>
            </a:r>
          </a:p>
        </p:txBody>
      </p:sp>
    </p:spTree>
    <p:extLst>
      <p:ext uri="{BB962C8B-B14F-4D97-AF65-F5344CB8AC3E}">
        <p14:creationId xmlns:p14="http://schemas.microsoft.com/office/powerpoint/2010/main" val="413047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of the method invocation expressions would produce a run-time error?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err="1" smtClean="0"/>
              <a:t>Long.parseLong</a:t>
            </a:r>
            <a:r>
              <a:rPr lang="en-GB" dirty="0"/>
              <a:t>("1")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err="1" smtClean="0"/>
              <a:t>Long.parseLong</a:t>
            </a:r>
            <a:r>
              <a:rPr lang="en-GB" dirty="0"/>
              <a:t>("1L")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err="1" smtClean="0"/>
              <a:t>Long.parseLong</a:t>
            </a:r>
            <a:r>
              <a:rPr lang="en-GB" dirty="0"/>
              <a:t>("010")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err="1" smtClean="0"/>
              <a:t>Long.parseLong</a:t>
            </a:r>
            <a:r>
              <a:rPr lang="en-GB" dirty="0"/>
              <a:t>("0x10")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err="1" smtClean="0"/>
              <a:t>Long.parseLong</a:t>
            </a:r>
            <a:r>
              <a:rPr lang="en-GB" dirty="0"/>
              <a:t>("1.0") 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Question </a:t>
            </a:r>
            <a:r>
              <a:rPr lang="en-GB" sz="3400" smtClean="0"/>
              <a:t>16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7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Question </a:t>
            </a:r>
            <a:r>
              <a:rPr lang="en-GB" sz="3400" smtClean="0"/>
              <a:t>17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163780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B {</a:t>
            </a:r>
          </a:p>
          <a:p>
            <a:r>
              <a:rPr lang="en-GB" dirty="0"/>
              <a:t>  public static void main 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byte b1 = 11;</a:t>
            </a:r>
          </a:p>
          <a:p>
            <a:r>
              <a:rPr lang="en-GB" dirty="0"/>
              <a:t>    </a:t>
            </a:r>
            <a:r>
              <a:rPr lang="en-GB" dirty="0" err="1"/>
              <a:t>System.out.print</a:t>
            </a:r>
            <a:r>
              <a:rPr lang="en-GB" dirty="0"/>
              <a:t>(new Integer(b1).equals(new Integer(b1)) + ",");</a:t>
            </a:r>
          </a:p>
          <a:p>
            <a:r>
              <a:rPr lang="en-GB" dirty="0"/>
              <a:t>    </a:t>
            </a:r>
            <a:r>
              <a:rPr lang="en-GB" dirty="0" err="1"/>
              <a:t>System.out.print</a:t>
            </a:r>
            <a:r>
              <a:rPr lang="en-GB" dirty="0"/>
              <a:t>(new Integer(b1).equals(new Short(b1)) + ",");</a:t>
            </a:r>
          </a:p>
          <a:p>
            <a:r>
              <a:rPr lang="en-GB" dirty="0"/>
              <a:t>    </a:t>
            </a:r>
            <a:r>
              <a:rPr lang="en-GB" dirty="0" err="1"/>
              <a:t>System.out.print</a:t>
            </a:r>
            <a:r>
              <a:rPr lang="en-GB" dirty="0"/>
              <a:t>(new Integer(b1).equals(new Byte(b1)));</a:t>
            </a:r>
          </a:p>
          <a:p>
            <a:r>
              <a:rPr lang="en-GB" dirty="0"/>
              <a:t>}}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657589"/>
            <a:ext cx="8486775" cy="2585285"/>
          </a:xfrm>
        </p:spPr>
        <p:txBody>
          <a:bodyPr/>
          <a:lstStyle/>
          <a:p>
            <a:r>
              <a:rPr lang="en-GB" dirty="0"/>
              <a:t>What is the result of </a:t>
            </a:r>
            <a:r>
              <a:rPr lang="en-GB" dirty="0" smtClean="0"/>
              <a:t>trying to compile/run </a:t>
            </a:r>
            <a:r>
              <a:rPr lang="en-GB" dirty="0"/>
              <a:t>the program?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false,false,false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false,false,true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false,true,false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false,true,true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true,false,false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true,false,true</a:t>
            </a:r>
            <a:r>
              <a:rPr lang="en-GB" dirty="0"/>
              <a:t> 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4326757" y="4083532"/>
            <a:ext cx="8486775" cy="258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914400" lvl="1" indent="-457200">
              <a:buFont typeface="+mj-lt"/>
              <a:buAutoNum type="alphaLcParenR" startAt="7"/>
            </a:pPr>
            <a:r>
              <a:rPr lang="en-GB" dirty="0"/>
              <a:t>Prints: </a:t>
            </a:r>
            <a:r>
              <a:rPr lang="en-GB" dirty="0" err="1"/>
              <a:t>true,true,false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 startAt="7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true,true,true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 startAt="7"/>
            </a:pPr>
            <a:r>
              <a:rPr lang="en-GB" dirty="0" smtClean="0"/>
              <a:t>Compile-time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 startAt="7"/>
            </a:pPr>
            <a:r>
              <a:rPr lang="en-GB" dirty="0" smtClean="0"/>
              <a:t>Run-time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 startAt="7"/>
            </a:pPr>
            <a:r>
              <a:rPr lang="en-GB" dirty="0" smtClean="0"/>
              <a:t>None </a:t>
            </a:r>
            <a:r>
              <a:rPr lang="en-GB" dirty="0"/>
              <a:t>of the above </a:t>
            </a:r>
          </a:p>
        </p:txBody>
      </p:sp>
    </p:spTree>
    <p:extLst>
      <p:ext uri="{BB962C8B-B14F-4D97-AF65-F5344CB8AC3E}">
        <p14:creationId xmlns:p14="http://schemas.microsoft.com/office/powerpoint/2010/main" val="109169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400" dirty="0" smtClean="0"/>
              <a:t>Overview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28A7431-EC17-4959-AAF9-799DDE9DD4E2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538260" y="2203736"/>
            <a:ext cx="5785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solidFill>
                  <a:schemeClr val="accent2"/>
                </a:solidFill>
                <a:latin typeface="+mj-lt"/>
              </a:rPr>
              <a:t>How well do you </a:t>
            </a:r>
            <a:br>
              <a:rPr lang="en-GB" sz="3000" b="1" dirty="0" smtClean="0">
                <a:solidFill>
                  <a:schemeClr val="accent2"/>
                </a:solidFill>
                <a:latin typeface="+mj-lt"/>
              </a:rPr>
            </a:br>
            <a:r>
              <a:rPr lang="en-GB" sz="3000" b="1" dirty="0" smtClean="0">
                <a:solidFill>
                  <a:schemeClr val="accent2"/>
                </a:solidFill>
                <a:latin typeface="+mj-lt"/>
              </a:rPr>
              <a:t>understand Java data types</a:t>
            </a:r>
            <a:br>
              <a:rPr lang="en-GB" sz="3000" b="1" dirty="0" smtClean="0">
                <a:solidFill>
                  <a:schemeClr val="accent2"/>
                </a:solidFill>
                <a:latin typeface="+mj-lt"/>
              </a:rPr>
            </a:br>
            <a:r>
              <a:rPr lang="en-GB" sz="3000" b="1" dirty="0" smtClean="0">
                <a:solidFill>
                  <a:schemeClr val="accent2"/>
                </a:solidFill>
                <a:latin typeface="+mj-lt"/>
              </a:rPr>
              <a:t>and assignments?</a:t>
            </a:r>
            <a:endParaRPr lang="en-GB" sz="3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H="1">
            <a:off x="436562" y="4540252"/>
            <a:ext cx="2222500" cy="1922463"/>
          </a:xfrm>
          <a:custGeom>
            <a:avLst/>
            <a:gdLst>
              <a:gd name="T0" fmla="*/ 187 w 2625"/>
              <a:gd name="T1" fmla="*/ 2222 h 2271"/>
              <a:gd name="T2" fmla="*/ 0 w 2625"/>
              <a:gd name="T3" fmla="*/ 1978 h 2271"/>
              <a:gd name="T4" fmla="*/ 18 w 2625"/>
              <a:gd name="T5" fmla="*/ 1465 h 2271"/>
              <a:gd name="T6" fmla="*/ 89 w 2625"/>
              <a:gd name="T7" fmla="*/ 1343 h 2271"/>
              <a:gd name="T8" fmla="*/ 223 w 2625"/>
              <a:gd name="T9" fmla="*/ 1246 h 2271"/>
              <a:gd name="T10" fmla="*/ 409 w 2625"/>
              <a:gd name="T11" fmla="*/ 1203 h 2271"/>
              <a:gd name="T12" fmla="*/ 712 w 2625"/>
              <a:gd name="T13" fmla="*/ 1203 h 2271"/>
              <a:gd name="T14" fmla="*/ 828 w 2625"/>
              <a:gd name="T15" fmla="*/ 1294 h 2271"/>
              <a:gd name="T16" fmla="*/ 783 w 2625"/>
              <a:gd name="T17" fmla="*/ 1362 h 2271"/>
              <a:gd name="T18" fmla="*/ 685 w 2625"/>
              <a:gd name="T19" fmla="*/ 1392 h 2271"/>
              <a:gd name="T20" fmla="*/ 383 w 2625"/>
              <a:gd name="T21" fmla="*/ 1398 h 2271"/>
              <a:gd name="T22" fmla="*/ 329 w 2625"/>
              <a:gd name="T23" fmla="*/ 1435 h 2271"/>
              <a:gd name="T24" fmla="*/ 276 w 2625"/>
              <a:gd name="T25" fmla="*/ 1551 h 2271"/>
              <a:gd name="T26" fmla="*/ 285 w 2625"/>
              <a:gd name="T27" fmla="*/ 2021 h 2271"/>
              <a:gd name="T28" fmla="*/ 392 w 2625"/>
              <a:gd name="T29" fmla="*/ 2082 h 2271"/>
              <a:gd name="T30" fmla="*/ 2233 w 2625"/>
              <a:gd name="T31" fmla="*/ 2082 h 2271"/>
              <a:gd name="T32" fmla="*/ 2340 w 2625"/>
              <a:gd name="T33" fmla="*/ 2021 h 2271"/>
              <a:gd name="T34" fmla="*/ 2349 w 2625"/>
              <a:gd name="T35" fmla="*/ 1496 h 2271"/>
              <a:gd name="T36" fmla="*/ 2287 w 2625"/>
              <a:gd name="T37" fmla="*/ 1410 h 2271"/>
              <a:gd name="T38" fmla="*/ 1931 w 2625"/>
              <a:gd name="T39" fmla="*/ 1392 h 2271"/>
              <a:gd name="T40" fmla="*/ 1646 w 2625"/>
              <a:gd name="T41" fmla="*/ 1331 h 2271"/>
              <a:gd name="T42" fmla="*/ 1522 w 2625"/>
              <a:gd name="T43" fmla="*/ 1185 h 2271"/>
              <a:gd name="T44" fmla="*/ 1584 w 2625"/>
              <a:gd name="T45" fmla="*/ 855 h 2271"/>
              <a:gd name="T46" fmla="*/ 1611 w 2625"/>
              <a:gd name="T47" fmla="*/ 837 h 2271"/>
              <a:gd name="T48" fmla="*/ 1700 w 2625"/>
              <a:gd name="T49" fmla="*/ 782 h 2271"/>
              <a:gd name="T50" fmla="*/ 1824 w 2625"/>
              <a:gd name="T51" fmla="*/ 586 h 2271"/>
              <a:gd name="T52" fmla="*/ 1815 w 2625"/>
              <a:gd name="T53" fmla="*/ 476 h 2271"/>
              <a:gd name="T54" fmla="*/ 1504 w 2625"/>
              <a:gd name="T55" fmla="*/ 214 h 2271"/>
              <a:gd name="T56" fmla="*/ 1308 w 2625"/>
              <a:gd name="T57" fmla="*/ 190 h 2271"/>
              <a:gd name="T58" fmla="*/ 934 w 2625"/>
              <a:gd name="T59" fmla="*/ 293 h 2271"/>
              <a:gd name="T60" fmla="*/ 783 w 2625"/>
              <a:gd name="T61" fmla="*/ 544 h 2271"/>
              <a:gd name="T62" fmla="*/ 810 w 2625"/>
              <a:gd name="T63" fmla="*/ 666 h 2271"/>
              <a:gd name="T64" fmla="*/ 979 w 2625"/>
              <a:gd name="T65" fmla="*/ 824 h 2271"/>
              <a:gd name="T66" fmla="*/ 1032 w 2625"/>
              <a:gd name="T67" fmla="*/ 885 h 2271"/>
              <a:gd name="T68" fmla="*/ 997 w 2625"/>
              <a:gd name="T69" fmla="*/ 959 h 2271"/>
              <a:gd name="T70" fmla="*/ 828 w 2625"/>
              <a:gd name="T71" fmla="*/ 983 h 2271"/>
              <a:gd name="T72" fmla="*/ 685 w 2625"/>
              <a:gd name="T73" fmla="*/ 885 h 2271"/>
              <a:gd name="T74" fmla="*/ 516 w 2625"/>
              <a:gd name="T75" fmla="*/ 611 h 2271"/>
              <a:gd name="T76" fmla="*/ 525 w 2625"/>
              <a:gd name="T77" fmla="*/ 434 h 2271"/>
              <a:gd name="T78" fmla="*/ 694 w 2625"/>
              <a:gd name="T79" fmla="*/ 196 h 2271"/>
              <a:gd name="T80" fmla="*/ 997 w 2625"/>
              <a:gd name="T81" fmla="*/ 43 h 2271"/>
              <a:gd name="T82" fmla="*/ 1308 w 2625"/>
              <a:gd name="T83" fmla="*/ 0 h 2271"/>
              <a:gd name="T84" fmla="*/ 1620 w 2625"/>
              <a:gd name="T85" fmla="*/ 43 h 2271"/>
              <a:gd name="T86" fmla="*/ 1922 w 2625"/>
              <a:gd name="T87" fmla="*/ 196 h 2271"/>
              <a:gd name="T88" fmla="*/ 2082 w 2625"/>
              <a:gd name="T89" fmla="*/ 434 h 2271"/>
              <a:gd name="T90" fmla="*/ 2100 w 2625"/>
              <a:gd name="T91" fmla="*/ 605 h 2271"/>
              <a:gd name="T92" fmla="*/ 1984 w 2625"/>
              <a:gd name="T93" fmla="*/ 843 h 2271"/>
              <a:gd name="T94" fmla="*/ 1789 w 2625"/>
              <a:gd name="T95" fmla="*/ 989 h 2271"/>
              <a:gd name="T96" fmla="*/ 1797 w 2625"/>
              <a:gd name="T97" fmla="*/ 1160 h 2271"/>
              <a:gd name="T98" fmla="*/ 1895 w 2625"/>
              <a:gd name="T99" fmla="*/ 1203 h 2271"/>
              <a:gd name="T100" fmla="*/ 2287 w 2625"/>
              <a:gd name="T101" fmla="*/ 1209 h 2271"/>
              <a:gd name="T102" fmla="*/ 2589 w 2625"/>
              <a:gd name="T103" fmla="*/ 1386 h 2271"/>
              <a:gd name="T104" fmla="*/ 2625 w 2625"/>
              <a:gd name="T105" fmla="*/ 1978 h 2271"/>
              <a:gd name="T106" fmla="*/ 2438 w 2625"/>
              <a:gd name="T107" fmla="*/ 2222 h 2271"/>
              <a:gd name="T108" fmla="*/ 418 w 2625"/>
              <a:gd name="T109" fmla="*/ 2271 h 2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25" h="2271">
                <a:moveTo>
                  <a:pt x="418" y="2271"/>
                </a:moveTo>
                <a:lnTo>
                  <a:pt x="418" y="2271"/>
                </a:lnTo>
                <a:lnTo>
                  <a:pt x="338" y="2265"/>
                </a:lnTo>
                <a:lnTo>
                  <a:pt x="258" y="2247"/>
                </a:lnTo>
                <a:lnTo>
                  <a:pt x="187" y="2222"/>
                </a:lnTo>
                <a:lnTo>
                  <a:pt x="125" y="2186"/>
                </a:lnTo>
                <a:lnTo>
                  <a:pt x="71" y="2143"/>
                </a:lnTo>
                <a:lnTo>
                  <a:pt x="27" y="2094"/>
                </a:lnTo>
                <a:lnTo>
                  <a:pt x="9" y="2039"/>
                </a:lnTo>
                <a:lnTo>
                  <a:pt x="0" y="1978"/>
                </a:lnTo>
                <a:lnTo>
                  <a:pt x="0" y="1978"/>
                </a:lnTo>
                <a:lnTo>
                  <a:pt x="0" y="1551"/>
                </a:lnTo>
                <a:lnTo>
                  <a:pt x="0" y="1551"/>
                </a:lnTo>
                <a:lnTo>
                  <a:pt x="0" y="1508"/>
                </a:lnTo>
                <a:lnTo>
                  <a:pt x="18" y="1465"/>
                </a:lnTo>
                <a:lnTo>
                  <a:pt x="36" y="1423"/>
                </a:lnTo>
                <a:lnTo>
                  <a:pt x="62" y="1380"/>
                </a:lnTo>
                <a:lnTo>
                  <a:pt x="62" y="1380"/>
                </a:lnTo>
                <a:lnTo>
                  <a:pt x="62" y="1380"/>
                </a:lnTo>
                <a:lnTo>
                  <a:pt x="89" y="1343"/>
                </a:lnTo>
                <a:lnTo>
                  <a:pt x="125" y="1307"/>
                </a:lnTo>
                <a:lnTo>
                  <a:pt x="169" y="1276"/>
                </a:lnTo>
                <a:lnTo>
                  <a:pt x="223" y="1246"/>
                </a:lnTo>
                <a:lnTo>
                  <a:pt x="223" y="1246"/>
                </a:lnTo>
                <a:lnTo>
                  <a:pt x="223" y="1246"/>
                </a:lnTo>
                <a:lnTo>
                  <a:pt x="267" y="1227"/>
                </a:lnTo>
                <a:lnTo>
                  <a:pt x="312" y="1215"/>
                </a:lnTo>
                <a:lnTo>
                  <a:pt x="356" y="1203"/>
                </a:lnTo>
                <a:lnTo>
                  <a:pt x="409" y="1203"/>
                </a:lnTo>
                <a:lnTo>
                  <a:pt x="409" y="1203"/>
                </a:lnTo>
                <a:lnTo>
                  <a:pt x="409" y="1203"/>
                </a:lnTo>
                <a:lnTo>
                  <a:pt x="685" y="1203"/>
                </a:lnTo>
                <a:lnTo>
                  <a:pt x="685" y="1203"/>
                </a:lnTo>
                <a:lnTo>
                  <a:pt x="685" y="1203"/>
                </a:lnTo>
                <a:lnTo>
                  <a:pt x="712" y="1203"/>
                </a:lnTo>
                <a:lnTo>
                  <a:pt x="739" y="1209"/>
                </a:lnTo>
                <a:lnTo>
                  <a:pt x="783" y="1227"/>
                </a:lnTo>
                <a:lnTo>
                  <a:pt x="810" y="1258"/>
                </a:lnTo>
                <a:lnTo>
                  <a:pt x="819" y="1276"/>
                </a:lnTo>
                <a:lnTo>
                  <a:pt x="828" y="1294"/>
                </a:lnTo>
                <a:lnTo>
                  <a:pt x="828" y="1294"/>
                </a:lnTo>
                <a:lnTo>
                  <a:pt x="828" y="1294"/>
                </a:lnTo>
                <a:lnTo>
                  <a:pt x="819" y="1319"/>
                </a:lnTo>
                <a:lnTo>
                  <a:pt x="810" y="1331"/>
                </a:lnTo>
                <a:lnTo>
                  <a:pt x="783" y="1362"/>
                </a:lnTo>
                <a:lnTo>
                  <a:pt x="739" y="1386"/>
                </a:lnTo>
                <a:lnTo>
                  <a:pt x="712" y="1392"/>
                </a:lnTo>
                <a:lnTo>
                  <a:pt x="685" y="1392"/>
                </a:lnTo>
                <a:lnTo>
                  <a:pt x="685" y="1392"/>
                </a:lnTo>
                <a:lnTo>
                  <a:pt x="685" y="1392"/>
                </a:lnTo>
                <a:lnTo>
                  <a:pt x="409" y="1392"/>
                </a:lnTo>
                <a:lnTo>
                  <a:pt x="409" y="1392"/>
                </a:lnTo>
                <a:lnTo>
                  <a:pt x="409" y="1392"/>
                </a:lnTo>
                <a:lnTo>
                  <a:pt x="401" y="1392"/>
                </a:lnTo>
                <a:lnTo>
                  <a:pt x="383" y="1398"/>
                </a:lnTo>
                <a:lnTo>
                  <a:pt x="383" y="1398"/>
                </a:lnTo>
                <a:lnTo>
                  <a:pt x="383" y="1398"/>
                </a:lnTo>
                <a:lnTo>
                  <a:pt x="356" y="1416"/>
                </a:lnTo>
                <a:lnTo>
                  <a:pt x="329" y="1435"/>
                </a:lnTo>
                <a:lnTo>
                  <a:pt x="329" y="1435"/>
                </a:lnTo>
                <a:lnTo>
                  <a:pt x="329" y="1435"/>
                </a:lnTo>
                <a:lnTo>
                  <a:pt x="303" y="1465"/>
                </a:lnTo>
                <a:lnTo>
                  <a:pt x="285" y="1496"/>
                </a:lnTo>
                <a:lnTo>
                  <a:pt x="276" y="1526"/>
                </a:lnTo>
                <a:lnTo>
                  <a:pt x="276" y="1551"/>
                </a:lnTo>
                <a:lnTo>
                  <a:pt x="276" y="1551"/>
                </a:lnTo>
                <a:lnTo>
                  <a:pt x="276" y="1978"/>
                </a:lnTo>
                <a:lnTo>
                  <a:pt x="276" y="1978"/>
                </a:lnTo>
                <a:lnTo>
                  <a:pt x="276" y="2002"/>
                </a:lnTo>
                <a:lnTo>
                  <a:pt x="285" y="2021"/>
                </a:lnTo>
                <a:lnTo>
                  <a:pt x="303" y="2039"/>
                </a:lnTo>
                <a:lnTo>
                  <a:pt x="320" y="2051"/>
                </a:lnTo>
                <a:lnTo>
                  <a:pt x="338" y="2063"/>
                </a:lnTo>
                <a:lnTo>
                  <a:pt x="365" y="2076"/>
                </a:lnTo>
                <a:lnTo>
                  <a:pt x="392" y="2082"/>
                </a:lnTo>
                <a:lnTo>
                  <a:pt x="418" y="2082"/>
                </a:lnTo>
                <a:lnTo>
                  <a:pt x="418" y="2082"/>
                </a:lnTo>
                <a:lnTo>
                  <a:pt x="2198" y="2082"/>
                </a:lnTo>
                <a:lnTo>
                  <a:pt x="2198" y="2082"/>
                </a:lnTo>
                <a:lnTo>
                  <a:pt x="2233" y="2082"/>
                </a:lnTo>
                <a:lnTo>
                  <a:pt x="2260" y="2076"/>
                </a:lnTo>
                <a:lnTo>
                  <a:pt x="2287" y="2063"/>
                </a:lnTo>
                <a:lnTo>
                  <a:pt x="2305" y="2051"/>
                </a:lnTo>
                <a:lnTo>
                  <a:pt x="2322" y="2039"/>
                </a:lnTo>
                <a:lnTo>
                  <a:pt x="2340" y="2021"/>
                </a:lnTo>
                <a:lnTo>
                  <a:pt x="2349" y="2002"/>
                </a:lnTo>
                <a:lnTo>
                  <a:pt x="2349" y="1978"/>
                </a:lnTo>
                <a:lnTo>
                  <a:pt x="2349" y="1978"/>
                </a:lnTo>
                <a:lnTo>
                  <a:pt x="2349" y="1496"/>
                </a:lnTo>
                <a:lnTo>
                  <a:pt x="2349" y="1496"/>
                </a:lnTo>
                <a:lnTo>
                  <a:pt x="2349" y="1478"/>
                </a:lnTo>
                <a:lnTo>
                  <a:pt x="2340" y="1459"/>
                </a:lnTo>
                <a:lnTo>
                  <a:pt x="2322" y="1441"/>
                </a:lnTo>
                <a:lnTo>
                  <a:pt x="2305" y="1423"/>
                </a:lnTo>
                <a:lnTo>
                  <a:pt x="2287" y="1410"/>
                </a:lnTo>
                <a:lnTo>
                  <a:pt x="2260" y="1404"/>
                </a:lnTo>
                <a:lnTo>
                  <a:pt x="2233" y="1398"/>
                </a:lnTo>
                <a:lnTo>
                  <a:pt x="2198" y="1392"/>
                </a:lnTo>
                <a:lnTo>
                  <a:pt x="2198" y="1392"/>
                </a:lnTo>
                <a:lnTo>
                  <a:pt x="1931" y="1392"/>
                </a:lnTo>
                <a:lnTo>
                  <a:pt x="1931" y="1392"/>
                </a:lnTo>
                <a:lnTo>
                  <a:pt x="1860" y="1392"/>
                </a:lnTo>
                <a:lnTo>
                  <a:pt x="1780" y="1380"/>
                </a:lnTo>
                <a:lnTo>
                  <a:pt x="1709" y="1362"/>
                </a:lnTo>
                <a:lnTo>
                  <a:pt x="1646" y="1331"/>
                </a:lnTo>
                <a:lnTo>
                  <a:pt x="1646" y="1331"/>
                </a:lnTo>
                <a:lnTo>
                  <a:pt x="1646" y="1331"/>
                </a:lnTo>
                <a:lnTo>
                  <a:pt x="1584" y="1288"/>
                </a:lnTo>
                <a:lnTo>
                  <a:pt x="1548" y="1239"/>
                </a:lnTo>
                <a:lnTo>
                  <a:pt x="1522" y="1185"/>
                </a:lnTo>
                <a:lnTo>
                  <a:pt x="1513" y="1123"/>
                </a:lnTo>
                <a:lnTo>
                  <a:pt x="1513" y="1123"/>
                </a:lnTo>
                <a:lnTo>
                  <a:pt x="1513" y="879"/>
                </a:lnTo>
                <a:lnTo>
                  <a:pt x="1584" y="855"/>
                </a:lnTo>
                <a:lnTo>
                  <a:pt x="1584" y="855"/>
                </a:lnTo>
                <a:lnTo>
                  <a:pt x="1584" y="855"/>
                </a:lnTo>
                <a:lnTo>
                  <a:pt x="1584" y="849"/>
                </a:lnTo>
                <a:lnTo>
                  <a:pt x="1584" y="849"/>
                </a:lnTo>
                <a:lnTo>
                  <a:pt x="1584" y="849"/>
                </a:lnTo>
                <a:lnTo>
                  <a:pt x="1611" y="837"/>
                </a:lnTo>
                <a:lnTo>
                  <a:pt x="1611" y="837"/>
                </a:lnTo>
                <a:lnTo>
                  <a:pt x="1611" y="837"/>
                </a:lnTo>
                <a:lnTo>
                  <a:pt x="1655" y="818"/>
                </a:lnTo>
                <a:lnTo>
                  <a:pt x="1700" y="782"/>
                </a:lnTo>
                <a:lnTo>
                  <a:pt x="1700" y="782"/>
                </a:lnTo>
                <a:lnTo>
                  <a:pt x="1700" y="782"/>
                </a:lnTo>
                <a:lnTo>
                  <a:pt x="1744" y="739"/>
                </a:lnTo>
                <a:lnTo>
                  <a:pt x="1789" y="690"/>
                </a:lnTo>
                <a:lnTo>
                  <a:pt x="1815" y="623"/>
                </a:lnTo>
                <a:lnTo>
                  <a:pt x="1824" y="586"/>
                </a:lnTo>
                <a:lnTo>
                  <a:pt x="1824" y="544"/>
                </a:lnTo>
                <a:lnTo>
                  <a:pt x="1824" y="544"/>
                </a:lnTo>
                <a:lnTo>
                  <a:pt x="1824" y="544"/>
                </a:lnTo>
                <a:lnTo>
                  <a:pt x="1824" y="507"/>
                </a:lnTo>
                <a:lnTo>
                  <a:pt x="1815" y="476"/>
                </a:lnTo>
                <a:lnTo>
                  <a:pt x="1789" y="409"/>
                </a:lnTo>
                <a:lnTo>
                  <a:pt x="1735" y="348"/>
                </a:lnTo>
                <a:lnTo>
                  <a:pt x="1673" y="293"/>
                </a:lnTo>
                <a:lnTo>
                  <a:pt x="1593" y="251"/>
                </a:lnTo>
                <a:lnTo>
                  <a:pt x="1504" y="214"/>
                </a:lnTo>
                <a:lnTo>
                  <a:pt x="1406" y="196"/>
                </a:lnTo>
                <a:lnTo>
                  <a:pt x="1361" y="190"/>
                </a:lnTo>
                <a:lnTo>
                  <a:pt x="1308" y="190"/>
                </a:lnTo>
                <a:lnTo>
                  <a:pt x="1308" y="190"/>
                </a:lnTo>
                <a:lnTo>
                  <a:pt x="1308" y="190"/>
                </a:lnTo>
                <a:lnTo>
                  <a:pt x="1255" y="190"/>
                </a:lnTo>
                <a:lnTo>
                  <a:pt x="1201" y="196"/>
                </a:lnTo>
                <a:lnTo>
                  <a:pt x="1103" y="214"/>
                </a:lnTo>
                <a:lnTo>
                  <a:pt x="1014" y="251"/>
                </a:lnTo>
                <a:lnTo>
                  <a:pt x="934" y="293"/>
                </a:lnTo>
                <a:lnTo>
                  <a:pt x="872" y="348"/>
                </a:lnTo>
                <a:lnTo>
                  <a:pt x="828" y="409"/>
                </a:lnTo>
                <a:lnTo>
                  <a:pt x="792" y="476"/>
                </a:lnTo>
                <a:lnTo>
                  <a:pt x="783" y="507"/>
                </a:lnTo>
                <a:lnTo>
                  <a:pt x="783" y="544"/>
                </a:lnTo>
                <a:lnTo>
                  <a:pt x="783" y="544"/>
                </a:lnTo>
                <a:lnTo>
                  <a:pt x="783" y="544"/>
                </a:lnTo>
                <a:lnTo>
                  <a:pt x="783" y="586"/>
                </a:lnTo>
                <a:lnTo>
                  <a:pt x="801" y="629"/>
                </a:lnTo>
                <a:lnTo>
                  <a:pt x="810" y="666"/>
                </a:lnTo>
                <a:lnTo>
                  <a:pt x="837" y="702"/>
                </a:lnTo>
                <a:lnTo>
                  <a:pt x="863" y="739"/>
                </a:lnTo>
                <a:lnTo>
                  <a:pt x="899" y="769"/>
                </a:lnTo>
                <a:lnTo>
                  <a:pt x="934" y="800"/>
                </a:lnTo>
                <a:lnTo>
                  <a:pt x="979" y="824"/>
                </a:lnTo>
                <a:lnTo>
                  <a:pt x="979" y="824"/>
                </a:lnTo>
                <a:lnTo>
                  <a:pt x="979" y="824"/>
                </a:lnTo>
                <a:lnTo>
                  <a:pt x="997" y="837"/>
                </a:lnTo>
                <a:lnTo>
                  <a:pt x="1014" y="855"/>
                </a:lnTo>
                <a:lnTo>
                  <a:pt x="1032" y="885"/>
                </a:lnTo>
                <a:lnTo>
                  <a:pt x="1023" y="922"/>
                </a:lnTo>
                <a:lnTo>
                  <a:pt x="1014" y="940"/>
                </a:lnTo>
                <a:lnTo>
                  <a:pt x="997" y="959"/>
                </a:lnTo>
                <a:lnTo>
                  <a:pt x="997" y="959"/>
                </a:lnTo>
                <a:lnTo>
                  <a:pt x="997" y="959"/>
                </a:lnTo>
                <a:lnTo>
                  <a:pt x="979" y="971"/>
                </a:lnTo>
                <a:lnTo>
                  <a:pt x="961" y="983"/>
                </a:lnTo>
                <a:lnTo>
                  <a:pt x="908" y="995"/>
                </a:lnTo>
                <a:lnTo>
                  <a:pt x="854" y="989"/>
                </a:lnTo>
                <a:lnTo>
                  <a:pt x="828" y="983"/>
                </a:lnTo>
                <a:lnTo>
                  <a:pt x="801" y="971"/>
                </a:lnTo>
                <a:lnTo>
                  <a:pt x="801" y="971"/>
                </a:lnTo>
                <a:lnTo>
                  <a:pt x="801" y="971"/>
                </a:lnTo>
                <a:lnTo>
                  <a:pt x="739" y="934"/>
                </a:lnTo>
                <a:lnTo>
                  <a:pt x="685" y="885"/>
                </a:lnTo>
                <a:lnTo>
                  <a:pt x="632" y="837"/>
                </a:lnTo>
                <a:lnTo>
                  <a:pt x="587" y="788"/>
                </a:lnTo>
                <a:lnTo>
                  <a:pt x="552" y="733"/>
                </a:lnTo>
                <a:lnTo>
                  <a:pt x="525" y="672"/>
                </a:lnTo>
                <a:lnTo>
                  <a:pt x="516" y="611"/>
                </a:lnTo>
                <a:lnTo>
                  <a:pt x="507" y="544"/>
                </a:lnTo>
                <a:lnTo>
                  <a:pt x="507" y="544"/>
                </a:lnTo>
                <a:lnTo>
                  <a:pt x="507" y="544"/>
                </a:lnTo>
                <a:lnTo>
                  <a:pt x="516" y="489"/>
                </a:lnTo>
                <a:lnTo>
                  <a:pt x="525" y="434"/>
                </a:lnTo>
                <a:lnTo>
                  <a:pt x="543" y="385"/>
                </a:lnTo>
                <a:lnTo>
                  <a:pt x="570" y="336"/>
                </a:lnTo>
                <a:lnTo>
                  <a:pt x="605" y="287"/>
                </a:lnTo>
                <a:lnTo>
                  <a:pt x="641" y="238"/>
                </a:lnTo>
                <a:lnTo>
                  <a:pt x="694" y="196"/>
                </a:lnTo>
                <a:lnTo>
                  <a:pt x="739" y="159"/>
                </a:lnTo>
                <a:lnTo>
                  <a:pt x="801" y="122"/>
                </a:lnTo>
                <a:lnTo>
                  <a:pt x="863" y="92"/>
                </a:lnTo>
                <a:lnTo>
                  <a:pt x="925" y="68"/>
                </a:lnTo>
                <a:lnTo>
                  <a:pt x="997" y="43"/>
                </a:lnTo>
                <a:lnTo>
                  <a:pt x="1068" y="25"/>
                </a:lnTo>
                <a:lnTo>
                  <a:pt x="1148" y="13"/>
                </a:lnTo>
                <a:lnTo>
                  <a:pt x="1219" y="0"/>
                </a:lnTo>
                <a:lnTo>
                  <a:pt x="1308" y="0"/>
                </a:lnTo>
                <a:lnTo>
                  <a:pt x="1308" y="0"/>
                </a:lnTo>
                <a:lnTo>
                  <a:pt x="1308" y="0"/>
                </a:lnTo>
                <a:lnTo>
                  <a:pt x="1388" y="0"/>
                </a:lnTo>
                <a:lnTo>
                  <a:pt x="1468" y="13"/>
                </a:lnTo>
                <a:lnTo>
                  <a:pt x="1539" y="25"/>
                </a:lnTo>
                <a:lnTo>
                  <a:pt x="1620" y="43"/>
                </a:lnTo>
                <a:lnTo>
                  <a:pt x="1682" y="68"/>
                </a:lnTo>
                <a:lnTo>
                  <a:pt x="1753" y="92"/>
                </a:lnTo>
                <a:lnTo>
                  <a:pt x="1815" y="122"/>
                </a:lnTo>
                <a:lnTo>
                  <a:pt x="1869" y="159"/>
                </a:lnTo>
                <a:lnTo>
                  <a:pt x="1922" y="196"/>
                </a:lnTo>
                <a:lnTo>
                  <a:pt x="1967" y="238"/>
                </a:lnTo>
                <a:lnTo>
                  <a:pt x="2002" y="287"/>
                </a:lnTo>
                <a:lnTo>
                  <a:pt x="2038" y="336"/>
                </a:lnTo>
                <a:lnTo>
                  <a:pt x="2064" y="385"/>
                </a:lnTo>
                <a:lnTo>
                  <a:pt x="2082" y="434"/>
                </a:lnTo>
                <a:lnTo>
                  <a:pt x="2100" y="489"/>
                </a:lnTo>
                <a:lnTo>
                  <a:pt x="2100" y="544"/>
                </a:lnTo>
                <a:lnTo>
                  <a:pt x="2100" y="544"/>
                </a:lnTo>
                <a:lnTo>
                  <a:pt x="2100" y="544"/>
                </a:lnTo>
                <a:lnTo>
                  <a:pt x="2100" y="605"/>
                </a:lnTo>
                <a:lnTo>
                  <a:pt x="2082" y="660"/>
                </a:lnTo>
                <a:lnTo>
                  <a:pt x="2064" y="715"/>
                </a:lnTo>
                <a:lnTo>
                  <a:pt x="2047" y="757"/>
                </a:lnTo>
                <a:lnTo>
                  <a:pt x="2011" y="800"/>
                </a:lnTo>
                <a:lnTo>
                  <a:pt x="1984" y="843"/>
                </a:lnTo>
                <a:lnTo>
                  <a:pt x="1913" y="904"/>
                </a:lnTo>
                <a:lnTo>
                  <a:pt x="1913" y="904"/>
                </a:lnTo>
                <a:lnTo>
                  <a:pt x="1913" y="904"/>
                </a:lnTo>
                <a:lnTo>
                  <a:pt x="1842" y="953"/>
                </a:lnTo>
                <a:lnTo>
                  <a:pt x="1789" y="989"/>
                </a:lnTo>
                <a:lnTo>
                  <a:pt x="1789" y="989"/>
                </a:lnTo>
                <a:lnTo>
                  <a:pt x="1789" y="1123"/>
                </a:lnTo>
                <a:lnTo>
                  <a:pt x="1789" y="1123"/>
                </a:lnTo>
                <a:lnTo>
                  <a:pt x="1789" y="1148"/>
                </a:lnTo>
                <a:lnTo>
                  <a:pt x="1797" y="1160"/>
                </a:lnTo>
                <a:lnTo>
                  <a:pt x="1815" y="1185"/>
                </a:lnTo>
                <a:lnTo>
                  <a:pt x="1815" y="1185"/>
                </a:lnTo>
                <a:lnTo>
                  <a:pt x="1815" y="1185"/>
                </a:lnTo>
                <a:lnTo>
                  <a:pt x="1860" y="1197"/>
                </a:lnTo>
                <a:lnTo>
                  <a:pt x="1895" y="1203"/>
                </a:lnTo>
                <a:lnTo>
                  <a:pt x="1931" y="1203"/>
                </a:lnTo>
                <a:lnTo>
                  <a:pt x="1931" y="1203"/>
                </a:lnTo>
                <a:lnTo>
                  <a:pt x="2198" y="1203"/>
                </a:lnTo>
                <a:lnTo>
                  <a:pt x="2198" y="1203"/>
                </a:lnTo>
                <a:lnTo>
                  <a:pt x="2287" y="1209"/>
                </a:lnTo>
                <a:lnTo>
                  <a:pt x="2367" y="1227"/>
                </a:lnTo>
                <a:lnTo>
                  <a:pt x="2438" y="1258"/>
                </a:lnTo>
                <a:lnTo>
                  <a:pt x="2500" y="1288"/>
                </a:lnTo>
                <a:lnTo>
                  <a:pt x="2554" y="1331"/>
                </a:lnTo>
                <a:lnTo>
                  <a:pt x="2589" y="1386"/>
                </a:lnTo>
                <a:lnTo>
                  <a:pt x="2616" y="1441"/>
                </a:lnTo>
                <a:lnTo>
                  <a:pt x="2625" y="1496"/>
                </a:lnTo>
                <a:lnTo>
                  <a:pt x="2625" y="1496"/>
                </a:lnTo>
                <a:lnTo>
                  <a:pt x="2625" y="1978"/>
                </a:lnTo>
                <a:lnTo>
                  <a:pt x="2625" y="1978"/>
                </a:lnTo>
                <a:lnTo>
                  <a:pt x="2616" y="2039"/>
                </a:lnTo>
                <a:lnTo>
                  <a:pt x="2589" y="2094"/>
                </a:lnTo>
                <a:lnTo>
                  <a:pt x="2554" y="2143"/>
                </a:lnTo>
                <a:lnTo>
                  <a:pt x="2500" y="2186"/>
                </a:lnTo>
                <a:lnTo>
                  <a:pt x="2438" y="2222"/>
                </a:lnTo>
                <a:lnTo>
                  <a:pt x="2367" y="2247"/>
                </a:lnTo>
                <a:lnTo>
                  <a:pt x="2287" y="2265"/>
                </a:lnTo>
                <a:lnTo>
                  <a:pt x="2198" y="2271"/>
                </a:lnTo>
                <a:lnTo>
                  <a:pt x="2198" y="2271"/>
                </a:lnTo>
                <a:lnTo>
                  <a:pt x="418" y="2271"/>
                </a:lnTo>
                <a:lnTo>
                  <a:pt x="418" y="2271"/>
                </a:lnTo>
                <a:close/>
              </a:path>
            </a:pathLst>
          </a:custGeom>
          <a:solidFill>
            <a:srgbClr val="0065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 flipH="1">
            <a:off x="1778000" y="1255713"/>
            <a:ext cx="7078663" cy="4111627"/>
          </a:xfrm>
          <a:custGeom>
            <a:avLst/>
            <a:gdLst>
              <a:gd name="T0" fmla="*/ 1895 w 3105"/>
              <a:gd name="T1" fmla="*/ 1569 h 1953"/>
              <a:gd name="T2" fmla="*/ 1548 w 3105"/>
              <a:gd name="T3" fmla="*/ 1587 h 1953"/>
              <a:gd name="T4" fmla="*/ 1246 w 3105"/>
              <a:gd name="T5" fmla="*/ 1575 h 1953"/>
              <a:gd name="T6" fmla="*/ 819 w 3105"/>
              <a:gd name="T7" fmla="*/ 1495 h 1953"/>
              <a:gd name="T8" fmla="*/ 463 w 3105"/>
              <a:gd name="T9" fmla="*/ 1367 h 1953"/>
              <a:gd name="T10" fmla="*/ 365 w 3105"/>
              <a:gd name="T11" fmla="*/ 1312 h 1953"/>
              <a:gd name="T12" fmla="*/ 125 w 3105"/>
              <a:gd name="T13" fmla="*/ 1111 h 1953"/>
              <a:gd name="T14" fmla="*/ 9 w 3105"/>
              <a:gd name="T15" fmla="*/ 879 h 1953"/>
              <a:gd name="T16" fmla="*/ 0 w 3105"/>
              <a:gd name="T17" fmla="*/ 794 h 1953"/>
              <a:gd name="T18" fmla="*/ 71 w 3105"/>
              <a:gd name="T19" fmla="*/ 549 h 1953"/>
              <a:gd name="T20" fmla="*/ 276 w 3105"/>
              <a:gd name="T21" fmla="*/ 342 h 1953"/>
              <a:gd name="T22" fmla="*/ 463 w 3105"/>
              <a:gd name="T23" fmla="*/ 226 h 1953"/>
              <a:gd name="T24" fmla="*/ 694 w 3105"/>
              <a:gd name="T25" fmla="*/ 128 h 1953"/>
              <a:gd name="T26" fmla="*/ 1094 w 3105"/>
              <a:gd name="T27" fmla="*/ 37 h 1953"/>
              <a:gd name="T28" fmla="*/ 1548 w 3105"/>
              <a:gd name="T29" fmla="*/ 0 h 1953"/>
              <a:gd name="T30" fmla="*/ 1708 w 3105"/>
              <a:gd name="T31" fmla="*/ 6 h 1953"/>
              <a:gd name="T32" fmla="*/ 2144 w 3105"/>
              <a:gd name="T33" fmla="*/ 61 h 1953"/>
              <a:gd name="T34" fmla="*/ 2527 w 3105"/>
              <a:gd name="T35" fmla="*/ 177 h 1953"/>
              <a:gd name="T36" fmla="*/ 2634 w 3105"/>
              <a:gd name="T37" fmla="*/ 226 h 1953"/>
              <a:gd name="T38" fmla="*/ 2910 w 3105"/>
              <a:gd name="T39" fmla="*/ 403 h 1953"/>
              <a:gd name="T40" fmla="*/ 3070 w 3105"/>
              <a:gd name="T41" fmla="*/ 629 h 1953"/>
              <a:gd name="T42" fmla="*/ 3105 w 3105"/>
              <a:gd name="T43" fmla="*/ 794 h 1953"/>
              <a:gd name="T44" fmla="*/ 3088 w 3105"/>
              <a:gd name="T45" fmla="*/ 891 h 1953"/>
              <a:gd name="T46" fmla="*/ 3008 w 3105"/>
              <a:gd name="T47" fmla="*/ 1074 h 1953"/>
              <a:gd name="T48" fmla="*/ 2749 w 3105"/>
              <a:gd name="T49" fmla="*/ 1300 h 1953"/>
              <a:gd name="T50" fmla="*/ 2509 w 3105"/>
              <a:gd name="T51" fmla="*/ 1422 h 1953"/>
              <a:gd name="T52" fmla="*/ 2411 w 3105"/>
              <a:gd name="T53" fmla="*/ 1428 h 1953"/>
              <a:gd name="T54" fmla="*/ 2340 w 3105"/>
              <a:gd name="T55" fmla="*/ 1392 h 1953"/>
              <a:gd name="T56" fmla="*/ 2331 w 3105"/>
              <a:gd name="T57" fmla="*/ 1331 h 1953"/>
              <a:gd name="T58" fmla="*/ 2385 w 3105"/>
              <a:gd name="T59" fmla="*/ 1282 h 1953"/>
              <a:gd name="T60" fmla="*/ 2589 w 3105"/>
              <a:gd name="T61" fmla="*/ 1178 h 1953"/>
              <a:gd name="T62" fmla="*/ 2794 w 3105"/>
              <a:gd name="T63" fmla="*/ 1001 h 1953"/>
              <a:gd name="T64" fmla="*/ 2865 w 3105"/>
              <a:gd name="T65" fmla="*/ 794 h 1953"/>
              <a:gd name="T66" fmla="*/ 2856 w 3105"/>
              <a:gd name="T67" fmla="*/ 732 h 1953"/>
              <a:gd name="T68" fmla="*/ 2767 w 3105"/>
              <a:gd name="T69" fmla="*/ 562 h 1953"/>
              <a:gd name="T70" fmla="*/ 2572 w 3105"/>
              <a:gd name="T71" fmla="*/ 403 h 1953"/>
              <a:gd name="T72" fmla="*/ 2491 w 3105"/>
              <a:gd name="T73" fmla="*/ 360 h 1953"/>
              <a:gd name="T74" fmla="*/ 2189 w 3105"/>
              <a:gd name="T75" fmla="*/ 244 h 1953"/>
              <a:gd name="T76" fmla="*/ 1824 w 3105"/>
              <a:gd name="T77" fmla="*/ 177 h 1953"/>
              <a:gd name="T78" fmla="*/ 1548 w 3105"/>
              <a:gd name="T79" fmla="*/ 165 h 1953"/>
              <a:gd name="T80" fmla="*/ 1281 w 3105"/>
              <a:gd name="T81" fmla="*/ 177 h 1953"/>
              <a:gd name="T82" fmla="*/ 908 w 3105"/>
              <a:gd name="T83" fmla="*/ 244 h 1953"/>
              <a:gd name="T84" fmla="*/ 605 w 3105"/>
              <a:gd name="T85" fmla="*/ 360 h 1953"/>
              <a:gd name="T86" fmla="*/ 525 w 3105"/>
              <a:gd name="T87" fmla="*/ 403 h 1953"/>
              <a:gd name="T88" fmla="*/ 338 w 3105"/>
              <a:gd name="T89" fmla="*/ 562 h 1953"/>
              <a:gd name="T90" fmla="*/ 240 w 3105"/>
              <a:gd name="T91" fmla="*/ 732 h 1953"/>
              <a:gd name="T92" fmla="*/ 240 w 3105"/>
              <a:gd name="T93" fmla="*/ 794 h 1953"/>
              <a:gd name="T94" fmla="*/ 294 w 3105"/>
              <a:gd name="T95" fmla="*/ 977 h 1953"/>
              <a:gd name="T96" fmla="*/ 454 w 3105"/>
              <a:gd name="T97" fmla="*/ 1135 h 1953"/>
              <a:gd name="T98" fmla="*/ 605 w 3105"/>
              <a:gd name="T99" fmla="*/ 1233 h 1953"/>
              <a:gd name="T100" fmla="*/ 801 w 3105"/>
              <a:gd name="T101" fmla="*/ 1312 h 1953"/>
              <a:gd name="T102" fmla="*/ 1148 w 3105"/>
              <a:gd name="T103" fmla="*/ 1392 h 1953"/>
              <a:gd name="T104" fmla="*/ 1548 w 3105"/>
              <a:gd name="T105" fmla="*/ 1422 h 1953"/>
              <a:gd name="T106" fmla="*/ 1735 w 3105"/>
              <a:gd name="T107" fmla="*/ 1416 h 1953"/>
              <a:gd name="T108" fmla="*/ 1958 w 3105"/>
              <a:gd name="T109" fmla="*/ 1392 h 1953"/>
              <a:gd name="T110" fmla="*/ 2830 w 3105"/>
              <a:gd name="T111" fmla="*/ 1831 h 1953"/>
              <a:gd name="T112" fmla="*/ 2821 w 3105"/>
              <a:gd name="T113" fmla="*/ 1923 h 1953"/>
              <a:gd name="T114" fmla="*/ 2803 w 3105"/>
              <a:gd name="T115" fmla="*/ 1935 h 1953"/>
              <a:gd name="T116" fmla="*/ 2723 w 3105"/>
              <a:gd name="T117" fmla="*/ 1953 h 1953"/>
              <a:gd name="T118" fmla="*/ 2687 w 3105"/>
              <a:gd name="T119" fmla="*/ 1953 h 1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105" h="1953">
                <a:moveTo>
                  <a:pt x="2652" y="1941"/>
                </a:moveTo>
                <a:lnTo>
                  <a:pt x="1895" y="1569"/>
                </a:lnTo>
                <a:lnTo>
                  <a:pt x="1895" y="1569"/>
                </a:lnTo>
                <a:lnTo>
                  <a:pt x="1726" y="1587"/>
                </a:lnTo>
                <a:lnTo>
                  <a:pt x="1548" y="1587"/>
                </a:lnTo>
                <a:lnTo>
                  <a:pt x="1548" y="1587"/>
                </a:lnTo>
                <a:lnTo>
                  <a:pt x="1548" y="1587"/>
                </a:lnTo>
                <a:lnTo>
                  <a:pt x="1397" y="1587"/>
                </a:lnTo>
                <a:lnTo>
                  <a:pt x="1246" y="1575"/>
                </a:lnTo>
                <a:lnTo>
                  <a:pt x="1094" y="1556"/>
                </a:lnTo>
                <a:lnTo>
                  <a:pt x="961" y="1532"/>
                </a:lnTo>
                <a:lnTo>
                  <a:pt x="819" y="1495"/>
                </a:lnTo>
                <a:lnTo>
                  <a:pt x="694" y="1459"/>
                </a:lnTo>
                <a:lnTo>
                  <a:pt x="578" y="1416"/>
                </a:lnTo>
                <a:lnTo>
                  <a:pt x="463" y="1367"/>
                </a:lnTo>
                <a:lnTo>
                  <a:pt x="463" y="1367"/>
                </a:lnTo>
                <a:lnTo>
                  <a:pt x="463" y="1367"/>
                </a:lnTo>
                <a:lnTo>
                  <a:pt x="365" y="1312"/>
                </a:lnTo>
                <a:lnTo>
                  <a:pt x="276" y="1251"/>
                </a:lnTo>
                <a:lnTo>
                  <a:pt x="196" y="1184"/>
                </a:lnTo>
                <a:lnTo>
                  <a:pt x="125" y="1111"/>
                </a:lnTo>
                <a:lnTo>
                  <a:pt x="71" y="1038"/>
                </a:lnTo>
                <a:lnTo>
                  <a:pt x="27" y="958"/>
                </a:lnTo>
                <a:lnTo>
                  <a:pt x="9" y="879"/>
                </a:lnTo>
                <a:lnTo>
                  <a:pt x="0" y="794"/>
                </a:lnTo>
                <a:lnTo>
                  <a:pt x="0" y="794"/>
                </a:lnTo>
                <a:lnTo>
                  <a:pt x="0" y="794"/>
                </a:lnTo>
                <a:lnTo>
                  <a:pt x="9" y="708"/>
                </a:lnTo>
                <a:lnTo>
                  <a:pt x="27" y="629"/>
                </a:lnTo>
                <a:lnTo>
                  <a:pt x="71" y="549"/>
                </a:lnTo>
                <a:lnTo>
                  <a:pt x="125" y="476"/>
                </a:lnTo>
                <a:lnTo>
                  <a:pt x="196" y="403"/>
                </a:lnTo>
                <a:lnTo>
                  <a:pt x="276" y="342"/>
                </a:lnTo>
                <a:lnTo>
                  <a:pt x="365" y="281"/>
                </a:lnTo>
                <a:lnTo>
                  <a:pt x="463" y="226"/>
                </a:lnTo>
                <a:lnTo>
                  <a:pt x="463" y="226"/>
                </a:lnTo>
                <a:lnTo>
                  <a:pt x="463" y="226"/>
                </a:lnTo>
                <a:lnTo>
                  <a:pt x="578" y="177"/>
                </a:lnTo>
                <a:lnTo>
                  <a:pt x="694" y="128"/>
                </a:lnTo>
                <a:lnTo>
                  <a:pt x="819" y="92"/>
                </a:lnTo>
                <a:lnTo>
                  <a:pt x="961" y="61"/>
                </a:lnTo>
                <a:lnTo>
                  <a:pt x="1094" y="37"/>
                </a:lnTo>
                <a:lnTo>
                  <a:pt x="1246" y="18"/>
                </a:lnTo>
                <a:lnTo>
                  <a:pt x="1397" y="6"/>
                </a:lnTo>
                <a:lnTo>
                  <a:pt x="1548" y="0"/>
                </a:lnTo>
                <a:lnTo>
                  <a:pt x="1548" y="0"/>
                </a:lnTo>
                <a:lnTo>
                  <a:pt x="1548" y="0"/>
                </a:lnTo>
                <a:lnTo>
                  <a:pt x="1708" y="6"/>
                </a:lnTo>
                <a:lnTo>
                  <a:pt x="1860" y="18"/>
                </a:lnTo>
                <a:lnTo>
                  <a:pt x="2002" y="37"/>
                </a:lnTo>
                <a:lnTo>
                  <a:pt x="2144" y="61"/>
                </a:lnTo>
                <a:lnTo>
                  <a:pt x="2278" y="92"/>
                </a:lnTo>
                <a:lnTo>
                  <a:pt x="2402" y="128"/>
                </a:lnTo>
                <a:lnTo>
                  <a:pt x="2527" y="177"/>
                </a:lnTo>
                <a:lnTo>
                  <a:pt x="2634" y="226"/>
                </a:lnTo>
                <a:lnTo>
                  <a:pt x="2634" y="226"/>
                </a:lnTo>
                <a:lnTo>
                  <a:pt x="2634" y="226"/>
                </a:lnTo>
                <a:lnTo>
                  <a:pt x="2732" y="281"/>
                </a:lnTo>
                <a:lnTo>
                  <a:pt x="2830" y="342"/>
                </a:lnTo>
                <a:lnTo>
                  <a:pt x="2910" y="403"/>
                </a:lnTo>
                <a:lnTo>
                  <a:pt x="2972" y="476"/>
                </a:lnTo>
                <a:lnTo>
                  <a:pt x="3025" y="549"/>
                </a:lnTo>
                <a:lnTo>
                  <a:pt x="3070" y="629"/>
                </a:lnTo>
                <a:lnTo>
                  <a:pt x="3096" y="708"/>
                </a:lnTo>
                <a:lnTo>
                  <a:pt x="3105" y="794"/>
                </a:lnTo>
                <a:lnTo>
                  <a:pt x="3105" y="794"/>
                </a:lnTo>
                <a:lnTo>
                  <a:pt x="3105" y="794"/>
                </a:lnTo>
                <a:lnTo>
                  <a:pt x="3096" y="842"/>
                </a:lnTo>
                <a:lnTo>
                  <a:pt x="3088" y="891"/>
                </a:lnTo>
                <a:lnTo>
                  <a:pt x="3079" y="940"/>
                </a:lnTo>
                <a:lnTo>
                  <a:pt x="3061" y="983"/>
                </a:lnTo>
                <a:lnTo>
                  <a:pt x="3008" y="1074"/>
                </a:lnTo>
                <a:lnTo>
                  <a:pt x="2936" y="1154"/>
                </a:lnTo>
                <a:lnTo>
                  <a:pt x="2847" y="1233"/>
                </a:lnTo>
                <a:lnTo>
                  <a:pt x="2749" y="1300"/>
                </a:lnTo>
                <a:lnTo>
                  <a:pt x="2634" y="1367"/>
                </a:lnTo>
                <a:lnTo>
                  <a:pt x="2509" y="1422"/>
                </a:lnTo>
                <a:lnTo>
                  <a:pt x="2509" y="1422"/>
                </a:lnTo>
                <a:lnTo>
                  <a:pt x="2509" y="1422"/>
                </a:lnTo>
                <a:lnTo>
                  <a:pt x="2465" y="1434"/>
                </a:lnTo>
                <a:lnTo>
                  <a:pt x="2411" y="1428"/>
                </a:lnTo>
                <a:lnTo>
                  <a:pt x="2376" y="1416"/>
                </a:lnTo>
                <a:lnTo>
                  <a:pt x="2340" y="1392"/>
                </a:lnTo>
                <a:lnTo>
                  <a:pt x="2340" y="1392"/>
                </a:lnTo>
                <a:lnTo>
                  <a:pt x="2340" y="1392"/>
                </a:lnTo>
                <a:lnTo>
                  <a:pt x="2322" y="1361"/>
                </a:lnTo>
                <a:lnTo>
                  <a:pt x="2331" y="1331"/>
                </a:lnTo>
                <a:lnTo>
                  <a:pt x="2349" y="1300"/>
                </a:lnTo>
                <a:lnTo>
                  <a:pt x="2385" y="1282"/>
                </a:lnTo>
                <a:lnTo>
                  <a:pt x="2385" y="1282"/>
                </a:lnTo>
                <a:lnTo>
                  <a:pt x="2385" y="1282"/>
                </a:lnTo>
                <a:lnTo>
                  <a:pt x="2491" y="1233"/>
                </a:lnTo>
                <a:lnTo>
                  <a:pt x="2589" y="1178"/>
                </a:lnTo>
                <a:lnTo>
                  <a:pt x="2669" y="1123"/>
                </a:lnTo>
                <a:lnTo>
                  <a:pt x="2741" y="1062"/>
                </a:lnTo>
                <a:lnTo>
                  <a:pt x="2794" y="1001"/>
                </a:lnTo>
                <a:lnTo>
                  <a:pt x="2830" y="934"/>
                </a:lnTo>
                <a:lnTo>
                  <a:pt x="2856" y="867"/>
                </a:lnTo>
                <a:lnTo>
                  <a:pt x="2865" y="794"/>
                </a:lnTo>
                <a:lnTo>
                  <a:pt x="2865" y="794"/>
                </a:lnTo>
                <a:lnTo>
                  <a:pt x="2865" y="794"/>
                </a:lnTo>
                <a:lnTo>
                  <a:pt x="2856" y="732"/>
                </a:lnTo>
                <a:lnTo>
                  <a:pt x="2838" y="671"/>
                </a:lnTo>
                <a:lnTo>
                  <a:pt x="2803" y="616"/>
                </a:lnTo>
                <a:lnTo>
                  <a:pt x="2767" y="562"/>
                </a:lnTo>
                <a:lnTo>
                  <a:pt x="2714" y="507"/>
                </a:lnTo>
                <a:lnTo>
                  <a:pt x="2652" y="452"/>
                </a:lnTo>
                <a:lnTo>
                  <a:pt x="2572" y="403"/>
                </a:lnTo>
                <a:lnTo>
                  <a:pt x="2491" y="360"/>
                </a:lnTo>
                <a:lnTo>
                  <a:pt x="2491" y="360"/>
                </a:lnTo>
                <a:lnTo>
                  <a:pt x="2491" y="360"/>
                </a:lnTo>
                <a:lnTo>
                  <a:pt x="2402" y="317"/>
                </a:lnTo>
                <a:lnTo>
                  <a:pt x="2296" y="281"/>
                </a:lnTo>
                <a:lnTo>
                  <a:pt x="2189" y="244"/>
                </a:lnTo>
                <a:lnTo>
                  <a:pt x="2073" y="220"/>
                </a:lnTo>
                <a:lnTo>
                  <a:pt x="1949" y="195"/>
                </a:lnTo>
                <a:lnTo>
                  <a:pt x="1824" y="177"/>
                </a:lnTo>
                <a:lnTo>
                  <a:pt x="1691" y="171"/>
                </a:lnTo>
                <a:lnTo>
                  <a:pt x="1548" y="165"/>
                </a:lnTo>
                <a:lnTo>
                  <a:pt x="1548" y="165"/>
                </a:lnTo>
                <a:lnTo>
                  <a:pt x="1548" y="165"/>
                </a:lnTo>
                <a:lnTo>
                  <a:pt x="1415" y="171"/>
                </a:lnTo>
                <a:lnTo>
                  <a:pt x="1281" y="177"/>
                </a:lnTo>
                <a:lnTo>
                  <a:pt x="1148" y="195"/>
                </a:lnTo>
                <a:lnTo>
                  <a:pt x="1023" y="220"/>
                </a:lnTo>
                <a:lnTo>
                  <a:pt x="908" y="244"/>
                </a:lnTo>
                <a:lnTo>
                  <a:pt x="801" y="281"/>
                </a:lnTo>
                <a:lnTo>
                  <a:pt x="703" y="317"/>
                </a:lnTo>
                <a:lnTo>
                  <a:pt x="605" y="360"/>
                </a:lnTo>
                <a:lnTo>
                  <a:pt x="605" y="360"/>
                </a:lnTo>
                <a:lnTo>
                  <a:pt x="605" y="360"/>
                </a:lnTo>
                <a:lnTo>
                  <a:pt x="525" y="403"/>
                </a:lnTo>
                <a:lnTo>
                  <a:pt x="454" y="452"/>
                </a:lnTo>
                <a:lnTo>
                  <a:pt x="383" y="507"/>
                </a:lnTo>
                <a:lnTo>
                  <a:pt x="338" y="562"/>
                </a:lnTo>
                <a:lnTo>
                  <a:pt x="294" y="616"/>
                </a:lnTo>
                <a:lnTo>
                  <a:pt x="267" y="671"/>
                </a:lnTo>
                <a:lnTo>
                  <a:pt x="240" y="732"/>
                </a:lnTo>
                <a:lnTo>
                  <a:pt x="240" y="794"/>
                </a:lnTo>
                <a:lnTo>
                  <a:pt x="240" y="794"/>
                </a:lnTo>
                <a:lnTo>
                  <a:pt x="240" y="794"/>
                </a:lnTo>
                <a:lnTo>
                  <a:pt x="240" y="855"/>
                </a:lnTo>
                <a:lnTo>
                  <a:pt x="267" y="916"/>
                </a:lnTo>
                <a:lnTo>
                  <a:pt x="294" y="977"/>
                </a:lnTo>
                <a:lnTo>
                  <a:pt x="338" y="1032"/>
                </a:lnTo>
                <a:lnTo>
                  <a:pt x="383" y="1086"/>
                </a:lnTo>
                <a:lnTo>
                  <a:pt x="454" y="1135"/>
                </a:lnTo>
                <a:lnTo>
                  <a:pt x="525" y="1184"/>
                </a:lnTo>
                <a:lnTo>
                  <a:pt x="605" y="1233"/>
                </a:lnTo>
                <a:lnTo>
                  <a:pt x="605" y="1233"/>
                </a:lnTo>
                <a:lnTo>
                  <a:pt x="605" y="1233"/>
                </a:lnTo>
                <a:lnTo>
                  <a:pt x="703" y="1276"/>
                </a:lnTo>
                <a:lnTo>
                  <a:pt x="801" y="1312"/>
                </a:lnTo>
                <a:lnTo>
                  <a:pt x="908" y="1343"/>
                </a:lnTo>
                <a:lnTo>
                  <a:pt x="1023" y="1373"/>
                </a:lnTo>
                <a:lnTo>
                  <a:pt x="1148" y="1392"/>
                </a:lnTo>
                <a:lnTo>
                  <a:pt x="1281" y="1410"/>
                </a:lnTo>
                <a:lnTo>
                  <a:pt x="1415" y="1422"/>
                </a:lnTo>
                <a:lnTo>
                  <a:pt x="1548" y="1422"/>
                </a:lnTo>
                <a:lnTo>
                  <a:pt x="1548" y="1422"/>
                </a:lnTo>
                <a:lnTo>
                  <a:pt x="1548" y="1422"/>
                </a:lnTo>
                <a:lnTo>
                  <a:pt x="1735" y="1416"/>
                </a:lnTo>
                <a:lnTo>
                  <a:pt x="1904" y="1398"/>
                </a:lnTo>
                <a:lnTo>
                  <a:pt x="1904" y="1398"/>
                </a:lnTo>
                <a:lnTo>
                  <a:pt x="1958" y="1392"/>
                </a:lnTo>
                <a:lnTo>
                  <a:pt x="2794" y="1807"/>
                </a:lnTo>
                <a:lnTo>
                  <a:pt x="2794" y="1807"/>
                </a:lnTo>
                <a:lnTo>
                  <a:pt x="2830" y="1831"/>
                </a:lnTo>
                <a:lnTo>
                  <a:pt x="2847" y="1862"/>
                </a:lnTo>
                <a:lnTo>
                  <a:pt x="2838" y="1892"/>
                </a:lnTo>
                <a:lnTo>
                  <a:pt x="2821" y="1923"/>
                </a:lnTo>
                <a:lnTo>
                  <a:pt x="2821" y="1923"/>
                </a:lnTo>
                <a:lnTo>
                  <a:pt x="2821" y="1923"/>
                </a:lnTo>
                <a:lnTo>
                  <a:pt x="2803" y="1935"/>
                </a:lnTo>
                <a:lnTo>
                  <a:pt x="2776" y="1947"/>
                </a:lnTo>
                <a:lnTo>
                  <a:pt x="2749" y="1953"/>
                </a:lnTo>
                <a:lnTo>
                  <a:pt x="2723" y="1953"/>
                </a:lnTo>
                <a:lnTo>
                  <a:pt x="2723" y="1953"/>
                </a:lnTo>
                <a:lnTo>
                  <a:pt x="2723" y="1953"/>
                </a:lnTo>
                <a:lnTo>
                  <a:pt x="2687" y="1953"/>
                </a:lnTo>
                <a:lnTo>
                  <a:pt x="2652" y="1941"/>
                </a:lnTo>
                <a:lnTo>
                  <a:pt x="2652" y="1941"/>
                </a:lnTo>
                <a:close/>
              </a:path>
            </a:pathLst>
          </a:custGeom>
          <a:solidFill>
            <a:srgbClr val="77D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methods of the </a:t>
            </a:r>
            <a:r>
              <a:rPr lang="en-GB" dirty="0" err="1"/>
              <a:t>java.lang.Double</a:t>
            </a:r>
            <a:r>
              <a:rPr lang="en-GB" dirty="0"/>
              <a:t> class declare a parameter of type String?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err="1" smtClean="0"/>
              <a:t>doubleValue</a:t>
            </a:r>
            <a:r>
              <a:rPr lang="en-GB" dirty="0" smtClean="0"/>
              <a:t>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err="1" smtClean="0"/>
              <a:t>floatValue</a:t>
            </a:r>
            <a:r>
              <a:rPr lang="en-GB" dirty="0" smtClean="0"/>
              <a:t>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err="1" smtClean="0"/>
              <a:t>intValue</a:t>
            </a:r>
            <a:r>
              <a:rPr lang="en-GB" dirty="0" smtClean="0"/>
              <a:t>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err="1" smtClean="0"/>
              <a:t>longValue</a:t>
            </a:r>
            <a:r>
              <a:rPr lang="en-GB" dirty="0" smtClean="0"/>
              <a:t>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err="1" smtClean="0"/>
              <a:t>parseDouble</a:t>
            </a:r>
            <a:r>
              <a:rPr lang="en-GB" dirty="0" smtClean="0"/>
              <a:t>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err="1" smtClean="0"/>
              <a:t>valueOf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Question </a:t>
            </a:r>
            <a:r>
              <a:rPr lang="en-GB" sz="3400" smtClean="0"/>
              <a:t>18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32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Question </a:t>
            </a:r>
            <a:r>
              <a:rPr lang="en-GB" sz="3400" smtClean="0"/>
              <a:t>19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94581"/>
            <a:ext cx="8232775" cy="376614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I {</a:t>
            </a:r>
          </a:p>
          <a:p>
            <a:r>
              <a:rPr lang="en-GB" dirty="0"/>
              <a:t>  private String name;</a:t>
            </a:r>
          </a:p>
          <a:p>
            <a:r>
              <a:rPr lang="en-GB" dirty="0"/>
              <a:t>  public I(String s) {name = s;}</a:t>
            </a:r>
          </a:p>
          <a:p>
            <a:r>
              <a:rPr lang="en-GB" dirty="0"/>
              <a:t>  private I other;</a:t>
            </a:r>
          </a:p>
          <a:p>
            <a:r>
              <a:rPr lang="en-GB" dirty="0"/>
              <a:t>  public void other(I i) {other = i;}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class J {</a:t>
            </a:r>
          </a:p>
          <a:p>
            <a:r>
              <a:rPr lang="en-GB" dirty="0"/>
              <a:t>  private I i1 = new I("A"), i2 = new I("B"), i3 = new I("C");</a:t>
            </a:r>
          </a:p>
          <a:p>
            <a:r>
              <a:rPr lang="en-GB" dirty="0"/>
              <a:t>  </a:t>
            </a:r>
            <a:r>
              <a:rPr lang="nb-NO" dirty="0"/>
              <a:t>private void m1() {</a:t>
            </a:r>
            <a:endParaRPr lang="en-GB" dirty="0"/>
          </a:p>
          <a:p>
            <a:r>
              <a:rPr lang="nb-NO" dirty="0"/>
              <a:t>    i1.other(i2); i2.other(i1); i3.other(i3);</a:t>
            </a:r>
            <a:endParaRPr lang="en-GB" dirty="0"/>
          </a:p>
          <a:p>
            <a:r>
              <a:rPr lang="nb-NO" dirty="0"/>
              <a:t>    i1 = i3; i2 = i3;</a:t>
            </a:r>
            <a:endParaRPr lang="en-GB" dirty="0"/>
          </a:p>
          <a:p>
            <a:r>
              <a:rPr lang="nb-NO" dirty="0"/>
              <a:t>    </a:t>
            </a:r>
            <a:r>
              <a:rPr lang="en-GB" dirty="0"/>
              <a:t>m2();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private void m2() {/* Do amazing things. */}</a:t>
            </a:r>
          </a:p>
          <a:p>
            <a:r>
              <a:rPr lang="en-GB" dirty="0"/>
              <a:t>  public static void main 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new J().m1();</a:t>
            </a:r>
          </a:p>
          <a:p>
            <a:r>
              <a:rPr lang="en-GB" dirty="0"/>
              <a:t>}}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5186855"/>
            <a:ext cx="8486775" cy="1056019"/>
          </a:xfrm>
        </p:spPr>
        <p:txBody>
          <a:bodyPr/>
          <a:lstStyle/>
          <a:p>
            <a:r>
              <a:rPr lang="en-GB" dirty="0"/>
              <a:t>Which of the three objects, A, B or C, is not eligible for garbage collection when method m2 begins to execute? 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 smtClean="0"/>
              <a:t>A </a:t>
            </a:r>
            <a:endParaRPr lang="en-GB" dirty="0"/>
          </a:p>
          <a:p>
            <a:pPr marL="857250" lvl="1" indent="-457200">
              <a:buFont typeface="+mj-lt"/>
              <a:buAutoNum type="alphaLcParenR"/>
            </a:pPr>
            <a:r>
              <a:rPr lang="en-GB" dirty="0" smtClean="0"/>
              <a:t>B </a:t>
            </a:r>
            <a:endParaRPr lang="en-GB" dirty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2569735" y="5969895"/>
            <a:ext cx="5025368" cy="1056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857250" lvl="1" indent="-457200">
              <a:buFont typeface="+mj-lt"/>
              <a:buAutoNum type="alphaLcParenR" startAt="3"/>
            </a:pPr>
            <a:r>
              <a:rPr lang="en-GB" dirty="0" smtClean="0"/>
              <a:t>C </a:t>
            </a:r>
          </a:p>
          <a:p>
            <a:pPr marL="857250" lvl="1" indent="-457200">
              <a:buFont typeface="+mj-lt"/>
              <a:buAutoNum type="alphaLcParenR" startAt="3"/>
            </a:pPr>
            <a:r>
              <a:rPr lang="en-GB" dirty="0" smtClean="0"/>
              <a:t>None of the above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95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Question </a:t>
            </a:r>
            <a:r>
              <a:rPr lang="en-GB" sz="3400" smtClean="0"/>
              <a:t>20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272562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B {</a:t>
            </a:r>
          </a:p>
          <a:p>
            <a:r>
              <a:rPr lang="en-GB" dirty="0"/>
              <a:t>  private String name;</a:t>
            </a:r>
          </a:p>
          <a:p>
            <a:r>
              <a:rPr lang="en-GB" dirty="0"/>
              <a:t>  public B(String s) {name = s;}</a:t>
            </a:r>
          </a:p>
          <a:p>
            <a:r>
              <a:rPr lang="en-GB" dirty="0"/>
              <a:t>  protected void finalize() {</a:t>
            </a:r>
            <a:r>
              <a:rPr lang="en-GB" dirty="0" err="1"/>
              <a:t>System.out.print</a:t>
            </a:r>
            <a:r>
              <a:rPr lang="en-GB" dirty="0"/>
              <a:t>(name);}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class E {</a:t>
            </a:r>
          </a:p>
          <a:p>
            <a:r>
              <a:rPr lang="en-GB" dirty="0"/>
              <a:t>  public static void m() {</a:t>
            </a:r>
          </a:p>
          <a:p>
            <a:r>
              <a:rPr lang="en-GB" dirty="0"/>
              <a:t>    B x1 = new B("X"), y1 = new B("Y");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m(); </a:t>
            </a:r>
            <a:r>
              <a:rPr lang="en-GB" dirty="0" err="1"/>
              <a:t>System.gc</a:t>
            </a:r>
            <a:r>
              <a:rPr lang="en-GB" dirty="0"/>
              <a:t>();</a:t>
            </a:r>
          </a:p>
          <a:p>
            <a:r>
              <a:rPr lang="en-GB" dirty="0"/>
              <a:t>}}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4162088"/>
            <a:ext cx="8486775" cy="1056019"/>
          </a:xfrm>
        </p:spPr>
        <p:txBody>
          <a:bodyPr/>
          <a:lstStyle/>
          <a:p>
            <a:r>
              <a:rPr lang="en-GB" dirty="0"/>
              <a:t>Which of the following could not be a result of attempting to compile and run the program?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XY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YX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XXYY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Nothing </a:t>
            </a:r>
            <a:r>
              <a:rPr lang="en-GB" dirty="0"/>
              <a:t>is printed.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above </a:t>
            </a:r>
          </a:p>
        </p:txBody>
      </p:sp>
    </p:spTree>
    <p:extLst>
      <p:ext uri="{BB962C8B-B14F-4D97-AF65-F5344CB8AC3E}">
        <p14:creationId xmlns:p14="http://schemas.microsoft.com/office/powerpoint/2010/main" val="240327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US" sz="3400" dirty="0" smtClean="0"/>
              <a:t>Any Questions?</a:t>
            </a:r>
            <a:endParaRPr lang="en-GB" sz="3400" dirty="0" smtClean="0"/>
          </a:p>
        </p:txBody>
      </p:sp>
      <p:grpSp>
        <p:nvGrpSpPr>
          <p:cNvPr id="62468" name="Group 5"/>
          <p:cNvGrpSpPr>
            <a:grpSpLocks noChangeAspect="1"/>
          </p:cNvGrpSpPr>
          <p:nvPr/>
        </p:nvGrpSpPr>
        <p:grpSpPr bwMode="auto">
          <a:xfrm>
            <a:off x="398090" y="1419885"/>
            <a:ext cx="3302040" cy="3237170"/>
            <a:chOff x="1332" y="995"/>
            <a:chExt cx="2685" cy="2633"/>
          </a:xfrm>
        </p:grpSpPr>
        <p:sp>
          <p:nvSpPr>
            <p:cNvPr id="6246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0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1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2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3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4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1" name="Rectangle 14"/>
          <p:cNvSpPr txBox="1">
            <a:spLocks noChangeArrowheads="1"/>
          </p:cNvSpPr>
          <p:nvPr/>
        </p:nvSpPr>
        <p:spPr bwMode="auto">
          <a:xfrm>
            <a:off x="3916686" y="3354824"/>
            <a:ext cx="5248584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rgbClr val="00B0F0"/>
                </a:solidFill>
              </a:rPr>
              <a:t>Any questions…</a:t>
            </a:r>
          </a:p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rgbClr val="00B0F0"/>
                </a:solidFill>
              </a:rPr>
              <a:t>before we look at the</a:t>
            </a:r>
          </a:p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rgbClr val="00B0F0"/>
                </a:solidFill>
              </a:rPr>
              <a:t>correct answers?</a:t>
            </a:r>
            <a:endParaRPr lang="en-GB" sz="40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5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1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153121"/>
            <a:ext cx="8486775" cy="3578499"/>
          </a:xfrm>
        </p:spPr>
        <p:txBody>
          <a:bodyPr/>
          <a:lstStyle/>
          <a:p>
            <a:r>
              <a:rPr lang="en-GB" dirty="0"/>
              <a:t>What is the result of attempting to compile and run the program?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Compile-time </a:t>
            </a:r>
            <a:r>
              <a:rPr lang="en-GB" dirty="0"/>
              <a:t>error at line 1.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Run-time </a:t>
            </a:r>
            <a:r>
              <a:rPr lang="en-GB" dirty="0"/>
              <a:t>error at line 1.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Compile-time </a:t>
            </a:r>
            <a:r>
              <a:rPr lang="en-GB" dirty="0"/>
              <a:t>error at line 2.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Run-time </a:t>
            </a:r>
            <a:r>
              <a:rPr lang="en-GB" dirty="0"/>
              <a:t>error at line 2.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Compile-time </a:t>
            </a:r>
            <a:r>
              <a:rPr lang="en-GB" dirty="0"/>
              <a:t>error at line 3.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Run-time </a:t>
            </a:r>
            <a:r>
              <a:rPr lang="en-GB" dirty="0"/>
              <a:t>error at line 3.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</a:t>
            </a:r>
            <a:r>
              <a:rPr lang="en-GB" dirty="0" smtClean="0"/>
              <a:t>above.</a:t>
            </a:r>
            <a:endParaRPr lang="en-GB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94581"/>
            <a:ext cx="8232775" cy="146438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Purple {</a:t>
            </a:r>
          </a:p>
          <a:p>
            <a:r>
              <a:rPr lang="en-GB" dirty="0"/>
              <a:t>  public static void main (String []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[] i = {1,2,3};  // 1</a:t>
            </a:r>
          </a:p>
          <a:p>
            <a:r>
              <a:rPr lang="en-GB" dirty="0"/>
              <a:t>    Object </a:t>
            </a:r>
            <a:r>
              <a:rPr lang="en-GB" dirty="0" err="1"/>
              <a:t>obj</a:t>
            </a:r>
            <a:r>
              <a:rPr lang="en-GB" dirty="0"/>
              <a:t> = i;     // 2</a:t>
            </a:r>
          </a:p>
          <a:p>
            <a:r>
              <a:rPr lang="en-GB" dirty="0"/>
              <a:t>    i = </a:t>
            </a:r>
            <a:r>
              <a:rPr lang="en-GB" dirty="0" err="1"/>
              <a:t>obj</a:t>
            </a:r>
            <a:r>
              <a:rPr lang="en-GB" dirty="0"/>
              <a:t>;            // 3</a:t>
            </a:r>
          </a:p>
          <a:p>
            <a:r>
              <a:rPr lang="en-GB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93936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Question 2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2017969"/>
            <a:ext cx="8486775" cy="3578499"/>
          </a:xfrm>
        </p:spPr>
        <p:txBody>
          <a:bodyPr/>
          <a:lstStyle/>
          <a:p>
            <a:r>
              <a:rPr lang="en-GB" dirty="0"/>
              <a:t>Which of the following statements are true?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class </a:t>
            </a:r>
            <a:r>
              <a:rPr lang="en-GB" dirty="0"/>
              <a:t>A extends Object.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Field </a:t>
            </a:r>
            <a:r>
              <a:rPr lang="en-GB" dirty="0"/>
              <a:t>i1 is implicitly public, because class A is public.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Method </a:t>
            </a:r>
            <a:r>
              <a:rPr lang="en-GB" dirty="0"/>
              <a:t>m1 is implicitly public, because class A is public.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compiler will insert a default constructor implicitly.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default constructor has no throws clause.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default constructor of class A has package access.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default constructor accepts one parameter for each field in class A.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default constructor invokes the no-parameter constructor of the superclass.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94581"/>
            <a:ext cx="8232775" cy="3923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public class A {</a:t>
            </a:r>
            <a:r>
              <a:rPr lang="en-GB" dirty="0" err="1"/>
              <a:t>int</a:t>
            </a:r>
            <a:r>
              <a:rPr lang="en-GB" dirty="0"/>
              <a:t> i1; void m1() {}}</a:t>
            </a:r>
          </a:p>
        </p:txBody>
      </p:sp>
    </p:spTree>
    <p:extLst>
      <p:ext uri="{BB962C8B-B14F-4D97-AF65-F5344CB8AC3E}">
        <p14:creationId xmlns:p14="http://schemas.microsoft.com/office/powerpoint/2010/main" val="338659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3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784600"/>
            <a:ext cx="8486775" cy="2947020"/>
          </a:xfrm>
        </p:spPr>
        <p:txBody>
          <a:bodyPr/>
          <a:lstStyle/>
          <a:p>
            <a:r>
              <a:rPr lang="en-GB" dirty="0"/>
              <a:t>Compile-time errors are generated at which lines? 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94581"/>
            <a:ext cx="8232775" cy="228419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Identifiers {</a:t>
            </a:r>
          </a:p>
          <a:p>
            <a:r>
              <a:rPr lang="en-GB" dirty="0"/>
              <a:t>  </a:t>
            </a:r>
            <a:r>
              <a:rPr lang="en-GB" dirty="0" err="1"/>
              <a:t>int</a:t>
            </a:r>
            <a:r>
              <a:rPr lang="en-GB" dirty="0"/>
              <a:t> i1;   // 1</a:t>
            </a:r>
          </a:p>
          <a:p>
            <a:r>
              <a:rPr lang="en-GB" dirty="0"/>
              <a:t>  </a:t>
            </a:r>
            <a:r>
              <a:rPr lang="en-GB" dirty="0" err="1"/>
              <a:t>int</a:t>
            </a:r>
            <a:r>
              <a:rPr lang="en-GB" dirty="0"/>
              <a:t> _i2;  // 2</a:t>
            </a:r>
          </a:p>
          <a:p>
            <a:r>
              <a:rPr lang="en-GB" dirty="0"/>
              <a:t>  </a:t>
            </a:r>
            <a:r>
              <a:rPr lang="nb-NO" dirty="0"/>
              <a:t>int i_3;  // 3</a:t>
            </a:r>
            <a:endParaRPr lang="en-GB" dirty="0"/>
          </a:p>
          <a:p>
            <a:r>
              <a:rPr lang="nb-NO" dirty="0"/>
              <a:t>  int #i4;  // 4</a:t>
            </a:r>
            <a:endParaRPr lang="en-GB" dirty="0"/>
          </a:p>
          <a:p>
            <a:r>
              <a:rPr lang="nb-NO" dirty="0"/>
              <a:t>  int $i5;  // 5</a:t>
            </a:r>
            <a:endParaRPr lang="en-GB" dirty="0"/>
          </a:p>
          <a:p>
            <a:r>
              <a:rPr lang="nb-NO" dirty="0"/>
              <a:t>  int %i6;  // 6</a:t>
            </a:r>
            <a:endParaRPr lang="en-GB" dirty="0"/>
          </a:p>
          <a:p>
            <a:r>
              <a:rPr lang="nb-NO" dirty="0"/>
              <a:t>  int i$7;  // 7</a:t>
            </a:r>
            <a:endParaRPr lang="en-GB" dirty="0"/>
          </a:p>
          <a:p>
            <a:r>
              <a:rPr lang="nb-NO" dirty="0"/>
              <a:t>  int 8i;   // 8</a:t>
            </a:r>
            <a:endParaRPr lang="en-GB" dirty="0"/>
          </a:p>
          <a:p>
            <a:r>
              <a:rPr lang="en-GB" dirty="0"/>
              <a:t>}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416906" y="4225128"/>
            <a:ext cx="8486775" cy="143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1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2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3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4 </a:t>
            </a:r>
            <a:endParaRPr lang="en-GB" dirty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4340926" y="4219868"/>
            <a:ext cx="4384069" cy="143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914400" lvl="1" indent="-457200">
              <a:buFont typeface="+mj-lt"/>
              <a:buAutoNum type="alphaLcParenR" startAt="5"/>
            </a:pPr>
            <a:r>
              <a:rPr lang="en-GB" dirty="0" smtClean="0"/>
              <a:t>5 </a:t>
            </a:r>
            <a:endParaRPr lang="en-GB" dirty="0"/>
          </a:p>
          <a:p>
            <a:pPr marL="914400" lvl="1" indent="-457200">
              <a:buFont typeface="+mj-lt"/>
              <a:buAutoNum type="alphaLcParenR" startAt="5"/>
            </a:pPr>
            <a:r>
              <a:rPr lang="en-GB" dirty="0" smtClean="0"/>
              <a:t>6 </a:t>
            </a:r>
            <a:endParaRPr lang="en-GB" dirty="0"/>
          </a:p>
          <a:p>
            <a:pPr marL="914400" lvl="1" indent="-457200">
              <a:buFont typeface="+mj-lt"/>
              <a:buAutoNum type="alphaLcParenR" startAt="5"/>
            </a:pPr>
            <a:r>
              <a:rPr lang="en-GB" dirty="0" smtClean="0"/>
              <a:t>7</a:t>
            </a:r>
            <a:endParaRPr lang="en-GB" dirty="0"/>
          </a:p>
          <a:p>
            <a:pPr marL="914400" lvl="1" indent="-457200">
              <a:buFont typeface="+mj-lt"/>
              <a:buAutoNum type="alphaLcParenR" startAt="5"/>
            </a:pPr>
            <a:r>
              <a:rPr lang="en-GB" dirty="0" smtClean="0"/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77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of the following statements are true?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A </a:t>
            </a:r>
            <a:r>
              <a:rPr lang="en-GB" dirty="0"/>
              <a:t>value can not be assigned to a final field more than once.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A </a:t>
            </a:r>
            <a:r>
              <a:rPr lang="en-GB" dirty="0"/>
              <a:t>value can be assigned to a final field at any time or not at all.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Only </a:t>
            </a:r>
            <a:r>
              <a:rPr lang="en-GB" dirty="0"/>
              <a:t>static variables can be declared final.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A </a:t>
            </a:r>
            <a:r>
              <a:rPr lang="en-GB" dirty="0"/>
              <a:t>compile-time error is thrown if a blank final instance variable is not assigned a value before the end of each constructor</a:t>
            </a:r>
            <a:r>
              <a:rPr lang="en-GB"/>
              <a:t>. </a:t>
            </a:r>
            <a:endParaRPr lang="en-GB" dirty="0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Question </a:t>
            </a:r>
            <a:r>
              <a:rPr lang="en-GB" sz="3400" smtClean="0"/>
              <a:t>4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0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026993"/>
            <a:ext cx="8486775" cy="3578499"/>
          </a:xfrm>
        </p:spPr>
        <p:txBody>
          <a:bodyPr/>
          <a:lstStyle/>
          <a:p>
            <a:r>
              <a:rPr lang="en-GB" dirty="0"/>
              <a:t>What is the result of attempting to compile and run the program?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0,0,0,null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0,0,0.0,null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Compile-time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Run-time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above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Question </a:t>
            </a:r>
            <a:r>
              <a:rPr lang="en-GB" sz="3400" smtClean="0"/>
              <a:t>5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61854CF-6972-4A12-9DA4-FE8B9835A122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55625" y="1294581"/>
            <a:ext cx="8232775" cy="148014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MWC102 {</a:t>
            </a:r>
          </a:p>
          <a:p>
            <a:r>
              <a:rPr lang="en-GB" dirty="0"/>
              <a:t>  public static void main 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byte[] a = new byte[1]; long[] b = new long[1];</a:t>
            </a:r>
          </a:p>
          <a:p>
            <a:r>
              <a:rPr lang="en-GB" dirty="0"/>
              <a:t>    float[] c = new float[1]; Object[] d = new Object[1];</a:t>
            </a:r>
          </a:p>
          <a:p>
            <a:r>
              <a:rPr lang="en-GB" dirty="0"/>
              <a:t>    </a:t>
            </a:r>
            <a:r>
              <a:rPr lang="en-GB" dirty="0" err="1"/>
              <a:t>System.out.print</a:t>
            </a:r>
            <a:r>
              <a:rPr lang="en-GB" dirty="0"/>
              <a:t>(a[0]+","+b[0]+","+c[0]+","+d[0]);</a:t>
            </a:r>
          </a:p>
          <a:p>
            <a:r>
              <a:rPr lang="en-GB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57310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026993"/>
            <a:ext cx="8486775" cy="3578499"/>
          </a:xfrm>
        </p:spPr>
        <p:txBody>
          <a:bodyPr/>
          <a:lstStyle/>
          <a:p>
            <a:r>
              <a:rPr lang="en-GB" dirty="0"/>
              <a:t>Which of the following lines will generate a compile-time error if inserted at the specified location? 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 smtClean="0"/>
              <a:t>char </a:t>
            </a:r>
            <a:r>
              <a:rPr lang="en-GB" dirty="0"/>
              <a:t>a = 0x0041; 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 smtClean="0"/>
              <a:t>char </a:t>
            </a:r>
            <a:r>
              <a:rPr lang="en-GB" dirty="0"/>
              <a:t>b = '\u0041'; 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 smtClean="0"/>
              <a:t>char </a:t>
            </a:r>
            <a:r>
              <a:rPr lang="en-GB" dirty="0"/>
              <a:t>c = 0101; 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 smtClean="0"/>
              <a:t>char </a:t>
            </a:r>
            <a:r>
              <a:rPr lang="en-GB" dirty="0"/>
              <a:t>d = -1; 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 smtClean="0"/>
              <a:t>char </a:t>
            </a:r>
            <a:r>
              <a:rPr lang="en-GB" dirty="0"/>
              <a:t>e = (char)-1; 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/>
              <a:t>N</a:t>
            </a:r>
            <a:r>
              <a:rPr lang="en-GB" dirty="0" smtClean="0"/>
              <a:t>one </a:t>
            </a:r>
            <a:r>
              <a:rPr lang="en-GB" dirty="0"/>
              <a:t>of the above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Question </a:t>
            </a:r>
            <a:r>
              <a:rPr lang="en-GB" sz="3400" smtClean="0"/>
              <a:t>6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61854CF-6972-4A12-9DA4-FE8B9835A122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110177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MCZ22 {</a:t>
            </a:r>
          </a:p>
          <a:p>
            <a:r>
              <a:rPr lang="en-GB" dirty="0"/>
              <a:t>  public static void main 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// Insert code here.</a:t>
            </a:r>
          </a:p>
          <a:p>
            <a:r>
              <a:rPr lang="en-GB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01818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421117"/>
            <a:ext cx="8486775" cy="3184375"/>
          </a:xfrm>
        </p:spPr>
        <p:txBody>
          <a:bodyPr/>
          <a:lstStyle/>
          <a:p>
            <a:r>
              <a:rPr lang="en-GB" dirty="0"/>
              <a:t>Which of the following lines can be inserted at the specified location without generating a compile-time error?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err="1" smtClean="0"/>
              <a:t>boolean</a:t>
            </a:r>
            <a:r>
              <a:rPr lang="en-GB" dirty="0" smtClean="0"/>
              <a:t> </a:t>
            </a:r>
            <a:r>
              <a:rPr lang="en-GB" dirty="0"/>
              <a:t>b1 = true;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err="1" smtClean="0"/>
              <a:t>boolean</a:t>
            </a:r>
            <a:r>
              <a:rPr lang="en-GB" dirty="0" smtClean="0"/>
              <a:t> </a:t>
            </a:r>
            <a:r>
              <a:rPr lang="en-GB" dirty="0"/>
              <a:t>b2 = TRUE;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err="1" smtClean="0"/>
              <a:t>boolean</a:t>
            </a:r>
            <a:r>
              <a:rPr lang="en-GB" dirty="0" smtClean="0"/>
              <a:t> </a:t>
            </a:r>
            <a:r>
              <a:rPr lang="en-GB" dirty="0"/>
              <a:t>b3 = 'true';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err="1" smtClean="0"/>
              <a:t>boolean</a:t>
            </a:r>
            <a:r>
              <a:rPr lang="en-GB" dirty="0" smtClean="0"/>
              <a:t> </a:t>
            </a:r>
            <a:r>
              <a:rPr lang="en-GB" dirty="0"/>
              <a:t>b4 = "TRUE";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err="1" smtClean="0"/>
              <a:t>boolean</a:t>
            </a:r>
            <a:r>
              <a:rPr lang="en-GB" dirty="0" smtClean="0"/>
              <a:t> </a:t>
            </a:r>
            <a:r>
              <a:rPr lang="en-GB" dirty="0"/>
              <a:t>b5 = 0;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above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Question </a:t>
            </a:r>
            <a:r>
              <a:rPr lang="en-GB" sz="3400" smtClean="0"/>
              <a:t>7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61854CF-6972-4A12-9DA4-FE8B9835A122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105448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MCZ23 {</a:t>
            </a:r>
          </a:p>
          <a:p>
            <a:r>
              <a:rPr lang="en-GB" dirty="0"/>
              <a:t>  public static void main 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// Insert code here.</a:t>
            </a:r>
          </a:p>
          <a:p>
            <a:r>
              <a:rPr lang="en-GB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16384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12128</TotalTime>
  <Words>1647</Words>
  <Application>Microsoft Office PowerPoint</Application>
  <PresentationFormat>On-screen Show (4:3)</PresentationFormat>
  <Paragraphs>343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1_Blends</vt:lpstr>
      <vt:lpstr>Types and Assignments</vt:lpstr>
      <vt:lpstr>Overview 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  <vt:lpstr>Question 11</vt:lpstr>
      <vt:lpstr>Question 12</vt:lpstr>
      <vt:lpstr>Question 13</vt:lpstr>
      <vt:lpstr>Question 14</vt:lpstr>
      <vt:lpstr>Question 15</vt:lpstr>
      <vt:lpstr>Question 16</vt:lpstr>
      <vt:lpstr>Question 17</vt:lpstr>
      <vt:lpstr>Question 18</vt:lpstr>
      <vt:lpstr>Question 19</vt:lpstr>
      <vt:lpstr>Question 20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andyo@olsensoft.com</cp:lastModifiedBy>
  <cp:revision>367</cp:revision>
  <dcterms:created xsi:type="dcterms:W3CDTF">2002-05-03T12:27:39Z</dcterms:created>
  <dcterms:modified xsi:type="dcterms:W3CDTF">2017-04-05T07:26:11Z</dcterms:modified>
</cp:coreProperties>
</file>