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0"/>
  </p:notesMasterIdLst>
  <p:handoutMasterIdLst>
    <p:handoutMasterId r:id="rId21"/>
  </p:handoutMasterIdLst>
  <p:sldIdLst>
    <p:sldId id="256" r:id="rId2"/>
    <p:sldId id="605" r:id="rId3"/>
    <p:sldId id="657" r:id="rId4"/>
    <p:sldId id="686" r:id="rId5"/>
    <p:sldId id="659" r:id="rId6"/>
    <p:sldId id="660" r:id="rId7"/>
    <p:sldId id="661" r:id="rId8"/>
    <p:sldId id="662" r:id="rId9"/>
    <p:sldId id="663" r:id="rId10"/>
    <p:sldId id="664" r:id="rId11"/>
    <p:sldId id="665" r:id="rId12"/>
    <p:sldId id="667" r:id="rId13"/>
    <p:sldId id="668" r:id="rId14"/>
    <p:sldId id="688" r:id="rId15"/>
    <p:sldId id="671" r:id="rId16"/>
    <p:sldId id="675" r:id="rId17"/>
    <p:sldId id="679" r:id="rId18"/>
    <p:sldId id="676" r:id="rId19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94" autoAdjust="0"/>
    <p:restoredTop sz="94610" autoAdjust="0"/>
  </p:normalViewPr>
  <p:slideViewPr>
    <p:cSldViewPr snapToGrid="0" showGuides="1">
      <p:cViewPr varScale="1">
        <p:scale>
          <a:sx n="99" d="100"/>
          <a:sy n="99" d="100"/>
        </p:scale>
        <p:origin x="-102" y="-96"/>
      </p:cViewPr>
      <p:guideLst>
        <p:guide orient="horz" pos="145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-129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smtClean="0"/>
              <a:t>Flow Control and Exceptions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208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smtClean="0"/>
              <a:t>Flow Control and Exceptions</a:t>
            </a:r>
            <a:endParaRPr lang="en-GB" dirty="0"/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706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Flow Control and Exceptions</a:t>
            </a:r>
            <a:endParaRPr lang="en-GB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4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889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4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969412"/>
            <a:ext cx="8094095" cy="1360488"/>
          </a:xfrm>
        </p:spPr>
        <p:txBody>
          <a:bodyPr/>
          <a:lstStyle/>
          <a:p>
            <a:pPr eaLnBrk="1" hangingPunct="1"/>
            <a:r>
              <a:rPr lang="en-GB" smtClean="0"/>
              <a:t>Flow </a:t>
            </a:r>
            <a:r>
              <a:rPr lang="en-GB" smtClean="0"/>
              <a:t>Control and Exceptions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215691"/>
            <a:ext cx="8486775" cy="3184375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 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Question 8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1"/>
            <a:ext cx="8232775" cy="164740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A {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Error </a:t>
            </a:r>
            <a:r>
              <a:rPr lang="en-GB" dirty="0" err="1"/>
              <a:t>error</a:t>
            </a:r>
            <a:r>
              <a:rPr lang="en-GB" dirty="0"/>
              <a:t> = new Error();</a:t>
            </a:r>
          </a:p>
          <a:p>
            <a:r>
              <a:rPr lang="en-GB" dirty="0"/>
              <a:t>    Exception </a:t>
            </a:r>
            <a:r>
              <a:rPr lang="en-GB" dirty="0" err="1"/>
              <a:t>exception</a:t>
            </a:r>
            <a:r>
              <a:rPr lang="en-GB" dirty="0"/>
              <a:t> = new Exception();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((exception </a:t>
            </a:r>
            <a:r>
              <a:rPr lang="en-GB" dirty="0" err="1"/>
              <a:t>instanceof</a:t>
            </a:r>
            <a:r>
              <a:rPr lang="en-GB" dirty="0"/>
              <a:t> </a:t>
            </a:r>
            <a:r>
              <a:rPr lang="en-GB" dirty="0" err="1"/>
              <a:t>Throwable</a:t>
            </a:r>
            <a:r>
              <a:rPr lang="en-GB" dirty="0"/>
              <a:t>) + ",");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(error </a:t>
            </a:r>
            <a:r>
              <a:rPr lang="en-GB" dirty="0" err="1"/>
              <a:t>instanceof</a:t>
            </a:r>
            <a:r>
              <a:rPr lang="en-GB" dirty="0"/>
              <a:t> </a:t>
            </a:r>
            <a:r>
              <a:rPr lang="en-GB" dirty="0" err="1"/>
              <a:t>Throwable</a:t>
            </a:r>
            <a:r>
              <a:rPr lang="en-GB" dirty="0"/>
              <a:t>);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1638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9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2413965"/>
            <a:ext cx="8486775" cy="3184375"/>
          </a:xfrm>
        </p:spPr>
        <p:txBody>
          <a:bodyPr/>
          <a:lstStyle/>
          <a:p>
            <a:r>
              <a:rPr lang="en-GB" dirty="0"/>
              <a:t>Which of the following statements are true?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class </a:t>
            </a:r>
            <a:r>
              <a:rPr lang="en-GB" dirty="0"/>
              <a:t>A extends Object.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at 1.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at 2.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at 3.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3"/>
            <a:ext cx="8232775" cy="76916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A {A() throws Exception {}} // 1</a:t>
            </a:r>
          </a:p>
          <a:p>
            <a:r>
              <a:rPr lang="en-GB" dirty="0"/>
              <a:t>class B extends A {B() throws Exception {}} // 2</a:t>
            </a:r>
          </a:p>
          <a:p>
            <a:r>
              <a:rPr lang="en-GB" dirty="0"/>
              <a:t>class C extends A {C() {}} // 3 </a:t>
            </a:r>
          </a:p>
        </p:txBody>
      </p:sp>
    </p:spTree>
    <p:extLst>
      <p:ext uri="{BB962C8B-B14F-4D97-AF65-F5344CB8AC3E}">
        <p14:creationId xmlns:p14="http://schemas.microsoft.com/office/powerpoint/2010/main" val="21653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10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2948137"/>
            <a:ext cx="8486775" cy="3184375"/>
          </a:xfrm>
        </p:spPr>
        <p:txBody>
          <a:bodyPr/>
          <a:lstStyle/>
          <a:p>
            <a:r>
              <a:rPr lang="en-GB" dirty="0"/>
              <a:t>Which one of these lines of code is valid?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21007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nn-NO" dirty="0"/>
              <a:t>a. int j=10; for (int i=0, j+=90; i&lt;j; i++) { j--; }</a:t>
            </a:r>
          </a:p>
          <a:p>
            <a:r>
              <a:rPr lang="nn-NO" dirty="0"/>
              <a:t>b. for (int i=10; i=0; i--) {}</a:t>
            </a:r>
          </a:p>
          <a:p>
            <a:r>
              <a:rPr lang="nn-NO" dirty="0"/>
              <a:t>c. for (int i=0, j=100; i&lt;j; i++, --j) {;}</a:t>
            </a:r>
          </a:p>
          <a:p>
            <a:r>
              <a:rPr lang="nn-NO" dirty="0"/>
              <a:t>d. int i, j; for (j=100; i&lt;j; j--) { i += 2; }</a:t>
            </a:r>
          </a:p>
          <a:p>
            <a:r>
              <a:rPr lang="nn-NO" dirty="0"/>
              <a:t>e. int i=100; for ((i&gt;0); i--) {}</a:t>
            </a:r>
          </a:p>
        </p:txBody>
      </p:sp>
    </p:spTree>
    <p:extLst>
      <p:ext uri="{BB962C8B-B14F-4D97-AF65-F5344CB8AC3E}">
        <p14:creationId xmlns:p14="http://schemas.microsoft.com/office/powerpoint/2010/main" val="3784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11 - Part 1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121156"/>
            <a:ext cx="8232775" cy="506760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Level1Exception extends Exception {}</a:t>
            </a:r>
          </a:p>
          <a:p>
            <a:r>
              <a:rPr lang="en-GB" dirty="0"/>
              <a:t>class Level2Exception extends Level1Exception {}</a:t>
            </a:r>
          </a:p>
          <a:p>
            <a:r>
              <a:rPr lang="en-GB" dirty="0"/>
              <a:t>class Level3Exception extends Level2Exception {}</a:t>
            </a:r>
          </a:p>
          <a:p>
            <a:r>
              <a:rPr lang="en-GB" dirty="0"/>
              <a:t>class Purple {</a:t>
            </a:r>
          </a:p>
          <a:p>
            <a:r>
              <a:rPr lang="en-GB" dirty="0"/>
              <a:t>  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a,b,c,d,f,g,x</a:t>
            </a:r>
            <a:r>
              <a:rPr lang="en-GB" dirty="0"/>
              <a:t>;</a:t>
            </a:r>
          </a:p>
          <a:p>
            <a:r>
              <a:rPr lang="en-GB" dirty="0"/>
              <a:t>    a = b = c = d = f = g = 0;</a:t>
            </a:r>
          </a:p>
          <a:p>
            <a:r>
              <a:rPr lang="en-GB" dirty="0"/>
              <a:t>    x = 1;</a:t>
            </a:r>
          </a:p>
          <a:p>
            <a:r>
              <a:rPr lang="en-GB" dirty="0"/>
              <a:t>    try {</a:t>
            </a:r>
          </a:p>
          <a:p>
            <a:r>
              <a:rPr lang="en-GB" dirty="0"/>
              <a:t>      try {</a:t>
            </a:r>
          </a:p>
          <a:p>
            <a:r>
              <a:rPr lang="en-GB" dirty="0"/>
              <a:t>        switch (x) {</a:t>
            </a:r>
          </a:p>
          <a:p>
            <a:r>
              <a:rPr lang="en-GB" dirty="0"/>
              <a:t>          case 1: throw new Level1Exception();</a:t>
            </a:r>
          </a:p>
          <a:p>
            <a:r>
              <a:rPr lang="en-GB" dirty="0"/>
              <a:t>          case 2: throw new Level2Exception();</a:t>
            </a:r>
          </a:p>
          <a:p>
            <a:r>
              <a:rPr lang="en-GB" dirty="0"/>
              <a:t>          case 3: throw new Level3Exception();</a:t>
            </a:r>
          </a:p>
          <a:p>
            <a:r>
              <a:rPr lang="en-GB" dirty="0"/>
              <a:t>      } a++; }</a:t>
            </a:r>
          </a:p>
          <a:p>
            <a:r>
              <a:rPr lang="en-GB" dirty="0"/>
              <a:t>      catch (Level2Exception e) {b++;}</a:t>
            </a:r>
          </a:p>
          <a:p>
            <a:r>
              <a:rPr lang="en-GB" dirty="0"/>
              <a:t>      finally {</a:t>
            </a:r>
            <a:r>
              <a:rPr lang="en-GB" dirty="0" err="1"/>
              <a:t>c++</a:t>
            </a:r>
            <a:r>
              <a:rPr lang="en-GB" dirty="0"/>
              <a:t>;}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catch (Level1Exception e) { d++;}</a:t>
            </a:r>
          </a:p>
          <a:p>
            <a:r>
              <a:rPr lang="en-GB" dirty="0"/>
              <a:t>    catch (Exception e) {f++;}</a:t>
            </a:r>
          </a:p>
          <a:p>
            <a:r>
              <a:rPr lang="en-GB" dirty="0"/>
              <a:t>    finally {g++;}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(a+","+b+","+c+","+d+","+f+","+g);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2030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11 - Part 2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result of attempting to compile and run the </a:t>
            </a:r>
            <a:r>
              <a:rPr lang="en-GB" dirty="0" smtClean="0"/>
              <a:t>program on the previous slide?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0,0,0,1,0,0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0,0,1,1,0,1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0,1,1,1,0,1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1,0,1,1,0,1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1,1,1,1,0,1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8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12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856383"/>
            <a:ext cx="8486775" cy="2543683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 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code </a:t>
            </a:r>
            <a:r>
              <a:rPr lang="en-GB" dirty="0" smtClean="0"/>
              <a:t>won't compile</a:t>
            </a:r>
            <a:r>
              <a:rPr lang="en-GB" dirty="0"/>
              <a:t>, </a:t>
            </a:r>
            <a:r>
              <a:rPr lang="en-GB" dirty="0" smtClean="0"/>
              <a:t>because b </a:t>
            </a:r>
            <a:r>
              <a:rPr lang="en-GB" dirty="0"/>
              <a:t>is an invalid conditional expression for the do-while statement.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code will fail to compile, </a:t>
            </a:r>
            <a:r>
              <a:rPr lang="en-GB" dirty="0" smtClean="0"/>
              <a:t>because b </a:t>
            </a:r>
            <a:r>
              <a:rPr lang="en-GB" dirty="0"/>
              <a:t>= ! b is not allowed.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code will compile without error and will print 1 when run.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code will compile without error and will print 2 when run.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code will compile without error and will print 3 when run.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1"/>
            <a:ext cx="8232775" cy="22967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</a:t>
            </a:r>
            <a:r>
              <a:rPr lang="en-GB" dirty="0" err="1"/>
              <a:t>MyClass</a:t>
            </a:r>
            <a:r>
              <a:rPr lang="en-GB" dirty="0"/>
              <a:t> {</a:t>
            </a:r>
          </a:p>
          <a:p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    </a:t>
            </a:r>
            <a:r>
              <a:rPr lang="en-GB" dirty="0" err="1"/>
              <a:t>boolean</a:t>
            </a:r>
            <a:r>
              <a:rPr lang="en-GB" dirty="0"/>
              <a:t> b = false;</a:t>
            </a:r>
          </a:p>
          <a:p>
            <a:r>
              <a:rPr lang="en-GB" dirty="0"/>
              <a:t>        </a:t>
            </a:r>
            <a:r>
              <a:rPr lang="en-GB" dirty="0" err="1"/>
              <a:t>int</a:t>
            </a:r>
            <a:r>
              <a:rPr lang="en-GB" dirty="0"/>
              <a:t> i = 1;</a:t>
            </a:r>
          </a:p>
          <a:p>
            <a:r>
              <a:rPr lang="en-GB" dirty="0"/>
              <a:t>        do {</a:t>
            </a:r>
          </a:p>
          <a:p>
            <a:r>
              <a:rPr lang="en-GB" dirty="0"/>
              <a:t>            i++;</a:t>
            </a:r>
          </a:p>
          <a:p>
            <a:r>
              <a:rPr lang="en-GB" dirty="0"/>
              <a:t>            b = ! b;</a:t>
            </a:r>
          </a:p>
          <a:p>
            <a:r>
              <a:rPr lang="en-GB" dirty="0"/>
              <a:t>        } while (b);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(i);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5549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13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421117"/>
            <a:ext cx="8486775" cy="3184375"/>
          </a:xfrm>
        </p:spPr>
        <p:txBody>
          <a:bodyPr/>
          <a:lstStyle/>
          <a:p>
            <a:r>
              <a:rPr lang="en-GB" dirty="0"/>
              <a:t>What is the </a:t>
            </a:r>
            <a:r>
              <a:rPr lang="en-GB" dirty="0" smtClean="0"/>
              <a:t>output from the code above?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i=1</a:t>
            </a:r>
            <a:r>
              <a:rPr lang="fr-FR" dirty="0"/>
              <a:t>, j=0		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i=0</a:t>
            </a:r>
            <a:r>
              <a:rPr lang="fr-FR" dirty="0"/>
              <a:t>, j=1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i=1</a:t>
            </a:r>
            <a:r>
              <a:rPr lang="fr-FR" dirty="0"/>
              <a:t>, j=2		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i=2</a:t>
            </a:r>
            <a:r>
              <a:rPr lang="fr-FR" dirty="0"/>
              <a:t>, j=1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i=2</a:t>
            </a:r>
            <a:r>
              <a:rPr lang="fr-FR" dirty="0"/>
              <a:t>, j=2		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i=3</a:t>
            </a:r>
            <a:r>
              <a:rPr lang="fr-FR" dirty="0"/>
              <a:t>, j=3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i=3</a:t>
            </a:r>
            <a:r>
              <a:rPr lang="fr-FR" dirty="0"/>
              <a:t>, j=2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1"/>
            <a:ext cx="8232775" cy="204496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outer:</a:t>
            </a:r>
          </a:p>
          <a:p>
            <a:r>
              <a:rPr lang="en-GB" dirty="0"/>
              <a:t>for (</a:t>
            </a:r>
            <a:r>
              <a:rPr lang="en-GB" dirty="0" err="1"/>
              <a:t>int</a:t>
            </a:r>
            <a:r>
              <a:rPr lang="en-GB" dirty="0"/>
              <a:t> i = 0; i &lt; 3; i++) {</a:t>
            </a:r>
          </a:p>
          <a:p>
            <a:r>
              <a:rPr lang="en-GB" dirty="0"/>
              <a:t>    for (</a:t>
            </a:r>
            <a:r>
              <a:rPr lang="en-GB" dirty="0" err="1"/>
              <a:t>int</a:t>
            </a:r>
            <a:r>
              <a:rPr lang="en-GB" dirty="0"/>
              <a:t> j = 0; j &lt; 2; j++) {</a:t>
            </a:r>
          </a:p>
          <a:p>
            <a:r>
              <a:rPr lang="en-GB" dirty="0"/>
              <a:t>        if (i == j) {</a:t>
            </a:r>
          </a:p>
          <a:p>
            <a:r>
              <a:rPr lang="en-GB" dirty="0"/>
              <a:t>            continue outer;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("i=" + i + ", j=" + j);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6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</a:t>
            </a:r>
            <a:r>
              <a:rPr lang="en-GB" sz="3400" smtClean="0"/>
              <a:t>14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3"/>
            <a:ext cx="8232775" cy="12327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</a:t>
            </a:r>
            <a:r>
              <a:rPr lang="en-GB" dirty="0" err="1"/>
              <a:t>QuizKidz</a:t>
            </a:r>
            <a:r>
              <a:rPr lang="en-GB" dirty="0"/>
              <a:t> {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x,y,z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x+y+z</a:t>
            </a:r>
            <a:r>
              <a:rPr lang="en-GB" dirty="0"/>
              <a:t>);</a:t>
            </a:r>
          </a:p>
          <a:p>
            <a:r>
              <a:rPr lang="en-GB" dirty="0"/>
              <a:t>}}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090013"/>
            <a:ext cx="8486775" cy="2585285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/>
              <a:t>Prints nothing.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 </a:t>
            </a:r>
            <a:r>
              <a:rPr lang="en-GB" dirty="0"/>
              <a:t>an undefined value.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null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0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</p:spTree>
    <p:extLst>
      <p:ext uri="{BB962C8B-B14F-4D97-AF65-F5344CB8AC3E}">
        <p14:creationId xmlns:p14="http://schemas.microsoft.com/office/powerpoint/2010/main" val="17130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z="3400" dirty="0" smtClean="0"/>
              <a:t>Any Questions?</a:t>
            </a:r>
            <a:endParaRPr lang="en-GB" sz="3400" dirty="0" smtClean="0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398090" y="1419885"/>
            <a:ext cx="3302040" cy="3237170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3916686" y="3354824"/>
            <a:ext cx="5248584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Any questions…</a:t>
            </a:r>
          </a:p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before we look at the</a:t>
            </a:r>
          </a:p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correct answers?</a:t>
            </a:r>
            <a:endParaRPr lang="en-GB" sz="4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dirty="0" smtClean="0"/>
              <a:t>Overview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8A7431-EC17-4959-AAF9-799DDE9DD4E2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405740" y="2093842"/>
            <a:ext cx="5785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schemeClr val="accent2"/>
                </a:solidFill>
                <a:latin typeface="+mj-lt"/>
              </a:rPr>
              <a:t>Loops, if-statements</a:t>
            </a:r>
            <a:r>
              <a:rPr lang="en-GB" sz="3000" b="1" smtClean="0">
                <a:solidFill>
                  <a:schemeClr val="accent2"/>
                </a:solidFill>
                <a:latin typeface="+mj-lt"/>
              </a:rPr>
              <a:t>, </a:t>
            </a:r>
            <a:r>
              <a:rPr lang="en-GB" sz="3000" b="1" smtClean="0">
                <a:solidFill>
                  <a:schemeClr val="accent2"/>
                </a:solidFill>
                <a:latin typeface="+mj-lt"/>
              </a:rPr>
              <a:t/>
            </a:r>
            <a:br>
              <a:rPr lang="en-GB" sz="3000" b="1" smtClean="0">
                <a:solidFill>
                  <a:schemeClr val="accent2"/>
                </a:solidFill>
                <a:latin typeface="+mj-lt"/>
              </a:rPr>
            </a:br>
            <a:r>
              <a:rPr lang="en-GB" sz="3000" b="1" smtClean="0">
                <a:solidFill>
                  <a:schemeClr val="accent2"/>
                </a:solidFill>
                <a:latin typeface="+mj-lt"/>
              </a:rPr>
              <a:t>and exceptions are </a:t>
            </a:r>
            <a:r>
              <a:rPr lang="en-GB" sz="3000" b="1" smtClean="0">
                <a:solidFill>
                  <a:schemeClr val="accent2"/>
                </a:solidFill>
                <a:latin typeface="+mj-lt"/>
              </a:rPr>
              <a:t>a </a:t>
            </a:r>
            <a:r>
              <a:rPr lang="en-GB" sz="3000" b="1" smtClean="0">
                <a:solidFill>
                  <a:schemeClr val="accent2"/>
                </a:solidFill>
                <a:latin typeface="+mj-lt"/>
              </a:rPr>
              <a:t/>
            </a:r>
            <a:br>
              <a:rPr lang="en-GB" sz="3000" b="1" smtClean="0">
                <a:solidFill>
                  <a:schemeClr val="accent2"/>
                </a:solidFill>
                <a:latin typeface="+mj-lt"/>
              </a:rPr>
            </a:br>
            <a:r>
              <a:rPr lang="en-GB" sz="3000" b="1" smtClean="0">
                <a:solidFill>
                  <a:schemeClr val="accent2"/>
                </a:solidFill>
                <a:latin typeface="+mj-lt"/>
              </a:rPr>
              <a:t>big </a:t>
            </a:r>
            <a:r>
              <a:rPr lang="en-GB" sz="3000" b="1" smtClean="0">
                <a:solidFill>
                  <a:schemeClr val="accent2"/>
                </a:solidFill>
                <a:latin typeface="+mj-lt"/>
              </a:rPr>
              <a:t>part </a:t>
            </a:r>
            <a:r>
              <a:rPr lang="en-GB" sz="3000" b="1" smtClean="0">
                <a:solidFill>
                  <a:schemeClr val="accent2"/>
                </a:solidFill>
                <a:latin typeface="+mj-lt"/>
              </a:rPr>
              <a:t>of </a:t>
            </a:r>
            <a:r>
              <a:rPr lang="en-GB" sz="3000" b="1" dirty="0" smtClean="0">
                <a:solidFill>
                  <a:schemeClr val="accent2"/>
                </a:solidFill>
                <a:latin typeface="+mj-lt"/>
              </a:rPr>
              <a:t>the exam…</a:t>
            </a:r>
            <a:endParaRPr lang="en-GB" sz="3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>
            <a:off x="436562" y="4540252"/>
            <a:ext cx="2222500" cy="1922463"/>
          </a:xfrm>
          <a:custGeom>
            <a:avLst/>
            <a:gdLst>
              <a:gd name="T0" fmla="*/ 187 w 2625"/>
              <a:gd name="T1" fmla="*/ 2222 h 2271"/>
              <a:gd name="T2" fmla="*/ 0 w 2625"/>
              <a:gd name="T3" fmla="*/ 1978 h 2271"/>
              <a:gd name="T4" fmla="*/ 18 w 2625"/>
              <a:gd name="T5" fmla="*/ 1465 h 2271"/>
              <a:gd name="T6" fmla="*/ 89 w 2625"/>
              <a:gd name="T7" fmla="*/ 1343 h 2271"/>
              <a:gd name="T8" fmla="*/ 223 w 2625"/>
              <a:gd name="T9" fmla="*/ 1246 h 2271"/>
              <a:gd name="T10" fmla="*/ 409 w 2625"/>
              <a:gd name="T11" fmla="*/ 1203 h 2271"/>
              <a:gd name="T12" fmla="*/ 712 w 2625"/>
              <a:gd name="T13" fmla="*/ 1203 h 2271"/>
              <a:gd name="T14" fmla="*/ 828 w 2625"/>
              <a:gd name="T15" fmla="*/ 1294 h 2271"/>
              <a:gd name="T16" fmla="*/ 783 w 2625"/>
              <a:gd name="T17" fmla="*/ 1362 h 2271"/>
              <a:gd name="T18" fmla="*/ 685 w 2625"/>
              <a:gd name="T19" fmla="*/ 1392 h 2271"/>
              <a:gd name="T20" fmla="*/ 383 w 2625"/>
              <a:gd name="T21" fmla="*/ 1398 h 2271"/>
              <a:gd name="T22" fmla="*/ 329 w 2625"/>
              <a:gd name="T23" fmla="*/ 1435 h 2271"/>
              <a:gd name="T24" fmla="*/ 276 w 2625"/>
              <a:gd name="T25" fmla="*/ 1551 h 2271"/>
              <a:gd name="T26" fmla="*/ 285 w 2625"/>
              <a:gd name="T27" fmla="*/ 2021 h 2271"/>
              <a:gd name="T28" fmla="*/ 392 w 2625"/>
              <a:gd name="T29" fmla="*/ 2082 h 2271"/>
              <a:gd name="T30" fmla="*/ 2233 w 2625"/>
              <a:gd name="T31" fmla="*/ 2082 h 2271"/>
              <a:gd name="T32" fmla="*/ 2340 w 2625"/>
              <a:gd name="T33" fmla="*/ 2021 h 2271"/>
              <a:gd name="T34" fmla="*/ 2349 w 2625"/>
              <a:gd name="T35" fmla="*/ 1496 h 2271"/>
              <a:gd name="T36" fmla="*/ 2287 w 2625"/>
              <a:gd name="T37" fmla="*/ 1410 h 2271"/>
              <a:gd name="T38" fmla="*/ 1931 w 2625"/>
              <a:gd name="T39" fmla="*/ 1392 h 2271"/>
              <a:gd name="T40" fmla="*/ 1646 w 2625"/>
              <a:gd name="T41" fmla="*/ 1331 h 2271"/>
              <a:gd name="T42" fmla="*/ 1522 w 2625"/>
              <a:gd name="T43" fmla="*/ 1185 h 2271"/>
              <a:gd name="T44" fmla="*/ 1584 w 2625"/>
              <a:gd name="T45" fmla="*/ 855 h 2271"/>
              <a:gd name="T46" fmla="*/ 1611 w 2625"/>
              <a:gd name="T47" fmla="*/ 837 h 2271"/>
              <a:gd name="T48" fmla="*/ 1700 w 2625"/>
              <a:gd name="T49" fmla="*/ 782 h 2271"/>
              <a:gd name="T50" fmla="*/ 1824 w 2625"/>
              <a:gd name="T51" fmla="*/ 586 h 2271"/>
              <a:gd name="T52" fmla="*/ 1815 w 2625"/>
              <a:gd name="T53" fmla="*/ 476 h 2271"/>
              <a:gd name="T54" fmla="*/ 1504 w 2625"/>
              <a:gd name="T55" fmla="*/ 214 h 2271"/>
              <a:gd name="T56" fmla="*/ 1308 w 2625"/>
              <a:gd name="T57" fmla="*/ 190 h 2271"/>
              <a:gd name="T58" fmla="*/ 934 w 2625"/>
              <a:gd name="T59" fmla="*/ 293 h 2271"/>
              <a:gd name="T60" fmla="*/ 783 w 2625"/>
              <a:gd name="T61" fmla="*/ 544 h 2271"/>
              <a:gd name="T62" fmla="*/ 810 w 2625"/>
              <a:gd name="T63" fmla="*/ 666 h 2271"/>
              <a:gd name="T64" fmla="*/ 979 w 2625"/>
              <a:gd name="T65" fmla="*/ 824 h 2271"/>
              <a:gd name="T66" fmla="*/ 1032 w 2625"/>
              <a:gd name="T67" fmla="*/ 885 h 2271"/>
              <a:gd name="T68" fmla="*/ 997 w 2625"/>
              <a:gd name="T69" fmla="*/ 959 h 2271"/>
              <a:gd name="T70" fmla="*/ 828 w 2625"/>
              <a:gd name="T71" fmla="*/ 983 h 2271"/>
              <a:gd name="T72" fmla="*/ 685 w 2625"/>
              <a:gd name="T73" fmla="*/ 885 h 2271"/>
              <a:gd name="T74" fmla="*/ 516 w 2625"/>
              <a:gd name="T75" fmla="*/ 611 h 2271"/>
              <a:gd name="T76" fmla="*/ 525 w 2625"/>
              <a:gd name="T77" fmla="*/ 434 h 2271"/>
              <a:gd name="T78" fmla="*/ 694 w 2625"/>
              <a:gd name="T79" fmla="*/ 196 h 2271"/>
              <a:gd name="T80" fmla="*/ 997 w 2625"/>
              <a:gd name="T81" fmla="*/ 43 h 2271"/>
              <a:gd name="T82" fmla="*/ 1308 w 2625"/>
              <a:gd name="T83" fmla="*/ 0 h 2271"/>
              <a:gd name="T84" fmla="*/ 1620 w 2625"/>
              <a:gd name="T85" fmla="*/ 43 h 2271"/>
              <a:gd name="T86" fmla="*/ 1922 w 2625"/>
              <a:gd name="T87" fmla="*/ 196 h 2271"/>
              <a:gd name="T88" fmla="*/ 2082 w 2625"/>
              <a:gd name="T89" fmla="*/ 434 h 2271"/>
              <a:gd name="T90" fmla="*/ 2100 w 2625"/>
              <a:gd name="T91" fmla="*/ 605 h 2271"/>
              <a:gd name="T92" fmla="*/ 1984 w 2625"/>
              <a:gd name="T93" fmla="*/ 843 h 2271"/>
              <a:gd name="T94" fmla="*/ 1789 w 2625"/>
              <a:gd name="T95" fmla="*/ 989 h 2271"/>
              <a:gd name="T96" fmla="*/ 1797 w 2625"/>
              <a:gd name="T97" fmla="*/ 1160 h 2271"/>
              <a:gd name="T98" fmla="*/ 1895 w 2625"/>
              <a:gd name="T99" fmla="*/ 1203 h 2271"/>
              <a:gd name="T100" fmla="*/ 2287 w 2625"/>
              <a:gd name="T101" fmla="*/ 1209 h 2271"/>
              <a:gd name="T102" fmla="*/ 2589 w 2625"/>
              <a:gd name="T103" fmla="*/ 1386 h 2271"/>
              <a:gd name="T104" fmla="*/ 2625 w 2625"/>
              <a:gd name="T105" fmla="*/ 1978 h 2271"/>
              <a:gd name="T106" fmla="*/ 2438 w 2625"/>
              <a:gd name="T107" fmla="*/ 2222 h 2271"/>
              <a:gd name="T108" fmla="*/ 418 w 2625"/>
              <a:gd name="T109" fmla="*/ 2271 h 2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25" h="2271">
                <a:moveTo>
                  <a:pt x="418" y="2271"/>
                </a:moveTo>
                <a:lnTo>
                  <a:pt x="418" y="2271"/>
                </a:lnTo>
                <a:lnTo>
                  <a:pt x="338" y="2265"/>
                </a:lnTo>
                <a:lnTo>
                  <a:pt x="258" y="2247"/>
                </a:lnTo>
                <a:lnTo>
                  <a:pt x="187" y="2222"/>
                </a:lnTo>
                <a:lnTo>
                  <a:pt x="125" y="2186"/>
                </a:lnTo>
                <a:lnTo>
                  <a:pt x="71" y="2143"/>
                </a:lnTo>
                <a:lnTo>
                  <a:pt x="27" y="2094"/>
                </a:lnTo>
                <a:lnTo>
                  <a:pt x="9" y="2039"/>
                </a:lnTo>
                <a:lnTo>
                  <a:pt x="0" y="1978"/>
                </a:lnTo>
                <a:lnTo>
                  <a:pt x="0" y="1978"/>
                </a:lnTo>
                <a:lnTo>
                  <a:pt x="0" y="1551"/>
                </a:lnTo>
                <a:lnTo>
                  <a:pt x="0" y="1551"/>
                </a:lnTo>
                <a:lnTo>
                  <a:pt x="0" y="1508"/>
                </a:lnTo>
                <a:lnTo>
                  <a:pt x="18" y="1465"/>
                </a:lnTo>
                <a:lnTo>
                  <a:pt x="36" y="1423"/>
                </a:lnTo>
                <a:lnTo>
                  <a:pt x="62" y="1380"/>
                </a:lnTo>
                <a:lnTo>
                  <a:pt x="62" y="1380"/>
                </a:lnTo>
                <a:lnTo>
                  <a:pt x="62" y="1380"/>
                </a:lnTo>
                <a:lnTo>
                  <a:pt x="89" y="1343"/>
                </a:lnTo>
                <a:lnTo>
                  <a:pt x="125" y="1307"/>
                </a:lnTo>
                <a:lnTo>
                  <a:pt x="169" y="1276"/>
                </a:lnTo>
                <a:lnTo>
                  <a:pt x="223" y="1246"/>
                </a:lnTo>
                <a:lnTo>
                  <a:pt x="223" y="1246"/>
                </a:lnTo>
                <a:lnTo>
                  <a:pt x="223" y="1246"/>
                </a:lnTo>
                <a:lnTo>
                  <a:pt x="267" y="1227"/>
                </a:lnTo>
                <a:lnTo>
                  <a:pt x="312" y="1215"/>
                </a:lnTo>
                <a:lnTo>
                  <a:pt x="356" y="1203"/>
                </a:lnTo>
                <a:lnTo>
                  <a:pt x="409" y="1203"/>
                </a:lnTo>
                <a:lnTo>
                  <a:pt x="409" y="1203"/>
                </a:lnTo>
                <a:lnTo>
                  <a:pt x="409" y="1203"/>
                </a:lnTo>
                <a:lnTo>
                  <a:pt x="685" y="1203"/>
                </a:lnTo>
                <a:lnTo>
                  <a:pt x="685" y="1203"/>
                </a:lnTo>
                <a:lnTo>
                  <a:pt x="685" y="1203"/>
                </a:lnTo>
                <a:lnTo>
                  <a:pt x="712" y="1203"/>
                </a:lnTo>
                <a:lnTo>
                  <a:pt x="739" y="1209"/>
                </a:lnTo>
                <a:lnTo>
                  <a:pt x="783" y="1227"/>
                </a:lnTo>
                <a:lnTo>
                  <a:pt x="810" y="1258"/>
                </a:lnTo>
                <a:lnTo>
                  <a:pt x="819" y="1276"/>
                </a:lnTo>
                <a:lnTo>
                  <a:pt x="828" y="1294"/>
                </a:lnTo>
                <a:lnTo>
                  <a:pt x="828" y="1294"/>
                </a:lnTo>
                <a:lnTo>
                  <a:pt x="828" y="1294"/>
                </a:lnTo>
                <a:lnTo>
                  <a:pt x="819" y="1319"/>
                </a:lnTo>
                <a:lnTo>
                  <a:pt x="810" y="1331"/>
                </a:lnTo>
                <a:lnTo>
                  <a:pt x="783" y="1362"/>
                </a:lnTo>
                <a:lnTo>
                  <a:pt x="739" y="1386"/>
                </a:lnTo>
                <a:lnTo>
                  <a:pt x="712" y="1392"/>
                </a:lnTo>
                <a:lnTo>
                  <a:pt x="685" y="1392"/>
                </a:lnTo>
                <a:lnTo>
                  <a:pt x="685" y="1392"/>
                </a:lnTo>
                <a:lnTo>
                  <a:pt x="685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1" y="1392"/>
                </a:lnTo>
                <a:lnTo>
                  <a:pt x="383" y="1398"/>
                </a:lnTo>
                <a:lnTo>
                  <a:pt x="383" y="1398"/>
                </a:lnTo>
                <a:lnTo>
                  <a:pt x="383" y="1398"/>
                </a:lnTo>
                <a:lnTo>
                  <a:pt x="356" y="1416"/>
                </a:lnTo>
                <a:lnTo>
                  <a:pt x="329" y="1435"/>
                </a:lnTo>
                <a:lnTo>
                  <a:pt x="329" y="1435"/>
                </a:lnTo>
                <a:lnTo>
                  <a:pt x="329" y="1435"/>
                </a:lnTo>
                <a:lnTo>
                  <a:pt x="303" y="1465"/>
                </a:lnTo>
                <a:lnTo>
                  <a:pt x="285" y="1496"/>
                </a:lnTo>
                <a:lnTo>
                  <a:pt x="276" y="1526"/>
                </a:lnTo>
                <a:lnTo>
                  <a:pt x="276" y="1551"/>
                </a:lnTo>
                <a:lnTo>
                  <a:pt x="276" y="1551"/>
                </a:lnTo>
                <a:lnTo>
                  <a:pt x="276" y="1978"/>
                </a:lnTo>
                <a:lnTo>
                  <a:pt x="276" y="1978"/>
                </a:lnTo>
                <a:lnTo>
                  <a:pt x="276" y="2002"/>
                </a:lnTo>
                <a:lnTo>
                  <a:pt x="285" y="2021"/>
                </a:lnTo>
                <a:lnTo>
                  <a:pt x="303" y="2039"/>
                </a:lnTo>
                <a:lnTo>
                  <a:pt x="320" y="2051"/>
                </a:lnTo>
                <a:lnTo>
                  <a:pt x="338" y="2063"/>
                </a:lnTo>
                <a:lnTo>
                  <a:pt x="365" y="2076"/>
                </a:lnTo>
                <a:lnTo>
                  <a:pt x="392" y="2082"/>
                </a:lnTo>
                <a:lnTo>
                  <a:pt x="418" y="2082"/>
                </a:lnTo>
                <a:lnTo>
                  <a:pt x="418" y="2082"/>
                </a:lnTo>
                <a:lnTo>
                  <a:pt x="2198" y="2082"/>
                </a:lnTo>
                <a:lnTo>
                  <a:pt x="2198" y="2082"/>
                </a:lnTo>
                <a:lnTo>
                  <a:pt x="2233" y="2082"/>
                </a:lnTo>
                <a:lnTo>
                  <a:pt x="2260" y="2076"/>
                </a:lnTo>
                <a:lnTo>
                  <a:pt x="2287" y="2063"/>
                </a:lnTo>
                <a:lnTo>
                  <a:pt x="2305" y="2051"/>
                </a:lnTo>
                <a:lnTo>
                  <a:pt x="2322" y="2039"/>
                </a:lnTo>
                <a:lnTo>
                  <a:pt x="2340" y="2021"/>
                </a:lnTo>
                <a:lnTo>
                  <a:pt x="2349" y="2002"/>
                </a:lnTo>
                <a:lnTo>
                  <a:pt x="2349" y="1978"/>
                </a:lnTo>
                <a:lnTo>
                  <a:pt x="2349" y="1978"/>
                </a:lnTo>
                <a:lnTo>
                  <a:pt x="2349" y="1496"/>
                </a:lnTo>
                <a:lnTo>
                  <a:pt x="2349" y="1496"/>
                </a:lnTo>
                <a:lnTo>
                  <a:pt x="2349" y="1478"/>
                </a:lnTo>
                <a:lnTo>
                  <a:pt x="2340" y="1459"/>
                </a:lnTo>
                <a:lnTo>
                  <a:pt x="2322" y="1441"/>
                </a:lnTo>
                <a:lnTo>
                  <a:pt x="2305" y="1423"/>
                </a:lnTo>
                <a:lnTo>
                  <a:pt x="2287" y="1410"/>
                </a:lnTo>
                <a:lnTo>
                  <a:pt x="2260" y="1404"/>
                </a:lnTo>
                <a:lnTo>
                  <a:pt x="2233" y="1398"/>
                </a:lnTo>
                <a:lnTo>
                  <a:pt x="2198" y="1392"/>
                </a:lnTo>
                <a:lnTo>
                  <a:pt x="2198" y="1392"/>
                </a:lnTo>
                <a:lnTo>
                  <a:pt x="1931" y="1392"/>
                </a:lnTo>
                <a:lnTo>
                  <a:pt x="1931" y="1392"/>
                </a:lnTo>
                <a:lnTo>
                  <a:pt x="1860" y="1392"/>
                </a:lnTo>
                <a:lnTo>
                  <a:pt x="1780" y="1380"/>
                </a:lnTo>
                <a:lnTo>
                  <a:pt x="1709" y="1362"/>
                </a:lnTo>
                <a:lnTo>
                  <a:pt x="1646" y="1331"/>
                </a:lnTo>
                <a:lnTo>
                  <a:pt x="1646" y="1331"/>
                </a:lnTo>
                <a:lnTo>
                  <a:pt x="1646" y="1331"/>
                </a:lnTo>
                <a:lnTo>
                  <a:pt x="1584" y="1288"/>
                </a:lnTo>
                <a:lnTo>
                  <a:pt x="1548" y="1239"/>
                </a:lnTo>
                <a:lnTo>
                  <a:pt x="1522" y="1185"/>
                </a:lnTo>
                <a:lnTo>
                  <a:pt x="1513" y="1123"/>
                </a:lnTo>
                <a:lnTo>
                  <a:pt x="1513" y="1123"/>
                </a:lnTo>
                <a:lnTo>
                  <a:pt x="1513" y="879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49"/>
                </a:lnTo>
                <a:lnTo>
                  <a:pt x="1584" y="849"/>
                </a:lnTo>
                <a:lnTo>
                  <a:pt x="1584" y="849"/>
                </a:lnTo>
                <a:lnTo>
                  <a:pt x="1611" y="837"/>
                </a:lnTo>
                <a:lnTo>
                  <a:pt x="1611" y="837"/>
                </a:lnTo>
                <a:lnTo>
                  <a:pt x="1611" y="837"/>
                </a:lnTo>
                <a:lnTo>
                  <a:pt x="1655" y="818"/>
                </a:lnTo>
                <a:lnTo>
                  <a:pt x="1700" y="782"/>
                </a:lnTo>
                <a:lnTo>
                  <a:pt x="1700" y="782"/>
                </a:lnTo>
                <a:lnTo>
                  <a:pt x="1700" y="782"/>
                </a:lnTo>
                <a:lnTo>
                  <a:pt x="1744" y="739"/>
                </a:lnTo>
                <a:lnTo>
                  <a:pt x="1789" y="690"/>
                </a:lnTo>
                <a:lnTo>
                  <a:pt x="1815" y="623"/>
                </a:lnTo>
                <a:lnTo>
                  <a:pt x="1824" y="586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07"/>
                </a:lnTo>
                <a:lnTo>
                  <a:pt x="1815" y="476"/>
                </a:lnTo>
                <a:lnTo>
                  <a:pt x="1789" y="409"/>
                </a:lnTo>
                <a:lnTo>
                  <a:pt x="1735" y="348"/>
                </a:lnTo>
                <a:lnTo>
                  <a:pt x="1673" y="293"/>
                </a:lnTo>
                <a:lnTo>
                  <a:pt x="1593" y="251"/>
                </a:lnTo>
                <a:lnTo>
                  <a:pt x="1504" y="214"/>
                </a:lnTo>
                <a:lnTo>
                  <a:pt x="1406" y="196"/>
                </a:lnTo>
                <a:lnTo>
                  <a:pt x="1361" y="190"/>
                </a:lnTo>
                <a:lnTo>
                  <a:pt x="1308" y="190"/>
                </a:lnTo>
                <a:lnTo>
                  <a:pt x="1308" y="190"/>
                </a:lnTo>
                <a:lnTo>
                  <a:pt x="1308" y="190"/>
                </a:lnTo>
                <a:lnTo>
                  <a:pt x="1255" y="190"/>
                </a:lnTo>
                <a:lnTo>
                  <a:pt x="1201" y="196"/>
                </a:lnTo>
                <a:lnTo>
                  <a:pt x="1103" y="214"/>
                </a:lnTo>
                <a:lnTo>
                  <a:pt x="1014" y="251"/>
                </a:lnTo>
                <a:lnTo>
                  <a:pt x="934" y="293"/>
                </a:lnTo>
                <a:lnTo>
                  <a:pt x="872" y="348"/>
                </a:lnTo>
                <a:lnTo>
                  <a:pt x="828" y="409"/>
                </a:lnTo>
                <a:lnTo>
                  <a:pt x="792" y="476"/>
                </a:lnTo>
                <a:lnTo>
                  <a:pt x="783" y="507"/>
                </a:lnTo>
                <a:lnTo>
                  <a:pt x="783" y="544"/>
                </a:lnTo>
                <a:lnTo>
                  <a:pt x="783" y="544"/>
                </a:lnTo>
                <a:lnTo>
                  <a:pt x="783" y="544"/>
                </a:lnTo>
                <a:lnTo>
                  <a:pt x="783" y="586"/>
                </a:lnTo>
                <a:lnTo>
                  <a:pt x="801" y="629"/>
                </a:lnTo>
                <a:lnTo>
                  <a:pt x="810" y="666"/>
                </a:lnTo>
                <a:lnTo>
                  <a:pt x="837" y="702"/>
                </a:lnTo>
                <a:lnTo>
                  <a:pt x="863" y="739"/>
                </a:lnTo>
                <a:lnTo>
                  <a:pt x="899" y="769"/>
                </a:lnTo>
                <a:lnTo>
                  <a:pt x="934" y="800"/>
                </a:lnTo>
                <a:lnTo>
                  <a:pt x="979" y="824"/>
                </a:lnTo>
                <a:lnTo>
                  <a:pt x="979" y="824"/>
                </a:lnTo>
                <a:lnTo>
                  <a:pt x="979" y="824"/>
                </a:lnTo>
                <a:lnTo>
                  <a:pt x="997" y="837"/>
                </a:lnTo>
                <a:lnTo>
                  <a:pt x="1014" y="855"/>
                </a:lnTo>
                <a:lnTo>
                  <a:pt x="1032" y="885"/>
                </a:lnTo>
                <a:lnTo>
                  <a:pt x="1023" y="922"/>
                </a:lnTo>
                <a:lnTo>
                  <a:pt x="1014" y="940"/>
                </a:lnTo>
                <a:lnTo>
                  <a:pt x="997" y="959"/>
                </a:lnTo>
                <a:lnTo>
                  <a:pt x="997" y="959"/>
                </a:lnTo>
                <a:lnTo>
                  <a:pt x="997" y="959"/>
                </a:lnTo>
                <a:lnTo>
                  <a:pt x="979" y="971"/>
                </a:lnTo>
                <a:lnTo>
                  <a:pt x="961" y="983"/>
                </a:lnTo>
                <a:lnTo>
                  <a:pt x="908" y="995"/>
                </a:lnTo>
                <a:lnTo>
                  <a:pt x="854" y="989"/>
                </a:lnTo>
                <a:lnTo>
                  <a:pt x="828" y="983"/>
                </a:lnTo>
                <a:lnTo>
                  <a:pt x="801" y="971"/>
                </a:lnTo>
                <a:lnTo>
                  <a:pt x="801" y="971"/>
                </a:lnTo>
                <a:lnTo>
                  <a:pt x="801" y="971"/>
                </a:lnTo>
                <a:lnTo>
                  <a:pt x="739" y="934"/>
                </a:lnTo>
                <a:lnTo>
                  <a:pt x="685" y="885"/>
                </a:lnTo>
                <a:lnTo>
                  <a:pt x="632" y="837"/>
                </a:lnTo>
                <a:lnTo>
                  <a:pt x="587" y="788"/>
                </a:lnTo>
                <a:lnTo>
                  <a:pt x="552" y="733"/>
                </a:lnTo>
                <a:lnTo>
                  <a:pt x="525" y="672"/>
                </a:lnTo>
                <a:lnTo>
                  <a:pt x="516" y="611"/>
                </a:lnTo>
                <a:lnTo>
                  <a:pt x="507" y="544"/>
                </a:lnTo>
                <a:lnTo>
                  <a:pt x="507" y="544"/>
                </a:lnTo>
                <a:lnTo>
                  <a:pt x="507" y="544"/>
                </a:lnTo>
                <a:lnTo>
                  <a:pt x="516" y="489"/>
                </a:lnTo>
                <a:lnTo>
                  <a:pt x="525" y="434"/>
                </a:lnTo>
                <a:lnTo>
                  <a:pt x="543" y="385"/>
                </a:lnTo>
                <a:lnTo>
                  <a:pt x="570" y="336"/>
                </a:lnTo>
                <a:lnTo>
                  <a:pt x="605" y="287"/>
                </a:lnTo>
                <a:lnTo>
                  <a:pt x="641" y="238"/>
                </a:lnTo>
                <a:lnTo>
                  <a:pt x="694" y="196"/>
                </a:lnTo>
                <a:lnTo>
                  <a:pt x="739" y="159"/>
                </a:lnTo>
                <a:lnTo>
                  <a:pt x="801" y="122"/>
                </a:lnTo>
                <a:lnTo>
                  <a:pt x="863" y="92"/>
                </a:lnTo>
                <a:lnTo>
                  <a:pt x="925" y="68"/>
                </a:lnTo>
                <a:lnTo>
                  <a:pt x="997" y="43"/>
                </a:lnTo>
                <a:lnTo>
                  <a:pt x="1068" y="25"/>
                </a:lnTo>
                <a:lnTo>
                  <a:pt x="1148" y="13"/>
                </a:lnTo>
                <a:lnTo>
                  <a:pt x="1219" y="0"/>
                </a:lnTo>
                <a:lnTo>
                  <a:pt x="1308" y="0"/>
                </a:lnTo>
                <a:lnTo>
                  <a:pt x="1308" y="0"/>
                </a:lnTo>
                <a:lnTo>
                  <a:pt x="1308" y="0"/>
                </a:lnTo>
                <a:lnTo>
                  <a:pt x="1388" y="0"/>
                </a:lnTo>
                <a:lnTo>
                  <a:pt x="1468" y="13"/>
                </a:lnTo>
                <a:lnTo>
                  <a:pt x="1539" y="25"/>
                </a:lnTo>
                <a:lnTo>
                  <a:pt x="1620" y="43"/>
                </a:lnTo>
                <a:lnTo>
                  <a:pt x="1682" y="68"/>
                </a:lnTo>
                <a:lnTo>
                  <a:pt x="1753" y="92"/>
                </a:lnTo>
                <a:lnTo>
                  <a:pt x="1815" y="122"/>
                </a:lnTo>
                <a:lnTo>
                  <a:pt x="1869" y="159"/>
                </a:lnTo>
                <a:lnTo>
                  <a:pt x="1922" y="196"/>
                </a:lnTo>
                <a:lnTo>
                  <a:pt x="1967" y="238"/>
                </a:lnTo>
                <a:lnTo>
                  <a:pt x="2002" y="287"/>
                </a:lnTo>
                <a:lnTo>
                  <a:pt x="2038" y="336"/>
                </a:lnTo>
                <a:lnTo>
                  <a:pt x="2064" y="385"/>
                </a:lnTo>
                <a:lnTo>
                  <a:pt x="2082" y="434"/>
                </a:lnTo>
                <a:lnTo>
                  <a:pt x="2100" y="489"/>
                </a:lnTo>
                <a:lnTo>
                  <a:pt x="2100" y="544"/>
                </a:lnTo>
                <a:lnTo>
                  <a:pt x="2100" y="544"/>
                </a:lnTo>
                <a:lnTo>
                  <a:pt x="2100" y="544"/>
                </a:lnTo>
                <a:lnTo>
                  <a:pt x="2100" y="605"/>
                </a:lnTo>
                <a:lnTo>
                  <a:pt x="2082" y="660"/>
                </a:lnTo>
                <a:lnTo>
                  <a:pt x="2064" y="715"/>
                </a:lnTo>
                <a:lnTo>
                  <a:pt x="2047" y="757"/>
                </a:lnTo>
                <a:lnTo>
                  <a:pt x="2011" y="800"/>
                </a:lnTo>
                <a:lnTo>
                  <a:pt x="1984" y="843"/>
                </a:lnTo>
                <a:lnTo>
                  <a:pt x="1913" y="904"/>
                </a:lnTo>
                <a:lnTo>
                  <a:pt x="1913" y="904"/>
                </a:lnTo>
                <a:lnTo>
                  <a:pt x="1913" y="904"/>
                </a:lnTo>
                <a:lnTo>
                  <a:pt x="1842" y="953"/>
                </a:lnTo>
                <a:lnTo>
                  <a:pt x="1789" y="989"/>
                </a:lnTo>
                <a:lnTo>
                  <a:pt x="1789" y="989"/>
                </a:lnTo>
                <a:lnTo>
                  <a:pt x="1789" y="1123"/>
                </a:lnTo>
                <a:lnTo>
                  <a:pt x="1789" y="1123"/>
                </a:lnTo>
                <a:lnTo>
                  <a:pt x="1789" y="1148"/>
                </a:lnTo>
                <a:lnTo>
                  <a:pt x="1797" y="1160"/>
                </a:lnTo>
                <a:lnTo>
                  <a:pt x="1815" y="1185"/>
                </a:lnTo>
                <a:lnTo>
                  <a:pt x="1815" y="1185"/>
                </a:lnTo>
                <a:lnTo>
                  <a:pt x="1815" y="1185"/>
                </a:lnTo>
                <a:lnTo>
                  <a:pt x="1860" y="1197"/>
                </a:lnTo>
                <a:lnTo>
                  <a:pt x="1895" y="1203"/>
                </a:lnTo>
                <a:lnTo>
                  <a:pt x="1931" y="1203"/>
                </a:lnTo>
                <a:lnTo>
                  <a:pt x="1931" y="1203"/>
                </a:lnTo>
                <a:lnTo>
                  <a:pt x="2198" y="1203"/>
                </a:lnTo>
                <a:lnTo>
                  <a:pt x="2198" y="1203"/>
                </a:lnTo>
                <a:lnTo>
                  <a:pt x="2287" y="1209"/>
                </a:lnTo>
                <a:lnTo>
                  <a:pt x="2367" y="1227"/>
                </a:lnTo>
                <a:lnTo>
                  <a:pt x="2438" y="1258"/>
                </a:lnTo>
                <a:lnTo>
                  <a:pt x="2500" y="1288"/>
                </a:lnTo>
                <a:lnTo>
                  <a:pt x="2554" y="1331"/>
                </a:lnTo>
                <a:lnTo>
                  <a:pt x="2589" y="1386"/>
                </a:lnTo>
                <a:lnTo>
                  <a:pt x="2616" y="1441"/>
                </a:lnTo>
                <a:lnTo>
                  <a:pt x="2625" y="1496"/>
                </a:lnTo>
                <a:lnTo>
                  <a:pt x="2625" y="1496"/>
                </a:lnTo>
                <a:lnTo>
                  <a:pt x="2625" y="1978"/>
                </a:lnTo>
                <a:lnTo>
                  <a:pt x="2625" y="1978"/>
                </a:lnTo>
                <a:lnTo>
                  <a:pt x="2616" y="2039"/>
                </a:lnTo>
                <a:lnTo>
                  <a:pt x="2589" y="2094"/>
                </a:lnTo>
                <a:lnTo>
                  <a:pt x="2554" y="2143"/>
                </a:lnTo>
                <a:lnTo>
                  <a:pt x="2500" y="2186"/>
                </a:lnTo>
                <a:lnTo>
                  <a:pt x="2438" y="2222"/>
                </a:lnTo>
                <a:lnTo>
                  <a:pt x="2367" y="2247"/>
                </a:lnTo>
                <a:lnTo>
                  <a:pt x="2287" y="2265"/>
                </a:lnTo>
                <a:lnTo>
                  <a:pt x="2198" y="2271"/>
                </a:lnTo>
                <a:lnTo>
                  <a:pt x="2198" y="2271"/>
                </a:lnTo>
                <a:lnTo>
                  <a:pt x="418" y="2271"/>
                </a:lnTo>
                <a:lnTo>
                  <a:pt x="418" y="2271"/>
                </a:lnTo>
                <a:close/>
              </a:path>
            </a:pathLst>
          </a:custGeom>
          <a:solidFill>
            <a:srgbClr val="0065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 flipH="1">
            <a:off x="1778000" y="1255713"/>
            <a:ext cx="7078663" cy="4111627"/>
          </a:xfrm>
          <a:custGeom>
            <a:avLst/>
            <a:gdLst>
              <a:gd name="T0" fmla="*/ 1895 w 3105"/>
              <a:gd name="T1" fmla="*/ 1569 h 1953"/>
              <a:gd name="T2" fmla="*/ 1548 w 3105"/>
              <a:gd name="T3" fmla="*/ 1587 h 1953"/>
              <a:gd name="T4" fmla="*/ 1246 w 3105"/>
              <a:gd name="T5" fmla="*/ 1575 h 1953"/>
              <a:gd name="T6" fmla="*/ 819 w 3105"/>
              <a:gd name="T7" fmla="*/ 1495 h 1953"/>
              <a:gd name="T8" fmla="*/ 463 w 3105"/>
              <a:gd name="T9" fmla="*/ 1367 h 1953"/>
              <a:gd name="T10" fmla="*/ 365 w 3105"/>
              <a:gd name="T11" fmla="*/ 1312 h 1953"/>
              <a:gd name="T12" fmla="*/ 125 w 3105"/>
              <a:gd name="T13" fmla="*/ 1111 h 1953"/>
              <a:gd name="T14" fmla="*/ 9 w 3105"/>
              <a:gd name="T15" fmla="*/ 879 h 1953"/>
              <a:gd name="T16" fmla="*/ 0 w 3105"/>
              <a:gd name="T17" fmla="*/ 794 h 1953"/>
              <a:gd name="T18" fmla="*/ 71 w 3105"/>
              <a:gd name="T19" fmla="*/ 549 h 1953"/>
              <a:gd name="T20" fmla="*/ 276 w 3105"/>
              <a:gd name="T21" fmla="*/ 342 h 1953"/>
              <a:gd name="T22" fmla="*/ 463 w 3105"/>
              <a:gd name="T23" fmla="*/ 226 h 1953"/>
              <a:gd name="T24" fmla="*/ 694 w 3105"/>
              <a:gd name="T25" fmla="*/ 128 h 1953"/>
              <a:gd name="T26" fmla="*/ 1094 w 3105"/>
              <a:gd name="T27" fmla="*/ 37 h 1953"/>
              <a:gd name="T28" fmla="*/ 1548 w 3105"/>
              <a:gd name="T29" fmla="*/ 0 h 1953"/>
              <a:gd name="T30" fmla="*/ 1708 w 3105"/>
              <a:gd name="T31" fmla="*/ 6 h 1953"/>
              <a:gd name="T32" fmla="*/ 2144 w 3105"/>
              <a:gd name="T33" fmla="*/ 61 h 1953"/>
              <a:gd name="T34" fmla="*/ 2527 w 3105"/>
              <a:gd name="T35" fmla="*/ 177 h 1953"/>
              <a:gd name="T36" fmla="*/ 2634 w 3105"/>
              <a:gd name="T37" fmla="*/ 226 h 1953"/>
              <a:gd name="T38" fmla="*/ 2910 w 3105"/>
              <a:gd name="T39" fmla="*/ 403 h 1953"/>
              <a:gd name="T40" fmla="*/ 3070 w 3105"/>
              <a:gd name="T41" fmla="*/ 629 h 1953"/>
              <a:gd name="T42" fmla="*/ 3105 w 3105"/>
              <a:gd name="T43" fmla="*/ 794 h 1953"/>
              <a:gd name="T44" fmla="*/ 3088 w 3105"/>
              <a:gd name="T45" fmla="*/ 891 h 1953"/>
              <a:gd name="T46" fmla="*/ 3008 w 3105"/>
              <a:gd name="T47" fmla="*/ 1074 h 1953"/>
              <a:gd name="T48" fmla="*/ 2749 w 3105"/>
              <a:gd name="T49" fmla="*/ 1300 h 1953"/>
              <a:gd name="T50" fmla="*/ 2509 w 3105"/>
              <a:gd name="T51" fmla="*/ 1422 h 1953"/>
              <a:gd name="T52" fmla="*/ 2411 w 3105"/>
              <a:gd name="T53" fmla="*/ 1428 h 1953"/>
              <a:gd name="T54" fmla="*/ 2340 w 3105"/>
              <a:gd name="T55" fmla="*/ 1392 h 1953"/>
              <a:gd name="T56" fmla="*/ 2331 w 3105"/>
              <a:gd name="T57" fmla="*/ 1331 h 1953"/>
              <a:gd name="T58" fmla="*/ 2385 w 3105"/>
              <a:gd name="T59" fmla="*/ 1282 h 1953"/>
              <a:gd name="T60" fmla="*/ 2589 w 3105"/>
              <a:gd name="T61" fmla="*/ 1178 h 1953"/>
              <a:gd name="T62" fmla="*/ 2794 w 3105"/>
              <a:gd name="T63" fmla="*/ 1001 h 1953"/>
              <a:gd name="T64" fmla="*/ 2865 w 3105"/>
              <a:gd name="T65" fmla="*/ 794 h 1953"/>
              <a:gd name="T66" fmla="*/ 2856 w 3105"/>
              <a:gd name="T67" fmla="*/ 732 h 1953"/>
              <a:gd name="T68" fmla="*/ 2767 w 3105"/>
              <a:gd name="T69" fmla="*/ 562 h 1953"/>
              <a:gd name="T70" fmla="*/ 2572 w 3105"/>
              <a:gd name="T71" fmla="*/ 403 h 1953"/>
              <a:gd name="T72" fmla="*/ 2491 w 3105"/>
              <a:gd name="T73" fmla="*/ 360 h 1953"/>
              <a:gd name="T74" fmla="*/ 2189 w 3105"/>
              <a:gd name="T75" fmla="*/ 244 h 1953"/>
              <a:gd name="T76" fmla="*/ 1824 w 3105"/>
              <a:gd name="T77" fmla="*/ 177 h 1953"/>
              <a:gd name="T78" fmla="*/ 1548 w 3105"/>
              <a:gd name="T79" fmla="*/ 165 h 1953"/>
              <a:gd name="T80" fmla="*/ 1281 w 3105"/>
              <a:gd name="T81" fmla="*/ 177 h 1953"/>
              <a:gd name="T82" fmla="*/ 908 w 3105"/>
              <a:gd name="T83" fmla="*/ 244 h 1953"/>
              <a:gd name="T84" fmla="*/ 605 w 3105"/>
              <a:gd name="T85" fmla="*/ 360 h 1953"/>
              <a:gd name="T86" fmla="*/ 525 w 3105"/>
              <a:gd name="T87" fmla="*/ 403 h 1953"/>
              <a:gd name="T88" fmla="*/ 338 w 3105"/>
              <a:gd name="T89" fmla="*/ 562 h 1953"/>
              <a:gd name="T90" fmla="*/ 240 w 3105"/>
              <a:gd name="T91" fmla="*/ 732 h 1953"/>
              <a:gd name="T92" fmla="*/ 240 w 3105"/>
              <a:gd name="T93" fmla="*/ 794 h 1953"/>
              <a:gd name="T94" fmla="*/ 294 w 3105"/>
              <a:gd name="T95" fmla="*/ 977 h 1953"/>
              <a:gd name="T96" fmla="*/ 454 w 3105"/>
              <a:gd name="T97" fmla="*/ 1135 h 1953"/>
              <a:gd name="T98" fmla="*/ 605 w 3105"/>
              <a:gd name="T99" fmla="*/ 1233 h 1953"/>
              <a:gd name="T100" fmla="*/ 801 w 3105"/>
              <a:gd name="T101" fmla="*/ 1312 h 1953"/>
              <a:gd name="T102" fmla="*/ 1148 w 3105"/>
              <a:gd name="T103" fmla="*/ 1392 h 1953"/>
              <a:gd name="T104" fmla="*/ 1548 w 3105"/>
              <a:gd name="T105" fmla="*/ 1422 h 1953"/>
              <a:gd name="T106" fmla="*/ 1735 w 3105"/>
              <a:gd name="T107" fmla="*/ 1416 h 1953"/>
              <a:gd name="T108" fmla="*/ 1958 w 3105"/>
              <a:gd name="T109" fmla="*/ 1392 h 1953"/>
              <a:gd name="T110" fmla="*/ 2830 w 3105"/>
              <a:gd name="T111" fmla="*/ 1831 h 1953"/>
              <a:gd name="T112" fmla="*/ 2821 w 3105"/>
              <a:gd name="T113" fmla="*/ 1923 h 1953"/>
              <a:gd name="T114" fmla="*/ 2803 w 3105"/>
              <a:gd name="T115" fmla="*/ 1935 h 1953"/>
              <a:gd name="T116" fmla="*/ 2723 w 3105"/>
              <a:gd name="T117" fmla="*/ 1953 h 1953"/>
              <a:gd name="T118" fmla="*/ 2687 w 3105"/>
              <a:gd name="T119" fmla="*/ 1953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05" h="1953">
                <a:moveTo>
                  <a:pt x="2652" y="1941"/>
                </a:moveTo>
                <a:lnTo>
                  <a:pt x="1895" y="1569"/>
                </a:lnTo>
                <a:lnTo>
                  <a:pt x="1895" y="1569"/>
                </a:lnTo>
                <a:lnTo>
                  <a:pt x="1726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397" y="1587"/>
                </a:lnTo>
                <a:lnTo>
                  <a:pt x="1246" y="1575"/>
                </a:lnTo>
                <a:lnTo>
                  <a:pt x="1094" y="1556"/>
                </a:lnTo>
                <a:lnTo>
                  <a:pt x="961" y="1532"/>
                </a:lnTo>
                <a:lnTo>
                  <a:pt x="819" y="1495"/>
                </a:lnTo>
                <a:lnTo>
                  <a:pt x="694" y="1459"/>
                </a:lnTo>
                <a:lnTo>
                  <a:pt x="578" y="1416"/>
                </a:lnTo>
                <a:lnTo>
                  <a:pt x="463" y="1367"/>
                </a:lnTo>
                <a:lnTo>
                  <a:pt x="463" y="1367"/>
                </a:lnTo>
                <a:lnTo>
                  <a:pt x="463" y="1367"/>
                </a:lnTo>
                <a:lnTo>
                  <a:pt x="365" y="1312"/>
                </a:lnTo>
                <a:lnTo>
                  <a:pt x="276" y="1251"/>
                </a:lnTo>
                <a:lnTo>
                  <a:pt x="196" y="1184"/>
                </a:lnTo>
                <a:lnTo>
                  <a:pt x="125" y="1111"/>
                </a:lnTo>
                <a:lnTo>
                  <a:pt x="71" y="1038"/>
                </a:lnTo>
                <a:lnTo>
                  <a:pt x="27" y="958"/>
                </a:lnTo>
                <a:lnTo>
                  <a:pt x="9" y="879"/>
                </a:lnTo>
                <a:lnTo>
                  <a:pt x="0" y="794"/>
                </a:lnTo>
                <a:lnTo>
                  <a:pt x="0" y="794"/>
                </a:lnTo>
                <a:lnTo>
                  <a:pt x="0" y="794"/>
                </a:lnTo>
                <a:lnTo>
                  <a:pt x="9" y="708"/>
                </a:lnTo>
                <a:lnTo>
                  <a:pt x="27" y="629"/>
                </a:lnTo>
                <a:lnTo>
                  <a:pt x="71" y="549"/>
                </a:lnTo>
                <a:lnTo>
                  <a:pt x="125" y="476"/>
                </a:lnTo>
                <a:lnTo>
                  <a:pt x="196" y="403"/>
                </a:lnTo>
                <a:lnTo>
                  <a:pt x="276" y="342"/>
                </a:lnTo>
                <a:lnTo>
                  <a:pt x="365" y="281"/>
                </a:lnTo>
                <a:lnTo>
                  <a:pt x="463" y="226"/>
                </a:lnTo>
                <a:lnTo>
                  <a:pt x="463" y="226"/>
                </a:lnTo>
                <a:lnTo>
                  <a:pt x="463" y="226"/>
                </a:lnTo>
                <a:lnTo>
                  <a:pt x="578" y="177"/>
                </a:lnTo>
                <a:lnTo>
                  <a:pt x="694" y="128"/>
                </a:lnTo>
                <a:lnTo>
                  <a:pt x="819" y="92"/>
                </a:lnTo>
                <a:lnTo>
                  <a:pt x="961" y="61"/>
                </a:lnTo>
                <a:lnTo>
                  <a:pt x="1094" y="37"/>
                </a:lnTo>
                <a:lnTo>
                  <a:pt x="1246" y="18"/>
                </a:lnTo>
                <a:lnTo>
                  <a:pt x="1397" y="6"/>
                </a:lnTo>
                <a:lnTo>
                  <a:pt x="1548" y="0"/>
                </a:lnTo>
                <a:lnTo>
                  <a:pt x="1548" y="0"/>
                </a:lnTo>
                <a:lnTo>
                  <a:pt x="1548" y="0"/>
                </a:lnTo>
                <a:lnTo>
                  <a:pt x="1708" y="6"/>
                </a:lnTo>
                <a:lnTo>
                  <a:pt x="1860" y="18"/>
                </a:lnTo>
                <a:lnTo>
                  <a:pt x="2002" y="37"/>
                </a:lnTo>
                <a:lnTo>
                  <a:pt x="2144" y="61"/>
                </a:lnTo>
                <a:lnTo>
                  <a:pt x="2278" y="92"/>
                </a:lnTo>
                <a:lnTo>
                  <a:pt x="2402" y="128"/>
                </a:lnTo>
                <a:lnTo>
                  <a:pt x="2527" y="177"/>
                </a:lnTo>
                <a:lnTo>
                  <a:pt x="2634" y="226"/>
                </a:lnTo>
                <a:lnTo>
                  <a:pt x="2634" y="226"/>
                </a:lnTo>
                <a:lnTo>
                  <a:pt x="2634" y="226"/>
                </a:lnTo>
                <a:lnTo>
                  <a:pt x="2732" y="281"/>
                </a:lnTo>
                <a:lnTo>
                  <a:pt x="2830" y="342"/>
                </a:lnTo>
                <a:lnTo>
                  <a:pt x="2910" y="403"/>
                </a:lnTo>
                <a:lnTo>
                  <a:pt x="2972" y="476"/>
                </a:lnTo>
                <a:lnTo>
                  <a:pt x="3025" y="549"/>
                </a:lnTo>
                <a:lnTo>
                  <a:pt x="3070" y="629"/>
                </a:lnTo>
                <a:lnTo>
                  <a:pt x="3096" y="708"/>
                </a:lnTo>
                <a:lnTo>
                  <a:pt x="3105" y="794"/>
                </a:lnTo>
                <a:lnTo>
                  <a:pt x="3105" y="794"/>
                </a:lnTo>
                <a:lnTo>
                  <a:pt x="3105" y="794"/>
                </a:lnTo>
                <a:lnTo>
                  <a:pt x="3096" y="842"/>
                </a:lnTo>
                <a:lnTo>
                  <a:pt x="3088" y="891"/>
                </a:lnTo>
                <a:lnTo>
                  <a:pt x="3079" y="940"/>
                </a:lnTo>
                <a:lnTo>
                  <a:pt x="3061" y="983"/>
                </a:lnTo>
                <a:lnTo>
                  <a:pt x="3008" y="1074"/>
                </a:lnTo>
                <a:lnTo>
                  <a:pt x="2936" y="1154"/>
                </a:lnTo>
                <a:lnTo>
                  <a:pt x="2847" y="1233"/>
                </a:lnTo>
                <a:lnTo>
                  <a:pt x="2749" y="1300"/>
                </a:lnTo>
                <a:lnTo>
                  <a:pt x="2634" y="1367"/>
                </a:lnTo>
                <a:lnTo>
                  <a:pt x="2509" y="1422"/>
                </a:lnTo>
                <a:lnTo>
                  <a:pt x="2509" y="1422"/>
                </a:lnTo>
                <a:lnTo>
                  <a:pt x="2509" y="1422"/>
                </a:lnTo>
                <a:lnTo>
                  <a:pt x="2465" y="1434"/>
                </a:lnTo>
                <a:lnTo>
                  <a:pt x="2411" y="1428"/>
                </a:lnTo>
                <a:lnTo>
                  <a:pt x="2376" y="1416"/>
                </a:lnTo>
                <a:lnTo>
                  <a:pt x="2340" y="1392"/>
                </a:lnTo>
                <a:lnTo>
                  <a:pt x="2340" y="1392"/>
                </a:lnTo>
                <a:lnTo>
                  <a:pt x="2340" y="1392"/>
                </a:lnTo>
                <a:lnTo>
                  <a:pt x="2322" y="1361"/>
                </a:lnTo>
                <a:lnTo>
                  <a:pt x="2331" y="1331"/>
                </a:lnTo>
                <a:lnTo>
                  <a:pt x="2349" y="1300"/>
                </a:lnTo>
                <a:lnTo>
                  <a:pt x="2385" y="1282"/>
                </a:lnTo>
                <a:lnTo>
                  <a:pt x="2385" y="1282"/>
                </a:lnTo>
                <a:lnTo>
                  <a:pt x="2385" y="1282"/>
                </a:lnTo>
                <a:lnTo>
                  <a:pt x="2491" y="1233"/>
                </a:lnTo>
                <a:lnTo>
                  <a:pt x="2589" y="1178"/>
                </a:lnTo>
                <a:lnTo>
                  <a:pt x="2669" y="1123"/>
                </a:lnTo>
                <a:lnTo>
                  <a:pt x="2741" y="1062"/>
                </a:lnTo>
                <a:lnTo>
                  <a:pt x="2794" y="1001"/>
                </a:lnTo>
                <a:lnTo>
                  <a:pt x="2830" y="934"/>
                </a:lnTo>
                <a:lnTo>
                  <a:pt x="2856" y="867"/>
                </a:lnTo>
                <a:lnTo>
                  <a:pt x="2865" y="794"/>
                </a:lnTo>
                <a:lnTo>
                  <a:pt x="2865" y="794"/>
                </a:lnTo>
                <a:lnTo>
                  <a:pt x="2865" y="794"/>
                </a:lnTo>
                <a:lnTo>
                  <a:pt x="2856" y="732"/>
                </a:lnTo>
                <a:lnTo>
                  <a:pt x="2838" y="671"/>
                </a:lnTo>
                <a:lnTo>
                  <a:pt x="2803" y="616"/>
                </a:lnTo>
                <a:lnTo>
                  <a:pt x="2767" y="562"/>
                </a:lnTo>
                <a:lnTo>
                  <a:pt x="2714" y="507"/>
                </a:lnTo>
                <a:lnTo>
                  <a:pt x="2652" y="452"/>
                </a:lnTo>
                <a:lnTo>
                  <a:pt x="2572" y="403"/>
                </a:lnTo>
                <a:lnTo>
                  <a:pt x="2491" y="360"/>
                </a:lnTo>
                <a:lnTo>
                  <a:pt x="2491" y="360"/>
                </a:lnTo>
                <a:lnTo>
                  <a:pt x="2491" y="360"/>
                </a:lnTo>
                <a:lnTo>
                  <a:pt x="2402" y="317"/>
                </a:lnTo>
                <a:lnTo>
                  <a:pt x="2296" y="281"/>
                </a:lnTo>
                <a:lnTo>
                  <a:pt x="2189" y="244"/>
                </a:lnTo>
                <a:lnTo>
                  <a:pt x="2073" y="220"/>
                </a:lnTo>
                <a:lnTo>
                  <a:pt x="1949" y="195"/>
                </a:lnTo>
                <a:lnTo>
                  <a:pt x="1824" y="177"/>
                </a:lnTo>
                <a:lnTo>
                  <a:pt x="1691" y="171"/>
                </a:lnTo>
                <a:lnTo>
                  <a:pt x="1548" y="165"/>
                </a:lnTo>
                <a:lnTo>
                  <a:pt x="1548" y="165"/>
                </a:lnTo>
                <a:lnTo>
                  <a:pt x="1548" y="165"/>
                </a:lnTo>
                <a:lnTo>
                  <a:pt x="1415" y="171"/>
                </a:lnTo>
                <a:lnTo>
                  <a:pt x="1281" y="177"/>
                </a:lnTo>
                <a:lnTo>
                  <a:pt x="1148" y="195"/>
                </a:lnTo>
                <a:lnTo>
                  <a:pt x="1023" y="220"/>
                </a:lnTo>
                <a:lnTo>
                  <a:pt x="908" y="244"/>
                </a:lnTo>
                <a:lnTo>
                  <a:pt x="801" y="281"/>
                </a:lnTo>
                <a:lnTo>
                  <a:pt x="703" y="317"/>
                </a:lnTo>
                <a:lnTo>
                  <a:pt x="605" y="360"/>
                </a:lnTo>
                <a:lnTo>
                  <a:pt x="605" y="360"/>
                </a:lnTo>
                <a:lnTo>
                  <a:pt x="605" y="360"/>
                </a:lnTo>
                <a:lnTo>
                  <a:pt x="525" y="403"/>
                </a:lnTo>
                <a:lnTo>
                  <a:pt x="454" y="452"/>
                </a:lnTo>
                <a:lnTo>
                  <a:pt x="383" y="507"/>
                </a:lnTo>
                <a:lnTo>
                  <a:pt x="338" y="562"/>
                </a:lnTo>
                <a:lnTo>
                  <a:pt x="294" y="616"/>
                </a:lnTo>
                <a:lnTo>
                  <a:pt x="267" y="671"/>
                </a:lnTo>
                <a:lnTo>
                  <a:pt x="240" y="732"/>
                </a:lnTo>
                <a:lnTo>
                  <a:pt x="240" y="794"/>
                </a:lnTo>
                <a:lnTo>
                  <a:pt x="240" y="794"/>
                </a:lnTo>
                <a:lnTo>
                  <a:pt x="240" y="794"/>
                </a:lnTo>
                <a:lnTo>
                  <a:pt x="240" y="855"/>
                </a:lnTo>
                <a:lnTo>
                  <a:pt x="267" y="916"/>
                </a:lnTo>
                <a:lnTo>
                  <a:pt x="294" y="977"/>
                </a:lnTo>
                <a:lnTo>
                  <a:pt x="338" y="1032"/>
                </a:lnTo>
                <a:lnTo>
                  <a:pt x="383" y="1086"/>
                </a:lnTo>
                <a:lnTo>
                  <a:pt x="454" y="1135"/>
                </a:lnTo>
                <a:lnTo>
                  <a:pt x="525" y="1184"/>
                </a:lnTo>
                <a:lnTo>
                  <a:pt x="605" y="1233"/>
                </a:lnTo>
                <a:lnTo>
                  <a:pt x="605" y="1233"/>
                </a:lnTo>
                <a:lnTo>
                  <a:pt x="605" y="1233"/>
                </a:lnTo>
                <a:lnTo>
                  <a:pt x="703" y="1276"/>
                </a:lnTo>
                <a:lnTo>
                  <a:pt x="801" y="1312"/>
                </a:lnTo>
                <a:lnTo>
                  <a:pt x="908" y="1343"/>
                </a:lnTo>
                <a:lnTo>
                  <a:pt x="1023" y="1373"/>
                </a:lnTo>
                <a:lnTo>
                  <a:pt x="1148" y="1392"/>
                </a:lnTo>
                <a:lnTo>
                  <a:pt x="1281" y="1410"/>
                </a:lnTo>
                <a:lnTo>
                  <a:pt x="1415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735" y="1416"/>
                </a:lnTo>
                <a:lnTo>
                  <a:pt x="1904" y="1398"/>
                </a:lnTo>
                <a:lnTo>
                  <a:pt x="1904" y="1398"/>
                </a:lnTo>
                <a:lnTo>
                  <a:pt x="1958" y="1392"/>
                </a:lnTo>
                <a:lnTo>
                  <a:pt x="2794" y="1807"/>
                </a:lnTo>
                <a:lnTo>
                  <a:pt x="2794" y="1807"/>
                </a:lnTo>
                <a:lnTo>
                  <a:pt x="2830" y="1831"/>
                </a:lnTo>
                <a:lnTo>
                  <a:pt x="2847" y="1862"/>
                </a:lnTo>
                <a:lnTo>
                  <a:pt x="2838" y="1892"/>
                </a:lnTo>
                <a:lnTo>
                  <a:pt x="2821" y="1923"/>
                </a:lnTo>
                <a:lnTo>
                  <a:pt x="2821" y="1923"/>
                </a:lnTo>
                <a:lnTo>
                  <a:pt x="2821" y="1923"/>
                </a:lnTo>
                <a:lnTo>
                  <a:pt x="2803" y="1935"/>
                </a:lnTo>
                <a:lnTo>
                  <a:pt x="2776" y="1947"/>
                </a:lnTo>
                <a:lnTo>
                  <a:pt x="2749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687" y="1953"/>
                </a:lnTo>
                <a:lnTo>
                  <a:pt x="2652" y="1941"/>
                </a:lnTo>
                <a:lnTo>
                  <a:pt x="2652" y="1941"/>
                </a:lnTo>
                <a:close/>
              </a:path>
            </a:pathLst>
          </a:custGeom>
          <a:solidFill>
            <a:srgbClr val="77D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536535"/>
            <a:ext cx="8486775" cy="2725301"/>
          </a:xfrm>
        </p:spPr>
        <p:txBody>
          <a:bodyPr/>
          <a:lstStyle/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code will fail to compile because the syntax of the if statement is incorrect.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code will fail to compile because the compiler will not be able to determine which if statement the </a:t>
            </a:r>
            <a:r>
              <a:rPr lang="en-GB"/>
              <a:t>else </a:t>
            </a:r>
            <a:r>
              <a:rPr lang="en-GB" smtClean="0"/>
              <a:t>clause </a:t>
            </a:r>
            <a:r>
              <a:rPr lang="en-GB" dirty="0"/>
              <a:t>belongs to.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code will compile correctly and display the letter a when run.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code will compile correctly and display the letter b when run.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code will compile correctly, but will not display any output.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15751"/>
            <a:ext cx="8232775" cy="205753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public class </a:t>
            </a:r>
            <a:r>
              <a:rPr lang="en-GB" dirty="0" err="1"/>
              <a:t>IfTest</a:t>
            </a:r>
            <a:r>
              <a:rPr lang="en-GB" dirty="0"/>
              <a:t> {</a:t>
            </a:r>
          </a:p>
          <a:p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    if (true)</a:t>
            </a:r>
          </a:p>
          <a:p>
            <a:r>
              <a:rPr lang="en-GB" dirty="0"/>
              <a:t>        if (false)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("a");</a:t>
            </a:r>
          </a:p>
          <a:p>
            <a:r>
              <a:rPr lang="en-GB" dirty="0"/>
              <a:t>        else</a:t>
            </a:r>
          </a:p>
          <a:p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("b");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93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2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949148"/>
            <a:ext cx="8486775" cy="2561748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dirty="0"/>
              <a:t>Prints: v w x y z 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dirty="0" smtClean="0"/>
              <a:t>Prints</a:t>
            </a:r>
            <a:r>
              <a:rPr lang="pl-PL" dirty="0"/>
              <a:t>: v w x y z d 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dirty="0" smtClean="0"/>
              <a:t>Prints</a:t>
            </a:r>
            <a:r>
              <a:rPr lang="pl-PL" dirty="0"/>
              <a:t>: v w x x y z z 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dirty="0" smtClean="0"/>
              <a:t>Prints</a:t>
            </a:r>
            <a:r>
              <a:rPr lang="pl-PL" dirty="0"/>
              <a:t>: v w w x y y z d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63049"/>
            <a:ext cx="8232775" cy="248731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Switcher {</a:t>
            </a:r>
          </a:p>
          <a:p>
            <a:r>
              <a:rPr lang="en-GB" dirty="0"/>
              <a:t>  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r>
              <a:rPr lang="en-GB" dirty="0"/>
              <a:t>    for (</a:t>
            </a:r>
            <a:r>
              <a:rPr lang="en-GB" dirty="0" err="1"/>
              <a:t>int</a:t>
            </a:r>
            <a:r>
              <a:rPr lang="en-GB" dirty="0"/>
              <a:t> i = 0; i&lt;5 ;i++) {</a:t>
            </a:r>
          </a:p>
          <a:p>
            <a:r>
              <a:rPr lang="en-GB" dirty="0"/>
              <a:t>      switch(i) {</a:t>
            </a:r>
          </a:p>
          <a:p>
            <a:r>
              <a:rPr lang="en-GB" dirty="0"/>
              <a:t>        case 0: </a:t>
            </a:r>
            <a:r>
              <a:rPr lang="en-GB" dirty="0" err="1"/>
              <a:t>System.out.print</a:t>
            </a:r>
            <a:r>
              <a:rPr lang="en-GB" dirty="0"/>
              <a:t>("v ");break;</a:t>
            </a:r>
          </a:p>
          <a:p>
            <a:r>
              <a:rPr lang="en-GB" dirty="0"/>
              <a:t>        case 1: </a:t>
            </a:r>
            <a:r>
              <a:rPr lang="en-GB" dirty="0" err="1"/>
              <a:t>System.out.print</a:t>
            </a:r>
            <a:r>
              <a:rPr lang="en-GB" dirty="0"/>
              <a:t>("w ");</a:t>
            </a:r>
          </a:p>
          <a:p>
            <a:r>
              <a:rPr lang="en-GB" dirty="0"/>
              <a:t>        case 2: </a:t>
            </a:r>
            <a:r>
              <a:rPr lang="en-GB" dirty="0" err="1"/>
              <a:t>System.out.print</a:t>
            </a:r>
            <a:r>
              <a:rPr lang="en-GB" dirty="0"/>
              <a:t>("x ");break;</a:t>
            </a:r>
          </a:p>
          <a:p>
            <a:r>
              <a:rPr lang="en-GB" dirty="0"/>
              <a:t>        case 3: </a:t>
            </a:r>
            <a:r>
              <a:rPr lang="en-GB" dirty="0" err="1"/>
              <a:t>System.out.print</a:t>
            </a:r>
            <a:r>
              <a:rPr lang="en-GB" dirty="0"/>
              <a:t>("y ");</a:t>
            </a:r>
          </a:p>
          <a:p>
            <a:r>
              <a:rPr lang="en-GB" dirty="0"/>
              <a:t>        case 4: </a:t>
            </a:r>
            <a:r>
              <a:rPr lang="en-GB" dirty="0" err="1"/>
              <a:t>System.out.print</a:t>
            </a:r>
            <a:r>
              <a:rPr lang="en-GB" dirty="0"/>
              <a:t>("z ");break;</a:t>
            </a:r>
          </a:p>
          <a:p>
            <a:r>
              <a:rPr lang="en-GB" dirty="0"/>
              <a:t>        default: </a:t>
            </a:r>
            <a:r>
              <a:rPr lang="en-GB" dirty="0" err="1"/>
              <a:t>System.out.print</a:t>
            </a:r>
            <a:r>
              <a:rPr lang="en-GB" dirty="0"/>
              <a:t>("d ");</a:t>
            </a:r>
          </a:p>
          <a:p>
            <a:r>
              <a:rPr lang="en-GB" dirty="0"/>
              <a:t>}}}}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326757" y="4378700"/>
            <a:ext cx="4243387" cy="258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914400" lvl="1" indent="-457200">
              <a:buFont typeface="+mj-lt"/>
              <a:buAutoNum type="alphaLcParenR" startAt="5"/>
            </a:pPr>
            <a:r>
              <a:rPr lang="en-GB" dirty="0"/>
              <a:t>Prints: d </a:t>
            </a:r>
            <a:r>
              <a:rPr lang="en-GB" dirty="0" err="1"/>
              <a:t>d</a:t>
            </a:r>
            <a:r>
              <a:rPr lang="en-GB" dirty="0"/>
              <a:t> </a:t>
            </a:r>
            <a:r>
              <a:rPr lang="en-GB" dirty="0" err="1"/>
              <a:t>d</a:t>
            </a:r>
            <a:r>
              <a:rPr lang="en-GB" dirty="0"/>
              <a:t> </a:t>
            </a:r>
            <a:r>
              <a:rPr lang="en-GB" dirty="0" err="1"/>
              <a:t>d</a:t>
            </a:r>
            <a:r>
              <a:rPr lang="en-GB" dirty="0"/>
              <a:t> </a:t>
            </a:r>
            <a:r>
              <a:rPr lang="en-GB" dirty="0" err="1"/>
              <a:t>d</a:t>
            </a:r>
            <a:r>
              <a:rPr lang="en-GB" dirty="0"/>
              <a:t> </a:t>
            </a:r>
            <a:r>
              <a:rPr lang="en-GB" dirty="0" err="1"/>
              <a:t>d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 startAt="5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 startAt="5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</p:txBody>
      </p:sp>
    </p:spTree>
    <p:extLst>
      <p:ext uri="{BB962C8B-B14F-4D97-AF65-F5344CB8AC3E}">
        <p14:creationId xmlns:p14="http://schemas.microsoft.com/office/powerpoint/2010/main" val="7955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3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525084"/>
            <a:ext cx="8486775" cy="2561748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A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B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C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D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E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5625" y="1263049"/>
            <a:ext cx="8232775" cy="203674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J {</a:t>
            </a:r>
          </a:p>
          <a:p>
            <a:r>
              <a:rPr lang="en-GB" dirty="0"/>
              <a:t>  static </a:t>
            </a:r>
            <a:r>
              <a:rPr lang="en-GB" dirty="0" err="1"/>
              <a:t>boolean</a:t>
            </a:r>
            <a:r>
              <a:rPr lang="en-GB" dirty="0"/>
              <a:t> b;</a:t>
            </a:r>
          </a:p>
          <a:p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if (b) {</a:t>
            </a:r>
            <a:r>
              <a:rPr lang="en-GB" dirty="0" err="1"/>
              <a:t>System.out.print</a:t>
            </a:r>
            <a:r>
              <a:rPr lang="en-GB" dirty="0"/>
              <a:t>("A");</a:t>
            </a:r>
          </a:p>
          <a:p>
            <a:r>
              <a:rPr lang="en-GB" dirty="0"/>
              <a:t>    } else if (b = false) {</a:t>
            </a:r>
            <a:r>
              <a:rPr lang="en-GB" dirty="0" err="1"/>
              <a:t>System.out.print</a:t>
            </a:r>
            <a:r>
              <a:rPr lang="en-GB" dirty="0"/>
              <a:t>("B");</a:t>
            </a:r>
          </a:p>
          <a:p>
            <a:r>
              <a:rPr lang="en-GB" dirty="0"/>
              <a:t>    } else if (b) {</a:t>
            </a:r>
            <a:r>
              <a:rPr lang="en-GB" dirty="0" err="1"/>
              <a:t>System.out.print</a:t>
            </a:r>
            <a:r>
              <a:rPr lang="en-GB" dirty="0"/>
              <a:t>("C");</a:t>
            </a:r>
          </a:p>
          <a:p>
            <a:r>
              <a:rPr lang="en-GB" dirty="0"/>
              <a:t>    } else if (!b) {</a:t>
            </a:r>
            <a:r>
              <a:rPr lang="en-GB" dirty="0" err="1"/>
              <a:t>System.out.print</a:t>
            </a:r>
            <a:r>
              <a:rPr lang="en-GB" dirty="0"/>
              <a:t>("D");</a:t>
            </a:r>
          </a:p>
          <a:p>
            <a:r>
              <a:rPr lang="en-GB" dirty="0"/>
              <a:t>    } else {</a:t>
            </a:r>
            <a:r>
              <a:rPr lang="en-GB" dirty="0" err="1"/>
              <a:t>System.out.print</a:t>
            </a:r>
            <a:r>
              <a:rPr lang="en-GB" dirty="0"/>
              <a:t>("E");}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1037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4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525084"/>
            <a:ext cx="8486775" cy="2561748"/>
          </a:xfrm>
        </p:spPr>
        <p:txBody>
          <a:bodyPr/>
          <a:lstStyle/>
          <a:p>
            <a:r>
              <a:rPr lang="en-GB" dirty="0"/>
              <a:t>What is the result of attempting to compile and run the program using the specified command line?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TestABCDEF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ABCDEF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63049"/>
            <a:ext cx="8232775" cy="144039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Test {</a:t>
            </a:r>
          </a:p>
          <a:p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i = 0;</a:t>
            </a:r>
          </a:p>
          <a:p>
            <a:r>
              <a:rPr lang="en-GB" dirty="0"/>
              <a:t>    while (i++ &lt; </a:t>
            </a:r>
            <a:r>
              <a:rPr lang="en-GB" dirty="0" err="1"/>
              <a:t>args.length</a:t>
            </a:r>
            <a:r>
              <a:rPr lang="en-GB" dirty="0"/>
              <a:t>) {</a:t>
            </a:r>
          </a:p>
          <a:p>
            <a:r>
              <a:rPr lang="en-GB" dirty="0"/>
              <a:t>      </a:t>
            </a:r>
            <a:r>
              <a:rPr lang="en-GB" dirty="0" err="1"/>
              <a:t>System.out.print</a:t>
            </a:r>
            <a:r>
              <a:rPr lang="en-GB" dirty="0"/>
              <a:t>(</a:t>
            </a:r>
            <a:r>
              <a:rPr lang="en-GB" dirty="0" err="1"/>
              <a:t>args</a:t>
            </a:r>
            <a:r>
              <a:rPr lang="en-GB" dirty="0"/>
              <a:t>[i]);</a:t>
            </a:r>
          </a:p>
          <a:p>
            <a:r>
              <a:rPr lang="en-GB" dirty="0" smtClean="0"/>
              <a:t>}}}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9001" y="2915473"/>
            <a:ext cx="8232775" cy="31142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 smtClean="0">
                <a:solidFill>
                  <a:schemeClr val="bg1"/>
                </a:solidFill>
              </a:rPr>
              <a:t>java </a:t>
            </a:r>
            <a:r>
              <a:rPr lang="en-GB" dirty="0">
                <a:solidFill>
                  <a:schemeClr val="bg1"/>
                </a:solidFill>
              </a:rPr>
              <a:t>Test A B C D E F</a:t>
            </a:r>
          </a:p>
        </p:txBody>
      </p:sp>
    </p:spTree>
    <p:extLst>
      <p:ext uri="{BB962C8B-B14F-4D97-AF65-F5344CB8AC3E}">
        <p14:creationId xmlns:p14="http://schemas.microsoft.com/office/powerpoint/2010/main" val="36386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5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428624" y="3525084"/>
            <a:ext cx="8486775" cy="2561748"/>
          </a:xfrm>
        </p:spPr>
        <p:txBody>
          <a:bodyPr/>
          <a:lstStyle/>
          <a:p>
            <a:r>
              <a:rPr lang="en-GB" dirty="0"/>
              <a:t>What, if anything, is wrong with the </a:t>
            </a:r>
            <a:r>
              <a:rPr lang="en-GB" dirty="0" smtClean="0"/>
              <a:t>code above?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variable x </a:t>
            </a:r>
            <a:r>
              <a:rPr lang="en-GB" dirty="0" smtClean="0"/>
              <a:t>doesn't </a:t>
            </a:r>
            <a:r>
              <a:rPr lang="en-GB" dirty="0"/>
              <a:t>have the right type for a switch </a:t>
            </a:r>
            <a:r>
              <a:rPr lang="en-GB" dirty="0" smtClean="0"/>
              <a:t>expression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case label 0 must precede case label </a:t>
            </a:r>
            <a:r>
              <a:rPr lang="en-GB" dirty="0" smtClean="0"/>
              <a:t>1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Each </a:t>
            </a:r>
            <a:r>
              <a:rPr lang="en-GB" dirty="0"/>
              <a:t>case section must end with a break </a:t>
            </a:r>
            <a:r>
              <a:rPr lang="en-GB" dirty="0" smtClean="0"/>
              <a:t>statement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default label must be the last label in the switch </a:t>
            </a:r>
            <a:r>
              <a:rPr lang="en-GB" dirty="0" smtClean="0"/>
              <a:t>statement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body of the switch </a:t>
            </a:r>
            <a:r>
              <a:rPr lang="en-GB" dirty="0" smtClean="0"/>
              <a:t>must </a:t>
            </a:r>
            <a:r>
              <a:rPr lang="en-GB" dirty="0"/>
              <a:t>contain at least one </a:t>
            </a:r>
            <a:r>
              <a:rPr lang="en-GB" dirty="0" smtClean="0"/>
              <a:t>statement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There </a:t>
            </a:r>
            <a:r>
              <a:rPr lang="en-GB" dirty="0"/>
              <a:t>is nothing wrong with the </a:t>
            </a:r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7849" y="1263049"/>
            <a:ext cx="8232775" cy="203674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void test(</a:t>
            </a:r>
            <a:r>
              <a:rPr lang="en-GB" dirty="0" err="1"/>
              <a:t>int</a:t>
            </a:r>
            <a:r>
              <a:rPr lang="en-GB" dirty="0"/>
              <a:t> x) {</a:t>
            </a:r>
          </a:p>
          <a:p>
            <a:r>
              <a:rPr lang="en-GB" dirty="0"/>
              <a:t>    switch (x) {</a:t>
            </a:r>
          </a:p>
          <a:p>
            <a:r>
              <a:rPr lang="en-GB" dirty="0"/>
              <a:t>        case 1:</a:t>
            </a:r>
          </a:p>
          <a:p>
            <a:r>
              <a:rPr lang="en-GB" dirty="0"/>
              <a:t>        case 2:</a:t>
            </a:r>
          </a:p>
          <a:p>
            <a:r>
              <a:rPr lang="en-GB" dirty="0"/>
              <a:t>        case 0:</a:t>
            </a:r>
          </a:p>
          <a:p>
            <a:r>
              <a:rPr lang="en-GB" dirty="0"/>
              <a:t>        default:</a:t>
            </a:r>
          </a:p>
          <a:p>
            <a:r>
              <a:rPr lang="en-GB" dirty="0"/>
              <a:t>        case 4: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0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6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28624" y="3525084"/>
            <a:ext cx="8486775" cy="2561748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1212010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1212013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at line 1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at line 2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at line 4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endParaRPr lang="en-GB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7849" y="1263049"/>
            <a:ext cx="8232775" cy="203674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J {</a:t>
            </a:r>
          </a:p>
          <a:p>
            <a:r>
              <a:rPr lang="en-GB" dirty="0"/>
              <a:t>  static </a:t>
            </a:r>
            <a:r>
              <a:rPr lang="en-GB" dirty="0" err="1"/>
              <a:t>int</a:t>
            </a:r>
            <a:r>
              <a:rPr lang="en-GB" dirty="0"/>
              <a:t> i;</a:t>
            </a:r>
          </a:p>
          <a:p>
            <a:r>
              <a:rPr lang="en-GB" dirty="0"/>
              <a:t>  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r>
              <a:rPr lang="en-GB" dirty="0"/>
              <a:t>    for (i=1; i&lt;3; i++) {</a:t>
            </a:r>
            <a:r>
              <a:rPr lang="en-GB" dirty="0" err="1"/>
              <a:t>System.out.print</a:t>
            </a:r>
            <a:r>
              <a:rPr lang="en-GB" dirty="0"/>
              <a:t>(i);}     // 1</a:t>
            </a:r>
          </a:p>
          <a:p>
            <a:r>
              <a:rPr lang="en-GB" dirty="0"/>
              <a:t>    for (</a:t>
            </a:r>
            <a:r>
              <a:rPr lang="en-GB" dirty="0" err="1"/>
              <a:t>int</a:t>
            </a:r>
            <a:r>
              <a:rPr lang="en-GB" dirty="0"/>
              <a:t> i=1; i&lt;3; i++) {</a:t>
            </a:r>
            <a:r>
              <a:rPr lang="en-GB" dirty="0" err="1"/>
              <a:t>System.out.print</a:t>
            </a:r>
            <a:r>
              <a:rPr lang="en-GB" dirty="0"/>
              <a:t>(i);} // 2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i;                                         // 3</a:t>
            </a:r>
          </a:p>
          <a:p>
            <a:r>
              <a:rPr lang="en-GB" dirty="0"/>
              <a:t>    for (i=0; i&lt;2; i++) {</a:t>
            </a:r>
            <a:r>
              <a:rPr lang="en-GB" dirty="0" err="1"/>
              <a:t>System.out.print</a:t>
            </a:r>
            <a:r>
              <a:rPr lang="en-GB" dirty="0"/>
              <a:t>(i);}     // 4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</a:t>
            </a:r>
            <a:r>
              <a:rPr lang="en-GB" dirty="0" err="1"/>
              <a:t>J.i</a:t>
            </a:r>
            <a:r>
              <a:rPr lang="en-GB" dirty="0"/>
              <a:t>);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5731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776871"/>
            <a:ext cx="8486775" cy="2749109"/>
          </a:xfrm>
        </p:spPr>
        <p:txBody>
          <a:bodyPr/>
          <a:lstStyle/>
          <a:p>
            <a:r>
              <a:rPr lang="en-GB" dirty="0"/>
              <a:t>Select the two correct answers.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If </a:t>
            </a:r>
            <a:r>
              <a:rPr lang="en-GB" dirty="0"/>
              <a:t>run with no arguments, the program will produce no output.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If </a:t>
            </a:r>
            <a:r>
              <a:rPr lang="en-GB" dirty="0"/>
              <a:t>run with no arguments, the program will print "The end".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program will throw an </a:t>
            </a:r>
            <a:r>
              <a:rPr lang="en-GB" dirty="0" err="1"/>
              <a:t>ArrayIndexOutOfBoundsException</a:t>
            </a:r>
            <a:r>
              <a:rPr lang="en-GB" dirty="0"/>
              <a:t>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If </a:t>
            </a:r>
            <a:r>
              <a:rPr lang="en-GB" dirty="0"/>
              <a:t>run with one argument, the program will simply print the given argument.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GB" dirty="0" smtClean="0"/>
              <a:t>If </a:t>
            </a:r>
            <a:r>
              <a:rPr lang="en-GB" dirty="0"/>
              <a:t>run with one argument, the program will print the given argument followed by "The end".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Question 7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1"/>
            <a:ext cx="8232775" cy="22677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public class Exceptions {</a:t>
            </a:r>
          </a:p>
          <a:p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    try {</a:t>
            </a:r>
          </a:p>
          <a:p>
            <a:r>
              <a:rPr lang="en-GB" dirty="0"/>
              <a:t>            if (</a:t>
            </a:r>
            <a:r>
              <a:rPr lang="en-GB" dirty="0" err="1"/>
              <a:t>args.length</a:t>
            </a:r>
            <a:r>
              <a:rPr lang="en-GB" dirty="0"/>
              <a:t> == 0) return;</a:t>
            </a:r>
          </a:p>
          <a:p>
            <a:r>
              <a:rPr lang="en-GB" dirty="0"/>
              <a:t>        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args</a:t>
            </a:r>
            <a:r>
              <a:rPr lang="en-GB" dirty="0"/>
              <a:t>[0]);</a:t>
            </a:r>
          </a:p>
          <a:p>
            <a:r>
              <a:rPr lang="en-GB" dirty="0"/>
              <a:t>        } finally {</a:t>
            </a:r>
          </a:p>
          <a:p>
            <a:r>
              <a:rPr lang="en-GB" dirty="0"/>
              <a:t>            </a:t>
            </a:r>
            <a:r>
              <a:rPr lang="en-GB" dirty="0" err="1"/>
              <a:t>System.out.println</a:t>
            </a:r>
            <a:r>
              <a:rPr lang="en-GB" dirty="0"/>
              <a:t>("The end");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81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12198</TotalTime>
  <Words>1474</Words>
  <Application>Microsoft Office PowerPoint</Application>
  <PresentationFormat>On-screen Show (4:3)</PresentationFormat>
  <Paragraphs>272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1_Blends</vt:lpstr>
      <vt:lpstr>Flow Control and Exceptions</vt:lpstr>
      <vt:lpstr>Overview 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11 - Part 1</vt:lpstr>
      <vt:lpstr>Question 11 - Part 2</vt:lpstr>
      <vt:lpstr>Question 12</vt:lpstr>
      <vt:lpstr>Question 13</vt:lpstr>
      <vt:lpstr>Question 14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374</cp:revision>
  <dcterms:created xsi:type="dcterms:W3CDTF">2002-05-03T12:27:39Z</dcterms:created>
  <dcterms:modified xsi:type="dcterms:W3CDTF">2017-04-05T07:35:20Z</dcterms:modified>
</cp:coreProperties>
</file>