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8"/>
  </p:notesMasterIdLst>
  <p:handoutMasterIdLst>
    <p:handoutMasterId r:id="rId19"/>
  </p:handoutMasterIdLst>
  <p:sldIdLst>
    <p:sldId id="256" r:id="rId2"/>
    <p:sldId id="605" r:id="rId3"/>
    <p:sldId id="657" r:id="rId4"/>
    <p:sldId id="686" r:id="rId5"/>
    <p:sldId id="659" r:id="rId6"/>
    <p:sldId id="660" r:id="rId7"/>
    <p:sldId id="661" r:id="rId8"/>
    <p:sldId id="663" r:id="rId9"/>
    <p:sldId id="664" r:id="rId10"/>
    <p:sldId id="665" r:id="rId11"/>
    <p:sldId id="668" r:id="rId12"/>
    <p:sldId id="675" r:id="rId13"/>
    <p:sldId id="678" r:id="rId14"/>
    <p:sldId id="679" r:id="rId15"/>
    <p:sldId id="688" r:id="rId16"/>
    <p:sldId id="676" r:id="rId17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94" autoAdjust="0"/>
    <p:restoredTop sz="94610" autoAdjust="0"/>
  </p:normalViewPr>
  <p:slideViewPr>
    <p:cSldViewPr snapToGrid="0" showGuides="1">
      <p:cViewPr varScale="1">
        <p:scale>
          <a:sx n="99" d="100"/>
          <a:sy n="99" d="100"/>
        </p:scale>
        <p:origin x="-102" y="-96"/>
      </p:cViewPr>
      <p:guideLst>
        <p:guide orient="horz" pos="2186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-129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Objects and Inheritance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0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Objects and Inheritance</a:t>
            </a:r>
            <a:endParaRPr lang="en-GB" dirty="0"/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706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and Inheritance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4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889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4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991975"/>
            <a:ext cx="8094095" cy="1360488"/>
          </a:xfrm>
        </p:spPr>
        <p:txBody>
          <a:bodyPr/>
          <a:lstStyle/>
          <a:p>
            <a:pPr eaLnBrk="1" hangingPunct="1"/>
            <a:r>
              <a:rPr lang="en-GB" smtClean="0"/>
              <a:t>Objects and Inheritance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8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838029"/>
            <a:ext cx="8486775" cy="3184375"/>
          </a:xfrm>
        </p:spPr>
        <p:txBody>
          <a:bodyPr/>
          <a:lstStyle/>
          <a:p>
            <a:r>
              <a:rPr lang="en-GB" dirty="0"/>
              <a:t>Which of </a:t>
            </a:r>
            <a:r>
              <a:rPr lang="en-GB" dirty="0" smtClean="0"/>
              <a:t>the above field </a:t>
            </a:r>
            <a:r>
              <a:rPr lang="en-GB" dirty="0"/>
              <a:t>declarations are legal within the body of an interface? Select the three correct answers.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2630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 smtClean="0"/>
              <a:t>a. public </a:t>
            </a:r>
            <a:r>
              <a:rPr lang="en-GB" dirty="0"/>
              <a:t>static </a:t>
            </a:r>
            <a:r>
              <a:rPr lang="en-GB" dirty="0" err="1"/>
              <a:t>int</a:t>
            </a:r>
            <a:r>
              <a:rPr lang="en-GB" dirty="0"/>
              <a:t> answer = 42;</a:t>
            </a:r>
          </a:p>
          <a:p>
            <a:r>
              <a:rPr lang="en-GB" dirty="0"/>
              <a:t>b. </a:t>
            </a:r>
            <a:r>
              <a:rPr lang="en-GB" dirty="0" err="1"/>
              <a:t>int</a:t>
            </a:r>
            <a:r>
              <a:rPr lang="en-GB" dirty="0"/>
              <a:t> answer;</a:t>
            </a:r>
          </a:p>
          <a:p>
            <a:r>
              <a:rPr lang="en-GB" dirty="0"/>
              <a:t>c. final static </a:t>
            </a:r>
            <a:r>
              <a:rPr lang="en-GB" dirty="0" err="1"/>
              <a:t>int</a:t>
            </a:r>
            <a:r>
              <a:rPr lang="en-GB" dirty="0"/>
              <a:t> answer = 42;</a:t>
            </a:r>
          </a:p>
          <a:p>
            <a:r>
              <a:rPr lang="en-GB" dirty="0"/>
              <a:t>d. public </a:t>
            </a:r>
            <a:r>
              <a:rPr lang="en-GB" dirty="0" err="1"/>
              <a:t>int</a:t>
            </a:r>
            <a:r>
              <a:rPr lang="en-GB" dirty="0"/>
              <a:t> answer = 42;</a:t>
            </a:r>
          </a:p>
          <a:p>
            <a:r>
              <a:rPr lang="en-GB" dirty="0"/>
              <a:t>e. private final static </a:t>
            </a:r>
            <a:r>
              <a:rPr lang="en-GB" dirty="0" err="1"/>
              <a:t>int</a:t>
            </a:r>
            <a:r>
              <a:rPr lang="en-GB" dirty="0"/>
              <a:t> answer = 42;</a:t>
            </a:r>
          </a:p>
        </p:txBody>
      </p:sp>
    </p:spTree>
    <p:extLst>
      <p:ext uri="{BB962C8B-B14F-4D97-AF65-F5344CB8AC3E}">
        <p14:creationId xmlns:p14="http://schemas.microsoft.com/office/powerpoint/2010/main" val="21653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9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statement is true? Select the one correct answer.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 </a:t>
            </a:r>
            <a:r>
              <a:rPr lang="en-GB" dirty="0"/>
              <a:t>super() or this() call must always be provided explicitly as the first statement in the body of a constructor.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If </a:t>
            </a:r>
            <a:r>
              <a:rPr lang="en-GB" dirty="0"/>
              <a:t>both a subclass and its superclass do not have any declared constructors, the implicit default constructor of the subclass will call super() when run.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If </a:t>
            </a:r>
            <a:r>
              <a:rPr lang="en-GB" dirty="0"/>
              <a:t>neither super() nor this() is declared as the first statement in the body of a constructor, then this() will implicitly be inserted as the first statement.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If </a:t>
            </a:r>
            <a:r>
              <a:rPr lang="en-GB" dirty="0"/>
              <a:t>super() is the first statement in the body of a constructor, then this() can be declared as the second statement.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Calling </a:t>
            </a:r>
            <a:r>
              <a:rPr lang="en-GB" dirty="0"/>
              <a:t>super() as the first statement in the body of a constructor of a subclass will always work, since all </a:t>
            </a:r>
            <a:r>
              <a:rPr lang="en-GB" dirty="0" err="1"/>
              <a:t>superclasses</a:t>
            </a:r>
            <a:r>
              <a:rPr lang="en-GB" dirty="0"/>
              <a:t> have a default constructor.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0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10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765669"/>
            <a:ext cx="8486775" cy="2939931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The program will fail to compile.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program will compile without error, but will throw a </a:t>
            </a:r>
            <a:r>
              <a:rPr lang="en-GB" dirty="0" err="1"/>
              <a:t>ClassCastException</a:t>
            </a:r>
            <a:r>
              <a:rPr lang="en-GB" dirty="0"/>
              <a:t> when run.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program will compile without error and print 0 when run.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program will compile without error and print 1 when run.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program will compile without error and print 2 when run.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228350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public class Polymorphism {</a:t>
            </a:r>
          </a:p>
          <a:p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    A ref1 = new C();</a:t>
            </a:r>
          </a:p>
          <a:p>
            <a:r>
              <a:rPr lang="en-GB" dirty="0"/>
              <a:t>        B ref2 = (B) ref1;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(ref2.f());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class A           { </a:t>
            </a:r>
            <a:r>
              <a:rPr lang="en-GB" dirty="0" err="1"/>
              <a:t>int</a:t>
            </a:r>
            <a:r>
              <a:rPr lang="en-GB" dirty="0"/>
              <a:t> f() { return 0; } }</a:t>
            </a:r>
          </a:p>
          <a:p>
            <a:r>
              <a:rPr lang="en-GB" dirty="0"/>
              <a:t>class B extends A { </a:t>
            </a:r>
            <a:r>
              <a:rPr lang="en-GB" dirty="0" err="1"/>
              <a:t>int</a:t>
            </a:r>
            <a:r>
              <a:rPr lang="en-GB" dirty="0"/>
              <a:t> f() { return 1; } }</a:t>
            </a:r>
          </a:p>
          <a:p>
            <a:r>
              <a:rPr lang="en-GB" dirty="0"/>
              <a:t>class C extends B { </a:t>
            </a:r>
            <a:r>
              <a:rPr lang="en-GB" dirty="0" err="1"/>
              <a:t>int</a:t>
            </a:r>
            <a:r>
              <a:rPr lang="en-GB" dirty="0"/>
              <a:t> f() { return 2; } }</a:t>
            </a:r>
          </a:p>
        </p:txBody>
      </p:sp>
    </p:spTree>
    <p:extLst>
      <p:ext uri="{BB962C8B-B14F-4D97-AF65-F5344CB8AC3E}">
        <p14:creationId xmlns:p14="http://schemas.microsoft.com/office/powerpoint/2010/main" val="10116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11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93734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A {}</a:t>
            </a:r>
          </a:p>
          <a:p>
            <a:r>
              <a:rPr lang="en-GB" dirty="0"/>
              <a:t>class B extends A {}</a:t>
            </a:r>
          </a:p>
          <a:p>
            <a:r>
              <a:rPr lang="en-GB" dirty="0"/>
              <a:t>class C extends B {}</a:t>
            </a:r>
          </a:p>
          <a:p>
            <a:r>
              <a:rPr lang="en-GB" dirty="0"/>
              <a:t>class X { </a:t>
            </a:r>
          </a:p>
          <a:p>
            <a:r>
              <a:rPr lang="en-GB" dirty="0" smtClean="0"/>
              <a:t>   public </a:t>
            </a:r>
            <a:r>
              <a:rPr lang="en-GB" dirty="0"/>
              <a:t>B </a:t>
            </a:r>
            <a:r>
              <a:rPr lang="en-GB" dirty="0" err="1"/>
              <a:t>getIt</a:t>
            </a:r>
            <a:r>
              <a:rPr lang="en-GB" dirty="0"/>
              <a:t>() {return new B();} 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class Y extends X {</a:t>
            </a:r>
          </a:p>
          <a:p>
            <a:r>
              <a:rPr lang="en-GB" dirty="0" smtClean="0"/>
              <a:t>   // </a:t>
            </a:r>
            <a:r>
              <a:rPr lang="en-GB" dirty="0"/>
              <a:t>(1) Insert code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657589"/>
            <a:ext cx="8486775" cy="2585285"/>
          </a:xfrm>
        </p:spPr>
        <p:txBody>
          <a:bodyPr/>
          <a:lstStyle/>
          <a:p>
            <a:r>
              <a:rPr lang="en-GB" dirty="0"/>
              <a:t>Which methods when inserted independently at (1) will cause the above code to compile without errors or warnings</a:t>
            </a:r>
            <a:r>
              <a:rPr lang="en-GB" dirty="0" smtClean="0"/>
              <a:t>? Select </a:t>
            </a:r>
            <a:r>
              <a:rPr lang="en-GB" dirty="0"/>
              <a:t>the 2 correct answers.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public </a:t>
            </a:r>
            <a:r>
              <a:rPr lang="en-GB" dirty="0"/>
              <a:t>C </a:t>
            </a:r>
            <a:r>
              <a:rPr lang="en-GB" dirty="0" err="1"/>
              <a:t>getIt</a:t>
            </a:r>
            <a:r>
              <a:rPr lang="en-GB" dirty="0"/>
              <a:t>() { return new C(); 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public </a:t>
            </a:r>
            <a:r>
              <a:rPr lang="en-GB" dirty="0"/>
              <a:t>B </a:t>
            </a:r>
            <a:r>
              <a:rPr lang="en-GB" dirty="0" err="1"/>
              <a:t>getIt</a:t>
            </a:r>
            <a:r>
              <a:rPr lang="en-GB" dirty="0"/>
              <a:t>() { return new C(); 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public </a:t>
            </a:r>
            <a:r>
              <a:rPr lang="en-GB" dirty="0"/>
              <a:t>A </a:t>
            </a:r>
            <a:r>
              <a:rPr lang="en-GB" dirty="0" err="1"/>
              <a:t>getIt</a:t>
            </a:r>
            <a:r>
              <a:rPr lang="en-GB" dirty="0"/>
              <a:t>() { return new C(); 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public </a:t>
            </a:r>
            <a:r>
              <a:rPr lang="en-GB" dirty="0"/>
              <a:t>A </a:t>
            </a:r>
            <a:r>
              <a:rPr lang="en-GB" dirty="0" err="1"/>
              <a:t>getIt</a:t>
            </a:r>
            <a:r>
              <a:rPr lang="en-GB" dirty="0"/>
              <a:t>() { return new B(); 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public </a:t>
            </a:r>
            <a:r>
              <a:rPr lang="en-GB" dirty="0"/>
              <a:t>C </a:t>
            </a:r>
            <a:r>
              <a:rPr lang="en-GB" dirty="0" err="1"/>
              <a:t>getIt</a:t>
            </a:r>
            <a:r>
              <a:rPr lang="en-GB" dirty="0"/>
              <a:t>() { return new B(); }</a:t>
            </a:r>
          </a:p>
        </p:txBody>
      </p:sp>
    </p:spTree>
    <p:extLst>
      <p:ext uri="{BB962C8B-B14F-4D97-AF65-F5344CB8AC3E}">
        <p14:creationId xmlns:p14="http://schemas.microsoft.com/office/powerpoint/2010/main" val="31573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12 </a:t>
            </a:r>
            <a:r>
              <a:rPr lang="en-GB" sz="3400" dirty="0" smtClean="0"/>
              <a:t>- Part 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48152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abstract class </a:t>
            </a:r>
            <a:r>
              <a:rPr lang="en-GB" dirty="0" err="1"/>
              <a:t>MyClass</a:t>
            </a:r>
            <a:r>
              <a:rPr lang="en-GB" dirty="0"/>
              <a:t> {</a:t>
            </a:r>
          </a:p>
          <a:p>
            <a:r>
              <a:rPr lang="en-GB" dirty="0"/>
              <a:t>    protected static </a:t>
            </a:r>
            <a:r>
              <a:rPr lang="en-GB" dirty="0" err="1"/>
              <a:t>int</a:t>
            </a:r>
            <a:r>
              <a:rPr lang="en-GB" dirty="0"/>
              <a:t> i;</a:t>
            </a:r>
          </a:p>
          <a:p>
            <a:r>
              <a:rPr lang="en-GB" dirty="0"/>
              <a:t>    private          </a:t>
            </a:r>
            <a:r>
              <a:rPr lang="en-GB" dirty="0" err="1"/>
              <a:t>int</a:t>
            </a:r>
            <a:r>
              <a:rPr lang="en-GB" dirty="0"/>
              <a:t> j;</a:t>
            </a:r>
          </a:p>
          <a:p>
            <a:endParaRPr lang="en-GB" dirty="0"/>
          </a:p>
          <a:p>
            <a:r>
              <a:rPr lang="en-GB" dirty="0"/>
              <a:t>    abstract void f();</a:t>
            </a:r>
          </a:p>
          <a:p>
            <a:r>
              <a:rPr lang="en-GB" dirty="0"/>
              <a:t>    final    void g() {}</a:t>
            </a:r>
          </a:p>
          <a:p>
            <a:r>
              <a:rPr lang="en-GB" dirty="0"/>
              <a:t> // final    void h() {}                         // (1)</a:t>
            </a:r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dirty="0"/>
              <a:t>final class </a:t>
            </a:r>
            <a:r>
              <a:rPr lang="en-GB" dirty="0" err="1"/>
              <a:t>MyOtherClass</a:t>
            </a:r>
            <a:r>
              <a:rPr lang="en-GB" dirty="0"/>
              <a:t> extends </a:t>
            </a:r>
            <a:r>
              <a:rPr lang="en-GB" dirty="0" err="1"/>
              <a:t>MyClass</a:t>
            </a:r>
            <a:r>
              <a:rPr lang="en-GB" dirty="0"/>
              <a:t>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m;</a:t>
            </a:r>
          </a:p>
          <a:p>
            <a:endParaRPr lang="en-GB" dirty="0"/>
          </a:p>
          <a:p>
            <a:r>
              <a:rPr lang="en-GB" dirty="0"/>
              <a:t> // </a:t>
            </a:r>
            <a:r>
              <a:rPr lang="en-GB" dirty="0" err="1"/>
              <a:t>MyOtherClass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n) { m = n; }               // (2)</a:t>
            </a:r>
          </a:p>
          <a:p>
            <a:endParaRPr lang="en-GB" dirty="0"/>
          </a:p>
          <a:p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    </a:t>
            </a:r>
            <a:r>
              <a:rPr lang="en-GB" dirty="0" err="1"/>
              <a:t>MyClass</a:t>
            </a:r>
            <a:r>
              <a:rPr lang="en-GB" dirty="0"/>
              <a:t> mc = new </a:t>
            </a:r>
            <a:r>
              <a:rPr lang="en-GB" dirty="0" err="1"/>
              <a:t>MyOtherClass</a:t>
            </a:r>
            <a:r>
              <a:rPr lang="en-GB" dirty="0"/>
              <a:t>();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void f() {}</a:t>
            </a:r>
          </a:p>
          <a:p>
            <a:r>
              <a:rPr lang="en-GB" dirty="0"/>
              <a:t>    void h() {}</a:t>
            </a:r>
          </a:p>
          <a:p>
            <a:r>
              <a:rPr lang="en-GB" dirty="0"/>
              <a:t> // void k() { i++; }                            // (3)</a:t>
            </a:r>
          </a:p>
          <a:p>
            <a:r>
              <a:rPr lang="en-GB" dirty="0"/>
              <a:t> // void l() { j++; }                            // (4)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0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the </a:t>
            </a:r>
            <a:r>
              <a:rPr lang="en-GB" dirty="0" smtClean="0"/>
              <a:t>code on the previous slide, </a:t>
            </a:r>
            <a:r>
              <a:rPr lang="en-GB" dirty="0"/>
              <a:t>which comment line can be uncommented without introducing errors</a:t>
            </a:r>
            <a:r>
              <a:rPr lang="en-GB" dirty="0" smtClean="0"/>
              <a:t>?</a:t>
            </a:r>
          </a:p>
          <a:p>
            <a:pPr marL="914400" lvl="1" indent="-457200">
              <a:buFont typeface="+mj-lt"/>
              <a:buAutoNum type="alphaLcParenR"/>
              <a:tabLst>
                <a:tab pos="4572000" algn="l"/>
              </a:tabLst>
            </a:pPr>
            <a:r>
              <a:rPr lang="en-GB" dirty="0" smtClean="0"/>
              <a:t>final </a:t>
            </a:r>
            <a:r>
              <a:rPr lang="en-GB" dirty="0"/>
              <a:t>void h() </a:t>
            </a:r>
            <a:r>
              <a:rPr lang="en-GB" dirty="0" smtClean="0"/>
              <a:t>{}	// </a:t>
            </a:r>
            <a:r>
              <a:rPr lang="en-GB" dirty="0"/>
              <a:t>(1)</a:t>
            </a:r>
          </a:p>
          <a:p>
            <a:pPr marL="914400" lvl="1" indent="-457200">
              <a:buFont typeface="+mj-lt"/>
              <a:buAutoNum type="alphaLcParenR"/>
              <a:tabLst>
                <a:tab pos="4572000" algn="l"/>
              </a:tabLst>
            </a:pPr>
            <a:r>
              <a:rPr lang="en-GB" dirty="0" err="1" smtClean="0"/>
              <a:t>MyOtherClass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n) { m = n; </a:t>
            </a:r>
            <a:r>
              <a:rPr lang="en-GB" dirty="0" smtClean="0"/>
              <a:t>}	// </a:t>
            </a:r>
            <a:r>
              <a:rPr lang="en-GB" dirty="0"/>
              <a:t>(2)</a:t>
            </a:r>
          </a:p>
          <a:p>
            <a:pPr marL="914400" lvl="1" indent="-457200">
              <a:buFont typeface="+mj-lt"/>
              <a:buAutoNum type="alphaLcParenR"/>
              <a:tabLst>
                <a:tab pos="4572000" algn="l"/>
              </a:tabLst>
            </a:pPr>
            <a:r>
              <a:rPr lang="en-GB" dirty="0" smtClean="0"/>
              <a:t>void </a:t>
            </a:r>
            <a:r>
              <a:rPr lang="en-GB" dirty="0"/>
              <a:t>k() { i++; </a:t>
            </a:r>
            <a:r>
              <a:rPr lang="en-GB" dirty="0" smtClean="0"/>
              <a:t>}	// </a:t>
            </a:r>
            <a:r>
              <a:rPr lang="en-GB" dirty="0"/>
              <a:t>(3)</a:t>
            </a:r>
          </a:p>
          <a:p>
            <a:pPr marL="914400" lvl="1" indent="-457200">
              <a:buFont typeface="+mj-lt"/>
              <a:buAutoNum type="alphaLcParenR"/>
              <a:tabLst>
                <a:tab pos="4572000" algn="l"/>
              </a:tabLst>
            </a:pPr>
            <a:r>
              <a:rPr lang="en-GB" dirty="0" smtClean="0"/>
              <a:t>void </a:t>
            </a:r>
            <a:r>
              <a:rPr lang="en-GB" dirty="0"/>
              <a:t>l() { j++; </a:t>
            </a:r>
            <a:r>
              <a:rPr lang="en-GB" dirty="0" smtClean="0"/>
              <a:t>}	// </a:t>
            </a:r>
            <a:r>
              <a:rPr lang="en-GB" dirty="0"/>
              <a:t>(4)</a:t>
            </a:r>
          </a:p>
          <a:p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12 </a:t>
            </a:r>
            <a:r>
              <a:rPr lang="en-GB" sz="3400" dirty="0" smtClean="0"/>
              <a:t>- Part 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398090" y="1419885"/>
            <a:ext cx="3302040" cy="3237170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3916686" y="3354824"/>
            <a:ext cx="5248584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Any questions…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before we look at the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correct answers?</a:t>
            </a:r>
            <a:endParaRPr lang="en-GB" sz="4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Overview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8A7431-EC17-4959-AAF9-799DDE9DD4E2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38260" y="2257326"/>
            <a:ext cx="5785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smtClean="0">
                <a:solidFill>
                  <a:schemeClr val="accent2"/>
                </a:solidFill>
                <a:latin typeface="+mj-lt"/>
              </a:rPr>
              <a:t>Objects </a:t>
            </a: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management and inheritance relationships</a:t>
            </a:r>
            <a:br>
              <a:rPr lang="en-GB" sz="3000" b="1" smtClean="0">
                <a:solidFill>
                  <a:schemeClr val="accent2"/>
                </a:solidFill>
                <a:latin typeface="+mj-lt"/>
              </a:rPr>
            </a:b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can </a:t>
            </a:r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be quite tricky…</a:t>
            </a:r>
            <a:endParaRPr lang="en-GB" sz="3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436562" y="4540252"/>
            <a:ext cx="2222500" cy="1922463"/>
          </a:xfrm>
          <a:custGeom>
            <a:avLst/>
            <a:gdLst>
              <a:gd name="T0" fmla="*/ 187 w 2625"/>
              <a:gd name="T1" fmla="*/ 2222 h 2271"/>
              <a:gd name="T2" fmla="*/ 0 w 2625"/>
              <a:gd name="T3" fmla="*/ 1978 h 2271"/>
              <a:gd name="T4" fmla="*/ 18 w 2625"/>
              <a:gd name="T5" fmla="*/ 1465 h 2271"/>
              <a:gd name="T6" fmla="*/ 89 w 2625"/>
              <a:gd name="T7" fmla="*/ 1343 h 2271"/>
              <a:gd name="T8" fmla="*/ 223 w 2625"/>
              <a:gd name="T9" fmla="*/ 1246 h 2271"/>
              <a:gd name="T10" fmla="*/ 409 w 2625"/>
              <a:gd name="T11" fmla="*/ 1203 h 2271"/>
              <a:gd name="T12" fmla="*/ 712 w 2625"/>
              <a:gd name="T13" fmla="*/ 1203 h 2271"/>
              <a:gd name="T14" fmla="*/ 828 w 2625"/>
              <a:gd name="T15" fmla="*/ 1294 h 2271"/>
              <a:gd name="T16" fmla="*/ 783 w 2625"/>
              <a:gd name="T17" fmla="*/ 1362 h 2271"/>
              <a:gd name="T18" fmla="*/ 685 w 2625"/>
              <a:gd name="T19" fmla="*/ 1392 h 2271"/>
              <a:gd name="T20" fmla="*/ 383 w 2625"/>
              <a:gd name="T21" fmla="*/ 1398 h 2271"/>
              <a:gd name="T22" fmla="*/ 329 w 2625"/>
              <a:gd name="T23" fmla="*/ 1435 h 2271"/>
              <a:gd name="T24" fmla="*/ 276 w 2625"/>
              <a:gd name="T25" fmla="*/ 1551 h 2271"/>
              <a:gd name="T26" fmla="*/ 285 w 2625"/>
              <a:gd name="T27" fmla="*/ 2021 h 2271"/>
              <a:gd name="T28" fmla="*/ 392 w 2625"/>
              <a:gd name="T29" fmla="*/ 2082 h 2271"/>
              <a:gd name="T30" fmla="*/ 2233 w 2625"/>
              <a:gd name="T31" fmla="*/ 2082 h 2271"/>
              <a:gd name="T32" fmla="*/ 2340 w 2625"/>
              <a:gd name="T33" fmla="*/ 2021 h 2271"/>
              <a:gd name="T34" fmla="*/ 2349 w 2625"/>
              <a:gd name="T35" fmla="*/ 1496 h 2271"/>
              <a:gd name="T36" fmla="*/ 2287 w 2625"/>
              <a:gd name="T37" fmla="*/ 1410 h 2271"/>
              <a:gd name="T38" fmla="*/ 1931 w 2625"/>
              <a:gd name="T39" fmla="*/ 1392 h 2271"/>
              <a:gd name="T40" fmla="*/ 1646 w 2625"/>
              <a:gd name="T41" fmla="*/ 1331 h 2271"/>
              <a:gd name="T42" fmla="*/ 1522 w 2625"/>
              <a:gd name="T43" fmla="*/ 1185 h 2271"/>
              <a:gd name="T44" fmla="*/ 1584 w 2625"/>
              <a:gd name="T45" fmla="*/ 855 h 2271"/>
              <a:gd name="T46" fmla="*/ 1611 w 2625"/>
              <a:gd name="T47" fmla="*/ 837 h 2271"/>
              <a:gd name="T48" fmla="*/ 1700 w 2625"/>
              <a:gd name="T49" fmla="*/ 782 h 2271"/>
              <a:gd name="T50" fmla="*/ 1824 w 2625"/>
              <a:gd name="T51" fmla="*/ 586 h 2271"/>
              <a:gd name="T52" fmla="*/ 1815 w 2625"/>
              <a:gd name="T53" fmla="*/ 476 h 2271"/>
              <a:gd name="T54" fmla="*/ 1504 w 2625"/>
              <a:gd name="T55" fmla="*/ 214 h 2271"/>
              <a:gd name="T56" fmla="*/ 1308 w 2625"/>
              <a:gd name="T57" fmla="*/ 190 h 2271"/>
              <a:gd name="T58" fmla="*/ 934 w 2625"/>
              <a:gd name="T59" fmla="*/ 293 h 2271"/>
              <a:gd name="T60" fmla="*/ 783 w 2625"/>
              <a:gd name="T61" fmla="*/ 544 h 2271"/>
              <a:gd name="T62" fmla="*/ 810 w 2625"/>
              <a:gd name="T63" fmla="*/ 666 h 2271"/>
              <a:gd name="T64" fmla="*/ 979 w 2625"/>
              <a:gd name="T65" fmla="*/ 824 h 2271"/>
              <a:gd name="T66" fmla="*/ 1032 w 2625"/>
              <a:gd name="T67" fmla="*/ 885 h 2271"/>
              <a:gd name="T68" fmla="*/ 997 w 2625"/>
              <a:gd name="T69" fmla="*/ 959 h 2271"/>
              <a:gd name="T70" fmla="*/ 828 w 2625"/>
              <a:gd name="T71" fmla="*/ 983 h 2271"/>
              <a:gd name="T72" fmla="*/ 685 w 2625"/>
              <a:gd name="T73" fmla="*/ 885 h 2271"/>
              <a:gd name="T74" fmla="*/ 516 w 2625"/>
              <a:gd name="T75" fmla="*/ 611 h 2271"/>
              <a:gd name="T76" fmla="*/ 525 w 2625"/>
              <a:gd name="T77" fmla="*/ 434 h 2271"/>
              <a:gd name="T78" fmla="*/ 694 w 2625"/>
              <a:gd name="T79" fmla="*/ 196 h 2271"/>
              <a:gd name="T80" fmla="*/ 997 w 2625"/>
              <a:gd name="T81" fmla="*/ 43 h 2271"/>
              <a:gd name="T82" fmla="*/ 1308 w 2625"/>
              <a:gd name="T83" fmla="*/ 0 h 2271"/>
              <a:gd name="T84" fmla="*/ 1620 w 2625"/>
              <a:gd name="T85" fmla="*/ 43 h 2271"/>
              <a:gd name="T86" fmla="*/ 1922 w 2625"/>
              <a:gd name="T87" fmla="*/ 196 h 2271"/>
              <a:gd name="T88" fmla="*/ 2082 w 2625"/>
              <a:gd name="T89" fmla="*/ 434 h 2271"/>
              <a:gd name="T90" fmla="*/ 2100 w 2625"/>
              <a:gd name="T91" fmla="*/ 605 h 2271"/>
              <a:gd name="T92" fmla="*/ 1984 w 2625"/>
              <a:gd name="T93" fmla="*/ 843 h 2271"/>
              <a:gd name="T94" fmla="*/ 1789 w 2625"/>
              <a:gd name="T95" fmla="*/ 989 h 2271"/>
              <a:gd name="T96" fmla="*/ 1797 w 2625"/>
              <a:gd name="T97" fmla="*/ 1160 h 2271"/>
              <a:gd name="T98" fmla="*/ 1895 w 2625"/>
              <a:gd name="T99" fmla="*/ 1203 h 2271"/>
              <a:gd name="T100" fmla="*/ 2287 w 2625"/>
              <a:gd name="T101" fmla="*/ 1209 h 2271"/>
              <a:gd name="T102" fmla="*/ 2589 w 2625"/>
              <a:gd name="T103" fmla="*/ 1386 h 2271"/>
              <a:gd name="T104" fmla="*/ 2625 w 2625"/>
              <a:gd name="T105" fmla="*/ 1978 h 2271"/>
              <a:gd name="T106" fmla="*/ 2438 w 2625"/>
              <a:gd name="T107" fmla="*/ 2222 h 2271"/>
              <a:gd name="T108" fmla="*/ 418 w 2625"/>
              <a:gd name="T109" fmla="*/ 2271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25" h="2271">
                <a:moveTo>
                  <a:pt x="418" y="2271"/>
                </a:moveTo>
                <a:lnTo>
                  <a:pt x="418" y="2271"/>
                </a:lnTo>
                <a:lnTo>
                  <a:pt x="338" y="2265"/>
                </a:lnTo>
                <a:lnTo>
                  <a:pt x="258" y="2247"/>
                </a:lnTo>
                <a:lnTo>
                  <a:pt x="187" y="2222"/>
                </a:lnTo>
                <a:lnTo>
                  <a:pt x="125" y="2186"/>
                </a:lnTo>
                <a:lnTo>
                  <a:pt x="71" y="2143"/>
                </a:lnTo>
                <a:lnTo>
                  <a:pt x="27" y="2094"/>
                </a:lnTo>
                <a:lnTo>
                  <a:pt x="9" y="2039"/>
                </a:lnTo>
                <a:lnTo>
                  <a:pt x="0" y="1978"/>
                </a:lnTo>
                <a:lnTo>
                  <a:pt x="0" y="1978"/>
                </a:lnTo>
                <a:lnTo>
                  <a:pt x="0" y="1551"/>
                </a:lnTo>
                <a:lnTo>
                  <a:pt x="0" y="1551"/>
                </a:lnTo>
                <a:lnTo>
                  <a:pt x="0" y="1508"/>
                </a:lnTo>
                <a:lnTo>
                  <a:pt x="18" y="1465"/>
                </a:lnTo>
                <a:lnTo>
                  <a:pt x="36" y="1423"/>
                </a:lnTo>
                <a:lnTo>
                  <a:pt x="62" y="1380"/>
                </a:lnTo>
                <a:lnTo>
                  <a:pt x="62" y="1380"/>
                </a:lnTo>
                <a:lnTo>
                  <a:pt x="62" y="1380"/>
                </a:lnTo>
                <a:lnTo>
                  <a:pt x="89" y="1343"/>
                </a:lnTo>
                <a:lnTo>
                  <a:pt x="125" y="1307"/>
                </a:lnTo>
                <a:lnTo>
                  <a:pt x="169" y="1276"/>
                </a:lnTo>
                <a:lnTo>
                  <a:pt x="223" y="1246"/>
                </a:lnTo>
                <a:lnTo>
                  <a:pt x="223" y="1246"/>
                </a:lnTo>
                <a:lnTo>
                  <a:pt x="223" y="1246"/>
                </a:lnTo>
                <a:lnTo>
                  <a:pt x="267" y="1227"/>
                </a:lnTo>
                <a:lnTo>
                  <a:pt x="312" y="1215"/>
                </a:lnTo>
                <a:lnTo>
                  <a:pt x="356" y="1203"/>
                </a:lnTo>
                <a:lnTo>
                  <a:pt x="409" y="1203"/>
                </a:lnTo>
                <a:lnTo>
                  <a:pt x="409" y="1203"/>
                </a:lnTo>
                <a:lnTo>
                  <a:pt x="409" y="1203"/>
                </a:lnTo>
                <a:lnTo>
                  <a:pt x="685" y="1203"/>
                </a:lnTo>
                <a:lnTo>
                  <a:pt x="685" y="1203"/>
                </a:lnTo>
                <a:lnTo>
                  <a:pt x="685" y="1203"/>
                </a:lnTo>
                <a:lnTo>
                  <a:pt x="712" y="1203"/>
                </a:lnTo>
                <a:lnTo>
                  <a:pt x="739" y="1209"/>
                </a:lnTo>
                <a:lnTo>
                  <a:pt x="783" y="1227"/>
                </a:lnTo>
                <a:lnTo>
                  <a:pt x="810" y="1258"/>
                </a:lnTo>
                <a:lnTo>
                  <a:pt x="819" y="1276"/>
                </a:lnTo>
                <a:lnTo>
                  <a:pt x="828" y="1294"/>
                </a:lnTo>
                <a:lnTo>
                  <a:pt x="828" y="1294"/>
                </a:lnTo>
                <a:lnTo>
                  <a:pt x="828" y="1294"/>
                </a:lnTo>
                <a:lnTo>
                  <a:pt x="819" y="1319"/>
                </a:lnTo>
                <a:lnTo>
                  <a:pt x="810" y="1331"/>
                </a:lnTo>
                <a:lnTo>
                  <a:pt x="783" y="1362"/>
                </a:lnTo>
                <a:lnTo>
                  <a:pt x="739" y="1386"/>
                </a:lnTo>
                <a:lnTo>
                  <a:pt x="712" y="1392"/>
                </a:lnTo>
                <a:lnTo>
                  <a:pt x="685" y="1392"/>
                </a:lnTo>
                <a:lnTo>
                  <a:pt x="685" y="1392"/>
                </a:lnTo>
                <a:lnTo>
                  <a:pt x="685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1" y="1392"/>
                </a:lnTo>
                <a:lnTo>
                  <a:pt x="383" y="1398"/>
                </a:lnTo>
                <a:lnTo>
                  <a:pt x="383" y="1398"/>
                </a:lnTo>
                <a:lnTo>
                  <a:pt x="383" y="1398"/>
                </a:lnTo>
                <a:lnTo>
                  <a:pt x="356" y="1416"/>
                </a:lnTo>
                <a:lnTo>
                  <a:pt x="329" y="1435"/>
                </a:lnTo>
                <a:lnTo>
                  <a:pt x="329" y="1435"/>
                </a:lnTo>
                <a:lnTo>
                  <a:pt x="329" y="1435"/>
                </a:lnTo>
                <a:lnTo>
                  <a:pt x="303" y="1465"/>
                </a:lnTo>
                <a:lnTo>
                  <a:pt x="285" y="1496"/>
                </a:lnTo>
                <a:lnTo>
                  <a:pt x="276" y="1526"/>
                </a:lnTo>
                <a:lnTo>
                  <a:pt x="276" y="1551"/>
                </a:lnTo>
                <a:lnTo>
                  <a:pt x="276" y="1551"/>
                </a:lnTo>
                <a:lnTo>
                  <a:pt x="276" y="1978"/>
                </a:lnTo>
                <a:lnTo>
                  <a:pt x="276" y="1978"/>
                </a:lnTo>
                <a:lnTo>
                  <a:pt x="276" y="2002"/>
                </a:lnTo>
                <a:lnTo>
                  <a:pt x="285" y="2021"/>
                </a:lnTo>
                <a:lnTo>
                  <a:pt x="303" y="2039"/>
                </a:lnTo>
                <a:lnTo>
                  <a:pt x="320" y="2051"/>
                </a:lnTo>
                <a:lnTo>
                  <a:pt x="338" y="2063"/>
                </a:lnTo>
                <a:lnTo>
                  <a:pt x="365" y="2076"/>
                </a:lnTo>
                <a:lnTo>
                  <a:pt x="392" y="2082"/>
                </a:lnTo>
                <a:lnTo>
                  <a:pt x="418" y="2082"/>
                </a:lnTo>
                <a:lnTo>
                  <a:pt x="418" y="2082"/>
                </a:lnTo>
                <a:lnTo>
                  <a:pt x="2198" y="2082"/>
                </a:lnTo>
                <a:lnTo>
                  <a:pt x="2198" y="2082"/>
                </a:lnTo>
                <a:lnTo>
                  <a:pt x="2233" y="2082"/>
                </a:lnTo>
                <a:lnTo>
                  <a:pt x="2260" y="2076"/>
                </a:lnTo>
                <a:lnTo>
                  <a:pt x="2287" y="2063"/>
                </a:lnTo>
                <a:lnTo>
                  <a:pt x="2305" y="2051"/>
                </a:lnTo>
                <a:lnTo>
                  <a:pt x="2322" y="2039"/>
                </a:lnTo>
                <a:lnTo>
                  <a:pt x="2340" y="2021"/>
                </a:lnTo>
                <a:lnTo>
                  <a:pt x="2349" y="2002"/>
                </a:lnTo>
                <a:lnTo>
                  <a:pt x="2349" y="1978"/>
                </a:lnTo>
                <a:lnTo>
                  <a:pt x="2349" y="1978"/>
                </a:lnTo>
                <a:lnTo>
                  <a:pt x="2349" y="1496"/>
                </a:lnTo>
                <a:lnTo>
                  <a:pt x="2349" y="1496"/>
                </a:lnTo>
                <a:lnTo>
                  <a:pt x="2349" y="1478"/>
                </a:lnTo>
                <a:lnTo>
                  <a:pt x="2340" y="1459"/>
                </a:lnTo>
                <a:lnTo>
                  <a:pt x="2322" y="1441"/>
                </a:lnTo>
                <a:lnTo>
                  <a:pt x="2305" y="1423"/>
                </a:lnTo>
                <a:lnTo>
                  <a:pt x="2287" y="1410"/>
                </a:lnTo>
                <a:lnTo>
                  <a:pt x="2260" y="1404"/>
                </a:lnTo>
                <a:lnTo>
                  <a:pt x="2233" y="1398"/>
                </a:lnTo>
                <a:lnTo>
                  <a:pt x="2198" y="1392"/>
                </a:lnTo>
                <a:lnTo>
                  <a:pt x="2198" y="1392"/>
                </a:lnTo>
                <a:lnTo>
                  <a:pt x="1931" y="1392"/>
                </a:lnTo>
                <a:lnTo>
                  <a:pt x="1931" y="1392"/>
                </a:lnTo>
                <a:lnTo>
                  <a:pt x="1860" y="1392"/>
                </a:lnTo>
                <a:lnTo>
                  <a:pt x="1780" y="1380"/>
                </a:lnTo>
                <a:lnTo>
                  <a:pt x="1709" y="1362"/>
                </a:lnTo>
                <a:lnTo>
                  <a:pt x="1646" y="1331"/>
                </a:lnTo>
                <a:lnTo>
                  <a:pt x="1646" y="1331"/>
                </a:lnTo>
                <a:lnTo>
                  <a:pt x="1646" y="1331"/>
                </a:lnTo>
                <a:lnTo>
                  <a:pt x="1584" y="1288"/>
                </a:lnTo>
                <a:lnTo>
                  <a:pt x="1548" y="1239"/>
                </a:lnTo>
                <a:lnTo>
                  <a:pt x="1522" y="1185"/>
                </a:lnTo>
                <a:lnTo>
                  <a:pt x="1513" y="1123"/>
                </a:lnTo>
                <a:lnTo>
                  <a:pt x="1513" y="1123"/>
                </a:lnTo>
                <a:lnTo>
                  <a:pt x="1513" y="879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49"/>
                </a:lnTo>
                <a:lnTo>
                  <a:pt x="1584" y="849"/>
                </a:lnTo>
                <a:lnTo>
                  <a:pt x="1584" y="849"/>
                </a:lnTo>
                <a:lnTo>
                  <a:pt x="1611" y="837"/>
                </a:lnTo>
                <a:lnTo>
                  <a:pt x="1611" y="837"/>
                </a:lnTo>
                <a:lnTo>
                  <a:pt x="1611" y="837"/>
                </a:lnTo>
                <a:lnTo>
                  <a:pt x="1655" y="818"/>
                </a:lnTo>
                <a:lnTo>
                  <a:pt x="1700" y="782"/>
                </a:lnTo>
                <a:lnTo>
                  <a:pt x="1700" y="782"/>
                </a:lnTo>
                <a:lnTo>
                  <a:pt x="1700" y="782"/>
                </a:lnTo>
                <a:lnTo>
                  <a:pt x="1744" y="739"/>
                </a:lnTo>
                <a:lnTo>
                  <a:pt x="1789" y="690"/>
                </a:lnTo>
                <a:lnTo>
                  <a:pt x="1815" y="623"/>
                </a:lnTo>
                <a:lnTo>
                  <a:pt x="1824" y="586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07"/>
                </a:lnTo>
                <a:lnTo>
                  <a:pt x="1815" y="476"/>
                </a:lnTo>
                <a:lnTo>
                  <a:pt x="1789" y="409"/>
                </a:lnTo>
                <a:lnTo>
                  <a:pt x="1735" y="348"/>
                </a:lnTo>
                <a:lnTo>
                  <a:pt x="1673" y="293"/>
                </a:lnTo>
                <a:lnTo>
                  <a:pt x="1593" y="251"/>
                </a:lnTo>
                <a:lnTo>
                  <a:pt x="1504" y="214"/>
                </a:lnTo>
                <a:lnTo>
                  <a:pt x="1406" y="196"/>
                </a:lnTo>
                <a:lnTo>
                  <a:pt x="1361" y="190"/>
                </a:lnTo>
                <a:lnTo>
                  <a:pt x="1308" y="190"/>
                </a:lnTo>
                <a:lnTo>
                  <a:pt x="1308" y="190"/>
                </a:lnTo>
                <a:lnTo>
                  <a:pt x="1308" y="190"/>
                </a:lnTo>
                <a:lnTo>
                  <a:pt x="1255" y="190"/>
                </a:lnTo>
                <a:lnTo>
                  <a:pt x="1201" y="196"/>
                </a:lnTo>
                <a:lnTo>
                  <a:pt x="1103" y="214"/>
                </a:lnTo>
                <a:lnTo>
                  <a:pt x="1014" y="251"/>
                </a:lnTo>
                <a:lnTo>
                  <a:pt x="934" y="293"/>
                </a:lnTo>
                <a:lnTo>
                  <a:pt x="872" y="348"/>
                </a:lnTo>
                <a:lnTo>
                  <a:pt x="828" y="409"/>
                </a:lnTo>
                <a:lnTo>
                  <a:pt x="792" y="476"/>
                </a:lnTo>
                <a:lnTo>
                  <a:pt x="783" y="507"/>
                </a:lnTo>
                <a:lnTo>
                  <a:pt x="783" y="544"/>
                </a:lnTo>
                <a:lnTo>
                  <a:pt x="783" y="544"/>
                </a:lnTo>
                <a:lnTo>
                  <a:pt x="783" y="544"/>
                </a:lnTo>
                <a:lnTo>
                  <a:pt x="783" y="586"/>
                </a:lnTo>
                <a:lnTo>
                  <a:pt x="801" y="629"/>
                </a:lnTo>
                <a:lnTo>
                  <a:pt x="810" y="666"/>
                </a:lnTo>
                <a:lnTo>
                  <a:pt x="837" y="702"/>
                </a:lnTo>
                <a:lnTo>
                  <a:pt x="863" y="739"/>
                </a:lnTo>
                <a:lnTo>
                  <a:pt x="899" y="769"/>
                </a:lnTo>
                <a:lnTo>
                  <a:pt x="934" y="800"/>
                </a:lnTo>
                <a:lnTo>
                  <a:pt x="979" y="824"/>
                </a:lnTo>
                <a:lnTo>
                  <a:pt x="979" y="824"/>
                </a:lnTo>
                <a:lnTo>
                  <a:pt x="979" y="824"/>
                </a:lnTo>
                <a:lnTo>
                  <a:pt x="997" y="837"/>
                </a:lnTo>
                <a:lnTo>
                  <a:pt x="1014" y="855"/>
                </a:lnTo>
                <a:lnTo>
                  <a:pt x="1032" y="885"/>
                </a:lnTo>
                <a:lnTo>
                  <a:pt x="1023" y="922"/>
                </a:lnTo>
                <a:lnTo>
                  <a:pt x="1014" y="940"/>
                </a:lnTo>
                <a:lnTo>
                  <a:pt x="997" y="959"/>
                </a:lnTo>
                <a:lnTo>
                  <a:pt x="997" y="959"/>
                </a:lnTo>
                <a:lnTo>
                  <a:pt x="997" y="959"/>
                </a:lnTo>
                <a:lnTo>
                  <a:pt x="979" y="971"/>
                </a:lnTo>
                <a:lnTo>
                  <a:pt x="961" y="983"/>
                </a:lnTo>
                <a:lnTo>
                  <a:pt x="908" y="995"/>
                </a:lnTo>
                <a:lnTo>
                  <a:pt x="854" y="989"/>
                </a:lnTo>
                <a:lnTo>
                  <a:pt x="828" y="983"/>
                </a:lnTo>
                <a:lnTo>
                  <a:pt x="801" y="971"/>
                </a:lnTo>
                <a:lnTo>
                  <a:pt x="801" y="971"/>
                </a:lnTo>
                <a:lnTo>
                  <a:pt x="801" y="971"/>
                </a:lnTo>
                <a:lnTo>
                  <a:pt x="739" y="934"/>
                </a:lnTo>
                <a:lnTo>
                  <a:pt x="685" y="885"/>
                </a:lnTo>
                <a:lnTo>
                  <a:pt x="632" y="837"/>
                </a:lnTo>
                <a:lnTo>
                  <a:pt x="587" y="788"/>
                </a:lnTo>
                <a:lnTo>
                  <a:pt x="552" y="733"/>
                </a:lnTo>
                <a:lnTo>
                  <a:pt x="525" y="672"/>
                </a:lnTo>
                <a:lnTo>
                  <a:pt x="516" y="611"/>
                </a:lnTo>
                <a:lnTo>
                  <a:pt x="507" y="544"/>
                </a:lnTo>
                <a:lnTo>
                  <a:pt x="507" y="544"/>
                </a:lnTo>
                <a:lnTo>
                  <a:pt x="507" y="544"/>
                </a:lnTo>
                <a:lnTo>
                  <a:pt x="516" y="489"/>
                </a:lnTo>
                <a:lnTo>
                  <a:pt x="525" y="434"/>
                </a:lnTo>
                <a:lnTo>
                  <a:pt x="543" y="385"/>
                </a:lnTo>
                <a:lnTo>
                  <a:pt x="570" y="336"/>
                </a:lnTo>
                <a:lnTo>
                  <a:pt x="605" y="287"/>
                </a:lnTo>
                <a:lnTo>
                  <a:pt x="641" y="238"/>
                </a:lnTo>
                <a:lnTo>
                  <a:pt x="694" y="196"/>
                </a:lnTo>
                <a:lnTo>
                  <a:pt x="739" y="159"/>
                </a:lnTo>
                <a:lnTo>
                  <a:pt x="801" y="122"/>
                </a:lnTo>
                <a:lnTo>
                  <a:pt x="863" y="92"/>
                </a:lnTo>
                <a:lnTo>
                  <a:pt x="925" y="68"/>
                </a:lnTo>
                <a:lnTo>
                  <a:pt x="997" y="43"/>
                </a:lnTo>
                <a:lnTo>
                  <a:pt x="1068" y="25"/>
                </a:lnTo>
                <a:lnTo>
                  <a:pt x="1148" y="13"/>
                </a:lnTo>
                <a:lnTo>
                  <a:pt x="1219" y="0"/>
                </a:lnTo>
                <a:lnTo>
                  <a:pt x="1308" y="0"/>
                </a:lnTo>
                <a:lnTo>
                  <a:pt x="1308" y="0"/>
                </a:lnTo>
                <a:lnTo>
                  <a:pt x="1308" y="0"/>
                </a:lnTo>
                <a:lnTo>
                  <a:pt x="1388" y="0"/>
                </a:lnTo>
                <a:lnTo>
                  <a:pt x="1468" y="13"/>
                </a:lnTo>
                <a:lnTo>
                  <a:pt x="1539" y="25"/>
                </a:lnTo>
                <a:lnTo>
                  <a:pt x="1620" y="43"/>
                </a:lnTo>
                <a:lnTo>
                  <a:pt x="1682" y="68"/>
                </a:lnTo>
                <a:lnTo>
                  <a:pt x="1753" y="92"/>
                </a:lnTo>
                <a:lnTo>
                  <a:pt x="1815" y="122"/>
                </a:lnTo>
                <a:lnTo>
                  <a:pt x="1869" y="159"/>
                </a:lnTo>
                <a:lnTo>
                  <a:pt x="1922" y="196"/>
                </a:lnTo>
                <a:lnTo>
                  <a:pt x="1967" y="238"/>
                </a:lnTo>
                <a:lnTo>
                  <a:pt x="2002" y="287"/>
                </a:lnTo>
                <a:lnTo>
                  <a:pt x="2038" y="336"/>
                </a:lnTo>
                <a:lnTo>
                  <a:pt x="2064" y="385"/>
                </a:lnTo>
                <a:lnTo>
                  <a:pt x="2082" y="434"/>
                </a:lnTo>
                <a:lnTo>
                  <a:pt x="2100" y="489"/>
                </a:lnTo>
                <a:lnTo>
                  <a:pt x="2100" y="544"/>
                </a:lnTo>
                <a:lnTo>
                  <a:pt x="2100" y="544"/>
                </a:lnTo>
                <a:lnTo>
                  <a:pt x="2100" y="544"/>
                </a:lnTo>
                <a:lnTo>
                  <a:pt x="2100" y="605"/>
                </a:lnTo>
                <a:lnTo>
                  <a:pt x="2082" y="660"/>
                </a:lnTo>
                <a:lnTo>
                  <a:pt x="2064" y="715"/>
                </a:lnTo>
                <a:lnTo>
                  <a:pt x="2047" y="757"/>
                </a:lnTo>
                <a:lnTo>
                  <a:pt x="2011" y="800"/>
                </a:lnTo>
                <a:lnTo>
                  <a:pt x="1984" y="843"/>
                </a:lnTo>
                <a:lnTo>
                  <a:pt x="1913" y="904"/>
                </a:lnTo>
                <a:lnTo>
                  <a:pt x="1913" y="904"/>
                </a:lnTo>
                <a:lnTo>
                  <a:pt x="1913" y="904"/>
                </a:lnTo>
                <a:lnTo>
                  <a:pt x="1842" y="953"/>
                </a:lnTo>
                <a:lnTo>
                  <a:pt x="1789" y="989"/>
                </a:lnTo>
                <a:lnTo>
                  <a:pt x="1789" y="989"/>
                </a:lnTo>
                <a:lnTo>
                  <a:pt x="1789" y="1123"/>
                </a:lnTo>
                <a:lnTo>
                  <a:pt x="1789" y="1123"/>
                </a:lnTo>
                <a:lnTo>
                  <a:pt x="1789" y="1148"/>
                </a:lnTo>
                <a:lnTo>
                  <a:pt x="1797" y="1160"/>
                </a:lnTo>
                <a:lnTo>
                  <a:pt x="1815" y="1185"/>
                </a:lnTo>
                <a:lnTo>
                  <a:pt x="1815" y="1185"/>
                </a:lnTo>
                <a:lnTo>
                  <a:pt x="1815" y="1185"/>
                </a:lnTo>
                <a:lnTo>
                  <a:pt x="1860" y="1197"/>
                </a:lnTo>
                <a:lnTo>
                  <a:pt x="1895" y="1203"/>
                </a:lnTo>
                <a:lnTo>
                  <a:pt x="1931" y="1203"/>
                </a:lnTo>
                <a:lnTo>
                  <a:pt x="1931" y="1203"/>
                </a:lnTo>
                <a:lnTo>
                  <a:pt x="2198" y="1203"/>
                </a:lnTo>
                <a:lnTo>
                  <a:pt x="2198" y="1203"/>
                </a:lnTo>
                <a:lnTo>
                  <a:pt x="2287" y="1209"/>
                </a:lnTo>
                <a:lnTo>
                  <a:pt x="2367" y="1227"/>
                </a:lnTo>
                <a:lnTo>
                  <a:pt x="2438" y="1258"/>
                </a:lnTo>
                <a:lnTo>
                  <a:pt x="2500" y="1288"/>
                </a:lnTo>
                <a:lnTo>
                  <a:pt x="2554" y="1331"/>
                </a:lnTo>
                <a:lnTo>
                  <a:pt x="2589" y="1386"/>
                </a:lnTo>
                <a:lnTo>
                  <a:pt x="2616" y="1441"/>
                </a:lnTo>
                <a:lnTo>
                  <a:pt x="2625" y="1496"/>
                </a:lnTo>
                <a:lnTo>
                  <a:pt x="2625" y="1496"/>
                </a:lnTo>
                <a:lnTo>
                  <a:pt x="2625" y="1978"/>
                </a:lnTo>
                <a:lnTo>
                  <a:pt x="2625" y="1978"/>
                </a:lnTo>
                <a:lnTo>
                  <a:pt x="2616" y="2039"/>
                </a:lnTo>
                <a:lnTo>
                  <a:pt x="2589" y="2094"/>
                </a:lnTo>
                <a:lnTo>
                  <a:pt x="2554" y="2143"/>
                </a:lnTo>
                <a:lnTo>
                  <a:pt x="2500" y="2186"/>
                </a:lnTo>
                <a:lnTo>
                  <a:pt x="2438" y="2222"/>
                </a:lnTo>
                <a:lnTo>
                  <a:pt x="2367" y="2247"/>
                </a:lnTo>
                <a:lnTo>
                  <a:pt x="2287" y="2265"/>
                </a:lnTo>
                <a:lnTo>
                  <a:pt x="2198" y="2271"/>
                </a:lnTo>
                <a:lnTo>
                  <a:pt x="2198" y="2271"/>
                </a:lnTo>
                <a:lnTo>
                  <a:pt x="418" y="2271"/>
                </a:lnTo>
                <a:lnTo>
                  <a:pt x="418" y="2271"/>
                </a:lnTo>
                <a:close/>
              </a:path>
            </a:pathLst>
          </a:custGeom>
          <a:solidFill>
            <a:srgbClr val="0065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flipH="1">
            <a:off x="1778000" y="1255713"/>
            <a:ext cx="7078663" cy="4111627"/>
          </a:xfrm>
          <a:custGeom>
            <a:avLst/>
            <a:gdLst>
              <a:gd name="T0" fmla="*/ 1895 w 3105"/>
              <a:gd name="T1" fmla="*/ 1569 h 1953"/>
              <a:gd name="T2" fmla="*/ 1548 w 3105"/>
              <a:gd name="T3" fmla="*/ 1587 h 1953"/>
              <a:gd name="T4" fmla="*/ 1246 w 3105"/>
              <a:gd name="T5" fmla="*/ 1575 h 1953"/>
              <a:gd name="T6" fmla="*/ 819 w 3105"/>
              <a:gd name="T7" fmla="*/ 1495 h 1953"/>
              <a:gd name="T8" fmla="*/ 463 w 3105"/>
              <a:gd name="T9" fmla="*/ 1367 h 1953"/>
              <a:gd name="T10" fmla="*/ 365 w 3105"/>
              <a:gd name="T11" fmla="*/ 1312 h 1953"/>
              <a:gd name="T12" fmla="*/ 125 w 3105"/>
              <a:gd name="T13" fmla="*/ 1111 h 1953"/>
              <a:gd name="T14" fmla="*/ 9 w 3105"/>
              <a:gd name="T15" fmla="*/ 879 h 1953"/>
              <a:gd name="T16" fmla="*/ 0 w 3105"/>
              <a:gd name="T17" fmla="*/ 794 h 1953"/>
              <a:gd name="T18" fmla="*/ 71 w 3105"/>
              <a:gd name="T19" fmla="*/ 549 h 1953"/>
              <a:gd name="T20" fmla="*/ 276 w 3105"/>
              <a:gd name="T21" fmla="*/ 342 h 1953"/>
              <a:gd name="T22" fmla="*/ 463 w 3105"/>
              <a:gd name="T23" fmla="*/ 226 h 1953"/>
              <a:gd name="T24" fmla="*/ 694 w 3105"/>
              <a:gd name="T25" fmla="*/ 128 h 1953"/>
              <a:gd name="T26" fmla="*/ 1094 w 3105"/>
              <a:gd name="T27" fmla="*/ 37 h 1953"/>
              <a:gd name="T28" fmla="*/ 1548 w 3105"/>
              <a:gd name="T29" fmla="*/ 0 h 1953"/>
              <a:gd name="T30" fmla="*/ 1708 w 3105"/>
              <a:gd name="T31" fmla="*/ 6 h 1953"/>
              <a:gd name="T32" fmla="*/ 2144 w 3105"/>
              <a:gd name="T33" fmla="*/ 61 h 1953"/>
              <a:gd name="T34" fmla="*/ 2527 w 3105"/>
              <a:gd name="T35" fmla="*/ 177 h 1953"/>
              <a:gd name="T36" fmla="*/ 2634 w 3105"/>
              <a:gd name="T37" fmla="*/ 226 h 1953"/>
              <a:gd name="T38" fmla="*/ 2910 w 3105"/>
              <a:gd name="T39" fmla="*/ 403 h 1953"/>
              <a:gd name="T40" fmla="*/ 3070 w 3105"/>
              <a:gd name="T41" fmla="*/ 629 h 1953"/>
              <a:gd name="T42" fmla="*/ 3105 w 3105"/>
              <a:gd name="T43" fmla="*/ 794 h 1953"/>
              <a:gd name="T44" fmla="*/ 3088 w 3105"/>
              <a:gd name="T45" fmla="*/ 891 h 1953"/>
              <a:gd name="T46" fmla="*/ 3008 w 3105"/>
              <a:gd name="T47" fmla="*/ 1074 h 1953"/>
              <a:gd name="T48" fmla="*/ 2749 w 3105"/>
              <a:gd name="T49" fmla="*/ 1300 h 1953"/>
              <a:gd name="T50" fmla="*/ 2509 w 3105"/>
              <a:gd name="T51" fmla="*/ 1422 h 1953"/>
              <a:gd name="T52" fmla="*/ 2411 w 3105"/>
              <a:gd name="T53" fmla="*/ 1428 h 1953"/>
              <a:gd name="T54" fmla="*/ 2340 w 3105"/>
              <a:gd name="T55" fmla="*/ 1392 h 1953"/>
              <a:gd name="T56" fmla="*/ 2331 w 3105"/>
              <a:gd name="T57" fmla="*/ 1331 h 1953"/>
              <a:gd name="T58" fmla="*/ 2385 w 3105"/>
              <a:gd name="T59" fmla="*/ 1282 h 1953"/>
              <a:gd name="T60" fmla="*/ 2589 w 3105"/>
              <a:gd name="T61" fmla="*/ 1178 h 1953"/>
              <a:gd name="T62" fmla="*/ 2794 w 3105"/>
              <a:gd name="T63" fmla="*/ 1001 h 1953"/>
              <a:gd name="T64" fmla="*/ 2865 w 3105"/>
              <a:gd name="T65" fmla="*/ 794 h 1953"/>
              <a:gd name="T66" fmla="*/ 2856 w 3105"/>
              <a:gd name="T67" fmla="*/ 732 h 1953"/>
              <a:gd name="T68" fmla="*/ 2767 w 3105"/>
              <a:gd name="T69" fmla="*/ 562 h 1953"/>
              <a:gd name="T70" fmla="*/ 2572 w 3105"/>
              <a:gd name="T71" fmla="*/ 403 h 1953"/>
              <a:gd name="T72" fmla="*/ 2491 w 3105"/>
              <a:gd name="T73" fmla="*/ 360 h 1953"/>
              <a:gd name="T74" fmla="*/ 2189 w 3105"/>
              <a:gd name="T75" fmla="*/ 244 h 1953"/>
              <a:gd name="T76" fmla="*/ 1824 w 3105"/>
              <a:gd name="T77" fmla="*/ 177 h 1953"/>
              <a:gd name="T78" fmla="*/ 1548 w 3105"/>
              <a:gd name="T79" fmla="*/ 165 h 1953"/>
              <a:gd name="T80" fmla="*/ 1281 w 3105"/>
              <a:gd name="T81" fmla="*/ 177 h 1953"/>
              <a:gd name="T82" fmla="*/ 908 w 3105"/>
              <a:gd name="T83" fmla="*/ 244 h 1953"/>
              <a:gd name="T84" fmla="*/ 605 w 3105"/>
              <a:gd name="T85" fmla="*/ 360 h 1953"/>
              <a:gd name="T86" fmla="*/ 525 w 3105"/>
              <a:gd name="T87" fmla="*/ 403 h 1953"/>
              <a:gd name="T88" fmla="*/ 338 w 3105"/>
              <a:gd name="T89" fmla="*/ 562 h 1953"/>
              <a:gd name="T90" fmla="*/ 240 w 3105"/>
              <a:gd name="T91" fmla="*/ 732 h 1953"/>
              <a:gd name="T92" fmla="*/ 240 w 3105"/>
              <a:gd name="T93" fmla="*/ 794 h 1953"/>
              <a:gd name="T94" fmla="*/ 294 w 3105"/>
              <a:gd name="T95" fmla="*/ 977 h 1953"/>
              <a:gd name="T96" fmla="*/ 454 w 3105"/>
              <a:gd name="T97" fmla="*/ 1135 h 1953"/>
              <a:gd name="T98" fmla="*/ 605 w 3105"/>
              <a:gd name="T99" fmla="*/ 1233 h 1953"/>
              <a:gd name="T100" fmla="*/ 801 w 3105"/>
              <a:gd name="T101" fmla="*/ 1312 h 1953"/>
              <a:gd name="T102" fmla="*/ 1148 w 3105"/>
              <a:gd name="T103" fmla="*/ 1392 h 1953"/>
              <a:gd name="T104" fmla="*/ 1548 w 3105"/>
              <a:gd name="T105" fmla="*/ 1422 h 1953"/>
              <a:gd name="T106" fmla="*/ 1735 w 3105"/>
              <a:gd name="T107" fmla="*/ 1416 h 1953"/>
              <a:gd name="T108" fmla="*/ 1958 w 3105"/>
              <a:gd name="T109" fmla="*/ 1392 h 1953"/>
              <a:gd name="T110" fmla="*/ 2830 w 3105"/>
              <a:gd name="T111" fmla="*/ 1831 h 1953"/>
              <a:gd name="T112" fmla="*/ 2821 w 3105"/>
              <a:gd name="T113" fmla="*/ 1923 h 1953"/>
              <a:gd name="T114" fmla="*/ 2803 w 3105"/>
              <a:gd name="T115" fmla="*/ 1935 h 1953"/>
              <a:gd name="T116" fmla="*/ 2723 w 3105"/>
              <a:gd name="T117" fmla="*/ 1953 h 1953"/>
              <a:gd name="T118" fmla="*/ 2687 w 3105"/>
              <a:gd name="T119" fmla="*/ 1953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05" h="1953">
                <a:moveTo>
                  <a:pt x="2652" y="1941"/>
                </a:moveTo>
                <a:lnTo>
                  <a:pt x="1895" y="1569"/>
                </a:lnTo>
                <a:lnTo>
                  <a:pt x="1895" y="1569"/>
                </a:lnTo>
                <a:lnTo>
                  <a:pt x="1726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397" y="1587"/>
                </a:lnTo>
                <a:lnTo>
                  <a:pt x="1246" y="1575"/>
                </a:lnTo>
                <a:lnTo>
                  <a:pt x="1094" y="1556"/>
                </a:lnTo>
                <a:lnTo>
                  <a:pt x="961" y="1532"/>
                </a:lnTo>
                <a:lnTo>
                  <a:pt x="819" y="1495"/>
                </a:lnTo>
                <a:lnTo>
                  <a:pt x="694" y="1459"/>
                </a:lnTo>
                <a:lnTo>
                  <a:pt x="578" y="1416"/>
                </a:lnTo>
                <a:lnTo>
                  <a:pt x="463" y="1367"/>
                </a:lnTo>
                <a:lnTo>
                  <a:pt x="463" y="1367"/>
                </a:lnTo>
                <a:lnTo>
                  <a:pt x="463" y="1367"/>
                </a:lnTo>
                <a:lnTo>
                  <a:pt x="365" y="1312"/>
                </a:lnTo>
                <a:lnTo>
                  <a:pt x="276" y="1251"/>
                </a:lnTo>
                <a:lnTo>
                  <a:pt x="196" y="1184"/>
                </a:lnTo>
                <a:lnTo>
                  <a:pt x="125" y="1111"/>
                </a:lnTo>
                <a:lnTo>
                  <a:pt x="71" y="1038"/>
                </a:lnTo>
                <a:lnTo>
                  <a:pt x="27" y="958"/>
                </a:lnTo>
                <a:lnTo>
                  <a:pt x="9" y="879"/>
                </a:lnTo>
                <a:lnTo>
                  <a:pt x="0" y="794"/>
                </a:lnTo>
                <a:lnTo>
                  <a:pt x="0" y="794"/>
                </a:lnTo>
                <a:lnTo>
                  <a:pt x="0" y="794"/>
                </a:lnTo>
                <a:lnTo>
                  <a:pt x="9" y="708"/>
                </a:lnTo>
                <a:lnTo>
                  <a:pt x="27" y="629"/>
                </a:lnTo>
                <a:lnTo>
                  <a:pt x="71" y="549"/>
                </a:lnTo>
                <a:lnTo>
                  <a:pt x="125" y="476"/>
                </a:lnTo>
                <a:lnTo>
                  <a:pt x="196" y="403"/>
                </a:lnTo>
                <a:lnTo>
                  <a:pt x="276" y="342"/>
                </a:lnTo>
                <a:lnTo>
                  <a:pt x="365" y="281"/>
                </a:lnTo>
                <a:lnTo>
                  <a:pt x="463" y="226"/>
                </a:lnTo>
                <a:lnTo>
                  <a:pt x="463" y="226"/>
                </a:lnTo>
                <a:lnTo>
                  <a:pt x="463" y="226"/>
                </a:lnTo>
                <a:lnTo>
                  <a:pt x="578" y="177"/>
                </a:lnTo>
                <a:lnTo>
                  <a:pt x="694" y="128"/>
                </a:lnTo>
                <a:lnTo>
                  <a:pt x="819" y="92"/>
                </a:lnTo>
                <a:lnTo>
                  <a:pt x="961" y="61"/>
                </a:lnTo>
                <a:lnTo>
                  <a:pt x="1094" y="37"/>
                </a:lnTo>
                <a:lnTo>
                  <a:pt x="1246" y="18"/>
                </a:lnTo>
                <a:lnTo>
                  <a:pt x="1397" y="6"/>
                </a:lnTo>
                <a:lnTo>
                  <a:pt x="1548" y="0"/>
                </a:lnTo>
                <a:lnTo>
                  <a:pt x="1548" y="0"/>
                </a:lnTo>
                <a:lnTo>
                  <a:pt x="1548" y="0"/>
                </a:lnTo>
                <a:lnTo>
                  <a:pt x="1708" y="6"/>
                </a:lnTo>
                <a:lnTo>
                  <a:pt x="1860" y="18"/>
                </a:lnTo>
                <a:lnTo>
                  <a:pt x="2002" y="37"/>
                </a:lnTo>
                <a:lnTo>
                  <a:pt x="2144" y="61"/>
                </a:lnTo>
                <a:lnTo>
                  <a:pt x="2278" y="92"/>
                </a:lnTo>
                <a:lnTo>
                  <a:pt x="2402" y="128"/>
                </a:lnTo>
                <a:lnTo>
                  <a:pt x="2527" y="177"/>
                </a:lnTo>
                <a:lnTo>
                  <a:pt x="2634" y="226"/>
                </a:lnTo>
                <a:lnTo>
                  <a:pt x="2634" y="226"/>
                </a:lnTo>
                <a:lnTo>
                  <a:pt x="2634" y="226"/>
                </a:lnTo>
                <a:lnTo>
                  <a:pt x="2732" y="281"/>
                </a:lnTo>
                <a:lnTo>
                  <a:pt x="2830" y="342"/>
                </a:lnTo>
                <a:lnTo>
                  <a:pt x="2910" y="403"/>
                </a:lnTo>
                <a:lnTo>
                  <a:pt x="2972" y="476"/>
                </a:lnTo>
                <a:lnTo>
                  <a:pt x="3025" y="549"/>
                </a:lnTo>
                <a:lnTo>
                  <a:pt x="3070" y="629"/>
                </a:lnTo>
                <a:lnTo>
                  <a:pt x="3096" y="708"/>
                </a:lnTo>
                <a:lnTo>
                  <a:pt x="3105" y="794"/>
                </a:lnTo>
                <a:lnTo>
                  <a:pt x="3105" y="794"/>
                </a:lnTo>
                <a:lnTo>
                  <a:pt x="3105" y="794"/>
                </a:lnTo>
                <a:lnTo>
                  <a:pt x="3096" y="842"/>
                </a:lnTo>
                <a:lnTo>
                  <a:pt x="3088" y="891"/>
                </a:lnTo>
                <a:lnTo>
                  <a:pt x="3079" y="940"/>
                </a:lnTo>
                <a:lnTo>
                  <a:pt x="3061" y="983"/>
                </a:lnTo>
                <a:lnTo>
                  <a:pt x="3008" y="1074"/>
                </a:lnTo>
                <a:lnTo>
                  <a:pt x="2936" y="1154"/>
                </a:lnTo>
                <a:lnTo>
                  <a:pt x="2847" y="1233"/>
                </a:lnTo>
                <a:lnTo>
                  <a:pt x="2749" y="1300"/>
                </a:lnTo>
                <a:lnTo>
                  <a:pt x="2634" y="1367"/>
                </a:lnTo>
                <a:lnTo>
                  <a:pt x="2509" y="1422"/>
                </a:lnTo>
                <a:lnTo>
                  <a:pt x="2509" y="1422"/>
                </a:lnTo>
                <a:lnTo>
                  <a:pt x="2509" y="1422"/>
                </a:lnTo>
                <a:lnTo>
                  <a:pt x="2465" y="1434"/>
                </a:lnTo>
                <a:lnTo>
                  <a:pt x="2411" y="1428"/>
                </a:lnTo>
                <a:lnTo>
                  <a:pt x="2376" y="1416"/>
                </a:lnTo>
                <a:lnTo>
                  <a:pt x="2340" y="1392"/>
                </a:lnTo>
                <a:lnTo>
                  <a:pt x="2340" y="1392"/>
                </a:lnTo>
                <a:lnTo>
                  <a:pt x="2340" y="1392"/>
                </a:lnTo>
                <a:lnTo>
                  <a:pt x="2322" y="1361"/>
                </a:lnTo>
                <a:lnTo>
                  <a:pt x="2331" y="1331"/>
                </a:lnTo>
                <a:lnTo>
                  <a:pt x="2349" y="1300"/>
                </a:lnTo>
                <a:lnTo>
                  <a:pt x="2385" y="1282"/>
                </a:lnTo>
                <a:lnTo>
                  <a:pt x="2385" y="1282"/>
                </a:lnTo>
                <a:lnTo>
                  <a:pt x="2385" y="1282"/>
                </a:lnTo>
                <a:lnTo>
                  <a:pt x="2491" y="1233"/>
                </a:lnTo>
                <a:lnTo>
                  <a:pt x="2589" y="1178"/>
                </a:lnTo>
                <a:lnTo>
                  <a:pt x="2669" y="1123"/>
                </a:lnTo>
                <a:lnTo>
                  <a:pt x="2741" y="1062"/>
                </a:lnTo>
                <a:lnTo>
                  <a:pt x="2794" y="1001"/>
                </a:lnTo>
                <a:lnTo>
                  <a:pt x="2830" y="934"/>
                </a:lnTo>
                <a:lnTo>
                  <a:pt x="2856" y="867"/>
                </a:lnTo>
                <a:lnTo>
                  <a:pt x="2865" y="794"/>
                </a:lnTo>
                <a:lnTo>
                  <a:pt x="2865" y="794"/>
                </a:lnTo>
                <a:lnTo>
                  <a:pt x="2865" y="794"/>
                </a:lnTo>
                <a:lnTo>
                  <a:pt x="2856" y="732"/>
                </a:lnTo>
                <a:lnTo>
                  <a:pt x="2838" y="671"/>
                </a:lnTo>
                <a:lnTo>
                  <a:pt x="2803" y="616"/>
                </a:lnTo>
                <a:lnTo>
                  <a:pt x="2767" y="562"/>
                </a:lnTo>
                <a:lnTo>
                  <a:pt x="2714" y="507"/>
                </a:lnTo>
                <a:lnTo>
                  <a:pt x="2652" y="452"/>
                </a:lnTo>
                <a:lnTo>
                  <a:pt x="2572" y="403"/>
                </a:lnTo>
                <a:lnTo>
                  <a:pt x="2491" y="360"/>
                </a:lnTo>
                <a:lnTo>
                  <a:pt x="2491" y="360"/>
                </a:lnTo>
                <a:lnTo>
                  <a:pt x="2491" y="360"/>
                </a:lnTo>
                <a:lnTo>
                  <a:pt x="2402" y="317"/>
                </a:lnTo>
                <a:lnTo>
                  <a:pt x="2296" y="281"/>
                </a:lnTo>
                <a:lnTo>
                  <a:pt x="2189" y="244"/>
                </a:lnTo>
                <a:lnTo>
                  <a:pt x="2073" y="220"/>
                </a:lnTo>
                <a:lnTo>
                  <a:pt x="1949" y="195"/>
                </a:lnTo>
                <a:lnTo>
                  <a:pt x="1824" y="177"/>
                </a:lnTo>
                <a:lnTo>
                  <a:pt x="1691" y="171"/>
                </a:lnTo>
                <a:lnTo>
                  <a:pt x="1548" y="165"/>
                </a:lnTo>
                <a:lnTo>
                  <a:pt x="1548" y="165"/>
                </a:lnTo>
                <a:lnTo>
                  <a:pt x="1548" y="165"/>
                </a:lnTo>
                <a:lnTo>
                  <a:pt x="1415" y="171"/>
                </a:lnTo>
                <a:lnTo>
                  <a:pt x="1281" y="177"/>
                </a:lnTo>
                <a:lnTo>
                  <a:pt x="1148" y="195"/>
                </a:lnTo>
                <a:lnTo>
                  <a:pt x="1023" y="220"/>
                </a:lnTo>
                <a:lnTo>
                  <a:pt x="908" y="244"/>
                </a:lnTo>
                <a:lnTo>
                  <a:pt x="801" y="281"/>
                </a:lnTo>
                <a:lnTo>
                  <a:pt x="703" y="317"/>
                </a:lnTo>
                <a:lnTo>
                  <a:pt x="605" y="360"/>
                </a:lnTo>
                <a:lnTo>
                  <a:pt x="605" y="360"/>
                </a:lnTo>
                <a:lnTo>
                  <a:pt x="605" y="360"/>
                </a:lnTo>
                <a:lnTo>
                  <a:pt x="525" y="403"/>
                </a:lnTo>
                <a:lnTo>
                  <a:pt x="454" y="452"/>
                </a:lnTo>
                <a:lnTo>
                  <a:pt x="383" y="507"/>
                </a:lnTo>
                <a:lnTo>
                  <a:pt x="338" y="562"/>
                </a:lnTo>
                <a:lnTo>
                  <a:pt x="294" y="616"/>
                </a:lnTo>
                <a:lnTo>
                  <a:pt x="267" y="671"/>
                </a:lnTo>
                <a:lnTo>
                  <a:pt x="240" y="732"/>
                </a:lnTo>
                <a:lnTo>
                  <a:pt x="240" y="794"/>
                </a:lnTo>
                <a:lnTo>
                  <a:pt x="240" y="794"/>
                </a:lnTo>
                <a:lnTo>
                  <a:pt x="240" y="794"/>
                </a:lnTo>
                <a:lnTo>
                  <a:pt x="240" y="855"/>
                </a:lnTo>
                <a:lnTo>
                  <a:pt x="267" y="916"/>
                </a:lnTo>
                <a:lnTo>
                  <a:pt x="294" y="977"/>
                </a:lnTo>
                <a:lnTo>
                  <a:pt x="338" y="1032"/>
                </a:lnTo>
                <a:lnTo>
                  <a:pt x="383" y="1086"/>
                </a:lnTo>
                <a:lnTo>
                  <a:pt x="454" y="1135"/>
                </a:lnTo>
                <a:lnTo>
                  <a:pt x="525" y="1184"/>
                </a:lnTo>
                <a:lnTo>
                  <a:pt x="605" y="1233"/>
                </a:lnTo>
                <a:lnTo>
                  <a:pt x="605" y="1233"/>
                </a:lnTo>
                <a:lnTo>
                  <a:pt x="605" y="1233"/>
                </a:lnTo>
                <a:lnTo>
                  <a:pt x="703" y="1276"/>
                </a:lnTo>
                <a:lnTo>
                  <a:pt x="801" y="1312"/>
                </a:lnTo>
                <a:lnTo>
                  <a:pt x="908" y="1343"/>
                </a:lnTo>
                <a:lnTo>
                  <a:pt x="1023" y="1373"/>
                </a:lnTo>
                <a:lnTo>
                  <a:pt x="1148" y="1392"/>
                </a:lnTo>
                <a:lnTo>
                  <a:pt x="1281" y="1410"/>
                </a:lnTo>
                <a:lnTo>
                  <a:pt x="1415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735" y="1416"/>
                </a:lnTo>
                <a:lnTo>
                  <a:pt x="1904" y="1398"/>
                </a:lnTo>
                <a:lnTo>
                  <a:pt x="1904" y="1398"/>
                </a:lnTo>
                <a:lnTo>
                  <a:pt x="1958" y="1392"/>
                </a:lnTo>
                <a:lnTo>
                  <a:pt x="2794" y="1807"/>
                </a:lnTo>
                <a:lnTo>
                  <a:pt x="2794" y="1807"/>
                </a:lnTo>
                <a:lnTo>
                  <a:pt x="2830" y="1831"/>
                </a:lnTo>
                <a:lnTo>
                  <a:pt x="2847" y="1862"/>
                </a:lnTo>
                <a:lnTo>
                  <a:pt x="2838" y="1892"/>
                </a:lnTo>
                <a:lnTo>
                  <a:pt x="2821" y="1923"/>
                </a:lnTo>
                <a:lnTo>
                  <a:pt x="2821" y="1923"/>
                </a:lnTo>
                <a:lnTo>
                  <a:pt x="2821" y="1923"/>
                </a:lnTo>
                <a:lnTo>
                  <a:pt x="2803" y="1935"/>
                </a:lnTo>
                <a:lnTo>
                  <a:pt x="2776" y="1947"/>
                </a:lnTo>
                <a:lnTo>
                  <a:pt x="2749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687" y="1953"/>
                </a:lnTo>
                <a:lnTo>
                  <a:pt x="2652" y="1941"/>
                </a:lnTo>
                <a:lnTo>
                  <a:pt x="2652" y="1941"/>
                </a:lnTo>
                <a:close/>
              </a:path>
            </a:pathLst>
          </a:custGeom>
          <a:solidFill>
            <a:srgbClr val="77D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617077"/>
            <a:ext cx="8486775" cy="3578499"/>
          </a:xfrm>
        </p:spPr>
        <p:txBody>
          <a:bodyPr/>
          <a:lstStyle/>
          <a:p>
            <a:r>
              <a:rPr lang="en-GB" dirty="0"/>
              <a:t>Given that Thing is a class, how many objects and how many reference variables are created by the following code</a:t>
            </a:r>
            <a:r>
              <a:rPr lang="en-GB" dirty="0" smtClean="0"/>
              <a:t>? Select </a:t>
            </a:r>
            <a:r>
              <a:rPr lang="en-GB" dirty="0"/>
              <a:t>the two correct answers.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One </a:t>
            </a:r>
            <a:r>
              <a:rPr lang="en-GB" dirty="0"/>
              <a:t>object is created.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Two </a:t>
            </a:r>
            <a:r>
              <a:rPr lang="en-GB" dirty="0"/>
              <a:t>objects are created.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Three </a:t>
            </a:r>
            <a:r>
              <a:rPr lang="en-GB" dirty="0"/>
              <a:t>objects are created.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One </a:t>
            </a:r>
            <a:r>
              <a:rPr lang="en-GB" dirty="0"/>
              <a:t>reference variable is created.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Two </a:t>
            </a:r>
            <a:r>
              <a:rPr lang="en-GB" dirty="0"/>
              <a:t>reference variables are created.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Three </a:t>
            </a:r>
            <a:r>
              <a:rPr lang="en-GB" dirty="0"/>
              <a:t>reference variables are created.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15751"/>
            <a:ext cx="8232775" cy="7720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Thing item, stuff;</a:t>
            </a:r>
          </a:p>
          <a:p>
            <a:r>
              <a:rPr lang="en-GB" dirty="0"/>
              <a:t>item = new Thing();</a:t>
            </a:r>
          </a:p>
          <a:p>
            <a:r>
              <a:rPr lang="en-GB" dirty="0"/>
              <a:t>Thing entity = new Thing();</a:t>
            </a:r>
          </a:p>
        </p:txBody>
      </p:sp>
    </p:spTree>
    <p:extLst>
      <p:ext uri="{BB962C8B-B14F-4D97-AF65-F5344CB8AC3E}">
        <p14:creationId xmlns:p14="http://schemas.microsoft.com/office/powerpoint/2010/main" val="9393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statements are true? Select the two correct answers.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In </a:t>
            </a:r>
            <a:r>
              <a:rPr lang="en-GB" dirty="0"/>
              <a:t>Java the extends clause is used to specify inheritance.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subclass of a non-abstract class can be declared abstract.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All </a:t>
            </a:r>
            <a:r>
              <a:rPr lang="en-GB" dirty="0"/>
              <a:t>the members of the superclass are inherited by the subclass.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 </a:t>
            </a:r>
            <a:r>
              <a:rPr lang="en-GB" dirty="0"/>
              <a:t>final class can be abstract.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 </a:t>
            </a:r>
            <a:r>
              <a:rPr lang="en-GB" dirty="0"/>
              <a:t>class in which all the members are declared private, cannot be declared public.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5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3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921873"/>
            <a:ext cx="8486775" cy="3578499"/>
          </a:xfrm>
        </p:spPr>
        <p:txBody>
          <a:bodyPr/>
          <a:lstStyle/>
          <a:p>
            <a:r>
              <a:rPr lang="en-GB" dirty="0"/>
              <a:t>Given the above code, which statements are true? Select the two correct answers.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Class </a:t>
            </a:r>
            <a:r>
              <a:rPr lang="en-GB" dirty="0"/>
              <a:t>A extends class B.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Class </a:t>
            </a:r>
            <a:r>
              <a:rPr lang="en-GB" dirty="0"/>
              <a:t>B is the superclass of class A.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Class </a:t>
            </a:r>
            <a:r>
              <a:rPr lang="en-GB" dirty="0"/>
              <a:t>A inherits from class B.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Class </a:t>
            </a:r>
            <a:r>
              <a:rPr lang="en-GB" dirty="0"/>
              <a:t>B is a subclass of class A.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Objects </a:t>
            </a:r>
            <a:r>
              <a:rPr lang="en-GB" dirty="0"/>
              <a:t>of class A have a field named value2.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Objects </a:t>
            </a:r>
            <a:r>
              <a:rPr lang="en-GB" dirty="0"/>
              <a:t>of class B have a field named value1.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5625" y="1215751"/>
            <a:ext cx="8232775" cy="140817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A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value1;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class B extends A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value2;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7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which of these variable declarations will the variable remain uninitialized unless explicitly initialized?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Declaration </a:t>
            </a:r>
            <a:r>
              <a:rPr lang="en-GB" dirty="0"/>
              <a:t>of an instance variable of type int.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Declaration </a:t>
            </a:r>
            <a:r>
              <a:rPr lang="en-GB" dirty="0"/>
              <a:t>of a static variable of type float.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Declaration </a:t>
            </a:r>
            <a:r>
              <a:rPr lang="en-GB" dirty="0"/>
              <a:t>of a local variable of type float.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Declaration </a:t>
            </a:r>
            <a:r>
              <a:rPr lang="en-GB" dirty="0"/>
              <a:t>of a static variable of type Object.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Declaration </a:t>
            </a:r>
            <a:r>
              <a:rPr lang="en-GB" dirty="0"/>
              <a:t>of an instance variable of type </a:t>
            </a:r>
            <a:r>
              <a:rPr lang="en-GB" dirty="0" err="1"/>
              <a:t>int</a:t>
            </a:r>
            <a:r>
              <a:rPr lang="en-GB" dirty="0"/>
              <a:t>[].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4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5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716994"/>
            <a:ext cx="8486775" cy="3094624"/>
          </a:xfrm>
        </p:spPr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is the </a:t>
            </a:r>
            <a:r>
              <a:rPr lang="en-GB" dirty="0"/>
              <a:t>result of </a:t>
            </a:r>
            <a:r>
              <a:rPr lang="en-GB" dirty="0" smtClean="0"/>
              <a:t>trying to compile/run </a:t>
            </a:r>
            <a:r>
              <a:rPr lang="en-GB" dirty="0"/>
              <a:t>the </a:t>
            </a:r>
            <a:r>
              <a:rPr lang="en-GB" dirty="0" smtClean="0"/>
              <a:t>program</a:t>
            </a:r>
            <a:r>
              <a:rPr lang="en-GB" dirty="0"/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program will fail to compile.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program will print mouse when run.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program will print cat when run.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program will print dog when run.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program will randomly print either cat or dog when run.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5625" y="1215751"/>
            <a:ext cx="8232775" cy="22545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public class </a:t>
            </a:r>
            <a:r>
              <a:rPr lang="en-GB" dirty="0" err="1"/>
              <a:t>MyClass</a:t>
            </a:r>
            <a:r>
              <a:rPr lang="en-GB" dirty="0"/>
              <a:t> {</a:t>
            </a:r>
          </a:p>
          <a:p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    String a, b, c;</a:t>
            </a:r>
          </a:p>
          <a:p>
            <a:r>
              <a:rPr lang="en-GB" dirty="0"/>
              <a:t>        c = new String("mouse");</a:t>
            </a:r>
          </a:p>
          <a:p>
            <a:r>
              <a:rPr lang="en-GB" dirty="0"/>
              <a:t>        a = new String("cat");</a:t>
            </a:r>
          </a:p>
          <a:p>
            <a:r>
              <a:rPr lang="en-GB" dirty="0"/>
              <a:t>        b = a;</a:t>
            </a:r>
          </a:p>
          <a:p>
            <a:r>
              <a:rPr lang="en-GB" dirty="0"/>
              <a:t>        a = new String("dog");</a:t>
            </a:r>
          </a:p>
          <a:p>
            <a:r>
              <a:rPr lang="en-GB" dirty="0"/>
              <a:t>        c = b;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(c);</a:t>
            </a:r>
          </a:p>
          <a:p>
            <a:r>
              <a:rPr lang="en-GB" dirty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40100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26993"/>
            <a:ext cx="8486775" cy="3578499"/>
          </a:xfrm>
        </p:spPr>
        <p:txBody>
          <a:bodyPr/>
          <a:lstStyle/>
          <a:p>
            <a:r>
              <a:rPr lang="en-GB" dirty="0"/>
              <a:t>Which </a:t>
            </a:r>
            <a:r>
              <a:rPr lang="en-GB" dirty="0" smtClean="0"/>
              <a:t>of the above statements is </a:t>
            </a:r>
            <a:r>
              <a:rPr lang="en-GB" dirty="0"/>
              <a:t>not a legal member declaration within a class? Select the one correct answer.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Question </a:t>
            </a:r>
            <a:r>
              <a:rPr lang="en-GB" sz="3400" smtClean="0"/>
              <a:t>6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24541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a. static </a:t>
            </a:r>
            <a:r>
              <a:rPr lang="en-GB" dirty="0" err="1"/>
              <a:t>int</a:t>
            </a:r>
            <a:r>
              <a:rPr lang="en-GB" dirty="0"/>
              <a:t> a;</a:t>
            </a:r>
          </a:p>
          <a:p>
            <a:r>
              <a:rPr lang="en-GB" dirty="0"/>
              <a:t>b. final Object[] fudge = { null };</a:t>
            </a:r>
          </a:p>
          <a:p>
            <a:r>
              <a:rPr lang="en-GB" dirty="0"/>
              <a:t>c. abstract </a:t>
            </a:r>
            <a:r>
              <a:rPr lang="en-GB" dirty="0" err="1"/>
              <a:t>int</a:t>
            </a:r>
            <a:r>
              <a:rPr lang="en-GB" dirty="0"/>
              <a:t> t;</a:t>
            </a:r>
          </a:p>
          <a:p>
            <a:r>
              <a:rPr lang="en-GB" dirty="0"/>
              <a:t>d</a:t>
            </a:r>
            <a:r>
              <a:rPr lang="en-GB"/>
              <a:t>. </a:t>
            </a:r>
            <a:r>
              <a:rPr lang="en-GB" smtClean="0"/>
              <a:t>abstract void </a:t>
            </a:r>
            <a:r>
              <a:rPr lang="en-GB" dirty="0"/>
              <a:t>sneeze();</a:t>
            </a:r>
          </a:p>
          <a:p>
            <a:r>
              <a:rPr lang="en-GB" dirty="0"/>
              <a:t>e. final static private double PI = 3.14159265358979323846;</a:t>
            </a:r>
          </a:p>
        </p:txBody>
      </p:sp>
    </p:spTree>
    <p:extLst>
      <p:ext uri="{BB962C8B-B14F-4D97-AF65-F5344CB8AC3E}">
        <p14:creationId xmlns:p14="http://schemas.microsoft.com/office/powerpoint/2010/main" val="30181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175935"/>
            <a:ext cx="8486775" cy="3184375"/>
          </a:xfrm>
        </p:spPr>
        <p:txBody>
          <a:bodyPr/>
          <a:lstStyle/>
          <a:p>
            <a:r>
              <a:rPr lang="en-GB" dirty="0"/>
              <a:t>Which method declarations inserted independently at (1) will allow the above code to compile and </a:t>
            </a:r>
            <a:r>
              <a:rPr lang="en-GB" dirty="0" smtClean="0"/>
              <a:t>execute normally</a:t>
            </a:r>
            <a:r>
              <a:rPr lang="en-GB" dirty="0"/>
              <a:t>? Select the two correct answers.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static </a:t>
            </a:r>
            <a:r>
              <a:rPr lang="en-GB" dirty="0"/>
              <a:t>void </a:t>
            </a:r>
            <a:r>
              <a:rPr lang="en-GB" dirty="0" err="1"/>
              <a:t>doIt</a:t>
            </a:r>
            <a:r>
              <a:rPr lang="en-GB" dirty="0"/>
              <a:t>(int... </a:t>
            </a:r>
            <a:r>
              <a:rPr lang="en-GB" dirty="0" err="1"/>
              <a:t>params</a:t>
            </a:r>
            <a:r>
              <a:rPr lang="en-GB" dirty="0"/>
              <a:t>) { }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static </a:t>
            </a:r>
            <a:r>
              <a:rPr lang="en-GB" dirty="0"/>
              <a:t>void </a:t>
            </a:r>
            <a:r>
              <a:rPr lang="en-GB" dirty="0" err="1"/>
              <a:t>doIt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[] </a:t>
            </a:r>
            <a:r>
              <a:rPr lang="en-GB" dirty="0" err="1"/>
              <a:t>params</a:t>
            </a:r>
            <a:r>
              <a:rPr lang="en-GB" dirty="0"/>
              <a:t>) { }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static </a:t>
            </a:r>
            <a:r>
              <a:rPr lang="en-GB" dirty="0"/>
              <a:t>void </a:t>
            </a:r>
            <a:r>
              <a:rPr lang="en-GB" dirty="0" err="1"/>
              <a:t>doIt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params</a:t>
            </a:r>
            <a:r>
              <a:rPr lang="en-GB" dirty="0"/>
              <a:t>...) { }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static </a:t>
            </a:r>
            <a:r>
              <a:rPr lang="en-GB" dirty="0"/>
              <a:t>void </a:t>
            </a:r>
            <a:r>
              <a:rPr lang="en-GB" dirty="0" err="1"/>
              <a:t>doIt</a:t>
            </a:r>
            <a:r>
              <a:rPr lang="en-GB" dirty="0"/>
              <a:t>(int... </a:t>
            </a:r>
            <a:r>
              <a:rPr lang="en-GB" dirty="0" err="1"/>
              <a:t>params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i) { }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static </a:t>
            </a:r>
            <a:r>
              <a:rPr lang="en-GB" dirty="0"/>
              <a:t>void </a:t>
            </a:r>
            <a:r>
              <a:rPr lang="en-GB" dirty="0" err="1"/>
              <a:t>doIt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j, int... </a:t>
            </a:r>
            <a:r>
              <a:rPr lang="en-GB" dirty="0" err="1"/>
              <a:t>params</a:t>
            </a:r>
            <a:r>
              <a:rPr lang="en-GB" dirty="0"/>
              <a:t>) { }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static </a:t>
            </a:r>
            <a:r>
              <a:rPr lang="en-GB" dirty="0"/>
              <a:t>void </a:t>
            </a:r>
            <a:r>
              <a:rPr lang="en-GB" dirty="0" err="1"/>
              <a:t>doIt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j, int... </a:t>
            </a:r>
            <a:r>
              <a:rPr lang="en-GB" dirty="0" err="1"/>
              <a:t>params</a:t>
            </a:r>
            <a:r>
              <a:rPr lang="en-GB" dirty="0"/>
              <a:t>[]) { }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Question </a:t>
            </a:r>
            <a:r>
              <a:rPr lang="en-GB" sz="3400" smtClean="0"/>
              <a:t>7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63414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</a:t>
            </a:r>
            <a:r>
              <a:rPr lang="en-GB" dirty="0" err="1"/>
              <a:t>Arrrrg</a:t>
            </a:r>
            <a:r>
              <a:rPr lang="en-GB" dirty="0"/>
              <a:t> {</a:t>
            </a:r>
          </a:p>
          <a:p>
            <a:r>
              <a:rPr lang="en-GB" dirty="0"/>
              <a:t>  public static void main(String...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doIt</a:t>
            </a:r>
            <a:r>
              <a:rPr lang="en-GB" dirty="0"/>
              <a:t>(1);</a:t>
            </a:r>
          </a:p>
          <a:p>
            <a:r>
              <a:rPr lang="en-GB" dirty="0"/>
              <a:t>    </a:t>
            </a:r>
            <a:r>
              <a:rPr lang="en-GB" dirty="0" err="1"/>
              <a:t>doIt</a:t>
            </a:r>
            <a:r>
              <a:rPr lang="en-GB" dirty="0"/>
              <a:t>(1,2);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// (1) Insert code here.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8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12200</TotalTime>
  <Words>1303</Words>
  <Application>Microsoft Office PowerPoint</Application>
  <PresentationFormat>On-screen Show (4:3)</PresentationFormat>
  <Paragraphs>191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1_Blends</vt:lpstr>
      <vt:lpstr>Objects and Inheritance</vt:lpstr>
      <vt:lpstr>Overview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12 - Part 1</vt:lpstr>
      <vt:lpstr>Question 12 - Part 2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375</cp:revision>
  <dcterms:created xsi:type="dcterms:W3CDTF">2002-05-03T12:27:39Z</dcterms:created>
  <dcterms:modified xsi:type="dcterms:W3CDTF">2017-04-05T07:43:37Z</dcterms:modified>
</cp:coreProperties>
</file>