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1"/>
  </p:notesMasterIdLst>
  <p:handoutMasterIdLst>
    <p:handoutMasterId r:id="rId22"/>
  </p:handoutMasterIdLst>
  <p:sldIdLst>
    <p:sldId id="256" r:id="rId2"/>
    <p:sldId id="497" r:id="rId3"/>
    <p:sldId id="605" r:id="rId4"/>
    <p:sldId id="606" r:id="rId5"/>
    <p:sldId id="613" r:id="rId6"/>
    <p:sldId id="676" r:id="rId7"/>
    <p:sldId id="675" r:id="rId8"/>
    <p:sldId id="677" r:id="rId9"/>
    <p:sldId id="688" r:id="rId10"/>
    <p:sldId id="678" r:id="rId11"/>
    <p:sldId id="607" r:id="rId12"/>
    <p:sldId id="634" r:id="rId13"/>
    <p:sldId id="679" r:id="rId14"/>
    <p:sldId id="680" r:id="rId15"/>
    <p:sldId id="681" r:id="rId16"/>
    <p:sldId id="689" r:id="rId17"/>
    <p:sldId id="684" r:id="rId18"/>
    <p:sldId id="687" r:id="rId19"/>
    <p:sldId id="685" r:id="rId20"/>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7FC9C"/>
    <a:srgbClr val="FE7C6E"/>
    <a:srgbClr val="9BFDDF"/>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2075" autoAdjust="0"/>
    <p:restoredTop sz="99844" autoAdjust="0"/>
  </p:normalViewPr>
  <p:slideViewPr>
    <p:cSldViewPr snapToGrid="0" showGuides="1">
      <p:cViewPr varScale="1">
        <p:scale>
          <a:sx n="118" d="100"/>
          <a:sy n="118" d="100"/>
        </p:scale>
        <p:origin x="-1596" y="-108"/>
      </p:cViewPr>
      <p:guideLst>
        <p:guide orient="horz" pos="2957"/>
        <p:guide pos="3521"/>
      </p:guideLst>
    </p:cSldViewPr>
  </p:slideViewPr>
  <p:notesTextViewPr>
    <p:cViewPr>
      <p:scale>
        <a:sx n="100" d="100"/>
        <a:sy n="100" d="100"/>
      </p:scale>
      <p:origin x="0" y="0"/>
    </p:cViewPr>
  </p:notesTextViewPr>
  <p:sorterViewPr>
    <p:cViewPr>
      <p:scale>
        <a:sx n="80" d="100"/>
        <a:sy n="80" d="100"/>
      </p:scale>
      <p:origin x="0" y="108"/>
    </p:cViewPr>
  </p:sorterViewPr>
  <p:notesViewPr>
    <p:cSldViewPr snapToGrid="0" showGuides="1">
      <p:cViewPr>
        <p:scale>
          <a:sx n="80" d="100"/>
          <a:sy n="80" d="100"/>
        </p:scale>
        <p:origin x="-3852" y="-24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Programming Fundamentals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10220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Programming Fundamentals</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556770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dirty="0" smtClean="0"/>
              <a:t>Programming Fundamentals</a:t>
            </a:r>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noFill/>
          <a:ln/>
        </p:spPr>
        <p:txBody>
          <a:bodyPr/>
          <a:lstStyle/>
          <a:p>
            <a:pPr eaLnBrk="1" hangingPunct="1"/>
            <a:r>
              <a:rPr lang="en-US" dirty="0" smtClean="0"/>
              <a:t>We'll get the ball rolling with a quick overview of essential programming concepts, terminology, and general scene-setting.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GB" dirty="0"/>
              <a:t>Programming is all about </a:t>
            </a:r>
            <a:r>
              <a:rPr lang="en-GB" dirty="0" smtClean="0"/>
              <a:t>problem-solving, i.e. thinking </a:t>
            </a:r>
            <a:r>
              <a:rPr lang="en-GB" dirty="0"/>
              <a:t>about a </a:t>
            </a:r>
            <a:r>
              <a:rPr lang="en-GB" dirty="0" smtClean="0"/>
              <a:t>problem, deciding </a:t>
            </a:r>
            <a:r>
              <a:rPr lang="en-GB" dirty="0"/>
              <a:t>what data and algorithms you need to solve </a:t>
            </a:r>
            <a:r>
              <a:rPr lang="en-GB" dirty="0" smtClean="0"/>
              <a:t>it, and </a:t>
            </a:r>
            <a:r>
              <a:rPr lang="en-GB" dirty="0"/>
              <a:t>then writing the </a:t>
            </a:r>
            <a:r>
              <a:rPr lang="en-GB" dirty="0" smtClean="0"/>
              <a:t>code. Oh</a:t>
            </a:r>
            <a:r>
              <a:rPr lang="en-GB" dirty="0"/>
              <a:t>, and don't forget testing</a:t>
            </a:r>
            <a:r>
              <a:rPr lang="en-GB" dirty="0" smtClean="0"/>
              <a:t>!!!</a:t>
            </a:r>
            <a:endParaRPr lang="en-GB" dirty="0"/>
          </a:p>
          <a:p>
            <a:pPr eaLnBrk="1" hangingPunct="1"/>
            <a:r>
              <a:rPr lang="en-GB" dirty="0"/>
              <a:t>Sometimes (usually?) a problem is too complex to solve all in one </a:t>
            </a:r>
            <a:r>
              <a:rPr lang="en-GB" dirty="0" smtClean="0"/>
              <a:t>go. You </a:t>
            </a:r>
            <a:r>
              <a:rPr lang="en-GB" dirty="0"/>
              <a:t>need to break the problem down into smaller </a:t>
            </a:r>
            <a:r>
              <a:rPr lang="en-GB" dirty="0" smtClean="0"/>
              <a:t>chunks - this </a:t>
            </a:r>
            <a:r>
              <a:rPr lang="en-GB" dirty="0"/>
              <a:t>is called "modularization</a:t>
            </a:r>
            <a:r>
              <a:rPr lang="en-GB" dirty="0" smtClean="0"/>
              <a:t>". The way you go about doing this depends on what type of programming language you’re using, and that's what we're going to discuss in this section.</a:t>
            </a:r>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Programming Fundamentals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There are many categories of programming language, but we're going to focus on two categories - procedural languages and object-oriented languages. The slide lists a few languages in each category. We'll describe both of these categories on the next couple of slides.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Programming Fundamentals</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GB" dirty="0"/>
              <a:t>In </a:t>
            </a:r>
            <a:r>
              <a:rPr lang="en-GB" dirty="0" smtClean="0"/>
              <a:t>procedural languages (e.g. C or Pascal):</a:t>
            </a:r>
          </a:p>
          <a:p>
            <a:pPr lvl="1" eaLnBrk="1" hangingPunct="1"/>
            <a:r>
              <a:rPr lang="en-GB" dirty="0" smtClean="0"/>
              <a:t>You </a:t>
            </a:r>
            <a:r>
              <a:rPr lang="en-GB" dirty="0"/>
              <a:t>think about what application functionality is needed</a:t>
            </a:r>
          </a:p>
          <a:p>
            <a:pPr lvl="1" eaLnBrk="1" hangingPunct="1"/>
            <a:r>
              <a:rPr lang="en-GB" dirty="0"/>
              <a:t>You then split the functionality into smaller and smaller chunks</a:t>
            </a:r>
          </a:p>
          <a:p>
            <a:pPr lvl="1" eaLnBrk="1" hangingPunct="1"/>
            <a:r>
              <a:rPr lang="en-GB" dirty="0"/>
              <a:t>This is called "functional decomposition</a:t>
            </a:r>
            <a:r>
              <a:rPr lang="en-GB" dirty="0" smtClean="0"/>
              <a:t>", and you end </a:t>
            </a:r>
            <a:r>
              <a:rPr lang="en-GB" dirty="0"/>
              <a:t>up with lots of functions </a:t>
            </a:r>
            <a:r>
              <a:rPr lang="en-GB" dirty="0" smtClean="0"/>
              <a:t>where each </a:t>
            </a:r>
            <a:r>
              <a:rPr lang="en-GB" dirty="0"/>
              <a:t>function does one </a:t>
            </a:r>
            <a:r>
              <a:rPr lang="en-GB" dirty="0" smtClean="0"/>
              <a:t>thing.</a:t>
            </a:r>
            <a:endParaRPr lang="en-GB" dirty="0"/>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Programming Fundamentals</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GB" dirty="0"/>
              <a:t>In </a:t>
            </a:r>
            <a:r>
              <a:rPr lang="en-GB" dirty="0" smtClean="0"/>
              <a:t>object-oriented </a:t>
            </a:r>
            <a:r>
              <a:rPr lang="en-GB" dirty="0"/>
              <a:t>languages (e.g. Java, C#, C++ etc.):</a:t>
            </a:r>
          </a:p>
          <a:p>
            <a:pPr lvl="1" eaLnBrk="1" hangingPunct="1"/>
            <a:r>
              <a:rPr lang="en-GB" dirty="0"/>
              <a:t>Think about what objects are needed</a:t>
            </a:r>
          </a:p>
          <a:p>
            <a:pPr lvl="1" eaLnBrk="1" hangingPunct="1"/>
            <a:r>
              <a:rPr lang="en-GB" dirty="0"/>
              <a:t>Each object also has state (it remembers some data)</a:t>
            </a:r>
          </a:p>
          <a:p>
            <a:pPr lvl="1" eaLnBrk="1" hangingPunct="1"/>
            <a:r>
              <a:rPr lang="en-GB" dirty="0" smtClean="0"/>
              <a:t>Each </a:t>
            </a:r>
            <a:r>
              <a:rPr lang="en-GB" dirty="0"/>
              <a:t>object has </a:t>
            </a:r>
            <a:r>
              <a:rPr lang="en-GB" dirty="0" smtClean="0"/>
              <a:t>behaviour (it </a:t>
            </a:r>
            <a:r>
              <a:rPr lang="en-GB" dirty="0"/>
              <a:t>does something)</a:t>
            </a:r>
          </a:p>
          <a:p>
            <a:pPr lvl="1" eaLnBrk="1" hangingPunct="1"/>
            <a:r>
              <a:rPr lang="en-GB" dirty="0" smtClean="0"/>
              <a:t>You </a:t>
            </a:r>
            <a:r>
              <a:rPr lang="en-GB" dirty="0"/>
              <a:t>end up with lots of objects</a:t>
            </a:r>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We'll conclude this chapter with a look at some code snippets in a few programming languages (including Java) so you can get a </a:t>
            </a:r>
            <a:r>
              <a:rPr lang="en-US" dirty="0" err="1" smtClean="0"/>
              <a:t>flavour</a:t>
            </a:r>
            <a:r>
              <a:rPr lang="en-US" dirty="0" smtClean="0"/>
              <a:t> of how different (and similar) the code can look.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Part of the art of programming is to figure out how to apply algorithms to solve a particular task. Consider the examples in the slide:</a:t>
            </a:r>
          </a:p>
          <a:p>
            <a:pPr lvl="1" eaLnBrk="1" hangingPunct="1"/>
            <a:r>
              <a:rPr lang="en-US" dirty="0" smtClean="0"/>
              <a:t>To calculate compound interest on an investment:</a:t>
            </a:r>
          </a:p>
          <a:p>
            <a:pPr lvl="2" eaLnBrk="1" hangingPunct="1"/>
            <a:r>
              <a:rPr lang="en-US" dirty="0" smtClean="0"/>
              <a:t>First calculate how much the investment is worth after 1 year (assuming a particular interest rate). </a:t>
            </a:r>
          </a:p>
          <a:p>
            <a:pPr lvl="2" eaLnBrk="1" hangingPunct="1"/>
            <a:r>
              <a:rPr lang="en-US" dirty="0" smtClean="0"/>
              <a:t>Repeat this operation for each subsequent year, in an iterative manner.</a:t>
            </a:r>
          </a:p>
          <a:p>
            <a:pPr lvl="1" eaLnBrk="1" hangingPunct="1"/>
            <a:r>
              <a:rPr lang="en-US" dirty="0" smtClean="0"/>
              <a:t>To determine the total cost of items in a shopping basket:</a:t>
            </a:r>
          </a:p>
          <a:p>
            <a:pPr lvl="2" eaLnBrk="1" hangingPunct="1"/>
            <a:r>
              <a:rPr lang="en-US" dirty="0" smtClean="0"/>
              <a:t>Set the total cost to 0 initially</a:t>
            </a:r>
          </a:p>
          <a:p>
            <a:pPr lvl="2" eaLnBrk="1" hangingPunct="1"/>
            <a:r>
              <a:rPr lang="en-US" dirty="0" smtClean="0"/>
              <a:t>Loop through all the items in the shopping basket</a:t>
            </a:r>
          </a:p>
          <a:p>
            <a:pPr lvl="2" eaLnBrk="1" hangingPunct="1"/>
            <a:r>
              <a:rPr lang="en-US" dirty="0" smtClean="0"/>
              <a:t>For each item, add its cost to the total</a:t>
            </a:r>
          </a:p>
          <a:p>
            <a:pPr lvl="1" eaLnBrk="1" hangingPunct="1"/>
            <a:r>
              <a:rPr lang="en-US" dirty="0" smtClean="0"/>
              <a:t>To calculate the number of years to retirement (let's assume men retire at 65, and women retire at 60 - this is how things used to work in the UK until quite recently):</a:t>
            </a:r>
          </a:p>
          <a:p>
            <a:pPr lvl="2" eaLnBrk="1" hangingPunct="1"/>
            <a:r>
              <a:rPr lang="en-US" dirty="0" smtClean="0"/>
              <a:t>Determine if the person is a man or woman</a:t>
            </a:r>
          </a:p>
          <a:p>
            <a:pPr lvl="2" eaLnBrk="1" hangingPunct="1"/>
            <a:r>
              <a:rPr lang="en-US" dirty="0" smtClean="0"/>
              <a:t>If the person is a man, subtract his age from 65</a:t>
            </a:r>
          </a:p>
          <a:p>
            <a:pPr lvl="2" eaLnBrk="1" hangingPunct="1"/>
            <a:r>
              <a:rPr lang="en-US" dirty="0" smtClean="0"/>
              <a:t>Otherwise subtract the person's age from 60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Oftentimes an algorithm is too complicated to write directly in a programming language (languages are very syntactic, and you can waste a lot of time writing and rewriting detailed code if you're not sure of the underlying algorithm first). </a:t>
            </a:r>
          </a:p>
          <a:p>
            <a:pPr eaLnBrk="1" hangingPunct="1"/>
            <a:r>
              <a:rPr lang="en-US" dirty="0" smtClean="0"/>
              <a:t>In this case, you can sketch out the algorithm in pseudo-code using a pencil and paper. This gives you a chance to understand the problem better, so you can write the code correctly (hopefully) first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Here's a simple snippet of Java, showing how to implement the pseudo code from the previous slide using legitimate Java syntax. Don't worry about the precise details - that's what this course is all about!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This slide shows some Basic and COBOL code, to show how the same pseudo code maps to different syntax in these languages. See how many differences in underlying syntax you can spot.</a:t>
            </a:r>
          </a:p>
          <a:p>
            <a:pPr eaLnBrk="1" hangingPunct="1"/>
            <a:r>
              <a:rPr lang="en-US" dirty="0" smtClean="0"/>
              <a:t>Compared to Java, Basic and COBOL look very verbose, don't you think?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Programming Fundamentals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Programming Fundamentals</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Section 1 describes the different types of programming languages available, and summarizes the differences between them.</a:t>
            </a:r>
          </a:p>
          <a:p>
            <a:pPr eaLnBrk="1" hangingPunct="1"/>
            <a:r>
              <a:rPr lang="en-US" dirty="0" smtClean="0"/>
              <a:t>Section 2 looks at different ways of structuring programs. There are different ways to do this, depending on which language you're using.</a:t>
            </a:r>
          </a:p>
          <a:p>
            <a:pPr eaLnBrk="1" hangingPunct="1"/>
            <a:r>
              <a:rPr lang="en-US" dirty="0" smtClean="0"/>
              <a:t>Section 3 shows some code examples in various languages, so you can see how dramatic the differences can be.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GB" dirty="0"/>
              <a:t>Every application you run on a computer is a </a:t>
            </a:r>
            <a:r>
              <a:rPr lang="en-GB" dirty="0" smtClean="0"/>
              <a:t>program. For example:</a:t>
            </a:r>
            <a:endParaRPr lang="en-GB" dirty="0"/>
          </a:p>
          <a:p>
            <a:pPr lvl="1" eaLnBrk="1" hangingPunct="1"/>
            <a:r>
              <a:rPr lang="en-GB" dirty="0"/>
              <a:t>Notepad</a:t>
            </a:r>
          </a:p>
          <a:p>
            <a:pPr lvl="1" eaLnBrk="1" hangingPunct="1"/>
            <a:r>
              <a:rPr lang="en-GB" dirty="0"/>
              <a:t>Word</a:t>
            </a:r>
          </a:p>
          <a:p>
            <a:pPr lvl="1" eaLnBrk="1" hangingPunct="1"/>
            <a:r>
              <a:rPr lang="en-GB" dirty="0"/>
              <a:t>Internet Exploder</a:t>
            </a:r>
          </a:p>
          <a:p>
            <a:pPr lvl="1" eaLnBrk="1" hangingPunct="1"/>
            <a:r>
              <a:rPr lang="en-GB" dirty="0"/>
              <a:t>Etc.</a:t>
            </a:r>
          </a:p>
          <a:p>
            <a:pPr eaLnBrk="1" hangingPunct="1"/>
            <a:r>
              <a:rPr lang="en-GB" dirty="0" smtClean="0"/>
              <a:t>Someone</a:t>
            </a:r>
            <a:r>
              <a:rPr lang="en-GB" dirty="0"/>
              <a:t>, somewhere, wrote these </a:t>
            </a:r>
            <a:r>
              <a:rPr lang="en-GB" dirty="0" smtClean="0"/>
              <a:t>programs. Programs </a:t>
            </a:r>
            <a:r>
              <a:rPr lang="en-GB" dirty="0"/>
              <a:t>contain 1,000's (often 1,000,000's) of lines of code, written in some programming </a:t>
            </a:r>
            <a:r>
              <a:rPr lang="en-GB" dirty="0" smtClean="0"/>
              <a:t>language. </a:t>
            </a:r>
          </a:p>
          <a:p>
            <a:pPr eaLnBrk="1" hangingPunct="1"/>
            <a:r>
              <a:rPr lang="en-GB" dirty="0" smtClean="0"/>
              <a:t>You can't write </a:t>
            </a:r>
            <a:r>
              <a:rPr lang="en-GB" dirty="0"/>
              <a:t>programs in </a:t>
            </a:r>
            <a:r>
              <a:rPr lang="en-GB" dirty="0" smtClean="0"/>
              <a:t>natural language (e.g. English), because natural language is way </a:t>
            </a:r>
            <a:r>
              <a:rPr lang="en-GB" dirty="0"/>
              <a:t>too </a:t>
            </a:r>
            <a:r>
              <a:rPr lang="en-GB" dirty="0" smtClean="0"/>
              <a:t>ambiguous. For example, what does the following sentence mean?</a:t>
            </a:r>
            <a:endParaRPr lang="en-GB" dirty="0"/>
          </a:p>
          <a:p>
            <a:pPr lvl="1" eaLnBrk="1" hangingPunct="1"/>
            <a:r>
              <a:rPr lang="en-GB" dirty="0"/>
              <a:t>"I saw a church walking across the bridge</a:t>
            </a:r>
            <a:r>
              <a:rPr lang="en-GB" dirty="0" smtClean="0"/>
              <a:t>"</a:t>
            </a:r>
          </a:p>
          <a:p>
            <a:pPr eaLnBrk="1" hangingPunct="1"/>
            <a:r>
              <a:rPr lang="en-GB" dirty="0" smtClean="0"/>
              <a:t>In this section, we're going to spend a moment discussing programming languages in general. What languages are available, what do they look like, and how do they differ?</a:t>
            </a:r>
            <a:endParaRPr lang="en-GB" dirty="0"/>
          </a:p>
          <a:p>
            <a:pPr lvl="1" eaLnBrk="1" hangingPunct="1"/>
            <a:endParaRPr lang="en-GB" dirty="0"/>
          </a:p>
          <a:p>
            <a:pPr lvl="1" eaLnBrk="1" hangingPunct="1"/>
            <a:endParaRPr lang="en-GB" dirty="0"/>
          </a:p>
          <a:p>
            <a:pPr lvl="1" eaLnBrk="1" hangingPunct="1"/>
            <a:endParaRPr lang="en-GB" dirty="0"/>
          </a:p>
          <a:p>
            <a:pPr lvl="1" eaLnBrk="1" hangingPunct="1"/>
            <a:endParaRPr lang="en-GB" dirty="0"/>
          </a:p>
          <a:p>
            <a:pPr lvl="1" eaLnBrk="1" hangingPunct="1"/>
            <a:endParaRPr lang="en-GB" dirty="0"/>
          </a:p>
          <a:p>
            <a:pPr eaLnBrk="1" hangingPunct="1"/>
            <a:endParaRPr lang="en-GB" dirty="0"/>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Programming Fundamentals</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Obviously this course focuses on the Java programming language. Java evolved from C and C++, and shares quite a lot of syntax rules from these languages. The bubbles on the slide list some of the syntax rules in Java:</a:t>
            </a:r>
          </a:p>
          <a:p>
            <a:pPr lvl="1" eaLnBrk="1" hangingPunct="1"/>
            <a:r>
              <a:rPr lang="en-US" dirty="0" smtClean="0"/>
              <a:t>Java is case-sensitive. So it matters if you use uppercase or lowercase in your code.</a:t>
            </a:r>
          </a:p>
          <a:p>
            <a:pPr lvl="1" eaLnBrk="1" hangingPunct="1"/>
            <a:r>
              <a:rPr lang="en-US" dirty="0" smtClean="0"/>
              <a:t>All statements in Java must end in a semicolon. Here are some examples of simple and not-so-simple statements in Java:</a:t>
            </a:r>
          </a:p>
          <a:p>
            <a:pPr eaLnBrk="1" hangingPunct="1"/>
            <a:r>
              <a:rPr lang="en-US" dirty="0">
                <a:latin typeface="Lucida Console" panose="020B0609040504020204" pitchFamily="49" charset="0"/>
                <a:cs typeface="Lao UI" panose="020B0502040204020203" pitchFamily="34" charset="0"/>
              </a:rPr>
              <a:t> </a:t>
            </a:r>
            <a:r>
              <a:rPr lang="en-US" dirty="0" smtClean="0">
                <a:latin typeface="Lucida Console" panose="020B0609040504020204" pitchFamily="49" charset="0"/>
                <a:cs typeface="Lao UI" panose="020B0502040204020203" pitchFamily="34" charset="0"/>
              </a:rPr>
              <a:t>      a = b + c;</a:t>
            </a:r>
          </a:p>
          <a:p>
            <a:pPr eaLnBrk="1" hangingPunct="1"/>
            <a:r>
              <a:rPr lang="en-US" dirty="0">
                <a:latin typeface="Lucida Console" panose="020B0609040504020204" pitchFamily="49" charset="0"/>
                <a:cs typeface="Lao UI" panose="020B0502040204020203" pitchFamily="34" charset="0"/>
              </a:rPr>
              <a:t> </a:t>
            </a:r>
            <a:r>
              <a:rPr lang="en-US" dirty="0" smtClean="0">
                <a:latin typeface="Lucida Console" panose="020B0609040504020204" pitchFamily="49" charset="0"/>
                <a:cs typeface="Lao UI" panose="020B0502040204020203" pitchFamily="34" charset="0"/>
              </a:rPr>
              <a:t>      </a:t>
            </a:r>
            <a:r>
              <a:rPr lang="en-US" dirty="0" err="1" smtClean="0">
                <a:latin typeface="Lucida Console" panose="020B0609040504020204" pitchFamily="49" charset="0"/>
                <a:cs typeface="Lao UI" panose="020B0502040204020203" pitchFamily="34" charset="0"/>
              </a:rPr>
              <a:t>hyp</a:t>
            </a:r>
            <a:r>
              <a:rPr lang="en-US" dirty="0" smtClean="0">
                <a:latin typeface="Lucida Console" panose="020B0609040504020204" pitchFamily="49" charset="0"/>
                <a:cs typeface="Lao UI" panose="020B0502040204020203" pitchFamily="34" charset="0"/>
              </a:rPr>
              <a:t> = </a:t>
            </a:r>
            <a:r>
              <a:rPr lang="en-US" dirty="0" err="1" smtClean="0">
                <a:latin typeface="Lucida Console" panose="020B0609040504020204" pitchFamily="49" charset="0"/>
                <a:cs typeface="Lao UI" panose="020B0502040204020203" pitchFamily="34" charset="0"/>
              </a:rPr>
              <a:t>Math.sqrt</a:t>
            </a:r>
            <a:r>
              <a:rPr lang="en-US" dirty="0" smtClean="0">
                <a:latin typeface="Lucida Console" panose="020B0609040504020204" pitchFamily="49" charset="0"/>
                <a:cs typeface="Lao UI" panose="020B0502040204020203" pitchFamily="34" charset="0"/>
              </a:rPr>
              <a:t>(</a:t>
            </a:r>
            <a:r>
              <a:rPr lang="en-US" dirty="0" err="1" smtClean="0">
                <a:latin typeface="Lucida Console" panose="020B0609040504020204" pitchFamily="49" charset="0"/>
                <a:cs typeface="Lao UI" panose="020B0502040204020203" pitchFamily="34" charset="0"/>
              </a:rPr>
              <a:t>opp</a:t>
            </a:r>
            <a:r>
              <a:rPr lang="en-US" dirty="0" smtClean="0">
                <a:latin typeface="Lucida Console" panose="020B0609040504020204" pitchFamily="49" charset="0"/>
                <a:cs typeface="Lao UI" panose="020B0502040204020203" pitchFamily="34" charset="0"/>
              </a:rPr>
              <a:t>*</a:t>
            </a:r>
            <a:r>
              <a:rPr lang="en-US" dirty="0" err="1" smtClean="0">
                <a:latin typeface="Lucida Console" panose="020B0609040504020204" pitchFamily="49" charset="0"/>
                <a:cs typeface="Lao UI" panose="020B0502040204020203" pitchFamily="34" charset="0"/>
              </a:rPr>
              <a:t>opp</a:t>
            </a:r>
            <a:r>
              <a:rPr lang="en-US" dirty="0" smtClean="0">
                <a:latin typeface="Lucida Console" panose="020B0609040504020204" pitchFamily="49" charset="0"/>
                <a:cs typeface="Lao UI" panose="020B0502040204020203" pitchFamily="34" charset="0"/>
              </a:rPr>
              <a:t> + </a:t>
            </a:r>
            <a:r>
              <a:rPr lang="en-US" dirty="0" err="1" smtClean="0">
                <a:latin typeface="Lucida Console" panose="020B0609040504020204" pitchFamily="49" charset="0"/>
                <a:cs typeface="Lao UI" panose="020B0502040204020203" pitchFamily="34" charset="0"/>
              </a:rPr>
              <a:t>adj</a:t>
            </a:r>
            <a:r>
              <a:rPr lang="en-US" dirty="0" smtClean="0">
                <a:latin typeface="Lucida Console" panose="020B0609040504020204" pitchFamily="49" charset="0"/>
                <a:cs typeface="Lao UI" panose="020B0502040204020203" pitchFamily="34" charset="0"/>
              </a:rPr>
              <a:t>*</a:t>
            </a:r>
            <a:r>
              <a:rPr lang="en-US" dirty="0" err="1" smtClean="0">
                <a:latin typeface="Lucida Console" panose="020B0609040504020204" pitchFamily="49" charset="0"/>
                <a:cs typeface="Lao UI" panose="020B0502040204020203" pitchFamily="34" charset="0"/>
              </a:rPr>
              <a:t>adj</a:t>
            </a:r>
            <a:r>
              <a:rPr lang="en-US" dirty="0" smtClean="0">
                <a:latin typeface="Lucida Console" panose="020B0609040504020204" pitchFamily="49" charset="0"/>
                <a:cs typeface="Lao UI" panose="020B0502040204020203" pitchFamily="34" charset="0"/>
              </a:rPr>
              <a:t>);</a:t>
            </a:r>
          </a:p>
          <a:p>
            <a:pPr eaLnBrk="1" hangingPunct="1"/>
            <a:r>
              <a:rPr lang="en-US" dirty="0" smtClean="0">
                <a:latin typeface="Lucida Console" panose="020B0609040504020204" pitchFamily="49" charset="0"/>
                <a:cs typeface="Lao UI" panose="020B0502040204020203" pitchFamily="34" charset="0"/>
              </a:rPr>
              <a:t>       age = </a:t>
            </a:r>
            <a:r>
              <a:rPr lang="en-US" dirty="0" err="1" smtClean="0">
                <a:latin typeface="Lucida Console" panose="020B0609040504020204" pitchFamily="49" charset="0"/>
                <a:cs typeface="Lao UI" panose="020B0502040204020203" pitchFamily="34" charset="0"/>
              </a:rPr>
              <a:t>Integer.parseInt</a:t>
            </a:r>
            <a:r>
              <a:rPr lang="en-US" dirty="0" smtClean="0">
                <a:latin typeface="Lucida Console" panose="020B0609040504020204" pitchFamily="49" charset="0"/>
                <a:cs typeface="Lao UI" panose="020B0502040204020203" pitchFamily="34" charset="0"/>
              </a:rPr>
              <a:t>(</a:t>
            </a:r>
            <a:r>
              <a:rPr lang="en-US" dirty="0" err="1" smtClean="0">
                <a:latin typeface="Lucida Console" panose="020B0609040504020204" pitchFamily="49" charset="0"/>
                <a:cs typeface="Lao UI" panose="020B0502040204020203" pitchFamily="34" charset="0"/>
              </a:rPr>
              <a:t>request.getParameter</a:t>
            </a:r>
            <a:r>
              <a:rPr lang="en-US" dirty="0" smtClean="0">
                <a:latin typeface="Lucida Console" panose="020B0609040504020204" pitchFamily="49" charset="0"/>
                <a:cs typeface="Lao UI" panose="020B0502040204020203" pitchFamily="34" charset="0"/>
              </a:rPr>
              <a:t>("age"));</a:t>
            </a:r>
          </a:p>
          <a:p>
            <a:pPr lvl="1" eaLnBrk="1" hangingPunct="1"/>
            <a:r>
              <a:rPr lang="en-US" dirty="0" smtClean="0"/>
              <a:t>Most programs deal with text somewhere or other. In programming terms, we call these strings. A string literal is a constant piece of text that appears in your program, e.g. to display a message to a user. In Java, string literals must be enclosed in double-quotes. For example, </a:t>
            </a:r>
            <a:r>
              <a:rPr lang="en-US" dirty="0" smtClean="0">
                <a:latin typeface="Lucida Console" panose="020B0609040504020204" pitchFamily="49" charset="0"/>
              </a:rPr>
              <a:t>"Hello world"</a:t>
            </a:r>
            <a:r>
              <a:rPr lang="en-US" dirty="0" smtClean="0"/>
              <a:t> is a valid String literal in Java.</a:t>
            </a:r>
          </a:p>
          <a:p>
            <a:pPr lvl="1" eaLnBrk="1" hangingPunct="1"/>
            <a:r>
              <a:rPr lang="en-US" dirty="0" smtClean="0"/>
              <a:t>Java is a strongly-typed language. This means you must tell Java what types of data you're going to use (e.g. a string, a whole number, a fraction etc.) before you can use it.</a:t>
            </a:r>
          </a:p>
          <a:p>
            <a:pPr lvl="1" eaLnBrk="1" hangingPunct="1"/>
            <a:r>
              <a:rPr lang="en-US" dirty="0" smtClean="0"/>
              <a:t>Java is free-format. This means you can put spaces, tabs, and newline characters anywhere you want (except in the middle of keywords or string literals).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On this and the following few slides, we're going to discuss the following terms:</a:t>
            </a:r>
          </a:p>
          <a:p>
            <a:pPr lvl="1" eaLnBrk="1" hangingPunct="1"/>
            <a:r>
              <a:rPr lang="en-US" dirty="0" smtClean="0"/>
              <a:t>Compiled languages</a:t>
            </a:r>
          </a:p>
          <a:p>
            <a:pPr lvl="1" eaLnBrk="1" hangingPunct="1"/>
            <a:r>
              <a:rPr lang="en-US" dirty="0" smtClean="0"/>
              <a:t>Interpreted languages</a:t>
            </a:r>
          </a:p>
          <a:p>
            <a:pPr indent="-180975" eaLnBrk="1" hangingPunct="1"/>
            <a:r>
              <a:rPr lang="en-US" dirty="0" smtClean="0"/>
              <a:t>Let us begin with compiled languages. Compiled languages (such as C and C++) work as follows:</a:t>
            </a:r>
          </a:p>
          <a:p>
            <a:pPr lvl="1" eaLnBrk="1" hangingPunct="1"/>
            <a:r>
              <a:rPr lang="en-US" dirty="0" smtClean="0"/>
              <a:t>You write the source code for your program, using your chosen programming language.</a:t>
            </a:r>
          </a:p>
          <a:p>
            <a:pPr lvl="1" eaLnBrk="1" hangingPunct="1"/>
            <a:r>
              <a:rPr lang="en-US" dirty="0" smtClean="0"/>
              <a:t>You run a special tool called a compiler. The compiler analyses the syntax in your source code, and reports any syntax errors. You must edit the source code to remove any such errors. </a:t>
            </a:r>
          </a:p>
          <a:p>
            <a:pPr lvl="1" eaLnBrk="1" hangingPunct="1"/>
            <a:r>
              <a:rPr lang="en-US" dirty="0" smtClean="0"/>
              <a:t>When you've eradicated all the syntax errors, compile your source code again. The compiler will generate a machine-code executable program. The program is usually specific to the operating system on which you ran the compiler. For example, if you are working on a Windows machine and you compile a C or C++ program, the compiler will create machine code specific for the Windows platform. If you want to run the program on Unix, you will need to compile the program again on a Unix machine, in order to generate Unix machine code.</a:t>
            </a:r>
          </a:p>
          <a:p>
            <a:pPr lvl="1"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Interpreted languages do not have a separate compilation step. Instead, you just write the source code and run it immediately, via a run-time interpreter tool for your language. For example, there are run-time interpreters for Perl, Python, etc.</a:t>
            </a:r>
          </a:p>
          <a:p>
            <a:pPr eaLnBrk="1" hangingPunct="1"/>
            <a:r>
              <a:rPr lang="en-US" dirty="0" smtClean="0"/>
              <a:t>The run-time interpreter translates source-code statements one at a time, while the program is running. The advantage of this approach (compared to compiled languages) is that you can usually get something up and running more quickly. Interpreted languages don’t require the whole program to be "correct" and "complete" - it's only ever the next statement that matters. </a:t>
            </a:r>
          </a:p>
          <a:p>
            <a:pPr eaLnBrk="1" hangingPunct="1"/>
            <a:r>
              <a:rPr lang="en-US" dirty="0" smtClean="0"/>
              <a:t>The disadvantage of interpreted languages is that you no longer have the safety net of the compiler to spot syntax bloopers in advance. Instead, you'll encounter the syntax errors while the program is actually running. This means testing is crucial when you're using interpreted languages.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slide enumerates some of the pros and cons of compiled languages. Java sits somewhere between the two stools - it's partly compiled and partly interpreted, as we explain on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So let's discuss Java. Java has a compiler tool named </a:t>
            </a:r>
            <a:r>
              <a:rPr lang="en-US" dirty="0" err="1" smtClean="0">
                <a:latin typeface="Lucida Console" panose="020B0609040504020204" pitchFamily="49" charset="0"/>
              </a:rPr>
              <a:t>javac</a:t>
            </a:r>
            <a:r>
              <a:rPr lang="en-US" dirty="0" smtClean="0"/>
              <a:t>. You use </a:t>
            </a:r>
            <a:r>
              <a:rPr lang="en-US" dirty="0" err="1" smtClean="0">
                <a:latin typeface="Lucida Console" panose="020B0609040504020204" pitchFamily="49" charset="0"/>
              </a:rPr>
              <a:t>javac</a:t>
            </a:r>
            <a:r>
              <a:rPr lang="en-US" dirty="0" smtClean="0"/>
              <a:t> to compile your Java source code files (with a </a:t>
            </a:r>
            <a:r>
              <a:rPr lang="en-US" dirty="0" smtClean="0">
                <a:latin typeface="Lucida Console" panose="020B0609040504020204" pitchFamily="49" charset="0"/>
              </a:rPr>
              <a:t>.java</a:t>
            </a:r>
            <a:r>
              <a:rPr lang="en-US" dirty="0" smtClean="0"/>
              <a:t> file extension) into Java byte-code files (with a </a:t>
            </a:r>
            <a:r>
              <a:rPr lang="en-US" dirty="0" smtClean="0">
                <a:latin typeface="Lucida Console" panose="020B0609040504020204" pitchFamily="49" charset="0"/>
              </a:rPr>
              <a:t>.class</a:t>
            </a:r>
            <a:r>
              <a:rPr lang="en-US" dirty="0" smtClean="0"/>
              <a:t> file extension).</a:t>
            </a:r>
          </a:p>
          <a:p>
            <a:pPr eaLnBrk="1" hangingPunct="1"/>
            <a:r>
              <a:rPr lang="en-US" dirty="0" smtClean="0"/>
              <a:t>Java byte-code files are platform-agnostic. They aren't specific to any machine. Instead, Java byte-code files are designed to run on a "virtual machine" called the Java Virtual Machine, or JVM. The following slide describes how this works.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After you've compiled your Java source code into Java byte codes, the byte-codes are completely portable across any real platform. The magic ingredient is the Java Virtual Machine (JVM), which provides a virtual platform on which Java byte codes can execute. </a:t>
            </a:r>
          </a:p>
          <a:p>
            <a:pPr eaLnBrk="1" hangingPunct="1"/>
            <a:r>
              <a:rPr lang="en-US" dirty="0" smtClean="0"/>
              <a:t>The JVM insulates Java byte codes from the physical operating system. There are JVMs available for all contemporary platforms. For example, there's a JVM for Windows (various versions), Unix (various versions), Android devices, mainframes, etc. The Java application doesn’t care about the real underlying OS, all it knows about is the JVM.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971204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297975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27921568"/>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Programming 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Categories </a:t>
            </a:r>
            <a:r>
              <a:rPr lang="en-GB" dirty="0"/>
              <a:t>of programming languages</a:t>
            </a:r>
          </a:p>
          <a:p>
            <a:pPr eaLnBrk="1" hangingPunct="1"/>
            <a:r>
              <a:rPr lang="en-GB" dirty="0" smtClean="0"/>
              <a:t>Procedural languages</a:t>
            </a:r>
          </a:p>
          <a:p>
            <a:pPr eaLnBrk="1" hangingPunct="1"/>
            <a:r>
              <a:rPr lang="en-GB" dirty="0" smtClean="0"/>
              <a:t>OO languages</a:t>
            </a:r>
          </a:p>
          <a:p>
            <a:pPr eaLnBrk="1" hangingPunct="1"/>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dirty="0" smtClean="0"/>
              <a:t>2</a:t>
            </a:r>
            <a:r>
              <a:rPr lang="en-GB" sz="3400" dirty="0"/>
              <a:t>. </a:t>
            </a:r>
            <a:r>
              <a:rPr lang="en-GB" sz="3400" dirty="0" smtClean="0"/>
              <a:t>Structuring Programs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10</a:t>
            </a:fld>
            <a:endParaRPr lang="en-GB"/>
          </a:p>
        </p:txBody>
      </p:sp>
    </p:spTree>
    <p:extLst>
      <p:ext uri="{BB962C8B-B14F-4D97-AF65-F5344CB8AC3E}">
        <p14:creationId xmlns:p14="http://schemas.microsoft.com/office/powerpoint/2010/main" val="1377179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r>
              <a:rPr lang="en-GB" dirty="0"/>
              <a:t>Procedural </a:t>
            </a:r>
            <a:r>
              <a:rPr lang="en-GB" dirty="0" smtClean="0"/>
              <a:t>languages</a:t>
            </a:r>
            <a:endParaRPr lang="en-GB" dirty="0"/>
          </a:p>
          <a:p>
            <a:pPr lvl="1"/>
            <a:endParaRPr lang="en-GB" dirty="0" smtClean="0"/>
          </a:p>
          <a:p>
            <a:pPr lvl="1"/>
            <a:endParaRPr lang="en-GB" dirty="0" smtClean="0"/>
          </a:p>
          <a:p>
            <a:pPr lvl="1"/>
            <a:endParaRPr lang="en-GB" dirty="0"/>
          </a:p>
          <a:p>
            <a:pPr lvl="1"/>
            <a:endParaRPr lang="en-GB" dirty="0" smtClean="0"/>
          </a:p>
          <a:p>
            <a:pPr lvl="1"/>
            <a:endParaRPr lang="en-GB" dirty="0" smtClean="0"/>
          </a:p>
          <a:p>
            <a:pPr lvl="1"/>
            <a:endParaRPr lang="en-GB" dirty="0"/>
          </a:p>
          <a:p>
            <a:r>
              <a:rPr lang="en-GB" dirty="0"/>
              <a:t>Object-oriented </a:t>
            </a:r>
            <a:r>
              <a:rPr lang="en-GB" dirty="0" smtClean="0"/>
              <a:t>languages</a:t>
            </a:r>
            <a:endParaRPr lang="en-GB" dirty="0"/>
          </a:p>
          <a:p>
            <a:pPr lvl="1"/>
            <a:endParaRPr lang="en-GB" dirty="0"/>
          </a:p>
          <a:p>
            <a:pPr lvl="1"/>
            <a:endParaRPr lang="en-GB" dirty="0"/>
          </a:p>
          <a:p>
            <a:pPr lvl="1"/>
            <a:endParaRPr lang="en-GB" dirty="0"/>
          </a:p>
        </p:txBody>
      </p:sp>
      <p:sp>
        <p:nvSpPr>
          <p:cNvPr id="8195" name="Rectangle 2"/>
          <p:cNvSpPr>
            <a:spLocks noGrp="1" noChangeArrowheads="1"/>
          </p:cNvSpPr>
          <p:nvPr>
            <p:ph type="title"/>
          </p:nvPr>
        </p:nvSpPr>
        <p:spPr/>
        <p:txBody>
          <a:bodyPr/>
          <a:lstStyle/>
          <a:p>
            <a:pPr eaLnBrk="1" hangingPunct="1"/>
            <a:r>
              <a:rPr lang="en-GB" sz="3400" dirty="0" smtClean="0"/>
              <a:t>Categories of Programming Languages</a:t>
            </a:r>
          </a:p>
        </p:txBody>
      </p:sp>
      <p:sp>
        <p:nvSpPr>
          <p:cNvPr id="8" name="Footer Placeholder 3"/>
          <p:cNvSpPr>
            <a:spLocks noGrp="1"/>
          </p:cNvSpPr>
          <p:nvPr>
            <p:ph type="ftr" sz="quarter" idx="10"/>
          </p:nvPr>
        </p:nvSpPr>
        <p:spPr/>
        <p:txBody>
          <a:bodyPr/>
          <a:lstStyle/>
          <a:p>
            <a:pPr>
              <a:defRPr/>
            </a:pPr>
            <a:fld id="{C281FEBC-312C-42FF-B1FB-964C3F3131A9}" type="slidenum">
              <a:rPr lang="en-GB"/>
              <a:pPr>
                <a:defRPr/>
              </a:pPr>
              <a:t>11</a:t>
            </a:fld>
            <a:endParaRPr lang="en-GB"/>
          </a:p>
        </p:txBody>
      </p:sp>
      <p:sp>
        <p:nvSpPr>
          <p:cNvPr id="6" name="Teardrop 5"/>
          <p:cNvSpPr/>
          <p:nvPr/>
        </p:nvSpPr>
        <p:spPr bwMode="auto">
          <a:xfrm rot="8119878">
            <a:off x="1319830" y="179972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7" name="TextBox 6"/>
          <p:cNvSpPr txBox="1"/>
          <p:nvPr/>
        </p:nvSpPr>
        <p:spPr>
          <a:xfrm>
            <a:off x="1261890" y="2139303"/>
            <a:ext cx="1046261" cy="284402"/>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
        <p:nvSpPr>
          <p:cNvPr id="10" name="Teardrop 9"/>
          <p:cNvSpPr/>
          <p:nvPr/>
        </p:nvSpPr>
        <p:spPr bwMode="auto">
          <a:xfrm rot="8119878">
            <a:off x="2560084" y="179446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1" name="TextBox 10"/>
          <p:cNvSpPr txBox="1"/>
          <p:nvPr/>
        </p:nvSpPr>
        <p:spPr>
          <a:xfrm>
            <a:off x="2502144" y="2134044"/>
            <a:ext cx="1046261" cy="313730"/>
          </a:xfrm>
          <a:prstGeom prst="rect">
            <a:avLst/>
          </a:prstGeom>
          <a:noFill/>
        </p:spPr>
        <p:txBody>
          <a:bodyPr wrap="square" rtlCol="0">
            <a:spAutoFit/>
          </a:bodyPr>
          <a:lstStyle/>
          <a:p>
            <a:pPr algn="ctr"/>
            <a:r>
              <a:rPr lang="en-GB" sz="1600" dirty="0" smtClean="0">
                <a:solidFill>
                  <a:schemeClr val="tx2"/>
                </a:solidFill>
                <a:latin typeface="+mj-lt"/>
              </a:rPr>
              <a:t>Pascal</a:t>
            </a:r>
            <a:endParaRPr lang="en-GB" sz="1600" dirty="0">
              <a:solidFill>
                <a:schemeClr val="tx2"/>
              </a:solidFill>
              <a:latin typeface="+mj-lt"/>
            </a:endParaRPr>
          </a:p>
        </p:txBody>
      </p:sp>
      <p:sp>
        <p:nvSpPr>
          <p:cNvPr id="13" name="Teardrop 12"/>
          <p:cNvSpPr/>
          <p:nvPr/>
        </p:nvSpPr>
        <p:spPr bwMode="auto">
          <a:xfrm rot="8119878">
            <a:off x="3800338" y="178920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4" name="TextBox 13"/>
          <p:cNvSpPr txBox="1"/>
          <p:nvPr/>
        </p:nvSpPr>
        <p:spPr>
          <a:xfrm>
            <a:off x="3742398" y="2128784"/>
            <a:ext cx="1046261" cy="313730"/>
          </a:xfrm>
          <a:prstGeom prst="rect">
            <a:avLst/>
          </a:prstGeom>
          <a:noFill/>
        </p:spPr>
        <p:txBody>
          <a:bodyPr wrap="square" rtlCol="0">
            <a:spAutoFit/>
          </a:bodyPr>
          <a:lstStyle/>
          <a:p>
            <a:pPr algn="ctr"/>
            <a:r>
              <a:rPr lang="en-GB" sz="1600" dirty="0" smtClean="0">
                <a:solidFill>
                  <a:schemeClr val="tx2"/>
                </a:solidFill>
                <a:latin typeface="+mj-lt"/>
              </a:rPr>
              <a:t>COBOL</a:t>
            </a:r>
            <a:endParaRPr lang="en-GB" sz="1600" dirty="0">
              <a:solidFill>
                <a:schemeClr val="tx2"/>
              </a:solidFill>
              <a:latin typeface="+mj-lt"/>
            </a:endParaRPr>
          </a:p>
        </p:txBody>
      </p:sp>
      <p:sp>
        <p:nvSpPr>
          <p:cNvPr id="16" name="Teardrop 15"/>
          <p:cNvSpPr/>
          <p:nvPr/>
        </p:nvSpPr>
        <p:spPr bwMode="auto">
          <a:xfrm rot="8119878">
            <a:off x="1454567" y="449934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7" name="TextBox 16"/>
          <p:cNvSpPr txBox="1"/>
          <p:nvPr/>
        </p:nvSpPr>
        <p:spPr>
          <a:xfrm>
            <a:off x="1396627" y="4838928"/>
            <a:ext cx="1046261" cy="313730"/>
          </a:xfrm>
          <a:prstGeom prst="rect">
            <a:avLst/>
          </a:prstGeom>
          <a:noFill/>
        </p:spPr>
        <p:txBody>
          <a:bodyPr wrap="square" rtlCol="0">
            <a:spAutoFit/>
          </a:bodyPr>
          <a:lstStyle/>
          <a:p>
            <a:pPr algn="ctr"/>
            <a:r>
              <a:rPr lang="en-GB" sz="1600" dirty="0" smtClean="0">
                <a:solidFill>
                  <a:schemeClr val="tx2"/>
                </a:solidFill>
                <a:latin typeface="+mj-lt"/>
              </a:rPr>
              <a:t>Java</a:t>
            </a:r>
            <a:endParaRPr lang="en-GB" sz="1600" dirty="0">
              <a:solidFill>
                <a:schemeClr val="tx2"/>
              </a:solidFill>
              <a:latin typeface="+mj-lt"/>
            </a:endParaRPr>
          </a:p>
        </p:txBody>
      </p:sp>
      <p:sp>
        <p:nvSpPr>
          <p:cNvPr id="19" name="Teardrop 18"/>
          <p:cNvSpPr/>
          <p:nvPr/>
        </p:nvSpPr>
        <p:spPr bwMode="auto">
          <a:xfrm rot="8119878">
            <a:off x="2694821" y="449408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0" name="TextBox 19"/>
          <p:cNvSpPr txBox="1"/>
          <p:nvPr/>
        </p:nvSpPr>
        <p:spPr>
          <a:xfrm>
            <a:off x="2636881" y="4833668"/>
            <a:ext cx="1046261" cy="313730"/>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
        <p:nvSpPr>
          <p:cNvPr id="22" name="Teardrop 21"/>
          <p:cNvSpPr/>
          <p:nvPr/>
        </p:nvSpPr>
        <p:spPr bwMode="auto">
          <a:xfrm rot="8119878">
            <a:off x="3935075" y="448882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3" name="TextBox 22"/>
          <p:cNvSpPr txBox="1"/>
          <p:nvPr/>
        </p:nvSpPr>
        <p:spPr>
          <a:xfrm>
            <a:off x="3877135" y="4828408"/>
            <a:ext cx="1046261" cy="313730"/>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With procedural languages, you break a problem down into smaller chunks of functionality</a:t>
            </a:r>
          </a:p>
          <a:p>
            <a:pPr lvl="1" eaLnBrk="1" hangingPunct="1"/>
            <a:r>
              <a:rPr lang="en-GB" dirty="0" smtClean="0"/>
              <a:t>This is called "functional decomposition"</a:t>
            </a:r>
          </a:p>
          <a:p>
            <a:pPr lvl="1" eaLnBrk="1" hangingPunct="1"/>
            <a:r>
              <a:rPr lang="en-GB" dirty="0" smtClean="0"/>
              <a:t>You end up with lots of functions</a:t>
            </a:r>
          </a:p>
          <a:p>
            <a:pPr lvl="1" eaLnBrk="1" hangingPunct="1"/>
            <a:endParaRPr lang="en-GB" dirty="0"/>
          </a:p>
        </p:txBody>
      </p:sp>
      <p:sp>
        <p:nvSpPr>
          <p:cNvPr id="996354" name="Rectangle 2"/>
          <p:cNvSpPr>
            <a:spLocks noGrp="1" noChangeArrowheads="1"/>
          </p:cNvSpPr>
          <p:nvPr>
            <p:ph type="title"/>
          </p:nvPr>
        </p:nvSpPr>
        <p:spPr/>
        <p:txBody>
          <a:bodyPr/>
          <a:lstStyle/>
          <a:p>
            <a:pPr marL="571500" indent="-571500" eaLnBrk="1" hangingPunct="1"/>
            <a:r>
              <a:rPr lang="en-GB" sz="3400" dirty="0" smtClean="0"/>
              <a:t>Procedural Languages</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12</a:t>
            </a:fld>
            <a:endParaRPr lang="en-GB"/>
          </a:p>
        </p:txBody>
      </p:sp>
      <p:grpSp>
        <p:nvGrpSpPr>
          <p:cNvPr id="996358" name="Group 996357"/>
          <p:cNvGrpSpPr/>
          <p:nvPr/>
        </p:nvGrpSpPr>
        <p:grpSpPr>
          <a:xfrm>
            <a:off x="1758691" y="2537542"/>
            <a:ext cx="5160269" cy="4779108"/>
            <a:chOff x="1545331" y="2357830"/>
            <a:chExt cx="5727052" cy="5304028"/>
          </a:xfrm>
        </p:grpSpPr>
        <p:grpSp>
          <p:nvGrpSpPr>
            <p:cNvPr id="23" name="Group 22"/>
            <p:cNvGrpSpPr/>
            <p:nvPr/>
          </p:nvGrpSpPr>
          <p:grpSpPr>
            <a:xfrm>
              <a:off x="1545331" y="2865857"/>
              <a:ext cx="2679064" cy="2679064"/>
              <a:chOff x="734696" y="2832015"/>
              <a:chExt cx="2679064" cy="2679064"/>
            </a:xfrm>
          </p:grpSpPr>
          <p:pic>
            <p:nvPicPr>
              <p:cNvPr id="3074"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696" y="283201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590220" y="3869297"/>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create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grpSp>
        <p:grpSp>
          <p:nvGrpSpPr>
            <p:cNvPr id="996357" name="Group 996356"/>
            <p:cNvGrpSpPr/>
            <p:nvPr/>
          </p:nvGrpSpPr>
          <p:grpSpPr>
            <a:xfrm>
              <a:off x="1545331" y="4360895"/>
              <a:ext cx="2679064" cy="2679064"/>
              <a:chOff x="2023250" y="3319695"/>
              <a:chExt cx="2679064" cy="2679064"/>
            </a:xfrm>
          </p:grpSpPr>
          <p:pic>
            <p:nvPicPr>
              <p:cNvPr id="25"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02643">
                <a:off x="2023250" y="331969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888935" y="4356977"/>
                <a:ext cx="947695"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deposit</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31" name="Group 30"/>
            <p:cNvGrpSpPr/>
            <p:nvPr/>
          </p:nvGrpSpPr>
          <p:grpSpPr>
            <a:xfrm>
              <a:off x="3057239" y="2357830"/>
              <a:ext cx="2679064" cy="2679064"/>
              <a:chOff x="3284856" y="2548018"/>
              <a:chExt cx="2679064" cy="2679064"/>
            </a:xfrm>
          </p:grpSpPr>
          <p:pic>
            <p:nvPicPr>
              <p:cNvPr id="27"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4856" y="2548018"/>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054122" y="3592950"/>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transfer</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996352" name="Group 996351"/>
            <p:cNvGrpSpPr/>
            <p:nvPr/>
          </p:nvGrpSpPr>
          <p:grpSpPr>
            <a:xfrm>
              <a:off x="4593319" y="2865857"/>
              <a:ext cx="2679064" cy="2679064"/>
              <a:chOff x="3716787" y="4315373"/>
              <a:chExt cx="2679064" cy="2679064"/>
            </a:xfrm>
          </p:grpSpPr>
          <p:pic>
            <p:nvPicPr>
              <p:cNvPr id="29"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1735">
                <a:off x="3716787" y="4315373"/>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551993" y="5393295"/>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withdraw</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996356" name="Group 996355"/>
            <p:cNvGrpSpPr/>
            <p:nvPr/>
          </p:nvGrpSpPr>
          <p:grpSpPr>
            <a:xfrm>
              <a:off x="4593319" y="4360895"/>
              <a:ext cx="2679064" cy="2679064"/>
              <a:chOff x="4554904" y="3248575"/>
              <a:chExt cx="2679064" cy="2679064"/>
            </a:xfrm>
          </p:grpSpPr>
          <p:pic>
            <p:nvPicPr>
              <p:cNvPr id="28"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02643">
                <a:off x="4554904" y="324857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427565" y="4299410"/>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arrange</a:t>
                </a:r>
              </a:p>
              <a:p>
                <a:pPr algn="ctr"/>
                <a:r>
                  <a:rPr lang="en-GB" b="1" dirty="0" smtClean="0">
                    <a:solidFill>
                      <a:srgbClr val="00B0F0"/>
                    </a:solidFill>
                    <a:effectLst>
                      <a:glow rad="393700">
                        <a:schemeClr val="bg1"/>
                      </a:glow>
                    </a:effectLst>
                  </a:rPr>
                  <a:t>loan</a:t>
                </a:r>
                <a:endParaRPr lang="en-GB" b="1" dirty="0">
                  <a:solidFill>
                    <a:srgbClr val="00B0F0"/>
                  </a:solidFill>
                  <a:effectLst>
                    <a:glow rad="393700">
                      <a:schemeClr val="bg1"/>
                    </a:glow>
                  </a:effectLst>
                </a:endParaRPr>
              </a:p>
            </p:txBody>
          </p:sp>
        </p:grpSp>
        <p:grpSp>
          <p:nvGrpSpPr>
            <p:cNvPr id="996353" name="Group 996352"/>
            <p:cNvGrpSpPr/>
            <p:nvPr/>
          </p:nvGrpSpPr>
          <p:grpSpPr>
            <a:xfrm>
              <a:off x="3057239" y="4982794"/>
              <a:ext cx="2679064" cy="2679064"/>
              <a:chOff x="5621704" y="4303395"/>
              <a:chExt cx="2679064" cy="2679064"/>
            </a:xfrm>
          </p:grpSpPr>
          <p:pic>
            <p:nvPicPr>
              <p:cNvPr id="30"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61700">
                <a:off x="5621704" y="430339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6432888" y="5324518"/>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earn</a:t>
                </a:r>
              </a:p>
              <a:p>
                <a:pPr algn="ctr"/>
                <a:r>
                  <a:rPr lang="en-GB" b="1" dirty="0" smtClean="0">
                    <a:solidFill>
                      <a:srgbClr val="00B0F0"/>
                    </a:solidFill>
                    <a:effectLst>
                      <a:glow rad="393700">
                        <a:schemeClr val="bg1"/>
                      </a:glow>
                    </a:effectLst>
                  </a:rPr>
                  <a:t>interest</a:t>
                </a:r>
                <a:endParaRPr lang="en-GB" b="1" dirty="0">
                  <a:solidFill>
                    <a:srgbClr val="00B0F0"/>
                  </a:solidFill>
                  <a:effectLst>
                    <a:glow rad="393700">
                      <a:schemeClr val="bg1"/>
                    </a:glow>
                  </a:effectLst>
                </a:endParaRP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a:t>With </a:t>
            </a:r>
            <a:r>
              <a:rPr lang="en-GB" dirty="0" smtClean="0"/>
              <a:t>object-oriented languages</a:t>
            </a:r>
            <a:r>
              <a:rPr lang="en-GB" dirty="0"/>
              <a:t>, you break a problem down into </a:t>
            </a:r>
            <a:r>
              <a:rPr lang="en-GB" dirty="0" smtClean="0"/>
              <a:t>objects</a:t>
            </a:r>
            <a:endParaRPr lang="en-GB" dirty="0"/>
          </a:p>
          <a:p>
            <a:pPr lvl="1" eaLnBrk="1" hangingPunct="1"/>
            <a:r>
              <a:rPr lang="en-GB" dirty="0" smtClean="0"/>
              <a:t>An object contains state (data) + behaviour (functionality)</a:t>
            </a:r>
            <a:endParaRPr lang="en-GB" dirty="0"/>
          </a:p>
          <a:p>
            <a:pPr lvl="1" eaLnBrk="1" hangingPunct="1"/>
            <a:r>
              <a:rPr lang="en-GB" dirty="0"/>
              <a:t>You end up with lots of </a:t>
            </a:r>
            <a:r>
              <a:rPr lang="en-GB" dirty="0" smtClean="0"/>
              <a:t>objects</a:t>
            </a:r>
            <a:endParaRPr lang="en-GB" dirty="0"/>
          </a:p>
          <a:p>
            <a:pPr lvl="1" eaLnBrk="1" hangingPunct="1"/>
            <a:endParaRPr lang="en-GB" dirty="0"/>
          </a:p>
        </p:txBody>
      </p:sp>
      <p:sp>
        <p:nvSpPr>
          <p:cNvPr id="996354" name="Rectangle 2"/>
          <p:cNvSpPr>
            <a:spLocks noGrp="1" noChangeArrowheads="1"/>
          </p:cNvSpPr>
          <p:nvPr>
            <p:ph type="title"/>
          </p:nvPr>
        </p:nvSpPr>
        <p:spPr/>
        <p:txBody>
          <a:bodyPr/>
          <a:lstStyle/>
          <a:p>
            <a:pPr marL="571500" indent="-571500" eaLnBrk="1" hangingPunct="1"/>
            <a:r>
              <a:rPr lang="en-GB" sz="3400" dirty="0" smtClean="0"/>
              <a:t>OO Languages</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13</a:t>
            </a:fld>
            <a:endParaRPr lang="en-GB"/>
          </a:p>
        </p:txBody>
      </p:sp>
      <p:grpSp>
        <p:nvGrpSpPr>
          <p:cNvPr id="996353" name="Group 996352"/>
          <p:cNvGrpSpPr/>
          <p:nvPr/>
        </p:nvGrpSpPr>
        <p:grpSpPr>
          <a:xfrm>
            <a:off x="1643200" y="3383279"/>
            <a:ext cx="3068018" cy="3164230"/>
            <a:chOff x="930862" y="3263803"/>
            <a:chExt cx="3308225" cy="3411970"/>
          </a:xfrm>
        </p:grpSpPr>
        <p:grpSp>
          <p:nvGrpSpPr>
            <p:cNvPr id="44" name="Group 43"/>
            <p:cNvGrpSpPr/>
            <p:nvPr/>
          </p:nvGrpSpPr>
          <p:grpSpPr>
            <a:xfrm>
              <a:off x="965200" y="3263803"/>
              <a:ext cx="3048000" cy="3048000"/>
              <a:chOff x="1544320" y="3799840"/>
              <a:chExt cx="2702560" cy="2702560"/>
            </a:xfrm>
          </p:grpSpPr>
          <p:sp>
            <p:nvSpPr>
              <p:cNvPr id="45" name="Oval 44"/>
              <p:cNvSpPr/>
              <p:nvPr/>
            </p:nvSpPr>
            <p:spPr bwMode="auto">
              <a:xfrm>
                <a:off x="1544320" y="3799840"/>
                <a:ext cx="2702560" cy="2702560"/>
              </a:xfrm>
              <a:prstGeom prst="ellipse">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cxnSp>
            <p:nvCxnSpPr>
              <p:cNvPr id="46" name="Straight Connector 45"/>
              <p:cNvCxnSpPr>
                <a:stCxn id="45" idx="0"/>
                <a:endCxn id="45" idx="4"/>
              </p:cNvCxnSpPr>
              <p:nvPr/>
            </p:nvCxnSpPr>
            <p:spPr bwMode="auto">
              <a:xfrm>
                <a:off x="2895600" y="3799840"/>
                <a:ext cx="0" cy="2702560"/>
              </a:xfrm>
              <a:prstGeom prst="line">
                <a:avLst/>
              </a:prstGeom>
              <a:noFill/>
              <a:ln w="28575" cap="flat" cmpd="sng" algn="ctr">
                <a:solidFill>
                  <a:schemeClr val="tx2"/>
                </a:solidFill>
                <a:prstDash val="solid"/>
                <a:round/>
                <a:headEnd type="none" w="med" len="med"/>
                <a:tailEnd type="none" w="med" len="med"/>
              </a:ln>
              <a:effectLst/>
            </p:spPr>
          </p:cxnSp>
          <p:cxnSp>
            <p:nvCxnSpPr>
              <p:cNvPr id="47" name="Straight Connector 46"/>
              <p:cNvCxnSpPr>
                <a:stCxn id="45" idx="6"/>
                <a:endCxn id="45" idx="2"/>
              </p:cNvCxnSpPr>
              <p:nvPr/>
            </p:nvCxnSpPr>
            <p:spPr bwMode="auto">
              <a:xfrm flipH="1">
                <a:off x="1544320" y="5151120"/>
                <a:ext cx="2702560" cy="0"/>
              </a:xfrm>
              <a:prstGeom prst="line">
                <a:avLst/>
              </a:prstGeom>
              <a:noFill/>
              <a:ln w="28575" cap="flat" cmpd="sng" algn="ctr">
                <a:solidFill>
                  <a:schemeClr val="tx2"/>
                </a:solidFill>
                <a:prstDash val="solid"/>
                <a:round/>
                <a:headEnd type="none" w="med" len="med"/>
                <a:tailEnd type="none" w="med" len="med"/>
              </a:ln>
              <a:effectLst/>
            </p:spPr>
          </p:cxnSp>
          <p:sp>
            <p:nvSpPr>
              <p:cNvPr id="48" name="Oval 47"/>
              <p:cNvSpPr/>
              <p:nvPr/>
            </p:nvSpPr>
            <p:spPr bwMode="auto">
              <a:xfrm>
                <a:off x="2090420" y="4345940"/>
                <a:ext cx="1610360" cy="1610360"/>
              </a:xfrm>
              <a:prstGeom prst="ellipse">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sp>
          <p:nvSpPr>
            <p:cNvPr id="55" name="TextBox 54"/>
            <p:cNvSpPr txBox="1"/>
            <p:nvPr/>
          </p:nvSpPr>
          <p:spPr>
            <a:xfrm>
              <a:off x="1878558" y="6343899"/>
              <a:ext cx="1204356" cy="331874"/>
            </a:xfrm>
            <a:prstGeom prst="rect">
              <a:avLst/>
            </a:prstGeom>
            <a:noFill/>
          </p:spPr>
          <p:txBody>
            <a:bodyPr wrap="none" rtlCol="0">
              <a:spAutoFit/>
            </a:bodyPr>
            <a:lstStyle/>
            <a:p>
              <a:r>
                <a:rPr lang="en-GB" dirty="0" smtClean="0">
                  <a:solidFill>
                    <a:schemeClr val="tx2">
                      <a:lumMod val="75000"/>
                    </a:schemeClr>
                  </a:solidFill>
                  <a:latin typeface="+mj-lt"/>
                </a:rPr>
                <a:t>Bank object</a:t>
              </a:r>
              <a:endParaRPr lang="en-GB" dirty="0">
                <a:solidFill>
                  <a:schemeClr val="tx2">
                    <a:lumMod val="75000"/>
                  </a:schemeClr>
                </a:solidFill>
                <a:latin typeface="+mj-lt"/>
              </a:endParaRPr>
            </a:p>
          </p:txBody>
        </p:sp>
        <p:sp>
          <p:nvSpPr>
            <p:cNvPr id="56" name="TextBox 55"/>
            <p:cNvSpPr txBox="1"/>
            <p:nvPr/>
          </p:nvSpPr>
          <p:spPr>
            <a:xfrm>
              <a:off x="939980" y="3635617"/>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create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sp>
          <p:nvSpPr>
            <p:cNvPr id="57" name="TextBox 56"/>
            <p:cNvSpPr txBox="1"/>
            <p:nvPr/>
          </p:nvSpPr>
          <p:spPr>
            <a:xfrm>
              <a:off x="930862" y="5353070"/>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close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sp>
          <p:nvSpPr>
            <p:cNvPr id="58" name="TextBox 57"/>
            <p:cNvSpPr txBox="1"/>
            <p:nvPr/>
          </p:nvSpPr>
          <p:spPr>
            <a:xfrm>
              <a:off x="3089351" y="3605137"/>
              <a:ext cx="1056700"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change</a:t>
              </a:r>
              <a:br>
                <a:rPr lang="en-GB" b="1" dirty="0" smtClean="0">
                  <a:solidFill>
                    <a:srgbClr val="00B0F0"/>
                  </a:solidFill>
                  <a:effectLst>
                    <a:glow rad="393700">
                      <a:schemeClr val="bg1"/>
                    </a:glow>
                  </a:effectLst>
                </a:rPr>
              </a:br>
              <a:r>
                <a:rPr lang="en-GB" b="1" dirty="0" smtClean="0">
                  <a:solidFill>
                    <a:srgbClr val="00B0F0"/>
                  </a:solidFill>
                  <a:effectLst>
                    <a:glow rad="393700">
                      <a:schemeClr val="bg1"/>
                    </a:glow>
                  </a:effectLst>
                </a:rPr>
                <a:t>interest</a:t>
              </a:r>
            </a:p>
            <a:p>
              <a:pPr algn="ctr"/>
              <a:r>
                <a:rPr lang="en-GB" b="1" dirty="0" smtClean="0">
                  <a:solidFill>
                    <a:srgbClr val="00B0F0"/>
                  </a:solidFill>
                  <a:effectLst>
                    <a:glow rad="393700">
                      <a:schemeClr val="bg1"/>
                    </a:glow>
                  </a:effectLst>
                </a:rPr>
                <a:t>rate</a:t>
              </a:r>
              <a:endParaRPr lang="en-GB" b="1" dirty="0">
                <a:solidFill>
                  <a:srgbClr val="00B0F0"/>
                </a:solidFill>
                <a:effectLst>
                  <a:glow rad="393700">
                    <a:schemeClr val="bg1"/>
                  </a:glow>
                </a:effectLst>
              </a:endParaRPr>
            </a:p>
          </p:txBody>
        </p:sp>
        <p:sp>
          <p:nvSpPr>
            <p:cNvPr id="59" name="TextBox 58"/>
            <p:cNvSpPr txBox="1"/>
            <p:nvPr/>
          </p:nvSpPr>
          <p:spPr>
            <a:xfrm>
              <a:off x="1682587" y="4441418"/>
              <a:ext cx="1601721"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bank name</a:t>
              </a:r>
            </a:p>
            <a:p>
              <a:pPr algn="ctr"/>
              <a:endParaRPr lang="en-GB" b="1" dirty="0">
                <a:solidFill>
                  <a:srgbClr val="00B0F0"/>
                </a:solidFill>
                <a:effectLst>
                  <a:glow rad="393700">
                    <a:schemeClr val="bg1"/>
                  </a:glow>
                </a:effectLst>
              </a:endParaRPr>
            </a:p>
            <a:p>
              <a:pPr algn="ctr"/>
              <a:r>
                <a:rPr lang="en-GB" b="1" dirty="0" smtClean="0">
                  <a:solidFill>
                    <a:srgbClr val="00B0F0"/>
                  </a:solidFill>
                  <a:effectLst>
                    <a:glow rad="393700">
                      <a:schemeClr val="bg1"/>
                    </a:glow>
                  </a:effectLst>
                </a:rPr>
                <a:t>interest rate</a:t>
              </a:r>
              <a:endParaRPr lang="en-GB" b="1" dirty="0">
                <a:solidFill>
                  <a:srgbClr val="00B0F0"/>
                </a:solidFill>
                <a:effectLst>
                  <a:glow rad="393700">
                    <a:schemeClr val="bg1"/>
                  </a:glow>
                </a:effectLst>
              </a:endParaRPr>
            </a:p>
          </p:txBody>
        </p:sp>
        <p:sp>
          <p:nvSpPr>
            <p:cNvPr id="60" name="TextBox 59"/>
            <p:cNvSpPr txBox="1"/>
            <p:nvPr/>
          </p:nvSpPr>
          <p:spPr>
            <a:xfrm>
              <a:off x="2855374" y="5281950"/>
              <a:ext cx="1383713" cy="116955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assess</a:t>
              </a:r>
            </a:p>
            <a:p>
              <a:pPr algn="ctr"/>
              <a:r>
                <a:rPr lang="en-GB" b="1" dirty="0" smtClean="0">
                  <a:solidFill>
                    <a:srgbClr val="00B0F0"/>
                  </a:solidFill>
                  <a:effectLst>
                    <a:glow rad="393700">
                      <a:schemeClr val="bg1"/>
                    </a:glow>
                  </a:effectLst>
                </a:rPr>
                <a:t>customer</a:t>
              </a:r>
            </a:p>
            <a:p>
              <a:pPr algn="ctr"/>
              <a:r>
                <a:rPr lang="en-GB" b="1" dirty="0" smtClean="0">
                  <a:solidFill>
                    <a:srgbClr val="00B0F0"/>
                  </a:solidFill>
                  <a:effectLst>
                    <a:glow rad="393700">
                      <a:schemeClr val="bg1"/>
                    </a:glow>
                  </a:effectLst>
                </a:rPr>
                <a:t>credit risk</a:t>
              </a:r>
            </a:p>
            <a:p>
              <a:pPr algn="ctr"/>
              <a:endParaRPr lang="en-GB" b="1" dirty="0" smtClean="0">
                <a:solidFill>
                  <a:srgbClr val="00B0F0"/>
                </a:solidFill>
                <a:effectLst>
                  <a:glow rad="393700">
                    <a:schemeClr val="bg1"/>
                  </a:glow>
                </a:effectLst>
              </a:endParaRPr>
            </a:p>
            <a:p>
              <a:pPr algn="ctr"/>
              <a:endParaRPr lang="en-GB" b="1" dirty="0">
                <a:solidFill>
                  <a:srgbClr val="00B0F0"/>
                </a:solidFill>
                <a:effectLst>
                  <a:glow rad="393700">
                    <a:schemeClr val="bg1"/>
                  </a:glow>
                </a:effectLst>
              </a:endParaRPr>
            </a:p>
          </p:txBody>
        </p:sp>
      </p:grpSp>
      <p:grpSp>
        <p:nvGrpSpPr>
          <p:cNvPr id="996352" name="Group 996351"/>
          <p:cNvGrpSpPr/>
          <p:nvPr/>
        </p:nvGrpSpPr>
        <p:grpSpPr>
          <a:xfrm>
            <a:off x="5523702" y="3383279"/>
            <a:ext cx="2991642" cy="3154070"/>
            <a:chOff x="5157396" y="3241040"/>
            <a:chExt cx="3225868" cy="3401014"/>
          </a:xfrm>
        </p:grpSpPr>
        <p:grpSp>
          <p:nvGrpSpPr>
            <p:cNvPr id="28" name="Group 27"/>
            <p:cNvGrpSpPr/>
            <p:nvPr/>
          </p:nvGrpSpPr>
          <p:grpSpPr>
            <a:xfrm>
              <a:off x="5171440" y="3241040"/>
              <a:ext cx="3048000" cy="3048000"/>
              <a:chOff x="1544320" y="3799840"/>
              <a:chExt cx="2702560" cy="2702560"/>
            </a:xfrm>
          </p:grpSpPr>
          <p:sp>
            <p:nvSpPr>
              <p:cNvPr id="5" name="Oval 4"/>
              <p:cNvSpPr/>
              <p:nvPr/>
            </p:nvSpPr>
            <p:spPr bwMode="auto">
              <a:xfrm>
                <a:off x="1544320" y="3799840"/>
                <a:ext cx="2702560" cy="2702560"/>
              </a:xfrm>
              <a:prstGeom prst="ellipse">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cxnSp>
            <p:nvCxnSpPr>
              <p:cNvPr id="19" name="Straight Connector 18"/>
              <p:cNvCxnSpPr>
                <a:stCxn id="5" idx="0"/>
                <a:endCxn id="5" idx="4"/>
              </p:cNvCxnSpPr>
              <p:nvPr/>
            </p:nvCxnSpPr>
            <p:spPr bwMode="auto">
              <a:xfrm>
                <a:off x="2895600" y="3799840"/>
                <a:ext cx="0" cy="2702560"/>
              </a:xfrm>
              <a:prstGeom prst="line">
                <a:avLst/>
              </a:prstGeom>
              <a:noFill/>
              <a:ln w="28575" cap="flat" cmpd="sng" algn="ctr">
                <a:solidFill>
                  <a:schemeClr val="tx2"/>
                </a:solidFill>
                <a:prstDash val="solid"/>
                <a:round/>
                <a:headEnd type="none" w="med" len="med"/>
                <a:tailEnd type="none" w="med" len="med"/>
              </a:ln>
              <a:effectLst/>
            </p:spPr>
          </p:cxnSp>
          <p:cxnSp>
            <p:nvCxnSpPr>
              <p:cNvPr id="27" name="Straight Connector 26"/>
              <p:cNvCxnSpPr>
                <a:stCxn id="5" idx="6"/>
                <a:endCxn id="5" idx="2"/>
              </p:cNvCxnSpPr>
              <p:nvPr/>
            </p:nvCxnSpPr>
            <p:spPr bwMode="auto">
              <a:xfrm flipH="1">
                <a:off x="1544320" y="5151120"/>
                <a:ext cx="2702560" cy="0"/>
              </a:xfrm>
              <a:prstGeom prst="line">
                <a:avLst/>
              </a:prstGeom>
              <a:noFill/>
              <a:ln w="28575" cap="flat" cmpd="sng" algn="ctr">
                <a:solidFill>
                  <a:schemeClr val="tx2"/>
                </a:solidFill>
                <a:prstDash val="solid"/>
                <a:round/>
                <a:headEnd type="none" w="med" len="med"/>
                <a:tailEnd type="none" w="med" len="med"/>
              </a:ln>
              <a:effectLst/>
            </p:spPr>
          </p:cxnSp>
          <p:sp>
            <p:nvSpPr>
              <p:cNvPr id="23" name="Oval 22"/>
              <p:cNvSpPr/>
              <p:nvPr/>
            </p:nvSpPr>
            <p:spPr bwMode="auto">
              <a:xfrm>
                <a:off x="2090420" y="4345940"/>
                <a:ext cx="1610360" cy="1610360"/>
              </a:xfrm>
              <a:prstGeom prst="ellipse">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sp>
          <p:nvSpPr>
            <p:cNvPr id="43" name="TextBox 42"/>
            <p:cNvSpPr txBox="1"/>
            <p:nvPr/>
          </p:nvSpPr>
          <p:spPr>
            <a:xfrm>
              <a:off x="5971760" y="6310180"/>
              <a:ext cx="1462111" cy="331874"/>
            </a:xfrm>
            <a:prstGeom prst="rect">
              <a:avLst/>
            </a:prstGeom>
            <a:noFill/>
          </p:spPr>
          <p:txBody>
            <a:bodyPr wrap="none" rtlCol="0">
              <a:spAutoFit/>
            </a:bodyPr>
            <a:lstStyle/>
            <a:p>
              <a:r>
                <a:rPr lang="en-GB" dirty="0" smtClean="0">
                  <a:solidFill>
                    <a:schemeClr val="tx2">
                      <a:lumMod val="75000"/>
                    </a:schemeClr>
                  </a:solidFill>
                  <a:latin typeface="+mj-lt"/>
                </a:rPr>
                <a:t>Account object</a:t>
              </a:r>
              <a:endParaRPr lang="en-GB" dirty="0">
                <a:solidFill>
                  <a:schemeClr val="tx2">
                    <a:lumMod val="75000"/>
                  </a:schemeClr>
                </a:solidFill>
                <a:latin typeface="+mj-lt"/>
              </a:endParaRPr>
            </a:p>
          </p:txBody>
        </p:sp>
        <p:sp>
          <p:nvSpPr>
            <p:cNvPr id="61" name="TextBox 60"/>
            <p:cNvSpPr txBox="1"/>
            <p:nvPr/>
          </p:nvSpPr>
          <p:spPr>
            <a:xfrm>
              <a:off x="5894578" y="4395707"/>
              <a:ext cx="1601722"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customer name</a:t>
              </a:r>
            </a:p>
            <a:p>
              <a:pPr algn="ctr"/>
              <a:endParaRPr lang="en-GB" b="1" dirty="0">
                <a:solidFill>
                  <a:srgbClr val="00B0F0"/>
                </a:solidFill>
                <a:effectLst>
                  <a:glow rad="393700">
                    <a:schemeClr val="bg1"/>
                  </a:glow>
                </a:effectLst>
              </a:endParaRPr>
            </a:p>
            <a:p>
              <a:pPr algn="ctr"/>
              <a:r>
                <a:rPr lang="en-GB" b="1" dirty="0" smtClean="0">
                  <a:solidFill>
                    <a:srgbClr val="00B0F0"/>
                  </a:solidFill>
                  <a:effectLst>
                    <a:glow rad="393700">
                      <a:schemeClr val="bg1"/>
                    </a:glow>
                  </a:effectLst>
                </a:rPr>
                <a:t>balance</a:t>
              </a:r>
              <a:endParaRPr lang="en-GB" b="1" dirty="0">
                <a:solidFill>
                  <a:srgbClr val="00B0F0"/>
                </a:solidFill>
                <a:effectLst>
                  <a:glow rad="393700">
                    <a:schemeClr val="bg1"/>
                  </a:glow>
                </a:effectLst>
              </a:endParaRPr>
            </a:p>
          </p:txBody>
        </p:sp>
        <p:sp>
          <p:nvSpPr>
            <p:cNvPr id="62" name="TextBox 61"/>
            <p:cNvSpPr txBox="1"/>
            <p:nvPr/>
          </p:nvSpPr>
          <p:spPr>
            <a:xfrm>
              <a:off x="5171442" y="3635617"/>
              <a:ext cx="947695"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deposit</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3" name="TextBox 62"/>
            <p:cNvSpPr txBox="1"/>
            <p:nvPr/>
          </p:nvSpPr>
          <p:spPr>
            <a:xfrm>
              <a:off x="7326562" y="3635617"/>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withdraw</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5" name="TextBox 64"/>
            <p:cNvSpPr txBox="1"/>
            <p:nvPr/>
          </p:nvSpPr>
          <p:spPr>
            <a:xfrm>
              <a:off x="5157396" y="5350567"/>
              <a:ext cx="1056700"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transfer</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6" name="TextBox 65"/>
            <p:cNvSpPr txBox="1"/>
            <p:nvPr/>
          </p:nvSpPr>
          <p:spPr>
            <a:xfrm>
              <a:off x="7326563" y="5348064"/>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earn</a:t>
              </a:r>
            </a:p>
            <a:p>
              <a:pPr algn="ctr"/>
              <a:r>
                <a:rPr lang="en-GB" b="1" dirty="0" smtClean="0">
                  <a:solidFill>
                    <a:srgbClr val="00B0F0"/>
                  </a:solidFill>
                  <a:effectLst>
                    <a:glow rad="393700">
                      <a:schemeClr val="bg1"/>
                    </a:glow>
                  </a:effectLst>
                </a:rPr>
                <a:t>interest</a:t>
              </a:r>
              <a:endParaRPr lang="en-GB" b="1" dirty="0">
                <a:solidFill>
                  <a:srgbClr val="00B0F0"/>
                </a:solidFill>
                <a:effectLst>
                  <a:glow rad="393700">
                    <a:schemeClr val="bg1"/>
                  </a:glow>
                </a:effectLst>
              </a:endParaRPr>
            </a:p>
          </p:txBody>
        </p:sp>
      </p:grpSp>
      <p:grpSp>
        <p:nvGrpSpPr>
          <p:cNvPr id="996357" name="Group 996356"/>
          <p:cNvGrpSpPr/>
          <p:nvPr/>
        </p:nvGrpSpPr>
        <p:grpSpPr>
          <a:xfrm>
            <a:off x="151310" y="5964792"/>
            <a:ext cx="1106350" cy="592257"/>
            <a:chOff x="8036560" y="3240564"/>
            <a:chExt cx="1106350" cy="592257"/>
          </a:xfrm>
        </p:grpSpPr>
        <p:sp>
          <p:nvSpPr>
            <p:cNvPr id="996356" name="Rectangle 996355"/>
            <p:cNvSpPr/>
            <p:nvPr/>
          </p:nvSpPr>
          <p:spPr bwMode="auto">
            <a:xfrm>
              <a:off x="8036560" y="3291839"/>
              <a:ext cx="182880" cy="182881"/>
            </a:xfrm>
            <a:prstGeom prst="rect">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70" name="Rectangle 69"/>
            <p:cNvSpPr/>
            <p:nvPr/>
          </p:nvSpPr>
          <p:spPr bwMode="auto">
            <a:xfrm>
              <a:off x="8036560" y="3576319"/>
              <a:ext cx="182880" cy="182881"/>
            </a:xfrm>
            <a:prstGeom prst="rect">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71" name="TextBox 70"/>
            <p:cNvSpPr txBox="1"/>
            <p:nvPr/>
          </p:nvSpPr>
          <p:spPr>
            <a:xfrm>
              <a:off x="8188960" y="3240564"/>
              <a:ext cx="572593" cy="307777"/>
            </a:xfrm>
            <a:prstGeom prst="rect">
              <a:avLst/>
            </a:prstGeom>
            <a:noFill/>
          </p:spPr>
          <p:txBody>
            <a:bodyPr wrap="none" rtlCol="0">
              <a:spAutoFit/>
            </a:bodyPr>
            <a:lstStyle/>
            <a:p>
              <a:r>
                <a:rPr lang="en-GB" dirty="0" smtClean="0">
                  <a:solidFill>
                    <a:schemeClr val="tx2">
                      <a:lumMod val="75000"/>
                    </a:schemeClr>
                  </a:solidFill>
                  <a:latin typeface="+mj-lt"/>
                </a:rPr>
                <a:t>state</a:t>
              </a:r>
              <a:endParaRPr lang="en-GB" dirty="0">
                <a:solidFill>
                  <a:schemeClr val="tx2">
                    <a:lumMod val="75000"/>
                  </a:schemeClr>
                </a:solidFill>
                <a:latin typeface="+mj-lt"/>
              </a:endParaRPr>
            </a:p>
          </p:txBody>
        </p:sp>
        <p:sp>
          <p:nvSpPr>
            <p:cNvPr id="72" name="TextBox 71"/>
            <p:cNvSpPr txBox="1"/>
            <p:nvPr/>
          </p:nvSpPr>
          <p:spPr>
            <a:xfrm>
              <a:off x="8178800" y="3525044"/>
              <a:ext cx="964110" cy="307777"/>
            </a:xfrm>
            <a:prstGeom prst="rect">
              <a:avLst/>
            </a:prstGeom>
            <a:noFill/>
          </p:spPr>
          <p:txBody>
            <a:bodyPr wrap="none" rtlCol="0">
              <a:spAutoFit/>
            </a:bodyPr>
            <a:lstStyle/>
            <a:p>
              <a:r>
                <a:rPr lang="en-GB" dirty="0" smtClean="0">
                  <a:solidFill>
                    <a:schemeClr val="tx2">
                      <a:lumMod val="75000"/>
                    </a:schemeClr>
                  </a:solidFill>
                  <a:latin typeface="+mj-lt"/>
                </a:rPr>
                <a:t>behaviour</a:t>
              </a:r>
              <a:endParaRPr lang="en-GB" dirty="0">
                <a:solidFill>
                  <a:schemeClr val="tx2">
                    <a:lumMod val="75000"/>
                  </a:schemeClr>
                </a:solidFill>
                <a:latin typeface="+mj-lt"/>
              </a:endParaRPr>
            </a:p>
          </p:txBody>
        </p:sp>
      </p:grpSp>
    </p:spTree>
    <p:extLst>
      <p:ext uri="{BB962C8B-B14F-4D97-AF65-F5344CB8AC3E}">
        <p14:creationId xmlns:p14="http://schemas.microsoft.com/office/powerpoint/2010/main" val="18528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6353"/>
                                        </p:tgtEl>
                                        <p:attrNameLst>
                                          <p:attrName>style.visibility</p:attrName>
                                        </p:attrNameLst>
                                      </p:cBhvr>
                                      <p:to>
                                        <p:strVal val="visible"/>
                                      </p:to>
                                    </p:set>
                                    <p:animEffect transition="in" filter="fade">
                                      <p:cBhvr>
                                        <p:cTn id="7" dur="500"/>
                                        <p:tgtEl>
                                          <p:spTgt spid="996353"/>
                                        </p:tgtEl>
                                      </p:cBhvr>
                                    </p:animEffect>
                                  </p:childTnLst>
                                </p:cTn>
                              </p:par>
                              <p:par>
                                <p:cTn id="8" presetID="1" presetClass="entr" presetSubtype="0" fill="hold" nodeType="withEffect">
                                  <p:stCondLst>
                                    <p:cond delay="0"/>
                                  </p:stCondLst>
                                  <p:childTnLst>
                                    <p:set>
                                      <p:cBhvr>
                                        <p:cTn id="9" dur="1" fill="hold">
                                          <p:stCondLst>
                                            <p:cond delay="9"/>
                                          </p:stCondLst>
                                        </p:cTn>
                                        <p:tgtEl>
                                          <p:spTgt spid="9963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96352"/>
                                        </p:tgtEl>
                                        <p:attrNameLst>
                                          <p:attrName>style.visibility</p:attrName>
                                        </p:attrNameLst>
                                      </p:cBhvr>
                                      <p:to>
                                        <p:strVal val="visible"/>
                                      </p:to>
                                    </p:set>
                                    <p:animEffect transition="in" filter="fade">
                                      <p:cBhvr>
                                        <p:cTn id="14" dur="500"/>
                                        <p:tgtEl>
                                          <p:spTgt spid="996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Algorithms</a:t>
            </a:r>
          </a:p>
          <a:p>
            <a:pPr eaLnBrk="1" hangingPunct="1"/>
            <a:r>
              <a:rPr lang="en-GB" dirty="0" smtClean="0"/>
              <a:t>Pseudo code</a:t>
            </a:r>
          </a:p>
          <a:p>
            <a:pPr eaLnBrk="1" hangingPunct="1"/>
            <a:r>
              <a:rPr lang="en-GB" dirty="0" smtClean="0"/>
              <a:t>Java</a:t>
            </a:r>
          </a:p>
          <a:p>
            <a:pPr eaLnBrk="1" hangingPunct="1"/>
            <a:r>
              <a:rPr lang="en-GB" dirty="0" smtClean="0"/>
              <a:t>Some other languages</a:t>
            </a:r>
          </a:p>
        </p:txBody>
      </p:sp>
      <p:sp>
        <p:nvSpPr>
          <p:cNvPr id="965634" name="Rectangle 2"/>
          <p:cNvSpPr>
            <a:spLocks noGrp="1" noChangeArrowheads="1"/>
          </p:cNvSpPr>
          <p:nvPr>
            <p:ph type="title"/>
          </p:nvPr>
        </p:nvSpPr>
        <p:spPr/>
        <p:txBody>
          <a:bodyPr/>
          <a:lstStyle/>
          <a:p>
            <a:pPr marL="571500" indent="-571500" eaLnBrk="1" hangingPunct="1"/>
            <a:r>
              <a:rPr lang="en-GB" sz="3400" dirty="0" smtClean="0"/>
              <a:t>3. Some Code Examples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14</a:t>
            </a:fld>
            <a:endParaRPr lang="en-GB"/>
          </a:p>
        </p:txBody>
      </p:sp>
    </p:spTree>
    <p:extLst>
      <p:ext uri="{BB962C8B-B14F-4D97-AF65-F5344CB8AC3E}">
        <p14:creationId xmlns:p14="http://schemas.microsoft.com/office/powerpoint/2010/main" val="163874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Programs contain algorithmic code</a:t>
            </a:r>
          </a:p>
          <a:p>
            <a:pPr lvl="1" eaLnBrk="1" hangingPunct="1"/>
            <a:r>
              <a:rPr lang="en-GB" dirty="0" smtClean="0"/>
              <a:t>E.g. calculate compound interest on an investment</a:t>
            </a:r>
          </a:p>
          <a:p>
            <a:pPr lvl="1" eaLnBrk="1" hangingPunct="1"/>
            <a:r>
              <a:rPr lang="en-GB" dirty="0" smtClean="0"/>
              <a:t>E.g. determine the total cost of items in a shopping basket</a:t>
            </a:r>
          </a:p>
          <a:p>
            <a:pPr lvl="1" eaLnBrk="1" hangingPunct="1"/>
            <a:r>
              <a:rPr lang="en-GB" dirty="0" smtClean="0"/>
              <a:t>E.g. calculate the number of years until retirement(!)</a:t>
            </a:r>
          </a:p>
          <a:p>
            <a:pPr lvl="1" eaLnBrk="1" hangingPunct="1"/>
            <a:endParaRPr lang="en-GB" dirty="0"/>
          </a:p>
          <a:p>
            <a:pPr eaLnBrk="1" hangingPunct="1"/>
            <a:r>
              <a:rPr lang="en-GB" dirty="0" smtClean="0"/>
              <a:t>Algorithms make use of:</a:t>
            </a:r>
          </a:p>
          <a:p>
            <a:pPr lvl="1" eaLnBrk="1" hangingPunct="1"/>
            <a:r>
              <a:rPr lang="en-GB" dirty="0" smtClean="0"/>
              <a:t>Sequences of operations</a:t>
            </a:r>
          </a:p>
          <a:p>
            <a:pPr lvl="1" eaLnBrk="1" hangingPunct="1"/>
            <a:r>
              <a:rPr lang="en-GB" dirty="0" smtClean="0"/>
              <a:t>Loops</a:t>
            </a:r>
          </a:p>
          <a:p>
            <a:pPr lvl="1" eaLnBrk="1" hangingPunct="1"/>
            <a:r>
              <a:rPr lang="en-GB" dirty="0" smtClean="0"/>
              <a:t>Decision making</a:t>
            </a:r>
          </a:p>
          <a:p>
            <a:pPr lvl="1" eaLnBrk="1" hangingPunct="1"/>
            <a:endParaRPr lang="en-GB" dirty="0"/>
          </a:p>
        </p:txBody>
      </p:sp>
      <p:sp>
        <p:nvSpPr>
          <p:cNvPr id="10243" name="Rectangle 2"/>
          <p:cNvSpPr>
            <a:spLocks noGrp="1" noChangeArrowheads="1"/>
          </p:cNvSpPr>
          <p:nvPr>
            <p:ph type="title"/>
          </p:nvPr>
        </p:nvSpPr>
        <p:spPr/>
        <p:txBody>
          <a:bodyPr/>
          <a:lstStyle/>
          <a:p>
            <a:pPr eaLnBrk="1" hangingPunct="1"/>
            <a:r>
              <a:rPr lang="en-GB" sz="3400" dirty="0" smtClean="0"/>
              <a:t>Algorithms</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15</a:t>
            </a:fld>
            <a:endParaRPr lang="en-GB"/>
          </a:p>
        </p:txBody>
      </p:sp>
    </p:spTree>
    <p:extLst>
      <p:ext uri="{BB962C8B-B14F-4D97-AF65-F5344CB8AC3E}">
        <p14:creationId xmlns:p14="http://schemas.microsoft.com/office/powerpoint/2010/main" val="1782187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Sometimes an algorithm is too tricky to implement all in one go</a:t>
            </a:r>
          </a:p>
          <a:p>
            <a:pPr lvl="1" eaLnBrk="1" hangingPunct="1"/>
            <a:r>
              <a:rPr lang="en-GB" dirty="0" smtClean="0"/>
              <a:t>In cases like this, you can use "pseudo code" to express the logic</a:t>
            </a:r>
          </a:p>
          <a:p>
            <a:pPr lvl="1" eaLnBrk="1" hangingPunct="1"/>
            <a:r>
              <a:rPr lang="en-GB" dirty="0" smtClean="0"/>
              <a:t>Then when you're sure you've got the algorithm correct, you can replace the pseudo code with real code (e.g. Java)</a:t>
            </a:r>
          </a:p>
        </p:txBody>
      </p:sp>
      <p:sp>
        <p:nvSpPr>
          <p:cNvPr id="10243" name="Rectangle 2"/>
          <p:cNvSpPr>
            <a:spLocks noGrp="1" noChangeArrowheads="1"/>
          </p:cNvSpPr>
          <p:nvPr>
            <p:ph type="title"/>
          </p:nvPr>
        </p:nvSpPr>
        <p:spPr/>
        <p:txBody>
          <a:bodyPr/>
          <a:lstStyle/>
          <a:p>
            <a:pPr eaLnBrk="1" hangingPunct="1"/>
            <a:r>
              <a:rPr lang="en-GB" sz="3400" dirty="0" smtClean="0"/>
              <a:t>Pseudo Code</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16</a:t>
            </a:fld>
            <a:endParaRPr lang="en-GB"/>
          </a:p>
        </p:txBody>
      </p:sp>
      <p:sp>
        <p:nvSpPr>
          <p:cNvPr id="5" name="Rectangle 4"/>
          <p:cNvSpPr>
            <a:spLocks noChangeArrowheads="1"/>
          </p:cNvSpPr>
          <p:nvPr/>
        </p:nvSpPr>
        <p:spPr bwMode="auto">
          <a:xfrm>
            <a:off x="876698" y="3068320"/>
            <a:ext cx="7738982" cy="98528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person is a male</a:t>
            </a:r>
          </a:p>
          <a:p>
            <a:pPr defTabSz="739775">
              <a:defRPr/>
            </a:pPr>
            <a:r>
              <a:rPr lang="en-GB" dirty="0" smtClean="0"/>
              <a:t>  display years-to-retirement for male</a:t>
            </a:r>
          </a:p>
          <a:p>
            <a:pPr defTabSz="739775">
              <a:defRPr/>
            </a:pPr>
            <a:r>
              <a:rPr lang="en-GB" dirty="0" smtClean="0"/>
              <a:t>otherwise</a:t>
            </a:r>
          </a:p>
          <a:p>
            <a:pPr defTabSz="739775">
              <a:defRPr/>
            </a:pPr>
            <a:r>
              <a:rPr lang="en-GB" dirty="0" smtClean="0"/>
              <a:t>  display years-to-retirement for female</a:t>
            </a:r>
          </a:p>
        </p:txBody>
      </p:sp>
      <p:sp>
        <p:nvSpPr>
          <p:cNvPr id="2" name="TextBox 1"/>
          <p:cNvSpPr txBox="1"/>
          <p:nvPr/>
        </p:nvSpPr>
        <p:spPr>
          <a:xfrm>
            <a:off x="7322337" y="3756656"/>
            <a:ext cx="1319592" cy="307777"/>
          </a:xfrm>
          <a:prstGeom prst="rect">
            <a:avLst/>
          </a:prstGeom>
          <a:noFill/>
        </p:spPr>
        <p:txBody>
          <a:bodyPr wrap="none" rtlCol="0">
            <a:spAutoFit/>
          </a:bodyPr>
          <a:lstStyle/>
          <a:p>
            <a:pPr algn="r"/>
            <a:r>
              <a:rPr lang="en-GB" b="1" dirty="0" smtClean="0">
                <a:solidFill>
                  <a:srgbClr val="333399"/>
                </a:solidFill>
                <a:latin typeface="+mj-lt"/>
              </a:rPr>
              <a:t>Pseudo code</a:t>
            </a:r>
            <a:endParaRPr lang="en-GB" b="1" dirty="0">
              <a:solidFill>
                <a:srgbClr val="333399"/>
              </a:solidFill>
              <a:latin typeface="+mj-lt"/>
            </a:endParaRPr>
          </a:p>
        </p:txBody>
      </p:sp>
    </p:spTree>
    <p:extLst>
      <p:ext uri="{BB962C8B-B14F-4D97-AF65-F5344CB8AC3E}">
        <p14:creationId xmlns:p14="http://schemas.microsoft.com/office/powerpoint/2010/main" val="87466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Here's a snippet of Java syntax, to whet your appetite</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r>
              <a:rPr lang="en-GB" dirty="0" smtClean="0"/>
              <a:t>Note:</a:t>
            </a:r>
          </a:p>
          <a:p>
            <a:pPr lvl="1" eaLnBrk="1" hangingPunct="1"/>
            <a:r>
              <a:rPr lang="en-GB" dirty="0" smtClean="0"/>
              <a:t>This is a very non-OO code snippet!</a:t>
            </a:r>
          </a:p>
          <a:p>
            <a:pPr lvl="1" eaLnBrk="1" hangingPunct="1"/>
            <a:r>
              <a:rPr lang="en-GB" dirty="0" smtClean="0"/>
              <a:t>We'll see how to do things the proper OO way during this course</a:t>
            </a:r>
          </a:p>
          <a:p>
            <a:pPr eaLnBrk="1" hangingPunct="1"/>
            <a:endParaRPr lang="en-GB" dirty="0" smtClean="0"/>
          </a:p>
        </p:txBody>
      </p:sp>
      <p:sp>
        <p:nvSpPr>
          <p:cNvPr id="10243" name="Rectangle 2"/>
          <p:cNvSpPr>
            <a:spLocks noGrp="1" noChangeArrowheads="1"/>
          </p:cNvSpPr>
          <p:nvPr>
            <p:ph type="title"/>
          </p:nvPr>
        </p:nvSpPr>
        <p:spPr/>
        <p:txBody>
          <a:bodyPr/>
          <a:lstStyle/>
          <a:p>
            <a:pPr eaLnBrk="1" hangingPunct="1"/>
            <a:r>
              <a:rPr lang="en-GB" sz="3400" dirty="0" smtClean="0"/>
              <a:t>Java</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17</a:t>
            </a:fld>
            <a:endParaRPr lang="en-GB"/>
          </a:p>
        </p:txBody>
      </p:sp>
      <p:sp>
        <p:nvSpPr>
          <p:cNvPr id="5" name="Rectangle 4"/>
          <p:cNvSpPr>
            <a:spLocks noChangeArrowheads="1"/>
          </p:cNvSpPr>
          <p:nvPr/>
        </p:nvSpPr>
        <p:spPr bwMode="auto">
          <a:xfrm>
            <a:off x="876698" y="1656080"/>
            <a:ext cx="7738982" cy="143256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(gender == 'M') {</a:t>
            </a:r>
          </a:p>
          <a:p>
            <a:pPr defTabSz="739775">
              <a:defRPr/>
            </a:pPr>
            <a:r>
              <a:rPr lang="en-GB" dirty="0" smtClean="0"/>
              <a:t>  </a:t>
            </a:r>
            <a:r>
              <a:rPr lang="en-GB" dirty="0" err="1" smtClean="0"/>
              <a:t>displayMaleYearsToRetirement</a:t>
            </a:r>
            <a:r>
              <a:rPr lang="en-GB" dirty="0" smtClean="0"/>
              <a:t>();</a:t>
            </a:r>
          </a:p>
          <a:p>
            <a:pPr defTabSz="739775">
              <a:defRPr/>
            </a:pPr>
            <a:r>
              <a:rPr lang="en-GB" dirty="0" smtClean="0"/>
              <a:t>}</a:t>
            </a:r>
          </a:p>
          <a:p>
            <a:pPr defTabSz="739775">
              <a:defRPr/>
            </a:pPr>
            <a:r>
              <a:rPr lang="en-GB" dirty="0" smtClean="0"/>
              <a:t>else {</a:t>
            </a:r>
          </a:p>
          <a:p>
            <a:pPr defTabSz="739775">
              <a:defRPr/>
            </a:pPr>
            <a:r>
              <a:rPr lang="en-GB" dirty="0"/>
              <a:t> </a:t>
            </a:r>
            <a:r>
              <a:rPr lang="en-GB" dirty="0" smtClean="0"/>
              <a:t> </a:t>
            </a:r>
            <a:r>
              <a:rPr lang="en-GB" dirty="0" err="1" smtClean="0"/>
              <a:t>displayFemaleYearsToRetirement</a:t>
            </a:r>
            <a:r>
              <a:rPr lang="en-GB" dirty="0" smtClean="0"/>
              <a:t>();</a:t>
            </a:r>
          </a:p>
          <a:p>
            <a:pPr defTabSz="739775">
              <a:defRPr/>
            </a:pPr>
            <a:r>
              <a:rPr lang="en-GB" dirty="0"/>
              <a:t>}</a:t>
            </a:r>
            <a:endParaRPr lang="en-GB" dirty="0" smtClean="0"/>
          </a:p>
        </p:txBody>
      </p:sp>
      <p:sp>
        <p:nvSpPr>
          <p:cNvPr id="2" name="TextBox 1"/>
          <p:cNvSpPr txBox="1"/>
          <p:nvPr/>
        </p:nvSpPr>
        <p:spPr>
          <a:xfrm>
            <a:off x="8048497" y="2791456"/>
            <a:ext cx="593432" cy="307777"/>
          </a:xfrm>
          <a:prstGeom prst="rect">
            <a:avLst/>
          </a:prstGeom>
          <a:noFill/>
        </p:spPr>
        <p:txBody>
          <a:bodyPr wrap="none" rtlCol="0">
            <a:spAutoFit/>
          </a:bodyPr>
          <a:lstStyle/>
          <a:p>
            <a:pPr algn="r"/>
            <a:r>
              <a:rPr lang="en-GB" b="1" dirty="0" smtClean="0">
                <a:solidFill>
                  <a:srgbClr val="333399"/>
                </a:solidFill>
                <a:latin typeface="+mj-lt"/>
              </a:rPr>
              <a:t>Java</a:t>
            </a:r>
            <a:endParaRPr lang="en-GB" b="1" dirty="0">
              <a:solidFill>
                <a:srgbClr val="333399"/>
              </a:solidFill>
              <a:latin typeface="+mj-lt"/>
            </a:endParaRPr>
          </a:p>
        </p:txBody>
      </p:sp>
    </p:spTree>
    <p:extLst>
      <p:ext uri="{BB962C8B-B14F-4D97-AF65-F5344CB8AC3E}">
        <p14:creationId xmlns:p14="http://schemas.microsoft.com/office/powerpoint/2010/main" val="1455862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Here's some Basic syntax, quite prosy</a:t>
            </a:r>
          </a:p>
          <a:p>
            <a:pPr eaLnBrk="1" hangingPunct="1"/>
            <a:endParaRPr lang="en-GB" dirty="0" smtClean="0"/>
          </a:p>
          <a:p>
            <a:pPr eaLnBrk="1" hangingPunct="1"/>
            <a:endParaRPr lang="en-GB" dirty="0"/>
          </a:p>
          <a:p>
            <a:pPr eaLnBrk="1" hangingPunct="1"/>
            <a:endParaRPr lang="en-GB" dirty="0" smtClean="0"/>
          </a:p>
          <a:p>
            <a:pPr eaLnBrk="1" hangingPunct="1"/>
            <a:endParaRPr lang="en-GB" dirty="0" smtClean="0"/>
          </a:p>
          <a:p>
            <a:pPr eaLnBrk="1" hangingPunct="1"/>
            <a:r>
              <a:rPr lang="en-GB" dirty="0" smtClean="0"/>
              <a:t>And here's </a:t>
            </a:r>
            <a:r>
              <a:rPr lang="en-GB" dirty="0"/>
              <a:t>some </a:t>
            </a:r>
            <a:r>
              <a:rPr lang="en-GB" dirty="0" smtClean="0"/>
              <a:t>COBOL syntax</a:t>
            </a:r>
            <a:r>
              <a:rPr lang="en-GB" dirty="0"/>
              <a:t>, </a:t>
            </a:r>
            <a:r>
              <a:rPr lang="en-GB" dirty="0" smtClean="0"/>
              <a:t>even more verbose!</a:t>
            </a:r>
            <a:endParaRPr lang="en-GB" dirty="0"/>
          </a:p>
          <a:p>
            <a:pPr eaLnBrk="1" hangingPunct="1"/>
            <a:endParaRPr lang="en-GB" dirty="0"/>
          </a:p>
          <a:p>
            <a:pPr eaLnBrk="1" hangingPunct="1"/>
            <a:endParaRPr lang="en-GB" dirty="0" smtClean="0"/>
          </a:p>
        </p:txBody>
      </p:sp>
      <p:sp>
        <p:nvSpPr>
          <p:cNvPr id="10243" name="Rectangle 2"/>
          <p:cNvSpPr>
            <a:spLocks noGrp="1" noChangeArrowheads="1"/>
          </p:cNvSpPr>
          <p:nvPr>
            <p:ph type="title"/>
          </p:nvPr>
        </p:nvSpPr>
        <p:spPr/>
        <p:txBody>
          <a:bodyPr/>
          <a:lstStyle/>
          <a:p>
            <a:pPr eaLnBrk="1" hangingPunct="1"/>
            <a:r>
              <a:rPr lang="en-GB" sz="3400" dirty="0" smtClean="0"/>
              <a:t>Some Other Languages</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18</a:t>
            </a:fld>
            <a:endParaRPr lang="en-GB"/>
          </a:p>
        </p:txBody>
      </p:sp>
      <p:sp>
        <p:nvSpPr>
          <p:cNvPr id="5" name="Rectangle 4"/>
          <p:cNvSpPr>
            <a:spLocks noChangeArrowheads="1"/>
          </p:cNvSpPr>
          <p:nvPr/>
        </p:nvSpPr>
        <p:spPr bwMode="auto">
          <a:xfrm>
            <a:off x="876698" y="1656080"/>
            <a:ext cx="7738982" cy="118872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gender = "M" Then</a:t>
            </a:r>
          </a:p>
          <a:p>
            <a:pPr defTabSz="739775">
              <a:defRPr/>
            </a:pPr>
            <a:r>
              <a:rPr lang="en-GB" dirty="0" smtClean="0"/>
              <a:t>  Call </a:t>
            </a:r>
            <a:r>
              <a:rPr lang="en-GB" dirty="0" err="1" smtClean="0"/>
              <a:t>DisplayMaleYearsToRetirement</a:t>
            </a:r>
            <a:endParaRPr lang="en-GB" dirty="0" smtClean="0"/>
          </a:p>
          <a:p>
            <a:pPr defTabSz="739775">
              <a:defRPr/>
            </a:pPr>
            <a:r>
              <a:rPr lang="en-GB" dirty="0" smtClean="0"/>
              <a:t>Else</a:t>
            </a:r>
          </a:p>
          <a:p>
            <a:pPr defTabSz="739775">
              <a:defRPr/>
            </a:pPr>
            <a:r>
              <a:rPr lang="en-GB" dirty="0"/>
              <a:t> </a:t>
            </a:r>
            <a:r>
              <a:rPr lang="en-GB" dirty="0" smtClean="0"/>
              <a:t> Call </a:t>
            </a:r>
            <a:r>
              <a:rPr lang="en-GB" dirty="0" err="1" smtClean="0"/>
              <a:t>DisplayFemaleYearsToRetirement</a:t>
            </a:r>
            <a:r>
              <a:rPr lang="en-GB" dirty="0" smtClean="0"/>
              <a:t/>
            </a:r>
            <a:br>
              <a:rPr lang="en-GB" dirty="0" smtClean="0"/>
            </a:br>
            <a:r>
              <a:rPr lang="en-GB" dirty="0" smtClean="0"/>
              <a:t>End If</a:t>
            </a:r>
          </a:p>
        </p:txBody>
      </p:sp>
      <p:sp>
        <p:nvSpPr>
          <p:cNvPr id="2" name="TextBox 1"/>
          <p:cNvSpPr txBox="1"/>
          <p:nvPr/>
        </p:nvSpPr>
        <p:spPr>
          <a:xfrm>
            <a:off x="7984377" y="2578096"/>
            <a:ext cx="657552" cy="307777"/>
          </a:xfrm>
          <a:prstGeom prst="rect">
            <a:avLst/>
          </a:prstGeom>
          <a:noFill/>
        </p:spPr>
        <p:txBody>
          <a:bodyPr wrap="none" rtlCol="0">
            <a:spAutoFit/>
          </a:bodyPr>
          <a:lstStyle/>
          <a:p>
            <a:pPr algn="r"/>
            <a:r>
              <a:rPr lang="en-GB" b="1" dirty="0" smtClean="0">
                <a:solidFill>
                  <a:srgbClr val="333399"/>
                </a:solidFill>
                <a:latin typeface="+mj-lt"/>
              </a:rPr>
              <a:t>Basic</a:t>
            </a:r>
            <a:endParaRPr lang="en-GB" b="1" dirty="0">
              <a:solidFill>
                <a:srgbClr val="333399"/>
              </a:solidFill>
              <a:latin typeface="+mj-lt"/>
            </a:endParaRPr>
          </a:p>
        </p:txBody>
      </p:sp>
      <p:sp>
        <p:nvSpPr>
          <p:cNvPr id="7" name="Rectangle 6"/>
          <p:cNvSpPr>
            <a:spLocks noChangeArrowheads="1"/>
          </p:cNvSpPr>
          <p:nvPr/>
        </p:nvSpPr>
        <p:spPr bwMode="auto">
          <a:xfrm>
            <a:off x="866538" y="4196080"/>
            <a:ext cx="7738982" cy="118872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GENDER EQUALS "M" THEN</a:t>
            </a:r>
          </a:p>
          <a:p>
            <a:pPr defTabSz="739775">
              <a:defRPr/>
            </a:pPr>
            <a:r>
              <a:rPr lang="en-GB" dirty="0" smtClean="0"/>
              <a:t>  PERFORM DISPLAY-MALE-YEARS-TO-RETIREMENT</a:t>
            </a:r>
          </a:p>
          <a:p>
            <a:pPr defTabSz="739775">
              <a:defRPr/>
            </a:pPr>
            <a:r>
              <a:rPr lang="en-GB" dirty="0" smtClean="0"/>
              <a:t>ELSE</a:t>
            </a:r>
          </a:p>
          <a:p>
            <a:pPr defTabSz="739775">
              <a:defRPr/>
            </a:pPr>
            <a:r>
              <a:rPr lang="en-GB" dirty="0"/>
              <a:t> </a:t>
            </a:r>
            <a:r>
              <a:rPr lang="en-GB" dirty="0" smtClean="0"/>
              <a:t> </a:t>
            </a:r>
            <a:r>
              <a:rPr lang="en-GB" dirty="0"/>
              <a:t>PERFORM </a:t>
            </a:r>
            <a:r>
              <a:rPr lang="en-GB" dirty="0" smtClean="0"/>
              <a:t>DISPLAY-FEMALE-YEARS-TO-RETIREMENT</a:t>
            </a:r>
          </a:p>
          <a:p>
            <a:pPr defTabSz="739775">
              <a:defRPr/>
            </a:pPr>
            <a:r>
              <a:rPr lang="en-GB" dirty="0" smtClean="0"/>
              <a:t>END-IF</a:t>
            </a:r>
          </a:p>
        </p:txBody>
      </p:sp>
      <p:sp>
        <p:nvSpPr>
          <p:cNvPr id="9" name="TextBox 8"/>
          <p:cNvSpPr txBox="1"/>
          <p:nvPr/>
        </p:nvSpPr>
        <p:spPr>
          <a:xfrm>
            <a:off x="7825138" y="5118096"/>
            <a:ext cx="806631" cy="307777"/>
          </a:xfrm>
          <a:prstGeom prst="rect">
            <a:avLst/>
          </a:prstGeom>
          <a:noFill/>
        </p:spPr>
        <p:txBody>
          <a:bodyPr wrap="none" rtlCol="0">
            <a:spAutoFit/>
          </a:bodyPr>
          <a:lstStyle/>
          <a:p>
            <a:pPr algn="r"/>
            <a:r>
              <a:rPr lang="en-GB" b="1" dirty="0" smtClean="0">
                <a:solidFill>
                  <a:srgbClr val="333399"/>
                </a:solidFill>
                <a:latin typeface="+mj-lt"/>
              </a:rPr>
              <a:t>COBOL</a:t>
            </a:r>
            <a:endParaRPr lang="en-GB" b="1" dirty="0">
              <a:solidFill>
                <a:srgbClr val="333399"/>
              </a:solidFill>
              <a:latin typeface="+mj-lt"/>
            </a:endParaRPr>
          </a:p>
        </p:txBody>
      </p:sp>
    </p:spTree>
    <p:extLst>
      <p:ext uri="{BB962C8B-B14F-4D97-AF65-F5344CB8AC3E}">
        <p14:creationId xmlns:p14="http://schemas.microsoft.com/office/powerpoint/2010/main" val="4003609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19</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12947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Programming languages</a:t>
            </a:r>
          </a:p>
          <a:p>
            <a:pPr marL="457200" indent="-457200" eaLnBrk="1" hangingPunct="1">
              <a:buFont typeface="Tahoma" pitchFamily="34" charset="0"/>
              <a:buAutoNum type="arabicPeriod"/>
            </a:pPr>
            <a:r>
              <a:rPr lang="en-GB" dirty="0" smtClean="0"/>
              <a:t>Structuring programs</a:t>
            </a:r>
          </a:p>
          <a:p>
            <a:pPr marL="457200" indent="-457200" eaLnBrk="1" hangingPunct="1">
              <a:buFont typeface="Tahoma" pitchFamily="34" charset="0"/>
              <a:buAutoNum type="arabicPeriod"/>
            </a:pPr>
            <a:r>
              <a:rPr lang="en-GB" dirty="0" smtClean="0"/>
              <a:t>Some code examples</a:t>
            </a:r>
          </a:p>
        </p:txBody>
      </p:sp>
      <p:sp>
        <p:nvSpPr>
          <p:cNvPr id="622594" name="Rectangle 2"/>
          <p:cNvSpPr>
            <a:spLocks noGrp="1" noChangeArrowheads="1"/>
          </p:cNvSpPr>
          <p:nvPr>
            <p:ph type="title"/>
          </p:nvPr>
        </p:nvSpPr>
        <p:spPr/>
        <p:txBody>
          <a:bodyPr/>
          <a:lstStyle/>
          <a:p>
            <a:pPr eaLnBrk="1" hangingPunct="1"/>
            <a:r>
              <a:rPr lang="en-GB" sz="3400" dirty="0" smtClean="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pic>
        <p:nvPicPr>
          <p:cNvPr id="8" name="Picture 2" descr="C:\Users\Andy\AppData\Local\Microsoft\Windows\Temporary Internet Files\Content.IE5\380NLUM2\MC91021588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308" y="1135859"/>
            <a:ext cx="4459690" cy="2789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Programming language syntax</a:t>
            </a:r>
          </a:p>
          <a:p>
            <a:pPr eaLnBrk="1" hangingPunct="1"/>
            <a:r>
              <a:rPr lang="en-GB" dirty="0" smtClean="0"/>
              <a:t>Compiled languages</a:t>
            </a:r>
          </a:p>
          <a:p>
            <a:pPr eaLnBrk="1" hangingPunct="1"/>
            <a:r>
              <a:rPr lang="en-GB" dirty="0" smtClean="0"/>
              <a:t>Interpreted languages</a:t>
            </a:r>
          </a:p>
          <a:p>
            <a:pPr eaLnBrk="1" hangingPunct="1"/>
            <a:r>
              <a:rPr lang="en-GB" dirty="0"/>
              <a:t>Compiled vs. </a:t>
            </a:r>
            <a:r>
              <a:rPr lang="en-GB" dirty="0" smtClean="0"/>
              <a:t>interpreted languages</a:t>
            </a:r>
          </a:p>
          <a:p>
            <a:pPr eaLnBrk="1" hangingPunct="1"/>
            <a:r>
              <a:rPr lang="en-GB" dirty="0" smtClean="0"/>
              <a:t>Java is a hybrid compiled/interpreted language!</a:t>
            </a:r>
          </a:p>
        </p:txBody>
      </p:sp>
      <p:sp>
        <p:nvSpPr>
          <p:cNvPr id="965634" name="Rectangle 2"/>
          <p:cNvSpPr>
            <a:spLocks noGrp="1" noChangeArrowheads="1"/>
          </p:cNvSpPr>
          <p:nvPr>
            <p:ph type="title"/>
          </p:nvPr>
        </p:nvSpPr>
        <p:spPr/>
        <p:txBody>
          <a:bodyPr/>
          <a:lstStyle/>
          <a:p>
            <a:pPr marL="571500" indent="-571500" eaLnBrk="1" hangingPunct="1"/>
            <a:r>
              <a:rPr lang="en-GB" sz="3400" dirty="0" smtClean="0"/>
              <a:t>1. Programming Languages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a:t>There are </a:t>
            </a:r>
            <a:r>
              <a:rPr lang="en-GB" dirty="0" smtClean="0"/>
              <a:t>hundreds of different </a:t>
            </a:r>
            <a:r>
              <a:rPr lang="en-GB" dirty="0"/>
              <a:t>programming languages</a:t>
            </a:r>
          </a:p>
          <a:p>
            <a:pPr lvl="1" eaLnBrk="1" hangingPunct="1"/>
            <a:r>
              <a:rPr lang="en-GB" dirty="0"/>
              <a:t>Some are general-purpose (e.g. Java </a:t>
            </a:r>
            <a:r>
              <a:rPr lang="en-GB" dirty="0">
                <a:sym typeface="Wingdings" pitchFamily="2" charset="2"/>
              </a:rPr>
              <a:t>)</a:t>
            </a:r>
          </a:p>
          <a:p>
            <a:pPr lvl="1" eaLnBrk="1" hangingPunct="1"/>
            <a:r>
              <a:rPr lang="en-GB" dirty="0">
                <a:sym typeface="Wingdings" pitchFamily="2" charset="2"/>
              </a:rPr>
              <a:t>Some are very specific </a:t>
            </a:r>
            <a:r>
              <a:rPr lang="en-GB" dirty="0" smtClean="0">
                <a:sym typeface="Wingdings" pitchFamily="2" charset="2"/>
              </a:rPr>
              <a:t>(e.g</a:t>
            </a:r>
            <a:r>
              <a:rPr lang="en-GB" dirty="0">
                <a:sym typeface="Wingdings" pitchFamily="2" charset="2"/>
              </a:rPr>
              <a:t>. COBOL, Fortran</a:t>
            </a:r>
            <a:r>
              <a:rPr lang="en-GB" dirty="0" smtClean="0">
                <a:sym typeface="Wingdings" pitchFamily="2" charset="2"/>
              </a:rPr>
              <a:t>)</a:t>
            </a:r>
          </a:p>
          <a:p>
            <a:pPr lvl="1" eaLnBrk="1" hangingPunct="1"/>
            <a:endParaRPr lang="en-GB" dirty="0">
              <a:sym typeface="Wingdings" pitchFamily="2" charset="2"/>
            </a:endParaRPr>
          </a:p>
          <a:p>
            <a:pPr eaLnBrk="1" hangingPunct="1"/>
            <a:r>
              <a:rPr lang="en-GB" dirty="0" smtClean="0">
                <a:sym typeface="Wingdings" pitchFamily="2" charset="2"/>
              </a:rPr>
              <a:t>Each programming language has its own language syntax</a:t>
            </a:r>
          </a:p>
          <a:p>
            <a:pPr lvl="1" eaLnBrk="1" hangingPunct="1"/>
            <a:r>
              <a:rPr lang="en-GB" dirty="0" smtClean="0">
                <a:sym typeface="Wingdings" pitchFamily="2" charset="2"/>
              </a:rPr>
              <a:t>You have to learn the syntax rules for your language</a:t>
            </a:r>
          </a:p>
          <a:p>
            <a:pPr lvl="1" eaLnBrk="1" hangingPunct="1"/>
            <a:r>
              <a:rPr lang="en-GB" dirty="0" smtClean="0">
                <a:sym typeface="Wingdings" pitchFamily="2" charset="2"/>
              </a:rPr>
              <a:t>Here are some examples of syntax rules in Java…</a:t>
            </a:r>
            <a:endParaRPr lang="en-GB" dirty="0">
              <a:sym typeface="Wingdings" pitchFamily="2" charset="2"/>
            </a:endParaRPr>
          </a:p>
        </p:txBody>
      </p:sp>
      <p:sp>
        <p:nvSpPr>
          <p:cNvPr id="7171" name="Rectangle 2"/>
          <p:cNvSpPr>
            <a:spLocks noGrp="1" noChangeArrowheads="1"/>
          </p:cNvSpPr>
          <p:nvPr>
            <p:ph type="title"/>
          </p:nvPr>
        </p:nvSpPr>
        <p:spPr/>
        <p:txBody>
          <a:bodyPr/>
          <a:lstStyle/>
          <a:p>
            <a:pPr eaLnBrk="1" hangingPunct="1"/>
            <a:r>
              <a:rPr lang="en-GB" sz="3400" dirty="0" smtClean="0"/>
              <a:t>Programming Language Syntax</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4</a:t>
            </a:fld>
            <a:endParaRPr lang="en-GB"/>
          </a:p>
        </p:txBody>
      </p:sp>
      <p:grpSp>
        <p:nvGrpSpPr>
          <p:cNvPr id="6" name="Group 5"/>
          <p:cNvGrpSpPr/>
          <p:nvPr/>
        </p:nvGrpSpPr>
        <p:grpSpPr>
          <a:xfrm>
            <a:off x="187878" y="4147139"/>
            <a:ext cx="1529255" cy="1529255"/>
            <a:chOff x="187878" y="4147139"/>
            <a:chExt cx="1529255" cy="1529255"/>
          </a:xfrm>
        </p:grpSpPr>
        <p:sp>
          <p:nvSpPr>
            <p:cNvPr id="3" name="Teardrop 2"/>
            <p:cNvSpPr/>
            <p:nvPr/>
          </p:nvSpPr>
          <p:spPr bwMode="auto">
            <a:xfrm rot="8119878">
              <a:off x="187878" y="4147139"/>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4" name="TextBox 3"/>
            <p:cNvSpPr txBox="1"/>
            <p:nvPr/>
          </p:nvSpPr>
          <p:spPr>
            <a:xfrm>
              <a:off x="329768" y="4555560"/>
              <a:ext cx="1245475" cy="830997"/>
            </a:xfrm>
            <a:prstGeom prst="rect">
              <a:avLst/>
            </a:prstGeom>
            <a:noFill/>
          </p:spPr>
          <p:txBody>
            <a:bodyPr wrap="square" rtlCol="0">
              <a:spAutoFit/>
            </a:bodyPr>
            <a:lstStyle/>
            <a:p>
              <a:pPr algn="ctr"/>
              <a:r>
                <a:rPr lang="en-GB" sz="1600" dirty="0" smtClean="0">
                  <a:solidFill>
                    <a:schemeClr val="tx2"/>
                  </a:solidFill>
                  <a:latin typeface="+mj-lt"/>
                </a:rPr>
                <a:t>Java is case-sensitive</a:t>
              </a:r>
              <a:endParaRPr lang="en-GB" sz="1600" dirty="0">
                <a:solidFill>
                  <a:schemeClr val="tx2"/>
                </a:solidFill>
                <a:latin typeface="+mj-lt"/>
              </a:endParaRPr>
            </a:p>
          </p:txBody>
        </p:sp>
      </p:grpSp>
      <p:grpSp>
        <p:nvGrpSpPr>
          <p:cNvPr id="7" name="Group 6"/>
          <p:cNvGrpSpPr/>
          <p:nvPr/>
        </p:nvGrpSpPr>
        <p:grpSpPr>
          <a:xfrm>
            <a:off x="1989275" y="4534202"/>
            <a:ext cx="1529255" cy="1529255"/>
            <a:chOff x="1989275" y="4534202"/>
            <a:chExt cx="1529255" cy="1529255"/>
          </a:xfrm>
        </p:grpSpPr>
        <p:sp>
          <p:nvSpPr>
            <p:cNvPr id="8" name="Teardrop 7"/>
            <p:cNvSpPr/>
            <p:nvPr/>
          </p:nvSpPr>
          <p:spPr bwMode="auto">
            <a:xfrm rot="8119878">
              <a:off x="1989275" y="4534202"/>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9" name="TextBox 8"/>
            <p:cNvSpPr txBox="1"/>
            <p:nvPr/>
          </p:nvSpPr>
          <p:spPr>
            <a:xfrm>
              <a:off x="2131164" y="4942623"/>
              <a:ext cx="1245475" cy="830997"/>
            </a:xfrm>
            <a:prstGeom prst="rect">
              <a:avLst/>
            </a:prstGeom>
            <a:noFill/>
          </p:spPr>
          <p:txBody>
            <a:bodyPr wrap="square" rtlCol="0">
              <a:spAutoFit/>
            </a:bodyPr>
            <a:lstStyle/>
            <a:p>
              <a:pPr algn="ctr"/>
              <a:r>
                <a:rPr lang="en-GB" sz="1600" dirty="0" smtClean="0">
                  <a:solidFill>
                    <a:schemeClr val="tx2"/>
                  </a:solidFill>
                  <a:latin typeface="+mj-lt"/>
                </a:rPr>
                <a:t>Java statements end in ;</a:t>
              </a:r>
              <a:endParaRPr lang="en-GB" sz="1600" dirty="0">
                <a:solidFill>
                  <a:schemeClr val="tx2"/>
                </a:solidFill>
                <a:latin typeface="+mj-lt"/>
              </a:endParaRPr>
            </a:p>
          </p:txBody>
        </p:sp>
      </p:grpSp>
      <p:grpSp>
        <p:nvGrpSpPr>
          <p:cNvPr id="17" name="Group 16"/>
          <p:cNvGrpSpPr/>
          <p:nvPr/>
        </p:nvGrpSpPr>
        <p:grpSpPr>
          <a:xfrm>
            <a:off x="5602364" y="4534878"/>
            <a:ext cx="1529255" cy="1529255"/>
            <a:chOff x="5602364" y="4534878"/>
            <a:chExt cx="1529255" cy="1529255"/>
          </a:xfrm>
        </p:grpSpPr>
        <p:sp>
          <p:nvSpPr>
            <p:cNvPr id="10" name="Teardrop 9"/>
            <p:cNvSpPr/>
            <p:nvPr/>
          </p:nvSpPr>
          <p:spPr bwMode="auto">
            <a:xfrm rot="8119878">
              <a:off x="5602364" y="4534878"/>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1" name="TextBox 10"/>
            <p:cNvSpPr txBox="1"/>
            <p:nvPr/>
          </p:nvSpPr>
          <p:spPr>
            <a:xfrm>
              <a:off x="5744253" y="4943299"/>
              <a:ext cx="1245475" cy="830997"/>
            </a:xfrm>
            <a:prstGeom prst="rect">
              <a:avLst/>
            </a:prstGeom>
            <a:noFill/>
          </p:spPr>
          <p:txBody>
            <a:bodyPr wrap="square" rtlCol="0">
              <a:spAutoFit/>
            </a:bodyPr>
            <a:lstStyle/>
            <a:p>
              <a:pPr algn="ctr"/>
              <a:r>
                <a:rPr lang="en-GB" sz="1600" dirty="0" smtClean="0">
                  <a:solidFill>
                    <a:schemeClr val="tx2"/>
                  </a:solidFill>
                  <a:latin typeface="+mj-lt"/>
                </a:rPr>
                <a:t>Java is strongly typed</a:t>
              </a:r>
              <a:endParaRPr lang="en-GB" sz="1600" dirty="0">
                <a:solidFill>
                  <a:schemeClr val="tx2"/>
                </a:solidFill>
                <a:latin typeface="+mj-lt"/>
              </a:endParaRPr>
            </a:p>
          </p:txBody>
        </p:sp>
      </p:grpSp>
      <p:grpSp>
        <p:nvGrpSpPr>
          <p:cNvPr id="16" name="Group 15"/>
          <p:cNvGrpSpPr/>
          <p:nvPr/>
        </p:nvGrpSpPr>
        <p:grpSpPr>
          <a:xfrm>
            <a:off x="3781403" y="4159133"/>
            <a:ext cx="1529255" cy="1529255"/>
            <a:chOff x="3781403" y="4159133"/>
            <a:chExt cx="1529255" cy="1529255"/>
          </a:xfrm>
        </p:grpSpPr>
        <p:sp>
          <p:nvSpPr>
            <p:cNvPr id="12" name="Teardrop 11"/>
            <p:cNvSpPr/>
            <p:nvPr/>
          </p:nvSpPr>
          <p:spPr bwMode="auto">
            <a:xfrm rot="8119878">
              <a:off x="3781403" y="4159133"/>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3" name="TextBox 12"/>
            <p:cNvSpPr txBox="1"/>
            <p:nvPr/>
          </p:nvSpPr>
          <p:spPr>
            <a:xfrm>
              <a:off x="3939058" y="4567554"/>
              <a:ext cx="1245475" cy="1077218"/>
            </a:xfrm>
            <a:prstGeom prst="rect">
              <a:avLst/>
            </a:prstGeom>
            <a:noFill/>
          </p:spPr>
          <p:txBody>
            <a:bodyPr wrap="square" rtlCol="0">
              <a:spAutoFit/>
            </a:bodyPr>
            <a:lstStyle/>
            <a:p>
              <a:pPr algn="ctr"/>
              <a:r>
                <a:rPr lang="en-GB" sz="1600" dirty="0" smtClean="0">
                  <a:solidFill>
                    <a:schemeClr val="tx2"/>
                  </a:solidFill>
                  <a:latin typeface="+mj-lt"/>
                </a:rPr>
                <a:t>Java string literals are enclosed in " "</a:t>
              </a:r>
              <a:endParaRPr lang="en-GB" sz="1600" dirty="0">
                <a:solidFill>
                  <a:schemeClr val="tx2"/>
                </a:solidFill>
                <a:latin typeface="+mj-lt"/>
              </a:endParaRPr>
            </a:p>
          </p:txBody>
        </p:sp>
      </p:grpSp>
      <p:grpSp>
        <p:nvGrpSpPr>
          <p:cNvPr id="18" name="Group 17"/>
          <p:cNvGrpSpPr/>
          <p:nvPr/>
        </p:nvGrpSpPr>
        <p:grpSpPr>
          <a:xfrm>
            <a:off x="7361108" y="4169639"/>
            <a:ext cx="1529255" cy="1529255"/>
            <a:chOff x="7361108" y="4169639"/>
            <a:chExt cx="1529255" cy="1529255"/>
          </a:xfrm>
        </p:grpSpPr>
        <p:sp>
          <p:nvSpPr>
            <p:cNvPr id="14" name="Teardrop 13"/>
            <p:cNvSpPr/>
            <p:nvPr/>
          </p:nvSpPr>
          <p:spPr bwMode="auto">
            <a:xfrm rot="8119878">
              <a:off x="7361108" y="4169639"/>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5" name="TextBox 14"/>
            <p:cNvSpPr txBox="1"/>
            <p:nvPr/>
          </p:nvSpPr>
          <p:spPr>
            <a:xfrm>
              <a:off x="7518763" y="4578060"/>
              <a:ext cx="1245475" cy="830997"/>
            </a:xfrm>
            <a:prstGeom prst="rect">
              <a:avLst/>
            </a:prstGeom>
            <a:noFill/>
          </p:spPr>
          <p:txBody>
            <a:bodyPr wrap="square" rtlCol="0">
              <a:spAutoFit/>
            </a:bodyPr>
            <a:lstStyle/>
            <a:p>
              <a:pPr algn="ctr"/>
              <a:r>
                <a:rPr lang="en-GB" sz="1600" dirty="0" smtClean="0">
                  <a:solidFill>
                    <a:schemeClr val="tx2"/>
                  </a:solidFill>
                  <a:latin typeface="+mj-lt"/>
                </a:rPr>
                <a:t>Java code is free-format</a:t>
              </a:r>
              <a:endParaRPr lang="en-GB" sz="1600" dirty="0">
                <a:solidFill>
                  <a:schemeClr val="tx2"/>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250"/>
                                        <p:tgtEl>
                                          <p:spTgt spid="6"/>
                                        </p:tgtEl>
                                      </p:cBhvr>
                                    </p:animEffect>
                                  </p:childTnLst>
                                </p:cTn>
                              </p:par>
                            </p:childTnLst>
                          </p:cTn>
                        </p:par>
                        <p:par>
                          <p:cTn id="8" fill="hold">
                            <p:stCondLst>
                              <p:cond delay="125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250"/>
                                        <p:tgtEl>
                                          <p:spTgt spid="7"/>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heel(1)">
                                      <p:cBhvr>
                                        <p:cTn id="15" dur="1250"/>
                                        <p:tgtEl>
                                          <p:spTgt spid="16"/>
                                        </p:tgtEl>
                                      </p:cBhvr>
                                    </p:animEffect>
                                  </p:childTnLst>
                                </p:cTn>
                              </p:par>
                            </p:childTnLst>
                          </p:cTn>
                        </p:par>
                        <p:par>
                          <p:cTn id="16" fill="hold">
                            <p:stCondLst>
                              <p:cond delay="3750"/>
                            </p:stCondLst>
                            <p:childTnLst>
                              <p:par>
                                <p:cTn id="17" presetID="21"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1250"/>
                                        <p:tgtEl>
                                          <p:spTgt spid="17"/>
                                        </p:tgtEl>
                                      </p:cBhvr>
                                    </p:animEffect>
                                  </p:childTnLst>
                                </p:cTn>
                              </p:par>
                            </p:childTnLst>
                          </p:cTn>
                        </p:par>
                        <p:par>
                          <p:cTn id="20" fill="hold">
                            <p:stCondLst>
                              <p:cond delay="5000"/>
                            </p:stCondLst>
                            <p:childTnLst>
                              <p:par>
                                <p:cTn id="21" presetID="21"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1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Some programming languages are </a:t>
            </a:r>
            <a:r>
              <a:rPr lang="en-GB" u="sng" dirty="0" smtClean="0"/>
              <a:t>compiled</a:t>
            </a:r>
          </a:p>
          <a:p>
            <a:pPr lvl="1" eaLnBrk="1" hangingPunct="1"/>
            <a:r>
              <a:rPr lang="en-GB" dirty="0" smtClean="0"/>
              <a:t>Source code is compiled into machine code by a </a:t>
            </a:r>
            <a:r>
              <a:rPr lang="en-GB" u="sng" dirty="0" smtClean="0"/>
              <a:t>compiler</a:t>
            </a:r>
          </a:p>
          <a:p>
            <a:pPr lvl="1" eaLnBrk="1" hangingPunct="1"/>
            <a:r>
              <a:rPr lang="en-GB" dirty="0" smtClean="0"/>
              <a:t>If you have any errors in your source code, you must fix them before the application can be compiled successfully</a:t>
            </a:r>
          </a:p>
          <a:p>
            <a:pPr lvl="1" eaLnBrk="1" hangingPunct="1"/>
            <a:endParaRPr lang="en-GB" u="sng" dirty="0" smtClean="0"/>
          </a:p>
          <a:p>
            <a:pPr lvl="1" eaLnBrk="1" hangingPunct="1"/>
            <a:endParaRPr lang="en-GB" dirty="0" smtClean="0"/>
          </a:p>
          <a:p>
            <a:pPr eaLnBrk="1" hangingPunct="1"/>
            <a:endParaRPr lang="en-GB" u="sng" dirty="0"/>
          </a:p>
          <a:p>
            <a:pPr eaLnBrk="1" hangingPunct="1"/>
            <a:endParaRPr lang="en-GB" u="sng" dirty="0" smtClean="0"/>
          </a:p>
          <a:p>
            <a:pPr eaLnBrk="1" hangingPunct="1"/>
            <a:endParaRPr lang="en-GB" u="sng" dirty="0"/>
          </a:p>
          <a:p>
            <a:pPr eaLnBrk="1" hangingPunct="1"/>
            <a:endParaRPr lang="en-GB" u="sng" dirty="0" smtClean="0"/>
          </a:p>
          <a:p>
            <a:pPr eaLnBrk="1" hangingPunct="1"/>
            <a:r>
              <a:rPr lang="en-GB" dirty="0" smtClean="0"/>
              <a:t>Examples of compiled languages:</a:t>
            </a:r>
            <a:endParaRPr lang="en-GB" u="sng" dirty="0" smtClean="0"/>
          </a:p>
          <a:p>
            <a:pPr lvl="1" eaLnBrk="1" hangingPunct="1"/>
            <a:r>
              <a:rPr lang="en-GB" dirty="0" smtClean="0"/>
              <a:t>C, C++, C#, Java (we'll say more about Java in a moment)</a:t>
            </a:r>
          </a:p>
        </p:txBody>
      </p:sp>
      <p:sp>
        <p:nvSpPr>
          <p:cNvPr id="9219" name="Rectangle 2"/>
          <p:cNvSpPr>
            <a:spLocks noGrp="1" noChangeArrowheads="1"/>
          </p:cNvSpPr>
          <p:nvPr>
            <p:ph type="title"/>
          </p:nvPr>
        </p:nvSpPr>
        <p:spPr/>
        <p:txBody>
          <a:bodyPr/>
          <a:lstStyle/>
          <a:p>
            <a:pPr eaLnBrk="1" hangingPunct="1"/>
            <a:r>
              <a:rPr lang="en-GB" sz="3400" dirty="0" smtClean="0"/>
              <a:t>Compiled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5</a:t>
            </a:fld>
            <a:endParaRPr lang="en-GB"/>
          </a:p>
        </p:txBody>
      </p:sp>
      <p:sp>
        <p:nvSpPr>
          <p:cNvPr id="2" name="TextBox 1"/>
          <p:cNvSpPr txBox="1"/>
          <p:nvPr/>
        </p:nvSpPr>
        <p:spPr>
          <a:xfrm>
            <a:off x="858198" y="3342334"/>
            <a:ext cx="1291700" cy="338554"/>
          </a:xfrm>
          <a:prstGeom prst="rect">
            <a:avLst/>
          </a:prstGeom>
          <a:noFill/>
        </p:spPr>
        <p:txBody>
          <a:bodyPr wrap="none" rtlCol="0">
            <a:spAutoFit/>
          </a:bodyPr>
          <a:lstStyle/>
          <a:p>
            <a:r>
              <a:rPr lang="en-GB" sz="1600" dirty="0" smtClean="0">
                <a:solidFill>
                  <a:schemeClr val="tx2"/>
                </a:solidFill>
                <a:latin typeface="+mj-lt"/>
              </a:rPr>
              <a:t>Source code</a:t>
            </a:r>
            <a:endParaRPr lang="en-GB" sz="1600" dirty="0">
              <a:solidFill>
                <a:schemeClr val="tx2"/>
              </a:solidFill>
              <a:latin typeface="+mj-lt"/>
            </a:endParaRPr>
          </a:p>
        </p:txBody>
      </p:sp>
      <p:sp>
        <p:nvSpPr>
          <p:cNvPr id="3" name="Right Arrow 2"/>
          <p:cNvSpPr/>
          <p:nvPr/>
        </p:nvSpPr>
        <p:spPr bwMode="auto">
          <a:xfrm>
            <a:off x="2774725" y="3972961"/>
            <a:ext cx="1219207" cy="63062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Compiler</a:t>
            </a:r>
          </a:p>
        </p:txBody>
      </p:sp>
      <p:sp>
        <p:nvSpPr>
          <p:cNvPr id="9" name="Rectangle 4"/>
          <p:cNvSpPr>
            <a:spLocks noChangeArrowheads="1"/>
          </p:cNvSpPr>
          <p:nvPr/>
        </p:nvSpPr>
        <p:spPr bwMode="auto">
          <a:xfrm>
            <a:off x="453126" y="3728941"/>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a:t>
            </a:r>
            <a:r>
              <a:rPr lang="en-GB" dirty="0"/>
              <a:t>(age </a:t>
            </a:r>
            <a:r>
              <a:rPr lang="en-GB" dirty="0" smtClean="0"/>
              <a:t>&gt;= </a:t>
            </a:r>
            <a:r>
              <a:rPr lang="en-GB" dirty="0"/>
              <a:t>18) {</a:t>
            </a:r>
          </a:p>
          <a:p>
            <a:pPr defTabSz="739775">
              <a:defRPr/>
            </a:pPr>
            <a:r>
              <a:rPr lang="en-GB" dirty="0"/>
              <a:t>  </a:t>
            </a:r>
            <a:r>
              <a:rPr lang="en-GB" dirty="0" err="1"/>
              <a:t>isAdult</a:t>
            </a:r>
            <a:r>
              <a:rPr lang="en-GB" dirty="0"/>
              <a:t> = true;</a:t>
            </a:r>
          </a:p>
          <a:p>
            <a:pPr defTabSz="739775">
              <a:defRPr/>
            </a:pPr>
            <a:r>
              <a:rPr lang="en-GB" dirty="0"/>
              <a:t>}</a:t>
            </a:r>
          </a:p>
          <a:p>
            <a:pPr defTabSz="739775">
              <a:defRPr/>
            </a:pPr>
            <a:r>
              <a:rPr lang="en-GB" dirty="0"/>
              <a:t>…</a:t>
            </a:r>
          </a:p>
        </p:txBody>
      </p:sp>
      <p:sp>
        <p:nvSpPr>
          <p:cNvPr id="10" name="Rectangle 4"/>
          <p:cNvSpPr>
            <a:spLocks noChangeArrowheads="1"/>
          </p:cNvSpPr>
          <p:nvPr/>
        </p:nvSpPr>
        <p:spPr bwMode="auto">
          <a:xfrm>
            <a:off x="4132473" y="3768885"/>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100010001101000100010001111010101001010010101010111001</a:t>
            </a:r>
            <a:endParaRPr lang="en-GB" dirty="0"/>
          </a:p>
        </p:txBody>
      </p:sp>
      <p:sp>
        <p:nvSpPr>
          <p:cNvPr id="11" name="TextBox 10"/>
          <p:cNvSpPr txBox="1"/>
          <p:nvPr/>
        </p:nvSpPr>
        <p:spPr>
          <a:xfrm>
            <a:off x="4441408" y="3367267"/>
            <a:ext cx="1418978" cy="338554"/>
          </a:xfrm>
          <a:prstGeom prst="rect">
            <a:avLst/>
          </a:prstGeom>
          <a:noFill/>
        </p:spPr>
        <p:txBody>
          <a:bodyPr wrap="none" rtlCol="0">
            <a:spAutoFit/>
          </a:bodyPr>
          <a:lstStyle/>
          <a:p>
            <a:r>
              <a:rPr lang="en-GB" sz="1600" dirty="0" smtClean="0">
                <a:solidFill>
                  <a:schemeClr val="tx2"/>
                </a:solidFill>
                <a:latin typeface="+mj-lt"/>
              </a:rPr>
              <a:t>Machine code</a:t>
            </a:r>
            <a:endParaRPr lang="en-GB" sz="1600" dirty="0">
              <a:solidFill>
                <a:schemeClr val="tx2"/>
              </a:solidFill>
              <a:latin typeface="+mj-lt"/>
            </a:endParaRPr>
          </a:p>
        </p:txBody>
      </p:sp>
      <p:sp>
        <p:nvSpPr>
          <p:cNvPr id="12" name="Right Arrow 11"/>
          <p:cNvSpPr/>
          <p:nvPr/>
        </p:nvSpPr>
        <p:spPr bwMode="auto">
          <a:xfrm>
            <a:off x="6427057" y="3972961"/>
            <a:ext cx="1219207" cy="63062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Run</a:t>
            </a:r>
          </a:p>
        </p:txBody>
      </p:sp>
      <p:pic>
        <p:nvPicPr>
          <p:cNvPr id="2050" name="Picture 2" descr="C:\Users\Andy\AppData\Local\Microsoft\Windows\Temporary Internet Files\Content.IE5\RRF9DUE3\MC90043486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261" y="3599608"/>
            <a:ext cx="1734207" cy="1734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Some programming languages are </a:t>
            </a:r>
            <a:r>
              <a:rPr lang="en-GB" u="sng" dirty="0" smtClean="0"/>
              <a:t>interpreted</a:t>
            </a:r>
          </a:p>
          <a:p>
            <a:pPr lvl="1" eaLnBrk="1" hangingPunct="1"/>
            <a:r>
              <a:rPr lang="en-GB" dirty="0" smtClean="0"/>
              <a:t>Source code is translated line-by-line at run time, by an </a:t>
            </a:r>
            <a:r>
              <a:rPr lang="en-GB" u="sng" dirty="0" smtClean="0"/>
              <a:t>interpreter</a:t>
            </a:r>
          </a:p>
          <a:p>
            <a:pPr lvl="1" eaLnBrk="1" hangingPunct="1"/>
            <a:r>
              <a:rPr lang="en-GB" dirty="0" smtClean="0"/>
              <a:t>If you have any errors in your source code, your program will run OK until it stumbles upon the error</a:t>
            </a:r>
          </a:p>
          <a:p>
            <a:pPr lvl="1" eaLnBrk="1" hangingPunct="1"/>
            <a:endParaRPr lang="en-GB" u="sng" dirty="0" smtClean="0"/>
          </a:p>
          <a:p>
            <a:pPr lvl="1" eaLnBrk="1" hangingPunct="1"/>
            <a:endParaRPr lang="en-GB" dirty="0" smtClean="0"/>
          </a:p>
          <a:p>
            <a:pPr eaLnBrk="1" hangingPunct="1"/>
            <a:endParaRPr lang="en-GB" u="sng" dirty="0"/>
          </a:p>
          <a:p>
            <a:pPr eaLnBrk="1" hangingPunct="1"/>
            <a:endParaRPr lang="en-GB" u="sng" dirty="0" smtClean="0"/>
          </a:p>
          <a:p>
            <a:pPr eaLnBrk="1" hangingPunct="1"/>
            <a:endParaRPr lang="en-GB" u="sng" dirty="0"/>
          </a:p>
          <a:p>
            <a:pPr eaLnBrk="1" hangingPunct="1"/>
            <a:endParaRPr lang="en-GB" u="sng" dirty="0" smtClean="0"/>
          </a:p>
          <a:p>
            <a:pPr eaLnBrk="1" hangingPunct="1"/>
            <a:r>
              <a:rPr lang="en-GB" dirty="0" smtClean="0"/>
              <a:t>Examples of interpreted languages:</a:t>
            </a:r>
            <a:endParaRPr lang="en-GB" u="sng" dirty="0" smtClean="0"/>
          </a:p>
          <a:p>
            <a:pPr lvl="1" eaLnBrk="1" hangingPunct="1"/>
            <a:r>
              <a:rPr lang="en-GB" dirty="0" smtClean="0"/>
              <a:t>Perl, Python, Ruby, JavaScript</a:t>
            </a:r>
          </a:p>
        </p:txBody>
      </p:sp>
      <p:sp>
        <p:nvSpPr>
          <p:cNvPr id="9219" name="Rectangle 2"/>
          <p:cNvSpPr>
            <a:spLocks noGrp="1" noChangeArrowheads="1"/>
          </p:cNvSpPr>
          <p:nvPr>
            <p:ph type="title"/>
          </p:nvPr>
        </p:nvSpPr>
        <p:spPr/>
        <p:txBody>
          <a:bodyPr/>
          <a:lstStyle/>
          <a:p>
            <a:pPr eaLnBrk="1" hangingPunct="1"/>
            <a:r>
              <a:rPr lang="en-GB" sz="3400" dirty="0" smtClean="0"/>
              <a:t>Interpreted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6</a:t>
            </a:fld>
            <a:endParaRPr lang="en-GB"/>
          </a:p>
        </p:txBody>
      </p:sp>
      <p:sp>
        <p:nvSpPr>
          <p:cNvPr id="2" name="TextBox 1"/>
          <p:cNvSpPr txBox="1"/>
          <p:nvPr/>
        </p:nvSpPr>
        <p:spPr>
          <a:xfrm>
            <a:off x="1205050" y="3058546"/>
            <a:ext cx="1291700" cy="338554"/>
          </a:xfrm>
          <a:prstGeom prst="rect">
            <a:avLst/>
          </a:prstGeom>
          <a:noFill/>
        </p:spPr>
        <p:txBody>
          <a:bodyPr wrap="none" rtlCol="0">
            <a:spAutoFit/>
          </a:bodyPr>
          <a:lstStyle/>
          <a:p>
            <a:r>
              <a:rPr lang="en-GB" sz="1600" dirty="0" smtClean="0">
                <a:solidFill>
                  <a:schemeClr val="tx2"/>
                </a:solidFill>
                <a:latin typeface="+mj-lt"/>
              </a:rPr>
              <a:t>Source code</a:t>
            </a:r>
            <a:endParaRPr lang="en-GB" sz="1600" dirty="0">
              <a:solidFill>
                <a:schemeClr val="tx2"/>
              </a:solidFill>
              <a:latin typeface="+mj-lt"/>
            </a:endParaRPr>
          </a:p>
        </p:txBody>
      </p:sp>
      <p:sp>
        <p:nvSpPr>
          <p:cNvPr id="9" name="Rectangle 4"/>
          <p:cNvSpPr>
            <a:spLocks noChangeArrowheads="1"/>
          </p:cNvSpPr>
          <p:nvPr/>
        </p:nvSpPr>
        <p:spPr bwMode="auto">
          <a:xfrm>
            <a:off x="799978" y="3445153"/>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a:t>
            </a:r>
            <a:r>
              <a:rPr lang="en-GB" dirty="0"/>
              <a:t>(age </a:t>
            </a:r>
            <a:r>
              <a:rPr lang="en-GB" dirty="0" smtClean="0"/>
              <a:t>&gt;= </a:t>
            </a:r>
            <a:r>
              <a:rPr lang="en-GB" dirty="0"/>
              <a:t>18) {</a:t>
            </a:r>
          </a:p>
          <a:p>
            <a:pPr defTabSz="739775">
              <a:defRPr/>
            </a:pPr>
            <a:r>
              <a:rPr lang="en-GB" dirty="0"/>
              <a:t>  </a:t>
            </a:r>
            <a:r>
              <a:rPr lang="en-GB" dirty="0" err="1"/>
              <a:t>isAdult</a:t>
            </a:r>
            <a:r>
              <a:rPr lang="en-GB" dirty="0"/>
              <a:t> = true;</a:t>
            </a:r>
          </a:p>
          <a:p>
            <a:pPr defTabSz="739775">
              <a:defRPr/>
            </a:pPr>
            <a:r>
              <a:rPr lang="en-GB" dirty="0"/>
              <a:t>}</a:t>
            </a:r>
          </a:p>
          <a:p>
            <a:pPr defTabSz="739775">
              <a:defRPr/>
            </a:pPr>
            <a:r>
              <a:rPr lang="en-GB" dirty="0"/>
              <a:t>…</a:t>
            </a:r>
          </a:p>
        </p:txBody>
      </p:sp>
      <p:sp>
        <p:nvSpPr>
          <p:cNvPr id="12" name="Right Arrow 11"/>
          <p:cNvSpPr/>
          <p:nvPr/>
        </p:nvSpPr>
        <p:spPr bwMode="auto">
          <a:xfrm>
            <a:off x="3242425" y="3401249"/>
            <a:ext cx="3710179" cy="109197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Run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(Just-In-Time</a:t>
            </a:r>
            <a:r>
              <a:rPr kumimoji="0" lang="en-GB" sz="1600" b="0" i="0" u="none" strike="noStrike" cap="none" normalizeH="0" dirty="0" smtClean="0">
                <a:ln>
                  <a:noFill/>
                </a:ln>
                <a:solidFill>
                  <a:schemeClr val="tx2"/>
                </a:solidFill>
                <a:effectLst/>
                <a:latin typeface="+mj-lt"/>
              </a:rPr>
              <a:t> I</a:t>
            </a:r>
            <a:r>
              <a:rPr kumimoji="0" lang="en-GB" sz="1600" b="0" i="0" u="none" strike="noStrike" cap="none" normalizeH="0" baseline="0" dirty="0" smtClean="0">
                <a:ln>
                  <a:noFill/>
                </a:ln>
                <a:solidFill>
                  <a:schemeClr val="tx2"/>
                </a:solidFill>
                <a:effectLst/>
                <a:latin typeface="+mj-lt"/>
              </a:rPr>
              <a:t>nterpretation)</a:t>
            </a:r>
          </a:p>
        </p:txBody>
      </p:sp>
      <p:pic>
        <p:nvPicPr>
          <p:cNvPr id="2050" name="Picture 2" descr="C:\Users\Andy\AppData\Local\Microsoft\Windows\Temporary Internet Files\Content.IE5\RRF9DUE3\MC90043486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120" y="3315820"/>
            <a:ext cx="1734207" cy="173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69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Compiled languages…</a:t>
            </a:r>
          </a:p>
          <a:p>
            <a:pPr lvl="1" eaLnBrk="1" hangingPunct="1"/>
            <a:r>
              <a:rPr lang="en-GB" dirty="0" smtClean="0"/>
              <a:t>Easier to program, because the compiler spots your mistakes!</a:t>
            </a:r>
          </a:p>
          <a:p>
            <a:pPr lvl="1" eaLnBrk="1" hangingPunct="1"/>
            <a:r>
              <a:rPr lang="en-GB" dirty="0" smtClean="0"/>
              <a:t>Faster at run time, because all the source code has already been converted to machine code</a:t>
            </a:r>
          </a:p>
          <a:p>
            <a:pPr lvl="1" eaLnBrk="1" hangingPunct="1"/>
            <a:r>
              <a:rPr lang="en-GB" dirty="0" smtClean="0"/>
              <a:t>Typically only run on the platform you compiled it for!</a:t>
            </a:r>
          </a:p>
          <a:p>
            <a:pPr lvl="1" eaLnBrk="1" hangingPunct="1"/>
            <a:endParaRPr lang="en-GB" dirty="0"/>
          </a:p>
          <a:p>
            <a:pPr eaLnBrk="1" hangingPunct="1"/>
            <a:r>
              <a:rPr lang="en-GB" dirty="0" smtClean="0"/>
              <a:t>Interpreted languages…</a:t>
            </a:r>
          </a:p>
          <a:p>
            <a:pPr lvl="1" eaLnBrk="1" hangingPunct="1"/>
            <a:r>
              <a:rPr lang="en-GB" dirty="0" smtClean="0"/>
              <a:t>Not as fussy, generally simpler syntax than compiled languages</a:t>
            </a:r>
          </a:p>
          <a:p>
            <a:pPr lvl="1" eaLnBrk="1" hangingPunct="1"/>
            <a:r>
              <a:rPr lang="en-GB" dirty="0" smtClean="0"/>
              <a:t>Shorter edit-run cycles, because you can just run bits of code without having everything 100% complete</a:t>
            </a:r>
          </a:p>
          <a:p>
            <a:pPr lvl="1" eaLnBrk="1" hangingPunct="1"/>
            <a:r>
              <a:rPr lang="en-GB" dirty="0" smtClean="0"/>
              <a:t>Typically can run on any platform, which is good!</a:t>
            </a:r>
          </a:p>
        </p:txBody>
      </p:sp>
      <p:sp>
        <p:nvSpPr>
          <p:cNvPr id="9219" name="Rectangle 2"/>
          <p:cNvSpPr>
            <a:spLocks noGrp="1" noChangeArrowheads="1"/>
          </p:cNvSpPr>
          <p:nvPr>
            <p:ph type="title"/>
          </p:nvPr>
        </p:nvSpPr>
        <p:spPr/>
        <p:txBody>
          <a:bodyPr/>
          <a:lstStyle/>
          <a:p>
            <a:pPr eaLnBrk="1" hangingPunct="1"/>
            <a:r>
              <a:rPr lang="en-GB" sz="3400" dirty="0" smtClean="0"/>
              <a:t>Compiled vs. Interpreted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7</a:t>
            </a:fld>
            <a:endParaRPr lang="en-GB"/>
          </a:p>
        </p:txBody>
      </p:sp>
    </p:spTree>
    <p:extLst>
      <p:ext uri="{BB962C8B-B14F-4D97-AF65-F5344CB8AC3E}">
        <p14:creationId xmlns:p14="http://schemas.microsoft.com/office/powerpoint/2010/main" val="147130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406400" y="1196975"/>
            <a:ext cx="8486775" cy="4935538"/>
          </a:xfrm>
        </p:spPr>
        <p:txBody>
          <a:bodyPr/>
          <a:lstStyle/>
          <a:p>
            <a:pPr eaLnBrk="1" hangingPunct="1"/>
            <a:r>
              <a:rPr lang="en-GB" dirty="0" smtClean="0"/>
              <a:t>When you compile Java code…</a:t>
            </a:r>
          </a:p>
          <a:p>
            <a:pPr lvl="1" eaLnBrk="1" hangingPunct="1"/>
            <a:r>
              <a:rPr lang="en-GB" dirty="0" smtClean="0"/>
              <a:t>Your Java source code gets compiled into byte-codes</a:t>
            </a:r>
          </a:p>
          <a:p>
            <a:pPr lvl="1" eaLnBrk="1" hangingPunct="1"/>
            <a:r>
              <a:rPr lang="en-GB" dirty="0" smtClean="0"/>
              <a:t>Byte-codes are platform-independent binary instructions</a:t>
            </a:r>
          </a:p>
          <a:p>
            <a:pPr lvl="1" eaLnBrk="1" hangingPunct="1"/>
            <a:endParaRPr lang="en-GB" dirty="0" smtClean="0"/>
          </a:p>
          <a:p>
            <a:pPr lvl="1" eaLnBrk="1" hangingPunct="1"/>
            <a:endParaRPr lang="en-GB" dirty="0" smtClean="0"/>
          </a:p>
          <a:p>
            <a:pPr lvl="1" eaLnBrk="1" hangingPunct="1"/>
            <a:endParaRPr lang="en-GB" dirty="0"/>
          </a:p>
          <a:p>
            <a:pPr lvl="1" eaLnBrk="1" hangingPunct="1"/>
            <a:endParaRPr lang="en-GB" dirty="0" smtClean="0"/>
          </a:p>
          <a:p>
            <a:pPr lvl="1" eaLnBrk="1" hangingPunct="1"/>
            <a:endParaRPr lang="en-GB" dirty="0"/>
          </a:p>
        </p:txBody>
      </p:sp>
      <p:sp>
        <p:nvSpPr>
          <p:cNvPr id="9219" name="Rectangle 2"/>
          <p:cNvSpPr>
            <a:spLocks noGrp="1" noChangeArrowheads="1"/>
          </p:cNvSpPr>
          <p:nvPr>
            <p:ph type="title"/>
          </p:nvPr>
        </p:nvSpPr>
        <p:spPr/>
        <p:txBody>
          <a:bodyPr/>
          <a:lstStyle/>
          <a:p>
            <a:pPr eaLnBrk="1" hangingPunct="1"/>
            <a:r>
              <a:rPr lang="en-GB" sz="3400" dirty="0" smtClean="0"/>
              <a:t>Java is Hybrid Compiled/Interpreted (1)</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8</a:t>
            </a:fld>
            <a:endParaRPr lang="en-GB"/>
          </a:p>
        </p:txBody>
      </p:sp>
      <p:sp>
        <p:nvSpPr>
          <p:cNvPr id="6" name="Right Arrow 5"/>
          <p:cNvSpPr/>
          <p:nvPr/>
        </p:nvSpPr>
        <p:spPr bwMode="auto">
          <a:xfrm>
            <a:off x="3505490" y="3313945"/>
            <a:ext cx="1862317" cy="63062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Java compiler</a:t>
            </a:r>
          </a:p>
        </p:txBody>
      </p:sp>
      <p:sp>
        <p:nvSpPr>
          <p:cNvPr id="16" name="TextBox 15"/>
          <p:cNvSpPr txBox="1"/>
          <p:nvPr/>
        </p:nvSpPr>
        <p:spPr>
          <a:xfrm>
            <a:off x="1259006" y="2814925"/>
            <a:ext cx="1752852" cy="338554"/>
          </a:xfrm>
          <a:prstGeom prst="rect">
            <a:avLst/>
          </a:prstGeom>
          <a:noFill/>
        </p:spPr>
        <p:txBody>
          <a:bodyPr wrap="none" rtlCol="0">
            <a:spAutoFit/>
          </a:bodyPr>
          <a:lstStyle/>
          <a:p>
            <a:r>
              <a:rPr lang="en-GB" sz="1600" dirty="0" smtClean="0">
                <a:solidFill>
                  <a:schemeClr val="tx2"/>
                </a:solidFill>
                <a:latin typeface="+mj-lt"/>
              </a:rPr>
              <a:t>Java source code</a:t>
            </a:r>
            <a:endParaRPr lang="en-GB" sz="1600" dirty="0">
              <a:solidFill>
                <a:schemeClr val="tx2"/>
              </a:solidFill>
              <a:latin typeface="+mj-lt"/>
            </a:endParaRPr>
          </a:p>
        </p:txBody>
      </p:sp>
      <p:sp>
        <p:nvSpPr>
          <p:cNvPr id="17" name="TextBox 16"/>
          <p:cNvSpPr txBox="1"/>
          <p:nvPr/>
        </p:nvSpPr>
        <p:spPr>
          <a:xfrm>
            <a:off x="6256992" y="2814925"/>
            <a:ext cx="1632883" cy="338554"/>
          </a:xfrm>
          <a:prstGeom prst="rect">
            <a:avLst/>
          </a:prstGeom>
          <a:noFill/>
        </p:spPr>
        <p:txBody>
          <a:bodyPr wrap="none" rtlCol="0">
            <a:spAutoFit/>
          </a:bodyPr>
          <a:lstStyle/>
          <a:p>
            <a:r>
              <a:rPr lang="en-GB" sz="1600" dirty="0" smtClean="0">
                <a:solidFill>
                  <a:schemeClr val="tx2"/>
                </a:solidFill>
                <a:latin typeface="+mj-lt"/>
              </a:rPr>
              <a:t>Java byte-codes</a:t>
            </a:r>
            <a:endParaRPr lang="en-GB" sz="1600" dirty="0">
              <a:solidFill>
                <a:schemeClr val="tx2"/>
              </a:solidFill>
              <a:latin typeface="+mj-lt"/>
            </a:endParaRPr>
          </a:p>
        </p:txBody>
      </p:sp>
      <p:sp>
        <p:nvSpPr>
          <p:cNvPr id="19" name="Rectangle 4"/>
          <p:cNvSpPr>
            <a:spLocks noChangeArrowheads="1"/>
          </p:cNvSpPr>
          <p:nvPr/>
        </p:nvSpPr>
        <p:spPr bwMode="auto">
          <a:xfrm>
            <a:off x="1058884" y="3132684"/>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a:t>
            </a:r>
            <a:r>
              <a:rPr lang="en-GB" dirty="0"/>
              <a:t>(age </a:t>
            </a:r>
            <a:r>
              <a:rPr lang="en-GB" dirty="0" smtClean="0"/>
              <a:t>&gt;= </a:t>
            </a:r>
            <a:r>
              <a:rPr lang="en-GB" dirty="0"/>
              <a:t>18) {</a:t>
            </a:r>
          </a:p>
          <a:p>
            <a:pPr defTabSz="739775">
              <a:defRPr/>
            </a:pPr>
            <a:r>
              <a:rPr lang="en-GB" dirty="0"/>
              <a:t>  </a:t>
            </a:r>
            <a:r>
              <a:rPr lang="en-GB" dirty="0" err="1"/>
              <a:t>isAdult</a:t>
            </a:r>
            <a:r>
              <a:rPr lang="en-GB" dirty="0"/>
              <a:t> = true;</a:t>
            </a:r>
          </a:p>
          <a:p>
            <a:pPr defTabSz="739775">
              <a:defRPr/>
            </a:pPr>
            <a:r>
              <a:rPr lang="en-GB" dirty="0"/>
              <a:t>}</a:t>
            </a:r>
          </a:p>
          <a:p>
            <a:pPr defTabSz="739775">
              <a:defRPr/>
            </a:pPr>
            <a:r>
              <a:rPr lang="en-GB" dirty="0"/>
              <a:t>…</a:t>
            </a:r>
          </a:p>
        </p:txBody>
      </p:sp>
      <p:sp>
        <p:nvSpPr>
          <p:cNvPr id="20" name="Rectangle 4"/>
          <p:cNvSpPr>
            <a:spLocks noChangeArrowheads="1"/>
          </p:cNvSpPr>
          <p:nvPr/>
        </p:nvSpPr>
        <p:spPr bwMode="auto">
          <a:xfrm>
            <a:off x="5601829" y="3172628"/>
            <a:ext cx="2860295"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   platform-independent    </a:t>
            </a:r>
          </a:p>
          <a:p>
            <a:pPr defTabSz="739775">
              <a:defRPr/>
            </a:pPr>
            <a:r>
              <a:rPr lang="en-GB" dirty="0"/>
              <a:t> </a:t>
            </a:r>
            <a:r>
              <a:rPr lang="en-GB" dirty="0" smtClean="0"/>
              <a:t>   binary instructions</a:t>
            </a:r>
          </a:p>
          <a:p>
            <a:pPr defTabSz="739775">
              <a:defRPr/>
            </a:pPr>
            <a:r>
              <a:rPr lang="en-GB" dirty="0" smtClean="0"/>
              <a:t>100010001101000100010001111010101001010010101010111001001001010101010010010</a:t>
            </a:r>
            <a:endParaRPr lang="en-GB" dirty="0"/>
          </a:p>
        </p:txBody>
      </p:sp>
    </p:spTree>
    <p:extLst>
      <p:ext uri="{BB962C8B-B14F-4D97-AF65-F5344CB8AC3E}">
        <p14:creationId xmlns:p14="http://schemas.microsoft.com/office/powerpoint/2010/main" val="126709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406400" y="1196975"/>
            <a:ext cx="8486775" cy="4935538"/>
          </a:xfrm>
        </p:spPr>
        <p:txBody>
          <a:bodyPr/>
          <a:lstStyle/>
          <a:p>
            <a:pPr eaLnBrk="1" hangingPunct="1"/>
            <a:r>
              <a:rPr lang="en-GB" dirty="0" smtClean="0"/>
              <a:t>When you run a Java program…</a:t>
            </a:r>
          </a:p>
          <a:p>
            <a:pPr lvl="1" eaLnBrk="1" hangingPunct="1"/>
            <a:r>
              <a:rPr lang="en-GB" dirty="0" smtClean="0"/>
              <a:t>The Java program runs in a special run-time environment called the </a:t>
            </a:r>
            <a:r>
              <a:rPr lang="en-GB" u="sng" dirty="0" smtClean="0"/>
              <a:t>Java Virtual Machine (JVM)</a:t>
            </a:r>
          </a:p>
          <a:p>
            <a:pPr lvl="1" eaLnBrk="1" hangingPunct="1"/>
            <a:r>
              <a:rPr lang="en-GB" dirty="0" smtClean="0"/>
              <a:t>The JVM interprets byte-codes into machine instructions for a particular platform</a:t>
            </a:r>
          </a:p>
          <a:p>
            <a:pPr lvl="1" eaLnBrk="1" hangingPunct="1"/>
            <a:r>
              <a:rPr lang="en-GB" dirty="0"/>
              <a:t>There is a different JVM for every platform!</a:t>
            </a:r>
          </a:p>
          <a:p>
            <a:pPr lvl="1" eaLnBrk="1" hangingPunct="1"/>
            <a:endParaRPr lang="en-GB" u="sng" dirty="0"/>
          </a:p>
          <a:p>
            <a:pPr lvl="1" eaLnBrk="1" hangingPunct="1"/>
            <a:endParaRPr lang="en-GB" u="sng" dirty="0" smtClean="0"/>
          </a:p>
        </p:txBody>
      </p:sp>
      <p:sp>
        <p:nvSpPr>
          <p:cNvPr id="9219" name="Rectangle 2"/>
          <p:cNvSpPr>
            <a:spLocks noGrp="1" noChangeArrowheads="1"/>
          </p:cNvSpPr>
          <p:nvPr>
            <p:ph type="title"/>
          </p:nvPr>
        </p:nvSpPr>
        <p:spPr/>
        <p:txBody>
          <a:bodyPr/>
          <a:lstStyle/>
          <a:p>
            <a:pPr eaLnBrk="1" hangingPunct="1"/>
            <a:r>
              <a:rPr lang="en-GB" sz="3400" dirty="0" smtClean="0"/>
              <a:t>Java is Hybrid Compiled/Interpreted (2)</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9</a:t>
            </a:fld>
            <a:endParaRPr lang="en-GB"/>
          </a:p>
        </p:txBody>
      </p:sp>
      <p:sp>
        <p:nvSpPr>
          <p:cNvPr id="14" name="Rectangle 4"/>
          <p:cNvSpPr>
            <a:spLocks noChangeArrowheads="1"/>
          </p:cNvSpPr>
          <p:nvPr/>
        </p:nvSpPr>
        <p:spPr bwMode="auto">
          <a:xfrm>
            <a:off x="816881" y="4938971"/>
            <a:ext cx="2537353" cy="431611"/>
          </a:xfrm>
          <a:prstGeom prst="rect">
            <a:avLst/>
          </a:prstGeom>
          <a:solidFill>
            <a:srgbClr val="00B0F0"/>
          </a:solidFill>
          <a:ln w="9525">
            <a:solidFill>
              <a:srgbClr val="0070C0"/>
            </a:solidFill>
            <a:miter lim="800000"/>
            <a:headEnd/>
            <a:tailEnd/>
          </a:ln>
          <a:effectLst/>
        </p:spPr>
        <p:txBody>
          <a:bodyPr lIns="92075" tIns="46038" rIns="92075" bIns="46038" anchor="ctr"/>
          <a:lstStyle/>
          <a:p>
            <a:pPr algn="ctr" defTabSz="739775">
              <a:defRPr/>
            </a:pPr>
            <a:r>
              <a:rPr lang="en-GB" dirty="0" smtClean="0"/>
              <a:t>JVM for Windows</a:t>
            </a:r>
            <a:endParaRPr lang="en-GB" dirty="0"/>
          </a:p>
        </p:txBody>
      </p:sp>
      <p:sp>
        <p:nvSpPr>
          <p:cNvPr id="15" name="Rectangle 4"/>
          <p:cNvSpPr>
            <a:spLocks noChangeArrowheads="1"/>
          </p:cNvSpPr>
          <p:nvPr/>
        </p:nvSpPr>
        <p:spPr bwMode="auto">
          <a:xfrm>
            <a:off x="315884" y="5460230"/>
            <a:ext cx="3437747" cy="431611"/>
          </a:xfrm>
          <a:prstGeom prst="rect">
            <a:avLst/>
          </a:prstGeom>
          <a:solidFill>
            <a:schemeClr val="tx2">
              <a:lumMod val="75000"/>
            </a:schemeClr>
          </a:solidFill>
          <a:ln w="9525">
            <a:solidFill>
              <a:srgbClr val="7030A0"/>
            </a:solidFill>
            <a:miter lim="800000"/>
            <a:headEnd/>
            <a:tailEnd/>
          </a:ln>
          <a:effectLst/>
        </p:spPr>
        <p:txBody>
          <a:bodyPr lIns="92075" tIns="46038" rIns="92075" bIns="46038" anchor="ctr"/>
          <a:lstStyle/>
          <a:p>
            <a:pPr algn="ctr" defTabSz="739775">
              <a:defRPr/>
            </a:pPr>
            <a:r>
              <a:rPr lang="en-GB" dirty="0" smtClean="0">
                <a:solidFill>
                  <a:schemeClr val="bg1"/>
                </a:solidFill>
              </a:rPr>
              <a:t>Windows Operating System</a:t>
            </a:r>
            <a:endParaRPr lang="en-GB" dirty="0">
              <a:solidFill>
                <a:schemeClr val="bg1"/>
              </a:solidFill>
            </a:endParaRPr>
          </a:p>
        </p:txBody>
      </p:sp>
      <p:pic>
        <p:nvPicPr>
          <p:cNvPr id="18" name="Picture 2" descr="C:\Users\Andy\AppData\Local\Microsoft\Windows\Temporary Internet Files\Content.IE5\RRF9DUE3\MC90043486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719" y="5114136"/>
            <a:ext cx="1276378" cy="127637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ChangeArrowheads="1"/>
          </p:cNvSpPr>
          <p:nvPr/>
        </p:nvSpPr>
        <p:spPr bwMode="auto">
          <a:xfrm>
            <a:off x="5207387" y="4953457"/>
            <a:ext cx="2537353" cy="431611"/>
          </a:xfrm>
          <a:prstGeom prst="rect">
            <a:avLst/>
          </a:prstGeom>
          <a:solidFill>
            <a:srgbClr val="00B0F0"/>
          </a:solidFill>
          <a:ln w="9525">
            <a:solidFill>
              <a:srgbClr val="0070C0"/>
            </a:solidFill>
            <a:miter lim="800000"/>
            <a:headEnd/>
            <a:tailEnd/>
          </a:ln>
          <a:effectLst/>
        </p:spPr>
        <p:txBody>
          <a:bodyPr lIns="92075" tIns="46038" rIns="92075" bIns="46038" anchor="ctr"/>
          <a:lstStyle/>
          <a:p>
            <a:pPr algn="ctr" defTabSz="739775">
              <a:defRPr/>
            </a:pPr>
            <a:r>
              <a:rPr lang="en-GB" dirty="0" smtClean="0"/>
              <a:t>JVM for Unix</a:t>
            </a:r>
            <a:endParaRPr lang="en-GB" dirty="0"/>
          </a:p>
        </p:txBody>
      </p:sp>
      <p:sp>
        <p:nvSpPr>
          <p:cNvPr id="23" name="Rectangle 4"/>
          <p:cNvSpPr>
            <a:spLocks noChangeArrowheads="1"/>
          </p:cNvSpPr>
          <p:nvPr/>
        </p:nvSpPr>
        <p:spPr bwMode="auto">
          <a:xfrm>
            <a:off x="4757190" y="5474716"/>
            <a:ext cx="3437747" cy="431611"/>
          </a:xfrm>
          <a:prstGeom prst="rect">
            <a:avLst/>
          </a:prstGeom>
          <a:solidFill>
            <a:schemeClr val="tx2">
              <a:lumMod val="75000"/>
            </a:schemeClr>
          </a:solidFill>
          <a:ln w="9525">
            <a:solidFill>
              <a:srgbClr val="7030A0"/>
            </a:solidFill>
            <a:miter lim="800000"/>
            <a:headEnd/>
            <a:tailEnd/>
          </a:ln>
          <a:effectLst/>
        </p:spPr>
        <p:txBody>
          <a:bodyPr lIns="92075" tIns="46038" rIns="92075" bIns="46038" anchor="ctr"/>
          <a:lstStyle/>
          <a:p>
            <a:pPr algn="ctr" defTabSz="739775">
              <a:defRPr/>
            </a:pPr>
            <a:r>
              <a:rPr lang="en-GB" dirty="0" smtClean="0">
                <a:solidFill>
                  <a:schemeClr val="bg1"/>
                </a:solidFill>
              </a:rPr>
              <a:t>Unix Operating System</a:t>
            </a:r>
            <a:endParaRPr lang="en-GB" dirty="0">
              <a:solidFill>
                <a:schemeClr val="bg1"/>
              </a:solidFill>
            </a:endParaRPr>
          </a:p>
        </p:txBody>
      </p:sp>
      <p:pic>
        <p:nvPicPr>
          <p:cNvPr id="10242" name="Picture 2" descr="C:\Users\Andy\AppData\Local\Microsoft\Windows\Temporary Internet Files\Content.IE5\LF1K2JGM\MC9004352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6466" y="4838984"/>
            <a:ext cx="1019714" cy="2017576"/>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bwMode="auto">
          <a:xfrm rot="1463423">
            <a:off x="3099811" y="3925617"/>
            <a:ext cx="565668" cy="981134"/>
          </a:xfrm>
          <a:prstGeom prst="down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26" name="Down Arrow 25"/>
          <p:cNvSpPr/>
          <p:nvPr/>
        </p:nvSpPr>
        <p:spPr bwMode="auto">
          <a:xfrm rot="20136577" flipH="1">
            <a:off x="4948931" y="3925617"/>
            <a:ext cx="565668" cy="981134"/>
          </a:xfrm>
          <a:prstGeom prst="down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21" name="Rectangle 4"/>
          <p:cNvSpPr>
            <a:spLocks noChangeArrowheads="1"/>
          </p:cNvSpPr>
          <p:nvPr/>
        </p:nvSpPr>
        <p:spPr bwMode="auto">
          <a:xfrm>
            <a:off x="2598506" y="3639718"/>
            <a:ext cx="3387981" cy="431611"/>
          </a:xfrm>
          <a:prstGeom prst="rect">
            <a:avLst/>
          </a:prstGeom>
          <a:solidFill>
            <a:srgbClr val="FFFF66"/>
          </a:solidFill>
          <a:ln w="9525">
            <a:solidFill>
              <a:srgbClr val="FFC000"/>
            </a:solidFill>
            <a:miter lim="800000"/>
            <a:headEnd/>
            <a:tailEnd/>
          </a:ln>
          <a:effectLst/>
        </p:spPr>
        <p:txBody>
          <a:bodyPr lIns="92075" tIns="46038" rIns="92075" bIns="46038" anchor="ctr"/>
          <a:lstStyle/>
          <a:p>
            <a:pPr algn="ctr" defTabSz="739775">
              <a:defRPr/>
            </a:pPr>
            <a:r>
              <a:rPr lang="en-GB" dirty="0" smtClean="0"/>
              <a:t>Java byte-codes</a:t>
            </a:r>
            <a:endParaRPr lang="en-GB" dirty="0"/>
          </a:p>
        </p:txBody>
      </p:sp>
    </p:spTree>
    <p:extLst>
      <p:ext uri="{BB962C8B-B14F-4D97-AF65-F5344CB8AC3E}">
        <p14:creationId xmlns:p14="http://schemas.microsoft.com/office/powerpoint/2010/main" val="1678824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12513</TotalTime>
  <Words>2556</Words>
  <Application>Microsoft Office PowerPoint</Application>
  <PresentationFormat>On-screen Show (4:3)</PresentationFormat>
  <Paragraphs>340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1_Blends</vt:lpstr>
      <vt:lpstr>Programming Fundamentals</vt:lpstr>
      <vt:lpstr>Contents</vt:lpstr>
      <vt:lpstr>1. Programming Languages</vt:lpstr>
      <vt:lpstr>Programming Language Syntax</vt:lpstr>
      <vt:lpstr>Compiled Languages</vt:lpstr>
      <vt:lpstr>Interpreted Languages</vt:lpstr>
      <vt:lpstr>Compiled vs. Interpreted Languages</vt:lpstr>
      <vt:lpstr>Java is Hybrid Compiled/Interpreted (1)</vt:lpstr>
      <vt:lpstr>Java is Hybrid Compiled/Interpreted (2)</vt:lpstr>
      <vt:lpstr>2. Structuring Programs</vt:lpstr>
      <vt:lpstr>Categories of Programming Languages</vt:lpstr>
      <vt:lpstr>Procedural Languages</vt:lpstr>
      <vt:lpstr>OO Languages</vt:lpstr>
      <vt:lpstr>3. Some Code Examples</vt:lpstr>
      <vt:lpstr>Algorithms</vt:lpstr>
      <vt:lpstr>Pseudo Code</vt:lpstr>
      <vt:lpstr>Java</vt:lpstr>
      <vt:lpstr>Some Other Languages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401</cp:revision>
  <dcterms:created xsi:type="dcterms:W3CDTF">2002-05-03T12:27:39Z</dcterms:created>
  <dcterms:modified xsi:type="dcterms:W3CDTF">2017-04-04T10:22:04Z</dcterms:modified>
</cp:coreProperties>
</file>