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9"/>
  </p:notesMasterIdLst>
  <p:handoutMasterIdLst>
    <p:handoutMasterId r:id="rId30"/>
  </p:handoutMasterIdLst>
  <p:sldIdLst>
    <p:sldId id="256" r:id="rId2"/>
    <p:sldId id="497" r:id="rId3"/>
    <p:sldId id="605" r:id="rId4"/>
    <p:sldId id="643" r:id="rId5"/>
    <p:sldId id="606" r:id="rId6"/>
    <p:sldId id="676" r:id="rId7"/>
    <p:sldId id="675" r:id="rId8"/>
    <p:sldId id="613" r:id="rId9"/>
    <p:sldId id="625" r:id="rId10"/>
    <p:sldId id="634" r:id="rId11"/>
    <p:sldId id="635" r:id="rId12"/>
    <p:sldId id="681" r:id="rId13"/>
    <p:sldId id="682" r:id="rId14"/>
    <p:sldId id="683" r:id="rId15"/>
    <p:sldId id="638" r:id="rId16"/>
    <p:sldId id="679" r:id="rId17"/>
    <p:sldId id="639" r:id="rId18"/>
    <p:sldId id="614" r:id="rId19"/>
    <p:sldId id="616" r:id="rId20"/>
    <p:sldId id="619" r:id="rId21"/>
    <p:sldId id="617" r:id="rId22"/>
    <p:sldId id="641" r:id="rId23"/>
    <p:sldId id="642" r:id="rId24"/>
    <p:sldId id="620" r:id="rId25"/>
    <p:sldId id="621" r:id="rId26"/>
    <p:sldId id="667" r:id="rId27"/>
    <p:sldId id="674" r:id="rId28"/>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9596" autoAdjust="0"/>
    <p:restoredTop sz="68552" autoAdjust="0"/>
  </p:normalViewPr>
  <p:slideViewPr>
    <p:cSldViewPr snapToGrid="0" showGuides="1">
      <p:cViewPr varScale="1">
        <p:scale>
          <a:sx n="63" d="100"/>
          <a:sy n="63" d="100"/>
        </p:scale>
        <p:origin x="-108" y="-246"/>
      </p:cViewPr>
      <p:guideLst>
        <p:guide orient="horz" pos="3009"/>
        <p:guide pos="217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77" d="100"/>
          <a:sy n="77" d="100"/>
        </p:scale>
        <p:origin x="-150"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Getting Started with Java</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10220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Getting Started with Java</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556770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dirty="0" smtClean="0"/>
              <a:t>Getting Started with Java</a:t>
            </a:r>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noFill/>
          <a:ln/>
        </p:spPr>
        <p:txBody>
          <a:bodyPr/>
          <a:lstStyle/>
          <a:p>
            <a:pPr eaLnBrk="1" hangingPunct="1"/>
            <a:r>
              <a:rPr lang="en-US"/>
              <a:t>This chapter gives a quick introduction to the Java tools we're going to be using on the course. We also show how to create and run a simple Java application.</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smtClean="0"/>
              <a:t>Getting Started with Java</a:t>
            </a: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This section describes how to download and install the Java SE. We also show how to write a simple "Hello World" Java application, compile it, and then run it from the command line.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smtClean="0"/>
              <a:t>Getting Started with Java</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One of the nice things about developing in Java is that you can get most of what you need for free. </a:t>
            </a:r>
          </a:p>
          <a:p>
            <a:r>
              <a:rPr lang="en-GB" dirty="0" smtClean="0"/>
              <a:t>It's actually quite informative for you to learn how to set up Java for yourself, because you'll doubtless need to do this many times in your Java career. So that's what we're going to do - we'll discuss how to install Java SE in this section, and then see how to install Eclipse in the next section. </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smtClean="0"/>
              <a:t>Getting Started with Java</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sz="quarter" idx="10"/>
          </p:nvPr>
        </p:nvSpPr>
        <p:spPr/>
        <p:txBody>
          <a:bodyPr/>
          <a:lstStyle/>
          <a:p>
            <a:r>
              <a:rPr lang="en-GB" dirty="0"/>
              <a:t>Oracle are the current owners and custodians of Java standards and products. Almost everything Java-related is </a:t>
            </a:r>
            <a:r>
              <a:rPr lang="en-GB" dirty="0" smtClean="0"/>
              <a:t>free.</a:t>
            </a:r>
          </a:p>
          <a:p>
            <a:r>
              <a:rPr lang="en-GB" dirty="0" smtClean="0"/>
              <a:t>The computers on this course already have Java SE and Eclipse installed, but it's worthwhile describing how to set everything up from scratch anyway, because you'll have to do it yourself at some point. </a:t>
            </a:r>
          </a:p>
          <a:p>
            <a:r>
              <a:rPr lang="en-GB" dirty="0" smtClean="0"/>
              <a:t>You </a:t>
            </a:r>
            <a:r>
              <a:rPr lang="en-GB" dirty="0"/>
              <a:t>can download Java SE from the following web site:</a:t>
            </a:r>
          </a:p>
          <a:p>
            <a:pPr lvl="1"/>
            <a:r>
              <a:rPr lang="en-GB" dirty="0"/>
              <a:t>http://www.oracle.com/technetwork/java/javase/downloads/index.html</a:t>
            </a:r>
          </a:p>
          <a:p>
            <a:r>
              <a:rPr lang="en-GB" dirty="0"/>
              <a:t>The screenshot in the slide above shows this web site (your screenshot might differ, depending on version numbers etc.). Click the link to download the Java Platform (JDK). We're using the JDK </a:t>
            </a:r>
            <a:r>
              <a:rPr lang="en-GB"/>
              <a:t>version </a:t>
            </a:r>
            <a:r>
              <a:rPr lang="en-GB" smtClean="0"/>
              <a:t>8 for the installation on </a:t>
            </a:r>
            <a:r>
              <a:rPr lang="en-GB" dirty="0"/>
              <a:t>this course</a:t>
            </a:r>
            <a:r>
              <a:rPr lang="en-GB"/>
              <a:t>. </a:t>
            </a:r>
            <a:endParaRPr lang="en-GB" dirty="0"/>
          </a:p>
          <a:p>
            <a:endParaRPr lang="en-GB" dirty="0"/>
          </a:p>
          <a:p>
            <a:r>
              <a:rPr lang="en-GB" dirty="0"/>
              <a:t>Note: The download page differentiates between the JDK and JRE:</a:t>
            </a:r>
          </a:p>
          <a:p>
            <a:pPr lvl="1"/>
            <a:r>
              <a:rPr lang="en-GB" dirty="0"/>
              <a:t>The JDK is the Java Development Kit, and includes command-line tools such as the Java compiler, Java debugger, JAR tool, etc. If you want to develop Java applications (as well as run them, obviously), this is what you need. </a:t>
            </a:r>
          </a:p>
          <a:p>
            <a:pPr lvl="1"/>
            <a:r>
              <a:rPr lang="en-GB" dirty="0"/>
              <a:t>The JRE is the Java Runtime Environment, and includes the minimal set of tools you need to run Java applications. It's a subset of the JDK. If you just want to run Java applications (i.e. not develop them), this is all you need.</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smtClean="0"/>
              <a:t>Getting Started with Java</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sz="quarter" idx="10"/>
          </p:nvPr>
        </p:nvSpPr>
        <p:spPr/>
        <p:txBody>
          <a:bodyPr/>
          <a:lstStyle/>
          <a:p>
            <a:r>
              <a:rPr lang="en-GB" dirty="0"/>
              <a:t>Make sure you select the correct JDK installation for your target computer, e.g. Linux, Solaris, Windows 32-bit or 64-bit.</a:t>
            </a:r>
          </a:p>
          <a:p>
            <a:r>
              <a:rPr lang="en-GB" dirty="0"/>
              <a:t>When the JDK download is complete, just run it and accept all the default options during installation.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Getting Started with Java</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sz="quarter" idx="10"/>
          </p:nvPr>
        </p:nvSpPr>
        <p:spPr/>
        <p:txBody>
          <a:bodyPr/>
          <a:lstStyle/>
          <a:p>
            <a:r>
              <a:rPr lang="en-GB" dirty="0"/>
              <a:t>The screenshot in the slide above shows the installation folder for the JDK. Here's a brief description of each sub-folder:</a:t>
            </a:r>
          </a:p>
          <a:p>
            <a:pPr marL="171450" indent="-171450">
              <a:buFont typeface="Arial" panose="020B0604020202020204" pitchFamily="34" charset="0"/>
              <a:buChar char="•"/>
            </a:pPr>
            <a:r>
              <a:rPr lang="en-GB" dirty="0">
                <a:latin typeface="Lucida Console" panose="020B0609040504020204" pitchFamily="49" charset="0"/>
              </a:rPr>
              <a:t>bin</a:t>
            </a:r>
            <a:br>
              <a:rPr lang="en-GB" dirty="0">
                <a:latin typeface="Lucida Console" panose="020B0609040504020204" pitchFamily="49" charset="0"/>
              </a:rPr>
            </a:br>
            <a:r>
              <a:rPr lang="en-GB" dirty="0"/>
              <a:t>Contains the JDK tools (compiler, etc.)</a:t>
            </a:r>
          </a:p>
          <a:p>
            <a:pPr marL="171450" indent="-171450">
              <a:buFont typeface="Arial" panose="020B0604020202020204" pitchFamily="34" charset="0"/>
              <a:buChar char="•"/>
            </a:pPr>
            <a:r>
              <a:rPr lang="en-GB" dirty="0" err="1">
                <a:latin typeface="Lucida Console" panose="020B0609040504020204" pitchFamily="49" charset="0"/>
              </a:rPr>
              <a:t>db</a:t>
            </a:r>
            <a:r>
              <a:rPr lang="en-GB" dirty="0">
                <a:latin typeface="Lucida Console" panose="020B0609040504020204" pitchFamily="49" charset="0"/>
              </a:rPr>
              <a:t/>
            </a:r>
            <a:br>
              <a:rPr lang="en-GB" dirty="0">
                <a:latin typeface="Lucida Console" panose="020B0609040504020204" pitchFamily="49" charset="0"/>
              </a:rPr>
            </a:br>
            <a:r>
              <a:rPr lang="en-GB" dirty="0"/>
              <a:t>Contains a Java-based database engine called Derby</a:t>
            </a:r>
            <a:r>
              <a:rPr lang="en-GB"/>
              <a:t>. </a:t>
            </a:r>
            <a:endParaRPr lang="en-GB" dirty="0"/>
          </a:p>
          <a:p>
            <a:pPr marL="171450" indent="-171450">
              <a:buFont typeface="Arial" panose="020B0604020202020204" pitchFamily="34" charset="0"/>
              <a:buChar char="•"/>
            </a:pPr>
            <a:r>
              <a:rPr lang="en-GB" dirty="0">
                <a:latin typeface="Lucida Console" panose="020B0609040504020204" pitchFamily="49" charset="0"/>
              </a:rPr>
              <a:t>include</a:t>
            </a:r>
            <a:br>
              <a:rPr lang="en-GB" dirty="0">
                <a:latin typeface="Lucida Console" panose="020B0609040504020204" pitchFamily="49" charset="0"/>
              </a:rPr>
            </a:br>
            <a:r>
              <a:rPr lang="en-GB" dirty="0"/>
              <a:t>Contains C/C++ header files if you want to integrate your Java code with native C/C++ code via JNI (Java Native Interface). JNI is out of the scope of this course</a:t>
            </a:r>
            <a:r>
              <a:rPr lang="en-GB"/>
              <a:t>. </a:t>
            </a:r>
            <a:endParaRPr lang="en-GB" dirty="0"/>
          </a:p>
          <a:p>
            <a:pPr marL="171450" indent="-171450">
              <a:buFont typeface="Arial" panose="020B0604020202020204" pitchFamily="34" charset="0"/>
              <a:buChar char="•"/>
            </a:pPr>
            <a:r>
              <a:rPr lang="en-GB" dirty="0" err="1">
                <a:latin typeface="Lucida Console" panose="020B0609040504020204" pitchFamily="49" charset="0"/>
              </a:rPr>
              <a:t>jre</a:t>
            </a:r>
            <a:r>
              <a:rPr lang="en-GB" dirty="0">
                <a:latin typeface="Lucida Console" panose="020B0609040504020204" pitchFamily="49" charset="0"/>
              </a:rPr>
              <a:t/>
            </a:r>
            <a:br>
              <a:rPr lang="en-GB" dirty="0">
                <a:latin typeface="Lucida Console" panose="020B0609040504020204" pitchFamily="49" charset="0"/>
              </a:rPr>
            </a:br>
            <a:r>
              <a:rPr lang="en-GB" dirty="0"/>
              <a:t>Contains JRE tools (JVM, etc.)</a:t>
            </a:r>
          </a:p>
          <a:p>
            <a:pPr marL="171450" indent="-171450">
              <a:buFont typeface="Arial" panose="020B0604020202020204" pitchFamily="34" charset="0"/>
              <a:buChar char="•"/>
            </a:pPr>
            <a:r>
              <a:rPr lang="en-GB" dirty="0">
                <a:latin typeface="Lucida Console" panose="020B0609040504020204" pitchFamily="49" charset="0"/>
              </a:rPr>
              <a:t>lib</a:t>
            </a:r>
            <a:r>
              <a:rPr lang="en-GB" dirty="0"/>
              <a:t/>
            </a:r>
            <a:br>
              <a:rPr lang="en-GB" dirty="0"/>
            </a:br>
            <a:r>
              <a:rPr lang="en-GB" dirty="0"/>
              <a:t>Contains various library used by the JDK tools.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dirty="0" smtClean="0"/>
              <a:t>Getting Started with Java</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 shows a traditional "Hello World" application, as implemented in Java. The </a:t>
            </a:r>
            <a:r>
              <a:rPr lang="en-GB" dirty="0" smtClean="0"/>
              <a:t>code </a:t>
            </a:r>
            <a:r>
              <a:rPr lang="en-GB" dirty="0"/>
              <a:t>box shows </a:t>
            </a:r>
            <a:r>
              <a:rPr lang="en-GB" dirty="0">
                <a:latin typeface="Lucida Console" panose="020B0609040504020204" pitchFamily="49" charset="0"/>
              </a:rPr>
              <a:t>MyFirstApp.java</a:t>
            </a:r>
            <a:r>
              <a:rPr lang="en-GB" dirty="0"/>
              <a:t> – you can find this file on your computer, in the demos folder for this chapter. </a:t>
            </a:r>
          </a:p>
          <a:p>
            <a:r>
              <a:rPr lang="en-GB" dirty="0"/>
              <a:t>We won't worry too much about the syntax yet – it should look reasonably intuitive. We'll just point out three main points at this stage:</a:t>
            </a:r>
          </a:p>
          <a:p>
            <a:pPr lvl="1"/>
            <a:r>
              <a:rPr lang="en-GB" dirty="0">
                <a:latin typeface="Lucida Console" panose="020B0609040504020204" pitchFamily="49" charset="0"/>
              </a:rPr>
              <a:t>MyFirstApp.java</a:t>
            </a:r>
            <a:r>
              <a:rPr lang="en-GB" dirty="0"/>
              <a:t> defines a public class named </a:t>
            </a:r>
            <a:r>
              <a:rPr lang="en-GB" dirty="0" err="1">
                <a:latin typeface="Lucida Console" panose="020B0609040504020204" pitchFamily="49" charset="0"/>
              </a:rPr>
              <a:t>MyFirstApp</a:t>
            </a:r>
            <a:r>
              <a:rPr lang="en-GB" dirty="0"/>
              <a:t>. Everything in Java must reside inside a class, because Java is completely OO. You can't define anything outside of a class (unlike in C or C++, where you can define global variables and functions).</a:t>
            </a:r>
          </a:p>
          <a:p>
            <a:pPr lvl="1"/>
            <a:r>
              <a:rPr lang="en-GB" dirty="0"/>
              <a:t>A Java file can only contain a single public Java class, and the class name must correspond to the file name. </a:t>
            </a:r>
          </a:p>
          <a:p>
            <a:pPr lvl="1"/>
            <a:r>
              <a:rPr lang="en-GB" dirty="0"/>
              <a:t>The class has a </a:t>
            </a:r>
            <a:r>
              <a:rPr lang="en-GB" dirty="0">
                <a:latin typeface="Lucida Console" panose="020B0609040504020204" pitchFamily="49" charset="0"/>
              </a:rPr>
              <a:t>main()</a:t>
            </a:r>
            <a:r>
              <a:rPr lang="en-GB" dirty="0"/>
              <a:t> method, which is the entry point for this application. The </a:t>
            </a:r>
            <a:r>
              <a:rPr lang="en-GB" dirty="0">
                <a:latin typeface="Lucida Console" panose="020B0609040504020204" pitchFamily="49" charset="0"/>
              </a:rPr>
              <a:t>main()</a:t>
            </a:r>
            <a:r>
              <a:rPr lang="en-GB" dirty="0"/>
              <a:t> function simply displays a message on the console, via the </a:t>
            </a:r>
            <a:r>
              <a:rPr lang="en-GB" dirty="0" err="1">
                <a:latin typeface="Lucida Console" panose="020B0609040504020204" pitchFamily="49" charset="0"/>
              </a:rPr>
              <a:t>System.out.println</a:t>
            </a:r>
            <a:r>
              <a:rPr lang="en-GB" dirty="0">
                <a:latin typeface="Lucida Console" panose="020B0609040504020204" pitchFamily="49" charset="0"/>
              </a:rPr>
              <a:t>()</a:t>
            </a:r>
            <a:r>
              <a:rPr lang="en-GB" dirty="0"/>
              <a:t> function</a:t>
            </a:r>
            <a:r>
              <a:rPr lang="en-GB" dirty="0" smtClean="0"/>
              <a: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dirty="0" smtClean="0"/>
              <a:t>Getting Started with Java</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pPr indent="-180975"/>
            <a:r>
              <a:rPr lang="en-GB" dirty="0"/>
              <a:t>Before you can run </a:t>
            </a:r>
            <a:r>
              <a:rPr lang="en-GB" dirty="0" smtClean="0"/>
              <a:t>a Java class</a:t>
            </a:r>
            <a:r>
              <a:rPr lang="en-GB" dirty="0"/>
              <a:t>, you must first compile it via </a:t>
            </a:r>
            <a:r>
              <a:rPr lang="en-GB" dirty="0" err="1">
                <a:latin typeface="Lucida Console" panose="020B0609040504020204" pitchFamily="49" charset="0"/>
              </a:rPr>
              <a:t>javac</a:t>
            </a:r>
            <a:r>
              <a:rPr lang="en-GB" dirty="0"/>
              <a:t> (i.e. the Java compiler). You can run this from the command line – but be sure </a:t>
            </a:r>
            <a:r>
              <a:rPr lang="en-GB" dirty="0" err="1">
                <a:latin typeface="Lucida Console" panose="020B0609040504020204" pitchFamily="49" charset="0"/>
              </a:rPr>
              <a:t>javac</a:t>
            </a:r>
            <a:r>
              <a:rPr lang="en-GB" dirty="0"/>
              <a:t> is on the system path. </a:t>
            </a:r>
            <a:endParaRPr lang="en-GB" dirty="0" smtClean="0"/>
          </a:p>
          <a:p>
            <a:pPr indent="-180975"/>
            <a:r>
              <a:rPr lang="en-GB" dirty="0" smtClean="0"/>
              <a:t>The </a:t>
            </a:r>
            <a:r>
              <a:rPr lang="en-GB" dirty="0"/>
              <a:t>Java compiler compiles </a:t>
            </a:r>
            <a:r>
              <a:rPr lang="en-GB" dirty="0">
                <a:latin typeface="Lucida Console" panose="020B0609040504020204" pitchFamily="49" charset="0"/>
              </a:rPr>
              <a:t>MyFirstApp.java</a:t>
            </a:r>
            <a:r>
              <a:rPr lang="en-GB" dirty="0"/>
              <a:t>  into a binary file named </a:t>
            </a:r>
            <a:r>
              <a:rPr lang="en-GB" dirty="0" err="1">
                <a:latin typeface="Lucida Console" panose="020B0609040504020204" pitchFamily="49" charset="0"/>
              </a:rPr>
              <a:t>MyFirstApp.class</a:t>
            </a:r>
            <a:r>
              <a:rPr lang="en-GB" dirty="0"/>
              <a:t>. The binary file contains Java byte codes, i.e. compiled Java instructions. </a:t>
            </a:r>
          </a:p>
          <a:p>
            <a:pPr indent="-180975"/>
            <a:r>
              <a:rPr lang="en-GB" dirty="0"/>
              <a:t>You cannot run </a:t>
            </a:r>
            <a:r>
              <a:rPr lang="en-GB" dirty="0" err="1">
                <a:latin typeface="Lucida Console" panose="020B0609040504020204" pitchFamily="49" charset="0"/>
              </a:rPr>
              <a:t>MyFirstApp.class</a:t>
            </a:r>
            <a:r>
              <a:rPr lang="en-GB" dirty="0"/>
              <a:t> directly on your operating system – you must run it through the JVM instead, as described on the next slide.</a:t>
            </a:r>
          </a:p>
          <a:p>
            <a:endParaRPr lang="en-GB"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dirty="0" smtClean="0"/>
              <a:t>Getting Started with Java</a:t>
            </a:r>
          </a:p>
        </p:txBody>
      </p:sp>
      <p:sp>
        <p:nvSpPr>
          <p:cNvPr id="41987" name="Rectangle 2"/>
          <p:cNvSpPr>
            <a:spLocks noGrp="1" noRot="1" noChangeAspect="1" noChangeArrowheads="1" noTextEdit="1"/>
          </p:cNvSpPr>
          <p:nvPr>
            <p:ph type="sldImg"/>
          </p:nvPr>
        </p:nvSpPr>
        <p:spPr>
          <a:ln/>
        </p:spPr>
      </p:sp>
      <p:sp>
        <p:nvSpPr>
          <p:cNvPr id="419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To run a Java application, you must always run it through the JVM. To do this, run the </a:t>
            </a:r>
            <a:r>
              <a:rPr lang="en-GB" dirty="0">
                <a:latin typeface="Lucida Console" panose="020B0609040504020204" pitchFamily="49" charset="0"/>
              </a:rPr>
              <a:t>java</a:t>
            </a:r>
            <a:r>
              <a:rPr lang="en-GB" dirty="0"/>
              <a:t> application and specify the name of your class file (without the </a:t>
            </a:r>
            <a:r>
              <a:rPr lang="en-GB" dirty="0">
                <a:latin typeface="Lucida Console" panose="020B0609040504020204" pitchFamily="49" charset="0"/>
              </a:rPr>
              <a:t>.class</a:t>
            </a:r>
            <a:r>
              <a:rPr lang="en-GB" dirty="0"/>
              <a:t> file extension). </a:t>
            </a:r>
          </a:p>
          <a:p>
            <a:r>
              <a:rPr lang="en-GB" dirty="0"/>
              <a:t>The </a:t>
            </a:r>
            <a:r>
              <a:rPr lang="en-GB" dirty="0">
                <a:latin typeface="Lucida Console" panose="020B0609040504020204" pitchFamily="49" charset="0"/>
              </a:rPr>
              <a:t>java</a:t>
            </a:r>
            <a:r>
              <a:rPr lang="en-GB" dirty="0"/>
              <a:t> application is the JVM. The JVM loads your class definition into memory, and JIT-compiles the Java byte codes into native machine instructions for your particular target computer. </a:t>
            </a:r>
          </a:p>
          <a:p>
            <a:r>
              <a:rPr lang="en-GB" dirty="0"/>
              <a:t>There are ports of the JVM to a wide range of operating systems and platforms. This means you can run the same Java code on many platforms without recompilation – all you need is an appropriate JVM for your particular platform.</a:t>
            </a: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dirty="0" smtClean="0"/>
              <a:t>Getting Started with Java</a:t>
            </a: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a:t>Now that you know how to run the basic JDK tools from the command line, we're going to shift gear and show how to use an IDE.</a:t>
            </a:r>
          </a:p>
          <a:p>
            <a:pPr eaLnBrk="1" hangingPunct="1">
              <a:defRPr/>
            </a:pPr>
            <a:r>
              <a:rPr lang="en-GB" dirty="0"/>
              <a:t>In practice, all Java developers use an IDE (rather than a text editor and the command line). Using an IDE offers the following benefits:</a:t>
            </a:r>
          </a:p>
          <a:p>
            <a:pPr lvl="1" eaLnBrk="1" hangingPunct="1">
              <a:defRPr/>
            </a:pPr>
            <a:r>
              <a:rPr lang="en-GB" dirty="0"/>
              <a:t>Improves productivity</a:t>
            </a:r>
          </a:p>
          <a:p>
            <a:pPr lvl="1" eaLnBrk="1" hangingPunct="1">
              <a:defRPr/>
            </a:pPr>
            <a:r>
              <a:rPr lang="en-GB" dirty="0"/>
              <a:t>Simplifies compile/run cycle</a:t>
            </a:r>
          </a:p>
          <a:p>
            <a:pPr lvl="1" eaLnBrk="1" hangingPunct="1">
              <a:defRPr/>
            </a:pPr>
            <a:r>
              <a:rPr lang="en-GB" dirty="0"/>
              <a:t>Offers IntelliSense</a:t>
            </a:r>
          </a:p>
          <a:p>
            <a:pPr lvl="1" eaLnBrk="1" hangingPunct="1">
              <a:defRPr/>
            </a:pPr>
            <a:r>
              <a:rPr lang="en-GB" dirty="0"/>
              <a:t>Provides code refactoring capabilities</a:t>
            </a:r>
          </a:p>
          <a:p>
            <a:pPr lvl="1" eaLnBrk="1" hangingPunct="1">
              <a:defRPr/>
            </a:pPr>
            <a:r>
              <a:rPr lang="en-GB" dirty="0"/>
              <a:t>Simplifies library management</a:t>
            </a:r>
          </a:p>
          <a:p>
            <a:pPr eaLnBrk="1" hangingPunct="1"/>
            <a:endParaRPr lang="en-US" dirty="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GB" dirty="0" smtClean="0"/>
              <a:t>Getting Started with Java</a:t>
            </a: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t>We're going to use Eclipse for Java SE on this course. It's free and extremely extensible via plug-ins.</a:t>
            </a:r>
          </a:p>
          <a:p>
            <a:pPr eaLnBrk="1" hangingPunct="1"/>
            <a:r>
              <a:rPr lang="en-US" dirty="0"/>
              <a:t>Other IDEs are available. The slide lists some popular choices. Not all these IDEs are free, although this won't be an issue for you if your company has purchased a site license for the product.</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Getting Started with Java</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t>In this chapter we'll take our first look at Java syntax, and see how to build and run Java applications both from the command line and using the Eclipse Integrated Development Environment (IDE).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Getting Started with Java</a:t>
            </a: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t>Note: This slide describes how to download and install Eclipse. This is for background information only – we've already installed Eclipse on your computer for this course.</a:t>
            </a:r>
          </a:p>
          <a:p>
            <a:pPr eaLnBrk="1" hangingPunct="1"/>
            <a:r>
              <a:rPr lang="en-US" dirty="0"/>
              <a:t>Eclipse offers several different IDEs, aimed at different programming languages and development targets. </a:t>
            </a:r>
          </a:p>
          <a:p>
            <a:pPr eaLnBrk="1" hangingPunct="1"/>
            <a:r>
              <a:rPr lang="en-US" dirty="0"/>
              <a:t>We'll be using Eclipse IDE for Java Developers, which basically means it targets Java SE. Note that there's also an Eclipse for Java EE, which includes additional wizards and libraries for building enterprise applications.</a:t>
            </a:r>
          </a:p>
          <a:p>
            <a:pPr eaLnBrk="1" hangingPunct="1"/>
            <a:r>
              <a:rPr lang="en-US" smtClean="0"/>
              <a:t>Make </a:t>
            </a:r>
            <a:r>
              <a:rPr lang="en-US" dirty="0"/>
              <a:t>sure you download the appropriate file for your platform, e.g. Linux, Windows 32-bit, or Windows 64-bit</a:t>
            </a:r>
            <a:r>
              <a:rPr lang="en-US"/>
              <a:t>. </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Getting Started with Java</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When you run the Eclipse IDE, you will be asked to select a workspace. A workspace is a folder where you will put your Eclipse Java projects. You should enter a workspace name such as </a:t>
            </a:r>
            <a:r>
              <a:rPr lang="en-US" dirty="0">
                <a:latin typeface="Lucida Console" panose="020B0609040504020204" pitchFamily="49" charset="0"/>
              </a:rPr>
              <a:t>C:\JavaWorkspace</a:t>
            </a:r>
            <a:r>
              <a:rPr lang="en-US" dirty="0"/>
              <a:t>. </a:t>
            </a:r>
          </a:p>
          <a:p>
            <a:pPr eaLnBrk="1" hangingPunct="1">
              <a:defRPr/>
            </a:pPr>
            <a:r>
              <a:rPr lang="en-US" dirty="0" smtClean="0"/>
              <a:t>When Eclipse has started, </a:t>
            </a:r>
            <a:r>
              <a:rPr lang="en-GB" dirty="0" smtClean="0"/>
              <a:t>you </a:t>
            </a:r>
            <a:r>
              <a:rPr lang="en-GB" dirty="0"/>
              <a:t>can </a:t>
            </a:r>
            <a:r>
              <a:rPr lang="en-GB" dirty="0" smtClean="0"/>
              <a:t>modify the configuration settings so </a:t>
            </a:r>
            <a:r>
              <a:rPr lang="en-GB" dirty="0"/>
              <a:t>that it is compliant with a particular version of the Java </a:t>
            </a:r>
            <a:r>
              <a:rPr lang="en-GB" dirty="0" smtClean="0"/>
              <a:t>JDK. This is very </a:t>
            </a:r>
            <a:r>
              <a:rPr lang="en-GB" dirty="0"/>
              <a:t>useful if you have existing Java code that was written under a previous version of </a:t>
            </a:r>
            <a:r>
              <a:rPr lang="en-GB" dirty="0" smtClean="0"/>
              <a:t>Java. To do this, invoke </a:t>
            </a:r>
            <a:r>
              <a:rPr lang="en-GB" dirty="0"/>
              <a:t>the </a:t>
            </a:r>
            <a:r>
              <a:rPr lang="en-GB" dirty="0">
                <a:latin typeface="Lucida Console" pitchFamily="49" charset="0"/>
              </a:rPr>
              <a:t>Window</a:t>
            </a:r>
            <a:r>
              <a:rPr lang="en-GB" dirty="0"/>
              <a:t> | </a:t>
            </a:r>
            <a:r>
              <a:rPr lang="en-GB" dirty="0">
                <a:latin typeface="Lucida Console" pitchFamily="49" charset="0"/>
              </a:rPr>
              <a:t>Preferences</a:t>
            </a:r>
            <a:r>
              <a:rPr lang="en-GB" dirty="0"/>
              <a:t> menu option, then perform these steps in the Preferences dialog box:</a:t>
            </a:r>
          </a:p>
          <a:p>
            <a:pPr lvl="1" eaLnBrk="1" hangingPunct="1">
              <a:defRPr/>
            </a:pPr>
            <a:r>
              <a:rPr lang="en-GB" dirty="0"/>
              <a:t>Expand </a:t>
            </a:r>
            <a:r>
              <a:rPr lang="en-GB" dirty="0">
                <a:latin typeface="Lucida Console" pitchFamily="49" charset="0"/>
              </a:rPr>
              <a:t>Java</a:t>
            </a:r>
            <a:r>
              <a:rPr lang="en-GB" dirty="0"/>
              <a:t>, and then click </a:t>
            </a:r>
            <a:r>
              <a:rPr lang="en-GB" dirty="0">
                <a:latin typeface="Lucida Console" pitchFamily="49" charset="0"/>
              </a:rPr>
              <a:t>Compiler</a:t>
            </a:r>
          </a:p>
          <a:p>
            <a:pPr lvl="1" eaLnBrk="1" hangingPunct="1">
              <a:defRPr/>
            </a:pPr>
            <a:r>
              <a:rPr lang="en-GB" dirty="0"/>
              <a:t>Set the </a:t>
            </a:r>
            <a:r>
              <a:rPr lang="en-GB" dirty="0">
                <a:latin typeface="Lucida Console" pitchFamily="49" charset="0"/>
              </a:rPr>
              <a:t>Compiler</a:t>
            </a:r>
            <a:r>
              <a:rPr lang="en-GB" dirty="0"/>
              <a:t> </a:t>
            </a:r>
            <a:r>
              <a:rPr lang="en-GB" dirty="0">
                <a:latin typeface="Lucida Console" pitchFamily="49" charset="0"/>
              </a:rPr>
              <a:t>compliance</a:t>
            </a:r>
            <a:r>
              <a:rPr lang="en-GB" dirty="0"/>
              <a:t> </a:t>
            </a:r>
            <a:r>
              <a:rPr lang="en-GB">
                <a:latin typeface="Lucida Console" pitchFamily="49" charset="0"/>
              </a:rPr>
              <a:t>level</a:t>
            </a:r>
            <a:r>
              <a:rPr lang="en-GB"/>
              <a:t> </a:t>
            </a:r>
            <a:r>
              <a:rPr lang="en-GB" smtClean="0"/>
              <a:t>(e.g. to </a:t>
            </a:r>
            <a:r>
              <a:rPr lang="en-GB" smtClean="0">
                <a:latin typeface="Lucida Console" pitchFamily="49" charset="0"/>
              </a:rPr>
              <a:t>1.8</a:t>
            </a:r>
            <a:r>
              <a:rPr lang="en-GB" smtClean="0"/>
              <a:t>)</a:t>
            </a:r>
            <a:endParaRPr lang="en-GB" dirty="0"/>
          </a:p>
          <a:p>
            <a:pPr lvl="1" eaLnBrk="1" hangingPunct="1">
              <a:defRPr/>
            </a:pPr>
            <a:r>
              <a:rPr lang="en-GB" dirty="0"/>
              <a:t>Click </a:t>
            </a:r>
            <a:r>
              <a:rPr lang="en-GB" dirty="0">
                <a:latin typeface="Lucida Console" pitchFamily="49" charset="0"/>
              </a:rPr>
              <a:t>OK</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smtClean="0"/>
              <a:t>Getting Started with Java</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a:t>You can create a new Java project in the workspace as follows:</a:t>
            </a:r>
          </a:p>
          <a:p>
            <a:pPr lvl="1" eaLnBrk="1" hangingPunct="1"/>
            <a:r>
              <a:rPr lang="en-US" dirty="0"/>
              <a:t>On the File menu, click New, then click Java Project.</a:t>
            </a:r>
          </a:p>
          <a:p>
            <a:pPr lvl="1" eaLnBrk="1" hangingPunct="1"/>
            <a:r>
              <a:rPr lang="en-US" dirty="0"/>
              <a:t>In the New Java Project dialog box, enter a meaningful project name such as </a:t>
            </a:r>
            <a:r>
              <a:rPr lang="en-US" dirty="0" err="1">
                <a:latin typeface="Lucida Console" panose="020B0609040504020204" pitchFamily="49" charset="0"/>
              </a:rPr>
              <a:t>MyFirstProject</a:t>
            </a:r>
            <a:r>
              <a:rPr lang="en-US" dirty="0"/>
              <a:t>. You can accept all the other default options, e.g. the JRE execution environment should point to your </a:t>
            </a:r>
            <a:r>
              <a:rPr lang="en-US"/>
              <a:t>Java </a:t>
            </a:r>
            <a:r>
              <a:rPr lang="en-US" smtClean="0"/>
              <a:t>8 </a:t>
            </a:r>
            <a:r>
              <a:rPr lang="en-US" dirty="0"/>
              <a:t>JRE. Click Finish to close the dialog box.</a:t>
            </a:r>
          </a:p>
          <a:p>
            <a:pPr eaLnBrk="1" hangingPunct="1"/>
            <a:r>
              <a:rPr lang="en-US" dirty="0"/>
              <a:t>After you close the New Java Project dialog box, your project should now appear in the Package Explorer pane.</a:t>
            </a:r>
          </a:p>
          <a:p>
            <a:pPr marL="179388" lvl="1" indent="0" eaLnBrk="1" hangingPunct="1">
              <a:buNone/>
            </a:pPr>
            <a:endParaRPr lang="en-US" dirty="0"/>
          </a:p>
          <a:p>
            <a:pPr lvl="1" eaLnBrk="1" hangingPunct="1"/>
            <a:endParaRPr lang="en-US" dirty="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Getting Started with Java</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a:t>You can create a new Java class in your project as follows:</a:t>
            </a:r>
          </a:p>
          <a:p>
            <a:pPr lvl="1" eaLnBrk="1" hangingPunct="1"/>
            <a:r>
              <a:rPr lang="en-US" dirty="0"/>
              <a:t>Right-click the </a:t>
            </a:r>
            <a:r>
              <a:rPr lang="en-US" dirty="0" err="1"/>
              <a:t>src</a:t>
            </a:r>
            <a:r>
              <a:rPr lang="en-US" dirty="0"/>
              <a:t> folder. In the popup menu, click New, and then click Class.</a:t>
            </a:r>
          </a:p>
          <a:p>
            <a:pPr lvl="1" eaLnBrk="1" hangingPunct="1"/>
            <a:r>
              <a:rPr lang="en-US" dirty="0"/>
              <a:t>In the New Java Class dialog box, enter a meaningful name for the class (e.g. </a:t>
            </a:r>
            <a:r>
              <a:rPr lang="en-US" dirty="0" err="1">
                <a:latin typeface="Lucida Console" panose="020B0609040504020204" pitchFamily="49" charset="0"/>
              </a:rPr>
              <a:t>MyClass</a:t>
            </a:r>
            <a:r>
              <a:rPr lang="en-US" dirty="0"/>
              <a:t>). Class names always start with an uppercase letter in Java.</a:t>
            </a:r>
          </a:p>
          <a:p>
            <a:pPr lvl="1" eaLnBrk="1" hangingPunct="1"/>
            <a:r>
              <a:rPr lang="en-US" dirty="0"/>
              <a:t>Enter a meaningful name for the package (e.g. </a:t>
            </a:r>
            <a:r>
              <a:rPr lang="en-US" dirty="0" err="1">
                <a:latin typeface="Lucida Console" panose="020B0609040504020204" pitchFamily="49" charset="0"/>
              </a:rPr>
              <a:t>mypackage</a:t>
            </a:r>
            <a:r>
              <a:rPr lang="en-US" dirty="0"/>
              <a:t>). You should always put your Java classes into a package. Package names are always lowercase in Java</a:t>
            </a:r>
            <a:r>
              <a:rPr lang="en-US" dirty="0" smtClean="0"/>
              <a:t>. We'll discuss packages in more detail later in the course.</a:t>
            </a:r>
            <a:endParaRPr lang="en-US" dirty="0"/>
          </a:p>
          <a:p>
            <a:pPr lvl="1" eaLnBrk="1" hangingPunct="1"/>
            <a:r>
              <a:rPr lang="en-US" dirty="0"/>
              <a:t>Notice there's a checkbox that enables you to auto-generate a </a:t>
            </a:r>
            <a:r>
              <a:rPr lang="en-US" dirty="0">
                <a:latin typeface="Lucida Console" panose="020B0609040504020204" pitchFamily="49" charset="0"/>
              </a:rPr>
              <a:t>main</a:t>
            </a:r>
            <a:r>
              <a:rPr lang="en-US" dirty="0"/>
              <a:t> method for your class. Select this option, to save yourself some typing!</a:t>
            </a:r>
          </a:p>
          <a:p>
            <a:pPr eaLnBrk="1" hangingPunct="1"/>
            <a:r>
              <a:rPr lang="en-US" dirty="0"/>
              <a:t>After you close the New Java Class dialog box, the class should appear in the code editor pane in the IDE.</a:t>
            </a:r>
          </a:p>
          <a:p>
            <a:pPr marL="179388" lvl="1" indent="0" eaLnBrk="1" hangingPunct="1">
              <a:buNone/>
            </a:pPr>
            <a:endParaRPr lang="en-US" dirty="0"/>
          </a:p>
          <a:p>
            <a:pPr lvl="1" eaLnBrk="1" hangingPunct="1"/>
            <a:endParaRPr lang="en-US" dirty="0"/>
          </a:p>
          <a:p>
            <a:pPr eaLnBrk="1" hangingPunct="1"/>
            <a:endParaRPr lang="en-US" dirty="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Getting Started with Java</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This slide shows a simple implementation for </a:t>
            </a:r>
            <a:r>
              <a:rPr lang="en-US" dirty="0" err="1">
                <a:latin typeface="Lucida Console" panose="020B0609040504020204" pitchFamily="49" charset="0"/>
              </a:rPr>
              <a:t>MyClass</a:t>
            </a:r>
            <a:r>
              <a:rPr lang="en-US" dirty="0"/>
              <a:t>. The main point at this stage is just to get something working!</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Getting Started with Java</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defRPr/>
            </a:pPr>
            <a:r>
              <a:rPr lang="en-GB" dirty="0"/>
              <a:t>To run the class using Eclipse:</a:t>
            </a:r>
          </a:p>
          <a:p>
            <a:pPr lvl="1" eaLnBrk="1" hangingPunct="1">
              <a:defRPr/>
            </a:pPr>
            <a:r>
              <a:rPr lang="en-GB" dirty="0">
                <a:cs typeface="Tahoma" pitchFamily="34" charset="0"/>
              </a:rPr>
              <a:t>Right-click in code editor pane, click Run As, and then click Application. Note that Eclipse has access to the JDK and </a:t>
            </a:r>
            <a:r>
              <a:rPr lang="en-GB" dirty="0" err="1">
                <a:cs typeface="Tahoma" pitchFamily="34" charset="0"/>
              </a:rPr>
              <a:t>classpath</a:t>
            </a:r>
            <a:r>
              <a:rPr lang="en-GB" dirty="0">
                <a:cs typeface="Tahoma" pitchFamily="34" charset="0"/>
              </a:rPr>
              <a:t>, so it's quite capable of compiling and running Java applications.</a:t>
            </a:r>
          </a:p>
          <a:p>
            <a:pPr lvl="1" eaLnBrk="1" hangingPunct="1">
              <a:defRPr/>
            </a:pPr>
            <a:r>
              <a:rPr lang="en-GB" dirty="0">
                <a:cs typeface="Tahoma" pitchFamily="34" charset="0"/>
              </a:rPr>
              <a:t>The application runs and displays its output in console window.</a:t>
            </a:r>
          </a:p>
          <a:p>
            <a:pPr lvl="1" eaLnBrk="1" hangingPunct="1">
              <a:defRPr/>
            </a:pPr>
            <a:endParaRPr lang="en-GB" dirty="0">
              <a:cs typeface="Tahoma" pitchFamily="34" charset="0"/>
            </a:endParaRP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Getting Started with Java</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GB" dirty="0">
                <a:cs typeface="Tahoma" pitchFamily="34" charset="0"/>
              </a:rPr>
              <a:t>Eclipse also lets you debug a class. Set breakpoints anywhere in the code by double-clicking in the left-hand-side margin next to the code, and then run the class in debug mode via the Debug As | Application menu option.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Getting Started with Java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Getting Started with Java</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We'll kick off this chapter with an overview of the Java platform. We'll describe the difference between the JDK and the JRE, and we'll also summarize the features available in Java SE and Java EE.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Getting Started with Java</a:t>
            </a: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a:t>Java emerged in the mid 1990's and has grown in scope, popularity, and complexity over the last two decades. Java is fully object oriented:</a:t>
            </a:r>
          </a:p>
          <a:p>
            <a:pPr lvl="1" eaLnBrk="1" hangingPunct="1"/>
            <a:r>
              <a:rPr lang="en-US" dirty="0"/>
              <a:t>You define classes to represent abstractions of the real world. For example, you can define classes such as </a:t>
            </a:r>
            <a:r>
              <a:rPr lang="en-US" dirty="0">
                <a:latin typeface="Lucida Console" panose="020B0609040504020204" pitchFamily="49" charset="0"/>
              </a:rPr>
              <a:t>Person</a:t>
            </a:r>
            <a:r>
              <a:rPr lang="en-US" dirty="0"/>
              <a:t>, </a:t>
            </a:r>
            <a:r>
              <a:rPr lang="en-US" dirty="0" err="1">
                <a:latin typeface="Lucida Console" panose="020B0609040504020204" pitchFamily="49" charset="0"/>
              </a:rPr>
              <a:t>BankAccount</a:t>
            </a:r>
            <a:r>
              <a:rPr lang="en-US" dirty="0"/>
              <a:t>, </a:t>
            </a:r>
            <a:r>
              <a:rPr lang="en-US" dirty="0">
                <a:latin typeface="Lucida Console" panose="020B0609040504020204" pitchFamily="49" charset="0"/>
              </a:rPr>
              <a:t>Transaction</a:t>
            </a:r>
            <a:r>
              <a:rPr lang="en-US" dirty="0"/>
              <a:t>, </a:t>
            </a:r>
            <a:r>
              <a:rPr lang="en-US" dirty="0">
                <a:latin typeface="Lucida Console" panose="020B0609040504020204" pitchFamily="49" charset="0"/>
              </a:rPr>
              <a:t>Payment</a:t>
            </a:r>
            <a:r>
              <a:rPr lang="en-US" dirty="0"/>
              <a:t>, and so on. A class specifies data plus a related set of operations. For example, a </a:t>
            </a:r>
            <a:r>
              <a:rPr lang="en-US" dirty="0" err="1">
                <a:latin typeface="Lucida Console" panose="020B0609040504020204" pitchFamily="49" charset="0"/>
              </a:rPr>
              <a:t>BankAccount</a:t>
            </a:r>
            <a:r>
              <a:rPr lang="en-US" dirty="0"/>
              <a:t> class might define data members such as </a:t>
            </a:r>
            <a:r>
              <a:rPr lang="en-US" dirty="0">
                <a:latin typeface="Lucida Console" panose="020B0609040504020204" pitchFamily="49" charset="0"/>
              </a:rPr>
              <a:t>balance</a:t>
            </a:r>
            <a:r>
              <a:rPr lang="en-US" dirty="0"/>
              <a:t> and </a:t>
            </a:r>
            <a:r>
              <a:rPr lang="en-US" dirty="0" err="1">
                <a:latin typeface="Lucida Console" panose="020B0609040504020204" pitchFamily="49" charset="0"/>
              </a:rPr>
              <a:t>accountHolder</a:t>
            </a:r>
            <a:r>
              <a:rPr lang="en-US" dirty="0"/>
              <a:t>, and operations such as </a:t>
            </a:r>
            <a:r>
              <a:rPr lang="en-US" dirty="0">
                <a:latin typeface="Lucida Console" panose="020B0609040504020204" pitchFamily="49" charset="0"/>
              </a:rPr>
              <a:t>deposit()</a:t>
            </a:r>
            <a:r>
              <a:rPr lang="en-US" dirty="0"/>
              <a:t> and </a:t>
            </a:r>
            <a:r>
              <a:rPr lang="en-US" dirty="0">
                <a:latin typeface="Lucida Console" panose="020B0609040504020204" pitchFamily="49" charset="0"/>
              </a:rPr>
              <a:t>withdraw()</a:t>
            </a:r>
            <a:r>
              <a:rPr lang="en-US" dirty="0"/>
              <a:t>.</a:t>
            </a:r>
          </a:p>
          <a:p>
            <a:pPr lvl="1" eaLnBrk="1" hangingPunct="1"/>
            <a:r>
              <a:rPr lang="en-US" dirty="0"/>
              <a:t>You use encapsulation to keep details as private as possible within your classes. For example, you define the data values private inside a class, so that other parts of the application can't access the data directly. This helps you create more robust code, which you can modify more safely without worrying about breaking other parts of the application.</a:t>
            </a:r>
          </a:p>
          <a:p>
            <a:pPr lvl="1" eaLnBrk="1" hangingPunct="1"/>
            <a:r>
              <a:rPr lang="en-US" dirty="0"/>
              <a:t>You can use inheritance to define a new class based on an existing class. This enables you to reuse existing classes, so that you can define a new class more quickly in terms of how it differs from an existing class. We call the existing class the "superclass", and the new (variant) class the "subclass".</a:t>
            </a:r>
          </a:p>
          <a:p>
            <a:pPr lvl="1" eaLnBrk="1" hangingPunct="1"/>
            <a:r>
              <a:rPr lang="en-US" dirty="0"/>
              <a:t>Polymorphism is related to inheritance. It's a mechanism that allows you to create objects for different subclasses (e.g. different kinds of bank accounts), where each subclass implements certain operations differently (e.g. different rules for withdrawing money). Via polymorphism, you can use all these objects in a consistent manner, without knowing what type of object it is. </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Getting Started with Java</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a:t>When Java first emerged, it had a very small set of standard classes. There were just 6 packages (a package is a group of related classes, e.g. the </a:t>
            </a:r>
            <a:r>
              <a:rPr lang="en-US" dirty="0">
                <a:latin typeface="Lucida Console" panose="020B0609040504020204" pitchFamily="49" charset="0"/>
              </a:rPr>
              <a:t>java.io</a:t>
            </a:r>
            <a:r>
              <a:rPr lang="en-US" dirty="0"/>
              <a:t> package contains classes that perform file I/O).</a:t>
            </a:r>
          </a:p>
          <a:p>
            <a:pPr eaLnBrk="1" hangingPunct="1"/>
            <a:r>
              <a:rPr lang="en-US" dirty="0"/>
              <a:t>Since its first appearance, Java has grown into a massively popular language for creating all kinds of application. For example:</a:t>
            </a:r>
          </a:p>
          <a:p>
            <a:pPr lvl="1" eaLnBrk="1" hangingPunct="1"/>
            <a:r>
              <a:rPr lang="en-US" dirty="0"/>
              <a:t>Android applications for mobile devices are written in Java.</a:t>
            </a:r>
          </a:p>
          <a:p>
            <a:pPr lvl="1" eaLnBrk="1" hangingPunct="1"/>
            <a:r>
              <a:rPr lang="en-US" dirty="0"/>
              <a:t>Server-side applications for generating web pages and for implementing web services can be written in Java (or C#, or PHP, etc.)</a:t>
            </a:r>
          </a:p>
          <a:p>
            <a:pPr lvl="1" eaLnBrk="1" hangingPunct="1"/>
            <a:r>
              <a:rPr lang="en-US" dirty="0"/>
              <a:t>Utility applications for file handling, command-line tools etc. can be implemented in Java (or Perl, or PowerShell, etc.)</a:t>
            </a:r>
          </a:p>
          <a:p>
            <a:pPr eaLnBrk="1" hangingPunct="1"/>
            <a:r>
              <a:rPr lang="en-US" dirty="0"/>
              <a:t>Oracle are the current owners of the Java specifications. This </a:t>
            </a:r>
            <a:r>
              <a:rPr lang="en-US"/>
              <a:t>course </a:t>
            </a:r>
            <a:r>
              <a:rPr lang="en-US" smtClean="0"/>
              <a:t>describes features in Java </a:t>
            </a:r>
            <a:r>
              <a:rPr lang="en-US" dirty="0"/>
              <a:t>Standard Edition (SE) </a:t>
            </a:r>
            <a:r>
              <a:rPr lang="en-US"/>
              <a:t>version </a:t>
            </a:r>
            <a:r>
              <a:rPr lang="en-US" smtClean="0"/>
              <a:t>8.</a:t>
            </a:r>
            <a:endParaRPr lang="en-US" dirty="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Getting Started with Java</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The </a:t>
            </a:r>
            <a:r>
              <a:rPr lang="en-US" dirty="0"/>
              <a:t>JDK contains tools and core libraries that allow you to develop and run Java </a:t>
            </a:r>
            <a:r>
              <a:rPr lang="en-US" dirty="0" smtClean="0"/>
              <a:t>applications, including: </a:t>
            </a:r>
            <a:endParaRPr lang="en-US" dirty="0"/>
          </a:p>
          <a:p>
            <a:pPr marL="171450" indent="-171450" eaLnBrk="1" hangingPunct="1">
              <a:buFont typeface="Arial" panose="020B0604020202020204" pitchFamily="34" charset="0"/>
              <a:buChar char="•"/>
            </a:pPr>
            <a:r>
              <a:rPr lang="en-GB" dirty="0"/>
              <a:t>Standard Java classes</a:t>
            </a:r>
            <a:br>
              <a:rPr lang="en-GB" dirty="0"/>
            </a:br>
            <a:r>
              <a:rPr lang="en-GB" dirty="0"/>
              <a:t>Java contains thousands of standard classes to help you write your applications, e.g. </a:t>
            </a:r>
            <a:r>
              <a:rPr lang="en-GB" dirty="0">
                <a:latin typeface="Lucida Console" panose="020B0609040504020204" pitchFamily="49" charset="0"/>
              </a:rPr>
              <a:t>String</a:t>
            </a:r>
            <a:r>
              <a:rPr lang="en-GB" dirty="0"/>
              <a:t>, </a:t>
            </a:r>
            <a:r>
              <a:rPr lang="en-GB" dirty="0">
                <a:latin typeface="Lucida Console" panose="020B0609040504020204" pitchFamily="49" charset="0"/>
              </a:rPr>
              <a:t>File</a:t>
            </a:r>
            <a:r>
              <a:rPr lang="en-GB" dirty="0"/>
              <a:t>, </a:t>
            </a:r>
            <a:r>
              <a:rPr lang="en-GB" dirty="0">
                <a:latin typeface="Lucida Console" panose="020B0609040504020204" pitchFamily="49" charset="0"/>
              </a:rPr>
              <a:t>Connection</a:t>
            </a:r>
            <a:r>
              <a:rPr lang="en-GB" dirty="0"/>
              <a:t>, </a:t>
            </a:r>
            <a:r>
              <a:rPr lang="en-GB" dirty="0" err="1">
                <a:latin typeface="Lucida Console" panose="020B0609040504020204" pitchFamily="49" charset="0"/>
              </a:rPr>
              <a:t>Jwindow</a:t>
            </a:r>
            <a:r>
              <a:rPr lang="en-GB" dirty="0"/>
              <a:t>, etc.</a:t>
            </a:r>
          </a:p>
          <a:p>
            <a:pPr marL="171450" indent="-171450" eaLnBrk="1" hangingPunct="1">
              <a:buFont typeface="Arial" panose="020B0604020202020204" pitchFamily="34" charset="0"/>
              <a:buChar char="•"/>
            </a:pPr>
            <a:r>
              <a:rPr lang="en-GB" dirty="0" err="1">
                <a:latin typeface="Lucida Console" panose="020B0609040504020204" pitchFamily="49" charset="0"/>
              </a:rPr>
              <a:t>javac</a:t>
            </a:r>
            <a:r>
              <a:rPr lang="en-GB" dirty="0">
                <a:latin typeface="Lucida Console" panose="020B0609040504020204" pitchFamily="49" charset="0"/>
              </a:rPr>
              <a:t/>
            </a:r>
            <a:br>
              <a:rPr lang="en-GB" dirty="0">
                <a:latin typeface="Lucida Console" panose="020B0609040504020204" pitchFamily="49" charset="0"/>
              </a:rPr>
            </a:br>
            <a:r>
              <a:rPr lang="en-GB" dirty="0"/>
              <a:t>This program is the Java compiler. You use </a:t>
            </a:r>
            <a:r>
              <a:rPr lang="en-GB" dirty="0" err="1">
                <a:latin typeface="Lucida Console" panose="020B0609040504020204" pitchFamily="49" charset="0"/>
              </a:rPr>
              <a:t>javac</a:t>
            </a:r>
            <a:r>
              <a:rPr lang="en-GB" dirty="0"/>
              <a:t> to compile Java source code into Java byte codes, i.e. to compile </a:t>
            </a:r>
            <a:r>
              <a:rPr lang="en-GB" dirty="0">
                <a:latin typeface="Lucida Console" panose="020B0609040504020204" pitchFamily="49" charset="0"/>
              </a:rPr>
              <a:t>.java</a:t>
            </a:r>
            <a:r>
              <a:rPr lang="en-GB" dirty="0"/>
              <a:t> files into </a:t>
            </a:r>
            <a:r>
              <a:rPr lang="en-GB" dirty="0">
                <a:latin typeface="Lucida Console" panose="020B0609040504020204" pitchFamily="49" charset="0"/>
              </a:rPr>
              <a:t>.class</a:t>
            </a:r>
            <a:r>
              <a:rPr lang="en-GB" dirty="0"/>
              <a:t> files.</a:t>
            </a:r>
          </a:p>
          <a:p>
            <a:pPr marL="171450" indent="-171450" eaLnBrk="1" hangingPunct="1">
              <a:buFont typeface="Arial" panose="020B0604020202020204" pitchFamily="34" charset="0"/>
              <a:buChar char="•"/>
            </a:pPr>
            <a:r>
              <a:rPr lang="en-GB" dirty="0">
                <a:latin typeface="Lucida Console" panose="020B0609040504020204" pitchFamily="49" charset="0"/>
              </a:rPr>
              <a:t>java</a:t>
            </a:r>
            <a:br>
              <a:rPr lang="en-GB" dirty="0">
                <a:latin typeface="Lucida Console" panose="020B0609040504020204" pitchFamily="49" charset="0"/>
              </a:rPr>
            </a:br>
            <a:r>
              <a:rPr lang="en-GB" dirty="0"/>
              <a:t>This program is the Java Virtual Machine (JVM). The JVM provides the protected run-time environment on which all Java applications run.</a:t>
            </a:r>
          </a:p>
          <a:p>
            <a:pPr marL="171450" indent="-171450" eaLnBrk="1" hangingPunct="1">
              <a:buFont typeface="Arial" panose="020B0604020202020204" pitchFamily="34" charset="0"/>
              <a:buChar char="•"/>
            </a:pPr>
            <a:r>
              <a:rPr lang="en-GB" dirty="0" err="1">
                <a:latin typeface="Lucida Console" panose="020B0609040504020204" pitchFamily="49" charset="0"/>
              </a:rPr>
              <a:t>jdb</a:t>
            </a:r>
            <a:r>
              <a:rPr lang="en-GB" dirty="0">
                <a:latin typeface="Lucida Console" panose="020B0609040504020204" pitchFamily="49" charset="0"/>
              </a:rPr>
              <a:t/>
            </a:r>
            <a:br>
              <a:rPr lang="en-GB" dirty="0">
                <a:latin typeface="Lucida Console" panose="020B0609040504020204" pitchFamily="49" charset="0"/>
              </a:rPr>
            </a:br>
            <a:r>
              <a:rPr lang="en-GB" dirty="0"/>
              <a:t>This program is the command-line debugger. You can use </a:t>
            </a:r>
            <a:r>
              <a:rPr lang="en-GB" dirty="0" err="1">
                <a:latin typeface="Lucida Console" panose="020B0609040504020204" pitchFamily="49" charset="0"/>
              </a:rPr>
              <a:t>jdb</a:t>
            </a:r>
            <a:r>
              <a:rPr lang="en-GB" dirty="0"/>
              <a:t> to detect and diagnose bugs in your code. In practice, a much better approach is to use the debugging facilities provided by an Integrated Development Environment (IDE) such as Eclipse, </a:t>
            </a:r>
            <a:r>
              <a:rPr lang="en-GB" dirty="0" err="1"/>
              <a:t>IntelliJ</a:t>
            </a:r>
            <a:r>
              <a:rPr lang="en-GB" dirty="0"/>
              <a:t>, </a:t>
            </a:r>
            <a:r>
              <a:rPr lang="en-GB" dirty="0" err="1"/>
              <a:t>NetBeans</a:t>
            </a:r>
            <a:r>
              <a:rPr lang="en-GB" dirty="0"/>
              <a:t>, etc.</a:t>
            </a:r>
          </a:p>
          <a:p>
            <a:pPr marL="171450" indent="-171450" eaLnBrk="1" hangingPunct="1">
              <a:buFont typeface="Arial" panose="020B0604020202020204" pitchFamily="34" charset="0"/>
              <a:buChar char="•"/>
            </a:pPr>
            <a:r>
              <a:rPr lang="en-GB" dirty="0">
                <a:latin typeface="Lucida Console" panose="020B0609040504020204" pitchFamily="49" charset="0"/>
              </a:rPr>
              <a:t>jar</a:t>
            </a:r>
            <a:br>
              <a:rPr lang="en-GB" dirty="0">
                <a:latin typeface="Lucida Console" panose="020B0609040504020204" pitchFamily="49" charset="0"/>
              </a:rPr>
            </a:br>
            <a:r>
              <a:rPr lang="en-GB" dirty="0"/>
              <a:t>This program creates Java Archive (JAR) files. A JAR file is a zip file that contains a library of Java code</a:t>
            </a:r>
            <a:r>
              <a:rPr lang="en-GB" dirty="0" smtClean="0"/>
              <a:t>.</a:t>
            </a:r>
            <a:endParaRPr lang="en-US" dirty="0" smtClean="0"/>
          </a:p>
          <a:p>
            <a:pPr eaLnBrk="1" hangingPunct="1"/>
            <a:r>
              <a:rPr lang="en-US" dirty="0" smtClean="0"/>
              <a:t>The JRE just contains a subset of the JDK. The JRE doesn't contain any development-related tools - it just contains the bare minimum to allow you to run existing Java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Getting Started with Java</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This course covers Java Standard Edition (SE) </a:t>
            </a:r>
            <a:r>
              <a:rPr lang="en-US" smtClean="0"/>
              <a:t>version 8, the most recent version currently available. Oracle are planning to launch Java 9 in September 2017, but the deadline has slipped several times already so don't hold your breath!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Getting Started with Java</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This slide summarizes the main capabilities of the Java SE platform. The Java SE class library contains a large number of classes that allow you to perform these tasks, plus much more beside. </a:t>
            </a:r>
          </a:p>
          <a:p>
            <a:pPr eaLnBrk="1" hangingPunct="1"/>
            <a:r>
              <a:rPr lang="en-US" dirty="0"/>
              <a:t>The library is large and sometimes rather complex. As your Java programming career develops, you'll find yourself gaining more experience in the relevant nooks and crannies that are relevant to your needs. Don't feel obliged to sit down with a large API book and try to learn the libraries by rote!</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Getting Started with Java</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t>Java EE is a layer on top of Java SE. Java EE provides a large number of additional classes (plus several additional command-line tools) that enable you to create enterprise applications, including:</a:t>
            </a:r>
          </a:p>
          <a:p>
            <a:pPr lvl="1" eaLnBrk="1" hangingPunct="1"/>
            <a:r>
              <a:rPr lang="en-US" dirty="0"/>
              <a:t>Web applications, using a variety of APIs.</a:t>
            </a:r>
          </a:p>
          <a:p>
            <a:pPr lvl="1" eaLnBrk="1" hangingPunct="1"/>
            <a:r>
              <a:rPr lang="en-US" dirty="0"/>
              <a:t>Web services, both SOAP-based and REST-based.</a:t>
            </a:r>
          </a:p>
          <a:p>
            <a:pPr lvl="1" eaLnBrk="1" hangingPunct="1"/>
            <a:r>
              <a:rPr lang="en-US" dirty="0" smtClean="0"/>
              <a:t>Web sockets, which allow you to create client-server applications that can communicate in both directions simultaneously over the Internet.</a:t>
            </a:r>
          </a:p>
          <a:p>
            <a:pPr lvl="1" eaLnBrk="1" hangingPunct="1"/>
            <a:r>
              <a:rPr lang="en-US" dirty="0" smtClean="0"/>
              <a:t>EJB </a:t>
            </a:r>
            <a:r>
              <a:rPr lang="en-US" dirty="0"/>
              <a:t>components, which benefit from pooling, declarative security, transaction management, etc.</a:t>
            </a:r>
          </a:p>
          <a:p>
            <a:pPr lvl="1" eaLnBrk="1" hangingPunct="1"/>
            <a:r>
              <a:rPr lang="en-US" dirty="0"/>
              <a:t>Object persistence, via the JPA API.</a:t>
            </a:r>
          </a:p>
          <a:p>
            <a:pPr lvl="1" eaLnBrk="1" hangingPunct="1"/>
            <a:r>
              <a:rPr lang="en-US" dirty="0"/>
              <a:t>Message-based systems, by sending/receiving messages to a queue or by publishing/subscribing to messages in topics.</a:t>
            </a:r>
          </a:p>
          <a:p>
            <a:pPr marL="171450" indent="-171450" eaLnBrk="1" hangingPunct="1">
              <a:buFont typeface="Arial" panose="020B0604020202020204" pitchFamily="34" charset="0"/>
              <a:buChar char="•"/>
            </a:pPr>
            <a:endParaRPr lang="en-US" dirty="0"/>
          </a:p>
          <a:p>
            <a:pPr eaLnBrk="1" hangingPunct="1"/>
            <a:r>
              <a:rPr lang="en-US" dirty="0"/>
              <a:t>Note: Java EE is outside the scope of this course. We cover Java EE in detail in our </a:t>
            </a:r>
            <a:r>
              <a:rPr lang="en-US" i="1" dirty="0"/>
              <a:t>Practical Java EE </a:t>
            </a:r>
            <a:r>
              <a:rPr lang="en-US" dirty="0"/>
              <a:t>course.</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971204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297975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27921568"/>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6330" y="1076120"/>
            <a:ext cx="8094095" cy="1360488"/>
          </a:xfrm>
        </p:spPr>
        <p:txBody>
          <a:bodyPr/>
          <a:lstStyle/>
          <a:p>
            <a:pPr eaLnBrk="1" hangingPunct="1"/>
            <a:r>
              <a:rPr lang="en-GB" dirty="0" smtClean="0"/>
              <a:t>Getting Started with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a:t>
            </a:r>
          </a:p>
          <a:p>
            <a:pPr eaLnBrk="1" hangingPunct="1"/>
            <a:r>
              <a:rPr lang="en-GB" dirty="0" smtClean="0"/>
              <a:t>Downloading Java SE</a:t>
            </a:r>
          </a:p>
          <a:p>
            <a:pPr eaLnBrk="1" hangingPunct="1"/>
            <a:r>
              <a:rPr lang="en-GB" dirty="0" smtClean="0"/>
              <a:t>Installing Java SE</a:t>
            </a:r>
          </a:p>
          <a:p>
            <a:pPr eaLnBrk="1" hangingPunct="1"/>
            <a:r>
              <a:rPr lang="en-GB" dirty="0" smtClean="0"/>
              <a:t>Java SE folder structure</a:t>
            </a:r>
          </a:p>
          <a:p>
            <a:pPr eaLnBrk="1" hangingPunct="1"/>
            <a:r>
              <a:rPr lang="en-GB" dirty="0" smtClean="0"/>
              <a:t>Writing a simple Java application</a:t>
            </a:r>
          </a:p>
          <a:p>
            <a:pPr eaLnBrk="1" hangingPunct="1"/>
            <a:r>
              <a:rPr lang="en-GB" dirty="0" smtClean="0"/>
              <a:t>Compiling the Java application</a:t>
            </a:r>
          </a:p>
          <a:p>
            <a:pPr eaLnBrk="1" hangingPunct="1"/>
            <a:r>
              <a:rPr lang="en-GB" dirty="0" smtClean="0"/>
              <a:t>Running the Java application</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2. Installing and Using Java SE</a:t>
            </a:r>
          </a:p>
        </p:txBody>
      </p:sp>
      <p:sp>
        <p:nvSpPr>
          <p:cNvPr id="4" name="Footer Placeholder 3"/>
          <p:cNvSpPr>
            <a:spLocks noGrp="1"/>
          </p:cNvSpPr>
          <p:nvPr>
            <p:ph type="ftr" sz="quarter" idx="10"/>
          </p:nvPr>
        </p:nvSpPr>
        <p:spPr/>
        <p:txBody>
          <a:bodyPr/>
          <a:lstStyle/>
          <a:p>
            <a:pPr>
              <a:defRPr/>
            </a:pPr>
            <a:fld id="{4D9565D6-9A77-4D28-AB69-14DBA2201FBD}" type="slidenum">
              <a:rPr lang="en-GB"/>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r>
              <a:rPr lang="en-GB" dirty="0" smtClean="0"/>
              <a:t>You can download everything you need to develop Java applications free of charge</a:t>
            </a:r>
          </a:p>
          <a:p>
            <a:pPr lvl="1" eaLnBrk="1" hangingPunct="1"/>
            <a:endParaRPr lang="en-GB" dirty="0"/>
          </a:p>
          <a:p>
            <a:pPr eaLnBrk="1" hangingPunct="1"/>
            <a:r>
              <a:rPr lang="en-GB" dirty="0" smtClean="0"/>
              <a:t>The setup for this course uses two products:</a:t>
            </a:r>
          </a:p>
          <a:p>
            <a:pPr lvl="1" eaLnBrk="1" hangingPunct="1"/>
            <a:r>
              <a:rPr lang="en-GB" dirty="0" smtClean="0"/>
              <a:t>The Java </a:t>
            </a:r>
            <a:r>
              <a:rPr lang="en-GB" smtClean="0"/>
              <a:t>SE 8 </a:t>
            </a:r>
            <a:r>
              <a:rPr lang="en-GB" dirty="0" smtClean="0"/>
              <a:t>JDK</a:t>
            </a:r>
          </a:p>
          <a:p>
            <a:pPr lvl="1" eaLnBrk="1" hangingPunct="1"/>
            <a:r>
              <a:rPr lang="en-GB" dirty="0" smtClean="0"/>
              <a:t>The Eclipse integrated development environment (IDE)</a:t>
            </a:r>
          </a:p>
          <a:p>
            <a:pPr lvl="1" eaLnBrk="1" hangingPunct="1"/>
            <a:endParaRPr lang="en-GB" dirty="0"/>
          </a:p>
          <a:p>
            <a:pPr eaLnBrk="1" hangingPunct="1"/>
            <a:r>
              <a:rPr lang="en-GB" dirty="0" smtClean="0"/>
              <a:t>We'll describe how to download and install these products, in case you want to set up your own machine at home </a:t>
            </a:r>
            <a:r>
              <a:rPr lang="en-GB" dirty="0" smtClean="0">
                <a:sym typeface="Wingdings" pitchFamily="2" charset="2"/>
              </a:rPr>
              <a:t></a:t>
            </a:r>
          </a:p>
          <a:p>
            <a:pPr lvl="1" eaLnBrk="1" hangingPunct="1"/>
            <a:r>
              <a:rPr lang="en-GB" dirty="0" smtClean="0">
                <a:sym typeface="Wingdings" pitchFamily="2" charset="2"/>
              </a:rPr>
              <a:t>This section discusses the Java </a:t>
            </a:r>
            <a:r>
              <a:rPr lang="en-GB" smtClean="0">
                <a:sym typeface="Wingdings" pitchFamily="2" charset="2"/>
              </a:rPr>
              <a:t>SE 8 </a:t>
            </a:r>
            <a:r>
              <a:rPr lang="en-GB" dirty="0" smtClean="0">
                <a:sym typeface="Wingdings" pitchFamily="2" charset="2"/>
              </a:rPr>
              <a:t>JDK</a:t>
            </a:r>
          </a:p>
          <a:p>
            <a:pPr lvl="1" eaLnBrk="1" hangingPunct="1"/>
            <a:r>
              <a:rPr lang="en-GB" dirty="0" smtClean="0">
                <a:sym typeface="Wingdings" pitchFamily="2" charset="2"/>
              </a:rPr>
              <a:t>The next section discusses Eclipse</a:t>
            </a:r>
            <a:endParaRPr lang="en-GB" sz="1800" dirty="0" smtClean="0">
              <a:sym typeface="Wingdings" pitchFamily="2" charset="2"/>
            </a:endParaRPr>
          </a:p>
        </p:txBody>
      </p:sp>
      <p:sp>
        <p:nvSpPr>
          <p:cNvPr id="12291" name="Rectangle 4"/>
          <p:cNvSpPr>
            <a:spLocks noGrp="1" noChangeArrowheads="1"/>
          </p:cNvSpPr>
          <p:nvPr>
            <p:ph type="title"/>
          </p:nvPr>
        </p:nvSpPr>
        <p:spPr/>
        <p:txBody>
          <a:bodyPr/>
          <a:lstStyle/>
          <a:p>
            <a:pPr eaLnBrk="1" hangingPunct="1"/>
            <a:r>
              <a:rPr lang="en-GB" sz="3400" dirty="0" smtClean="0"/>
              <a:t>Overview</a:t>
            </a:r>
          </a:p>
        </p:txBody>
      </p:sp>
      <p:sp>
        <p:nvSpPr>
          <p:cNvPr id="22530" name="Footer Placeholder 3"/>
          <p:cNvSpPr>
            <a:spLocks noGrp="1"/>
          </p:cNvSpPr>
          <p:nvPr>
            <p:ph type="ftr" sz="quarter" idx="10"/>
          </p:nvPr>
        </p:nvSpPr>
        <p:spPr/>
        <p:txBody>
          <a:bodyPr/>
          <a:lstStyle/>
          <a:p>
            <a:pPr>
              <a:defRPr/>
            </a:pPr>
            <a:fld id="{E72B1B0B-EA5D-4CC3-8621-7A5966D7F783}" type="slidenum">
              <a:rPr lang="en-GB"/>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r>
              <a:rPr lang="en-GB" dirty="0" smtClean="0"/>
              <a:t>Download Java SE (details vary depending on version) :</a:t>
            </a:r>
          </a:p>
          <a:p>
            <a:pPr lvl="1" eaLnBrk="1" hangingPunct="1"/>
            <a:r>
              <a:rPr lang="en-GB" sz="1800" dirty="0">
                <a:latin typeface="Lucida Console" pitchFamily="49" charset="0"/>
              </a:rPr>
              <a:t>http://</a:t>
            </a:r>
            <a:r>
              <a:rPr lang="en-GB" sz="1800" dirty="0" smtClean="0">
                <a:latin typeface="Lucida Console" pitchFamily="49" charset="0"/>
              </a:rPr>
              <a:t>www.oracle.com/technetwork</a:t>
            </a:r>
            <a:br>
              <a:rPr lang="en-GB" sz="1800" dirty="0" smtClean="0">
                <a:latin typeface="Lucida Console" pitchFamily="49" charset="0"/>
              </a:rPr>
            </a:br>
            <a:r>
              <a:rPr lang="en-GB" sz="1800" dirty="0" smtClean="0">
                <a:latin typeface="Lucida Console" pitchFamily="49" charset="0"/>
              </a:rPr>
              <a:t>                     /java/</a:t>
            </a:r>
            <a:r>
              <a:rPr lang="en-GB" sz="1800" dirty="0" err="1" smtClean="0">
                <a:latin typeface="Lucida Console" pitchFamily="49" charset="0"/>
              </a:rPr>
              <a:t>javase</a:t>
            </a:r>
            <a:r>
              <a:rPr lang="en-GB" sz="1800" dirty="0" smtClean="0">
                <a:latin typeface="Lucida Console" pitchFamily="49" charset="0"/>
              </a:rPr>
              <a:t>/downloads/index.html</a:t>
            </a:r>
            <a:endParaRPr lang="en-GB" sz="1800" dirty="0" smtClean="0">
              <a:sym typeface="Wingdings" pitchFamily="2" charset="2"/>
            </a:endParaRPr>
          </a:p>
        </p:txBody>
      </p:sp>
      <p:sp>
        <p:nvSpPr>
          <p:cNvPr id="12291" name="Rectangle 4"/>
          <p:cNvSpPr>
            <a:spLocks noGrp="1" noChangeArrowheads="1"/>
          </p:cNvSpPr>
          <p:nvPr>
            <p:ph type="title"/>
          </p:nvPr>
        </p:nvSpPr>
        <p:spPr/>
        <p:txBody>
          <a:bodyPr/>
          <a:lstStyle/>
          <a:p>
            <a:pPr eaLnBrk="1" hangingPunct="1"/>
            <a:r>
              <a:rPr lang="en-GB" sz="3400" smtClean="0"/>
              <a:t>Downloading Java SE</a:t>
            </a:r>
          </a:p>
        </p:txBody>
      </p:sp>
      <p:sp>
        <p:nvSpPr>
          <p:cNvPr id="22530" name="Footer Placeholder 3"/>
          <p:cNvSpPr>
            <a:spLocks noGrp="1"/>
          </p:cNvSpPr>
          <p:nvPr>
            <p:ph type="ftr" sz="quarter" idx="10"/>
          </p:nvPr>
        </p:nvSpPr>
        <p:spPr/>
        <p:txBody>
          <a:bodyPr/>
          <a:lstStyle/>
          <a:p>
            <a:pPr>
              <a:defRPr/>
            </a:pPr>
            <a:fld id="{E72B1B0B-EA5D-4CC3-8621-7A5966D7F783}" type="slidenum">
              <a:rPr lang="en-GB"/>
              <a:pPr>
                <a:defRPr/>
              </a:pPr>
              <a:t>12</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55" y="2381304"/>
            <a:ext cx="7954471" cy="357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H="1" flipV="1">
            <a:off x="3966896" y="5816196"/>
            <a:ext cx="431800" cy="466070"/>
          </a:xfrm>
          <a:prstGeom prst="straightConnector1">
            <a:avLst/>
          </a:prstGeom>
          <a:noFill/>
          <a:ln w="57150" cap="flat" cmpd="sng" algn="ctr">
            <a:solidFill>
              <a:srgbClr val="FF0000"/>
            </a:solidFill>
            <a:prstDash val="solid"/>
            <a:round/>
            <a:headEnd type="none" w="med" len="med"/>
            <a:tailEnd type="arrow"/>
          </a:ln>
          <a:effectLst/>
        </p:spPr>
      </p:cxnSp>
      <p:sp>
        <p:nvSpPr>
          <p:cNvPr id="4" name="TextBox 3"/>
          <p:cNvSpPr txBox="1"/>
          <p:nvPr/>
        </p:nvSpPr>
        <p:spPr>
          <a:xfrm>
            <a:off x="4373296" y="6038446"/>
            <a:ext cx="2033634" cy="523220"/>
          </a:xfrm>
          <a:prstGeom prst="rect">
            <a:avLst/>
          </a:prstGeom>
          <a:solidFill>
            <a:schemeClr val="bg1"/>
          </a:solidFill>
          <a:ln w="28575">
            <a:solidFill>
              <a:srgbClr val="FF0000"/>
            </a:solidFill>
          </a:ln>
        </p:spPr>
        <p:txBody>
          <a:bodyPr wrap="none" rtlCol="0">
            <a:spAutoFit/>
          </a:bodyPr>
          <a:lstStyle/>
          <a:p>
            <a:pPr algn="ctr"/>
            <a:r>
              <a:rPr lang="en-GB" dirty="0" smtClean="0">
                <a:solidFill>
                  <a:srgbClr val="FF0000"/>
                </a:solidFill>
                <a:latin typeface="+mj-lt"/>
              </a:rPr>
              <a:t>Download the JDK</a:t>
            </a:r>
          </a:p>
          <a:p>
            <a:pPr algn="ctr"/>
            <a:r>
              <a:rPr lang="en-GB" dirty="0" smtClean="0">
                <a:solidFill>
                  <a:srgbClr val="FF0000"/>
                </a:solidFill>
                <a:latin typeface="+mj-lt"/>
              </a:rPr>
              <a:t>(Java Development Kit)</a:t>
            </a:r>
            <a:endParaRPr lang="en-GB" dirty="0">
              <a:solidFill>
                <a:srgbClr val="FF0000"/>
              </a:solidFill>
              <a:latin typeface="+mj-lt"/>
            </a:endParaRPr>
          </a:p>
        </p:txBody>
      </p:sp>
    </p:spTree>
    <p:extLst>
      <p:ext uri="{BB962C8B-B14F-4D97-AF65-F5344CB8AC3E}">
        <p14:creationId xmlns:p14="http://schemas.microsoft.com/office/powerpoint/2010/main" val="4284365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5"/>
          <p:cNvSpPr>
            <a:spLocks noGrp="1" noChangeArrowheads="1"/>
          </p:cNvSpPr>
          <p:nvPr>
            <p:ph idx="1"/>
          </p:nvPr>
        </p:nvSpPr>
        <p:spPr/>
        <p:txBody>
          <a:bodyPr/>
          <a:lstStyle/>
          <a:p>
            <a:pPr eaLnBrk="1" hangingPunct="1"/>
            <a:r>
              <a:rPr lang="en-GB" dirty="0" smtClean="0"/>
              <a:t>Select and run the appropriate JDK installation</a:t>
            </a:r>
          </a:p>
          <a:p>
            <a:pPr lvl="1" eaLnBrk="1" hangingPunct="1"/>
            <a:r>
              <a:rPr lang="en-GB" dirty="0" smtClean="0"/>
              <a:t>E.g</a:t>
            </a:r>
            <a:r>
              <a:rPr lang="en-GB" smtClean="0"/>
              <a:t>. </a:t>
            </a:r>
            <a:r>
              <a:rPr lang="en-GB">
                <a:latin typeface="Lucida Console" panose="020B0609040504020204" pitchFamily="49" charset="0"/>
              </a:rPr>
              <a:t>jdk-8u121-windows-x64.exe</a:t>
            </a:r>
            <a:endParaRPr lang="en-GB" dirty="0" smtClean="0">
              <a:latin typeface="Lucida Console" panose="020B0609040504020204" pitchFamily="49" charset="0"/>
            </a:endParaRPr>
          </a:p>
          <a:p>
            <a:pPr lvl="1" eaLnBrk="1" hangingPunct="1"/>
            <a:endParaRPr lang="en-GB" dirty="0" smtClean="0">
              <a:latin typeface="Lucida Console" panose="020B0609040504020204" pitchFamily="49" charset="0"/>
            </a:endParaRPr>
          </a:p>
          <a:p>
            <a:pPr eaLnBrk="1" hangingPunct="1"/>
            <a:r>
              <a:rPr lang="en-GB" dirty="0" smtClean="0"/>
              <a:t>Accept all defaults during installation</a:t>
            </a:r>
          </a:p>
          <a:p>
            <a:pPr eaLnBrk="1" hangingPunct="1"/>
            <a:endParaRPr lang="en-GB" dirty="0" smtClean="0"/>
          </a:p>
        </p:txBody>
      </p:sp>
      <p:sp>
        <p:nvSpPr>
          <p:cNvPr id="13315" name="Rectangle 4"/>
          <p:cNvSpPr>
            <a:spLocks noGrp="1" noChangeArrowheads="1"/>
          </p:cNvSpPr>
          <p:nvPr>
            <p:ph type="title"/>
          </p:nvPr>
        </p:nvSpPr>
        <p:spPr/>
        <p:txBody>
          <a:bodyPr/>
          <a:lstStyle/>
          <a:p>
            <a:pPr eaLnBrk="1" hangingPunct="1"/>
            <a:r>
              <a:rPr lang="en-GB" sz="3400" smtClean="0"/>
              <a:t>Installing Java SE</a:t>
            </a:r>
          </a:p>
        </p:txBody>
      </p:sp>
      <p:sp>
        <p:nvSpPr>
          <p:cNvPr id="23554" name="Footer Placeholder 3"/>
          <p:cNvSpPr>
            <a:spLocks noGrp="1"/>
          </p:cNvSpPr>
          <p:nvPr>
            <p:ph type="ftr" sz="quarter" idx="10"/>
          </p:nvPr>
        </p:nvSpPr>
        <p:spPr/>
        <p:txBody>
          <a:bodyPr/>
          <a:lstStyle/>
          <a:p>
            <a:pPr>
              <a:defRPr/>
            </a:pPr>
            <a:fld id="{559D204A-D11A-4CE9-84C0-741F8D3C95FA}" type="slidenum">
              <a:rPr lang="en-GB"/>
              <a:pPr>
                <a:defRPr/>
              </a:pPr>
              <a:t>13</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941076"/>
            <a:ext cx="489585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4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t>Default installation folder for Java SE </a:t>
            </a:r>
            <a:r>
              <a:rPr lang="en-GB" smtClean="0"/>
              <a:t>(v1.8, </a:t>
            </a:r>
            <a:r>
              <a:rPr lang="en-GB" dirty="0" smtClean="0"/>
              <a:t>update xx):</a:t>
            </a:r>
          </a:p>
          <a:p>
            <a:pPr lvl="1" eaLnBrk="1" hangingPunct="1"/>
            <a:r>
              <a:rPr lang="en-GB" dirty="0" smtClean="0"/>
              <a:t>C:\</a:t>
            </a:r>
            <a:r>
              <a:rPr lang="en-GB" smtClean="0"/>
              <a:t>Program Files\Java\jdk1.8.0_xx</a:t>
            </a:r>
            <a:endParaRPr lang="en-GB" dirty="0" smtClean="0"/>
          </a:p>
          <a:p>
            <a:pPr lvl="1" eaLnBrk="1" hangingPunct="1"/>
            <a:endParaRPr lang="en-GB" i="1" dirty="0" smtClean="0"/>
          </a:p>
          <a:p>
            <a:pPr eaLnBrk="1" hangingPunct="1"/>
            <a:r>
              <a:rPr lang="en-GB" dirty="0" smtClean="0"/>
              <a:t>Folder structure:</a:t>
            </a:r>
          </a:p>
        </p:txBody>
      </p:sp>
      <p:sp>
        <p:nvSpPr>
          <p:cNvPr id="14339" name="Rectangle 4"/>
          <p:cNvSpPr>
            <a:spLocks noGrp="1" noChangeArrowheads="1"/>
          </p:cNvSpPr>
          <p:nvPr>
            <p:ph type="title"/>
          </p:nvPr>
        </p:nvSpPr>
        <p:spPr/>
        <p:txBody>
          <a:bodyPr/>
          <a:lstStyle/>
          <a:p>
            <a:pPr eaLnBrk="1" hangingPunct="1"/>
            <a:r>
              <a:rPr lang="en-GB" sz="3400" smtClean="0"/>
              <a:t>Java SE Folder Structure</a:t>
            </a:r>
          </a:p>
        </p:txBody>
      </p:sp>
      <p:sp>
        <p:nvSpPr>
          <p:cNvPr id="23554" name="Footer Placeholder 3"/>
          <p:cNvSpPr>
            <a:spLocks noGrp="1"/>
          </p:cNvSpPr>
          <p:nvPr>
            <p:ph type="ftr" sz="quarter" idx="10"/>
          </p:nvPr>
        </p:nvSpPr>
        <p:spPr/>
        <p:txBody>
          <a:bodyPr/>
          <a:lstStyle/>
          <a:p>
            <a:pPr>
              <a:defRPr/>
            </a:pPr>
            <a:fld id="{5F447480-941E-41F4-B44C-3003888A61D0}" type="slidenum">
              <a:rPr lang="en-GB"/>
              <a:pPr>
                <a:defRPr/>
              </a:pPr>
              <a:t>14</a:t>
            </a:fld>
            <a:endParaRPr lang="en-GB"/>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2992596"/>
            <a:ext cx="3537890" cy="1630204"/>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9593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defRPr/>
            </a:pPr>
            <a:r>
              <a:rPr lang="en-GB" dirty="0" smtClean="0"/>
              <a:t>You can use any editor to create a Java application</a:t>
            </a:r>
          </a:p>
          <a:p>
            <a:pPr lvl="1" eaLnBrk="1" hangingPunct="1">
              <a:defRPr/>
            </a:pPr>
            <a:r>
              <a:rPr lang="en-GB" dirty="0" smtClean="0"/>
              <a:t>E.g. Notepad, Notepad++, vi, etc.</a:t>
            </a:r>
          </a:p>
          <a:p>
            <a:pPr lvl="1" eaLnBrk="1" hangingPunct="1">
              <a:defRPr/>
            </a:pPr>
            <a:endParaRPr lang="en-GB" dirty="0" smtClean="0"/>
          </a:p>
          <a:p>
            <a:pPr eaLnBrk="1" hangingPunct="1">
              <a:defRPr/>
            </a:pPr>
            <a:r>
              <a:rPr lang="en-GB" dirty="0" smtClean="0"/>
              <a:t>Here's a simple "hello world" Java class</a:t>
            </a:r>
          </a:p>
          <a:p>
            <a:pPr lvl="1" eaLnBrk="1" hangingPunct="1">
              <a:defRPr/>
            </a:pPr>
            <a:r>
              <a:rPr lang="en-GB" dirty="0" smtClean="0"/>
              <a:t>Java is object-oriented, so all code must go inside a </a:t>
            </a:r>
            <a:r>
              <a:rPr lang="en-GB" dirty="0" smtClean="0">
                <a:latin typeface="Lucida Console" pitchFamily="49" charset="0"/>
              </a:rPr>
              <a:t>class</a:t>
            </a:r>
          </a:p>
          <a:p>
            <a:pPr lvl="1" eaLnBrk="1" hangingPunct="1">
              <a:defRPr/>
            </a:pPr>
            <a:r>
              <a:rPr lang="en-GB" dirty="0" smtClean="0">
                <a:latin typeface="+mj-lt"/>
              </a:rPr>
              <a:t>Java applications must have a special function named </a:t>
            </a:r>
            <a:r>
              <a:rPr lang="en-GB" dirty="0" smtClean="0">
                <a:latin typeface="Lucida Console" pitchFamily="49" charset="0"/>
              </a:rPr>
              <a:t>main()</a:t>
            </a:r>
            <a:r>
              <a:rPr lang="en-GB" dirty="0" smtClean="0">
                <a:latin typeface="+mj-lt"/>
              </a:rPr>
              <a:t>, which is the starting point for the application</a:t>
            </a:r>
          </a:p>
          <a:p>
            <a:pPr lvl="1" eaLnBrk="1" hangingPunct="1">
              <a:defRPr/>
            </a:pPr>
            <a:endParaRPr lang="en-GB" dirty="0">
              <a:latin typeface="Lucida Console" pitchFamily="49" charset="0"/>
            </a:endParaRPr>
          </a:p>
          <a:p>
            <a:pPr lvl="1" eaLnBrk="1" hangingPunct="1">
              <a:defRPr/>
            </a:pPr>
            <a:endParaRPr lang="en-GB" dirty="0" smtClean="0">
              <a:latin typeface="Lucida Console" pitchFamily="49" charset="0"/>
            </a:endParaRPr>
          </a:p>
          <a:p>
            <a:pPr lvl="1" eaLnBrk="1" hangingPunct="1">
              <a:defRPr/>
            </a:pPr>
            <a:endParaRPr lang="en-GB" dirty="0">
              <a:latin typeface="Lucida Console" pitchFamily="49" charset="0"/>
            </a:endParaRPr>
          </a:p>
          <a:p>
            <a:pPr lvl="1" eaLnBrk="1" hangingPunct="1">
              <a:defRPr/>
            </a:pPr>
            <a:endParaRPr lang="en-GB" dirty="0" smtClean="0">
              <a:latin typeface="Lucida Console" pitchFamily="49" charset="0"/>
            </a:endParaRPr>
          </a:p>
          <a:p>
            <a:pPr lvl="1" eaLnBrk="1" hangingPunct="1">
              <a:defRPr/>
            </a:pPr>
            <a:endParaRPr lang="en-GB" dirty="0" smtClean="0">
              <a:latin typeface="Lucida Console" pitchFamily="49" charset="0"/>
            </a:endParaRPr>
          </a:p>
          <a:p>
            <a:pPr eaLnBrk="1" hangingPunct="1">
              <a:defRPr/>
            </a:pPr>
            <a:r>
              <a:rPr lang="en-GB" dirty="0" smtClean="0">
                <a:latin typeface="+mj-lt"/>
              </a:rPr>
              <a:t>Note:</a:t>
            </a:r>
          </a:p>
          <a:p>
            <a:pPr lvl="1" eaLnBrk="1" hangingPunct="1">
              <a:defRPr/>
            </a:pPr>
            <a:r>
              <a:rPr lang="en-GB" dirty="0" smtClean="0"/>
              <a:t>The file name must be </a:t>
            </a:r>
            <a:r>
              <a:rPr lang="en-GB" i="1" dirty="0" smtClean="0">
                <a:latin typeface="Lucida Console" pitchFamily="49" charset="0"/>
              </a:rPr>
              <a:t>classname</a:t>
            </a:r>
            <a:r>
              <a:rPr lang="en-GB" dirty="0" smtClean="0">
                <a:latin typeface="Lucida Console" pitchFamily="49" charset="0"/>
              </a:rPr>
              <a:t>.java</a:t>
            </a:r>
          </a:p>
          <a:p>
            <a:pPr eaLnBrk="1" hangingPunct="1">
              <a:defRPr/>
            </a:pPr>
            <a:endParaRPr lang="en-GB" dirty="0" smtClean="0">
              <a:latin typeface="Lucida Console" pitchFamily="49" charset="0"/>
            </a:endParaRPr>
          </a:p>
          <a:p>
            <a:pPr eaLnBrk="1" hangingPunct="1">
              <a:defRPr/>
            </a:pPr>
            <a:endParaRPr lang="en-GB" dirty="0" smtClean="0">
              <a:latin typeface="Lucida Console" pitchFamily="49" charset="0"/>
            </a:endParaRPr>
          </a:p>
          <a:p>
            <a:pPr eaLnBrk="1" hangingPunct="1">
              <a:defRPr/>
            </a:pPr>
            <a:endParaRPr lang="en-GB" dirty="0" smtClean="0">
              <a:latin typeface="Lucida Console" pitchFamily="49" charset="0"/>
            </a:endParaRPr>
          </a:p>
          <a:p>
            <a:pPr eaLnBrk="1" hangingPunct="1">
              <a:defRPr/>
            </a:pPr>
            <a:endParaRPr lang="en-GB" dirty="0" smtClean="0">
              <a:latin typeface="Lucida Console" pitchFamily="49" charset="0"/>
            </a:endParaRPr>
          </a:p>
        </p:txBody>
      </p:sp>
      <p:sp>
        <p:nvSpPr>
          <p:cNvPr id="15363" name="Rectangle 4"/>
          <p:cNvSpPr>
            <a:spLocks noGrp="1" noChangeArrowheads="1"/>
          </p:cNvSpPr>
          <p:nvPr>
            <p:ph type="title"/>
          </p:nvPr>
        </p:nvSpPr>
        <p:spPr/>
        <p:txBody>
          <a:bodyPr/>
          <a:lstStyle/>
          <a:p>
            <a:pPr eaLnBrk="1" hangingPunct="1"/>
            <a:r>
              <a:rPr lang="en-GB" sz="3400" dirty="0" smtClean="0"/>
              <a:t>Writing a Simple Java Application</a:t>
            </a:r>
          </a:p>
        </p:txBody>
      </p:sp>
      <p:sp>
        <p:nvSpPr>
          <p:cNvPr id="23554" name="Footer Placeholder 3"/>
          <p:cNvSpPr>
            <a:spLocks noGrp="1"/>
          </p:cNvSpPr>
          <p:nvPr>
            <p:ph type="ftr" sz="quarter" idx="10"/>
          </p:nvPr>
        </p:nvSpPr>
        <p:spPr/>
        <p:txBody>
          <a:bodyPr/>
          <a:lstStyle/>
          <a:p>
            <a:pPr>
              <a:defRPr/>
            </a:pPr>
            <a:fld id="{861854CF-6972-4A12-9DA4-FE8B9835A122}" type="slidenum">
              <a:rPr lang="en-GB"/>
              <a:pPr>
                <a:defRPr/>
              </a:pPr>
              <a:t>15</a:t>
            </a:fld>
            <a:endParaRPr lang="en-GB"/>
          </a:p>
        </p:txBody>
      </p:sp>
      <p:sp>
        <p:nvSpPr>
          <p:cNvPr id="12" name="Rectangle 4"/>
          <p:cNvSpPr>
            <a:spLocks noChangeArrowheads="1"/>
          </p:cNvSpPr>
          <p:nvPr/>
        </p:nvSpPr>
        <p:spPr bwMode="auto">
          <a:xfrm>
            <a:off x="555625" y="3990486"/>
            <a:ext cx="8232775" cy="1435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t>public class </a:t>
            </a:r>
            <a:r>
              <a:rPr lang="en-GB" dirty="0" err="1"/>
              <a:t>MyFirstApp</a:t>
            </a:r>
            <a:r>
              <a:rPr lang="en-GB" dirty="0"/>
              <a:t> {</a:t>
            </a:r>
          </a:p>
          <a:p>
            <a:pPr defTabSz="739775">
              <a:defRPr/>
            </a:pPr>
            <a:endParaRPr lang="en-GB" dirty="0"/>
          </a:p>
          <a:p>
            <a:pPr defTabSz="739775">
              <a:defRPr/>
            </a:pPr>
            <a:r>
              <a:rPr lang="en-GB" dirty="0"/>
              <a:t>  public static void main(String[] </a:t>
            </a:r>
            <a:r>
              <a:rPr lang="en-GB" dirty="0" err="1"/>
              <a:t>args</a:t>
            </a:r>
            <a:r>
              <a:rPr lang="en-GB" dirty="0"/>
              <a:t>) {</a:t>
            </a:r>
          </a:p>
          <a:p>
            <a:pPr defTabSz="739775">
              <a:defRPr/>
            </a:pPr>
            <a:r>
              <a:rPr lang="en-GB" dirty="0"/>
              <a:t>    </a:t>
            </a:r>
            <a:r>
              <a:rPr lang="en-GB" dirty="0" err="1"/>
              <a:t>System.out.println</a:t>
            </a:r>
            <a:r>
              <a:rPr lang="en-GB" dirty="0"/>
              <a:t>("Hello world");</a:t>
            </a:r>
          </a:p>
          <a:p>
            <a:pPr defTabSz="739775">
              <a:defRPr/>
            </a:pPr>
            <a:r>
              <a:rPr lang="en-GB" dirty="0"/>
              <a:t>  }</a:t>
            </a:r>
          </a:p>
          <a:p>
            <a:pPr defTabSz="739775">
              <a:defRPr/>
            </a:pPr>
            <a:r>
              <a:rPr lang="en-GB" dirty="0"/>
              <a:t>}</a:t>
            </a:r>
          </a:p>
        </p:txBody>
      </p:sp>
      <p:sp>
        <p:nvSpPr>
          <p:cNvPr id="15366" name="TextBox 12"/>
          <p:cNvSpPr txBox="1">
            <a:spLocks noChangeArrowheads="1"/>
          </p:cNvSpPr>
          <p:nvPr/>
        </p:nvSpPr>
        <p:spPr bwMode="auto">
          <a:xfrm>
            <a:off x="6959600" y="5120786"/>
            <a:ext cx="1819275" cy="307975"/>
          </a:xfrm>
          <a:prstGeom prst="rect">
            <a:avLst/>
          </a:prstGeom>
          <a:noFill/>
          <a:ln w="9525">
            <a:noFill/>
            <a:miter lim="800000"/>
            <a:headEnd/>
            <a:tailEnd/>
          </a:ln>
        </p:spPr>
        <p:txBody>
          <a:bodyPr wrap="none">
            <a:spAutoFit/>
          </a:bodyPr>
          <a:lstStyle/>
          <a:p>
            <a:r>
              <a:rPr lang="en-GB" b="1" dirty="0">
                <a:solidFill>
                  <a:schemeClr val="tx2"/>
                </a:solidFill>
              </a:rPr>
              <a:t>MyFirstApp.java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defRPr/>
            </a:pPr>
            <a:r>
              <a:rPr lang="en-GB" dirty="0" smtClean="0"/>
              <a:t>You can c</a:t>
            </a:r>
            <a:r>
              <a:rPr lang="en-GB" dirty="0" smtClean="0">
                <a:latin typeface="+mj-lt"/>
              </a:rPr>
              <a:t>ompile the class from the command line</a:t>
            </a:r>
          </a:p>
          <a:p>
            <a:pPr lvl="1" eaLnBrk="1" hangingPunct="1">
              <a:defRPr/>
            </a:pPr>
            <a:r>
              <a:rPr lang="en-GB" dirty="0" smtClean="0">
                <a:latin typeface="+mj-lt"/>
              </a:rPr>
              <a:t>Using the Java compiler, </a:t>
            </a:r>
            <a:r>
              <a:rPr lang="en-GB" dirty="0" err="1" smtClean="0">
                <a:latin typeface="Lucida Console" pitchFamily="49" charset="0"/>
              </a:rPr>
              <a:t>javac.exe</a:t>
            </a:r>
            <a:endParaRPr lang="en-GB" dirty="0" smtClean="0">
              <a:latin typeface="Lucida Console" pitchFamily="49" charset="0"/>
            </a:endParaRPr>
          </a:p>
          <a:p>
            <a:pPr lvl="1" eaLnBrk="1" hangingPunct="1">
              <a:defRPr/>
            </a:pPr>
            <a:r>
              <a:rPr lang="en-GB" dirty="0" smtClean="0">
                <a:latin typeface="+mj-lt"/>
              </a:rPr>
              <a:t>Note, </a:t>
            </a:r>
            <a:r>
              <a:rPr lang="en-GB" dirty="0" err="1" smtClean="0">
                <a:latin typeface="Lucida Console" pitchFamily="49" charset="0"/>
              </a:rPr>
              <a:t>javac.exe</a:t>
            </a:r>
            <a:r>
              <a:rPr lang="en-GB" dirty="0" smtClean="0">
                <a:latin typeface="+mj-lt"/>
              </a:rPr>
              <a:t> must be on the path</a:t>
            </a:r>
          </a:p>
          <a:p>
            <a:pPr lvl="1" eaLnBrk="1" hangingPunct="1">
              <a:defRPr/>
            </a:pPr>
            <a:r>
              <a:rPr lang="en-GB" dirty="0" smtClean="0">
                <a:latin typeface="+mj-lt"/>
              </a:rPr>
              <a:t>Also, the classes that you use must be on the "</a:t>
            </a:r>
            <a:r>
              <a:rPr lang="en-GB" dirty="0" err="1" smtClean="0">
                <a:latin typeface="+mj-lt"/>
              </a:rPr>
              <a:t>classpath</a:t>
            </a:r>
            <a:r>
              <a:rPr lang="en-GB" dirty="0" smtClean="0">
                <a:latin typeface="+mj-lt"/>
              </a:rPr>
              <a:t>"</a:t>
            </a: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a:latin typeface="+mj-lt"/>
            </a:endParaRPr>
          </a:p>
          <a:p>
            <a:pPr>
              <a:defRPr/>
            </a:pPr>
            <a:r>
              <a:rPr lang="en-GB" dirty="0" smtClean="0">
                <a:latin typeface="+mj-lt"/>
              </a:rPr>
              <a:t>Assuming there are no compiler errors(!), the compiler creates </a:t>
            </a:r>
            <a:r>
              <a:rPr lang="en-GB" dirty="0" err="1" smtClean="0">
                <a:latin typeface="Lucida Console" pitchFamily="49" charset="0"/>
              </a:rPr>
              <a:t>MyFirstApp.class</a:t>
            </a:r>
            <a:endParaRPr lang="en-GB" dirty="0"/>
          </a:p>
          <a:p>
            <a:pPr lvl="1">
              <a:defRPr/>
            </a:pPr>
            <a:r>
              <a:rPr lang="en-GB" dirty="0" smtClean="0"/>
              <a:t>Contains </a:t>
            </a:r>
            <a:r>
              <a:rPr lang="en-GB" dirty="0"/>
              <a:t>the Java byte-codes </a:t>
            </a:r>
            <a:r>
              <a:rPr lang="en-GB" dirty="0" smtClean="0"/>
              <a:t>for </a:t>
            </a:r>
            <a:r>
              <a:rPr lang="en-GB" dirty="0"/>
              <a:t>your class</a:t>
            </a:r>
          </a:p>
          <a:p>
            <a:pPr lvl="1" eaLnBrk="1" hangingPunct="1">
              <a:defRPr/>
            </a:pPr>
            <a:endParaRPr lang="en-GB" dirty="0" smtClean="0">
              <a:latin typeface="+mj-lt"/>
            </a:endParaRPr>
          </a:p>
          <a:p>
            <a:pPr lvl="1" eaLnBrk="1" hangingPunct="1">
              <a:defRPr/>
            </a:pPr>
            <a:endParaRPr lang="en-GB" dirty="0" smtClean="0">
              <a:latin typeface="Lucida Console" pitchFamily="49" charset="0"/>
            </a:endParaRPr>
          </a:p>
        </p:txBody>
      </p:sp>
      <p:sp>
        <p:nvSpPr>
          <p:cNvPr id="15363" name="Rectangle 4"/>
          <p:cNvSpPr>
            <a:spLocks noGrp="1" noChangeArrowheads="1"/>
          </p:cNvSpPr>
          <p:nvPr>
            <p:ph type="title"/>
          </p:nvPr>
        </p:nvSpPr>
        <p:spPr/>
        <p:txBody>
          <a:bodyPr/>
          <a:lstStyle/>
          <a:p>
            <a:pPr eaLnBrk="1" hangingPunct="1"/>
            <a:r>
              <a:rPr lang="en-GB" sz="3400" dirty="0" smtClean="0"/>
              <a:t>Compiling the Java </a:t>
            </a:r>
            <a:r>
              <a:rPr lang="en-GB" sz="3400" dirty="0"/>
              <a:t>Application</a:t>
            </a:r>
            <a:endParaRPr lang="en-GB" sz="3400" dirty="0" smtClean="0"/>
          </a:p>
        </p:txBody>
      </p:sp>
      <p:sp>
        <p:nvSpPr>
          <p:cNvPr id="23554" name="Footer Placeholder 3"/>
          <p:cNvSpPr>
            <a:spLocks noGrp="1"/>
          </p:cNvSpPr>
          <p:nvPr>
            <p:ph type="ftr" sz="quarter" idx="10"/>
          </p:nvPr>
        </p:nvSpPr>
        <p:spPr/>
        <p:txBody>
          <a:bodyPr/>
          <a:lstStyle/>
          <a:p>
            <a:pPr>
              <a:defRPr/>
            </a:pPr>
            <a:fld id="{861854CF-6972-4A12-9DA4-FE8B9835A122}" type="slidenum">
              <a:rPr lang="en-GB"/>
              <a:pPr>
                <a:defRPr/>
              </a:pPr>
              <a:t>16</a:t>
            </a:fld>
            <a:endParaRPr lang="en-GB"/>
          </a:p>
        </p:txBody>
      </p:sp>
      <p:sp>
        <p:nvSpPr>
          <p:cNvPr id="14" name="Rectangle 4"/>
          <p:cNvSpPr>
            <a:spLocks noChangeArrowheads="1"/>
          </p:cNvSpPr>
          <p:nvPr/>
        </p:nvSpPr>
        <p:spPr bwMode="auto">
          <a:xfrm>
            <a:off x="708025" y="2785590"/>
            <a:ext cx="8232775" cy="406400"/>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solidFill>
                  <a:schemeClr val="bg1"/>
                </a:solidFill>
              </a:rPr>
              <a:t>C:\&gt; </a:t>
            </a:r>
            <a:r>
              <a:rPr lang="en-GB" dirty="0" err="1">
                <a:solidFill>
                  <a:schemeClr val="bg1"/>
                </a:solidFill>
              </a:rPr>
              <a:t>javac</a:t>
            </a:r>
            <a:r>
              <a:rPr lang="en-GB" dirty="0">
                <a:solidFill>
                  <a:schemeClr val="bg1"/>
                </a:solidFill>
              </a:rPr>
              <a:t> </a:t>
            </a:r>
            <a:r>
              <a:rPr lang="en-GB" dirty="0" err="1">
                <a:solidFill>
                  <a:schemeClr val="bg1"/>
                </a:solidFill>
              </a:rPr>
              <a:t>MyFirstApp.java</a:t>
            </a:r>
            <a:endParaRPr lang="en-GB" dirty="0">
              <a:solidFill>
                <a:schemeClr val="bg1"/>
              </a:solidFill>
            </a:endParaRPr>
          </a:p>
        </p:txBody>
      </p:sp>
    </p:spTree>
    <p:extLst>
      <p:ext uri="{BB962C8B-B14F-4D97-AF65-F5344CB8AC3E}">
        <p14:creationId xmlns:p14="http://schemas.microsoft.com/office/powerpoint/2010/main" val="1212657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defRPr/>
            </a:pPr>
            <a:r>
              <a:rPr lang="en-GB" dirty="0" smtClean="0"/>
              <a:t>Run the class from the command line</a:t>
            </a:r>
          </a:p>
          <a:p>
            <a:pPr lvl="1" eaLnBrk="1" hangingPunct="1">
              <a:defRPr/>
            </a:pPr>
            <a:r>
              <a:rPr lang="en-GB" dirty="0" smtClean="0">
                <a:latin typeface="+mj-lt"/>
              </a:rPr>
              <a:t>Via the JVM, </a:t>
            </a:r>
            <a:r>
              <a:rPr lang="en-GB" dirty="0" err="1" smtClean="0">
                <a:latin typeface="Lucida Console" pitchFamily="49" charset="0"/>
              </a:rPr>
              <a:t>java.exe</a:t>
            </a:r>
            <a:endParaRPr lang="en-GB" dirty="0" smtClean="0">
              <a:latin typeface="Lucida Console" pitchFamily="49" charset="0"/>
            </a:endParaRPr>
          </a:p>
          <a:p>
            <a:pPr lvl="1" eaLnBrk="1" hangingPunct="1">
              <a:defRPr/>
            </a:pPr>
            <a:r>
              <a:rPr lang="en-GB" dirty="0" smtClean="0">
                <a:latin typeface="+mj-lt"/>
              </a:rPr>
              <a:t>Note, </a:t>
            </a:r>
            <a:r>
              <a:rPr lang="en-GB" dirty="0" err="1" smtClean="0">
                <a:latin typeface="Lucida Console" pitchFamily="49" charset="0"/>
              </a:rPr>
              <a:t>java.exe</a:t>
            </a:r>
            <a:r>
              <a:rPr lang="en-GB" dirty="0" smtClean="0">
                <a:latin typeface="+mj-lt"/>
              </a:rPr>
              <a:t> must be on the path</a:t>
            </a:r>
          </a:p>
          <a:p>
            <a:pPr lvl="1" eaLnBrk="1" hangingPunct="1">
              <a:defRPr/>
            </a:pPr>
            <a:r>
              <a:rPr lang="en-GB" dirty="0" smtClean="0">
                <a:latin typeface="+mj-lt"/>
              </a:rPr>
              <a:t>Also, the classes that you use must be on the "</a:t>
            </a:r>
            <a:r>
              <a:rPr lang="en-GB" dirty="0" err="1" smtClean="0">
                <a:latin typeface="+mj-lt"/>
              </a:rPr>
              <a:t>classpath</a:t>
            </a:r>
            <a:r>
              <a:rPr lang="en-GB" dirty="0" smtClean="0">
                <a:latin typeface="+mj-lt"/>
              </a:rPr>
              <a:t>"</a:t>
            </a:r>
          </a:p>
          <a:p>
            <a:pPr lvl="1" eaLnBrk="1" hangingPunct="1">
              <a:defRPr/>
            </a:pPr>
            <a:endParaRPr lang="en-GB" dirty="0">
              <a:latin typeface="+mj-lt"/>
            </a:endParaRPr>
          </a:p>
          <a:p>
            <a:pPr eaLnBrk="1" hangingPunct="1">
              <a:defRPr/>
            </a:pPr>
            <a:r>
              <a:rPr lang="en-GB" dirty="0" smtClean="0"/>
              <a:t>Note:</a:t>
            </a:r>
          </a:p>
          <a:p>
            <a:pPr lvl="1" eaLnBrk="1" hangingPunct="1">
              <a:defRPr/>
            </a:pPr>
            <a:r>
              <a:rPr lang="en-GB" dirty="0" smtClean="0"/>
              <a:t>Specify </a:t>
            </a:r>
            <a:r>
              <a:rPr lang="en-GB" dirty="0"/>
              <a:t>the </a:t>
            </a:r>
            <a:r>
              <a:rPr lang="en-GB" dirty="0" smtClean="0"/>
              <a:t>class name </a:t>
            </a:r>
            <a:r>
              <a:rPr lang="en-GB" u="sng" dirty="0" smtClean="0"/>
              <a:t>without</a:t>
            </a:r>
            <a:r>
              <a:rPr lang="en-GB" dirty="0" smtClean="0"/>
              <a:t> </a:t>
            </a:r>
            <a:r>
              <a:rPr lang="en-GB" dirty="0"/>
              <a:t>the </a:t>
            </a:r>
            <a:r>
              <a:rPr lang="en-GB" dirty="0">
                <a:latin typeface="Lucida Console" pitchFamily="49" charset="0"/>
              </a:rPr>
              <a:t>.class</a:t>
            </a:r>
            <a:r>
              <a:rPr lang="en-GB" dirty="0"/>
              <a:t> file extension</a:t>
            </a:r>
          </a:p>
          <a:p>
            <a:pPr lvl="1" eaLnBrk="1" hangingPunct="1">
              <a:defRPr/>
            </a:pPr>
            <a:endParaRPr lang="en-GB" dirty="0" smtClean="0">
              <a:latin typeface="+mj-lt"/>
            </a:endParaRPr>
          </a:p>
          <a:p>
            <a:pPr lvl="1" eaLnBrk="1" hangingPunct="1">
              <a:defRPr/>
            </a:pPr>
            <a:endParaRPr lang="en-GB" dirty="0" smtClean="0">
              <a:latin typeface="Lucida Console" pitchFamily="49" charset="0"/>
            </a:endParaRPr>
          </a:p>
        </p:txBody>
      </p:sp>
      <p:sp>
        <p:nvSpPr>
          <p:cNvPr id="16387" name="Rectangle 4"/>
          <p:cNvSpPr>
            <a:spLocks noGrp="1" noChangeArrowheads="1"/>
          </p:cNvSpPr>
          <p:nvPr>
            <p:ph type="title"/>
          </p:nvPr>
        </p:nvSpPr>
        <p:spPr/>
        <p:txBody>
          <a:bodyPr/>
          <a:lstStyle/>
          <a:p>
            <a:pPr eaLnBrk="1" hangingPunct="1"/>
            <a:r>
              <a:rPr lang="en-GB" sz="3400" dirty="0" smtClean="0"/>
              <a:t>Running the Java Application</a:t>
            </a:r>
          </a:p>
        </p:txBody>
      </p:sp>
      <p:sp>
        <p:nvSpPr>
          <p:cNvPr id="23554" name="Footer Placeholder 3"/>
          <p:cNvSpPr>
            <a:spLocks noGrp="1"/>
          </p:cNvSpPr>
          <p:nvPr>
            <p:ph type="ftr" sz="quarter" idx="10"/>
          </p:nvPr>
        </p:nvSpPr>
        <p:spPr/>
        <p:txBody>
          <a:bodyPr/>
          <a:lstStyle/>
          <a:p>
            <a:pPr>
              <a:defRPr/>
            </a:pPr>
            <a:fld id="{3DBA6CCD-E395-47A1-AC74-02372CB533FF}" type="slidenum">
              <a:rPr lang="en-GB"/>
              <a:pPr>
                <a:defRPr/>
              </a:pPr>
              <a:t>17</a:t>
            </a:fld>
            <a:endParaRPr lang="en-GB"/>
          </a:p>
        </p:txBody>
      </p:sp>
      <p:sp>
        <p:nvSpPr>
          <p:cNvPr id="14" name="Rectangle 4"/>
          <p:cNvSpPr>
            <a:spLocks noChangeArrowheads="1"/>
          </p:cNvSpPr>
          <p:nvPr/>
        </p:nvSpPr>
        <p:spPr bwMode="auto">
          <a:xfrm>
            <a:off x="708025" y="4036846"/>
            <a:ext cx="8232775" cy="546100"/>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a:solidFill>
                  <a:schemeClr val="bg1"/>
                </a:solidFill>
              </a:rPr>
              <a:t>C:\&gt; java </a:t>
            </a:r>
            <a:r>
              <a:rPr lang="en-GB" dirty="0" err="1">
                <a:solidFill>
                  <a:schemeClr val="bg1"/>
                </a:solidFill>
              </a:rPr>
              <a:t>MyFirstApp</a:t>
            </a:r>
            <a:endParaRPr lang="en-GB" dirty="0">
              <a:solidFill>
                <a:schemeClr val="bg1"/>
              </a:solidFill>
            </a:endParaRPr>
          </a:p>
          <a:p>
            <a:pPr defTabSz="739775">
              <a:defRPr/>
            </a:pPr>
            <a:r>
              <a:rPr lang="en-GB" dirty="0">
                <a:solidFill>
                  <a:schemeClr val="bg1"/>
                </a:solidFill>
              </a:rPr>
              <a:t>Hello world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4067" name="Rectangle 3"/>
          <p:cNvSpPr>
            <a:spLocks noGrp="1" noChangeArrowheads="1"/>
          </p:cNvSpPr>
          <p:nvPr>
            <p:ph idx="1"/>
          </p:nvPr>
        </p:nvSpPr>
        <p:spPr/>
        <p:txBody>
          <a:bodyPr/>
          <a:lstStyle/>
          <a:p>
            <a:pPr eaLnBrk="1" hangingPunct="1"/>
            <a:r>
              <a:rPr lang="en-GB" dirty="0" smtClean="0"/>
              <a:t>Popular Java IDEs</a:t>
            </a:r>
          </a:p>
          <a:p>
            <a:pPr eaLnBrk="1" hangingPunct="1"/>
            <a:r>
              <a:rPr lang="en-GB" dirty="0" smtClean="0"/>
              <a:t>Downloading and installing Eclipse</a:t>
            </a:r>
          </a:p>
          <a:p>
            <a:pPr eaLnBrk="1" hangingPunct="1"/>
            <a:r>
              <a:rPr lang="en-GB" dirty="0" smtClean="0"/>
              <a:t>Starting Eclipse</a:t>
            </a:r>
          </a:p>
          <a:p>
            <a:pPr eaLnBrk="1" hangingPunct="1"/>
            <a:r>
              <a:rPr lang="en-GB" dirty="0" smtClean="0"/>
              <a:t>Creating a project</a:t>
            </a:r>
          </a:p>
          <a:p>
            <a:pPr eaLnBrk="1" hangingPunct="1"/>
            <a:r>
              <a:rPr lang="en-GB" dirty="0" smtClean="0"/>
              <a:t>Adding a class</a:t>
            </a:r>
          </a:p>
          <a:p>
            <a:pPr eaLnBrk="1" hangingPunct="1"/>
            <a:r>
              <a:rPr lang="en-GB" dirty="0" smtClean="0"/>
              <a:t>Implementing the class</a:t>
            </a:r>
          </a:p>
          <a:p>
            <a:pPr eaLnBrk="1" hangingPunct="1"/>
            <a:r>
              <a:rPr lang="en-GB" dirty="0" smtClean="0"/>
              <a:t>Running the class</a:t>
            </a:r>
          </a:p>
          <a:p>
            <a:pPr eaLnBrk="1" hangingPunct="1"/>
            <a:r>
              <a:rPr lang="en-GB" dirty="0" smtClean="0"/>
              <a:t>Debugging code</a:t>
            </a:r>
          </a:p>
        </p:txBody>
      </p:sp>
      <p:sp>
        <p:nvSpPr>
          <p:cNvPr id="984066" name="Rectangle 2"/>
          <p:cNvSpPr>
            <a:spLocks noGrp="1" noChangeArrowheads="1"/>
          </p:cNvSpPr>
          <p:nvPr>
            <p:ph type="title"/>
          </p:nvPr>
        </p:nvSpPr>
        <p:spPr/>
        <p:txBody>
          <a:bodyPr/>
          <a:lstStyle/>
          <a:p>
            <a:pPr marL="571500" indent="-571500" eaLnBrk="1" hangingPunct="1"/>
            <a:r>
              <a:rPr lang="en-GB" sz="3400" dirty="0" smtClean="0"/>
              <a:t>3. Using an IDE</a:t>
            </a:r>
          </a:p>
        </p:txBody>
      </p:sp>
      <p:sp>
        <p:nvSpPr>
          <p:cNvPr id="4" name="Footer Placeholder 3"/>
          <p:cNvSpPr>
            <a:spLocks noGrp="1"/>
          </p:cNvSpPr>
          <p:nvPr>
            <p:ph type="ftr" sz="quarter" idx="10"/>
          </p:nvPr>
        </p:nvSpPr>
        <p:spPr/>
        <p:txBody>
          <a:bodyPr/>
          <a:lstStyle/>
          <a:p>
            <a:pPr>
              <a:defRPr/>
            </a:pPr>
            <a:fld id="{678CAF0E-BBE7-462D-A364-100E14CD8EAE}" type="slidenum">
              <a:rPr lang="en-GB"/>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GB" dirty="0" smtClean="0"/>
              <a:t>Popular Java IDEs:</a:t>
            </a:r>
          </a:p>
          <a:p>
            <a:pPr lvl="1" eaLnBrk="1" hangingPunct="1"/>
            <a:r>
              <a:rPr lang="en-GB" dirty="0" smtClean="0"/>
              <a:t>Eclipse (we'll be using this)</a:t>
            </a:r>
          </a:p>
          <a:p>
            <a:pPr lvl="1" eaLnBrk="1" hangingPunct="1"/>
            <a:r>
              <a:rPr lang="en-GB" dirty="0" smtClean="0"/>
              <a:t>IDEA </a:t>
            </a:r>
            <a:r>
              <a:rPr lang="en-GB" dirty="0" err="1" smtClean="0"/>
              <a:t>IntelliJ</a:t>
            </a:r>
            <a:endParaRPr lang="en-GB" dirty="0" smtClean="0"/>
          </a:p>
          <a:p>
            <a:pPr lvl="1" eaLnBrk="1" hangingPunct="1"/>
            <a:r>
              <a:rPr lang="en-GB" dirty="0" smtClean="0"/>
              <a:t>Oracle </a:t>
            </a:r>
            <a:r>
              <a:rPr lang="en-GB" dirty="0" err="1" smtClean="0"/>
              <a:t>JDeveloper</a:t>
            </a:r>
            <a:endParaRPr lang="en-GB" dirty="0" smtClean="0"/>
          </a:p>
          <a:p>
            <a:pPr lvl="1" eaLnBrk="1" hangingPunct="1"/>
            <a:r>
              <a:rPr lang="en-GB" dirty="0" smtClean="0"/>
              <a:t>IBM WebSphere Application Developer</a:t>
            </a:r>
          </a:p>
          <a:p>
            <a:pPr lvl="1" eaLnBrk="1" hangingPunct="1"/>
            <a:r>
              <a:rPr lang="en-GB" smtClean="0"/>
              <a:t>NetBeans</a:t>
            </a:r>
            <a:endParaRPr lang="en-GB" dirty="0" smtClean="0"/>
          </a:p>
          <a:p>
            <a:pPr lvl="1" eaLnBrk="1" hangingPunct="1"/>
            <a:r>
              <a:rPr lang="en-GB" dirty="0" smtClean="0"/>
              <a:t>Etc…</a:t>
            </a:r>
          </a:p>
          <a:p>
            <a:pPr lvl="1" eaLnBrk="1" hangingPunct="1"/>
            <a:endParaRPr lang="en-GB" dirty="0" smtClean="0">
              <a:latin typeface="Lucida Console" pitchFamily="49" charset="0"/>
            </a:endParaRPr>
          </a:p>
        </p:txBody>
      </p:sp>
      <p:sp>
        <p:nvSpPr>
          <p:cNvPr id="19459" name="Rectangle 2"/>
          <p:cNvSpPr>
            <a:spLocks noGrp="1" noChangeArrowheads="1"/>
          </p:cNvSpPr>
          <p:nvPr>
            <p:ph type="title"/>
          </p:nvPr>
        </p:nvSpPr>
        <p:spPr/>
        <p:txBody>
          <a:bodyPr/>
          <a:lstStyle/>
          <a:p>
            <a:pPr eaLnBrk="1" hangingPunct="1"/>
            <a:r>
              <a:rPr lang="en-GB" sz="3400" smtClean="0"/>
              <a:t>Popular Java IDEs</a:t>
            </a:r>
          </a:p>
        </p:txBody>
      </p:sp>
      <p:sp>
        <p:nvSpPr>
          <p:cNvPr id="6" name="Footer Placeholder 3"/>
          <p:cNvSpPr>
            <a:spLocks noGrp="1"/>
          </p:cNvSpPr>
          <p:nvPr>
            <p:ph type="ftr" sz="quarter" idx="10"/>
          </p:nvPr>
        </p:nvSpPr>
        <p:spPr/>
        <p:txBody>
          <a:bodyPr/>
          <a:lstStyle/>
          <a:p>
            <a:pPr>
              <a:defRPr/>
            </a:pPr>
            <a:fld id="{4543B64F-3233-4FAD-A6ED-AA1A4E47BE03}" type="slidenum">
              <a:rPr lang="en-GB"/>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Setting the scene</a:t>
            </a:r>
          </a:p>
          <a:p>
            <a:pPr marL="457200" indent="-457200" eaLnBrk="1" hangingPunct="1">
              <a:buFont typeface="Tahoma" pitchFamily="34" charset="0"/>
              <a:buAutoNum type="arabicPeriod"/>
            </a:pPr>
            <a:r>
              <a:rPr lang="en-GB" dirty="0" smtClean="0"/>
              <a:t>Installing and using Java SE</a:t>
            </a:r>
          </a:p>
          <a:p>
            <a:pPr marL="457200" indent="-457200" eaLnBrk="1" hangingPunct="1">
              <a:buFont typeface="Tahoma" pitchFamily="34" charset="0"/>
              <a:buAutoNum type="arabicPeriod"/>
            </a:pPr>
            <a:r>
              <a:rPr lang="en-GB" dirty="0"/>
              <a:t>Using an IDE</a:t>
            </a:r>
          </a:p>
          <a:p>
            <a:pPr marL="457200" indent="-457200" eaLnBrk="1" hangingPunct="1">
              <a:buFont typeface="Tahoma" pitchFamily="34" charset="0"/>
              <a:buAutoNum type="arabicPeriod"/>
            </a:pPr>
            <a:endParaRPr lang="en-GB"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 </a:t>
              </a:r>
              <a:r>
                <a:rPr lang="en-GB" sz="2000" b="1" dirty="0" err="1" smtClean="0">
                  <a:solidFill>
                    <a:schemeClr val="tx2"/>
                  </a:solidFill>
                  <a:sym typeface="Wingdings" pitchFamily="2" charset="2"/>
                </a:rPr>
                <a:t>DemoGettingStarted</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7" name="Rectangle 3"/>
          <p:cNvSpPr>
            <a:spLocks noGrp="1" noChangeArrowheads="1"/>
          </p:cNvSpPr>
          <p:nvPr>
            <p:ph idx="1"/>
          </p:nvPr>
        </p:nvSpPr>
        <p:spPr/>
        <p:txBody>
          <a:bodyPr/>
          <a:lstStyle/>
          <a:p>
            <a:pPr eaLnBrk="1" hangingPunct="1">
              <a:defRPr/>
            </a:pPr>
            <a:r>
              <a:rPr lang="en-GB" dirty="0">
                <a:latin typeface="+mj-lt"/>
              </a:rPr>
              <a:t>To download </a:t>
            </a:r>
            <a:r>
              <a:rPr lang="en-GB" dirty="0" smtClean="0">
                <a:latin typeface="+mj-lt"/>
              </a:rPr>
              <a:t>Eclipse:</a:t>
            </a:r>
            <a:endParaRPr lang="en-GB" dirty="0">
              <a:latin typeface="+mj-lt"/>
            </a:endParaRPr>
          </a:p>
          <a:p>
            <a:pPr lvl="1"/>
            <a:r>
              <a:rPr lang="en-GB"/>
              <a:t>Browse to </a:t>
            </a:r>
            <a:r>
              <a:rPr lang="en-GB" u="sng">
                <a:hlinkClick r:id="rId3"/>
              </a:rPr>
              <a:t>https://www.eclipse.org/downloads/</a:t>
            </a:r>
            <a:r>
              <a:rPr lang="en-GB"/>
              <a:t> and click the </a:t>
            </a:r>
            <a:r>
              <a:rPr lang="en-GB" b="1"/>
              <a:t>DOWNLOAD 64 BIT</a:t>
            </a:r>
            <a:r>
              <a:rPr lang="en-GB"/>
              <a:t> button. In the next screen, click the </a:t>
            </a:r>
            <a:r>
              <a:rPr lang="en-GB" b="1"/>
              <a:t>DOWNLOAD</a:t>
            </a:r>
            <a:r>
              <a:rPr lang="en-GB"/>
              <a:t> button.</a:t>
            </a:r>
            <a:endParaRPr lang="en-GB" sz="3200"/>
          </a:p>
          <a:p>
            <a:pPr lvl="1"/>
            <a:r>
              <a:rPr lang="en-GB"/>
              <a:t>After the Eclipse Installer has completely downloaded, run it.</a:t>
            </a:r>
            <a:endParaRPr lang="en-GB" sz="3200"/>
          </a:p>
          <a:p>
            <a:pPr lvl="1"/>
            <a:r>
              <a:rPr lang="en-GB"/>
              <a:t>In the Eclipse Installer dialog box, click </a:t>
            </a:r>
            <a:r>
              <a:rPr lang="en-GB" b="1"/>
              <a:t>Eclipse IDE for Java Developers</a:t>
            </a:r>
            <a:r>
              <a:rPr lang="en-GB"/>
              <a:t>. </a:t>
            </a:r>
            <a:endParaRPr lang="en-GB" sz="3200"/>
          </a:p>
          <a:p>
            <a:pPr lvl="1"/>
            <a:r>
              <a:rPr lang="en-GB"/>
              <a:t>In the next dialog box, specify an installation folder of your choice, and then click </a:t>
            </a:r>
            <a:r>
              <a:rPr lang="en-GB" b="1"/>
              <a:t>INSTALL</a:t>
            </a:r>
            <a:r>
              <a:rPr lang="en-GB"/>
              <a:t>. Accept all default options, and launch Eclipse when </a:t>
            </a:r>
            <a:r>
              <a:rPr lang="en-GB"/>
              <a:t>instructed</a:t>
            </a:r>
            <a:r>
              <a:rPr lang="en-GB" smtClean="0"/>
              <a:t>.</a:t>
            </a:r>
            <a:endParaRPr lang="en-GB" sz="3200"/>
          </a:p>
        </p:txBody>
      </p:sp>
      <p:sp>
        <p:nvSpPr>
          <p:cNvPr id="20483" name="Rectangle 2"/>
          <p:cNvSpPr>
            <a:spLocks noGrp="1" noChangeArrowheads="1"/>
          </p:cNvSpPr>
          <p:nvPr>
            <p:ph type="title"/>
          </p:nvPr>
        </p:nvSpPr>
        <p:spPr/>
        <p:txBody>
          <a:bodyPr/>
          <a:lstStyle/>
          <a:p>
            <a:pPr eaLnBrk="1" hangingPunct="1"/>
            <a:r>
              <a:rPr lang="en-GB" sz="3400" smtClean="0"/>
              <a:t>Downloading and Installing Eclipse</a:t>
            </a:r>
          </a:p>
        </p:txBody>
      </p:sp>
      <p:sp>
        <p:nvSpPr>
          <p:cNvPr id="6" name="Footer Placeholder 3"/>
          <p:cNvSpPr>
            <a:spLocks noGrp="1"/>
          </p:cNvSpPr>
          <p:nvPr>
            <p:ph type="ftr" sz="quarter" idx="10"/>
          </p:nvPr>
        </p:nvSpPr>
        <p:spPr/>
        <p:txBody>
          <a:bodyPr/>
          <a:lstStyle/>
          <a:p>
            <a:pPr>
              <a:defRPr/>
            </a:pPr>
            <a:fld id="{A240B9BD-FD19-4491-8822-9B92CE78AA4D}" type="slidenum">
              <a:rPr lang="en-GB"/>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1" name="Rectangle 3"/>
          <p:cNvSpPr>
            <a:spLocks noGrp="1" noChangeArrowheads="1"/>
          </p:cNvSpPr>
          <p:nvPr>
            <p:ph idx="1"/>
          </p:nvPr>
        </p:nvSpPr>
        <p:spPr/>
        <p:txBody>
          <a:bodyPr/>
          <a:lstStyle/>
          <a:p>
            <a:pPr eaLnBrk="1" hangingPunct="1">
              <a:defRPr/>
            </a:pPr>
            <a:r>
              <a:rPr lang="en-GB" dirty="0" smtClean="0"/>
              <a:t>Start Eclipse</a:t>
            </a:r>
          </a:p>
          <a:p>
            <a:pPr lvl="1" eaLnBrk="1" hangingPunct="1">
              <a:defRPr/>
            </a:pPr>
            <a:r>
              <a:rPr lang="en-GB" dirty="0" smtClean="0"/>
              <a:t>i.e. run </a:t>
            </a:r>
            <a:r>
              <a:rPr lang="en-GB" smtClean="0">
                <a:latin typeface="Lucida Console" pitchFamily="49" charset="0"/>
              </a:rPr>
              <a:t>c</a:t>
            </a:r>
            <a:r>
              <a:rPr lang="en-GB" smtClean="0">
                <a:latin typeface="Lucida Console" pitchFamily="49" charset="0"/>
              </a:rPr>
              <a:t>:\&lt;ECLIPSE-HOME&gt;\eclipse.exe</a:t>
            </a:r>
            <a:endParaRPr lang="en-GB" dirty="0" smtClean="0">
              <a:latin typeface="Lucida Console" pitchFamily="49" charset="0"/>
            </a:endParaRPr>
          </a:p>
          <a:p>
            <a:pPr lvl="1" eaLnBrk="1" hangingPunct="1">
              <a:defRPr/>
            </a:pPr>
            <a:endParaRPr lang="en-GB" dirty="0" smtClean="0">
              <a:latin typeface="Lucida Console" pitchFamily="49" charset="0"/>
            </a:endParaRPr>
          </a:p>
          <a:p>
            <a:pPr eaLnBrk="1" hangingPunct="1">
              <a:defRPr/>
            </a:pPr>
            <a:r>
              <a:rPr lang="en-GB" dirty="0" smtClean="0">
                <a:latin typeface="+mj-lt"/>
              </a:rPr>
              <a:t>Eclipse prompts you for a workspace</a:t>
            </a:r>
          </a:p>
          <a:p>
            <a:pPr lvl="1" eaLnBrk="1" hangingPunct="1">
              <a:defRPr/>
            </a:pPr>
            <a:r>
              <a:rPr lang="en-GB" dirty="0" smtClean="0">
                <a:latin typeface="+mj-lt"/>
              </a:rPr>
              <a:t>The workspace is a folder that will contain all your Java projects</a:t>
            </a:r>
          </a:p>
          <a:p>
            <a:pPr lvl="1" eaLnBrk="1" hangingPunct="1">
              <a:defRPr/>
            </a:pPr>
            <a:r>
              <a:rPr lang="en-GB" dirty="0" smtClean="0">
                <a:latin typeface="+mj-lt"/>
              </a:rPr>
              <a:t>Specify </a:t>
            </a:r>
            <a:r>
              <a:rPr lang="en-GB" dirty="0" smtClean="0">
                <a:latin typeface="Lucida Console" pitchFamily="49" charset="0"/>
              </a:rPr>
              <a:t>C:\JavaWorkspace</a:t>
            </a:r>
          </a:p>
          <a:p>
            <a:pPr lvl="1" eaLnBrk="1" hangingPunct="1">
              <a:defRPr/>
            </a:pPr>
            <a:r>
              <a:rPr lang="en-GB" dirty="0" smtClean="0">
                <a:latin typeface="+mj-lt"/>
              </a:rPr>
              <a:t>Eclipse will create this folder, and will store your Java projects here</a:t>
            </a:r>
          </a:p>
        </p:txBody>
      </p:sp>
      <p:sp>
        <p:nvSpPr>
          <p:cNvPr id="21507" name="Rectangle 2"/>
          <p:cNvSpPr>
            <a:spLocks noGrp="1" noChangeArrowheads="1"/>
          </p:cNvSpPr>
          <p:nvPr>
            <p:ph type="title"/>
          </p:nvPr>
        </p:nvSpPr>
        <p:spPr/>
        <p:txBody>
          <a:bodyPr/>
          <a:lstStyle/>
          <a:p>
            <a:pPr eaLnBrk="1" hangingPunct="1"/>
            <a:r>
              <a:rPr lang="en-GB" sz="3400" smtClean="0"/>
              <a:t>Starting Eclipse</a:t>
            </a:r>
          </a:p>
        </p:txBody>
      </p:sp>
      <p:sp>
        <p:nvSpPr>
          <p:cNvPr id="4" name="Footer Placeholder 3"/>
          <p:cNvSpPr>
            <a:spLocks noGrp="1"/>
          </p:cNvSpPr>
          <p:nvPr>
            <p:ph type="ftr" sz="quarter" idx="10"/>
          </p:nvPr>
        </p:nvSpPr>
        <p:spPr/>
        <p:txBody>
          <a:bodyPr/>
          <a:lstStyle/>
          <a:p>
            <a:pPr>
              <a:defRPr/>
            </a:pPr>
            <a:fld id="{3D60FBFD-85A9-4521-87F9-466AEEED5B1E}" type="slidenum">
              <a:rPr lang="en-GB"/>
              <a:pPr>
                <a:defRPr/>
              </a:pPr>
              <a:t>21</a:t>
            </a:fld>
            <a:endParaRPr lang="en-GB"/>
          </a:p>
        </p:txBody>
      </p:sp>
      <p:pic>
        <p:nvPicPr>
          <p:cNvPr id="21509" name="Picture 8"/>
          <p:cNvPicPr>
            <a:picLocks noChangeAspect="1" noChangeArrowheads="1"/>
          </p:cNvPicPr>
          <p:nvPr/>
        </p:nvPicPr>
        <p:blipFill>
          <a:blip r:embed="rId3" cstate="print"/>
          <a:srcRect/>
          <a:stretch>
            <a:fillRect/>
          </a:stretch>
        </p:blipFill>
        <p:spPr bwMode="auto">
          <a:xfrm>
            <a:off x="1738313" y="4073866"/>
            <a:ext cx="5667375" cy="2324100"/>
          </a:xfrm>
          <a:prstGeom prst="rect">
            <a:avLst/>
          </a:prstGeom>
          <a:noFill/>
          <a:ln w="28575">
            <a:noFill/>
            <a:miter lim="800000"/>
            <a:headEnd/>
            <a:tailEnd type="none" w="lg" len="lg"/>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r>
              <a:rPr lang="en-GB" dirty="0" smtClean="0"/>
              <a:t>Create a new Java project</a:t>
            </a:r>
          </a:p>
          <a:p>
            <a:pPr lvl="1" eaLnBrk="1" hangingPunct="1"/>
            <a:r>
              <a:rPr lang="en-GB" dirty="0" smtClean="0"/>
              <a:t>Via </a:t>
            </a:r>
            <a:r>
              <a:rPr lang="en-GB" dirty="0" smtClean="0">
                <a:latin typeface="Lucida Console" pitchFamily="49" charset="0"/>
              </a:rPr>
              <a:t>File</a:t>
            </a:r>
            <a:r>
              <a:rPr lang="en-GB" dirty="0" smtClean="0"/>
              <a:t> </a:t>
            </a:r>
            <a:r>
              <a:rPr lang="en-GB" dirty="0" smtClean="0">
                <a:latin typeface="Lucida Console" pitchFamily="49" charset="0"/>
              </a:rPr>
              <a:t>|</a:t>
            </a:r>
            <a:r>
              <a:rPr lang="en-GB" dirty="0" smtClean="0"/>
              <a:t> </a:t>
            </a:r>
            <a:r>
              <a:rPr lang="en-GB" dirty="0" smtClean="0">
                <a:latin typeface="Lucida Console" pitchFamily="49" charset="0"/>
              </a:rPr>
              <a:t>New</a:t>
            </a:r>
            <a:r>
              <a:rPr lang="en-GB" dirty="0" smtClean="0"/>
              <a:t> </a:t>
            </a:r>
            <a:r>
              <a:rPr lang="en-GB" dirty="0" smtClean="0">
                <a:latin typeface="Lucida Console" pitchFamily="49" charset="0"/>
              </a:rPr>
              <a:t>|</a:t>
            </a:r>
            <a:r>
              <a:rPr lang="en-GB" dirty="0" smtClean="0"/>
              <a:t> </a:t>
            </a:r>
            <a:r>
              <a:rPr lang="en-GB" dirty="0" smtClean="0">
                <a:latin typeface="Lucida Console" pitchFamily="49" charset="0"/>
              </a:rPr>
              <a:t>Java</a:t>
            </a:r>
            <a:r>
              <a:rPr lang="en-GB" dirty="0" smtClean="0"/>
              <a:t> </a:t>
            </a:r>
            <a:r>
              <a:rPr lang="en-GB" dirty="0" smtClean="0">
                <a:latin typeface="Lucida Console" pitchFamily="49" charset="0"/>
              </a:rPr>
              <a:t>Project</a:t>
            </a:r>
            <a:r>
              <a:rPr lang="en-GB" dirty="0" smtClean="0"/>
              <a:t> </a:t>
            </a:r>
          </a:p>
          <a:p>
            <a:pPr lvl="1" eaLnBrk="1" hangingPunct="1"/>
            <a:r>
              <a:rPr lang="en-GB" dirty="0" smtClean="0"/>
              <a:t>Specify a meaningful project name, </a:t>
            </a:r>
            <a:br>
              <a:rPr lang="en-GB" dirty="0" smtClean="0"/>
            </a:br>
            <a:r>
              <a:rPr lang="en-GB" dirty="0" smtClean="0"/>
              <a:t>e.g</a:t>
            </a:r>
            <a:r>
              <a:rPr lang="en-GB" smtClean="0"/>
              <a:t>. </a:t>
            </a:r>
            <a:r>
              <a:rPr lang="en-GB" smtClean="0">
                <a:latin typeface="Lucida Console" pitchFamily="49" charset="0"/>
              </a:rPr>
              <a:t>MyProject</a:t>
            </a:r>
            <a:endParaRPr lang="en-GB" dirty="0" smtClean="0">
              <a:latin typeface="Lucida Console" pitchFamily="49" charset="0"/>
            </a:endParaRPr>
          </a:p>
          <a:p>
            <a:pPr lvl="1" eaLnBrk="1" hangingPunct="1"/>
            <a:r>
              <a:rPr lang="en-GB" dirty="0" smtClean="0"/>
              <a:t>Accept default options</a:t>
            </a:r>
          </a:p>
          <a:p>
            <a:pPr lvl="1" eaLnBrk="1" hangingPunct="1"/>
            <a:endParaRPr lang="en-GB" dirty="0"/>
          </a:p>
          <a:p>
            <a:pPr eaLnBrk="1" hangingPunct="1"/>
            <a:r>
              <a:rPr lang="en-GB" dirty="0" smtClean="0"/>
              <a:t>Note:</a:t>
            </a:r>
          </a:p>
          <a:p>
            <a:pPr lvl="1" eaLnBrk="1" hangingPunct="1"/>
            <a:r>
              <a:rPr lang="en-GB" dirty="0" smtClean="0"/>
              <a:t>You might need to change </a:t>
            </a:r>
            <a:br>
              <a:rPr lang="en-GB" dirty="0" smtClean="0"/>
            </a:br>
            <a:r>
              <a:rPr lang="en-GB" dirty="0" smtClean="0"/>
              <a:t>the JRE option…</a:t>
            </a:r>
          </a:p>
          <a:p>
            <a:pPr lvl="1" eaLnBrk="1" hangingPunct="1"/>
            <a:r>
              <a:rPr lang="en-GB" dirty="0" smtClean="0"/>
              <a:t>Depending on what versions</a:t>
            </a:r>
            <a:br>
              <a:rPr lang="en-GB" dirty="0" smtClean="0"/>
            </a:br>
            <a:r>
              <a:rPr lang="en-GB" dirty="0" smtClean="0"/>
              <a:t>of the JRE you want to use</a:t>
            </a:r>
          </a:p>
        </p:txBody>
      </p:sp>
      <p:sp>
        <p:nvSpPr>
          <p:cNvPr id="22531" name="Rectangle 2"/>
          <p:cNvSpPr>
            <a:spLocks noGrp="1" noChangeArrowheads="1"/>
          </p:cNvSpPr>
          <p:nvPr>
            <p:ph type="title"/>
          </p:nvPr>
        </p:nvSpPr>
        <p:spPr/>
        <p:txBody>
          <a:bodyPr/>
          <a:lstStyle/>
          <a:p>
            <a:pPr eaLnBrk="1" hangingPunct="1"/>
            <a:r>
              <a:rPr lang="en-GB" sz="3400" smtClean="0"/>
              <a:t>Creating a Project</a:t>
            </a:r>
          </a:p>
        </p:txBody>
      </p:sp>
      <p:sp>
        <p:nvSpPr>
          <p:cNvPr id="4" name="Footer Placeholder 3"/>
          <p:cNvSpPr>
            <a:spLocks noGrp="1"/>
          </p:cNvSpPr>
          <p:nvPr>
            <p:ph type="ftr" sz="quarter" idx="10"/>
          </p:nvPr>
        </p:nvSpPr>
        <p:spPr/>
        <p:txBody>
          <a:bodyPr/>
          <a:lstStyle/>
          <a:p>
            <a:pPr>
              <a:defRPr/>
            </a:pPr>
            <a:fld id="{C2C65CDE-C582-4013-B4E7-25D938FE24C5}" type="slidenum">
              <a:rPr lang="en-GB"/>
              <a:pPr>
                <a:defRPr/>
              </a:pPr>
              <a:t>22</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552" y="1284485"/>
            <a:ext cx="3312997" cy="452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lstStyle/>
          <a:p>
            <a:pPr eaLnBrk="1" hangingPunct="1"/>
            <a:r>
              <a:rPr lang="en-GB" smtClean="0"/>
              <a:t>In the </a:t>
            </a:r>
            <a:r>
              <a:rPr lang="en-GB" smtClean="0">
                <a:latin typeface="Lucida Console" pitchFamily="49" charset="0"/>
              </a:rPr>
              <a:t>src</a:t>
            </a:r>
            <a:r>
              <a:rPr lang="en-GB" smtClean="0"/>
              <a:t> folder, add a class</a:t>
            </a:r>
          </a:p>
          <a:p>
            <a:pPr lvl="1" eaLnBrk="1" hangingPunct="1"/>
            <a:r>
              <a:rPr lang="en-GB" smtClean="0"/>
              <a:t>Preferably in a named package</a:t>
            </a:r>
          </a:p>
          <a:p>
            <a:pPr lvl="1" eaLnBrk="1" hangingPunct="1"/>
            <a:r>
              <a:rPr lang="en-GB" smtClean="0"/>
              <a:t>(A package is a group of related classes)</a:t>
            </a:r>
          </a:p>
        </p:txBody>
      </p:sp>
      <p:sp>
        <p:nvSpPr>
          <p:cNvPr id="23555" name="Rectangle 2"/>
          <p:cNvSpPr>
            <a:spLocks noGrp="1" noChangeArrowheads="1"/>
          </p:cNvSpPr>
          <p:nvPr>
            <p:ph type="title"/>
          </p:nvPr>
        </p:nvSpPr>
        <p:spPr/>
        <p:txBody>
          <a:bodyPr/>
          <a:lstStyle/>
          <a:p>
            <a:pPr eaLnBrk="1" hangingPunct="1"/>
            <a:r>
              <a:rPr lang="en-GB" sz="3400" smtClean="0"/>
              <a:t>Adding a Class</a:t>
            </a:r>
          </a:p>
        </p:txBody>
      </p:sp>
      <p:sp>
        <p:nvSpPr>
          <p:cNvPr id="4" name="Footer Placeholder 3"/>
          <p:cNvSpPr>
            <a:spLocks noGrp="1"/>
          </p:cNvSpPr>
          <p:nvPr>
            <p:ph type="ftr" sz="quarter" idx="10"/>
          </p:nvPr>
        </p:nvSpPr>
        <p:spPr/>
        <p:txBody>
          <a:bodyPr/>
          <a:lstStyle/>
          <a:p>
            <a:pPr>
              <a:defRPr/>
            </a:pPr>
            <a:fld id="{D70AC67F-3CB7-433C-887B-C5001D470BC6}" type="slidenum">
              <a:rPr lang="en-GB"/>
              <a:pPr>
                <a:defRPr/>
              </a:pPr>
              <a:t>23</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86" y="2437348"/>
            <a:ext cx="3489089" cy="405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r>
              <a:rPr lang="en-GB" dirty="0" smtClean="0"/>
              <a:t>Implement the class, </a:t>
            </a:r>
            <a:r>
              <a:rPr lang="en-GB" dirty="0" err="1" smtClean="0"/>
              <a:t>e.g</a:t>
            </a:r>
            <a:r>
              <a:rPr lang="en-GB" dirty="0" smtClean="0"/>
              <a:t>:</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a:p>
          <a:p>
            <a:pPr eaLnBrk="1" hangingPunct="1"/>
            <a:r>
              <a:rPr lang="en-GB" dirty="0" smtClean="0"/>
              <a:t>You don't need to compile the file explicitly</a:t>
            </a:r>
          </a:p>
          <a:p>
            <a:pPr lvl="1" eaLnBrk="1" hangingPunct="1"/>
            <a:r>
              <a:rPr lang="en-GB" dirty="0" smtClean="0"/>
              <a:t>Eclipse automatically compiles your code when you save the file!</a:t>
            </a:r>
          </a:p>
          <a:p>
            <a:pPr lvl="1" eaLnBrk="1" hangingPunct="1"/>
            <a:r>
              <a:rPr lang="en-GB" dirty="0" smtClean="0"/>
              <a:t>Any syntax errors will be highlighted with squiggles</a:t>
            </a:r>
          </a:p>
        </p:txBody>
      </p:sp>
      <p:sp>
        <p:nvSpPr>
          <p:cNvPr id="24579" name="Rectangle 2"/>
          <p:cNvSpPr>
            <a:spLocks noGrp="1" noChangeArrowheads="1"/>
          </p:cNvSpPr>
          <p:nvPr>
            <p:ph type="title"/>
          </p:nvPr>
        </p:nvSpPr>
        <p:spPr/>
        <p:txBody>
          <a:bodyPr/>
          <a:lstStyle/>
          <a:p>
            <a:pPr marL="571500" indent="-571500" eaLnBrk="1" hangingPunct="1"/>
            <a:r>
              <a:rPr lang="en-GB" sz="3400" smtClean="0"/>
              <a:t>Implementing the Class</a:t>
            </a:r>
          </a:p>
        </p:txBody>
      </p:sp>
      <p:sp>
        <p:nvSpPr>
          <p:cNvPr id="4" name="Footer Placeholder 3"/>
          <p:cNvSpPr>
            <a:spLocks noGrp="1"/>
          </p:cNvSpPr>
          <p:nvPr>
            <p:ph type="ftr" sz="quarter" idx="10"/>
          </p:nvPr>
        </p:nvSpPr>
        <p:spPr/>
        <p:txBody>
          <a:bodyPr/>
          <a:lstStyle/>
          <a:p>
            <a:pPr>
              <a:defRPr/>
            </a:pPr>
            <a:fld id="{856ED4CC-9F4B-403E-B68D-A68787932996}" type="slidenum">
              <a:rPr lang="en-GB"/>
              <a:pPr>
                <a:defRPr/>
              </a:pPr>
              <a:t>24</a:t>
            </a:fld>
            <a:endParaRPr lang="en-GB"/>
          </a:p>
        </p:txBody>
      </p:sp>
      <p:sp>
        <p:nvSpPr>
          <p:cNvPr id="5" name="Rectangle 4"/>
          <p:cNvSpPr>
            <a:spLocks noChangeArrowheads="1"/>
          </p:cNvSpPr>
          <p:nvPr/>
        </p:nvSpPr>
        <p:spPr bwMode="auto">
          <a:xfrm>
            <a:off x="555625" y="1676400"/>
            <a:ext cx="8232775" cy="1841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dirty="0"/>
              <a:t>package </a:t>
            </a:r>
            <a:r>
              <a:rPr lang="en-GB" dirty="0" err="1"/>
              <a:t>mypackage</a:t>
            </a:r>
            <a:r>
              <a:rPr lang="en-GB" dirty="0"/>
              <a:t>;</a:t>
            </a:r>
          </a:p>
          <a:p>
            <a:pPr>
              <a:defRPr/>
            </a:pPr>
            <a:endParaRPr lang="en-GB" dirty="0"/>
          </a:p>
          <a:p>
            <a:pPr>
              <a:defRPr/>
            </a:pPr>
            <a:r>
              <a:rPr lang="en-GB" dirty="0"/>
              <a:t>public class </a:t>
            </a:r>
            <a:r>
              <a:rPr lang="en-GB" dirty="0" err="1"/>
              <a:t>MySecondApp</a:t>
            </a:r>
            <a:r>
              <a:rPr lang="en-GB" dirty="0"/>
              <a:t> {</a:t>
            </a:r>
          </a:p>
          <a:p>
            <a:pPr>
              <a:defRPr/>
            </a:pPr>
            <a:endParaRPr lang="en-GB" dirty="0"/>
          </a:p>
          <a:p>
            <a:pPr>
              <a:defRPr/>
            </a:pPr>
            <a:r>
              <a:rPr lang="en-GB" dirty="0"/>
              <a:t>  public static void main(String[] </a:t>
            </a:r>
            <a:r>
              <a:rPr lang="en-GB" dirty="0" err="1"/>
              <a:t>args</a:t>
            </a:r>
            <a:r>
              <a:rPr lang="en-GB" dirty="0"/>
              <a:t>) {</a:t>
            </a:r>
          </a:p>
          <a:p>
            <a:pPr>
              <a:defRPr/>
            </a:pPr>
            <a:r>
              <a:rPr lang="en-GB" dirty="0"/>
              <a:t>    </a:t>
            </a:r>
            <a:r>
              <a:rPr lang="en-GB" dirty="0" err="1"/>
              <a:t>System.out.println</a:t>
            </a:r>
            <a:r>
              <a:rPr lang="en-GB" dirty="0"/>
              <a:t>("Eclipse says Hello!");</a:t>
            </a:r>
          </a:p>
          <a:p>
            <a:pPr>
              <a:defRPr/>
            </a:pPr>
            <a:r>
              <a:rPr lang="en-GB" dirty="0"/>
              <a:t>  }</a:t>
            </a:r>
          </a:p>
          <a:p>
            <a:pPr>
              <a:defRPr/>
            </a:pPr>
            <a:r>
              <a:rPr lang="en-GB" dirty="0"/>
              <a:t>}</a:t>
            </a:r>
          </a:p>
        </p:txBody>
      </p:sp>
      <p:sp>
        <p:nvSpPr>
          <p:cNvPr id="24582" name="TextBox 5"/>
          <p:cNvSpPr txBox="1">
            <a:spLocks noChangeArrowheads="1"/>
          </p:cNvSpPr>
          <p:nvPr/>
        </p:nvSpPr>
        <p:spPr bwMode="auto">
          <a:xfrm>
            <a:off x="6908800" y="3238500"/>
            <a:ext cx="1928813" cy="307975"/>
          </a:xfrm>
          <a:prstGeom prst="rect">
            <a:avLst/>
          </a:prstGeom>
          <a:noFill/>
          <a:ln w="9525">
            <a:noFill/>
            <a:miter lim="800000"/>
            <a:headEnd/>
            <a:tailEnd/>
          </a:ln>
        </p:spPr>
        <p:txBody>
          <a:bodyPr wrap="none">
            <a:spAutoFit/>
          </a:bodyPr>
          <a:lstStyle/>
          <a:p>
            <a:r>
              <a:rPr lang="en-GB" b="1">
                <a:solidFill>
                  <a:schemeClr val="tx2"/>
                </a:solidFill>
              </a:rPr>
              <a:t>MySecondApp.java</a:t>
            </a:r>
          </a:p>
        </p:txBody>
      </p:sp>
      <p:grpSp>
        <p:nvGrpSpPr>
          <p:cNvPr id="7" name="Group 6"/>
          <p:cNvGrpSpPr/>
          <p:nvPr/>
        </p:nvGrpSpPr>
        <p:grpSpPr>
          <a:xfrm>
            <a:off x="5429366" y="5462156"/>
            <a:ext cx="1598124" cy="119804"/>
            <a:chOff x="6023116" y="5485906"/>
            <a:chExt cx="1598124" cy="119804"/>
          </a:xfrm>
        </p:grpSpPr>
        <p:grpSp>
          <p:nvGrpSpPr>
            <p:cNvPr id="6" name="Group 5"/>
            <p:cNvGrpSpPr/>
            <p:nvPr/>
          </p:nvGrpSpPr>
          <p:grpSpPr>
            <a:xfrm>
              <a:off x="6023116" y="5485907"/>
              <a:ext cx="793319" cy="119803"/>
              <a:chOff x="5951865" y="5554988"/>
              <a:chExt cx="2301800" cy="347606"/>
            </a:xfrm>
          </p:grpSpPr>
          <p:sp>
            <p:nvSpPr>
              <p:cNvPr id="3" name="Freeform 2"/>
              <p:cNvSpPr/>
              <p:nvPr/>
            </p:nvSpPr>
            <p:spPr bwMode="auto">
              <a:xfrm rot="16982519">
                <a:off x="60066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9" name="Freeform 8"/>
              <p:cNvSpPr/>
              <p:nvPr/>
            </p:nvSpPr>
            <p:spPr bwMode="auto">
              <a:xfrm rot="16982519">
                <a:off x="646781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0" name="Freeform 9"/>
              <p:cNvSpPr/>
              <p:nvPr/>
            </p:nvSpPr>
            <p:spPr bwMode="auto">
              <a:xfrm rot="16982519">
                <a:off x="69289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1" name="Freeform 10"/>
              <p:cNvSpPr/>
              <p:nvPr/>
            </p:nvSpPr>
            <p:spPr bwMode="auto">
              <a:xfrm rot="16982519">
                <a:off x="739011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2" name="Freeform 11"/>
              <p:cNvSpPr/>
              <p:nvPr/>
            </p:nvSpPr>
            <p:spPr bwMode="auto">
              <a:xfrm rot="16982519">
                <a:off x="78512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grpSp>
          <p:nvGrpSpPr>
            <p:cNvPr id="14" name="Group 13"/>
            <p:cNvGrpSpPr/>
            <p:nvPr/>
          </p:nvGrpSpPr>
          <p:grpSpPr>
            <a:xfrm>
              <a:off x="6827921" y="5485906"/>
              <a:ext cx="793319" cy="119803"/>
              <a:chOff x="5951865" y="5554988"/>
              <a:chExt cx="2301800" cy="347606"/>
            </a:xfrm>
          </p:grpSpPr>
          <p:sp>
            <p:nvSpPr>
              <p:cNvPr id="15" name="Freeform 14"/>
              <p:cNvSpPr/>
              <p:nvPr/>
            </p:nvSpPr>
            <p:spPr bwMode="auto">
              <a:xfrm rot="16982519">
                <a:off x="60066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6" name="Freeform 15"/>
              <p:cNvSpPr/>
              <p:nvPr/>
            </p:nvSpPr>
            <p:spPr bwMode="auto">
              <a:xfrm rot="16982519">
                <a:off x="646781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7" name="Freeform 16"/>
              <p:cNvSpPr/>
              <p:nvPr/>
            </p:nvSpPr>
            <p:spPr bwMode="auto">
              <a:xfrm rot="16982519">
                <a:off x="69289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8" name="Freeform 17"/>
              <p:cNvSpPr/>
              <p:nvPr/>
            </p:nvSpPr>
            <p:spPr bwMode="auto">
              <a:xfrm rot="16982519">
                <a:off x="739011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sp>
            <p:nvSpPr>
              <p:cNvPr id="19" name="Freeform 18"/>
              <p:cNvSpPr/>
              <p:nvPr/>
            </p:nvSpPr>
            <p:spPr bwMode="auto">
              <a:xfrm rot="16982519">
                <a:off x="7851262" y="5500191"/>
                <a:ext cx="347606" cy="457200"/>
              </a:xfrm>
              <a:custGeom>
                <a:avLst/>
                <a:gdLst>
                  <a:gd name="connsiteX0" fmla="*/ 0 w 347606"/>
                  <a:gd name="connsiteY0" fmla="*/ 0 h 457200"/>
                  <a:gd name="connsiteX1" fmla="*/ 346841 w 347606"/>
                  <a:gd name="connsiteY1" fmla="*/ 141889 h 457200"/>
                  <a:gd name="connsiteX2" fmla="*/ 126124 w 347606"/>
                  <a:gd name="connsiteY2" fmla="*/ 457200 h 457200"/>
                </a:gdLst>
                <a:ahLst/>
                <a:cxnLst>
                  <a:cxn ang="0">
                    <a:pos x="connsiteX0" y="connsiteY0"/>
                  </a:cxn>
                  <a:cxn ang="0">
                    <a:pos x="connsiteX1" y="connsiteY1"/>
                  </a:cxn>
                  <a:cxn ang="0">
                    <a:pos x="connsiteX2" y="connsiteY2"/>
                  </a:cxn>
                </a:cxnLst>
                <a:rect l="l" t="t" r="r" b="b"/>
                <a:pathLst>
                  <a:path w="347606" h="457200">
                    <a:moveTo>
                      <a:pt x="0" y="0"/>
                    </a:moveTo>
                    <a:cubicBezTo>
                      <a:pt x="162910" y="32844"/>
                      <a:pt x="325820" y="65689"/>
                      <a:pt x="346841" y="141889"/>
                    </a:cubicBezTo>
                    <a:cubicBezTo>
                      <a:pt x="367862" y="218089"/>
                      <a:pt x="-52552" y="425669"/>
                      <a:pt x="126124" y="457200"/>
                    </a:cubicBezTo>
                  </a:path>
                </a:pathLst>
              </a:cu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idx="1"/>
          </p:nvPr>
        </p:nvSpPr>
        <p:spPr/>
        <p:txBody>
          <a:bodyPr/>
          <a:lstStyle/>
          <a:p>
            <a:pPr eaLnBrk="1" hangingPunct="1">
              <a:defRPr/>
            </a:pPr>
            <a:r>
              <a:rPr lang="en-GB" dirty="0" smtClean="0"/>
              <a:t>To run the class using Eclipse:</a:t>
            </a:r>
          </a:p>
          <a:p>
            <a:pPr lvl="1" eaLnBrk="1" hangingPunct="1">
              <a:defRPr/>
            </a:pPr>
            <a:r>
              <a:rPr lang="en-GB" dirty="0" smtClean="0">
                <a:cs typeface="Tahoma" pitchFamily="34" charset="0"/>
              </a:rPr>
              <a:t>Right-click in Code Editor window, and click </a:t>
            </a:r>
            <a:r>
              <a:rPr lang="en-GB" dirty="0" smtClean="0">
                <a:latin typeface="Lucida Console" pitchFamily="49" charset="0"/>
                <a:cs typeface="Tahoma" pitchFamily="34" charset="0"/>
              </a:rPr>
              <a:t>Run</a:t>
            </a:r>
            <a:r>
              <a:rPr lang="en-GB" dirty="0" smtClean="0">
                <a:cs typeface="Tahoma" pitchFamily="34" charset="0"/>
              </a:rPr>
              <a:t> </a:t>
            </a:r>
            <a:r>
              <a:rPr lang="en-GB" dirty="0" smtClean="0">
                <a:latin typeface="Lucida Console" pitchFamily="49" charset="0"/>
                <a:cs typeface="Tahoma" pitchFamily="34" charset="0"/>
              </a:rPr>
              <a:t>As</a:t>
            </a:r>
            <a:r>
              <a:rPr lang="en-GB" dirty="0" smtClean="0">
                <a:cs typeface="Tahoma" pitchFamily="34" charset="0"/>
              </a:rPr>
              <a:t> </a:t>
            </a:r>
            <a:r>
              <a:rPr lang="en-GB" dirty="0" smtClean="0">
                <a:latin typeface="Lucida Console" pitchFamily="49" charset="0"/>
                <a:cs typeface="Tahoma" pitchFamily="34" charset="0"/>
              </a:rPr>
              <a:t>|</a:t>
            </a:r>
            <a:r>
              <a:rPr lang="en-GB" dirty="0" smtClean="0">
                <a:cs typeface="Tahoma" pitchFamily="34" charset="0"/>
              </a:rPr>
              <a:t> </a:t>
            </a:r>
            <a:r>
              <a:rPr lang="en-GB" dirty="0" smtClean="0">
                <a:latin typeface="Lucida Console" pitchFamily="49" charset="0"/>
                <a:cs typeface="Tahoma" pitchFamily="34" charset="0"/>
              </a:rPr>
              <a:t>Java</a:t>
            </a:r>
            <a:r>
              <a:rPr lang="en-GB" dirty="0" smtClean="0">
                <a:cs typeface="Tahoma" pitchFamily="34" charset="0"/>
              </a:rPr>
              <a:t> </a:t>
            </a:r>
            <a:r>
              <a:rPr lang="en-GB" dirty="0" smtClean="0">
                <a:latin typeface="Lucida Console" pitchFamily="49" charset="0"/>
                <a:cs typeface="Tahoma" pitchFamily="34" charset="0"/>
              </a:rPr>
              <a:t>Application</a:t>
            </a:r>
          </a:p>
          <a:p>
            <a:pPr lvl="1" eaLnBrk="1" hangingPunct="1">
              <a:defRPr/>
            </a:pPr>
            <a:r>
              <a:rPr lang="en-GB" dirty="0" smtClean="0">
                <a:latin typeface="+mj-lt"/>
                <a:cs typeface="Tahoma" pitchFamily="34" charset="0"/>
              </a:rPr>
              <a:t>(Eclipse has access to JDK and </a:t>
            </a:r>
            <a:r>
              <a:rPr lang="en-GB" dirty="0" err="1" smtClean="0">
                <a:latin typeface="+mj-lt"/>
                <a:cs typeface="Tahoma" pitchFamily="34" charset="0"/>
              </a:rPr>
              <a:t>classpath</a:t>
            </a:r>
            <a:r>
              <a:rPr lang="en-GB" dirty="0" smtClean="0">
                <a:latin typeface="+mj-lt"/>
                <a:cs typeface="Tahoma" pitchFamily="34" charset="0"/>
              </a:rPr>
              <a:t>)</a:t>
            </a:r>
          </a:p>
          <a:p>
            <a:pPr lvl="1" eaLnBrk="1" hangingPunct="1">
              <a:defRPr/>
            </a:pPr>
            <a:r>
              <a:rPr lang="en-GB" dirty="0" smtClean="0">
                <a:latin typeface="+mj-lt"/>
                <a:cs typeface="Tahoma" pitchFamily="34" charset="0"/>
              </a:rPr>
              <a:t>Displays output in Console window</a:t>
            </a:r>
          </a:p>
        </p:txBody>
      </p:sp>
      <p:sp>
        <p:nvSpPr>
          <p:cNvPr id="25603" name="Rectangle 2"/>
          <p:cNvSpPr>
            <a:spLocks noGrp="1" noChangeArrowheads="1"/>
          </p:cNvSpPr>
          <p:nvPr>
            <p:ph type="title"/>
          </p:nvPr>
        </p:nvSpPr>
        <p:spPr/>
        <p:txBody>
          <a:bodyPr/>
          <a:lstStyle/>
          <a:p>
            <a:pPr eaLnBrk="1" hangingPunct="1"/>
            <a:r>
              <a:rPr lang="en-GB" sz="3400" smtClean="0"/>
              <a:t>Running the Class</a:t>
            </a:r>
          </a:p>
        </p:txBody>
      </p:sp>
      <p:sp>
        <p:nvSpPr>
          <p:cNvPr id="9" name="Footer Placeholder 3"/>
          <p:cNvSpPr>
            <a:spLocks noGrp="1"/>
          </p:cNvSpPr>
          <p:nvPr>
            <p:ph type="ftr" sz="quarter" idx="10"/>
          </p:nvPr>
        </p:nvSpPr>
        <p:spPr/>
        <p:txBody>
          <a:bodyPr/>
          <a:lstStyle/>
          <a:p>
            <a:pPr>
              <a:defRPr/>
            </a:pPr>
            <a:fld id="{44C5BEEF-C818-47A2-97E2-A8A8A71BCEED}" type="slidenum">
              <a:rPr lang="en-GB"/>
              <a:pPr>
                <a:defRPr/>
              </a:pPr>
              <a:t>25</a:t>
            </a:fld>
            <a:endParaRPr lang="en-GB"/>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242" y="3225603"/>
            <a:ext cx="6762819" cy="610021"/>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idx="1"/>
          </p:nvPr>
        </p:nvSpPr>
        <p:spPr/>
        <p:txBody>
          <a:bodyPr/>
          <a:lstStyle/>
          <a:p>
            <a:pPr eaLnBrk="1" hangingPunct="1">
              <a:defRPr/>
            </a:pPr>
            <a:r>
              <a:rPr lang="en-GB" dirty="0" smtClean="0"/>
              <a:t>All IDEs include comprehensive debugger support, which allows you to:</a:t>
            </a:r>
          </a:p>
          <a:p>
            <a:pPr lvl="1" eaLnBrk="1" hangingPunct="1">
              <a:defRPr/>
            </a:pPr>
            <a:r>
              <a:rPr lang="en-GB" dirty="0" smtClean="0"/>
              <a:t>Set breakpoints</a:t>
            </a:r>
          </a:p>
          <a:p>
            <a:pPr lvl="1" eaLnBrk="1" hangingPunct="1">
              <a:defRPr/>
            </a:pPr>
            <a:r>
              <a:rPr lang="en-GB" dirty="0" smtClean="0"/>
              <a:t>Single-step through code</a:t>
            </a:r>
          </a:p>
          <a:p>
            <a:pPr lvl="1" eaLnBrk="1" hangingPunct="1">
              <a:defRPr/>
            </a:pPr>
            <a:r>
              <a:rPr lang="en-GB" dirty="0" smtClean="0"/>
              <a:t>Watch local variables and other expressions</a:t>
            </a:r>
          </a:p>
          <a:p>
            <a:pPr lvl="1" eaLnBrk="1" hangingPunct="1">
              <a:defRPr/>
            </a:pPr>
            <a:r>
              <a:rPr lang="en-GB" dirty="0" smtClean="0"/>
              <a:t>View the call stack</a:t>
            </a:r>
          </a:p>
          <a:p>
            <a:pPr lvl="1" eaLnBrk="1" hangingPunct="1">
              <a:defRPr/>
            </a:pPr>
            <a:r>
              <a:rPr lang="en-GB" dirty="0" smtClean="0"/>
              <a:t>Examine threads</a:t>
            </a:r>
          </a:p>
          <a:p>
            <a:pPr lvl="1" eaLnBrk="1" hangingPunct="1">
              <a:defRPr/>
            </a:pPr>
            <a:r>
              <a:rPr lang="en-GB" dirty="0" err="1" smtClean="0"/>
              <a:t>Etc</a:t>
            </a:r>
            <a:r>
              <a:rPr lang="en-GB" dirty="0" smtClean="0"/>
              <a:t>!</a:t>
            </a:r>
          </a:p>
          <a:p>
            <a:pPr eaLnBrk="1" hangingPunct="1">
              <a:defRPr/>
            </a:pPr>
            <a:endParaRPr lang="en-GB" dirty="0" smtClean="0"/>
          </a:p>
          <a:p>
            <a:pPr eaLnBrk="1" hangingPunct="1">
              <a:defRPr/>
            </a:pPr>
            <a:r>
              <a:rPr lang="en-GB" dirty="0" smtClean="0"/>
              <a:t>To debug a class using Eclipse:</a:t>
            </a:r>
          </a:p>
          <a:p>
            <a:pPr lvl="1" eaLnBrk="1" hangingPunct="1">
              <a:defRPr/>
            </a:pPr>
            <a:r>
              <a:rPr lang="en-GB" dirty="0" smtClean="0">
                <a:cs typeface="Tahoma" pitchFamily="34" charset="0"/>
              </a:rPr>
              <a:t>Right-click in Code Editor window, and click </a:t>
            </a:r>
            <a:r>
              <a:rPr lang="en-GB" dirty="0" smtClean="0">
                <a:latin typeface="Lucida Console" pitchFamily="49" charset="0"/>
                <a:cs typeface="Tahoma" pitchFamily="34" charset="0"/>
              </a:rPr>
              <a:t>Debug</a:t>
            </a:r>
            <a:r>
              <a:rPr lang="en-GB" dirty="0" smtClean="0">
                <a:cs typeface="Tahoma" pitchFamily="34" charset="0"/>
              </a:rPr>
              <a:t> </a:t>
            </a:r>
            <a:r>
              <a:rPr lang="en-GB" dirty="0" smtClean="0">
                <a:latin typeface="Lucida Console" pitchFamily="49" charset="0"/>
                <a:cs typeface="Tahoma" pitchFamily="34" charset="0"/>
              </a:rPr>
              <a:t>As</a:t>
            </a:r>
            <a:r>
              <a:rPr lang="en-GB" dirty="0" smtClean="0">
                <a:cs typeface="Tahoma" pitchFamily="34" charset="0"/>
              </a:rPr>
              <a:t> </a:t>
            </a:r>
            <a:r>
              <a:rPr lang="en-GB" dirty="0" smtClean="0">
                <a:latin typeface="Lucida Console" pitchFamily="49" charset="0"/>
                <a:cs typeface="Tahoma" pitchFamily="34" charset="0"/>
              </a:rPr>
              <a:t>|</a:t>
            </a:r>
            <a:r>
              <a:rPr lang="en-GB" dirty="0" smtClean="0">
                <a:cs typeface="Tahoma" pitchFamily="34" charset="0"/>
              </a:rPr>
              <a:t> </a:t>
            </a:r>
            <a:r>
              <a:rPr lang="en-GB" dirty="0" smtClean="0">
                <a:latin typeface="Lucida Console" pitchFamily="49" charset="0"/>
                <a:cs typeface="Tahoma" pitchFamily="34" charset="0"/>
              </a:rPr>
              <a:t>Java</a:t>
            </a:r>
            <a:r>
              <a:rPr lang="en-GB" dirty="0" smtClean="0">
                <a:cs typeface="Tahoma" pitchFamily="34" charset="0"/>
              </a:rPr>
              <a:t> </a:t>
            </a:r>
            <a:r>
              <a:rPr lang="en-GB" dirty="0" smtClean="0">
                <a:latin typeface="Lucida Console" pitchFamily="49" charset="0"/>
                <a:cs typeface="Tahoma" pitchFamily="34" charset="0"/>
              </a:rPr>
              <a:t>Application</a:t>
            </a:r>
          </a:p>
        </p:txBody>
      </p:sp>
      <p:sp>
        <p:nvSpPr>
          <p:cNvPr id="25603" name="Rectangle 2"/>
          <p:cNvSpPr>
            <a:spLocks noGrp="1" noChangeArrowheads="1"/>
          </p:cNvSpPr>
          <p:nvPr>
            <p:ph type="title"/>
          </p:nvPr>
        </p:nvSpPr>
        <p:spPr/>
        <p:txBody>
          <a:bodyPr/>
          <a:lstStyle/>
          <a:p>
            <a:pPr eaLnBrk="1" hangingPunct="1"/>
            <a:r>
              <a:rPr lang="en-GB" sz="3400" dirty="0" smtClean="0"/>
              <a:t>Debugging Code</a:t>
            </a:r>
          </a:p>
        </p:txBody>
      </p:sp>
      <p:sp>
        <p:nvSpPr>
          <p:cNvPr id="9" name="Footer Placeholder 3"/>
          <p:cNvSpPr>
            <a:spLocks noGrp="1"/>
          </p:cNvSpPr>
          <p:nvPr>
            <p:ph type="ftr" sz="quarter" idx="10"/>
          </p:nvPr>
        </p:nvSpPr>
        <p:spPr/>
        <p:txBody>
          <a:bodyPr/>
          <a:lstStyle/>
          <a:p>
            <a:pPr>
              <a:defRPr/>
            </a:pPr>
            <a:fld id="{44C5BEEF-C818-47A2-97E2-A8A8A71BCEED}" type="slidenum">
              <a:rPr lang="en-GB"/>
              <a:pPr>
                <a:defRPr/>
              </a:pPr>
              <a:t>26</a:t>
            </a:fld>
            <a:endParaRPr lang="en-GB"/>
          </a:p>
        </p:txBody>
      </p:sp>
    </p:spTree>
    <p:extLst>
      <p:ext uri="{BB962C8B-B14F-4D97-AF65-F5344CB8AC3E}">
        <p14:creationId xmlns:p14="http://schemas.microsoft.com/office/powerpoint/2010/main" val="3692716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27</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98666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Hello Java</a:t>
            </a:r>
          </a:p>
          <a:p>
            <a:pPr eaLnBrk="1" hangingPunct="1"/>
            <a:r>
              <a:rPr lang="en-GB" dirty="0" smtClean="0"/>
              <a:t>The origins of Java</a:t>
            </a:r>
          </a:p>
          <a:p>
            <a:pPr eaLnBrk="1" hangingPunct="1"/>
            <a:r>
              <a:rPr lang="en-GB" dirty="0" smtClean="0"/>
              <a:t>What are the JDK and JRE?</a:t>
            </a:r>
          </a:p>
          <a:p>
            <a:pPr eaLnBrk="1" hangingPunct="1"/>
            <a:r>
              <a:rPr lang="en-GB" dirty="0" smtClean="0"/>
              <a:t>The Java product family</a:t>
            </a:r>
          </a:p>
          <a:p>
            <a:pPr eaLnBrk="1" hangingPunct="1"/>
            <a:r>
              <a:rPr lang="en-GB" dirty="0" smtClean="0"/>
              <a:t>What can you do with Java SE?</a:t>
            </a:r>
          </a:p>
          <a:p>
            <a:pPr eaLnBrk="1" hangingPunct="1"/>
            <a:r>
              <a:rPr lang="en-GB" dirty="0" smtClean="0"/>
              <a:t>What can you do with Java EE?</a:t>
            </a:r>
          </a:p>
          <a:p>
            <a:pPr eaLnBrk="1" hangingPunct="1"/>
            <a:endParaRPr lang="en-GB" dirty="0" smtClean="0"/>
          </a:p>
        </p:txBody>
      </p:sp>
      <p:sp>
        <p:nvSpPr>
          <p:cNvPr id="965634" name="Rectangle 2"/>
          <p:cNvSpPr>
            <a:spLocks noGrp="1" noChangeArrowheads="1"/>
          </p:cNvSpPr>
          <p:nvPr>
            <p:ph type="title"/>
          </p:nvPr>
        </p:nvSpPr>
        <p:spPr/>
        <p:txBody>
          <a:bodyPr/>
          <a:lstStyle/>
          <a:p>
            <a:pPr marL="571500" indent="-571500" eaLnBrk="1" hangingPunct="1"/>
            <a:r>
              <a:rPr lang="en-GB" sz="3400" smtClean="0"/>
              <a:t>1. Setting the Scene</a:t>
            </a:r>
          </a:p>
        </p:txBody>
      </p:sp>
      <p:sp>
        <p:nvSpPr>
          <p:cNvPr id="4" name="Footer Placeholder 3"/>
          <p:cNvSpPr>
            <a:spLocks noGrp="1"/>
          </p:cNvSpPr>
          <p:nvPr>
            <p:ph type="ftr" sz="quarter" idx="10"/>
          </p:nvPr>
        </p:nvSpPr>
        <p:spPr/>
        <p:txBody>
          <a:bodyPr/>
          <a:lstStyle/>
          <a:p>
            <a:pPr>
              <a:defRPr/>
            </a:pPr>
            <a:fld id="{228A7431-EC17-4959-AAF9-799DDE9DD4E2}"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Java is one of the most widely-used object-oriented languages in contemporary software development</a:t>
            </a:r>
          </a:p>
          <a:p>
            <a:pPr lvl="1" eaLnBrk="1" hangingPunct="1"/>
            <a:r>
              <a:rPr lang="en-GB" dirty="0" smtClean="0"/>
              <a:t>Other popular OO languages include C#, C++, etc.</a:t>
            </a:r>
          </a:p>
          <a:p>
            <a:pPr lvl="1" eaLnBrk="1" hangingPunct="1"/>
            <a:endParaRPr lang="en-GB" dirty="0" smtClean="0"/>
          </a:p>
          <a:p>
            <a:pPr eaLnBrk="1" hangingPunct="1"/>
            <a:r>
              <a:rPr lang="en-GB" dirty="0" smtClean="0"/>
              <a:t>OO principles:</a:t>
            </a:r>
          </a:p>
          <a:p>
            <a:pPr lvl="1" eaLnBrk="1" hangingPunct="1"/>
            <a:r>
              <a:rPr lang="en-GB" dirty="0" smtClean="0"/>
              <a:t>Classes and objects</a:t>
            </a:r>
          </a:p>
          <a:p>
            <a:pPr lvl="1" eaLnBrk="1" hangingPunct="1"/>
            <a:r>
              <a:rPr lang="en-GB" dirty="0" smtClean="0"/>
              <a:t>Inheritance</a:t>
            </a:r>
          </a:p>
          <a:p>
            <a:pPr lvl="1" eaLnBrk="1" hangingPunct="1"/>
            <a:r>
              <a:rPr lang="en-GB" dirty="0" smtClean="0"/>
              <a:t>Polymorphism</a:t>
            </a:r>
          </a:p>
        </p:txBody>
      </p:sp>
      <p:sp>
        <p:nvSpPr>
          <p:cNvPr id="965634" name="Rectangle 2"/>
          <p:cNvSpPr>
            <a:spLocks noGrp="1" noChangeArrowheads="1"/>
          </p:cNvSpPr>
          <p:nvPr>
            <p:ph type="title"/>
          </p:nvPr>
        </p:nvSpPr>
        <p:spPr/>
        <p:txBody>
          <a:bodyPr/>
          <a:lstStyle/>
          <a:p>
            <a:pPr marL="571500" indent="-571500" eaLnBrk="1" hangingPunct="1"/>
            <a:r>
              <a:rPr lang="en-GB" sz="3400" smtClean="0"/>
              <a:t>Hello Java</a:t>
            </a:r>
          </a:p>
        </p:txBody>
      </p:sp>
      <p:sp>
        <p:nvSpPr>
          <p:cNvPr id="4" name="Footer Placeholder 3"/>
          <p:cNvSpPr>
            <a:spLocks noGrp="1"/>
          </p:cNvSpPr>
          <p:nvPr>
            <p:ph type="ftr" sz="quarter" idx="10"/>
          </p:nvPr>
        </p:nvSpPr>
        <p:spPr/>
        <p:txBody>
          <a:bodyPr/>
          <a:lstStyle/>
          <a:p>
            <a:pPr>
              <a:defRPr/>
            </a:pPr>
            <a:fld id="{3A408636-4666-4122-B23D-9067F488E675}"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smtClean="0"/>
              <a:t>Sun Microsystems introduced Java in 1996</a:t>
            </a:r>
          </a:p>
          <a:p>
            <a:pPr lvl="1" eaLnBrk="1" hangingPunct="1"/>
            <a:r>
              <a:rPr lang="en-GB" dirty="0" smtClean="0"/>
              <a:t>The original aim of Java was </a:t>
            </a:r>
            <a:r>
              <a:rPr lang="en-GB" dirty="0"/>
              <a:t>to create platform-agnostic apps for mobile </a:t>
            </a:r>
            <a:r>
              <a:rPr lang="en-GB" dirty="0" smtClean="0"/>
              <a:t>devices</a:t>
            </a:r>
          </a:p>
          <a:p>
            <a:pPr lvl="1" eaLnBrk="1" hangingPunct="1"/>
            <a:r>
              <a:rPr lang="en-GB" dirty="0" smtClean="0"/>
              <a:t>That's where the idea of the JVM came from!</a:t>
            </a:r>
            <a:endParaRPr lang="en-GB" dirty="0"/>
          </a:p>
          <a:p>
            <a:pPr lvl="1" eaLnBrk="1" hangingPunct="1"/>
            <a:endParaRPr lang="en-GB" dirty="0" smtClean="0"/>
          </a:p>
          <a:p>
            <a:pPr eaLnBrk="1" hangingPunct="1"/>
            <a:r>
              <a:rPr lang="en-GB" dirty="0" smtClean="0"/>
              <a:t>Java 1.0 included:</a:t>
            </a:r>
          </a:p>
          <a:p>
            <a:pPr lvl="1" eaLnBrk="1" hangingPunct="1"/>
            <a:r>
              <a:rPr lang="en-GB" dirty="0" smtClean="0"/>
              <a:t>A Java Development Kit (JDK)</a:t>
            </a:r>
          </a:p>
          <a:p>
            <a:pPr lvl="1" eaLnBrk="1" hangingPunct="1"/>
            <a:r>
              <a:rPr lang="en-GB" dirty="0" smtClean="0"/>
              <a:t>A Java Runtime Environment (JRE)</a:t>
            </a:r>
          </a:p>
          <a:p>
            <a:pPr lvl="1" eaLnBrk="1" hangingPunct="1"/>
            <a:endParaRPr lang="en-GB" dirty="0"/>
          </a:p>
          <a:p>
            <a:pPr eaLnBrk="1" hangingPunct="1"/>
            <a:r>
              <a:rPr lang="en-GB" dirty="0" smtClean="0"/>
              <a:t>See the following slides for a description of JDK and JRE</a:t>
            </a:r>
          </a:p>
        </p:txBody>
      </p:sp>
      <p:sp>
        <p:nvSpPr>
          <p:cNvPr id="7171" name="Rectangle 2"/>
          <p:cNvSpPr>
            <a:spLocks noGrp="1" noChangeArrowheads="1"/>
          </p:cNvSpPr>
          <p:nvPr>
            <p:ph type="title"/>
          </p:nvPr>
        </p:nvSpPr>
        <p:spPr/>
        <p:txBody>
          <a:bodyPr/>
          <a:lstStyle/>
          <a:p>
            <a:pPr eaLnBrk="1" hangingPunct="1"/>
            <a:r>
              <a:rPr lang="en-GB" sz="3400" dirty="0" smtClean="0"/>
              <a:t>The Origins of Java</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smtClean="0"/>
              <a:t>The JDK contains everything you need to create and run Java applications</a:t>
            </a:r>
          </a:p>
          <a:p>
            <a:pPr lvl="1" eaLnBrk="1" hangingPunct="1"/>
            <a:r>
              <a:rPr lang="en-GB" dirty="0" smtClean="0"/>
              <a:t> Standard Java classes</a:t>
            </a:r>
          </a:p>
          <a:p>
            <a:pPr lvl="1" eaLnBrk="1" hangingPunct="1"/>
            <a:r>
              <a:rPr lang="en-GB" dirty="0" smtClean="0">
                <a:latin typeface="+mj-lt"/>
              </a:rPr>
              <a:t> </a:t>
            </a:r>
            <a:r>
              <a:rPr lang="en-GB" dirty="0" err="1" smtClean="0">
                <a:latin typeface="Lucida Console" panose="020B0609040504020204" pitchFamily="49" charset="0"/>
              </a:rPr>
              <a:t>javac</a:t>
            </a:r>
            <a:endParaRPr lang="en-GB" dirty="0" smtClean="0">
              <a:latin typeface="Lucida Console" panose="020B0609040504020204" pitchFamily="49" charset="0"/>
            </a:endParaRPr>
          </a:p>
          <a:p>
            <a:pPr lvl="1" eaLnBrk="1" hangingPunct="1"/>
            <a:r>
              <a:rPr lang="en-GB" dirty="0" smtClean="0"/>
              <a:t> </a:t>
            </a:r>
            <a:r>
              <a:rPr lang="en-GB" dirty="0" smtClean="0">
                <a:latin typeface="Lucida Console" panose="020B0609040504020204" pitchFamily="49" charset="0"/>
              </a:rPr>
              <a:t>java</a:t>
            </a:r>
          </a:p>
          <a:p>
            <a:pPr lvl="1" eaLnBrk="1" hangingPunct="1"/>
            <a:r>
              <a:rPr lang="en-GB" dirty="0" smtClean="0">
                <a:latin typeface="+mj-lt"/>
              </a:rPr>
              <a:t> </a:t>
            </a:r>
            <a:r>
              <a:rPr lang="en-GB" dirty="0" err="1" smtClean="0">
                <a:latin typeface="Lucida Console" panose="020B0609040504020204" pitchFamily="49" charset="0"/>
              </a:rPr>
              <a:t>jdb</a:t>
            </a:r>
            <a:endParaRPr lang="en-GB" dirty="0" smtClean="0">
              <a:latin typeface="Lucida Console" panose="020B0609040504020204" pitchFamily="49" charset="0"/>
            </a:endParaRPr>
          </a:p>
          <a:p>
            <a:pPr lvl="1" eaLnBrk="1" hangingPunct="1"/>
            <a:r>
              <a:rPr lang="en-GB" dirty="0" smtClean="0"/>
              <a:t> </a:t>
            </a:r>
            <a:r>
              <a:rPr lang="en-GB" dirty="0" smtClean="0">
                <a:latin typeface="Lucida Console" panose="020B0609040504020204" pitchFamily="49" charset="0"/>
              </a:rPr>
              <a:t>jar</a:t>
            </a:r>
          </a:p>
          <a:p>
            <a:pPr lvl="1" eaLnBrk="1" hangingPunct="1"/>
            <a:endParaRPr lang="en-GB" dirty="0">
              <a:latin typeface="Lucida Console" panose="020B0609040504020204" pitchFamily="49" charset="0"/>
            </a:endParaRPr>
          </a:p>
          <a:p>
            <a:pPr eaLnBrk="1" hangingPunct="1"/>
            <a:r>
              <a:rPr lang="en-GB" dirty="0"/>
              <a:t>The JRE is a subset of the JDK - it just contains the tools you need to run (but not create) Java applications</a:t>
            </a:r>
          </a:p>
          <a:p>
            <a:pPr lvl="1" eaLnBrk="1" hangingPunct="1"/>
            <a:r>
              <a:rPr lang="en-GB" dirty="0"/>
              <a:t> Standard Java classes</a:t>
            </a:r>
          </a:p>
          <a:p>
            <a:pPr lvl="1" eaLnBrk="1" hangingPunct="1"/>
            <a:r>
              <a:rPr lang="en-GB" dirty="0"/>
              <a:t> </a:t>
            </a:r>
            <a:r>
              <a:rPr lang="en-GB" dirty="0" smtClean="0">
                <a:latin typeface="Lucida Console" panose="020B0609040504020204" pitchFamily="49" charset="0"/>
              </a:rPr>
              <a:t>java</a:t>
            </a:r>
            <a:endParaRPr lang="en-GB" dirty="0">
              <a:latin typeface="Lucida Console" panose="020B0609040504020204" pitchFamily="49" charset="0"/>
            </a:endParaRPr>
          </a:p>
          <a:p>
            <a:pPr lvl="1" eaLnBrk="1" hangingPunct="1"/>
            <a:endParaRPr lang="en-GB" dirty="0" smtClean="0">
              <a:latin typeface="Lucida Console" panose="020B0609040504020204" pitchFamily="49" charset="0"/>
            </a:endParaRPr>
          </a:p>
        </p:txBody>
      </p:sp>
      <p:sp>
        <p:nvSpPr>
          <p:cNvPr id="7171" name="Rectangle 2"/>
          <p:cNvSpPr>
            <a:spLocks noGrp="1" noChangeArrowheads="1"/>
          </p:cNvSpPr>
          <p:nvPr>
            <p:ph type="title"/>
          </p:nvPr>
        </p:nvSpPr>
        <p:spPr/>
        <p:txBody>
          <a:bodyPr/>
          <a:lstStyle/>
          <a:p>
            <a:pPr eaLnBrk="1" hangingPunct="1"/>
            <a:r>
              <a:rPr lang="en-GB" sz="3400" dirty="0" smtClean="0"/>
              <a:t>What are the JDK and JRE?</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6</a:t>
            </a:fld>
            <a:endParaRPr lang="en-GB"/>
          </a:p>
        </p:txBody>
      </p:sp>
    </p:spTree>
    <p:extLst>
      <p:ext uri="{BB962C8B-B14F-4D97-AF65-F5344CB8AC3E}">
        <p14:creationId xmlns:p14="http://schemas.microsoft.com/office/powerpoint/2010/main" val="2779002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smtClean="0"/>
              <a:t>Sun reorganized their Java products in 1999</a:t>
            </a:r>
          </a:p>
          <a:p>
            <a:pPr lvl="1" eaLnBrk="1" hangingPunct="1"/>
            <a:r>
              <a:rPr lang="en-GB" dirty="0" smtClean="0"/>
              <a:t>Java 2 Standard Edition (J2SE)</a:t>
            </a:r>
          </a:p>
          <a:p>
            <a:pPr lvl="1" eaLnBrk="1" hangingPunct="1"/>
            <a:r>
              <a:rPr lang="en-GB" dirty="0" smtClean="0"/>
              <a:t>Java 2 Enterprise Edition (J2EE)</a:t>
            </a:r>
          </a:p>
          <a:p>
            <a:pPr lvl="1" eaLnBrk="1" hangingPunct="1"/>
            <a:r>
              <a:rPr lang="en-GB" dirty="0" smtClean="0"/>
              <a:t>Java 2 Micro Edition (J2ME)</a:t>
            </a:r>
          </a:p>
          <a:p>
            <a:pPr lvl="1" eaLnBrk="1" hangingPunct="1"/>
            <a:endParaRPr lang="en-GB" dirty="0" smtClean="0"/>
          </a:p>
          <a:p>
            <a:pPr eaLnBrk="1" hangingPunct="1"/>
            <a:r>
              <a:rPr lang="en-GB" dirty="0" smtClean="0"/>
              <a:t>There have been many subsequent upgrades to the language and libraries</a:t>
            </a:r>
          </a:p>
          <a:p>
            <a:pPr lvl="1" eaLnBrk="1" hangingPunct="1"/>
            <a:r>
              <a:rPr lang="en-GB" smtClean="0"/>
              <a:t>We're covering Java SE 8 </a:t>
            </a:r>
            <a:r>
              <a:rPr lang="en-GB" dirty="0" smtClean="0"/>
              <a:t>on this course</a:t>
            </a:r>
            <a:r>
              <a:rPr lang="en-GB" smtClean="0"/>
              <a:t>, for the purposes of the Oracle Certified Java Associate exam</a:t>
            </a:r>
            <a:endParaRPr lang="en-GB" dirty="0" smtClean="0"/>
          </a:p>
          <a:p>
            <a:pPr lvl="1" eaLnBrk="1" hangingPunct="1"/>
            <a:endParaRPr lang="en-GB" dirty="0"/>
          </a:p>
          <a:p>
            <a:pPr eaLnBrk="1" hangingPunct="1"/>
            <a:r>
              <a:rPr lang="en-GB" dirty="0" smtClean="0"/>
              <a:t>Also note:</a:t>
            </a:r>
          </a:p>
          <a:p>
            <a:pPr lvl="1" eaLnBrk="1" hangingPunct="1"/>
            <a:r>
              <a:rPr lang="en-GB" dirty="0" smtClean="0"/>
              <a:t>Java is now owned by Oracle, not Sun </a:t>
            </a:r>
            <a:r>
              <a:rPr lang="en-GB" dirty="0" smtClean="0">
                <a:sym typeface="Wingdings" pitchFamily="2" charset="2"/>
              </a:rPr>
              <a:t></a:t>
            </a:r>
            <a:endParaRPr lang="en-GB" dirty="0" smtClean="0"/>
          </a:p>
        </p:txBody>
      </p:sp>
      <p:sp>
        <p:nvSpPr>
          <p:cNvPr id="7171" name="Rectangle 2"/>
          <p:cNvSpPr>
            <a:spLocks noGrp="1" noChangeArrowheads="1"/>
          </p:cNvSpPr>
          <p:nvPr>
            <p:ph type="title"/>
          </p:nvPr>
        </p:nvSpPr>
        <p:spPr/>
        <p:txBody>
          <a:bodyPr/>
          <a:lstStyle/>
          <a:p>
            <a:pPr eaLnBrk="1" hangingPunct="1"/>
            <a:r>
              <a:rPr lang="en-GB" sz="3400" dirty="0" smtClean="0"/>
              <a:t>The Java Product Family</a:t>
            </a:r>
          </a:p>
        </p:txBody>
      </p:sp>
      <p:sp>
        <p:nvSpPr>
          <p:cNvPr id="5" name="Footer Placeholder 3"/>
          <p:cNvSpPr>
            <a:spLocks noGrp="1"/>
          </p:cNvSpPr>
          <p:nvPr>
            <p:ph type="ftr" sz="quarter" idx="10"/>
          </p:nvPr>
        </p:nvSpPr>
        <p:spPr/>
        <p:txBody>
          <a:bodyPr/>
          <a:lstStyle/>
          <a:p>
            <a:pPr>
              <a:defRPr/>
            </a:pPr>
            <a:fld id="{F961350E-0001-4CBF-9B48-04711427D579}" type="slidenum">
              <a:rPr lang="en-GB"/>
              <a:pPr>
                <a:defRPr/>
              </a:pPr>
              <a:t>7</a:t>
            </a:fld>
            <a:endParaRPr lang="en-GB"/>
          </a:p>
        </p:txBody>
      </p:sp>
    </p:spTree>
    <p:extLst>
      <p:ext uri="{BB962C8B-B14F-4D97-AF65-F5344CB8AC3E}">
        <p14:creationId xmlns:p14="http://schemas.microsoft.com/office/powerpoint/2010/main" val="706933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r>
              <a:rPr lang="en-GB" dirty="0" smtClean="0"/>
              <a:t>You can use Java SE to:</a:t>
            </a:r>
          </a:p>
          <a:p>
            <a:pPr lvl="1" eaLnBrk="1" hangingPunct="1"/>
            <a:r>
              <a:rPr lang="en-GB" dirty="0" smtClean="0"/>
              <a:t>Create standalone Java applications</a:t>
            </a:r>
          </a:p>
          <a:p>
            <a:pPr lvl="1" eaLnBrk="1" hangingPunct="1"/>
            <a:r>
              <a:rPr lang="en-GB" dirty="0" smtClean="0"/>
              <a:t>Create Windows-based applications (Swing)</a:t>
            </a:r>
          </a:p>
          <a:p>
            <a:pPr lvl="1" eaLnBrk="1" hangingPunct="1"/>
            <a:r>
              <a:rPr lang="en-GB" dirty="0" smtClean="0"/>
              <a:t>Manipulate text files, binary files, and XML data</a:t>
            </a:r>
          </a:p>
          <a:p>
            <a:pPr lvl="1" eaLnBrk="1" hangingPunct="1"/>
            <a:r>
              <a:rPr lang="en-GB" dirty="0" smtClean="0"/>
              <a:t>Access databases, via Java Database Connectivity (JDBC)</a:t>
            </a:r>
          </a:p>
          <a:p>
            <a:pPr lvl="1" eaLnBrk="1" hangingPunct="1"/>
            <a:r>
              <a:rPr lang="en-GB" dirty="0" smtClean="0"/>
              <a:t>Create multithreaded applications</a:t>
            </a:r>
          </a:p>
          <a:p>
            <a:pPr lvl="1" eaLnBrk="1" hangingPunct="1"/>
            <a:r>
              <a:rPr lang="en-GB" dirty="0" smtClean="0"/>
              <a:t>Create client-server applications, using Remote Method Invocation (RMI)</a:t>
            </a:r>
          </a:p>
        </p:txBody>
      </p:sp>
      <p:sp>
        <p:nvSpPr>
          <p:cNvPr id="9219" name="Rectangle 2"/>
          <p:cNvSpPr>
            <a:spLocks noGrp="1" noChangeArrowheads="1"/>
          </p:cNvSpPr>
          <p:nvPr>
            <p:ph type="title"/>
          </p:nvPr>
        </p:nvSpPr>
        <p:spPr/>
        <p:txBody>
          <a:bodyPr/>
          <a:lstStyle/>
          <a:p>
            <a:pPr eaLnBrk="1" hangingPunct="1"/>
            <a:r>
              <a:rPr lang="en-GB" sz="3400" smtClean="0"/>
              <a:t>What can you do with Java SE?</a:t>
            </a:r>
          </a:p>
        </p:txBody>
      </p:sp>
      <p:sp>
        <p:nvSpPr>
          <p:cNvPr id="8" name="Footer Placeholder 3"/>
          <p:cNvSpPr>
            <a:spLocks noGrp="1"/>
          </p:cNvSpPr>
          <p:nvPr>
            <p:ph type="ftr" sz="quarter" idx="10"/>
          </p:nvPr>
        </p:nvSpPr>
        <p:spPr/>
        <p:txBody>
          <a:bodyPr/>
          <a:lstStyle/>
          <a:p>
            <a:pPr>
              <a:defRPr/>
            </a:pPr>
            <a:fld id="{B08A007C-5118-4ECE-A4D3-F09EA9EBB084}"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Going further, you can use Java EE to create:</a:t>
            </a:r>
          </a:p>
          <a:p>
            <a:pPr lvl="1" eaLnBrk="1" hangingPunct="1"/>
            <a:r>
              <a:rPr lang="en-GB" dirty="0" smtClean="0"/>
              <a:t>Web applications, using servlets and </a:t>
            </a:r>
            <a:r>
              <a:rPr lang="en-GB" dirty="0" err="1" smtClean="0"/>
              <a:t>JavaServer</a:t>
            </a:r>
            <a:r>
              <a:rPr lang="en-GB" dirty="0" smtClean="0"/>
              <a:t> Pages (JSPs)</a:t>
            </a:r>
          </a:p>
          <a:p>
            <a:pPr lvl="1" eaLnBrk="1" hangingPunct="1"/>
            <a:r>
              <a:rPr lang="en-GB" dirty="0" smtClean="0"/>
              <a:t>Web services</a:t>
            </a:r>
          </a:p>
          <a:p>
            <a:pPr lvl="1" eaLnBrk="1" hangingPunct="1"/>
            <a:r>
              <a:rPr lang="en-GB" dirty="0" smtClean="0"/>
              <a:t>Web sockets</a:t>
            </a:r>
          </a:p>
          <a:p>
            <a:pPr lvl="1" eaLnBrk="1" hangingPunct="1"/>
            <a:r>
              <a:rPr lang="en-GB" dirty="0" smtClean="0"/>
              <a:t>Middle-tier session beans, using Enterprise JavaBeans (EJBs)</a:t>
            </a:r>
          </a:p>
          <a:p>
            <a:pPr lvl="1" eaLnBrk="1" hangingPunct="1"/>
            <a:r>
              <a:rPr lang="en-GB" dirty="0" smtClean="0"/>
              <a:t>Data-access entity beans, using the Java Persistence API (JPA)</a:t>
            </a:r>
          </a:p>
          <a:p>
            <a:pPr lvl="1" eaLnBrk="1" hangingPunct="1"/>
            <a:r>
              <a:rPr lang="en-GB" dirty="0" smtClean="0"/>
              <a:t>Message-queuing apps, using the Java Message Service (JMS)</a:t>
            </a:r>
          </a:p>
          <a:p>
            <a:pPr lvl="1" eaLnBrk="1" hangingPunct="1"/>
            <a:endParaRPr lang="en-GB" dirty="0" smtClean="0"/>
          </a:p>
          <a:p>
            <a:pPr eaLnBrk="1" hangingPunct="1"/>
            <a:endParaRPr lang="en-GB" dirty="0" smtClean="0"/>
          </a:p>
        </p:txBody>
      </p:sp>
      <p:sp>
        <p:nvSpPr>
          <p:cNvPr id="10243" name="Rectangle 2"/>
          <p:cNvSpPr>
            <a:spLocks noGrp="1" noChangeArrowheads="1"/>
          </p:cNvSpPr>
          <p:nvPr>
            <p:ph type="title"/>
          </p:nvPr>
        </p:nvSpPr>
        <p:spPr/>
        <p:txBody>
          <a:bodyPr/>
          <a:lstStyle/>
          <a:p>
            <a:pPr eaLnBrk="1" hangingPunct="1"/>
            <a:r>
              <a:rPr lang="en-GB" sz="3400" smtClean="0"/>
              <a:t>What can you do with Java EE?</a:t>
            </a:r>
          </a:p>
        </p:txBody>
      </p:sp>
      <p:sp>
        <p:nvSpPr>
          <p:cNvPr id="8" name="Footer Placeholder 3"/>
          <p:cNvSpPr>
            <a:spLocks noGrp="1"/>
          </p:cNvSpPr>
          <p:nvPr>
            <p:ph type="ftr" sz="quarter" idx="10"/>
          </p:nvPr>
        </p:nvSpPr>
        <p:spPr/>
        <p:txBody>
          <a:bodyPr/>
          <a:lstStyle/>
          <a:p>
            <a:pPr>
              <a:defRPr/>
            </a:pPr>
            <a:fld id="{41CC43AD-77F7-4D7F-8D3E-5270FCE58EE8}"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12570</TotalTime>
  <Words>3689</Words>
  <Application>Microsoft Office PowerPoint</Application>
  <PresentationFormat>On-screen Show (4:3)</PresentationFormat>
  <Paragraphs>381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1_Blends</vt:lpstr>
      <vt:lpstr>Getting Started with Java</vt:lpstr>
      <vt:lpstr>Contents</vt:lpstr>
      <vt:lpstr>1. Setting the Scene</vt:lpstr>
      <vt:lpstr>Hello Java</vt:lpstr>
      <vt:lpstr>The Origins of Java</vt:lpstr>
      <vt:lpstr>What are the JDK and JRE?</vt:lpstr>
      <vt:lpstr>The Java Product Family</vt:lpstr>
      <vt:lpstr>What can you do with Java SE?</vt:lpstr>
      <vt:lpstr>What can you do with Java EE?</vt:lpstr>
      <vt:lpstr>2. Installing and Using Java SE</vt:lpstr>
      <vt:lpstr>Overview</vt:lpstr>
      <vt:lpstr>Downloading Java SE</vt:lpstr>
      <vt:lpstr>Installing Java SE</vt:lpstr>
      <vt:lpstr>Java SE Folder Structure</vt:lpstr>
      <vt:lpstr>Writing a Simple Java Application</vt:lpstr>
      <vt:lpstr>Compiling the Java Application</vt:lpstr>
      <vt:lpstr>Running the Java Application</vt:lpstr>
      <vt:lpstr>3. Using an IDE</vt:lpstr>
      <vt:lpstr>Popular Java IDEs</vt:lpstr>
      <vt:lpstr>Downloading and Installing Eclipse</vt:lpstr>
      <vt:lpstr>Starting Eclipse</vt:lpstr>
      <vt:lpstr>Creating a Project</vt:lpstr>
      <vt:lpstr>Adding a Class</vt:lpstr>
      <vt:lpstr>Implementing the Class</vt:lpstr>
      <vt:lpstr>Running the Class</vt:lpstr>
      <vt:lpstr>Debugging Code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395</cp:revision>
  <dcterms:created xsi:type="dcterms:W3CDTF">2002-05-03T12:27:39Z</dcterms:created>
  <dcterms:modified xsi:type="dcterms:W3CDTF">2017-07-17T06:29:04Z</dcterms:modified>
</cp:coreProperties>
</file>