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6"/>
  </p:notesMasterIdLst>
  <p:handoutMasterIdLst>
    <p:handoutMasterId r:id="rId37"/>
  </p:handoutMasterIdLst>
  <p:sldIdLst>
    <p:sldId id="256" r:id="rId2"/>
    <p:sldId id="497" r:id="rId3"/>
    <p:sldId id="651" r:id="rId4"/>
    <p:sldId id="652" r:id="rId5"/>
    <p:sldId id="653" r:id="rId6"/>
    <p:sldId id="654" r:id="rId7"/>
    <p:sldId id="675" r:id="rId8"/>
    <p:sldId id="656" r:id="rId9"/>
    <p:sldId id="676" r:id="rId10"/>
    <p:sldId id="678" r:id="rId11"/>
    <p:sldId id="679" r:id="rId12"/>
    <p:sldId id="680" r:id="rId13"/>
    <p:sldId id="681" r:id="rId14"/>
    <p:sldId id="682" r:id="rId15"/>
    <p:sldId id="657" r:id="rId16"/>
    <p:sldId id="660" r:id="rId17"/>
    <p:sldId id="683" r:id="rId18"/>
    <p:sldId id="685" r:id="rId19"/>
    <p:sldId id="686" r:id="rId20"/>
    <p:sldId id="691" r:id="rId21"/>
    <p:sldId id="692" r:id="rId22"/>
    <p:sldId id="693" r:id="rId23"/>
    <p:sldId id="694" r:id="rId24"/>
    <p:sldId id="695" r:id="rId25"/>
    <p:sldId id="696" r:id="rId26"/>
    <p:sldId id="697" r:id="rId27"/>
    <p:sldId id="668" r:id="rId28"/>
    <p:sldId id="687" r:id="rId29"/>
    <p:sldId id="684" r:id="rId30"/>
    <p:sldId id="688" r:id="rId31"/>
    <p:sldId id="673" r:id="rId32"/>
    <p:sldId id="690" r:id="rId33"/>
    <p:sldId id="689" r:id="rId34"/>
    <p:sldId id="674" r:id="rId35"/>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247" autoAdjust="0"/>
    <p:restoredTop sz="99844" autoAdjust="0"/>
  </p:normalViewPr>
  <p:slideViewPr>
    <p:cSldViewPr snapToGrid="0" showGuides="1">
      <p:cViewPr varScale="1">
        <p:scale>
          <a:sx n="118" d="100"/>
          <a:sy n="118" d="100"/>
        </p:scale>
        <p:origin x="-1530" y="-108"/>
      </p:cViewPr>
      <p:guideLst>
        <p:guide orient="horz" pos="2769"/>
        <p:guide pos="217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howGuides="1">
      <p:cViewPr>
        <p:scale>
          <a:sx n="90" d="100"/>
          <a:sy n="90" d="100"/>
        </p:scale>
        <p:origin x="-906"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Core Java Syntax</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102208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Core Java Syntax</a:t>
            </a:r>
            <a:endParaRPr lang="en-GB" dirty="0"/>
          </a:p>
        </p:txBody>
      </p:sp>
      <p:sp>
        <p:nvSpPr>
          <p:cNvPr id="27651"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556770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GB" dirty="0" smtClean="0"/>
              <a:t>Core Java Syntax</a:t>
            </a:r>
          </a:p>
        </p:txBody>
      </p:sp>
      <p:sp>
        <p:nvSpPr>
          <p:cNvPr id="28675" name="Rectangle 4"/>
          <p:cNvSpPr>
            <a:spLocks noGrp="1" noRot="1" noChangeAspect="1" noChangeArrowheads="1" noTextEdit="1"/>
          </p:cNvSpPr>
          <p:nvPr>
            <p:ph type="sldImg"/>
          </p:nvPr>
        </p:nvSpPr>
        <p:spPr>
          <a:ln/>
        </p:spPr>
      </p:sp>
      <p:sp>
        <p:nvSpPr>
          <p:cNvPr id="28676" name="Rectangle 5"/>
          <p:cNvSpPr>
            <a:spLocks noGrp="1" noChangeArrowheads="1"/>
          </p:cNvSpPr>
          <p:nvPr>
            <p:ph type="body" idx="1"/>
          </p:nvPr>
        </p:nvSpPr>
        <p:spPr>
          <a:noFill/>
          <a:ln/>
        </p:spPr>
        <p:txBody>
          <a:bodyPr/>
          <a:lstStyle/>
          <a:p>
            <a:pPr eaLnBrk="1" hangingPunct="1"/>
            <a:r>
              <a:rPr lang="en-US" dirty="0"/>
              <a:t>This chapter takes a look at fundamental Java syntax rules. </a:t>
            </a:r>
            <a:r>
              <a:rPr lang="en-US" dirty="0" smtClean="0"/>
              <a:t>We'll give you a </a:t>
            </a:r>
            <a:r>
              <a:rPr lang="en-US" dirty="0" err="1" smtClean="0"/>
              <a:t>flavour</a:t>
            </a:r>
            <a:r>
              <a:rPr lang="en-US" dirty="0" smtClean="0"/>
              <a:t> of how to declare variables and perform simple calculations and computations.</a:t>
            </a:r>
            <a:endParaRPr lang="en-US" dirty="0"/>
          </a:p>
          <a:p>
            <a:pPr eaLnBrk="1" hangingPunct="1"/>
            <a:endParaRPr lang="en-US" dirty="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This slide describes the 4 different data types available in Java for holding whole numbers. The numbers can be positive or negative (or 0, of course).</a:t>
            </a:r>
          </a:p>
          <a:p>
            <a:r>
              <a:rPr lang="en-GB" dirty="0" smtClean="0"/>
              <a:t>You can use whichever type you need, depending on how big the values are that you need to hold. If you're not sure, </a:t>
            </a:r>
            <a:r>
              <a:rPr lang="en-GB" dirty="0" err="1" smtClean="0">
                <a:latin typeface="Lucida Console" panose="020B0609040504020204" pitchFamily="49" charset="0"/>
                <a:cs typeface="Lao UI" panose="020B0502040204020203" pitchFamily="34" charset="0"/>
              </a:rPr>
              <a:t>int</a:t>
            </a:r>
            <a:r>
              <a:rPr lang="en-GB" dirty="0" smtClean="0"/>
              <a:t> or </a:t>
            </a:r>
            <a:r>
              <a:rPr lang="en-GB" dirty="0" smtClean="0">
                <a:latin typeface="Lucida Console" panose="020B0609040504020204" pitchFamily="49" charset="0"/>
              </a:rPr>
              <a:t>long</a:t>
            </a:r>
            <a:r>
              <a:rPr lang="en-GB" dirty="0" smtClean="0"/>
              <a:t> are probably the best choices.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4" name="Notes Placeholder 3"/>
          <p:cNvSpPr>
            <a:spLocks noGrp="1"/>
          </p:cNvSpPr>
          <p:nvPr>
            <p:ph type="body" idx="1"/>
          </p:nvPr>
        </p:nvSpPr>
        <p:spPr/>
        <p:txBody>
          <a:bodyPr/>
          <a:lstStyle/>
          <a:p>
            <a:r>
              <a:rPr lang="en-GB" dirty="0"/>
              <a:t>This slide describes the </a:t>
            </a:r>
            <a:r>
              <a:rPr lang="en-GB" dirty="0" smtClean="0"/>
              <a:t>2 </a:t>
            </a:r>
            <a:r>
              <a:rPr lang="en-GB" dirty="0"/>
              <a:t>different data types available in Java for holding </a:t>
            </a:r>
            <a:r>
              <a:rPr lang="en-GB" dirty="0" smtClean="0"/>
              <a:t>fractional numbers</a:t>
            </a:r>
            <a:r>
              <a:rPr lang="en-GB" dirty="0"/>
              <a:t>. </a:t>
            </a:r>
            <a:r>
              <a:rPr lang="en-GB" dirty="0" smtClean="0"/>
              <a:t>You </a:t>
            </a:r>
            <a:r>
              <a:rPr lang="en-GB" dirty="0"/>
              <a:t>can use whichever type you need, depending on how </a:t>
            </a:r>
            <a:r>
              <a:rPr lang="en-GB" dirty="0" smtClean="0"/>
              <a:t>much accuracy and range you need. If </a:t>
            </a:r>
            <a:r>
              <a:rPr lang="en-GB" dirty="0"/>
              <a:t>you're not sure, </a:t>
            </a:r>
            <a:r>
              <a:rPr lang="en-GB" dirty="0" smtClean="0">
                <a:latin typeface="Lucida Console" panose="020B0609040504020204" pitchFamily="49" charset="0"/>
                <a:cs typeface="Lao UI" panose="020B0502040204020203" pitchFamily="34" charset="0"/>
              </a:rPr>
              <a:t>double</a:t>
            </a:r>
            <a:r>
              <a:rPr lang="en-GB" dirty="0" smtClean="0"/>
              <a:t> is probably </a:t>
            </a:r>
            <a:r>
              <a:rPr lang="en-GB" dirty="0"/>
              <a:t>the best </a:t>
            </a:r>
            <a:r>
              <a:rPr lang="en-GB" dirty="0" smtClean="0"/>
              <a:t>choice.</a:t>
            </a:r>
            <a:endParaRPr lang="en-GB"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you want to hold a single character, you should use the </a:t>
            </a:r>
            <a:r>
              <a:rPr lang="en-GB" dirty="0" smtClean="0">
                <a:latin typeface="Lucida Console" panose="020B0609040504020204" pitchFamily="49" charset="0"/>
              </a:rPr>
              <a:t>char</a:t>
            </a:r>
            <a:r>
              <a:rPr lang="en-GB" dirty="0" smtClean="0"/>
              <a:t> type. If you want to hold potentially multiple characters, you should use the </a:t>
            </a:r>
            <a:r>
              <a:rPr lang="en-GB" dirty="0" smtClean="0">
                <a:latin typeface="Lucida Console" panose="020B0609040504020204" pitchFamily="49" charset="0"/>
              </a:rPr>
              <a:t>String</a:t>
            </a:r>
            <a:r>
              <a:rPr lang="en-GB" dirty="0" smtClean="0"/>
              <a:t> type.</a:t>
            </a:r>
          </a:p>
          <a:p>
            <a:r>
              <a:rPr lang="en-GB" dirty="0" smtClean="0"/>
              <a:t>Note that the </a:t>
            </a:r>
            <a:r>
              <a:rPr lang="en-GB" dirty="0" smtClean="0">
                <a:latin typeface="Lucida Console" panose="020B0609040504020204" pitchFamily="49" charset="0"/>
              </a:rPr>
              <a:t>String</a:t>
            </a:r>
            <a:r>
              <a:rPr lang="en-GB" dirty="0" smtClean="0"/>
              <a:t> type starts with a capital letter </a:t>
            </a:r>
            <a:r>
              <a:rPr lang="en-GB" dirty="0" smtClean="0">
                <a:latin typeface="Lucida Console" panose="020B0609040504020204" pitchFamily="49" charset="0"/>
              </a:rPr>
              <a:t>S</a:t>
            </a:r>
            <a:r>
              <a:rPr lang="en-GB" dirty="0" smtClean="0"/>
              <a:t> (i.e. it's </a:t>
            </a:r>
            <a:r>
              <a:rPr lang="en-GB" dirty="0" smtClean="0">
                <a:latin typeface="Lucida Console" panose="020B0609040504020204" pitchFamily="49" charset="0"/>
              </a:rPr>
              <a:t>String</a:t>
            </a:r>
            <a:r>
              <a:rPr lang="en-GB" dirty="0" smtClean="0"/>
              <a:t>, not </a:t>
            </a:r>
            <a:r>
              <a:rPr lang="en-GB" dirty="0" smtClean="0">
                <a:latin typeface="Lucida Console" panose="020B0609040504020204" pitchFamily="49" charset="0"/>
              </a:rPr>
              <a:t>string</a:t>
            </a:r>
            <a:r>
              <a:rPr lang="en-GB" dirty="0" smtClean="0"/>
              <a:t>). This is extremely significant - </a:t>
            </a:r>
            <a:r>
              <a:rPr lang="en-GB" dirty="0" smtClean="0">
                <a:latin typeface="Lucida Console" panose="020B0609040504020204" pitchFamily="49" charset="0"/>
              </a:rPr>
              <a:t>String</a:t>
            </a:r>
            <a:r>
              <a:rPr lang="en-GB" dirty="0" smtClean="0"/>
              <a:t> is a class in the Java library, whereas </a:t>
            </a:r>
            <a:r>
              <a:rPr lang="en-GB" dirty="0" smtClean="0">
                <a:latin typeface="Lucida Console" panose="020B0609040504020204" pitchFamily="49" charset="0"/>
              </a:rPr>
              <a:t>char</a:t>
            </a:r>
            <a:r>
              <a:rPr lang="en-GB" dirty="0" smtClean="0"/>
              <a:t> is a keyword and is a "primitive type". We'll explain the difference between classes and primitive types shortly.</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If you want to hold a true or false value, use the </a:t>
            </a:r>
            <a:r>
              <a:rPr lang="en-GB" dirty="0" err="1" smtClean="0">
                <a:latin typeface="Lucida Console" panose="020B0609040504020204" pitchFamily="49" charset="0"/>
              </a:rPr>
              <a:t>boolean</a:t>
            </a:r>
            <a:r>
              <a:rPr lang="en-GB" dirty="0" smtClean="0"/>
              <a:t> data type as shown in the slide. A </a:t>
            </a:r>
            <a:r>
              <a:rPr lang="en-GB" dirty="0" err="1" smtClean="0">
                <a:latin typeface="Lucida Console" panose="020B0609040504020204" pitchFamily="49" charset="0"/>
              </a:rPr>
              <a:t>boolean</a:t>
            </a:r>
            <a:r>
              <a:rPr lang="en-GB" dirty="0" smtClean="0"/>
              <a:t> variable can only hold the values </a:t>
            </a:r>
            <a:r>
              <a:rPr lang="en-GB" dirty="0" smtClean="0">
                <a:latin typeface="Lucida Console" panose="020B0609040504020204" pitchFamily="49" charset="0"/>
              </a:rPr>
              <a:t>true</a:t>
            </a:r>
            <a:r>
              <a:rPr lang="en-GB" dirty="0" smtClean="0"/>
              <a:t> or </a:t>
            </a:r>
            <a:r>
              <a:rPr lang="en-GB" dirty="0" smtClean="0">
                <a:latin typeface="Lucida Console" panose="020B0609040504020204" pitchFamily="49" charset="0"/>
              </a:rPr>
              <a:t>false</a:t>
            </a:r>
            <a:r>
              <a:rPr lang="en-GB" dirty="0" smtClean="0"/>
              <a:t> (</a:t>
            </a:r>
            <a:r>
              <a:rPr lang="en-GB" dirty="0" smtClean="0">
                <a:latin typeface="Lucida Console" panose="020B0609040504020204" pitchFamily="49" charset="0"/>
              </a:rPr>
              <a:t>true</a:t>
            </a:r>
            <a:r>
              <a:rPr lang="en-GB" dirty="0" smtClean="0"/>
              <a:t> and </a:t>
            </a:r>
            <a:r>
              <a:rPr lang="en-GB" dirty="0" smtClean="0">
                <a:latin typeface="Lucida Console" panose="020B0609040504020204" pitchFamily="49" charset="0"/>
              </a:rPr>
              <a:t>false</a:t>
            </a:r>
            <a:r>
              <a:rPr lang="en-GB" dirty="0" smtClean="0"/>
              <a:t> are keywords in Java).</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Core Java Syntax</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We're going to dig a bit deeper into variables in this section, to give you a few more important syntax rules.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dirty="0" smtClean="0"/>
              <a:t>Core Java Syntax</a:t>
            </a:r>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It's quite common to declare multiple variables in the same statement. Consider the examples on the slide above:</a:t>
            </a:r>
          </a:p>
          <a:p>
            <a:pPr lvl="1"/>
            <a:r>
              <a:rPr lang="en-GB" dirty="0" smtClean="0"/>
              <a:t>The upper code box declares three </a:t>
            </a:r>
            <a:r>
              <a:rPr lang="en-GB" dirty="0" err="1" smtClean="0">
                <a:latin typeface="Lucida Console" panose="020B0609040504020204" pitchFamily="49" charset="0"/>
              </a:rPr>
              <a:t>int</a:t>
            </a:r>
            <a:r>
              <a:rPr lang="en-GB" dirty="0" smtClean="0"/>
              <a:t> variables named </a:t>
            </a:r>
            <a:r>
              <a:rPr lang="en-GB" dirty="0" smtClean="0">
                <a:latin typeface="Lucida Console" panose="020B0609040504020204" pitchFamily="49" charset="0"/>
              </a:rPr>
              <a:t>x</a:t>
            </a:r>
            <a:r>
              <a:rPr lang="en-GB" dirty="0" smtClean="0"/>
              <a:t>, </a:t>
            </a:r>
            <a:r>
              <a:rPr lang="en-GB" dirty="0" smtClean="0">
                <a:latin typeface="Lucida Console" panose="020B0609040504020204" pitchFamily="49" charset="0"/>
              </a:rPr>
              <a:t>y</a:t>
            </a:r>
            <a:r>
              <a:rPr lang="en-GB" dirty="0" smtClean="0"/>
              <a:t>, and </a:t>
            </a:r>
            <a:r>
              <a:rPr lang="en-GB" dirty="0" smtClean="0">
                <a:latin typeface="Lucida Console" panose="020B0609040504020204" pitchFamily="49" charset="0"/>
              </a:rPr>
              <a:t>z</a:t>
            </a:r>
            <a:r>
              <a:rPr lang="en-GB" dirty="0" smtClean="0"/>
              <a:t>.</a:t>
            </a:r>
          </a:p>
          <a:p>
            <a:pPr lvl="1"/>
            <a:r>
              <a:rPr lang="en-GB" dirty="0"/>
              <a:t>The </a:t>
            </a:r>
            <a:r>
              <a:rPr lang="en-GB" dirty="0" smtClean="0"/>
              <a:t>lower code box also declares three </a:t>
            </a:r>
            <a:r>
              <a:rPr lang="en-GB" dirty="0" err="1" smtClean="0">
                <a:latin typeface="Lucida Console" panose="020B0609040504020204" pitchFamily="49" charset="0"/>
              </a:rPr>
              <a:t>int</a:t>
            </a:r>
            <a:r>
              <a:rPr lang="en-GB" dirty="0" smtClean="0"/>
              <a:t> </a:t>
            </a:r>
            <a:r>
              <a:rPr lang="en-GB" dirty="0"/>
              <a:t>variables named </a:t>
            </a:r>
            <a:r>
              <a:rPr lang="en-GB" dirty="0">
                <a:latin typeface="Lucida Console" panose="020B0609040504020204" pitchFamily="49" charset="0"/>
              </a:rPr>
              <a:t>x</a:t>
            </a:r>
            <a:r>
              <a:rPr lang="en-GB" dirty="0"/>
              <a:t>, </a:t>
            </a:r>
            <a:r>
              <a:rPr lang="en-GB" dirty="0">
                <a:latin typeface="Lucida Console" panose="020B0609040504020204" pitchFamily="49" charset="0"/>
              </a:rPr>
              <a:t>y</a:t>
            </a:r>
            <a:r>
              <a:rPr lang="en-GB" dirty="0"/>
              <a:t>, and </a:t>
            </a:r>
            <a:r>
              <a:rPr lang="en-GB" dirty="0">
                <a:latin typeface="Lucida Console" panose="020B0609040504020204" pitchFamily="49" charset="0"/>
              </a:rPr>
              <a:t>z</a:t>
            </a:r>
            <a:r>
              <a:rPr lang="en-GB" dirty="0" smtClean="0"/>
              <a:t>. The statement initializes </a:t>
            </a:r>
            <a:r>
              <a:rPr lang="en-GB" dirty="0" smtClean="0">
                <a:latin typeface="Lucida Console" panose="020B0609040504020204" pitchFamily="49" charset="0"/>
              </a:rPr>
              <a:t>z</a:t>
            </a:r>
            <a:r>
              <a:rPr lang="en-GB" dirty="0" smtClean="0"/>
              <a:t> to </a:t>
            </a:r>
            <a:r>
              <a:rPr lang="en-GB" dirty="0" smtClean="0">
                <a:latin typeface="Lucida Console" panose="020B0609040504020204" pitchFamily="49" charset="0"/>
              </a:rPr>
              <a:t>0</a:t>
            </a:r>
            <a:r>
              <a:rPr lang="en-GB" dirty="0" smtClean="0"/>
              <a:t>, but it doesn't initialize </a:t>
            </a:r>
            <a:r>
              <a:rPr lang="en-GB" dirty="0" smtClean="0">
                <a:latin typeface="Lucida Console" panose="020B0609040504020204" pitchFamily="49" charset="0"/>
              </a:rPr>
              <a:t>x</a:t>
            </a:r>
            <a:r>
              <a:rPr lang="en-GB" dirty="0" smtClean="0"/>
              <a:t> or </a:t>
            </a:r>
            <a:r>
              <a:rPr lang="en-GB" dirty="0" smtClean="0">
                <a:latin typeface="Lucida Console" panose="020B0609040504020204" pitchFamily="49" charset="0"/>
              </a:rPr>
              <a:t>y</a:t>
            </a:r>
            <a:r>
              <a:rPr lang="en-GB" dirty="0" smtClean="0"/>
              <a:t>.</a:t>
            </a:r>
            <a:endParaRPr lang="en-GB" dirty="0"/>
          </a:p>
          <a:p>
            <a:pPr lvl="1"/>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GB" dirty="0" smtClean="0"/>
              <a:t>Core Java Syntax</a:t>
            </a:r>
          </a:p>
        </p:txBody>
      </p:sp>
      <p:sp>
        <p:nvSpPr>
          <p:cNvPr id="73731" name="Rectangle 2"/>
          <p:cNvSpPr>
            <a:spLocks noGrp="1" noRot="1" noChangeAspect="1" noChangeArrowheads="1" noTextEdit="1"/>
          </p:cNvSpPr>
          <p:nvPr>
            <p:ph type="sldImg"/>
          </p:nvPr>
        </p:nvSpPr>
        <p:spPr>
          <a:ln/>
        </p:spPr>
      </p:sp>
      <p:sp>
        <p:nvSpPr>
          <p:cNvPr id="7373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a:t>Java has some rather surprising rules regarding variable initialization. Basically there are two different rules, depending on where you declare the variable – i.e. local </a:t>
            </a:r>
            <a:r>
              <a:rPr lang="en-GB"/>
              <a:t>or </a:t>
            </a:r>
            <a:r>
              <a:rPr lang="en-GB" smtClean="0"/>
              <a:t>class-scope.</a:t>
            </a:r>
            <a:endParaRPr lang="en-GB" dirty="0"/>
          </a:p>
          <a:p>
            <a:r>
              <a:rPr lang="en-GB" smtClean="0"/>
              <a:t>If </a:t>
            </a:r>
            <a:r>
              <a:rPr lang="en-GB" dirty="0"/>
              <a:t>you declare a local variable, i.e. somewhere inside </a:t>
            </a:r>
            <a:r>
              <a:rPr lang="en-GB"/>
              <a:t>a </a:t>
            </a:r>
            <a:r>
              <a:rPr lang="en-GB" smtClean="0"/>
              <a:t>function, the </a:t>
            </a:r>
            <a:r>
              <a:rPr lang="en-GB"/>
              <a:t>variable </a:t>
            </a:r>
            <a:r>
              <a:rPr lang="en-GB" smtClean="0"/>
              <a:t>doesn't have </a:t>
            </a:r>
            <a:r>
              <a:rPr lang="en-GB" dirty="0"/>
              <a:t>a default initial value (not even </a:t>
            </a:r>
            <a:r>
              <a:rPr lang="en-GB" dirty="0">
                <a:latin typeface="Lucida Console" panose="020B0609040504020204" pitchFamily="49" charset="0"/>
              </a:rPr>
              <a:t>0</a:t>
            </a:r>
            <a:r>
              <a:rPr lang="en-GB" dirty="0"/>
              <a:t>, or </a:t>
            </a:r>
            <a:r>
              <a:rPr lang="en-GB" dirty="0">
                <a:latin typeface="Lucida Console" panose="020B0609040504020204" pitchFamily="49" charset="0"/>
              </a:rPr>
              <a:t>null</a:t>
            </a:r>
            <a:r>
              <a:rPr lang="en-GB" dirty="0"/>
              <a:t>, or anything). Furthermore, if you try to use the variable before you have explicitly initialized it, you'll get a compiler error.</a:t>
            </a:r>
          </a:p>
          <a:p>
            <a:r>
              <a:rPr lang="en-GB"/>
              <a:t>If you declare a </a:t>
            </a:r>
            <a:r>
              <a:rPr lang="en-GB" smtClean="0"/>
              <a:t>class-scope variable, </a:t>
            </a:r>
            <a:r>
              <a:rPr lang="en-GB"/>
              <a:t>i.e. </a:t>
            </a:r>
            <a:r>
              <a:rPr lang="en-GB" smtClean="0"/>
              <a:t>outside of any function</a:t>
            </a:r>
            <a:r>
              <a:rPr lang="en-GB"/>
              <a:t>, the variable does </a:t>
            </a:r>
            <a:r>
              <a:rPr lang="en-GB" smtClean="0"/>
              <a:t>have </a:t>
            </a:r>
            <a:r>
              <a:rPr lang="en-GB"/>
              <a:t>a default initial value </a:t>
            </a:r>
            <a:r>
              <a:rPr lang="en-GB" smtClean="0"/>
              <a:t>as described in the slide. We'll discuss classes in much more detail later in the course.</a:t>
            </a:r>
            <a:endParaRPr lang="en-GB"/>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dirty="0" smtClean="0"/>
              <a:t>Core Java Syntax</a:t>
            </a:r>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You can use the </a:t>
            </a:r>
            <a:r>
              <a:rPr lang="en-GB" dirty="0">
                <a:latin typeface="Lucida Console" panose="020B0609040504020204" pitchFamily="49" charset="0"/>
              </a:rPr>
              <a:t>final</a:t>
            </a:r>
            <a:r>
              <a:rPr lang="en-GB" dirty="0"/>
              <a:t> keyword when you declare a variable, to indicate that the variable will never be </a:t>
            </a:r>
            <a:r>
              <a:rPr lang="en-GB" dirty="0" smtClean="0"/>
              <a:t>reassigned after </a:t>
            </a:r>
            <a:r>
              <a:rPr lang="en-GB" dirty="0"/>
              <a:t>it had been </a:t>
            </a:r>
            <a:r>
              <a:rPr lang="en-GB" dirty="0" smtClean="0"/>
              <a:t>assigned. </a:t>
            </a:r>
            <a:r>
              <a:rPr lang="en-GB" dirty="0"/>
              <a:t>In other words, it's a constant. You can do this for primitive types (e.g. </a:t>
            </a:r>
            <a:r>
              <a:rPr lang="en-GB" dirty="0" err="1">
                <a:latin typeface="Lucida Console" panose="020B0609040504020204" pitchFamily="49" charset="0"/>
              </a:rPr>
              <a:t>int</a:t>
            </a:r>
            <a:r>
              <a:rPr lang="en-GB" dirty="0"/>
              <a:t>) and for class types (e.g. </a:t>
            </a:r>
            <a:r>
              <a:rPr lang="en-GB" dirty="0">
                <a:latin typeface="Lucida Console" panose="020B0609040504020204" pitchFamily="49" charset="0"/>
              </a:rPr>
              <a:t>String</a:t>
            </a:r>
            <a:r>
              <a:rPr lang="en-GB" dirty="0"/>
              <a:t>, </a:t>
            </a:r>
            <a:r>
              <a:rPr lang="en-GB" dirty="0">
                <a:latin typeface="Lucida Console" panose="020B0609040504020204" pitchFamily="49" charset="0"/>
              </a:rPr>
              <a:t>Date</a:t>
            </a:r>
            <a:r>
              <a:rPr lang="en-GB" dirty="0"/>
              <a:t>, etc.)</a:t>
            </a:r>
          </a:p>
          <a:p>
            <a:r>
              <a:rPr lang="en-GB" dirty="0"/>
              <a:t>Note the following points:</a:t>
            </a:r>
          </a:p>
          <a:p>
            <a:pPr lvl="1"/>
            <a:r>
              <a:rPr lang="en-GB" dirty="0"/>
              <a:t>If you try to </a:t>
            </a:r>
            <a:r>
              <a:rPr lang="en-GB" dirty="0" smtClean="0"/>
              <a:t>reassign a </a:t>
            </a:r>
            <a:r>
              <a:rPr lang="en-GB" dirty="0">
                <a:latin typeface="Lucida Console" panose="020B0609040504020204" pitchFamily="49" charset="0"/>
              </a:rPr>
              <a:t>final</a:t>
            </a:r>
            <a:r>
              <a:rPr lang="en-GB" dirty="0"/>
              <a:t> variable after </a:t>
            </a:r>
            <a:r>
              <a:rPr lang="en-GB" dirty="0" smtClean="0"/>
              <a:t>it has been assigned, </a:t>
            </a:r>
            <a:r>
              <a:rPr lang="en-GB" dirty="0"/>
              <a:t>you'll get a compiler error.</a:t>
            </a:r>
          </a:p>
          <a:p>
            <a:pPr lvl="1"/>
            <a:r>
              <a:rPr lang="en-GB" dirty="0"/>
              <a:t>By convention, Java programmers tend to use upper-case for constants. This makes it obvious which variables are constant and which aren't.</a:t>
            </a: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dirty="0" smtClean="0"/>
              <a:t>Core Java Syntax</a:t>
            </a:r>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Java language has just 8 primitive types, as described in the slide above. These types are hard-and-fast – they will always be the same size and offer the same range of allowable values, on every platform.</a:t>
            </a:r>
          </a:p>
          <a:p>
            <a:r>
              <a:rPr lang="en-GB" dirty="0"/>
              <a:t>Note the following points:</a:t>
            </a:r>
          </a:p>
          <a:p>
            <a:pPr lvl="1"/>
            <a:r>
              <a:rPr lang="en-GB" dirty="0"/>
              <a:t>Java doesn't support unsigned data types. This is unlike C, C++, C# etc.</a:t>
            </a:r>
          </a:p>
          <a:p>
            <a:pPr lvl="1"/>
            <a:r>
              <a:rPr lang="en-GB" dirty="0"/>
              <a:t>When you pass </a:t>
            </a:r>
            <a:r>
              <a:rPr lang="en-GB" dirty="0" smtClean="0"/>
              <a:t>a primitive-type value </a:t>
            </a:r>
            <a:r>
              <a:rPr lang="en-GB" dirty="0"/>
              <a:t>into a </a:t>
            </a:r>
            <a:r>
              <a:rPr lang="en-GB" dirty="0" smtClean="0"/>
              <a:t>function, </a:t>
            </a:r>
            <a:r>
              <a:rPr lang="en-GB" dirty="0"/>
              <a:t>the </a:t>
            </a:r>
            <a:r>
              <a:rPr lang="en-GB" dirty="0" smtClean="0"/>
              <a:t>function receives a copy of the value. The function can </a:t>
            </a:r>
            <a:r>
              <a:rPr lang="en-GB" dirty="0"/>
              <a:t>modify </a:t>
            </a:r>
            <a:r>
              <a:rPr lang="en-GB" dirty="0" smtClean="0"/>
              <a:t>the value to </a:t>
            </a:r>
            <a:r>
              <a:rPr lang="en-GB" dirty="0"/>
              <a:t>its heart's </a:t>
            </a:r>
            <a:r>
              <a:rPr lang="en-GB" dirty="0" smtClean="0"/>
              <a:t>content, </a:t>
            </a:r>
            <a:r>
              <a:rPr lang="en-GB" dirty="0"/>
              <a:t>without affecting the original variable in the calling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dirty="0" smtClean="0"/>
              <a:t>Core Java Syntax</a:t>
            </a:r>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Apart from the 8 primitive types described on the previous page, every other type in Java is a reference type, i.e. a class or an interface. We'll discuss classes </a:t>
            </a:r>
            <a:r>
              <a:rPr lang="en-GB" dirty="0" smtClean="0"/>
              <a:t>in quite a lot of detail in this course, and we'll touch on interfaces near the end.</a:t>
            </a:r>
          </a:p>
          <a:p>
            <a:pPr indent="-180975"/>
            <a:r>
              <a:rPr lang="en-GB" dirty="0" smtClean="0"/>
              <a:t>Note: </a:t>
            </a:r>
            <a:r>
              <a:rPr lang="en-GB" dirty="0"/>
              <a:t>When you pass a </a:t>
            </a:r>
            <a:r>
              <a:rPr lang="en-GB" dirty="0" smtClean="0"/>
              <a:t>reference-type variable into </a:t>
            </a:r>
            <a:r>
              <a:rPr lang="en-GB" dirty="0"/>
              <a:t>a function, the function receives a </a:t>
            </a:r>
            <a:r>
              <a:rPr lang="en-GB" dirty="0" smtClean="0"/>
              <a:t>reference (pointer) to the original value</a:t>
            </a:r>
            <a:r>
              <a:rPr lang="en-GB" dirty="0"/>
              <a:t>. </a:t>
            </a:r>
            <a:r>
              <a:rPr lang="en-GB" dirty="0" smtClean="0"/>
              <a:t>This means if the function modifies the value, it's dealing with the real value (not a copy).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Core Java Syntax</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t>Section 1 in this chapter describes the basic syntax rules such as case sensitivity, comments, the use of semi-colons to terminate statements, etc.</a:t>
            </a:r>
          </a:p>
          <a:p>
            <a:pPr eaLnBrk="1" hangingPunct="1"/>
            <a:r>
              <a:rPr lang="en-US" dirty="0" smtClean="0"/>
              <a:t>Sections 2 and 3 summarize </a:t>
            </a:r>
            <a:r>
              <a:rPr lang="en-US" dirty="0"/>
              <a:t>the rules for declaring variables in Java. As part of this discussion, we'll describe how Java differentiates between primitive types (such as </a:t>
            </a:r>
            <a:r>
              <a:rPr lang="en-US" dirty="0" err="1">
                <a:latin typeface="Lucida Console" panose="020B0609040504020204" pitchFamily="49" charset="0"/>
              </a:rPr>
              <a:t>int</a:t>
            </a:r>
            <a:r>
              <a:rPr lang="en-US" dirty="0"/>
              <a:t> and </a:t>
            </a:r>
            <a:r>
              <a:rPr lang="en-US" dirty="0">
                <a:latin typeface="Lucida Console" panose="020B0609040504020204" pitchFamily="49" charset="0"/>
              </a:rPr>
              <a:t>float</a:t>
            </a:r>
            <a:r>
              <a:rPr lang="en-US" dirty="0"/>
              <a:t>) and class </a:t>
            </a:r>
            <a:r>
              <a:rPr lang="en-US"/>
              <a:t>types</a:t>
            </a:r>
            <a:r>
              <a:rPr lang="en-US" smtClean="0"/>
              <a:t>. </a:t>
            </a:r>
          </a:p>
          <a:p>
            <a:pPr eaLnBrk="1" hangingPunct="1"/>
            <a:r>
              <a:rPr lang="en-US" smtClean="0"/>
              <a:t>Section 4 introduces wrapper classes, i.e. classes that provide useful functionality associated with Java's primitive types.</a:t>
            </a:r>
            <a:endParaRPr lang="en-US" dirty="0"/>
          </a:p>
          <a:p>
            <a:pPr eaLnBrk="1" hangingPunct="1"/>
            <a:r>
              <a:rPr lang="en-US" smtClean="0"/>
              <a:t>Section </a:t>
            </a:r>
            <a:r>
              <a:rPr lang="en-US"/>
              <a:t>5</a:t>
            </a:r>
            <a:r>
              <a:rPr lang="en-US" smtClean="0"/>
              <a:t> </a:t>
            </a:r>
            <a:r>
              <a:rPr lang="en-US" dirty="0" smtClean="0"/>
              <a:t>introduces some of the simple operators in Java, such as +, -, *, etc</a:t>
            </a:r>
            <a:r>
              <a:rPr lang="en-US" dirty="0"/>
              <a:t>.</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GB" smtClean="0"/>
              <a:t>Java Language Fundamentals</a:t>
            </a: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smtClean="0"/>
              <a:t>This </a:t>
            </a:r>
            <a:r>
              <a:rPr lang="en-US" smtClean="0"/>
              <a:t>is </a:t>
            </a:r>
            <a:r>
              <a:rPr lang="en-US" smtClean="0"/>
              <a:t>section, we introduce </a:t>
            </a:r>
            <a:r>
              <a:rPr lang="en-US" dirty="0" smtClean="0"/>
              <a:t>you to the weird and wonderful world of </a:t>
            </a:r>
            <a:r>
              <a:rPr lang="en-US" smtClean="0"/>
              <a:t>wrapper </a:t>
            </a:r>
            <a:r>
              <a:rPr lang="en-US" smtClean="0"/>
              <a:t>classes</a:t>
            </a:r>
            <a:r>
              <a:rPr lang="en-US" smtClean="0"/>
              <a:t>…</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GB" smtClean="0"/>
              <a:t>Java Language Fundamentals</a:t>
            </a:r>
          </a:p>
        </p:txBody>
      </p:sp>
      <p:sp>
        <p:nvSpPr>
          <p:cNvPr id="84995" name="Rectangle 2"/>
          <p:cNvSpPr>
            <a:spLocks noGrp="1" noRot="1" noChangeAspect="1" noChangeArrowheads="1" noTextEdit="1"/>
          </p:cNvSpPr>
          <p:nvPr>
            <p:ph type="sldImg"/>
          </p:nvPr>
        </p:nvSpPr>
        <p:spPr>
          <a:ln/>
        </p:spPr>
      </p:sp>
      <p:sp>
        <p:nvSpPr>
          <p:cNvPr id="849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For each of the primitive types, there is a corresponding wrapper class that houses useful methods for manipulating the relevant primitive type (e.g. converting to and from strings, determining the minimum and maximum values for that type, etc.). </a:t>
            </a:r>
          </a:p>
          <a:p>
            <a:endParaRPr lang="en-GB" dirty="0" smtClean="0"/>
          </a:p>
          <a:p>
            <a:r>
              <a:rPr lang="en-GB" dirty="0" smtClean="0"/>
              <a:t>Here's how the wrapper class relates to the corresponding primitive type:</a:t>
            </a:r>
          </a:p>
          <a:p>
            <a:pPr lvl="1"/>
            <a:r>
              <a:rPr lang="en-GB" dirty="0" smtClean="0">
                <a:latin typeface="Lucida Console" panose="020B0609040504020204" pitchFamily="49" charset="0"/>
              </a:rPr>
              <a:t>Byte</a:t>
            </a:r>
            <a:r>
              <a:rPr lang="en-GB" dirty="0" smtClean="0"/>
              <a:t> defines useful methods for manipulating </a:t>
            </a:r>
            <a:r>
              <a:rPr lang="en-GB" dirty="0" smtClean="0">
                <a:latin typeface="Lucida Console" panose="020B0609040504020204" pitchFamily="49" charset="0"/>
              </a:rPr>
              <a:t>byte</a:t>
            </a:r>
            <a:r>
              <a:rPr lang="en-GB" dirty="0" smtClean="0"/>
              <a:t> values. </a:t>
            </a:r>
          </a:p>
          <a:p>
            <a:pPr lvl="1"/>
            <a:r>
              <a:rPr lang="en-GB" dirty="0" smtClean="0">
                <a:latin typeface="Lucida Console" panose="020B0609040504020204" pitchFamily="49" charset="0"/>
              </a:rPr>
              <a:t>Short</a:t>
            </a:r>
            <a:r>
              <a:rPr lang="en-GB" dirty="0" smtClean="0"/>
              <a:t> defines </a:t>
            </a:r>
            <a:r>
              <a:rPr lang="en-GB" dirty="0"/>
              <a:t>useful methods for manipulating </a:t>
            </a:r>
            <a:r>
              <a:rPr lang="en-GB" dirty="0" smtClean="0">
                <a:latin typeface="Lucida Console" panose="020B0609040504020204" pitchFamily="49" charset="0"/>
              </a:rPr>
              <a:t>short</a:t>
            </a:r>
            <a:r>
              <a:rPr lang="en-GB" dirty="0" smtClean="0"/>
              <a:t> </a:t>
            </a:r>
            <a:r>
              <a:rPr lang="en-GB" dirty="0"/>
              <a:t>values. </a:t>
            </a:r>
            <a:endParaRPr lang="en-GB" dirty="0" smtClean="0"/>
          </a:p>
          <a:p>
            <a:pPr lvl="1"/>
            <a:r>
              <a:rPr lang="en-GB" dirty="0" smtClean="0">
                <a:latin typeface="Lucida Console" panose="020B0609040504020204" pitchFamily="49" charset="0"/>
              </a:rPr>
              <a:t>Integer</a:t>
            </a:r>
            <a:r>
              <a:rPr lang="en-GB" dirty="0" smtClean="0"/>
              <a:t> </a:t>
            </a:r>
            <a:r>
              <a:rPr lang="en-GB" dirty="0"/>
              <a:t>defines useful methods for manipulating </a:t>
            </a:r>
            <a:r>
              <a:rPr lang="en-GB" dirty="0" err="1" smtClean="0">
                <a:latin typeface="Lucida Console" panose="020B0609040504020204" pitchFamily="49" charset="0"/>
              </a:rPr>
              <a:t>int</a:t>
            </a:r>
            <a:r>
              <a:rPr lang="en-GB" dirty="0" smtClean="0"/>
              <a:t> </a:t>
            </a:r>
            <a:r>
              <a:rPr lang="en-GB" dirty="0"/>
              <a:t>values. </a:t>
            </a:r>
          </a:p>
          <a:p>
            <a:pPr lvl="1"/>
            <a:r>
              <a:rPr lang="en-GB" dirty="0" smtClean="0"/>
              <a:t>etc…</a:t>
            </a:r>
            <a:endParaRPr lang="en-GB" dirty="0"/>
          </a:p>
          <a:p>
            <a:endParaRPr lang="en-GB" dirty="0"/>
          </a:p>
          <a:p>
            <a:r>
              <a:rPr lang="en-GB" dirty="0"/>
              <a:t>All of the </a:t>
            </a:r>
            <a:r>
              <a:rPr lang="en-GB" dirty="0" smtClean="0"/>
              <a:t>wrapper classes are defined in the </a:t>
            </a:r>
            <a:r>
              <a:rPr lang="en-GB" dirty="0" err="1" smtClean="0">
                <a:latin typeface="Lucida Console" panose="020B0609040504020204" pitchFamily="49" charset="0"/>
              </a:rPr>
              <a:t>java.lang</a:t>
            </a:r>
            <a:r>
              <a:rPr lang="en-GB" dirty="0" smtClean="0"/>
              <a:t> package. For more information about the wrapper classes, see the following web sites:</a:t>
            </a:r>
          </a:p>
          <a:p>
            <a:pPr lvl="1"/>
            <a:r>
              <a:rPr lang="en-GB" dirty="0"/>
              <a:t>http://</a:t>
            </a:r>
            <a:r>
              <a:rPr lang="en-GB" dirty="0" smtClean="0"/>
              <a:t>docs.oracle.com/javase/7/docs/api/java/lang/Byte.html</a:t>
            </a:r>
          </a:p>
          <a:p>
            <a:pPr lvl="1"/>
            <a:r>
              <a:rPr lang="en-GB" dirty="0"/>
              <a:t>http://</a:t>
            </a:r>
            <a:r>
              <a:rPr lang="en-GB" dirty="0" smtClean="0"/>
              <a:t>docs.oracle.com/javase/7/docs/api/java/lang/Short.html</a:t>
            </a:r>
            <a:endParaRPr lang="en-GB" dirty="0"/>
          </a:p>
          <a:p>
            <a:pPr lvl="1"/>
            <a:r>
              <a:rPr lang="en-GB" dirty="0"/>
              <a:t>http://</a:t>
            </a:r>
            <a:r>
              <a:rPr lang="en-GB" dirty="0" smtClean="0"/>
              <a:t>docs.oracle.com/javase/7/docs/api/java/lang/Integer.html</a:t>
            </a:r>
          </a:p>
          <a:p>
            <a:pPr lvl="1"/>
            <a:r>
              <a:rPr lang="en-GB" dirty="0" smtClean="0"/>
              <a:t>etc…</a:t>
            </a:r>
            <a:endParaRPr lang="en-GB" dirty="0"/>
          </a:p>
          <a:p>
            <a:pPr marL="171450" indent="-171450">
              <a:buFont typeface="Arial" panose="020B0604020202020204" pitchFamily="34" charset="0"/>
              <a:buChar char="•"/>
            </a:pP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p>
            <a:r>
              <a:rPr lang="en-GB" smtClean="0"/>
              <a:t>Java Language Fundamentals</a:t>
            </a:r>
          </a:p>
        </p:txBody>
      </p:sp>
      <p:sp>
        <p:nvSpPr>
          <p:cNvPr id="86019" name="Rectangle 2"/>
          <p:cNvSpPr>
            <a:spLocks noGrp="1" noRot="1" noChangeAspect="1" noChangeArrowheads="1" noTextEdit="1"/>
          </p:cNvSpPr>
          <p:nvPr>
            <p:ph type="sldImg"/>
          </p:nvPr>
        </p:nvSpPr>
        <p:spPr>
          <a:ln/>
        </p:spPr>
      </p:sp>
      <p:sp>
        <p:nvSpPr>
          <p:cNvPr id="8602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first code block in the slide shows the general way for creating a wrapper object, based on a simple value. The first statement creates an </a:t>
            </a:r>
            <a:r>
              <a:rPr lang="en-GB" dirty="0" smtClean="0">
                <a:latin typeface="Lucida Console" panose="020B0609040504020204" pitchFamily="49" charset="0"/>
              </a:rPr>
              <a:t>Integer</a:t>
            </a:r>
            <a:r>
              <a:rPr lang="en-GB" dirty="0" smtClean="0"/>
              <a:t> object from an </a:t>
            </a:r>
            <a:r>
              <a:rPr lang="en-GB" dirty="0" err="1" smtClean="0">
                <a:latin typeface="Lucida Console" panose="020B0609040504020204" pitchFamily="49" charset="0"/>
              </a:rPr>
              <a:t>int</a:t>
            </a:r>
            <a:r>
              <a:rPr lang="en-GB" dirty="0" smtClean="0"/>
              <a:t> value, and the second statement creates an </a:t>
            </a:r>
            <a:r>
              <a:rPr lang="en-GB" dirty="0" smtClean="0">
                <a:latin typeface="Lucida Console" panose="020B0609040504020204" pitchFamily="49" charset="0"/>
              </a:rPr>
              <a:t>Integer</a:t>
            </a:r>
            <a:r>
              <a:rPr lang="en-GB" dirty="0" smtClean="0"/>
              <a:t> object from a string.</a:t>
            </a:r>
          </a:p>
          <a:p>
            <a:r>
              <a:rPr lang="en-GB" dirty="0" smtClean="0"/>
              <a:t>The second code block shows how to create a </a:t>
            </a:r>
            <a:r>
              <a:rPr lang="en-GB" dirty="0" smtClean="0">
                <a:latin typeface="Lucida Console" panose="020B0609040504020204" pitchFamily="49" charset="0"/>
              </a:rPr>
              <a:t>Character</a:t>
            </a:r>
            <a:r>
              <a:rPr lang="en-GB" dirty="0" smtClean="0"/>
              <a:t> object. The only option here is to supply a character value, such as </a:t>
            </a:r>
            <a:r>
              <a:rPr lang="en-GB" dirty="0" smtClean="0">
                <a:latin typeface="Lucida Console" panose="020B0609040504020204" pitchFamily="49" charset="0"/>
              </a:rPr>
              <a:t>'A'</a:t>
            </a:r>
            <a:r>
              <a:rPr lang="en-GB" dirty="0" smtClean="0"/>
              <a:t> in the example.</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p>
            <a:r>
              <a:rPr lang="en-GB" smtClean="0"/>
              <a:t>Java Language Fundamentals</a:t>
            </a:r>
          </a:p>
        </p:txBody>
      </p:sp>
      <p:sp>
        <p:nvSpPr>
          <p:cNvPr id="87043" name="Rectangle 2"/>
          <p:cNvSpPr>
            <a:spLocks noGrp="1" noRot="1" noChangeAspect="1" noChangeArrowheads="1" noTextEdit="1"/>
          </p:cNvSpPr>
          <p:nvPr>
            <p:ph type="sldImg"/>
          </p:nvPr>
        </p:nvSpPr>
        <p:spPr>
          <a:ln/>
        </p:spPr>
      </p:sp>
      <p:sp>
        <p:nvSpPr>
          <p:cNvPr id="870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All of the wrapper classes have a </a:t>
            </a:r>
            <a:r>
              <a:rPr lang="en-GB" dirty="0" smtClean="0">
                <a:latin typeface="Lucida Console" panose="020B0609040504020204" pitchFamily="49" charset="0"/>
              </a:rPr>
              <a:t>static</a:t>
            </a:r>
            <a:r>
              <a:rPr lang="en-GB" dirty="0" smtClean="0"/>
              <a:t> method named </a:t>
            </a:r>
            <a:r>
              <a:rPr lang="en-GB" dirty="0" err="1" smtClean="0">
                <a:latin typeface="Lucida Console" panose="020B0609040504020204" pitchFamily="49" charset="0"/>
              </a:rPr>
              <a:t>valueOf</a:t>
            </a:r>
            <a:r>
              <a:rPr lang="en-GB" dirty="0" smtClean="0">
                <a:latin typeface="Lucida Console" panose="020B0609040504020204" pitchFamily="49" charset="0"/>
              </a:rPr>
              <a:t>()</a:t>
            </a:r>
            <a:r>
              <a:rPr lang="en-GB" dirty="0" smtClean="0"/>
              <a:t>. You can call these methods to create a wrapper object (e.g. an </a:t>
            </a:r>
            <a:r>
              <a:rPr lang="en-GB" dirty="0" smtClean="0">
                <a:latin typeface="Lucida Console" panose="020B0609040504020204" pitchFamily="49" charset="0"/>
              </a:rPr>
              <a:t>Integer</a:t>
            </a:r>
            <a:r>
              <a:rPr lang="en-GB" dirty="0" smtClean="0"/>
              <a:t> object) based on simple value or a string. </a:t>
            </a:r>
          </a:p>
          <a:p>
            <a:r>
              <a:rPr lang="en-GB" dirty="0" smtClean="0"/>
              <a:t>The lower code box shows some of the flexibility of these methods – for example you can pass a radix parameter into the </a:t>
            </a:r>
            <a:r>
              <a:rPr lang="en-GB" dirty="0" err="1" smtClean="0">
                <a:latin typeface="Lucida Console" panose="020B0609040504020204" pitchFamily="49" charset="0"/>
              </a:rPr>
              <a:t>Integer.valueOf</a:t>
            </a:r>
            <a:r>
              <a:rPr lang="en-GB" dirty="0" smtClean="0">
                <a:latin typeface="Lucida Console" panose="020B0609040504020204" pitchFamily="49" charset="0"/>
              </a:rPr>
              <a:t>()</a:t>
            </a:r>
            <a:r>
              <a:rPr lang="en-GB" dirty="0" smtClean="0"/>
              <a:t> method indicating whether to interpret the value as binary, octal, or hexadecimal.</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GB" smtClean="0"/>
              <a:t>Java Language Fundamentals</a:t>
            </a:r>
          </a:p>
        </p:txBody>
      </p:sp>
      <p:sp>
        <p:nvSpPr>
          <p:cNvPr id="88067" name="Rectangle 2"/>
          <p:cNvSpPr>
            <a:spLocks noGrp="1" noRot="1" noChangeAspect="1" noChangeArrowheads="1" noTextEdit="1"/>
          </p:cNvSpPr>
          <p:nvPr>
            <p:ph type="sldImg"/>
          </p:nvPr>
        </p:nvSpPr>
        <p:spPr>
          <a:ln/>
        </p:spPr>
      </p:sp>
      <p:sp>
        <p:nvSpPr>
          <p:cNvPr id="880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All of the wrapper classes </a:t>
            </a:r>
            <a:r>
              <a:rPr lang="en-GB" dirty="0" smtClean="0"/>
              <a:t>have </a:t>
            </a:r>
            <a:r>
              <a:rPr lang="en-GB" dirty="0"/>
              <a:t>a </a:t>
            </a:r>
            <a:r>
              <a:rPr lang="en-GB" dirty="0" smtClean="0"/>
              <a:t>method </a:t>
            </a:r>
            <a:r>
              <a:rPr lang="en-GB" dirty="0"/>
              <a:t>named </a:t>
            </a:r>
            <a:r>
              <a:rPr lang="en-GB" dirty="0" err="1" smtClean="0">
                <a:latin typeface="Lucida Console" panose="020B0609040504020204" pitchFamily="49" charset="0"/>
              </a:rPr>
              <a:t>xxxValue</a:t>
            </a:r>
            <a:r>
              <a:rPr lang="en-GB" dirty="0" smtClean="0">
                <a:latin typeface="Lucida Console" panose="020B0609040504020204" pitchFamily="49" charset="0"/>
              </a:rPr>
              <a:t>()</a:t>
            </a:r>
            <a:r>
              <a:rPr lang="en-GB" dirty="0" smtClean="0"/>
              <a:t>, which convert a wrapper </a:t>
            </a:r>
            <a:r>
              <a:rPr lang="en-GB" dirty="0"/>
              <a:t>object (e.g. an </a:t>
            </a:r>
            <a:r>
              <a:rPr lang="en-GB" dirty="0">
                <a:latin typeface="Lucida Console" panose="020B0609040504020204" pitchFamily="49" charset="0"/>
              </a:rPr>
              <a:t>Integer</a:t>
            </a:r>
            <a:r>
              <a:rPr lang="en-GB" dirty="0"/>
              <a:t> object) </a:t>
            </a:r>
            <a:r>
              <a:rPr lang="en-GB" dirty="0" smtClean="0"/>
              <a:t>into the appropriate primitive-type value (e.g. </a:t>
            </a:r>
            <a:r>
              <a:rPr lang="en-GB" dirty="0" err="1" smtClean="0">
                <a:latin typeface="Lucida Console" panose="020B0609040504020204" pitchFamily="49" charset="0"/>
              </a:rPr>
              <a:t>int</a:t>
            </a:r>
            <a:r>
              <a:rPr lang="en-GB" dirty="0" smtClean="0"/>
              <a:t>). </a:t>
            </a:r>
            <a:endParaRPr lang="en-GB" dirty="0"/>
          </a:p>
          <a:p>
            <a:r>
              <a:rPr lang="en-GB" dirty="0"/>
              <a:t>The </a:t>
            </a:r>
            <a:r>
              <a:rPr lang="en-GB" dirty="0" smtClean="0"/>
              <a:t>actual names of these methods are </a:t>
            </a:r>
            <a:r>
              <a:rPr lang="en-GB" dirty="0" err="1" smtClean="0">
                <a:latin typeface="Lucida Console" panose="020B0609040504020204" pitchFamily="49" charset="0"/>
              </a:rPr>
              <a:t>intValue</a:t>
            </a:r>
            <a:r>
              <a:rPr lang="en-GB" dirty="0" smtClean="0">
                <a:latin typeface="Lucida Console" panose="020B0609040504020204" pitchFamily="49" charset="0"/>
              </a:rPr>
              <a:t>()</a:t>
            </a:r>
            <a:r>
              <a:rPr lang="en-GB" dirty="0" smtClean="0"/>
              <a:t>, </a:t>
            </a:r>
            <a:r>
              <a:rPr lang="en-GB" dirty="0" err="1" smtClean="0">
                <a:latin typeface="Lucida Console" panose="020B0609040504020204" pitchFamily="49" charset="0"/>
              </a:rPr>
              <a:t>doubleValue</a:t>
            </a:r>
            <a:r>
              <a:rPr lang="en-GB" dirty="0" smtClean="0">
                <a:latin typeface="Lucida Console" panose="020B0609040504020204" pitchFamily="49" charset="0"/>
              </a:rPr>
              <a:t>()</a:t>
            </a:r>
            <a:r>
              <a:rPr lang="en-GB" dirty="0" smtClean="0"/>
              <a:t>, </a:t>
            </a:r>
            <a:r>
              <a:rPr lang="en-GB" dirty="0" err="1" smtClean="0">
                <a:latin typeface="Lucida Console" panose="020B0609040504020204" pitchFamily="49" charset="0"/>
              </a:rPr>
              <a:t>charValue</a:t>
            </a:r>
            <a:r>
              <a:rPr lang="en-GB" dirty="0" smtClean="0">
                <a:latin typeface="Lucida Console" panose="020B0609040504020204" pitchFamily="49" charset="0"/>
              </a:rPr>
              <a:t>()</a:t>
            </a:r>
            <a:r>
              <a:rPr lang="en-GB" dirty="0" smtClean="0"/>
              <a:t>, and so on.</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GB" smtClean="0"/>
              <a:t>Java Language Fundamentals</a:t>
            </a:r>
          </a:p>
        </p:txBody>
      </p:sp>
      <p:sp>
        <p:nvSpPr>
          <p:cNvPr id="89091" name="Rectangle 2"/>
          <p:cNvSpPr>
            <a:spLocks noGrp="1" noRot="1" noChangeAspect="1" noChangeArrowheads="1" noTextEdit="1"/>
          </p:cNvSpPr>
          <p:nvPr>
            <p:ph type="sldImg"/>
          </p:nvPr>
        </p:nvSpPr>
        <p:spPr>
          <a:ln/>
        </p:spPr>
      </p:sp>
      <p:sp>
        <p:nvSpPr>
          <p:cNvPr id="890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All of the wrapper classes have a </a:t>
            </a:r>
            <a:r>
              <a:rPr lang="en-GB" dirty="0">
                <a:latin typeface="Lucida Console" panose="020B0609040504020204" pitchFamily="49" charset="0"/>
              </a:rPr>
              <a:t>static</a:t>
            </a:r>
            <a:r>
              <a:rPr lang="en-GB" dirty="0"/>
              <a:t> method named </a:t>
            </a:r>
            <a:r>
              <a:rPr lang="en-GB" dirty="0" err="1" smtClean="0">
                <a:latin typeface="Lucida Console" panose="020B0609040504020204" pitchFamily="49" charset="0"/>
              </a:rPr>
              <a:t>parseXxx</a:t>
            </a:r>
            <a:r>
              <a:rPr lang="en-GB" dirty="0" smtClean="0">
                <a:latin typeface="Lucida Console" panose="020B0609040504020204" pitchFamily="49" charset="0"/>
              </a:rPr>
              <a:t>()</a:t>
            </a:r>
            <a:r>
              <a:rPr lang="en-GB" dirty="0" smtClean="0"/>
              <a:t>, </a:t>
            </a:r>
            <a:r>
              <a:rPr lang="en-GB" dirty="0"/>
              <a:t>which </a:t>
            </a:r>
            <a:r>
              <a:rPr lang="en-GB" dirty="0" smtClean="0"/>
              <a:t>parses a string and returns an appropriate primitive-type value. For example:</a:t>
            </a:r>
          </a:p>
          <a:p>
            <a:pPr lvl="1"/>
            <a:r>
              <a:rPr lang="en-GB" dirty="0" err="1" smtClean="0">
                <a:latin typeface="Lucida Console" panose="020B0609040504020204" pitchFamily="49" charset="0"/>
              </a:rPr>
              <a:t>Integer.parseInt</a:t>
            </a:r>
            <a:r>
              <a:rPr lang="en-GB" dirty="0" smtClean="0">
                <a:latin typeface="Lucida Console" panose="020B0609040504020204" pitchFamily="49" charset="0"/>
              </a:rPr>
              <a:t>()</a:t>
            </a:r>
            <a:r>
              <a:rPr lang="en-GB" dirty="0" smtClean="0"/>
              <a:t> parses a string value that contains a whole number, and returns that number as an </a:t>
            </a:r>
            <a:r>
              <a:rPr lang="en-GB" dirty="0" smtClean="0">
                <a:latin typeface="Lucida Console" panose="020B0609040504020204" pitchFamily="49" charset="0"/>
              </a:rPr>
              <a:t>int</a:t>
            </a:r>
            <a:r>
              <a:rPr lang="en-GB" dirty="0" smtClean="0"/>
              <a:t>.</a:t>
            </a:r>
          </a:p>
          <a:p>
            <a:pPr lvl="1"/>
            <a:r>
              <a:rPr lang="en-GB" dirty="0" err="1" smtClean="0">
                <a:latin typeface="Lucida Console" panose="020B0609040504020204" pitchFamily="49" charset="0"/>
              </a:rPr>
              <a:t>Double.parseDouble</a:t>
            </a:r>
            <a:r>
              <a:rPr lang="en-GB" dirty="0" smtClean="0">
                <a:latin typeface="Lucida Console" panose="020B0609040504020204" pitchFamily="49" charset="0"/>
              </a:rPr>
              <a:t>()</a:t>
            </a:r>
            <a:r>
              <a:rPr lang="en-GB" dirty="0" smtClean="0"/>
              <a:t> </a:t>
            </a:r>
            <a:r>
              <a:rPr lang="en-GB" dirty="0"/>
              <a:t>parses a string value that contains a </a:t>
            </a:r>
            <a:r>
              <a:rPr lang="en-GB" dirty="0" smtClean="0"/>
              <a:t>fractional number</a:t>
            </a:r>
            <a:r>
              <a:rPr lang="en-GB" dirty="0"/>
              <a:t>, and returns that number as </a:t>
            </a:r>
            <a:r>
              <a:rPr lang="en-GB" dirty="0" smtClean="0"/>
              <a:t>a </a:t>
            </a:r>
            <a:r>
              <a:rPr lang="en-GB" dirty="0" smtClean="0">
                <a:latin typeface="Lucida Console" panose="020B0609040504020204" pitchFamily="49" charset="0"/>
              </a:rPr>
              <a:t>double</a:t>
            </a:r>
            <a:r>
              <a:rPr lang="en-GB" dirty="0" smtClean="0"/>
              <a:t>.</a:t>
            </a:r>
            <a:endParaRPr lang="en-GB" dirty="0"/>
          </a:p>
          <a:p>
            <a:pPr lvl="1"/>
            <a:r>
              <a:rPr lang="en-GB" dirty="0" smtClean="0"/>
              <a:t>etc…</a:t>
            </a:r>
          </a:p>
          <a:p>
            <a:pPr lvl="1"/>
            <a:endParaRPr lang="en-GB" dirty="0"/>
          </a:p>
          <a:p>
            <a:r>
              <a:rPr lang="en-GB" dirty="0"/>
              <a:t>All of the wrapper classes </a:t>
            </a:r>
            <a:r>
              <a:rPr lang="en-GB" dirty="0" smtClean="0"/>
              <a:t>also have </a:t>
            </a:r>
            <a:r>
              <a:rPr lang="en-GB" dirty="0"/>
              <a:t>a </a:t>
            </a:r>
            <a:r>
              <a:rPr lang="en-GB" dirty="0" smtClean="0"/>
              <a:t>method </a:t>
            </a:r>
            <a:r>
              <a:rPr lang="en-GB" dirty="0"/>
              <a:t>named </a:t>
            </a:r>
            <a:r>
              <a:rPr lang="en-GB" dirty="0" err="1" smtClean="0">
                <a:latin typeface="Lucida Console" panose="020B0609040504020204" pitchFamily="49" charset="0"/>
              </a:rPr>
              <a:t>toString</a:t>
            </a:r>
            <a:r>
              <a:rPr lang="en-GB" dirty="0" smtClean="0">
                <a:latin typeface="Lucida Console" panose="020B0609040504020204" pitchFamily="49" charset="0"/>
              </a:rPr>
              <a:t>()</a:t>
            </a:r>
            <a:r>
              <a:rPr lang="en-GB" dirty="0" smtClean="0"/>
              <a:t>, </a:t>
            </a:r>
            <a:r>
              <a:rPr lang="en-GB" dirty="0"/>
              <a:t>which </a:t>
            </a:r>
            <a:r>
              <a:rPr lang="en-GB" dirty="0" smtClean="0"/>
              <a:t>converts a simple value back into a string. There are two ways to invoke the </a:t>
            </a:r>
            <a:r>
              <a:rPr lang="en-GB" dirty="0" err="1" smtClean="0">
                <a:latin typeface="Lucida Console" panose="020B0609040504020204" pitchFamily="49" charset="0"/>
              </a:rPr>
              <a:t>toString</a:t>
            </a:r>
            <a:r>
              <a:rPr lang="en-GB" dirty="0" smtClean="0">
                <a:latin typeface="Lucida Console" panose="020B0609040504020204" pitchFamily="49" charset="0"/>
              </a:rPr>
              <a:t>()</a:t>
            </a:r>
            <a:r>
              <a:rPr lang="en-GB" dirty="0" smtClean="0"/>
              <a:t> method:</a:t>
            </a:r>
          </a:p>
          <a:p>
            <a:r>
              <a:rPr lang="en-GB" dirty="0">
                <a:latin typeface="Lucida Console" panose="020B0609040504020204" pitchFamily="49" charset="0"/>
              </a:rPr>
              <a:t> </a:t>
            </a:r>
            <a:r>
              <a:rPr lang="en-GB" dirty="0" smtClean="0">
                <a:latin typeface="Lucida Console" panose="020B0609040504020204" pitchFamily="49" charset="0"/>
              </a:rPr>
              <a:t>   // You can call </a:t>
            </a:r>
            <a:r>
              <a:rPr lang="en-GB" dirty="0" err="1" smtClean="0">
                <a:latin typeface="Lucida Console" panose="020B0609040504020204" pitchFamily="49" charset="0"/>
              </a:rPr>
              <a:t>toString</a:t>
            </a:r>
            <a:r>
              <a:rPr lang="en-GB" dirty="0" smtClean="0">
                <a:latin typeface="Lucida Console" panose="020B0609040504020204" pitchFamily="49" charset="0"/>
              </a:rPr>
              <a:t>() on a wrapper object:</a:t>
            </a:r>
            <a:br>
              <a:rPr lang="en-GB" dirty="0" smtClean="0">
                <a:latin typeface="Lucida Console" panose="020B0609040504020204" pitchFamily="49" charset="0"/>
              </a:rPr>
            </a:br>
            <a:r>
              <a:rPr lang="en-GB" dirty="0" smtClean="0">
                <a:latin typeface="Lucida Console" panose="020B0609040504020204" pitchFamily="49" charset="0"/>
              </a:rPr>
              <a:t>    String </a:t>
            </a:r>
            <a:r>
              <a:rPr lang="en-GB" dirty="0">
                <a:latin typeface="Lucida Console" panose="020B0609040504020204" pitchFamily="49" charset="0"/>
              </a:rPr>
              <a:t>str1 = </a:t>
            </a:r>
            <a:r>
              <a:rPr lang="en-GB" dirty="0" err="1" smtClean="0">
                <a:latin typeface="Lucida Console" panose="020B0609040504020204" pitchFamily="49" charset="0"/>
              </a:rPr>
              <a:t>anIntegerObj.toString</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latin typeface="Lucida Console" panose="020B0609040504020204" pitchFamily="49" charset="0"/>
              </a:rPr>
              <a:t/>
            </a:r>
            <a:br>
              <a:rPr lang="en-GB" dirty="0" smtClean="0">
                <a:latin typeface="Lucida Console" panose="020B0609040504020204" pitchFamily="49" charset="0"/>
              </a:rPr>
            </a:br>
            <a:r>
              <a:rPr lang="en-GB" dirty="0" smtClean="0">
                <a:latin typeface="Lucida Console" panose="020B0609040504020204" pitchFamily="49" charset="0"/>
              </a:rPr>
              <a:t>    </a:t>
            </a:r>
            <a:r>
              <a:rPr lang="en-GB" dirty="0">
                <a:latin typeface="Lucida Console" panose="020B0609040504020204" pitchFamily="49" charset="0"/>
              </a:rPr>
              <a:t>// You can </a:t>
            </a:r>
            <a:r>
              <a:rPr lang="en-GB" dirty="0" smtClean="0">
                <a:latin typeface="Lucida Console" panose="020B0609040504020204" pitchFamily="49" charset="0"/>
              </a:rPr>
              <a:t>call </a:t>
            </a:r>
            <a:r>
              <a:rPr lang="en-GB" dirty="0" err="1">
                <a:latin typeface="Lucida Console" panose="020B0609040504020204" pitchFamily="49" charset="0"/>
              </a:rPr>
              <a:t>toString</a:t>
            </a:r>
            <a:r>
              <a:rPr lang="en-GB" dirty="0">
                <a:latin typeface="Lucida Console" panose="020B0609040504020204" pitchFamily="49" charset="0"/>
              </a:rPr>
              <a:t>() </a:t>
            </a:r>
            <a:r>
              <a:rPr lang="en-GB" dirty="0" smtClean="0">
                <a:latin typeface="Lucida Console" panose="020B0609040504020204" pitchFamily="49" charset="0"/>
              </a:rPr>
              <a:t>directly on </a:t>
            </a:r>
            <a:r>
              <a:rPr lang="en-GB" dirty="0">
                <a:latin typeface="Lucida Console" panose="020B0609040504020204" pitchFamily="49" charset="0"/>
              </a:rPr>
              <a:t>a wrapper </a:t>
            </a:r>
            <a:r>
              <a:rPr lang="en-GB" dirty="0" smtClean="0">
                <a:latin typeface="Lucida Console" panose="020B0609040504020204" pitchFamily="49" charset="0"/>
              </a:rPr>
              <a:t>class:</a:t>
            </a:r>
            <a:r>
              <a:rPr lang="en-GB" dirty="0">
                <a:latin typeface="Lucida Console" panose="020B0609040504020204" pitchFamily="49" charset="0"/>
              </a:rPr>
              <a:t/>
            </a:r>
            <a:br>
              <a:rPr lang="en-GB" dirty="0">
                <a:latin typeface="Lucida Console" panose="020B0609040504020204" pitchFamily="49" charset="0"/>
              </a:rPr>
            </a:br>
            <a:r>
              <a:rPr lang="en-GB" dirty="0">
                <a:latin typeface="Lucida Console" panose="020B0609040504020204" pitchFamily="49" charset="0"/>
              </a:rPr>
              <a:t>    String </a:t>
            </a:r>
            <a:r>
              <a:rPr lang="en-GB" dirty="0" smtClean="0">
                <a:latin typeface="Lucida Console" panose="020B0609040504020204" pitchFamily="49" charset="0"/>
              </a:rPr>
              <a:t>str2 </a:t>
            </a:r>
            <a:r>
              <a:rPr lang="en-GB" dirty="0">
                <a:latin typeface="Lucida Console" panose="020B0609040504020204" pitchFamily="49" charset="0"/>
              </a:rPr>
              <a:t>= </a:t>
            </a:r>
            <a:r>
              <a:rPr lang="en-GB" dirty="0" err="1" smtClean="0">
                <a:latin typeface="Lucida Console" panose="020B0609040504020204" pitchFamily="49" charset="0"/>
              </a:rPr>
              <a:t>Integer.toString</a:t>
            </a:r>
            <a:r>
              <a:rPr lang="en-GB" dirty="0" smtClean="0">
                <a:latin typeface="Lucida Console" panose="020B0609040504020204" pitchFamily="49" charset="0"/>
              </a:rPr>
              <a:t>(</a:t>
            </a:r>
            <a:r>
              <a:rPr lang="en-GB" dirty="0" err="1" smtClean="0">
                <a:latin typeface="Lucida Console" panose="020B0609040504020204" pitchFamily="49" charset="0"/>
              </a:rPr>
              <a:t>anIntValue</a:t>
            </a:r>
            <a:r>
              <a:rPr lang="en-GB" dirty="0" smtClean="0">
                <a:latin typeface="Lucida Console" panose="020B0609040504020204" pitchFamily="49"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en-GB" smtClean="0"/>
              <a:t>Java Language Fundamentals</a:t>
            </a:r>
          </a:p>
        </p:txBody>
      </p:sp>
      <p:sp>
        <p:nvSpPr>
          <p:cNvPr id="90115" name="Rectangle 2"/>
          <p:cNvSpPr>
            <a:spLocks noGrp="1" noRot="1" noChangeAspect="1" noChangeArrowheads="1" noTextEdit="1"/>
          </p:cNvSpPr>
          <p:nvPr>
            <p:ph type="sldImg"/>
          </p:nvPr>
        </p:nvSpPr>
        <p:spPr>
          <a:ln/>
        </p:spPr>
      </p:sp>
      <p:sp>
        <p:nvSpPr>
          <p:cNvPr id="901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To conclude this section, we mention a few useful methods in the </a:t>
            </a:r>
            <a:r>
              <a:rPr lang="en-GB" dirty="0" smtClean="0">
                <a:latin typeface="Lucida Console" panose="020B0609040504020204" pitchFamily="49" charset="0"/>
              </a:rPr>
              <a:t>Integer</a:t>
            </a:r>
            <a:r>
              <a:rPr lang="en-GB" dirty="0" smtClean="0"/>
              <a:t> and </a:t>
            </a:r>
            <a:r>
              <a:rPr lang="en-GB" dirty="0" smtClean="0">
                <a:latin typeface="Lucida Console" panose="020B0609040504020204" pitchFamily="49" charset="0"/>
              </a:rPr>
              <a:t>Long</a:t>
            </a:r>
            <a:r>
              <a:rPr lang="en-GB" dirty="0" smtClean="0"/>
              <a:t> classes that allow you to convert numbers to and from strings, using a binary, octal, or hexadecimal radix. </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defRPr/>
            </a:pPr>
            <a:r>
              <a:rPr lang="en-GB" dirty="0">
                <a:sym typeface="Wingdings" pitchFamily="2" charset="2"/>
              </a:rPr>
              <a:t>An operator is a symbol that typically represents a mathematical </a:t>
            </a:r>
            <a:r>
              <a:rPr lang="en-GB" dirty="0" smtClean="0">
                <a:sym typeface="Wingdings" pitchFamily="2" charset="2"/>
              </a:rPr>
              <a:t>operation. For example:</a:t>
            </a:r>
            <a:endParaRPr lang="en-GB" dirty="0">
              <a:sym typeface="Wingdings" pitchFamily="2" charset="2"/>
            </a:endParaRPr>
          </a:p>
          <a:p>
            <a:pPr lvl="1" eaLnBrk="1" hangingPunct="1">
              <a:defRPr/>
            </a:pPr>
            <a:r>
              <a:rPr lang="en-GB" dirty="0" smtClean="0">
                <a:sym typeface="Wingdings" pitchFamily="2" charset="2"/>
              </a:rPr>
              <a:t>The + operator adds </a:t>
            </a:r>
            <a:r>
              <a:rPr lang="en-GB" dirty="0">
                <a:sym typeface="Wingdings" pitchFamily="2" charset="2"/>
              </a:rPr>
              <a:t>two numbers</a:t>
            </a:r>
          </a:p>
          <a:p>
            <a:pPr lvl="1" eaLnBrk="1" hangingPunct="1">
              <a:defRPr/>
            </a:pPr>
            <a:r>
              <a:rPr lang="en-GB" dirty="0" smtClean="0">
                <a:sym typeface="Wingdings" pitchFamily="2" charset="2"/>
              </a:rPr>
              <a:t>The &gt; operator sees </a:t>
            </a:r>
            <a:r>
              <a:rPr lang="en-GB" dirty="0">
                <a:sym typeface="Wingdings" pitchFamily="2" charset="2"/>
              </a:rPr>
              <a:t>if one </a:t>
            </a:r>
            <a:r>
              <a:rPr lang="en-GB" dirty="0" smtClean="0">
                <a:sym typeface="Wingdings" pitchFamily="2" charset="2"/>
              </a:rPr>
              <a:t>value is </a:t>
            </a:r>
            <a:r>
              <a:rPr lang="en-GB" dirty="0">
                <a:sym typeface="Wingdings" pitchFamily="2" charset="2"/>
              </a:rPr>
              <a:t>bigger than another</a:t>
            </a:r>
          </a:p>
          <a:p>
            <a:pPr eaLnBrk="1" hangingPunct="1"/>
            <a:r>
              <a:rPr lang="en-US" dirty="0" smtClean="0"/>
              <a:t>We'll have a look at some common operators in this section.</a:t>
            </a:r>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Core Java Syntax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a:t>Core Java Syntax</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assignment operator assigns the operand on the right-hand-side to the variable on the left-hand-side.</a:t>
            </a:r>
          </a:p>
          <a:p>
            <a:r>
              <a:rPr lang="en-GB" dirty="0" smtClean="0"/>
              <a:t>If you assign primitive types, e.g. integers, floats etc., the assignment operator copies the value on the right-hand-side to the variable on the left-hand-side. This is just a copy; the variables are still independent of each other. </a:t>
            </a:r>
          </a:p>
          <a:p>
            <a:r>
              <a:rPr lang="en-GB" dirty="0" smtClean="0"/>
              <a:t>If you assign reference variables, the assignment operator causes both variables to refer to the same object in memory. Consider the second code box in the slide:</a:t>
            </a:r>
          </a:p>
          <a:p>
            <a:pPr lvl="1"/>
            <a:r>
              <a:rPr lang="en-GB" dirty="0" smtClean="0">
                <a:ea typeface="Tahoma" panose="020B0604030504040204" pitchFamily="34" charset="0"/>
                <a:cs typeface="Tahoma" panose="020B0604030504040204" pitchFamily="34" charset="0"/>
              </a:rPr>
              <a:t>First, we create a new </a:t>
            </a:r>
            <a:r>
              <a:rPr lang="en-GB" dirty="0" err="1" smtClean="0">
                <a:latin typeface="Lucida Console" panose="020B0609040504020204" pitchFamily="49" charset="0"/>
              </a:rPr>
              <a:t>StringBuilder</a:t>
            </a:r>
            <a:r>
              <a:rPr lang="en-GB" dirty="0" smtClean="0">
                <a:ea typeface="Tahoma" panose="020B0604030504040204" pitchFamily="34" charset="0"/>
                <a:cs typeface="Tahoma" panose="020B0604030504040204" pitchFamily="34" charset="0"/>
              </a:rPr>
              <a:t> object in memory, and assign </a:t>
            </a:r>
            <a:r>
              <a:rPr lang="en-GB" dirty="0" smtClean="0">
                <a:latin typeface="Lucida Console" panose="020B0609040504020204" pitchFamily="49" charset="0"/>
              </a:rPr>
              <a:t>s1</a:t>
            </a:r>
            <a:r>
              <a:rPr lang="en-GB" dirty="0" smtClean="0">
                <a:ea typeface="Tahoma" panose="020B0604030504040204" pitchFamily="34" charset="0"/>
                <a:cs typeface="Tahoma" panose="020B0604030504040204" pitchFamily="34" charset="0"/>
              </a:rPr>
              <a:t> to point to this object (we'll discuss the details about objects in general, and the </a:t>
            </a:r>
            <a:r>
              <a:rPr lang="en-GB" dirty="0" err="1" smtClean="0">
                <a:latin typeface="Lucida Console" panose="020B0609040504020204" pitchFamily="49" charset="0"/>
              </a:rPr>
              <a:t>StringBuilder</a:t>
            </a:r>
            <a:r>
              <a:rPr lang="en-GB" dirty="0" smtClean="0">
                <a:ea typeface="Tahoma" panose="020B0604030504040204" pitchFamily="34" charset="0"/>
                <a:cs typeface="Tahoma" panose="020B0604030504040204" pitchFamily="34" charset="0"/>
              </a:rPr>
              <a:t> class in particular, later in this course).</a:t>
            </a:r>
          </a:p>
          <a:p>
            <a:pPr lvl="1"/>
            <a:r>
              <a:rPr lang="en-GB" dirty="0" smtClean="0">
                <a:ea typeface="Tahoma" panose="020B0604030504040204" pitchFamily="34" charset="0"/>
                <a:cs typeface="Tahoma" panose="020B0604030504040204" pitchFamily="34" charset="0"/>
              </a:rPr>
              <a:t>Next, </a:t>
            </a:r>
            <a:r>
              <a:rPr lang="en-GB" dirty="0">
                <a:ea typeface="Tahoma" panose="020B0604030504040204" pitchFamily="34" charset="0"/>
                <a:cs typeface="Tahoma" panose="020B0604030504040204" pitchFamily="34" charset="0"/>
              </a:rPr>
              <a:t>we create </a:t>
            </a:r>
            <a:r>
              <a:rPr lang="en-GB" dirty="0" smtClean="0">
                <a:ea typeface="Tahoma" panose="020B0604030504040204" pitchFamily="34" charset="0"/>
                <a:cs typeface="Tahoma" panose="020B0604030504040204" pitchFamily="34" charset="0"/>
              </a:rPr>
              <a:t>another </a:t>
            </a:r>
            <a:r>
              <a:rPr lang="en-GB" dirty="0" err="1" smtClean="0">
                <a:latin typeface="Lucida Console" panose="020B0609040504020204" pitchFamily="49" charset="0"/>
              </a:rPr>
              <a:t>StringBuilder</a:t>
            </a:r>
            <a:r>
              <a:rPr lang="en-GB" dirty="0" smtClean="0">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object in </a:t>
            </a:r>
            <a:r>
              <a:rPr lang="en-GB" dirty="0" smtClean="0">
                <a:ea typeface="Tahoma" panose="020B0604030504040204" pitchFamily="34" charset="0"/>
                <a:cs typeface="Tahoma" panose="020B0604030504040204" pitchFamily="34" charset="0"/>
              </a:rPr>
              <a:t>memory </a:t>
            </a:r>
            <a:r>
              <a:rPr lang="en-GB" dirty="0">
                <a:ea typeface="Tahoma" panose="020B0604030504040204" pitchFamily="34" charset="0"/>
                <a:cs typeface="Tahoma" panose="020B0604030504040204" pitchFamily="34" charset="0"/>
              </a:rPr>
              <a:t>and assign </a:t>
            </a:r>
            <a:r>
              <a:rPr lang="en-GB" dirty="0" smtClean="0">
                <a:latin typeface="Lucida Console" panose="020B0609040504020204" pitchFamily="49" charset="0"/>
              </a:rPr>
              <a:t>s2</a:t>
            </a:r>
            <a:r>
              <a:rPr lang="en-GB" dirty="0" smtClean="0">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to point to </a:t>
            </a:r>
            <a:r>
              <a:rPr lang="en-GB" dirty="0" smtClean="0">
                <a:ea typeface="Tahoma" panose="020B0604030504040204" pitchFamily="34" charset="0"/>
                <a:cs typeface="Tahoma" panose="020B0604030504040204" pitchFamily="34" charset="0"/>
              </a:rPr>
              <a:t>it.</a:t>
            </a:r>
          </a:p>
          <a:p>
            <a:pPr lvl="1"/>
            <a:r>
              <a:rPr lang="en-GB" dirty="0" smtClean="0">
                <a:ea typeface="Tahoma" panose="020B0604030504040204" pitchFamily="34" charset="0"/>
                <a:cs typeface="Tahoma" panose="020B0604030504040204" pitchFamily="34" charset="0"/>
              </a:rPr>
              <a:t>Next, the statement </a:t>
            </a:r>
            <a:r>
              <a:rPr lang="en-GB" dirty="0" smtClean="0">
                <a:latin typeface="Lucida Console" panose="020B0609040504020204" pitchFamily="49" charset="0"/>
                <a:ea typeface="Tahoma" panose="020B0604030504040204" pitchFamily="34" charset="0"/>
                <a:cs typeface="Tahoma" panose="020B0604030504040204" pitchFamily="34" charset="0"/>
              </a:rPr>
              <a:t>s1 = s2</a:t>
            </a:r>
            <a:r>
              <a:rPr lang="en-GB" dirty="0" smtClean="0">
                <a:ea typeface="Tahoma" panose="020B0604030504040204" pitchFamily="34" charset="0"/>
                <a:cs typeface="Tahoma" panose="020B0604030504040204" pitchFamily="34" charset="0"/>
              </a:rPr>
              <a:t> reassigns the </a:t>
            </a:r>
            <a:r>
              <a:rPr lang="en-GB" dirty="0" smtClean="0">
                <a:latin typeface="Lucida Console" panose="020B0609040504020204" pitchFamily="49" charset="0"/>
                <a:ea typeface="Tahoma" panose="020B0604030504040204" pitchFamily="34" charset="0"/>
                <a:cs typeface="Tahoma" panose="020B0604030504040204" pitchFamily="34" charset="0"/>
              </a:rPr>
              <a:t>s1</a:t>
            </a:r>
            <a:r>
              <a:rPr lang="en-GB" dirty="0" smtClean="0">
                <a:ea typeface="Tahoma" panose="020B0604030504040204" pitchFamily="34" charset="0"/>
                <a:cs typeface="Tahoma" panose="020B0604030504040204" pitchFamily="34" charset="0"/>
              </a:rPr>
              <a:t> variable so that it now points to the same object as does </a:t>
            </a:r>
            <a:r>
              <a:rPr lang="en-GB" dirty="0" smtClean="0">
                <a:latin typeface="Lucida Console" panose="020B0609040504020204" pitchFamily="49" charset="0"/>
                <a:ea typeface="Tahoma" panose="020B0604030504040204" pitchFamily="34" charset="0"/>
                <a:cs typeface="Tahoma" panose="020B0604030504040204" pitchFamily="34" charset="0"/>
              </a:rPr>
              <a:t>s2</a:t>
            </a:r>
            <a:r>
              <a:rPr lang="en-GB" dirty="0" smtClean="0">
                <a:ea typeface="Tahoma" panose="020B0604030504040204" pitchFamily="34" charset="0"/>
                <a:cs typeface="Tahoma" panose="020B0604030504040204" pitchFamily="34" charset="0"/>
              </a:rPr>
              <a:t>. From this point on, </a:t>
            </a:r>
            <a:r>
              <a:rPr lang="en-GB" dirty="0" smtClean="0">
                <a:latin typeface="Lucida Console" panose="020B0609040504020204" pitchFamily="49" charset="0"/>
                <a:ea typeface="Tahoma" panose="020B0604030504040204" pitchFamily="34" charset="0"/>
                <a:cs typeface="Tahoma" panose="020B0604030504040204" pitchFamily="34" charset="0"/>
              </a:rPr>
              <a:t>s1</a:t>
            </a:r>
            <a:r>
              <a:rPr lang="en-GB" dirty="0" smtClean="0">
                <a:ea typeface="Tahoma" panose="020B0604030504040204" pitchFamily="34" charset="0"/>
                <a:cs typeface="Tahoma" panose="020B0604030504040204" pitchFamily="34" charset="0"/>
              </a:rPr>
              <a:t> and </a:t>
            </a:r>
            <a:r>
              <a:rPr lang="en-GB" dirty="0" smtClean="0">
                <a:latin typeface="Lucida Console" panose="020B0609040504020204" pitchFamily="49" charset="0"/>
                <a:ea typeface="Tahoma" panose="020B0604030504040204" pitchFamily="34" charset="0"/>
                <a:cs typeface="Tahoma" panose="020B0604030504040204" pitchFamily="34" charset="0"/>
              </a:rPr>
              <a:t>s2</a:t>
            </a:r>
            <a:r>
              <a:rPr lang="en-GB" dirty="0" smtClean="0">
                <a:ea typeface="Tahoma" panose="020B0604030504040204" pitchFamily="34" charset="0"/>
                <a:cs typeface="Tahoma" panose="020B0604030504040204" pitchFamily="34" charset="0"/>
              </a:rPr>
              <a:t> are effectively aliases for the same object - they both point to the same object in memory.</a:t>
            </a:r>
          </a:p>
          <a:p>
            <a:pPr lvl="1"/>
            <a:r>
              <a:rPr lang="en-GB" dirty="0" smtClean="0">
                <a:ea typeface="Tahoma" panose="020B0604030504040204" pitchFamily="34" charset="0"/>
                <a:cs typeface="Tahoma" panose="020B0604030504040204" pitchFamily="34" charset="0"/>
              </a:rPr>
              <a:t>Finally, the </a:t>
            </a:r>
            <a:r>
              <a:rPr lang="en-GB" dirty="0" smtClean="0">
                <a:latin typeface="Lucida Console" panose="020B0609040504020204" pitchFamily="49" charset="0"/>
                <a:ea typeface="Tahoma" panose="020B0604030504040204" pitchFamily="34" charset="0"/>
                <a:cs typeface="Tahoma" panose="020B0604030504040204" pitchFamily="34" charset="0"/>
              </a:rPr>
              <a:t>s2.append(" World")</a:t>
            </a:r>
            <a:r>
              <a:rPr lang="en-GB" dirty="0" smtClean="0">
                <a:ea typeface="Tahoma" panose="020B0604030504040204" pitchFamily="34" charset="0"/>
                <a:cs typeface="Tahoma" panose="020B0604030504040204" pitchFamily="34" charset="0"/>
              </a:rPr>
              <a:t> statement appends some text to the </a:t>
            </a:r>
            <a:r>
              <a:rPr lang="en-GB" dirty="0" err="1" smtClean="0">
                <a:latin typeface="Lucida Console" panose="020B0609040504020204" pitchFamily="49" charset="0"/>
                <a:ea typeface="Tahoma" panose="020B0604030504040204" pitchFamily="34" charset="0"/>
                <a:cs typeface="Tahoma" panose="020B0604030504040204" pitchFamily="34" charset="0"/>
              </a:rPr>
              <a:t>StringBuilder</a:t>
            </a:r>
            <a:r>
              <a:rPr lang="en-GB" dirty="0" smtClean="0">
                <a:ea typeface="Tahoma" panose="020B0604030504040204" pitchFamily="34" charset="0"/>
                <a:cs typeface="Tahoma" panose="020B0604030504040204" pitchFamily="34" charset="0"/>
              </a:rPr>
              <a:t> object that </a:t>
            </a:r>
            <a:r>
              <a:rPr lang="en-GB" dirty="0" smtClean="0">
                <a:latin typeface="Lucida Console" panose="020B0609040504020204" pitchFamily="49" charset="0"/>
                <a:ea typeface="Tahoma" panose="020B0604030504040204" pitchFamily="34" charset="0"/>
                <a:cs typeface="Tahoma" panose="020B0604030504040204" pitchFamily="34" charset="0"/>
              </a:rPr>
              <a:t>s2</a:t>
            </a:r>
            <a:r>
              <a:rPr lang="en-GB" dirty="0" smtClean="0">
                <a:ea typeface="Tahoma" panose="020B0604030504040204" pitchFamily="34" charset="0"/>
                <a:cs typeface="Tahoma" panose="020B0604030504040204" pitchFamily="34" charset="0"/>
              </a:rPr>
              <a:t> points to. The effect will also be felt by </a:t>
            </a:r>
            <a:r>
              <a:rPr lang="en-GB" dirty="0" smtClean="0">
                <a:latin typeface="Lucida Console" panose="020B0609040504020204" pitchFamily="49" charset="0"/>
                <a:ea typeface="Tahoma" panose="020B0604030504040204" pitchFamily="34" charset="0"/>
                <a:cs typeface="Tahoma" panose="020B0604030504040204" pitchFamily="34" charset="0"/>
              </a:rPr>
              <a:t>s1</a:t>
            </a:r>
            <a:r>
              <a:rPr lang="en-GB" dirty="0" smtClean="0">
                <a:ea typeface="Tahoma" panose="020B0604030504040204" pitchFamily="34" charset="0"/>
                <a:cs typeface="Tahoma" panose="020B0604030504040204" pitchFamily="34" charset="0"/>
              </a:rPr>
              <a:t>, because </a:t>
            </a:r>
            <a:r>
              <a:rPr lang="en-GB" dirty="0" smtClean="0">
                <a:latin typeface="Lucida Console" panose="020B0609040504020204" pitchFamily="49" charset="0"/>
                <a:ea typeface="Tahoma" panose="020B0604030504040204" pitchFamily="34" charset="0"/>
                <a:cs typeface="Tahoma" panose="020B0604030504040204" pitchFamily="34" charset="0"/>
              </a:rPr>
              <a:t>s1</a:t>
            </a:r>
            <a:r>
              <a:rPr lang="en-GB" dirty="0" smtClean="0">
                <a:ea typeface="Tahoma" panose="020B0604030504040204" pitchFamily="34" charset="0"/>
                <a:cs typeface="Tahoma" panose="020B0604030504040204" pitchFamily="34" charset="0"/>
              </a:rPr>
              <a:t> points to same object as does </a:t>
            </a:r>
            <a:r>
              <a:rPr lang="en-GB" dirty="0" smtClean="0">
                <a:latin typeface="Lucida Console" panose="020B0609040504020204" pitchFamily="49" charset="0"/>
                <a:ea typeface="Tahoma" panose="020B0604030504040204" pitchFamily="34" charset="0"/>
                <a:cs typeface="Tahoma" panose="020B0604030504040204" pitchFamily="34" charset="0"/>
              </a:rPr>
              <a:t>s2</a:t>
            </a:r>
            <a:r>
              <a:rPr lang="en-GB" dirty="0" smtClean="0">
                <a:ea typeface="Tahoma" panose="020B0604030504040204" pitchFamily="34" charset="0"/>
                <a:cs typeface="Tahoma" panose="020B0604030504040204" pitchFamily="34" charset="0"/>
              </a:rPr>
              <a:t>.</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ln/>
        </p:spPr>
      </p:sp>
      <p:sp>
        <p:nvSpPr>
          <p:cNvPr id="358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Core Java Syntax</a:t>
            </a:r>
          </a:p>
        </p:txBody>
      </p:sp>
      <p:sp>
        <p:nvSpPr>
          <p:cNvPr id="3" name="Notes Placeholder 2"/>
          <p:cNvSpPr>
            <a:spLocks noGrp="1"/>
          </p:cNvSpPr>
          <p:nvPr>
            <p:ph type="body" idx="1"/>
          </p:nvPr>
        </p:nvSpPr>
        <p:spPr/>
        <p:txBody>
          <a:bodyPr/>
          <a:lstStyle/>
          <a:p>
            <a:r>
              <a:rPr lang="en-GB" dirty="0"/>
              <a:t>Java provides all the arithmetic operators you might expect. Note the following points in particular:</a:t>
            </a:r>
          </a:p>
          <a:p>
            <a:pPr lvl="1"/>
            <a:r>
              <a:rPr lang="en-GB" dirty="0"/>
              <a:t>If you use / to divide two integral values, the result is also an integer. The result is rounded downwards. For example, 7/4 gives the result 1 (not 1.75).</a:t>
            </a:r>
          </a:p>
          <a:p>
            <a:pPr lvl="1"/>
            <a:r>
              <a:rPr lang="en-GB" dirty="0"/>
              <a:t>The % operator gives you the remainder from an integer division. For example, 7%4 gives the result 3 (4 goes into 7 once, with a remainder of 3).</a:t>
            </a:r>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Core Java Syntax</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This section describes the fundamental rules of Syntax in Java code. The Java compiler is very fussy, so it's important you obey these rules… otherwise you'll get errors when you try to compile your code.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dirty="0"/>
              <a:t>Core Java Syntax</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Most binary operators (e.g. </a:t>
            </a:r>
            <a:r>
              <a:rPr lang="en-GB" dirty="0" smtClean="0">
                <a:latin typeface="Lucida Console" panose="020B0609040504020204" pitchFamily="49" charset="0"/>
              </a:rPr>
              <a:t>+</a:t>
            </a:r>
            <a:r>
              <a:rPr lang="en-GB" dirty="0" smtClean="0"/>
              <a:t>, </a:t>
            </a:r>
            <a:r>
              <a:rPr lang="en-GB" dirty="0" smtClean="0">
                <a:latin typeface="Lucida Console" panose="020B0609040504020204" pitchFamily="49" charset="0"/>
              </a:rPr>
              <a:t>-</a:t>
            </a:r>
            <a:r>
              <a:rPr lang="en-GB" dirty="0" smtClean="0"/>
              <a:t>, etc.) have a corresponding compound assignment operator (e.g. </a:t>
            </a:r>
            <a:r>
              <a:rPr lang="en-GB" dirty="0" smtClean="0">
                <a:latin typeface="Lucida Console" panose="020B0609040504020204" pitchFamily="49" charset="0"/>
              </a:rPr>
              <a:t>+=</a:t>
            </a:r>
            <a:r>
              <a:rPr lang="en-GB" dirty="0" smtClean="0"/>
              <a:t>, </a:t>
            </a:r>
            <a:r>
              <a:rPr lang="en-GB" dirty="0" smtClean="0">
                <a:latin typeface="Lucida Console" panose="020B0609040504020204" pitchFamily="49" charset="0"/>
              </a:rPr>
              <a:t>-=</a:t>
            </a:r>
            <a:r>
              <a:rPr lang="en-GB" dirty="0" smtClean="0"/>
              <a:t>, etc.). The compound assignment operators are equivalent to adding, subtracting etc. a value from a variable, and then storing the result back in the same variable.</a:t>
            </a:r>
          </a:p>
          <a:p>
            <a:r>
              <a:rPr lang="en-GB" dirty="0" smtClean="0"/>
              <a:t>The example in the slide shows how to use compound assignment operators, and how they equate to long-hand syntax.</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ln/>
        </p:spPr>
      </p:sp>
      <p:sp>
        <p:nvSpPr>
          <p:cNvPr id="358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Core Java Syntax</a:t>
            </a:r>
          </a:p>
        </p:txBody>
      </p:sp>
      <p:sp>
        <p:nvSpPr>
          <p:cNvPr id="2" name="Notes Placeholder 1"/>
          <p:cNvSpPr>
            <a:spLocks noGrp="1"/>
          </p:cNvSpPr>
          <p:nvPr>
            <p:ph type="body" idx="1"/>
          </p:nvPr>
        </p:nvSpPr>
        <p:spPr/>
        <p:txBody>
          <a:bodyPr/>
          <a:lstStyle/>
          <a:p>
            <a:pPr indent="-180975"/>
            <a:r>
              <a:rPr lang="en-GB" dirty="0" smtClean="0"/>
              <a:t>A unary operator is an operator that works on a single value. The </a:t>
            </a:r>
            <a:r>
              <a:rPr lang="en-GB" dirty="0"/>
              <a:t>++ and -- operators </a:t>
            </a:r>
            <a:r>
              <a:rPr lang="en-GB" dirty="0" smtClean="0"/>
              <a:t>deserve special mention because they can </a:t>
            </a:r>
            <a:r>
              <a:rPr lang="en-GB" dirty="0"/>
              <a:t>be used in the prefix or postfix positions. The following example explains the difference:</a:t>
            </a:r>
          </a:p>
          <a:p>
            <a:pPr marL="179388" lvl="1" indent="0">
              <a:buNone/>
            </a:pP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a:latin typeface="Lucida Console" panose="020B0609040504020204" pitchFamily="49" charset="0"/>
              </a:rPr>
              <a:t>a = 1;</a:t>
            </a:r>
          </a:p>
          <a:p>
            <a:pPr marL="179388" lvl="1" indent="0">
              <a:buNone/>
            </a:pP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a:latin typeface="Lucida Console" panose="020B0609040504020204" pitchFamily="49" charset="0"/>
              </a:rPr>
              <a:t>b = ++a;   // Increments a, then assigns a to b.</a:t>
            </a:r>
          </a:p>
          <a:p>
            <a:pPr marL="179388" lvl="1" indent="0">
              <a:buNone/>
            </a:pPr>
            <a:r>
              <a:rPr lang="en-GB" dirty="0" err="1" smtClean="0">
                <a:latin typeface="Lucida Console" panose="020B0609040504020204" pitchFamily="49" charset="0"/>
              </a:rPr>
              <a:t>System.out.printf</a:t>
            </a:r>
            <a:r>
              <a:rPr lang="en-GB" dirty="0">
                <a:latin typeface="Lucida Console" panose="020B0609040504020204" pitchFamily="49" charset="0"/>
              </a:rPr>
              <a:t>("%d %d\n", a, b);  // Prints 2 2</a:t>
            </a:r>
          </a:p>
          <a:p>
            <a:pPr marL="179388" lvl="1" indent="0">
              <a:buNone/>
            </a:pPr>
            <a:endParaRPr lang="en-GB" dirty="0">
              <a:latin typeface="Lucida Console" panose="020B0609040504020204" pitchFamily="49" charset="0"/>
            </a:endParaRPr>
          </a:p>
          <a:p>
            <a:pPr marL="179388" lvl="1" indent="0">
              <a:buNone/>
            </a:pP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a:latin typeface="Lucida Console" panose="020B0609040504020204" pitchFamily="49" charset="0"/>
              </a:rPr>
              <a:t>a = 1;</a:t>
            </a:r>
          </a:p>
          <a:p>
            <a:pPr marL="179388" lvl="1" indent="0">
              <a:buNone/>
            </a:pP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a:latin typeface="Lucida Console" panose="020B0609040504020204" pitchFamily="49" charset="0"/>
              </a:rPr>
              <a:t>b = a++;   // Assigns a to b, then increments a. </a:t>
            </a:r>
          </a:p>
          <a:p>
            <a:pPr marL="179388" lvl="1" indent="0">
              <a:buNone/>
            </a:pPr>
            <a:r>
              <a:rPr lang="en-GB" dirty="0" err="1" smtClean="0">
                <a:latin typeface="Lucida Console" panose="020B0609040504020204" pitchFamily="49" charset="0"/>
              </a:rPr>
              <a:t>System.out.printf</a:t>
            </a:r>
            <a:r>
              <a:rPr lang="en-GB" dirty="0">
                <a:latin typeface="Lucida Console" panose="020B0609040504020204" pitchFamily="49" charset="0"/>
              </a:rPr>
              <a:t>("%d %d\n", a, b);  // Prints 2 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smtClean="0"/>
              <a:t>Operators and Flow Control</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Casting is a mechanism that allows you to tell the compiler to interpret an expression as a different data type temporarily. For example, the following code snippet tells the compiler to temporarily treat </a:t>
            </a:r>
            <a:r>
              <a:rPr lang="en-GB" dirty="0" err="1" smtClean="0">
                <a:latin typeface="Lucida Console" panose="020B0609040504020204" pitchFamily="49" charset="0"/>
              </a:rPr>
              <a:t>myAge</a:t>
            </a:r>
            <a:r>
              <a:rPr lang="en-GB" dirty="0" smtClean="0"/>
              <a:t> as a </a:t>
            </a:r>
            <a:r>
              <a:rPr lang="en-GB" dirty="0" smtClean="0">
                <a:latin typeface="Lucida Console" panose="020B0609040504020204" pitchFamily="49" charset="0"/>
              </a:rPr>
              <a:t>double</a:t>
            </a:r>
            <a:r>
              <a:rPr lang="en-GB" dirty="0" smtClean="0"/>
              <a:t>, in order to perform floating-point arithmetic:</a:t>
            </a:r>
          </a:p>
          <a:p>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err="1" smtClean="0">
                <a:latin typeface="Lucida Console" panose="020B0609040504020204" pitchFamily="49" charset="0"/>
              </a:rPr>
              <a:t>myAge</a:t>
            </a:r>
            <a:r>
              <a:rPr lang="en-GB" dirty="0" smtClean="0">
                <a:latin typeface="Lucida Console" panose="020B0609040504020204" pitchFamily="49" charset="0"/>
              </a:rPr>
              <a:t> = 21;  </a:t>
            </a:r>
            <a:endParaRPr lang="en-GB" dirty="0" smtClean="0">
              <a:latin typeface="Lucida Console" panose="020B0609040504020204" pitchFamily="49" charset="0"/>
              <a:sym typeface="Wingdings" panose="05000000000000000000" pitchFamily="2" charset="2"/>
            </a:endParaRPr>
          </a:p>
          <a:p>
            <a:r>
              <a:rPr lang="en-GB" dirty="0">
                <a:latin typeface="Lucida Console" panose="020B0609040504020204" pitchFamily="49" charset="0"/>
                <a:sym typeface="Wingdings" panose="05000000000000000000" pitchFamily="2" charset="2"/>
              </a:rPr>
              <a:t> </a:t>
            </a:r>
            <a:r>
              <a:rPr lang="en-GB" dirty="0" smtClean="0">
                <a:latin typeface="Lucida Console" panose="020B0609040504020204" pitchFamily="49" charset="0"/>
                <a:sym typeface="Wingdings" panose="05000000000000000000" pitchFamily="2" charset="2"/>
              </a:rPr>
              <a:t>   </a:t>
            </a:r>
            <a:r>
              <a:rPr lang="en-GB" dirty="0" smtClean="0">
                <a:latin typeface="Lucida Console" panose="020B0609040504020204" pitchFamily="49" charset="0"/>
              </a:rPr>
              <a:t>double </a:t>
            </a:r>
            <a:r>
              <a:rPr lang="en-GB" dirty="0" err="1" smtClean="0">
                <a:latin typeface="Lucida Console" panose="020B0609040504020204" pitchFamily="49" charset="0"/>
              </a:rPr>
              <a:t>halfMyAge</a:t>
            </a:r>
            <a:r>
              <a:rPr lang="en-GB" dirty="0" smtClean="0">
                <a:latin typeface="Lucida Console" panose="020B0609040504020204" pitchFamily="49" charset="0"/>
              </a:rPr>
              <a:t> = (double)</a:t>
            </a:r>
            <a:r>
              <a:rPr lang="en-GB" dirty="0" err="1" smtClean="0">
                <a:latin typeface="Lucida Console" panose="020B0609040504020204" pitchFamily="49" charset="0"/>
              </a:rPr>
              <a:t>myAge</a:t>
            </a:r>
            <a:r>
              <a:rPr lang="en-GB" dirty="0" smtClean="0">
                <a:latin typeface="Lucida Console" panose="020B0609040504020204" pitchFamily="49" charset="0"/>
              </a:rPr>
              <a:t> / 2;</a:t>
            </a:r>
          </a:p>
          <a:p>
            <a:r>
              <a:rPr lang="en-GB" dirty="0" smtClean="0"/>
              <a:t>When you cast an expression, Java creates a copy of the original value in the specified type. The original value is not changed in any way.</a:t>
            </a:r>
          </a:p>
          <a:p>
            <a:r>
              <a:rPr lang="en-GB" dirty="0" smtClean="0"/>
              <a:t>In most cases, you won't need to perform casting. Java is quite capable of performing widening conversions implicitly (e.g. convert a </a:t>
            </a:r>
            <a:r>
              <a:rPr lang="en-GB" dirty="0" smtClean="0">
                <a:latin typeface="Lucida Console" panose="020B0609040504020204" pitchFamily="49" charset="0"/>
              </a:rPr>
              <a:t>short</a:t>
            </a:r>
            <a:r>
              <a:rPr lang="en-GB" dirty="0" smtClean="0"/>
              <a:t> to an </a:t>
            </a:r>
            <a:r>
              <a:rPr lang="en-GB" dirty="0" err="1" smtClean="0">
                <a:latin typeface="Lucida Console" panose="020B0609040504020204" pitchFamily="49" charset="0"/>
              </a:rPr>
              <a:t>int</a:t>
            </a:r>
            <a:r>
              <a:rPr lang="en-GB" dirty="0" smtClean="0"/>
              <a:t>, convert an </a:t>
            </a:r>
            <a:r>
              <a:rPr lang="en-GB" dirty="0" err="1" smtClean="0">
                <a:latin typeface="Lucida Console" panose="020B0609040504020204" pitchFamily="49" charset="0"/>
              </a:rPr>
              <a:t>int</a:t>
            </a:r>
            <a:r>
              <a:rPr lang="en-GB" dirty="0" smtClean="0"/>
              <a:t> to a </a:t>
            </a:r>
            <a:r>
              <a:rPr lang="en-GB" dirty="0" smtClean="0">
                <a:latin typeface="Lucida Console" panose="020B0609040504020204" pitchFamily="49" charset="0"/>
              </a:rPr>
              <a:t>long</a:t>
            </a:r>
            <a:r>
              <a:rPr lang="en-GB" dirty="0" smtClean="0"/>
              <a:t>, etc.). It's only when you need to perform a narrowing conversion (e.g. convert an </a:t>
            </a:r>
            <a:r>
              <a:rPr lang="en-GB" dirty="0" err="1" smtClean="0">
                <a:latin typeface="Lucida Console" panose="020B0609040504020204" pitchFamily="49" charset="0"/>
              </a:rPr>
              <a:t>int</a:t>
            </a:r>
            <a:r>
              <a:rPr lang="en-GB" dirty="0" smtClean="0"/>
              <a:t> to a </a:t>
            </a:r>
            <a:r>
              <a:rPr lang="en-GB" dirty="0" smtClean="0">
                <a:latin typeface="Lucida Console" panose="020B0609040504020204" pitchFamily="49" charset="0"/>
              </a:rPr>
              <a:t>short</a:t>
            </a:r>
            <a:r>
              <a:rPr lang="en-GB" dirty="0" smtClean="0"/>
              <a:t>, convert a </a:t>
            </a:r>
            <a:r>
              <a:rPr lang="en-GB" dirty="0" smtClean="0">
                <a:latin typeface="Lucida Console" panose="020B0609040504020204" pitchFamily="49" charset="0"/>
              </a:rPr>
              <a:t>long</a:t>
            </a:r>
            <a:r>
              <a:rPr lang="en-GB" dirty="0" smtClean="0"/>
              <a:t> to an </a:t>
            </a:r>
            <a:r>
              <a:rPr lang="en-GB" dirty="0" err="1" smtClean="0">
                <a:latin typeface="Lucida Console" panose="020B0609040504020204" pitchFamily="49" charset="0"/>
              </a:rPr>
              <a:t>int</a:t>
            </a:r>
            <a:r>
              <a:rPr lang="en-GB" dirty="0" smtClean="0"/>
              <a:t>, etc.) that you need an explicit cast.</a:t>
            </a:r>
            <a:endParaRPr lang="en-GB" dirty="0"/>
          </a:p>
          <a:p>
            <a:r>
              <a:rPr lang="en-GB" dirty="0" smtClean="0">
                <a:ea typeface="Tahoma" panose="020B0604030504040204" pitchFamily="34" charset="0"/>
                <a:cs typeface="Tahoma" panose="020B0604030504040204" pitchFamily="34" charset="0"/>
              </a:rPr>
              <a:t>You should not need to perform many casts in Java. If you continually find yourself having to cast a variable to a different type, then maybe you should have declared the variable with that type in the first place.</a:t>
            </a:r>
            <a:endParaRPr lang="en-GB" dirty="0">
              <a:ea typeface="Tahoma" panose="020B0604030504040204" pitchFamily="34" charset="0"/>
              <a:cs typeface="Tahom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dirty="0"/>
              <a:t>Core Java Syntax</a:t>
            </a:r>
          </a:p>
        </p:txBody>
      </p:sp>
      <p:sp>
        <p:nvSpPr>
          <p:cNvPr id="48131" name="Rectangle 2"/>
          <p:cNvSpPr>
            <a:spLocks noGrp="1" noRot="1" noChangeAspect="1" noChangeArrowheads="1" noTextEdit="1"/>
          </p:cNvSpPr>
          <p:nvPr>
            <p:ph type="sldImg"/>
          </p:nvPr>
        </p:nvSpPr>
        <p:spPr>
          <a:ln/>
        </p:spPr>
      </p:sp>
      <p:sp>
        <p:nvSpPr>
          <p:cNvPr id="4813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Java defines a precedence table, as shown in the slide above, which identifies how complex expressions are parsed. Operators higher in the table have a higher precedence than operators lower in the table. We haven’t discussed all these operators just yet, but you can probably guess what a lot of them mean.</a:t>
            </a:r>
          </a:p>
          <a:p>
            <a:endParaRPr lang="en-GB" dirty="0" smtClean="0"/>
          </a:p>
          <a:p>
            <a:r>
              <a:rPr lang="en-GB" dirty="0" smtClean="0"/>
              <a:t>To understand the importance of understanding precedence, consider the following example for our French readers </a:t>
            </a:r>
            <a:r>
              <a:rPr lang="en-GB" dirty="0" smtClean="0">
                <a:sym typeface="Wingdings" panose="05000000000000000000" pitchFamily="2" charset="2"/>
              </a:rPr>
              <a:t>:</a:t>
            </a:r>
            <a:endParaRPr lang="en-GB" dirty="0" smtClean="0"/>
          </a:p>
          <a:p>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err="1">
                <a:latin typeface="Lucida Console" panose="020B0609040504020204" pitchFamily="49" charset="0"/>
              </a:rPr>
              <a:t>ninetyeight</a:t>
            </a:r>
            <a:r>
              <a:rPr lang="en-GB" dirty="0">
                <a:latin typeface="Lucida Console" panose="020B0609040504020204" pitchFamily="49" charset="0"/>
              </a:rPr>
              <a:t> = 18 + (20 * 4</a:t>
            </a:r>
            <a:r>
              <a:rPr lang="en-GB" dirty="0" smtClean="0">
                <a:latin typeface="Lucida Console" panose="020B0609040504020204" pitchFamily="49" charset="0"/>
              </a:rPr>
              <a:t>);</a:t>
            </a:r>
          </a:p>
          <a:p>
            <a:r>
              <a:rPr lang="en-GB" dirty="0" smtClean="0"/>
              <a:t>This is equivalent to the following code. Note that the parentheses are optional, because </a:t>
            </a:r>
            <a:r>
              <a:rPr lang="en-GB" dirty="0" smtClean="0">
                <a:latin typeface="Lucida Console" panose="020B0609040504020204" pitchFamily="49" charset="0"/>
              </a:rPr>
              <a:t>*</a:t>
            </a:r>
            <a:r>
              <a:rPr lang="en-GB" dirty="0" smtClean="0"/>
              <a:t> has a higher precedence than </a:t>
            </a:r>
            <a:r>
              <a:rPr lang="en-GB" dirty="0" smtClean="0">
                <a:latin typeface="Lucida Console" panose="020B0609040504020204" pitchFamily="49" charset="0"/>
              </a:rPr>
              <a:t>+</a:t>
            </a:r>
            <a:r>
              <a:rPr lang="en-GB" dirty="0" smtClean="0"/>
              <a:t>:</a:t>
            </a:r>
            <a:endParaRPr lang="en-GB" dirty="0"/>
          </a:p>
          <a:p>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err="1">
                <a:latin typeface="Lucida Console" panose="020B0609040504020204" pitchFamily="49" charset="0"/>
              </a:rPr>
              <a:t>ninetyeight</a:t>
            </a:r>
            <a:r>
              <a:rPr lang="en-GB" dirty="0">
                <a:latin typeface="Lucida Console" panose="020B0609040504020204" pitchFamily="49" charset="0"/>
              </a:rPr>
              <a:t> = 18 + 20 * 4</a:t>
            </a:r>
            <a:r>
              <a:rPr lang="en-GB" dirty="0" smtClean="0">
                <a:latin typeface="Lucida Console" panose="020B0609040504020204" pitchFamily="49" charset="0"/>
              </a:rPr>
              <a:t>;</a:t>
            </a:r>
          </a:p>
          <a:p>
            <a:endParaRPr lang="en-GB" dirty="0">
              <a:latin typeface="Lucida Console" panose="020B0609040504020204" pitchFamily="49" charset="0"/>
            </a:endParaRPr>
          </a:p>
          <a:p>
            <a:r>
              <a:rPr lang="en-GB" dirty="0" smtClean="0">
                <a:ea typeface="Tahoma" panose="020B0604030504040204" pitchFamily="34" charset="0"/>
                <a:cs typeface="Tahoma" panose="020B0604030504040204" pitchFamily="34" charset="0"/>
              </a:rPr>
              <a:t>Now here's another example. We want to add three numbers together and divide the total by 3, to find the average value. The parentheses are essential here, to ensure the additions takes place before the division:</a:t>
            </a:r>
          </a:p>
          <a:p>
            <a:r>
              <a:rPr lang="en-GB" dirty="0">
                <a:latin typeface="Lucida Console" panose="020B0609040504020204" pitchFamily="49" charset="0"/>
              </a:rPr>
              <a:t> </a:t>
            </a:r>
            <a:r>
              <a:rPr lang="en-GB" dirty="0" smtClean="0">
                <a:latin typeface="Lucida Console" panose="020B0609040504020204" pitchFamily="49" charset="0"/>
              </a:rPr>
              <a:t>   double average = (num1 + num2 + num3) / 3;</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Core Java Syntax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smtClean="0"/>
              <a:t>Core Java Syntax</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a:t>In Java, statements must be terminated with a semi-colon. It's ok for statements to span over multiple lines, but there must be a semi-colon at the end.</a:t>
            </a:r>
          </a:p>
          <a:p>
            <a:pPr eaLnBrk="1" hangingPunct="1"/>
            <a:r>
              <a:rPr lang="en-US" dirty="0"/>
              <a:t>For example, here's a simple statement that outputs a person's name. The example assumes we've defined variables called </a:t>
            </a:r>
            <a:r>
              <a:rPr lang="en-US" dirty="0" err="1">
                <a:latin typeface="Lucida Console" panose="020B0609040504020204" pitchFamily="49" charset="0"/>
              </a:rPr>
              <a:t>fname</a:t>
            </a:r>
            <a:r>
              <a:rPr lang="en-US" dirty="0"/>
              <a:t> and </a:t>
            </a:r>
            <a:r>
              <a:rPr lang="en-US" dirty="0" err="1">
                <a:latin typeface="Lucida Console" panose="020B0609040504020204" pitchFamily="49" charset="0"/>
              </a:rPr>
              <a:t>lname</a:t>
            </a:r>
            <a:r>
              <a:rPr lang="en-US" dirty="0"/>
              <a:t> to hold the person's first and last names:</a:t>
            </a:r>
          </a:p>
          <a:p>
            <a:pPr eaLnBrk="1" hangingPunct="1"/>
            <a:r>
              <a:rPr lang="en-US" dirty="0">
                <a:latin typeface="Lucida Console" panose="020B0609040504020204" pitchFamily="49" charset="0"/>
              </a:rPr>
              <a:t>    </a:t>
            </a:r>
            <a:r>
              <a:rPr lang="en-US" dirty="0" err="1">
                <a:latin typeface="Lucida Console" panose="020B0609040504020204" pitchFamily="49" charset="0"/>
              </a:rPr>
              <a:t>System.out.println</a:t>
            </a:r>
            <a:r>
              <a:rPr lang="en-US" dirty="0">
                <a:latin typeface="Lucida Console" panose="020B0609040504020204" pitchFamily="49" charset="0"/>
              </a:rPr>
              <a:t>("My name is " + </a:t>
            </a:r>
            <a:r>
              <a:rPr lang="en-US" dirty="0" err="1">
                <a:latin typeface="Lucida Console" panose="020B0609040504020204" pitchFamily="49" charset="0"/>
              </a:rPr>
              <a:t>fname</a:t>
            </a:r>
            <a:r>
              <a:rPr lang="en-US" dirty="0">
                <a:latin typeface="Lucida Console" panose="020B0609040504020204" pitchFamily="49" charset="0"/>
              </a:rPr>
              <a:t> + " " + </a:t>
            </a:r>
            <a:r>
              <a:rPr lang="en-US" dirty="0" err="1">
                <a:latin typeface="Lucida Console" panose="020B0609040504020204" pitchFamily="49" charset="0"/>
              </a:rPr>
              <a:t>lname</a:t>
            </a:r>
            <a:r>
              <a:rPr lang="en-US" dirty="0">
                <a:latin typeface="Lucida Console" panose="020B0609040504020204" pitchFamily="49" charset="0"/>
              </a:rPr>
              <a:t>);</a:t>
            </a:r>
          </a:p>
          <a:p>
            <a:pPr eaLnBrk="1" hangingPunct="1"/>
            <a:r>
              <a:rPr lang="en-US" dirty="0"/>
              <a:t>If you prefer, you can split this statement over several lines – just remember to put the semi-colon at the end:</a:t>
            </a:r>
          </a:p>
          <a:p>
            <a:pPr eaLnBrk="1" hangingPunct="1"/>
            <a:r>
              <a:rPr lang="en-US" dirty="0">
                <a:latin typeface="Lucida Console" panose="020B0609040504020204" pitchFamily="49" charset="0"/>
              </a:rPr>
              <a:t>   </a:t>
            </a:r>
            <a:r>
              <a:rPr lang="en-US" dirty="0" err="1">
                <a:latin typeface="Lucida Console" panose="020B0609040504020204" pitchFamily="49" charset="0"/>
              </a:rPr>
              <a:t>System.out.println</a:t>
            </a:r>
            <a:r>
              <a:rPr lang="en-US" dirty="0">
                <a:latin typeface="Lucida Console" panose="020B0609040504020204" pitchFamily="49" charset="0"/>
              </a:rPr>
              <a:t>("My name is " +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fname</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 " +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lname</a:t>
            </a:r>
            <a:r>
              <a:rPr lang="en-US" dirty="0">
                <a:latin typeface="Lucida Console" panose="020B0609040504020204" pitchFamily="49" charset="0"/>
              </a:rPr>
              <a:t>);</a:t>
            </a:r>
            <a:endParaRPr lang="en-US" dirty="0"/>
          </a:p>
          <a:p>
            <a:pPr eaLnBrk="1" hangingPunct="1"/>
            <a:r>
              <a:rPr lang="en-US" dirty="0">
                <a:ea typeface="Tahoma" panose="020B0604030504040204" pitchFamily="34" charset="0"/>
                <a:cs typeface="Tahoma" panose="020B0604030504040204" pitchFamily="34" charset="0"/>
              </a:rPr>
              <a:t>Eclipse (and other IDEs) have tools that help you to auto-format your code. For example, in Eclipse you can use the </a:t>
            </a:r>
            <a:r>
              <a:rPr lang="en-US" dirty="0" err="1">
                <a:ea typeface="Tahoma" panose="020B0604030504040204" pitchFamily="34" charset="0"/>
                <a:cs typeface="Tahoma" panose="020B0604030504040204" pitchFamily="34" charset="0"/>
              </a:rPr>
              <a:t>Ctrl+Shift+F</a:t>
            </a:r>
            <a:r>
              <a:rPr lang="en-US" dirty="0">
                <a:ea typeface="Tahoma" panose="020B0604030504040204" pitchFamily="34" charset="0"/>
                <a:cs typeface="Tahoma" panose="020B0604030504040204" pitchFamily="34" charset="0"/>
              </a:rPr>
              <a:t> shortcut to reformat your code. There are lots of other options available as well – right-click in the code window in Eclipse, and select Source from the popup menu.</a:t>
            </a:r>
          </a:p>
          <a:p>
            <a:pPr eaLnBrk="1" hangingPunct="1"/>
            <a:r>
              <a:rPr lang="en-US" dirty="0">
                <a:ea typeface="Tahoma" panose="020B0604030504040204" pitchFamily="34" charset="0"/>
                <a:cs typeface="Tahoma" panose="020B0604030504040204" pitchFamily="34" charset="0"/>
              </a:rPr>
              <a:t>A couple of other points worth mentioning… </a:t>
            </a:r>
          </a:p>
          <a:p>
            <a:pPr lvl="1" eaLnBrk="1" hangingPunct="1"/>
            <a:r>
              <a:rPr lang="en-US" dirty="0">
                <a:ea typeface="Tahoma" panose="020B0604030504040204" pitchFamily="34" charset="0"/>
                <a:cs typeface="Tahoma" panose="020B0604030504040204" pitchFamily="34" charset="0"/>
              </a:rPr>
              <a:t>You can create a compound statement by using </a:t>
            </a:r>
            <a:r>
              <a:rPr lang="en-US" dirty="0">
                <a:latin typeface="Lucida Console" panose="020B0609040504020204" pitchFamily="49" charset="0"/>
                <a:ea typeface="Tahoma" panose="020B0604030504040204" pitchFamily="34" charset="0"/>
                <a:cs typeface="Tahoma" panose="020B0604030504040204" pitchFamily="34" charset="0"/>
              </a:rPr>
              <a:t>{}</a:t>
            </a:r>
            <a:r>
              <a:rPr lang="en-US" dirty="0">
                <a:ea typeface="Tahoma" panose="020B0604030504040204" pitchFamily="34" charset="0"/>
                <a:cs typeface="Tahoma" panose="020B0604030504040204" pitchFamily="34" charset="0"/>
              </a:rPr>
              <a:t>, e.g. to define loop bodies. In this case, you don't put a semi-colon after the closing </a:t>
            </a:r>
            <a:r>
              <a:rPr lang="en-US" dirty="0">
                <a:latin typeface="Lucida Console" panose="020B0609040504020204" pitchFamily="49" charset="0"/>
                <a:ea typeface="Tahoma" panose="020B0604030504040204" pitchFamily="34" charset="0"/>
                <a:cs typeface="Tahoma" panose="020B0604030504040204" pitchFamily="34" charset="0"/>
              </a:rPr>
              <a:t>}</a:t>
            </a:r>
            <a:r>
              <a:rPr lang="en-US" dirty="0">
                <a:ea typeface="Tahoma" panose="020B0604030504040204" pitchFamily="34" charset="0"/>
                <a:cs typeface="Tahoma" panose="020B0604030504040204" pitchFamily="34" charset="0"/>
              </a:rPr>
              <a:t>.</a:t>
            </a:r>
          </a:p>
          <a:p>
            <a:pPr lvl="1" eaLnBrk="1" hangingPunct="1"/>
            <a:r>
              <a:rPr lang="en-US" dirty="0">
                <a:ea typeface="Tahoma" panose="020B0604030504040204" pitchFamily="34" charset="0"/>
                <a:cs typeface="Tahoma" panose="020B0604030504040204" pitchFamily="34" charset="0"/>
              </a:rPr>
              <a:t>A statement can contain any number of expressions, e.g. </a:t>
            </a:r>
            <a:r>
              <a:rPr lang="en-US" dirty="0" err="1">
                <a:latin typeface="Lucida Console" panose="020B0609040504020204" pitchFamily="49" charset="0"/>
                <a:ea typeface="Tahoma" panose="020B0604030504040204" pitchFamily="34" charset="0"/>
                <a:cs typeface="Tahoma" panose="020B0604030504040204" pitchFamily="34" charset="0"/>
              </a:rPr>
              <a:t>a+b</a:t>
            </a:r>
            <a:r>
              <a:rPr lang="en-US" dirty="0">
                <a:ea typeface="Tahoma" panose="020B0604030504040204" pitchFamily="34" charset="0"/>
                <a:cs typeface="Tahoma" panose="020B0604030504040204" pitchFamily="34" charset="0"/>
              </a:rPr>
              <a:t>, </a:t>
            </a:r>
            <a:r>
              <a:rPr lang="en-US" dirty="0">
                <a:latin typeface="Lucida Console" panose="020B0609040504020204" pitchFamily="49" charset="0"/>
                <a:ea typeface="Tahoma" panose="020B0604030504040204" pitchFamily="34" charset="0"/>
                <a:cs typeface="Tahoma" panose="020B0604030504040204" pitchFamily="34" charset="0"/>
              </a:rPr>
              <a:t>a==b</a:t>
            </a:r>
            <a:r>
              <a:rPr lang="en-US" dirty="0">
                <a:ea typeface="Tahoma" panose="020B0604030504040204" pitchFamily="34" charset="0"/>
                <a:cs typeface="Tahoma" panose="020B0604030504040204" pitchFamily="34" charset="0"/>
              </a:rPr>
              <a:t>, etc.</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Core Java Syntax</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Comments are important, as long as you don't overdo it! There are three different ways to define comments in Java:</a:t>
            </a:r>
            <a:br>
              <a:rPr lang="en-US" dirty="0"/>
            </a:br>
            <a:endParaRPr lang="en-US" dirty="0"/>
          </a:p>
          <a:p>
            <a:pPr lvl="1" eaLnBrk="1" hangingPunct="1"/>
            <a:r>
              <a:rPr lang="en-US" dirty="0">
                <a:latin typeface="Lucida Console" panose="020B0609040504020204" pitchFamily="49" charset="0"/>
              </a:rPr>
              <a:t>//</a:t>
            </a:r>
            <a:r>
              <a:rPr lang="en-US" dirty="0"/>
              <a:t/>
            </a:r>
            <a:br>
              <a:rPr lang="en-US" dirty="0"/>
            </a:br>
            <a:r>
              <a:rPr lang="en-US" dirty="0"/>
              <a:t>This is a single-line comment. Everything afterwards, to the end of the line, is treated as a comment.</a:t>
            </a:r>
            <a:br>
              <a:rPr lang="en-US" dirty="0"/>
            </a:br>
            <a:endParaRPr lang="en-US" dirty="0"/>
          </a:p>
          <a:p>
            <a:pPr lvl="1" eaLnBrk="1" hangingPunct="1"/>
            <a:r>
              <a:rPr lang="en-US" dirty="0">
                <a:latin typeface="Lucida Console" panose="020B0609040504020204" pitchFamily="49" charset="0"/>
              </a:rPr>
              <a:t>/* … */</a:t>
            </a:r>
            <a:br>
              <a:rPr lang="en-US" dirty="0">
                <a:latin typeface="Lucida Console" panose="020B0609040504020204" pitchFamily="49" charset="0"/>
              </a:rPr>
            </a:br>
            <a:r>
              <a:rPr lang="en-US" dirty="0"/>
              <a:t>This is a block comment. Everything between the start and end is a comment. Note that block comments do not nest – if you define a block comment inside another block comment, the first */ will terminate the entire comment.</a:t>
            </a:r>
            <a:br>
              <a:rPr lang="en-US" dirty="0"/>
            </a:br>
            <a:endParaRPr lang="en-US" dirty="0"/>
          </a:p>
          <a:p>
            <a:pPr lvl="1" eaLnBrk="1" hangingPunct="1"/>
            <a:r>
              <a:rPr lang="en-US" dirty="0">
                <a:latin typeface="Lucida Console" panose="020B0609040504020204" pitchFamily="49" charset="0"/>
              </a:rPr>
              <a:t>/** … */</a:t>
            </a:r>
            <a:br>
              <a:rPr lang="en-US" dirty="0">
                <a:latin typeface="Lucida Console" panose="020B0609040504020204" pitchFamily="49" charset="0"/>
              </a:rPr>
            </a:br>
            <a:r>
              <a:rPr lang="en-US" dirty="0"/>
              <a:t>This is a </a:t>
            </a:r>
            <a:r>
              <a:rPr lang="en-US" dirty="0" err="1"/>
              <a:t>JavaDoc</a:t>
            </a:r>
            <a:r>
              <a:rPr lang="en-US" dirty="0"/>
              <a:t> comment. This is a Java-specific mechanism that allows you to embed metadata in your code, e.g. author, method parameter info, etc. For more information about </a:t>
            </a:r>
            <a:r>
              <a:rPr lang="en-US" dirty="0" err="1"/>
              <a:t>JavaDoc</a:t>
            </a:r>
            <a:r>
              <a:rPr lang="en-US" dirty="0"/>
              <a:t> comments, see the following web site:</a:t>
            </a:r>
            <a:br>
              <a:rPr lang="en-US" dirty="0"/>
            </a:br>
            <a:r>
              <a:rPr lang="en-US" dirty="0"/>
              <a:t/>
            </a:r>
            <a:br>
              <a:rPr lang="en-US" dirty="0"/>
            </a:br>
            <a:r>
              <a:rPr lang="en-US" dirty="0"/>
              <a:t>http://www.oracle.com/technetwork/java/javase/documentation/</a:t>
            </a:r>
            <a:br>
              <a:rPr lang="en-US" dirty="0"/>
            </a:br>
            <a:r>
              <a:rPr lang="en-US" dirty="0"/>
              <a:t>                                                                       index-137868.html</a:t>
            </a:r>
          </a:p>
          <a:p>
            <a:pPr lvl="1" eaLnBrk="1" hangingPunct="1"/>
            <a:endParaRPr lang="en-US" dirty="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Core Java Syntax</a:t>
            </a: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a:t>Java has some simple rules about how to define the names for things in your code, such as classes, methods (i.e. functions), variables, etc. The first bullet point on the slide summarizes these rules. Bear in mind that Java is case-sensitive!</a:t>
            </a:r>
          </a:p>
          <a:p>
            <a:pPr eaLnBrk="1" hangingPunct="1"/>
            <a:r>
              <a:rPr lang="en-US" dirty="0"/>
              <a:t>Also bear in mind that certain words are predefined in Java as keywords – see the lower bullet point in the slide. Some of these are more obvious and intuitive than others, but they all have special meaning, so you can't use any of them for your own classes, variables, etc.</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Core Java Syntax</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This section </a:t>
            </a:r>
            <a:r>
              <a:rPr lang="en-US" dirty="0" smtClean="0"/>
              <a:t>defines </a:t>
            </a:r>
            <a:r>
              <a:rPr lang="en-US" dirty="0"/>
              <a:t>the rules for defining </a:t>
            </a:r>
            <a:r>
              <a:rPr lang="en-US" dirty="0" smtClean="0"/>
              <a:t>simple variables </a:t>
            </a:r>
            <a:r>
              <a:rPr lang="en-US" dirty="0"/>
              <a:t>in Java. </a:t>
            </a:r>
            <a:r>
              <a:rPr lang="en-US" dirty="0" smtClean="0"/>
              <a:t>For example, we'll see how to declare numeric variables, text variables, and true/false variables.</a:t>
            </a:r>
            <a:endParaRPr lang="en-US" dirty="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A variable is a named chunk of storage in memory. You use variables to hold the values you’re working with in your application.</a:t>
            </a:r>
          </a:p>
          <a:p>
            <a:r>
              <a:rPr lang="en-GB" dirty="0" smtClean="0"/>
              <a:t>Each variable has a type, which indicates what type of value it can hold. When you create a variable, you specify its type. The variable will always be the same type for its duration.</a:t>
            </a:r>
          </a:p>
          <a:p>
            <a:r>
              <a:rPr lang="en-GB" dirty="0" smtClean="0"/>
              <a:t>A variable also has a name. Variable names are usually lowercase in Java, and they must not clash with any of the Java keywords.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dirty="0" smtClean="0"/>
              <a:t>Core Java Syntax</a:t>
            </a:r>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pPr eaLnBrk="1" hangingPunct="1"/>
            <a:r>
              <a:rPr lang="en-GB" dirty="0"/>
              <a:t>You must tell the compiler what variables you need in your application, before you can use </a:t>
            </a:r>
            <a:r>
              <a:rPr lang="en-GB" dirty="0" smtClean="0"/>
              <a:t>them. </a:t>
            </a:r>
            <a:r>
              <a:rPr lang="en-GB" dirty="0" smtClean="0">
                <a:sym typeface="Wingdings" pitchFamily="2" charset="2"/>
              </a:rPr>
              <a:t>We </a:t>
            </a:r>
            <a:r>
              <a:rPr lang="en-GB" dirty="0">
                <a:sym typeface="Wingdings" pitchFamily="2" charset="2"/>
              </a:rPr>
              <a:t>call this </a:t>
            </a:r>
            <a:r>
              <a:rPr lang="en-GB" dirty="0" smtClean="0">
                <a:sym typeface="Wingdings" pitchFamily="2" charset="2"/>
              </a:rPr>
              <a:t>"declaring variables".</a:t>
            </a:r>
          </a:p>
          <a:p>
            <a:pPr eaLnBrk="1" hangingPunct="1"/>
            <a:r>
              <a:rPr lang="en-GB" dirty="0" smtClean="0">
                <a:sym typeface="Wingdings" pitchFamily="2" charset="2"/>
              </a:rPr>
              <a:t>When </a:t>
            </a:r>
            <a:r>
              <a:rPr lang="en-GB" dirty="0">
                <a:sym typeface="Wingdings" pitchFamily="2" charset="2"/>
              </a:rPr>
              <a:t>you declare a variable:</a:t>
            </a:r>
          </a:p>
          <a:p>
            <a:pPr lvl="1" eaLnBrk="1" hangingPunct="1"/>
            <a:r>
              <a:rPr lang="en-GB" dirty="0">
                <a:sym typeface="Wingdings" pitchFamily="2" charset="2"/>
              </a:rPr>
              <a:t>You say what data type it is (e.g. a whole number)</a:t>
            </a:r>
          </a:p>
          <a:p>
            <a:pPr lvl="1" eaLnBrk="1" hangingPunct="1"/>
            <a:r>
              <a:rPr lang="en-GB" dirty="0">
                <a:sym typeface="Wingdings" pitchFamily="2" charset="2"/>
              </a:rPr>
              <a:t>You give the variable a name (e.g. </a:t>
            </a:r>
            <a:r>
              <a:rPr lang="en-GB" dirty="0" err="1">
                <a:latin typeface="Lucida Console" pitchFamily="49" charset="0"/>
                <a:sym typeface="Wingdings" pitchFamily="2" charset="2"/>
              </a:rPr>
              <a:t>myAge</a:t>
            </a:r>
            <a:r>
              <a:rPr lang="en-GB" dirty="0">
                <a:sym typeface="Wingdings" pitchFamily="2" charset="2"/>
              </a:rPr>
              <a:t>)</a:t>
            </a:r>
          </a:p>
          <a:p>
            <a:pPr lvl="1" eaLnBrk="1" hangingPunct="1"/>
            <a:r>
              <a:rPr lang="en-GB" dirty="0">
                <a:sym typeface="Wingdings" pitchFamily="2" charset="2"/>
              </a:rPr>
              <a:t>Optionally, you can give the variable an initial value (e.g. </a:t>
            </a:r>
            <a:r>
              <a:rPr lang="en-GB" dirty="0">
                <a:latin typeface="Lucida Console" pitchFamily="49" charset="0"/>
                <a:sym typeface="Wingdings" pitchFamily="2" charset="2"/>
              </a:rPr>
              <a:t>21</a:t>
            </a:r>
            <a:r>
              <a:rPr lang="en-GB" dirty="0" smtClean="0">
                <a:sym typeface="Wingdings" pitchFamily="2" charset="2"/>
              </a:rPr>
              <a:t>)</a:t>
            </a:r>
            <a:endParaRPr lang="en-GB" dirty="0">
              <a:sym typeface="Wingdings" pitchFamily="2" charset="2"/>
            </a:endParaRPr>
          </a:p>
          <a:p>
            <a:pPr eaLnBrk="1" hangingPunct="1"/>
            <a:r>
              <a:rPr lang="en-GB" dirty="0">
                <a:sym typeface="Wingdings" pitchFamily="2" charset="2"/>
              </a:rPr>
              <a:t>The compiler sets aside some storage in memory, to hold the value for your </a:t>
            </a:r>
            <a:r>
              <a:rPr lang="en-GB" dirty="0" smtClean="0">
                <a:sym typeface="Wingdings" pitchFamily="2" charset="2"/>
              </a:rPr>
              <a:t>variable. You </a:t>
            </a:r>
            <a:r>
              <a:rPr lang="en-GB" dirty="0">
                <a:sym typeface="Wingdings" pitchFamily="2" charset="2"/>
              </a:rPr>
              <a:t>can access the value via the variable's </a:t>
            </a:r>
            <a:r>
              <a:rPr lang="en-GB" dirty="0" smtClean="0">
                <a:sym typeface="Wingdings" pitchFamily="2" charset="2"/>
              </a:rPr>
              <a:t>name.</a:t>
            </a:r>
            <a:endParaRPr lang="en-GB" dirty="0">
              <a:sym typeface="Wingdings" pitchFamily="2" charset="2"/>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971204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297975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27921568"/>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Core Java Syntax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a:t>Java has </a:t>
            </a:r>
            <a:r>
              <a:rPr lang="en-GB" dirty="0" smtClean="0"/>
              <a:t>4 data types to represent whole numbers:</a:t>
            </a:r>
          </a:p>
          <a:p>
            <a:pPr lvl="1" eaLnBrk="1" hangingPunct="1"/>
            <a:r>
              <a:rPr lang="en-GB" sz="1800" dirty="0" smtClean="0">
                <a:latin typeface="Lucida Console" pitchFamily="49" charset="0"/>
              </a:rPr>
              <a:t>byte</a:t>
            </a:r>
            <a:r>
              <a:rPr lang="en-GB" sz="1800" dirty="0"/>
              <a:t>	  1-byte whole number, -128 to 127</a:t>
            </a:r>
          </a:p>
          <a:p>
            <a:pPr lvl="1" eaLnBrk="1" hangingPunct="1"/>
            <a:r>
              <a:rPr lang="en-GB" sz="1800" dirty="0">
                <a:latin typeface="Lucida Console" pitchFamily="49" charset="0"/>
              </a:rPr>
              <a:t>short</a:t>
            </a:r>
            <a:r>
              <a:rPr lang="en-GB" sz="1800" dirty="0"/>
              <a:t>	  2-byte whole number, </a:t>
            </a:r>
            <a:r>
              <a:rPr lang="en-US" sz="1800" dirty="0"/>
              <a:t>-32,768 to 32,767</a:t>
            </a:r>
            <a:endParaRPr lang="en-GB" sz="1800" dirty="0"/>
          </a:p>
          <a:p>
            <a:pPr lvl="1" eaLnBrk="1" hangingPunct="1"/>
            <a:r>
              <a:rPr lang="en-GB" sz="1800" dirty="0" err="1">
                <a:latin typeface="Lucida Console" pitchFamily="49" charset="0"/>
              </a:rPr>
              <a:t>int</a:t>
            </a:r>
            <a:r>
              <a:rPr lang="en-GB" sz="1800" dirty="0"/>
              <a:t>	  4-byte whole number, </a:t>
            </a:r>
            <a:r>
              <a:rPr lang="en-US" sz="1800" dirty="0"/>
              <a:t>-2,147,483,648 to 2,147,483,647</a:t>
            </a:r>
            <a:endParaRPr lang="en-GB" sz="1800" dirty="0"/>
          </a:p>
          <a:p>
            <a:pPr lvl="1" eaLnBrk="1" hangingPunct="1"/>
            <a:r>
              <a:rPr lang="en-GB" sz="1800" dirty="0">
                <a:latin typeface="Lucida Console" pitchFamily="49" charset="0"/>
              </a:rPr>
              <a:t>long</a:t>
            </a:r>
            <a:r>
              <a:rPr lang="en-GB" sz="1800" dirty="0"/>
              <a:t>	  8-byte whole number,</a:t>
            </a:r>
            <a:br>
              <a:rPr lang="en-GB" sz="1800" dirty="0"/>
            </a:br>
            <a:r>
              <a:rPr lang="en-GB" sz="1800" dirty="0"/>
              <a:t>                 </a:t>
            </a:r>
            <a:r>
              <a:rPr lang="en-GB" sz="1800" dirty="0">
                <a:latin typeface="Lucida Console" pitchFamily="49" charset="0"/>
              </a:rPr>
              <a:t>  </a:t>
            </a:r>
            <a:r>
              <a:rPr lang="en-US" sz="1800" dirty="0"/>
              <a:t>-9,223,372,036,854,775,808 to </a:t>
            </a:r>
            <a:r>
              <a:rPr lang="en-US" sz="1800" dirty="0" smtClean="0"/>
              <a:t>9,223,372,036,854,775,807</a:t>
            </a:r>
          </a:p>
          <a:p>
            <a:pPr lvl="1" eaLnBrk="1" hangingPunct="1"/>
            <a:endParaRPr lang="en-US" sz="1800" dirty="0"/>
          </a:p>
          <a:p>
            <a:pPr eaLnBrk="1" hangingPunct="1"/>
            <a:r>
              <a:rPr lang="en-US" dirty="0" smtClean="0"/>
              <a:t>Examples:</a:t>
            </a:r>
          </a:p>
        </p:txBody>
      </p:sp>
      <p:sp>
        <p:nvSpPr>
          <p:cNvPr id="21507" name="Rectangle 4"/>
          <p:cNvSpPr>
            <a:spLocks noGrp="1" noChangeArrowheads="1"/>
          </p:cNvSpPr>
          <p:nvPr>
            <p:ph type="title"/>
          </p:nvPr>
        </p:nvSpPr>
        <p:spPr/>
        <p:txBody>
          <a:bodyPr/>
          <a:lstStyle/>
          <a:p>
            <a:pPr eaLnBrk="1" hangingPunct="1"/>
            <a:r>
              <a:rPr lang="en-GB" sz="3400" dirty="0" smtClean="0"/>
              <a:t>Whole Numbers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10</a:t>
            </a:fld>
            <a:endParaRPr lang="en-GB"/>
          </a:p>
        </p:txBody>
      </p:sp>
      <p:sp>
        <p:nvSpPr>
          <p:cNvPr id="9" name="Rectangle 8"/>
          <p:cNvSpPr>
            <a:spLocks noChangeArrowheads="1"/>
          </p:cNvSpPr>
          <p:nvPr/>
        </p:nvSpPr>
        <p:spPr bwMode="auto">
          <a:xfrm>
            <a:off x="555625" y="40930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byte </a:t>
            </a:r>
            <a:r>
              <a:rPr lang="en-GB" sz="1200" dirty="0" err="1" smtClean="0"/>
              <a:t>examMark</a:t>
            </a:r>
            <a:r>
              <a:rPr lang="en-GB" sz="1200" dirty="0" smtClean="0"/>
              <a:t> = 99;           </a:t>
            </a:r>
          </a:p>
        </p:txBody>
      </p:sp>
      <p:sp>
        <p:nvSpPr>
          <p:cNvPr id="10" name="Rectangle 9"/>
          <p:cNvSpPr>
            <a:spLocks noChangeArrowheads="1"/>
          </p:cNvSpPr>
          <p:nvPr/>
        </p:nvSpPr>
        <p:spPr bwMode="auto">
          <a:xfrm>
            <a:off x="555625" y="45502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short </a:t>
            </a:r>
            <a:r>
              <a:rPr lang="en-GB" sz="1200" dirty="0" err="1" smtClean="0"/>
              <a:t>meaningOfLife</a:t>
            </a:r>
            <a:r>
              <a:rPr lang="en-GB" sz="1200" dirty="0" smtClean="0"/>
              <a:t> = 42;     // See Hitchhiker's Guide to the Galaxy </a:t>
            </a:r>
            <a:r>
              <a:rPr lang="en-GB" sz="1200" dirty="0" smtClean="0">
                <a:sym typeface="Wingdings" pitchFamily="2" charset="2"/>
              </a:rPr>
              <a:t></a:t>
            </a:r>
            <a:endParaRPr lang="en-GB" sz="1200" dirty="0" smtClean="0"/>
          </a:p>
        </p:txBody>
      </p:sp>
      <p:sp>
        <p:nvSpPr>
          <p:cNvPr id="11" name="Rectangle 10"/>
          <p:cNvSpPr>
            <a:spLocks noChangeArrowheads="1"/>
          </p:cNvSpPr>
          <p:nvPr/>
        </p:nvSpPr>
        <p:spPr bwMode="auto">
          <a:xfrm>
            <a:off x="555625" y="50074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t>
            </a:r>
            <a:r>
              <a:rPr lang="en-GB" sz="1200" dirty="0" err="1" smtClean="0"/>
              <a:t>ukPopulation</a:t>
            </a:r>
            <a:r>
              <a:rPr lang="en-GB" sz="1200" dirty="0" smtClean="0"/>
              <a:t> = 61500000;  </a:t>
            </a:r>
          </a:p>
        </p:txBody>
      </p:sp>
      <p:sp>
        <p:nvSpPr>
          <p:cNvPr id="12" name="Rectangle 11"/>
          <p:cNvSpPr>
            <a:spLocks noChangeArrowheads="1"/>
          </p:cNvSpPr>
          <p:nvPr/>
        </p:nvSpPr>
        <p:spPr bwMode="auto">
          <a:xfrm>
            <a:off x="555625" y="54646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long </a:t>
            </a:r>
            <a:r>
              <a:rPr lang="en-GB" sz="1200" dirty="0" err="1" smtClean="0"/>
              <a:t>grainsOfSandOnEarth</a:t>
            </a:r>
            <a:r>
              <a:rPr lang="en-GB" sz="1200" dirty="0" smtClean="0"/>
              <a:t> = </a:t>
            </a:r>
            <a:r>
              <a:rPr lang="en-GB" sz="1200" dirty="0"/>
              <a:t>120348759;    </a:t>
            </a:r>
            <a:r>
              <a:rPr lang="en-GB" sz="1200" dirty="0" smtClean="0"/>
              <a:t>// I counted them all </a:t>
            </a:r>
            <a:r>
              <a:rPr lang="en-GB" sz="1200" dirty="0" smtClean="0">
                <a:sym typeface="Wingdings" pitchFamily="2" charset="2"/>
              </a:rPr>
              <a:t></a:t>
            </a:r>
            <a:endParaRPr lang="en-GB" sz="1200" dirty="0"/>
          </a:p>
        </p:txBody>
      </p:sp>
    </p:spTree>
    <p:extLst>
      <p:ext uri="{BB962C8B-B14F-4D97-AF65-F5344CB8AC3E}">
        <p14:creationId xmlns:p14="http://schemas.microsoft.com/office/powerpoint/2010/main" val="4238965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a:t>Java has </a:t>
            </a:r>
            <a:r>
              <a:rPr lang="en-GB" dirty="0" smtClean="0"/>
              <a:t>2 data types to represent fractional numbers:</a:t>
            </a:r>
          </a:p>
          <a:p>
            <a:pPr lvl="1" eaLnBrk="1" hangingPunct="1"/>
            <a:r>
              <a:rPr lang="en-GB" sz="1800" dirty="0">
                <a:latin typeface="Lucida Console" pitchFamily="49" charset="0"/>
              </a:rPr>
              <a:t>float</a:t>
            </a:r>
            <a:r>
              <a:rPr lang="en-GB" sz="1800" dirty="0"/>
              <a:t>	  4-byte floating-point number, </a:t>
            </a:r>
            <a:r>
              <a:rPr lang="en-US" sz="1800" dirty="0"/>
              <a:t>-3.4E38 to 3.4E38, 7 sig figs</a:t>
            </a:r>
            <a:endParaRPr lang="en-GB" sz="1800" dirty="0"/>
          </a:p>
          <a:p>
            <a:pPr lvl="1" eaLnBrk="1" hangingPunct="1"/>
            <a:r>
              <a:rPr lang="en-GB" sz="1800" dirty="0">
                <a:latin typeface="Lucida Console" pitchFamily="49" charset="0"/>
              </a:rPr>
              <a:t>double</a:t>
            </a:r>
            <a:r>
              <a:rPr lang="en-GB" sz="1800" dirty="0"/>
              <a:t>	  8-byte floating-point number, </a:t>
            </a:r>
            <a:r>
              <a:rPr lang="en-US" sz="1800" dirty="0"/>
              <a:t>-1.7E308 to 1.7E308, 16 sig figs</a:t>
            </a:r>
            <a:endParaRPr lang="en-GB" sz="1800" dirty="0"/>
          </a:p>
          <a:p>
            <a:pPr lvl="1" eaLnBrk="1" hangingPunct="1"/>
            <a:endParaRPr lang="en-US" sz="1800" dirty="0"/>
          </a:p>
          <a:p>
            <a:pPr eaLnBrk="1" hangingPunct="1"/>
            <a:r>
              <a:rPr lang="en-US" dirty="0" smtClean="0"/>
              <a:t>When you use a fractional number directly in your code…</a:t>
            </a:r>
          </a:p>
          <a:p>
            <a:pPr lvl="1" eaLnBrk="1" hangingPunct="1"/>
            <a:r>
              <a:rPr lang="en-US" dirty="0" smtClean="0"/>
              <a:t>The compiler assumes it's a </a:t>
            </a:r>
            <a:r>
              <a:rPr lang="en-US" dirty="0" smtClean="0">
                <a:latin typeface="Lucida Console" pitchFamily="49" charset="0"/>
              </a:rPr>
              <a:t>double</a:t>
            </a:r>
            <a:r>
              <a:rPr lang="en-US" dirty="0" smtClean="0">
                <a:latin typeface="+mj-lt"/>
              </a:rPr>
              <a:t> (e.g. </a:t>
            </a:r>
            <a:r>
              <a:rPr lang="en-US" dirty="0" smtClean="0">
                <a:latin typeface="Lucida Console" pitchFamily="49" charset="0"/>
              </a:rPr>
              <a:t>3.14</a:t>
            </a:r>
            <a:r>
              <a:rPr lang="en-US" dirty="0" smtClean="0">
                <a:latin typeface="+mj-lt"/>
              </a:rPr>
              <a:t>)</a:t>
            </a:r>
          </a:p>
          <a:p>
            <a:pPr lvl="1" eaLnBrk="1" hangingPunct="1"/>
            <a:endParaRPr lang="en-US" dirty="0" smtClean="0"/>
          </a:p>
          <a:p>
            <a:pPr eaLnBrk="1" hangingPunct="1"/>
            <a:r>
              <a:rPr lang="en-US" dirty="0" smtClean="0"/>
              <a:t>If you want the compiler to treat it as a </a:t>
            </a:r>
            <a:r>
              <a:rPr lang="en-US" dirty="0" smtClean="0">
                <a:latin typeface="Lucida Console" pitchFamily="49" charset="0"/>
              </a:rPr>
              <a:t>float</a:t>
            </a:r>
            <a:r>
              <a:rPr lang="en-US" dirty="0" smtClean="0"/>
              <a:t>…</a:t>
            </a:r>
          </a:p>
          <a:p>
            <a:pPr lvl="1" eaLnBrk="1" hangingPunct="1"/>
            <a:r>
              <a:rPr lang="en-US" dirty="0" smtClean="0"/>
              <a:t>You must append F at the end of the number (e.g. </a:t>
            </a:r>
            <a:r>
              <a:rPr lang="en-US" dirty="0" smtClean="0">
                <a:latin typeface="Lucida Console" pitchFamily="49" charset="0"/>
              </a:rPr>
              <a:t>3.14F</a:t>
            </a:r>
            <a:r>
              <a:rPr lang="en-US" dirty="0" smtClean="0"/>
              <a:t>)</a:t>
            </a:r>
          </a:p>
          <a:p>
            <a:pPr lvl="1" eaLnBrk="1" hangingPunct="1"/>
            <a:endParaRPr lang="en-US" dirty="0"/>
          </a:p>
          <a:p>
            <a:pPr eaLnBrk="1" hangingPunct="1"/>
            <a:r>
              <a:rPr lang="en-US" dirty="0"/>
              <a:t>Examples:</a:t>
            </a:r>
          </a:p>
          <a:p>
            <a:pPr lvl="1" eaLnBrk="1" hangingPunct="1"/>
            <a:endParaRPr lang="en-US" dirty="0" smtClean="0"/>
          </a:p>
        </p:txBody>
      </p:sp>
      <p:sp>
        <p:nvSpPr>
          <p:cNvPr id="21507" name="Rectangle 4"/>
          <p:cNvSpPr>
            <a:spLocks noGrp="1" noChangeArrowheads="1"/>
          </p:cNvSpPr>
          <p:nvPr>
            <p:ph type="title"/>
          </p:nvPr>
        </p:nvSpPr>
        <p:spPr/>
        <p:txBody>
          <a:bodyPr/>
          <a:lstStyle/>
          <a:p>
            <a:pPr eaLnBrk="1" hangingPunct="1"/>
            <a:r>
              <a:rPr lang="en-GB" sz="3400" dirty="0" smtClean="0"/>
              <a:t>Fractional Numbers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11</a:t>
            </a:fld>
            <a:endParaRPr lang="en-GB"/>
          </a:p>
        </p:txBody>
      </p:sp>
      <p:sp>
        <p:nvSpPr>
          <p:cNvPr id="13" name="Rectangle 12"/>
          <p:cNvSpPr>
            <a:spLocks noChangeArrowheads="1"/>
          </p:cNvSpPr>
          <p:nvPr/>
        </p:nvSpPr>
        <p:spPr bwMode="auto">
          <a:xfrm>
            <a:off x="555625" y="56678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float </a:t>
            </a:r>
            <a:r>
              <a:rPr lang="en-GB" sz="1200" dirty="0" err="1" smtClean="0"/>
              <a:t>myWeight</a:t>
            </a:r>
            <a:r>
              <a:rPr lang="en-GB" sz="1200" dirty="0" smtClean="0"/>
              <a:t> = 57.5F;         // My weight in kg this morning </a:t>
            </a:r>
            <a:r>
              <a:rPr lang="en-GB" sz="1200" dirty="0" smtClean="0">
                <a:sym typeface="Wingdings" pitchFamily="2" charset="2"/>
              </a:rPr>
              <a:t></a:t>
            </a:r>
            <a:endParaRPr lang="en-GB" sz="1200" dirty="0" smtClean="0"/>
          </a:p>
        </p:txBody>
      </p:sp>
      <p:sp>
        <p:nvSpPr>
          <p:cNvPr id="14" name="Rectangle 13"/>
          <p:cNvSpPr>
            <a:spLocks noChangeArrowheads="1"/>
          </p:cNvSpPr>
          <p:nvPr/>
        </p:nvSpPr>
        <p:spPr bwMode="auto">
          <a:xfrm>
            <a:off x="555625" y="61250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double e </a:t>
            </a:r>
            <a:r>
              <a:rPr lang="en-GB" sz="1200" dirty="0"/>
              <a:t>= −</a:t>
            </a:r>
            <a:r>
              <a:rPr lang="en-GB" sz="1200" dirty="0" smtClean="0"/>
              <a:t>1.60217656535E-19;  // Charge on an electron, in Coulombs.</a:t>
            </a:r>
          </a:p>
        </p:txBody>
      </p:sp>
    </p:spTree>
    <p:extLst>
      <p:ext uri="{BB962C8B-B14F-4D97-AF65-F5344CB8AC3E}">
        <p14:creationId xmlns:p14="http://schemas.microsoft.com/office/powerpoint/2010/main" val="2535106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a:t>Java has </a:t>
            </a:r>
            <a:r>
              <a:rPr lang="en-GB" dirty="0" smtClean="0"/>
              <a:t>2 data types to represent text:</a:t>
            </a:r>
          </a:p>
          <a:p>
            <a:pPr lvl="1" eaLnBrk="1" hangingPunct="1"/>
            <a:r>
              <a:rPr lang="en-GB" sz="1800" dirty="0" smtClean="0">
                <a:latin typeface="Lucida Console" pitchFamily="49" charset="0"/>
              </a:rPr>
              <a:t>char</a:t>
            </a:r>
            <a:r>
              <a:rPr lang="en-GB" sz="1800" dirty="0"/>
              <a:t>	  </a:t>
            </a:r>
            <a:r>
              <a:rPr lang="en-GB" sz="1800" dirty="0" smtClean="0"/>
              <a:t>Represents a single character, e.g. 'A'</a:t>
            </a:r>
            <a:endParaRPr lang="en-GB" sz="1800" dirty="0"/>
          </a:p>
          <a:p>
            <a:pPr lvl="1" eaLnBrk="1" hangingPunct="1"/>
            <a:r>
              <a:rPr lang="en-GB" sz="1800" dirty="0" smtClean="0">
                <a:latin typeface="Lucida Console" pitchFamily="49" charset="0"/>
              </a:rPr>
              <a:t>String</a:t>
            </a:r>
            <a:r>
              <a:rPr lang="en-GB" sz="1800" dirty="0"/>
              <a:t>	  </a:t>
            </a:r>
            <a:r>
              <a:rPr lang="en-GB" sz="1800" dirty="0" smtClean="0"/>
              <a:t>Standard Java class that represents a string of text, e.g. "</a:t>
            </a:r>
            <a:r>
              <a:rPr lang="en-GB" sz="1800" dirty="0" err="1" smtClean="0"/>
              <a:t>fred</a:t>
            </a:r>
            <a:r>
              <a:rPr lang="en-GB" sz="1800" dirty="0" smtClean="0"/>
              <a:t>"</a:t>
            </a:r>
            <a:endParaRPr lang="en-GB" sz="1800" dirty="0"/>
          </a:p>
          <a:p>
            <a:pPr lvl="1" eaLnBrk="1" hangingPunct="1"/>
            <a:endParaRPr lang="en-US" sz="1800" dirty="0"/>
          </a:p>
          <a:p>
            <a:pPr eaLnBrk="1" hangingPunct="1"/>
            <a:r>
              <a:rPr lang="en-US" dirty="0" smtClean="0"/>
              <a:t>Examples:</a:t>
            </a:r>
          </a:p>
          <a:p>
            <a:pPr lvl="1" eaLnBrk="1" hangingPunct="1"/>
            <a:endParaRPr lang="en-US" dirty="0"/>
          </a:p>
          <a:p>
            <a:pPr lvl="1" eaLnBrk="1" hangingPunct="1"/>
            <a:endParaRPr lang="en-US" dirty="0" smtClean="0"/>
          </a:p>
          <a:p>
            <a:pPr lvl="1" eaLnBrk="1" hangingPunct="1"/>
            <a:endParaRPr lang="en-US" dirty="0" smtClean="0"/>
          </a:p>
          <a:p>
            <a:pPr eaLnBrk="1" hangingPunct="1"/>
            <a:r>
              <a:rPr lang="en-US" dirty="0" smtClean="0"/>
              <a:t>Java has some special character constants, such as:</a:t>
            </a:r>
          </a:p>
          <a:p>
            <a:pPr lvl="1" eaLnBrk="1" hangingPunct="1"/>
            <a:r>
              <a:rPr lang="en-GB" dirty="0" smtClean="0">
                <a:latin typeface="Lucida Console" pitchFamily="49" charset="0"/>
              </a:rPr>
              <a:t>\n</a:t>
            </a:r>
            <a:r>
              <a:rPr lang="en-GB" dirty="0"/>
              <a:t>	  </a:t>
            </a:r>
            <a:r>
              <a:rPr lang="en-GB" dirty="0" smtClean="0"/>
              <a:t>New-line character, e.g. </a:t>
            </a:r>
            <a:r>
              <a:rPr lang="en-GB" dirty="0" smtClean="0">
                <a:latin typeface="Lucida Console" pitchFamily="49" charset="0"/>
              </a:rPr>
              <a:t>"Hello\</a:t>
            </a:r>
            <a:r>
              <a:rPr lang="en-GB" dirty="0" err="1" smtClean="0">
                <a:latin typeface="Lucida Console" pitchFamily="49" charset="0"/>
              </a:rPr>
              <a:t>nWorld</a:t>
            </a:r>
            <a:r>
              <a:rPr lang="en-GB" dirty="0" smtClean="0">
                <a:latin typeface="Lucida Console" pitchFamily="49" charset="0"/>
              </a:rPr>
              <a:t>"</a:t>
            </a:r>
            <a:endParaRPr lang="en-GB" dirty="0">
              <a:latin typeface="Lucida Console" pitchFamily="49" charset="0"/>
            </a:endParaRPr>
          </a:p>
          <a:p>
            <a:pPr lvl="1" eaLnBrk="1" hangingPunct="1"/>
            <a:r>
              <a:rPr lang="en-GB" dirty="0" smtClean="0">
                <a:latin typeface="Lucida Console" pitchFamily="49" charset="0"/>
              </a:rPr>
              <a:t>\t</a:t>
            </a:r>
            <a:r>
              <a:rPr lang="en-GB" dirty="0"/>
              <a:t>	  </a:t>
            </a:r>
            <a:r>
              <a:rPr lang="en-GB" dirty="0" smtClean="0"/>
              <a:t>Tab character, e.g. </a:t>
            </a:r>
            <a:r>
              <a:rPr lang="en-GB" dirty="0" smtClean="0">
                <a:latin typeface="Lucida Console" pitchFamily="49" charset="0"/>
              </a:rPr>
              <a:t>"Smith\</a:t>
            </a:r>
            <a:r>
              <a:rPr lang="en-GB" dirty="0" err="1" smtClean="0">
                <a:latin typeface="Lucida Console" pitchFamily="49" charset="0"/>
              </a:rPr>
              <a:t>tJohn</a:t>
            </a:r>
            <a:r>
              <a:rPr lang="en-GB" dirty="0" smtClean="0">
                <a:latin typeface="Lucida Console" pitchFamily="49" charset="0"/>
              </a:rPr>
              <a:t>"</a:t>
            </a:r>
          </a:p>
          <a:p>
            <a:pPr lvl="1" eaLnBrk="1" hangingPunct="1"/>
            <a:r>
              <a:rPr lang="en-GB" dirty="0" smtClean="0">
                <a:latin typeface="Lucida Console" pitchFamily="49" charset="0"/>
              </a:rPr>
              <a:t>\\</a:t>
            </a:r>
            <a:r>
              <a:rPr lang="en-GB" dirty="0"/>
              <a:t>	  </a:t>
            </a:r>
            <a:r>
              <a:rPr lang="en-GB" dirty="0" smtClean="0"/>
              <a:t>Literal backslash, e.g. </a:t>
            </a:r>
            <a:r>
              <a:rPr lang="en-GB" dirty="0" smtClean="0">
                <a:latin typeface="Lucida Console" pitchFamily="49" charset="0"/>
              </a:rPr>
              <a:t>"C:\\MyFolder\\File.txt"</a:t>
            </a:r>
          </a:p>
          <a:p>
            <a:pPr lvl="1" eaLnBrk="1" hangingPunct="1"/>
            <a:r>
              <a:rPr lang="en-GB" dirty="0" smtClean="0">
                <a:latin typeface="Lucida Console" pitchFamily="49" charset="0"/>
              </a:rPr>
              <a:t>\"</a:t>
            </a:r>
            <a:r>
              <a:rPr lang="en-GB" dirty="0"/>
              <a:t>	  Literal </a:t>
            </a:r>
            <a:r>
              <a:rPr lang="en-GB" dirty="0" smtClean="0"/>
              <a:t>quote, </a:t>
            </a:r>
            <a:r>
              <a:rPr lang="en-GB" dirty="0"/>
              <a:t>e.g. </a:t>
            </a:r>
            <a:r>
              <a:rPr lang="en-GB" dirty="0" smtClean="0">
                <a:latin typeface="Lucida Console" pitchFamily="49" charset="0"/>
              </a:rPr>
              <a:t>"He said \"Hello\" to me"</a:t>
            </a:r>
            <a:endParaRPr lang="en-GB" dirty="0">
              <a:latin typeface="Lucida Console" pitchFamily="49" charset="0"/>
            </a:endParaRPr>
          </a:p>
          <a:p>
            <a:pPr eaLnBrk="1" hangingPunct="1"/>
            <a:endParaRPr lang="en-US" dirty="0"/>
          </a:p>
          <a:p>
            <a:pPr lvl="1" eaLnBrk="1" hangingPunct="1"/>
            <a:endParaRPr lang="en-US" dirty="0" smtClean="0"/>
          </a:p>
        </p:txBody>
      </p:sp>
      <p:sp>
        <p:nvSpPr>
          <p:cNvPr id="21507" name="Rectangle 4"/>
          <p:cNvSpPr>
            <a:spLocks noGrp="1" noChangeArrowheads="1"/>
          </p:cNvSpPr>
          <p:nvPr>
            <p:ph type="title"/>
          </p:nvPr>
        </p:nvSpPr>
        <p:spPr/>
        <p:txBody>
          <a:bodyPr/>
          <a:lstStyle/>
          <a:p>
            <a:pPr eaLnBrk="1" hangingPunct="1"/>
            <a:r>
              <a:rPr lang="en-GB" sz="3400" dirty="0" smtClean="0"/>
              <a:t>Text</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12</a:t>
            </a:fld>
            <a:endParaRPr lang="en-GB"/>
          </a:p>
        </p:txBody>
      </p:sp>
      <p:sp>
        <p:nvSpPr>
          <p:cNvPr id="13" name="Rectangle 12"/>
          <p:cNvSpPr>
            <a:spLocks noChangeArrowheads="1"/>
          </p:cNvSpPr>
          <p:nvPr/>
        </p:nvSpPr>
        <p:spPr bwMode="auto">
          <a:xfrm>
            <a:off x="555625" y="31786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char </a:t>
            </a:r>
            <a:r>
              <a:rPr lang="en-GB" sz="1200" dirty="0" err="1" smtClean="0"/>
              <a:t>examGrade</a:t>
            </a:r>
            <a:r>
              <a:rPr lang="en-GB" sz="1200" dirty="0" smtClean="0"/>
              <a:t> = 'A';</a:t>
            </a:r>
          </a:p>
        </p:txBody>
      </p:sp>
      <p:sp>
        <p:nvSpPr>
          <p:cNvPr id="14" name="Rectangle 13"/>
          <p:cNvSpPr>
            <a:spLocks noChangeArrowheads="1"/>
          </p:cNvSpPr>
          <p:nvPr/>
        </p:nvSpPr>
        <p:spPr bwMode="auto">
          <a:xfrm>
            <a:off x="555625" y="363585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String </a:t>
            </a:r>
            <a:r>
              <a:rPr lang="en-GB" sz="1200" dirty="0" err="1" smtClean="0"/>
              <a:t>favouriteFootballTeam</a:t>
            </a:r>
            <a:r>
              <a:rPr lang="en-GB" sz="1200" dirty="0" smtClean="0"/>
              <a:t> = "Swansea City";      // Of course </a:t>
            </a:r>
            <a:r>
              <a:rPr lang="en-GB" sz="1200" dirty="0" smtClean="0">
                <a:sym typeface="Wingdings" pitchFamily="2" charset="2"/>
              </a:rPr>
              <a:t></a:t>
            </a:r>
            <a:endParaRPr lang="en-GB" sz="1200" dirty="0" smtClean="0"/>
          </a:p>
        </p:txBody>
      </p:sp>
    </p:spTree>
    <p:extLst>
      <p:ext uri="{BB962C8B-B14F-4D97-AF65-F5344CB8AC3E}">
        <p14:creationId xmlns:p14="http://schemas.microsoft.com/office/powerpoint/2010/main" val="1379210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a:t>Java has </a:t>
            </a:r>
            <a:r>
              <a:rPr lang="en-GB" dirty="0" smtClean="0"/>
              <a:t>a special data type to represent true/false values:</a:t>
            </a:r>
          </a:p>
          <a:p>
            <a:pPr lvl="1" eaLnBrk="1" hangingPunct="1"/>
            <a:r>
              <a:rPr lang="en-GB" sz="1800" dirty="0" err="1" smtClean="0">
                <a:latin typeface="Lucida Console" pitchFamily="49" charset="0"/>
              </a:rPr>
              <a:t>boolean</a:t>
            </a:r>
            <a:r>
              <a:rPr lang="en-GB" sz="1800" dirty="0"/>
              <a:t>	  </a:t>
            </a:r>
            <a:r>
              <a:rPr lang="en-GB" sz="1800" dirty="0" smtClean="0"/>
              <a:t>Represents a </a:t>
            </a:r>
            <a:r>
              <a:rPr lang="en-GB" sz="1800" dirty="0" smtClean="0">
                <a:latin typeface="Lucida Console" pitchFamily="49" charset="0"/>
              </a:rPr>
              <a:t>true</a:t>
            </a:r>
            <a:r>
              <a:rPr lang="en-GB" sz="1800" dirty="0" smtClean="0"/>
              <a:t> or </a:t>
            </a:r>
            <a:r>
              <a:rPr lang="en-GB" sz="1800" dirty="0" smtClean="0">
                <a:latin typeface="Lucida Console" pitchFamily="49" charset="0"/>
              </a:rPr>
              <a:t>false</a:t>
            </a:r>
            <a:r>
              <a:rPr lang="en-GB" sz="1800" dirty="0" smtClean="0"/>
              <a:t> condition</a:t>
            </a:r>
            <a:endParaRPr lang="en-GB" sz="1800" dirty="0"/>
          </a:p>
          <a:p>
            <a:pPr lvl="1" eaLnBrk="1" hangingPunct="1"/>
            <a:endParaRPr lang="en-US" sz="1800" dirty="0"/>
          </a:p>
          <a:p>
            <a:pPr eaLnBrk="1" hangingPunct="1"/>
            <a:r>
              <a:rPr lang="en-US" dirty="0" smtClean="0"/>
              <a:t>Examples:</a:t>
            </a:r>
          </a:p>
        </p:txBody>
      </p:sp>
      <p:sp>
        <p:nvSpPr>
          <p:cNvPr id="21507" name="Rectangle 4"/>
          <p:cNvSpPr>
            <a:spLocks noGrp="1" noChangeArrowheads="1"/>
          </p:cNvSpPr>
          <p:nvPr>
            <p:ph type="title"/>
          </p:nvPr>
        </p:nvSpPr>
        <p:spPr/>
        <p:txBody>
          <a:bodyPr/>
          <a:lstStyle/>
          <a:p>
            <a:pPr eaLnBrk="1" hangingPunct="1"/>
            <a:r>
              <a:rPr lang="en-GB" sz="3400" dirty="0" smtClean="0"/>
              <a:t>True and False</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13</a:t>
            </a:fld>
            <a:endParaRPr lang="en-GB"/>
          </a:p>
        </p:txBody>
      </p:sp>
      <p:sp>
        <p:nvSpPr>
          <p:cNvPr id="13" name="Rectangle 12"/>
          <p:cNvSpPr>
            <a:spLocks noChangeArrowheads="1"/>
          </p:cNvSpPr>
          <p:nvPr/>
        </p:nvSpPr>
        <p:spPr bwMode="auto">
          <a:xfrm>
            <a:off x="555625" y="283321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boolean</a:t>
            </a:r>
            <a:r>
              <a:rPr lang="en-GB" sz="1200" dirty="0" smtClean="0"/>
              <a:t> </a:t>
            </a:r>
            <a:r>
              <a:rPr lang="en-GB" sz="1200" dirty="0" err="1" smtClean="0"/>
              <a:t>isWorldFlat</a:t>
            </a:r>
            <a:r>
              <a:rPr lang="en-GB" sz="1200" dirty="0" smtClean="0"/>
              <a:t> = false;</a:t>
            </a:r>
          </a:p>
        </p:txBody>
      </p:sp>
      <p:sp>
        <p:nvSpPr>
          <p:cNvPr id="14" name="Rectangle 13"/>
          <p:cNvSpPr>
            <a:spLocks noChangeArrowheads="1"/>
          </p:cNvSpPr>
          <p:nvPr/>
        </p:nvSpPr>
        <p:spPr bwMode="auto">
          <a:xfrm>
            <a:off x="555625" y="3290418"/>
            <a:ext cx="8232775" cy="30273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boolean</a:t>
            </a:r>
            <a:r>
              <a:rPr lang="en-GB" sz="1200" dirty="0" smtClean="0"/>
              <a:t> </a:t>
            </a:r>
            <a:r>
              <a:rPr lang="en-GB" sz="1200" dirty="0" err="1" smtClean="0"/>
              <a:t>isSwanseaBestTeamInWales</a:t>
            </a:r>
            <a:r>
              <a:rPr lang="en-GB" sz="1200" dirty="0" smtClean="0"/>
              <a:t> = true;</a:t>
            </a:r>
          </a:p>
        </p:txBody>
      </p:sp>
    </p:spTree>
    <p:extLst>
      <p:ext uri="{BB962C8B-B14F-4D97-AF65-F5344CB8AC3E}">
        <p14:creationId xmlns:p14="http://schemas.microsoft.com/office/powerpoint/2010/main" val="290333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Declaring multiple variables</a:t>
            </a:r>
            <a:endParaRPr lang="en-GB" dirty="0"/>
          </a:p>
          <a:p>
            <a:pPr eaLnBrk="1" hangingPunct="1"/>
            <a:r>
              <a:rPr lang="en-GB" smtClean="0"/>
              <a:t>The scope of variables</a:t>
            </a:r>
            <a:endParaRPr lang="en-GB" dirty="0" smtClean="0"/>
          </a:p>
          <a:p>
            <a:pPr eaLnBrk="1" hangingPunct="1"/>
            <a:r>
              <a:rPr lang="en-GB" dirty="0" smtClean="0"/>
              <a:t>Constants</a:t>
            </a:r>
          </a:p>
          <a:p>
            <a:pPr eaLnBrk="1" hangingPunct="1"/>
            <a:r>
              <a:rPr lang="en-GB" dirty="0" smtClean="0"/>
              <a:t>Primitive types vs reference types</a:t>
            </a:r>
            <a:endParaRPr lang="en-GB" dirty="0"/>
          </a:p>
          <a:p>
            <a:pPr eaLnBrk="1" hangingPunct="1"/>
            <a:endParaRPr lang="en-GB" dirty="0" smtClean="0"/>
          </a:p>
        </p:txBody>
      </p:sp>
      <p:sp>
        <p:nvSpPr>
          <p:cNvPr id="965634" name="Rectangle 2"/>
          <p:cNvSpPr>
            <a:spLocks noGrp="1" noChangeArrowheads="1"/>
          </p:cNvSpPr>
          <p:nvPr>
            <p:ph type="title"/>
          </p:nvPr>
        </p:nvSpPr>
        <p:spPr/>
        <p:txBody>
          <a:bodyPr/>
          <a:lstStyle/>
          <a:p>
            <a:pPr marL="457200" indent="-457200" eaLnBrk="1" hangingPunct="1"/>
            <a:r>
              <a:rPr lang="en-GB" sz="3400" dirty="0" smtClean="0"/>
              <a:t>3. Going Further with </a:t>
            </a:r>
            <a:r>
              <a:rPr lang="en-GB" sz="3400" dirty="0"/>
              <a:t>Java </a:t>
            </a:r>
            <a:r>
              <a:rPr lang="en-GB" sz="3400" dirty="0" smtClean="0"/>
              <a:t>Variables</a:t>
            </a:r>
          </a:p>
        </p:txBody>
      </p:sp>
      <p:sp>
        <p:nvSpPr>
          <p:cNvPr id="4" name="Footer Placeholder 3"/>
          <p:cNvSpPr>
            <a:spLocks noGrp="1"/>
          </p:cNvSpPr>
          <p:nvPr>
            <p:ph type="ftr" sz="quarter" idx="10"/>
          </p:nvPr>
        </p:nvSpPr>
        <p:spPr/>
        <p:txBody>
          <a:bodyPr/>
          <a:lstStyle/>
          <a:p>
            <a:pPr>
              <a:defRPr/>
            </a:pPr>
            <a:fld id="{26EC8E49-4152-48AB-B86F-7F7D80BAC137}" type="slidenum">
              <a:rPr lang="en-GB"/>
              <a:pPr>
                <a:defRPr/>
              </a:pPr>
              <a:t>14</a:t>
            </a:fld>
            <a:endParaRPr lang="en-GB"/>
          </a:p>
        </p:txBody>
      </p:sp>
    </p:spTree>
    <p:extLst>
      <p:ext uri="{BB962C8B-B14F-4D97-AF65-F5344CB8AC3E}">
        <p14:creationId xmlns:p14="http://schemas.microsoft.com/office/powerpoint/2010/main" val="2375292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Java allows you to declare multiple variables in the same statement</a:t>
            </a:r>
          </a:p>
          <a:p>
            <a:pPr lvl="1" eaLnBrk="1" hangingPunct="1"/>
            <a:r>
              <a:rPr lang="en-GB" dirty="0" smtClean="0">
                <a:sym typeface="Wingdings" pitchFamily="2" charset="2"/>
              </a:rPr>
              <a:t>All the variables will be the same type</a:t>
            </a:r>
          </a:p>
          <a:p>
            <a:pPr lvl="1" eaLnBrk="1" hangingPunct="1"/>
            <a:endParaRPr lang="en-GB" dirty="0">
              <a:sym typeface="Wingdings" pitchFamily="2" charset="2"/>
            </a:endParaRPr>
          </a:p>
          <a:p>
            <a:pPr eaLnBrk="1" hangingPunct="1"/>
            <a:r>
              <a:rPr lang="en-GB" dirty="0" smtClean="0">
                <a:sym typeface="Wingdings" pitchFamily="2" charset="2"/>
              </a:rPr>
              <a:t>Example:</a:t>
            </a:r>
          </a:p>
          <a:p>
            <a:pPr eaLnBrk="1" hangingPunct="1"/>
            <a:endParaRPr lang="en-GB" dirty="0">
              <a:sym typeface="Wingdings" pitchFamily="2" charset="2"/>
            </a:endParaRPr>
          </a:p>
          <a:p>
            <a:pPr eaLnBrk="1" hangingPunct="1"/>
            <a:endParaRPr lang="en-GB" dirty="0" smtClean="0">
              <a:sym typeface="Wingdings" pitchFamily="2" charset="2"/>
            </a:endParaRPr>
          </a:p>
          <a:p>
            <a:pPr eaLnBrk="1" hangingPunct="1"/>
            <a:r>
              <a:rPr lang="en-GB" dirty="0" smtClean="0">
                <a:sym typeface="Wingdings" pitchFamily="2" charset="2"/>
              </a:rPr>
              <a:t>Question - what does the following do?</a:t>
            </a:r>
          </a:p>
        </p:txBody>
      </p:sp>
      <p:sp>
        <p:nvSpPr>
          <p:cNvPr id="22531" name="Rectangle 4"/>
          <p:cNvSpPr>
            <a:spLocks noGrp="1" noChangeArrowheads="1"/>
          </p:cNvSpPr>
          <p:nvPr>
            <p:ph type="title"/>
          </p:nvPr>
        </p:nvSpPr>
        <p:spPr/>
        <p:txBody>
          <a:bodyPr/>
          <a:lstStyle/>
          <a:p>
            <a:pPr eaLnBrk="1" hangingPunct="1"/>
            <a:r>
              <a:rPr lang="en-GB" sz="3400" dirty="0" smtClean="0"/>
              <a:t>Declaring Multiple Variables</a:t>
            </a:r>
          </a:p>
        </p:txBody>
      </p:sp>
      <p:sp>
        <p:nvSpPr>
          <p:cNvPr id="22530" name="Footer Placeholder 3"/>
          <p:cNvSpPr>
            <a:spLocks noGrp="1"/>
          </p:cNvSpPr>
          <p:nvPr>
            <p:ph type="ftr" sz="quarter" idx="10"/>
          </p:nvPr>
        </p:nvSpPr>
        <p:spPr/>
        <p:txBody>
          <a:bodyPr/>
          <a:lstStyle/>
          <a:p>
            <a:pPr>
              <a:defRPr/>
            </a:pPr>
            <a:fld id="{CC9AEDF0-80D8-4049-BDB7-10FEA1C3AD81}" type="slidenum">
              <a:rPr lang="en-GB"/>
              <a:pPr>
                <a:defRPr/>
              </a:pPr>
              <a:t>15</a:t>
            </a:fld>
            <a:endParaRPr lang="en-GB"/>
          </a:p>
        </p:txBody>
      </p:sp>
      <p:sp>
        <p:nvSpPr>
          <p:cNvPr id="8" name="Rectangle 7"/>
          <p:cNvSpPr>
            <a:spLocks noChangeArrowheads="1"/>
          </p:cNvSpPr>
          <p:nvPr/>
        </p:nvSpPr>
        <p:spPr bwMode="auto">
          <a:xfrm>
            <a:off x="555625" y="3299384"/>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x, y, z;</a:t>
            </a:r>
            <a:endParaRPr lang="en-GB" sz="1200" i="1" dirty="0"/>
          </a:p>
        </p:txBody>
      </p:sp>
      <p:sp>
        <p:nvSpPr>
          <p:cNvPr id="9" name="Rectangle 8"/>
          <p:cNvSpPr>
            <a:spLocks noChangeArrowheads="1"/>
          </p:cNvSpPr>
          <p:nvPr/>
        </p:nvSpPr>
        <p:spPr bwMode="auto">
          <a:xfrm>
            <a:off x="555625" y="4817702"/>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x, y, z = 0;</a:t>
            </a:r>
            <a:endParaRPr lang="en-GB" sz="1200" dirty="0"/>
          </a:p>
        </p:txBody>
      </p:sp>
    </p:spTree>
    <p:extLst>
      <p:ext uri="{BB962C8B-B14F-4D97-AF65-F5344CB8AC3E}">
        <p14:creationId xmlns:p14="http://schemas.microsoft.com/office/powerpoint/2010/main" val="2912702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5"/>
          <p:cNvSpPr>
            <a:spLocks noGrp="1" noChangeArrowheads="1"/>
          </p:cNvSpPr>
          <p:nvPr>
            <p:ph idx="1"/>
          </p:nvPr>
        </p:nvSpPr>
        <p:spPr/>
        <p:txBody>
          <a:bodyPr/>
          <a:lstStyle/>
          <a:p>
            <a:pPr eaLnBrk="1" hangingPunct="1"/>
            <a:r>
              <a:rPr lang="en-GB" smtClean="0"/>
              <a:t>Local variables</a:t>
            </a:r>
          </a:p>
          <a:p>
            <a:pPr lvl="1" eaLnBrk="1" hangingPunct="1"/>
            <a:r>
              <a:rPr lang="en-GB" smtClean="0"/>
              <a:t>Defined </a:t>
            </a:r>
            <a:r>
              <a:rPr lang="en-GB" dirty="0" smtClean="0"/>
              <a:t>inside a function</a:t>
            </a:r>
          </a:p>
          <a:p>
            <a:pPr lvl="1" eaLnBrk="1" hangingPunct="1"/>
            <a:r>
              <a:rPr lang="en-GB" smtClean="0"/>
              <a:t>Allocated on the stack</a:t>
            </a:r>
          </a:p>
          <a:p>
            <a:pPr lvl="1" eaLnBrk="1" hangingPunct="1"/>
            <a:r>
              <a:rPr lang="en-GB" smtClean="0"/>
              <a:t>No default initial value - you must initialize before use (or you'll get a compiler error)</a:t>
            </a:r>
            <a:endParaRPr lang="en-GB" dirty="0" smtClean="0"/>
          </a:p>
          <a:p>
            <a:pPr lvl="1" eaLnBrk="1" hangingPunct="1"/>
            <a:r>
              <a:rPr lang="en-GB" smtClean="0"/>
              <a:t>Exist </a:t>
            </a:r>
            <a:r>
              <a:rPr lang="en-GB" dirty="0" smtClean="0"/>
              <a:t>until end of enclosing block (i.e. up to the </a:t>
            </a:r>
            <a:r>
              <a:rPr lang="en-GB" smtClean="0"/>
              <a:t>next })</a:t>
            </a:r>
          </a:p>
          <a:p>
            <a:pPr lvl="1" eaLnBrk="1" hangingPunct="1"/>
            <a:endParaRPr lang="en-GB"/>
          </a:p>
          <a:p>
            <a:pPr eaLnBrk="1" hangingPunct="1"/>
            <a:r>
              <a:rPr lang="en-GB" smtClean="0"/>
              <a:t>Class-scope variables</a:t>
            </a:r>
          </a:p>
          <a:p>
            <a:pPr lvl="1" eaLnBrk="1" hangingPunct="1"/>
            <a:r>
              <a:rPr lang="en-GB" smtClean="0"/>
              <a:t>Defined outside a function, i.e. at "class scope"</a:t>
            </a:r>
          </a:p>
          <a:p>
            <a:pPr lvl="1" eaLnBrk="1" hangingPunct="1"/>
            <a:r>
              <a:rPr lang="en-GB" smtClean="0"/>
              <a:t>Allocated when you create an object, on the heap</a:t>
            </a:r>
          </a:p>
          <a:p>
            <a:pPr lvl="1" eaLnBrk="1" hangingPunct="1"/>
            <a:r>
              <a:rPr lang="en-GB" smtClean="0"/>
              <a:t>Default initial value (</a:t>
            </a:r>
            <a:r>
              <a:rPr lang="en-GB" smtClean="0">
                <a:latin typeface="Lucida Console" panose="020B0609040504020204" pitchFamily="49" charset="0"/>
              </a:rPr>
              <a:t>0</a:t>
            </a:r>
            <a:r>
              <a:rPr lang="en-GB" smtClean="0"/>
              <a:t> for numbers, </a:t>
            </a:r>
            <a:r>
              <a:rPr lang="en-GB" smtClean="0">
                <a:latin typeface="Lucida Console" panose="020B0609040504020204" pitchFamily="49" charset="0"/>
              </a:rPr>
              <a:t>false</a:t>
            </a:r>
            <a:r>
              <a:rPr lang="en-GB" smtClean="0"/>
              <a:t> for booleans, and </a:t>
            </a:r>
            <a:r>
              <a:rPr lang="en-GB" smtClean="0">
                <a:latin typeface="Lucida Console" panose="020B0609040504020204" pitchFamily="49" charset="0"/>
              </a:rPr>
              <a:t>null</a:t>
            </a:r>
            <a:r>
              <a:rPr lang="en-GB" smtClean="0"/>
              <a:t> for object references)</a:t>
            </a:r>
          </a:p>
          <a:p>
            <a:pPr lvl="1" eaLnBrk="1" hangingPunct="1"/>
            <a:r>
              <a:rPr lang="en-GB" smtClean="0"/>
              <a:t>Exist as part of the object, until the object is garbage collected</a:t>
            </a:r>
            <a:endParaRPr lang="en-GB" dirty="0" smtClean="0"/>
          </a:p>
        </p:txBody>
      </p:sp>
      <p:sp>
        <p:nvSpPr>
          <p:cNvPr id="28675" name="Rectangle 4"/>
          <p:cNvSpPr>
            <a:spLocks noGrp="1" noChangeArrowheads="1"/>
          </p:cNvSpPr>
          <p:nvPr>
            <p:ph type="title"/>
          </p:nvPr>
        </p:nvSpPr>
        <p:spPr/>
        <p:txBody>
          <a:bodyPr/>
          <a:lstStyle/>
          <a:p>
            <a:pPr eaLnBrk="1" hangingPunct="1"/>
            <a:r>
              <a:rPr lang="en-GB" sz="3400" smtClean="0"/>
              <a:t>The Scope of Variables</a:t>
            </a:r>
          </a:p>
        </p:txBody>
      </p:sp>
      <p:sp>
        <p:nvSpPr>
          <p:cNvPr id="23554" name="Footer Placeholder 3"/>
          <p:cNvSpPr>
            <a:spLocks noGrp="1"/>
          </p:cNvSpPr>
          <p:nvPr>
            <p:ph type="ftr" sz="quarter" idx="10"/>
          </p:nvPr>
        </p:nvSpPr>
        <p:spPr/>
        <p:txBody>
          <a:bodyPr/>
          <a:lstStyle/>
          <a:p>
            <a:pPr>
              <a:defRPr/>
            </a:pPr>
            <a:fld id="{FB8C1834-C9B4-452B-A2B9-7C6739EA9859}" type="slidenum">
              <a:rPr lang="en-GB"/>
              <a:pPr>
                <a:defRPr/>
              </a:pPr>
              <a:t>16</a:t>
            </a:fld>
            <a:endParaRPr lang="en-GB"/>
          </a:p>
        </p:txBody>
      </p:sp>
    </p:spTree>
    <p:extLst>
      <p:ext uri="{BB962C8B-B14F-4D97-AF65-F5344CB8AC3E}">
        <p14:creationId xmlns:p14="http://schemas.microsoft.com/office/powerpoint/2010/main" val="1994139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A constant is a fixed "variable"</a:t>
            </a:r>
          </a:p>
          <a:p>
            <a:pPr lvl="1" eaLnBrk="1" hangingPunct="1"/>
            <a:r>
              <a:rPr lang="en-GB" dirty="0" smtClean="0">
                <a:sym typeface="Wingdings" pitchFamily="2" charset="2"/>
              </a:rPr>
              <a:t>Use the </a:t>
            </a:r>
            <a:r>
              <a:rPr lang="en-GB" dirty="0" smtClean="0">
                <a:latin typeface="Lucida Console" pitchFamily="49" charset="0"/>
                <a:sym typeface="Wingdings" pitchFamily="2" charset="2"/>
              </a:rPr>
              <a:t>final</a:t>
            </a:r>
            <a:r>
              <a:rPr lang="en-GB" dirty="0" smtClean="0">
                <a:sym typeface="Wingdings" pitchFamily="2" charset="2"/>
              </a:rPr>
              <a:t> keyword in the declaration</a:t>
            </a:r>
          </a:p>
          <a:p>
            <a:pPr lvl="1" eaLnBrk="1" hangingPunct="1"/>
            <a:r>
              <a:rPr lang="en-GB" dirty="0" smtClean="0">
                <a:sym typeface="Wingdings" pitchFamily="2" charset="2"/>
              </a:rPr>
              <a:t>You can only assign a value once</a:t>
            </a:r>
          </a:p>
          <a:p>
            <a:pPr lvl="1" eaLnBrk="1" hangingPunct="1"/>
            <a:r>
              <a:rPr lang="en-GB" dirty="0" smtClean="0">
                <a:sym typeface="Wingdings" pitchFamily="2" charset="2"/>
              </a:rPr>
              <a:t>The compiler will ensure you don't reassign a different value</a:t>
            </a:r>
          </a:p>
          <a:p>
            <a:pPr lvl="1" eaLnBrk="1" hangingPunct="1"/>
            <a:endParaRPr lang="en-GB" dirty="0" smtClean="0">
              <a:sym typeface="Wingdings" pitchFamily="2" charset="2"/>
            </a:endParaRPr>
          </a:p>
          <a:p>
            <a:pPr eaLnBrk="1" hangingPunct="1"/>
            <a:r>
              <a:rPr lang="en-GB" dirty="0" smtClean="0">
                <a:sym typeface="Wingdings" pitchFamily="2" charset="2"/>
              </a:rPr>
              <a:t>You can initialize a constant in a declaration:</a:t>
            </a: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eaLnBrk="1" hangingPunct="1"/>
            <a:r>
              <a:rPr lang="en-GB" dirty="0" smtClean="0">
                <a:sym typeface="Wingdings" pitchFamily="2" charset="2"/>
              </a:rPr>
              <a:t>Example:</a:t>
            </a:r>
          </a:p>
          <a:p>
            <a:pPr lvl="1" eaLnBrk="1" hangingPunct="1"/>
            <a:endParaRPr lang="en-GB" dirty="0" smtClean="0">
              <a:sym typeface="Wingdings" pitchFamily="2" charset="2"/>
            </a:endParaRPr>
          </a:p>
          <a:p>
            <a:pPr lvl="1" eaLnBrk="1" hangingPunct="1"/>
            <a:endParaRPr lang="en-GB" dirty="0" smtClean="0">
              <a:sym typeface="Wingdings" pitchFamily="2" charset="2"/>
            </a:endParaRPr>
          </a:p>
        </p:txBody>
      </p:sp>
      <p:sp>
        <p:nvSpPr>
          <p:cNvPr id="22531" name="Rectangle 4"/>
          <p:cNvSpPr>
            <a:spLocks noGrp="1" noChangeArrowheads="1"/>
          </p:cNvSpPr>
          <p:nvPr>
            <p:ph type="title"/>
          </p:nvPr>
        </p:nvSpPr>
        <p:spPr/>
        <p:txBody>
          <a:bodyPr/>
          <a:lstStyle/>
          <a:p>
            <a:pPr eaLnBrk="1" hangingPunct="1"/>
            <a:r>
              <a:rPr lang="en-GB" sz="3400" smtClean="0"/>
              <a:t>Constants</a:t>
            </a:r>
          </a:p>
        </p:txBody>
      </p:sp>
      <p:sp>
        <p:nvSpPr>
          <p:cNvPr id="22530" name="Footer Placeholder 3"/>
          <p:cNvSpPr>
            <a:spLocks noGrp="1"/>
          </p:cNvSpPr>
          <p:nvPr>
            <p:ph type="ftr" sz="quarter" idx="10"/>
          </p:nvPr>
        </p:nvSpPr>
        <p:spPr/>
        <p:txBody>
          <a:bodyPr/>
          <a:lstStyle/>
          <a:p>
            <a:pPr>
              <a:defRPr/>
            </a:pPr>
            <a:fld id="{CC9AEDF0-80D8-4049-BDB7-10FEA1C3AD81}" type="slidenum">
              <a:rPr lang="en-GB"/>
              <a:pPr>
                <a:defRPr/>
              </a:pPr>
              <a:t>17</a:t>
            </a:fld>
            <a:endParaRPr lang="en-GB"/>
          </a:p>
        </p:txBody>
      </p:sp>
      <p:sp>
        <p:nvSpPr>
          <p:cNvPr id="8" name="Rectangle 7"/>
          <p:cNvSpPr>
            <a:spLocks noChangeArrowheads="1"/>
          </p:cNvSpPr>
          <p:nvPr/>
        </p:nvSpPr>
        <p:spPr bwMode="auto">
          <a:xfrm>
            <a:off x="555625" y="3654984"/>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final</a:t>
            </a:r>
            <a:r>
              <a:rPr lang="en-GB" sz="1200" i="1" dirty="0"/>
              <a:t> type CONSTANT_NAME = </a:t>
            </a:r>
            <a:r>
              <a:rPr lang="en-GB" sz="1200" i="1" dirty="0" err="1"/>
              <a:t>initialValue</a:t>
            </a:r>
            <a:r>
              <a:rPr lang="en-GB" sz="1200" i="1" dirty="0"/>
              <a:t>;</a:t>
            </a:r>
          </a:p>
        </p:txBody>
      </p:sp>
      <p:sp>
        <p:nvSpPr>
          <p:cNvPr id="9" name="Rectangle 8"/>
          <p:cNvSpPr>
            <a:spLocks noChangeArrowheads="1"/>
          </p:cNvSpPr>
          <p:nvPr/>
        </p:nvSpPr>
        <p:spPr bwMode="auto">
          <a:xfrm>
            <a:off x="555625" y="5274902"/>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final String ERROR_MESSAGE = "Incorrect input, please try again";</a:t>
            </a:r>
          </a:p>
        </p:txBody>
      </p:sp>
    </p:spTree>
    <p:extLst>
      <p:ext uri="{BB962C8B-B14F-4D97-AF65-F5344CB8AC3E}">
        <p14:creationId xmlns:p14="http://schemas.microsoft.com/office/powerpoint/2010/main" val="1206355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dirty="0" smtClean="0"/>
              <a:t>The following 8 simple types are known as "primitive" types in Java</a:t>
            </a:r>
          </a:p>
          <a:p>
            <a:pPr lvl="1" eaLnBrk="1" hangingPunct="1"/>
            <a:r>
              <a:rPr lang="en-GB" sz="1800" dirty="0" smtClean="0">
                <a:latin typeface="Lucida Console" pitchFamily="49" charset="0"/>
              </a:rPr>
              <a:t>byte, short, </a:t>
            </a:r>
            <a:r>
              <a:rPr lang="en-GB" sz="1800" dirty="0" err="1" smtClean="0">
                <a:latin typeface="Lucida Console" pitchFamily="49" charset="0"/>
              </a:rPr>
              <a:t>int</a:t>
            </a:r>
            <a:r>
              <a:rPr lang="en-GB" sz="1800" dirty="0" smtClean="0">
                <a:latin typeface="Lucida Console" pitchFamily="49" charset="0"/>
              </a:rPr>
              <a:t>, long</a:t>
            </a:r>
          </a:p>
          <a:p>
            <a:pPr lvl="1" eaLnBrk="1" hangingPunct="1"/>
            <a:r>
              <a:rPr lang="en-GB" sz="1800" dirty="0" smtClean="0">
                <a:latin typeface="Lucida Console" pitchFamily="49" charset="0"/>
              </a:rPr>
              <a:t>float, double</a:t>
            </a:r>
          </a:p>
          <a:p>
            <a:pPr lvl="1" eaLnBrk="1" hangingPunct="1"/>
            <a:r>
              <a:rPr lang="en-GB" sz="1800" dirty="0" smtClean="0">
                <a:latin typeface="Lucida Console" pitchFamily="49" charset="0"/>
              </a:rPr>
              <a:t>char</a:t>
            </a:r>
          </a:p>
          <a:p>
            <a:pPr lvl="1" eaLnBrk="1" hangingPunct="1"/>
            <a:r>
              <a:rPr lang="en-GB" sz="1800" dirty="0" err="1" smtClean="0">
                <a:latin typeface="Lucida Console" pitchFamily="49" charset="0"/>
              </a:rPr>
              <a:t>boolean</a:t>
            </a:r>
            <a:endParaRPr lang="en-GB" sz="1800" dirty="0" smtClean="0">
              <a:latin typeface="Lucida Console" pitchFamily="49" charset="0"/>
            </a:endParaRPr>
          </a:p>
          <a:p>
            <a:pPr lvl="1" eaLnBrk="1" hangingPunct="1"/>
            <a:endParaRPr lang="en-GB" sz="1800" dirty="0">
              <a:latin typeface="Lucida Console" pitchFamily="49" charset="0"/>
              <a:sym typeface="Wingdings" pitchFamily="2" charset="2"/>
            </a:endParaRPr>
          </a:p>
        </p:txBody>
      </p:sp>
      <p:sp>
        <p:nvSpPr>
          <p:cNvPr id="22531" name="Rectangle 4"/>
          <p:cNvSpPr>
            <a:spLocks noGrp="1" noChangeArrowheads="1"/>
          </p:cNvSpPr>
          <p:nvPr>
            <p:ph type="title"/>
          </p:nvPr>
        </p:nvSpPr>
        <p:spPr/>
        <p:txBody>
          <a:bodyPr/>
          <a:lstStyle/>
          <a:p>
            <a:pPr eaLnBrk="1" hangingPunct="1"/>
            <a:r>
              <a:rPr lang="en-GB" sz="3400" dirty="0" smtClean="0"/>
              <a:t>Primitive Types vs Reference Types (1 of 2)</a:t>
            </a:r>
          </a:p>
        </p:txBody>
      </p:sp>
      <p:sp>
        <p:nvSpPr>
          <p:cNvPr id="22530" name="Footer Placeholder 3"/>
          <p:cNvSpPr>
            <a:spLocks noGrp="1"/>
          </p:cNvSpPr>
          <p:nvPr>
            <p:ph type="ftr" sz="quarter" idx="10"/>
          </p:nvPr>
        </p:nvSpPr>
        <p:spPr/>
        <p:txBody>
          <a:bodyPr/>
          <a:lstStyle/>
          <a:p>
            <a:pPr>
              <a:defRPr/>
            </a:pPr>
            <a:fld id="{CC9AEDF0-80D8-4049-BDB7-10FEA1C3AD81}" type="slidenum">
              <a:rPr lang="en-GB"/>
              <a:pPr>
                <a:defRPr/>
              </a:pPr>
              <a:t>18</a:t>
            </a:fld>
            <a:endParaRPr lang="en-GB"/>
          </a:p>
        </p:txBody>
      </p:sp>
    </p:spTree>
    <p:extLst>
      <p:ext uri="{BB962C8B-B14F-4D97-AF65-F5344CB8AC3E}">
        <p14:creationId xmlns:p14="http://schemas.microsoft.com/office/powerpoint/2010/main" val="256444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defRPr/>
            </a:pPr>
            <a:r>
              <a:rPr lang="en-GB" dirty="0"/>
              <a:t>Apart from the 8 primitive types, everything else </a:t>
            </a:r>
            <a:r>
              <a:rPr lang="en-GB" dirty="0" smtClean="0"/>
              <a:t>in Java is </a:t>
            </a:r>
            <a:r>
              <a:rPr lang="en-GB" dirty="0"/>
              <a:t>a </a:t>
            </a:r>
            <a:r>
              <a:rPr lang="en-GB" dirty="0" smtClean="0"/>
              <a:t>"reference" </a:t>
            </a:r>
            <a:r>
              <a:rPr lang="en-GB" dirty="0"/>
              <a:t>type</a:t>
            </a:r>
          </a:p>
          <a:p>
            <a:pPr lvl="1" eaLnBrk="1" hangingPunct="1">
              <a:defRPr/>
            </a:pPr>
            <a:r>
              <a:rPr lang="en-GB" dirty="0" smtClean="0"/>
              <a:t>When you declare a reference-type variable…</a:t>
            </a:r>
          </a:p>
          <a:p>
            <a:pPr lvl="1" eaLnBrk="1" hangingPunct="1">
              <a:defRPr/>
            </a:pPr>
            <a:r>
              <a:rPr lang="en-GB" dirty="0" smtClean="0"/>
              <a:t>The variable refers (points) to the actual storage in a special area of memory called the heap</a:t>
            </a:r>
          </a:p>
          <a:p>
            <a:pPr lvl="1" eaLnBrk="1" hangingPunct="1">
              <a:defRPr/>
            </a:pPr>
            <a:endParaRPr lang="en-GB" dirty="0" smtClean="0"/>
          </a:p>
          <a:p>
            <a:pPr eaLnBrk="1" hangingPunct="1">
              <a:defRPr/>
            </a:pPr>
            <a:r>
              <a:rPr lang="en-GB" dirty="0" smtClean="0"/>
              <a:t>All classes are reference types</a:t>
            </a:r>
            <a:endParaRPr lang="en-GB" dirty="0"/>
          </a:p>
          <a:p>
            <a:pPr lvl="1" eaLnBrk="1" hangingPunct="1">
              <a:defRPr/>
            </a:pPr>
            <a:r>
              <a:rPr lang="en-GB" dirty="0" smtClean="0"/>
              <a:t>E.g. standard classes such as </a:t>
            </a:r>
            <a:r>
              <a:rPr lang="en-GB" dirty="0" smtClean="0">
                <a:latin typeface="Lucida Console" panose="020B0609040504020204" pitchFamily="49" charset="0"/>
              </a:rPr>
              <a:t>String</a:t>
            </a:r>
            <a:r>
              <a:rPr lang="en-GB" dirty="0" smtClean="0"/>
              <a:t>, </a:t>
            </a:r>
            <a:r>
              <a:rPr lang="en-GB" dirty="0" smtClean="0">
                <a:latin typeface="Lucida Console" panose="020B0609040504020204" pitchFamily="49" charset="0"/>
              </a:rPr>
              <a:t>System</a:t>
            </a:r>
            <a:r>
              <a:rPr lang="en-GB" dirty="0" smtClean="0"/>
              <a:t>, </a:t>
            </a:r>
            <a:r>
              <a:rPr lang="en-GB" dirty="0" smtClean="0">
                <a:latin typeface="Lucida Console" panose="020B0609040504020204" pitchFamily="49" charset="0"/>
              </a:rPr>
              <a:t>Scanner</a:t>
            </a:r>
          </a:p>
          <a:p>
            <a:pPr lvl="1" eaLnBrk="1" hangingPunct="1">
              <a:defRPr/>
            </a:pPr>
            <a:r>
              <a:rPr lang="en-GB" dirty="0" smtClean="0">
                <a:latin typeface="+mj-lt"/>
              </a:rPr>
              <a:t>You can also define your own classes, e.g. </a:t>
            </a:r>
            <a:r>
              <a:rPr lang="en-GB" dirty="0" smtClean="0">
                <a:latin typeface="Lucida Console" panose="020B0609040504020204" pitchFamily="49" charset="0"/>
              </a:rPr>
              <a:t>Product</a:t>
            </a:r>
            <a:r>
              <a:rPr lang="en-GB" dirty="0" smtClean="0">
                <a:latin typeface="+mj-lt"/>
              </a:rPr>
              <a:t>, </a:t>
            </a:r>
            <a:r>
              <a:rPr lang="en-GB" dirty="0" smtClean="0">
                <a:latin typeface="Lucida Console" panose="020B0609040504020204" pitchFamily="49" charset="0"/>
              </a:rPr>
              <a:t>Customer</a:t>
            </a:r>
            <a:r>
              <a:rPr lang="en-GB" dirty="0" smtClean="0">
                <a:latin typeface="+mj-lt"/>
              </a:rPr>
              <a:t>, </a:t>
            </a:r>
            <a:r>
              <a:rPr lang="en-GB" dirty="0" err="1" smtClean="0">
                <a:latin typeface="Lucida Console" panose="020B0609040504020204" pitchFamily="49" charset="0"/>
              </a:rPr>
              <a:t>ShoppingCart</a:t>
            </a:r>
            <a:r>
              <a:rPr lang="en-GB" dirty="0" smtClean="0">
                <a:latin typeface="+mj-lt"/>
              </a:rPr>
              <a:t>, etc.</a:t>
            </a:r>
          </a:p>
          <a:p>
            <a:pPr lvl="1" eaLnBrk="1" hangingPunct="1">
              <a:defRPr/>
            </a:pPr>
            <a:endParaRPr lang="en-GB" dirty="0">
              <a:latin typeface="+mj-lt"/>
            </a:endParaRPr>
          </a:p>
          <a:p>
            <a:pPr eaLnBrk="1" hangingPunct="1">
              <a:defRPr/>
            </a:pPr>
            <a:r>
              <a:rPr lang="en-GB" dirty="0" smtClean="0">
                <a:latin typeface="+mj-lt"/>
              </a:rPr>
              <a:t>All interfaces are reference types too</a:t>
            </a:r>
          </a:p>
          <a:p>
            <a:pPr lvl="1" eaLnBrk="1" hangingPunct="1">
              <a:defRPr/>
            </a:pPr>
            <a:r>
              <a:rPr lang="en-GB" dirty="0" smtClean="0">
                <a:latin typeface="+mj-lt"/>
              </a:rPr>
              <a:t>We'll discuss interfaces near the end of this course</a:t>
            </a:r>
            <a:endParaRPr lang="en-GB" dirty="0">
              <a:latin typeface="+mj-lt"/>
            </a:endParaRPr>
          </a:p>
        </p:txBody>
      </p:sp>
      <p:sp>
        <p:nvSpPr>
          <p:cNvPr id="22531" name="Rectangle 4"/>
          <p:cNvSpPr>
            <a:spLocks noGrp="1" noChangeArrowheads="1"/>
          </p:cNvSpPr>
          <p:nvPr>
            <p:ph type="title"/>
          </p:nvPr>
        </p:nvSpPr>
        <p:spPr/>
        <p:txBody>
          <a:bodyPr/>
          <a:lstStyle/>
          <a:p>
            <a:pPr eaLnBrk="1" hangingPunct="1"/>
            <a:r>
              <a:rPr lang="en-GB" sz="3400" dirty="0" smtClean="0"/>
              <a:t>Primitive Types vs Reference Types (2 of 2)</a:t>
            </a:r>
          </a:p>
        </p:txBody>
      </p:sp>
      <p:sp>
        <p:nvSpPr>
          <p:cNvPr id="22530" name="Footer Placeholder 3"/>
          <p:cNvSpPr>
            <a:spLocks noGrp="1"/>
          </p:cNvSpPr>
          <p:nvPr>
            <p:ph type="ftr" sz="quarter" idx="10"/>
          </p:nvPr>
        </p:nvSpPr>
        <p:spPr/>
        <p:txBody>
          <a:bodyPr/>
          <a:lstStyle/>
          <a:p>
            <a:pPr>
              <a:defRPr/>
            </a:pPr>
            <a:fld id="{CC9AEDF0-80D8-4049-BDB7-10FEA1C3AD81}" type="slidenum">
              <a:rPr lang="en-GB"/>
              <a:pPr>
                <a:defRPr/>
              </a:pPr>
              <a:t>19</a:t>
            </a:fld>
            <a:endParaRPr lang="en-GB"/>
          </a:p>
        </p:txBody>
      </p:sp>
    </p:spTree>
    <p:extLst>
      <p:ext uri="{BB962C8B-B14F-4D97-AF65-F5344CB8AC3E}">
        <p14:creationId xmlns:p14="http://schemas.microsoft.com/office/powerpoint/2010/main" val="34584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Basic syntax rules</a:t>
            </a:r>
          </a:p>
          <a:p>
            <a:pPr marL="457200" indent="-457200" eaLnBrk="1" hangingPunct="1">
              <a:buFont typeface="Tahoma" pitchFamily="34" charset="0"/>
              <a:buAutoNum type="arabicPeriod"/>
            </a:pPr>
            <a:r>
              <a:rPr lang="en-GB" dirty="0" smtClean="0"/>
              <a:t>Getting started with Java variables</a:t>
            </a:r>
          </a:p>
          <a:p>
            <a:pPr marL="457200" indent="-457200" eaLnBrk="1" hangingPunct="1">
              <a:buFont typeface="Tahoma" pitchFamily="34" charset="0"/>
              <a:buAutoNum type="arabicPeriod"/>
            </a:pPr>
            <a:r>
              <a:rPr lang="en-GB" dirty="0" smtClean="0"/>
              <a:t>Going further </a:t>
            </a:r>
            <a:r>
              <a:rPr lang="en-GB" dirty="0"/>
              <a:t>with Java </a:t>
            </a:r>
            <a:r>
              <a:rPr lang="en-GB" dirty="0" smtClean="0"/>
              <a:t>variables</a:t>
            </a:r>
          </a:p>
          <a:p>
            <a:pPr marL="457200" indent="-457200" eaLnBrk="1" hangingPunct="1">
              <a:buFont typeface="Tahoma" pitchFamily="34" charset="0"/>
              <a:buAutoNum type="arabicPeriod"/>
            </a:pPr>
            <a:r>
              <a:rPr lang="en-GB" smtClean="0"/>
              <a:t>Wrapper classes</a:t>
            </a:r>
          </a:p>
          <a:p>
            <a:pPr marL="457200" indent="-457200" eaLnBrk="1" hangingPunct="1">
              <a:buFont typeface="Tahoma" pitchFamily="34" charset="0"/>
              <a:buAutoNum type="arabicPeriod"/>
            </a:pPr>
            <a:r>
              <a:rPr lang="en-GB" smtClean="0"/>
              <a:t>Getting </a:t>
            </a:r>
            <a:r>
              <a:rPr lang="en-GB" dirty="0" smtClean="0"/>
              <a:t>started with Java operators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 </a:t>
              </a:r>
              <a:r>
                <a:rPr lang="en-GB" sz="2000" b="1" dirty="0" err="1" smtClean="0">
                  <a:solidFill>
                    <a:schemeClr val="tx2"/>
                  </a:solidFill>
                  <a:sym typeface="Wingdings" pitchFamily="2" charset="2"/>
                </a:rPr>
                <a:t>DemoCoreSyntax</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smtClean="0"/>
              <a:t>Overview</a:t>
            </a:r>
          </a:p>
          <a:p>
            <a:pPr eaLnBrk="1" hangingPunct="1"/>
            <a:r>
              <a:rPr lang="en-GB" smtClean="0"/>
              <a:t>Creating wrapper objects</a:t>
            </a:r>
          </a:p>
          <a:p>
            <a:pPr eaLnBrk="1" hangingPunct="1"/>
            <a:r>
              <a:rPr lang="en-GB" smtClean="0"/>
              <a:t>Getting primitive values</a:t>
            </a:r>
          </a:p>
          <a:p>
            <a:pPr eaLnBrk="1" hangingPunct="1"/>
            <a:r>
              <a:rPr lang="en-GB" smtClean="0"/>
              <a:t>String conversion methods</a:t>
            </a:r>
          </a:p>
        </p:txBody>
      </p:sp>
      <p:sp>
        <p:nvSpPr>
          <p:cNvPr id="996354" name="Rectangle 2"/>
          <p:cNvSpPr>
            <a:spLocks noGrp="1" noChangeArrowheads="1"/>
          </p:cNvSpPr>
          <p:nvPr>
            <p:ph type="title"/>
          </p:nvPr>
        </p:nvSpPr>
        <p:spPr/>
        <p:txBody>
          <a:bodyPr/>
          <a:lstStyle/>
          <a:p>
            <a:pPr marL="571500" indent="-571500" eaLnBrk="1" hangingPunct="1"/>
            <a:r>
              <a:rPr lang="en-GB" sz="3300" smtClean="0"/>
              <a:t>4. </a:t>
            </a:r>
            <a:r>
              <a:rPr lang="en-GB" sz="3300" smtClean="0"/>
              <a:t>Wrapper Classes</a:t>
            </a:r>
          </a:p>
        </p:txBody>
      </p:sp>
      <p:sp>
        <p:nvSpPr>
          <p:cNvPr id="4" name="Footer Placeholder 3"/>
          <p:cNvSpPr>
            <a:spLocks noGrp="1"/>
          </p:cNvSpPr>
          <p:nvPr>
            <p:ph type="ftr" sz="quarter" idx="10"/>
          </p:nvPr>
        </p:nvSpPr>
        <p:spPr/>
        <p:txBody>
          <a:bodyPr/>
          <a:lstStyle/>
          <a:p>
            <a:pPr>
              <a:defRPr/>
            </a:pPr>
            <a:fld id="{B62883AB-322D-4D62-8FFA-B24760B5E419}" type="slidenum">
              <a:rPr lang="en-GB"/>
              <a:pPr>
                <a:defRPr/>
              </a:pPr>
              <a:t>20</a:t>
            </a:fld>
            <a:endParaRPr lang="en-GB"/>
          </a:p>
        </p:txBody>
      </p:sp>
    </p:spTree>
    <p:extLst>
      <p:ext uri="{BB962C8B-B14F-4D97-AF65-F5344CB8AC3E}">
        <p14:creationId xmlns:p14="http://schemas.microsoft.com/office/powerpoint/2010/main" val="3184976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5"/>
          <p:cNvSpPr>
            <a:spLocks noGrp="1" noChangeArrowheads="1"/>
          </p:cNvSpPr>
          <p:nvPr>
            <p:ph idx="1"/>
          </p:nvPr>
        </p:nvSpPr>
        <p:spPr/>
        <p:txBody>
          <a:bodyPr/>
          <a:lstStyle/>
          <a:p>
            <a:pPr eaLnBrk="1" hangingPunct="1"/>
            <a:r>
              <a:rPr lang="en-GB" smtClean="0"/>
              <a:t>For each of the 8 primitive types, there's a corresponding "wrapper" class</a:t>
            </a:r>
          </a:p>
          <a:p>
            <a:pPr lvl="1" eaLnBrk="1" hangingPunct="1"/>
            <a:r>
              <a:rPr lang="en-GB" smtClean="0">
                <a:sym typeface="Wingdings" pitchFamily="2" charset="2"/>
              </a:rPr>
              <a:t>All in the </a:t>
            </a:r>
            <a:r>
              <a:rPr lang="en-GB" smtClean="0">
                <a:latin typeface="Lucida Console" pitchFamily="49" charset="0"/>
                <a:sym typeface="Wingdings" pitchFamily="2" charset="2"/>
              </a:rPr>
              <a:t>java.lang</a:t>
            </a:r>
            <a:r>
              <a:rPr lang="en-GB" smtClean="0">
                <a:sym typeface="Wingdings" pitchFamily="2" charset="2"/>
              </a:rPr>
              <a:t> package</a:t>
            </a:r>
          </a:p>
          <a:p>
            <a:pPr lvl="1" eaLnBrk="1" hangingPunct="1"/>
            <a:r>
              <a:rPr lang="en-GB" smtClean="0">
                <a:sym typeface="Wingdings" pitchFamily="2" charset="2"/>
              </a:rPr>
              <a:t>Wrap primitive values in an object, so they can be used where objects are expected</a:t>
            </a:r>
          </a:p>
          <a:p>
            <a:pPr eaLnBrk="1" hangingPunct="1"/>
            <a:r>
              <a:rPr lang="en-GB" smtClean="0">
                <a:sym typeface="Wingdings" pitchFamily="2" charset="2"/>
              </a:rPr>
              <a:t>The wrapper classes are:</a:t>
            </a:r>
          </a:p>
          <a:p>
            <a:pPr lvl="1" eaLnBrk="1" hangingPunct="1"/>
            <a:r>
              <a:rPr lang="en-GB" smtClean="0">
                <a:latin typeface="Lucida Console" pitchFamily="49" charset="0"/>
              </a:rPr>
              <a:t>Byte</a:t>
            </a:r>
            <a:endParaRPr lang="en-GB" smtClean="0"/>
          </a:p>
          <a:p>
            <a:pPr lvl="1" eaLnBrk="1" hangingPunct="1"/>
            <a:r>
              <a:rPr lang="en-GB" smtClean="0">
                <a:latin typeface="Lucida Console" pitchFamily="49" charset="0"/>
              </a:rPr>
              <a:t>Short</a:t>
            </a:r>
            <a:r>
              <a:rPr lang="en-GB" smtClean="0"/>
              <a:t>	</a:t>
            </a:r>
          </a:p>
          <a:p>
            <a:pPr lvl="1" eaLnBrk="1" hangingPunct="1"/>
            <a:r>
              <a:rPr lang="en-GB" smtClean="0">
                <a:latin typeface="Lucida Console" pitchFamily="49" charset="0"/>
              </a:rPr>
              <a:t>Integer</a:t>
            </a:r>
            <a:endParaRPr lang="en-GB" smtClean="0"/>
          </a:p>
          <a:p>
            <a:pPr lvl="1" eaLnBrk="1" hangingPunct="1"/>
            <a:r>
              <a:rPr lang="en-GB" smtClean="0">
                <a:latin typeface="Lucida Console" pitchFamily="49" charset="0"/>
              </a:rPr>
              <a:t>Long</a:t>
            </a:r>
          </a:p>
          <a:p>
            <a:pPr lvl="1" eaLnBrk="1" hangingPunct="1"/>
            <a:r>
              <a:rPr lang="en-GB" smtClean="0">
                <a:latin typeface="Lucida Console" pitchFamily="49" charset="0"/>
              </a:rPr>
              <a:t>Float</a:t>
            </a:r>
            <a:endParaRPr lang="en-GB" smtClean="0"/>
          </a:p>
          <a:p>
            <a:pPr lvl="1" eaLnBrk="1" hangingPunct="1"/>
            <a:r>
              <a:rPr lang="en-GB" smtClean="0">
                <a:latin typeface="Lucida Console" pitchFamily="49" charset="0"/>
              </a:rPr>
              <a:t>Double</a:t>
            </a:r>
            <a:endParaRPr lang="en-GB" smtClean="0"/>
          </a:p>
          <a:p>
            <a:pPr lvl="1" eaLnBrk="1" hangingPunct="1"/>
            <a:r>
              <a:rPr lang="en-GB" smtClean="0">
                <a:latin typeface="Lucida Console" pitchFamily="49" charset="0"/>
              </a:rPr>
              <a:t>Character</a:t>
            </a:r>
            <a:endParaRPr lang="en-GB" smtClean="0"/>
          </a:p>
          <a:p>
            <a:pPr lvl="1" eaLnBrk="1" hangingPunct="1"/>
            <a:r>
              <a:rPr lang="en-GB" smtClean="0">
                <a:latin typeface="Lucida Console" pitchFamily="49" charset="0"/>
              </a:rPr>
              <a:t>Boolean</a:t>
            </a:r>
            <a:endParaRPr lang="en-GB" smtClean="0"/>
          </a:p>
        </p:txBody>
      </p:sp>
      <p:sp>
        <p:nvSpPr>
          <p:cNvPr id="39939" name="Rectangle 4"/>
          <p:cNvSpPr>
            <a:spLocks noGrp="1" noChangeArrowheads="1"/>
          </p:cNvSpPr>
          <p:nvPr>
            <p:ph type="title"/>
          </p:nvPr>
        </p:nvSpPr>
        <p:spPr/>
        <p:txBody>
          <a:bodyPr/>
          <a:lstStyle/>
          <a:p>
            <a:pPr eaLnBrk="1" hangingPunct="1"/>
            <a:r>
              <a:rPr lang="en-GB" sz="3400" smtClean="0"/>
              <a:t>Overview</a:t>
            </a:r>
          </a:p>
        </p:txBody>
      </p:sp>
      <p:sp>
        <p:nvSpPr>
          <p:cNvPr id="22530" name="Footer Placeholder 3"/>
          <p:cNvSpPr>
            <a:spLocks noGrp="1"/>
          </p:cNvSpPr>
          <p:nvPr>
            <p:ph type="ftr" sz="quarter" idx="10"/>
          </p:nvPr>
        </p:nvSpPr>
        <p:spPr/>
        <p:txBody>
          <a:bodyPr/>
          <a:lstStyle/>
          <a:p>
            <a:pPr>
              <a:defRPr/>
            </a:pPr>
            <a:fld id="{6524E3BD-8B6D-449D-B2C3-A2FF9B11A699}" type="slidenum">
              <a:rPr lang="en-GB"/>
              <a:pPr>
                <a:defRPr/>
              </a:pPr>
              <a:t>21</a:t>
            </a:fld>
            <a:endParaRPr lang="en-GB"/>
          </a:p>
        </p:txBody>
      </p:sp>
    </p:spTree>
    <p:extLst>
      <p:ext uri="{BB962C8B-B14F-4D97-AF65-F5344CB8AC3E}">
        <p14:creationId xmlns:p14="http://schemas.microsoft.com/office/powerpoint/2010/main" val="1295817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5"/>
          <p:cNvSpPr>
            <a:spLocks noGrp="1" noChangeArrowheads="1"/>
          </p:cNvSpPr>
          <p:nvPr>
            <p:ph idx="1"/>
          </p:nvPr>
        </p:nvSpPr>
        <p:spPr/>
        <p:txBody>
          <a:bodyPr/>
          <a:lstStyle/>
          <a:p>
            <a:pPr>
              <a:defRPr/>
            </a:pPr>
            <a:r>
              <a:rPr lang="en-GB" dirty="0" smtClean="0"/>
              <a:t>Each wrapper class (except </a:t>
            </a:r>
            <a:r>
              <a:rPr lang="en-GB" dirty="0" smtClean="0">
                <a:latin typeface="Lucida Console" pitchFamily="49" charset="0"/>
              </a:rPr>
              <a:t>Character</a:t>
            </a:r>
            <a:r>
              <a:rPr lang="en-GB" dirty="0" smtClean="0"/>
              <a:t>) provides two constructors</a:t>
            </a:r>
          </a:p>
          <a:p>
            <a:pPr lvl="1">
              <a:defRPr/>
            </a:pPr>
            <a:r>
              <a:rPr lang="en-GB" dirty="0" smtClean="0">
                <a:ea typeface="+mn-ea"/>
                <a:cs typeface="+mn-cs"/>
              </a:rPr>
              <a:t>One that takes a primitive of the type being constructed</a:t>
            </a:r>
          </a:p>
          <a:p>
            <a:pPr lvl="1">
              <a:defRPr/>
            </a:pPr>
            <a:r>
              <a:rPr lang="en-GB" dirty="0" smtClean="0">
                <a:ea typeface="+mn-ea"/>
                <a:cs typeface="+mn-cs"/>
              </a:rPr>
              <a:t>One that takes a </a:t>
            </a:r>
            <a:r>
              <a:rPr lang="en-GB" dirty="0" smtClean="0">
                <a:latin typeface="Lucida Console" pitchFamily="49" charset="0"/>
                <a:ea typeface="+mn-ea"/>
                <a:cs typeface="+mn-cs"/>
              </a:rPr>
              <a:t>String</a:t>
            </a:r>
            <a:r>
              <a:rPr lang="en-GB" dirty="0" smtClean="0">
                <a:ea typeface="+mn-ea"/>
                <a:cs typeface="+mn-cs"/>
              </a:rPr>
              <a:t> representation of the type being constructed</a:t>
            </a:r>
          </a:p>
          <a:p>
            <a:pPr lvl="1">
              <a:defRPr/>
            </a:pPr>
            <a:endParaRPr lang="en-GB" dirty="0" smtClean="0">
              <a:ea typeface="+mn-ea"/>
              <a:cs typeface="+mn-cs"/>
            </a:endParaRPr>
          </a:p>
          <a:p>
            <a:pPr>
              <a:buFont typeface="Wingdings" pitchFamily="2" charset="2"/>
              <a:buNone/>
              <a:defRPr/>
            </a:pPr>
            <a:endParaRPr lang="en-GB" dirty="0" smtClean="0"/>
          </a:p>
          <a:p>
            <a:pPr>
              <a:defRPr/>
            </a:pPr>
            <a:r>
              <a:rPr lang="en-GB" dirty="0" smtClean="0">
                <a:latin typeface="Lucida Console" pitchFamily="49" charset="0"/>
              </a:rPr>
              <a:t>Character</a:t>
            </a:r>
            <a:r>
              <a:rPr lang="en-GB" dirty="0" smtClean="0"/>
              <a:t> provides a single constructor</a:t>
            </a:r>
          </a:p>
          <a:p>
            <a:pPr lvl="1">
              <a:defRPr/>
            </a:pPr>
            <a:r>
              <a:rPr lang="en-GB" dirty="0" smtClean="0"/>
              <a:t>Takes a </a:t>
            </a:r>
            <a:r>
              <a:rPr lang="en-GB" dirty="0" smtClean="0">
                <a:latin typeface="Lucida Console" pitchFamily="49" charset="0"/>
              </a:rPr>
              <a:t>char</a:t>
            </a:r>
            <a:r>
              <a:rPr lang="en-GB" dirty="0" smtClean="0"/>
              <a:t> argument</a:t>
            </a:r>
          </a:p>
          <a:p>
            <a:pPr lvl="1">
              <a:defRPr/>
            </a:pPr>
            <a:endParaRPr lang="en-GB" dirty="0" smtClean="0"/>
          </a:p>
          <a:p>
            <a:pPr lvl="1">
              <a:defRPr/>
            </a:pPr>
            <a:endParaRPr lang="en-GB" dirty="0" smtClean="0"/>
          </a:p>
          <a:p>
            <a:pPr>
              <a:defRPr/>
            </a:pPr>
            <a:r>
              <a:rPr lang="en-GB" smtClean="0"/>
              <a:t>Note:</a:t>
            </a:r>
          </a:p>
          <a:p>
            <a:pPr lvl="1">
              <a:defRPr/>
            </a:pPr>
            <a:r>
              <a:rPr lang="en-GB" dirty="0" smtClean="0"/>
              <a:t>Wrapper objects are immutable after creation</a:t>
            </a:r>
          </a:p>
          <a:p>
            <a:pPr lvl="1">
              <a:defRPr/>
            </a:pPr>
            <a:endParaRPr lang="en-GB" dirty="0" smtClean="0"/>
          </a:p>
          <a:p>
            <a:pPr>
              <a:defRPr/>
            </a:pPr>
            <a:endParaRPr lang="en-GB" dirty="0" smtClean="0"/>
          </a:p>
        </p:txBody>
      </p:sp>
      <p:sp>
        <p:nvSpPr>
          <p:cNvPr id="40963" name="Rectangle 4"/>
          <p:cNvSpPr>
            <a:spLocks noGrp="1" noChangeArrowheads="1"/>
          </p:cNvSpPr>
          <p:nvPr>
            <p:ph type="title"/>
          </p:nvPr>
        </p:nvSpPr>
        <p:spPr/>
        <p:txBody>
          <a:bodyPr/>
          <a:lstStyle/>
          <a:p>
            <a:pPr eaLnBrk="1" hangingPunct="1"/>
            <a:r>
              <a:rPr lang="en-GB" sz="3400" smtClean="0"/>
              <a:t>Creating Wrapper Objects (1 of 2)</a:t>
            </a:r>
          </a:p>
        </p:txBody>
      </p:sp>
      <p:sp>
        <p:nvSpPr>
          <p:cNvPr id="22530" name="Footer Placeholder 3"/>
          <p:cNvSpPr>
            <a:spLocks noGrp="1"/>
          </p:cNvSpPr>
          <p:nvPr>
            <p:ph type="ftr" sz="quarter" idx="10"/>
          </p:nvPr>
        </p:nvSpPr>
        <p:spPr/>
        <p:txBody>
          <a:bodyPr/>
          <a:lstStyle/>
          <a:p>
            <a:pPr>
              <a:defRPr/>
            </a:pPr>
            <a:fld id="{E8A3210B-4C3F-42DC-9D36-7E0C7EB0BB02}" type="slidenum">
              <a:rPr lang="en-GB"/>
              <a:pPr>
                <a:defRPr/>
              </a:pPr>
              <a:t>22</a:t>
            </a:fld>
            <a:endParaRPr lang="en-GB"/>
          </a:p>
        </p:txBody>
      </p:sp>
      <p:sp>
        <p:nvSpPr>
          <p:cNvPr id="7" name="Rectangle 6"/>
          <p:cNvSpPr>
            <a:spLocks noChangeArrowheads="1"/>
          </p:cNvSpPr>
          <p:nvPr/>
        </p:nvSpPr>
        <p:spPr bwMode="auto">
          <a:xfrm>
            <a:off x="1219200" y="3071813"/>
            <a:ext cx="7569200" cy="53816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Integer empCode1 = new Integer(65431); </a:t>
            </a:r>
          </a:p>
          <a:p>
            <a:pPr>
              <a:defRPr/>
            </a:pPr>
            <a:r>
              <a:rPr lang="en-GB" sz="1200" dirty="0"/>
              <a:t>Integer empCode2 = new Integer("65431"); </a:t>
            </a:r>
          </a:p>
        </p:txBody>
      </p:sp>
      <p:sp>
        <p:nvSpPr>
          <p:cNvPr id="8" name="Rectangle 7"/>
          <p:cNvSpPr>
            <a:spLocks noChangeArrowheads="1"/>
          </p:cNvSpPr>
          <p:nvPr/>
        </p:nvSpPr>
        <p:spPr bwMode="auto">
          <a:xfrm>
            <a:off x="1198563" y="4816475"/>
            <a:ext cx="7569200" cy="35401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Character initial = new Character('A');</a:t>
            </a:r>
          </a:p>
        </p:txBody>
      </p:sp>
    </p:spTree>
    <p:extLst>
      <p:ext uri="{BB962C8B-B14F-4D97-AF65-F5344CB8AC3E}">
        <p14:creationId xmlns:p14="http://schemas.microsoft.com/office/powerpoint/2010/main" val="3018642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5"/>
          <p:cNvSpPr>
            <a:spLocks noGrp="1" noChangeArrowheads="1"/>
          </p:cNvSpPr>
          <p:nvPr>
            <p:ph idx="1"/>
          </p:nvPr>
        </p:nvSpPr>
        <p:spPr/>
        <p:txBody>
          <a:bodyPr/>
          <a:lstStyle/>
          <a:p>
            <a:pPr>
              <a:defRPr/>
            </a:pPr>
            <a:r>
              <a:rPr lang="en-GB" dirty="0" smtClean="0"/>
              <a:t>Each wrapper class provides a static </a:t>
            </a:r>
            <a:r>
              <a:rPr lang="en-GB" dirty="0" err="1" smtClean="0">
                <a:latin typeface="Lucida Console" pitchFamily="49" charset="0"/>
              </a:rPr>
              <a:t>valueOf</a:t>
            </a:r>
            <a:r>
              <a:rPr lang="en-GB" dirty="0" smtClean="0">
                <a:latin typeface="Lucida Console" pitchFamily="49" charset="0"/>
              </a:rPr>
              <a:t>()</a:t>
            </a:r>
            <a:r>
              <a:rPr lang="en-GB" dirty="0" smtClean="0"/>
              <a:t> method</a:t>
            </a:r>
          </a:p>
          <a:p>
            <a:pPr lvl="1">
              <a:defRPr/>
            </a:pPr>
            <a:r>
              <a:rPr lang="en-GB" dirty="0" smtClean="0">
                <a:ea typeface="+mn-ea"/>
                <a:cs typeface="+mn-cs"/>
              </a:rPr>
              <a:t>Allows you to create a wrapper object based on a primitive value or a </a:t>
            </a:r>
            <a:r>
              <a:rPr lang="en-GB" dirty="0" smtClean="0">
                <a:latin typeface="Lucida Console" pitchFamily="49" charset="0"/>
                <a:ea typeface="+mn-ea"/>
                <a:cs typeface="+mn-cs"/>
              </a:rPr>
              <a:t>String</a:t>
            </a:r>
            <a:endParaRPr lang="en-GB" dirty="0" smtClean="0">
              <a:latin typeface="+mj-lt"/>
              <a:ea typeface="+mn-ea"/>
              <a:cs typeface="+mn-cs"/>
            </a:endParaRPr>
          </a:p>
          <a:p>
            <a:pPr lvl="1">
              <a:defRPr/>
            </a:pPr>
            <a:r>
              <a:rPr lang="en-GB" dirty="0" smtClean="0">
                <a:latin typeface="+mj-lt"/>
                <a:ea typeface="+mn-ea"/>
                <a:cs typeface="+mn-cs"/>
              </a:rPr>
              <a:t>Note, </a:t>
            </a:r>
            <a:r>
              <a:rPr lang="en-GB" dirty="0" smtClean="0">
                <a:latin typeface="Lucida Console" pitchFamily="49" charset="0"/>
                <a:ea typeface="+mn-ea"/>
                <a:cs typeface="+mn-cs"/>
              </a:rPr>
              <a:t>Character</a:t>
            </a:r>
            <a:r>
              <a:rPr lang="en-GB" dirty="0" smtClean="0">
                <a:latin typeface="+mj-lt"/>
                <a:ea typeface="+mn-ea"/>
                <a:cs typeface="+mn-cs"/>
              </a:rPr>
              <a:t> doesn't have the </a:t>
            </a:r>
            <a:r>
              <a:rPr lang="en-GB" dirty="0" smtClean="0">
                <a:latin typeface="Lucida Console" pitchFamily="49" charset="0"/>
                <a:ea typeface="+mn-ea"/>
                <a:cs typeface="+mn-cs"/>
              </a:rPr>
              <a:t>String</a:t>
            </a:r>
            <a:r>
              <a:rPr lang="en-GB" dirty="0" smtClean="0">
                <a:latin typeface="+mj-lt"/>
                <a:ea typeface="+mn-ea"/>
                <a:cs typeface="+mn-cs"/>
              </a:rPr>
              <a:t> overload</a:t>
            </a:r>
          </a:p>
          <a:p>
            <a:pPr lvl="1">
              <a:defRPr/>
            </a:pPr>
            <a:endParaRPr lang="en-GB" dirty="0" smtClean="0">
              <a:ea typeface="+mn-ea"/>
              <a:cs typeface="+mn-cs"/>
            </a:endParaRPr>
          </a:p>
          <a:p>
            <a:pPr lvl="1">
              <a:defRPr/>
            </a:pPr>
            <a:endParaRPr lang="en-GB" dirty="0" smtClean="0">
              <a:ea typeface="+mn-ea"/>
              <a:cs typeface="+mn-cs"/>
            </a:endParaRPr>
          </a:p>
          <a:p>
            <a:pPr lvl="1">
              <a:defRPr/>
            </a:pPr>
            <a:endParaRPr lang="en-GB" dirty="0" smtClean="0">
              <a:ea typeface="+mn-ea"/>
              <a:cs typeface="+mn-cs"/>
            </a:endParaRPr>
          </a:p>
          <a:p>
            <a:pPr lvl="1">
              <a:defRPr/>
            </a:pPr>
            <a:r>
              <a:rPr lang="en-GB" dirty="0" smtClean="0">
                <a:ea typeface="+mn-ea"/>
                <a:cs typeface="+mn-cs"/>
              </a:rPr>
              <a:t>The whole-number wrapper classes (</a:t>
            </a:r>
            <a:r>
              <a:rPr lang="en-GB" dirty="0" smtClean="0">
                <a:latin typeface="Lucida Console" pitchFamily="49" charset="0"/>
              </a:rPr>
              <a:t>Byte</a:t>
            </a:r>
            <a:r>
              <a:rPr lang="en-GB" dirty="0" smtClean="0">
                <a:ea typeface="+mn-ea"/>
                <a:cs typeface="+mn-cs"/>
              </a:rPr>
              <a:t>, </a:t>
            </a:r>
            <a:r>
              <a:rPr lang="en-GB" dirty="0" smtClean="0">
                <a:latin typeface="Lucida Console" pitchFamily="49" charset="0"/>
              </a:rPr>
              <a:t>Short</a:t>
            </a:r>
            <a:r>
              <a:rPr lang="en-GB" dirty="0" smtClean="0">
                <a:ea typeface="+mn-ea"/>
                <a:cs typeface="+mn-cs"/>
              </a:rPr>
              <a:t>, </a:t>
            </a:r>
            <a:r>
              <a:rPr lang="en-GB" dirty="0" smtClean="0">
                <a:latin typeface="Lucida Console" pitchFamily="49" charset="0"/>
              </a:rPr>
              <a:t>Integer</a:t>
            </a:r>
            <a:r>
              <a:rPr lang="en-GB" dirty="0" smtClean="0">
                <a:ea typeface="+mn-ea"/>
                <a:cs typeface="+mn-cs"/>
              </a:rPr>
              <a:t>, </a:t>
            </a:r>
            <a:r>
              <a:rPr lang="en-GB" dirty="0" smtClean="0">
                <a:latin typeface="Lucida Console" pitchFamily="49" charset="0"/>
              </a:rPr>
              <a:t>Long</a:t>
            </a:r>
            <a:r>
              <a:rPr lang="en-GB" dirty="0" smtClean="0">
                <a:ea typeface="+mn-ea"/>
                <a:cs typeface="+mn-cs"/>
              </a:rPr>
              <a:t>) also let you specify a radix</a:t>
            </a:r>
          </a:p>
          <a:p>
            <a:pPr lvl="1">
              <a:defRPr/>
            </a:pPr>
            <a:endParaRPr lang="en-GB" dirty="0" smtClean="0">
              <a:ea typeface="+mn-ea"/>
              <a:cs typeface="+mn-cs"/>
            </a:endParaRPr>
          </a:p>
          <a:p>
            <a:pPr>
              <a:buFont typeface="Wingdings" pitchFamily="2" charset="2"/>
              <a:buNone/>
              <a:defRPr/>
            </a:pPr>
            <a:endParaRPr lang="en-GB" dirty="0" smtClean="0"/>
          </a:p>
        </p:txBody>
      </p:sp>
      <p:sp>
        <p:nvSpPr>
          <p:cNvPr id="41987" name="Rectangle 4"/>
          <p:cNvSpPr>
            <a:spLocks noGrp="1" noChangeArrowheads="1"/>
          </p:cNvSpPr>
          <p:nvPr>
            <p:ph type="title"/>
          </p:nvPr>
        </p:nvSpPr>
        <p:spPr/>
        <p:txBody>
          <a:bodyPr/>
          <a:lstStyle/>
          <a:p>
            <a:pPr eaLnBrk="1" hangingPunct="1"/>
            <a:r>
              <a:rPr lang="en-GB" sz="3400" smtClean="0"/>
              <a:t>Creating Wrapper Objects (2 of 2)</a:t>
            </a:r>
          </a:p>
        </p:txBody>
      </p:sp>
      <p:sp>
        <p:nvSpPr>
          <p:cNvPr id="22530" name="Footer Placeholder 3"/>
          <p:cNvSpPr>
            <a:spLocks noGrp="1"/>
          </p:cNvSpPr>
          <p:nvPr>
            <p:ph type="ftr" sz="quarter" idx="10"/>
          </p:nvPr>
        </p:nvSpPr>
        <p:spPr/>
        <p:txBody>
          <a:bodyPr/>
          <a:lstStyle/>
          <a:p>
            <a:pPr>
              <a:defRPr/>
            </a:pPr>
            <a:fld id="{DE886A42-56F8-4E07-9B46-8B209238CDAE}" type="slidenum">
              <a:rPr lang="en-GB"/>
              <a:pPr>
                <a:defRPr/>
              </a:pPr>
              <a:t>23</a:t>
            </a:fld>
            <a:endParaRPr lang="en-GB"/>
          </a:p>
        </p:txBody>
      </p:sp>
      <p:sp>
        <p:nvSpPr>
          <p:cNvPr id="7" name="Rectangle 6"/>
          <p:cNvSpPr>
            <a:spLocks noChangeArrowheads="1"/>
          </p:cNvSpPr>
          <p:nvPr/>
        </p:nvSpPr>
        <p:spPr bwMode="auto">
          <a:xfrm>
            <a:off x="1219200" y="2708275"/>
            <a:ext cx="7569200" cy="5397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Integer empCode1 = </a:t>
            </a:r>
            <a:r>
              <a:rPr lang="en-GB" sz="1200" dirty="0" err="1"/>
              <a:t>Integer.valueOf</a:t>
            </a:r>
            <a:r>
              <a:rPr lang="en-GB" sz="1200" dirty="0"/>
              <a:t>(65431); </a:t>
            </a:r>
          </a:p>
          <a:p>
            <a:pPr>
              <a:defRPr/>
            </a:pPr>
            <a:r>
              <a:rPr lang="en-GB" sz="1200" dirty="0"/>
              <a:t>Integer empCode2 = </a:t>
            </a:r>
            <a:r>
              <a:rPr lang="en-GB" sz="1200" dirty="0" err="1"/>
              <a:t>Integer.valueOf</a:t>
            </a:r>
            <a:r>
              <a:rPr lang="en-GB" sz="1200" dirty="0"/>
              <a:t>("65431"); </a:t>
            </a:r>
          </a:p>
        </p:txBody>
      </p:sp>
      <p:sp>
        <p:nvSpPr>
          <p:cNvPr id="9" name="Rectangle 8"/>
          <p:cNvSpPr>
            <a:spLocks noChangeArrowheads="1"/>
          </p:cNvSpPr>
          <p:nvPr/>
        </p:nvSpPr>
        <p:spPr bwMode="auto">
          <a:xfrm>
            <a:off x="1214438" y="4516438"/>
            <a:ext cx="7569200" cy="10175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Integer num1 = </a:t>
            </a:r>
            <a:r>
              <a:rPr lang="en-GB" sz="1200" dirty="0" err="1"/>
              <a:t>Integer.valueOf</a:t>
            </a:r>
            <a:r>
              <a:rPr lang="en-GB" sz="1200" dirty="0"/>
              <a:t>("1011001", 2);     // 2 for binary</a:t>
            </a:r>
          </a:p>
          <a:p>
            <a:pPr>
              <a:defRPr/>
            </a:pPr>
            <a:r>
              <a:rPr lang="en-GB" sz="1200" dirty="0"/>
              <a:t>Integer num2 = </a:t>
            </a:r>
            <a:r>
              <a:rPr lang="en-GB" sz="1200" dirty="0" err="1"/>
              <a:t>Integer.valueOf</a:t>
            </a:r>
            <a:r>
              <a:rPr lang="en-GB" sz="1200" dirty="0"/>
              <a:t>("7064752", 8);     // 8 for octal</a:t>
            </a:r>
          </a:p>
          <a:p>
            <a:pPr>
              <a:defRPr/>
            </a:pPr>
            <a:r>
              <a:rPr lang="en-GB" sz="1200" dirty="0"/>
              <a:t>Integer num3 = </a:t>
            </a:r>
            <a:r>
              <a:rPr lang="en-GB" sz="1200" dirty="0" err="1"/>
              <a:t>Integer.valueOf</a:t>
            </a:r>
            <a:r>
              <a:rPr lang="en-GB" sz="1200" dirty="0"/>
              <a:t>("6FDE075", 16);    // 16 for hexadecimal</a:t>
            </a:r>
          </a:p>
          <a:p>
            <a:pPr>
              <a:defRPr/>
            </a:pPr>
            <a:r>
              <a:rPr lang="en-GB" sz="1200" dirty="0"/>
              <a:t>…</a:t>
            </a:r>
          </a:p>
          <a:p>
            <a:pPr>
              <a:defRPr/>
            </a:pPr>
            <a:r>
              <a:rPr lang="en-GB" sz="1200" i="1" dirty="0"/>
              <a:t>etc.</a:t>
            </a:r>
          </a:p>
        </p:txBody>
      </p:sp>
    </p:spTree>
    <p:extLst>
      <p:ext uri="{BB962C8B-B14F-4D97-AF65-F5344CB8AC3E}">
        <p14:creationId xmlns:p14="http://schemas.microsoft.com/office/powerpoint/2010/main" val="166453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5"/>
          <p:cNvSpPr>
            <a:spLocks noGrp="1" noChangeArrowheads="1"/>
          </p:cNvSpPr>
          <p:nvPr>
            <p:ph idx="1"/>
          </p:nvPr>
        </p:nvSpPr>
        <p:spPr/>
        <p:txBody>
          <a:bodyPr/>
          <a:lstStyle/>
          <a:p>
            <a:pPr>
              <a:defRPr/>
            </a:pPr>
            <a:r>
              <a:rPr lang="en-GB" dirty="0" smtClean="0"/>
              <a:t>Each wrapper class provides a </a:t>
            </a:r>
            <a:r>
              <a:rPr lang="en-GB" dirty="0" err="1" smtClean="0">
                <a:latin typeface="Lucida Console" pitchFamily="49" charset="0"/>
              </a:rPr>
              <a:t>XxxValue</a:t>
            </a:r>
            <a:r>
              <a:rPr lang="en-GB" dirty="0" smtClean="0">
                <a:latin typeface="Lucida Console" pitchFamily="49" charset="0"/>
              </a:rPr>
              <a:t>()</a:t>
            </a:r>
            <a:r>
              <a:rPr lang="en-GB" dirty="0" smtClean="0"/>
              <a:t> method</a:t>
            </a:r>
          </a:p>
          <a:p>
            <a:pPr lvl="1">
              <a:defRPr/>
            </a:pPr>
            <a:r>
              <a:rPr lang="en-GB" dirty="0" err="1" smtClean="0">
                <a:latin typeface="Lucida Console" pitchFamily="49" charset="0"/>
                <a:ea typeface="+mn-ea"/>
                <a:cs typeface="+mn-cs"/>
              </a:rPr>
              <a:t>intValue</a:t>
            </a:r>
            <a:r>
              <a:rPr lang="en-GB" dirty="0" smtClean="0">
                <a:latin typeface="Lucida Console" pitchFamily="49" charset="0"/>
                <a:ea typeface="+mn-ea"/>
                <a:cs typeface="+mn-cs"/>
              </a:rPr>
              <a:t>()</a:t>
            </a:r>
            <a:r>
              <a:rPr lang="en-GB" dirty="0" smtClean="0">
                <a:ea typeface="+mn-ea"/>
                <a:cs typeface="+mn-cs"/>
              </a:rPr>
              <a:t>, </a:t>
            </a:r>
            <a:r>
              <a:rPr lang="en-GB" dirty="0" err="1" smtClean="0">
                <a:latin typeface="Lucida Console" pitchFamily="49" charset="0"/>
                <a:ea typeface="+mn-ea"/>
                <a:cs typeface="+mn-cs"/>
              </a:rPr>
              <a:t>doubleValue</a:t>
            </a:r>
            <a:r>
              <a:rPr lang="en-GB" dirty="0" smtClean="0">
                <a:latin typeface="Lucida Console" pitchFamily="49" charset="0"/>
                <a:ea typeface="+mn-ea"/>
                <a:cs typeface="+mn-cs"/>
              </a:rPr>
              <a:t>()</a:t>
            </a:r>
            <a:r>
              <a:rPr lang="en-GB" dirty="0" smtClean="0">
                <a:ea typeface="+mn-ea"/>
                <a:cs typeface="+mn-cs"/>
              </a:rPr>
              <a:t>, </a:t>
            </a:r>
            <a:r>
              <a:rPr lang="en-GB" dirty="0" err="1" smtClean="0">
                <a:latin typeface="Lucida Console" pitchFamily="49" charset="0"/>
                <a:ea typeface="+mn-ea"/>
                <a:cs typeface="+mn-cs"/>
              </a:rPr>
              <a:t>charValue</a:t>
            </a:r>
            <a:r>
              <a:rPr lang="en-GB" dirty="0" smtClean="0">
                <a:latin typeface="Lucida Console" pitchFamily="49" charset="0"/>
                <a:ea typeface="+mn-ea"/>
                <a:cs typeface="+mn-cs"/>
              </a:rPr>
              <a:t>()</a:t>
            </a:r>
            <a:r>
              <a:rPr lang="en-GB" dirty="0" smtClean="0">
                <a:ea typeface="+mn-ea"/>
                <a:cs typeface="+mn-cs"/>
              </a:rPr>
              <a:t>, etc.</a:t>
            </a:r>
          </a:p>
          <a:p>
            <a:pPr lvl="1">
              <a:defRPr/>
            </a:pPr>
            <a:r>
              <a:rPr lang="en-GB" dirty="0" smtClean="0">
                <a:ea typeface="+mn-ea"/>
                <a:cs typeface="+mn-cs"/>
              </a:rPr>
              <a:t>Allows you to get the primitive value inside a wrapper object</a:t>
            </a:r>
          </a:p>
        </p:txBody>
      </p:sp>
      <p:sp>
        <p:nvSpPr>
          <p:cNvPr id="43011" name="Rectangle 4"/>
          <p:cNvSpPr>
            <a:spLocks noGrp="1" noChangeArrowheads="1"/>
          </p:cNvSpPr>
          <p:nvPr>
            <p:ph type="title"/>
          </p:nvPr>
        </p:nvSpPr>
        <p:spPr/>
        <p:txBody>
          <a:bodyPr/>
          <a:lstStyle/>
          <a:p>
            <a:pPr eaLnBrk="1" hangingPunct="1"/>
            <a:r>
              <a:rPr lang="en-GB" sz="3400" smtClean="0"/>
              <a:t>Getting Primitive Values</a:t>
            </a:r>
          </a:p>
        </p:txBody>
      </p:sp>
      <p:sp>
        <p:nvSpPr>
          <p:cNvPr id="22530" name="Footer Placeholder 3"/>
          <p:cNvSpPr>
            <a:spLocks noGrp="1"/>
          </p:cNvSpPr>
          <p:nvPr>
            <p:ph type="ftr" sz="quarter" idx="10"/>
          </p:nvPr>
        </p:nvSpPr>
        <p:spPr/>
        <p:txBody>
          <a:bodyPr/>
          <a:lstStyle/>
          <a:p>
            <a:pPr>
              <a:defRPr/>
            </a:pPr>
            <a:fld id="{9645C59C-E369-453F-B200-AE7F70C21590}" type="slidenum">
              <a:rPr lang="en-GB"/>
              <a:pPr>
                <a:defRPr/>
              </a:pPr>
              <a:t>24</a:t>
            </a:fld>
            <a:endParaRPr lang="en-GB"/>
          </a:p>
        </p:txBody>
      </p:sp>
      <p:sp>
        <p:nvSpPr>
          <p:cNvPr id="7" name="Rectangle 6"/>
          <p:cNvSpPr>
            <a:spLocks noChangeArrowheads="1"/>
          </p:cNvSpPr>
          <p:nvPr/>
        </p:nvSpPr>
        <p:spPr bwMode="auto">
          <a:xfrm>
            <a:off x="1219200" y="2411413"/>
            <a:ext cx="7569200" cy="135731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Integer   </a:t>
            </a:r>
            <a:r>
              <a:rPr lang="en-GB" sz="1200" dirty="0" err="1"/>
              <a:t>empCode</a:t>
            </a:r>
            <a:r>
              <a:rPr lang="en-GB" sz="1200" dirty="0"/>
              <a:t> = new Integer(65431); </a:t>
            </a:r>
          </a:p>
          <a:p>
            <a:pPr>
              <a:defRPr/>
            </a:pPr>
            <a:r>
              <a:rPr lang="en-GB" sz="1200" dirty="0"/>
              <a:t>Double    salary  = new Double(12345.67); </a:t>
            </a:r>
          </a:p>
          <a:p>
            <a:pPr>
              <a:defRPr/>
            </a:pPr>
            <a:r>
              <a:rPr lang="en-GB" sz="1200" dirty="0"/>
              <a:t>Character status  = new Character('M');</a:t>
            </a:r>
          </a:p>
          <a:p>
            <a:pPr>
              <a:defRPr/>
            </a:pPr>
            <a:endParaRPr lang="en-GB" sz="1200" dirty="0"/>
          </a:p>
          <a:p>
            <a:pPr>
              <a:defRPr/>
            </a:pPr>
            <a:r>
              <a:rPr lang="en-GB" sz="1200" dirty="0" err="1"/>
              <a:t>int</a:t>
            </a:r>
            <a:r>
              <a:rPr lang="en-GB" sz="1200" dirty="0"/>
              <a:t>    </a:t>
            </a:r>
            <a:r>
              <a:rPr lang="en-GB" sz="1200" dirty="0" err="1"/>
              <a:t>empCodeValue</a:t>
            </a:r>
            <a:r>
              <a:rPr lang="en-GB" sz="1200" dirty="0"/>
              <a:t> = </a:t>
            </a:r>
            <a:r>
              <a:rPr lang="en-GB" sz="1200" dirty="0" err="1"/>
              <a:t>empCode.intValue</a:t>
            </a:r>
            <a:r>
              <a:rPr lang="en-GB" sz="1200" dirty="0"/>
              <a:t>();</a:t>
            </a:r>
          </a:p>
          <a:p>
            <a:pPr>
              <a:defRPr/>
            </a:pPr>
            <a:r>
              <a:rPr lang="en-GB" sz="1200" dirty="0"/>
              <a:t>double </a:t>
            </a:r>
            <a:r>
              <a:rPr lang="en-GB" sz="1200" dirty="0" err="1"/>
              <a:t>salaryValue</a:t>
            </a:r>
            <a:r>
              <a:rPr lang="en-GB" sz="1200" dirty="0"/>
              <a:t>  = </a:t>
            </a:r>
            <a:r>
              <a:rPr lang="en-GB" sz="1200" dirty="0" err="1"/>
              <a:t>salary.doubleValue</a:t>
            </a:r>
            <a:r>
              <a:rPr lang="en-GB" sz="1200" dirty="0"/>
              <a:t>();</a:t>
            </a:r>
          </a:p>
          <a:p>
            <a:pPr>
              <a:defRPr/>
            </a:pPr>
            <a:r>
              <a:rPr lang="en-GB" sz="1200" dirty="0"/>
              <a:t>char   </a:t>
            </a:r>
            <a:r>
              <a:rPr lang="en-GB" sz="1200" dirty="0" err="1"/>
              <a:t>statusValue</a:t>
            </a:r>
            <a:r>
              <a:rPr lang="en-GB" sz="1200" dirty="0"/>
              <a:t>  = </a:t>
            </a:r>
            <a:r>
              <a:rPr lang="en-GB" sz="1200" dirty="0" err="1"/>
              <a:t>status.charValue</a:t>
            </a:r>
            <a:r>
              <a:rPr lang="en-GB" sz="1200" dirty="0"/>
              <a:t>();</a:t>
            </a:r>
          </a:p>
        </p:txBody>
      </p:sp>
    </p:spTree>
    <p:extLst>
      <p:ext uri="{BB962C8B-B14F-4D97-AF65-F5344CB8AC3E}">
        <p14:creationId xmlns:p14="http://schemas.microsoft.com/office/powerpoint/2010/main" val="1133403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5"/>
          <p:cNvSpPr>
            <a:spLocks noGrp="1" noChangeArrowheads="1"/>
          </p:cNvSpPr>
          <p:nvPr>
            <p:ph idx="1"/>
          </p:nvPr>
        </p:nvSpPr>
        <p:spPr/>
        <p:txBody>
          <a:bodyPr/>
          <a:lstStyle/>
          <a:p>
            <a:pPr eaLnBrk="1" hangingPunct="1"/>
            <a:r>
              <a:rPr lang="en-GB" smtClean="0">
                <a:latin typeface="Lucida Console" pitchFamily="49" charset="0"/>
              </a:rPr>
              <a:t>parseXxx()</a:t>
            </a:r>
            <a:endParaRPr lang="en-GB" smtClean="0"/>
          </a:p>
          <a:p>
            <a:pPr lvl="1" eaLnBrk="1" hangingPunct="1"/>
            <a:r>
              <a:rPr lang="en-GB" smtClean="0"/>
              <a:t>Static method in numeric wrapper classes</a:t>
            </a:r>
          </a:p>
          <a:p>
            <a:pPr lvl="1" eaLnBrk="1" hangingPunct="1"/>
            <a:r>
              <a:rPr lang="en-GB" smtClean="0"/>
              <a:t>Takes a numeric string parameter, and returns a primitive value</a:t>
            </a:r>
          </a:p>
          <a:p>
            <a:pPr lvl="1" eaLnBrk="1" hangingPunct="1"/>
            <a:r>
              <a:rPr lang="en-GB" smtClean="0"/>
              <a:t>Can cause a </a:t>
            </a:r>
            <a:r>
              <a:rPr lang="en-GB" smtClean="0">
                <a:latin typeface="Lucida Console" pitchFamily="49" charset="0"/>
              </a:rPr>
              <a:t>NumberFormatException</a:t>
            </a:r>
          </a:p>
          <a:p>
            <a:pPr lvl="1" eaLnBrk="1" hangingPunct="1"/>
            <a:endParaRPr lang="en-GB" smtClean="0"/>
          </a:p>
          <a:p>
            <a:pPr lvl="1" eaLnBrk="1" hangingPunct="1"/>
            <a:endParaRPr lang="en-GB" smtClean="0"/>
          </a:p>
          <a:p>
            <a:pPr lvl="1" eaLnBrk="1" hangingPunct="1"/>
            <a:endParaRPr lang="en-GB" smtClean="0"/>
          </a:p>
          <a:p>
            <a:pPr lvl="1" eaLnBrk="1" hangingPunct="1"/>
            <a:endParaRPr lang="en-GB" smtClean="0"/>
          </a:p>
          <a:p>
            <a:pPr eaLnBrk="1" hangingPunct="1"/>
            <a:r>
              <a:rPr lang="en-GB" smtClean="0">
                <a:latin typeface="Lucida Console" pitchFamily="49" charset="0"/>
              </a:rPr>
              <a:t>toString()</a:t>
            </a:r>
            <a:endParaRPr lang="en-GB" smtClean="0"/>
          </a:p>
          <a:p>
            <a:pPr lvl="1" eaLnBrk="1" hangingPunct="1"/>
            <a:r>
              <a:rPr lang="en-GB" smtClean="0"/>
              <a:t>Instance method in all wrapper classes</a:t>
            </a:r>
          </a:p>
          <a:p>
            <a:pPr lvl="1" eaLnBrk="1" hangingPunct="1"/>
            <a:r>
              <a:rPr lang="en-GB" smtClean="0"/>
              <a:t>Plus overloaded static method (takes a primitive parameter)</a:t>
            </a:r>
          </a:p>
        </p:txBody>
      </p:sp>
      <p:sp>
        <p:nvSpPr>
          <p:cNvPr id="44035" name="Rectangle 4"/>
          <p:cNvSpPr>
            <a:spLocks noGrp="1" noChangeArrowheads="1"/>
          </p:cNvSpPr>
          <p:nvPr>
            <p:ph type="title"/>
          </p:nvPr>
        </p:nvSpPr>
        <p:spPr/>
        <p:txBody>
          <a:bodyPr/>
          <a:lstStyle/>
          <a:p>
            <a:pPr eaLnBrk="1" hangingPunct="1"/>
            <a:r>
              <a:rPr lang="en-GB" sz="3400" smtClean="0"/>
              <a:t>String Conversion Methods (1 of 2)</a:t>
            </a:r>
          </a:p>
        </p:txBody>
      </p:sp>
      <p:sp>
        <p:nvSpPr>
          <p:cNvPr id="22530" name="Footer Placeholder 3"/>
          <p:cNvSpPr>
            <a:spLocks noGrp="1"/>
          </p:cNvSpPr>
          <p:nvPr>
            <p:ph type="ftr" sz="quarter" idx="10"/>
          </p:nvPr>
        </p:nvSpPr>
        <p:spPr/>
        <p:txBody>
          <a:bodyPr/>
          <a:lstStyle/>
          <a:p>
            <a:pPr>
              <a:defRPr/>
            </a:pPr>
            <a:fld id="{CF383BDA-485B-4DE0-940F-375F2FE0B03C}" type="slidenum">
              <a:rPr lang="en-GB"/>
              <a:pPr>
                <a:defRPr/>
              </a:pPr>
              <a:t>25</a:t>
            </a:fld>
            <a:endParaRPr lang="en-GB"/>
          </a:p>
        </p:txBody>
      </p:sp>
      <p:sp>
        <p:nvSpPr>
          <p:cNvPr id="5" name="Rectangle 4"/>
          <p:cNvSpPr>
            <a:spLocks noChangeArrowheads="1"/>
          </p:cNvSpPr>
          <p:nvPr/>
        </p:nvSpPr>
        <p:spPr bwMode="auto">
          <a:xfrm>
            <a:off x="1219200" y="2759075"/>
            <a:ext cx="7569200" cy="83502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err="1"/>
              <a:t>int</a:t>
            </a:r>
            <a:r>
              <a:rPr lang="en-GB" sz="1200" dirty="0"/>
              <a:t> i1 = </a:t>
            </a:r>
            <a:r>
              <a:rPr lang="en-GB" sz="1200" dirty="0" err="1"/>
              <a:t>Integer.parseInt</a:t>
            </a:r>
            <a:r>
              <a:rPr lang="en-GB" sz="1200" dirty="0"/>
              <a:t>("1011001", 2); </a:t>
            </a:r>
          </a:p>
          <a:p>
            <a:pPr>
              <a:defRPr/>
            </a:pPr>
            <a:r>
              <a:rPr lang="en-GB" sz="1200" dirty="0" err="1"/>
              <a:t>int</a:t>
            </a:r>
            <a:r>
              <a:rPr lang="en-GB" sz="1200" dirty="0"/>
              <a:t> i2 = </a:t>
            </a:r>
            <a:r>
              <a:rPr lang="en-GB" sz="1200" dirty="0" err="1"/>
              <a:t>Integer.parseInt</a:t>
            </a:r>
            <a:r>
              <a:rPr lang="en-GB" sz="1200" dirty="0"/>
              <a:t>("7064752", 8); </a:t>
            </a:r>
          </a:p>
          <a:p>
            <a:pPr>
              <a:defRPr/>
            </a:pPr>
            <a:endParaRPr lang="en-GB" sz="1200" dirty="0"/>
          </a:p>
          <a:p>
            <a:pPr>
              <a:defRPr/>
            </a:pPr>
            <a:r>
              <a:rPr lang="en-GB" sz="1200" dirty="0"/>
              <a:t>double d = </a:t>
            </a:r>
            <a:r>
              <a:rPr lang="en-GB" sz="1200" dirty="0" err="1"/>
              <a:t>Double.parseDouble</a:t>
            </a:r>
            <a:r>
              <a:rPr lang="en-GB" sz="1200" dirty="0"/>
              <a:t>("1234.56");</a:t>
            </a:r>
          </a:p>
        </p:txBody>
      </p:sp>
      <p:sp>
        <p:nvSpPr>
          <p:cNvPr id="6" name="Rectangle 5"/>
          <p:cNvSpPr>
            <a:spLocks noChangeArrowheads="1"/>
          </p:cNvSpPr>
          <p:nvPr/>
        </p:nvSpPr>
        <p:spPr bwMode="auto">
          <a:xfrm>
            <a:off x="1219200" y="5470525"/>
            <a:ext cx="7569200" cy="89376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Integer integer1 = new Integer(12345);</a:t>
            </a:r>
          </a:p>
          <a:p>
            <a:pPr>
              <a:defRPr/>
            </a:pPr>
            <a:r>
              <a:rPr lang="en-GB" sz="1200" dirty="0"/>
              <a:t>String str1 = integer1.toString();</a:t>
            </a:r>
          </a:p>
          <a:p>
            <a:pPr>
              <a:defRPr/>
            </a:pPr>
            <a:endParaRPr lang="en-GB" sz="1200" dirty="0"/>
          </a:p>
          <a:p>
            <a:pPr>
              <a:defRPr/>
            </a:pPr>
            <a:r>
              <a:rPr lang="en-GB" sz="1200" dirty="0"/>
              <a:t>String str2 = </a:t>
            </a:r>
            <a:r>
              <a:rPr lang="en-GB" sz="1200" dirty="0" err="1"/>
              <a:t>Integer.toString</a:t>
            </a:r>
            <a:r>
              <a:rPr lang="en-GB" sz="1200" dirty="0"/>
              <a:t>(12345);</a:t>
            </a:r>
          </a:p>
        </p:txBody>
      </p:sp>
    </p:spTree>
    <p:extLst>
      <p:ext uri="{BB962C8B-B14F-4D97-AF65-F5344CB8AC3E}">
        <p14:creationId xmlns:p14="http://schemas.microsoft.com/office/powerpoint/2010/main" val="362862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5"/>
          <p:cNvSpPr>
            <a:spLocks noGrp="1" noChangeArrowheads="1"/>
          </p:cNvSpPr>
          <p:nvPr>
            <p:ph idx="1"/>
          </p:nvPr>
        </p:nvSpPr>
        <p:spPr/>
        <p:txBody>
          <a:bodyPr/>
          <a:lstStyle/>
          <a:p>
            <a:pPr eaLnBrk="1" hangingPunct="1">
              <a:defRPr/>
            </a:pPr>
            <a:r>
              <a:rPr lang="en-GB" sz="2200" dirty="0" err="1" smtClean="0">
                <a:latin typeface="Lucida Console" pitchFamily="49" charset="0"/>
              </a:rPr>
              <a:t>toBinaryString</a:t>
            </a:r>
            <a:r>
              <a:rPr lang="en-GB" sz="2200" dirty="0" smtClean="0">
                <a:latin typeface="Lucida Console" pitchFamily="49" charset="0"/>
              </a:rPr>
              <a:t>()</a:t>
            </a:r>
            <a:r>
              <a:rPr lang="en-GB" sz="2200" dirty="0" smtClean="0">
                <a:latin typeface="+mj-lt"/>
              </a:rPr>
              <a:t>, </a:t>
            </a:r>
            <a:r>
              <a:rPr lang="en-GB" sz="2200" dirty="0" err="1" smtClean="0">
                <a:latin typeface="Lucida Console" pitchFamily="49" charset="0"/>
              </a:rPr>
              <a:t>toOctalString</a:t>
            </a:r>
            <a:r>
              <a:rPr lang="en-GB" sz="2200" dirty="0" smtClean="0">
                <a:latin typeface="Lucida Console" pitchFamily="49" charset="0"/>
              </a:rPr>
              <a:t>()</a:t>
            </a:r>
            <a:r>
              <a:rPr lang="en-GB" sz="2200" dirty="0" smtClean="0">
                <a:latin typeface="+mj-lt"/>
              </a:rPr>
              <a:t>, </a:t>
            </a:r>
            <a:r>
              <a:rPr lang="en-GB" sz="2200" dirty="0" err="1" smtClean="0">
                <a:latin typeface="Lucida Console" pitchFamily="49" charset="0"/>
              </a:rPr>
              <a:t>toHexString</a:t>
            </a:r>
            <a:r>
              <a:rPr lang="en-GB" sz="2200" dirty="0" smtClean="0">
                <a:latin typeface="Lucida Console" pitchFamily="49" charset="0"/>
              </a:rPr>
              <a:t>()</a:t>
            </a:r>
          </a:p>
          <a:p>
            <a:pPr lvl="1" eaLnBrk="1" hangingPunct="1">
              <a:defRPr/>
            </a:pPr>
            <a:r>
              <a:rPr lang="en-GB" dirty="0" smtClean="0"/>
              <a:t>Static methods in </a:t>
            </a:r>
            <a:r>
              <a:rPr lang="en-GB" dirty="0" smtClean="0">
                <a:latin typeface="Lucida Console" pitchFamily="49" charset="0"/>
              </a:rPr>
              <a:t>Integer</a:t>
            </a:r>
            <a:r>
              <a:rPr lang="en-GB" dirty="0" smtClean="0"/>
              <a:t> and </a:t>
            </a:r>
            <a:r>
              <a:rPr lang="en-GB" dirty="0" smtClean="0">
                <a:latin typeface="Lucida Console" pitchFamily="49" charset="0"/>
              </a:rPr>
              <a:t>Long</a:t>
            </a:r>
            <a:r>
              <a:rPr lang="en-GB" dirty="0" smtClean="0"/>
              <a:t> classes</a:t>
            </a:r>
          </a:p>
          <a:p>
            <a:pPr lvl="1" eaLnBrk="1" hangingPunct="1">
              <a:defRPr/>
            </a:pPr>
            <a:r>
              <a:rPr lang="en-GB" dirty="0" smtClean="0"/>
              <a:t>Take an </a:t>
            </a:r>
            <a:r>
              <a:rPr lang="en-GB" dirty="0" err="1" smtClean="0">
                <a:latin typeface="Lucida Console" pitchFamily="49" charset="0"/>
              </a:rPr>
              <a:t>int</a:t>
            </a:r>
            <a:r>
              <a:rPr lang="en-GB" dirty="0" smtClean="0"/>
              <a:t> or </a:t>
            </a:r>
            <a:r>
              <a:rPr lang="en-GB" dirty="0" smtClean="0">
                <a:latin typeface="Lucida Console" pitchFamily="49" charset="0"/>
              </a:rPr>
              <a:t>long</a:t>
            </a:r>
            <a:r>
              <a:rPr lang="en-GB" dirty="0" smtClean="0"/>
              <a:t> parameter, and return a string in binary, octal, </a:t>
            </a:r>
            <a:r>
              <a:rPr lang="en-GB" smtClean="0"/>
              <a:t>or hexadecimal format</a:t>
            </a:r>
            <a:endParaRPr lang="en-GB" dirty="0" smtClean="0"/>
          </a:p>
        </p:txBody>
      </p:sp>
      <p:sp>
        <p:nvSpPr>
          <p:cNvPr id="45059" name="Rectangle 4"/>
          <p:cNvSpPr>
            <a:spLocks noGrp="1" noChangeArrowheads="1"/>
          </p:cNvSpPr>
          <p:nvPr>
            <p:ph type="title"/>
          </p:nvPr>
        </p:nvSpPr>
        <p:spPr/>
        <p:txBody>
          <a:bodyPr/>
          <a:lstStyle/>
          <a:p>
            <a:pPr eaLnBrk="1" hangingPunct="1"/>
            <a:r>
              <a:rPr lang="en-GB" sz="3400" smtClean="0"/>
              <a:t>String Conversion Methods (2 of 2)</a:t>
            </a:r>
          </a:p>
        </p:txBody>
      </p:sp>
      <p:sp>
        <p:nvSpPr>
          <p:cNvPr id="22530" name="Footer Placeholder 3"/>
          <p:cNvSpPr>
            <a:spLocks noGrp="1"/>
          </p:cNvSpPr>
          <p:nvPr>
            <p:ph type="ftr" sz="quarter" idx="10"/>
          </p:nvPr>
        </p:nvSpPr>
        <p:spPr/>
        <p:txBody>
          <a:bodyPr/>
          <a:lstStyle/>
          <a:p>
            <a:pPr>
              <a:defRPr/>
            </a:pPr>
            <a:fld id="{15679535-43C5-4EB4-B565-36DF086C2547}" type="slidenum">
              <a:rPr lang="en-GB"/>
              <a:pPr>
                <a:defRPr/>
              </a:pPr>
              <a:t>26</a:t>
            </a:fld>
            <a:endParaRPr lang="en-GB"/>
          </a:p>
        </p:txBody>
      </p:sp>
      <p:sp>
        <p:nvSpPr>
          <p:cNvPr id="7" name="Rectangle 6"/>
          <p:cNvSpPr>
            <a:spLocks noChangeArrowheads="1"/>
          </p:cNvSpPr>
          <p:nvPr/>
        </p:nvSpPr>
        <p:spPr bwMode="auto">
          <a:xfrm>
            <a:off x="1219200" y="2695575"/>
            <a:ext cx="7569200" cy="140335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String num1Binary = </a:t>
            </a:r>
            <a:r>
              <a:rPr lang="en-GB" sz="1200" dirty="0" err="1"/>
              <a:t>Integer.toBinaryString</a:t>
            </a:r>
            <a:r>
              <a:rPr lang="en-GB" sz="1200" dirty="0"/>
              <a:t>(12345);</a:t>
            </a:r>
          </a:p>
          <a:p>
            <a:pPr>
              <a:defRPr/>
            </a:pPr>
            <a:r>
              <a:rPr lang="en-GB" sz="1200" dirty="0"/>
              <a:t>String num1Octal  = </a:t>
            </a:r>
            <a:r>
              <a:rPr lang="en-GB" sz="1200" dirty="0" err="1"/>
              <a:t>Integer.toOctalString</a:t>
            </a:r>
            <a:r>
              <a:rPr lang="en-GB" sz="1200" dirty="0"/>
              <a:t>(12345);</a:t>
            </a:r>
          </a:p>
          <a:p>
            <a:pPr>
              <a:defRPr/>
            </a:pPr>
            <a:r>
              <a:rPr lang="en-GB" sz="1200" dirty="0"/>
              <a:t>String num1Hex    = </a:t>
            </a:r>
            <a:r>
              <a:rPr lang="en-GB" sz="1200" dirty="0" err="1"/>
              <a:t>Integer.toHexString</a:t>
            </a:r>
            <a:r>
              <a:rPr lang="en-GB" sz="1200" dirty="0"/>
              <a:t>(12345);</a:t>
            </a:r>
          </a:p>
          <a:p>
            <a:pPr>
              <a:defRPr/>
            </a:pPr>
            <a:endParaRPr lang="en-GB" sz="1200" dirty="0"/>
          </a:p>
          <a:p>
            <a:pPr>
              <a:defRPr/>
            </a:pPr>
            <a:r>
              <a:rPr lang="en-GB" sz="1200" dirty="0"/>
              <a:t>String num2Binary = </a:t>
            </a:r>
            <a:r>
              <a:rPr lang="en-GB" sz="1200" dirty="0" err="1"/>
              <a:t>Long.toBinaryString</a:t>
            </a:r>
            <a:r>
              <a:rPr lang="en-GB" sz="1200" dirty="0"/>
              <a:t>(123456789012345);</a:t>
            </a:r>
          </a:p>
          <a:p>
            <a:pPr>
              <a:defRPr/>
            </a:pPr>
            <a:r>
              <a:rPr lang="en-GB" sz="1200" dirty="0"/>
              <a:t>String num2Octal  = </a:t>
            </a:r>
            <a:r>
              <a:rPr lang="en-GB" sz="1200" dirty="0" err="1"/>
              <a:t>Long.toOctalString</a:t>
            </a:r>
            <a:r>
              <a:rPr lang="en-GB" sz="1200" dirty="0"/>
              <a:t>(123456789012345);</a:t>
            </a:r>
          </a:p>
          <a:p>
            <a:pPr>
              <a:defRPr/>
            </a:pPr>
            <a:r>
              <a:rPr lang="en-GB" sz="1200" dirty="0"/>
              <a:t>String num2Hex    = </a:t>
            </a:r>
            <a:r>
              <a:rPr lang="en-GB" sz="1200" dirty="0" err="1"/>
              <a:t>Long.toHexString</a:t>
            </a:r>
            <a:r>
              <a:rPr lang="en-GB" sz="1200" dirty="0"/>
              <a:t>(123456789012345);</a:t>
            </a:r>
          </a:p>
        </p:txBody>
      </p:sp>
    </p:spTree>
    <p:extLst>
      <p:ext uri="{BB962C8B-B14F-4D97-AF65-F5344CB8AC3E}">
        <p14:creationId xmlns:p14="http://schemas.microsoft.com/office/powerpoint/2010/main" val="1175090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The assignment operator</a:t>
            </a:r>
          </a:p>
          <a:p>
            <a:pPr eaLnBrk="1" hangingPunct="1"/>
            <a:r>
              <a:rPr lang="en-GB" dirty="0" smtClean="0"/>
              <a:t>Binary arithmetic operators</a:t>
            </a:r>
          </a:p>
          <a:p>
            <a:pPr eaLnBrk="1" hangingPunct="1"/>
            <a:r>
              <a:rPr lang="en-GB" dirty="0" smtClean="0"/>
              <a:t>Compound assignment operators</a:t>
            </a:r>
          </a:p>
          <a:p>
            <a:pPr eaLnBrk="1" hangingPunct="1"/>
            <a:r>
              <a:rPr lang="en-GB" dirty="0" smtClean="0"/>
              <a:t>Unary arithmetic operators</a:t>
            </a:r>
          </a:p>
          <a:p>
            <a:pPr eaLnBrk="1" hangingPunct="1"/>
            <a:r>
              <a:rPr lang="en-GB" dirty="0" smtClean="0"/>
              <a:t>Casting</a:t>
            </a:r>
          </a:p>
          <a:p>
            <a:pPr eaLnBrk="1" hangingPunct="1"/>
            <a:r>
              <a:rPr lang="en-GB" dirty="0" smtClean="0"/>
              <a:t>Order of precedence</a:t>
            </a:r>
          </a:p>
        </p:txBody>
      </p:sp>
      <p:sp>
        <p:nvSpPr>
          <p:cNvPr id="996354" name="Rectangle 2"/>
          <p:cNvSpPr>
            <a:spLocks noGrp="1" noChangeArrowheads="1"/>
          </p:cNvSpPr>
          <p:nvPr>
            <p:ph type="title"/>
          </p:nvPr>
        </p:nvSpPr>
        <p:spPr/>
        <p:txBody>
          <a:bodyPr/>
          <a:lstStyle/>
          <a:p>
            <a:pPr marL="571500" indent="-571500" eaLnBrk="1" hangingPunct="1"/>
            <a:r>
              <a:rPr lang="en-GB" sz="3400" smtClean="0"/>
              <a:t>5. </a:t>
            </a:r>
            <a:r>
              <a:rPr lang="en-GB" sz="3400" dirty="0" smtClean="0"/>
              <a:t>Getting Started with Java Operators</a:t>
            </a:r>
          </a:p>
        </p:txBody>
      </p:sp>
      <p:sp>
        <p:nvSpPr>
          <p:cNvPr id="4" name="Footer Placeholder 3"/>
          <p:cNvSpPr>
            <a:spLocks noGrp="1"/>
          </p:cNvSpPr>
          <p:nvPr>
            <p:ph type="ftr" sz="quarter" idx="10"/>
          </p:nvPr>
        </p:nvSpPr>
        <p:spPr/>
        <p:txBody>
          <a:bodyPr/>
          <a:lstStyle/>
          <a:p>
            <a:pPr>
              <a:defRPr/>
            </a:pPr>
            <a:fld id="{6E5DFBE0-B5BF-4A11-BB23-A5EDF54CDD94}" type="slidenum">
              <a:rPr lang="en-GB"/>
              <a:pPr>
                <a:defRPr/>
              </a:pPr>
              <a:t>27</a:t>
            </a:fld>
            <a:endParaRPr lang="en-GB"/>
          </a:p>
        </p:txBody>
      </p:sp>
    </p:spTree>
    <p:extLst>
      <p:ext uri="{BB962C8B-B14F-4D97-AF65-F5344CB8AC3E}">
        <p14:creationId xmlns:p14="http://schemas.microsoft.com/office/powerpoint/2010/main" val="150908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Basic assignment operator</a:t>
            </a:r>
          </a:p>
          <a:p>
            <a:pPr lvl="1" eaLnBrk="1" hangingPunct="1">
              <a:defRPr/>
            </a:pPr>
            <a:r>
              <a:rPr lang="en-GB" dirty="0" smtClean="0">
                <a:latin typeface="Lucida Console" pitchFamily="49" charset="0"/>
                <a:sym typeface="Wingdings" pitchFamily="2" charset="2"/>
              </a:rPr>
              <a:t>a = b  </a:t>
            </a:r>
            <a:r>
              <a:rPr lang="en-GB" dirty="0" smtClean="0">
                <a:latin typeface="+mj-lt"/>
                <a:sym typeface="Wingdings" pitchFamily="2" charset="2"/>
              </a:rPr>
              <a:t>(assign b to a)</a:t>
            </a:r>
          </a:p>
          <a:p>
            <a:pPr lvl="1" eaLnBrk="1" hangingPunct="1">
              <a:defRPr/>
            </a:pPr>
            <a:endParaRPr lang="en-GB" dirty="0" smtClean="0">
              <a:latin typeface="+mj-lt"/>
              <a:sym typeface="Wingdings" pitchFamily="2" charset="2"/>
            </a:endParaRPr>
          </a:p>
          <a:p>
            <a:pPr eaLnBrk="1" hangingPunct="1">
              <a:defRPr/>
            </a:pPr>
            <a:r>
              <a:rPr lang="en-GB" dirty="0" smtClean="0">
                <a:sym typeface="Wingdings" pitchFamily="2" charset="2"/>
              </a:rPr>
              <a:t>Primitive assignment</a:t>
            </a:r>
          </a:p>
          <a:p>
            <a:pPr lvl="1" eaLnBrk="1" hangingPunct="1">
              <a:defRPr/>
            </a:pPr>
            <a:r>
              <a:rPr lang="en-GB" dirty="0" smtClean="0">
                <a:sym typeface="Wingdings" pitchFamily="2" charset="2"/>
              </a:rPr>
              <a:t>Assign LHS variable a bitwise copy of the RHS value</a:t>
            </a:r>
          </a:p>
          <a:p>
            <a:pPr lvl="1" eaLnBrk="1" hangingPunct="1">
              <a:defRPr/>
            </a:pPr>
            <a:endParaRPr lang="en-GB" dirty="0" smtClean="0">
              <a:sym typeface="Wingdings" pitchFamily="2" charset="2"/>
            </a:endParaRPr>
          </a:p>
          <a:p>
            <a:pPr lvl="1" eaLnBrk="1" hangingPunct="1">
              <a:defRPr/>
            </a:pPr>
            <a:endParaRPr lang="en-GB" dirty="0" smtClean="0">
              <a:sym typeface="Wingdings" pitchFamily="2" charset="2"/>
            </a:endParaRPr>
          </a:p>
          <a:p>
            <a:pPr eaLnBrk="1" hangingPunct="1">
              <a:buFont typeface="Wingdings" pitchFamily="2" charset="2"/>
              <a:buNone/>
              <a:defRPr/>
            </a:pPr>
            <a:endParaRPr lang="en-GB" dirty="0" smtClean="0">
              <a:sym typeface="Wingdings" pitchFamily="2" charset="2"/>
            </a:endParaRPr>
          </a:p>
          <a:p>
            <a:pPr eaLnBrk="1" hangingPunct="1">
              <a:defRPr/>
            </a:pPr>
            <a:r>
              <a:rPr lang="en-GB" dirty="0" smtClean="0">
                <a:sym typeface="Wingdings" pitchFamily="2" charset="2"/>
              </a:rPr>
              <a:t>Reference assignment:</a:t>
            </a:r>
          </a:p>
          <a:p>
            <a:pPr lvl="1" eaLnBrk="1" hangingPunct="1">
              <a:defRPr/>
            </a:pPr>
            <a:r>
              <a:rPr lang="en-GB" dirty="0" smtClean="0">
                <a:sym typeface="Wingdings" pitchFamily="2" charset="2"/>
              </a:rPr>
              <a:t>Assign LHS variable a reference to the RHS object</a:t>
            </a:r>
          </a:p>
          <a:p>
            <a:pPr lvl="1" eaLnBrk="1" hangingPunct="1">
              <a:defRPr/>
            </a:pPr>
            <a:endParaRPr lang="en-GB" dirty="0" smtClean="0">
              <a:sym typeface="Wingdings" pitchFamily="2" charset="2"/>
            </a:endParaRPr>
          </a:p>
        </p:txBody>
      </p:sp>
      <p:sp>
        <p:nvSpPr>
          <p:cNvPr id="8195" name="Rectangle 4"/>
          <p:cNvSpPr>
            <a:spLocks noGrp="1" noChangeArrowheads="1"/>
          </p:cNvSpPr>
          <p:nvPr>
            <p:ph type="title"/>
          </p:nvPr>
        </p:nvSpPr>
        <p:spPr/>
        <p:txBody>
          <a:bodyPr/>
          <a:lstStyle/>
          <a:p>
            <a:pPr eaLnBrk="1" hangingPunct="1"/>
            <a:r>
              <a:rPr lang="en-GB" sz="3400" dirty="0" smtClean="0"/>
              <a:t>Assignment Operators</a:t>
            </a:r>
          </a:p>
        </p:txBody>
      </p:sp>
      <p:sp>
        <p:nvSpPr>
          <p:cNvPr id="22530" name="Footer Placeholder 3"/>
          <p:cNvSpPr>
            <a:spLocks noGrp="1"/>
          </p:cNvSpPr>
          <p:nvPr>
            <p:ph type="ftr" sz="quarter" idx="10"/>
          </p:nvPr>
        </p:nvSpPr>
        <p:spPr/>
        <p:txBody>
          <a:bodyPr/>
          <a:lstStyle/>
          <a:p>
            <a:pPr>
              <a:defRPr/>
            </a:pPr>
            <a:fld id="{FEC2242F-3284-4421-A475-A1515EE41D26}" type="slidenum">
              <a:rPr lang="en-GB"/>
              <a:pPr>
                <a:defRPr/>
              </a:pPr>
              <a:t>28</a:t>
            </a:fld>
            <a:endParaRPr lang="en-GB"/>
          </a:p>
        </p:txBody>
      </p:sp>
      <p:sp>
        <p:nvSpPr>
          <p:cNvPr id="5" name="Rectangle 4"/>
          <p:cNvSpPr>
            <a:spLocks noChangeArrowheads="1"/>
          </p:cNvSpPr>
          <p:nvPr/>
        </p:nvSpPr>
        <p:spPr bwMode="auto">
          <a:xfrm>
            <a:off x="812800" y="3299796"/>
            <a:ext cx="7912100" cy="99536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int</a:t>
            </a:r>
            <a:r>
              <a:rPr lang="en-GB" sz="1200" dirty="0"/>
              <a:t> a = 100;</a:t>
            </a:r>
          </a:p>
          <a:p>
            <a:pPr defTabSz="739775">
              <a:defRPr/>
            </a:pPr>
            <a:r>
              <a:rPr lang="en-GB" sz="1200" dirty="0" err="1"/>
              <a:t>int</a:t>
            </a:r>
            <a:r>
              <a:rPr lang="en-GB" sz="1200" dirty="0"/>
              <a:t> b = 200;</a:t>
            </a:r>
          </a:p>
          <a:p>
            <a:pPr defTabSz="739775">
              <a:defRPr/>
            </a:pPr>
            <a:endParaRPr lang="en-GB" sz="1200" dirty="0"/>
          </a:p>
          <a:p>
            <a:pPr defTabSz="739775">
              <a:defRPr/>
            </a:pPr>
            <a:r>
              <a:rPr lang="en-GB" sz="1200" dirty="0"/>
              <a:t>b = 42;</a:t>
            </a:r>
          </a:p>
          <a:p>
            <a:pPr defTabSz="739775">
              <a:defRPr/>
            </a:pPr>
            <a:r>
              <a:rPr lang="en-GB" sz="1200" dirty="0"/>
              <a:t>a = b;</a:t>
            </a:r>
          </a:p>
        </p:txBody>
      </p:sp>
      <p:sp>
        <p:nvSpPr>
          <p:cNvPr id="6" name="Rectangle 5"/>
          <p:cNvSpPr>
            <a:spLocks noChangeArrowheads="1"/>
          </p:cNvSpPr>
          <p:nvPr/>
        </p:nvSpPr>
        <p:spPr bwMode="auto">
          <a:xfrm>
            <a:off x="814388" y="5417520"/>
            <a:ext cx="7912100" cy="110254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r>
              <a:rPr lang="en-GB" sz="1200" dirty="0" err="1"/>
              <a:t>StringBuilder</a:t>
            </a:r>
            <a:r>
              <a:rPr lang="en-GB" sz="1200" dirty="0"/>
              <a:t> s1 = new </a:t>
            </a:r>
            <a:r>
              <a:rPr lang="en-GB" sz="1200" dirty="0" err="1"/>
              <a:t>StringBuilder</a:t>
            </a:r>
            <a:r>
              <a:rPr lang="en-GB" sz="1200" dirty="0"/>
              <a:t>("Hello");</a:t>
            </a:r>
          </a:p>
          <a:p>
            <a:r>
              <a:rPr lang="en-GB" sz="1200" dirty="0" err="1"/>
              <a:t>StringBuilder</a:t>
            </a:r>
            <a:r>
              <a:rPr lang="en-GB" sz="1200" dirty="0"/>
              <a:t> s2 = new </a:t>
            </a:r>
            <a:r>
              <a:rPr lang="en-GB" sz="1200" dirty="0" err="1"/>
              <a:t>StringBuilder</a:t>
            </a:r>
            <a:r>
              <a:rPr lang="en-GB" sz="1200" dirty="0"/>
              <a:t>("Goodbye");</a:t>
            </a:r>
          </a:p>
          <a:p>
            <a:endParaRPr lang="en-GB" sz="1200" dirty="0"/>
          </a:p>
          <a:p>
            <a:r>
              <a:rPr lang="en-GB" sz="1200" dirty="0"/>
              <a:t>s1 = s2</a:t>
            </a:r>
            <a:r>
              <a:rPr lang="en-GB" sz="1200" dirty="0" smtClean="0"/>
              <a:t>;</a:t>
            </a:r>
          </a:p>
          <a:p>
            <a:r>
              <a:rPr lang="en-GB" sz="1200" dirty="0" smtClean="0"/>
              <a:t>s2.append</a:t>
            </a:r>
            <a:r>
              <a:rPr lang="en-GB" sz="1200" dirty="0"/>
              <a:t>(" World</a:t>
            </a:r>
            <a:r>
              <a:rPr lang="en-GB" sz="1200" dirty="0" smtClean="0"/>
              <a:t>");</a:t>
            </a:r>
            <a:endParaRPr lang="en-GB" sz="1200" dirty="0"/>
          </a:p>
        </p:txBody>
      </p:sp>
    </p:spTree>
    <p:extLst>
      <p:ext uri="{BB962C8B-B14F-4D97-AF65-F5344CB8AC3E}">
        <p14:creationId xmlns:p14="http://schemas.microsoft.com/office/powerpoint/2010/main" val="1242400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Here are some common binary operators:</a:t>
            </a:r>
          </a:p>
          <a:p>
            <a:pPr lvl="1" eaLnBrk="1" hangingPunct="1">
              <a:defRPr/>
            </a:pPr>
            <a:r>
              <a:rPr lang="en-GB" dirty="0" smtClean="0">
                <a:latin typeface="Lucida Console" pitchFamily="49" charset="0"/>
                <a:sym typeface="Wingdings" pitchFamily="2" charset="2"/>
              </a:rPr>
              <a:t>a + b  </a:t>
            </a:r>
            <a:r>
              <a:rPr lang="en-GB" dirty="0" smtClean="0">
                <a:latin typeface="+mj-lt"/>
                <a:sym typeface="Wingdings" pitchFamily="2" charset="2"/>
              </a:rPr>
              <a:t>(addition)  </a:t>
            </a:r>
          </a:p>
          <a:p>
            <a:pPr lvl="1" eaLnBrk="1" hangingPunct="1">
              <a:defRPr/>
            </a:pPr>
            <a:r>
              <a:rPr lang="en-GB" dirty="0" smtClean="0">
                <a:latin typeface="Lucida Console" pitchFamily="49" charset="0"/>
                <a:sym typeface="Wingdings" pitchFamily="2" charset="2"/>
              </a:rPr>
              <a:t>a – b  </a:t>
            </a:r>
            <a:r>
              <a:rPr lang="en-GB" dirty="0" smtClean="0">
                <a:sym typeface="Wingdings" pitchFamily="2" charset="2"/>
              </a:rPr>
              <a:t>(subtraction)  </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 b  </a:t>
            </a:r>
            <a:r>
              <a:rPr lang="en-GB" dirty="0" smtClean="0">
                <a:sym typeface="Wingdings" pitchFamily="2" charset="2"/>
              </a:rPr>
              <a:t>(multiplication)  </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 b  </a:t>
            </a:r>
            <a:r>
              <a:rPr lang="en-GB" dirty="0" smtClean="0">
                <a:sym typeface="Wingdings" pitchFamily="2" charset="2"/>
              </a:rPr>
              <a:t>(division)  </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 b  </a:t>
            </a:r>
            <a:r>
              <a:rPr lang="en-GB" dirty="0" smtClean="0">
                <a:sym typeface="Wingdings" pitchFamily="2" charset="2"/>
              </a:rPr>
              <a:t>(modulo, i.e. remainder)  </a:t>
            </a:r>
          </a:p>
          <a:p>
            <a:pPr lvl="1" eaLnBrk="1" hangingPunct="1">
              <a:defRPr/>
            </a:pPr>
            <a:endParaRPr lang="en-GB" dirty="0">
              <a:sym typeface="Wingdings" pitchFamily="2" charset="2"/>
            </a:endParaRPr>
          </a:p>
          <a:p>
            <a:pPr eaLnBrk="1" hangingPunct="1">
              <a:defRPr/>
            </a:pPr>
            <a:r>
              <a:rPr lang="en-GB" dirty="0" smtClean="0">
                <a:sym typeface="Wingdings" pitchFamily="2" charset="2"/>
              </a:rPr>
              <a:t>Example:</a:t>
            </a:r>
          </a:p>
        </p:txBody>
      </p:sp>
      <p:sp>
        <p:nvSpPr>
          <p:cNvPr id="6147" name="Rectangle 4"/>
          <p:cNvSpPr>
            <a:spLocks noGrp="1" noChangeArrowheads="1"/>
          </p:cNvSpPr>
          <p:nvPr>
            <p:ph type="title"/>
          </p:nvPr>
        </p:nvSpPr>
        <p:spPr/>
        <p:txBody>
          <a:bodyPr/>
          <a:lstStyle/>
          <a:p>
            <a:pPr eaLnBrk="1" hangingPunct="1"/>
            <a:r>
              <a:rPr lang="en-GB" sz="3400" dirty="0" smtClean="0"/>
              <a:t>Binary Arithmetic Operators</a:t>
            </a:r>
          </a:p>
        </p:txBody>
      </p:sp>
      <p:sp>
        <p:nvSpPr>
          <p:cNvPr id="22530" name="Footer Placeholder 3"/>
          <p:cNvSpPr>
            <a:spLocks noGrp="1"/>
          </p:cNvSpPr>
          <p:nvPr>
            <p:ph type="ftr" sz="quarter" idx="10"/>
          </p:nvPr>
        </p:nvSpPr>
        <p:spPr/>
        <p:txBody>
          <a:bodyPr/>
          <a:lstStyle/>
          <a:p>
            <a:pPr>
              <a:defRPr/>
            </a:pPr>
            <a:fld id="{ACBE1FC7-8B2A-4105-BC23-39EC08B1C746}" type="slidenum">
              <a:rPr lang="en-GB"/>
              <a:pPr>
                <a:defRPr/>
              </a:pPr>
              <a:t>29</a:t>
            </a:fld>
            <a:endParaRPr lang="en-GB"/>
          </a:p>
        </p:txBody>
      </p:sp>
      <p:sp>
        <p:nvSpPr>
          <p:cNvPr id="5" name="Rectangle 4"/>
          <p:cNvSpPr>
            <a:spLocks noChangeArrowheads="1"/>
          </p:cNvSpPr>
          <p:nvPr/>
        </p:nvSpPr>
        <p:spPr bwMode="auto">
          <a:xfrm>
            <a:off x="555625" y="4395788"/>
            <a:ext cx="8232775" cy="102965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t>
            </a:r>
            <a:r>
              <a:rPr lang="en-GB" sz="1200" dirty="0" err="1" smtClean="0"/>
              <a:t>goalsFor</a:t>
            </a:r>
            <a:r>
              <a:rPr lang="en-GB" sz="1200" dirty="0" smtClean="0"/>
              <a:t> = 3;</a:t>
            </a:r>
          </a:p>
          <a:p>
            <a:pPr defTabSz="739775">
              <a:defRPr/>
            </a:pPr>
            <a:r>
              <a:rPr lang="en-GB" sz="1200" dirty="0" err="1" smtClean="0"/>
              <a:t>int</a:t>
            </a:r>
            <a:r>
              <a:rPr lang="en-GB" sz="1200" dirty="0" smtClean="0"/>
              <a:t> </a:t>
            </a:r>
            <a:r>
              <a:rPr lang="en-GB" sz="1200" dirty="0" err="1" smtClean="0"/>
              <a:t>goalsAgainst</a:t>
            </a:r>
            <a:r>
              <a:rPr lang="en-GB" sz="1200" dirty="0" smtClean="0"/>
              <a:t> = 2;</a:t>
            </a:r>
          </a:p>
          <a:p>
            <a:pPr defTabSz="739775">
              <a:defRPr/>
            </a:pPr>
            <a:endParaRPr lang="en-GB" sz="1200" dirty="0"/>
          </a:p>
          <a:p>
            <a:pPr defTabSz="739775">
              <a:defRPr/>
            </a:pPr>
            <a:r>
              <a:rPr lang="en-GB" sz="1200" dirty="0" err="1" smtClean="0"/>
              <a:t>int</a:t>
            </a:r>
            <a:r>
              <a:rPr lang="en-GB" sz="1200" dirty="0" smtClean="0"/>
              <a:t> </a:t>
            </a:r>
            <a:r>
              <a:rPr lang="en-GB" sz="1200" dirty="0" err="1" smtClean="0"/>
              <a:t>totalGoalsInGame</a:t>
            </a:r>
            <a:r>
              <a:rPr lang="en-GB" sz="1200" dirty="0" smtClean="0"/>
              <a:t> = </a:t>
            </a:r>
            <a:r>
              <a:rPr lang="en-GB" sz="1200" dirty="0" err="1" smtClean="0"/>
              <a:t>goalsFor</a:t>
            </a:r>
            <a:r>
              <a:rPr lang="en-GB" sz="1200" dirty="0" smtClean="0"/>
              <a:t> + </a:t>
            </a:r>
            <a:r>
              <a:rPr lang="en-GB" sz="1200" dirty="0" err="1" smtClean="0"/>
              <a:t>goalsAgainst</a:t>
            </a:r>
            <a:r>
              <a:rPr lang="en-GB" sz="1200" dirty="0" smtClean="0"/>
              <a:t>;</a:t>
            </a:r>
          </a:p>
          <a:p>
            <a:pPr defTabSz="739775">
              <a:defRPr/>
            </a:pPr>
            <a:r>
              <a:rPr lang="en-GB" sz="1200" dirty="0" err="1" smtClean="0"/>
              <a:t>int</a:t>
            </a:r>
            <a:r>
              <a:rPr lang="en-GB" sz="1200" dirty="0" smtClean="0"/>
              <a:t> </a:t>
            </a:r>
            <a:r>
              <a:rPr lang="en-GB" sz="1200" dirty="0" err="1" smtClean="0"/>
              <a:t>scoreDifference</a:t>
            </a:r>
            <a:r>
              <a:rPr lang="en-GB" sz="1200" dirty="0" smtClean="0"/>
              <a:t>  </a:t>
            </a:r>
            <a:r>
              <a:rPr lang="en-GB" sz="1200" dirty="0"/>
              <a:t>= </a:t>
            </a:r>
            <a:r>
              <a:rPr lang="en-GB" sz="1200" dirty="0" err="1"/>
              <a:t>goalsFor</a:t>
            </a:r>
            <a:r>
              <a:rPr lang="en-GB" sz="1200" dirty="0"/>
              <a:t> </a:t>
            </a:r>
            <a:r>
              <a:rPr lang="en-GB" sz="1200" dirty="0" smtClean="0"/>
              <a:t>- </a:t>
            </a:r>
            <a:r>
              <a:rPr lang="en-GB" sz="1200" dirty="0" err="1"/>
              <a:t>goalsAgainst</a:t>
            </a:r>
            <a:r>
              <a:rPr lang="en-GB" sz="1200" dirty="0" smtClean="0"/>
              <a:t>;</a:t>
            </a:r>
            <a:endParaRPr lang="en-GB" sz="1200" i="1" dirty="0"/>
          </a:p>
        </p:txBody>
      </p:sp>
    </p:spTree>
    <p:extLst>
      <p:ext uri="{BB962C8B-B14F-4D97-AF65-F5344CB8AC3E}">
        <p14:creationId xmlns:p14="http://schemas.microsoft.com/office/powerpoint/2010/main" val="22823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Statements </a:t>
            </a:r>
          </a:p>
          <a:p>
            <a:pPr eaLnBrk="1" hangingPunct="1"/>
            <a:r>
              <a:rPr lang="en-GB" dirty="0" smtClean="0"/>
              <a:t>Comments</a:t>
            </a:r>
          </a:p>
          <a:p>
            <a:pPr eaLnBrk="1" hangingPunct="1"/>
            <a:r>
              <a:rPr lang="en-GB" dirty="0" smtClean="0"/>
              <a:t>Legal identifiers</a:t>
            </a:r>
          </a:p>
          <a:p>
            <a:pPr eaLnBrk="1" hangingPunct="1"/>
            <a:endParaRPr lang="en-GB" dirty="0" smtClean="0"/>
          </a:p>
        </p:txBody>
      </p:sp>
      <p:sp>
        <p:nvSpPr>
          <p:cNvPr id="965634" name="Rectangle 2"/>
          <p:cNvSpPr>
            <a:spLocks noGrp="1" noChangeArrowheads="1"/>
          </p:cNvSpPr>
          <p:nvPr>
            <p:ph type="title"/>
          </p:nvPr>
        </p:nvSpPr>
        <p:spPr/>
        <p:txBody>
          <a:bodyPr/>
          <a:lstStyle/>
          <a:p>
            <a:pPr marL="457200" indent="-457200" eaLnBrk="1" hangingPunct="1"/>
            <a:r>
              <a:rPr lang="en-GB" sz="3400" dirty="0" smtClean="0"/>
              <a:t>1. Basic Syntax Rules</a:t>
            </a:r>
          </a:p>
        </p:txBody>
      </p:sp>
      <p:sp>
        <p:nvSpPr>
          <p:cNvPr id="4" name="Footer Placeholder 3"/>
          <p:cNvSpPr>
            <a:spLocks noGrp="1"/>
          </p:cNvSpPr>
          <p:nvPr>
            <p:ph type="ftr" sz="quarter" idx="10"/>
          </p:nvPr>
        </p:nvSpPr>
        <p:spPr/>
        <p:txBody>
          <a:bodyPr/>
          <a:lstStyle/>
          <a:p>
            <a:pPr>
              <a:defRPr/>
            </a:pPr>
            <a:fld id="{26EC8E49-4152-48AB-B86F-7F7D80BAC137}" type="slidenum">
              <a:rPr lang="en-GB"/>
              <a:pPr>
                <a:defRPr/>
              </a:pPr>
              <a:t>3</a:t>
            </a:fld>
            <a:endParaRPr lang="en-GB"/>
          </a:p>
        </p:txBody>
      </p:sp>
    </p:spTree>
    <p:extLst>
      <p:ext uri="{BB962C8B-B14F-4D97-AF65-F5344CB8AC3E}">
        <p14:creationId xmlns:p14="http://schemas.microsoft.com/office/powerpoint/2010/main" val="826309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5"/>
          <p:cNvSpPr>
            <a:spLocks noGrp="1" noChangeArrowheads="1"/>
          </p:cNvSpPr>
          <p:nvPr>
            <p:ph idx="1"/>
          </p:nvPr>
        </p:nvSpPr>
        <p:spPr/>
        <p:txBody>
          <a:bodyPr/>
          <a:lstStyle/>
          <a:p>
            <a:pPr eaLnBrk="1" hangingPunct="1">
              <a:defRPr/>
            </a:pPr>
            <a:r>
              <a:rPr lang="en-GB" dirty="0" smtClean="0">
                <a:sym typeface="Wingdings" pitchFamily="2" charset="2"/>
              </a:rPr>
              <a:t>This is what we mean by compound assignment operators:</a:t>
            </a:r>
          </a:p>
          <a:p>
            <a:pPr lvl="1" eaLnBrk="1" hangingPunct="1">
              <a:defRPr/>
            </a:pPr>
            <a:r>
              <a:rPr lang="en-GB" sz="1800" dirty="0" smtClean="0">
                <a:sym typeface="Wingdings" pitchFamily="2" charset="2"/>
              </a:rPr>
              <a:t> </a:t>
            </a:r>
            <a:r>
              <a:rPr lang="en-GB" dirty="0" smtClean="0">
                <a:latin typeface="Lucida Console" pitchFamily="49" charset="0"/>
                <a:sym typeface="Wingdings" pitchFamily="2" charset="2"/>
              </a:rPr>
              <a:t>a += b </a:t>
            </a:r>
            <a:r>
              <a:rPr lang="en-GB" sz="1800" dirty="0" smtClean="0">
                <a:sym typeface="Wingdings" pitchFamily="2" charset="2"/>
              </a:rPr>
              <a:t> </a:t>
            </a:r>
            <a:r>
              <a:rPr lang="en-GB" dirty="0" smtClean="0">
                <a:sym typeface="Wingdings" pitchFamily="2" charset="2"/>
              </a:rPr>
              <a:t>(calculate </a:t>
            </a:r>
            <a:r>
              <a:rPr lang="en-GB" dirty="0" smtClean="0">
                <a:latin typeface="Lucida Console" pitchFamily="49" charset="0"/>
                <a:sym typeface="Wingdings" pitchFamily="2" charset="2"/>
              </a:rPr>
              <a:t>a + b</a:t>
            </a:r>
            <a:r>
              <a:rPr lang="en-GB" dirty="0" smtClean="0">
                <a:sym typeface="Wingdings" pitchFamily="2" charset="2"/>
              </a:rPr>
              <a:t>, then assign to a)</a:t>
            </a:r>
            <a:endParaRPr lang="en-GB" dirty="0" smtClean="0">
              <a:latin typeface="Lucida Console" pitchFamily="49" charset="0"/>
              <a:sym typeface="Wingdings" pitchFamily="2" charset="2"/>
            </a:endParaRPr>
          </a:p>
          <a:p>
            <a:pPr lvl="1" eaLnBrk="1" hangingPunct="1">
              <a:defRPr/>
            </a:pPr>
            <a:r>
              <a:rPr lang="en-GB" sz="1800" dirty="0" smtClean="0">
                <a:sym typeface="Wingdings" pitchFamily="2" charset="2"/>
              </a:rPr>
              <a:t> </a:t>
            </a:r>
            <a:r>
              <a:rPr lang="en-GB" dirty="0" smtClean="0">
                <a:latin typeface="Lucida Console" pitchFamily="49" charset="0"/>
                <a:sym typeface="Wingdings" pitchFamily="2" charset="2"/>
              </a:rPr>
              <a:t>a –= b </a:t>
            </a:r>
            <a:r>
              <a:rPr lang="en-GB" sz="1600" dirty="0" smtClean="0">
                <a:sym typeface="Wingdings" pitchFamily="2" charset="2"/>
              </a:rPr>
              <a:t> </a:t>
            </a:r>
            <a:r>
              <a:rPr lang="en-GB" dirty="0" smtClean="0">
                <a:sym typeface="Wingdings" pitchFamily="2" charset="2"/>
              </a:rPr>
              <a:t>(calculate </a:t>
            </a:r>
            <a:r>
              <a:rPr lang="en-GB" dirty="0" smtClean="0">
                <a:latin typeface="Lucida Console" pitchFamily="49" charset="0"/>
                <a:sym typeface="Wingdings" pitchFamily="2" charset="2"/>
              </a:rPr>
              <a:t>a - b</a:t>
            </a:r>
            <a:r>
              <a:rPr lang="en-GB" dirty="0" smtClean="0">
                <a:sym typeface="Wingdings" pitchFamily="2" charset="2"/>
              </a:rPr>
              <a:t>, then assign to a)</a:t>
            </a:r>
            <a:endParaRPr lang="en-GB" dirty="0" smtClean="0">
              <a:latin typeface="Lucida Console" pitchFamily="49" charset="0"/>
              <a:sym typeface="Wingdings" pitchFamily="2" charset="2"/>
            </a:endParaRPr>
          </a:p>
          <a:p>
            <a:pPr lvl="1" eaLnBrk="1" hangingPunct="1">
              <a:defRPr/>
            </a:pPr>
            <a:r>
              <a:rPr lang="en-GB" sz="1800" dirty="0" smtClean="0">
                <a:sym typeface="Wingdings" pitchFamily="2" charset="2"/>
              </a:rPr>
              <a:t> </a:t>
            </a:r>
            <a:r>
              <a:rPr lang="en-GB" dirty="0" smtClean="0">
                <a:latin typeface="Lucida Console" pitchFamily="49" charset="0"/>
                <a:sym typeface="Wingdings" pitchFamily="2" charset="2"/>
              </a:rPr>
              <a:t>a *= b </a:t>
            </a:r>
            <a:r>
              <a:rPr lang="en-GB" sz="1600" dirty="0" smtClean="0">
                <a:sym typeface="Wingdings" pitchFamily="2" charset="2"/>
              </a:rPr>
              <a:t> </a:t>
            </a:r>
            <a:r>
              <a:rPr lang="en-GB" dirty="0" smtClean="0">
                <a:sym typeface="Wingdings" pitchFamily="2" charset="2"/>
              </a:rPr>
              <a:t>(calculate </a:t>
            </a:r>
            <a:r>
              <a:rPr lang="en-GB" dirty="0" smtClean="0">
                <a:latin typeface="Lucida Console" pitchFamily="49" charset="0"/>
                <a:sym typeface="Wingdings" pitchFamily="2" charset="2"/>
              </a:rPr>
              <a:t>a * b</a:t>
            </a:r>
            <a:r>
              <a:rPr lang="en-GB" dirty="0" smtClean="0">
                <a:sym typeface="Wingdings" pitchFamily="2" charset="2"/>
              </a:rPr>
              <a:t>, then assign to a)</a:t>
            </a:r>
            <a:endParaRPr lang="en-GB" dirty="0" smtClean="0">
              <a:latin typeface="Lucida Console" pitchFamily="49" charset="0"/>
              <a:sym typeface="Wingdings" pitchFamily="2" charset="2"/>
            </a:endParaRPr>
          </a:p>
          <a:p>
            <a:pPr lvl="1" eaLnBrk="1" hangingPunct="1">
              <a:defRPr/>
            </a:pPr>
            <a:r>
              <a:rPr lang="en-GB" sz="1800" dirty="0" smtClean="0">
                <a:sym typeface="Wingdings" pitchFamily="2" charset="2"/>
              </a:rPr>
              <a:t> </a:t>
            </a:r>
            <a:r>
              <a:rPr lang="en-GB" dirty="0" smtClean="0">
                <a:latin typeface="Lucida Console" pitchFamily="49" charset="0"/>
                <a:sym typeface="Wingdings" pitchFamily="2" charset="2"/>
              </a:rPr>
              <a:t>a /= b </a:t>
            </a:r>
            <a:r>
              <a:rPr lang="en-GB" sz="1600" dirty="0" smtClean="0">
                <a:sym typeface="Wingdings" pitchFamily="2" charset="2"/>
              </a:rPr>
              <a:t> </a:t>
            </a:r>
            <a:r>
              <a:rPr lang="en-GB" dirty="0" smtClean="0">
                <a:sym typeface="Wingdings" pitchFamily="2" charset="2"/>
              </a:rPr>
              <a:t>(calculate </a:t>
            </a:r>
            <a:r>
              <a:rPr lang="en-GB" dirty="0" smtClean="0">
                <a:latin typeface="Lucida Console" pitchFamily="49" charset="0"/>
                <a:sym typeface="Wingdings" pitchFamily="2" charset="2"/>
              </a:rPr>
              <a:t>a / b</a:t>
            </a:r>
            <a:r>
              <a:rPr lang="en-GB" dirty="0" smtClean="0">
                <a:sym typeface="Wingdings" pitchFamily="2" charset="2"/>
              </a:rPr>
              <a:t>, then assign to a)</a:t>
            </a:r>
            <a:endParaRPr lang="en-GB" dirty="0" smtClean="0">
              <a:latin typeface="Lucida Console" pitchFamily="49" charset="0"/>
              <a:sym typeface="Wingdings" pitchFamily="2" charset="2"/>
            </a:endParaRPr>
          </a:p>
          <a:p>
            <a:pPr lvl="1" eaLnBrk="1" hangingPunct="1">
              <a:defRPr/>
            </a:pPr>
            <a:r>
              <a:rPr lang="en-GB" sz="1800" dirty="0" smtClean="0">
                <a:sym typeface="Wingdings" pitchFamily="2" charset="2"/>
              </a:rPr>
              <a:t> </a:t>
            </a:r>
            <a:r>
              <a:rPr lang="en-GB" dirty="0" smtClean="0">
                <a:latin typeface="+mj-lt"/>
                <a:sym typeface="Wingdings" pitchFamily="2" charset="2"/>
              </a:rPr>
              <a:t>etc. </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Example:</a:t>
            </a:r>
          </a:p>
          <a:p>
            <a:pPr lvl="1" eaLnBrk="1" hangingPunct="1">
              <a:defRPr/>
            </a:pPr>
            <a:endParaRPr lang="en-GB" dirty="0" smtClean="0">
              <a:latin typeface="Lucida Console" pitchFamily="49" charset="0"/>
              <a:sym typeface="Wingdings" pitchFamily="2" charset="2"/>
            </a:endParaRPr>
          </a:p>
          <a:p>
            <a:pPr lvl="1" eaLnBrk="1" hangingPunct="1">
              <a:defRPr/>
            </a:pPr>
            <a:endParaRPr lang="en-GB" dirty="0" smtClean="0">
              <a:sym typeface="Wingdings" pitchFamily="2" charset="2"/>
            </a:endParaRPr>
          </a:p>
        </p:txBody>
      </p:sp>
      <p:sp>
        <p:nvSpPr>
          <p:cNvPr id="9219" name="Rectangle 4"/>
          <p:cNvSpPr>
            <a:spLocks noGrp="1" noChangeArrowheads="1"/>
          </p:cNvSpPr>
          <p:nvPr>
            <p:ph type="title"/>
          </p:nvPr>
        </p:nvSpPr>
        <p:spPr/>
        <p:txBody>
          <a:bodyPr/>
          <a:lstStyle/>
          <a:p>
            <a:pPr eaLnBrk="1" hangingPunct="1"/>
            <a:r>
              <a:rPr lang="en-GB" sz="3400" dirty="0" smtClean="0"/>
              <a:t>Compound Assignment Operators</a:t>
            </a:r>
          </a:p>
        </p:txBody>
      </p:sp>
      <p:sp>
        <p:nvSpPr>
          <p:cNvPr id="22530" name="Footer Placeholder 3"/>
          <p:cNvSpPr>
            <a:spLocks noGrp="1"/>
          </p:cNvSpPr>
          <p:nvPr>
            <p:ph type="ftr" sz="quarter" idx="10"/>
          </p:nvPr>
        </p:nvSpPr>
        <p:spPr/>
        <p:txBody>
          <a:bodyPr/>
          <a:lstStyle/>
          <a:p>
            <a:pPr>
              <a:defRPr/>
            </a:pPr>
            <a:fld id="{43D8C2E3-BFB0-4C10-AA03-9A47D413B601}" type="slidenum">
              <a:rPr lang="en-GB"/>
              <a:pPr>
                <a:defRPr/>
              </a:pPr>
              <a:t>30</a:t>
            </a:fld>
            <a:endParaRPr lang="en-GB"/>
          </a:p>
        </p:txBody>
      </p:sp>
      <p:sp>
        <p:nvSpPr>
          <p:cNvPr id="5" name="Rectangle 4"/>
          <p:cNvSpPr>
            <a:spLocks noChangeArrowheads="1"/>
          </p:cNvSpPr>
          <p:nvPr/>
        </p:nvSpPr>
        <p:spPr bwMode="auto">
          <a:xfrm>
            <a:off x="812800" y="4368800"/>
            <a:ext cx="7912100" cy="10160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 Use *= compound operator:</a:t>
            </a:r>
          </a:p>
          <a:p>
            <a:pPr defTabSz="739775">
              <a:defRPr/>
            </a:pPr>
            <a:r>
              <a:rPr lang="en-GB" sz="1200" dirty="0"/>
              <a:t>x *= a + b;      </a:t>
            </a:r>
          </a:p>
          <a:p>
            <a:pPr defTabSz="739775">
              <a:defRPr/>
            </a:pPr>
            <a:endParaRPr lang="en-GB" sz="1200" dirty="0"/>
          </a:p>
          <a:p>
            <a:pPr defTabSz="739775">
              <a:defRPr/>
            </a:pPr>
            <a:r>
              <a:rPr lang="en-GB" sz="1200" dirty="0"/>
              <a:t>// Equivalent to the following (note the precedence):</a:t>
            </a:r>
          </a:p>
          <a:p>
            <a:pPr defTabSz="739775">
              <a:defRPr/>
            </a:pPr>
            <a:r>
              <a:rPr lang="en-GB" sz="1200" dirty="0"/>
              <a:t>x = </a:t>
            </a:r>
            <a:r>
              <a:rPr lang="en-GB" sz="1200" dirty="0" err="1"/>
              <a:t>x</a:t>
            </a:r>
            <a:r>
              <a:rPr lang="en-GB" sz="1200" dirty="0"/>
              <a:t> * (a + b);      </a:t>
            </a:r>
          </a:p>
        </p:txBody>
      </p:sp>
    </p:spTree>
    <p:extLst>
      <p:ext uri="{BB962C8B-B14F-4D97-AF65-F5344CB8AC3E}">
        <p14:creationId xmlns:p14="http://schemas.microsoft.com/office/powerpoint/2010/main" val="2158397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Here are some common unary operators:</a:t>
            </a:r>
          </a:p>
          <a:p>
            <a:pPr lvl="1" eaLnBrk="1" hangingPunct="1">
              <a:defRPr/>
            </a:pPr>
            <a:r>
              <a:rPr lang="en-GB" dirty="0" smtClean="0">
                <a:latin typeface="Lucida Console" pitchFamily="49" charset="0"/>
                <a:sym typeface="Wingdings" pitchFamily="2" charset="2"/>
              </a:rPr>
              <a:t>+a     </a:t>
            </a:r>
            <a:r>
              <a:rPr lang="en-GB" dirty="0" smtClean="0">
                <a:latin typeface="+mj-lt"/>
                <a:sym typeface="Wingdings" pitchFamily="2" charset="2"/>
              </a:rPr>
              <a:t>(unary plus)</a:t>
            </a:r>
          </a:p>
          <a:p>
            <a:pPr lvl="1" eaLnBrk="1" hangingPunct="1">
              <a:defRPr/>
            </a:pPr>
            <a:r>
              <a:rPr lang="en-GB" dirty="0" smtClean="0">
                <a:latin typeface="Lucida Console" pitchFamily="49" charset="0"/>
                <a:sym typeface="Wingdings" pitchFamily="2" charset="2"/>
              </a:rPr>
              <a:t>-a     </a:t>
            </a:r>
            <a:r>
              <a:rPr lang="en-GB" dirty="0" smtClean="0">
                <a:sym typeface="Wingdings" pitchFamily="2" charset="2"/>
              </a:rPr>
              <a:t>(unary negation)</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a:t>
            </a:r>
            <a:r>
              <a:rPr lang="en-GB" dirty="0" smtClean="0">
                <a:sym typeface="Wingdings" pitchFamily="2" charset="2"/>
              </a:rPr>
              <a:t>(postfix increment by 1)</a:t>
            </a:r>
            <a:r>
              <a:rPr lang="en-GB" dirty="0" smtClean="0">
                <a:latin typeface="Lucida Console" pitchFamily="49" charset="0"/>
                <a:sym typeface="Wingdings" pitchFamily="2" charset="2"/>
              </a:rPr>
              <a:t>  </a:t>
            </a:r>
          </a:p>
          <a:p>
            <a:pPr lvl="1" eaLnBrk="1" hangingPunct="1">
              <a:defRPr/>
            </a:pPr>
            <a:r>
              <a:rPr lang="en-GB" dirty="0" smtClean="0">
                <a:latin typeface="Lucida Console" pitchFamily="49" charset="0"/>
                <a:sym typeface="Wingdings" pitchFamily="2" charset="2"/>
              </a:rPr>
              <a:t>++a    </a:t>
            </a:r>
            <a:r>
              <a:rPr lang="en-GB" dirty="0" smtClean="0">
                <a:sym typeface="Wingdings" pitchFamily="2" charset="2"/>
              </a:rPr>
              <a:t>(prefix increment by 1)</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a:t>
            </a:r>
            <a:r>
              <a:rPr lang="en-GB" dirty="0" smtClean="0">
                <a:sym typeface="Wingdings" pitchFamily="2" charset="2"/>
              </a:rPr>
              <a:t>(postfix decrement by 1)</a:t>
            </a:r>
            <a:endParaRPr lang="en-GB" dirty="0" smtClean="0">
              <a:latin typeface="Lucida Console" pitchFamily="49" charset="0"/>
              <a:sym typeface="Wingdings" pitchFamily="2" charset="2"/>
            </a:endParaRPr>
          </a:p>
          <a:p>
            <a:pPr lvl="1" eaLnBrk="1" hangingPunct="1">
              <a:defRPr/>
            </a:pPr>
            <a:r>
              <a:rPr lang="en-GB" dirty="0" smtClean="0">
                <a:latin typeface="Lucida Console" pitchFamily="49" charset="0"/>
                <a:sym typeface="Wingdings" pitchFamily="2" charset="2"/>
              </a:rPr>
              <a:t>--a    </a:t>
            </a:r>
            <a:r>
              <a:rPr lang="en-GB" dirty="0" smtClean="0">
                <a:sym typeface="Wingdings" pitchFamily="2" charset="2"/>
              </a:rPr>
              <a:t>(prefix increment by 1)</a:t>
            </a:r>
          </a:p>
          <a:p>
            <a:pPr lvl="1" eaLnBrk="1" hangingPunct="1">
              <a:defRPr/>
            </a:pPr>
            <a:endParaRPr lang="en-GB" dirty="0">
              <a:latin typeface="Lucida Console" pitchFamily="49" charset="0"/>
              <a:sym typeface="Wingdings" pitchFamily="2" charset="2"/>
            </a:endParaRPr>
          </a:p>
          <a:p>
            <a:pPr eaLnBrk="1" hangingPunct="1">
              <a:defRPr/>
            </a:pPr>
            <a:r>
              <a:rPr lang="en-GB" dirty="0" smtClean="0">
                <a:latin typeface="+mj-lt"/>
                <a:sym typeface="Wingdings" pitchFamily="2" charset="2"/>
              </a:rPr>
              <a:t>Example:</a:t>
            </a:r>
          </a:p>
          <a:p>
            <a:pPr lvl="1" eaLnBrk="1" hangingPunct="1">
              <a:defRPr/>
            </a:pPr>
            <a:endParaRPr lang="en-GB" dirty="0" smtClean="0">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dirty="0" smtClean="0"/>
              <a:t>Unary Arithmetic Operators</a:t>
            </a:r>
          </a:p>
        </p:txBody>
      </p:sp>
      <p:sp>
        <p:nvSpPr>
          <p:cNvPr id="22530" name="Footer Placeholder 3"/>
          <p:cNvSpPr>
            <a:spLocks noGrp="1"/>
          </p:cNvSpPr>
          <p:nvPr>
            <p:ph type="ftr" sz="quarter" idx="10"/>
          </p:nvPr>
        </p:nvSpPr>
        <p:spPr/>
        <p:txBody>
          <a:bodyPr/>
          <a:lstStyle/>
          <a:p>
            <a:pPr>
              <a:defRPr/>
            </a:pPr>
            <a:fld id="{ACBE1FC7-8B2A-4105-BC23-39EC08B1C746}" type="slidenum">
              <a:rPr lang="en-GB"/>
              <a:pPr>
                <a:defRPr/>
              </a:pPr>
              <a:t>31</a:t>
            </a:fld>
            <a:endParaRPr lang="en-GB"/>
          </a:p>
        </p:txBody>
      </p:sp>
      <p:sp>
        <p:nvSpPr>
          <p:cNvPr id="5" name="Rectangle 4"/>
          <p:cNvSpPr>
            <a:spLocks noChangeArrowheads="1"/>
          </p:cNvSpPr>
          <p:nvPr/>
        </p:nvSpPr>
        <p:spPr bwMode="auto">
          <a:xfrm>
            <a:off x="555625" y="4761548"/>
            <a:ext cx="8375015" cy="84677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 = 42;</a:t>
            </a:r>
          </a:p>
          <a:p>
            <a:pPr defTabSz="739775">
              <a:defRPr/>
            </a:pPr>
            <a:endParaRPr lang="en-GB" sz="1200" dirty="0"/>
          </a:p>
          <a:p>
            <a:pPr defTabSz="739775">
              <a:defRPr/>
            </a:pPr>
            <a:r>
              <a:rPr lang="en-GB" sz="1200" dirty="0" err="1" smtClean="0"/>
              <a:t>int</a:t>
            </a:r>
            <a:r>
              <a:rPr lang="en-GB" sz="1200" dirty="0" smtClean="0"/>
              <a:t> b = ++a;  // </a:t>
            </a:r>
            <a:r>
              <a:rPr lang="en-GB" sz="1200" b="1" dirty="0" smtClean="0"/>
              <a:t>a</a:t>
            </a:r>
            <a:r>
              <a:rPr lang="en-GB" sz="1200" dirty="0" smtClean="0"/>
              <a:t> is first incremented to 43, then it is assigned to </a:t>
            </a:r>
            <a:r>
              <a:rPr lang="en-GB" sz="1200" b="1" dirty="0" smtClean="0"/>
              <a:t>b</a:t>
            </a:r>
            <a:r>
              <a:rPr lang="en-GB" sz="1200" dirty="0" smtClean="0"/>
              <a:t> (so </a:t>
            </a:r>
            <a:r>
              <a:rPr lang="en-GB" sz="1200" b="1" dirty="0" smtClean="0"/>
              <a:t>b</a:t>
            </a:r>
            <a:r>
              <a:rPr lang="en-GB" sz="1200" dirty="0" smtClean="0"/>
              <a:t> is 43).</a:t>
            </a:r>
          </a:p>
          <a:p>
            <a:pPr defTabSz="739775">
              <a:defRPr/>
            </a:pPr>
            <a:r>
              <a:rPr lang="en-GB" sz="1200" dirty="0" err="1"/>
              <a:t>int</a:t>
            </a:r>
            <a:r>
              <a:rPr lang="en-GB" sz="1200" dirty="0"/>
              <a:t> </a:t>
            </a:r>
            <a:r>
              <a:rPr lang="en-GB" sz="1200" dirty="0" smtClean="0"/>
              <a:t>c </a:t>
            </a:r>
            <a:r>
              <a:rPr lang="en-GB" sz="1200" dirty="0"/>
              <a:t>= </a:t>
            </a:r>
            <a:r>
              <a:rPr lang="en-GB" sz="1200" dirty="0" smtClean="0"/>
              <a:t>a++;  // </a:t>
            </a:r>
            <a:r>
              <a:rPr lang="en-GB" sz="1200" b="1" dirty="0" smtClean="0"/>
              <a:t>c</a:t>
            </a:r>
            <a:r>
              <a:rPr lang="en-GB" sz="1200" dirty="0" smtClean="0"/>
              <a:t> is assigned the current value of </a:t>
            </a:r>
            <a:r>
              <a:rPr lang="en-GB" sz="1200" b="1" dirty="0" smtClean="0"/>
              <a:t>a</a:t>
            </a:r>
            <a:r>
              <a:rPr lang="en-GB" sz="1200" dirty="0" smtClean="0"/>
              <a:t> (43), then </a:t>
            </a:r>
            <a:r>
              <a:rPr lang="en-GB" sz="1200" b="1" dirty="0" smtClean="0"/>
              <a:t>a</a:t>
            </a:r>
            <a:r>
              <a:rPr lang="en-GB" sz="1200" dirty="0" smtClean="0"/>
              <a:t> </a:t>
            </a:r>
            <a:r>
              <a:rPr lang="en-GB" sz="1200" dirty="0"/>
              <a:t>is incremented to </a:t>
            </a:r>
            <a:r>
              <a:rPr lang="en-GB" sz="1200" dirty="0" smtClean="0"/>
              <a:t>44.</a:t>
            </a:r>
            <a:endParaRPr lang="en-GB" sz="1200" dirty="0"/>
          </a:p>
        </p:txBody>
      </p:sp>
    </p:spTree>
    <p:extLst>
      <p:ext uri="{BB962C8B-B14F-4D97-AF65-F5344CB8AC3E}">
        <p14:creationId xmlns:p14="http://schemas.microsoft.com/office/powerpoint/2010/main" val="962053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r>
              <a:rPr lang="en-GB" smtClean="0"/>
              <a:t>Implicit conversions:</a:t>
            </a:r>
          </a:p>
          <a:p>
            <a:pPr lvl="1" eaLnBrk="1" hangingPunct="1"/>
            <a:r>
              <a:rPr lang="en-GB" smtClean="0"/>
              <a:t>Java implicitly converts less-precise expns to more-precise expns</a:t>
            </a:r>
          </a:p>
          <a:p>
            <a:pPr lvl="1" eaLnBrk="1" hangingPunct="1"/>
            <a:r>
              <a:rPr lang="en-GB" smtClean="0"/>
              <a:t>byte -&gt; short -&gt; int -&gt; long -&gt; float -&gt; double</a:t>
            </a:r>
          </a:p>
          <a:p>
            <a:pPr eaLnBrk="1" hangingPunct="1"/>
            <a:r>
              <a:rPr lang="en-GB" smtClean="0"/>
              <a:t>Explicit conversions (aka casting):</a:t>
            </a:r>
          </a:p>
          <a:p>
            <a:pPr lvl="1" eaLnBrk="1" hangingPunct="1"/>
            <a:r>
              <a:rPr lang="en-GB" smtClean="0"/>
              <a:t>You can explicitly cast an expression into a compatible other type</a:t>
            </a:r>
          </a:p>
          <a:p>
            <a:pPr lvl="1" eaLnBrk="1" hangingPunct="1"/>
            <a:r>
              <a:rPr lang="en-GB" smtClean="0"/>
              <a:t>(</a:t>
            </a:r>
            <a:r>
              <a:rPr lang="en-GB" i="1" smtClean="0"/>
              <a:t>type</a:t>
            </a:r>
            <a:r>
              <a:rPr lang="en-GB" smtClean="0"/>
              <a:t>) </a:t>
            </a:r>
            <a:r>
              <a:rPr lang="en-GB" i="1" smtClean="0"/>
              <a:t>expression</a:t>
            </a:r>
          </a:p>
          <a:p>
            <a:pPr lvl="1" eaLnBrk="1" hangingPunct="1"/>
            <a:r>
              <a:rPr lang="en-GB" smtClean="0"/>
              <a:t>Might result in a loss of precision</a:t>
            </a:r>
          </a:p>
          <a:p>
            <a:pPr eaLnBrk="1" hangingPunct="1"/>
            <a:r>
              <a:rPr lang="en-GB" smtClean="0"/>
              <a:t>Explain the following example:</a:t>
            </a:r>
          </a:p>
          <a:p>
            <a:pPr lvl="1" eaLnBrk="1" hangingPunct="1"/>
            <a:endParaRPr lang="en-GB" smtClean="0"/>
          </a:p>
          <a:p>
            <a:pPr lvl="1" eaLnBrk="1" hangingPunct="1"/>
            <a:endParaRPr lang="en-GB" smtClean="0"/>
          </a:p>
          <a:p>
            <a:pPr lvl="1" eaLnBrk="1" hangingPunct="1"/>
            <a:endParaRPr lang="en-GB" smtClean="0"/>
          </a:p>
          <a:p>
            <a:pPr eaLnBrk="1" hangingPunct="1"/>
            <a:r>
              <a:rPr lang="en-GB" smtClean="0"/>
              <a:t>Questions:</a:t>
            </a:r>
          </a:p>
          <a:p>
            <a:pPr lvl="1" eaLnBrk="1" hangingPunct="1"/>
            <a:r>
              <a:rPr lang="en-GB" smtClean="0"/>
              <a:t>What would happen without the above cast?</a:t>
            </a:r>
          </a:p>
          <a:p>
            <a:pPr lvl="1" eaLnBrk="1" hangingPunct="1"/>
            <a:r>
              <a:rPr lang="en-GB" smtClean="0"/>
              <a:t>Can you achieve the same effect without using explicit casting?</a:t>
            </a:r>
          </a:p>
          <a:p>
            <a:pPr eaLnBrk="1" hangingPunct="1"/>
            <a:endParaRPr lang="en-GB" smtClean="0"/>
          </a:p>
        </p:txBody>
      </p:sp>
      <p:sp>
        <p:nvSpPr>
          <p:cNvPr id="11267" name="Rectangle 4"/>
          <p:cNvSpPr>
            <a:spLocks noGrp="1" noChangeArrowheads="1"/>
          </p:cNvSpPr>
          <p:nvPr>
            <p:ph type="title"/>
          </p:nvPr>
        </p:nvSpPr>
        <p:spPr/>
        <p:txBody>
          <a:bodyPr/>
          <a:lstStyle/>
          <a:p>
            <a:pPr eaLnBrk="1" hangingPunct="1"/>
            <a:r>
              <a:rPr lang="en-GB" sz="3400" dirty="0" smtClean="0"/>
              <a:t>Casting</a:t>
            </a:r>
          </a:p>
        </p:txBody>
      </p:sp>
      <p:sp>
        <p:nvSpPr>
          <p:cNvPr id="23554" name="Footer Placeholder 3"/>
          <p:cNvSpPr>
            <a:spLocks noGrp="1"/>
          </p:cNvSpPr>
          <p:nvPr>
            <p:ph type="ftr" sz="quarter" idx="10"/>
          </p:nvPr>
        </p:nvSpPr>
        <p:spPr/>
        <p:txBody>
          <a:bodyPr/>
          <a:lstStyle/>
          <a:p>
            <a:pPr>
              <a:defRPr/>
            </a:pPr>
            <a:fld id="{37B6926F-B2E4-4963-83B7-B1BB7CAD8A72}" type="slidenum">
              <a:rPr lang="en-GB"/>
              <a:pPr>
                <a:defRPr/>
              </a:pPr>
              <a:t>32</a:t>
            </a:fld>
            <a:endParaRPr lang="en-GB"/>
          </a:p>
        </p:txBody>
      </p:sp>
      <p:sp>
        <p:nvSpPr>
          <p:cNvPr id="5" name="Rectangle 4"/>
          <p:cNvSpPr>
            <a:spLocks noChangeArrowheads="1"/>
          </p:cNvSpPr>
          <p:nvPr/>
        </p:nvSpPr>
        <p:spPr bwMode="auto">
          <a:xfrm>
            <a:off x="812800" y="4546600"/>
            <a:ext cx="7912100" cy="10160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int</a:t>
            </a:r>
            <a:r>
              <a:rPr lang="en-GB" sz="1200" dirty="0"/>
              <a:t> judge1Score;</a:t>
            </a:r>
          </a:p>
          <a:p>
            <a:pPr defTabSz="739775">
              <a:defRPr/>
            </a:pPr>
            <a:r>
              <a:rPr lang="en-GB" sz="1200" dirty="0" err="1"/>
              <a:t>int</a:t>
            </a:r>
            <a:r>
              <a:rPr lang="en-GB" sz="1200" dirty="0"/>
              <a:t> judge2Score;</a:t>
            </a:r>
          </a:p>
          <a:p>
            <a:pPr defTabSz="739775">
              <a:defRPr/>
            </a:pPr>
            <a:r>
              <a:rPr lang="en-GB" sz="1200" dirty="0" err="1"/>
              <a:t>int</a:t>
            </a:r>
            <a:r>
              <a:rPr lang="en-GB" sz="1200" dirty="0"/>
              <a:t> judge3Score;</a:t>
            </a:r>
          </a:p>
          <a:p>
            <a:pPr defTabSz="739775">
              <a:defRPr/>
            </a:pPr>
            <a:r>
              <a:rPr lang="en-GB" sz="1200" dirty="0"/>
              <a:t>…</a:t>
            </a:r>
          </a:p>
          <a:p>
            <a:pPr defTabSz="739775">
              <a:defRPr/>
            </a:pPr>
            <a:r>
              <a:rPr lang="en-GB" sz="1200" dirty="0"/>
              <a:t>double </a:t>
            </a:r>
            <a:r>
              <a:rPr lang="en-GB" sz="1200" dirty="0" err="1"/>
              <a:t>averageScore</a:t>
            </a:r>
            <a:r>
              <a:rPr lang="en-GB" sz="1200" dirty="0"/>
              <a:t> = (double) (judge1Score + judge2Score + judge3Score) / 3;</a:t>
            </a:r>
          </a:p>
        </p:txBody>
      </p:sp>
    </p:spTree>
    <p:extLst>
      <p:ext uri="{BB962C8B-B14F-4D97-AF65-F5344CB8AC3E}">
        <p14:creationId xmlns:p14="http://schemas.microsoft.com/office/powerpoint/2010/main" val="193130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Operators have the following precedence (use parentheses to override this precedence):</a:t>
            </a:r>
          </a:p>
          <a:p>
            <a:pPr lvl="1">
              <a:defRPr/>
            </a:pPr>
            <a:r>
              <a:rPr lang="en-US" dirty="0" smtClean="0">
                <a:ea typeface="+mn-ea"/>
                <a:cs typeface="+mn-cs"/>
              </a:rPr>
              <a:t>Unary:  +</a:t>
            </a:r>
            <a:r>
              <a:rPr lang="en-US" dirty="0" smtClean="0">
                <a:latin typeface="Lucida Console" pitchFamily="49" charset="0"/>
                <a:ea typeface="+mn-ea"/>
                <a:cs typeface="+mn-cs"/>
              </a:rPr>
              <a:t>+ -- + - ! ~ (</a:t>
            </a:r>
            <a:r>
              <a:rPr lang="en-US" i="1" dirty="0" smtClean="0">
                <a:latin typeface="Lucida Console" pitchFamily="49" charset="0"/>
                <a:ea typeface="+mn-ea"/>
                <a:cs typeface="+mn-cs"/>
              </a:rPr>
              <a:t>type</a:t>
            </a:r>
            <a:r>
              <a:rPr lang="en-US" dirty="0" smtClean="0">
                <a:latin typeface="Lucida Console" pitchFamily="49" charset="0"/>
                <a:ea typeface="+mn-ea"/>
                <a:cs typeface="+mn-cs"/>
              </a:rPr>
              <a:t>)</a:t>
            </a:r>
            <a:endParaRPr lang="en-US" dirty="0" smtClean="0">
              <a:ea typeface="+mn-ea"/>
              <a:cs typeface="+mn-cs"/>
            </a:endParaRPr>
          </a:p>
          <a:p>
            <a:pPr lvl="1">
              <a:defRPr/>
            </a:pPr>
            <a:r>
              <a:rPr lang="en-US" dirty="0" smtClean="0">
                <a:ea typeface="+mn-ea"/>
                <a:cs typeface="+mn-cs"/>
              </a:rPr>
              <a:t>Multiplicative:  </a:t>
            </a:r>
            <a:r>
              <a:rPr lang="en-US" dirty="0" smtClean="0">
                <a:latin typeface="Lucida Console" pitchFamily="49" charset="0"/>
                <a:ea typeface="+mn-ea"/>
                <a:cs typeface="+mn-cs"/>
              </a:rPr>
              <a:t>* / %</a:t>
            </a:r>
            <a:endParaRPr lang="en-US" dirty="0" smtClean="0">
              <a:ea typeface="+mn-ea"/>
              <a:cs typeface="+mn-cs"/>
            </a:endParaRPr>
          </a:p>
          <a:p>
            <a:pPr lvl="1">
              <a:defRPr/>
            </a:pPr>
            <a:r>
              <a:rPr lang="en-US" dirty="0" smtClean="0">
                <a:ea typeface="+mn-ea"/>
                <a:cs typeface="+mn-cs"/>
              </a:rPr>
              <a:t>Additive:  </a:t>
            </a:r>
            <a:r>
              <a:rPr lang="en-US" dirty="0" smtClean="0">
                <a:latin typeface="Lucida Console" pitchFamily="49" charset="0"/>
                <a:ea typeface="+mn-ea"/>
                <a:cs typeface="+mn-cs"/>
              </a:rPr>
              <a:t>+ -</a:t>
            </a:r>
            <a:endParaRPr lang="en-US" dirty="0" smtClean="0">
              <a:ea typeface="+mn-ea"/>
              <a:cs typeface="+mn-cs"/>
            </a:endParaRPr>
          </a:p>
          <a:p>
            <a:pPr lvl="1">
              <a:defRPr/>
            </a:pPr>
            <a:r>
              <a:rPr lang="en-US" dirty="0" smtClean="0">
                <a:ea typeface="+mn-ea"/>
                <a:cs typeface="+mn-cs"/>
              </a:rPr>
              <a:t>Bitwise shift:  </a:t>
            </a:r>
            <a:r>
              <a:rPr lang="en-US" dirty="0" smtClean="0">
                <a:latin typeface="Lucida Console" pitchFamily="49" charset="0"/>
                <a:ea typeface="+mn-ea"/>
                <a:cs typeface="+mn-cs"/>
              </a:rPr>
              <a:t>&lt;&lt; &gt;&gt; &gt;&gt;&gt;</a:t>
            </a:r>
            <a:endParaRPr lang="en-US" dirty="0" smtClean="0">
              <a:ea typeface="+mn-ea"/>
              <a:cs typeface="+mn-cs"/>
            </a:endParaRPr>
          </a:p>
          <a:p>
            <a:pPr lvl="1">
              <a:defRPr/>
            </a:pPr>
            <a:r>
              <a:rPr lang="en-US" dirty="0" smtClean="0">
                <a:ea typeface="+mn-ea"/>
                <a:cs typeface="+mn-cs"/>
              </a:rPr>
              <a:t>Relational:  </a:t>
            </a:r>
            <a:r>
              <a:rPr lang="en-US" dirty="0" smtClean="0">
                <a:latin typeface="Lucida Console" pitchFamily="49" charset="0"/>
                <a:ea typeface="+mn-ea"/>
                <a:cs typeface="+mn-cs"/>
              </a:rPr>
              <a:t>&gt; &gt;= &lt; &lt;= </a:t>
            </a:r>
            <a:r>
              <a:rPr lang="en-US" dirty="0" err="1" smtClean="0">
                <a:latin typeface="Lucida Console" pitchFamily="49" charset="0"/>
                <a:ea typeface="+mn-ea"/>
                <a:cs typeface="+mn-cs"/>
              </a:rPr>
              <a:t>instanceof</a:t>
            </a:r>
            <a:endParaRPr lang="en-US" dirty="0" smtClean="0">
              <a:ea typeface="+mn-ea"/>
              <a:cs typeface="+mn-cs"/>
            </a:endParaRPr>
          </a:p>
          <a:p>
            <a:pPr lvl="1">
              <a:defRPr/>
            </a:pPr>
            <a:r>
              <a:rPr lang="en-US" dirty="0" smtClean="0">
                <a:ea typeface="+mn-ea"/>
                <a:cs typeface="+mn-cs"/>
              </a:rPr>
              <a:t>Equality:  </a:t>
            </a:r>
            <a:r>
              <a:rPr lang="en-US" dirty="0" smtClean="0">
                <a:latin typeface="Lucida Console" pitchFamily="49" charset="0"/>
                <a:ea typeface="+mn-ea"/>
                <a:cs typeface="+mn-cs"/>
              </a:rPr>
              <a:t>== !=</a:t>
            </a:r>
            <a:endParaRPr lang="en-US" dirty="0" smtClean="0">
              <a:ea typeface="+mn-ea"/>
              <a:cs typeface="+mn-cs"/>
            </a:endParaRPr>
          </a:p>
          <a:p>
            <a:pPr lvl="1">
              <a:defRPr/>
            </a:pPr>
            <a:r>
              <a:rPr lang="en-US" dirty="0" smtClean="0">
                <a:ea typeface="+mn-ea"/>
                <a:cs typeface="+mn-cs"/>
              </a:rPr>
              <a:t>Bitwise AND:  </a:t>
            </a:r>
            <a:r>
              <a:rPr lang="en-US" dirty="0" smtClean="0">
                <a:latin typeface="Lucida Console" pitchFamily="49" charset="0"/>
                <a:ea typeface="+mn-ea"/>
                <a:cs typeface="+mn-cs"/>
              </a:rPr>
              <a:t>&amp;</a:t>
            </a:r>
            <a:endParaRPr lang="en-US" dirty="0" smtClean="0">
              <a:ea typeface="+mn-ea"/>
              <a:cs typeface="+mn-cs"/>
            </a:endParaRPr>
          </a:p>
          <a:p>
            <a:pPr lvl="1">
              <a:defRPr/>
            </a:pPr>
            <a:r>
              <a:rPr lang="en-US" dirty="0" smtClean="0"/>
              <a:t>Bitwise exclusive OR:  </a:t>
            </a:r>
            <a:r>
              <a:rPr lang="en-US" dirty="0" smtClean="0">
                <a:latin typeface="Lucida Console" pitchFamily="49" charset="0"/>
              </a:rPr>
              <a:t>^</a:t>
            </a:r>
            <a:endParaRPr lang="en-US" dirty="0" smtClean="0"/>
          </a:p>
          <a:p>
            <a:pPr lvl="1">
              <a:defRPr/>
            </a:pPr>
            <a:r>
              <a:rPr lang="en-US" dirty="0" smtClean="0"/>
              <a:t>Bitwise inclusive OR:  </a:t>
            </a:r>
            <a:r>
              <a:rPr lang="en-US" dirty="0" smtClean="0">
                <a:latin typeface="Lucida Console" pitchFamily="49" charset="0"/>
              </a:rPr>
              <a:t>|</a:t>
            </a:r>
            <a:endParaRPr lang="en-US" dirty="0" smtClean="0"/>
          </a:p>
          <a:p>
            <a:pPr lvl="1">
              <a:defRPr/>
            </a:pPr>
            <a:r>
              <a:rPr lang="en-US" dirty="0" smtClean="0">
                <a:ea typeface="+mn-ea"/>
                <a:cs typeface="+mn-cs"/>
              </a:rPr>
              <a:t>Logical AND:  </a:t>
            </a:r>
            <a:r>
              <a:rPr lang="en-US" dirty="0" smtClean="0">
                <a:latin typeface="Lucida Console" pitchFamily="49" charset="0"/>
                <a:ea typeface="+mn-ea"/>
                <a:cs typeface="+mn-cs"/>
              </a:rPr>
              <a:t>&amp;&amp; &amp;</a:t>
            </a:r>
            <a:endParaRPr lang="en-US" dirty="0" smtClean="0">
              <a:ea typeface="+mn-ea"/>
              <a:cs typeface="+mn-cs"/>
            </a:endParaRPr>
          </a:p>
          <a:p>
            <a:pPr lvl="1">
              <a:defRPr/>
            </a:pPr>
            <a:r>
              <a:rPr lang="en-US" dirty="0" smtClean="0">
                <a:ea typeface="+mn-ea"/>
                <a:cs typeface="+mn-cs"/>
              </a:rPr>
              <a:t>Logical OR:  </a:t>
            </a:r>
            <a:r>
              <a:rPr lang="en-US" dirty="0" smtClean="0">
                <a:latin typeface="Lucida Console" pitchFamily="49" charset="0"/>
                <a:ea typeface="+mn-ea"/>
                <a:cs typeface="+mn-cs"/>
              </a:rPr>
              <a:t>|| |</a:t>
            </a:r>
            <a:endParaRPr lang="en-US" dirty="0" smtClean="0">
              <a:ea typeface="+mn-ea"/>
              <a:cs typeface="+mn-cs"/>
            </a:endParaRPr>
          </a:p>
          <a:p>
            <a:pPr lvl="1">
              <a:defRPr/>
            </a:pPr>
            <a:r>
              <a:rPr lang="en-US" dirty="0" smtClean="0">
                <a:ea typeface="+mn-ea"/>
                <a:cs typeface="+mn-cs"/>
              </a:rPr>
              <a:t>Ternary:  </a:t>
            </a:r>
            <a:r>
              <a:rPr lang="en-US" dirty="0" smtClean="0">
                <a:latin typeface="Lucida Console" pitchFamily="49" charset="0"/>
                <a:ea typeface="+mn-ea"/>
                <a:cs typeface="+mn-cs"/>
              </a:rPr>
              <a:t>?</a:t>
            </a:r>
            <a:r>
              <a:rPr lang="en-US" dirty="0" smtClean="0">
                <a:latin typeface="Lucida Console" pitchFamily="49" charset="0"/>
                <a:ea typeface="+mn-ea"/>
                <a:cs typeface="+mn-cs"/>
                <a:sym typeface="Wingdings" pitchFamily="2" charset="2"/>
              </a:rPr>
              <a:t>:</a:t>
            </a:r>
            <a:endParaRPr lang="en-US" dirty="0" smtClean="0">
              <a:ea typeface="+mn-ea"/>
              <a:cs typeface="+mn-cs"/>
            </a:endParaRPr>
          </a:p>
          <a:p>
            <a:pPr lvl="1">
              <a:defRPr/>
            </a:pPr>
            <a:r>
              <a:rPr lang="en-US" dirty="0" smtClean="0">
                <a:ea typeface="+mn-ea"/>
                <a:cs typeface="+mn-cs"/>
              </a:rPr>
              <a:t>Assignment:  </a:t>
            </a:r>
            <a:r>
              <a:rPr lang="en-US" dirty="0" smtClean="0">
                <a:latin typeface="Lucida Console" pitchFamily="49" charset="0"/>
                <a:ea typeface="+mn-ea"/>
                <a:cs typeface="+mn-cs"/>
              </a:rPr>
              <a:t>= += -=</a:t>
            </a:r>
            <a:r>
              <a:rPr lang="en-US" dirty="0" smtClean="0">
                <a:ea typeface="+mn-ea"/>
                <a:cs typeface="+mn-cs"/>
              </a:rPr>
              <a:t> etc.</a:t>
            </a:r>
            <a:endParaRPr lang="en-GB" dirty="0" smtClean="0">
              <a:latin typeface="Lucida Console" pitchFamily="49" charset="0"/>
            </a:endParaRPr>
          </a:p>
        </p:txBody>
      </p:sp>
      <p:sp>
        <p:nvSpPr>
          <p:cNvPr id="18435" name="Rectangle 4"/>
          <p:cNvSpPr>
            <a:spLocks noGrp="1" noChangeArrowheads="1"/>
          </p:cNvSpPr>
          <p:nvPr>
            <p:ph type="title"/>
          </p:nvPr>
        </p:nvSpPr>
        <p:spPr/>
        <p:txBody>
          <a:bodyPr/>
          <a:lstStyle/>
          <a:p>
            <a:pPr eaLnBrk="1" hangingPunct="1"/>
            <a:r>
              <a:rPr lang="en-GB" sz="3400" smtClean="0"/>
              <a:t>Order of Precedence</a:t>
            </a:r>
          </a:p>
        </p:txBody>
      </p:sp>
      <p:sp>
        <p:nvSpPr>
          <p:cNvPr id="23554" name="Footer Placeholder 3"/>
          <p:cNvSpPr>
            <a:spLocks noGrp="1"/>
          </p:cNvSpPr>
          <p:nvPr>
            <p:ph type="ftr" sz="quarter" idx="10"/>
          </p:nvPr>
        </p:nvSpPr>
        <p:spPr/>
        <p:txBody>
          <a:bodyPr/>
          <a:lstStyle/>
          <a:p>
            <a:pPr>
              <a:defRPr/>
            </a:pPr>
            <a:fld id="{AF069324-CC96-405F-8209-B544E03A216E}" type="slidenum">
              <a:rPr lang="en-GB"/>
              <a:pPr>
                <a:defRPr/>
              </a:pPr>
              <a:t>33</a:t>
            </a:fld>
            <a:endParaRPr lang="en-GB"/>
          </a:p>
        </p:txBody>
      </p:sp>
    </p:spTree>
    <p:extLst>
      <p:ext uri="{BB962C8B-B14F-4D97-AF65-F5344CB8AC3E}">
        <p14:creationId xmlns:p14="http://schemas.microsoft.com/office/powerpoint/2010/main" val="918002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34</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98666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a:defRPr/>
            </a:pPr>
            <a:r>
              <a:rPr lang="en-GB" dirty="0" smtClean="0"/>
              <a:t>Java code comprises statements</a:t>
            </a:r>
          </a:p>
          <a:p>
            <a:pPr lvl="1">
              <a:defRPr/>
            </a:pPr>
            <a:r>
              <a:rPr lang="en-US" dirty="0" smtClean="0">
                <a:ea typeface="+mn-ea"/>
                <a:cs typeface="+mn-cs"/>
              </a:rPr>
              <a:t>Java statements end with a semi-colon</a:t>
            </a:r>
          </a:p>
          <a:p>
            <a:pPr>
              <a:defRPr/>
            </a:pPr>
            <a:endParaRPr lang="en-US" dirty="0" smtClean="0">
              <a:ea typeface="+mn-ea"/>
              <a:cs typeface="+mn-cs"/>
            </a:endParaRPr>
          </a:p>
          <a:p>
            <a:pPr lvl="1">
              <a:defRPr/>
            </a:pPr>
            <a:r>
              <a:rPr lang="en-US" dirty="0" smtClean="0">
                <a:ea typeface="+mn-ea"/>
                <a:cs typeface="+mn-cs"/>
              </a:rPr>
              <a:t>You can group related statements into a block, by using {}</a:t>
            </a:r>
          </a:p>
          <a:p>
            <a:pPr lvl="1">
              <a:defRPr/>
            </a:pPr>
            <a:endParaRPr lang="en-US" dirty="0" smtClean="0">
              <a:ea typeface="+mn-ea"/>
              <a:cs typeface="+mn-cs"/>
            </a:endParaRPr>
          </a:p>
          <a:p>
            <a:pPr lvl="1">
              <a:defRPr/>
            </a:pPr>
            <a:endParaRPr lang="en-US" dirty="0">
              <a:ea typeface="+mn-ea"/>
              <a:cs typeface="+mn-cs"/>
            </a:endParaRPr>
          </a:p>
          <a:p>
            <a:pPr lvl="1">
              <a:defRPr/>
            </a:pPr>
            <a:endParaRPr lang="en-US" dirty="0" smtClean="0">
              <a:ea typeface="+mn-ea"/>
              <a:cs typeface="+mn-cs"/>
            </a:endParaRPr>
          </a:p>
          <a:p>
            <a:pPr lvl="1">
              <a:defRPr/>
            </a:pPr>
            <a:endParaRPr lang="en-US" dirty="0" smtClean="0">
              <a:ea typeface="+mn-ea"/>
              <a:cs typeface="+mn-cs"/>
            </a:endParaRPr>
          </a:p>
          <a:p>
            <a:pPr>
              <a:defRPr/>
            </a:pPr>
            <a:r>
              <a:rPr lang="en-US" dirty="0" smtClean="0"/>
              <a:t>Java code is free-format</a:t>
            </a:r>
          </a:p>
          <a:p>
            <a:pPr lvl="1">
              <a:defRPr/>
            </a:pPr>
            <a:r>
              <a:rPr lang="en-US" dirty="0" smtClean="0">
                <a:ea typeface="+mn-ea"/>
                <a:cs typeface="+mn-cs"/>
              </a:rPr>
              <a:t>But you should use indentation to indicate logical structure </a:t>
            </a:r>
          </a:p>
          <a:p>
            <a:pPr lvl="1">
              <a:defRPr/>
            </a:pPr>
            <a:r>
              <a:rPr lang="en-US" dirty="0" smtClean="0">
                <a:ea typeface="+mn-ea"/>
                <a:cs typeface="+mn-cs"/>
              </a:rPr>
              <a:t>Eclipse has a code-reformatting option (</a:t>
            </a:r>
            <a:r>
              <a:rPr lang="en-US" dirty="0" err="1" smtClean="0">
                <a:ea typeface="+mn-ea"/>
                <a:cs typeface="+mn-cs"/>
              </a:rPr>
              <a:t>Ctrl+Shift+F</a:t>
            </a:r>
            <a:r>
              <a:rPr lang="en-US" dirty="0" smtClean="0">
                <a:ea typeface="+mn-ea"/>
                <a:cs typeface="+mn-cs"/>
              </a:rPr>
              <a:t>)</a:t>
            </a:r>
          </a:p>
          <a:p>
            <a:pPr lvl="1">
              <a:defRPr/>
            </a:pPr>
            <a:endParaRPr lang="en-US" dirty="0" smtClean="0">
              <a:ea typeface="+mn-ea"/>
              <a:cs typeface="+mn-cs"/>
            </a:endParaRPr>
          </a:p>
        </p:txBody>
      </p:sp>
      <p:sp>
        <p:nvSpPr>
          <p:cNvPr id="6147" name="Rectangle 2"/>
          <p:cNvSpPr>
            <a:spLocks noGrp="1" noChangeArrowheads="1"/>
          </p:cNvSpPr>
          <p:nvPr>
            <p:ph type="title"/>
          </p:nvPr>
        </p:nvSpPr>
        <p:spPr/>
        <p:txBody>
          <a:bodyPr/>
          <a:lstStyle/>
          <a:p>
            <a:pPr eaLnBrk="1" hangingPunct="1"/>
            <a:r>
              <a:rPr lang="en-GB" sz="3400" dirty="0" smtClean="0"/>
              <a:t>Statements</a:t>
            </a:r>
          </a:p>
        </p:txBody>
      </p:sp>
      <p:sp>
        <p:nvSpPr>
          <p:cNvPr id="5" name="Footer Placeholder 3"/>
          <p:cNvSpPr>
            <a:spLocks noGrp="1"/>
          </p:cNvSpPr>
          <p:nvPr>
            <p:ph type="ftr" sz="quarter" idx="10"/>
          </p:nvPr>
        </p:nvSpPr>
        <p:spPr/>
        <p:txBody>
          <a:bodyPr/>
          <a:lstStyle/>
          <a:p>
            <a:pPr>
              <a:defRPr/>
            </a:pPr>
            <a:fld id="{B47973EA-72AC-4BAB-A9CE-46C77516693C}" type="slidenum">
              <a:rPr lang="en-GB"/>
              <a:pPr>
                <a:defRPr/>
              </a:pPr>
              <a:t>4</a:t>
            </a:fld>
            <a:endParaRPr lang="en-GB"/>
          </a:p>
        </p:txBody>
      </p:sp>
      <p:sp>
        <p:nvSpPr>
          <p:cNvPr id="6" name="Rectangle 5"/>
          <p:cNvSpPr>
            <a:spLocks noChangeArrowheads="1"/>
          </p:cNvSpPr>
          <p:nvPr/>
        </p:nvSpPr>
        <p:spPr bwMode="auto">
          <a:xfrm>
            <a:off x="1209040" y="1991360"/>
            <a:ext cx="7579360" cy="35320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System.out.println</a:t>
            </a:r>
            <a:r>
              <a:rPr lang="en-GB" sz="1200" dirty="0" smtClean="0"/>
              <a:t>("Hello world");</a:t>
            </a:r>
            <a:endParaRPr lang="en-GB" sz="1200" dirty="0"/>
          </a:p>
        </p:txBody>
      </p:sp>
      <p:sp>
        <p:nvSpPr>
          <p:cNvPr id="7" name="Rectangle 6"/>
          <p:cNvSpPr>
            <a:spLocks noChangeArrowheads="1"/>
          </p:cNvSpPr>
          <p:nvPr/>
        </p:nvSpPr>
        <p:spPr bwMode="auto">
          <a:xfrm>
            <a:off x="1209040" y="2900822"/>
            <a:ext cx="7579360" cy="85837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if (age &gt;= 18) {</a:t>
            </a:r>
          </a:p>
          <a:p>
            <a:pPr defTabSz="739775">
              <a:defRPr/>
            </a:pPr>
            <a:r>
              <a:rPr lang="en-GB" sz="1200" dirty="0"/>
              <a:t> </a:t>
            </a:r>
            <a:r>
              <a:rPr lang="en-GB" sz="1200" dirty="0" smtClean="0"/>
              <a:t> </a:t>
            </a:r>
            <a:r>
              <a:rPr lang="en-GB" sz="1200" dirty="0" err="1" smtClean="0"/>
              <a:t>isAdult</a:t>
            </a:r>
            <a:r>
              <a:rPr lang="en-GB" sz="1200" dirty="0" smtClean="0"/>
              <a:t> = true;</a:t>
            </a:r>
          </a:p>
          <a:p>
            <a:pPr defTabSz="739775">
              <a:defRPr/>
            </a:pPr>
            <a:r>
              <a:rPr lang="en-GB" sz="1200" dirty="0"/>
              <a:t> </a:t>
            </a:r>
            <a:r>
              <a:rPr lang="en-GB" sz="1200" dirty="0" smtClean="0"/>
              <a:t> </a:t>
            </a:r>
            <a:r>
              <a:rPr lang="en-GB" sz="1200" dirty="0" err="1" smtClean="0"/>
              <a:t>adultCount</a:t>
            </a:r>
            <a:r>
              <a:rPr lang="en-GB" sz="1200" dirty="0" smtClean="0"/>
              <a:t> = </a:t>
            </a:r>
            <a:r>
              <a:rPr lang="en-GB" sz="1200" dirty="0" err="1" smtClean="0"/>
              <a:t>adultCount</a:t>
            </a:r>
            <a:r>
              <a:rPr lang="en-GB" sz="1200" dirty="0" smtClean="0"/>
              <a:t> + 1;</a:t>
            </a:r>
          </a:p>
          <a:p>
            <a:pPr defTabSz="739775">
              <a:defRPr/>
            </a:pPr>
            <a:r>
              <a:rPr lang="en-GB" sz="1200" dirty="0"/>
              <a:t>}</a:t>
            </a:r>
          </a:p>
        </p:txBody>
      </p:sp>
    </p:spTree>
    <p:extLst>
      <p:ext uri="{BB962C8B-B14F-4D97-AF65-F5344CB8AC3E}">
        <p14:creationId xmlns:p14="http://schemas.microsoft.com/office/powerpoint/2010/main" val="1957324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r>
              <a:rPr lang="en-GB" dirty="0" smtClean="0"/>
              <a:t>Single-line comment</a:t>
            </a:r>
          </a:p>
          <a:p>
            <a:pPr lvl="1" eaLnBrk="1" hangingPunct="1"/>
            <a:r>
              <a:rPr lang="en-GB" dirty="0" smtClean="0">
                <a:cs typeface="Tahoma" pitchFamily="34" charset="0"/>
              </a:rPr>
              <a:t>Use //</a:t>
            </a:r>
          </a:p>
          <a:p>
            <a:pPr lvl="1" eaLnBrk="1" hangingPunct="1"/>
            <a:r>
              <a:rPr lang="en-GB" dirty="0" smtClean="0">
                <a:cs typeface="Tahoma" pitchFamily="34" charset="0"/>
              </a:rPr>
              <a:t>Remainder of line is a comment</a:t>
            </a:r>
          </a:p>
          <a:p>
            <a:pPr lvl="1" eaLnBrk="1" hangingPunct="1"/>
            <a:endParaRPr lang="en-GB" dirty="0" smtClean="0">
              <a:cs typeface="Tahoma" pitchFamily="34" charset="0"/>
            </a:endParaRPr>
          </a:p>
          <a:p>
            <a:pPr eaLnBrk="1" hangingPunct="1"/>
            <a:r>
              <a:rPr lang="en-GB" dirty="0" smtClean="0">
                <a:cs typeface="Tahoma" pitchFamily="34" charset="0"/>
              </a:rPr>
              <a:t>Block comment</a:t>
            </a:r>
          </a:p>
          <a:p>
            <a:pPr lvl="1" eaLnBrk="1" hangingPunct="1"/>
            <a:r>
              <a:rPr lang="en-GB" dirty="0" smtClean="0">
                <a:cs typeface="Tahoma" pitchFamily="34" charset="0"/>
              </a:rPr>
              <a:t>Use /* … … */</a:t>
            </a:r>
          </a:p>
          <a:p>
            <a:pPr lvl="1" eaLnBrk="1" hangingPunct="1"/>
            <a:r>
              <a:rPr lang="en-GB" dirty="0" smtClean="0">
                <a:cs typeface="Tahoma" pitchFamily="34" charset="0"/>
              </a:rPr>
              <a:t>Useful for larger comments, e.g. at the start of an algorithm</a:t>
            </a:r>
          </a:p>
          <a:p>
            <a:pPr lvl="1" eaLnBrk="1" hangingPunct="1"/>
            <a:endParaRPr lang="en-GB" dirty="0" smtClean="0">
              <a:cs typeface="Tahoma" pitchFamily="34" charset="0"/>
            </a:endParaRPr>
          </a:p>
          <a:p>
            <a:pPr eaLnBrk="1" hangingPunct="1"/>
            <a:r>
              <a:rPr lang="en-GB" dirty="0" err="1" smtClean="0">
                <a:cs typeface="Tahoma" pitchFamily="34" charset="0"/>
              </a:rPr>
              <a:t>JavaDoc</a:t>
            </a:r>
            <a:r>
              <a:rPr lang="en-GB" dirty="0" smtClean="0">
                <a:cs typeface="Tahoma" pitchFamily="34" charset="0"/>
              </a:rPr>
              <a:t> comments</a:t>
            </a:r>
          </a:p>
          <a:p>
            <a:pPr lvl="1" eaLnBrk="1" hangingPunct="1"/>
            <a:r>
              <a:rPr lang="en-GB" dirty="0" smtClean="0">
                <a:cs typeface="Tahoma" pitchFamily="34" charset="0"/>
              </a:rPr>
              <a:t>Use /** … … */</a:t>
            </a:r>
          </a:p>
          <a:p>
            <a:pPr lvl="1" eaLnBrk="1" hangingPunct="1"/>
            <a:r>
              <a:rPr lang="en-GB" dirty="0" smtClean="0">
                <a:cs typeface="Tahoma" pitchFamily="34" charset="0"/>
              </a:rPr>
              <a:t>Contain standard </a:t>
            </a:r>
            <a:r>
              <a:rPr lang="en-GB" dirty="0" err="1" smtClean="0">
                <a:cs typeface="Tahoma" pitchFamily="34" charset="0"/>
              </a:rPr>
              <a:t>JavaDoc</a:t>
            </a:r>
            <a:r>
              <a:rPr lang="en-GB" dirty="0" smtClean="0">
                <a:cs typeface="Tahoma" pitchFamily="34" charset="0"/>
              </a:rPr>
              <a:t> "keywords", to indicate the name of a class, the author, the revision number etc.</a:t>
            </a:r>
          </a:p>
          <a:p>
            <a:pPr lvl="1" eaLnBrk="1" hangingPunct="1"/>
            <a:r>
              <a:rPr lang="en-GB" dirty="0" smtClean="0">
                <a:cs typeface="Tahoma" pitchFamily="34" charset="0"/>
              </a:rPr>
              <a:t>You can run your Java class through the </a:t>
            </a:r>
            <a:r>
              <a:rPr lang="en-GB" dirty="0" smtClean="0">
                <a:latin typeface="Lucida Console" pitchFamily="49" charset="0"/>
                <a:cs typeface="Tahoma" pitchFamily="34" charset="0"/>
              </a:rPr>
              <a:t>javadoc.exe</a:t>
            </a:r>
            <a:r>
              <a:rPr lang="en-GB" dirty="0" smtClean="0">
                <a:cs typeface="Tahoma" pitchFamily="34" charset="0"/>
              </a:rPr>
              <a:t> JDK utility, to generate standard </a:t>
            </a:r>
            <a:r>
              <a:rPr lang="en-GB" dirty="0" err="1" smtClean="0">
                <a:cs typeface="Tahoma" pitchFamily="34" charset="0"/>
              </a:rPr>
              <a:t>JavaDoc</a:t>
            </a:r>
            <a:r>
              <a:rPr lang="en-GB" dirty="0" smtClean="0">
                <a:cs typeface="Tahoma" pitchFamily="34" charset="0"/>
              </a:rPr>
              <a:t> documentation for your class</a:t>
            </a:r>
          </a:p>
        </p:txBody>
      </p:sp>
      <p:sp>
        <p:nvSpPr>
          <p:cNvPr id="7171" name="Rectangle 2"/>
          <p:cNvSpPr>
            <a:spLocks noGrp="1" noChangeArrowheads="1"/>
          </p:cNvSpPr>
          <p:nvPr>
            <p:ph type="title"/>
          </p:nvPr>
        </p:nvSpPr>
        <p:spPr/>
        <p:txBody>
          <a:bodyPr/>
          <a:lstStyle/>
          <a:p>
            <a:pPr eaLnBrk="1" hangingPunct="1"/>
            <a:r>
              <a:rPr lang="en-GB" sz="3400" smtClean="0"/>
              <a:t>Comments</a:t>
            </a:r>
          </a:p>
        </p:txBody>
      </p:sp>
      <p:sp>
        <p:nvSpPr>
          <p:cNvPr id="8" name="Footer Placeholder 3"/>
          <p:cNvSpPr>
            <a:spLocks noGrp="1"/>
          </p:cNvSpPr>
          <p:nvPr>
            <p:ph type="ftr" sz="quarter" idx="10"/>
          </p:nvPr>
        </p:nvSpPr>
        <p:spPr/>
        <p:txBody>
          <a:bodyPr/>
          <a:lstStyle/>
          <a:p>
            <a:pPr>
              <a:defRPr/>
            </a:pPr>
            <a:fld id="{9CBB405A-DAC4-4632-990E-64AFAB57F7C7}" type="slidenum">
              <a:rPr lang="en-GB"/>
              <a:pPr>
                <a:defRPr/>
              </a:pPr>
              <a:t>5</a:t>
            </a:fld>
            <a:endParaRPr lang="en-GB"/>
          </a:p>
        </p:txBody>
      </p:sp>
    </p:spTree>
    <p:extLst>
      <p:ext uri="{BB962C8B-B14F-4D97-AF65-F5344CB8AC3E}">
        <p14:creationId xmlns:p14="http://schemas.microsoft.com/office/powerpoint/2010/main" val="1314734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latin typeface="+mj-lt"/>
              </a:rPr>
              <a:t>Identifiers (names for packages, classes, functions, etc</a:t>
            </a:r>
            <a:r>
              <a:rPr lang="en-GB" dirty="0">
                <a:latin typeface="+mj-lt"/>
              </a:rPr>
              <a:t>.</a:t>
            </a:r>
            <a:r>
              <a:rPr lang="en-GB" dirty="0" smtClean="0">
                <a:latin typeface="+mj-lt"/>
              </a:rPr>
              <a:t>):</a:t>
            </a:r>
          </a:p>
          <a:p>
            <a:pPr lvl="1" eaLnBrk="1" hangingPunct="1">
              <a:defRPr/>
            </a:pPr>
            <a:r>
              <a:rPr lang="en-GB" dirty="0" smtClean="0">
                <a:latin typeface="+mj-lt"/>
              </a:rPr>
              <a:t>Must start with a letter, </a:t>
            </a:r>
            <a:r>
              <a:rPr lang="en-GB" dirty="0" smtClean="0">
                <a:latin typeface="Lucida Console" pitchFamily="49" charset="0"/>
              </a:rPr>
              <a:t>$</a:t>
            </a:r>
            <a:r>
              <a:rPr lang="en-GB" dirty="0" smtClean="0">
                <a:latin typeface="+mj-lt"/>
              </a:rPr>
              <a:t>, or </a:t>
            </a:r>
            <a:r>
              <a:rPr lang="en-GB" dirty="0" smtClean="0">
                <a:latin typeface="Lucida Console" pitchFamily="49" charset="0"/>
              </a:rPr>
              <a:t>_</a:t>
            </a:r>
          </a:p>
          <a:p>
            <a:pPr lvl="1" eaLnBrk="1" hangingPunct="1">
              <a:defRPr/>
            </a:pPr>
            <a:r>
              <a:rPr lang="en-GB" dirty="0" smtClean="0">
                <a:latin typeface="+mj-lt"/>
              </a:rPr>
              <a:t>Thereafter, can contain letters, numbers, $, and _</a:t>
            </a:r>
          </a:p>
          <a:p>
            <a:pPr lvl="1" eaLnBrk="1" hangingPunct="1">
              <a:defRPr/>
            </a:pPr>
            <a:r>
              <a:rPr lang="en-GB" dirty="0" smtClean="0">
                <a:latin typeface="+mj-lt"/>
              </a:rPr>
              <a:t>Are case sensitive</a:t>
            </a:r>
          </a:p>
          <a:p>
            <a:pPr lvl="2" eaLnBrk="1" hangingPunct="1">
              <a:defRPr/>
            </a:pPr>
            <a:endParaRPr lang="en-GB" dirty="0" smtClean="0">
              <a:latin typeface="+mj-lt"/>
            </a:endParaRPr>
          </a:p>
          <a:p>
            <a:pPr eaLnBrk="1" hangingPunct="1">
              <a:defRPr/>
            </a:pPr>
            <a:r>
              <a:rPr lang="en-GB" dirty="0" smtClean="0">
                <a:latin typeface="+mj-lt"/>
              </a:rPr>
              <a:t>You can't use keywords for identifiers!</a:t>
            </a:r>
          </a:p>
          <a:p>
            <a:pPr lvl="1">
              <a:defRPr/>
            </a:pPr>
            <a:r>
              <a:rPr lang="en-US" sz="1600" dirty="0" smtClean="0">
                <a:latin typeface="Lucida Console" pitchFamily="49" charset="0"/>
                <a:ea typeface="+mn-ea"/>
                <a:cs typeface="+mn-cs"/>
              </a:rPr>
              <a:t>abstract   assert       </a:t>
            </a:r>
            <a:r>
              <a:rPr lang="en-US" sz="1600" dirty="0" err="1" smtClean="0">
                <a:latin typeface="Lucida Console" pitchFamily="49" charset="0"/>
                <a:ea typeface="+mn-ea"/>
                <a:cs typeface="+mn-cs"/>
              </a:rPr>
              <a:t>boolean</a:t>
            </a:r>
            <a:r>
              <a:rPr lang="en-US" sz="1600" dirty="0" smtClean="0">
                <a:latin typeface="Lucida Console" pitchFamily="49" charset="0"/>
                <a:ea typeface="+mn-ea"/>
                <a:cs typeface="+mn-cs"/>
              </a:rPr>
              <a:t>      break         byte        </a:t>
            </a:r>
          </a:p>
          <a:p>
            <a:pPr lvl="1">
              <a:defRPr/>
            </a:pPr>
            <a:r>
              <a:rPr lang="en-US" sz="1600" dirty="0" smtClean="0">
                <a:latin typeface="Lucida Console" pitchFamily="49" charset="0"/>
                <a:ea typeface="+mn-ea"/>
                <a:cs typeface="+mn-cs"/>
              </a:rPr>
              <a:t>case       catch        char         class         const      </a:t>
            </a:r>
          </a:p>
          <a:p>
            <a:pPr lvl="1">
              <a:defRPr/>
            </a:pPr>
            <a:r>
              <a:rPr lang="en-US" sz="1600" dirty="0" smtClean="0">
                <a:latin typeface="Lucida Console" pitchFamily="49" charset="0"/>
                <a:ea typeface="+mn-ea"/>
                <a:cs typeface="+mn-cs"/>
              </a:rPr>
              <a:t>continue   default      do           double        else       </a:t>
            </a:r>
          </a:p>
          <a:p>
            <a:pPr lvl="1">
              <a:defRPr/>
            </a:pPr>
            <a:r>
              <a:rPr lang="en-US" sz="1600" dirty="0" err="1" smtClean="0">
                <a:latin typeface="Lucida Console" pitchFamily="49" charset="0"/>
                <a:ea typeface="+mn-ea"/>
                <a:cs typeface="+mn-cs"/>
              </a:rPr>
              <a:t>enum</a:t>
            </a:r>
            <a:r>
              <a:rPr lang="en-US" sz="1600" dirty="0" smtClean="0">
                <a:latin typeface="Lucida Console" pitchFamily="49" charset="0"/>
                <a:ea typeface="+mn-ea"/>
                <a:cs typeface="+mn-cs"/>
              </a:rPr>
              <a:t>       extends      false        final         finally    </a:t>
            </a:r>
          </a:p>
          <a:p>
            <a:pPr lvl="1">
              <a:defRPr/>
            </a:pPr>
            <a:r>
              <a:rPr lang="en-US" sz="1600" dirty="0" smtClean="0">
                <a:latin typeface="Lucida Console" pitchFamily="49" charset="0"/>
                <a:ea typeface="+mn-ea"/>
                <a:cs typeface="+mn-cs"/>
              </a:rPr>
              <a:t>float      for          </a:t>
            </a:r>
            <a:r>
              <a:rPr lang="en-US" sz="1600" dirty="0" err="1" smtClean="0">
                <a:latin typeface="Lucida Console" pitchFamily="49" charset="0"/>
                <a:ea typeface="+mn-ea"/>
                <a:cs typeface="+mn-cs"/>
              </a:rPr>
              <a:t>goto</a:t>
            </a:r>
            <a:r>
              <a:rPr lang="en-US" sz="1600" dirty="0" smtClean="0">
                <a:latin typeface="Lucida Console" pitchFamily="49" charset="0"/>
                <a:ea typeface="+mn-ea"/>
                <a:cs typeface="+mn-cs"/>
              </a:rPr>
              <a:t>         if            implements </a:t>
            </a:r>
          </a:p>
          <a:p>
            <a:pPr lvl="1">
              <a:defRPr/>
            </a:pPr>
            <a:r>
              <a:rPr lang="en-US" sz="1600" dirty="0" smtClean="0">
                <a:latin typeface="Lucida Console" pitchFamily="49" charset="0"/>
                <a:ea typeface="+mn-ea"/>
                <a:cs typeface="+mn-cs"/>
              </a:rPr>
              <a:t>import     </a:t>
            </a:r>
            <a:r>
              <a:rPr lang="en-US" sz="1600" dirty="0" err="1" smtClean="0">
                <a:latin typeface="Lucida Console" pitchFamily="49" charset="0"/>
                <a:ea typeface="+mn-ea"/>
                <a:cs typeface="+mn-cs"/>
              </a:rPr>
              <a:t>instanceof</a:t>
            </a:r>
            <a:r>
              <a:rPr lang="en-US" sz="1600" dirty="0" smtClean="0">
                <a:latin typeface="Lucida Console" pitchFamily="49" charset="0"/>
                <a:ea typeface="+mn-ea"/>
                <a:cs typeface="+mn-cs"/>
              </a:rPr>
              <a:t>   </a:t>
            </a:r>
            <a:r>
              <a:rPr lang="en-US" sz="1600" dirty="0" err="1" smtClean="0">
                <a:latin typeface="Lucida Console" pitchFamily="49" charset="0"/>
                <a:ea typeface="+mn-ea"/>
                <a:cs typeface="+mn-cs"/>
              </a:rPr>
              <a:t>int</a:t>
            </a:r>
            <a:r>
              <a:rPr lang="en-US" sz="1600" dirty="0" smtClean="0">
                <a:latin typeface="Lucida Console" pitchFamily="49" charset="0"/>
                <a:ea typeface="+mn-ea"/>
                <a:cs typeface="+mn-cs"/>
              </a:rPr>
              <a:t>          interface     long       </a:t>
            </a:r>
          </a:p>
          <a:p>
            <a:pPr lvl="1">
              <a:defRPr/>
            </a:pPr>
            <a:r>
              <a:rPr lang="en-US" sz="1600" dirty="0" smtClean="0">
                <a:latin typeface="Lucida Console" pitchFamily="49" charset="0"/>
                <a:ea typeface="+mn-ea"/>
                <a:cs typeface="+mn-cs"/>
              </a:rPr>
              <a:t>native     new          null         package       private    </a:t>
            </a:r>
          </a:p>
          <a:p>
            <a:pPr lvl="1">
              <a:defRPr/>
            </a:pPr>
            <a:r>
              <a:rPr lang="en-US" sz="1600" dirty="0" smtClean="0">
                <a:latin typeface="Lucida Console" pitchFamily="49" charset="0"/>
                <a:ea typeface="+mn-ea"/>
                <a:cs typeface="+mn-cs"/>
              </a:rPr>
              <a:t>protected  public       return       short         static     </a:t>
            </a:r>
          </a:p>
          <a:p>
            <a:pPr lvl="1">
              <a:defRPr/>
            </a:pPr>
            <a:r>
              <a:rPr lang="en-US" sz="1600" dirty="0" err="1" smtClean="0">
                <a:latin typeface="Lucida Console" pitchFamily="49" charset="0"/>
                <a:ea typeface="+mn-ea"/>
                <a:cs typeface="+mn-cs"/>
              </a:rPr>
              <a:t>strictfp</a:t>
            </a:r>
            <a:r>
              <a:rPr lang="en-US" sz="1600" dirty="0" smtClean="0">
                <a:latin typeface="Lucida Console" pitchFamily="49" charset="0"/>
                <a:ea typeface="+mn-ea"/>
                <a:cs typeface="+mn-cs"/>
              </a:rPr>
              <a:t>   super        switch       synchronized  this       </a:t>
            </a:r>
          </a:p>
          <a:p>
            <a:pPr lvl="1">
              <a:defRPr/>
            </a:pPr>
            <a:r>
              <a:rPr lang="en-US" sz="1600" dirty="0" smtClean="0">
                <a:latin typeface="Lucida Console" pitchFamily="49" charset="0"/>
                <a:ea typeface="+mn-ea"/>
                <a:cs typeface="+mn-cs"/>
              </a:rPr>
              <a:t>throw      throws       transient    true          try        </a:t>
            </a:r>
          </a:p>
          <a:p>
            <a:pPr lvl="1">
              <a:defRPr/>
            </a:pPr>
            <a:r>
              <a:rPr lang="en-US" sz="1600" dirty="0" smtClean="0">
                <a:latin typeface="Lucida Console" pitchFamily="49" charset="0"/>
                <a:ea typeface="+mn-ea"/>
                <a:cs typeface="+mn-cs"/>
              </a:rPr>
              <a:t>void       volatile     while</a:t>
            </a:r>
          </a:p>
          <a:p>
            <a:pPr eaLnBrk="1" hangingPunct="1">
              <a:defRPr/>
            </a:pPr>
            <a:endParaRPr lang="en-GB" dirty="0" smtClean="0">
              <a:latin typeface="+mj-lt"/>
            </a:endParaRPr>
          </a:p>
        </p:txBody>
      </p:sp>
      <p:sp>
        <p:nvSpPr>
          <p:cNvPr id="8195" name="Rectangle 2"/>
          <p:cNvSpPr>
            <a:spLocks noGrp="1" noChangeArrowheads="1"/>
          </p:cNvSpPr>
          <p:nvPr>
            <p:ph type="title"/>
          </p:nvPr>
        </p:nvSpPr>
        <p:spPr/>
        <p:txBody>
          <a:bodyPr/>
          <a:lstStyle/>
          <a:p>
            <a:pPr eaLnBrk="1" hangingPunct="1"/>
            <a:r>
              <a:rPr lang="en-GB" sz="3400" dirty="0" smtClean="0"/>
              <a:t>Legal Identifiers</a:t>
            </a:r>
          </a:p>
        </p:txBody>
      </p:sp>
      <p:sp>
        <p:nvSpPr>
          <p:cNvPr id="8" name="Footer Placeholder 3"/>
          <p:cNvSpPr>
            <a:spLocks noGrp="1"/>
          </p:cNvSpPr>
          <p:nvPr>
            <p:ph type="ftr" sz="quarter" idx="10"/>
          </p:nvPr>
        </p:nvSpPr>
        <p:spPr/>
        <p:txBody>
          <a:bodyPr/>
          <a:lstStyle/>
          <a:p>
            <a:pPr>
              <a:defRPr/>
            </a:pPr>
            <a:fld id="{C350C365-0565-4C07-8FA0-B491B27CE464}" type="slidenum">
              <a:rPr lang="en-GB"/>
              <a:pPr>
                <a:defRPr/>
              </a:pPr>
              <a:t>6</a:t>
            </a:fld>
            <a:endParaRPr lang="en-GB"/>
          </a:p>
        </p:txBody>
      </p:sp>
    </p:spTree>
    <p:extLst>
      <p:ext uri="{BB962C8B-B14F-4D97-AF65-F5344CB8AC3E}">
        <p14:creationId xmlns:p14="http://schemas.microsoft.com/office/powerpoint/2010/main" val="124215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What is a variable?</a:t>
            </a:r>
          </a:p>
          <a:p>
            <a:pPr eaLnBrk="1" hangingPunct="1"/>
            <a:r>
              <a:rPr lang="en-GB" dirty="0" smtClean="0"/>
              <a:t>Declaring variables</a:t>
            </a:r>
            <a:endParaRPr lang="en-GB" dirty="0"/>
          </a:p>
          <a:p>
            <a:pPr eaLnBrk="1" hangingPunct="1"/>
            <a:r>
              <a:rPr lang="en-GB" dirty="0" smtClean="0"/>
              <a:t>Whole numbers</a:t>
            </a:r>
          </a:p>
          <a:p>
            <a:pPr eaLnBrk="1" hangingPunct="1"/>
            <a:r>
              <a:rPr lang="en-GB" dirty="0" smtClean="0"/>
              <a:t>Fractional numbers</a:t>
            </a:r>
          </a:p>
          <a:p>
            <a:pPr eaLnBrk="1" hangingPunct="1"/>
            <a:r>
              <a:rPr lang="en-GB" dirty="0" smtClean="0"/>
              <a:t>Text</a:t>
            </a:r>
          </a:p>
          <a:p>
            <a:pPr eaLnBrk="1" hangingPunct="1"/>
            <a:r>
              <a:rPr lang="en-GB" dirty="0" smtClean="0"/>
              <a:t>True and false</a:t>
            </a:r>
          </a:p>
        </p:txBody>
      </p:sp>
      <p:sp>
        <p:nvSpPr>
          <p:cNvPr id="965634" name="Rectangle 2"/>
          <p:cNvSpPr>
            <a:spLocks noGrp="1" noChangeArrowheads="1"/>
          </p:cNvSpPr>
          <p:nvPr>
            <p:ph type="title"/>
          </p:nvPr>
        </p:nvSpPr>
        <p:spPr/>
        <p:txBody>
          <a:bodyPr/>
          <a:lstStyle/>
          <a:p>
            <a:pPr marL="457200" indent="-457200" eaLnBrk="1" hangingPunct="1"/>
            <a:r>
              <a:rPr lang="en-GB" sz="3400" dirty="0" smtClean="0"/>
              <a:t>2. </a:t>
            </a:r>
            <a:r>
              <a:rPr lang="en-GB" sz="3400" dirty="0"/>
              <a:t>Getting </a:t>
            </a:r>
            <a:r>
              <a:rPr lang="en-GB" sz="3400" dirty="0" smtClean="0"/>
              <a:t>Started </a:t>
            </a:r>
            <a:r>
              <a:rPr lang="en-GB" sz="3400" dirty="0"/>
              <a:t>with Java </a:t>
            </a:r>
            <a:r>
              <a:rPr lang="en-GB" sz="3400" dirty="0" smtClean="0"/>
              <a:t>Variables</a:t>
            </a:r>
          </a:p>
        </p:txBody>
      </p:sp>
      <p:sp>
        <p:nvSpPr>
          <p:cNvPr id="4" name="Footer Placeholder 3"/>
          <p:cNvSpPr>
            <a:spLocks noGrp="1"/>
          </p:cNvSpPr>
          <p:nvPr>
            <p:ph type="ftr" sz="quarter" idx="10"/>
          </p:nvPr>
        </p:nvSpPr>
        <p:spPr/>
        <p:txBody>
          <a:bodyPr/>
          <a:lstStyle/>
          <a:p>
            <a:pPr>
              <a:defRPr/>
            </a:pPr>
            <a:fld id="{26EC8E49-4152-48AB-B86F-7F7D80BAC137}" type="slidenum">
              <a:rPr lang="en-GB"/>
              <a:pPr>
                <a:defRPr/>
              </a:pPr>
              <a:t>7</a:t>
            </a:fld>
            <a:endParaRPr lang="en-GB"/>
          </a:p>
        </p:txBody>
      </p:sp>
    </p:spTree>
    <p:extLst>
      <p:ext uri="{BB962C8B-B14F-4D97-AF65-F5344CB8AC3E}">
        <p14:creationId xmlns:p14="http://schemas.microsoft.com/office/powerpoint/2010/main" val="124000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smtClean="0"/>
              <a:t>All applications use </a:t>
            </a:r>
            <a:r>
              <a:rPr lang="en-GB" u="sng" dirty="0" smtClean="0"/>
              <a:t>variables</a:t>
            </a:r>
          </a:p>
          <a:p>
            <a:pPr lvl="1" eaLnBrk="1" hangingPunct="1"/>
            <a:r>
              <a:rPr lang="en-GB" dirty="0" smtClean="0">
                <a:sym typeface="Wingdings" pitchFamily="2" charset="2"/>
              </a:rPr>
              <a:t>A variable is a chunk of storage in memory</a:t>
            </a:r>
          </a:p>
          <a:p>
            <a:pPr lvl="1" eaLnBrk="1" hangingPunct="1"/>
            <a:r>
              <a:rPr lang="en-GB" dirty="0" smtClean="0">
                <a:sym typeface="Wingdings" pitchFamily="2" charset="2"/>
              </a:rPr>
              <a:t>A variable holds a piece of data your application works with</a:t>
            </a:r>
          </a:p>
          <a:p>
            <a:pPr lvl="1" eaLnBrk="1" hangingPunct="1"/>
            <a:endParaRPr lang="en-GB" dirty="0">
              <a:sym typeface="Wingdings" pitchFamily="2" charset="2"/>
            </a:endParaRPr>
          </a:p>
          <a:p>
            <a:pPr eaLnBrk="1" hangingPunct="1"/>
            <a:r>
              <a:rPr lang="en-GB" dirty="0" smtClean="0">
                <a:sym typeface="Wingdings" pitchFamily="2" charset="2"/>
              </a:rPr>
              <a:t>A variable has a data type, such as:</a:t>
            </a:r>
          </a:p>
          <a:p>
            <a:pPr lvl="1" eaLnBrk="1" hangingPunct="1"/>
            <a:r>
              <a:rPr lang="en-GB" dirty="0" smtClean="0">
                <a:sym typeface="Wingdings" pitchFamily="2" charset="2"/>
              </a:rPr>
              <a:t>A whole number</a:t>
            </a:r>
          </a:p>
          <a:p>
            <a:pPr lvl="1" eaLnBrk="1" hangingPunct="1"/>
            <a:r>
              <a:rPr lang="en-GB" dirty="0" smtClean="0">
                <a:sym typeface="Wingdings" pitchFamily="2" charset="2"/>
              </a:rPr>
              <a:t>A fractional number</a:t>
            </a:r>
          </a:p>
          <a:p>
            <a:pPr lvl="1" eaLnBrk="1" hangingPunct="1"/>
            <a:r>
              <a:rPr lang="en-GB" dirty="0" smtClean="0">
                <a:sym typeface="Wingdings" pitchFamily="2" charset="2"/>
              </a:rPr>
              <a:t>Text</a:t>
            </a:r>
          </a:p>
          <a:p>
            <a:pPr lvl="1" eaLnBrk="1" hangingPunct="1"/>
            <a:r>
              <a:rPr lang="en-GB" dirty="0" smtClean="0">
                <a:sym typeface="Wingdings" pitchFamily="2" charset="2"/>
              </a:rPr>
              <a:t>A true or false indicator (this is known as a "</a:t>
            </a:r>
            <a:r>
              <a:rPr lang="en-GB" dirty="0" err="1" smtClean="0">
                <a:sym typeface="Wingdings" pitchFamily="2" charset="2"/>
              </a:rPr>
              <a:t>boolean</a:t>
            </a:r>
            <a:r>
              <a:rPr lang="en-GB" dirty="0" smtClean="0">
                <a:sym typeface="Wingdings" pitchFamily="2" charset="2"/>
              </a:rPr>
              <a:t>")</a:t>
            </a:r>
          </a:p>
          <a:p>
            <a:pPr lvl="1" eaLnBrk="1" hangingPunct="1"/>
            <a:endParaRPr lang="en-GB" dirty="0">
              <a:sym typeface="Wingdings" pitchFamily="2" charset="2"/>
            </a:endParaRPr>
          </a:p>
          <a:p>
            <a:pPr eaLnBrk="1" hangingPunct="1"/>
            <a:r>
              <a:rPr lang="en-GB" dirty="0" smtClean="0">
                <a:sym typeface="Wingdings" pitchFamily="2" charset="2"/>
              </a:rPr>
              <a:t>A variable also has a name</a:t>
            </a:r>
          </a:p>
          <a:p>
            <a:pPr lvl="1" eaLnBrk="1" hangingPunct="1"/>
            <a:r>
              <a:rPr lang="en-GB" dirty="0" smtClean="0">
                <a:sym typeface="Wingdings" pitchFamily="2" charset="2"/>
              </a:rPr>
              <a:t>So you can refer to it in your code</a:t>
            </a:r>
          </a:p>
          <a:p>
            <a:pPr lvl="1" eaLnBrk="1" hangingPunct="1"/>
            <a:endParaRPr lang="en-GB" dirty="0" smtClean="0">
              <a:sym typeface="Wingdings" pitchFamily="2" charset="2"/>
            </a:endParaRPr>
          </a:p>
          <a:p>
            <a:pPr lvl="1" eaLnBrk="1" hangingPunct="1"/>
            <a:endParaRPr lang="en-GB" dirty="0" smtClean="0">
              <a:sym typeface="Wingdings" pitchFamily="2" charset="2"/>
            </a:endParaRPr>
          </a:p>
        </p:txBody>
      </p:sp>
      <p:sp>
        <p:nvSpPr>
          <p:cNvPr id="21507" name="Rectangle 4"/>
          <p:cNvSpPr>
            <a:spLocks noGrp="1" noChangeArrowheads="1"/>
          </p:cNvSpPr>
          <p:nvPr>
            <p:ph type="title"/>
          </p:nvPr>
        </p:nvSpPr>
        <p:spPr/>
        <p:txBody>
          <a:bodyPr/>
          <a:lstStyle/>
          <a:p>
            <a:pPr eaLnBrk="1" hangingPunct="1"/>
            <a:r>
              <a:rPr lang="en-GB" sz="3400" dirty="0" smtClean="0"/>
              <a:t>What is a Variable?</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8</a:t>
            </a:fld>
            <a:endParaRPr lang="en-GB"/>
          </a:p>
        </p:txBody>
      </p:sp>
    </p:spTree>
    <p:extLst>
      <p:ext uri="{BB962C8B-B14F-4D97-AF65-F5344CB8AC3E}">
        <p14:creationId xmlns:p14="http://schemas.microsoft.com/office/powerpoint/2010/main" val="411553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smtClean="0"/>
              <a:t>Here's the </a:t>
            </a:r>
            <a:r>
              <a:rPr lang="en-GB" dirty="0" smtClean="0">
                <a:sym typeface="Wingdings" pitchFamily="2" charset="2"/>
              </a:rPr>
              <a:t>general syntax for declaring a variable:</a:t>
            </a: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lvl="1" eaLnBrk="1" hangingPunct="1"/>
            <a:endParaRPr lang="en-GB" dirty="0" smtClean="0">
              <a:sym typeface="Wingdings" pitchFamily="2" charset="2"/>
            </a:endParaRPr>
          </a:p>
          <a:p>
            <a:pPr eaLnBrk="1" hangingPunct="1"/>
            <a:r>
              <a:rPr lang="en-GB" dirty="0" smtClean="0">
                <a:sym typeface="Wingdings" pitchFamily="2" charset="2"/>
              </a:rPr>
              <a:t>Example:</a:t>
            </a:r>
          </a:p>
          <a:p>
            <a:pPr lvl="1" eaLnBrk="1" hangingPunct="1"/>
            <a:r>
              <a:rPr lang="en-GB" dirty="0" smtClean="0">
                <a:sym typeface="Wingdings" pitchFamily="2" charset="2"/>
              </a:rPr>
              <a:t>This statement declares a variable named </a:t>
            </a:r>
            <a:r>
              <a:rPr lang="en-GB" dirty="0" err="1" smtClean="0">
                <a:latin typeface="Lucida Console" pitchFamily="49" charset="0"/>
              </a:rPr>
              <a:t>myAge</a:t>
            </a:r>
            <a:endParaRPr lang="en-GB" dirty="0" smtClean="0">
              <a:latin typeface="Lucida Console" pitchFamily="49" charset="0"/>
            </a:endParaRPr>
          </a:p>
          <a:p>
            <a:pPr lvl="1" eaLnBrk="1" hangingPunct="1"/>
            <a:r>
              <a:rPr lang="en-GB" dirty="0" smtClean="0">
                <a:latin typeface="+mj-lt"/>
                <a:sym typeface="Wingdings" pitchFamily="2" charset="2"/>
              </a:rPr>
              <a:t>The data type is </a:t>
            </a:r>
            <a:r>
              <a:rPr lang="en-GB" dirty="0" err="1" smtClean="0">
                <a:latin typeface="Lucida Console" pitchFamily="49" charset="0"/>
                <a:sym typeface="Wingdings" pitchFamily="2" charset="2"/>
              </a:rPr>
              <a:t>int</a:t>
            </a:r>
            <a:r>
              <a:rPr lang="en-GB" dirty="0" smtClean="0">
                <a:latin typeface="+mj-lt"/>
                <a:sym typeface="Wingdings" pitchFamily="2" charset="2"/>
              </a:rPr>
              <a:t> (this is a standard Java data type, it's a kind of whole number)</a:t>
            </a:r>
          </a:p>
          <a:p>
            <a:pPr lvl="1" eaLnBrk="1" hangingPunct="1"/>
            <a:r>
              <a:rPr lang="en-GB" dirty="0" smtClean="0">
                <a:latin typeface="+mj-lt"/>
                <a:sym typeface="Wingdings" pitchFamily="2" charset="2"/>
              </a:rPr>
              <a:t>The initial value of the variable is </a:t>
            </a:r>
            <a:r>
              <a:rPr lang="en-GB" dirty="0" smtClean="0">
                <a:latin typeface="Lucida Console" pitchFamily="49" charset="0"/>
                <a:sym typeface="Wingdings" pitchFamily="2" charset="2"/>
              </a:rPr>
              <a:t>21</a:t>
            </a:r>
          </a:p>
          <a:p>
            <a:pPr lvl="1" eaLnBrk="1" hangingPunct="1"/>
            <a:endParaRPr lang="en-GB" dirty="0">
              <a:latin typeface="Lucida Console" pitchFamily="49" charset="0"/>
              <a:sym typeface="Wingdings" pitchFamily="2" charset="2"/>
            </a:endParaRPr>
          </a:p>
          <a:p>
            <a:pPr lvl="1" eaLnBrk="1" hangingPunct="1"/>
            <a:endParaRPr lang="en-GB" dirty="0" smtClean="0">
              <a:latin typeface="Lucida Console" pitchFamily="49" charset="0"/>
              <a:sym typeface="Wingdings" pitchFamily="2" charset="2"/>
            </a:endParaRPr>
          </a:p>
          <a:p>
            <a:pPr eaLnBrk="1" hangingPunct="1"/>
            <a:r>
              <a:rPr lang="en-GB" dirty="0" smtClean="0">
                <a:sym typeface="Wingdings" pitchFamily="2" charset="2"/>
              </a:rPr>
              <a:t>Always </a:t>
            </a:r>
            <a:r>
              <a:rPr lang="en-GB" dirty="0">
                <a:sym typeface="Wingdings" pitchFamily="2" charset="2"/>
              </a:rPr>
              <a:t>choose meaningful </a:t>
            </a:r>
            <a:r>
              <a:rPr lang="en-GB" dirty="0" smtClean="0">
                <a:sym typeface="Wingdings" pitchFamily="2" charset="2"/>
              </a:rPr>
              <a:t>variable names!</a:t>
            </a:r>
            <a:endParaRPr lang="en-GB" dirty="0" smtClean="0">
              <a:latin typeface="+mj-lt"/>
              <a:sym typeface="Wingdings" pitchFamily="2" charset="2"/>
            </a:endParaRPr>
          </a:p>
          <a:p>
            <a:pPr lvl="1" eaLnBrk="1" hangingPunct="1"/>
            <a:r>
              <a:rPr lang="en-GB" dirty="0" smtClean="0">
                <a:latin typeface="+mj-lt"/>
                <a:sym typeface="Wingdings" pitchFamily="2" charset="2"/>
              </a:rPr>
              <a:t>Start with a lowercase letter (by convention)</a:t>
            </a:r>
          </a:p>
          <a:p>
            <a:pPr lvl="1" eaLnBrk="1" hangingPunct="1"/>
            <a:r>
              <a:rPr lang="en-GB" dirty="0" smtClean="0">
                <a:latin typeface="+mj-lt"/>
                <a:sym typeface="Wingdings" pitchFamily="2" charset="2"/>
              </a:rPr>
              <a:t>Then use a mixture of lowercase / uppercase for readability</a:t>
            </a:r>
            <a:endParaRPr lang="en-GB" dirty="0" smtClean="0">
              <a:sym typeface="Wingdings" pitchFamily="2" charset="2"/>
            </a:endParaRPr>
          </a:p>
        </p:txBody>
      </p:sp>
      <p:sp>
        <p:nvSpPr>
          <p:cNvPr id="21507" name="Rectangle 4"/>
          <p:cNvSpPr>
            <a:spLocks noGrp="1" noChangeArrowheads="1"/>
          </p:cNvSpPr>
          <p:nvPr>
            <p:ph type="title"/>
          </p:nvPr>
        </p:nvSpPr>
        <p:spPr/>
        <p:txBody>
          <a:bodyPr/>
          <a:lstStyle/>
          <a:p>
            <a:pPr eaLnBrk="1" hangingPunct="1"/>
            <a:r>
              <a:rPr lang="en-GB" sz="3400" dirty="0" smtClean="0"/>
              <a:t>Declaring Variables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9</a:t>
            </a:fld>
            <a:endParaRPr lang="en-GB"/>
          </a:p>
        </p:txBody>
      </p:sp>
      <p:sp>
        <p:nvSpPr>
          <p:cNvPr id="8" name="Rectangle 7"/>
          <p:cNvSpPr>
            <a:spLocks noChangeArrowheads="1"/>
          </p:cNvSpPr>
          <p:nvPr/>
        </p:nvSpPr>
        <p:spPr bwMode="auto">
          <a:xfrm>
            <a:off x="555625" y="1671462"/>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 </a:t>
            </a:r>
            <a:r>
              <a:rPr lang="en-GB" sz="1200" i="1" dirty="0" err="1"/>
              <a:t>variableName</a:t>
            </a:r>
            <a:r>
              <a:rPr lang="en-GB" sz="1200" i="1" dirty="0"/>
              <a:t> = </a:t>
            </a:r>
            <a:r>
              <a:rPr lang="en-GB" sz="1200" i="1" dirty="0" err="1" smtClean="0"/>
              <a:t>optionalInitialValue</a:t>
            </a:r>
            <a:r>
              <a:rPr lang="en-GB" sz="1200" i="1" dirty="0"/>
              <a:t>;</a:t>
            </a:r>
          </a:p>
        </p:txBody>
      </p:sp>
      <p:sp>
        <p:nvSpPr>
          <p:cNvPr id="9" name="Rectangle 8"/>
          <p:cNvSpPr>
            <a:spLocks noChangeArrowheads="1"/>
          </p:cNvSpPr>
          <p:nvPr/>
        </p:nvSpPr>
        <p:spPr bwMode="auto">
          <a:xfrm>
            <a:off x="555625" y="4651858"/>
            <a:ext cx="8232775" cy="368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int</a:t>
            </a:r>
            <a:r>
              <a:rPr lang="en-GB" sz="1200" dirty="0"/>
              <a:t> </a:t>
            </a:r>
            <a:r>
              <a:rPr lang="en-GB" sz="1200" dirty="0" err="1" smtClean="0"/>
              <a:t>myAge</a:t>
            </a:r>
            <a:r>
              <a:rPr lang="en-GB" sz="1200" dirty="0" smtClean="0"/>
              <a:t> </a:t>
            </a:r>
            <a:r>
              <a:rPr lang="en-GB" sz="1200" dirty="0"/>
              <a:t>= </a:t>
            </a:r>
            <a:r>
              <a:rPr lang="en-GB" sz="1200" dirty="0" smtClean="0"/>
              <a:t>21;</a:t>
            </a:r>
            <a:endParaRPr lang="en-GB" sz="1200" dirty="0"/>
          </a:p>
        </p:txBody>
      </p:sp>
    </p:spTree>
    <p:extLst>
      <p:ext uri="{BB962C8B-B14F-4D97-AF65-F5344CB8AC3E}">
        <p14:creationId xmlns:p14="http://schemas.microsoft.com/office/powerpoint/2010/main" val="2793572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12365</TotalTime>
  <Words>4992</Words>
  <Application>Microsoft Office PowerPoint</Application>
  <PresentationFormat>On-screen Show (4:3)</PresentationFormat>
  <Paragraphs>586</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1_Blends</vt:lpstr>
      <vt:lpstr>Core Java Syntax</vt:lpstr>
      <vt:lpstr>Contents</vt:lpstr>
      <vt:lpstr>1. Basic Syntax Rules</vt:lpstr>
      <vt:lpstr>Statements</vt:lpstr>
      <vt:lpstr>Comments</vt:lpstr>
      <vt:lpstr>Legal Identifiers</vt:lpstr>
      <vt:lpstr>2. Getting Started with Java Variables</vt:lpstr>
      <vt:lpstr>What is a Variable?</vt:lpstr>
      <vt:lpstr>Declaring Variables</vt:lpstr>
      <vt:lpstr>Whole Numbers</vt:lpstr>
      <vt:lpstr>Fractional Numbers</vt:lpstr>
      <vt:lpstr>Text</vt:lpstr>
      <vt:lpstr>True and False</vt:lpstr>
      <vt:lpstr>3. Going Further with Java Variables</vt:lpstr>
      <vt:lpstr>Declaring Multiple Variables</vt:lpstr>
      <vt:lpstr>The Scope of Variables</vt:lpstr>
      <vt:lpstr>Constants</vt:lpstr>
      <vt:lpstr>Primitive Types vs Reference Types (1 of 2)</vt:lpstr>
      <vt:lpstr>Primitive Types vs Reference Types (2 of 2)</vt:lpstr>
      <vt:lpstr>4. Wrapper Classes</vt:lpstr>
      <vt:lpstr>Overview</vt:lpstr>
      <vt:lpstr>Creating Wrapper Objects (1 of 2)</vt:lpstr>
      <vt:lpstr>Creating Wrapper Objects (2 of 2)</vt:lpstr>
      <vt:lpstr>Getting Primitive Values</vt:lpstr>
      <vt:lpstr>String Conversion Methods (1 of 2)</vt:lpstr>
      <vt:lpstr>String Conversion Methods (2 of 2)</vt:lpstr>
      <vt:lpstr>5. Getting Started with Java Operators</vt:lpstr>
      <vt:lpstr>Assignment Operators</vt:lpstr>
      <vt:lpstr>Binary Arithmetic Operators</vt:lpstr>
      <vt:lpstr>Compound Assignment Operators</vt:lpstr>
      <vt:lpstr>Unary Arithmetic Operators</vt:lpstr>
      <vt:lpstr>Casting</vt:lpstr>
      <vt:lpstr>Order of Precedence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394</cp:revision>
  <dcterms:created xsi:type="dcterms:W3CDTF">2002-05-03T12:27:39Z</dcterms:created>
  <dcterms:modified xsi:type="dcterms:W3CDTF">2017-04-04T17:30:52Z</dcterms:modified>
</cp:coreProperties>
</file>