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22"/>
  </p:notesMasterIdLst>
  <p:handoutMasterIdLst>
    <p:handoutMasterId r:id="rId23"/>
  </p:handoutMasterIdLst>
  <p:sldIdLst>
    <p:sldId id="256" r:id="rId2"/>
    <p:sldId id="497" r:id="rId3"/>
    <p:sldId id="672" r:id="rId4"/>
    <p:sldId id="673" r:id="rId5"/>
    <p:sldId id="664" r:id="rId6"/>
    <p:sldId id="665" r:id="rId7"/>
    <p:sldId id="691" r:id="rId8"/>
    <p:sldId id="697" r:id="rId9"/>
    <p:sldId id="674" r:id="rId10"/>
    <p:sldId id="693" r:id="rId11"/>
    <p:sldId id="675" r:id="rId12"/>
    <p:sldId id="677" r:id="rId13"/>
    <p:sldId id="694" r:id="rId14"/>
    <p:sldId id="678" r:id="rId15"/>
    <p:sldId id="695" r:id="rId16"/>
    <p:sldId id="679" r:id="rId17"/>
    <p:sldId id="696" r:id="rId18"/>
    <p:sldId id="680" r:id="rId19"/>
    <p:sldId id="698" r:id="rId20"/>
    <p:sldId id="692" r:id="rId21"/>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mn-cs"/>
      </a:defRPr>
    </a:lvl1pPr>
    <a:lvl2pPr marL="457200" algn="l" rtl="0" fontAlgn="base">
      <a:spcBef>
        <a:spcPct val="0"/>
      </a:spcBef>
      <a:spcAft>
        <a:spcPct val="0"/>
      </a:spcAft>
      <a:defRPr sz="1400" kern="1200">
        <a:solidFill>
          <a:schemeClr val="tx1"/>
        </a:solidFill>
        <a:latin typeface="Lucida Console" pitchFamily="49" charset="0"/>
        <a:ea typeface="+mn-ea"/>
        <a:cs typeface="+mn-cs"/>
      </a:defRPr>
    </a:lvl2pPr>
    <a:lvl3pPr marL="914400" algn="l" rtl="0" fontAlgn="base">
      <a:spcBef>
        <a:spcPct val="0"/>
      </a:spcBef>
      <a:spcAft>
        <a:spcPct val="0"/>
      </a:spcAft>
      <a:defRPr sz="1400" kern="1200">
        <a:solidFill>
          <a:schemeClr val="tx1"/>
        </a:solidFill>
        <a:latin typeface="Lucida Console" pitchFamily="49" charset="0"/>
        <a:ea typeface="+mn-ea"/>
        <a:cs typeface="+mn-cs"/>
      </a:defRPr>
    </a:lvl3pPr>
    <a:lvl4pPr marL="1371600" algn="l" rtl="0" fontAlgn="base">
      <a:spcBef>
        <a:spcPct val="0"/>
      </a:spcBef>
      <a:spcAft>
        <a:spcPct val="0"/>
      </a:spcAft>
      <a:defRPr sz="1400" kern="1200">
        <a:solidFill>
          <a:schemeClr val="tx1"/>
        </a:solidFill>
        <a:latin typeface="Lucida Console" pitchFamily="49" charset="0"/>
        <a:ea typeface="+mn-ea"/>
        <a:cs typeface="+mn-cs"/>
      </a:defRPr>
    </a:lvl4pPr>
    <a:lvl5pPr marL="1828800" algn="l" rtl="0" fontAlgn="base">
      <a:spcBef>
        <a:spcPct val="0"/>
      </a:spcBef>
      <a:spcAft>
        <a:spcPct val="0"/>
      </a:spcAft>
      <a:defRPr sz="1400" kern="1200">
        <a:solidFill>
          <a:schemeClr val="tx1"/>
        </a:solidFill>
        <a:latin typeface="Lucida Console" pitchFamily="49" charset="0"/>
        <a:ea typeface="+mn-ea"/>
        <a:cs typeface="+mn-cs"/>
      </a:defRPr>
    </a:lvl5pPr>
    <a:lvl6pPr marL="2286000" algn="l" defTabSz="914400" rtl="0" eaLnBrk="1" latinLnBrk="0" hangingPunct="1">
      <a:defRPr sz="1400" kern="1200">
        <a:solidFill>
          <a:schemeClr val="tx1"/>
        </a:solidFill>
        <a:latin typeface="Lucida Console" pitchFamily="49" charset="0"/>
        <a:ea typeface="+mn-ea"/>
        <a:cs typeface="+mn-cs"/>
      </a:defRPr>
    </a:lvl6pPr>
    <a:lvl7pPr marL="2743200" algn="l" defTabSz="914400" rtl="0" eaLnBrk="1" latinLnBrk="0" hangingPunct="1">
      <a:defRPr sz="1400" kern="1200">
        <a:solidFill>
          <a:schemeClr val="tx1"/>
        </a:solidFill>
        <a:latin typeface="Lucida Console" pitchFamily="49" charset="0"/>
        <a:ea typeface="+mn-ea"/>
        <a:cs typeface="+mn-cs"/>
      </a:defRPr>
    </a:lvl7pPr>
    <a:lvl8pPr marL="3200400" algn="l" defTabSz="914400" rtl="0" eaLnBrk="1" latinLnBrk="0" hangingPunct="1">
      <a:defRPr sz="1400" kern="1200">
        <a:solidFill>
          <a:schemeClr val="tx1"/>
        </a:solidFill>
        <a:latin typeface="Lucida Console" pitchFamily="49" charset="0"/>
        <a:ea typeface="+mn-ea"/>
        <a:cs typeface="+mn-cs"/>
      </a:defRPr>
    </a:lvl8pPr>
    <a:lvl9pPr marL="3657600" algn="l" defTabSz="914400" rtl="0" eaLnBrk="1" latinLnBrk="0" hangingPunct="1">
      <a:defRPr sz="1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FDDF"/>
    <a:srgbClr val="FE7C6E"/>
    <a:srgbClr val="F7FC9C"/>
    <a:srgbClr val="F2CAE5"/>
    <a:srgbClr val="ECB4D9"/>
    <a:srgbClr val="FFB9BB"/>
    <a:srgbClr val="99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27873" autoAdjust="0"/>
    <p:restoredTop sz="94648" autoAdjust="0"/>
  </p:normalViewPr>
  <p:slideViewPr>
    <p:cSldViewPr snapToGrid="0" showGuides="1">
      <p:cViewPr>
        <p:scale>
          <a:sx n="60" d="100"/>
          <a:sy n="60" d="100"/>
        </p:scale>
        <p:origin x="-3942" y="-1350"/>
      </p:cViewPr>
      <p:guideLst>
        <p:guide orient="horz" pos="4070"/>
        <p:guide pos="2170"/>
      </p:guideLst>
    </p:cSldViewPr>
  </p:slideViewPr>
  <p:notesTextViewPr>
    <p:cViewPr>
      <p:scale>
        <a:sx n="100" d="100"/>
        <a:sy n="100" d="100"/>
      </p:scale>
      <p:origin x="0" y="0"/>
    </p:cViewPr>
  </p:notesTextViewPr>
  <p:sorterViewPr>
    <p:cViewPr>
      <p:scale>
        <a:sx n="100" d="100"/>
        <a:sy n="100" d="100"/>
      </p:scale>
      <p:origin x="0" y="4374"/>
    </p:cViewPr>
  </p:sorterViewPr>
  <p:notesViewPr>
    <p:cSldViewPr snapToGrid="0" showGuides="1">
      <p:cViewPr varScale="1">
        <p:scale>
          <a:sx n="73" d="100"/>
          <a:sy n="73" d="100"/>
        </p:scale>
        <p:origin x="-129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Flow of Control in Java</a:t>
            </a:r>
            <a:endParaRPr lang="en-GB" dirty="0"/>
          </a:p>
        </p:txBody>
      </p:sp>
      <p:sp>
        <p:nvSpPr>
          <p:cNvPr id="26631" name="Line 7"/>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26632" name="Line 8"/>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6"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2910711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defRPr>
            </a:lvl1pPr>
          </a:lstStyle>
          <a:p>
            <a:pPr>
              <a:defRPr/>
            </a:pPr>
            <a:r>
              <a:rPr lang="en-GB" dirty="0" smtClean="0"/>
              <a:t>Flow of Control in Java</a:t>
            </a:r>
            <a:endParaRPr lang="en-GB" dirty="0"/>
          </a:p>
        </p:txBody>
      </p:sp>
      <p:sp>
        <p:nvSpPr>
          <p:cNvPr id="31747"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4" name="Line 8"/>
          <p:cNvSpPr>
            <a:spLocks noChangeShapeType="1"/>
          </p:cNvSpPr>
          <p:nvPr/>
        </p:nvSpPr>
        <p:spPr bwMode="auto">
          <a:xfrm>
            <a:off x="742950" y="4370388"/>
            <a:ext cx="5840413" cy="1587"/>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2950" y="9088438"/>
            <a:ext cx="5840413" cy="0"/>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2950" y="554038"/>
            <a:ext cx="5840413" cy="0"/>
          </a:xfrm>
          <a:prstGeom prst="line">
            <a:avLst/>
          </a:prstGeom>
          <a:noFill/>
          <a:ln w="9525">
            <a:solidFill>
              <a:schemeClr val="tx1"/>
            </a:solidFill>
            <a:round/>
            <a:headEnd/>
            <a:tailEnd/>
          </a:ln>
          <a:effectLst/>
        </p:spPr>
        <p:txBody>
          <a:bodyPr/>
          <a:lstStyle/>
          <a:p>
            <a:pPr>
              <a:defRPr/>
            </a:pPr>
            <a:endParaRPr lang="en-GB"/>
          </a:p>
        </p:txBody>
      </p:sp>
      <p:sp>
        <p:nvSpPr>
          <p:cNvPr id="9" name="Rectangle 10"/>
          <p:cNvSpPr>
            <a:spLocks noChangeArrowheads="1"/>
          </p:cNvSpPr>
          <p:nvPr/>
        </p:nvSpPr>
        <p:spPr bwMode="auto">
          <a:xfrm>
            <a:off x="1838219" y="9152886"/>
            <a:ext cx="3634522" cy="201612"/>
          </a:xfrm>
          <a:prstGeom prst="rect">
            <a:avLst/>
          </a:prstGeom>
          <a:noFill/>
          <a:ln w="9525">
            <a:noFill/>
            <a:miter lim="800000"/>
            <a:headEnd/>
            <a:tailEnd/>
          </a:ln>
          <a:effectLst/>
        </p:spPr>
        <p:txBody>
          <a:bodyPr lIns="95445" tIns="47723" rIns="95445" bIns="47723" anchor="b"/>
          <a:lstStyle/>
          <a:p>
            <a:pPr algn="ctr" defTabSz="954088">
              <a:defRPr/>
            </a:pPr>
            <a:r>
              <a:rPr lang="en-GB" sz="1000" smtClean="0">
                <a:latin typeface="Tahoma" pitchFamily="34" charset="0"/>
              </a:rPr>
              <a:t>© Olsen Software, 2017</a:t>
            </a:r>
            <a:endParaRPr lang="en-GB" sz="1000" dirty="0">
              <a:latin typeface="Tahoma" pitchFamily="34" charset="0"/>
            </a:endParaRPr>
          </a:p>
        </p:txBody>
      </p:sp>
    </p:spTree>
    <p:extLst>
      <p:ext uri="{BB962C8B-B14F-4D97-AF65-F5344CB8AC3E}">
        <p14:creationId xmlns:p14="http://schemas.microsoft.com/office/powerpoint/2010/main" val="341475889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GB" dirty="0" smtClean="0"/>
              <a:t>Flow of Control in Java</a:t>
            </a:r>
          </a:p>
        </p:txBody>
      </p:sp>
      <p:sp>
        <p:nvSpPr>
          <p:cNvPr id="32771" name="Rectangle 4"/>
          <p:cNvSpPr>
            <a:spLocks noGrp="1" noRot="1" noChangeAspect="1" noChangeArrowheads="1" noTextEdit="1"/>
          </p:cNvSpPr>
          <p:nvPr>
            <p:ph type="sldImg"/>
          </p:nvPr>
        </p:nvSpPr>
        <p:spPr>
          <a:ln/>
        </p:spPr>
      </p:sp>
      <p:sp>
        <p:nvSpPr>
          <p:cNvPr id="32772" name="Rectangle 5"/>
          <p:cNvSpPr>
            <a:spLocks noGrp="1" noChangeArrowheads="1"/>
          </p:cNvSpPr>
          <p:nvPr>
            <p:ph type="body" idx="1"/>
          </p:nvPr>
        </p:nvSpPr>
        <p:spPr>
          <a:noFill/>
          <a:ln/>
        </p:spPr>
        <p:txBody>
          <a:bodyPr/>
          <a:lstStyle/>
          <a:p>
            <a:pPr eaLnBrk="1" hangingPunct="1"/>
            <a:r>
              <a:rPr lang="en-US" dirty="0" smtClean="0"/>
              <a:t>This chapter picks up the baton from the previous chapter and shows how to implement flow-of-control constructs in Java.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smtClean="0"/>
              <a:t>Flow of Control in Java</a:t>
            </a:r>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To help you understand the purpose of this code, we should point out that TV in the UK offers BBC 1 on channels 1 and 101, BBC 2 on channels 2 and 102, and ITV 1 on channels 3 and 103. (If you're wondering why there are two channels per station, it's because 101, 102, and 103 are HD channels).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smtClean="0"/>
              <a:t>Flow of Control in Java</a:t>
            </a: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dirty="0"/>
              <a:t>This section describes how to write loops. There are three ways to do this, and we'll show each construct in turn. We'll also describe how to perform unconditional jumps by using the </a:t>
            </a:r>
            <a:r>
              <a:rPr lang="en-US" dirty="0">
                <a:latin typeface="Lucida Console" panose="020B0609040504020204" pitchFamily="49" charset="0"/>
              </a:rPr>
              <a:t>break</a:t>
            </a:r>
            <a:r>
              <a:rPr lang="en-US" dirty="0"/>
              <a:t> and </a:t>
            </a:r>
            <a:r>
              <a:rPr lang="en-US" dirty="0">
                <a:latin typeface="Lucida Console" panose="020B0609040504020204" pitchFamily="49" charset="0"/>
              </a:rPr>
              <a:t>continue</a:t>
            </a:r>
            <a:r>
              <a:rPr lang="en-US" dirty="0"/>
              <a:t> keywords.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Flow of Control in Java</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most fundamental loop construct in Java is the </a:t>
            </a:r>
            <a:r>
              <a:rPr lang="en-GB" dirty="0">
                <a:latin typeface="Lucida Console" panose="020B0609040504020204" pitchFamily="49" charset="0"/>
              </a:rPr>
              <a:t>while</a:t>
            </a:r>
            <a:r>
              <a:rPr lang="en-GB" dirty="0"/>
              <a:t> loop. Note that the condition is testing for truth  (there's no equivalent of the "repeat until" construct that you find in Visual Basic).</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smtClean="0"/>
              <a:t>Flow of Control in Java</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Have a think about the questions in the slide. How would you implement these algorithms by using a </a:t>
            </a:r>
            <a:r>
              <a:rPr lang="en-GB" dirty="0">
                <a:latin typeface="Lucida Console" panose="020B0609040504020204" pitchFamily="49" charset="0"/>
              </a:rPr>
              <a:t>while</a:t>
            </a:r>
            <a:r>
              <a:rPr lang="en-GB" dirty="0"/>
              <a:t> loop?</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GB" dirty="0" smtClean="0"/>
              <a:t>Flow of Control in Java</a:t>
            </a:r>
          </a:p>
        </p:txBody>
      </p:sp>
      <p:sp>
        <p:nvSpPr>
          <p:cNvPr id="56323" name="Rectangle 2"/>
          <p:cNvSpPr>
            <a:spLocks noGrp="1" noRot="1" noChangeAspect="1" noChangeArrowheads="1" noTextEdit="1"/>
          </p:cNvSpPr>
          <p:nvPr>
            <p:ph type="sldImg"/>
          </p:nvPr>
        </p:nvSpPr>
        <p:spPr>
          <a:ln/>
        </p:spPr>
      </p:sp>
      <p:sp>
        <p:nvSpPr>
          <p:cNvPr id="5632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a:t>
            </a:r>
            <a:r>
              <a:rPr lang="en-GB" dirty="0">
                <a:latin typeface="Lucida Console" panose="020B0609040504020204" pitchFamily="49" charset="0"/>
              </a:rPr>
              <a:t>do-while</a:t>
            </a:r>
            <a:r>
              <a:rPr lang="en-GB" dirty="0"/>
              <a:t> loop is similar to the </a:t>
            </a:r>
            <a:r>
              <a:rPr lang="en-GB" dirty="0">
                <a:latin typeface="Lucida Console" panose="020B0609040504020204" pitchFamily="49" charset="0"/>
              </a:rPr>
              <a:t>while</a:t>
            </a:r>
            <a:r>
              <a:rPr lang="en-GB" dirty="0"/>
              <a:t> loop, except that with </a:t>
            </a:r>
            <a:r>
              <a:rPr lang="en-GB" dirty="0">
                <a:latin typeface="Lucida Console" panose="020B0609040504020204" pitchFamily="49" charset="0"/>
              </a:rPr>
              <a:t>do-while</a:t>
            </a:r>
            <a:r>
              <a:rPr lang="en-GB" dirty="0"/>
              <a:t> the test is performed at the end of each iteration rather than at the start. This means that a </a:t>
            </a:r>
            <a:r>
              <a:rPr lang="en-GB" dirty="0">
                <a:latin typeface="Lucida Console" panose="020B0609040504020204" pitchFamily="49" charset="0"/>
              </a:rPr>
              <a:t>do-while</a:t>
            </a:r>
            <a:r>
              <a:rPr lang="en-GB" dirty="0"/>
              <a:t> loop ensures at least one loop iteration will occur, before the test condition is encountered for the first time.</a:t>
            </a: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GB" dirty="0" smtClean="0"/>
              <a:t>Flow of Control in Java</a:t>
            </a:r>
          </a:p>
        </p:txBody>
      </p:sp>
      <p:sp>
        <p:nvSpPr>
          <p:cNvPr id="56323" name="Rectangle 2"/>
          <p:cNvSpPr>
            <a:spLocks noGrp="1" noRot="1" noChangeAspect="1" noChangeArrowheads="1" noTextEdit="1"/>
          </p:cNvSpPr>
          <p:nvPr>
            <p:ph type="sldImg"/>
          </p:nvPr>
        </p:nvSpPr>
        <p:spPr>
          <a:ln/>
        </p:spPr>
      </p:sp>
      <p:sp>
        <p:nvSpPr>
          <p:cNvPr id="5632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problem statement on the slide is a fairly typical scenario where you'd use a </a:t>
            </a:r>
            <a:r>
              <a:rPr lang="en-GB" dirty="0" smtClean="0">
                <a:latin typeface="Lucida Console" panose="020B0609040504020204" pitchFamily="49" charset="0"/>
              </a:rPr>
              <a:t>do-while</a:t>
            </a:r>
            <a:r>
              <a:rPr lang="en-GB" dirty="0" smtClean="0"/>
              <a:t> loop. How would you implement this?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Flow of Control in Java</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a:t>
            </a:r>
            <a:r>
              <a:rPr lang="en-GB" dirty="0">
                <a:latin typeface="Lucida Console" panose="020B0609040504020204" pitchFamily="49" charset="0"/>
              </a:rPr>
              <a:t>for</a:t>
            </a:r>
            <a:r>
              <a:rPr lang="en-GB" dirty="0"/>
              <a:t> loop is probably the most widely-used loop mechanism in Java, because it gets all the administrative tasks out of the way right at the start of the statement (i.e. loop variable initialization, test condition, and update logic).</a:t>
            </a:r>
          </a:p>
          <a:p>
            <a:r>
              <a:rPr lang="en-GB" dirty="0"/>
              <a:t>Make sure you understand exactly how it works. The notes in the slide give full information.</a:t>
            </a:r>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dirty="0" smtClean="0"/>
              <a:t>Flow of Control in Java</a:t>
            </a:r>
          </a:p>
        </p:txBody>
      </p:sp>
      <p:sp>
        <p:nvSpPr>
          <p:cNvPr id="57347" name="Rectangle 2"/>
          <p:cNvSpPr>
            <a:spLocks noGrp="1" noRot="1" noChangeAspect="1" noChangeArrowheads="1" noTextEdit="1"/>
          </p:cNvSpPr>
          <p:nvPr>
            <p:ph type="sldImg"/>
          </p:nvPr>
        </p:nvSpPr>
        <p:spPr>
          <a:ln/>
        </p:spPr>
      </p:sp>
      <p:sp>
        <p:nvSpPr>
          <p:cNvPr id="5734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smtClean="0"/>
              <a:t>Your turn again. How would you implement these problems in Java?</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smtClean="0"/>
              <a:t>Flow of Control in Java</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The </a:t>
            </a:r>
            <a:r>
              <a:rPr lang="en-GB" dirty="0">
                <a:latin typeface="Lucida Console" panose="020B0609040504020204" pitchFamily="49" charset="0"/>
              </a:rPr>
              <a:t>break</a:t>
            </a:r>
            <a:r>
              <a:rPr lang="en-GB" dirty="0"/>
              <a:t> statement terminates a loop immediately. This is useful if you decide you've found the record you were looking for, or if something has gone horribly wrong and there's no point carrying on with the loop.</a:t>
            </a:r>
          </a:p>
          <a:p>
            <a:r>
              <a:rPr lang="en-GB" dirty="0"/>
              <a:t>The </a:t>
            </a:r>
            <a:r>
              <a:rPr lang="en-GB" dirty="0">
                <a:latin typeface="Lucida Console" panose="020B0609040504020204" pitchFamily="49" charset="0"/>
              </a:rPr>
              <a:t>continue</a:t>
            </a:r>
            <a:r>
              <a:rPr lang="en-GB" dirty="0"/>
              <a:t> statement abandons the current loop iteration, and resumes at the top of the loop ready for the next iteration. This is useful if you decide the current record is invalid or irrelevant, and you want to skip it and move on to the next record.</a:t>
            </a:r>
          </a:p>
          <a:p>
            <a:endParaRPr lang="en-GB"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dirty="0"/>
              <a:t>Flow of Control in Java</a:t>
            </a:r>
            <a:endParaRPr lang="en-GB" dirty="0" smtClean="0"/>
          </a:p>
        </p:txBody>
      </p:sp>
      <p:sp>
        <p:nvSpPr>
          <p:cNvPr id="59395" name="Rectangle 2"/>
          <p:cNvSpPr>
            <a:spLocks noGrp="1" noRot="1" noChangeAspect="1" noChangeArrowheads="1" noTextEdit="1"/>
          </p:cNvSpPr>
          <p:nvPr>
            <p:ph type="sldImg"/>
          </p:nvPr>
        </p:nvSpPr>
        <p:spPr>
          <a:ln/>
        </p:spPr>
      </p:sp>
      <p:sp>
        <p:nvSpPr>
          <p:cNvPr id="59396"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If you have nested loops, the </a:t>
            </a:r>
            <a:r>
              <a:rPr lang="en-GB" dirty="0" smtClean="0">
                <a:latin typeface="Lucida Console" panose="020B0609040504020204" pitchFamily="49" charset="0"/>
              </a:rPr>
              <a:t>break</a:t>
            </a:r>
            <a:r>
              <a:rPr lang="en-GB" dirty="0" smtClean="0"/>
              <a:t> and </a:t>
            </a:r>
            <a:r>
              <a:rPr lang="en-GB" dirty="0" smtClean="0">
                <a:latin typeface="Lucida Console" panose="020B0609040504020204" pitchFamily="49" charset="0"/>
              </a:rPr>
              <a:t>continue</a:t>
            </a:r>
            <a:r>
              <a:rPr lang="en-GB" dirty="0" smtClean="0"/>
              <a:t> statements just pertain to the inner loop by default. If you need to break out of the outer loop, or continue the next iteration of the outer loop, you can use labelled </a:t>
            </a:r>
            <a:r>
              <a:rPr lang="en-GB" dirty="0" smtClean="0">
                <a:latin typeface="Lucida Console" panose="020B0609040504020204" pitchFamily="49" charset="0"/>
              </a:rPr>
              <a:t>break</a:t>
            </a:r>
            <a:r>
              <a:rPr lang="en-GB" dirty="0" smtClean="0"/>
              <a:t> and </a:t>
            </a:r>
            <a:r>
              <a:rPr lang="en-GB" dirty="0" smtClean="0">
                <a:latin typeface="Lucida Console" panose="020B0609040504020204" pitchFamily="49" charset="0"/>
              </a:rPr>
              <a:t>continue</a:t>
            </a:r>
            <a:r>
              <a:rPr lang="en-GB" dirty="0" smtClean="0"/>
              <a:t> statements as shown in this slide.</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Flow of Control in Java</a:t>
            </a: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Section </a:t>
            </a:r>
            <a:r>
              <a:rPr lang="en-US" dirty="0" smtClean="0"/>
              <a:t>1 </a:t>
            </a:r>
            <a:r>
              <a:rPr lang="en-US" dirty="0"/>
              <a:t>shows how to </a:t>
            </a:r>
            <a:r>
              <a:rPr lang="en-US" dirty="0" smtClean="0"/>
              <a:t>make decisions in Java, </a:t>
            </a:r>
            <a:r>
              <a:rPr lang="en-US" dirty="0"/>
              <a:t>using </a:t>
            </a:r>
            <a:r>
              <a:rPr lang="en-US" dirty="0">
                <a:latin typeface="Lucida Console" panose="020B0609040504020204" pitchFamily="49" charset="0"/>
                <a:cs typeface="Lao UI" panose="020B0502040204020203" pitchFamily="34" charset="0"/>
              </a:rPr>
              <a:t>if/else</a:t>
            </a:r>
            <a:r>
              <a:rPr lang="en-US" dirty="0"/>
              <a:t> and </a:t>
            </a:r>
            <a:r>
              <a:rPr lang="en-US" dirty="0">
                <a:latin typeface="Lucida Console" panose="020B0609040504020204" pitchFamily="49" charset="0"/>
              </a:rPr>
              <a:t>switch</a:t>
            </a:r>
            <a:r>
              <a:rPr lang="en-US" dirty="0"/>
              <a:t> constructs.</a:t>
            </a:r>
          </a:p>
          <a:p>
            <a:pPr eaLnBrk="1" hangingPunct="1"/>
            <a:r>
              <a:rPr lang="en-US" dirty="0"/>
              <a:t>Section </a:t>
            </a:r>
            <a:r>
              <a:rPr lang="en-US" dirty="0" smtClean="0"/>
              <a:t>2 </a:t>
            </a:r>
            <a:r>
              <a:rPr lang="en-US" dirty="0"/>
              <a:t>shows how to write loops, using </a:t>
            </a:r>
            <a:r>
              <a:rPr lang="en-US" dirty="0">
                <a:latin typeface="Lucida Console" panose="020B0609040504020204" pitchFamily="49" charset="0"/>
              </a:rPr>
              <a:t>for</a:t>
            </a:r>
            <a:r>
              <a:rPr lang="en-US" dirty="0"/>
              <a:t>, </a:t>
            </a:r>
            <a:r>
              <a:rPr lang="en-US" dirty="0">
                <a:latin typeface="Lucida Console" panose="020B0609040504020204" pitchFamily="49" charset="0"/>
              </a:rPr>
              <a:t>while</a:t>
            </a:r>
            <a:r>
              <a:rPr lang="en-US" dirty="0"/>
              <a:t>, and </a:t>
            </a:r>
            <a:r>
              <a:rPr lang="en-US" dirty="0">
                <a:latin typeface="Lucida Console" panose="020B0609040504020204" pitchFamily="49" charset="0"/>
              </a:rPr>
              <a:t>do/while</a:t>
            </a:r>
            <a:r>
              <a:rPr lang="en-US" dirty="0"/>
              <a:t> constructs. We also show how to use the </a:t>
            </a:r>
            <a:r>
              <a:rPr lang="en-US" dirty="0">
                <a:latin typeface="Lucida Console" panose="020B0609040504020204" pitchFamily="49" charset="0"/>
              </a:rPr>
              <a:t>break</a:t>
            </a:r>
            <a:r>
              <a:rPr lang="en-US" dirty="0"/>
              <a:t> and </a:t>
            </a:r>
            <a:r>
              <a:rPr lang="en-US" dirty="0">
                <a:latin typeface="Lucida Console" panose="020B0609040504020204" pitchFamily="49" charset="0"/>
              </a:rPr>
              <a:t>continue</a:t>
            </a:r>
            <a:r>
              <a:rPr lang="en-US" dirty="0"/>
              <a:t> keywords to perform unconditional jumps.</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
        <p:nvSpPr>
          <p:cNvPr id="5" name="Rectangle 2"/>
          <p:cNvSpPr>
            <a:spLocks noGrp="1" noChangeArrowheads="1"/>
          </p:cNvSpPr>
          <p:nvPr>
            <p:ph type="hdr" sz="quarter"/>
          </p:nvPr>
        </p:nvSpPr>
        <p:spPr>
          <a:xfrm>
            <a:off x="798513" y="309563"/>
            <a:ext cx="5792787" cy="195262"/>
          </a:xfrm>
          <a:noFill/>
        </p:spPr>
        <p:txBody>
          <a:bodyPr/>
          <a:lstStyle/>
          <a:p>
            <a:r>
              <a:rPr lang="en-GB" dirty="0" smtClean="0"/>
              <a:t>Flow of Control in Java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GB" dirty="0" smtClean="0"/>
              <a:t>Flow of Control in Java</a:t>
            </a: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smtClean="0"/>
              <a:t>This section is mainly about the </a:t>
            </a:r>
            <a:r>
              <a:rPr lang="en-US" dirty="0" smtClean="0">
                <a:latin typeface="Lucida Console" panose="020B0609040504020204" pitchFamily="49" charset="0"/>
              </a:rPr>
              <a:t>if</a:t>
            </a:r>
            <a:r>
              <a:rPr lang="en-US" dirty="0" smtClean="0"/>
              <a:t> and </a:t>
            </a:r>
            <a:r>
              <a:rPr lang="en-US" dirty="0" smtClean="0">
                <a:latin typeface="Lucida Console" panose="020B0609040504020204" pitchFamily="49" charset="0"/>
              </a:rPr>
              <a:t>if</a:t>
            </a:r>
            <a:r>
              <a:rPr lang="en-US" dirty="0" smtClean="0"/>
              <a:t>-</a:t>
            </a:r>
            <a:r>
              <a:rPr lang="en-US" dirty="0" smtClean="0">
                <a:latin typeface="Lucida Console" panose="020B0609040504020204" pitchFamily="49" charset="0"/>
              </a:rPr>
              <a:t>else</a:t>
            </a:r>
            <a:r>
              <a:rPr lang="en-US" dirty="0" smtClean="0"/>
              <a:t> statements. We also discuss the </a:t>
            </a:r>
            <a:r>
              <a:rPr lang="en-US" dirty="0" smtClean="0">
                <a:latin typeface="Lucida Console" panose="020B0609040504020204" pitchFamily="49" charset="0"/>
              </a:rPr>
              <a:t>switch</a:t>
            </a:r>
            <a:r>
              <a:rPr lang="en-US" dirty="0" smtClean="0"/>
              <a:t> statement, which is handy if you want to test a value against a finite number of possibilities.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dirty="0" smtClean="0"/>
              <a:t>Flow of Control in Java</a:t>
            </a:r>
          </a:p>
        </p:txBody>
      </p:sp>
      <p:sp>
        <p:nvSpPr>
          <p:cNvPr id="50179" name="Rectangle 2"/>
          <p:cNvSpPr>
            <a:spLocks noGrp="1" noRot="1" noChangeAspect="1" noChangeArrowheads="1" noTextEdit="1"/>
          </p:cNvSpPr>
          <p:nvPr>
            <p:ph type="sldImg"/>
          </p:nvPr>
        </p:nvSpPr>
        <p:spPr>
          <a:ln/>
        </p:spPr>
      </p:sp>
      <p:sp>
        <p:nvSpPr>
          <p:cNvPr id="50180"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This slides describes all the rules for formulating if and if-else statements in Java. </a:t>
            </a:r>
          </a:p>
          <a:p>
            <a:r>
              <a:rPr lang="en-GB" dirty="0"/>
              <a:t>The only point that we need to stress here is that you must specify a </a:t>
            </a:r>
            <a:r>
              <a:rPr lang="en-GB" dirty="0" err="1">
                <a:latin typeface="Lucida Console" panose="020B0609040504020204" pitchFamily="49" charset="0"/>
              </a:rPr>
              <a:t>boolean</a:t>
            </a:r>
            <a:r>
              <a:rPr lang="en-GB" dirty="0"/>
              <a:t> condition - you can't use integers, object references, etc. directly. This is something for C/C++/JavaScript developers to bear in mind!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GB" dirty="0" smtClean="0"/>
              <a:t>Flow of Control in Java</a:t>
            </a:r>
          </a:p>
        </p:txBody>
      </p:sp>
      <p:sp>
        <p:nvSpPr>
          <p:cNvPr id="43011" name="Rectangle 2"/>
          <p:cNvSpPr>
            <a:spLocks noGrp="1" noRot="1" noChangeAspect="1" noChangeArrowheads="1" noTextEdit="1"/>
          </p:cNvSpPr>
          <p:nvPr>
            <p:ph type="sldImg"/>
          </p:nvPr>
        </p:nvSpPr>
        <p:spPr>
          <a:ln/>
        </p:spPr>
      </p:sp>
      <p:sp>
        <p:nvSpPr>
          <p:cNvPr id="4301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Java provides 6 relational operators, as listed in the slide. Note that the equality test is </a:t>
            </a:r>
            <a:r>
              <a:rPr lang="en-GB" dirty="0">
                <a:latin typeface="Lucida Console" panose="020B0609040504020204" pitchFamily="49" charset="0"/>
              </a:rPr>
              <a:t>==</a:t>
            </a:r>
            <a:r>
              <a:rPr lang="en-GB" dirty="0"/>
              <a:t> (not </a:t>
            </a:r>
            <a:r>
              <a:rPr lang="en-GB" dirty="0">
                <a:latin typeface="Lucida Console" panose="020B0609040504020204" pitchFamily="49" charset="0"/>
              </a:rPr>
              <a:t>=</a:t>
            </a:r>
            <a:r>
              <a:rPr lang="en-GB" dirty="0"/>
              <a:t> as in VB, or </a:t>
            </a:r>
            <a:r>
              <a:rPr lang="en-GB" dirty="0">
                <a:latin typeface="Lucida Console" panose="020B0609040504020204" pitchFamily="49" charset="0"/>
              </a:rPr>
              <a:t>===</a:t>
            </a:r>
            <a:r>
              <a:rPr lang="en-GB" dirty="0"/>
              <a:t> as in JavaScript).</a:t>
            </a:r>
          </a:p>
          <a:p>
            <a:r>
              <a:rPr lang="en-GB" dirty="0"/>
              <a:t>The </a:t>
            </a:r>
            <a:r>
              <a:rPr lang="en-GB" dirty="0" smtClean="0"/>
              <a:t>example on the slide shows how to use these operators to formulate test conditions in an </a:t>
            </a:r>
            <a:r>
              <a:rPr lang="en-GB" dirty="0" smtClean="0">
                <a:latin typeface="Lucida Console" panose="020B0609040504020204" pitchFamily="49" charset="0"/>
              </a:rPr>
              <a:t>if</a:t>
            </a:r>
            <a:r>
              <a:rPr lang="en-GB" dirty="0" smtClean="0"/>
              <a:t> statement.</a:t>
            </a:r>
            <a:endParaRPr lang="en-GB"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GB" dirty="0" smtClean="0"/>
              <a:t>Flow of Control in Java</a:t>
            </a:r>
          </a:p>
        </p:txBody>
      </p:sp>
      <p:sp>
        <p:nvSpPr>
          <p:cNvPr id="46083" name="Rectangle 2"/>
          <p:cNvSpPr>
            <a:spLocks noGrp="1" noRot="1" noChangeAspect="1" noChangeArrowheads="1" noTextEdit="1"/>
          </p:cNvSpPr>
          <p:nvPr>
            <p:ph type="sldImg"/>
          </p:nvPr>
        </p:nvSpPr>
        <p:spPr>
          <a:ln/>
        </p:spPr>
      </p:sp>
      <p:sp>
        <p:nvSpPr>
          <p:cNvPr id="46084"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a:t>Java allows you to combine multiple </a:t>
            </a:r>
            <a:r>
              <a:rPr lang="en-GB" dirty="0" err="1"/>
              <a:t>boolean</a:t>
            </a:r>
            <a:r>
              <a:rPr lang="en-GB" dirty="0"/>
              <a:t> expressions together, by using the logical operators shown in the slide. </a:t>
            </a:r>
            <a:endParaRPr lang="en-GB" dirty="0" smtClean="0"/>
          </a:p>
          <a:p>
            <a:r>
              <a:rPr lang="en-GB" dirty="0" smtClean="0"/>
              <a:t>Note that </a:t>
            </a:r>
            <a:r>
              <a:rPr lang="en-GB" dirty="0" smtClean="0">
                <a:latin typeface="Lucida Console" panose="020B0609040504020204" pitchFamily="49" charset="0"/>
              </a:rPr>
              <a:t>&amp;&amp;</a:t>
            </a:r>
            <a:r>
              <a:rPr lang="en-GB" dirty="0" smtClean="0"/>
              <a:t> and </a:t>
            </a:r>
            <a:r>
              <a:rPr lang="en-GB" dirty="0" smtClean="0">
                <a:latin typeface="Lucida Console" panose="020B0609040504020204" pitchFamily="49" charset="0"/>
              </a:rPr>
              <a:t>||</a:t>
            </a:r>
            <a:r>
              <a:rPr lang="en-GB" dirty="0" smtClean="0"/>
              <a:t> do </a:t>
            </a:r>
            <a:r>
              <a:rPr lang="en-GB" dirty="0"/>
              <a:t>not perform the second test if the first test has already established the final outcome. For example, in the following code snippet, if </a:t>
            </a:r>
            <a:r>
              <a:rPr lang="en-GB" dirty="0">
                <a:latin typeface="Lucida Console" panose="020B0609040504020204" pitchFamily="49" charset="0"/>
              </a:rPr>
              <a:t>test1</a:t>
            </a:r>
            <a:r>
              <a:rPr lang="en-GB" dirty="0"/>
              <a:t> evaluates to </a:t>
            </a:r>
            <a:r>
              <a:rPr lang="en-GB" dirty="0">
                <a:latin typeface="Lucida Console" panose="020B0609040504020204" pitchFamily="49" charset="0"/>
              </a:rPr>
              <a:t>false</a:t>
            </a:r>
            <a:r>
              <a:rPr lang="en-GB" dirty="0"/>
              <a:t>, then </a:t>
            </a:r>
            <a:r>
              <a:rPr lang="en-GB" dirty="0">
                <a:latin typeface="Lucida Console" panose="020B0609040504020204" pitchFamily="49" charset="0"/>
              </a:rPr>
              <a:t>test2</a:t>
            </a:r>
            <a:r>
              <a:rPr lang="en-GB" dirty="0"/>
              <a:t> will not be evaluated:</a:t>
            </a:r>
          </a:p>
          <a:p>
            <a:pPr marL="179388" lvl="1" indent="0">
              <a:buNone/>
            </a:pPr>
            <a:r>
              <a:rPr lang="en-GB" dirty="0">
                <a:latin typeface="Lucida Console" panose="020B0609040504020204" pitchFamily="49" charset="0"/>
              </a:rPr>
              <a:t>  </a:t>
            </a:r>
            <a:r>
              <a:rPr lang="en-GB" dirty="0" smtClean="0">
                <a:latin typeface="Lucida Console" panose="020B0609040504020204" pitchFamily="49" charset="0"/>
              </a:rPr>
              <a:t>if </a:t>
            </a:r>
            <a:r>
              <a:rPr lang="en-GB" dirty="0">
                <a:latin typeface="Lucida Console" panose="020B0609040504020204" pitchFamily="49" charset="0"/>
              </a:rPr>
              <a:t>(test1 &amp;&amp; test2)</a:t>
            </a:r>
          </a:p>
          <a:p>
            <a:r>
              <a:rPr lang="en-GB" dirty="0" smtClean="0"/>
              <a:t>The code boxes in the slide show how to use all these operators. Here's a quick description of each example:</a:t>
            </a:r>
          </a:p>
          <a:p>
            <a:pPr lvl="1"/>
            <a:r>
              <a:rPr lang="en-GB" dirty="0" smtClean="0"/>
              <a:t>The first code box tests if a person's age is between 18 and 65 inclusive.</a:t>
            </a:r>
          </a:p>
          <a:p>
            <a:pPr lvl="1"/>
            <a:r>
              <a:rPr lang="en-GB" dirty="0" smtClean="0"/>
              <a:t>The second code box tests if a person is younger than 18 or older than 65.</a:t>
            </a:r>
          </a:p>
          <a:p>
            <a:pPr lvl="1"/>
            <a:r>
              <a:rPr lang="en-GB" dirty="0" smtClean="0"/>
              <a:t>The third example tests if a person is welsh and is not a rugby fan (rugby is big in Wales, so it would be a surprise to find a Welsh person who didn’t like it!).</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smtClean="0"/>
              <a:t>Flow of Control in Java</a:t>
            </a:r>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This example shows nested </a:t>
            </a:r>
            <a:r>
              <a:rPr lang="en-GB" dirty="0" smtClean="0">
                <a:latin typeface="Lucida Console" panose="020B0609040504020204" pitchFamily="49" charset="0"/>
              </a:rPr>
              <a:t>if</a:t>
            </a:r>
            <a:r>
              <a:rPr lang="en-GB" dirty="0" smtClean="0"/>
              <a:t> statements. Spend a moment perusing the code, and try to figure out all the possible paths through the code (and what each path means).</a:t>
            </a:r>
          </a:p>
          <a:p>
            <a:r>
              <a:rPr lang="en-GB" dirty="0" smtClean="0"/>
              <a:t>While you're thinking about this, here are some recommendations:</a:t>
            </a:r>
          </a:p>
          <a:p>
            <a:pPr lvl="1"/>
            <a:r>
              <a:rPr lang="en-GB" dirty="0" smtClean="0"/>
              <a:t>You </a:t>
            </a:r>
            <a:r>
              <a:rPr lang="en-GB" dirty="0"/>
              <a:t>might want to include </a:t>
            </a:r>
            <a:r>
              <a:rPr lang="en-GB" dirty="0">
                <a:latin typeface="Lucida Console" panose="020B0609040504020204" pitchFamily="49" charset="0"/>
              </a:rPr>
              <a:t>{}</a:t>
            </a:r>
            <a:r>
              <a:rPr lang="en-GB" dirty="0"/>
              <a:t> even if they aren't strictly needed, in order to emphasize the logical flow through the code.</a:t>
            </a:r>
          </a:p>
          <a:p>
            <a:pPr lvl="1"/>
            <a:r>
              <a:rPr lang="en-GB" dirty="0"/>
              <a:t>Don't overdo it. The code in the slide is already getting quite tricky. It might be a better idea to shovel some of this logic off into a separate method, to make your intentions clearer.</a:t>
            </a: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dirty="0"/>
              <a:t>Flow of Control in Java</a:t>
            </a:r>
            <a:endParaRPr lang="en-GB" dirty="0" smtClean="0"/>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2" name="Notes Placeholder 1"/>
          <p:cNvSpPr>
            <a:spLocks noGrp="1"/>
          </p:cNvSpPr>
          <p:nvPr>
            <p:ph type="body" idx="1"/>
          </p:nvPr>
        </p:nvSpPr>
        <p:spPr/>
        <p:txBody>
          <a:bodyPr/>
          <a:lstStyle/>
          <a:p>
            <a:r>
              <a:rPr lang="en-GB" dirty="0" smtClean="0"/>
              <a:t>The conditional operator allows you to perform if-else tests in a single expression. This is handy if you want to embed a decision inside another expression, as shown in the example in the slide. You could achieve the same effect (less elegantly) using an if-else statement as follows:</a:t>
            </a:r>
          </a:p>
          <a:p>
            <a:endParaRPr lang="en-GB" dirty="0"/>
          </a:p>
          <a:p>
            <a:pPr defTabSz="739775">
              <a:defRPr/>
            </a:pPr>
            <a:r>
              <a:rPr lang="en-GB" dirty="0" smtClean="0">
                <a:latin typeface="Lucida Console" panose="020B0609040504020204" pitchFamily="49" charset="0"/>
              </a:rPr>
              <a:t>    </a:t>
            </a:r>
            <a:r>
              <a:rPr lang="en-GB" dirty="0" err="1" smtClean="0">
                <a:latin typeface="Lucida Console" panose="020B0609040504020204" pitchFamily="49" charset="0"/>
              </a:rPr>
              <a:t>boolean</a:t>
            </a:r>
            <a:r>
              <a:rPr lang="en-GB" dirty="0" smtClean="0">
                <a:latin typeface="Lucida Console" panose="020B0609040504020204" pitchFamily="49" charset="0"/>
              </a:rPr>
              <a:t> </a:t>
            </a:r>
            <a:r>
              <a:rPr lang="en-GB" dirty="0" err="1">
                <a:latin typeface="Lucida Console" panose="020B0609040504020204" pitchFamily="49" charset="0"/>
              </a:rPr>
              <a:t>isMale</a:t>
            </a:r>
            <a:r>
              <a:rPr lang="en-GB" dirty="0">
                <a:latin typeface="Lucida Console" panose="020B0609040504020204" pitchFamily="49" charset="0"/>
              </a:rPr>
              <a:t>;</a:t>
            </a:r>
          </a:p>
          <a:p>
            <a:pPr defTabSz="739775">
              <a:defRPr/>
            </a:pPr>
            <a:r>
              <a:rPr lang="en-GB" dirty="0" smtClean="0">
                <a:latin typeface="Lucida Console" panose="020B0609040504020204" pitchFamily="49" charset="0"/>
              </a:rPr>
              <a:t>    </a:t>
            </a: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a:latin typeface="Lucida Console" panose="020B0609040504020204" pitchFamily="49" charset="0"/>
              </a:rPr>
              <a:t>age;</a:t>
            </a:r>
          </a:p>
          <a:p>
            <a:pPr defTabSz="739775">
              <a:defRPr/>
            </a:pPr>
            <a:r>
              <a:rPr lang="en-GB" dirty="0" smtClean="0">
                <a:latin typeface="Lucida Console" panose="020B0609040504020204" pitchFamily="49" charset="0"/>
              </a:rPr>
              <a:t>    …</a:t>
            </a:r>
            <a:endParaRPr lang="en-GB" dirty="0">
              <a:latin typeface="Lucida Console" panose="020B0609040504020204" pitchFamily="49" charset="0"/>
            </a:endParaRPr>
          </a:p>
          <a:p>
            <a:pPr defTabSz="739775">
              <a:defRPr/>
            </a:pPr>
            <a:r>
              <a:rPr lang="en-GB" dirty="0" smtClean="0">
                <a:latin typeface="Lucida Console" panose="020B0609040504020204" pitchFamily="49" charset="0"/>
              </a:rPr>
              <a:t>    </a:t>
            </a:r>
            <a:r>
              <a:rPr lang="en-GB" dirty="0" err="1" smtClean="0">
                <a:latin typeface="Lucida Console" panose="020B0609040504020204" pitchFamily="49" charset="0"/>
              </a:rPr>
              <a:t>int</a:t>
            </a:r>
            <a:r>
              <a:rPr lang="en-GB" dirty="0" smtClean="0">
                <a:latin typeface="Lucida Console" panose="020B0609040504020204" pitchFamily="49" charset="0"/>
              </a:rPr>
              <a:t> </a:t>
            </a:r>
            <a:r>
              <a:rPr lang="en-GB" dirty="0" err="1" smtClean="0">
                <a:latin typeface="Lucida Console" panose="020B0609040504020204" pitchFamily="49" charset="0"/>
              </a:rPr>
              <a:t>togo</a:t>
            </a:r>
            <a:r>
              <a:rPr lang="en-GB" dirty="0" smtClean="0">
                <a:latin typeface="Lucida Console" panose="020B0609040504020204" pitchFamily="49" charset="0"/>
              </a:rPr>
              <a:t>;</a:t>
            </a:r>
          </a:p>
          <a:p>
            <a:pPr defTabSz="739775">
              <a:defRPr/>
            </a:pPr>
            <a:r>
              <a:rPr lang="en-GB" dirty="0">
                <a:latin typeface="Lucida Console" panose="020B0609040504020204" pitchFamily="49" charset="0"/>
              </a:rPr>
              <a:t> </a:t>
            </a:r>
            <a:r>
              <a:rPr lang="en-GB" dirty="0" smtClean="0">
                <a:latin typeface="Lucida Console" panose="020B0609040504020204" pitchFamily="49" charset="0"/>
              </a:rPr>
              <a:t>   if (</a:t>
            </a:r>
            <a:r>
              <a:rPr lang="en-GB" dirty="0" err="1" smtClean="0">
                <a:latin typeface="Lucida Console" panose="020B0609040504020204" pitchFamily="49" charset="0"/>
              </a:rPr>
              <a:t>isMale</a:t>
            </a:r>
            <a:r>
              <a:rPr lang="en-GB" dirty="0" smtClean="0">
                <a:latin typeface="Lucida Console" panose="020B0609040504020204" pitchFamily="49" charset="0"/>
              </a:rPr>
              <a:t>)</a:t>
            </a:r>
          </a:p>
          <a:p>
            <a:pPr defTabSz="739775">
              <a:defRPr/>
            </a:pPr>
            <a:r>
              <a:rPr lang="en-GB" dirty="0">
                <a:latin typeface="Lucida Console" panose="020B0609040504020204" pitchFamily="49" charset="0"/>
              </a:rPr>
              <a:t> </a:t>
            </a:r>
            <a:r>
              <a:rPr lang="en-GB" dirty="0" smtClean="0">
                <a:latin typeface="Lucida Console" panose="020B0609040504020204" pitchFamily="49" charset="0"/>
              </a:rPr>
              <a:t>       </a:t>
            </a:r>
            <a:r>
              <a:rPr lang="en-GB" dirty="0" err="1" smtClean="0">
                <a:latin typeface="Lucida Console" panose="020B0609040504020204" pitchFamily="49" charset="0"/>
              </a:rPr>
              <a:t>togo</a:t>
            </a:r>
            <a:r>
              <a:rPr lang="en-GB" dirty="0" smtClean="0">
                <a:latin typeface="Lucida Console" panose="020B0609040504020204" pitchFamily="49" charset="0"/>
              </a:rPr>
              <a:t> = 65 </a:t>
            </a:r>
            <a:r>
              <a:rPr lang="en-GB" dirty="0">
                <a:latin typeface="Lucida Console" panose="020B0609040504020204" pitchFamily="49" charset="0"/>
              </a:rPr>
              <a:t>– </a:t>
            </a:r>
            <a:r>
              <a:rPr lang="en-GB" dirty="0" smtClean="0">
                <a:latin typeface="Lucida Console" panose="020B0609040504020204" pitchFamily="49" charset="0"/>
              </a:rPr>
              <a:t>age;</a:t>
            </a:r>
          </a:p>
          <a:p>
            <a:pPr defTabSz="739775">
              <a:defRPr/>
            </a:pPr>
            <a:r>
              <a:rPr lang="en-GB" dirty="0">
                <a:latin typeface="Lucida Console" panose="020B0609040504020204" pitchFamily="49" charset="0"/>
              </a:rPr>
              <a:t> </a:t>
            </a:r>
            <a:r>
              <a:rPr lang="en-GB" dirty="0" smtClean="0">
                <a:latin typeface="Lucida Console" panose="020B0609040504020204" pitchFamily="49" charset="0"/>
              </a:rPr>
              <a:t>   else </a:t>
            </a:r>
          </a:p>
          <a:p>
            <a:pPr defTabSz="739775">
              <a:defRPr/>
            </a:pPr>
            <a:r>
              <a:rPr lang="en-GB" dirty="0">
                <a:latin typeface="Lucida Console" panose="020B0609040504020204" pitchFamily="49" charset="0"/>
              </a:rPr>
              <a:t> </a:t>
            </a:r>
            <a:r>
              <a:rPr lang="en-GB" dirty="0" smtClean="0">
                <a:latin typeface="Lucida Console" panose="020B0609040504020204" pitchFamily="49" charset="0"/>
              </a:rPr>
              <a:t>       </a:t>
            </a:r>
            <a:r>
              <a:rPr lang="en-GB" dirty="0" err="1" smtClean="0">
                <a:latin typeface="Lucida Console" panose="020B0609040504020204" pitchFamily="49" charset="0"/>
              </a:rPr>
              <a:t>togo</a:t>
            </a:r>
            <a:r>
              <a:rPr lang="en-GB" dirty="0" smtClean="0">
                <a:latin typeface="Lucida Console" panose="020B0609040504020204" pitchFamily="49" charset="0"/>
              </a:rPr>
              <a:t> = 60 </a:t>
            </a:r>
            <a:r>
              <a:rPr lang="en-GB" dirty="0">
                <a:latin typeface="Lucida Console" panose="020B0609040504020204" pitchFamily="49" charset="0"/>
              </a:rPr>
              <a:t>– </a:t>
            </a:r>
            <a:r>
              <a:rPr lang="en-GB" dirty="0" smtClean="0">
                <a:latin typeface="Lucida Console" panose="020B0609040504020204" pitchFamily="49" charset="0"/>
              </a:rPr>
              <a:t>age;</a:t>
            </a:r>
            <a:endParaRPr lang="en-GB" dirty="0">
              <a:latin typeface="Lucida Console" panose="020B0609040504020204" pitchFamily="49" charset="0"/>
            </a:endParaRPr>
          </a:p>
          <a:p>
            <a:pPr defTabSz="739775">
              <a:defRPr/>
            </a:pPr>
            <a:endParaRPr lang="en-GB" dirty="0">
              <a:latin typeface="Lucida Console" panose="020B0609040504020204" pitchFamily="49" charset="0"/>
            </a:endParaRPr>
          </a:p>
          <a:p>
            <a:pPr defTabSz="739775">
              <a:defRPr/>
            </a:pPr>
            <a:r>
              <a:rPr lang="en-GB" dirty="0" smtClean="0">
                <a:latin typeface="Lucida Console" panose="020B0609040504020204" pitchFamily="49" charset="0"/>
              </a:rPr>
              <a:t>    </a:t>
            </a:r>
            <a:r>
              <a:rPr lang="en-GB" dirty="0" err="1">
                <a:latin typeface="Lucida Console" panose="020B0609040504020204" pitchFamily="49" charset="0"/>
              </a:rPr>
              <a:t>System.out.printf</a:t>
            </a:r>
            <a:r>
              <a:rPr lang="en-GB" dirty="0" smtClean="0">
                <a:latin typeface="Lucida Console" panose="020B0609040504020204" pitchFamily="49" charset="0"/>
              </a:rPr>
              <a:t>("%</a:t>
            </a:r>
            <a:r>
              <a:rPr lang="en-GB" dirty="0">
                <a:latin typeface="Lucida Console" panose="020B0609040504020204" pitchFamily="49" charset="0"/>
              </a:rPr>
              <a:t>d years to </a:t>
            </a:r>
            <a:r>
              <a:rPr lang="en-GB" dirty="0" smtClean="0">
                <a:latin typeface="Lucida Console" panose="020B0609040504020204" pitchFamily="49" charset="0"/>
              </a:rPr>
              <a:t>retirement\n", </a:t>
            </a:r>
            <a:r>
              <a:rPr lang="en-GB" dirty="0" err="1">
                <a:latin typeface="Lucida Console" panose="020B0609040504020204" pitchFamily="49" charset="0"/>
              </a:rPr>
              <a:t>togo</a:t>
            </a:r>
            <a:r>
              <a:rPr lang="en-GB" dirty="0">
                <a:latin typeface="Lucida Console" panose="020B0609040504020204" pitchFamily="49" charset="0"/>
              </a:rPr>
              <a:t>);</a:t>
            </a: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smtClean="0"/>
              <a:t>Flow of Control in Java</a:t>
            </a:r>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31838" y="4379913"/>
            <a:ext cx="5851525" cy="4511675"/>
          </a:xfrm>
          <a:prstGeom prst="rect">
            <a:avLst/>
          </a:prstGeom>
          <a:noFill/>
          <a:ln w="9525">
            <a:noFill/>
            <a:miter lim="800000"/>
            <a:headEnd/>
            <a:tailEnd/>
          </a:ln>
        </p:spPr>
        <p:txBody>
          <a:bodyPr/>
          <a:lstStyle/>
          <a:p>
            <a:pPr>
              <a:spcBef>
                <a:spcPct val="30000"/>
              </a:spcBef>
            </a:pPr>
            <a:endParaRPr lang="en-US" sz="1100"/>
          </a:p>
        </p:txBody>
      </p:sp>
      <p:sp>
        <p:nvSpPr>
          <p:cNvPr id="3" name="Notes Placeholder 2"/>
          <p:cNvSpPr>
            <a:spLocks noGrp="1"/>
          </p:cNvSpPr>
          <p:nvPr>
            <p:ph type="body" idx="1"/>
          </p:nvPr>
        </p:nvSpPr>
        <p:spPr/>
        <p:txBody>
          <a:bodyPr/>
          <a:lstStyle/>
          <a:p>
            <a:r>
              <a:rPr lang="en-GB" dirty="0"/>
              <a:t>The </a:t>
            </a:r>
            <a:r>
              <a:rPr lang="en-GB" dirty="0">
                <a:latin typeface="Lucida Console" panose="020B0609040504020204" pitchFamily="49" charset="0"/>
              </a:rPr>
              <a:t>switch</a:t>
            </a:r>
            <a:r>
              <a:rPr lang="en-GB" dirty="0"/>
              <a:t> construct is useful if you want to test a single integral expression against a finite and discrete set of possible values. Java 7 onwards also allows you to switch on string variables.</a:t>
            </a:r>
          </a:p>
          <a:p>
            <a:r>
              <a:rPr lang="en-GB" dirty="0"/>
              <a:t>The pseudo-example on the slide shows the basic syntax and summarizes all the rules. It's not the cleanest construct in Java, but it has its place!</a:t>
            </a:r>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778374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spTree>
    <p:extLst>
      <p:ext uri="{BB962C8B-B14F-4D97-AF65-F5344CB8AC3E}">
        <p14:creationId xmlns:p14="http://schemas.microsoft.com/office/powerpoint/2010/main" val="15541983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4042893899"/>
      </p:ext>
    </p:extLst>
  </p:cSld>
  <p:clrMap bg1="lt1" tx1="dk1" bg2="lt2" tx2="dk2" accent1="accent1" accent2="accent2" accent3="accent3" accent4="accent4" accent5="accent5" accent6="accent6" hlink="hlink" folHlink="folHlink"/>
  <p:sldLayoutIdLst>
    <p:sldLayoutId id="2147483824" r:id="rId1"/>
    <p:sldLayoutId id="2147483825"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GB" dirty="0" smtClean="0"/>
              <a:t>Flow of Control in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r>
              <a:rPr lang="en-GB" dirty="0" smtClean="0">
                <a:sym typeface="Wingdings" pitchFamily="2" charset="2"/>
              </a:rPr>
              <a:t>Here's an example of a </a:t>
            </a:r>
            <a:r>
              <a:rPr lang="en-GB" dirty="0" smtClean="0">
                <a:latin typeface="Lucida Console" pitchFamily="49" charset="0"/>
                <a:sym typeface="Wingdings" pitchFamily="2" charset="2"/>
              </a:rPr>
              <a:t>switch</a:t>
            </a:r>
            <a:r>
              <a:rPr lang="en-GB" dirty="0" smtClean="0">
                <a:sym typeface="Wingdings" pitchFamily="2" charset="2"/>
              </a:rPr>
              <a:t> statement - discuss</a:t>
            </a:r>
          </a:p>
        </p:txBody>
      </p:sp>
      <p:sp>
        <p:nvSpPr>
          <p:cNvPr id="23555" name="Rectangle 4"/>
          <p:cNvSpPr>
            <a:spLocks noGrp="1" noChangeArrowheads="1"/>
          </p:cNvSpPr>
          <p:nvPr>
            <p:ph type="title"/>
          </p:nvPr>
        </p:nvSpPr>
        <p:spPr/>
        <p:txBody>
          <a:bodyPr/>
          <a:lstStyle/>
          <a:p>
            <a:pPr eaLnBrk="1" hangingPunct="1"/>
            <a:r>
              <a:rPr lang="en-GB" sz="3400" dirty="0" smtClean="0"/>
              <a:t>Quiz on switch Tests</a:t>
            </a:r>
          </a:p>
        </p:txBody>
      </p:sp>
      <p:sp>
        <p:nvSpPr>
          <p:cNvPr id="22530" name="Footer Placeholder 3"/>
          <p:cNvSpPr>
            <a:spLocks noGrp="1"/>
          </p:cNvSpPr>
          <p:nvPr>
            <p:ph type="ftr" sz="quarter" idx="10"/>
          </p:nvPr>
        </p:nvSpPr>
        <p:spPr/>
        <p:txBody>
          <a:bodyPr/>
          <a:lstStyle/>
          <a:p>
            <a:pPr>
              <a:defRPr/>
            </a:pPr>
            <a:fld id="{EBA7A2D3-E187-4BD2-9698-157882DA73A1}" type="slidenum">
              <a:rPr lang="en-GB"/>
              <a:pPr>
                <a:defRPr/>
              </a:pPr>
              <a:t>10</a:t>
            </a:fld>
            <a:endParaRPr lang="en-GB"/>
          </a:p>
        </p:txBody>
      </p:sp>
      <p:sp>
        <p:nvSpPr>
          <p:cNvPr id="5" name="Rectangle 4"/>
          <p:cNvSpPr>
            <a:spLocks noChangeArrowheads="1"/>
          </p:cNvSpPr>
          <p:nvPr/>
        </p:nvSpPr>
        <p:spPr bwMode="auto">
          <a:xfrm>
            <a:off x="825500" y="1749972"/>
            <a:ext cx="7861300" cy="4616557"/>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a:t>
            </a:r>
            <a:r>
              <a:rPr lang="en-GB" sz="1200" dirty="0" err="1" smtClean="0"/>
              <a:t>tvChannel</a:t>
            </a:r>
            <a:r>
              <a:rPr lang="en-GB" sz="1200" dirty="0" smtClean="0"/>
              <a:t>;</a:t>
            </a:r>
          </a:p>
          <a:p>
            <a:pPr defTabSz="739775">
              <a:defRPr/>
            </a:pPr>
            <a:r>
              <a:rPr lang="en-GB" sz="1200" dirty="0" smtClean="0"/>
              <a:t>…</a:t>
            </a:r>
          </a:p>
          <a:p>
            <a:pPr defTabSz="739775">
              <a:defRPr/>
            </a:pPr>
            <a:endParaRPr lang="en-GB" sz="1200" dirty="0"/>
          </a:p>
          <a:p>
            <a:pPr defTabSz="739775">
              <a:defRPr/>
            </a:pPr>
            <a:r>
              <a:rPr lang="en-GB" sz="1200" dirty="0" smtClean="0"/>
              <a:t>switch (</a:t>
            </a:r>
            <a:r>
              <a:rPr lang="en-GB" sz="1200" dirty="0" err="1" smtClean="0"/>
              <a:t>tvChannel</a:t>
            </a:r>
            <a:r>
              <a:rPr lang="en-GB" sz="1200" dirty="0" smtClean="0"/>
              <a:t>) </a:t>
            </a:r>
            <a:r>
              <a:rPr lang="en-GB" sz="1200" dirty="0"/>
              <a:t>{</a:t>
            </a:r>
          </a:p>
          <a:p>
            <a:pPr defTabSz="739775">
              <a:defRPr/>
            </a:pPr>
            <a:endParaRPr lang="en-GB" sz="1200" dirty="0"/>
          </a:p>
          <a:p>
            <a:pPr defTabSz="739775">
              <a:defRPr/>
            </a:pPr>
            <a:r>
              <a:rPr lang="en-GB" sz="1200" dirty="0"/>
              <a:t>case </a:t>
            </a:r>
            <a:r>
              <a:rPr lang="en-GB" sz="1200" dirty="0" smtClean="0"/>
              <a:t>1:</a:t>
            </a:r>
          </a:p>
          <a:p>
            <a:pPr defTabSz="739775">
              <a:defRPr/>
            </a:pPr>
            <a:r>
              <a:rPr lang="en-GB" sz="1200" dirty="0" smtClean="0"/>
              <a:t>case 101:</a:t>
            </a:r>
            <a:endParaRPr lang="en-GB" sz="1200" dirty="0"/>
          </a:p>
          <a:p>
            <a:pPr defTabSz="739775">
              <a:defRPr/>
            </a:pPr>
            <a:r>
              <a:rPr lang="en-GB" sz="1200" dirty="0" smtClean="0"/>
              <a:t>    </a:t>
            </a:r>
            <a:r>
              <a:rPr lang="en-GB" sz="1200" dirty="0" err="1" smtClean="0"/>
              <a:t>System.out.println</a:t>
            </a:r>
            <a:r>
              <a:rPr lang="en-GB" sz="1200" dirty="0" smtClean="0"/>
              <a:t>("BBC 1"); </a:t>
            </a:r>
            <a:endParaRPr lang="en-GB" sz="1200" dirty="0"/>
          </a:p>
          <a:p>
            <a:pPr defTabSz="739775">
              <a:defRPr/>
            </a:pPr>
            <a:r>
              <a:rPr lang="en-GB" sz="1200" dirty="0"/>
              <a:t>  </a:t>
            </a:r>
            <a:r>
              <a:rPr lang="en-GB" sz="1200" dirty="0" smtClean="0"/>
              <a:t>  break</a:t>
            </a:r>
            <a:r>
              <a:rPr lang="en-GB" sz="1200" dirty="0"/>
              <a:t>;</a:t>
            </a:r>
          </a:p>
          <a:p>
            <a:pPr defTabSz="739775">
              <a:defRPr/>
            </a:pPr>
            <a:endParaRPr lang="en-GB" sz="1200" dirty="0"/>
          </a:p>
          <a:p>
            <a:pPr defTabSz="739775">
              <a:defRPr/>
            </a:pPr>
            <a:r>
              <a:rPr lang="en-GB" sz="1200" dirty="0"/>
              <a:t>case 2</a:t>
            </a:r>
            <a:r>
              <a:rPr lang="en-GB" sz="1200" dirty="0" smtClean="0"/>
              <a:t>:</a:t>
            </a:r>
          </a:p>
          <a:p>
            <a:pPr defTabSz="739775">
              <a:defRPr/>
            </a:pPr>
            <a:r>
              <a:rPr lang="en-GB" sz="1200" dirty="0" smtClean="0"/>
              <a:t>case 102:</a:t>
            </a:r>
            <a:endParaRPr lang="en-GB" sz="1200" dirty="0"/>
          </a:p>
          <a:p>
            <a:pPr defTabSz="739775">
              <a:defRPr/>
            </a:pPr>
            <a:r>
              <a:rPr lang="en-GB" sz="1200" dirty="0"/>
              <a:t> </a:t>
            </a:r>
            <a:r>
              <a:rPr lang="en-GB" sz="1200" dirty="0" smtClean="0"/>
              <a:t>   </a:t>
            </a:r>
            <a:r>
              <a:rPr lang="en-GB" sz="1200" dirty="0" err="1" smtClean="0"/>
              <a:t>System.out.println</a:t>
            </a:r>
            <a:r>
              <a:rPr lang="en-GB" sz="1200" dirty="0"/>
              <a:t>("BBC </a:t>
            </a:r>
            <a:r>
              <a:rPr lang="en-GB" sz="1200" dirty="0" smtClean="0"/>
              <a:t>2"); </a:t>
            </a:r>
            <a:endParaRPr lang="en-GB" sz="1200" dirty="0"/>
          </a:p>
          <a:p>
            <a:pPr defTabSz="739775">
              <a:defRPr/>
            </a:pPr>
            <a:r>
              <a:rPr lang="en-GB" sz="1200" dirty="0"/>
              <a:t>    break;</a:t>
            </a:r>
          </a:p>
          <a:p>
            <a:pPr defTabSz="739775">
              <a:defRPr/>
            </a:pPr>
            <a:endParaRPr lang="en-GB" sz="1200" dirty="0" smtClean="0"/>
          </a:p>
          <a:p>
            <a:pPr defTabSz="739775">
              <a:defRPr/>
            </a:pPr>
            <a:r>
              <a:rPr lang="en-GB" sz="1200" dirty="0"/>
              <a:t>case </a:t>
            </a:r>
            <a:r>
              <a:rPr lang="en-GB" sz="1200" dirty="0" smtClean="0"/>
              <a:t>3:</a:t>
            </a:r>
          </a:p>
          <a:p>
            <a:pPr defTabSz="739775">
              <a:defRPr/>
            </a:pPr>
            <a:r>
              <a:rPr lang="en-GB" sz="1200" dirty="0" smtClean="0"/>
              <a:t>case 103:</a:t>
            </a:r>
            <a:endParaRPr lang="en-GB" sz="1200" dirty="0"/>
          </a:p>
          <a:p>
            <a:pPr defTabSz="739775">
              <a:defRPr/>
            </a:pPr>
            <a:r>
              <a:rPr lang="en-GB" sz="1200" dirty="0"/>
              <a:t>    </a:t>
            </a:r>
            <a:r>
              <a:rPr lang="en-GB" sz="1200" dirty="0" err="1"/>
              <a:t>System.out.println</a:t>
            </a:r>
            <a:r>
              <a:rPr lang="en-GB" sz="1200" dirty="0" smtClean="0"/>
              <a:t>("ITV 1"); </a:t>
            </a:r>
            <a:endParaRPr lang="en-GB" sz="1200" dirty="0"/>
          </a:p>
          <a:p>
            <a:pPr defTabSz="739775">
              <a:defRPr/>
            </a:pPr>
            <a:r>
              <a:rPr lang="en-GB" sz="1200" dirty="0"/>
              <a:t>    break;</a:t>
            </a:r>
          </a:p>
          <a:p>
            <a:pPr defTabSz="739775">
              <a:defRPr/>
            </a:pPr>
            <a:endParaRPr lang="en-GB" sz="1200" dirty="0"/>
          </a:p>
          <a:p>
            <a:pPr defTabSz="739775">
              <a:defRPr/>
            </a:pPr>
            <a:r>
              <a:rPr lang="en-GB" sz="1200" dirty="0"/>
              <a:t>default:</a:t>
            </a:r>
          </a:p>
          <a:p>
            <a:pPr defTabSz="739775">
              <a:defRPr/>
            </a:pPr>
            <a:r>
              <a:rPr lang="en-GB" sz="1200" dirty="0" smtClean="0"/>
              <a:t>    </a:t>
            </a:r>
            <a:r>
              <a:rPr lang="en-GB" sz="1200" dirty="0" err="1" smtClean="0"/>
              <a:t>System.out.println</a:t>
            </a:r>
            <a:r>
              <a:rPr lang="en-GB" sz="1200" dirty="0" smtClean="0"/>
              <a:t>("Some other channel"); </a:t>
            </a:r>
            <a:endParaRPr lang="en-GB" sz="1200" dirty="0"/>
          </a:p>
          <a:p>
            <a:pPr defTabSz="739775">
              <a:defRPr/>
            </a:pPr>
            <a:r>
              <a:rPr lang="en-GB" sz="1200" dirty="0"/>
              <a:t>    break;</a:t>
            </a:r>
          </a:p>
          <a:p>
            <a:pPr defTabSz="739775">
              <a:defRPr/>
            </a:pPr>
            <a:r>
              <a:rPr lang="en-GB" sz="1200" dirty="0" smtClean="0"/>
              <a:t>}</a:t>
            </a:r>
            <a:endParaRPr lang="en-GB" sz="1200" dirty="0"/>
          </a:p>
        </p:txBody>
      </p:sp>
    </p:spTree>
    <p:extLst>
      <p:ext uri="{BB962C8B-B14F-4D97-AF65-F5344CB8AC3E}">
        <p14:creationId xmlns:p14="http://schemas.microsoft.com/office/powerpoint/2010/main" val="3687956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p:txBody>
          <a:bodyPr/>
          <a:lstStyle/>
          <a:p>
            <a:pPr eaLnBrk="1" hangingPunct="1"/>
            <a:r>
              <a:rPr lang="en-GB" dirty="0" smtClean="0"/>
              <a:t>Using while loops</a:t>
            </a:r>
          </a:p>
          <a:p>
            <a:pPr eaLnBrk="1" hangingPunct="1"/>
            <a:r>
              <a:rPr lang="en-GB" dirty="0" smtClean="0"/>
              <a:t>Quiz on while loops</a:t>
            </a:r>
          </a:p>
          <a:p>
            <a:pPr eaLnBrk="1" hangingPunct="1"/>
            <a:r>
              <a:rPr lang="en-GB" dirty="0" smtClean="0"/>
              <a:t>Using do-while loops</a:t>
            </a:r>
          </a:p>
          <a:p>
            <a:pPr eaLnBrk="1" hangingPunct="1"/>
            <a:r>
              <a:rPr lang="en-GB" dirty="0" smtClean="0"/>
              <a:t>Quiz </a:t>
            </a:r>
            <a:r>
              <a:rPr lang="en-GB" dirty="0"/>
              <a:t>on do-while loops</a:t>
            </a:r>
            <a:endParaRPr lang="en-GB" dirty="0" smtClean="0"/>
          </a:p>
          <a:p>
            <a:pPr eaLnBrk="1" hangingPunct="1"/>
            <a:r>
              <a:rPr lang="en-GB" dirty="0" smtClean="0"/>
              <a:t>Using for loops</a:t>
            </a:r>
          </a:p>
          <a:p>
            <a:pPr eaLnBrk="1" hangingPunct="1"/>
            <a:r>
              <a:rPr lang="en-GB" dirty="0" smtClean="0"/>
              <a:t>Quiz </a:t>
            </a:r>
            <a:r>
              <a:rPr lang="en-GB" dirty="0"/>
              <a:t>on for loops</a:t>
            </a:r>
            <a:endParaRPr lang="en-GB" dirty="0" smtClean="0"/>
          </a:p>
          <a:p>
            <a:pPr eaLnBrk="1" hangingPunct="1"/>
            <a:r>
              <a:rPr lang="en-GB" dirty="0" smtClean="0"/>
              <a:t>Unconditional jumps</a:t>
            </a:r>
          </a:p>
        </p:txBody>
      </p:sp>
      <p:sp>
        <p:nvSpPr>
          <p:cNvPr id="996354" name="Rectangle 2"/>
          <p:cNvSpPr>
            <a:spLocks noGrp="1" noChangeArrowheads="1"/>
          </p:cNvSpPr>
          <p:nvPr>
            <p:ph type="title"/>
          </p:nvPr>
        </p:nvSpPr>
        <p:spPr/>
        <p:txBody>
          <a:bodyPr/>
          <a:lstStyle/>
          <a:p>
            <a:pPr marL="571500" indent="-571500" eaLnBrk="1" hangingPunct="1"/>
            <a:r>
              <a:rPr lang="en-GB" sz="3300" dirty="0" smtClean="0"/>
              <a:t>2. Looping in Java</a:t>
            </a:r>
          </a:p>
        </p:txBody>
      </p:sp>
      <p:sp>
        <p:nvSpPr>
          <p:cNvPr id="4" name="Footer Placeholder 3"/>
          <p:cNvSpPr>
            <a:spLocks noGrp="1"/>
          </p:cNvSpPr>
          <p:nvPr>
            <p:ph type="ftr" sz="quarter" idx="10"/>
          </p:nvPr>
        </p:nvSpPr>
        <p:spPr/>
        <p:txBody>
          <a:bodyPr/>
          <a:lstStyle/>
          <a:p>
            <a:pPr>
              <a:defRPr/>
            </a:pPr>
            <a:fld id="{5CC9DCB1-C6DC-42CC-AE54-06EF396BE945}" type="slidenum">
              <a:rPr lang="en-GB"/>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The </a:t>
            </a:r>
            <a:r>
              <a:rPr lang="en-GB" dirty="0" smtClean="0">
                <a:latin typeface="Lucida Console" pitchFamily="49" charset="0"/>
                <a:sym typeface="Wingdings" pitchFamily="2" charset="2"/>
              </a:rPr>
              <a:t>while</a:t>
            </a:r>
            <a:r>
              <a:rPr lang="en-GB" dirty="0" smtClean="0">
                <a:sym typeface="Wingdings" pitchFamily="2" charset="2"/>
              </a:rPr>
              <a:t> loop is the most straightforward loop construct</a:t>
            </a:r>
          </a:p>
          <a:p>
            <a:pPr lvl="1" eaLnBrk="1" hangingPunct="1"/>
            <a:r>
              <a:rPr lang="en-GB" dirty="0" smtClean="0">
                <a:sym typeface="Wingdings" pitchFamily="2" charset="2"/>
              </a:rPr>
              <a:t>Boolean test is evaluated</a:t>
            </a:r>
          </a:p>
          <a:p>
            <a:pPr lvl="1" eaLnBrk="1" hangingPunct="1"/>
            <a:r>
              <a:rPr lang="en-GB" dirty="0" smtClean="0">
                <a:sym typeface="Wingdings" pitchFamily="2" charset="2"/>
              </a:rPr>
              <a:t>If </a:t>
            </a:r>
            <a:r>
              <a:rPr lang="en-GB" dirty="0" smtClean="0">
                <a:latin typeface="Lucida Console" pitchFamily="49" charset="0"/>
                <a:sym typeface="Wingdings" pitchFamily="2" charset="2"/>
              </a:rPr>
              <a:t>true</a:t>
            </a:r>
            <a:r>
              <a:rPr lang="en-GB" dirty="0" smtClean="0">
                <a:sym typeface="Wingdings" pitchFamily="2" charset="2"/>
              </a:rPr>
              <a:t>, loop body is executed</a:t>
            </a:r>
          </a:p>
          <a:p>
            <a:pPr lvl="1" eaLnBrk="1" hangingPunct="1"/>
            <a:r>
              <a:rPr lang="en-GB" dirty="0" smtClean="0">
                <a:sym typeface="Wingdings" pitchFamily="2" charset="2"/>
              </a:rPr>
              <a:t>Boolean test is re-evaluated</a:t>
            </a:r>
          </a:p>
          <a:p>
            <a:pPr lvl="1" eaLnBrk="1" hangingPunct="1"/>
            <a:r>
              <a:rPr lang="en-GB" dirty="0" smtClean="0">
                <a:sym typeface="Wingdings" pitchFamily="2" charset="2"/>
              </a:rPr>
              <a:t>Etc…</a:t>
            </a:r>
          </a:p>
          <a:p>
            <a:pPr lvl="1" eaLnBrk="1" hangingPunct="1"/>
            <a:endParaRPr lang="en-GB" dirty="0" smtClean="0">
              <a:sym typeface="Wingdings" pitchFamily="2" charset="2"/>
            </a:endParaRPr>
          </a:p>
          <a:p>
            <a:pPr eaLnBrk="1" hangingPunct="1"/>
            <a:r>
              <a:rPr lang="en-GB" dirty="0" smtClean="0">
                <a:sym typeface="Wingdings" pitchFamily="2" charset="2"/>
              </a:rPr>
              <a:t>Note:</a:t>
            </a:r>
          </a:p>
          <a:p>
            <a:pPr lvl="1" eaLnBrk="1" hangingPunct="1"/>
            <a:r>
              <a:rPr lang="en-GB" dirty="0" smtClean="0">
                <a:sym typeface="Wingdings" pitchFamily="2" charset="2"/>
              </a:rPr>
              <a:t>Loop body will not be executed if test is </a:t>
            </a:r>
            <a:r>
              <a:rPr lang="en-GB" dirty="0" smtClean="0">
                <a:latin typeface="Lucida Console" pitchFamily="49" charset="0"/>
                <a:sym typeface="Wingdings" pitchFamily="2" charset="2"/>
              </a:rPr>
              <a:t>false</a:t>
            </a:r>
            <a:r>
              <a:rPr lang="en-GB" dirty="0" smtClean="0">
                <a:sym typeface="Wingdings" pitchFamily="2" charset="2"/>
              </a:rPr>
              <a:t> initially</a:t>
            </a:r>
          </a:p>
        </p:txBody>
      </p:sp>
      <p:sp>
        <p:nvSpPr>
          <p:cNvPr id="25603" name="Rectangle 4"/>
          <p:cNvSpPr>
            <a:spLocks noGrp="1" noChangeArrowheads="1"/>
          </p:cNvSpPr>
          <p:nvPr>
            <p:ph type="title"/>
          </p:nvPr>
        </p:nvSpPr>
        <p:spPr/>
        <p:txBody>
          <a:bodyPr/>
          <a:lstStyle/>
          <a:p>
            <a:pPr eaLnBrk="1" hangingPunct="1"/>
            <a:r>
              <a:rPr lang="en-GB" sz="3400" smtClean="0"/>
              <a:t>Using while Loops</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12</a:t>
            </a:fld>
            <a:endParaRPr lang="en-GB"/>
          </a:p>
        </p:txBody>
      </p:sp>
      <p:sp>
        <p:nvSpPr>
          <p:cNvPr id="5" name="Rectangle 4"/>
          <p:cNvSpPr>
            <a:spLocks noChangeArrowheads="1"/>
          </p:cNvSpPr>
          <p:nvPr/>
        </p:nvSpPr>
        <p:spPr bwMode="auto">
          <a:xfrm>
            <a:off x="4826000" y="1676400"/>
            <a:ext cx="3962400" cy="749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while (</a:t>
            </a:r>
            <a:r>
              <a:rPr lang="en-GB" sz="1200" i="1" dirty="0" err="1"/>
              <a:t>booleanTest</a:t>
            </a:r>
            <a:r>
              <a:rPr lang="en-GB" sz="1200" dirty="0"/>
              <a:t>) {</a:t>
            </a:r>
          </a:p>
          <a:p>
            <a:pPr defTabSz="739775">
              <a:defRPr/>
            </a:pPr>
            <a:r>
              <a:rPr lang="en-GB" sz="1200" dirty="0"/>
              <a:t>  </a:t>
            </a:r>
            <a:r>
              <a:rPr lang="en-GB" sz="1200" i="1" dirty="0" err="1"/>
              <a:t>loopBody</a:t>
            </a:r>
            <a:endParaRPr lang="en-GB" sz="1200" i="1" dirty="0"/>
          </a:p>
          <a:p>
            <a:pPr defTabSz="739775">
              <a:defRPr/>
            </a:pPr>
            <a:r>
              <a:rPr lang="en-GB" sz="1200"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5"/>
          <p:cNvSpPr>
            <a:spLocks noGrp="1" noChangeArrowheads="1"/>
          </p:cNvSpPr>
          <p:nvPr>
            <p:ph idx="1"/>
          </p:nvPr>
        </p:nvSpPr>
        <p:spPr/>
        <p:txBody>
          <a:bodyPr/>
          <a:lstStyle/>
          <a:p>
            <a:pPr eaLnBrk="1" hangingPunct="1"/>
            <a:r>
              <a:rPr lang="en-GB" dirty="0" smtClean="0">
                <a:sym typeface="Wingdings" pitchFamily="2" charset="2"/>
              </a:rPr>
              <a:t>How would you write a </a:t>
            </a:r>
            <a:r>
              <a:rPr lang="en-GB" dirty="0" smtClean="0">
                <a:latin typeface="Lucida Console" pitchFamily="49" charset="0"/>
                <a:sym typeface="Wingdings" pitchFamily="2" charset="2"/>
              </a:rPr>
              <a:t>while</a:t>
            </a:r>
            <a:r>
              <a:rPr lang="en-GB" dirty="0" smtClean="0">
                <a:sym typeface="Wingdings" pitchFamily="2" charset="2"/>
              </a:rPr>
              <a:t> loop…</a:t>
            </a:r>
          </a:p>
          <a:p>
            <a:pPr lvl="1" eaLnBrk="1" hangingPunct="1"/>
            <a:r>
              <a:rPr lang="en-GB" dirty="0" smtClean="0">
                <a:sym typeface="Wingdings" pitchFamily="2" charset="2"/>
              </a:rPr>
              <a:t>To display 1 – 5?</a:t>
            </a:r>
          </a:p>
          <a:p>
            <a:pPr lvl="1" eaLnBrk="1" hangingPunct="1"/>
            <a:r>
              <a:rPr lang="en-GB" dirty="0" smtClean="0">
                <a:sym typeface="Wingdings" pitchFamily="2" charset="2"/>
              </a:rPr>
              <a:t>To display the first 5 odd numbers?</a:t>
            </a:r>
          </a:p>
          <a:p>
            <a:pPr lvl="1" eaLnBrk="1" hangingPunct="1"/>
            <a:r>
              <a:rPr lang="en-GB" dirty="0" smtClean="0">
                <a:sym typeface="Wingdings" pitchFamily="2" charset="2"/>
              </a:rPr>
              <a:t>To read 5 strings from the console, and output in uppercase?</a:t>
            </a:r>
          </a:p>
        </p:txBody>
      </p:sp>
      <p:sp>
        <p:nvSpPr>
          <p:cNvPr id="25603" name="Rectangle 4"/>
          <p:cNvSpPr>
            <a:spLocks noGrp="1" noChangeArrowheads="1"/>
          </p:cNvSpPr>
          <p:nvPr>
            <p:ph type="title"/>
          </p:nvPr>
        </p:nvSpPr>
        <p:spPr/>
        <p:txBody>
          <a:bodyPr/>
          <a:lstStyle/>
          <a:p>
            <a:pPr eaLnBrk="1" hangingPunct="1"/>
            <a:r>
              <a:rPr lang="en-GB" sz="3400" dirty="0" smtClean="0"/>
              <a:t>Quiz </a:t>
            </a:r>
            <a:r>
              <a:rPr lang="en-GB" sz="3400" dirty="0"/>
              <a:t>on while </a:t>
            </a:r>
            <a:r>
              <a:rPr lang="en-GB" sz="3400" dirty="0" smtClean="0"/>
              <a:t>Loops</a:t>
            </a:r>
          </a:p>
        </p:txBody>
      </p:sp>
      <p:sp>
        <p:nvSpPr>
          <p:cNvPr id="22530" name="Footer Placeholder 3"/>
          <p:cNvSpPr>
            <a:spLocks noGrp="1"/>
          </p:cNvSpPr>
          <p:nvPr>
            <p:ph type="ftr" sz="quarter" idx="10"/>
          </p:nvPr>
        </p:nvSpPr>
        <p:spPr/>
        <p:txBody>
          <a:bodyPr/>
          <a:lstStyle/>
          <a:p>
            <a:pPr>
              <a:defRPr/>
            </a:pPr>
            <a:fld id="{CDE73FF6-7086-4B04-BBE8-F302EA8D7683}" type="slidenum">
              <a:rPr lang="en-GB"/>
              <a:pPr>
                <a:defRPr/>
              </a:pPr>
              <a:t>13</a:t>
            </a:fld>
            <a:endParaRPr lang="en-GB"/>
          </a:p>
        </p:txBody>
      </p:sp>
    </p:spTree>
    <p:extLst>
      <p:ext uri="{BB962C8B-B14F-4D97-AF65-F5344CB8AC3E}">
        <p14:creationId xmlns:p14="http://schemas.microsoft.com/office/powerpoint/2010/main" val="2235099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5"/>
          <p:cNvSpPr>
            <a:spLocks noGrp="1" noChangeArrowheads="1"/>
          </p:cNvSpPr>
          <p:nvPr>
            <p:ph idx="1"/>
          </p:nvPr>
        </p:nvSpPr>
        <p:spPr/>
        <p:txBody>
          <a:bodyPr/>
          <a:lstStyle/>
          <a:p>
            <a:pPr eaLnBrk="1" hangingPunct="1"/>
            <a:r>
              <a:rPr lang="en-GB" dirty="0" smtClean="0">
                <a:sym typeface="Wingdings" pitchFamily="2" charset="2"/>
              </a:rPr>
              <a:t>The </a:t>
            </a:r>
            <a:r>
              <a:rPr lang="en-GB" dirty="0" smtClean="0">
                <a:latin typeface="Lucida Console" pitchFamily="49" charset="0"/>
                <a:sym typeface="Wingdings" pitchFamily="2" charset="2"/>
              </a:rPr>
              <a:t>do-while</a:t>
            </a:r>
            <a:r>
              <a:rPr lang="en-GB" dirty="0" smtClean="0">
                <a:sym typeface="Wingdings" pitchFamily="2" charset="2"/>
              </a:rPr>
              <a:t> loop has its test at the end of the loop</a:t>
            </a:r>
          </a:p>
          <a:p>
            <a:pPr lvl="1" eaLnBrk="1" hangingPunct="1"/>
            <a:r>
              <a:rPr lang="en-GB" dirty="0" smtClean="0">
                <a:sym typeface="Wingdings" pitchFamily="2" charset="2"/>
              </a:rPr>
              <a:t>Loop body is always evaluated</a:t>
            </a:r>
            <a:br>
              <a:rPr lang="en-GB" dirty="0" smtClean="0">
                <a:sym typeface="Wingdings" pitchFamily="2" charset="2"/>
              </a:rPr>
            </a:br>
            <a:r>
              <a:rPr lang="en-GB" dirty="0" smtClean="0">
                <a:sym typeface="Wingdings" pitchFamily="2" charset="2"/>
              </a:rPr>
              <a:t>at least once </a:t>
            </a:r>
          </a:p>
          <a:p>
            <a:pPr lvl="1" eaLnBrk="1" hangingPunct="1"/>
            <a:r>
              <a:rPr lang="en-GB" dirty="0" smtClean="0">
                <a:sym typeface="Wingdings" pitchFamily="2" charset="2"/>
              </a:rPr>
              <a:t>Handy for input validation</a:t>
            </a:r>
          </a:p>
          <a:p>
            <a:pPr lvl="1" eaLnBrk="1" hangingPunct="1"/>
            <a:r>
              <a:rPr lang="en-GB" dirty="0" smtClean="0">
                <a:sym typeface="Wingdings" pitchFamily="2" charset="2"/>
              </a:rPr>
              <a:t>Note the trailing semicolon!</a:t>
            </a:r>
          </a:p>
        </p:txBody>
      </p:sp>
      <p:sp>
        <p:nvSpPr>
          <p:cNvPr id="26627" name="Rectangle 4"/>
          <p:cNvSpPr>
            <a:spLocks noGrp="1" noChangeArrowheads="1"/>
          </p:cNvSpPr>
          <p:nvPr>
            <p:ph type="title"/>
          </p:nvPr>
        </p:nvSpPr>
        <p:spPr/>
        <p:txBody>
          <a:bodyPr/>
          <a:lstStyle/>
          <a:p>
            <a:pPr eaLnBrk="1" hangingPunct="1"/>
            <a:r>
              <a:rPr lang="en-GB" sz="3400" smtClean="0"/>
              <a:t>Using do-while Loops</a:t>
            </a:r>
          </a:p>
        </p:txBody>
      </p:sp>
      <p:sp>
        <p:nvSpPr>
          <p:cNvPr id="22530" name="Footer Placeholder 3"/>
          <p:cNvSpPr>
            <a:spLocks noGrp="1"/>
          </p:cNvSpPr>
          <p:nvPr>
            <p:ph type="ftr" sz="quarter" idx="10"/>
          </p:nvPr>
        </p:nvSpPr>
        <p:spPr/>
        <p:txBody>
          <a:bodyPr/>
          <a:lstStyle/>
          <a:p>
            <a:pPr>
              <a:defRPr/>
            </a:pPr>
            <a:fld id="{7C1405B7-6E8B-45C3-A3F9-DD3F271D293F}" type="slidenum">
              <a:rPr lang="en-GB"/>
              <a:pPr>
                <a:defRPr/>
              </a:pPr>
              <a:t>14</a:t>
            </a:fld>
            <a:endParaRPr lang="en-GB"/>
          </a:p>
        </p:txBody>
      </p:sp>
      <p:sp>
        <p:nvSpPr>
          <p:cNvPr id="5" name="Rectangle 4"/>
          <p:cNvSpPr>
            <a:spLocks noChangeArrowheads="1"/>
          </p:cNvSpPr>
          <p:nvPr/>
        </p:nvSpPr>
        <p:spPr bwMode="auto">
          <a:xfrm>
            <a:off x="4826000" y="1676400"/>
            <a:ext cx="3962400" cy="749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do {</a:t>
            </a:r>
          </a:p>
          <a:p>
            <a:pPr defTabSz="739775">
              <a:defRPr/>
            </a:pPr>
            <a:r>
              <a:rPr lang="en-GB" sz="1200" dirty="0"/>
              <a:t>  </a:t>
            </a:r>
            <a:r>
              <a:rPr lang="en-GB" sz="1200" i="1" dirty="0" err="1"/>
              <a:t>loopBody</a:t>
            </a:r>
            <a:endParaRPr lang="en-GB" sz="1200" i="1" dirty="0"/>
          </a:p>
          <a:p>
            <a:pPr defTabSz="739775">
              <a:defRPr/>
            </a:pPr>
            <a:r>
              <a:rPr lang="en-GB" sz="1200" dirty="0"/>
              <a:t>} while (</a:t>
            </a:r>
            <a:r>
              <a:rPr lang="en-GB" sz="1200" i="1" dirty="0" err="1"/>
              <a:t>booleanTest</a:t>
            </a:r>
            <a:r>
              <a:rPr lang="en-GB" sz="1200"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5"/>
          <p:cNvSpPr>
            <a:spLocks noGrp="1" noChangeArrowheads="1"/>
          </p:cNvSpPr>
          <p:nvPr>
            <p:ph idx="1"/>
          </p:nvPr>
        </p:nvSpPr>
        <p:spPr/>
        <p:txBody>
          <a:bodyPr/>
          <a:lstStyle/>
          <a:p>
            <a:pPr eaLnBrk="1" hangingPunct="1"/>
            <a:r>
              <a:rPr lang="en-GB" dirty="0" smtClean="0">
                <a:sym typeface="Wingdings" pitchFamily="2" charset="2"/>
              </a:rPr>
              <a:t>How would you write a </a:t>
            </a:r>
            <a:r>
              <a:rPr lang="en-GB" dirty="0" smtClean="0">
                <a:latin typeface="Lucida Console" pitchFamily="49" charset="0"/>
                <a:sym typeface="Wingdings" pitchFamily="2" charset="2"/>
              </a:rPr>
              <a:t>do-while</a:t>
            </a:r>
            <a:r>
              <a:rPr lang="en-GB" dirty="0" smtClean="0">
                <a:sym typeface="Wingdings" pitchFamily="2" charset="2"/>
              </a:rPr>
              <a:t> loop…</a:t>
            </a:r>
          </a:p>
          <a:p>
            <a:pPr lvl="1" eaLnBrk="1" hangingPunct="1"/>
            <a:r>
              <a:rPr lang="en-GB" dirty="0" smtClean="0">
                <a:sym typeface="Wingdings" pitchFamily="2" charset="2"/>
              </a:rPr>
              <a:t>To keep reading strings from the console, until the user enters "London", "New York", or "Paris" (in any case)?</a:t>
            </a:r>
          </a:p>
        </p:txBody>
      </p:sp>
      <p:sp>
        <p:nvSpPr>
          <p:cNvPr id="26627" name="Rectangle 4"/>
          <p:cNvSpPr>
            <a:spLocks noGrp="1" noChangeArrowheads="1"/>
          </p:cNvSpPr>
          <p:nvPr>
            <p:ph type="title"/>
          </p:nvPr>
        </p:nvSpPr>
        <p:spPr/>
        <p:txBody>
          <a:bodyPr/>
          <a:lstStyle/>
          <a:p>
            <a:pPr eaLnBrk="1" hangingPunct="1"/>
            <a:r>
              <a:rPr lang="en-GB" sz="3400" dirty="0" smtClean="0"/>
              <a:t>Quiz </a:t>
            </a:r>
            <a:r>
              <a:rPr lang="en-GB" sz="3400" dirty="0"/>
              <a:t>on do-while Loops</a:t>
            </a:r>
            <a:endParaRPr lang="en-GB" sz="3400" dirty="0" smtClean="0"/>
          </a:p>
        </p:txBody>
      </p:sp>
      <p:sp>
        <p:nvSpPr>
          <p:cNvPr id="22530" name="Footer Placeholder 3"/>
          <p:cNvSpPr>
            <a:spLocks noGrp="1"/>
          </p:cNvSpPr>
          <p:nvPr>
            <p:ph type="ftr" sz="quarter" idx="10"/>
          </p:nvPr>
        </p:nvSpPr>
        <p:spPr/>
        <p:txBody>
          <a:bodyPr/>
          <a:lstStyle/>
          <a:p>
            <a:pPr>
              <a:defRPr/>
            </a:pPr>
            <a:fld id="{7C1405B7-6E8B-45C3-A3F9-DD3F271D293F}" type="slidenum">
              <a:rPr lang="en-GB"/>
              <a:pPr>
                <a:defRPr/>
              </a:pPr>
              <a:t>15</a:t>
            </a:fld>
            <a:endParaRPr lang="en-GB"/>
          </a:p>
        </p:txBody>
      </p:sp>
    </p:spTree>
    <p:extLst>
      <p:ext uri="{BB962C8B-B14F-4D97-AF65-F5344CB8AC3E}">
        <p14:creationId xmlns:p14="http://schemas.microsoft.com/office/powerpoint/2010/main" val="3874279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The </a:t>
            </a:r>
            <a:r>
              <a:rPr lang="en-GB" dirty="0" smtClean="0">
                <a:latin typeface="Lucida Console" pitchFamily="49" charset="0"/>
                <a:sym typeface="Wingdings" pitchFamily="2" charset="2"/>
              </a:rPr>
              <a:t>for</a:t>
            </a:r>
            <a:r>
              <a:rPr lang="en-GB" dirty="0" smtClean="0">
                <a:sym typeface="Wingdings" pitchFamily="2" charset="2"/>
              </a:rPr>
              <a:t> loop is the most explicit loop construct</a:t>
            </a:r>
          </a:p>
          <a:p>
            <a:pPr lvl="1" eaLnBrk="1" hangingPunct="1"/>
            <a:r>
              <a:rPr lang="en-GB" dirty="0" smtClean="0">
                <a:sym typeface="Wingdings" pitchFamily="2" charset="2"/>
              </a:rPr>
              <a:t>Initialization part can </a:t>
            </a:r>
            <a:br>
              <a:rPr lang="en-GB" dirty="0" smtClean="0">
                <a:sym typeface="Wingdings" pitchFamily="2" charset="2"/>
              </a:rPr>
            </a:br>
            <a:r>
              <a:rPr lang="en-GB" dirty="0" smtClean="0">
                <a:sym typeface="Wingdings" pitchFamily="2" charset="2"/>
              </a:rPr>
              <a:t>declare/initialize variable(s)</a:t>
            </a:r>
          </a:p>
          <a:p>
            <a:pPr lvl="1" eaLnBrk="1" hangingPunct="1"/>
            <a:r>
              <a:rPr lang="en-GB" dirty="0" smtClean="0">
                <a:sym typeface="Wingdings" pitchFamily="2" charset="2"/>
              </a:rPr>
              <a:t>Test part can incorporate any</a:t>
            </a:r>
            <a:br>
              <a:rPr lang="en-GB" dirty="0" smtClean="0">
                <a:sym typeface="Wingdings" pitchFamily="2" charset="2"/>
              </a:rPr>
            </a:br>
            <a:r>
              <a:rPr lang="en-GB" dirty="0" smtClean="0">
                <a:sym typeface="Wingdings" pitchFamily="2" charset="2"/>
              </a:rPr>
              <a:t>number of tests</a:t>
            </a:r>
          </a:p>
          <a:p>
            <a:pPr lvl="1" eaLnBrk="1" hangingPunct="1"/>
            <a:r>
              <a:rPr lang="en-GB" dirty="0" smtClean="0">
                <a:sym typeface="Wingdings" pitchFamily="2" charset="2"/>
              </a:rPr>
              <a:t>Update part can do anything,</a:t>
            </a:r>
            <a:br>
              <a:rPr lang="en-GB" dirty="0" smtClean="0">
                <a:sym typeface="Wingdings" pitchFamily="2" charset="2"/>
              </a:rPr>
            </a:br>
            <a:r>
              <a:rPr lang="en-GB" dirty="0" smtClean="0">
                <a:sym typeface="Wingdings" pitchFamily="2" charset="2"/>
              </a:rPr>
              <a:t>e.g. update loop variable(s)</a:t>
            </a:r>
          </a:p>
          <a:p>
            <a:pPr lvl="1" eaLnBrk="1" hangingPunct="1"/>
            <a:r>
              <a:rPr lang="en-GB" dirty="0" smtClean="0">
                <a:sym typeface="Wingdings" pitchFamily="2" charset="2"/>
              </a:rPr>
              <a:t>You can omit any (or all!) parts</a:t>
            </a:r>
            <a:br>
              <a:rPr lang="en-GB" dirty="0" smtClean="0">
                <a:sym typeface="Wingdings" pitchFamily="2" charset="2"/>
              </a:rPr>
            </a:br>
            <a:r>
              <a:rPr lang="en-GB" dirty="0" smtClean="0">
                <a:sym typeface="Wingdings" pitchFamily="2" charset="2"/>
              </a:rPr>
              <a:t>of the for-loop syntax</a:t>
            </a:r>
          </a:p>
        </p:txBody>
      </p:sp>
      <p:sp>
        <p:nvSpPr>
          <p:cNvPr id="27651" name="Rectangle 4"/>
          <p:cNvSpPr>
            <a:spLocks noGrp="1" noChangeArrowheads="1"/>
          </p:cNvSpPr>
          <p:nvPr>
            <p:ph type="title"/>
          </p:nvPr>
        </p:nvSpPr>
        <p:spPr/>
        <p:txBody>
          <a:bodyPr/>
          <a:lstStyle/>
          <a:p>
            <a:pPr eaLnBrk="1" hangingPunct="1"/>
            <a:r>
              <a:rPr lang="en-GB" sz="3400" smtClean="0"/>
              <a:t>Using for Loops</a:t>
            </a:r>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16</a:t>
            </a:fld>
            <a:endParaRPr lang="en-GB" dirty="0"/>
          </a:p>
        </p:txBody>
      </p:sp>
      <p:sp>
        <p:nvSpPr>
          <p:cNvPr id="5" name="Rectangle 4"/>
          <p:cNvSpPr>
            <a:spLocks noChangeArrowheads="1"/>
          </p:cNvSpPr>
          <p:nvPr/>
        </p:nvSpPr>
        <p:spPr bwMode="auto">
          <a:xfrm>
            <a:off x="4826000" y="1676400"/>
            <a:ext cx="3962400" cy="749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for (</a:t>
            </a:r>
            <a:r>
              <a:rPr lang="en-GB" sz="1200" i="1" dirty="0"/>
              <a:t>init</a:t>
            </a:r>
            <a:r>
              <a:rPr lang="en-GB" sz="1200" dirty="0"/>
              <a:t>; </a:t>
            </a:r>
            <a:r>
              <a:rPr lang="en-GB" sz="1200" i="1" dirty="0" err="1"/>
              <a:t>booleanTest</a:t>
            </a:r>
            <a:r>
              <a:rPr lang="en-GB" sz="1200" dirty="0"/>
              <a:t>; </a:t>
            </a:r>
            <a:r>
              <a:rPr lang="en-GB" sz="1200" i="1" dirty="0"/>
              <a:t>update</a:t>
            </a:r>
            <a:r>
              <a:rPr lang="en-GB" sz="1200" dirty="0"/>
              <a:t>) {</a:t>
            </a:r>
          </a:p>
          <a:p>
            <a:pPr defTabSz="739775">
              <a:defRPr/>
            </a:pPr>
            <a:r>
              <a:rPr lang="en-GB" sz="1200" i="1" dirty="0"/>
              <a:t>  </a:t>
            </a:r>
            <a:r>
              <a:rPr lang="en-GB" sz="1200" i="1" dirty="0" err="1"/>
              <a:t>loopBody</a:t>
            </a:r>
            <a:endParaRPr lang="en-GB" sz="1200" i="1" dirty="0"/>
          </a:p>
          <a:p>
            <a:pPr defTabSz="739775">
              <a:defRPr/>
            </a:pPr>
            <a:r>
              <a:rPr lang="en-GB" sz="1200" dirty="0"/>
              <a:t>}</a:t>
            </a:r>
          </a:p>
        </p:txBody>
      </p:sp>
      <p:cxnSp>
        <p:nvCxnSpPr>
          <p:cNvPr id="27654" name="Straight Arrow Connector 9"/>
          <p:cNvCxnSpPr>
            <a:cxnSpLocks noChangeShapeType="1"/>
          </p:cNvCxnSpPr>
          <p:nvPr/>
        </p:nvCxnSpPr>
        <p:spPr bwMode="auto">
          <a:xfrm rot="10800000">
            <a:off x="5792788" y="1919288"/>
            <a:ext cx="773112" cy="696912"/>
          </a:xfrm>
          <a:prstGeom prst="straightConnector1">
            <a:avLst/>
          </a:prstGeom>
          <a:noFill/>
          <a:ln w="28575" algn="ctr">
            <a:solidFill>
              <a:srgbClr val="FF0000"/>
            </a:solidFill>
            <a:round/>
            <a:headEnd/>
            <a:tailEnd type="arrow" w="med" len="med"/>
          </a:ln>
        </p:spPr>
      </p:cxnSp>
      <p:sp>
        <p:nvSpPr>
          <p:cNvPr id="7" name="TextBox 6"/>
          <p:cNvSpPr txBox="1"/>
          <p:nvPr/>
        </p:nvSpPr>
        <p:spPr>
          <a:xfrm>
            <a:off x="6235700" y="2565400"/>
            <a:ext cx="2762250" cy="1169988"/>
          </a:xfrm>
          <a:prstGeom prst="rect">
            <a:avLst/>
          </a:prstGeom>
          <a:noFill/>
        </p:spPr>
        <p:txBody>
          <a:bodyPr wrap="none">
            <a:spAutoFit/>
          </a:bodyPr>
          <a:lstStyle/>
          <a:p>
            <a:pPr>
              <a:defRPr/>
            </a:pPr>
            <a:r>
              <a:rPr lang="en-GB" u="sng" dirty="0">
                <a:solidFill>
                  <a:srgbClr val="FF0000"/>
                </a:solidFill>
                <a:latin typeface="+mj-lt"/>
              </a:rPr>
              <a:t>Note:</a:t>
            </a:r>
          </a:p>
          <a:p>
            <a:pPr>
              <a:defRPr/>
            </a:pPr>
            <a:r>
              <a:rPr lang="en-GB" dirty="0">
                <a:solidFill>
                  <a:srgbClr val="FF0000"/>
                </a:solidFill>
                <a:latin typeface="+mj-lt"/>
              </a:rPr>
              <a:t>If you declare variables </a:t>
            </a:r>
            <a:br>
              <a:rPr lang="en-GB" dirty="0">
                <a:solidFill>
                  <a:srgbClr val="FF0000"/>
                </a:solidFill>
                <a:latin typeface="+mj-lt"/>
              </a:rPr>
            </a:br>
            <a:r>
              <a:rPr lang="en-GB" dirty="0">
                <a:solidFill>
                  <a:srgbClr val="FF0000"/>
                </a:solidFill>
                <a:latin typeface="+mj-lt"/>
              </a:rPr>
              <a:t>in the initialization section</a:t>
            </a:r>
            <a:br>
              <a:rPr lang="en-GB" dirty="0">
                <a:solidFill>
                  <a:srgbClr val="FF0000"/>
                </a:solidFill>
                <a:latin typeface="+mj-lt"/>
              </a:rPr>
            </a:br>
            <a:r>
              <a:rPr lang="en-GB" dirty="0">
                <a:solidFill>
                  <a:srgbClr val="FF0000"/>
                </a:solidFill>
                <a:latin typeface="+mj-lt"/>
              </a:rPr>
              <a:t>(or in the loop body, of course), </a:t>
            </a:r>
            <a:br>
              <a:rPr lang="en-GB" dirty="0">
                <a:solidFill>
                  <a:srgbClr val="FF0000"/>
                </a:solidFill>
                <a:latin typeface="+mj-lt"/>
              </a:rPr>
            </a:br>
            <a:r>
              <a:rPr lang="en-GB" dirty="0">
                <a:solidFill>
                  <a:srgbClr val="FF0000"/>
                </a:solidFill>
                <a:latin typeface="+mj-lt"/>
              </a:rPr>
              <a:t>they are scoped to the for-loop</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r>
              <a:rPr lang="en-GB" dirty="0" smtClean="0">
                <a:sym typeface="Wingdings" pitchFamily="2" charset="2"/>
              </a:rPr>
              <a:t>How would you write a </a:t>
            </a:r>
            <a:r>
              <a:rPr lang="en-GB" dirty="0" smtClean="0">
                <a:latin typeface="Lucida Console" pitchFamily="49" charset="0"/>
                <a:sym typeface="Wingdings" pitchFamily="2" charset="2"/>
              </a:rPr>
              <a:t>for</a:t>
            </a:r>
            <a:r>
              <a:rPr lang="en-GB" dirty="0" smtClean="0">
                <a:sym typeface="Wingdings" pitchFamily="2" charset="2"/>
              </a:rPr>
              <a:t> loop…</a:t>
            </a:r>
          </a:p>
          <a:p>
            <a:pPr lvl="1" eaLnBrk="1" hangingPunct="1"/>
            <a:r>
              <a:rPr lang="en-GB" dirty="0" smtClean="0">
                <a:sym typeface="Wingdings" pitchFamily="2" charset="2"/>
              </a:rPr>
              <a:t>To display the first 5 odd numbers?</a:t>
            </a:r>
          </a:p>
          <a:p>
            <a:pPr lvl="1" eaLnBrk="1" hangingPunct="1"/>
            <a:r>
              <a:rPr lang="en-GB" dirty="0" smtClean="0">
                <a:sym typeface="Wingdings" pitchFamily="2" charset="2"/>
              </a:rPr>
              <a:t>To display 100 – 50, in downward steps of 10?</a:t>
            </a:r>
          </a:p>
          <a:p>
            <a:pPr lvl="1" eaLnBrk="1" hangingPunct="1"/>
            <a:r>
              <a:rPr lang="en-GB" dirty="0" smtClean="0">
                <a:sym typeface="Wingdings" pitchFamily="2" charset="2"/>
              </a:rPr>
              <a:t>To loop indefinitely?</a:t>
            </a:r>
          </a:p>
          <a:p>
            <a:pPr lvl="1" eaLnBrk="1" hangingPunct="1"/>
            <a:endParaRPr lang="en-GB" dirty="0" smtClean="0">
              <a:sym typeface="Wingdings" pitchFamily="2" charset="2"/>
            </a:endParaRPr>
          </a:p>
        </p:txBody>
      </p:sp>
      <p:sp>
        <p:nvSpPr>
          <p:cNvPr id="27651" name="Rectangle 4"/>
          <p:cNvSpPr>
            <a:spLocks noGrp="1" noChangeArrowheads="1"/>
          </p:cNvSpPr>
          <p:nvPr>
            <p:ph type="title"/>
          </p:nvPr>
        </p:nvSpPr>
        <p:spPr/>
        <p:txBody>
          <a:bodyPr/>
          <a:lstStyle/>
          <a:p>
            <a:pPr eaLnBrk="1" hangingPunct="1"/>
            <a:r>
              <a:rPr lang="en-GB" sz="3400" dirty="0" smtClean="0"/>
              <a:t>Quiz on for Loops</a:t>
            </a:r>
          </a:p>
        </p:txBody>
      </p:sp>
      <p:sp>
        <p:nvSpPr>
          <p:cNvPr id="22530" name="Footer Placeholder 3"/>
          <p:cNvSpPr>
            <a:spLocks noGrp="1"/>
          </p:cNvSpPr>
          <p:nvPr>
            <p:ph type="ftr" sz="quarter" idx="10"/>
          </p:nvPr>
        </p:nvSpPr>
        <p:spPr/>
        <p:txBody>
          <a:bodyPr/>
          <a:lstStyle/>
          <a:p>
            <a:pPr>
              <a:defRPr/>
            </a:pPr>
            <a:fld id="{E3419CE7-D644-40DF-88A9-FACFC31FA354}" type="slidenum">
              <a:rPr lang="en-GB"/>
              <a:pPr>
                <a:defRPr/>
              </a:pPr>
              <a:t>17</a:t>
            </a:fld>
            <a:endParaRPr lang="en-GB" dirty="0"/>
          </a:p>
        </p:txBody>
      </p:sp>
    </p:spTree>
    <p:extLst>
      <p:ext uri="{BB962C8B-B14F-4D97-AF65-F5344CB8AC3E}">
        <p14:creationId xmlns:p14="http://schemas.microsoft.com/office/powerpoint/2010/main" val="557287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5"/>
          <p:cNvSpPr>
            <a:spLocks noGrp="1" noChangeArrowheads="1"/>
          </p:cNvSpPr>
          <p:nvPr>
            <p:ph idx="1"/>
          </p:nvPr>
        </p:nvSpPr>
        <p:spPr/>
        <p:txBody>
          <a:bodyPr/>
          <a:lstStyle/>
          <a:p>
            <a:pPr eaLnBrk="1" hangingPunct="1">
              <a:defRPr/>
            </a:pPr>
            <a:r>
              <a:rPr lang="en-GB" dirty="0" smtClean="0">
                <a:sym typeface="Wingdings" pitchFamily="2" charset="2"/>
              </a:rPr>
              <a:t>Sometimes it can be convenient to use unconditional jump statements within a loop</a:t>
            </a:r>
          </a:p>
          <a:p>
            <a:pPr lvl="1" eaLnBrk="1" hangingPunct="1">
              <a:defRPr/>
            </a:pPr>
            <a:r>
              <a:rPr lang="en-GB" dirty="0" smtClean="0">
                <a:latin typeface="Lucida Console" pitchFamily="49" charset="0"/>
                <a:sym typeface="Wingdings" pitchFamily="2" charset="2"/>
              </a:rPr>
              <a:t>break</a:t>
            </a:r>
          </a:p>
          <a:p>
            <a:pPr lvl="2" eaLnBrk="1" hangingPunct="1">
              <a:defRPr/>
            </a:pPr>
            <a:r>
              <a:rPr lang="en-GB" dirty="0" smtClean="0">
                <a:sym typeface="Wingdings" pitchFamily="2" charset="2"/>
              </a:rPr>
              <a:t>Terminates innermost loop</a:t>
            </a:r>
          </a:p>
          <a:p>
            <a:pPr lvl="1" eaLnBrk="1" hangingPunct="1">
              <a:defRPr/>
            </a:pPr>
            <a:r>
              <a:rPr lang="en-GB" dirty="0" smtClean="0">
                <a:latin typeface="Lucida Console" pitchFamily="49" charset="0"/>
                <a:sym typeface="Wingdings" pitchFamily="2" charset="2"/>
              </a:rPr>
              <a:t>continue</a:t>
            </a:r>
          </a:p>
          <a:p>
            <a:pPr lvl="2" eaLnBrk="1" hangingPunct="1">
              <a:defRPr/>
            </a:pPr>
            <a:r>
              <a:rPr lang="en-GB" dirty="0" smtClean="0">
                <a:sym typeface="Wingdings" pitchFamily="2" charset="2"/>
              </a:rPr>
              <a:t>Terminates current iteration of innermost loop, and starts next iteration</a:t>
            </a:r>
          </a:p>
          <a:p>
            <a:pPr lvl="2" eaLnBrk="1" hangingPunct="1">
              <a:defRPr/>
            </a:pPr>
            <a:r>
              <a:rPr lang="en-GB" dirty="0" smtClean="0">
                <a:sym typeface="Wingdings" pitchFamily="2" charset="2"/>
              </a:rPr>
              <a:t>If used in a </a:t>
            </a:r>
            <a:r>
              <a:rPr lang="en-GB" dirty="0" smtClean="0">
                <a:latin typeface="Lucida Console" pitchFamily="49" charset="0"/>
                <a:sym typeface="Wingdings" pitchFamily="2" charset="2"/>
              </a:rPr>
              <a:t>for</a:t>
            </a:r>
            <a:r>
              <a:rPr lang="en-GB" dirty="0" smtClean="0">
                <a:sym typeface="Wingdings" pitchFamily="2" charset="2"/>
              </a:rPr>
              <a:t> loop, transfers control to the update part</a:t>
            </a:r>
          </a:p>
          <a:p>
            <a:pPr lvl="1" eaLnBrk="1" hangingPunct="1">
              <a:defRPr/>
            </a:pPr>
            <a:r>
              <a:rPr lang="en-GB" dirty="0" smtClean="0">
                <a:latin typeface="Lucida Console" pitchFamily="49" charset="0"/>
                <a:sym typeface="Wingdings" pitchFamily="2" charset="2"/>
              </a:rPr>
              <a:t>return</a:t>
            </a:r>
          </a:p>
          <a:p>
            <a:pPr lvl="2" eaLnBrk="1" hangingPunct="1">
              <a:defRPr/>
            </a:pPr>
            <a:r>
              <a:rPr lang="en-GB" dirty="0" smtClean="0">
                <a:sym typeface="Wingdings" pitchFamily="2" charset="2"/>
              </a:rPr>
              <a:t>Terminates entire </a:t>
            </a:r>
            <a:r>
              <a:rPr lang="en-GB" smtClean="0">
                <a:sym typeface="Wingdings" pitchFamily="2" charset="2"/>
              </a:rPr>
              <a:t>method immediately</a:t>
            </a:r>
            <a:endParaRPr lang="en-GB" dirty="0" smtClean="0">
              <a:sym typeface="Wingdings" pitchFamily="2" charset="2"/>
            </a:endParaRPr>
          </a:p>
          <a:p>
            <a:pPr eaLnBrk="1" hangingPunct="1">
              <a:defRPr/>
            </a:pPr>
            <a:r>
              <a:rPr lang="en-GB" dirty="0" smtClean="0">
                <a:sym typeface="Wingdings" pitchFamily="2" charset="2"/>
              </a:rPr>
              <a:t>Discuss:</a:t>
            </a:r>
          </a:p>
        </p:txBody>
      </p:sp>
      <p:sp>
        <p:nvSpPr>
          <p:cNvPr id="28674" name="Rectangle 4"/>
          <p:cNvSpPr>
            <a:spLocks noGrp="1" noChangeArrowheads="1"/>
          </p:cNvSpPr>
          <p:nvPr>
            <p:ph type="title"/>
          </p:nvPr>
        </p:nvSpPr>
        <p:spPr/>
        <p:txBody>
          <a:bodyPr/>
          <a:lstStyle/>
          <a:p>
            <a:pPr eaLnBrk="1" hangingPunct="1"/>
            <a:r>
              <a:rPr lang="en-GB" sz="3400" dirty="0" smtClean="0"/>
              <a:t>Unconditional Jumps (1 of 2)</a:t>
            </a:r>
          </a:p>
        </p:txBody>
      </p:sp>
      <p:sp>
        <p:nvSpPr>
          <p:cNvPr id="6" name="Rectangle 5"/>
          <p:cNvSpPr>
            <a:spLocks noChangeArrowheads="1"/>
          </p:cNvSpPr>
          <p:nvPr/>
        </p:nvSpPr>
        <p:spPr bwMode="auto">
          <a:xfrm>
            <a:off x="838200" y="4800600"/>
            <a:ext cx="7810500" cy="18415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for (</a:t>
            </a:r>
            <a:r>
              <a:rPr lang="en-GB" sz="1200" i="1" dirty="0"/>
              <a:t>initialization</a:t>
            </a:r>
            <a:r>
              <a:rPr lang="en-GB" sz="1200" dirty="0"/>
              <a:t>; </a:t>
            </a:r>
            <a:r>
              <a:rPr lang="en-GB" sz="1200" i="1" dirty="0"/>
              <a:t>test</a:t>
            </a:r>
            <a:r>
              <a:rPr lang="en-GB" sz="1200" dirty="0"/>
              <a:t>; </a:t>
            </a:r>
            <a:r>
              <a:rPr lang="en-GB" sz="1200" i="1" dirty="0"/>
              <a:t>update</a:t>
            </a:r>
            <a:r>
              <a:rPr lang="en-GB" sz="1200" dirty="0"/>
              <a:t>) {</a:t>
            </a:r>
          </a:p>
          <a:p>
            <a:pPr defTabSz="739775">
              <a:defRPr/>
            </a:pPr>
            <a:r>
              <a:rPr lang="en-GB" sz="1200" i="1" dirty="0"/>
              <a:t>  …</a:t>
            </a:r>
          </a:p>
          <a:p>
            <a:pPr defTabSz="739775">
              <a:defRPr/>
            </a:pPr>
            <a:r>
              <a:rPr lang="en-GB" sz="1200" i="1" dirty="0"/>
              <a:t>  </a:t>
            </a:r>
            <a:r>
              <a:rPr lang="en-GB" sz="1200" dirty="0"/>
              <a:t>if (</a:t>
            </a:r>
            <a:r>
              <a:rPr lang="en-GB" sz="1200" i="1" dirty="0" err="1"/>
              <a:t>someCondition</a:t>
            </a:r>
            <a:r>
              <a:rPr lang="en-GB" sz="1200" dirty="0"/>
              <a:t>)</a:t>
            </a:r>
            <a:r>
              <a:rPr lang="en-GB" sz="1200" i="1" dirty="0"/>
              <a:t/>
            </a:r>
            <a:br>
              <a:rPr lang="en-GB" sz="1200" i="1" dirty="0"/>
            </a:br>
            <a:r>
              <a:rPr lang="en-GB" sz="1200" i="1" dirty="0"/>
              <a:t>    </a:t>
            </a:r>
            <a:r>
              <a:rPr lang="en-GB" sz="1200" dirty="0"/>
              <a:t>break;</a:t>
            </a:r>
          </a:p>
          <a:p>
            <a:pPr defTabSz="739775">
              <a:defRPr/>
            </a:pPr>
            <a:r>
              <a:rPr lang="en-GB" sz="1200" dirty="0"/>
              <a:t>  …</a:t>
            </a:r>
          </a:p>
          <a:p>
            <a:pPr defTabSz="739775">
              <a:defRPr/>
            </a:pPr>
            <a:r>
              <a:rPr lang="en-GB" sz="1200" i="1" dirty="0"/>
              <a:t>  </a:t>
            </a:r>
            <a:r>
              <a:rPr lang="en-GB" sz="1200" dirty="0"/>
              <a:t>if (</a:t>
            </a:r>
            <a:r>
              <a:rPr lang="en-GB" sz="1200" i="1" dirty="0" err="1"/>
              <a:t>someOtherCondition</a:t>
            </a:r>
            <a:r>
              <a:rPr lang="en-GB" sz="1200" dirty="0"/>
              <a:t>)</a:t>
            </a:r>
            <a:r>
              <a:rPr lang="en-GB" sz="1200" i="1" dirty="0"/>
              <a:t/>
            </a:r>
            <a:br>
              <a:rPr lang="en-GB" sz="1200" i="1" dirty="0"/>
            </a:br>
            <a:r>
              <a:rPr lang="en-GB" sz="1200" i="1" dirty="0"/>
              <a:t>    </a:t>
            </a:r>
            <a:r>
              <a:rPr lang="en-GB" sz="1200" dirty="0"/>
              <a:t>continue;</a:t>
            </a:r>
          </a:p>
          <a:p>
            <a:pPr defTabSz="739775">
              <a:defRPr/>
            </a:pPr>
            <a:r>
              <a:rPr lang="en-GB" sz="1200" dirty="0"/>
              <a:t>  …</a:t>
            </a:r>
          </a:p>
          <a:p>
            <a:pPr defTabSz="739775">
              <a:defRPr/>
            </a:pPr>
            <a:r>
              <a:rPr lang="en-GB" sz="1200" dirty="0"/>
              <a:t>}</a:t>
            </a:r>
          </a:p>
        </p:txBody>
      </p:sp>
      <p:sp>
        <p:nvSpPr>
          <p:cNvPr id="5" name="Footer Placeholder 3"/>
          <p:cNvSpPr>
            <a:spLocks noGrp="1"/>
          </p:cNvSpPr>
          <p:nvPr>
            <p:ph type="ftr" sz="quarter" idx="10"/>
          </p:nvPr>
        </p:nvSpPr>
        <p:spPr>
          <a:xfrm>
            <a:off x="8725566" y="6346483"/>
            <a:ext cx="520503" cy="457200"/>
          </a:xfrm>
        </p:spPr>
        <p:txBody>
          <a:bodyPr/>
          <a:lstStyle/>
          <a:p>
            <a:pPr>
              <a:defRPr/>
            </a:pPr>
            <a:fld id="{E3419CE7-D644-40DF-88A9-FACFC31FA354}" type="slidenum">
              <a:rPr lang="en-GB"/>
              <a:pPr>
                <a:defRPr/>
              </a:pPr>
              <a:t>18</a:t>
            </a:fld>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5"/>
          <p:cNvSpPr>
            <a:spLocks noGrp="1" noChangeArrowheads="1"/>
          </p:cNvSpPr>
          <p:nvPr>
            <p:ph idx="1"/>
          </p:nvPr>
        </p:nvSpPr>
        <p:spPr/>
        <p:txBody>
          <a:bodyPr/>
          <a:lstStyle/>
          <a:p>
            <a:pPr eaLnBrk="1" hangingPunct="1"/>
            <a:r>
              <a:rPr lang="en-GB" smtClean="0">
                <a:sym typeface="Wingdings" pitchFamily="2" charset="2"/>
              </a:rPr>
              <a:t>You can use </a:t>
            </a:r>
            <a:r>
              <a:rPr lang="en-GB" smtClean="0">
                <a:latin typeface="Lucida Console" pitchFamily="49" charset="0"/>
                <a:sym typeface="Wingdings" pitchFamily="2" charset="2"/>
              </a:rPr>
              <a:t>break</a:t>
            </a:r>
            <a:r>
              <a:rPr lang="en-GB" smtClean="0">
                <a:sym typeface="Wingdings" pitchFamily="2" charset="2"/>
              </a:rPr>
              <a:t> and </a:t>
            </a:r>
            <a:r>
              <a:rPr lang="en-GB" smtClean="0">
                <a:latin typeface="Lucida Console" pitchFamily="49" charset="0"/>
                <a:sym typeface="Wingdings" pitchFamily="2" charset="2"/>
              </a:rPr>
              <a:t>continue</a:t>
            </a:r>
            <a:r>
              <a:rPr lang="en-GB" smtClean="0">
                <a:sym typeface="Wingdings" pitchFamily="2" charset="2"/>
              </a:rPr>
              <a:t> in nested loops</a:t>
            </a:r>
          </a:p>
          <a:p>
            <a:pPr lvl="1" eaLnBrk="1" hangingPunct="1"/>
            <a:r>
              <a:rPr lang="en-GB" smtClean="0">
                <a:sym typeface="Wingdings" pitchFamily="2" charset="2"/>
              </a:rPr>
              <a:t>By default, they relate to the inner loop</a:t>
            </a:r>
          </a:p>
          <a:p>
            <a:pPr lvl="1" eaLnBrk="1" hangingPunct="1"/>
            <a:r>
              <a:rPr lang="en-GB" smtClean="0">
                <a:sym typeface="Wingdings" pitchFamily="2" charset="2"/>
              </a:rPr>
              <a:t>To relate to the outer loop, use labels</a:t>
            </a:r>
          </a:p>
          <a:p>
            <a:pPr eaLnBrk="1" hangingPunct="1"/>
            <a:r>
              <a:rPr lang="en-GB" smtClean="0">
                <a:sym typeface="Wingdings" pitchFamily="2" charset="2"/>
              </a:rPr>
              <a:t>Discuss:</a:t>
            </a:r>
          </a:p>
          <a:p>
            <a:pPr lvl="1" eaLnBrk="1" hangingPunct="1"/>
            <a:endParaRPr lang="en-GB" smtClean="0">
              <a:sym typeface="Wingdings" pitchFamily="2" charset="2"/>
            </a:endParaRPr>
          </a:p>
          <a:p>
            <a:pPr eaLnBrk="1" hangingPunct="1"/>
            <a:endParaRPr lang="en-GB" smtClean="0">
              <a:sym typeface="Wingdings" pitchFamily="2" charset="2"/>
            </a:endParaRPr>
          </a:p>
        </p:txBody>
      </p:sp>
      <p:sp>
        <p:nvSpPr>
          <p:cNvPr id="29699" name="Rectangle 4"/>
          <p:cNvSpPr>
            <a:spLocks noGrp="1" noChangeArrowheads="1"/>
          </p:cNvSpPr>
          <p:nvPr>
            <p:ph type="title"/>
          </p:nvPr>
        </p:nvSpPr>
        <p:spPr/>
        <p:txBody>
          <a:bodyPr/>
          <a:lstStyle/>
          <a:p>
            <a:pPr eaLnBrk="1" hangingPunct="1"/>
            <a:r>
              <a:rPr lang="en-GB" sz="3400" smtClean="0"/>
              <a:t>Unconditional Jumps (2 of 2)</a:t>
            </a:r>
          </a:p>
        </p:txBody>
      </p:sp>
      <p:sp>
        <p:nvSpPr>
          <p:cNvPr id="22530" name="Footer Placeholder 3"/>
          <p:cNvSpPr>
            <a:spLocks noGrp="1"/>
          </p:cNvSpPr>
          <p:nvPr>
            <p:ph type="ftr" sz="quarter" idx="10"/>
          </p:nvPr>
        </p:nvSpPr>
        <p:spPr/>
        <p:txBody>
          <a:bodyPr/>
          <a:lstStyle/>
          <a:p>
            <a:pPr>
              <a:defRPr/>
            </a:pPr>
            <a:fld id="{9DEEEF63-CA90-4B1B-BA73-A5F4E90BD43B}" type="slidenum">
              <a:rPr lang="en-GB"/>
              <a:pPr>
                <a:defRPr/>
              </a:pPr>
              <a:t>19</a:t>
            </a:fld>
            <a:endParaRPr lang="en-GB"/>
          </a:p>
        </p:txBody>
      </p:sp>
      <p:sp>
        <p:nvSpPr>
          <p:cNvPr id="7" name="Rectangle 6"/>
          <p:cNvSpPr>
            <a:spLocks noChangeArrowheads="1"/>
          </p:cNvSpPr>
          <p:nvPr/>
        </p:nvSpPr>
        <p:spPr bwMode="auto">
          <a:xfrm>
            <a:off x="838200" y="2895600"/>
            <a:ext cx="7810500" cy="30607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myOuterLabel</a:t>
            </a:r>
            <a:r>
              <a:rPr lang="en-GB" sz="1200" dirty="0"/>
              <a:t>:</a:t>
            </a:r>
          </a:p>
          <a:p>
            <a:pPr defTabSz="739775">
              <a:defRPr/>
            </a:pPr>
            <a:endParaRPr lang="en-GB" sz="1200" dirty="0"/>
          </a:p>
          <a:p>
            <a:pPr defTabSz="739775">
              <a:defRPr/>
            </a:pPr>
            <a:r>
              <a:rPr lang="en-GB" sz="1200" dirty="0"/>
              <a:t>// Outer Loop.</a:t>
            </a:r>
          </a:p>
          <a:p>
            <a:pPr defTabSz="739775">
              <a:defRPr/>
            </a:pPr>
            <a:r>
              <a:rPr lang="en-GB" sz="1200" dirty="0"/>
              <a:t>for (</a:t>
            </a:r>
            <a:r>
              <a:rPr lang="en-GB" sz="1200" i="1" dirty="0"/>
              <a:t>init</a:t>
            </a:r>
            <a:r>
              <a:rPr lang="en-GB" sz="1200" dirty="0"/>
              <a:t>; </a:t>
            </a:r>
            <a:r>
              <a:rPr lang="en-GB" sz="1200" i="1" dirty="0" err="1"/>
              <a:t>booleanTest</a:t>
            </a:r>
            <a:r>
              <a:rPr lang="en-GB" sz="1200" dirty="0"/>
              <a:t>; </a:t>
            </a:r>
            <a:r>
              <a:rPr lang="en-GB" sz="1200" i="1" dirty="0"/>
              <a:t>update</a:t>
            </a:r>
            <a:r>
              <a:rPr lang="en-GB" sz="1200" dirty="0"/>
              <a:t>) {</a:t>
            </a:r>
          </a:p>
          <a:p>
            <a:pPr defTabSz="739775">
              <a:defRPr/>
            </a:pPr>
            <a:r>
              <a:rPr lang="en-GB" sz="1200" i="1" dirty="0"/>
              <a:t>  …</a:t>
            </a:r>
          </a:p>
          <a:p>
            <a:pPr defTabSz="739775">
              <a:defRPr/>
            </a:pPr>
            <a:endParaRPr lang="en-GB" sz="1200" i="1" dirty="0"/>
          </a:p>
          <a:p>
            <a:pPr defTabSz="739775">
              <a:defRPr/>
            </a:pPr>
            <a:r>
              <a:rPr lang="en-GB" sz="1200" dirty="0"/>
              <a:t>  // Inner Loop.</a:t>
            </a:r>
          </a:p>
          <a:p>
            <a:pPr defTabSz="739775">
              <a:defRPr/>
            </a:pPr>
            <a:r>
              <a:rPr lang="en-GB" sz="1200" dirty="0"/>
              <a:t>  for (</a:t>
            </a:r>
            <a:r>
              <a:rPr lang="en-GB" sz="1200" i="1" dirty="0"/>
              <a:t>init</a:t>
            </a:r>
            <a:r>
              <a:rPr lang="en-GB" sz="1200" dirty="0"/>
              <a:t>; </a:t>
            </a:r>
            <a:r>
              <a:rPr lang="en-GB" sz="1200" i="1" dirty="0" err="1"/>
              <a:t>booleanTest</a:t>
            </a:r>
            <a:r>
              <a:rPr lang="en-GB" sz="1200" dirty="0"/>
              <a:t>; </a:t>
            </a:r>
            <a:r>
              <a:rPr lang="en-GB" sz="1200" i="1" dirty="0"/>
              <a:t>update</a:t>
            </a:r>
            <a:r>
              <a:rPr lang="en-GB" sz="1200" dirty="0"/>
              <a:t>) {</a:t>
            </a:r>
          </a:p>
          <a:p>
            <a:pPr defTabSz="739775">
              <a:defRPr/>
            </a:pPr>
            <a:r>
              <a:rPr lang="en-GB" sz="1200" i="1" dirty="0"/>
              <a:t>    </a:t>
            </a:r>
            <a:r>
              <a:rPr lang="en-GB" sz="1200" dirty="0"/>
              <a:t>if (</a:t>
            </a:r>
            <a:r>
              <a:rPr lang="en-GB" sz="1200" i="1" dirty="0" err="1"/>
              <a:t>someCondition</a:t>
            </a:r>
            <a:r>
              <a:rPr lang="en-GB" sz="1200" dirty="0"/>
              <a:t>)</a:t>
            </a:r>
            <a:r>
              <a:rPr lang="en-GB" sz="1200" i="1" dirty="0"/>
              <a:t/>
            </a:r>
            <a:br>
              <a:rPr lang="en-GB" sz="1200" i="1" dirty="0"/>
            </a:br>
            <a:r>
              <a:rPr lang="en-GB" sz="1200" i="1" dirty="0"/>
              <a:t>      </a:t>
            </a:r>
            <a:r>
              <a:rPr lang="en-GB" sz="1200" dirty="0"/>
              <a:t>break </a:t>
            </a:r>
            <a:r>
              <a:rPr lang="en-GB" sz="1200" dirty="0" err="1"/>
              <a:t>myOuterLabel</a:t>
            </a:r>
            <a:r>
              <a:rPr lang="en-GB" sz="1200" dirty="0"/>
              <a:t>;</a:t>
            </a:r>
          </a:p>
          <a:p>
            <a:pPr defTabSz="739775">
              <a:defRPr/>
            </a:pPr>
            <a:r>
              <a:rPr lang="en-GB" sz="1200" dirty="0"/>
              <a:t>    …</a:t>
            </a:r>
          </a:p>
          <a:p>
            <a:pPr defTabSz="739775">
              <a:defRPr/>
            </a:pPr>
            <a:r>
              <a:rPr lang="en-GB" sz="1200" i="1" dirty="0"/>
              <a:t>    </a:t>
            </a:r>
            <a:r>
              <a:rPr lang="en-GB" sz="1200" dirty="0"/>
              <a:t>if (</a:t>
            </a:r>
            <a:r>
              <a:rPr lang="en-GB" sz="1200" i="1" dirty="0" err="1"/>
              <a:t>someOtherCondition</a:t>
            </a:r>
            <a:r>
              <a:rPr lang="en-GB" sz="1200" dirty="0"/>
              <a:t>)</a:t>
            </a:r>
            <a:r>
              <a:rPr lang="en-GB" sz="1200" i="1" dirty="0"/>
              <a:t/>
            </a:r>
            <a:br>
              <a:rPr lang="en-GB" sz="1200" i="1" dirty="0"/>
            </a:br>
            <a:r>
              <a:rPr lang="en-GB" sz="1200" i="1" dirty="0"/>
              <a:t>      </a:t>
            </a:r>
            <a:r>
              <a:rPr lang="en-GB" sz="1200" dirty="0"/>
              <a:t>continue </a:t>
            </a:r>
            <a:r>
              <a:rPr lang="en-GB" sz="1200" dirty="0" err="1"/>
              <a:t>myOuterLabel</a:t>
            </a:r>
            <a:r>
              <a:rPr lang="en-GB" sz="1200" dirty="0"/>
              <a:t>;</a:t>
            </a:r>
          </a:p>
          <a:p>
            <a:pPr defTabSz="739775">
              <a:defRPr/>
            </a:pPr>
            <a:r>
              <a:rPr lang="en-GB" sz="1200" dirty="0"/>
              <a:t>    …</a:t>
            </a:r>
          </a:p>
          <a:p>
            <a:pPr defTabSz="739775">
              <a:defRPr/>
            </a:pPr>
            <a:r>
              <a:rPr lang="en-GB" sz="1200" dirty="0"/>
              <a:t>  }</a:t>
            </a:r>
          </a:p>
          <a:p>
            <a:pPr defTabSz="739775">
              <a:defRPr/>
            </a:pPr>
            <a:r>
              <a:rPr lang="en-GB" sz="1200" dirty="0"/>
              <a:t>}</a:t>
            </a:r>
          </a:p>
        </p:txBody>
      </p:sp>
    </p:spTree>
    <p:extLst>
      <p:ext uri="{BB962C8B-B14F-4D97-AF65-F5344CB8AC3E}">
        <p14:creationId xmlns:p14="http://schemas.microsoft.com/office/powerpoint/2010/main" val="3616307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idx="1"/>
          </p:nvPr>
        </p:nvSpPr>
        <p:spPr/>
        <p:txBody>
          <a:bodyPr/>
          <a:lstStyle/>
          <a:p>
            <a:pPr marL="457200" indent="-457200" eaLnBrk="1" hangingPunct="1">
              <a:buFont typeface="Tahoma" pitchFamily="34" charset="0"/>
              <a:buAutoNum type="arabicPeriod"/>
            </a:pPr>
            <a:r>
              <a:rPr lang="en-GB" dirty="0" smtClean="0"/>
              <a:t>Making decisions in Java</a:t>
            </a:r>
          </a:p>
          <a:p>
            <a:pPr marL="457200" indent="-457200" eaLnBrk="1" hangingPunct="1">
              <a:buFont typeface="Tahoma" pitchFamily="34" charset="0"/>
              <a:buAutoNum type="arabicPeriod"/>
            </a:pPr>
            <a:r>
              <a:rPr lang="en-GB" dirty="0" smtClean="0"/>
              <a:t>Looping in Java</a:t>
            </a:r>
          </a:p>
        </p:txBody>
      </p:sp>
      <p:sp>
        <p:nvSpPr>
          <p:cNvPr id="622594" name="Rectangle 2"/>
          <p:cNvSpPr>
            <a:spLocks noGrp="1" noChangeArrowheads="1"/>
          </p:cNvSpPr>
          <p:nvPr>
            <p:ph type="title"/>
          </p:nvPr>
        </p:nvSpPr>
        <p:spPr/>
        <p:txBody>
          <a:bodyPr/>
          <a:lstStyle/>
          <a:p>
            <a:pPr eaLnBrk="1" hangingPunct="1"/>
            <a:r>
              <a:rPr lang="en-GB" sz="3400" smtClean="0"/>
              <a:t>Contents</a:t>
            </a:r>
          </a:p>
        </p:txBody>
      </p:sp>
      <p:sp>
        <p:nvSpPr>
          <p:cNvPr id="4" name="Footer Placeholder 3"/>
          <p:cNvSpPr>
            <a:spLocks noGrp="1"/>
          </p:cNvSpPr>
          <p:nvPr>
            <p:ph type="ftr" sz="quarter" idx="10"/>
          </p:nvPr>
        </p:nvSpPr>
        <p:spPr/>
        <p:txBody>
          <a:bodyPr/>
          <a:lstStyle/>
          <a:p>
            <a:pPr>
              <a:defRPr/>
            </a:pPr>
            <a:fld id="{0CC727E0-30D8-4D43-8E45-7F1D5384BE75}" type="slidenum">
              <a:rPr lang="en-GB"/>
              <a:pPr>
                <a:defRPr/>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63650"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 project: </a:t>
              </a:r>
              <a:r>
                <a:rPr lang="en-GB" sz="2000" b="1" dirty="0" err="1" smtClean="0">
                  <a:solidFill>
                    <a:schemeClr val="tx2"/>
                  </a:solidFill>
                  <a:sym typeface="Wingdings" pitchFamily="2" charset="2"/>
                </a:rPr>
                <a:t>DemoFlowControl</a:t>
              </a:r>
              <a:endParaRPr lang="en-US" sz="2000" b="1" dirty="0"/>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20</a:t>
            </a:fld>
            <a:endParaRPr lang="en-GB"/>
          </a:p>
        </p:txBody>
      </p:sp>
      <p:sp>
        <p:nvSpPr>
          <p:cNvPr id="316430" name="Rectangle 14"/>
          <p:cNvSpPr>
            <a:spLocks noGrp="1" noChangeArrowheads="1"/>
          </p:cNvSpPr>
          <p:nvPr>
            <p:ph type="title"/>
          </p:nvPr>
        </p:nvSpPr>
        <p:spPr/>
        <p:txBody>
          <a:bodyPr/>
          <a:lstStyle/>
          <a:p>
            <a:pPr eaLnBrk="1" hangingPunct="1"/>
            <a:r>
              <a:rPr lang="en-US" sz="3400" dirty="0" smtClean="0"/>
              <a:t>Any Questions?</a:t>
            </a:r>
            <a:endParaRPr lang="en-GB" sz="3400" dirty="0" smtClean="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39066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a:xfrm>
            <a:off x="406400" y="1196975"/>
            <a:ext cx="8486775" cy="4935538"/>
          </a:xfrm>
        </p:spPr>
        <p:txBody>
          <a:bodyPr/>
          <a:lstStyle/>
          <a:p>
            <a:pPr eaLnBrk="1" hangingPunct="1"/>
            <a:r>
              <a:rPr lang="en-GB" dirty="0" smtClean="0"/>
              <a:t>Using if tests</a:t>
            </a:r>
          </a:p>
          <a:p>
            <a:pPr eaLnBrk="1" hangingPunct="1"/>
            <a:r>
              <a:rPr lang="en-GB" dirty="0"/>
              <a:t>Relational </a:t>
            </a:r>
            <a:r>
              <a:rPr lang="en-GB" dirty="0" smtClean="0"/>
              <a:t>operators</a:t>
            </a:r>
          </a:p>
          <a:p>
            <a:pPr eaLnBrk="1" hangingPunct="1"/>
            <a:r>
              <a:rPr lang="en-GB" dirty="0"/>
              <a:t>Logical </a:t>
            </a:r>
            <a:r>
              <a:rPr lang="en-GB" dirty="0" smtClean="0"/>
              <a:t>operators</a:t>
            </a:r>
          </a:p>
          <a:p>
            <a:pPr eaLnBrk="1" hangingPunct="1"/>
            <a:r>
              <a:rPr lang="en-GB" dirty="0" smtClean="0"/>
              <a:t>Quiz on if tests</a:t>
            </a:r>
          </a:p>
          <a:p>
            <a:pPr eaLnBrk="1" hangingPunct="1"/>
            <a:r>
              <a:rPr lang="en-GB" dirty="0"/>
              <a:t>The conditional operator</a:t>
            </a:r>
          </a:p>
          <a:p>
            <a:pPr eaLnBrk="1" hangingPunct="1"/>
            <a:r>
              <a:rPr lang="en-GB" dirty="0" smtClean="0"/>
              <a:t>Using switch tests</a:t>
            </a:r>
          </a:p>
          <a:p>
            <a:pPr eaLnBrk="1" hangingPunct="1"/>
            <a:r>
              <a:rPr lang="en-GB" dirty="0" smtClean="0"/>
              <a:t>Quiz on switch tests</a:t>
            </a:r>
            <a:endParaRPr lang="en-GB" dirty="0"/>
          </a:p>
          <a:p>
            <a:pPr eaLnBrk="1" hangingPunct="1"/>
            <a:endParaRPr lang="en-GB" dirty="0" err="1"/>
          </a:p>
        </p:txBody>
      </p:sp>
      <p:sp>
        <p:nvSpPr>
          <p:cNvPr id="996354" name="Rectangle 2"/>
          <p:cNvSpPr>
            <a:spLocks noGrp="1" noChangeArrowheads="1"/>
          </p:cNvSpPr>
          <p:nvPr>
            <p:ph type="title"/>
          </p:nvPr>
        </p:nvSpPr>
        <p:spPr/>
        <p:txBody>
          <a:bodyPr/>
          <a:lstStyle/>
          <a:p>
            <a:pPr marL="571500" indent="-571500" eaLnBrk="1" hangingPunct="1"/>
            <a:r>
              <a:rPr lang="en-GB" sz="3300" dirty="0" smtClean="0"/>
              <a:t>1. Making Decisions in Java</a:t>
            </a:r>
          </a:p>
        </p:txBody>
      </p:sp>
      <p:sp>
        <p:nvSpPr>
          <p:cNvPr id="4" name="Footer Placeholder 3"/>
          <p:cNvSpPr>
            <a:spLocks noGrp="1"/>
          </p:cNvSpPr>
          <p:nvPr>
            <p:ph type="ftr" sz="quarter" idx="10"/>
          </p:nvPr>
        </p:nvSpPr>
        <p:spPr/>
        <p:txBody>
          <a:bodyPr/>
          <a:lstStyle/>
          <a:p>
            <a:pPr>
              <a:defRPr/>
            </a:pPr>
            <a:fld id="{840F60F1-FA17-41DB-8DBB-B5249A7D2FE8}" type="slidenum">
              <a:rPr lang="en-GB"/>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5"/>
          <p:cNvSpPr>
            <a:spLocks noGrp="1" noChangeArrowheads="1"/>
          </p:cNvSpPr>
          <p:nvPr>
            <p:ph idx="1"/>
          </p:nvPr>
        </p:nvSpPr>
        <p:spPr/>
        <p:txBody>
          <a:bodyPr/>
          <a:lstStyle/>
          <a:p>
            <a:pPr eaLnBrk="1" hangingPunct="1"/>
            <a:r>
              <a:rPr lang="en-GB" dirty="0" smtClean="0">
                <a:sym typeface="Wingdings" pitchFamily="2" charset="2"/>
              </a:rPr>
              <a:t>Basic if tests</a:t>
            </a:r>
          </a:p>
        </p:txBody>
      </p:sp>
      <p:sp>
        <p:nvSpPr>
          <p:cNvPr id="20483" name="Rectangle 4"/>
          <p:cNvSpPr>
            <a:spLocks noGrp="1" noChangeArrowheads="1"/>
          </p:cNvSpPr>
          <p:nvPr>
            <p:ph type="title"/>
          </p:nvPr>
        </p:nvSpPr>
        <p:spPr/>
        <p:txBody>
          <a:bodyPr/>
          <a:lstStyle/>
          <a:p>
            <a:pPr eaLnBrk="1" hangingPunct="1"/>
            <a:r>
              <a:rPr lang="en-GB" sz="3400" dirty="0" smtClean="0"/>
              <a:t>Using if Tests</a:t>
            </a:r>
          </a:p>
        </p:txBody>
      </p:sp>
      <p:sp>
        <p:nvSpPr>
          <p:cNvPr id="22530" name="Footer Placeholder 3"/>
          <p:cNvSpPr>
            <a:spLocks noGrp="1"/>
          </p:cNvSpPr>
          <p:nvPr>
            <p:ph type="ftr" sz="quarter" idx="10"/>
          </p:nvPr>
        </p:nvSpPr>
        <p:spPr/>
        <p:txBody>
          <a:bodyPr/>
          <a:lstStyle/>
          <a:p>
            <a:pPr>
              <a:defRPr/>
            </a:pPr>
            <a:fld id="{3AD9C78E-2DC3-4601-A75F-81F2C7AABC51}" type="slidenum">
              <a:rPr lang="en-GB"/>
              <a:pPr>
                <a:defRPr/>
              </a:pPr>
              <a:t>4</a:t>
            </a:fld>
            <a:endParaRPr lang="en-GB"/>
          </a:p>
        </p:txBody>
      </p:sp>
      <p:sp>
        <p:nvSpPr>
          <p:cNvPr id="5" name="Rectangle 4"/>
          <p:cNvSpPr>
            <a:spLocks noChangeArrowheads="1"/>
          </p:cNvSpPr>
          <p:nvPr/>
        </p:nvSpPr>
        <p:spPr bwMode="auto">
          <a:xfrm>
            <a:off x="2781300" y="1193800"/>
            <a:ext cx="6007100" cy="7366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if (</a:t>
            </a:r>
            <a:r>
              <a:rPr lang="en-GB" sz="1200" i="1" dirty="0" err="1"/>
              <a:t>booleanTest</a:t>
            </a:r>
            <a:r>
              <a:rPr lang="en-GB" sz="1200" dirty="0"/>
              <a:t>) {</a:t>
            </a:r>
          </a:p>
          <a:p>
            <a:pPr defTabSz="739775">
              <a:defRPr/>
            </a:pPr>
            <a:r>
              <a:rPr lang="en-GB" sz="1200" dirty="0"/>
              <a:t>  </a:t>
            </a:r>
            <a:r>
              <a:rPr lang="en-GB" sz="1200" i="1" dirty="0"/>
              <a:t>body</a:t>
            </a:r>
          </a:p>
          <a:p>
            <a:pPr defTabSz="739775">
              <a:defRPr/>
            </a:pPr>
            <a:r>
              <a:rPr lang="en-GB" sz="1200" dirty="0"/>
              <a:t>}</a:t>
            </a:r>
          </a:p>
        </p:txBody>
      </p:sp>
      <p:sp>
        <p:nvSpPr>
          <p:cNvPr id="6" name="Rectangle 5"/>
          <p:cNvSpPr>
            <a:spLocks noChangeArrowheads="1"/>
          </p:cNvSpPr>
          <p:nvPr/>
        </p:nvSpPr>
        <p:spPr bwMode="auto">
          <a:xfrm>
            <a:off x="2819400" y="2146300"/>
            <a:ext cx="6007100" cy="10668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if (</a:t>
            </a:r>
            <a:r>
              <a:rPr lang="en-GB" sz="1200" i="1" dirty="0" err="1"/>
              <a:t>booleanTest</a:t>
            </a:r>
            <a:r>
              <a:rPr lang="en-GB" sz="1200" dirty="0"/>
              <a:t>) {</a:t>
            </a:r>
          </a:p>
          <a:p>
            <a:pPr defTabSz="739775">
              <a:defRPr/>
            </a:pPr>
            <a:r>
              <a:rPr lang="en-GB" sz="1200" dirty="0"/>
              <a:t>  </a:t>
            </a:r>
            <a:r>
              <a:rPr lang="en-GB" sz="1200" i="1" dirty="0"/>
              <a:t>body1</a:t>
            </a:r>
          </a:p>
          <a:p>
            <a:pPr defTabSz="739775">
              <a:defRPr/>
            </a:pPr>
            <a:r>
              <a:rPr lang="en-GB" sz="1200" dirty="0"/>
              <a:t>} else {</a:t>
            </a:r>
          </a:p>
          <a:p>
            <a:pPr defTabSz="739775">
              <a:defRPr/>
            </a:pPr>
            <a:r>
              <a:rPr lang="en-GB" sz="1200" i="1" dirty="0"/>
              <a:t>  body2</a:t>
            </a:r>
          </a:p>
          <a:p>
            <a:pPr defTabSz="739775">
              <a:defRPr/>
            </a:pPr>
            <a:r>
              <a:rPr lang="en-GB" sz="1200" dirty="0"/>
              <a:t>}</a:t>
            </a:r>
          </a:p>
        </p:txBody>
      </p:sp>
      <p:sp>
        <p:nvSpPr>
          <p:cNvPr id="7" name="Rectangle 6"/>
          <p:cNvSpPr>
            <a:spLocks noChangeArrowheads="1"/>
          </p:cNvSpPr>
          <p:nvPr/>
        </p:nvSpPr>
        <p:spPr bwMode="auto">
          <a:xfrm>
            <a:off x="2781300" y="3441700"/>
            <a:ext cx="6007100" cy="197802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if (</a:t>
            </a:r>
            <a:r>
              <a:rPr lang="en-GB" sz="1200" i="1" dirty="0"/>
              <a:t>booleanTest1</a:t>
            </a:r>
            <a:r>
              <a:rPr lang="en-GB" sz="1200" dirty="0"/>
              <a:t>) {</a:t>
            </a:r>
          </a:p>
          <a:p>
            <a:pPr defTabSz="739775">
              <a:defRPr/>
            </a:pPr>
            <a:r>
              <a:rPr lang="en-GB" sz="1200" i="1" dirty="0"/>
              <a:t>  body1</a:t>
            </a:r>
          </a:p>
          <a:p>
            <a:pPr defTabSz="739775">
              <a:defRPr/>
            </a:pPr>
            <a:r>
              <a:rPr lang="en-GB" sz="1200" dirty="0"/>
              <a:t>}</a:t>
            </a:r>
          </a:p>
          <a:p>
            <a:pPr defTabSz="739775">
              <a:defRPr/>
            </a:pPr>
            <a:r>
              <a:rPr lang="en-GB" sz="1200" dirty="0"/>
              <a:t>else if (</a:t>
            </a:r>
            <a:r>
              <a:rPr lang="en-GB" sz="1200" i="1" dirty="0"/>
              <a:t>booleanTest2</a:t>
            </a:r>
            <a:r>
              <a:rPr lang="en-GB" sz="1200" dirty="0"/>
              <a:t>) {</a:t>
            </a:r>
          </a:p>
          <a:p>
            <a:pPr defTabSz="739775">
              <a:defRPr/>
            </a:pPr>
            <a:r>
              <a:rPr lang="en-GB" sz="1200" dirty="0"/>
              <a:t>  </a:t>
            </a:r>
            <a:r>
              <a:rPr lang="en-GB" sz="1200" i="1" dirty="0"/>
              <a:t>body2</a:t>
            </a:r>
          </a:p>
          <a:p>
            <a:pPr defTabSz="739775">
              <a:defRPr/>
            </a:pPr>
            <a:r>
              <a:rPr lang="en-GB" sz="1200" dirty="0"/>
              <a:t>}</a:t>
            </a:r>
          </a:p>
          <a:p>
            <a:pPr defTabSz="739775">
              <a:defRPr/>
            </a:pPr>
            <a:r>
              <a:rPr lang="en-GB" sz="1200" dirty="0" smtClean="0"/>
              <a:t>…</a:t>
            </a:r>
            <a:endParaRPr lang="en-GB" sz="1200" dirty="0"/>
          </a:p>
          <a:p>
            <a:pPr defTabSz="739775">
              <a:defRPr/>
            </a:pPr>
            <a:r>
              <a:rPr lang="en-GB" sz="1200" dirty="0"/>
              <a:t>else {</a:t>
            </a:r>
          </a:p>
          <a:p>
            <a:pPr defTabSz="739775">
              <a:defRPr/>
            </a:pPr>
            <a:r>
              <a:rPr lang="en-GB" sz="1200" dirty="0"/>
              <a:t>  </a:t>
            </a:r>
            <a:r>
              <a:rPr lang="en-GB" sz="1200" i="1" dirty="0" err="1"/>
              <a:t>lastBody</a:t>
            </a:r>
            <a:endParaRPr lang="en-GB" sz="1200" i="1" dirty="0"/>
          </a:p>
          <a:p>
            <a:pPr defTabSz="739775">
              <a:defRPr/>
            </a:pPr>
            <a:r>
              <a:rPr lang="en-GB" sz="1200" dirty="0"/>
              <a:t>}</a:t>
            </a:r>
          </a:p>
        </p:txBody>
      </p:sp>
      <p:cxnSp>
        <p:nvCxnSpPr>
          <p:cNvPr id="20488" name="Straight Arrow Connector 9"/>
          <p:cNvCxnSpPr>
            <a:cxnSpLocks noChangeShapeType="1"/>
          </p:cNvCxnSpPr>
          <p:nvPr/>
        </p:nvCxnSpPr>
        <p:spPr bwMode="auto">
          <a:xfrm rot="10800000">
            <a:off x="3492500" y="1574800"/>
            <a:ext cx="1358900" cy="1588"/>
          </a:xfrm>
          <a:prstGeom prst="straightConnector1">
            <a:avLst/>
          </a:prstGeom>
          <a:noFill/>
          <a:ln w="28575" algn="ctr">
            <a:solidFill>
              <a:srgbClr val="FF0000"/>
            </a:solidFill>
            <a:round/>
            <a:headEnd/>
            <a:tailEnd type="arrow" w="med" len="med"/>
          </a:ln>
        </p:spPr>
      </p:cxnSp>
      <p:sp>
        <p:nvSpPr>
          <p:cNvPr id="11" name="TextBox 10"/>
          <p:cNvSpPr txBox="1"/>
          <p:nvPr/>
        </p:nvSpPr>
        <p:spPr>
          <a:xfrm>
            <a:off x="4800600" y="1422400"/>
            <a:ext cx="3119438" cy="307975"/>
          </a:xfrm>
          <a:prstGeom prst="rect">
            <a:avLst/>
          </a:prstGeom>
          <a:noFill/>
        </p:spPr>
        <p:txBody>
          <a:bodyPr wrap="none">
            <a:spAutoFit/>
          </a:bodyPr>
          <a:lstStyle/>
          <a:p>
            <a:pPr>
              <a:defRPr/>
            </a:pPr>
            <a:r>
              <a:rPr lang="en-GB" dirty="0">
                <a:solidFill>
                  <a:srgbClr val="FF0000"/>
                </a:solidFill>
                <a:latin typeface="+mj-lt"/>
              </a:rPr>
              <a:t>Executes </a:t>
            </a:r>
            <a:r>
              <a:rPr lang="en-GB" i="1" dirty="0">
                <a:solidFill>
                  <a:srgbClr val="FF0000"/>
                </a:solidFill>
                <a:latin typeface="+mj-lt"/>
              </a:rPr>
              <a:t>body</a:t>
            </a:r>
            <a:r>
              <a:rPr lang="en-GB" dirty="0">
                <a:solidFill>
                  <a:srgbClr val="FF0000"/>
                </a:solidFill>
                <a:latin typeface="+mj-lt"/>
              </a:rPr>
              <a:t> if </a:t>
            </a:r>
            <a:r>
              <a:rPr lang="en-GB" i="1" dirty="0" err="1">
                <a:solidFill>
                  <a:srgbClr val="FF0000"/>
                </a:solidFill>
                <a:latin typeface="+mj-lt"/>
              </a:rPr>
              <a:t>booleanTest</a:t>
            </a:r>
            <a:r>
              <a:rPr lang="en-GB" dirty="0">
                <a:solidFill>
                  <a:srgbClr val="FF0000"/>
                </a:solidFill>
                <a:latin typeface="+mj-lt"/>
              </a:rPr>
              <a:t> is </a:t>
            </a:r>
            <a:r>
              <a:rPr lang="en-GB" dirty="0">
                <a:solidFill>
                  <a:srgbClr val="FF0000"/>
                </a:solidFill>
              </a:rPr>
              <a:t>true</a:t>
            </a:r>
          </a:p>
        </p:txBody>
      </p:sp>
      <p:cxnSp>
        <p:nvCxnSpPr>
          <p:cNvPr id="20490" name="Straight Arrow Connector 11"/>
          <p:cNvCxnSpPr>
            <a:cxnSpLocks noChangeShapeType="1"/>
          </p:cNvCxnSpPr>
          <p:nvPr/>
        </p:nvCxnSpPr>
        <p:spPr bwMode="auto">
          <a:xfrm rot="10800000">
            <a:off x="3632200" y="2503488"/>
            <a:ext cx="1219200" cy="1587"/>
          </a:xfrm>
          <a:prstGeom prst="straightConnector1">
            <a:avLst/>
          </a:prstGeom>
          <a:noFill/>
          <a:ln w="28575" algn="ctr">
            <a:solidFill>
              <a:srgbClr val="FF0000"/>
            </a:solidFill>
            <a:round/>
            <a:headEnd/>
            <a:tailEnd type="arrow" w="med" len="med"/>
          </a:ln>
        </p:spPr>
      </p:cxnSp>
      <p:sp>
        <p:nvSpPr>
          <p:cNvPr id="13" name="TextBox 12"/>
          <p:cNvSpPr txBox="1"/>
          <p:nvPr/>
        </p:nvSpPr>
        <p:spPr>
          <a:xfrm>
            <a:off x="4800600" y="2349500"/>
            <a:ext cx="3217863" cy="307975"/>
          </a:xfrm>
          <a:prstGeom prst="rect">
            <a:avLst/>
          </a:prstGeom>
          <a:noFill/>
        </p:spPr>
        <p:txBody>
          <a:bodyPr wrap="none">
            <a:spAutoFit/>
          </a:bodyPr>
          <a:lstStyle/>
          <a:p>
            <a:pPr>
              <a:defRPr/>
            </a:pPr>
            <a:r>
              <a:rPr lang="en-GB" dirty="0">
                <a:solidFill>
                  <a:srgbClr val="FF0000"/>
                </a:solidFill>
                <a:latin typeface="+mj-lt"/>
              </a:rPr>
              <a:t>Executes </a:t>
            </a:r>
            <a:r>
              <a:rPr lang="en-GB" i="1" dirty="0">
                <a:solidFill>
                  <a:srgbClr val="FF0000"/>
                </a:solidFill>
                <a:latin typeface="+mj-lt"/>
              </a:rPr>
              <a:t>body1</a:t>
            </a:r>
            <a:r>
              <a:rPr lang="en-GB" dirty="0">
                <a:solidFill>
                  <a:srgbClr val="FF0000"/>
                </a:solidFill>
                <a:latin typeface="+mj-lt"/>
              </a:rPr>
              <a:t> if </a:t>
            </a:r>
            <a:r>
              <a:rPr lang="en-GB" i="1" dirty="0" err="1">
                <a:solidFill>
                  <a:srgbClr val="FF0000"/>
                </a:solidFill>
                <a:latin typeface="+mj-lt"/>
              </a:rPr>
              <a:t>booleanTest</a:t>
            </a:r>
            <a:r>
              <a:rPr lang="en-GB" dirty="0">
                <a:solidFill>
                  <a:srgbClr val="FF0000"/>
                </a:solidFill>
                <a:latin typeface="+mj-lt"/>
              </a:rPr>
              <a:t> is </a:t>
            </a:r>
            <a:r>
              <a:rPr lang="en-GB" dirty="0">
                <a:solidFill>
                  <a:srgbClr val="FF0000"/>
                </a:solidFill>
              </a:rPr>
              <a:t>true</a:t>
            </a:r>
          </a:p>
        </p:txBody>
      </p:sp>
      <p:cxnSp>
        <p:nvCxnSpPr>
          <p:cNvPr id="20492" name="Straight Arrow Connector 14"/>
          <p:cNvCxnSpPr>
            <a:cxnSpLocks noChangeShapeType="1"/>
          </p:cNvCxnSpPr>
          <p:nvPr/>
        </p:nvCxnSpPr>
        <p:spPr bwMode="auto">
          <a:xfrm rot="10800000">
            <a:off x="3632200" y="2871788"/>
            <a:ext cx="1219200" cy="1587"/>
          </a:xfrm>
          <a:prstGeom prst="straightConnector1">
            <a:avLst/>
          </a:prstGeom>
          <a:noFill/>
          <a:ln w="28575" algn="ctr">
            <a:solidFill>
              <a:srgbClr val="FF0000"/>
            </a:solidFill>
            <a:round/>
            <a:headEnd/>
            <a:tailEnd type="arrow" w="med" len="med"/>
          </a:ln>
        </p:spPr>
      </p:cxnSp>
      <p:sp>
        <p:nvSpPr>
          <p:cNvPr id="16" name="TextBox 15"/>
          <p:cNvSpPr txBox="1"/>
          <p:nvPr/>
        </p:nvSpPr>
        <p:spPr>
          <a:xfrm>
            <a:off x="4800600" y="2717800"/>
            <a:ext cx="2320925" cy="307975"/>
          </a:xfrm>
          <a:prstGeom prst="rect">
            <a:avLst/>
          </a:prstGeom>
          <a:noFill/>
        </p:spPr>
        <p:txBody>
          <a:bodyPr wrap="none">
            <a:spAutoFit/>
          </a:bodyPr>
          <a:lstStyle/>
          <a:p>
            <a:pPr>
              <a:defRPr/>
            </a:pPr>
            <a:r>
              <a:rPr lang="en-GB" dirty="0">
                <a:solidFill>
                  <a:srgbClr val="FF0000"/>
                </a:solidFill>
                <a:latin typeface="+mj-lt"/>
              </a:rPr>
              <a:t>Otherwise, executes </a:t>
            </a:r>
            <a:r>
              <a:rPr lang="en-GB" i="1" dirty="0">
                <a:solidFill>
                  <a:srgbClr val="FF0000"/>
                </a:solidFill>
                <a:latin typeface="+mj-lt"/>
              </a:rPr>
              <a:t>body2</a:t>
            </a:r>
            <a:endParaRPr lang="en-GB" dirty="0">
              <a:solidFill>
                <a:srgbClr val="FF0000"/>
              </a:solidFill>
            </a:endParaRPr>
          </a:p>
        </p:txBody>
      </p:sp>
      <p:cxnSp>
        <p:nvCxnSpPr>
          <p:cNvPr id="20494" name="Straight Arrow Connector 17"/>
          <p:cNvCxnSpPr>
            <a:cxnSpLocks noChangeShapeType="1"/>
          </p:cNvCxnSpPr>
          <p:nvPr/>
        </p:nvCxnSpPr>
        <p:spPr bwMode="auto">
          <a:xfrm rot="10800000">
            <a:off x="3632200" y="3786188"/>
            <a:ext cx="1219200" cy="1587"/>
          </a:xfrm>
          <a:prstGeom prst="straightConnector1">
            <a:avLst/>
          </a:prstGeom>
          <a:noFill/>
          <a:ln w="28575" algn="ctr">
            <a:solidFill>
              <a:srgbClr val="FF0000"/>
            </a:solidFill>
            <a:round/>
            <a:headEnd/>
            <a:tailEnd type="arrow" w="med" len="med"/>
          </a:ln>
        </p:spPr>
      </p:cxnSp>
      <p:sp>
        <p:nvSpPr>
          <p:cNvPr id="19" name="TextBox 18"/>
          <p:cNvSpPr txBox="1"/>
          <p:nvPr/>
        </p:nvSpPr>
        <p:spPr>
          <a:xfrm>
            <a:off x="4800600" y="3632200"/>
            <a:ext cx="3419475" cy="307975"/>
          </a:xfrm>
          <a:prstGeom prst="rect">
            <a:avLst/>
          </a:prstGeom>
          <a:noFill/>
        </p:spPr>
        <p:txBody>
          <a:bodyPr wrap="none">
            <a:spAutoFit/>
          </a:bodyPr>
          <a:lstStyle/>
          <a:p>
            <a:pPr>
              <a:defRPr/>
            </a:pPr>
            <a:r>
              <a:rPr lang="en-GB" dirty="0">
                <a:solidFill>
                  <a:srgbClr val="FF0000"/>
                </a:solidFill>
                <a:latin typeface="+mj-lt"/>
              </a:rPr>
              <a:t>Executes </a:t>
            </a:r>
            <a:r>
              <a:rPr lang="en-GB" i="1" dirty="0">
                <a:solidFill>
                  <a:srgbClr val="FF0000"/>
                </a:solidFill>
                <a:latin typeface="+mj-lt"/>
              </a:rPr>
              <a:t>body1</a:t>
            </a:r>
            <a:r>
              <a:rPr lang="en-GB" dirty="0">
                <a:solidFill>
                  <a:srgbClr val="FF0000"/>
                </a:solidFill>
                <a:latin typeface="+mj-lt"/>
              </a:rPr>
              <a:t> if </a:t>
            </a:r>
            <a:r>
              <a:rPr lang="en-GB" i="1" dirty="0">
                <a:solidFill>
                  <a:srgbClr val="FF0000"/>
                </a:solidFill>
                <a:latin typeface="+mj-lt"/>
              </a:rPr>
              <a:t>booleanTest1</a:t>
            </a:r>
            <a:r>
              <a:rPr lang="en-GB" dirty="0">
                <a:solidFill>
                  <a:srgbClr val="FF0000"/>
                </a:solidFill>
                <a:latin typeface="+mj-lt"/>
              </a:rPr>
              <a:t> is </a:t>
            </a:r>
            <a:r>
              <a:rPr lang="en-GB" dirty="0">
                <a:solidFill>
                  <a:srgbClr val="FF0000"/>
                </a:solidFill>
              </a:rPr>
              <a:t>true</a:t>
            </a:r>
          </a:p>
        </p:txBody>
      </p:sp>
      <p:cxnSp>
        <p:nvCxnSpPr>
          <p:cNvPr id="20496" name="Straight Arrow Connector 19"/>
          <p:cNvCxnSpPr>
            <a:cxnSpLocks noChangeShapeType="1"/>
          </p:cNvCxnSpPr>
          <p:nvPr/>
        </p:nvCxnSpPr>
        <p:spPr bwMode="auto">
          <a:xfrm rot="10800000">
            <a:off x="3632200" y="4319588"/>
            <a:ext cx="1219200" cy="1587"/>
          </a:xfrm>
          <a:prstGeom prst="straightConnector1">
            <a:avLst/>
          </a:prstGeom>
          <a:noFill/>
          <a:ln w="28575" algn="ctr">
            <a:solidFill>
              <a:srgbClr val="FF0000"/>
            </a:solidFill>
            <a:round/>
            <a:headEnd/>
            <a:tailEnd type="arrow" w="med" len="med"/>
          </a:ln>
        </p:spPr>
      </p:cxnSp>
      <p:sp>
        <p:nvSpPr>
          <p:cNvPr id="21" name="TextBox 20"/>
          <p:cNvSpPr txBox="1"/>
          <p:nvPr/>
        </p:nvSpPr>
        <p:spPr>
          <a:xfrm>
            <a:off x="4800600" y="4165600"/>
            <a:ext cx="3581400" cy="307975"/>
          </a:xfrm>
          <a:prstGeom prst="rect">
            <a:avLst/>
          </a:prstGeom>
          <a:noFill/>
        </p:spPr>
        <p:txBody>
          <a:bodyPr wrap="none">
            <a:spAutoFit/>
          </a:bodyPr>
          <a:lstStyle/>
          <a:p>
            <a:pPr>
              <a:defRPr/>
            </a:pPr>
            <a:r>
              <a:rPr lang="en-GB" dirty="0">
                <a:solidFill>
                  <a:srgbClr val="FF0000"/>
                </a:solidFill>
                <a:latin typeface="+mj-lt"/>
              </a:rPr>
              <a:t>Or executes </a:t>
            </a:r>
            <a:r>
              <a:rPr lang="en-GB" i="1" dirty="0">
                <a:solidFill>
                  <a:srgbClr val="FF0000"/>
                </a:solidFill>
                <a:latin typeface="+mj-lt"/>
              </a:rPr>
              <a:t>body2</a:t>
            </a:r>
            <a:r>
              <a:rPr lang="en-GB" dirty="0">
                <a:solidFill>
                  <a:srgbClr val="FF0000"/>
                </a:solidFill>
                <a:latin typeface="+mj-lt"/>
              </a:rPr>
              <a:t> if </a:t>
            </a:r>
            <a:r>
              <a:rPr lang="en-GB" i="1" dirty="0">
                <a:solidFill>
                  <a:srgbClr val="FF0000"/>
                </a:solidFill>
                <a:latin typeface="+mj-lt"/>
              </a:rPr>
              <a:t>booleanTest2</a:t>
            </a:r>
            <a:r>
              <a:rPr lang="en-GB" dirty="0">
                <a:solidFill>
                  <a:srgbClr val="FF0000"/>
                </a:solidFill>
                <a:latin typeface="+mj-lt"/>
              </a:rPr>
              <a:t> is </a:t>
            </a:r>
            <a:r>
              <a:rPr lang="en-GB" dirty="0">
                <a:solidFill>
                  <a:srgbClr val="FF0000"/>
                </a:solidFill>
              </a:rPr>
              <a:t>true</a:t>
            </a:r>
          </a:p>
        </p:txBody>
      </p:sp>
      <p:cxnSp>
        <p:nvCxnSpPr>
          <p:cNvPr id="20500" name="Straight Arrow Connector 23"/>
          <p:cNvCxnSpPr>
            <a:cxnSpLocks noChangeShapeType="1"/>
          </p:cNvCxnSpPr>
          <p:nvPr/>
        </p:nvCxnSpPr>
        <p:spPr bwMode="auto">
          <a:xfrm rot="10800000">
            <a:off x="3873500" y="5097885"/>
            <a:ext cx="977900" cy="1587"/>
          </a:xfrm>
          <a:prstGeom prst="straightConnector1">
            <a:avLst/>
          </a:prstGeom>
          <a:noFill/>
          <a:ln w="28575" algn="ctr">
            <a:solidFill>
              <a:srgbClr val="FF0000"/>
            </a:solidFill>
            <a:round/>
            <a:headEnd/>
            <a:tailEnd type="arrow" w="med" len="med"/>
          </a:ln>
        </p:spPr>
      </p:cxnSp>
      <p:sp>
        <p:nvSpPr>
          <p:cNvPr id="25" name="TextBox 24"/>
          <p:cNvSpPr txBox="1"/>
          <p:nvPr/>
        </p:nvSpPr>
        <p:spPr>
          <a:xfrm>
            <a:off x="4800600" y="4940722"/>
            <a:ext cx="3635375" cy="307975"/>
          </a:xfrm>
          <a:prstGeom prst="rect">
            <a:avLst/>
          </a:prstGeom>
          <a:noFill/>
        </p:spPr>
        <p:txBody>
          <a:bodyPr wrap="none">
            <a:spAutoFit/>
          </a:bodyPr>
          <a:lstStyle/>
          <a:p>
            <a:pPr>
              <a:defRPr/>
            </a:pPr>
            <a:r>
              <a:rPr lang="en-GB" dirty="0">
                <a:solidFill>
                  <a:srgbClr val="FF0000"/>
                </a:solidFill>
                <a:latin typeface="+mj-lt"/>
              </a:rPr>
              <a:t>If all else fails, executes (optional) </a:t>
            </a:r>
            <a:r>
              <a:rPr lang="en-GB" i="1" dirty="0" err="1">
                <a:solidFill>
                  <a:srgbClr val="FF0000"/>
                </a:solidFill>
                <a:latin typeface="+mj-lt"/>
              </a:rPr>
              <a:t>lastBody</a:t>
            </a:r>
            <a:endParaRPr lang="en-GB" dirty="0">
              <a:solidFill>
                <a:srgbClr val="FF0000"/>
              </a:solidFill>
            </a:endParaRPr>
          </a:p>
        </p:txBody>
      </p:sp>
      <p:sp>
        <p:nvSpPr>
          <p:cNvPr id="22" name="Rectangle 5"/>
          <p:cNvSpPr txBox="1">
            <a:spLocks noChangeArrowheads="1"/>
          </p:cNvSpPr>
          <p:nvPr/>
        </p:nvSpPr>
        <p:spPr bwMode="auto">
          <a:xfrm>
            <a:off x="406400" y="2044700"/>
            <a:ext cx="8486775" cy="1446213"/>
          </a:xfrm>
          <a:prstGeom prst="rect">
            <a:avLst/>
          </a:prstGeom>
          <a:noFill/>
          <a:ln w="9525">
            <a:noFill/>
            <a:miter lim="800000"/>
            <a:headEnd/>
            <a:tailEnd/>
          </a:ln>
        </p:spPr>
        <p:txBody>
          <a:bodyPr/>
          <a:lstStyle/>
          <a:p>
            <a:pPr marL="342900" indent="-342900">
              <a:spcBef>
                <a:spcPct val="40000"/>
              </a:spcBef>
              <a:buClr>
                <a:schemeClr val="folHlink"/>
              </a:buClr>
              <a:buSzPct val="60000"/>
              <a:buFont typeface="Wingdings" pitchFamily="2" charset="2"/>
              <a:buChar char="n"/>
              <a:defRPr/>
            </a:pPr>
            <a:r>
              <a:rPr lang="en-GB" sz="2400" kern="0" dirty="0">
                <a:solidFill>
                  <a:schemeClr val="tx2"/>
                </a:solidFill>
                <a:latin typeface="+mn-lt"/>
                <a:sym typeface="Wingdings" pitchFamily="2" charset="2"/>
              </a:rPr>
              <a:t>if-else tests</a:t>
            </a:r>
          </a:p>
        </p:txBody>
      </p:sp>
      <p:sp>
        <p:nvSpPr>
          <p:cNvPr id="24" name="Rectangle 5"/>
          <p:cNvSpPr txBox="1">
            <a:spLocks noChangeArrowheads="1"/>
          </p:cNvSpPr>
          <p:nvPr/>
        </p:nvSpPr>
        <p:spPr bwMode="auto">
          <a:xfrm>
            <a:off x="406400" y="3317875"/>
            <a:ext cx="8486775" cy="403225"/>
          </a:xfrm>
          <a:prstGeom prst="rect">
            <a:avLst/>
          </a:prstGeom>
          <a:noFill/>
          <a:ln w="9525">
            <a:noFill/>
            <a:miter lim="800000"/>
            <a:headEnd/>
            <a:tailEnd/>
          </a:ln>
        </p:spPr>
        <p:txBody>
          <a:bodyPr/>
          <a:lstStyle/>
          <a:p>
            <a:pPr marL="342900" indent="-342900">
              <a:spcBef>
                <a:spcPct val="40000"/>
              </a:spcBef>
              <a:buClr>
                <a:schemeClr val="folHlink"/>
              </a:buClr>
              <a:buSzPct val="60000"/>
              <a:buFont typeface="Wingdings" pitchFamily="2" charset="2"/>
              <a:buChar char="n"/>
              <a:defRPr/>
            </a:pPr>
            <a:r>
              <a:rPr lang="en-GB" sz="2400" kern="0" dirty="0">
                <a:solidFill>
                  <a:schemeClr val="tx2"/>
                </a:solidFill>
                <a:latin typeface="+mn-lt"/>
                <a:sym typeface="Wingdings" pitchFamily="2" charset="2"/>
              </a:rPr>
              <a:t>if-else-if tests</a:t>
            </a:r>
          </a:p>
        </p:txBody>
      </p:sp>
      <p:sp>
        <p:nvSpPr>
          <p:cNvPr id="26" name="Rectangle 5"/>
          <p:cNvSpPr txBox="1">
            <a:spLocks noChangeArrowheads="1"/>
          </p:cNvSpPr>
          <p:nvPr/>
        </p:nvSpPr>
        <p:spPr bwMode="auto">
          <a:xfrm>
            <a:off x="406400" y="5613400"/>
            <a:ext cx="8486775" cy="1295400"/>
          </a:xfrm>
          <a:prstGeom prst="rect">
            <a:avLst/>
          </a:prstGeom>
          <a:noFill/>
          <a:ln w="9525">
            <a:noFill/>
            <a:miter lim="800000"/>
            <a:headEnd/>
            <a:tailEnd/>
          </a:ln>
        </p:spPr>
        <p:txBody>
          <a:bodyPr/>
          <a:lstStyle/>
          <a:p>
            <a:pPr marL="342900" indent="-342900">
              <a:spcBef>
                <a:spcPct val="40000"/>
              </a:spcBef>
              <a:buClr>
                <a:schemeClr val="folHlink"/>
              </a:buClr>
              <a:buSzPct val="60000"/>
              <a:buFont typeface="Wingdings" pitchFamily="2" charset="2"/>
              <a:buChar char="n"/>
              <a:defRPr/>
            </a:pPr>
            <a:r>
              <a:rPr lang="en-GB" sz="2400" kern="0" dirty="0">
                <a:solidFill>
                  <a:schemeClr val="tx2"/>
                </a:solidFill>
                <a:latin typeface="+mn-lt"/>
                <a:sym typeface="Wingdings" pitchFamily="2" charset="2"/>
              </a:rPr>
              <a:t>Notes:</a:t>
            </a:r>
          </a:p>
          <a:p>
            <a:pPr marL="742950" lvl="1" indent="-285750">
              <a:spcBef>
                <a:spcPct val="20000"/>
              </a:spcBef>
              <a:buClr>
                <a:schemeClr val="hlink"/>
              </a:buClr>
              <a:buSzPct val="80000"/>
              <a:buFontTx/>
              <a:buChar char="•"/>
              <a:defRPr/>
            </a:pPr>
            <a:r>
              <a:rPr lang="en-GB" sz="2000" kern="0" dirty="0">
                <a:solidFill>
                  <a:schemeClr val="tx2"/>
                </a:solidFill>
                <a:latin typeface="+mn-lt"/>
                <a:sym typeface="Wingdings" pitchFamily="2" charset="2"/>
              </a:rPr>
              <a:t>Test conditions must be </a:t>
            </a:r>
            <a:r>
              <a:rPr lang="en-GB" sz="2000" kern="0" dirty="0" err="1" smtClean="0">
                <a:solidFill>
                  <a:schemeClr val="tx2"/>
                </a:solidFill>
                <a:sym typeface="Wingdings" pitchFamily="2" charset="2"/>
              </a:rPr>
              <a:t>boolean</a:t>
            </a:r>
            <a:endParaRPr lang="en-GB" sz="2000" kern="0" dirty="0" smtClean="0">
              <a:solidFill>
                <a:schemeClr val="tx2"/>
              </a:solidFill>
              <a:latin typeface="+mn-lt"/>
              <a:sym typeface="Wingdings" pitchFamily="2" charset="2"/>
            </a:endParaRPr>
          </a:p>
          <a:p>
            <a:pPr marL="742950" lvl="1" indent="-285750">
              <a:spcBef>
                <a:spcPct val="20000"/>
              </a:spcBef>
              <a:buClr>
                <a:schemeClr val="hlink"/>
              </a:buClr>
              <a:buSzPct val="80000"/>
              <a:buFontTx/>
              <a:buChar char="•"/>
              <a:defRPr/>
            </a:pPr>
            <a:r>
              <a:rPr lang="en-GB" sz="2000" kern="0" dirty="0" smtClean="0">
                <a:solidFill>
                  <a:schemeClr val="tx2"/>
                </a:solidFill>
                <a:latin typeface="+mn-lt"/>
                <a:sym typeface="Wingdings" pitchFamily="2" charset="2"/>
              </a:rPr>
              <a:t>{} are optional if you want a 1-line statement</a:t>
            </a:r>
            <a:endParaRPr lang="en-GB" sz="2400" kern="0" dirty="0" smtClean="0">
              <a:solidFill>
                <a:schemeClr val="tx2"/>
              </a:solidFill>
              <a:latin typeface="+mn-lt"/>
              <a:sym typeface="Wingdings" pitchFamily="2" charset="2"/>
            </a:endParaRPr>
          </a:p>
          <a:p>
            <a:pPr marL="342900" indent="-342900">
              <a:spcBef>
                <a:spcPct val="40000"/>
              </a:spcBef>
              <a:buClr>
                <a:schemeClr val="folHlink"/>
              </a:buClr>
              <a:buSzPct val="60000"/>
              <a:buFont typeface="Wingdings" pitchFamily="2" charset="2"/>
              <a:buChar char="n"/>
              <a:defRPr/>
            </a:pPr>
            <a:endParaRPr lang="en-GB" sz="2400" kern="0" dirty="0">
              <a:solidFill>
                <a:schemeClr val="tx2"/>
              </a:solidFill>
              <a:latin typeface="+mn-lt"/>
              <a:sym typeface="Wingdings" pitchFamily="2" charset="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dirty="0" smtClean="0"/>
              <a:t>Java has 6 relational operators (all return </a:t>
            </a:r>
            <a:r>
              <a:rPr lang="en-GB" dirty="0" err="1" smtClean="0">
                <a:latin typeface="Lucida Console" pitchFamily="49" charset="0"/>
              </a:rPr>
              <a:t>boolean</a:t>
            </a:r>
            <a:r>
              <a:rPr lang="en-GB" dirty="0" smtClean="0"/>
              <a:t>):</a:t>
            </a:r>
          </a:p>
          <a:p>
            <a:pPr lvl="1" eaLnBrk="1" hangingPunct="1">
              <a:defRPr/>
            </a:pPr>
            <a:r>
              <a:rPr lang="en-GB" dirty="0" smtClean="0">
                <a:latin typeface="Lucida Console" pitchFamily="49" charset="0"/>
              </a:rPr>
              <a:t>==  </a:t>
            </a:r>
            <a:r>
              <a:rPr lang="en-GB" dirty="0" smtClean="0">
                <a:latin typeface="+mj-lt"/>
              </a:rPr>
              <a:t>(equality)</a:t>
            </a:r>
          </a:p>
          <a:p>
            <a:pPr lvl="1" eaLnBrk="1" hangingPunct="1">
              <a:defRPr/>
            </a:pPr>
            <a:r>
              <a:rPr lang="en-GB" dirty="0" smtClean="0">
                <a:latin typeface="Lucida Console" pitchFamily="49" charset="0"/>
              </a:rPr>
              <a:t>!=  </a:t>
            </a:r>
            <a:r>
              <a:rPr lang="en-GB" dirty="0" smtClean="0"/>
              <a:t>(inequality)</a:t>
            </a:r>
            <a:endParaRPr lang="en-GB" dirty="0" smtClean="0">
              <a:latin typeface="Lucida Console" pitchFamily="49" charset="0"/>
            </a:endParaRPr>
          </a:p>
          <a:p>
            <a:pPr lvl="1" eaLnBrk="1" hangingPunct="1">
              <a:defRPr/>
            </a:pPr>
            <a:r>
              <a:rPr lang="en-GB" dirty="0" smtClean="0">
                <a:latin typeface="Lucida Console" pitchFamily="49" charset="0"/>
              </a:rPr>
              <a:t>&gt;   </a:t>
            </a:r>
            <a:r>
              <a:rPr lang="en-GB" dirty="0" smtClean="0"/>
              <a:t>(greater-than)</a:t>
            </a:r>
            <a:endParaRPr lang="en-GB" dirty="0" smtClean="0">
              <a:latin typeface="Lucida Console" pitchFamily="49" charset="0"/>
            </a:endParaRPr>
          </a:p>
          <a:p>
            <a:pPr lvl="1" eaLnBrk="1" hangingPunct="1">
              <a:defRPr/>
            </a:pPr>
            <a:r>
              <a:rPr lang="en-GB" dirty="0" smtClean="0">
                <a:latin typeface="Lucida Console" pitchFamily="49" charset="0"/>
              </a:rPr>
              <a:t>&gt;=  </a:t>
            </a:r>
            <a:r>
              <a:rPr lang="en-GB" dirty="0" smtClean="0"/>
              <a:t>(greater-than-or-equal)</a:t>
            </a:r>
            <a:endParaRPr lang="en-GB" dirty="0" smtClean="0">
              <a:latin typeface="Lucida Console" pitchFamily="49" charset="0"/>
            </a:endParaRPr>
          </a:p>
          <a:p>
            <a:pPr lvl="1" eaLnBrk="1" hangingPunct="1">
              <a:defRPr/>
            </a:pPr>
            <a:r>
              <a:rPr lang="en-GB" dirty="0" smtClean="0">
                <a:latin typeface="Lucida Console" pitchFamily="49" charset="0"/>
              </a:rPr>
              <a:t>&lt;   </a:t>
            </a:r>
            <a:r>
              <a:rPr lang="en-GB" dirty="0" smtClean="0"/>
              <a:t>(less-than)</a:t>
            </a:r>
            <a:endParaRPr lang="en-GB" dirty="0" smtClean="0">
              <a:latin typeface="Lucida Console" pitchFamily="49" charset="0"/>
            </a:endParaRPr>
          </a:p>
          <a:p>
            <a:pPr lvl="1" eaLnBrk="1" hangingPunct="1">
              <a:defRPr/>
            </a:pPr>
            <a:r>
              <a:rPr lang="en-GB" dirty="0" smtClean="0">
                <a:latin typeface="Lucida Console" pitchFamily="49" charset="0"/>
              </a:rPr>
              <a:t>&lt;=  </a:t>
            </a:r>
            <a:r>
              <a:rPr lang="en-GB" dirty="0" smtClean="0"/>
              <a:t>(less-than-or-equal)</a:t>
            </a:r>
          </a:p>
          <a:p>
            <a:pPr lvl="1" eaLnBrk="1" hangingPunct="1">
              <a:defRPr/>
            </a:pPr>
            <a:endParaRPr lang="en-GB" dirty="0"/>
          </a:p>
          <a:p>
            <a:pPr eaLnBrk="1" hangingPunct="1">
              <a:defRPr/>
            </a:pPr>
            <a:r>
              <a:rPr lang="en-GB" dirty="0" smtClean="0"/>
              <a:t>Example:</a:t>
            </a:r>
          </a:p>
        </p:txBody>
      </p:sp>
      <p:sp>
        <p:nvSpPr>
          <p:cNvPr id="13315" name="Rectangle 4"/>
          <p:cNvSpPr>
            <a:spLocks noGrp="1" noChangeArrowheads="1"/>
          </p:cNvSpPr>
          <p:nvPr>
            <p:ph type="title"/>
          </p:nvPr>
        </p:nvSpPr>
        <p:spPr/>
        <p:txBody>
          <a:bodyPr/>
          <a:lstStyle/>
          <a:p>
            <a:pPr eaLnBrk="1" hangingPunct="1"/>
            <a:r>
              <a:rPr lang="en-GB" sz="3400" dirty="0" smtClean="0"/>
              <a:t>Relational Operators</a:t>
            </a:r>
          </a:p>
        </p:txBody>
      </p:sp>
      <p:sp>
        <p:nvSpPr>
          <p:cNvPr id="23554" name="Footer Placeholder 3"/>
          <p:cNvSpPr>
            <a:spLocks noGrp="1"/>
          </p:cNvSpPr>
          <p:nvPr>
            <p:ph type="ftr" sz="quarter" idx="10"/>
          </p:nvPr>
        </p:nvSpPr>
        <p:spPr/>
        <p:txBody>
          <a:bodyPr/>
          <a:lstStyle/>
          <a:p>
            <a:pPr>
              <a:defRPr/>
            </a:pPr>
            <a:fld id="{6F57029A-6F3A-4A9D-991F-7E4FAD4FAC70}" type="slidenum">
              <a:rPr lang="en-GB"/>
              <a:pPr>
                <a:defRPr/>
              </a:pPr>
              <a:t>5</a:t>
            </a:fld>
            <a:endParaRPr lang="en-GB"/>
          </a:p>
        </p:txBody>
      </p:sp>
      <p:sp>
        <p:nvSpPr>
          <p:cNvPr id="5" name="Rectangle 4"/>
          <p:cNvSpPr>
            <a:spLocks noChangeArrowheads="1"/>
          </p:cNvSpPr>
          <p:nvPr/>
        </p:nvSpPr>
        <p:spPr bwMode="auto">
          <a:xfrm>
            <a:off x="842141" y="4761184"/>
            <a:ext cx="7560880" cy="155115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age;</a:t>
            </a:r>
          </a:p>
          <a:p>
            <a:pPr defTabSz="739775">
              <a:defRPr/>
            </a:pPr>
            <a:r>
              <a:rPr lang="en-GB" sz="1200" dirty="0" smtClean="0"/>
              <a:t>…</a:t>
            </a:r>
          </a:p>
          <a:p>
            <a:pPr defTabSz="739775">
              <a:defRPr/>
            </a:pPr>
            <a:r>
              <a:rPr lang="en-GB" sz="1200" dirty="0" smtClean="0"/>
              <a:t>if (age &gt;= 18) </a:t>
            </a:r>
          </a:p>
          <a:p>
            <a:pPr defTabSz="739775">
              <a:defRPr/>
            </a:pPr>
            <a:r>
              <a:rPr lang="en-GB" sz="1200" dirty="0"/>
              <a:t> </a:t>
            </a:r>
            <a:r>
              <a:rPr lang="en-GB" sz="1200" dirty="0" smtClean="0"/>
              <a:t>   </a:t>
            </a:r>
            <a:r>
              <a:rPr lang="en-GB" sz="1200" dirty="0" err="1" smtClean="0"/>
              <a:t>System.out.println</a:t>
            </a:r>
            <a:r>
              <a:rPr lang="en-GB" sz="1200" dirty="0" smtClean="0"/>
              <a:t>("Adult");</a:t>
            </a:r>
          </a:p>
          <a:p>
            <a:pPr defTabSz="739775">
              <a:defRPr/>
            </a:pPr>
            <a:r>
              <a:rPr lang="en-GB" sz="1200" dirty="0" smtClean="0"/>
              <a:t>else if (age &gt; 2)</a:t>
            </a:r>
          </a:p>
          <a:p>
            <a:pPr defTabSz="739775">
              <a:defRPr/>
            </a:pPr>
            <a:r>
              <a:rPr lang="en-GB" sz="1200" dirty="0"/>
              <a:t> </a:t>
            </a:r>
            <a:r>
              <a:rPr lang="en-GB" sz="1200" dirty="0" smtClean="0"/>
              <a:t>   </a:t>
            </a:r>
            <a:r>
              <a:rPr lang="en-GB" sz="1200" dirty="0" err="1" smtClean="0"/>
              <a:t>System.out.println</a:t>
            </a:r>
            <a:r>
              <a:rPr lang="en-GB" sz="1200" dirty="0" smtClean="0"/>
              <a:t>("Child");</a:t>
            </a:r>
          </a:p>
          <a:p>
            <a:pPr defTabSz="739775">
              <a:defRPr/>
            </a:pPr>
            <a:r>
              <a:rPr lang="en-GB" sz="1200" dirty="0" smtClean="0"/>
              <a:t>else</a:t>
            </a:r>
          </a:p>
          <a:p>
            <a:pPr defTabSz="739775">
              <a:defRPr/>
            </a:pPr>
            <a:r>
              <a:rPr lang="en-GB" sz="1200" dirty="0"/>
              <a:t> </a:t>
            </a:r>
            <a:r>
              <a:rPr lang="en-GB" sz="1200" dirty="0" smtClean="0"/>
              <a:t>   </a:t>
            </a:r>
            <a:r>
              <a:rPr lang="en-GB" sz="1200" dirty="0" err="1" smtClean="0"/>
              <a:t>System.out.printn</a:t>
            </a:r>
            <a:r>
              <a:rPr lang="en-GB" sz="1200" dirty="0" smtClean="0"/>
              <a:t>("Infant");</a:t>
            </a:r>
            <a:endParaRPr lang="en-GB"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5"/>
          <p:cNvSpPr>
            <a:spLocks noGrp="1" noChangeArrowheads="1"/>
          </p:cNvSpPr>
          <p:nvPr>
            <p:ph idx="1"/>
          </p:nvPr>
        </p:nvSpPr>
        <p:spPr/>
        <p:txBody>
          <a:bodyPr/>
          <a:lstStyle/>
          <a:p>
            <a:pPr eaLnBrk="1" hangingPunct="1">
              <a:defRPr/>
            </a:pPr>
            <a:r>
              <a:rPr lang="en-GB" dirty="0" smtClean="0"/>
              <a:t>You can combine tests together</a:t>
            </a:r>
          </a:p>
          <a:p>
            <a:pPr lvl="1" eaLnBrk="1" hangingPunct="1">
              <a:defRPr/>
            </a:pPr>
            <a:r>
              <a:rPr lang="en-GB" dirty="0" smtClean="0">
                <a:latin typeface="Lucida Console" pitchFamily="49" charset="0"/>
              </a:rPr>
              <a:t>&amp;&amp;  </a:t>
            </a:r>
            <a:r>
              <a:rPr lang="en-GB" dirty="0" smtClean="0">
                <a:latin typeface="+mj-lt"/>
              </a:rPr>
              <a:t>(logical AND)</a:t>
            </a:r>
          </a:p>
          <a:p>
            <a:pPr lvl="1" eaLnBrk="1" hangingPunct="1">
              <a:defRPr/>
            </a:pPr>
            <a:r>
              <a:rPr lang="en-GB" dirty="0" smtClean="0">
                <a:latin typeface="Lucida Console" pitchFamily="49" charset="0"/>
              </a:rPr>
              <a:t>||  </a:t>
            </a:r>
            <a:r>
              <a:rPr lang="en-GB" dirty="0" smtClean="0"/>
              <a:t>(logical OR)</a:t>
            </a:r>
            <a:endParaRPr lang="en-GB" dirty="0" smtClean="0">
              <a:latin typeface="Lucida Console" pitchFamily="49" charset="0"/>
            </a:endParaRPr>
          </a:p>
          <a:p>
            <a:pPr lvl="1" eaLnBrk="1" hangingPunct="1">
              <a:defRPr/>
            </a:pPr>
            <a:r>
              <a:rPr lang="en-GB" dirty="0" smtClean="0">
                <a:latin typeface="Lucida Console" pitchFamily="49" charset="0"/>
              </a:rPr>
              <a:t>!   </a:t>
            </a:r>
            <a:r>
              <a:rPr lang="en-GB" dirty="0" smtClean="0"/>
              <a:t>(logical NOT)</a:t>
            </a:r>
          </a:p>
          <a:p>
            <a:pPr lvl="1" eaLnBrk="1" hangingPunct="1">
              <a:defRPr/>
            </a:pPr>
            <a:endParaRPr lang="en-GB" dirty="0" smtClean="0"/>
          </a:p>
          <a:p>
            <a:pPr eaLnBrk="1" hangingPunct="1">
              <a:defRPr/>
            </a:pPr>
            <a:r>
              <a:rPr lang="en-GB" dirty="0" smtClean="0">
                <a:latin typeface="+mj-lt"/>
              </a:rPr>
              <a:t>Examples:</a:t>
            </a:r>
          </a:p>
        </p:txBody>
      </p:sp>
      <p:sp>
        <p:nvSpPr>
          <p:cNvPr id="16387" name="Rectangle 4"/>
          <p:cNvSpPr>
            <a:spLocks noGrp="1" noChangeArrowheads="1"/>
          </p:cNvSpPr>
          <p:nvPr>
            <p:ph type="title"/>
          </p:nvPr>
        </p:nvSpPr>
        <p:spPr/>
        <p:txBody>
          <a:bodyPr/>
          <a:lstStyle/>
          <a:p>
            <a:pPr eaLnBrk="1" hangingPunct="1"/>
            <a:r>
              <a:rPr lang="en-GB" sz="3400" dirty="0" smtClean="0"/>
              <a:t>Logical Operators</a:t>
            </a:r>
          </a:p>
        </p:txBody>
      </p:sp>
      <p:sp>
        <p:nvSpPr>
          <p:cNvPr id="23554" name="Footer Placeholder 3"/>
          <p:cNvSpPr>
            <a:spLocks noGrp="1"/>
          </p:cNvSpPr>
          <p:nvPr>
            <p:ph type="ftr" sz="quarter" idx="10"/>
          </p:nvPr>
        </p:nvSpPr>
        <p:spPr/>
        <p:txBody>
          <a:bodyPr/>
          <a:lstStyle/>
          <a:p>
            <a:pPr>
              <a:defRPr/>
            </a:pPr>
            <a:fld id="{00DCE4C1-12D9-4196-B4E4-1E6A49AB39F6}" type="slidenum">
              <a:rPr lang="en-GB"/>
              <a:pPr>
                <a:defRPr/>
              </a:pPr>
              <a:t>6</a:t>
            </a:fld>
            <a:endParaRPr lang="en-GB"/>
          </a:p>
        </p:txBody>
      </p:sp>
      <p:sp>
        <p:nvSpPr>
          <p:cNvPr id="5" name="Rectangle 4"/>
          <p:cNvSpPr>
            <a:spLocks noChangeArrowheads="1"/>
          </p:cNvSpPr>
          <p:nvPr/>
        </p:nvSpPr>
        <p:spPr bwMode="auto">
          <a:xfrm>
            <a:off x="842141" y="3689130"/>
            <a:ext cx="7560880" cy="87969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age;</a:t>
            </a:r>
          </a:p>
          <a:p>
            <a:pPr defTabSz="739775">
              <a:defRPr/>
            </a:pPr>
            <a:r>
              <a:rPr lang="en-GB" sz="1200" dirty="0" smtClean="0"/>
              <a:t>…</a:t>
            </a:r>
          </a:p>
          <a:p>
            <a:pPr defTabSz="739775">
              <a:defRPr/>
            </a:pPr>
            <a:r>
              <a:rPr lang="en-GB" sz="1200" dirty="0" smtClean="0"/>
              <a:t>if (age &gt;= 18 &amp;&amp; age &lt;= 65) </a:t>
            </a:r>
          </a:p>
          <a:p>
            <a:pPr defTabSz="739775">
              <a:defRPr/>
            </a:pPr>
            <a:r>
              <a:rPr lang="en-GB" sz="1200" dirty="0"/>
              <a:t> </a:t>
            </a:r>
            <a:r>
              <a:rPr lang="en-GB" sz="1200" dirty="0" smtClean="0"/>
              <a:t>   </a:t>
            </a:r>
            <a:r>
              <a:rPr lang="en-GB" sz="1200" dirty="0" err="1" smtClean="0"/>
              <a:t>System.out.println</a:t>
            </a:r>
            <a:r>
              <a:rPr lang="en-GB" sz="1200" dirty="0" smtClean="0"/>
              <a:t>("You are working age");</a:t>
            </a:r>
          </a:p>
        </p:txBody>
      </p:sp>
      <p:sp>
        <p:nvSpPr>
          <p:cNvPr id="7" name="Rectangle 6"/>
          <p:cNvSpPr>
            <a:spLocks noChangeArrowheads="1"/>
          </p:cNvSpPr>
          <p:nvPr/>
        </p:nvSpPr>
        <p:spPr bwMode="auto">
          <a:xfrm>
            <a:off x="842141" y="4724395"/>
            <a:ext cx="7560880" cy="87969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int</a:t>
            </a:r>
            <a:r>
              <a:rPr lang="en-GB" sz="1200" dirty="0" smtClean="0"/>
              <a:t> age;</a:t>
            </a:r>
          </a:p>
          <a:p>
            <a:pPr defTabSz="739775">
              <a:defRPr/>
            </a:pPr>
            <a:r>
              <a:rPr lang="en-GB" sz="1200" dirty="0" smtClean="0"/>
              <a:t>…</a:t>
            </a:r>
          </a:p>
          <a:p>
            <a:pPr defTabSz="739775">
              <a:defRPr/>
            </a:pPr>
            <a:r>
              <a:rPr lang="en-GB" sz="1200" dirty="0" smtClean="0"/>
              <a:t>if (age &lt; 18 || age &gt; 65) </a:t>
            </a:r>
          </a:p>
          <a:p>
            <a:pPr defTabSz="739775">
              <a:defRPr/>
            </a:pPr>
            <a:r>
              <a:rPr lang="en-GB" sz="1200" dirty="0"/>
              <a:t> </a:t>
            </a:r>
            <a:r>
              <a:rPr lang="en-GB" sz="1200" dirty="0" smtClean="0"/>
              <a:t>   </a:t>
            </a:r>
            <a:r>
              <a:rPr lang="en-GB" sz="1200" dirty="0" err="1" smtClean="0"/>
              <a:t>System.out.println</a:t>
            </a:r>
            <a:r>
              <a:rPr lang="en-GB" sz="1200" dirty="0" smtClean="0"/>
              <a:t>("You are not working age");</a:t>
            </a:r>
          </a:p>
        </p:txBody>
      </p:sp>
      <p:sp>
        <p:nvSpPr>
          <p:cNvPr id="8" name="Rectangle 7"/>
          <p:cNvSpPr>
            <a:spLocks noChangeArrowheads="1"/>
          </p:cNvSpPr>
          <p:nvPr/>
        </p:nvSpPr>
        <p:spPr bwMode="auto">
          <a:xfrm>
            <a:off x="842141" y="5775426"/>
            <a:ext cx="7560880" cy="87969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smtClean="0"/>
              <a:t>boolean</a:t>
            </a:r>
            <a:r>
              <a:rPr lang="en-GB" sz="1200" dirty="0" smtClean="0"/>
              <a:t> </a:t>
            </a:r>
            <a:r>
              <a:rPr lang="en-GB" sz="1200" dirty="0" err="1" smtClean="0"/>
              <a:t>isWelsh</a:t>
            </a:r>
            <a:r>
              <a:rPr lang="en-GB" sz="1200" dirty="0" smtClean="0"/>
              <a:t>, </a:t>
            </a:r>
            <a:r>
              <a:rPr lang="en-GB" sz="1200" dirty="0" err="1" smtClean="0"/>
              <a:t>isRugbyFan</a:t>
            </a:r>
            <a:r>
              <a:rPr lang="en-GB" sz="1200" dirty="0" smtClean="0"/>
              <a:t>;</a:t>
            </a:r>
          </a:p>
          <a:p>
            <a:pPr defTabSz="739775">
              <a:defRPr/>
            </a:pPr>
            <a:r>
              <a:rPr lang="en-GB" sz="1200" dirty="0" smtClean="0"/>
              <a:t>…</a:t>
            </a:r>
          </a:p>
          <a:p>
            <a:pPr defTabSz="739775">
              <a:defRPr/>
            </a:pPr>
            <a:r>
              <a:rPr lang="en-GB" sz="1200" dirty="0" smtClean="0"/>
              <a:t>if (</a:t>
            </a:r>
            <a:r>
              <a:rPr lang="en-GB" sz="1200" dirty="0" err="1" smtClean="0"/>
              <a:t>isWelsh</a:t>
            </a:r>
            <a:r>
              <a:rPr lang="en-GB" sz="1200" dirty="0" smtClean="0"/>
              <a:t> &amp;&amp; !</a:t>
            </a:r>
            <a:r>
              <a:rPr lang="en-GB" sz="1200" dirty="0" err="1" smtClean="0"/>
              <a:t>isRubgyFan</a:t>
            </a:r>
            <a:r>
              <a:rPr lang="en-GB" sz="1200" dirty="0" smtClean="0"/>
              <a:t>)</a:t>
            </a:r>
          </a:p>
          <a:p>
            <a:pPr defTabSz="739775">
              <a:defRPr/>
            </a:pPr>
            <a:r>
              <a:rPr lang="en-GB" sz="1200" dirty="0"/>
              <a:t> </a:t>
            </a:r>
            <a:r>
              <a:rPr lang="en-GB" sz="1200" dirty="0" smtClean="0"/>
              <a:t>   </a:t>
            </a:r>
            <a:r>
              <a:rPr lang="en-GB" sz="1200" dirty="0" err="1" smtClean="0"/>
              <a:t>System.out.println</a:t>
            </a:r>
            <a:r>
              <a:rPr lang="en-GB" sz="1200" dirty="0" smtClean="0"/>
              <a:t>("How can you NOT like rugby if you're Welsh?!?!");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Content Placeholder 7"/>
          <p:cNvSpPr>
            <a:spLocks noGrp="1"/>
          </p:cNvSpPr>
          <p:nvPr>
            <p:ph idx="1"/>
          </p:nvPr>
        </p:nvSpPr>
        <p:spPr/>
        <p:txBody>
          <a:bodyPr/>
          <a:lstStyle/>
          <a:p>
            <a:r>
              <a:rPr lang="en-GB" dirty="0" smtClean="0"/>
              <a:t>Describe the following code </a:t>
            </a:r>
            <a:r>
              <a:rPr lang="en-GB" dirty="0" smtClean="0">
                <a:sym typeface="Wingdings" pitchFamily="2" charset="2"/>
              </a:rPr>
              <a:t></a:t>
            </a:r>
            <a:endParaRPr lang="en-GB" dirty="0" smtClean="0"/>
          </a:p>
        </p:txBody>
      </p:sp>
      <p:sp>
        <p:nvSpPr>
          <p:cNvPr id="22530" name="Rectangle 4"/>
          <p:cNvSpPr>
            <a:spLocks noGrp="1" noChangeArrowheads="1"/>
          </p:cNvSpPr>
          <p:nvPr>
            <p:ph type="title"/>
          </p:nvPr>
        </p:nvSpPr>
        <p:spPr/>
        <p:txBody>
          <a:bodyPr/>
          <a:lstStyle/>
          <a:p>
            <a:r>
              <a:rPr lang="en-GB" sz="3400" dirty="0" smtClean="0"/>
              <a:t>Quiz on if Tests</a:t>
            </a:r>
          </a:p>
        </p:txBody>
      </p:sp>
      <p:sp>
        <p:nvSpPr>
          <p:cNvPr id="2" name="Footer Placeholder 3"/>
          <p:cNvSpPr>
            <a:spLocks noGrp="1"/>
          </p:cNvSpPr>
          <p:nvPr>
            <p:ph type="ftr" sz="quarter" idx="10"/>
          </p:nvPr>
        </p:nvSpPr>
        <p:spPr/>
        <p:txBody>
          <a:bodyPr/>
          <a:lstStyle/>
          <a:p>
            <a:pPr>
              <a:defRPr/>
            </a:pPr>
            <a:fld id="{2DA13A8A-2368-45E4-93AD-B7AE7B302E78}" type="slidenum">
              <a:rPr lang="en-GB" smtClean="0"/>
              <a:pPr>
                <a:defRPr/>
              </a:pPr>
              <a:t>7</a:t>
            </a:fld>
            <a:endParaRPr lang="en-GB"/>
          </a:p>
        </p:txBody>
      </p:sp>
      <p:sp>
        <p:nvSpPr>
          <p:cNvPr id="5" name="Rectangle 4"/>
          <p:cNvSpPr>
            <a:spLocks noChangeArrowheads="1"/>
          </p:cNvSpPr>
          <p:nvPr/>
        </p:nvSpPr>
        <p:spPr bwMode="auto">
          <a:xfrm>
            <a:off x="815975" y="1703639"/>
            <a:ext cx="7318375" cy="4271963"/>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int</a:t>
            </a:r>
            <a:r>
              <a:rPr lang="en-GB" sz="1200" dirty="0"/>
              <a:t> age = … ;</a:t>
            </a:r>
          </a:p>
          <a:p>
            <a:pPr defTabSz="739775">
              <a:defRPr/>
            </a:pPr>
            <a:r>
              <a:rPr lang="en-GB" sz="1200" dirty="0"/>
              <a:t>String gender = … ;</a:t>
            </a:r>
          </a:p>
          <a:p>
            <a:pPr defTabSz="739775">
              <a:defRPr/>
            </a:pPr>
            <a:endParaRPr lang="en-GB" sz="1200" dirty="0"/>
          </a:p>
          <a:p>
            <a:pPr defTabSz="739775">
              <a:defRPr/>
            </a:pPr>
            <a:r>
              <a:rPr lang="en-GB" sz="1200" dirty="0"/>
              <a:t>if (age &lt; 18) {</a:t>
            </a:r>
          </a:p>
          <a:p>
            <a:pPr defTabSz="739775">
              <a:defRPr/>
            </a:pPr>
            <a:endParaRPr lang="en-GB" sz="1200" dirty="0"/>
          </a:p>
          <a:p>
            <a:pPr defTabSz="739775">
              <a:defRPr/>
            </a:pPr>
            <a:r>
              <a:rPr lang="en-GB" sz="1200" dirty="0"/>
              <a:t>  if (</a:t>
            </a:r>
            <a:r>
              <a:rPr lang="en-GB" sz="1200" dirty="0" err="1"/>
              <a:t>gender.equals</a:t>
            </a:r>
            <a:r>
              <a:rPr lang="en-GB" sz="1200" dirty="0"/>
              <a:t>("Male</a:t>
            </a:r>
            <a:r>
              <a:rPr lang="en-GB" sz="1200" dirty="0" smtClean="0"/>
              <a:t>")) </a:t>
            </a:r>
            <a:r>
              <a:rPr lang="en-GB" sz="1200" dirty="0"/>
              <a:t>{</a:t>
            </a:r>
          </a:p>
          <a:p>
            <a:pPr defTabSz="739775">
              <a:defRPr/>
            </a:pPr>
            <a:r>
              <a:rPr lang="en-GB" sz="1200" dirty="0"/>
              <a:t>    </a:t>
            </a:r>
            <a:r>
              <a:rPr lang="en-GB" sz="1200" dirty="0" err="1"/>
              <a:t>System.out.println</a:t>
            </a:r>
            <a:r>
              <a:rPr lang="en-GB" sz="1200" dirty="0"/>
              <a:t>("boy");</a:t>
            </a:r>
          </a:p>
          <a:p>
            <a:pPr defTabSz="739775">
              <a:defRPr/>
            </a:pPr>
            <a:r>
              <a:rPr lang="en-GB" sz="1200" dirty="0"/>
              <a:t>  } else {</a:t>
            </a:r>
          </a:p>
          <a:p>
            <a:pPr defTabSz="739775">
              <a:defRPr/>
            </a:pPr>
            <a:r>
              <a:rPr lang="en-GB" sz="1200" dirty="0"/>
              <a:t>    </a:t>
            </a:r>
            <a:r>
              <a:rPr lang="en-GB" sz="1200" dirty="0" err="1"/>
              <a:t>System.out.println</a:t>
            </a:r>
            <a:r>
              <a:rPr lang="en-GB" sz="1200" dirty="0"/>
              <a:t>("girl");</a:t>
            </a:r>
          </a:p>
          <a:p>
            <a:pPr defTabSz="739775">
              <a:defRPr/>
            </a:pPr>
            <a:r>
              <a:rPr lang="en-GB" sz="1200" dirty="0"/>
              <a:t>  }</a:t>
            </a:r>
          </a:p>
          <a:p>
            <a:pPr defTabSz="739775">
              <a:defRPr/>
            </a:pPr>
            <a:endParaRPr lang="en-GB" sz="1200" dirty="0"/>
          </a:p>
          <a:p>
            <a:pPr defTabSz="739775">
              <a:defRPr/>
            </a:pPr>
            <a:r>
              <a:rPr lang="en-GB" sz="1200" dirty="0"/>
              <a:t>} else {</a:t>
            </a:r>
          </a:p>
          <a:p>
            <a:pPr defTabSz="739775">
              <a:defRPr/>
            </a:pPr>
            <a:endParaRPr lang="en-GB" sz="1200" dirty="0"/>
          </a:p>
          <a:p>
            <a:pPr defTabSz="739775">
              <a:defRPr/>
            </a:pPr>
            <a:r>
              <a:rPr lang="en-GB" sz="1200" dirty="0"/>
              <a:t>   if (age &gt;= 100) {</a:t>
            </a:r>
          </a:p>
          <a:p>
            <a:pPr defTabSz="739775">
              <a:defRPr/>
            </a:pPr>
            <a:r>
              <a:rPr lang="en-GB" sz="1200" dirty="0"/>
              <a:t>      </a:t>
            </a:r>
            <a:r>
              <a:rPr lang="en-GB" sz="1200" dirty="0" err="1" smtClean="0"/>
              <a:t>System.out.print</a:t>
            </a:r>
            <a:r>
              <a:rPr lang="en-GB" sz="1200" dirty="0"/>
              <a:t>("centurion ");</a:t>
            </a:r>
          </a:p>
          <a:p>
            <a:pPr defTabSz="739775">
              <a:defRPr/>
            </a:pPr>
            <a:r>
              <a:rPr lang="en-GB" sz="1200" dirty="0"/>
              <a:t>   }</a:t>
            </a:r>
          </a:p>
          <a:p>
            <a:pPr defTabSz="739775">
              <a:defRPr/>
            </a:pPr>
            <a:endParaRPr lang="en-GB" sz="1200" dirty="0"/>
          </a:p>
          <a:p>
            <a:pPr defTabSz="739775">
              <a:defRPr/>
            </a:pPr>
            <a:r>
              <a:rPr lang="en-GB" sz="1200" dirty="0"/>
              <a:t>  if (</a:t>
            </a:r>
            <a:r>
              <a:rPr lang="en-GB" sz="1200" dirty="0" err="1"/>
              <a:t>gender.equals</a:t>
            </a:r>
            <a:r>
              <a:rPr lang="en-GB" sz="1200" dirty="0"/>
              <a:t>("Male</a:t>
            </a:r>
            <a:r>
              <a:rPr lang="en-GB" sz="1200" dirty="0" smtClean="0"/>
              <a:t>")) </a:t>
            </a:r>
            <a:r>
              <a:rPr lang="en-GB" sz="1200" dirty="0"/>
              <a:t>{</a:t>
            </a:r>
          </a:p>
          <a:p>
            <a:pPr defTabSz="739775">
              <a:defRPr/>
            </a:pPr>
            <a:r>
              <a:rPr lang="en-GB" sz="1200" dirty="0"/>
              <a:t>    </a:t>
            </a:r>
            <a:r>
              <a:rPr lang="en-GB" sz="1200" dirty="0" err="1"/>
              <a:t>System.out.println</a:t>
            </a:r>
            <a:r>
              <a:rPr lang="en-GB" sz="1200" dirty="0"/>
              <a:t>("man");</a:t>
            </a:r>
          </a:p>
          <a:p>
            <a:pPr defTabSz="739775">
              <a:defRPr/>
            </a:pPr>
            <a:r>
              <a:rPr lang="en-GB" sz="1200" dirty="0"/>
              <a:t>  } else {</a:t>
            </a:r>
          </a:p>
          <a:p>
            <a:pPr defTabSz="739775">
              <a:defRPr/>
            </a:pPr>
            <a:r>
              <a:rPr lang="en-GB" sz="1200" dirty="0"/>
              <a:t>    </a:t>
            </a:r>
            <a:r>
              <a:rPr lang="en-GB" sz="1200" dirty="0" err="1"/>
              <a:t>System.out.println</a:t>
            </a:r>
            <a:r>
              <a:rPr lang="en-GB" sz="1200" dirty="0"/>
              <a:t>("woman");</a:t>
            </a:r>
          </a:p>
          <a:p>
            <a:pPr defTabSz="739775">
              <a:defRPr/>
            </a:pPr>
            <a:r>
              <a:rPr lang="en-GB" sz="1200" dirty="0"/>
              <a:t>  }</a:t>
            </a:r>
          </a:p>
          <a:p>
            <a:pPr defTabSz="739775">
              <a:defRPr/>
            </a:pPr>
            <a:r>
              <a:rPr lang="en-GB" sz="1200"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lstStyle/>
          <a:p>
            <a:pPr eaLnBrk="1" hangingPunct="1">
              <a:defRPr/>
            </a:pPr>
            <a:r>
              <a:rPr lang="en-GB" dirty="0" smtClean="0">
                <a:sym typeface="Wingdings" pitchFamily="2" charset="2"/>
              </a:rPr>
              <a:t>The conditional operator is like an in-situ if test</a:t>
            </a:r>
          </a:p>
          <a:p>
            <a:pPr lvl="1" eaLnBrk="1" hangingPunct="1">
              <a:defRPr/>
            </a:pPr>
            <a:r>
              <a:rPr lang="en-GB" dirty="0" smtClean="0">
                <a:latin typeface="Lucida Console" pitchFamily="49" charset="0"/>
                <a:sym typeface="Wingdings" pitchFamily="2" charset="2"/>
              </a:rPr>
              <a:t>(</a:t>
            </a:r>
            <a:r>
              <a:rPr lang="en-GB" i="1" dirty="0" smtClean="0">
                <a:latin typeface="Lucida Console" pitchFamily="49" charset="0"/>
                <a:sym typeface="Wingdings" pitchFamily="2" charset="2"/>
              </a:rPr>
              <a:t>condition</a:t>
            </a:r>
            <a:r>
              <a:rPr lang="en-GB" dirty="0" smtClean="0">
                <a:latin typeface="Lucida Console" pitchFamily="49" charset="0"/>
                <a:sym typeface="Wingdings" pitchFamily="2" charset="2"/>
              </a:rPr>
              <a:t>) ? </a:t>
            </a:r>
            <a:r>
              <a:rPr lang="en-GB" i="1" dirty="0" err="1" smtClean="0">
                <a:latin typeface="Lucida Console" pitchFamily="49" charset="0"/>
                <a:sym typeface="Wingdings" pitchFamily="2" charset="2"/>
              </a:rPr>
              <a:t>trueResult</a:t>
            </a:r>
            <a:r>
              <a:rPr lang="en-GB" dirty="0" smtClean="0">
                <a:latin typeface="Lucida Console" pitchFamily="49" charset="0"/>
                <a:sym typeface="Wingdings" pitchFamily="2" charset="2"/>
              </a:rPr>
              <a:t> : </a:t>
            </a:r>
            <a:r>
              <a:rPr lang="en-GB" i="1" dirty="0" err="1" smtClean="0">
                <a:latin typeface="Lucida Console" pitchFamily="49" charset="0"/>
                <a:sym typeface="Wingdings" pitchFamily="2" charset="2"/>
              </a:rPr>
              <a:t>falseResult</a:t>
            </a:r>
            <a:endParaRPr lang="en-GB" i="1" dirty="0" smtClean="0">
              <a:latin typeface="Lucida Console" pitchFamily="49" charset="0"/>
              <a:sym typeface="Wingdings" pitchFamily="2" charset="2"/>
            </a:endParaRPr>
          </a:p>
          <a:p>
            <a:pPr eaLnBrk="1" hangingPunct="1">
              <a:defRPr/>
            </a:pPr>
            <a:r>
              <a:rPr lang="en-GB" dirty="0" smtClean="0">
                <a:latin typeface="+mj-lt"/>
                <a:sym typeface="Wingdings" pitchFamily="2" charset="2"/>
              </a:rPr>
              <a:t>Example:</a:t>
            </a:r>
          </a:p>
          <a:p>
            <a:pPr lvl="1" eaLnBrk="1" hangingPunct="1">
              <a:defRPr/>
            </a:pPr>
            <a:endParaRPr lang="en-GB" dirty="0" smtClean="0">
              <a:latin typeface="+mj-lt"/>
              <a:sym typeface="Wingdings" pitchFamily="2" charset="2"/>
            </a:endParaRPr>
          </a:p>
        </p:txBody>
      </p:sp>
      <p:sp>
        <p:nvSpPr>
          <p:cNvPr id="7171" name="Rectangle 4"/>
          <p:cNvSpPr>
            <a:spLocks noGrp="1" noChangeArrowheads="1"/>
          </p:cNvSpPr>
          <p:nvPr>
            <p:ph type="title"/>
          </p:nvPr>
        </p:nvSpPr>
        <p:spPr/>
        <p:txBody>
          <a:bodyPr/>
          <a:lstStyle/>
          <a:p>
            <a:pPr eaLnBrk="1" hangingPunct="1"/>
            <a:r>
              <a:rPr lang="en-GB" sz="3400" dirty="0" smtClean="0"/>
              <a:t>The Conditional Operator</a:t>
            </a:r>
          </a:p>
        </p:txBody>
      </p:sp>
      <p:sp>
        <p:nvSpPr>
          <p:cNvPr id="22530" name="Footer Placeholder 3"/>
          <p:cNvSpPr>
            <a:spLocks noGrp="1"/>
          </p:cNvSpPr>
          <p:nvPr>
            <p:ph type="ftr" sz="quarter" idx="10"/>
          </p:nvPr>
        </p:nvSpPr>
        <p:spPr/>
        <p:txBody>
          <a:bodyPr/>
          <a:lstStyle/>
          <a:p>
            <a:pPr>
              <a:defRPr/>
            </a:pPr>
            <a:fld id="{BBF416EE-4546-4E8C-AD59-506B9A06BBB9}" type="slidenum">
              <a:rPr lang="en-GB"/>
              <a:pPr>
                <a:defRPr/>
              </a:pPr>
              <a:t>8</a:t>
            </a:fld>
            <a:endParaRPr lang="en-GB"/>
          </a:p>
        </p:txBody>
      </p:sp>
      <p:sp>
        <p:nvSpPr>
          <p:cNvPr id="5" name="Rectangle 4"/>
          <p:cNvSpPr>
            <a:spLocks noChangeArrowheads="1"/>
          </p:cNvSpPr>
          <p:nvPr/>
        </p:nvSpPr>
        <p:spPr bwMode="auto">
          <a:xfrm>
            <a:off x="812800" y="2565400"/>
            <a:ext cx="7912100" cy="12827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err="1"/>
              <a:t>boolean</a:t>
            </a:r>
            <a:r>
              <a:rPr lang="en-GB" sz="1200" dirty="0"/>
              <a:t> </a:t>
            </a:r>
            <a:r>
              <a:rPr lang="en-GB" sz="1200" dirty="0" err="1"/>
              <a:t>isMale</a:t>
            </a:r>
            <a:r>
              <a:rPr lang="en-GB" sz="1200" dirty="0"/>
              <a:t>;</a:t>
            </a:r>
          </a:p>
          <a:p>
            <a:pPr defTabSz="739775">
              <a:defRPr/>
            </a:pPr>
            <a:r>
              <a:rPr lang="en-GB" sz="1200" dirty="0" err="1"/>
              <a:t>int</a:t>
            </a:r>
            <a:r>
              <a:rPr lang="en-GB" sz="1200" dirty="0"/>
              <a:t> age;</a:t>
            </a:r>
          </a:p>
          <a:p>
            <a:pPr defTabSz="739775">
              <a:defRPr/>
            </a:pPr>
            <a:r>
              <a:rPr lang="en-GB" sz="1200" dirty="0"/>
              <a:t>…</a:t>
            </a:r>
          </a:p>
          <a:p>
            <a:pPr defTabSz="739775">
              <a:defRPr/>
            </a:pPr>
            <a:r>
              <a:rPr lang="en-GB" sz="1200" dirty="0" err="1"/>
              <a:t>int</a:t>
            </a:r>
            <a:r>
              <a:rPr lang="en-GB" sz="1200" dirty="0"/>
              <a:t> </a:t>
            </a:r>
            <a:r>
              <a:rPr lang="en-GB" sz="1200" dirty="0" err="1"/>
              <a:t>togo</a:t>
            </a:r>
            <a:r>
              <a:rPr lang="en-GB" sz="1200" dirty="0"/>
              <a:t> = (</a:t>
            </a:r>
            <a:r>
              <a:rPr lang="en-GB" sz="1200" dirty="0" err="1"/>
              <a:t>isMale</a:t>
            </a:r>
            <a:r>
              <a:rPr lang="en-GB" sz="1200" dirty="0"/>
              <a:t>) ? (65 – age) : (60 – age);</a:t>
            </a:r>
          </a:p>
          <a:p>
            <a:pPr defTabSz="739775">
              <a:defRPr/>
            </a:pPr>
            <a:endParaRPr lang="en-GB" sz="1200" dirty="0"/>
          </a:p>
          <a:p>
            <a:pPr defTabSz="739775">
              <a:defRPr/>
            </a:pPr>
            <a:r>
              <a:rPr lang="en-GB" sz="1200" dirty="0" err="1" smtClean="0"/>
              <a:t>System.out.printf</a:t>
            </a:r>
            <a:r>
              <a:rPr lang="en-GB" sz="1200" dirty="0" smtClean="0"/>
              <a:t>("%d years to retirement\n", </a:t>
            </a:r>
            <a:r>
              <a:rPr lang="en-GB" sz="1200" dirty="0" err="1" smtClean="0"/>
              <a:t>togo</a:t>
            </a:r>
            <a:r>
              <a:rPr lang="en-GB" sz="1200" dirty="0" smtClean="0"/>
              <a:t>);</a:t>
            </a:r>
            <a:endParaRPr lang="en-GB" sz="1200" dirty="0"/>
          </a:p>
        </p:txBody>
      </p:sp>
    </p:spTree>
    <p:extLst>
      <p:ext uri="{BB962C8B-B14F-4D97-AF65-F5344CB8AC3E}">
        <p14:creationId xmlns:p14="http://schemas.microsoft.com/office/powerpoint/2010/main" val="1005982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5"/>
          <p:cNvSpPr>
            <a:spLocks noGrp="1" noChangeArrowheads="1"/>
          </p:cNvSpPr>
          <p:nvPr>
            <p:ph idx="1"/>
          </p:nvPr>
        </p:nvSpPr>
        <p:spPr/>
        <p:txBody>
          <a:bodyPr/>
          <a:lstStyle/>
          <a:p>
            <a:pPr eaLnBrk="1" hangingPunct="1"/>
            <a:r>
              <a:rPr lang="en-GB" smtClean="0">
                <a:sym typeface="Wingdings" pitchFamily="2" charset="2"/>
              </a:rPr>
              <a:t>The </a:t>
            </a:r>
            <a:r>
              <a:rPr lang="en-GB" smtClean="0">
                <a:latin typeface="Lucida Console" pitchFamily="49" charset="0"/>
                <a:sym typeface="Wingdings" pitchFamily="2" charset="2"/>
              </a:rPr>
              <a:t>switch</a:t>
            </a:r>
            <a:r>
              <a:rPr lang="en-GB" smtClean="0">
                <a:sym typeface="Wingdings" pitchFamily="2" charset="2"/>
              </a:rPr>
              <a:t> statement is useful if you want to test a single expression against a finite set of expected values</a:t>
            </a:r>
          </a:p>
          <a:p>
            <a:pPr eaLnBrk="1" hangingPunct="1"/>
            <a:r>
              <a:rPr lang="en-GB" smtClean="0">
                <a:sym typeface="Wingdings" pitchFamily="2" charset="2"/>
              </a:rPr>
              <a:t>General syntax:</a:t>
            </a: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a:p>
            <a:pPr eaLnBrk="1" hangingPunct="1"/>
            <a:endParaRPr lang="en-GB" smtClean="0">
              <a:sym typeface="Wingdings" pitchFamily="2" charset="2"/>
            </a:endParaRPr>
          </a:p>
        </p:txBody>
      </p:sp>
      <p:sp>
        <p:nvSpPr>
          <p:cNvPr id="23555" name="Rectangle 4"/>
          <p:cNvSpPr>
            <a:spLocks noGrp="1" noChangeArrowheads="1"/>
          </p:cNvSpPr>
          <p:nvPr>
            <p:ph type="title"/>
          </p:nvPr>
        </p:nvSpPr>
        <p:spPr/>
        <p:txBody>
          <a:bodyPr/>
          <a:lstStyle/>
          <a:p>
            <a:pPr eaLnBrk="1" hangingPunct="1"/>
            <a:r>
              <a:rPr lang="en-GB" sz="3400" dirty="0" smtClean="0"/>
              <a:t>Using switch Tests</a:t>
            </a:r>
          </a:p>
        </p:txBody>
      </p:sp>
      <p:sp>
        <p:nvSpPr>
          <p:cNvPr id="22530" name="Footer Placeholder 3"/>
          <p:cNvSpPr>
            <a:spLocks noGrp="1"/>
          </p:cNvSpPr>
          <p:nvPr>
            <p:ph type="ftr" sz="quarter" idx="10"/>
          </p:nvPr>
        </p:nvSpPr>
        <p:spPr/>
        <p:txBody>
          <a:bodyPr/>
          <a:lstStyle/>
          <a:p>
            <a:pPr>
              <a:defRPr/>
            </a:pPr>
            <a:fld id="{EBA7A2D3-E187-4BD2-9698-157882DA73A1}" type="slidenum">
              <a:rPr lang="en-GB"/>
              <a:pPr>
                <a:defRPr/>
              </a:pPr>
              <a:t>9</a:t>
            </a:fld>
            <a:endParaRPr lang="en-GB"/>
          </a:p>
        </p:txBody>
      </p:sp>
      <p:sp>
        <p:nvSpPr>
          <p:cNvPr id="5" name="Rectangle 4"/>
          <p:cNvSpPr>
            <a:spLocks noChangeArrowheads="1"/>
          </p:cNvSpPr>
          <p:nvPr/>
        </p:nvSpPr>
        <p:spPr bwMode="auto">
          <a:xfrm>
            <a:off x="825500" y="2578100"/>
            <a:ext cx="2806700" cy="3035300"/>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defRPr/>
            </a:pPr>
            <a:r>
              <a:rPr lang="en-GB" sz="1200" dirty="0"/>
              <a:t>switch (</a:t>
            </a:r>
            <a:r>
              <a:rPr lang="en-GB" sz="1200" i="1" dirty="0"/>
              <a:t>expression</a:t>
            </a:r>
            <a:r>
              <a:rPr lang="en-GB" sz="1200" dirty="0"/>
              <a:t>) {</a:t>
            </a:r>
          </a:p>
          <a:p>
            <a:pPr defTabSz="739775">
              <a:defRPr/>
            </a:pPr>
            <a:endParaRPr lang="en-GB" sz="1200" dirty="0"/>
          </a:p>
          <a:p>
            <a:pPr defTabSz="739775">
              <a:defRPr/>
            </a:pPr>
            <a:r>
              <a:rPr lang="en-GB" sz="1200" dirty="0"/>
              <a:t>case </a:t>
            </a:r>
            <a:r>
              <a:rPr lang="en-GB" sz="1200" i="1" dirty="0"/>
              <a:t>constant1</a:t>
            </a:r>
            <a:r>
              <a:rPr lang="en-GB" sz="1200" dirty="0"/>
              <a:t>:</a:t>
            </a:r>
          </a:p>
          <a:p>
            <a:pPr defTabSz="739775">
              <a:defRPr/>
            </a:pPr>
            <a:r>
              <a:rPr lang="en-GB" sz="1200" dirty="0"/>
              <a:t>  </a:t>
            </a:r>
            <a:r>
              <a:rPr lang="en-GB" sz="1200" i="1" dirty="0"/>
              <a:t>branch1Statements</a:t>
            </a:r>
            <a:r>
              <a:rPr lang="en-GB" sz="1200" dirty="0"/>
              <a:t>; </a:t>
            </a:r>
          </a:p>
          <a:p>
            <a:pPr defTabSz="739775">
              <a:defRPr/>
            </a:pPr>
            <a:r>
              <a:rPr lang="en-GB" sz="1200" dirty="0"/>
              <a:t>  break;</a:t>
            </a:r>
          </a:p>
          <a:p>
            <a:pPr defTabSz="739775">
              <a:defRPr/>
            </a:pPr>
            <a:endParaRPr lang="en-GB" sz="1200" dirty="0"/>
          </a:p>
          <a:p>
            <a:pPr defTabSz="739775">
              <a:defRPr/>
            </a:pPr>
            <a:r>
              <a:rPr lang="en-GB" sz="1200" dirty="0"/>
              <a:t>case </a:t>
            </a:r>
            <a:r>
              <a:rPr lang="en-GB" sz="1200" i="1" dirty="0"/>
              <a:t>constant2</a:t>
            </a:r>
            <a:r>
              <a:rPr lang="en-GB" sz="1200" dirty="0"/>
              <a:t>:</a:t>
            </a:r>
          </a:p>
          <a:p>
            <a:pPr defTabSz="739775">
              <a:defRPr/>
            </a:pPr>
            <a:r>
              <a:rPr lang="en-GB" sz="1200" dirty="0"/>
              <a:t>  </a:t>
            </a:r>
            <a:r>
              <a:rPr lang="en-GB" sz="1200" i="1" dirty="0"/>
              <a:t>branch2Statements</a:t>
            </a:r>
            <a:r>
              <a:rPr lang="en-GB" sz="1200" dirty="0"/>
              <a:t>; </a:t>
            </a:r>
          </a:p>
          <a:p>
            <a:pPr defTabSz="739775">
              <a:defRPr/>
            </a:pPr>
            <a:r>
              <a:rPr lang="en-GB" sz="1200" dirty="0"/>
              <a:t>  break;</a:t>
            </a:r>
          </a:p>
          <a:p>
            <a:pPr defTabSz="739775">
              <a:defRPr/>
            </a:pPr>
            <a:endParaRPr lang="en-GB" sz="1200" dirty="0"/>
          </a:p>
          <a:p>
            <a:pPr defTabSz="739775">
              <a:defRPr/>
            </a:pPr>
            <a:r>
              <a:rPr lang="en-GB" sz="1200" dirty="0"/>
              <a:t>…</a:t>
            </a:r>
          </a:p>
          <a:p>
            <a:pPr defTabSz="739775">
              <a:defRPr/>
            </a:pPr>
            <a:endParaRPr lang="en-GB" sz="1200" dirty="0"/>
          </a:p>
          <a:p>
            <a:pPr defTabSz="739775">
              <a:defRPr/>
            </a:pPr>
            <a:r>
              <a:rPr lang="en-GB" sz="1200" dirty="0"/>
              <a:t>default:</a:t>
            </a:r>
          </a:p>
          <a:p>
            <a:pPr defTabSz="739775">
              <a:defRPr/>
            </a:pPr>
            <a:r>
              <a:rPr lang="en-GB" sz="1200" dirty="0"/>
              <a:t>  </a:t>
            </a:r>
            <a:r>
              <a:rPr lang="en-GB" sz="1200" i="1" dirty="0" err="1"/>
              <a:t>defaultBranchStatements</a:t>
            </a:r>
            <a:r>
              <a:rPr lang="en-GB" sz="1200" dirty="0"/>
              <a:t>;</a:t>
            </a:r>
          </a:p>
          <a:p>
            <a:pPr defTabSz="739775">
              <a:defRPr/>
            </a:pPr>
            <a:r>
              <a:rPr lang="en-GB" sz="1200" dirty="0"/>
              <a:t>  break;</a:t>
            </a:r>
          </a:p>
          <a:p>
            <a:pPr defTabSz="739775">
              <a:defRPr/>
            </a:pPr>
            <a:r>
              <a:rPr lang="en-GB" sz="1200" dirty="0"/>
              <a:t>}</a:t>
            </a:r>
          </a:p>
        </p:txBody>
      </p:sp>
      <p:sp>
        <p:nvSpPr>
          <p:cNvPr id="6" name="Rectangle 5"/>
          <p:cNvSpPr txBox="1">
            <a:spLocks noChangeArrowheads="1"/>
          </p:cNvSpPr>
          <p:nvPr/>
        </p:nvSpPr>
        <p:spPr bwMode="auto">
          <a:xfrm>
            <a:off x="3352800" y="2530475"/>
            <a:ext cx="5448300" cy="4314825"/>
          </a:xfrm>
          <a:prstGeom prst="rect">
            <a:avLst/>
          </a:prstGeom>
          <a:noFill/>
          <a:ln w="9525">
            <a:noFill/>
            <a:miter lim="800000"/>
            <a:headEnd/>
            <a:tailEnd/>
          </a:ln>
        </p:spPr>
        <p:txBody>
          <a:bodyPr/>
          <a:lstStyle/>
          <a:p>
            <a:pPr marL="742950" lvl="1" indent="-285750">
              <a:spcBef>
                <a:spcPct val="20000"/>
              </a:spcBef>
              <a:buClr>
                <a:schemeClr val="hlink"/>
              </a:buClr>
              <a:buSzPct val="80000"/>
              <a:buFontTx/>
              <a:buChar char="•"/>
              <a:defRPr/>
            </a:pPr>
            <a:r>
              <a:rPr lang="en-GB" sz="2000" kern="0" dirty="0">
                <a:solidFill>
                  <a:schemeClr val="tx2"/>
                </a:solidFill>
                <a:latin typeface="+mn-lt"/>
                <a:sym typeface="Wingdings" pitchFamily="2" charset="2"/>
              </a:rPr>
              <a:t>Expression </a:t>
            </a:r>
            <a:r>
              <a:rPr lang="en-GB" sz="2000" kern="0" dirty="0" smtClean="0">
                <a:solidFill>
                  <a:schemeClr val="tx2"/>
                </a:solidFill>
                <a:latin typeface="+mn-lt"/>
                <a:sym typeface="Wingdings" pitchFamily="2" charset="2"/>
              </a:rPr>
              <a:t>can be</a:t>
            </a:r>
            <a:r>
              <a:rPr lang="en-GB" sz="2000" kern="0" dirty="0">
                <a:solidFill>
                  <a:schemeClr val="tx2"/>
                </a:solidFill>
                <a:latin typeface="+mn-lt"/>
                <a:sym typeface="Wingdings" pitchFamily="2" charset="2"/>
              </a:rPr>
              <a:t>:</a:t>
            </a:r>
          </a:p>
          <a:p>
            <a:pPr marL="1143000" lvl="2" indent="-228600">
              <a:spcBef>
                <a:spcPct val="20000"/>
              </a:spcBef>
              <a:buClr>
                <a:schemeClr val="accent1"/>
              </a:buClr>
              <a:buSzPct val="50000"/>
              <a:buFont typeface="Wingdings" pitchFamily="2" charset="2"/>
              <a:buChar char="n"/>
              <a:defRPr/>
            </a:pPr>
            <a:r>
              <a:rPr lang="en-GB" sz="1600" kern="0" dirty="0">
                <a:solidFill>
                  <a:schemeClr val="tx2"/>
                </a:solidFill>
                <a:latin typeface="+mn-lt"/>
                <a:sym typeface="Wingdings" pitchFamily="2" charset="2"/>
              </a:rPr>
              <a:t>char, byte, short, </a:t>
            </a:r>
            <a:r>
              <a:rPr lang="en-GB" sz="1600" kern="0" dirty="0" err="1" smtClean="0">
                <a:solidFill>
                  <a:schemeClr val="tx2"/>
                </a:solidFill>
                <a:latin typeface="+mn-lt"/>
                <a:sym typeface="Wingdings" pitchFamily="2" charset="2"/>
              </a:rPr>
              <a:t>int</a:t>
            </a:r>
            <a:r>
              <a:rPr lang="en-GB" sz="1600" kern="0" dirty="0" smtClean="0">
                <a:solidFill>
                  <a:schemeClr val="tx2"/>
                </a:solidFill>
                <a:latin typeface="+mn-lt"/>
                <a:sym typeface="Wingdings" pitchFamily="2" charset="2"/>
              </a:rPr>
              <a:t> </a:t>
            </a:r>
          </a:p>
          <a:p>
            <a:pPr marL="1143000" lvl="2" indent="-228600">
              <a:spcBef>
                <a:spcPct val="20000"/>
              </a:spcBef>
              <a:buClr>
                <a:schemeClr val="accent1"/>
              </a:buClr>
              <a:buSzPct val="50000"/>
              <a:buFont typeface="Wingdings" pitchFamily="2" charset="2"/>
              <a:buChar char="n"/>
              <a:defRPr/>
            </a:pPr>
            <a:r>
              <a:rPr lang="en-GB" sz="1600" kern="0" dirty="0" smtClean="0">
                <a:solidFill>
                  <a:schemeClr val="tx2"/>
                </a:solidFill>
                <a:sym typeface="Wingdings" pitchFamily="2" charset="2"/>
              </a:rPr>
              <a:t>String</a:t>
            </a:r>
            <a:r>
              <a:rPr lang="en-GB" sz="1600" kern="0" dirty="0" smtClean="0">
                <a:solidFill>
                  <a:schemeClr val="tx2"/>
                </a:solidFill>
                <a:latin typeface="+mn-lt"/>
                <a:sym typeface="Wingdings" pitchFamily="2" charset="2"/>
              </a:rPr>
              <a:t> (Java </a:t>
            </a:r>
            <a:r>
              <a:rPr lang="en-GB" sz="1600" kern="0" smtClean="0">
                <a:solidFill>
                  <a:schemeClr val="tx2"/>
                </a:solidFill>
                <a:latin typeface="+mn-lt"/>
                <a:sym typeface="Wingdings" pitchFamily="2" charset="2"/>
              </a:rPr>
              <a:t>SE 7 and above)</a:t>
            </a:r>
            <a:endParaRPr lang="en-GB" sz="1600" kern="0" dirty="0">
              <a:solidFill>
                <a:schemeClr val="tx2"/>
              </a:solidFill>
              <a:latin typeface="+mn-lt"/>
              <a:sym typeface="Wingdings" pitchFamily="2" charset="2"/>
            </a:endParaRPr>
          </a:p>
          <a:p>
            <a:pPr marL="1143000" lvl="2" indent="-228600">
              <a:spcBef>
                <a:spcPct val="20000"/>
              </a:spcBef>
              <a:buClr>
                <a:schemeClr val="accent1"/>
              </a:buClr>
              <a:buSzPct val="50000"/>
              <a:buFont typeface="Wingdings" pitchFamily="2" charset="2"/>
              <a:buChar char="n"/>
              <a:defRPr/>
            </a:pPr>
            <a:endParaRPr lang="en-GB" sz="500" kern="0" dirty="0">
              <a:solidFill>
                <a:schemeClr val="tx2"/>
              </a:solidFill>
              <a:latin typeface="+mn-lt"/>
              <a:sym typeface="Wingdings" pitchFamily="2" charset="2"/>
            </a:endParaRPr>
          </a:p>
          <a:p>
            <a:pPr marL="742950" lvl="1" indent="-285750">
              <a:spcBef>
                <a:spcPct val="20000"/>
              </a:spcBef>
              <a:buClr>
                <a:schemeClr val="hlink"/>
              </a:buClr>
              <a:buSzPct val="80000"/>
              <a:buFontTx/>
              <a:buChar char="•"/>
              <a:defRPr/>
            </a:pPr>
            <a:r>
              <a:rPr lang="en-GB" sz="2000" kern="0" dirty="0">
                <a:solidFill>
                  <a:schemeClr val="tx2"/>
                </a:solidFill>
                <a:latin typeface="+mn-lt"/>
                <a:sym typeface="Wingdings" pitchFamily="2" charset="2"/>
              </a:rPr>
              <a:t>Cases:</a:t>
            </a:r>
          </a:p>
          <a:p>
            <a:pPr marL="1143000" lvl="2" indent="-228600">
              <a:spcBef>
                <a:spcPct val="20000"/>
              </a:spcBef>
              <a:buClr>
                <a:schemeClr val="accent1"/>
              </a:buClr>
              <a:buSzPct val="50000"/>
              <a:buFont typeface="Wingdings" pitchFamily="2" charset="2"/>
              <a:buChar char="n"/>
              <a:defRPr/>
            </a:pPr>
            <a:r>
              <a:rPr lang="en-GB" sz="1600" kern="0" dirty="0">
                <a:solidFill>
                  <a:schemeClr val="tx2"/>
                </a:solidFill>
                <a:latin typeface="+mn-lt"/>
                <a:sym typeface="Wingdings" pitchFamily="2" charset="2"/>
              </a:rPr>
              <a:t>Must be (different) constants</a:t>
            </a:r>
          </a:p>
          <a:p>
            <a:pPr marL="1143000" lvl="2" indent="-228600">
              <a:spcBef>
                <a:spcPct val="20000"/>
              </a:spcBef>
              <a:buClr>
                <a:schemeClr val="accent1"/>
              </a:buClr>
              <a:buSzPct val="50000"/>
              <a:buFont typeface="Wingdings" pitchFamily="2" charset="2"/>
              <a:buChar char="n"/>
              <a:defRPr/>
            </a:pPr>
            <a:endParaRPr lang="en-GB" sz="500" kern="0" dirty="0">
              <a:solidFill>
                <a:schemeClr val="tx2"/>
              </a:solidFill>
              <a:sym typeface="Wingdings" pitchFamily="2" charset="2"/>
            </a:endParaRPr>
          </a:p>
          <a:p>
            <a:pPr marL="742950" lvl="1" indent="-285750">
              <a:spcBef>
                <a:spcPct val="20000"/>
              </a:spcBef>
              <a:buClr>
                <a:schemeClr val="hlink"/>
              </a:buClr>
              <a:buSzPct val="80000"/>
              <a:buFontTx/>
              <a:buChar char="•"/>
              <a:defRPr/>
            </a:pPr>
            <a:r>
              <a:rPr lang="en-GB" sz="2000" kern="0" dirty="0">
                <a:solidFill>
                  <a:schemeClr val="tx2"/>
                </a:solidFill>
                <a:latin typeface="+mn-lt"/>
                <a:sym typeface="Wingdings" pitchFamily="2" charset="2"/>
              </a:rPr>
              <a:t>If you omit </a:t>
            </a:r>
            <a:r>
              <a:rPr lang="en-GB" sz="2000" kern="0" dirty="0">
                <a:solidFill>
                  <a:schemeClr val="tx2"/>
                </a:solidFill>
                <a:sym typeface="Wingdings" pitchFamily="2" charset="2"/>
              </a:rPr>
              <a:t>break</a:t>
            </a:r>
            <a:r>
              <a:rPr lang="en-GB" sz="2000" kern="0" dirty="0">
                <a:solidFill>
                  <a:schemeClr val="tx2"/>
                </a:solidFill>
                <a:latin typeface="+mn-lt"/>
                <a:sym typeface="Wingdings" pitchFamily="2" charset="2"/>
              </a:rPr>
              <a:t>:</a:t>
            </a:r>
          </a:p>
          <a:p>
            <a:pPr marL="1143000" lvl="2" indent="-228600">
              <a:spcBef>
                <a:spcPct val="20000"/>
              </a:spcBef>
              <a:buClr>
                <a:schemeClr val="accent1"/>
              </a:buClr>
              <a:buSzPct val="50000"/>
              <a:buFont typeface="Wingdings" pitchFamily="2" charset="2"/>
              <a:buChar char="n"/>
              <a:defRPr/>
            </a:pPr>
            <a:r>
              <a:rPr lang="en-GB" sz="1600" kern="0" dirty="0">
                <a:solidFill>
                  <a:schemeClr val="tx2"/>
                </a:solidFill>
                <a:latin typeface="+mj-lt"/>
                <a:sym typeface="Wingdings" pitchFamily="2" charset="2"/>
              </a:rPr>
              <a:t>Fall-through occurs</a:t>
            </a:r>
          </a:p>
          <a:p>
            <a:pPr marL="1143000" lvl="2" indent="-228600">
              <a:spcBef>
                <a:spcPct val="20000"/>
              </a:spcBef>
              <a:buClr>
                <a:schemeClr val="accent1"/>
              </a:buClr>
              <a:buSzPct val="50000"/>
              <a:buFont typeface="Wingdings" pitchFamily="2" charset="2"/>
              <a:buChar char="n"/>
              <a:defRPr/>
            </a:pPr>
            <a:endParaRPr lang="en-GB" sz="500" kern="0" dirty="0">
              <a:solidFill>
                <a:schemeClr val="tx2"/>
              </a:solidFill>
              <a:latin typeface="+mj-lt"/>
              <a:sym typeface="Wingdings" pitchFamily="2" charset="2"/>
            </a:endParaRPr>
          </a:p>
          <a:p>
            <a:pPr marL="742950" lvl="1" indent="-285750">
              <a:spcBef>
                <a:spcPct val="20000"/>
              </a:spcBef>
              <a:buClr>
                <a:schemeClr val="hlink"/>
              </a:buClr>
              <a:buSzPct val="80000"/>
              <a:buFontTx/>
              <a:buChar char="•"/>
              <a:defRPr/>
            </a:pPr>
            <a:r>
              <a:rPr lang="en-GB" sz="2000" kern="0" dirty="0">
                <a:solidFill>
                  <a:schemeClr val="tx2"/>
                </a:solidFill>
                <a:latin typeface="+mn-lt"/>
                <a:sym typeface="Wingdings" pitchFamily="2" charset="2"/>
              </a:rPr>
              <a:t>The </a:t>
            </a:r>
            <a:r>
              <a:rPr lang="en-GB" sz="2000" kern="0" dirty="0">
                <a:solidFill>
                  <a:schemeClr val="tx2"/>
                </a:solidFill>
                <a:sym typeface="Wingdings" pitchFamily="2" charset="2"/>
              </a:rPr>
              <a:t>default</a:t>
            </a:r>
            <a:r>
              <a:rPr lang="en-GB" sz="2000" kern="0" dirty="0">
                <a:solidFill>
                  <a:schemeClr val="tx2"/>
                </a:solidFill>
                <a:latin typeface="+mn-lt"/>
                <a:sym typeface="Wingdings" pitchFamily="2" charset="2"/>
              </a:rPr>
              <a:t> branch:</a:t>
            </a:r>
          </a:p>
          <a:p>
            <a:pPr marL="1143000" lvl="2" indent="-228600">
              <a:spcBef>
                <a:spcPct val="20000"/>
              </a:spcBef>
              <a:buClr>
                <a:schemeClr val="accent1"/>
              </a:buClr>
              <a:buSzPct val="50000"/>
              <a:buFont typeface="Wingdings" pitchFamily="2" charset="2"/>
              <a:buChar char="n"/>
              <a:defRPr/>
            </a:pPr>
            <a:r>
              <a:rPr lang="en-GB" sz="1600" kern="0" dirty="0">
                <a:solidFill>
                  <a:schemeClr val="tx2"/>
                </a:solidFill>
                <a:latin typeface="+mn-lt"/>
                <a:sym typeface="Wingdings" pitchFamily="2" charset="2"/>
              </a:rPr>
              <a:t>Is optional</a:t>
            </a:r>
          </a:p>
          <a:p>
            <a:pPr marL="1143000" lvl="2" indent="-228600">
              <a:spcBef>
                <a:spcPct val="20000"/>
              </a:spcBef>
              <a:buClr>
                <a:schemeClr val="accent1"/>
              </a:buClr>
              <a:buSzPct val="50000"/>
              <a:buFont typeface="Wingdings" pitchFamily="2" charset="2"/>
              <a:buChar char="n"/>
              <a:defRPr/>
            </a:pPr>
            <a:r>
              <a:rPr lang="en-GB" sz="1600" kern="0" dirty="0">
                <a:solidFill>
                  <a:schemeClr val="tx2"/>
                </a:solidFill>
                <a:latin typeface="+mn-lt"/>
                <a:sym typeface="Wingdings" pitchFamily="2" charset="2"/>
              </a:rPr>
              <a:t>Doesn't have to be at the end!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13446</TotalTime>
  <Words>2296</Words>
  <Application>Microsoft Office PowerPoint</Application>
  <PresentationFormat>On-screen Show (4:3)</PresentationFormat>
  <Paragraphs>355</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1_Blends</vt:lpstr>
      <vt:lpstr>Flow of Control in Java</vt:lpstr>
      <vt:lpstr>Contents</vt:lpstr>
      <vt:lpstr>1. Making Decisions in Java</vt:lpstr>
      <vt:lpstr>Using if Tests</vt:lpstr>
      <vt:lpstr>Relational Operators</vt:lpstr>
      <vt:lpstr>Logical Operators</vt:lpstr>
      <vt:lpstr>Quiz on if Tests</vt:lpstr>
      <vt:lpstr>The Conditional Operator</vt:lpstr>
      <vt:lpstr>Using switch Tests</vt:lpstr>
      <vt:lpstr>Quiz on switch Tests</vt:lpstr>
      <vt:lpstr>2. Looping in Java</vt:lpstr>
      <vt:lpstr>Using while Loops</vt:lpstr>
      <vt:lpstr>Quiz on while Loops</vt:lpstr>
      <vt:lpstr>Using do-while Loops</vt:lpstr>
      <vt:lpstr>Quiz on do-while Loops</vt:lpstr>
      <vt:lpstr>Using for Loops</vt:lpstr>
      <vt:lpstr>Quiz on for Loops</vt:lpstr>
      <vt:lpstr>Unconditional Jumps (1 of 2)</vt:lpstr>
      <vt:lpstr>Unconditional Jumps (2 of 2)</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JSP Pages Using Custom Tags</dc:title>
  <dc:creator>Andy Olsen</dc:creator>
  <cp:lastModifiedBy>andyo@olsensoft.com</cp:lastModifiedBy>
  <cp:revision>447</cp:revision>
  <dcterms:created xsi:type="dcterms:W3CDTF">2002-05-03T12:27:39Z</dcterms:created>
  <dcterms:modified xsi:type="dcterms:W3CDTF">2017-04-04T17:38:56Z</dcterms:modified>
</cp:coreProperties>
</file>