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24"/>
  </p:notesMasterIdLst>
  <p:handoutMasterIdLst>
    <p:handoutMasterId r:id="rId25"/>
  </p:handoutMasterIdLst>
  <p:sldIdLst>
    <p:sldId id="256" r:id="rId2"/>
    <p:sldId id="497" r:id="rId3"/>
    <p:sldId id="661" r:id="rId4"/>
    <p:sldId id="662" r:id="rId5"/>
    <p:sldId id="745" r:id="rId6"/>
    <p:sldId id="685" r:id="rId7"/>
    <p:sldId id="671" r:id="rId8"/>
    <p:sldId id="735" r:id="rId9"/>
    <p:sldId id="672" r:id="rId10"/>
    <p:sldId id="688" r:id="rId11"/>
    <p:sldId id="715" r:id="rId12"/>
    <p:sldId id="736" r:id="rId13"/>
    <p:sldId id="686" r:id="rId14"/>
    <p:sldId id="737" r:id="rId15"/>
    <p:sldId id="674" r:id="rId16"/>
    <p:sldId id="738" r:id="rId17"/>
    <p:sldId id="739" r:id="rId18"/>
    <p:sldId id="740" r:id="rId19"/>
    <p:sldId id="689" r:id="rId20"/>
    <p:sldId id="741" r:id="rId21"/>
    <p:sldId id="742" r:id="rId22"/>
    <p:sldId id="743" r:id="rId23"/>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7873" autoAdjust="0"/>
    <p:restoredTop sz="94648" autoAdjust="0"/>
  </p:normalViewPr>
  <p:slideViewPr>
    <p:cSldViewPr snapToGrid="0" showGuides="1">
      <p:cViewPr>
        <p:scale>
          <a:sx n="60" d="100"/>
          <a:sy n="60" d="100"/>
        </p:scale>
        <p:origin x="-1212" y="-978"/>
      </p:cViewPr>
      <p:guideLst>
        <p:guide orient="horz" pos="943"/>
        <p:guide pos="217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10" d="100"/>
          <a:sy n="110" d="100"/>
        </p:scale>
        <p:origin x="-426" y="60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Writing and Calling Methods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25436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Writing and Calling Methods</a:t>
            </a:r>
            <a:endParaRPr lang="en-GB" dirty="0"/>
          </a:p>
        </p:txBody>
      </p:sp>
      <p:sp>
        <p:nvSpPr>
          <p:cNvPr id="4505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7994006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Writing and Calling Methods</a:t>
            </a:r>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a:ln/>
        </p:spPr>
        <p:txBody>
          <a:bodyPr/>
          <a:lstStyle/>
          <a:p>
            <a:pPr eaLnBrk="1" hangingPunct="1"/>
            <a:r>
              <a:rPr lang="en-US" dirty="0" smtClean="0"/>
              <a:t>You might get the feeling that your </a:t>
            </a:r>
            <a:r>
              <a:rPr lang="en-US" dirty="0" smtClean="0">
                <a:latin typeface="Lucida Console" panose="020B0609040504020204" pitchFamily="49" charset="0"/>
              </a:rPr>
              <a:t>main()</a:t>
            </a:r>
            <a:r>
              <a:rPr lang="en-US" dirty="0" smtClean="0"/>
              <a:t> methods are starting to get a bit too large. If so, you'll be glad to hear that we're going to improve matters in this chapter. We're going to show how to break a large function down into smaller functions, and we'll also discuss the benefits and issues when you do this.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smtClean="0"/>
              <a:t>Writing and Calling Methods</a:t>
            </a:r>
          </a:p>
        </p:txBody>
      </p:sp>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Here's the meaning of each part of a method definition:</a:t>
            </a:r>
          </a:p>
          <a:p>
            <a:endParaRPr lang="en-GB" dirty="0"/>
          </a:p>
          <a:p>
            <a:pPr lvl="1" eaLnBrk="1" hangingPunct="1"/>
            <a:r>
              <a:rPr lang="en-GB" dirty="0">
                <a:latin typeface="Lucida Console" pitchFamily="49" charset="0"/>
                <a:sym typeface="Wingdings" pitchFamily="2" charset="2"/>
              </a:rPr>
              <a:t>public</a:t>
            </a:r>
            <a:r>
              <a:rPr lang="en-GB" dirty="0">
                <a:sym typeface="Wingdings" pitchFamily="2" charset="2"/>
              </a:rPr>
              <a:t> or </a:t>
            </a:r>
            <a:r>
              <a:rPr lang="en-GB" dirty="0">
                <a:latin typeface="Lucida Console" pitchFamily="49" charset="0"/>
                <a:sym typeface="Wingdings" pitchFamily="2" charset="2"/>
              </a:rPr>
              <a:t>private</a:t>
            </a:r>
            <a:r>
              <a:rPr lang="en-GB" dirty="0">
                <a:sym typeface="Wingdings" pitchFamily="2" charset="2"/>
              </a:rPr>
              <a:t> or </a:t>
            </a:r>
            <a:r>
              <a:rPr lang="en-GB" dirty="0">
                <a:latin typeface="Lucida Console" pitchFamily="49" charset="0"/>
                <a:sym typeface="Wingdings" pitchFamily="2" charset="2"/>
              </a:rPr>
              <a:t>protected</a:t>
            </a:r>
            <a:r>
              <a:rPr lang="en-GB" dirty="0">
                <a:sym typeface="Wingdings" pitchFamily="2" charset="2"/>
              </a:rPr>
              <a:t/>
            </a:r>
            <a:br>
              <a:rPr lang="en-GB" dirty="0">
                <a:sym typeface="Wingdings" pitchFamily="2" charset="2"/>
              </a:rPr>
            </a:br>
            <a:r>
              <a:rPr lang="en-GB" dirty="0">
                <a:sym typeface="Wingdings" pitchFamily="2" charset="2"/>
              </a:rPr>
              <a:t>Access modifiers (see next slide)</a:t>
            </a:r>
            <a:br>
              <a:rPr lang="en-GB" dirty="0">
                <a:sym typeface="Wingdings" pitchFamily="2" charset="2"/>
              </a:rPr>
            </a:br>
            <a:endParaRPr lang="en-GB" dirty="0">
              <a:sym typeface="Wingdings" pitchFamily="2" charset="2"/>
            </a:endParaRPr>
          </a:p>
          <a:p>
            <a:pPr lvl="1" eaLnBrk="1" hangingPunct="1"/>
            <a:r>
              <a:rPr lang="en-GB" dirty="0">
                <a:latin typeface="Lucida Console" pitchFamily="49" charset="0"/>
                <a:sym typeface="Wingdings" pitchFamily="2" charset="2"/>
              </a:rPr>
              <a:t>static</a:t>
            </a:r>
            <a:r>
              <a:rPr lang="en-GB" dirty="0">
                <a:sym typeface="Wingdings" pitchFamily="2" charset="2"/>
              </a:rPr>
              <a:t/>
            </a:r>
            <a:br>
              <a:rPr lang="en-GB" dirty="0">
                <a:sym typeface="Wingdings" pitchFamily="2" charset="2"/>
              </a:rPr>
            </a:br>
            <a:r>
              <a:rPr lang="en-GB" dirty="0">
                <a:sym typeface="Wingdings" pitchFamily="2" charset="2"/>
              </a:rPr>
              <a:t>Class-level method (essential if you want to call from </a:t>
            </a:r>
            <a:r>
              <a:rPr lang="en-GB" dirty="0">
                <a:latin typeface="Lucida Console" pitchFamily="49" charset="0"/>
                <a:sym typeface="Wingdings" pitchFamily="2" charset="2"/>
              </a:rPr>
              <a:t>main</a:t>
            </a:r>
            <a:r>
              <a:rPr lang="en-GB" dirty="0">
                <a:sym typeface="Wingdings" pitchFamily="2" charset="2"/>
              </a:rPr>
              <a:t>)</a:t>
            </a:r>
            <a:br>
              <a:rPr lang="en-GB" dirty="0">
                <a:sym typeface="Wingdings" pitchFamily="2" charset="2"/>
              </a:rPr>
            </a:br>
            <a:endParaRPr lang="en-GB" dirty="0">
              <a:sym typeface="Wingdings" pitchFamily="2" charset="2"/>
            </a:endParaRPr>
          </a:p>
          <a:p>
            <a:pPr lvl="1" eaLnBrk="1" hangingPunct="1"/>
            <a:r>
              <a:rPr lang="en-GB" i="1" dirty="0">
                <a:latin typeface="Lucida Console" pitchFamily="49" charset="0"/>
                <a:sym typeface="Wingdings" pitchFamily="2" charset="2"/>
              </a:rPr>
              <a:t>type</a:t>
            </a:r>
            <a:r>
              <a:rPr lang="en-GB" dirty="0">
                <a:sym typeface="Wingdings" pitchFamily="2" charset="2"/>
              </a:rPr>
              <a:t/>
            </a:r>
            <a:br>
              <a:rPr lang="en-GB" dirty="0">
                <a:sym typeface="Wingdings" pitchFamily="2" charset="2"/>
              </a:rPr>
            </a:br>
            <a:r>
              <a:rPr lang="en-GB" dirty="0">
                <a:sym typeface="Wingdings" pitchFamily="2" charset="2"/>
              </a:rPr>
              <a:t>Return type, or </a:t>
            </a:r>
            <a:r>
              <a:rPr lang="en-GB" dirty="0">
                <a:latin typeface="Lucida Console" pitchFamily="49" charset="0"/>
                <a:sym typeface="Wingdings" pitchFamily="2" charset="2"/>
              </a:rPr>
              <a:t>void</a:t>
            </a:r>
            <a:r>
              <a:rPr lang="en-GB" dirty="0">
                <a:sym typeface="Wingdings" pitchFamily="2" charset="2"/>
              </a:rPr>
              <a:t> if the method doesn't return anything</a:t>
            </a:r>
            <a:br>
              <a:rPr lang="en-GB" dirty="0">
                <a:sym typeface="Wingdings" pitchFamily="2" charset="2"/>
              </a:rPr>
            </a:br>
            <a:endParaRPr lang="en-GB" dirty="0">
              <a:sym typeface="Wingdings" pitchFamily="2" charset="2"/>
            </a:endParaRPr>
          </a:p>
          <a:p>
            <a:pPr lvl="1" eaLnBrk="1" hangingPunct="1"/>
            <a:r>
              <a:rPr lang="en-GB" i="1" dirty="0" err="1">
                <a:latin typeface="Lucida Console" pitchFamily="49" charset="0"/>
                <a:sym typeface="Wingdings" pitchFamily="2" charset="2"/>
              </a:rPr>
              <a:t>params</a:t>
            </a:r>
            <a:r>
              <a:rPr lang="en-GB" dirty="0">
                <a:sym typeface="Wingdings" pitchFamily="2" charset="2"/>
              </a:rPr>
              <a:t/>
            </a:r>
            <a:br>
              <a:rPr lang="en-GB" dirty="0">
                <a:sym typeface="Wingdings" pitchFamily="2" charset="2"/>
              </a:rPr>
            </a:br>
            <a:r>
              <a:rPr lang="en-GB" dirty="0">
                <a:sym typeface="Wingdings" pitchFamily="2" charset="2"/>
              </a:rPr>
              <a:t>List of parameters, or empty </a:t>
            </a:r>
            <a:r>
              <a:rPr lang="en-GB" dirty="0">
                <a:latin typeface="Lucida Console" pitchFamily="49" charset="0"/>
                <a:sym typeface="Wingdings" pitchFamily="2" charset="2"/>
              </a:rPr>
              <a:t>()</a:t>
            </a:r>
            <a:r>
              <a:rPr lang="en-GB" dirty="0">
                <a:sym typeface="Wingdings" pitchFamily="2" charset="2"/>
              </a:rPr>
              <a:t> if no parameters</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Writing and Calling Methods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There are 4 allowable access levels:</a:t>
            </a:r>
          </a:p>
          <a:p>
            <a:pPr eaLnBrk="1" hangingPunct="1"/>
            <a:endParaRPr lang="en-US" dirty="0" smtClean="0"/>
          </a:p>
          <a:p>
            <a:pPr lvl="1" eaLnBrk="1" hangingPunct="1"/>
            <a:r>
              <a:rPr lang="en-GB" dirty="0">
                <a:latin typeface="Lucida Console" pitchFamily="49" charset="0"/>
                <a:cs typeface="Tahoma" pitchFamily="34" charset="0"/>
              </a:rPr>
              <a:t>public</a:t>
            </a:r>
          </a:p>
          <a:p>
            <a:pPr lvl="2" eaLnBrk="1" hangingPunct="1"/>
            <a:r>
              <a:rPr lang="en-GB" dirty="0">
                <a:cs typeface="Tahoma" pitchFamily="34" charset="0"/>
              </a:rPr>
              <a:t>Accessible by anyone</a:t>
            </a:r>
          </a:p>
          <a:p>
            <a:pPr lvl="2" eaLnBrk="1" hangingPunct="1"/>
            <a:endParaRPr lang="en-GB" dirty="0">
              <a:latin typeface="Lucida Console" pitchFamily="49" charset="0"/>
              <a:cs typeface="Tahoma" pitchFamily="34" charset="0"/>
            </a:endParaRPr>
          </a:p>
          <a:p>
            <a:pPr lvl="1" eaLnBrk="1" hangingPunct="1"/>
            <a:r>
              <a:rPr lang="en-GB" dirty="0">
                <a:latin typeface="Lucida Console" pitchFamily="49" charset="0"/>
                <a:cs typeface="Tahoma" pitchFamily="34" charset="0"/>
              </a:rPr>
              <a:t>private</a:t>
            </a:r>
          </a:p>
          <a:p>
            <a:pPr lvl="2" eaLnBrk="1" hangingPunct="1"/>
            <a:r>
              <a:rPr lang="en-GB" dirty="0">
                <a:cs typeface="Tahoma" pitchFamily="34" charset="0"/>
              </a:rPr>
              <a:t>Accessible only by </a:t>
            </a:r>
            <a:r>
              <a:rPr lang="en-GB" dirty="0" smtClean="0">
                <a:cs typeface="Tahoma" pitchFamily="34" charset="0"/>
              </a:rPr>
              <a:t>the class </a:t>
            </a:r>
            <a:r>
              <a:rPr lang="en-GB" dirty="0">
                <a:cs typeface="Tahoma" pitchFamily="34" charset="0"/>
              </a:rPr>
              <a:t>itself</a:t>
            </a:r>
          </a:p>
          <a:p>
            <a:pPr lvl="2" eaLnBrk="1" hangingPunct="1"/>
            <a:endParaRPr lang="en-GB" dirty="0">
              <a:latin typeface="Lucida Console" pitchFamily="49" charset="0"/>
              <a:cs typeface="Tahoma" pitchFamily="34" charset="0"/>
            </a:endParaRPr>
          </a:p>
          <a:p>
            <a:pPr lvl="1" eaLnBrk="1" hangingPunct="1"/>
            <a:r>
              <a:rPr lang="en-GB" dirty="0">
                <a:latin typeface="Lucida Console" pitchFamily="49" charset="0"/>
                <a:cs typeface="Tahoma" pitchFamily="34" charset="0"/>
              </a:rPr>
              <a:t>protected</a:t>
            </a:r>
          </a:p>
          <a:p>
            <a:pPr lvl="2" eaLnBrk="1" hangingPunct="1"/>
            <a:r>
              <a:rPr lang="en-GB" dirty="0">
                <a:cs typeface="Tahoma" pitchFamily="34" charset="0"/>
              </a:rPr>
              <a:t>Accessible by </a:t>
            </a:r>
            <a:r>
              <a:rPr lang="en-GB" dirty="0" smtClean="0">
                <a:cs typeface="Tahoma" pitchFamily="34" charset="0"/>
              </a:rPr>
              <a:t>the class </a:t>
            </a:r>
            <a:r>
              <a:rPr lang="en-GB" dirty="0">
                <a:cs typeface="Tahoma" pitchFamily="34" charset="0"/>
              </a:rPr>
              <a:t>itself, subclasses, and classes in </a:t>
            </a:r>
            <a:r>
              <a:rPr lang="en-GB" dirty="0" smtClean="0">
                <a:cs typeface="Tahoma" pitchFamily="34" charset="0"/>
              </a:rPr>
              <a:t>the same </a:t>
            </a:r>
            <a:r>
              <a:rPr lang="en-GB" dirty="0">
                <a:cs typeface="Tahoma" pitchFamily="34" charset="0"/>
              </a:rPr>
              <a:t>package (see later)</a:t>
            </a:r>
          </a:p>
          <a:p>
            <a:pPr lvl="2" eaLnBrk="1" hangingPunct="1"/>
            <a:endParaRPr lang="en-GB" dirty="0">
              <a:cs typeface="Tahoma" pitchFamily="34" charset="0"/>
            </a:endParaRPr>
          </a:p>
          <a:p>
            <a:pPr lvl="1" eaLnBrk="1" hangingPunct="1"/>
            <a:r>
              <a:rPr lang="en-GB" dirty="0">
                <a:cs typeface="Tahoma" pitchFamily="34" charset="0"/>
              </a:rPr>
              <a:t>(No access modifier)</a:t>
            </a:r>
          </a:p>
          <a:p>
            <a:pPr lvl="2" eaLnBrk="1" hangingPunct="1"/>
            <a:r>
              <a:rPr lang="en-GB" dirty="0">
                <a:cs typeface="Tahoma" pitchFamily="34" charset="0"/>
              </a:rPr>
              <a:t>Accessible by </a:t>
            </a:r>
            <a:r>
              <a:rPr lang="en-GB" dirty="0" smtClean="0">
                <a:cs typeface="Tahoma" pitchFamily="34" charset="0"/>
              </a:rPr>
              <a:t>the class </a:t>
            </a:r>
            <a:r>
              <a:rPr lang="en-GB" dirty="0">
                <a:cs typeface="Tahoma" pitchFamily="34" charset="0"/>
              </a:rPr>
              <a:t>itself, and </a:t>
            </a:r>
            <a:r>
              <a:rPr lang="en-GB" dirty="0" smtClean="0">
                <a:cs typeface="Tahoma" pitchFamily="34" charset="0"/>
              </a:rPr>
              <a:t>by other classes </a:t>
            </a:r>
            <a:r>
              <a:rPr lang="en-GB" dirty="0">
                <a:cs typeface="Tahoma" pitchFamily="34" charset="0"/>
              </a:rPr>
              <a:t>in </a:t>
            </a:r>
            <a:r>
              <a:rPr lang="en-GB" dirty="0" smtClean="0">
                <a:cs typeface="Tahoma" pitchFamily="34" charset="0"/>
              </a:rPr>
              <a:t>the same </a:t>
            </a:r>
            <a:r>
              <a:rPr lang="en-GB" dirty="0">
                <a:cs typeface="Tahoma" pitchFamily="34" charset="0"/>
              </a:rPr>
              <a:t>package</a:t>
            </a:r>
            <a:endParaRPr lang="en-US" dirty="0">
              <a:cs typeface="Tahoma" pitchFamily="34" charset="0"/>
            </a:endParaRP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smtClean="0"/>
              <a:t>Writing and Calling Methods</a:t>
            </a:r>
          </a:p>
        </p:txBody>
      </p:sp>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a couple of examples of methods in a class. Both of these methods are </a:t>
            </a:r>
            <a:r>
              <a:rPr lang="en-GB" dirty="0" smtClean="0">
                <a:latin typeface="Lucida Console" panose="020B0609040504020204" pitchFamily="49" charset="0"/>
              </a:rPr>
              <a:t>public</a:t>
            </a:r>
            <a:r>
              <a:rPr lang="en-GB" dirty="0" smtClean="0"/>
              <a:t> and </a:t>
            </a:r>
            <a:r>
              <a:rPr lang="en-GB" dirty="0" smtClean="0">
                <a:latin typeface="Lucida Console" panose="020B0609040504020204" pitchFamily="49" charset="0"/>
              </a:rPr>
              <a:t>static</a:t>
            </a:r>
            <a:r>
              <a:rPr lang="en-GB" dirty="0" smtClean="0"/>
              <a:t>, take no parameters, and do not return a value.</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Writing and Calling Methods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shows the simplest possible method call, i.e. how to call a </a:t>
            </a:r>
            <a:r>
              <a:rPr lang="en-GB" dirty="0" smtClean="0">
                <a:latin typeface="Lucida Console" panose="020B0609040504020204" pitchFamily="49" charset="0"/>
              </a:rPr>
              <a:t>static</a:t>
            </a:r>
            <a:r>
              <a:rPr lang="en-GB" dirty="0" smtClean="0"/>
              <a:t> method in the same class as </a:t>
            </a:r>
            <a:r>
              <a:rPr lang="en-GB" dirty="0" smtClean="0">
                <a:latin typeface="Lucida Console" panose="020B0609040504020204" pitchFamily="49" charset="0"/>
              </a:rPr>
              <a:t>main()</a:t>
            </a:r>
            <a:r>
              <a:rPr lang="en-GB" dirty="0" smtClean="0"/>
              <a:t> itself. You simply have the name of the method, followed by parentheses.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Writing and Calling Methods</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If you declare a variable inside the method, then the variable is local to that method. The variable will be allocated only when you enter the variable, and will be automatically de-allocated (i.e. it will cease to exist) when you exit the variable.</a:t>
            </a:r>
          </a:p>
          <a:p>
            <a:r>
              <a:rPr lang="en-GB" dirty="0" smtClean="0"/>
              <a:t>Local variables defined in one method are completely independent of local variables defined in another method, even if the names of the variables happens to be the same.</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Writing and Calling Methods</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Under normal circumstances, a method terminates when flow-of-control reaches the closing </a:t>
            </a:r>
            <a:r>
              <a:rPr lang="en-GB" dirty="0" smtClean="0">
                <a:latin typeface="Lucida Console" panose="020B0609040504020204" pitchFamily="49" charset="0"/>
              </a:rPr>
              <a:t>}</a:t>
            </a:r>
            <a:r>
              <a:rPr lang="en-GB" dirty="0" smtClean="0"/>
              <a:t> at the end of the method. If you want to return prematurely, e.g. because something goes wrong in the method, then you can use a </a:t>
            </a:r>
            <a:r>
              <a:rPr lang="en-GB" dirty="0" smtClean="0">
                <a:latin typeface="Lucida Console" panose="020B0609040504020204" pitchFamily="49" charset="0"/>
              </a:rPr>
              <a:t>return</a:t>
            </a:r>
            <a:r>
              <a:rPr lang="en-GB" dirty="0" smtClean="0"/>
              <a:t> statement as shown in the slide,</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Writing and Calling Methods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In this section we're going to look at various method techniques, including how to pass values into and out of a method.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smtClean="0"/>
              <a:t>Writing and Calling Methods</a:t>
            </a:r>
          </a:p>
        </p:txBody>
      </p:sp>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 method can take any number of parameters. You specify the type and name of each parameter in a comma-separated list, between the parentheses in the method signature.</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Writing and Calling Methods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The </a:t>
            </a:r>
            <a:r>
              <a:rPr lang="en-US" dirty="0" err="1" smtClean="0">
                <a:latin typeface="Lucida Console" panose="020B0609040504020204" pitchFamily="49" charset="0"/>
              </a:rPr>
              <a:t>repeatMessage</a:t>
            </a:r>
            <a:r>
              <a:rPr lang="en-US" dirty="0" smtClean="0">
                <a:latin typeface="Lucida Console" panose="020B0609040504020204" pitchFamily="49" charset="0"/>
              </a:rPr>
              <a:t>()</a:t>
            </a:r>
            <a:r>
              <a:rPr lang="en-US" dirty="0" smtClean="0"/>
              <a:t> method in the slide requires two parameters: a </a:t>
            </a:r>
            <a:r>
              <a:rPr lang="en-US" dirty="0" smtClean="0">
                <a:latin typeface="Lucida Console" panose="020B0609040504020204" pitchFamily="49" charset="0"/>
              </a:rPr>
              <a:t>String</a:t>
            </a:r>
            <a:r>
              <a:rPr lang="en-US" dirty="0" smtClean="0"/>
              <a:t> and an </a:t>
            </a:r>
            <a:r>
              <a:rPr lang="en-US" dirty="0" smtClean="0">
                <a:latin typeface="Lucida Console" panose="020B0609040504020204" pitchFamily="49" charset="0"/>
              </a:rPr>
              <a:t>int</a:t>
            </a:r>
            <a:r>
              <a:rPr lang="en-US" dirty="0" smtClean="0"/>
              <a:t>. The method displays the specified string on the console, the specified number of times.</a:t>
            </a:r>
          </a:p>
          <a:p>
            <a:pPr eaLnBrk="1" hangingPunct="1"/>
            <a:r>
              <a:rPr lang="en-US" dirty="0" smtClean="0"/>
              <a:t>When you call </a:t>
            </a:r>
            <a:r>
              <a:rPr lang="en-US" dirty="0" err="1">
                <a:latin typeface="Lucida Console" panose="020B0609040504020204" pitchFamily="49" charset="0"/>
              </a:rPr>
              <a:t>repeatMessage</a:t>
            </a:r>
            <a:r>
              <a:rPr lang="en-US" dirty="0" smtClean="0">
                <a:latin typeface="Lucida Console" panose="020B0609040504020204" pitchFamily="49" charset="0"/>
              </a:rPr>
              <a:t>()</a:t>
            </a:r>
            <a:r>
              <a:rPr lang="en-US" dirty="0" smtClean="0"/>
              <a:t>, you must supply a </a:t>
            </a:r>
            <a:r>
              <a:rPr lang="en-US" dirty="0" smtClean="0">
                <a:latin typeface="Lucida Console" panose="020B0609040504020204" pitchFamily="49" charset="0"/>
              </a:rPr>
              <a:t>String</a:t>
            </a:r>
            <a:r>
              <a:rPr lang="en-US" dirty="0" smtClean="0"/>
              <a:t> value and an </a:t>
            </a:r>
            <a:r>
              <a:rPr lang="en-US" dirty="0" err="1" smtClean="0">
                <a:latin typeface="Lucida Console" panose="020B0609040504020204" pitchFamily="49" charset="0"/>
              </a:rPr>
              <a:t>int</a:t>
            </a:r>
            <a:r>
              <a:rPr lang="en-US" dirty="0" smtClean="0"/>
              <a:t> value (or something that can be converted into an </a:t>
            </a:r>
            <a:r>
              <a:rPr lang="en-US" dirty="0" err="1" smtClean="0">
                <a:latin typeface="Lucida Console" panose="020B0609040504020204" pitchFamily="49" charset="0"/>
              </a:rPr>
              <a:t>int</a:t>
            </a:r>
            <a:r>
              <a:rPr lang="en-US" dirty="0" smtClean="0"/>
              <a:t>, e.g. a </a:t>
            </a:r>
            <a:r>
              <a:rPr lang="en-US" dirty="0" smtClean="0">
                <a:latin typeface="Lucida Console" panose="020B0609040504020204" pitchFamily="49" charset="0"/>
              </a:rPr>
              <a:t>byte</a:t>
            </a:r>
            <a:r>
              <a:rPr lang="en-US" dirty="0" smtClean="0"/>
              <a:t> or a </a:t>
            </a:r>
            <a:r>
              <a:rPr lang="en-US" dirty="0" smtClean="0">
                <a:latin typeface="Lucida Console" panose="020B0609040504020204" pitchFamily="49" charset="0"/>
              </a:rPr>
              <a:t>short</a:t>
            </a:r>
            <a:r>
              <a:rPr lang="en-US" dirty="0" smtClean="0"/>
              <a:t>). If you pass the wrong number or types of parameters, you'll get a compiler error.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GB" dirty="0" smtClean="0"/>
              <a:t>Writing and Calling Methods</a:t>
            </a:r>
          </a:p>
        </p:txBody>
      </p:sp>
      <p:sp>
        <p:nvSpPr>
          <p:cNvPr id="62467" name="Rectangle 2"/>
          <p:cNvSpPr>
            <a:spLocks noGrp="1" noRot="1" noChangeAspect="1" noChangeArrowheads="1" noTextEdit="1"/>
          </p:cNvSpPr>
          <p:nvPr>
            <p:ph type="sldImg"/>
          </p:nvPr>
        </p:nvSpPr>
        <p:spPr>
          <a:ln/>
        </p:spPr>
      </p:sp>
      <p:sp>
        <p:nvSpPr>
          <p:cNvPr id="624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a:t>Overloading is a useful language feature that allows you to define several versions of a method in the same class, where each version takes a different number of parameters or parameters of different types.</a:t>
            </a:r>
          </a:p>
          <a:p>
            <a:r>
              <a:rPr lang="en-GB" dirty="0"/>
              <a:t>The purpose of overloading is to make it easier for client code to call your methods. The client code can choose which overloaded version of the method to call, depending on what parameters it wants to pass into the method. </a:t>
            </a:r>
          </a:p>
          <a:p>
            <a:r>
              <a:rPr lang="en-GB" dirty="0"/>
              <a:t>Overloading is used extensively in the Java SE library. For example, see the documentation for the </a:t>
            </a:r>
            <a:r>
              <a:rPr lang="en-GB" dirty="0" err="1">
                <a:latin typeface="Lucida Console" panose="020B0609040504020204" pitchFamily="49" charset="0"/>
              </a:rPr>
              <a:t>PrintStream</a:t>
            </a:r>
            <a:r>
              <a:rPr lang="en-GB" dirty="0"/>
              <a:t> class, which provides many overloaded versions of the </a:t>
            </a:r>
            <a:r>
              <a:rPr lang="en-GB" dirty="0">
                <a:latin typeface="Lucida Console" panose="020B0609040504020204" pitchFamily="49" charset="0"/>
              </a:rPr>
              <a:t>print()</a:t>
            </a:r>
            <a:r>
              <a:rPr lang="en-GB" dirty="0"/>
              <a:t> and </a:t>
            </a:r>
            <a:r>
              <a:rPr lang="en-GB" dirty="0" err="1">
                <a:latin typeface="Lucida Console" panose="020B0609040504020204" pitchFamily="49" charset="0"/>
              </a:rPr>
              <a:t>println</a:t>
            </a:r>
            <a:r>
              <a:rPr lang="en-GB" dirty="0">
                <a:latin typeface="Lucida Console" panose="020B0609040504020204" pitchFamily="49" charset="0"/>
              </a:rPr>
              <a:t>()</a:t>
            </a:r>
            <a:r>
              <a:rPr lang="en-GB" dirty="0"/>
              <a:t> methods:</a:t>
            </a:r>
          </a:p>
          <a:p>
            <a:pPr lvl="1"/>
            <a:r>
              <a:rPr lang="en-GB" dirty="0"/>
              <a:t>http</a:t>
            </a:r>
            <a:r>
              <a:rPr lang="en-GB"/>
              <a:t>://</a:t>
            </a:r>
            <a:r>
              <a:rPr lang="en-GB" smtClean="0"/>
              <a:t>docs.oracle.com/javase/8/docs/api/java/io/PrintStream.html</a:t>
            </a:r>
            <a:endParaRPr lang="en-GB" dirty="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Writing and Calling Methods</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smtClean="0"/>
              <a:t>Section 1 introduces some important terminology and core concepts you need to understand when you write/call functions. We'll also introduce the term "method" as a more accurate term than "function".</a:t>
            </a:r>
          </a:p>
          <a:p>
            <a:pPr eaLnBrk="1" hangingPunct="1"/>
            <a:r>
              <a:rPr lang="en-US" dirty="0" smtClean="0"/>
              <a:t>Section 2 describes the syntax for creating and calling methods in Java.</a:t>
            </a:r>
          </a:p>
          <a:p>
            <a:pPr eaLnBrk="1" hangingPunct="1"/>
            <a:r>
              <a:rPr lang="en-US" dirty="0" smtClean="0"/>
              <a:t>Section 3 takes things a step further and explains how to get values into and out of a method.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smtClean="0"/>
              <a:t>Writing and Calling Methods</a:t>
            </a:r>
          </a:p>
        </p:txBody>
      </p:sp>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 method can return a single value, as shown in the slide. This is how you pass a result back to the calling code.</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Writing and Calling Methods</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This slide shows an example of how to return a value from a method. In this example, </a:t>
            </a:r>
            <a:r>
              <a:rPr lang="en-US" dirty="0" err="1" smtClean="0">
                <a:latin typeface="Lucida Console" panose="020B0609040504020204" pitchFamily="49" charset="0"/>
              </a:rPr>
              <a:t>getMin</a:t>
            </a:r>
            <a:r>
              <a:rPr lang="en-US" dirty="0" smtClean="0">
                <a:latin typeface="Lucida Console" panose="020B0609040504020204" pitchFamily="49" charset="0"/>
              </a:rPr>
              <a:t>()</a:t>
            </a:r>
            <a:r>
              <a:rPr lang="en-US" dirty="0" smtClean="0"/>
              <a:t> returns an </a:t>
            </a:r>
            <a:r>
              <a:rPr lang="en-US" dirty="0" err="1" smtClean="0">
                <a:latin typeface="Lucida Console" panose="020B0609040504020204" pitchFamily="49" charset="0"/>
              </a:rPr>
              <a:t>int</a:t>
            </a:r>
            <a:r>
              <a:rPr lang="en-US" dirty="0" smtClean="0"/>
              <a:t> value.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Writing and Calling Methods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dirty="0" smtClean="0"/>
              <a:t>Writing and Calling Methods</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We'll kick off with an explanation of some essential terminology pertaining to functions. Then we'll take another look at </a:t>
            </a:r>
            <a:r>
              <a:rPr lang="en-US" dirty="0" smtClean="0">
                <a:latin typeface="Lucida Console" panose="020B0609040504020204" pitchFamily="49" charset="0"/>
              </a:rPr>
              <a:t>main()</a:t>
            </a:r>
            <a:r>
              <a:rPr lang="en-US" dirty="0" smtClean="0"/>
              <a:t> and explain what all that syntax actually means. Then we'll discuss the reasons for breaking some of this code out of main and into other functions.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smtClean="0"/>
              <a:t>Writing and Calling Methods</a:t>
            </a:r>
          </a:p>
        </p:txBody>
      </p:sp>
      <p:sp>
        <p:nvSpPr>
          <p:cNvPr id="49155" name="Rectangle 2"/>
          <p:cNvSpPr>
            <a:spLocks noGrp="1" noRot="1" noChangeAspect="1" noChangeArrowheads="1" noTextEdit="1"/>
          </p:cNvSpPr>
          <p:nvPr>
            <p:ph type="sldImg"/>
          </p:nvPr>
        </p:nvSpPr>
        <p:spPr>
          <a:ln/>
        </p:spPr>
      </p:sp>
      <p:sp>
        <p:nvSpPr>
          <p:cNvPr id="491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Java is a pure object-oriented language. This means everything you ever write will live inside a class (or inside an interface or </a:t>
            </a:r>
            <a:r>
              <a:rPr lang="en-GB" dirty="0" err="1" smtClean="0"/>
              <a:t>enum</a:t>
            </a:r>
            <a:r>
              <a:rPr lang="en-GB" dirty="0" smtClean="0"/>
              <a:t> - ignore this point for now!).</a:t>
            </a:r>
          </a:p>
          <a:p>
            <a:r>
              <a:rPr lang="en-GB" dirty="0" smtClean="0"/>
              <a:t>In strict OO terminology, a function that is defined inside a class is actually known as a "method". So from now on, we'll be talking about methods rather than functions. But don't be put off, it's no big deal!</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smtClean="0"/>
              <a:t>Writing and Calling Methods</a:t>
            </a:r>
          </a:p>
        </p:txBody>
      </p:sp>
      <p:sp>
        <p:nvSpPr>
          <p:cNvPr id="49155" name="Rectangle 2"/>
          <p:cNvSpPr>
            <a:spLocks noGrp="1" noRot="1" noChangeAspect="1" noChangeArrowheads="1" noTextEdit="1"/>
          </p:cNvSpPr>
          <p:nvPr>
            <p:ph type="sldImg"/>
          </p:nvPr>
        </p:nvSpPr>
        <p:spPr>
          <a:ln/>
        </p:spPr>
      </p:sp>
      <p:sp>
        <p:nvSpPr>
          <p:cNvPr id="491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pPr eaLnBrk="1" hangingPunct="1">
              <a:defRPr/>
            </a:pPr>
            <a:r>
              <a:rPr lang="en-GB" dirty="0" smtClean="0">
                <a:sym typeface="Wingdings" pitchFamily="2" charset="2"/>
              </a:rPr>
              <a:t>Here's a description of all the syntax in the </a:t>
            </a:r>
            <a:r>
              <a:rPr lang="en-GB" dirty="0" smtClean="0">
                <a:latin typeface="Lucida Console" panose="020B0609040504020204" pitchFamily="49" charset="0"/>
                <a:sym typeface="Wingdings" pitchFamily="2" charset="2"/>
              </a:rPr>
              <a:t>main()</a:t>
            </a:r>
            <a:r>
              <a:rPr lang="en-GB" dirty="0" smtClean="0">
                <a:sym typeface="Wingdings" pitchFamily="2" charset="2"/>
              </a:rPr>
              <a:t> method:</a:t>
            </a:r>
          </a:p>
          <a:p>
            <a:pPr eaLnBrk="1" hangingPunct="1">
              <a:defRPr/>
            </a:pPr>
            <a:endParaRPr lang="en-GB" dirty="0">
              <a:sym typeface="Wingdings" pitchFamily="2" charset="2"/>
            </a:endParaRPr>
          </a:p>
          <a:p>
            <a:pPr lvl="1" eaLnBrk="1" hangingPunct="1">
              <a:defRPr/>
            </a:pPr>
            <a:r>
              <a:rPr lang="en-GB" dirty="0">
                <a:latin typeface="Lucida Console" pitchFamily="49" charset="0"/>
                <a:sym typeface="Wingdings" pitchFamily="2" charset="2"/>
              </a:rPr>
              <a:t>public</a:t>
            </a:r>
            <a:r>
              <a:rPr lang="en-GB" dirty="0">
                <a:sym typeface="Wingdings" pitchFamily="2" charset="2"/>
              </a:rPr>
              <a:t> </a:t>
            </a:r>
            <a:br>
              <a:rPr lang="en-GB" dirty="0">
                <a:sym typeface="Wingdings" pitchFamily="2" charset="2"/>
              </a:rPr>
            </a:br>
            <a:r>
              <a:rPr lang="en-GB" dirty="0">
                <a:sym typeface="Wingdings" pitchFamily="2" charset="2"/>
              </a:rPr>
              <a:t>The method is visible to anyone (e.g. the JVM )</a:t>
            </a:r>
            <a:br>
              <a:rPr lang="en-GB" dirty="0">
                <a:sym typeface="Wingdings" pitchFamily="2" charset="2"/>
              </a:rPr>
            </a:br>
            <a:endParaRPr lang="en-GB" dirty="0">
              <a:sym typeface="Wingdings" pitchFamily="2" charset="2"/>
            </a:endParaRPr>
          </a:p>
          <a:p>
            <a:pPr lvl="1" eaLnBrk="1" hangingPunct="1">
              <a:defRPr/>
            </a:pPr>
            <a:r>
              <a:rPr lang="en-GB" dirty="0">
                <a:latin typeface="Lucida Console" pitchFamily="49" charset="0"/>
                <a:sym typeface="Wingdings" pitchFamily="2" charset="2"/>
              </a:rPr>
              <a:t>static</a:t>
            </a:r>
            <a:r>
              <a:rPr lang="en-GB" dirty="0">
                <a:sym typeface="Wingdings" pitchFamily="2" charset="2"/>
              </a:rPr>
              <a:t> </a:t>
            </a:r>
            <a:br>
              <a:rPr lang="en-GB" dirty="0">
                <a:sym typeface="Wingdings" pitchFamily="2" charset="2"/>
              </a:rPr>
            </a:br>
            <a:r>
              <a:rPr lang="en-GB" dirty="0">
                <a:sym typeface="Wingdings" pitchFamily="2" charset="2"/>
              </a:rPr>
              <a:t>The method is invoked on the class (no need to create an instance of the class) - more on this later</a:t>
            </a:r>
            <a:br>
              <a:rPr lang="en-GB" dirty="0">
                <a:sym typeface="Wingdings" pitchFamily="2" charset="2"/>
              </a:rPr>
            </a:br>
            <a:endParaRPr lang="en-GB" dirty="0">
              <a:sym typeface="Wingdings" pitchFamily="2" charset="2"/>
            </a:endParaRPr>
          </a:p>
          <a:p>
            <a:pPr lvl="1" eaLnBrk="1" hangingPunct="1">
              <a:defRPr/>
            </a:pPr>
            <a:r>
              <a:rPr lang="en-GB" dirty="0">
                <a:latin typeface="Lucida Console" pitchFamily="49" charset="0"/>
                <a:sym typeface="Wingdings" pitchFamily="2" charset="2"/>
              </a:rPr>
              <a:t>void</a:t>
            </a:r>
            <a:r>
              <a:rPr lang="en-GB" dirty="0">
                <a:sym typeface="Wingdings" pitchFamily="2" charset="2"/>
              </a:rPr>
              <a:t/>
            </a:r>
            <a:br>
              <a:rPr lang="en-GB" dirty="0">
                <a:sym typeface="Wingdings" pitchFamily="2" charset="2"/>
              </a:rPr>
            </a:br>
            <a:r>
              <a:rPr lang="en-GB" dirty="0">
                <a:sym typeface="Wingdings" pitchFamily="2" charset="2"/>
              </a:rPr>
              <a:t>The method doesn't return anything</a:t>
            </a:r>
            <a:br>
              <a:rPr lang="en-GB" dirty="0">
                <a:sym typeface="Wingdings" pitchFamily="2" charset="2"/>
              </a:rPr>
            </a:br>
            <a:endParaRPr lang="en-GB" dirty="0">
              <a:sym typeface="Wingdings" pitchFamily="2" charset="2"/>
            </a:endParaRPr>
          </a:p>
          <a:p>
            <a:pPr lvl="1" eaLnBrk="1" hangingPunct="1">
              <a:defRPr/>
            </a:pPr>
            <a:r>
              <a:rPr lang="en-GB" dirty="0">
                <a:latin typeface="Lucida Console" pitchFamily="49" charset="0"/>
                <a:sym typeface="Wingdings" pitchFamily="2" charset="2"/>
              </a:rPr>
              <a:t>String[] </a:t>
            </a:r>
            <a:r>
              <a:rPr lang="en-GB" dirty="0" err="1">
                <a:latin typeface="Lucida Console" pitchFamily="49" charset="0"/>
                <a:sym typeface="Wingdings" pitchFamily="2" charset="2"/>
              </a:rPr>
              <a:t>args</a:t>
            </a:r>
            <a:r>
              <a:rPr lang="en-GB" dirty="0">
                <a:sym typeface="Wingdings" pitchFamily="2" charset="2"/>
              </a:rPr>
              <a:t> </a:t>
            </a:r>
            <a:br>
              <a:rPr lang="en-GB" dirty="0">
                <a:sym typeface="Wingdings" pitchFamily="2" charset="2"/>
              </a:rPr>
            </a:br>
            <a:r>
              <a:rPr lang="en-GB" dirty="0">
                <a:sym typeface="Wingdings" pitchFamily="2" charset="2"/>
              </a:rPr>
              <a:t>The parameters to </a:t>
            </a:r>
            <a:r>
              <a:rPr lang="en-GB" dirty="0">
                <a:latin typeface="Lucida Console" pitchFamily="49" charset="0"/>
                <a:sym typeface="Wingdings" pitchFamily="2" charset="2"/>
              </a:rPr>
              <a:t>main()</a:t>
            </a:r>
            <a:r>
              <a:rPr lang="en-GB" dirty="0">
                <a:sym typeface="Wingdings" pitchFamily="2" charset="2"/>
              </a:rPr>
              <a:t> from the </a:t>
            </a:r>
            <a:r>
              <a:rPr lang="en-GB" dirty="0" smtClean="0">
                <a:sym typeface="Wingdings" pitchFamily="2" charset="2"/>
              </a:rPr>
              <a:t>command-line. You pass in these parameters when you run the JVM. For example, the following command line passes the parameters "Andy", "21", and "Welsh" as strings into the </a:t>
            </a:r>
            <a:r>
              <a:rPr lang="en-GB" dirty="0" smtClean="0">
                <a:latin typeface="Lucida Console" panose="020B0609040504020204" pitchFamily="49" charset="0"/>
                <a:sym typeface="Wingdings" pitchFamily="2" charset="2"/>
              </a:rPr>
              <a:t>main()</a:t>
            </a:r>
            <a:r>
              <a:rPr lang="en-GB" dirty="0" smtClean="0">
                <a:sym typeface="Wingdings" pitchFamily="2" charset="2"/>
              </a:rPr>
              <a:t> method in </a:t>
            </a:r>
            <a:r>
              <a:rPr lang="en-GB" dirty="0" err="1" smtClean="0">
                <a:latin typeface="Lucida Console" panose="020B0609040504020204" pitchFamily="49" charset="0"/>
                <a:sym typeface="Wingdings" pitchFamily="2" charset="2"/>
              </a:rPr>
              <a:t>MyJavaApp</a:t>
            </a:r>
            <a:r>
              <a:rPr lang="en-GB" dirty="0" smtClean="0">
                <a:sym typeface="Wingdings" pitchFamily="2" charset="2"/>
              </a:rPr>
              <a:t>:</a:t>
            </a:r>
          </a:p>
          <a:p>
            <a:pPr marL="533400" lvl="2" indent="0" eaLnBrk="1" hangingPunct="1">
              <a:buNone/>
              <a:defRPr/>
            </a:pPr>
            <a:r>
              <a:rPr lang="en-GB" dirty="0">
                <a:latin typeface="Lucida Console" panose="020B0609040504020204" pitchFamily="49" charset="0"/>
                <a:sym typeface="Wingdings" pitchFamily="2" charset="2"/>
              </a:rPr>
              <a:t> </a:t>
            </a:r>
            <a:r>
              <a:rPr lang="en-GB" dirty="0" smtClean="0">
                <a:latin typeface="Lucida Console" panose="020B0609040504020204" pitchFamily="49" charset="0"/>
                <a:sym typeface="Wingdings" pitchFamily="2" charset="2"/>
              </a:rPr>
              <a:t> java </a:t>
            </a:r>
            <a:r>
              <a:rPr lang="en-GB" dirty="0" err="1" smtClean="0">
                <a:latin typeface="Lucida Console" panose="020B0609040504020204" pitchFamily="49" charset="0"/>
                <a:sym typeface="Wingdings" pitchFamily="2" charset="2"/>
              </a:rPr>
              <a:t>MyJavaApp</a:t>
            </a:r>
            <a:r>
              <a:rPr lang="en-GB" dirty="0" smtClean="0">
                <a:latin typeface="Lucida Console" panose="020B0609040504020204" pitchFamily="49" charset="0"/>
                <a:sym typeface="Wingdings" pitchFamily="2" charset="2"/>
              </a:rPr>
              <a:t> Andy 21 Welsh</a:t>
            </a:r>
            <a:endParaRPr lang="en-GB" dirty="0">
              <a:latin typeface="Lucida Console" panose="020B0609040504020204" pitchFamily="49" charset="0"/>
              <a:sym typeface="Wingdings" pitchFamily="2" charset="2"/>
            </a:endParaRP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Writing and Calling Methods</a:t>
            </a:r>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In the early days learning a new language like Java, it's probably enough for most developers to get something that a) compiles, b) runs, and c) gives the correct result. </a:t>
            </a:r>
          </a:p>
          <a:p>
            <a:r>
              <a:rPr lang="en-GB" dirty="0" smtClean="0"/>
              <a:t>The idea of willingly splitting your code into separate methods might seem like an unnecessary and unwanted distraction initially, but the more experience you get, the larger your applications will become, and the greater will be your need to separate your code into smaller (and more manageable) methods.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Writing and Calling Methods</a:t>
            </a:r>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slide summarizes the benefits of splitting code into separate methods. Most of these benefits should be readily apparent and fairly uncontentious.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Writing and Calling Methods</a:t>
            </a:r>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next chapter takes the idea of modularization a step further. Rather than just writing lots of methods in the same class, we'll start thinking about how we can partition behaviour across different classes. </a:t>
            </a:r>
          </a:p>
          <a:p>
            <a:r>
              <a:rPr lang="en-GB" dirty="0" smtClean="0"/>
              <a:t>This is the dawning of the age of object orientation!</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Writing and Calling Methods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Now that we all agree modularization is a Very Good Idea, let's see how to go about doing it in Java. This section describes the general syntax for defining and calling methods, and discusses various syntactic issues en route.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9053181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23316317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860218092"/>
      </p:ext>
    </p:extLst>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Writing and Calling Methods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dirty="0" smtClean="0">
                <a:sym typeface="Wingdings" pitchFamily="2" charset="2"/>
              </a:rPr>
              <a:t>Here's the general syntax for a method:</a:t>
            </a:r>
          </a:p>
          <a:p>
            <a:pPr eaLnBrk="1" hangingPunct="1"/>
            <a:endParaRPr lang="en-GB" dirty="0" smtClean="0">
              <a:sym typeface="Wingdings" pitchFamily="2" charset="2"/>
            </a:endParaRPr>
          </a:p>
          <a:p>
            <a:pPr eaLnBrk="1" hangingPunct="1">
              <a:buFont typeface="Wingdings" pitchFamily="2" charset="2"/>
              <a:buNone/>
            </a:pPr>
            <a:endParaRPr lang="en-GB" dirty="0" smtClean="0">
              <a:sym typeface="Wingdings" pitchFamily="2" charset="2"/>
            </a:endParaRPr>
          </a:p>
        </p:txBody>
      </p:sp>
      <p:sp>
        <p:nvSpPr>
          <p:cNvPr id="18435" name="Rectangle 4"/>
          <p:cNvSpPr>
            <a:spLocks noGrp="1" noChangeArrowheads="1"/>
          </p:cNvSpPr>
          <p:nvPr>
            <p:ph type="title"/>
          </p:nvPr>
        </p:nvSpPr>
        <p:spPr/>
        <p:txBody>
          <a:bodyPr/>
          <a:lstStyle/>
          <a:p>
            <a:pPr eaLnBrk="1" hangingPunct="1"/>
            <a:r>
              <a:rPr lang="en-GB" sz="3400" dirty="0" smtClean="0"/>
              <a:t>General Syntax for Methods</a:t>
            </a:r>
          </a:p>
        </p:txBody>
      </p:sp>
      <p:sp>
        <p:nvSpPr>
          <p:cNvPr id="22530" name="Footer Placeholder 3"/>
          <p:cNvSpPr>
            <a:spLocks noGrp="1"/>
          </p:cNvSpPr>
          <p:nvPr>
            <p:ph type="ftr" sz="quarter" idx="10"/>
          </p:nvPr>
        </p:nvSpPr>
        <p:spPr/>
        <p:txBody>
          <a:bodyPr/>
          <a:lstStyle/>
          <a:p>
            <a:pPr>
              <a:defRPr/>
            </a:pPr>
            <a:fld id="{C38B9C87-F840-4086-A5E3-0FA2E8969645}" type="slidenum">
              <a:rPr lang="en-GB"/>
              <a:pPr>
                <a:defRPr/>
              </a:pPr>
              <a:t>10</a:t>
            </a:fld>
            <a:endParaRPr lang="en-GB"/>
          </a:p>
        </p:txBody>
      </p:sp>
      <p:sp>
        <p:nvSpPr>
          <p:cNvPr id="6" name="Rectangle 5"/>
          <p:cNvSpPr>
            <a:spLocks noChangeArrowheads="1"/>
          </p:cNvSpPr>
          <p:nvPr/>
        </p:nvSpPr>
        <p:spPr bwMode="auto">
          <a:xfrm>
            <a:off x="838200" y="1723234"/>
            <a:ext cx="7810500" cy="711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[public </a:t>
            </a:r>
            <a:r>
              <a:rPr lang="en-GB" sz="1200" dirty="0"/>
              <a:t>| private | protected] [static] </a:t>
            </a:r>
            <a:r>
              <a:rPr lang="en-GB" sz="1200" i="1" dirty="0" smtClean="0"/>
              <a:t>type </a:t>
            </a:r>
            <a:r>
              <a:rPr lang="en-GB" sz="1200" i="1" dirty="0" err="1"/>
              <a:t>methodName</a:t>
            </a:r>
            <a:r>
              <a:rPr lang="en-GB" sz="1200" i="1" dirty="0"/>
              <a:t>(</a:t>
            </a:r>
            <a:r>
              <a:rPr lang="en-GB" sz="1200" i="1" dirty="0" err="1"/>
              <a:t>params</a:t>
            </a:r>
            <a:r>
              <a:rPr lang="en-GB" sz="1200" dirty="0"/>
              <a:t>) {</a:t>
            </a:r>
          </a:p>
          <a:p>
            <a:pPr defTabSz="739775">
              <a:defRPr/>
            </a:pPr>
            <a:r>
              <a:rPr lang="en-GB" sz="1200" dirty="0"/>
              <a:t>  </a:t>
            </a:r>
            <a:r>
              <a:rPr lang="en-GB" sz="1200" i="1" dirty="0" err="1"/>
              <a:t>methodBody</a:t>
            </a:r>
            <a:endParaRPr lang="en-GB" sz="1200" i="1" dirty="0"/>
          </a:p>
          <a:p>
            <a:pPr defTabSz="739775">
              <a:defRPr/>
            </a:pPr>
            <a:r>
              <a:rPr lang="en-GB" sz="1200" dirty="0"/>
              <a:t>}</a:t>
            </a:r>
            <a:endParaRPr lang="en-GB" sz="12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idx="1"/>
          </p:nvPr>
        </p:nvSpPr>
        <p:spPr/>
        <p:txBody>
          <a:bodyPr/>
          <a:lstStyle/>
          <a:p>
            <a:pPr eaLnBrk="1" hangingPunct="1"/>
            <a:r>
              <a:rPr lang="en-GB" dirty="0" smtClean="0"/>
              <a:t>Java supports 4 access levels for methods (and other members) in a class…</a:t>
            </a:r>
          </a:p>
          <a:p>
            <a:pPr lvl="1" eaLnBrk="1" hangingPunct="1"/>
            <a:r>
              <a:rPr lang="en-GB" dirty="0" smtClean="0">
                <a:latin typeface="Lucida Console" pitchFamily="49" charset="0"/>
                <a:cs typeface="Tahoma" pitchFamily="34" charset="0"/>
              </a:rPr>
              <a:t>public</a:t>
            </a:r>
          </a:p>
          <a:p>
            <a:pPr lvl="1" eaLnBrk="1" hangingPunct="1"/>
            <a:r>
              <a:rPr lang="en-GB" dirty="0" smtClean="0">
                <a:latin typeface="Lucida Console" pitchFamily="49" charset="0"/>
                <a:cs typeface="Tahoma" pitchFamily="34" charset="0"/>
              </a:rPr>
              <a:t>private</a:t>
            </a:r>
          </a:p>
          <a:p>
            <a:pPr lvl="1" eaLnBrk="1" hangingPunct="1"/>
            <a:r>
              <a:rPr lang="en-GB" dirty="0" smtClean="0">
                <a:latin typeface="Lucida Console" pitchFamily="49" charset="0"/>
                <a:cs typeface="Tahoma" pitchFamily="34" charset="0"/>
              </a:rPr>
              <a:t>protected</a:t>
            </a:r>
          </a:p>
          <a:p>
            <a:pPr lvl="1" eaLnBrk="1" hangingPunct="1"/>
            <a:r>
              <a:rPr lang="en-GB" dirty="0" smtClean="0">
                <a:cs typeface="Tahoma" pitchFamily="34" charset="0"/>
              </a:rPr>
              <a:t>(No access modifier)</a:t>
            </a:r>
          </a:p>
        </p:txBody>
      </p:sp>
      <p:sp>
        <p:nvSpPr>
          <p:cNvPr id="11267" name="Rectangle 5"/>
          <p:cNvSpPr>
            <a:spLocks noGrp="1" noChangeArrowheads="1"/>
          </p:cNvSpPr>
          <p:nvPr>
            <p:ph type="title"/>
          </p:nvPr>
        </p:nvSpPr>
        <p:spPr/>
        <p:txBody>
          <a:bodyPr/>
          <a:lstStyle/>
          <a:p>
            <a:pPr eaLnBrk="1" hangingPunct="1"/>
            <a:r>
              <a:rPr lang="en-GB" sz="3400" dirty="0" smtClean="0"/>
              <a:t>Access Modifiers</a:t>
            </a:r>
          </a:p>
        </p:txBody>
      </p:sp>
      <p:sp>
        <p:nvSpPr>
          <p:cNvPr id="7" name="Footer Placeholder 3"/>
          <p:cNvSpPr>
            <a:spLocks noGrp="1"/>
          </p:cNvSpPr>
          <p:nvPr>
            <p:ph type="ftr" sz="quarter" idx="10"/>
          </p:nvPr>
        </p:nvSpPr>
        <p:spPr/>
        <p:txBody>
          <a:bodyPr/>
          <a:lstStyle/>
          <a:p>
            <a:pPr>
              <a:defRPr/>
            </a:pPr>
            <a:fld id="{4EB2FFCF-91EB-4A69-8964-0E9E38FAF022}" type="slidenum">
              <a:rPr lang="en-GB"/>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dirty="0" smtClean="0">
                <a:sym typeface="Wingdings" pitchFamily="2" charset="2"/>
              </a:rPr>
              <a:t>Here's an example of some simple methods:</a:t>
            </a:r>
          </a:p>
        </p:txBody>
      </p:sp>
      <p:sp>
        <p:nvSpPr>
          <p:cNvPr id="18435" name="Rectangle 4"/>
          <p:cNvSpPr>
            <a:spLocks noGrp="1" noChangeArrowheads="1"/>
          </p:cNvSpPr>
          <p:nvPr>
            <p:ph type="title"/>
          </p:nvPr>
        </p:nvSpPr>
        <p:spPr/>
        <p:txBody>
          <a:bodyPr/>
          <a:lstStyle/>
          <a:p>
            <a:pPr eaLnBrk="1" hangingPunct="1"/>
            <a:r>
              <a:rPr lang="en-GB" sz="3400" dirty="0" smtClean="0"/>
              <a:t>Example </a:t>
            </a:r>
          </a:p>
        </p:txBody>
      </p:sp>
      <p:sp>
        <p:nvSpPr>
          <p:cNvPr id="22530" name="Footer Placeholder 3"/>
          <p:cNvSpPr>
            <a:spLocks noGrp="1"/>
          </p:cNvSpPr>
          <p:nvPr>
            <p:ph type="ftr" sz="quarter" idx="10"/>
          </p:nvPr>
        </p:nvSpPr>
        <p:spPr/>
        <p:txBody>
          <a:bodyPr/>
          <a:lstStyle/>
          <a:p>
            <a:pPr>
              <a:defRPr/>
            </a:pPr>
            <a:fld id="{C38B9C87-F840-4086-A5E3-0FA2E8969645}" type="slidenum">
              <a:rPr lang="en-GB"/>
              <a:pPr>
                <a:defRPr/>
              </a:pPr>
              <a:t>12</a:t>
            </a:fld>
            <a:endParaRPr lang="en-GB"/>
          </a:p>
        </p:txBody>
      </p:sp>
      <p:sp>
        <p:nvSpPr>
          <p:cNvPr id="7" name="Rectangle 6"/>
          <p:cNvSpPr>
            <a:spLocks noChangeArrowheads="1"/>
          </p:cNvSpPr>
          <p:nvPr/>
        </p:nvSpPr>
        <p:spPr bwMode="auto">
          <a:xfrm>
            <a:off x="838200" y="1708734"/>
            <a:ext cx="7810500" cy="25019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smtClean="0"/>
              <a:t>SimpleMethodsDemo</a:t>
            </a:r>
            <a:r>
              <a:rPr lang="en-GB" sz="1200" dirty="0" smtClean="0"/>
              <a:t> {</a:t>
            </a:r>
            <a:endParaRPr lang="en-GB" sz="1200" dirty="0"/>
          </a:p>
          <a:p>
            <a:pPr>
              <a:defRPr/>
            </a:pPr>
            <a:endParaRPr lang="en-GB" sz="1200" dirty="0" smtClean="0"/>
          </a:p>
          <a:p>
            <a:pPr>
              <a:defRPr/>
            </a:pPr>
            <a:r>
              <a:rPr lang="en-GB" sz="1200" dirty="0"/>
              <a:t> </a:t>
            </a:r>
            <a:r>
              <a:rPr lang="en-GB" sz="1200" dirty="0" smtClean="0"/>
              <a:t> …</a:t>
            </a:r>
          </a:p>
          <a:p>
            <a:pPr>
              <a:defRPr/>
            </a:pPr>
            <a:endParaRPr lang="en-GB" sz="1200" dirty="0"/>
          </a:p>
          <a:p>
            <a:pPr>
              <a:defRPr/>
            </a:pPr>
            <a:r>
              <a:rPr lang="en-GB" sz="1200" dirty="0" smtClean="0"/>
              <a:t>  public static void </a:t>
            </a:r>
            <a:r>
              <a:rPr lang="en-GB" sz="1200" dirty="0" err="1" smtClean="0"/>
              <a:t>sayHello</a:t>
            </a:r>
            <a:r>
              <a:rPr lang="en-GB" sz="1200" dirty="0" smtClean="0"/>
              <a:t>() {</a:t>
            </a:r>
          </a:p>
          <a:p>
            <a:pPr>
              <a:defRPr/>
            </a:pPr>
            <a:r>
              <a:rPr lang="en-GB" sz="1200" dirty="0" smtClean="0"/>
              <a:t>    </a:t>
            </a:r>
            <a:r>
              <a:rPr lang="en-GB" sz="1200" dirty="0" err="1" smtClean="0"/>
              <a:t>System.out.println</a:t>
            </a:r>
            <a:r>
              <a:rPr lang="en-GB" sz="1200" dirty="0" smtClean="0"/>
              <a:t>("Hello");</a:t>
            </a:r>
            <a:endParaRPr lang="en-GB" sz="1200" dirty="0"/>
          </a:p>
          <a:p>
            <a:pPr>
              <a:defRPr/>
            </a:pPr>
            <a:r>
              <a:rPr lang="en-GB" sz="1200" dirty="0" smtClean="0"/>
              <a:t>  }</a:t>
            </a:r>
          </a:p>
          <a:p>
            <a:pPr defTabSz="739775">
              <a:defRPr/>
            </a:pPr>
            <a:endParaRPr lang="en-GB" sz="1200" dirty="0"/>
          </a:p>
          <a:p>
            <a:pPr>
              <a:defRPr/>
            </a:pPr>
            <a:r>
              <a:rPr lang="en-GB" sz="1200" dirty="0"/>
              <a:t> </a:t>
            </a:r>
            <a:r>
              <a:rPr lang="en-GB" sz="1200" dirty="0" smtClean="0"/>
              <a:t> public </a:t>
            </a:r>
            <a:r>
              <a:rPr lang="en-GB" sz="1200" dirty="0"/>
              <a:t>static void </a:t>
            </a:r>
            <a:r>
              <a:rPr lang="en-GB" sz="1200" dirty="0" err="1" smtClean="0"/>
              <a:t>sayGoodbye</a:t>
            </a:r>
            <a:r>
              <a:rPr lang="en-GB" sz="1200" dirty="0" smtClean="0"/>
              <a:t>() </a:t>
            </a:r>
            <a:r>
              <a:rPr lang="en-GB" sz="1200" dirty="0"/>
              <a:t>{</a:t>
            </a:r>
          </a:p>
          <a:p>
            <a:pPr>
              <a:defRPr/>
            </a:pPr>
            <a:r>
              <a:rPr lang="en-GB" sz="1200" dirty="0"/>
              <a:t>    </a:t>
            </a:r>
            <a:r>
              <a:rPr lang="en-GB" sz="1200" dirty="0" err="1"/>
              <a:t>System.out.println</a:t>
            </a:r>
            <a:r>
              <a:rPr lang="en-GB" sz="1200" dirty="0" smtClean="0"/>
              <a:t>("Goodbye");</a:t>
            </a:r>
            <a:endParaRPr lang="en-GB" sz="1200" dirty="0"/>
          </a:p>
          <a:p>
            <a:pPr>
              <a:defRPr/>
            </a:pPr>
            <a:r>
              <a:rPr lang="en-GB" sz="1200" dirty="0"/>
              <a:t>  </a:t>
            </a:r>
            <a:r>
              <a:rPr lang="en-GB" sz="1200" dirty="0" smtClean="0"/>
              <a:t>}</a:t>
            </a:r>
          </a:p>
          <a:p>
            <a:pPr>
              <a:defRPr/>
            </a:pPr>
            <a:endParaRPr lang="en-GB" sz="1200" dirty="0"/>
          </a:p>
          <a:p>
            <a:pPr>
              <a:defRPr/>
            </a:pPr>
            <a:r>
              <a:rPr lang="en-GB" sz="1200" dirty="0" smtClean="0"/>
              <a:t>}</a:t>
            </a:r>
            <a:endParaRPr lang="en-GB" sz="1200" dirty="0"/>
          </a:p>
        </p:txBody>
      </p:sp>
      <p:sp>
        <p:nvSpPr>
          <p:cNvPr id="8" name="TextBox 12"/>
          <p:cNvSpPr txBox="1">
            <a:spLocks noChangeArrowheads="1"/>
          </p:cNvSpPr>
          <p:nvPr/>
        </p:nvSpPr>
        <p:spPr bwMode="auto">
          <a:xfrm>
            <a:off x="6089755" y="3902857"/>
            <a:ext cx="2582758" cy="307777"/>
          </a:xfrm>
          <a:prstGeom prst="rect">
            <a:avLst/>
          </a:prstGeom>
          <a:noFill/>
          <a:ln w="9525">
            <a:noFill/>
            <a:miter lim="800000"/>
            <a:headEnd/>
            <a:tailEnd/>
          </a:ln>
        </p:spPr>
        <p:txBody>
          <a:bodyPr wrap="none">
            <a:spAutoFit/>
          </a:bodyPr>
          <a:lstStyle/>
          <a:p>
            <a:pPr algn="r"/>
            <a:r>
              <a:rPr lang="en-GB" b="1" dirty="0" smtClean="0">
                <a:solidFill>
                  <a:schemeClr val="tx2"/>
                </a:solidFill>
              </a:rPr>
              <a:t>SimpleMethodsDemo.java</a:t>
            </a:r>
            <a:endParaRPr lang="en-GB" b="1" dirty="0">
              <a:solidFill>
                <a:schemeClr val="tx2"/>
              </a:solidFill>
            </a:endParaRPr>
          </a:p>
        </p:txBody>
      </p:sp>
    </p:spTree>
    <p:extLst>
      <p:ext uri="{BB962C8B-B14F-4D97-AF65-F5344CB8AC3E}">
        <p14:creationId xmlns:p14="http://schemas.microsoft.com/office/powerpoint/2010/main" val="3748240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To call a method in the same class from </a:t>
            </a:r>
            <a:r>
              <a:rPr lang="en-GB" dirty="0" smtClean="0">
                <a:latin typeface="Lucida Console" pitchFamily="49" charset="0"/>
                <a:sym typeface="Wingdings" pitchFamily="2" charset="2"/>
              </a:rPr>
              <a:t>main()</a:t>
            </a:r>
            <a:r>
              <a:rPr lang="en-GB" dirty="0" smtClean="0">
                <a:sym typeface="Wingdings" pitchFamily="2" charset="2"/>
              </a:rPr>
              <a:t>:</a:t>
            </a:r>
          </a:p>
          <a:p>
            <a:pPr lvl="1" eaLnBrk="1" hangingPunct="1"/>
            <a:r>
              <a:rPr lang="en-GB" dirty="0" smtClean="0">
                <a:sym typeface="Wingdings" pitchFamily="2" charset="2"/>
              </a:rPr>
              <a:t>Specify the name of the method</a:t>
            </a:r>
          </a:p>
          <a:p>
            <a:pPr lvl="1" eaLnBrk="1" hangingPunct="1"/>
            <a:r>
              <a:rPr lang="en-GB" dirty="0" smtClean="0">
                <a:sym typeface="Wingdings" pitchFamily="2" charset="2"/>
              </a:rPr>
              <a:t>Followed by </a:t>
            </a:r>
            <a:r>
              <a:rPr lang="en-GB" dirty="0" smtClean="0">
                <a:latin typeface="Lucida Console" pitchFamily="49" charset="0"/>
                <a:sym typeface="Wingdings" pitchFamily="2" charset="2"/>
              </a:rPr>
              <a:t>()</a:t>
            </a:r>
            <a:r>
              <a:rPr lang="en-GB" dirty="0" smtClean="0">
                <a:sym typeface="Wingdings" pitchFamily="2" charset="2"/>
              </a:rPr>
              <a:t>, to designate a method call</a:t>
            </a:r>
          </a:p>
          <a:p>
            <a:pPr lvl="1" eaLnBrk="1" hangingPunct="1"/>
            <a:endParaRPr lang="en-GB" dirty="0">
              <a:sym typeface="Wingdings" pitchFamily="2" charset="2"/>
            </a:endParaRPr>
          </a:p>
          <a:p>
            <a:pPr eaLnBrk="1" hangingPunct="1"/>
            <a:r>
              <a:rPr lang="en-GB" dirty="0" smtClean="0">
                <a:sym typeface="Wingdings" pitchFamily="2" charset="2"/>
              </a:rPr>
              <a:t>Example:</a:t>
            </a:r>
          </a:p>
        </p:txBody>
      </p:sp>
      <p:sp>
        <p:nvSpPr>
          <p:cNvPr id="14339" name="Rectangle 4"/>
          <p:cNvSpPr>
            <a:spLocks noGrp="1" noChangeArrowheads="1"/>
          </p:cNvSpPr>
          <p:nvPr>
            <p:ph type="title"/>
          </p:nvPr>
        </p:nvSpPr>
        <p:spPr/>
        <p:txBody>
          <a:bodyPr/>
          <a:lstStyle/>
          <a:p>
            <a:pPr eaLnBrk="1" hangingPunct="1"/>
            <a:r>
              <a:rPr lang="en-GB" sz="3400" dirty="0" smtClean="0"/>
              <a:t>Calling Methods from main()</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13</a:t>
            </a:fld>
            <a:endParaRPr lang="en-GB"/>
          </a:p>
        </p:txBody>
      </p:sp>
      <p:sp>
        <p:nvSpPr>
          <p:cNvPr id="8" name="Rectangle 7"/>
          <p:cNvSpPr>
            <a:spLocks noChangeArrowheads="1"/>
          </p:cNvSpPr>
          <p:nvPr/>
        </p:nvSpPr>
        <p:spPr bwMode="auto">
          <a:xfrm>
            <a:off x="838200" y="3326520"/>
            <a:ext cx="7810500" cy="291787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smtClean="0"/>
              <a:t>SimpleMethodsDemo</a:t>
            </a:r>
            <a:r>
              <a:rPr lang="en-GB" sz="1200" dirty="0" smtClean="0"/>
              <a:t> {</a:t>
            </a:r>
            <a:endParaRPr lang="en-GB" sz="1200" dirty="0"/>
          </a:p>
          <a:p>
            <a:pPr>
              <a:defRPr/>
            </a:pPr>
            <a:endParaRPr lang="en-GB" sz="1200" dirty="0" smtClean="0"/>
          </a:p>
          <a:p>
            <a:pPr>
              <a:defRPr/>
            </a:pPr>
            <a:r>
              <a:rPr lang="en-GB" sz="1200" dirty="0"/>
              <a:t> </a:t>
            </a:r>
            <a:r>
              <a:rPr lang="en-GB" sz="1200" dirty="0" smtClean="0"/>
              <a:t> public static void main(String[] </a:t>
            </a:r>
            <a:r>
              <a:rPr lang="en-GB" sz="1200" dirty="0" err="1" smtClean="0"/>
              <a:t>args</a:t>
            </a:r>
            <a:r>
              <a:rPr lang="en-GB" sz="1200" dirty="0" smtClean="0"/>
              <a:t>) {</a:t>
            </a:r>
          </a:p>
          <a:p>
            <a:pPr>
              <a:defRPr/>
            </a:pPr>
            <a:r>
              <a:rPr lang="en-GB" sz="1200" b="1" dirty="0"/>
              <a:t> </a:t>
            </a:r>
            <a:r>
              <a:rPr lang="en-GB" sz="1200" b="1" dirty="0" smtClean="0"/>
              <a:t>   </a:t>
            </a:r>
            <a:r>
              <a:rPr lang="en-GB" sz="1200" b="1" dirty="0" err="1" smtClean="0"/>
              <a:t>sayHello</a:t>
            </a:r>
            <a:r>
              <a:rPr lang="en-GB" sz="1200" b="1" dirty="0" smtClean="0"/>
              <a:t>();</a:t>
            </a:r>
          </a:p>
          <a:p>
            <a:pPr>
              <a:defRPr/>
            </a:pPr>
            <a:r>
              <a:rPr lang="en-GB" sz="1200" b="1" dirty="0"/>
              <a:t> </a:t>
            </a:r>
            <a:r>
              <a:rPr lang="en-GB" sz="1200" b="1" dirty="0" smtClean="0"/>
              <a:t>   </a:t>
            </a:r>
            <a:r>
              <a:rPr lang="en-GB" sz="1200" b="1" dirty="0" err="1" smtClean="0"/>
              <a:t>sayGoodbye</a:t>
            </a:r>
            <a:r>
              <a:rPr lang="en-GB" sz="1200" b="1" dirty="0" smtClean="0"/>
              <a:t>();</a:t>
            </a:r>
          </a:p>
          <a:p>
            <a:pPr>
              <a:defRPr/>
            </a:pPr>
            <a:r>
              <a:rPr lang="en-GB" sz="1200" dirty="0"/>
              <a:t> </a:t>
            </a:r>
            <a:r>
              <a:rPr lang="en-GB" sz="1200" dirty="0" smtClean="0"/>
              <a:t> }</a:t>
            </a:r>
          </a:p>
          <a:p>
            <a:pPr>
              <a:defRPr/>
            </a:pPr>
            <a:endParaRPr lang="en-GB" sz="1200" dirty="0"/>
          </a:p>
          <a:p>
            <a:pPr>
              <a:defRPr/>
            </a:pPr>
            <a:r>
              <a:rPr lang="en-GB" sz="1200" dirty="0" smtClean="0"/>
              <a:t>  public static void </a:t>
            </a:r>
            <a:r>
              <a:rPr lang="en-GB" sz="1200" dirty="0" err="1" smtClean="0"/>
              <a:t>sayHello</a:t>
            </a:r>
            <a:r>
              <a:rPr lang="en-GB" sz="1200" dirty="0" smtClean="0"/>
              <a:t>() {</a:t>
            </a:r>
          </a:p>
          <a:p>
            <a:pPr>
              <a:defRPr/>
            </a:pPr>
            <a:r>
              <a:rPr lang="en-GB" sz="1200" dirty="0" smtClean="0"/>
              <a:t>    </a:t>
            </a:r>
            <a:r>
              <a:rPr lang="en-GB" sz="1200" dirty="0" err="1" smtClean="0"/>
              <a:t>System.out.println</a:t>
            </a:r>
            <a:r>
              <a:rPr lang="en-GB" sz="1200" dirty="0" smtClean="0"/>
              <a:t>("Hello");</a:t>
            </a:r>
            <a:endParaRPr lang="en-GB" sz="1200" dirty="0"/>
          </a:p>
          <a:p>
            <a:pPr>
              <a:defRPr/>
            </a:pPr>
            <a:r>
              <a:rPr lang="en-GB" sz="1200" dirty="0" smtClean="0"/>
              <a:t>  }</a:t>
            </a:r>
          </a:p>
          <a:p>
            <a:pPr defTabSz="739775">
              <a:defRPr/>
            </a:pPr>
            <a:endParaRPr lang="en-GB" sz="1200" dirty="0"/>
          </a:p>
          <a:p>
            <a:pPr>
              <a:defRPr/>
            </a:pPr>
            <a:r>
              <a:rPr lang="en-GB" sz="1200" dirty="0"/>
              <a:t> </a:t>
            </a:r>
            <a:r>
              <a:rPr lang="en-GB" sz="1200" dirty="0" smtClean="0"/>
              <a:t> public </a:t>
            </a:r>
            <a:r>
              <a:rPr lang="en-GB" sz="1200" dirty="0"/>
              <a:t>static void </a:t>
            </a:r>
            <a:r>
              <a:rPr lang="en-GB" sz="1200" dirty="0" err="1" smtClean="0"/>
              <a:t>sayGoodbye</a:t>
            </a:r>
            <a:r>
              <a:rPr lang="en-GB" sz="1200" dirty="0" smtClean="0"/>
              <a:t>() </a:t>
            </a:r>
            <a:r>
              <a:rPr lang="en-GB" sz="1200" dirty="0"/>
              <a:t>{</a:t>
            </a:r>
          </a:p>
          <a:p>
            <a:pPr>
              <a:defRPr/>
            </a:pPr>
            <a:r>
              <a:rPr lang="en-GB" sz="1200" dirty="0"/>
              <a:t>    </a:t>
            </a:r>
            <a:r>
              <a:rPr lang="en-GB" sz="1200" dirty="0" err="1"/>
              <a:t>System.out.println</a:t>
            </a:r>
            <a:r>
              <a:rPr lang="en-GB" sz="1200" dirty="0" smtClean="0"/>
              <a:t>("Goodbye");</a:t>
            </a:r>
            <a:endParaRPr lang="en-GB" sz="1200" dirty="0"/>
          </a:p>
          <a:p>
            <a:pPr>
              <a:defRPr/>
            </a:pPr>
            <a:r>
              <a:rPr lang="en-GB" sz="1200" dirty="0"/>
              <a:t>  </a:t>
            </a:r>
            <a:r>
              <a:rPr lang="en-GB" sz="1200" dirty="0" smtClean="0"/>
              <a:t>}</a:t>
            </a:r>
          </a:p>
          <a:p>
            <a:pPr>
              <a:defRPr/>
            </a:pPr>
            <a:r>
              <a:rPr lang="en-GB" sz="1200" dirty="0" smtClean="0"/>
              <a:t>}</a:t>
            </a:r>
            <a:endParaRPr lang="en-GB" sz="1200" dirty="0"/>
          </a:p>
        </p:txBody>
      </p:sp>
      <p:sp>
        <p:nvSpPr>
          <p:cNvPr id="9" name="TextBox 12"/>
          <p:cNvSpPr txBox="1">
            <a:spLocks noChangeArrowheads="1"/>
          </p:cNvSpPr>
          <p:nvPr/>
        </p:nvSpPr>
        <p:spPr bwMode="auto">
          <a:xfrm>
            <a:off x="6089755" y="5939597"/>
            <a:ext cx="2582758" cy="307777"/>
          </a:xfrm>
          <a:prstGeom prst="rect">
            <a:avLst/>
          </a:prstGeom>
          <a:noFill/>
          <a:ln w="9525">
            <a:noFill/>
            <a:miter lim="800000"/>
            <a:headEnd/>
            <a:tailEnd/>
          </a:ln>
        </p:spPr>
        <p:txBody>
          <a:bodyPr wrap="none">
            <a:spAutoFit/>
          </a:bodyPr>
          <a:lstStyle/>
          <a:p>
            <a:pPr algn="r"/>
            <a:r>
              <a:rPr lang="en-GB" b="1" dirty="0" smtClean="0">
                <a:solidFill>
                  <a:schemeClr val="tx2"/>
                </a:solidFill>
              </a:rPr>
              <a:t>SimpleMethodsDemo.java</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Each method defines its own scope</a:t>
            </a:r>
          </a:p>
          <a:p>
            <a:pPr lvl="1" eaLnBrk="1" hangingPunct="1"/>
            <a:r>
              <a:rPr lang="en-GB" dirty="0" smtClean="0">
                <a:sym typeface="Wingdings" pitchFamily="2" charset="2"/>
              </a:rPr>
              <a:t>If you declare variables inside a method, they are local to that particular method</a:t>
            </a:r>
          </a:p>
          <a:p>
            <a:pPr lvl="1" eaLnBrk="1" hangingPunct="1"/>
            <a:r>
              <a:rPr lang="en-GB" dirty="0" smtClean="0">
                <a:sym typeface="Wingdings" pitchFamily="2" charset="2"/>
              </a:rPr>
              <a:t>The variables are automatically created/destroyed when you enter/exit the method</a:t>
            </a:r>
          </a:p>
          <a:p>
            <a:pPr lvl="1" eaLnBrk="1" hangingPunct="1"/>
            <a:r>
              <a:rPr lang="en-GB" dirty="0" smtClean="0">
                <a:sym typeface="Wingdings" pitchFamily="2" charset="2"/>
              </a:rPr>
              <a:t>There's no need to worry about name-clashes between local variables in different methods</a:t>
            </a:r>
          </a:p>
        </p:txBody>
      </p:sp>
      <p:sp>
        <p:nvSpPr>
          <p:cNvPr id="14339" name="Rectangle 4"/>
          <p:cNvSpPr>
            <a:spLocks noGrp="1" noChangeArrowheads="1"/>
          </p:cNvSpPr>
          <p:nvPr>
            <p:ph type="title"/>
          </p:nvPr>
        </p:nvSpPr>
        <p:spPr/>
        <p:txBody>
          <a:bodyPr/>
          <a:lstStyle/>
          <a:p>
            <a:pPr eaLnBrk="1" hangingPunct="1"/>
            <a:r>
              <a:rPr lang="en-GB" sz="3400" dirty="0" smtClean="0"/>
              <a:t>Local Variables</a:t>
            </a:r>
          </a:p>
        </p:txBody>
      </p:sp>
      <p:sp>
        <p:nvSpPr>
          <p:cNvPr id="22530" name="Footer Placeholder 3"/>
          <p:cNvSpPr>
            <a:spLocks noGrp="1"/>
          </p:cNvSpPr>
          <p:nvPr>
            <p:ph type="ftr" sz="quarter" idx="10"/>
          </p:nvPr>
        </p:nvSpPr>
        <p:spPr/>
        <p:txBody>
          <a:bodyPr/>
          <a:lstStyle/>
          <a:p>
            <a:pPr>
              <a:defRPr/>
            </a:pPr>
            <a:fld id="{972CCB52-023F-4604-8D1D-5232457BBB5A}" type="slidenum">
              <a:rPr lang="en-GB"/>
              <a:pPr>
                <a:defRPr/>
              </a:pPr>
              <a:t>14</a:t>
            </a:fld>
            <a:endParaRPr lang="en-GB" dirty="0"/>
          </a:p>
        </p:txBody>
      </p:sp>
      <p:sp>
        <p:nvSpPr>
          <p:cNvPr id="7" name="Rectangle 6"/>
          <p:cNvSpPr>
            <a:spLocks noChangeArrowheads="1"/>
          </p:cNvSpPr>
          <p:nvPr/>
        </p:nvSpPr>
        <p:spPr bwMode="auto">
          <a:xfrm>
            <a:off x="838200" y="3704878"/>
            <a:ext cx="7810500" cy="241214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public static void someMethod1() {</a:t>
            </a:r>
          </a:p>
          <a:p>
            <a:pPr defTabSz="739775">
              <a:defRPr/>
            </a:pPr>
            <a:endParaRPr lang="en-GB" sz="1200" dirty="0"/>
          </a:p>
          <a:p>
            <a:pPr defTabSz="739775">
              <a:defRPr/>
            </a:pPr>
            <a:r>
              <a:rPr lang="en-GB" sz="1200" dirty="0" smtClean="0"/>
              <a:t>  </a:t>
            </a:r>
            <a:r>
              <a:rPr lang="en-GB" sz="1200" b="1" dirty="0" err="1" smtClean="0"/>
              <a:t>int</a:t>
            </a:r>
            <a:r>
              <a:rPr lang="en-GB" sz="1200" b="1" dirty="0" smtClean="0"/>
              <a:t> i;</a:t>
            </a:r>
            <a:r>
              <a:rPr lang="en-GB" sz="1200" dirty="0" smtClean="0"/>
              <a:t>    // This i is local to someMethod1()</a:t>
            </a:r>
          </a:p>
          <a:p>
            <a:pPr defTabSz="739775">
              <a:defRPr/>
            </a:pPr>
            <a:r>
              <a:rPr lang="en-GB" sz="1200" dirty="0" smtClean="0"/>
              <a:t>  …</a:t>
            </a:r>
            <a:endParaRPr lang="en-GB" sz="1200" dirty="0"/>
          </a:p>
          <a:p>
            <a:pPr defTabSz="739775">
              <a:defRPr/>
            </a:pPr>
            <a:r>
              <a:rPr lang="en-GB" sz="1200" dirty="0" smtClean="0"/>
              <a:t>} </a:t>
            </a:r>
          </a:p>
          <a:p>
            <a:pPr defTabSz="739775">
              <a:defRPr/>
            </a:pPr>
            <a:endParaRPr lang="en-GB" sz="1200" dirty="0" smtClean="0"/>
          </a:p>
          <a:p>
            <a:pPr defTabSz="739775">
              <a:defRPr/>
            </a:pPr>
            <a:endParaRPr lang="en-GB" sz="1200" dirty="0"/>
          </a:p>
          <a:p>
            <a:pPr defTabSz="739775">
              <a:defRPr/>
            </a:pPr>
            <a:r>
              <a:rPr lang="en-GB" sz="1200" dirty="0"/>
              <a:t>public static void </a:t>
            </a:r>
            <a:r>
              <a:rPr lang="en-GB" sz="1200" dirty="0" smtClean="0"/>
              <a:t>someMethod2() </a:t>
            </a:r>
            <a:r>
              <a:rPr lang="en-GB" sz="1200" dirty="0"/>
              <a:t>{</a:t>
            </a:r>
          </a:p>
          <a:p>
            <a:pPr defTabSz="739775">
              <a:defRPr/>
            </a:pPr>
            <a:endParaRPr lang="en-GB" sz="1200" dirty="0"/>
          </a:p>
          <a:p>
            <a:pPr defTabSz="739775">
              <a:defRPr/>
            </a:pPr>
            <a:r>
              <a:rPr lang="en-GB" sz="1200" dirty="0"/>
              <a:t>  </a:t>
            </a:r>
            <a:r>
              <a:rPr lang="en-GB" sz="1200" b="1" dirty="0" err="1"/>
              <a:t>int</a:t>
            </a:r>
            <a:r>
              <a:rPr lang="en-GB" sz="1200" b="1" dirty="0"/>
              <a:t> i;</a:t>
            </a:r>
            <a:r>
              <a:rPr lang="en-GB" sz="1200" dirty="0"/>
              <a:t>    // This i is local to </a:t>
            </a:r>
            <a:r>
              <a:rPr lang="en-GB" sz="1200" dirty="0" smtClean="0"/>
              <a:t>someMethod2()</a:t>
            </a:r>
            <a:endParaRPr lang="en-GB" sz="1200" dirty="0"/>
          </a:p>
          <a:p>
            <a:pPr defTabSz="739775">
              <a:defRPr/>
            </a:pPr>
            <a:r>
              <a:rPr lang="en-GB" sz="1200" dirty="0"/>
              <a:t>  …</a:t>
            </a:r>
          </a:p>
          <a:p>
            <a:pPr defTabSz="739775">
              <a:defRPr/>
            </a:pPr>
            <a:r>
              <a:rPr lang="en-GB" sz="1200" dirty="0"/>
              <a:t>} </a:t>
            </a:r>
          </a:p>
        </p:txBody>
      </p:sp>
    </p:spTree>
    <p:extLst>
      <p:ext uri="{BB962C8B-B14F-4D97-AF65-F5344CB8AC3E}">
        <p14:creationId xmlns:p14="http://schemas.microsoft.com/office/powerpoint/2010/main" val="3643564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5"/>
          <p:cNvSpPr>
            <a:spLocks noGrp="1" noChangeArrowheads="1"/>
          </p:cNvSpPr>
          <p:nvPr>
            <p:ph idx="1"/>
          </p:nvPr>
        </p:nvSpPr>
        <p:spPr/>
        <p:txBody>
          <a:bodyPr/>
          <a:lstStyle/>
          <a:p>
            <a:pPr eaLnBrk="1" hangingPunct="1"/>
            <a:r>
              <a:rPr lang="en-GB" dirty="0" smtClean="0">
                <a:sym typeface="Wingdings" pitchFamily="2" charset="2"/>
              </a:rPr>
              <a:t>By default, a method returns when it's flow-of-control encounters the closing </a:t>
            </a:r>
            <a:r>
              <a:rPr lang="en-GB" dirty="0" smtClean="0">
                <a:latin typeface="Lucida Console" pitchFamily="49" charset="0"/>
                <a:sym typeface="Wingdings" pitchFamily="2" charset="2"/>
              </a:rPr>
              <a:t>}</a:t>
            </a:r>
            <a:r>
              <a:rPr lang="en-GB" dirty="0" smtClean="0">
                <a:sym typeface="Wingdings" pitchFamily="2" charset="2"/>
              </a:rPr>
              <a:t> at the end of the method</a:t>
            </a:r>
          </a:p>
          <a:p>
            <a:pPr lvl="1" eaLnBrk="1" hangingPunct="1"/>
            <a:endParaRPr lang="en-GB" dirty="0">
              <a:sym typeface="Wingdings" pitchFamily="2" charset="2"/>
            </a:endParaRPr>
          </a:p>
          <a:p>
            <a:pPr eaLnBrk="1" hangingPunct="1"/>
            <a:r>
              <a:rPr lang="en-GB" dirty="0" smtClean="0">
                <a:sym typeface="Wingdings" pitchFamily="2" charset="2"/>
              </a:rPr>
              <a:t>You can return prematurely from a method</a:t>
            </a:r>
          </a:p>
          <a:p>
            <a:pPr lvl="1" eaLnBrk="1" hangingPunct="1"/>
            <a:r>
              <a:rPr lang="en-GB" dirty="0">
                <a:sym typeface="Wingdings" pitchFamily="2" charset="2"/>
              </a:rPr>
              <a:t>V</a:t>
            </a:r>
            <a:r>
              <a:rPr lang="en-GB" dirty="0" smtClean="0">
                <a:sym typeface="Wingdings" pitchFamily="2" charset="2"/>
              </a:rPr>
              <a:t>ia a </a:t>
            </a:r>
            <a:r>
              <a:rPr lang="en-GB" dirty="0" smtClean="0">
                <a:latin typeface="Lucida Console" pitchFamily="49" charset="0"/>
                <a:sym typeface="Wingdings" pitchFamily="2" charset="2"/>
              </a:rPr>
              <a:t>return</a:t>
            </a:r>
            <a:r>
              <a:rPr lang="en-GB" dirty="0" smtClean="0">
                <a:sym typeface="Wingdings" pitchFamily="2" charset="2"/>
              </a:rPr>
              <a:t> statement</a:t>
            </a:r>
          </a:p>
        </p:txBody>
      </p:sp>
      <p:sp>
        <p:nvSpPr>
          <p:cNvPr id="15362" name="Rectangle 4"/>
          <p:cNvSpPr>
            <a:spLocks noGrp="1" noChangeArrowheads="1"/>
          </p:cNvSpPr>
          <p:nvPr>
            <p:ph type="title"/>
          </p:nvPr>
        </p:nvSpPr>
        <p:spPr/>
        <p:txBody>
          <a:bodyPr/>
          <a:lstStyle/>
          <a:p>
            <a:pPr eaLnBrk="1" hangingPunct="1"/>
            <a:r>
              <a:rPr lang="en-GB" sz="3400" dirty="0" smtClean="0"/>
              <a:t>Returning from a Method</a:t>
            </a:r>
          </a:p>
        </p:txBody>
      </p:sp>
      <p:sp>
        <p:nvSpPr>
          <p:cNvPr id="11" name="Footer Placeholder 3"/>
          <p:cNvSpPr>
            <a:spLocks noGrp="1"/>
          </p:cNvSpPr>
          <p:nvPr>
            <p:ph type="ftr" sz="quarter" idx="10"/>
          </p:nvPr>
        </p:nvSpPr>
        <p:spPr/>
        <p:txBody>
          <a:bodyPr/>
          <a:lstStyle/>
          <a:p>
            <a:pPr>
              <a:defRPr/>
            </a:pPr>
            <a:fld id="{972CCB52-023F-4604-8D1D-5232457BBB5A}" type="slidenum">
              <a:rPr lang="en-GB"/>
              <a:pPr>
                <a:defRPr/>
              </a:pPr>
              <a:t>15</a:t>
            </a:fld>
            <a:endParaRPr lang="en-GB" dirty="0"/>
          </a:p>
        </p:txBody>
      </p:sp>
      <p:sp>
        <p:nvSpPr>
          <p:cNvPr id="7" name="Rectangle 6"/>
          <p:cNvSpPr>
            <a:spLocks noChangeArrowheads="1"/>
          </p:cNvSpPr>
          <p:nvPr/>
        </p:nvSpPr>
        <p:spPr bwMode="auto">
          <a:xfrm>
            <a:off x="838200" y="3279196"/>
            <a:ext cx="7810500" cy="233332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public static void </a:t>
            </a:r>
            <a:r>
              <a:rPr lang="en-GB" sz="1200" dirty="0" err="1" smtClean="0"/>
              <a:t>someMethod</a:t>
            </a:r>
            <a:r>
              <a:rPr lang="en-GB" sz="1200" dirty="0" smtClean="0"/>
              <a:t>() {</a:t>
            </a:r>
          </a:p>
          <a:p>
            <a:pPr defTabSz="739775">
              <a:defRPr/>
            </a:pPr>
            <a:endParaRPr lang="en-GB" sz="1200" dirty="0"/>
          </a:p>
          <a:p>
            <a:pPr defTabSz="739775">
              <a:defRPr/>
            </a:pPr>
            <a:r>
              <a:rPr lang="en-GB" sz="1200" dirty="0" smtClean="0"/>
              <a:t>  // Do something here.</a:t>
            </a:r>
          </a:p>
          <a:p>
            <a:pPr defTabSz="739775">
              <a:defRPr/>
            </a:pPr>
            <a:r>
              <a:rPr lang="en-GB" sz="1200" dirty="0"/>
              <a:t> </a:t>
            </a:r>
            <a:r>
              <a:rPr lang="en-GB" sz="1200" dirty="0" smtClean="0"/>
              <a:t> …</a:t>
            </a:r>
          </a:p>
          <a:p>
            <a:pPr defTabSz="739775">
              <a:defRPr/>
            </a:pPr>
            <a:endParaRPr lang="en-GB" sz="1200" dirty="0"/>
          </a:p>
          <a:p>
            <a:pPr defTabSz="739775">
              <a:defRPr/>
            </a:pPr>
            <a:r>
              <a:rPr lang="en-GB" sz="1200" dirty="0" smtClean="0"/>
              <a:t>  if (some test) {</a:t>
            </a:r>
          </a:p>
          <a:p>
            <a:pPr defTabSz="739775">
              <a:defRPr/>
            </a:pPr>
            <a:r>
              <a:rPr lang="en-GB" sz="1200" dirty="0"/>
              <a:t> </a:t>
            </a:r>
            <a:r>
              <a:rPr lang="en-GB" sz="1200" dirty="0" smtClean="0"/>
              <a:t>   </a:t>
            </a:r>
            <a:r>
              <a:rPr lang="en-GB" sz="1200" b="1" dirty="0" smtClean="0"/>
              <a:t>return;</a:t>
            </a:r>
          </a:p>
          <a:p>
            <a:pPr defTabSz="739775">
              <a:defRPr/>
            </a:pPr>
            <a:r>
              <a:rPr lang="en-GB" sz="1200" dirty="0"/>
              <a:t> </a:t>
            </a:r>
            <a:r>
              <a:rPr lang="en-GB" sz="1200" dirty="0" smtClean="0"/>
              <a:t> }</a:t>
            </a:r>
          </a:p>
          <a:p>
            <a:pPr defTabSz="739775">
              <a:defRPr/>
            </a:pPr>
            <a:endParaRPr lang="en-GB" sz="1200" dirty="0"/>
          </a:p>
          <a:p>
            <a:pPr defTabSz="739775">
              <a:defRPr/>
            </a:pPr>
            <a:r>
              <a:rPr lang="en-GB" sz="1200" dirty="0" smtClean="0"/>
              <a:t>  // Otherwise carry on here.</a:t>
            </a:r>
          </a:p>
          <a:p>
            <a:pPr defTabSz="739775">
              <a:defRPr/>
            </a:pPr>
            <a:r>
              <a:rPr lang="en-GB" sz="1200" dirty="0"/>
              <a:t> </a:t>
            </a:r>
            <a:r>
              <a:rPr lang="en-GB" sz="1200" dirty="0" smtClean="0"/>
              <a:t> …</a:t>
            </a:r>
          </a:p>
          <a:p>
            <a:pPr defTabSz="739775">
              <a:defRPr/>
            </a:pPr>
            <a:r>
              <a:rPr lang="en-GB" sz="1200" dirty="0" smtClean="0"/>
              <a:t>} </a:t>
            </a:r>
            <a:endParaRPr lang="en-GB"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Defining parameters</a:t>
            </a:r>
          </a:p>
          <a:p>
            <a:pPr eaLnBrk="1" hangingPunct="1"/>
            <a:r>
              <a:rPr lang="en-GB" dirty="0" smtClean="0"/>
              <a:t>Passing parameters into a method</a:t>
            </a:r>
          </a:p>
          <a:p>
            <a:pPr eaLnBrk="1" hangingPunct="1"/>
            <a:r>
              <a:rPr lang="en-GB" dirty="0" smtClean="0"/>
              <a:t>Overloading methods</a:t>
            </a:r>
          </a:p>
          <a:p>
            <a:pPr eaLnBrk="1" hangingPunct="1"/>
            <a:r>
              <a:rPr lang="en-GB" dirty="0" smtClean="0"/>
              <a:t>Returning a value</a:t>
            </a:r>
          </a:p>
          <a:p>
            <a:pPr eaLnBrk="1" hangingPunct="1"/>
            <a:r>
              <a:rPr lang="en-GB" dirty="0" smtClean="0"/>
              <a:t>Using a return value</a:t>
            </a:r>
            <a:endParaRPr lang="en-GB" dirty="0" smtClean="0">
              <a:latin typeface="Lucida Console" pitchFamily="49" charset="0"/>
            </a:endParaRPr>
          </a:p>
        </p:txBody>
      </p:sp>
      <p:sp>
        <p:nvSpPr>
          <p:cNvPr id="996354" name="Rectangle 2"/>
          <p:cNvSpPr>
            <a:spLocks noGrp="1" noChangeArrowheads="1"/>
          </p:cNvSpPr>
          <p:nvPr>
            <p:ph type="title"/>
          </p:nvPr>
        </p:nvSpPr>
        <p:spPr/>
        <p:txBody>
          <a:bodyPr/>
          <a:lstStyle/>
          <a:p>
            <a:pPr marL="571500" indent="-571500" eaLnBrk="1" hangingPunct="1"/>
            <a:r>
              <a:rPr lang="en-GB" sz="3300" dirty="0" smtClean="0"/>
              <a:t>3. Parameters and Return Values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16</a:t>
            </a:fld>
            <a:endParaRPr lang="en-GB"/>
          </a:p>
        </p:txBody>
      </p:sp>
    </p:spTree>
    <p:extLst>
      <p:ext uri="{BB962C8B-B14F-4D97-AF65-F5344CB8AC3E}">
        <p14:creationId xmlns:p14="http://schemas.microsoft.com/office/powerpoint/2010/main" val="3055204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dirty="0" smtClean="0">
                <a:sym typeface="Wingdings" pitchFamily="2" charset="2"/>
              </a:rPr>
              <a:t>A method can define parameters</a:t>
            </a:r>
          </a:p>
          <a:p>
            <a:pPr lvl="1" eaLnBrk="1" hangingPunct="1"/>
            <a:r>
              <a:rPr lang="en-GB" dirty="0" smtClean="0">
                <a:sym typeface="Wingdings" pitchFamily="2" charset="2"/>
              </a:rPr>
              <a:t>Passed in from the calling method</a:t>
            </a:r>
          </a:p>
          <a:p>
            <a:pPr lvl="1" eaLnBrk="1" hangingPunct="1"/>
            <a:r>
              <a:rPr lang="en-GB" dirty="0" smtClean="0">
                <a:sym typeface="Wingdings" pitchFamily="2" charset="2"/>
              </a:rPr>
              <a:t>Makes the method more flexible</a:t>
            </a:r>
          </a:p>
          <a:p>
            <a:pPr lvl="1" eaLnBrk="1" hangingPunct="1"/>
            <a:endParaRPr lang="en-GB" dirty="0">
              <a:sym typeface="Wingdings" pitchFamily="2" charset="2"/>
            </a:endParaRPr>
          </a:p>
          <a:p>
            <a:pPr eaLnBrk="1" hangingPunct="1"/>
            <a:r>
              <a:rPr lang="en-GB" dirty="0" smtClean="0">
                <a:sym typeface="Wingdings" pitchFamily="2" charset="2"/>
              </a:rPr>
              <a:t>General syntax:</a:t>
            </a:r>
          </a:p>
          <a:p>
            <a:pPr eaLnBrk="1" hangingPunct="1"/>
            <a:endParaRPr lang="en-GB" dirty="0">
              <a:sym typeface="Wingdings" pitchFamily="2" charset="2"/>
            </a:endParaRPr>
          </a:p>
          <a:p>
            <a:pPr eaLnBrk="1" hangingPunct="1"/>
            <a:endParaRPr lang="en-GB" dirty="0" smtClean="0">
              <a:sym typeface="Wingdings" pitchFamily="2" charset="2"/>
            </a:endParaRPr>
          </a:p>
          <a:p>
            <a:pPr lvl="1" eaLnBrk="1" hangingPunct="1"/>
            <a:endParaRPr lang="en-GB" smtClean="0">
              <a:sym typeface="Wingdings" pitchFamily="2" charset="2"/>
            </a:endParaRPr>
          </a:p>
          <a:p>
            <a:pPr eaLnBrk="1" hangingPunct="1"/>
            <a:r>
              <a:rPr lang="en-GB" smtClean="0">
                <a:sym typeface="Wingdings" pitchFamily="2" charset="2"/>
              </a:rPr>
              <a:t>Pass-by-value vs. pass-by-reference</a:t>
            </a:r>
            <a:endParaRPr lang="en-GB" smtClean="0">
              <a:sym typeface="Wingdings" pitchFamily="2" charset="2"/>
            </a:endParaRPr>
          </a:p>
          <a:p>
            <a:pPr lvl="1" eaLnBrk="1" hangingPunct="1"/>
            <a:r>
              <a:rPr lang="en-GB" smtClean="0">
                <a:sym typeface="Wingdings" pitchFamily="2" charset="2"/>
              </a:rPr>
              <a:t>Primitive </a:t>
            </a:r>
            <a:r>
              <a:rPr lang="en-GB" dirty="0" smtClean="0">
                <a:sym typeface="Wingdings" pitchFamily="2" charset="2"/>
              </a:rPr>
              <a:t>parameter types (e.g. </a:t>
            </a:r>
            <a:r>
              <a:rPr lang="en-GB" dirty="0" err="1" smtClean="0">
                <a:latin typeface="Lucida Console" pitchFamily="49" charset="0"/>
                <a:sym typeface="Wingdings" pitchFamily="2" charset="2"/>
              </a:rPr>
              <a:t>int</a:t>
            </a:r>
            <a:r>
              <a:rPr lang="en-GB" dirty="0" smtClean="0">
                <a:sym typeface="Wingdings" pitchFamily="2" charset="2"/>
              </a:rPr>
              <a:t>) are passed by value</a:t>
            </a:r>
          </a:p>
          <a:p>
            <a:pPr lvl="1" eaLnBrk="1" hangingPunct="1"/>
            <a:r>
              <a:rPr lang="en-GB" dirty="0" smtClean="0">
                <a:sym typeface="Wingdings" pitchFamily="2" charset="2"/>
              </a:rPr>
              <a:t>Class parameter types (e.g. </a:t>
            </a:r>
            <a:r>
              <a:rPr lang="en-GB" dirty="0" smtClean="0">
                <a:latin typeface="Lucida Console" pitchFamily="49" charset="0"/>
                <a:sym typeface="Wingdings" pitchFamily="2" charset="2"/>
              </a:rPr>
              <a:t>String</a:t>
            </a:r>
            <a:r>
              <a:rPr lang="en-GB" dirty="0" smtClean="0">
                <a:sym typeface="Wingdings" pitchFamily="2" charset="2"/>
              </a:rPr>
              <a:t>) are passed by reference</a:t>
            </a:r>
          </a:p>
        </p:txBody>
      </p:sp>
      <p:sp>
        <p:nvSpPr>
          <p:cNvPr id="18435" name="Rectangle 4"/>
          <p:cNvSpPr>
            <a:spLocks noGrp="1" noChangeArrowheads="1"/>
          </p:cNvSpPr>
          <p:nvPr>
            <p:ph type="title"/>
          </p:nvPr>
        </p:nvSpPr>
        <p:spPr/>
        <p:txBody>
          <a:bodyPr/>
          <a:lstStyle/>
          <a:p>
            <a:pPr eaLnBrk="1" hangingPunct="1"/>
            <a:r>
              <a:rPr lang="en-GB" sz="3400" dirty="0" smtClean="0"/>
              <a:t>Defining Parameters</a:t>
            </a:r>
          </a:p>
        </p:txBody>
      </p:sp>
      <p:sp>
        <p:nvSpPr>
          <p:cNvPr id="22530" name="Footer Placeholder 3"/>
          <p:cNvSpPr>
            <a:spLocks noGrp="1"/>
          </p:cNvSpPr>
          <p:nvPr>
            <p:ph type="ftr" sz="quarter" idx="10"/>
          </p:nvPr>
        </p:nvSpPr>
        <p:spPr/>
        <p:txBody>
          <a:bodyPr/>
          <a:lstStyle/>
          <a:p>
            <a:pPr>
              <a:defRPr/>
            </a:pPr>
            <a:fld id="{C38B9C87-F840-4086-A5E3-0FA2E8969645}" type="slidenum">
              <a:rPr lang="en-GB"/>
              <a:pPr>
                <a:defRPr/>
              </a:pPr>
              <a:t>17</a:t>
            </a:fld>
            <a:endParaRPr lang="en-GB"/>
          </a:p>
        </p:txBody>
      </p:sp>
      <p:sp>
        <p:nvSpPr>
          <p:cNvPr id="6" name="Rectangle 5"/>
          <p:cNvSpPr>
            <a:spLocks noChangeArrowheads="1"/>
          </p:cNvSpPr>
          <p:nvPr/>
        </p:nvSpPr>
        <p:spPr bwMode="auto">
          <a:xfrm>
            <a:off x="838200" y="3315548"/>
            <a:ext cx="7810500" cy="711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smtClean="0"/>
              <a:t>… type </a:t>
            </a:r>
            <a:r>
              <a:rPr lang="en-GB" sz="1200" i="1" dirty="0" err="1" smtClean="0"/>
              <a:t>methodName</a:t>
            </a:r>
            <a:r>
              <a:rPr lang="en-GB" sz="1200" i="1" dirty="0" smtClean="0"/>
              <a:t>(</a:t>
            </a:r>
            <a:r>
              <a:rPr lang="en-GB" sz="1200" b="1" i="1" dirty="0" smtClean="0"/>
              <a:t>param1Type param1Name, param2Type param2Name, etc…</a:t>
            </a:r>
            <a:r>
              <a:rPr lang="en-GB" sz="1200" dirty="0" smtClean="0"/>
              <a:t>) </a:t>
            </a:r>
            <a:r>
              <a:rPr lang="en-GB" sz="1200" dirty="0"/>
              <a:t>{</a:t>
            </a:r>
          </a:p>
          <a:p>
            <a:pPr defTabSz="739775">
              <a:defRPr/>
            </a:pPr>
            <a:r>
              <a:rPr lang="en-GB" sz="1200" dirty="0"/>
              <a:t>  </a:t>
            </a:r>
            <a:r>
              <a:rPr lang="en-GB" sz="1200" i="1" dirty="0" err="1"/>
              <a:t>methodBody</a:t>
            </a:r>
            <a:endParaRPr lang="en-GB" sz="1200" i="1" dirty="0"/>
          </a:p>
          <a:p>
            <a:pPr defTabSz="739775">
              <a:defRPr/>
            </a:pPr>
            <a:r>
              <a:rPr lang="en-GB" sz="1200" dirty="0"/>
              <a:t>}</a:t>
            </a:r>
            <a:endParaRPr lang="en-GB" sz="1200" i="1" dirty="0"/>
          </a:p>
        </p:txBody>
      </p:sp>
    </p:spTree>
    <p:extLst>
      <p:ext uri="{BB962C8B-B14F-4D97-AF65-F5344CB8AC3E}">
        <p14:creationId xmlns:p14="http://schemas.microsoft.com/office/powerpoint/2010/main" val="401356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idx="1"/>
          </p:nvPr>
        </p:nvSpPr>
        <p:spPr/>
        <p:txBody>
          <a:bodyPr/>
          <a:lstStyle/>
          <a:p>
            <a:pPr eaLnBrk="1" hangingPunct="1"/>
            <a:r>
              <a:rPr lang="en-GB" dirty="0" smtClean="0"/>
              <a:t>When you call a method, you must pass values for all its parameters</a:t>
            </a:r>
          </a:p>
          <a:p>
            <a:pPr lvl="1" eaLnBrk="1" hangingPunct="1"/>
            <a:r>
              <a:rPr lang="en-GB" dirty="0" smtClean="0"/>
              <a:t>Enclose in parentheses</a:t>
            </a:r>
          </a:p>
          <a:p>
            <a:pPr lvl="1" eaLnBrk="1" hangingPunct="1"/>
            <a:r>
              <a:rPr lang="en-GB" dirty="0" smtClean="0">
                <a:cs typeface="Tahoma" pitchFamily="34" charset="0"/>
              </a:rPr>
              <a:t>The values must be the same (or compatible) types as defined in the method signature</a:t>
            </a:r>
          </a:p>
          <a:p>
            <a:pPr lvl="1" eaLnBrk="1" hangingPunct="1"/>
            <a:endParaRPr lang="en-GB" dirty="0">
              <a:cs typeface="Tahoma" pitchFamily="34" charset="0"/>
            </a:endParaRPr>
          </a:p>
          <a:p>
            <a:pPr eaLnBrk="1" hangingPunct="1"/>
            <a:r>
              <a:rPr lang="en-GB" dirty="0" smtClean="0">
                <a:cs typeface="Tahoma" pitchFamily="34" charset="0"/>
              </a:rPr>
              <a:t>Example:</a:t>
            </a:r>
            <a:endParaRPr lang="en-US" dirty="0" smtClean="0">
              <a:cs typeface="Tahoma" pitchFamily="34" charset="0"/>
            </a:endParaRPr>
          </a:p>
        </p:txBody>
      </p:sp>
      <p:sp>
        <p:nvSpPr>
          <p:cNvPr id="11267" name="Rectangle 5"/>
          <p:cNvSpPr>
            <a:spLocks noGrp="1" noChangeArrowheads="1"/>
          </p:cNvSpPr>
          <p:nvPr>
            <p:ph type="title"/>
          </p:nvPr>
        </p:nvSpPr>
        <p:spPr/>
        <p:txBody>
          <a:bodyPr/>
          <a:lstStyle/>
          <a:p>
            <a:pPr eaLnBrk="1" hangingPunct="1"/>
            <a:r>
              <a:rPr lang="en-GB" sz="3400" dirty="0" smtClean="0"/>
              <a:t>Passing Parameters into a Method</a:t>
            </a:r>
          </a:p>
        </p:txBody>
      </p:sp>
      <p:sp>
        <p:nvSpPr>
          <p:cNvPr id="7" name="Footer Placeholder 3"/>
          <p:cNvSpPr>
            <a:spLocks noGrp="1"/>
          </p:cNvSpPr>
          <p:nvPr>
            <p:ph type="ftr" sz="quarter" idx="10"/>
          </p:nvPr>
        </p:nvSpPr>
        <p:spPr/>
        <p:txBody>
          <a:bodyPr/>
          <a:lstStyle/>
          <a:p>
            <a:pPr>
              <a:defRPr/>
            </a:pPr>
            <a:fld id="{4EB2FFCF-91EB-4A69-8964-0E9E38FAF022}" type="slidenum">
              <a:rPr lang="en-GB"/>
              <a:pPr>
                <a:defRPr/>
              </a:pPr>
              <a:t>18</a:t>
            </a:fld>
            <a:endParaRPr lang="en-GB" dirty="0"/>
          </a:p>
        </p:txBody>
      </p:sp>
      <p:sp>
        <p:nvSpPr>
          <p:cNvPr id="5" name="Rectangle 4"/>
          <p:cNvSpPr>
            <a:spLocks noChangeArrowheads="1"/>
          </p:cNvSpPr>
          <p:nvPr/>
        </p:nvSpPr>
        <p:spPr bwMode="auto">
          <a:xfrm>
            <a:off x="838200" y="3972912"/>
            <a:ext cx="7810500" cy="237402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smtClean="0"/>
              <a:t>SimpleMethodsDemo</a:t>
            </a:r>
            <a:r>
              <a:rPr lang="en-GB" sz="1200" dirty="0" smtClean="0"/>
              <a:t> {</a:t>
            </a:r>
            <a:endParaRPr lang="en-GB" sz="1200" dirty="0"/>
          </a:p>
          <a:p>
            <a:pPr>
              <a:defRPr/>
            </a:pPr>
            <a:endParaRPr lang="en-GB" sz="1200" dirty="0" smtClean="0"/>
          </a:p>
          <a:p>
            <a:pPr>
              <a:defRPr/>
            </a:pPr>
            <a:r>
              <a:rPr lang="en-GB" sz="1200" dirty="0"/>
              <a:t> </a:t>
            </a:r>
            <a:r>
              <a:rPr lang="en-GB" sz="1200" dirty="0" smtClean="0"/>
              <a:t> public static void main(String[] </a:t>
            </a:r>
            <a:r>
              <a:rPr lang="en-GB" sz="1200" dirty="0" err="1" smtClean="0"/>
              <a:t>args</a:t>
            </a:r>
            <a:r>
              <a:rPr lang="en-GB" sz="1200" dirty="0" smtClean="0"/>
              <a:t>) {</a:t>
            </a:r>
          </a:p>
          <a:p>
            <a:pPr>
              <a:defRPr/>
            </a:pPr>
            <a:r>
              <a:rPr lang="en-GB" sz="1200" dirty="0"/>
              <a:t> </a:t>
            </a:r>
            <a:r>
              <a:rPr lang="en-GB" sz="1200" dirty="0" smtClean="0"/>
              <a:t>   </a:t>
            </a:r>
            <a:r>
              <a:rPr lang="en-GB" sz="1200" b="1" dirty="0" err="1" smtClean="0"/>
              <a:t>repeatMessage</a:t>
            </a:r>
            <a:r>
              <a:rPr lang="en-GB" sz="1200" b="1" dirty="0" smtClean="0"/>
              <a:t>("Wales!", 3);</a:t>
            </a:r>
          </a:p>
          <a:p>
            <a:pPr>
              <a:defRPr/>
            </a:pPr>
            <a:r>
              <a:rPr lang="en-GB" sz="1200" dirty="0" smtClean="0"/>
              <a:t>  }</a:t>
            </a:r>
          </a:p>
          <a:p>
            <a:pPr>
              <a:defRPr/>
            </a:pPr>
            <a:endParaRPr lang="en-GB" sz="1200" dirty="0"/>
          </a:p>
          <a:p>
            <a:pPr>
              <a:defRPr/>
            </a:pPr>
            <a:r>
              <a:rPr lang="en-GB" sz="1200" dirty="0" smtClean="0"/>
              <a:t>  public static void </a:t>
            </a:r>
            <a:r>
              <a:rPr lang="en-GB" sz="1200" dirty="0" err="1" smtClean="0"/>
              <a:t>repeatMessage</a:t>
            </a:r>
            <a:r>
              <a:rPr lang="en-GB" sz="1200" dirty="0" smtClean="0"/>
              <a:t>(String message, </a:t>
            </a:r>
            <a:r>
              <a:rPr lang="en-GB" sz="1200" dirty="0" err="1" smtClean="0"/>
              <a:t>int</a:t>
            </a:r>
            <a:r>
              <a:rPr lang="en-GB" sz="1200" dirty="0" smtClean="0"/>
              <a:t> count) {</a:t>
            </a:r>
          </a:p>
          <a:p>
            <a:pPr>
              <a:defRPr/>
            </a:pPr>
            <a:r>
              <a:rPr lang="en-GB" sz="1200" dirty="0" smtClean="0"/>
              <a:t>    for (</a:t>
            </a:r>
            <a:r>
              <a:rPr lang="en-GB" sz="1200" dirty="0" err="1" smtClean="0"/>
              <a:t>int</a:t>
            </a:r>
            <a:r>
              <a:rPr lang="en-GB" sz="1200" dirty="0" smtClean="0"/>
              <a:t> i = 0; i &lt; count; i++) {</a:t>
            </a:r>
          </a:p>
          <a:p>
            <a:pPr>
              <a:defRPr/>
            </a:pPr>
            <a:r>
              <a:rPr lang="en-GB" sz="1200" dirty="0"/>
              <a:t> </a:t>
            </a:r>
            <a:r>
              <a:rPr lang="en-GB" sz="1200" dirty="0" smtClean="0"/>
              <a:t>     </a:t>
            </a:r>
            <a:r>
              <a:rPr lang="en-GB" sz="1200" dirty="0" err="1" smtClean="0"/>
              <a:t>System.out.println</a:t>
            </a:r>
            <a:r>
              <a:rPr lang="en-GB" sz="1200" dirty="0" smtClean="0"/>
              <a:t>(message);</a:t>
            </a:r>
            <a:endParaRPr lang="en-GB" sz="1200" dirty="0"/>
          </a:p>
          <a:p>
            <a:pPr>
              <a:defRPr/>
            </a:pPr>
            <a:r>
              <a:rPr lang="en-GB" sz="1200" dirty="0" smtClean="0"/>
              <a:t>    }</a:t>
            </a:r>
          </a:p>
          <a:p>
            <a:pPr>
              <a:defRPr/>
            </a:pPr>
            <a:r>
              <a:rPr lang="en-GB" sz="1200" dirty="0" smtClean="0"/>
              <a:t>  }</a:t>
            </a:r>
          </a:p>
          <a:p>
            <a:pPr>
              <a:defRPr/>
            </a:pPr>
            <a:r>
              <a:rPr lang="en-GB" sz="1200" dirty="0" smtClean="0"/>
              <a:t>}</a:t>
            </a:r>
            <a:endParaRPr lang="en-GB" sz="1200" dirty="0"/>
          </a:p>
        </p:txBody>
      </p:sp>
      <p:sp>
        <p:nvSpPr>
          <p:cNvPr id="6" name="TextBox 12"/>
          <p:cNvSpPr txBox="1">
            <a:spLocks noChangeArrowheads="1"/>
          </p:cNvSpPr>
          <p:nvPr/>
        </p:nvSpPr>
        <p:spPr bwMode="auto">
          <a:xfrm>
            <a:off x="6089755" y="6034570"/>
            <a:ext cx="2582758" cy="338555"/>
          </a:xfrm>
          <a:prstGeom prst="rect">
            <a:avLst/>
          </a:prstGeom>
          <a:noFill/>
          <a:ln w="9525">
            <a:noFill/>
            <a:miter lim="800000"/>
            <a:headEnd/>
            <a:tailEnd/>
          </a:ln>
        </p:spPr>
        <p:txBody>
          <a:bodyPr wrap="none">
            <a:spAutoFit/>
          </a:bodyPr>
          <a:lstStyle/>
          <a:p>
            <a:pPr algn="r"/>
            <a:r>
              <a:rPr lang="en-GB" b="1" dirty="0" smtClean="0">
                <a:solidFill>
                  <a:schemeClr val="tx2"/>
                </a:solidFill>
              </a:rPr>
              <a:t>SimpleMethodsDemo.java</a:t>
            </a:r>
            <a:endParaRPr lang="en-GB" b="1" dirty="0">
              <a:solidFill>
                <a:schemeClr val="tx2"/>
              </a:solidFill>
            </a:endParaRPr>
          </a:p>
        </p:txBody>
      </p:sp>
    </p:spTree>
    <p:extLst>
      <p:ext uri="{BB962C8B-B14F-4D97-AF65-F5344CB8AC3E}">
        <p14:creationId xmlns:p14="http://schemas.microsoft.com/office/powerpoint/2010/main" val="113328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5"/>
          <p:cNvSpPr>
            <a:spLocks noGrp="1" noChangeArrowheads="1"/>
          </p:cNvSpPr>
          <p:nvPr>
            <p:ph idx="1"/>
          </p:nvPr>
        </p:nvSpPr>
        <p:spPr/>
        <p:txBody>
          <a:bodyPr/>
          <a:lstStyle/>
          <a:p>
            <a:pPr eaLnBrk="1" hangingPunct="1"/>
            <a:r>
              <a:rPr lang="en-GB" dirty="0" smtClean="0">
                <a:sym typeface="Wingdings" pitchFamily="2" charset="2"/>
              </a:rPr>
              <a:t>A class can contain several methods with the same name</a:t>
            </a:r>
          </a:p>
          <a:p>
            <a:pPr lvl="1" eaLnBrk="1" hangingPunct="1"/>
            <a:r>
              <a:rPr lang="en-GB" dirty="0" smtClean="0">
                <a:sym typeface="Wingdings" pitchFamily="2" charset="2"/>
              </a:rPr>
              <a:t>As long as the number (or types) or parameters is different</a:t>
            </a:r>
          </a:p>
          <a:p>
            <a:pPr lvl="1" eaLnBrk="1" hangingPunct="1"/>
            <a:r>
              <a:rPr lang="en-GB" dirty="0" smtClean="0">
                <a:sym typeface="Wingdings" pitchFamily="2" charset="2"/>
              </a:rPr>
              <a:t>This is known as "overloading methods"</a:t>
            </a:r>
          </a:p>
          <a:p>
            <a:pPr lvl="1" eaLnBrk="1" hangingPunct="1"/>
            <a:r>
              <a:rPr lang="en-GB" dirty="0" smtClean="0">
                <a:sym typeface="Wingdings" pitchFamily="2" charset="2"/>
              </a:rPr>
              <a:t>Useful, because it gives client code several ways to invoke the same semantic behaviour</a:t>
            </a:r>
          </a:p>
          <a:p>
            <a:pPr lvl="2" eaLnBrk="1" hangingPunct="1"/>
            <a:endParaRPr lang="en-GB" sz="800" dirty="0" smtClean="0">
              <a:sym typeface="Wingdings" pitchFamily="2" charset="2"/>
            </a:endParaRPr>
          </a:p>
          <a:p>
            <a:pPr eaLnBrk="1" hangingPunct="1"/>
            <a:r>
              <a:rPr lang="en-GB" dirty="0" smtClean="0">
                <a:sym typeface="Wingdings" pitchFamily="2" charset="2"/>
              </a:rPr>
              <a:t>Example:</a:t>
            </a: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a:p>
            <a:pPr eaLnBrk="1" hangingPunct="1"/>
            <a:endParaRPr lang="en-GB" dirty="0" smtClean="0">
              <a:sym typeface="Wingdings" pitchFamily="2" charset="2"/>
            </a:endParaRPr>
          </a:p>
        </p:txBody>
      </p:sp>
      <p:sp>
        <p:nvSpPr>
          <p:cNvPr id="19459" name="Rectangle 4"/>
          <p:cNvSpPr>
            <a:spLocks noGrp="1" noChangeArrowheads="1"/>
          </p:cNvSpPr>
          <p:nvPr>
            <p:ph type="title"/>
          </p:nvPr>
        </p:nvSpPr>
        <p:spPr/>
        <p:txBody>
          <a:bodyPr/>
          <a:lstStyle/>
          <a:p>
            <a:pPr eaLnBrk="1" hangingPunct="1"/>
            <a:r>
              <a:rPr lang="en-GB" sz="3400" smtClean="0"/>
              <a:t>Overloading Methods</a:t>
            </a:r>
          </a:p>
        </p:txBody>
      </p:sp>
      <p:sp>
        <p:nvSpPr>
          <p:cNvPr id="8" name="Rectangle 7"/>
          <p:cNvSpPr>
            <a:spLocks noChangeArrowheads="1"/>
          </p:cNvSpPr>
          <p:nvPr/>
        </p:nvSpPr>
        <p:spPr bwMode="auto">
          <a:xfrm>
            <a:off x="838200" y="3767976"/>
            <a:ext cx="7810500" cy="286274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smtClean="0"/>
              <a:t>SimpleMethodsDemo</a:t>
            </a:r>
            <a:r>
              <a:rPr lang="en-GB" sz="1200" dirty="0" smtClean="0"/>
              <a:t> {</a:t>
            </a:r>
            <a:endParaRPr lang="en-GB" sz="1200" dirty="0"/>
          </a:p>
          <a:p>
            <a:pPr>
              <a:defRPr/>
            </a:pPr>
            <a:endParaRPr lang="en-GB" sz="1200" dirty="0" smtClean="0"/>
          </a:p>
          <a:p>
            <a:pPr>
              <a:defRPr/>
            </a:pPr>
            <a:r>
              <a:rPr lang="en-GB" sz="1200" dirty="0"/>
              <a:t> </a:t>
            </a:r>
            <a:r>
              <a:rPr lang="en-GB" sz="1200" dirty="0" smtClean="0"/>
              <a:t> public static void main(String[] </a:t>
            </a:r>
            <a:r>
              <a:rPr lang="en-GB" sz="1200" dirty="0" err="1" smtClean="0"/>
              <a:t>args</a:t>
            </a:r>
            <a:r>
              <a:rPr lang="en-GB" sz="1200" dirty="0" smtClean="0"/>
              <a:t>) {</a:t>
            </a:r>
          </a:p>
          <a:p>
            <a:r>
              <a:rPr lang="en-GB" sz="1200" dirty="0" smtClean="0"/>
              <a:t>    </a:t>
            </a:r>
            <a:r>
              <a:rPr lang="en-GB" sz="1200" dirty="0" err="1" smtClean="0"/>
              <a:t>displayPrice</a:t>
            </a:r>
            <a:r>
              <a:rPr lang="en-GB" sz="1200" dirty="0" smtClean="0"/>
              <a:t>(10.99</a:t>
            </a:r>
            <a:r>
              <a:rPr lang="en-GB" sz="1200" dirty="0"/>
              <a:t>);</a:t>
            </a:r>
          </a:p>
          <a:p>
            <a:r>
              <a:rPr lang="en-GB" sz="1200" dirty="0" smtClean="0"/>
              <a:t>    </a:t>
            </a:r>
            <a:r>
              <a:rPr lang="en-GB" sz="1200" dirty="0" err="1" smtClean="0"/>
              <a:t>displayPrice</a:t>
            </a:r>
            <a:r>
              <a:rPr lang="en-GB" sz="1200" dirty="0" smtClean="0"/>
              <a:t>(23</a:t>
            </a:r>
            <a:r>
              <a:rPr lang="en-GB" sz="1200" dirty="0"/>
              <a:t>, 99);</a:t>
            </a:r>
          </a:p>
          <a:p>
            <a:pPr>
              <a:defRPr/>
            </a:pPr>
            <a:r>
              <a:rPr lang="en-GB" sz="1200" dirty="0" smtClean="0"/>
              <a:t>  }</a:t>
            </a:r>
          </a:p>
          <a:p>
            <a:pPr>
              <a:defRPr/>
            </a:pPr>
            <a:endParaRPr lang="en-GB" sz="1200" dirty="0"/>
          </a:p>
          <a:p>
            <a:r>
              <a:rPr lang="en-GB" sz="1200" dirty="0" smtClean="0"/>
              <a:t>  </a:t>
            </a:r>
            <a:r>
              <a:rPr lang="en-GB" sz="1200" b="1" dirty="0" smtClean="0"/>
              <a:t>public </a:t>
            </a:r>
            <a:r>
              <a:rPr lang="en-GB" sz="1200" b="1" dirty="0"/>
              <a:t>static void </a:t>
            </a:r>
            <a:r>
              <a:rPr lang="en-GB" sz="1200" b="1" dirty="0" err="1"/>
              <a:t>displayPrice</a:t>
            </a:r>
            <a:r>
              <a:rPr lang="en-GB" sz="1200" b="1" dirty="0"/>
              <a:t>(double amount)</a:t>
            </a:r>
            <a:r>
              <a:rPr lang="en-GB" sz="1200" dirty="0"/>
              <a:t> {</a:t>
            </a:r>
          </a:p>
          <a:p>
            <a:r>
              <a:rPr lang="en-GB" sz="1200" dirty="0" smtClean="0"/>
              <a:t>    </a:t>
            </a:r>
            <a:r>
              <a:rPr lang="en-GB" sz="1200" dirty="0" err="1" smtClean="0"/>
              <a:t>System.out.println</a:t>
            </a:r>
            <a:r>
              <a:rPr lang="en-GB" sz="1200" dirty="0"/>
              <a:t>("Price $" + amount);</a:t>
            </a:r>
          </a:p>
          <a:p>
            <a:r>
              <a:rPr lang="en-GB" sz="1200" dirty="0" smtClean="0"/>
              <a:t>  }</a:t>
            </a:r>
            <a:endParaRPr lang="en-GB" sz="1200" dirty="0"/>
          </a:p>
          <a:p>
            <a:endParaRPr lang="en-GB" sz="1200" dirty="0"/>
          </a:p>
          <a:p>
            <a:r>
              <a:rPr lang="en-GB" sz="1200" dirty="0" smtClean="0"/>
              <a:t>  </a:t>
            </a:r>
            <a:r>
              <a:rPr lang="en-GB" sz="1200" b="1" dirty="0" smtClean="0"/>
              <a:t>public </a:t>
            </a:r>
            <a:r>
              <a:rPr lang="en-GB" sz="1200" b="1" dirty="0"/>
              <a:t>static void </a:t>
            </a:r>
            <a:r>
              <a:rPr lang="en-GB" sz="1200" b="1" dirty="0" err="1"/>
              <a:t>displayPrice</a:t>
            </a:r>
            <a:r>
              <a:rPr lang="en-GB" sz="1200" b="1" dirty="0"/>
              <a:t>(</a:t>
            </a:r>
            <a:r>
              <a:rPr lang="en-GB" sz="1200" b="1" dirty="0" err="1"/>
              <a:t>int</a:t>
            </a:r>
            <a:r>
              <a:rPr lang="en-GB" sz="1200" b="1" dirty="0"/>
              <a:t> dollars, </a:t>
            </a:r>
            <a:r>
              <a:rPr lang="en-GB" sz="1200" b="1" dirty="0" err="1"/>
              <a:t>int</a:t>
            </a:r>
            <a:r>
              <a:rPr lang="en-GB" sz="1200" b="1" dirty="0"/>
              <a:t> cents)</a:t>
            </a:r>
            <a:r>
              <a:rPr lang="en-GB" sz="1200" dirty="0"/>
              <a:t> {</a:t>
            </a:r>
          </a:p>
          <a:p>
            <a:r>
              <a:rPr lang="en-GB" sz="1200" dirty="0" smtClean="0"/>
              <a:t>    </a:t>
            </a:r>
            <a:r>
              <a:rPr lang="en-GB" sz="1200" dirty="0" err="1" smtClean="0"/>
              <a:t>System.out.println</a:t>
            </a:r>
            <a:r>
              <a:rPr lang="en-GB" sz="1200" dirty="0"/>
              <a:t>("Price $" + dollars + "." + cents);</a:t>
            </a:r>
          </a:p>
          <a:p>
            <a:r>
              <a:rPr lang="en-GB" sz="1200" dirty="0" smtClean="0"/>
              <a:t>  }</a:t>
            </a:r>
            <a:endParaRPr lang="en-GB" sz="1200" dirty="0"/>
          </a:p>
          <a:p>
            <a:pPr>
              <a:defRPr/>
            </a:pPr>
            <a:r>
              <a:rPr lang="en-GB" sz="1200" dirty="0" smtClean="0"/>
              <a:t>}</a:t>
            </a:r>
            <a:endParaRPr lang="en-GB" sz="1200" dirty="0"/>
          </a:p>
        </p:txBody>
      </p:sp>
      <p:sp>
        <p:nvSpPr>
          <p:cNvPr id="9" name="TextBox 12"/>
          <p:cNvSpPr txBox="1">
            <a:spLocks noChangeArrowheads="1"/>
          </p:cNvSpPr>
          <p:nvPr/>
        </p:nvSpPr>
        <p:spPr bwMode="auto">
          <a:xfrm>
            <a:off x="6089755" y="6318358"/>
            <a:ext cx="2582758" cy="338555"/>
          </a:xfrm>
          <a:prstGeom prst="rect">
            <a:avLst/>
          </a:prstGeom>
          <a:noFill/>
          <a:ln w="9525">
            <a:noFill/>
            <a:miter lim="800000"/>
            <a:headEnd/>
            <a:tailEnd/>
          </a:ln>
        </p:spPr>
        <p:txBody>
          <a:bodyPr wrap="none">
            <a:spAutoFit/>
          </a:bodyPr>
          <a:lstStyle/>
          <a:p>
            <a:pPr algn="r"/>
            <a:r>
              <a:rPr lang="en-GB" b="1" dirty="0" smtClean="0">
                <a:solidFill>
                  <a:schemeClr val="tx2"/>
                </a:solidFill>
              </a:rPr>
              <a:t>SimpleMethodsDemo.java</a:t>
            </a:r>
            <a:endParaRPr lang="en-GB" b="1" dirty="0">
              <a:solidFill>
                <a:schemeClr val="tx2"/>
              </a:solidFill>
            </a:endParaRPr>
          </a:p>
        </p:txBody>
      </p:sp>
      <p:sp>
        <p:nvSpPr>
          <p:cNvPr id="6" name="Footer Placeholder 3"/>
          <p:cNvSpPr>
            <a:spLocks noGrp="1"/>
          </p:cNvSpPr>
          <p:nvPr>
            <p:ph type="ftr" sz="quarter" idx="10"/>
          </p:nvPr>
        </p:nvSpPr>
        <p:spPr>
          <a:xfrm>
            <a:off x="8725566" y="6346483"/>
            <a:ext cx="520503" cy="457200"/>
          </a:xfrm>
        </p:spPr>
        <p:txBody>
          <a:bodyPr/>
          <a:lstStyle/>
          <a:p>
            <a:pPr>
              <a:defRPr/>
            </a:pPr>
            <a:fld id="{4EB2FFCF-91EB-4A69-8964-0E9E38FAF022}" type="slidenum">
              <a:rPr lang="en-GB"/>
              <a:pPr>
                <a:defRPr/>
              </a:pPr>
              <a:t>19</a:t>
            </a:fld>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Essential concepts</a:t>
            </a:r>
          </a:p>
          <a:p>
            <a:pPr marL="457200" indent="-457200" eaLnBrk="1" hangingPunct="1">
              <a:buFont typeface="Tahoma" pitchFamily="34" charset="0"/>
              <a:buAutoNum type="arabicPeriod"/>
            </a:pPr>
            <a:r>
              <a:rPr lang="en-GB" dirty="0" smtClean="0"/>
              <a:t>Defining and calling methods</a:t>
            </a:r>
          </a:p>
          <a:p>
            <a:pPr marL="457200" indent="-457200" eaLnBrk="1" hangingPunct="1">
              <a:buFont typeface="Tahoma" pitchFamily="34" charset="0"/>
              <a:buAutoNum type="arabicPeriod"/>
            </a:pPr>
            <a:r>
              <a:rPr lang="en-GB" dirty="0" smtClean="0"/>
              <a:t>Parameters and return values</a:t>
            </a:r>
          </a:p>
          <a:p>
            <a:pPr marL="457200" indent="-457200" eaLnBrk="1" hangingPunct="1">
              <a:buFont typeface="Tahoma" pitchFamily="34" charset="0"/>
              <a:buAutoNum type="arabicPeriod"/>
            </a:pPr>
            <a:endParaRPr lang="en-GB" dirty="0" smtClean="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A5CA6276-6ACB-44B0-919C-320034B7FA49}"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DemoMethods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dirty="0" smtClean="0">
                <a:sym typeface="Wingdings" pitchFamily="2" charset="2"/>
              </a:rPr>
              <a:t>A method can return a single value</a:t>
            </a:r>
          </a:p>
          <a:p>
            <a:pPr lvl="1" eaLnBrk="1" hangingPunct="1"/>
            <a:r>
              <a:rPr lang="en-GB" dirty="0" smtClean="0">
                <a:sym typeface="Wingdings" pitchFamily="2" charset="2"/>
              </a:rPr>
              <a:t>Can be a primitive type (e.g. </a:t>
            </a:r>
            <a:r>
              <a:rPr lang="en-GB" dirty="0" err="1" smtClean="0">
                <a:latin typeface="Lucida Console" pitchFamily="49" charset="0"/>
                <a:sym typeface="Wingdings" pitchFamily="2" charset="2"/>
              </a:rPr>
              <a:t>int</a:t>
            </a:r>
            <a:r>
              <a:rPr lang="en-GB" dirty="0" smtClean="0">
                <a:sym typeface="Wingdings" pitchFamily="2" charset="2"/>
              </a:rPr>
              <a:t>) or an object (e.g. </a:t>
            </a:r>
            <a:r>
              <a:rPr lang="en-GB" dirty="0" smtClean="0">
                <a:latin typeface="Lucida Console" pitchFamily="49" charset="0"/>
                <a:sym typeface="Wingdings" pitchFamily="2" charset="2"/>
              </a:rPr>
              <a:t>Person</a:t>
            </a:r>
            <a:r>
              <a:rPr lang="en-GB" dirty="0" smtClean="0">
                <a:sym typeface="Wingdings" pitchFamily="2" charset="2"/>
              </a:rPr>
              <a:t>)</a:t>
            </a:r>
          </a:p>
          <a:p>
            <a:pPr lvl="1" eaLnBrk="1" hangingPunct="1"/>
            <a:r>
              <a:rPr lang="en-GB" dirty="0" smtClean="0">
                <a:sym typeface="Wingdings" pitchFamily="2" charset="2"/>
              </a:rPr>
              <a:t>Or </a:t>
            </a:r>
            <a:r>
              <a:rPr lang="en-GB" dirty="0" smtClean="0">
                <a:latin typeface="Lucida Console" pitchFamily="49" charset="0"/>
                <a:sym typeface="Wingdings" pitchFamily="2" charset="2"/>
              </a:rPr>
              <a:t>void</a:t>
            </a:r>
            <a:r>
              <a:rPr lang="en-GB" dirty="0" smtClean="0">
                <a:sym typeface="Wingdings" pitchFamily="2" charset="2"/>
              </a:rPr>
              <a:t> if no return value</a:t>
            </a:r>
          </a:p>
          <a:p>
            <a:pPr lvl="1" eaLnBrk="1" hangingPunct="1"/>
            <a:endParaRPr lang="en-GB" dirty="0">
              <a:sym typeface="Wingdings" pitchFamily="2" charset="2"/>
            </a:endParaRPr>
          </a:p>
          <a:p>
            <a:pPr eaLnBrk="1" hangingPunct="1"/>
            <a:r>
              <a:rPr lang="en-GB" dirty="0" smtClean="0">
                <a:sym typeface="Wingdings" pitchFamily="2" charset="2"/>
              </a:rPr>
              <a:t>General syntax:</a:t>
            </a: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eaLnBrk="1" hangingPunct="1"/>
            <a:r>
              <a:rPr lang="en-GB" dirty="0" smtClean="0">
                <a:sym typeface="Wingdings" pitchFamily="2" charset="2"/>
              </a:rPr>
              <a:t>The method must return an appropriate value</a:t>
            </a:r>
          </a:p>
          <a:p>
            <a:pPr lvl="1" eaLnBrk="1" hangingPunct="1"/>
            <a:r>
              <a:rPr lang="en-GB" dirty="0" smtClean="0">
                <a:sym typeface="Wingdings" pitchFamily="2" charset="2"/>
              </a:rPr>
              <a:t>Via a </a:t>
            </a:r>
            <a:r>
              <a:rPr lang="en-GB" dirty="0" smtClean="0">
                <a:latin typeface="Lucida Console" pitchFamily="49" charset="0"/>
                <a:sym typeface="Wingdings" pitchFamily="2" charset="2"/>
              </a:rPr>
              <a:t>return</a:t>
            </a:r>
            <a:r>
              <a:rPr lang="en-GB" dirty="0" smtClean="0">
                <a:sym typeface="Wingdings" pitchFamily="2" charset="2"/>
              </a:rPr>
              <a:t> statement</a:t>
            </a:r>
          </a:p>
          <a:p>
            <a:pPr lvl="1" eaLnBrk="1" hangingPunct="1"/>
            <a:r>
              <a:rPr lang="en-GB" dirty="0" smtClean="0">
                <a:sym typeface="Wingdings" pitchFamily="2" charset="2"/>
              </a:rPr>
              <a:t>There must not be any code directly after a </a:t>
            </a:r>
            <a:r>
              <a:rPr lang="en-GB" dirty="0" smtClean="0">
                <a:latin typeface="Lucida Console" pitchFamily="49" charset="0"/>
                <a:sym typeface="Wingdings" pitchFamily="2" charset="2"/>
              </a:rPr>
              <a:t>return</a:t>
            </a:r>
            <a:r>
              <a:rPr lang="en-GB" dirty="0" smtClean="0">
                <a:sym typeface="Wingdings" pitchFamily="2" charset="2"/>
              </a:rPr>
              <a:t> statement (the compiler would flag this up as "unreachable code")</a:t>
            </a:r>
          </a:p>
        </p:txBody>
      </p:sp>
      <p:sp>
        <p:nvSpPr>
          <p:cNvPr id="18435" name="Rectangle 4"/>
          <p:cNvSpPr>
            <a:spLocks noGrp="1" noChangeArrowheads="1"/>
          </p:cNvSpPr>
          <p:nvPr>
            <p:ph type="title"/>
          </p:nvPr>
        </p:nvSpPr>
        <p:spPr/>
        <p:txBody>
          <a:bodyPr/>
          <a:lstStyle/>
          <a:p>
            <a:pPr eaLnBrk="1" hangingPunct="1"/>
            <a:r>
              <a:rPr lang="en-GB" sz="3400" dirty="0" smtClean="0"/>
              <a:t>Returning a Value</a:t>
            </a:r>
          </a:p>
        </p:txBody>
      </p:sp>
      <p:sp>
        <p:nvSpPr>
          <p:cNvPr id="22530" name="Footer Placeholder 3"/>
          <p:cNvSpPr>
            <a:spLocks noGrp="1"/>
          </p:cNvSpPr>
          <p:nvPr>
            <p:ph type="ftr" sz="quarter" idx="10"/>
          </p:nvPr>
        </p:nvSpPr>
        <p:spPr/>
        <p:txBody>
          <a:bodyPr/>
          <a:lstStyle/>
          <a:p>
            <a:pPr>
              <a:defRPr/>
            </a:pPr>
            <a:fld id="{C38B9C87-F840-4086-A5E3-0FA2E8969645}" type="slidenum">
              <a:rPr lang="en-GB"/>
              <a:pPr>
                <a:defRPr/>
              </a:pPr>
              <a:t>20</a:t>
            </a:fld>
            <a:endParaRPr lang="en-GB"/>
          </a:p>
        </p:txBody>
      </p:sp>
      <p:sp>
        <p:nvSpPr>
          <p:cNvPr id="6" name="Rectangle 5"/>
          <p:cNvSpPr>
            <a:spLocks noChangeArrowheads="1"/>
          </p:cNvSpPr>
          <p:nvPr/>
        </p:nvSpPr>
        <p:spPr bwMode="auto">
          <a:xfrm>
            <a:off x="838200" y="3315548"/>
            <a:ext cx="7810500" cy="711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smtClean="0"/>
              <a:t>… </a:t>
            </a:r>
            <a:r>
              <a:rPr lang="en-GB" sz="1200" b="1" i="1" dirty="0" smtClean="0"/>
              <a:t>type</a:t>
            </a:r>
            <a:r>
              <a:rPr lang="en-GB" sz="1200" i="1" dirty="0" smtClean="0"/>
              <a:t> </a:t>
            </a:r>
            <a:r>
              <a:rPr lang="en-GB" sz="1200" i="1" dirty="0" err="1" smtClean="0"/>
              <a:t>methodName</a:t>
            </a:r>
            <a:r>
              <a:rPr lang="en-GB" sz="1200" i="1" dirty="0" smtClean="0"/>
              <a:t>(param1Type param1Name, param2Type param2Name, etc…</a:t>
            </a:r>
            <a:r>
              <a:rPr lang="en-GB" sz="1200" dirty="0" smtClean="0"/>
              <a:t>) </a:t>
            </a:r>
            <a:r>
              <a:rPr lang="en-GB" sz="1200" dirty="0"/>
              <a:t>{</a:t>
            </a:r>
          </a:p>
          <a:p>
            <a:pPr defTabSz="739775">
              <a:defRPr/>
            </a:pPr>
            <a:r>
              <a:rPr lang="en-GB" sz="1200" dirty="0"/>
              <a:t>  </a:t>
            </a:r>
            <a:r>
              <a:rPr lang="en-GB" sz="1200" i="1" dirty="0" err="1"/>
              <a:t>methodBody</a:t>
            </a:r>
            <a:endParaRPr lang="en-GB" sz="1200" i="1" dirty="0"/>
          </a:p>
          <a:p>
            <a:pPr defTabSz="739775">
              <a:defRPr/>
            </a:pPr>
            <a:r>
              <a:rPr lang="en-GB" sz="1200" dirty="0"/>
              <a:t>}</a:t>
            </a:r>
            <a:endParaRPr lang="en-GB" sz="1200" i="1" dirty="0"/>
          </a:p>
        </p:txBody>
      </p:sp>
    </p:spTree>
    <p:extLst>
      <p:ext uri="{BB962C8B-B14F-4D97-AF65-F5344CB8AC3E}">
        <p14:creationId xmlns:p14="http://schemas.microsoft.com/office/powerpoint/2010/main" val="535855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idx="1"/>
          </p:nvPr>
        </p:nvSpPr>
        <p:spPr/>
        <p:txBody>
          <a:bodyPr/>
          <a:lstStyle/>
          <a:p>
            <a:pPr eaLnBrk="1" hangingPunct="1"/>
            <a:r>
              <a:rPr lang="en-GB" dirty="0" smtClean="0"/>
              <a:t>When you call a method, you can access the return value after method completion</a:t>
            </a:r>
          </a:p>
          <a:p>
            <a:pPr lvl="1" eaLnBrk="1" hangingPunct="1"/>
            <a:r>
              <a:rPr lang="en-GB" dirty="0" smtClean="0"/>
              <a:t>Assign it to a variable, or use result in-situ in an expression</a:t>
            </a:r>
          </a:p>
          <a:p>
            <a:pPr lvl="2" eaLnBrk="1" hangingPunct="1"/>
            <a:endParaRPr lang="en-GB" dirty="0">
              <a:cs typeface="Tahoma" pitchFamily="34" charset="0"/>
            </a:endParaRPr>
          </a:p>
          <a:p>
            <a:pPr eaLnBrk="1" hangingPunct="1"/>
            <a:r>
              <a:rPr lang="en-GB" dirty="0" smtClean="0">
                <a:cs typeface="Tahoma" pitchFamily="34" charset="0"/>
              </a:rPr>
              <a:t>Example:</a:t>
            </a:r>
            <a:endParaRPr lang="en-US" dirty="0" smtClean="0">
              <a:cs typeface="Tahoma" pitchFamily="34" charset="0"/>
            </a:endParaRPr>
          </a:p>
        </p:txBody>
      </p:sp>
      <p:sp>
        <p:nvSpPr>
          <p:cNvPr id="11267" name="Rectangle 5"/>
          <p:cNvSpPr>
            <a:spLocks noGrp="1" noChangeArrowheads="1"/>
          </p:cNvSpPr>
          <p:nvPr>
            <p:ph type="title"/>
          </p:nvPr>
        </p:nvSpPr>
        <p:spPr/>
        <p:txBody>
          <a:bodyPr/>
          <a:lstStyle/>
          <a:p>
            <a:pPr eaLnBrk="1" hangingPunct="1"/>
            <a:r>
              <a:rPr lang="en-GB" sz="3400" dirty="0" smtClean="0"/>
              <a:t>Using a Return Value</a:t>
            </a:r>
          </a:p>
        </p:txBody>
      </p:sp>
      <p:sp>
        <p:nvSpPr>
          <p:cNvPr id="5" name="Rectangle 4"/>
          <p:cNvSpPr>
            <a:spLocks noChangeArrowheads="1"/>
          </p:cNvSpPr>
          <p:nvPr/>
        </p:nvSpPr>
        <p:spPr bwMode="auto">
          <a:xfrm>
            <a:off x="838200" y="3247701"/>
            <a:ext cx="7810500" cy="33987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smtClean="0"/>
              <a:t>SimpleMethodsDemo</a:t>
            </a:r>
            <a:r>
              <a:rPr lang="en-GB" sz="1200" dirty="0" smtClean="0"/>
              <a:t> {</a:t>
            </a:r>
            <a:endParaRPr lang="en-GB" sz="1200" dirty="0"/>
          </a:p>
          <a:p>
            <a:pPr>
              <a:defRPr/>
            </a:pPr>
            <a:endParaRPr lang="en-GB" sz="1200" dirty="0" smtClean="0"/>
          </a:p>
          <a:p>
            <a:pPr>
              <a:defRPr/>
            </a:pPr>
            <a:r>
              <a:rPr lang="en-GB" sz="1200" dirty="0"/>
              <a:t> </a:t>
            </a:r>
            <a:r>
              <a:rPr lang="en-GB" sz="1200" dirty="0" smtClean="0"/>
              <a:t> public static void main(String[] </a:t>
            </a:r>
            <a:r>
              <a:rPr lang="en-GB" sz="1200" dirty="0" err="1" smtClean="0"/>
              <a:t>args</a:t>
            </a:r>
            <a:r>
              <a:rPr lang="en-GB" sz="1200" dirty="0" smtClean="0"/>
              <a:t>) {</a:t>
            </a:r>
          </a:p>
          <a:p>
            <a:pPr>
              <a:defRPr/>
            </a:pPr>
            <a:endParaRPr lang="en-GB" sz="1200" dirty="0" smtClean="0"/>
          </a:p>
          <a:p>
            <a:pPr>
              <a:defRPr/>
            </a:pPr>
            <a:r>
              <a:rPr lang="en-GB" sz="1200" dirty="0" smtClean="0"/>
              <a:t>    // Call method and assign result to a variable.</a:t>
            </a:r>
          </a:p>
          <a:p>
            <a:pPr>
              <a:defRPr/>
            </a:pPr>
            <a:r>
              <a:rPr lang="en-GB" sz="1200" dirty="0" smtClean="0"/>
              <a:t>    </a:t>
            </a:r>
            <a:r>
              <a:rPr lang="en-GB" sz="1200" b="1" dirty="0" err="1" smtClean="0"/>
              <a:t>int</a:t>
            </a:r>
            <a:r>
              <a:rPr lang="en-GB" sz="1200" b="1" dirty="0" smtClean="0"/>
              <a:t> result = </a:t>
            </a:r>
            <a:r>
              <a:rPr lang="en-GB" sz="1200" b="1" dirty="0" err="1" smtClean="0"/>
              <a:t>getMin</a:t>
            </a:r>
            <a:r>
              <a:rPr lang="en-GB" sz="1200" b="1" dirty="0" smtClean="0"/>
              <a:t>(10, 20);</a:t>
            </a:r>
          </a:p>
          <a:p>
            <a:pPr>
              <a:defRPr/>
            </a:pPr>
            <a:endParaRPr lang="en-GB" sz="1200" dirty="0"/>
          </a:p>
          <a:p>
            <a:pPr>
              <a:defRPr/>
            </a:pPr>
            <a:r>
              <a:rPr lang="en-GB" sz="1200" dirty="0" smtClean="0"/>
              <a:t>    // Or call method and use result in-situ in an expression.</a:t>
            </a:r>
          </a:p>
          <a:p>
            <a:pPr>
              <a:defRPr/>
            </a:pPr>
            <a:r>
              <a:rPr lang="en-GB" sz="1200" dirty="0"/>
              <a:t> </a:t>
            </a:r>
            <a:r>
              <a:rPr lang="en-GB" sz="1200" dirty="0" smtClean="0"/>
              <a:t>   </a:t>
            </a:r>
            <a:r>
              <a:rPr lang="en-GB" sz="1200" dirty="0" err="1" smtClean="0"/>
              <a:t>System.out.println</a:t>
            </a:r>
            <a:r>
              <a:rPr lang="en-GB" sz="1200" dirty="0" smtClean="0"/>
              <a:t>("The minimum value is " + </a:t>
            </a:r>
            <a:r>
              <a:rPr lang="en-GB" sz="1200" b="1" dirty="0" err="1" smtClean="0"/>
              <a:t>getMin</a:t>
            </a:r>
            <a:r>
              <a:rPr lang="en-GB" sz="1200" b="1" dirty="0" smtClean="0"/>
              <a:t>(10, 20)</a:t>
            </a:r>
            <a:r>
              <a:rPr lang="en-GB" sz="1200" dirty="0" smtClean="0"/>
              <a:t>); </a:t>
            </a:r>
          </a:p>
          <a:p>
            <a:pPr>
              <a:defRPr/>
            </a:pPr>
            <a:r>
              <a:rPr lang="en-GB" sz="1200" dirty="0" smtClean="0"/>
              <a:t>  }</a:t>
            </a:r>
          </a:p>
          <a:p>
            <a:pPr>
              <a:defRPr/>
            </a:pPr>
            <a:endParaRPr lang="en-GB" sz="1200" dirty="0"/>
          </a:p>
          <a:p>
            <a:pPr>
              <a:defRPr/>
            </a:pPr>
            <a:r>
              <a:rPr lang="en-GB" sz="1200" dirty="0" smtClean="0"/>
              <a:t>  public static </a:t>
            </a:r>
            <a:r>
              <a:rPr lang="en-GB" sz="1200" dirty="0" err="1" smtClean="0"/>
              <a:t>int</a:t>
            </a:r>
            <a:r>
              <a:rPr lang="en-GB" sz="1200" dirty="0" smtClean="0"/>
              <a:t> </a:t>
            </a:r>
            <a:r>
              <a:rPr lang="en-GB" sz="1200" dirty="0" err="1" smtClean="0"/>
              <a:t>getMin</a:t>
            </a:r>
            <a:r>
              <a:rPr lang="en-GB" sz="1200" dirty="0" smtClean="0"/>
              <a:t>(</a:t>
            </a:r>
            <a:r>
              <a:rPr lang="en-GB" sz="1200" dirty="0" err="1" smtClean="0"/>
              <a:t>int</a:t>
            </a:r>
            <a:r>
              <a:rPr lang="en-GB" sz="1200" dirty="0" smtClean="0"/>
              <a:t> num1, </a:t>
            </a:r>
            <a:r>
              <a:rPr lang="en-GB" sz="1200" dirty="0" err="1" smtClean="0"/>
              <a:t>int</a:t>
            </a:r>
            <a:r>
              <a:rPr lang="en-GB" sz="1200" dirty="0" smtClean="0"/>
              <a:t> num2) {</a:t>
            </a:r>
          </a:p>
          <a:p>
            <a:pPr>
              <a:defRPr/>
            </a:pPr>
            <a:r>
              <a:rPr lang="en-GB" sz="1200" dirty="0" smtClean="0"/>
              <a:t>    if (num1 &lt; num2)</a:t>
            </a:r>
          </a:p>
          <a:p>
            <a:pPr>
              <a:defRPr/>
            </a:pPr>
            <a:r>
              <a:rPr lang="en-GB" sz="1200" dirty="0"/>
              <a:t> </a:t>
            </a:r>
            <a:r>
              <a:rPr lang="en-GB" sz="1200" dirty="0" smtClean="0"/>
              <a:t>     return num1;</a:t>
            </a:r>
          </a:p>
          <a:p>
            <a:pPr>
              <a:defRPr/>
            </a:pPr>
            <a:r>
              <a:rPr lang="en-GB" sz="1200" dirty="0" smtClean="0"/>
              <a:t>    else</a:t>
            </a:r>
          </a:p>
          <a:p>
            <a:pPr>
              <a:defRPr/>
            </a:pPr>
            <a:r>
              <a:rPr lang="en-GB" sz="1200" dirty="0"/>
              <a:t> </a:t>
            </a:r>
            <a:r>
              <a:rPr lang="en-GB" sz="1200" dirty="0" smtClean="0"/>
              <a:t>     return num2;</a:t>
            </a:r>
          </a:p>
          <a:p>
            <a:pPr>
              <a:defRPr/>
            </a:pPr>
            <a:r>
              <a:rPr lang="en-GB" sz="1200" dirty="0" smtClean="0"/>
              <a:t>  }</a:t>
            </a:r>
          </a:p>
          <a:p>
            <a:pPr>
              <a:defRPr/>
            </a:pPr>
            <a:r>
              <a:rPr lang="en-GB" sz="1200" dirty="0" smtClean="0"/>
              <a:t>}</a:t>
            </a:r>
            <a:endParaRPr lang="en-GB" sz="1200" dirty="0"/>
          </a:p>
        </p:txBody>
      </p:sp>
      <p:sp>
        <p:nvSpPr>
          <p:cNvPr id="6" name="TextBox 12"/>
          <p:cNvSpPr txBox="1">
            <a:spLocks noChangeArrowheads="1"/>
          </p:cNvSpPr>
          <p:nvPr/>
        </p:nvSpPr>
        <p:spPr bwMode="auto">
          <a:xfrm>
            <a:off x="6089755" y="6334124"/>
            <a:ext cx="2582758" cy="338555"/>
          </a:xfrm>
          <a:prstGeom prst="rect">
            <a:avLst/>
          </a:prstGeom>
          <a:noFill/>
          <a:ln w="9525">
            <a:noFill/>
            <a:miter lim="800000"/>
            <a:headEnd/>
            <a:tailEnd/>
          </a:ln>
        </p:spPr>
        <p:txBody>
          <a:bodyPr wrap="none">
            <a:spAutoFit/>
          </a:bodyPr>
          <a:lstStyle/>
          <a:p>
            <a:pPr algn="r"/>
            <a:r>
              <a:rPr lang="en-GB" b="1" dirty="0" smtClean="0">
                <a:solidFill>
                  <a:schemeClr val="tx2"/>
                </a:solidFill>
              </a:rPr>
              <a:t>SimpleMethodsDemo.java</a:t>
            </a:r>
            <a:endParaRPr lang="en-GB" b="1" dirty="0">
              <a:solidFill>
                <a:schemeClr val="tx2"/>
              </a:solidFill>
            </a:endParaRPr>
          </a:p>
        </p:txBody>
      </p:sp>
      <p:sp>
        <p:nvSpPr>
          <p:cNvPr id="7" name="Footer Placeholder 3"/>
          <p:cNvSpPr>
            <a:spLocks noGrp="1"/>
          </p:cNvSpPr>
          <p:nvPr>
            <p:ph type="ftr" sz="quarter" idx="10"/>
          </p:nvPr>
        </p:nvSpPr>
        <p:spPr>
          <a:xfrm>
            <a:off x="8725566" y="6346483"/>
            <a:ext cx="520503" cy="457200"/>
          </a:xfrm>
        </p:spPr>
        <p:txBody>
          <a:bodyPr/>
          <a:lstStyle/>
          <a:p>
            <a:pPr>
              <a:defRPr/>
            </a:pPr>
            <a:fld id="{4EB2FFCF-91EB-4A69-8964-0E9E38FAF022}" type="slidenum">
              <a:rPr lang="en-GB"/>
              <a:pPr>
                <a:defRPr/>
              </a:pPr>
              <a:t>21</a:t>
            </a:fld>
            <a:endParaRPr lang="en-GB" dirty="0"/>
          </a:p>
        </p:txBody>
      </p:sp>
    </p:spTree>
    <p:extLst>
      <p:ext uri="{BB962C8B-B14F-4D97-AF65-F5344CB8AC3E}">
        <p14:creationId xmlns:p14="http://schemas.microsoft.com/office/powerpoint/2010/main" val="2203239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22</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59558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Terminology</a:t>
            </a:r>
          </a:p>
          <a:p>
            <a:pPr eaLnBrk="1" hangingPunct="1"/>
            <a:r>
              <a:rPr lang="en-GB" dirty="0" smtClean="0"/>
              <a:t>A closer look at main() syntax</a:t>
            </a:r>
          </a:p>
          <a:p>
            <a:pPr eaLnBrk="1" hangingPunct="1"/>
            <a:r>
              <a:rPr lang="en-GB" dirty="0" smtClean="0"/>
              <a:t>The importance of modularization</a:t>
            </a:r>
          </a:p>
          <a:p>
            <a:pPr eaLnBrk="1" hangingPunct="1"/>
            <a:r>
              <a:rPr lang="en-GB" dirty="0" smtClean="0"/>
              <a:t>Benefits </a:t>
            </a:r>
            <a:r>
              <a:rPr lang="en-GB" dirty="0"/>
              <a:t>of </a:t>
            </a:r>
            <a:r>
              <a:rPr lang="en-GB" dirty="0" smtClean="0"/>
              <a:t>modularization</a:t>
            </a:r>
          </a:p>
          <a:p>
            <a:pPr eaLnBrk="1" hangingPunct="1"/>
            <a:r>
              <a:rPr lang="en-GB" dirty="0" smtClean="0"/>
              <a:t>Looking ahead to OO</a:t>
            </a:r>
          </a:p>
        </p:txBody>
      </p:sp>
      <p:sp>
        <p:nvSpPr>
          <p:cNvPr id="996354" name="Rectangle 2"/>
          <p:cNvSpPr>
            <a:spLocks noGrp="1" noChangeArrowheads="1"/>
          </p:cNvSpPr>
          <p:nvPr>
            <p:ph type="title"/>
          </p:nvPr>
        </p:nvSpPr>
        <p:spPr/>
        <p:txBody>
          <a:bodyPr/>
          <a:lstStyle/>
          <a:p>
            <a:pPr marL="571500" indent="-571500" eaLnBrk="1" hangingPunct="1"/>
            <a:r>
              <a:rPr lang="en-GB" sz="3300" smtClean="0"/>
              <a:t>1. Essential Concepts</a:t>
            </a:r>
          </a:p>
        </p:txBody>
      </p:sp>
      <p:sp>
        <p:nvSpPr>
          <p:cNvPr id="4" name="Footer Placeholder 3"/>
          <p:cNvSpPr>
            <a:spLocks noGrp="1"/>
          </p:cNvSpPr>
          <p:nvPr>
            <p:ph type="ftr" sz="quarter" idx="10"/>
          </p:nvPr>
        </p:nvSpPr>
        <p:spPr/>
        <p:txBody>
          <a:bodyPr/>
          <a:lstStyle/>
          <a:p>
            <a:pPr>
              <a:defRPr/>
            </a:pPr>
            <a:fld id="{9B9D3222-6951-4545-9DDD-1C54C7FF8761}"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We've been using the term "function" to represent a named block of code</a:t>
            </a:r>
          </a:p>
          <a:p>
            <a:pPr lvl="1" eaLnBrk="1" hangingPunct="1">
              <a:defRPr/>
            </a:pPr>
            <a:r>
              <a:rPr lang="en-GB" dirty="0" smtClean="0">
                <a:latin typeface="+mj-lt"/>
                <a:sym typeface="Wingdings" pitchFamily="2" charset="2"/>
              </a:rPr>
              <a:t>E.g. </a:t>
            </a:r>
            <a:r>
              <a:rPr lang="en-GB" dirty="0" smtClean="0">
                <a:latin typeface="Lucida Console" pitchFamily="49" charset="0"/>
                <a:sym typeface="Wingdings" pitchFamily="2" charset="2"/>
              </a:rPr>
              <a:t>main()</a:t>
            </a:r>
          </a:p>
          <a:p>
            <a:pPr lvl="1" eaLnBrk="1" hangingPunct="1">
              <a:defRPr/>
            </a:pPr>
            <a:r>
              <a:rPr lang="en-GB" dirty="0" smtClean="0">
                <a:latin typeface="+mj-lt"/>
                <a:sym typeface="Wingdings" pitchFamily="2" charset="2"/>
              </a:rPr>
              <a:t>E.g. </a:t>
            </a:r>
            <a:r>
              <a:rPr lang="en-GB" dirty="0" err="1" smtClean="0">
                <a:latin typeface="Lucida Console" pitchFamily="49" charset="0"/>
                <a:sym typeface="Wingdings" pitchFamily="2" charset="2"/>
              </a:rPr>
              <a:t>println</a:t>
            </a:r>
            <a:r>
              <a:rPr lang="en-GB" dirty="0" smtClean="0">
                <a:latin typeface="Lucida Console" pitchFamily="49" charset="0"/>
                <a:sym typeface="Wingdings" pitchFamily="2" charset="2"/>
              </a:rPr>
              <a:t>()</a:t>
            </a:r>
            <a:r>
              <a:rPr lang="en-GB" dirty="0" smtClean="0">
                <a:latin typeface="+mj-lt"/>
                <a:sym typeface="Wingdings" pitchFamily="2" charset="2"/>
              </a:rPr>
              <a:t> </a:t>
            </a:r>
          </a:p>
          <a:p>
            <a:pPr lvl="1" eaLnBrk="1" hangingPunct="1">
              <a:defRPr/>
            </a:pPr>
            <a:r>
              <a:rPr lang="en-GB" dirty="0" smtClean="0">
                <a:latin typeface="+mj-lt"/>
                <a:sym typeface="Wingdings" pitchFamily="2" charset="2"/>
              </a:rPr>
              <a:t>E.g. </a:t>
            </a:r>
            <a:r>
              <a:rPr lang="en-GB" dirty="0" err="1" smtClean="0">
                <a:latin typeface="Lucida Console" pitchFamily="49" charset="0"/>
                <a:sym typeface="Wingdings" pitchFamily="2" charset="2"/>
              </a:rPr>
              <a:t>nextString</a:t>
            </a:r>
            <a:r>
              <a:rPr lang="en-GB" dirty="0" smtClean="0">
                <a:latin typeface="Lucida Console" pitchFamily="49" charset="0"/>
                <a:sym typeface="Wingdings" pitchFamily="2" charset="2"/>
              </a:rPr>
              <a:t>()</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Being more strict about terminology, we should used the term "method" instead</a:t>
            </a:r>
          </a:p>
          <a:p>
            <a:pPr lvl="1" eaLnBrk="1" hangingPunct="1">
              <a:defRPr/>
            </a:pPr>
            <a:r>
              <a:rPr lang="en-GB" dirty="0" smtClean="0">
                <a:latin typeface="+mj-lt"/>
                <a:sym typeface="Wingdings" pitchFamily="2" charset="2"/>
              </a:rPr>
              <a:t>A method is a function that is defined in a class</a:t>
            </a:r>
          </a:p>
          <a:p>
            <a:pPr lvl="1" eaLnBrk="1" hangingPunct="1">
              <a:defRPr/>
            </a:pPr>
            <a:r>
              <a:rPr lang="en-GB" dirty="0" smtClean="0">
                <a:latin typeface="+mj-lt"/>
                <a:sym typeface="Wingdings" pitchFamily="2" charset="2"/>
              </a:rPr>
              <a:t>Java is 100% object-oriented (i.e. all functions belong in some class or other)</a:t>
            </a:r>
          </a:p>
          <a:p>
            <a:pPr lvl="1" eaLnBrk="1" hangingPunct="1">
              <a:defRPr/>
            </a:pPr>
            <a:r>
              <a:rPr lang="en-GB" dirty="0" smtClean="0">
                <a:latin typeface="+mj-lt"/>
                <a:sym typeface="Wingdings" pitchFamily="2" charset="2"/>
              </a:rPr>
              <a:t>So we'll use the term "method" from now on</a:t>
            </a:r>
          </a:p>
        </p:txBody>
      </p:sp>
      <p:sp>
        <p:nvSpPr>
          <p:cNvPr id="6147" name="Rectangle 4"/>
          <p:cNvSpPr>
            <a:spLocks noGrp="1" noChangeArrowheads="1"/>
          </p:cNvSpPr>
          <p:nvPr>
            <p:ph type="title"/>
          </p:nvPr>
        </p:nvSpPr>
        <p:spPr/>
        <p:txBody>
          <a:bodyPr/>
          <a:lstStyle/>
          <a:p>
            <a:pPr eaLnBrk="1" hangingPunct="1"/>
            <a:r>
              <a:rPr lang="en-GB" sz="3400" dirty="0" smtClean="0"/>
              <a:t>Terminology</a:t>
            </a:r>
          </a:p>
        </p:txBody>
      </p:sp>
      <p:sp>
        <p:nvSpPr>
          <p:cNvPr id="22530" name="Footer Placeholder 3"/>
          <p:cNvSpPr>
            <a:spLocks noGrp="1"/>
          </p:cNvSpPr>
          <p:nvPr>
            <p:ph type="ftr" sz="quarter" idx="10"/>
          </p:nvPr>
        </p:nvSpPr>
        <p:spPr/>
        <p:txBody>
          <a:bodyPr/>
          <a:lstStyle/>
          <a:p>
            <a:pPr>
              <a:defRPr/>
            </a:pPr>
            <a:fld id="{74D9F4EA-C83F-43DB-820F-AD3D1AB9092A}"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All Java standalone applications require a </a:t>
            </a:r>
            <a:r>
              <a:rPr lang="en-GB" dirty="0" smtClean="0">
                <a:latin typeface="Lucida Console" pitchFamily="49" charset="0"/>
                <a:sym typeface="Wingdings" pitchFamily="2" charset="2"/>
              </a:rPr>
              <a:t>main()</a:t>
            </a:r>
            <a:r>
              <a:rPr lang="en-GB" dirty="0" smtClean="0">
                <a:sym typeface="Wingdings" pitchFamily="2" charset="2"/>
              </a:rPr>
              <a:t> method</a:t>
            </a:r>
          </a:p>
          <a:p>
            <a:pPr lvl="1" eaLnBrk="1" hangingPunct="1">
              <a:defRPr/>
            </a:pPr>
            <a:r>
              <a:rPr lang="en-GB" dirty="0" smtClean="0">
                <a:latin typeface="+mj-lt"/>
                <a:sym typeface="Wingdings" pitchFamily="2" charset="2"/>
              </a:rPr>
              <a:t>The entry-point to the application</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The </a:t>
            </a:r>
            <a:r>
              <a:rPr lang="en-GB" dirty="0" smtClean="0">
                <a:latin typeface="Lucida Console" pitchFamily="49" charset="0"/>
                <a:cs typeface="Lao UI" pitchFamily="34" charset="0"/>
                <a:sym typeface="Wingdings" pitchFamily="2" charset="2"/>
              </a:rPr>
              <a:t>main()</a:t>
            </a:r>
            <a:r>
              <a:rPr lang="en-GB" dirty="0" smtClean="0">
                <a:latin typeface="+mj-lt"/>
                <a:sym typeface="Wingdings" pitchFamily="2" charset="2"/>
              </a:rPr>
              <a:t> method must have the following signature:</a:t>
            </a:r>
          </a:p>
          <a:p>
            <a:pPr eaLnBrk="1" hangingPunct="1">
              <a:defRPr/>
            </a:pPr>
            <a:endParaRPr lang="en-GB" dirty="0" smtClean="0">
              <a:latin typeface="+mj-lt"/>
              <a:sym typeface="Wingdings" pitchFamily="2" charset="2"/>
            </a:endParaRPr>
          </a:p>
          <a:p>
            <a:pPr eaLnBrk="1" hangingPunct="1">
              <a:defRPr/>
            </a:pPr>
            <a:endParaRPr lang="en-GB" dirty="0" smtClean="0">
              <a:latin typeface="+mj-lt"/>
              <a:sym typeface="Wingdings" pitchFamily="2" charset="2"/>
            </a:endParaRPr>
          </a:p>
          <a:p>
            <a:pPr eaLnBrk="1" hangingPunct="1">
              <a:defRPr/>
            </a:pPr>
            <a:endParaRPr lang="en-GB" dirty="0" smtClean="0">
              <a:latin typeface="+mj-lt"/>
              <a:sym typeface="Wingdings" pitchFamily="2" charset="2"/>
            </a:endParaRPr>
          </a:p>
        </p:txBody>
      </p:sp>
      <p:sp>
        <p:nvSpPr>
          <p:cNvPr id="6147" name="Rectangle 4"/>
          <p:cNvSpPr>
            <a:spLocks noGrp="1" noChangeArrowheads="1"/>
          </p:cNvSpPr>
          <p:nvPr>
            <p:ph type="title"/>
          </p:nvPr>
        </p:nvSpPr>
        <p:spPr/>
        <p:txBody>
          <a:bodyPr/>
          <a:lstStyle/>
          <a:p>
            <a:pPr eaLnBrk="1" hangingPunct="1"/>
            <a:r>
              <a:rPr lang="en-GB" sz="3400" dirty="0"/>
              <a:t>A Closer Look at main() Syntax</a:t>
            </a:r>
            <a:endParaRPr lang="en-GB" sz="3400" dirty="0" smtClean="0"/>
          </a:p>
        </p:txBody>
      </p:sp>
      <p:sp>
        <p:nvSpPr>
          <p:cNvPr id="22530" name="Footer Placeholder 3"/>
          <p:cNvSpPr>
            <a:spLocks noGrp="1"/>
          </p:cNvSpPr>
          <p:nvPr>
            <p:ph type="ftr" sz="quarter" idx="10"/>
          </p:nvPr>
        </p:nvSpPr>
        <p:spPr/>
        <p:txBody>
          <a:bodyPr/>
          <a:lstStyle/>
          <a:p>
            <a:pPr>
              <a:defRPr/>
            </a:pPr>
            <a:fld id="{74D9F4EA-C83F-43DB-820F-AD3D1AB9092A}" type="slidenum">
              <a:rPr lang="en-GB"/>
              <a:pPr>
                <a:defRPr/>
              </a:pPr>
              <a:t>5</a:t>
            </a:fld>
            <a:endParaRPr lang="en-GB"/>
          </a:p>
        </p:txBody>
      </p:sp>
      <p:sp>
        <p:nvSpPr>
          <p:cNvPr id="5" name="Rectangle 4"/>
          <p:cNvSpPr>
            <a:spLocks noChangeArrowheads="1"/>
          </p:cNvSpPr>
          <p:nvPr/>
        </p:nvSpPr>
        <p:spPr bwMode="auto">
          <a:xfrm>
            <a:off x="838200" y="2959103"/>
            <a:ext cx="7810500" cy="1092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public static void main(String[] </a:t>
            </a:r>
            <a:r>
              <a:rPr lang="en-GB" sz="1200" dirty="0" err="1" smtClean="0"/>
              <a:t>args</a:t>
            </a:r>
            <a:r>
              <a:rPr lang="en-GB" sz="1200" dirty="0" smtClean="0"/>
              <a:t>) {</a:t>
            </a:r>
          </a:p>
          <a:p>
            <a:pPr defTabSz="739775">
              <a:defRPr/>
            </a:pPr>
            <a:r>
              <a:rPr lang="en-GB" sz="1200" dirty="0" smtClean="0"/>
              <a:t> </a:t>
            </a:r>
          </a:p>
          <a:p>
            <a:pPr defTabSz="739775">
              <a:defRPr/>
            </a:pPr>
            <a:r>
              <a:rPr lang="en-GB" sz="1200" dirty="0"/>
              <a:t> </a:t>
            </a:r>
            <a:r>
              <a:rPr lang="en-GB" sz="1200" dirty="0" smtClean="0"/>
              <a:t> // Method body</a:t>
            </a:r>
          </a:p>
          <a:p>
            <a:pPr defTabSz="739775">
              <a:defRPr/>
            </a:pPr>
            <a:endParaRPr lang="en-GB" sz="1200" dirty="0"/>
          </a:p>
          <a:p>
            <a:pPr defTabSz="739775">
              <a:defRPr/>
            </a:pPr>
            <a:r>
              <a:rPr lang="en-GB" sz="1200" dirty="0" smtClean="0"/>
              <a:t>}</a:t>
            </a:r>
            <a:endParaRPr lang="en-GB" sz="1200" dirty="0"/>
          </a:p>
        </p:txBody>
      </p:sp>
    </p:spTree>
    <p:extLst>
      <p:ext uri="{BB962C8B-B14F-4D97-AF65-F5344CB8AC3E}">
        <p14:creationId xmlns:p14="http://schemas.microsoft.com/office/powerpoint/2010/main" val="206594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The applications we've looked at so far have been relatively straightforward</a:t>
            </a:r>
          </a:p>
          <a:p>
            <a:pPr lvl="1" eaLnBrk="1" hangingPunct="1">
              <a:defRPr/>
            </a:pPr>
            <a:r>
              <a:rPr lang="en-GB" dirty="0" smtClean="0">
                <a:latin typeface="+mj-lt"/>
                <a:sym typeface="Wingdings" pitchFamily="2" charset="2"/>
              </a:rPr>
              <a:t>E.g. a hundred lines of code</a:t>
            </a:r>
          </a:p>
          <a:p>
            <a:pPr lvl="1" eaLnBrk="1" hangingPunct="1">
              <a:defRPr/>
            </a:pPr>
            <a:r>
              <a:rPr lang="en-GB" dirty="0" smtClean="0">
                <a:latin typeface="+mj-lt"/>
                <a:sym typeface="Wingdings" pitchFamily="2" charset="2"/>
              </a:rPr>
              <a:t>We've implemented all the code in </a:t>
            </a:r>
            <a:r>
              <a:rPr lang="en-GB" dirty="0" smtClean="0">
                <a:latin typeface="Lucida Console" pitchFamily="49" charset="0"/>
                <a:sym typeface="Wingdings" pitchFamily="2" charset="2"/>
              </a:rPr>
              <a:t>main()</a:t>
            </a:r>
            <a:r>
              <a:rPr lang="en-GB" dirty="0" smtClean="0">
                <a:latin typeface="+mj-lt"/>
                <a:sym typeface="Wingdings" pitchFamily="2" charset="2"/>
              </a:rPr>
              <a:t> for simplicity</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As programs get larger, it becomes essential to break the code into smaller chunks</a:t>
            </a:r>
          </a:p>
          <a:p>
            <a:pPr lvl="1" eaLnBrk="1" hangingPunct="1">
              <a:defRPr/>
            </a:pPr>
            <a:r>
              <a:rPr lang="en-GB" dirty="0" smtClean="0">
                <a:latin typeface="+mj-lt"/>
                <a:sym typeface="Wingdings" pitchFamily="2" charset="2"/>
              </a:rPr>
              <a:t>E.g. define lots of smaller methods in a class</a:t>
            </a:r>
          </a:p>
          <a:p>
            <a:pPr lvl="1" eaLnBrk="1" hangingPunct="1">
              <a:defRPr/>
            </a:pPr>
            <a:r>
              <a:rPr lang="en-GB" dirty="0" smtClean="0">
                <a:latin typeface="+mj-lt"/>
                <a:sym typeface="Wingdings" pitchFamily="2" charset="2"/>
              </a:rPr>
              <a:t>Each method has a dedicated role and a meaningful name</a:t>
            </a:r>
          </a:p>
          <a:p>
            <a:pPr lvl="1" eaLnBrk="1" hangingPunct="1">
              <a:defRPr/>
            </a:pPr>
            <a:endParaRPr lang="en-GB" dirty="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a:t>The </a:t>
            </a:r>
            <a:r>
              <a:rPr lang="en-GB" sz="3400" dirty="0" smtClean="0"/>
              <a:t>Importance </a:t>
            </a:r>
            <a:r>
              <a:rPr lang="en-GB" sz="3400" dirty="0"/>
              <a:t>of </a:t>
            </a:r>
            <a:r>
              <a:rPr lang="en-GB" sz="3400" dirty="0" smtClean="0"/>
              <a:t>Modularization</a:t>
            </a:r>
          </a:p>
        </p:txBody>
      </p:sp>
      <p:sp>
        <p:nvSpPr>
          <p:cNvPr id="22530" name="Footer Placeholder 3"/>
          <p:cNvSpPr>
            <a:spLocks noGrp="1"/>
          </p:cNvSpPr>
          <p:nvPr>
            <p:ph type="ftr" sz="quarter" idx="10"/>
          </p:nvPr>
        </p:nvSpPr>
        <p:spPr/>
        <p:txBody>
          <a:bodyPr/>
          <a:lstStyle/>
          <a:p>
            <a:pPr>
              <a:defRPr/>
            </a:pPr>
            <a:fld id="{9994518E-825F-4A9B-A5AB-F49BFAFBA8F7}" type="slidenum">
              <a:rPr lang="en-GB"/>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p:txBody>
          <a:bodyPr/>
          <a:lstStyle/>
          <a:p>
            <a:pPr eaLnBrk="1" hangingPunct="1">
              <a:defRPr/>
            </a:pPr>
            <a:r>
              <a:rPr lang="en-GB" dirty="0" smtClean="0">
                <a:sym typeface="Wingdings" pitchFamily="2" charset="2"/>
              </a:rPr>
              <a:t>There are several benefits </a:t>
            </a:r>
            <a:r>
              <a:rPr lang="en-GB" dirty="0">
                <a:sym typeface="Wingdings" pitchFamily="2" charset="2"/>
              </a:rPr>
              <a:t>of modularization via methods:</a:t>
            </a:r>
          </a:p>
          <a:p>
            <a:pPr lvl="1" eaLnBrk="1" hangingPunct="1">
              <a:defRPr/>
            </a:pPr>
            <a:r>
              <a:rPr lang="en-GB" dirty="0">
                <a:sym typeface="Wingdings" pitchFamily="2" charset="2"/>
              </a:rPr>
              <a:t>The code in </a:t>
            </a:r>
            <a:r>
              <a:rPr lang="en-GB" dirty="0">
                <a:latin typeface="Lucida Console" pitchFamily="49" charset="0"/>
                <a:sym typeface="Wingdings" pitchFamily="2" charset="2"/>
              </a:rPr>
              <a:t>main()</a:t>
            </a:r>
            <a:r>
              <a:rPr lang="en-GB" dirty="0">
                <a:sym typeface="Wingdings" pitchFamily="2" charset="2"/>
              </a:rPr>
              <a:t> is simpler</a:t>
            </a:r>
          </a:p>
          <a:p>
            <a:pPr lvl="1" eaLnBrk="1" hangingPunct="1">
              <a:defRPr/>
            </a:pPr>
            <a:r>
              <a:rPr lang="en-GB" dirty="0">
                <a:sym typeface="Wingdings" pitchFamily="2" charset="2"/>
              </a:rPr>
              <a:t>Each method is </a:t>
            </a:r>
            <a:r>
              <a:rPr lang="en-GB" dirty="0" smtClean="0">
                <a:sym typeface="Wingdings" pitchFamily="2" charset="2"/>
              </a:rPr>
              <a:t>easier </a:t>
            </a:r>
            <a:r>
              <a:rPr lang="en-GB" dirty="0">
                <a:sym typeface="Wingdings" pitchFamily="2" charset="2"/>
              </a:rPr>
              <a:t>to </a:t>
            </a:r>
            <a:r>
              <a:rPr lang="en-GB" dirty="0" smtClean="0">
                <a:sym typeface="Wingdings" pitchFamily="2" charset="2"/>
              </a:rPr>
              <a:t>read/maintain/test </a:t>
            </a:r>
            <a:r>
              <a:rPr lang="en-GB" dirty="0">
                <a:sym typeface="Wingdings" pitchFamily="2" charset="2"/>
              </a:rPr>
              <a:t>in isolation</a:t>
            </a:r>
          </a:p>
          <a:p>
            <a:pPr lvl="1" eaLnBrk="1" hangingPunct="1">
              <a:defRPr/>
            </a:pPr>
            <a:endParaRPr lang="en-GB" dirty="0" smtClean="0">
              <a:sym typeface="Wingdings" pitchFamily="2" charset="2"/>
            </a:endParaRPr>
          </a:p>
          <a:p>
            <a:pPr eaLnBrk="1" hangingPunct="1">
              <a:defRPr/>
            </a:pPr>
            <a:r>
              <a:rPr lang="en-GB" dirty="0" smtClean="0">
                <a:sym typeface="Wingdings" pitchFamily="2" charset="2"/>
              </a:rPr>
              <a:t>Another important benefit is </a:t>
            </a:r>
            <a:r>
              <a:rPr lang="en-GB" u="sng" dirty="0" smtClean="0">
                <a:sym typeface="Wingdings" pitchFamily="2" charset="2"/>
              </a:rPr>
              <a:t>reuse</a:t>
            </a:r>
            <a:endParaRPr lang="en-GB" dirty="0" smtClean="0">
              <a:sym typeface="Wingdings" pitchFamily="2" charset="2"/>
            </a:endParaRPr>
          </a:p>
          <a:p>
            <a:pPr lvl="1" eaLnBrk="1" hangingPunct="1">
              <a:defRPr/>
            </a:pPr>
            <a:r>
              <a:rPr lang="en-GB" dirty="0" smtClean="0">
                <a:sym typeface="Wingdings" pitchFamily="2" charset="2"/>
              </a:rPr>
              <a:t>Methods </a:t>
            </a:r>
            <a:r>
              <a:rPr lang="en-GB" dirty="0">
                <a:sym typeface="Wingdings" pitchFamily="2" charset="2"/>
              </a:rPr>
              <a:t>can be </a:t>
            </a:r>
            <a:r>
              <a:rPr lang="en-GB" dirty="0" smtClean="0">
                <a:sym typeface="Wingdings" pitchFamily="2" charset="2"/>
              </a:rPr>
              <a:t>reused in different circumstances</a:t>
            </a:r>
          </a:p>
          <a:p>
            <a:pPr lvl="1" eaLnBrk="1" hangingPunct="1">
              <a:defRPr/>
            </a:pPr>
            <a:r>
              <a:rPr lang="en-GB" dirty="0" smtClean="0">
                <a:sym typeface="Wingdings" pitchFamily="2" charset="2"/>
              </a:rPr>
              <a:t>Aids programmer productivity</a:t>
            </a:r>
          </a:p>
          <a:p>
            <a:pPr lvl="1" eaLnBrk="1" hangingPunct="1">
              <a:defRPr/>
            </a:pPr>
            <a:r>
              <a:rPr lang="en-GB" dirty="0" smtClean="0">
                <a:sym typeface="Wingdings" pitchFamily="2" charset="2"/>
              </a:rPr>
              <a:t>Reduces bugs, because:</a:t>
            </a:r>
          </a:p>
          <a:p>
            <a:pPr lvl="2" eaLnBrk="1" hangingPunct="1">
              <a:defRPr/>
            </a:pPr>
            <a:r>
              <a:rPr lang="en-GB" dirty="0" smtClean="0">
                <a:sym typeface="Wingdings" pitchFamily="2" charset="2"/>
              </a:rPr>
              <a:t>You're writing less code (and reusing more)</a:t>
            </a:r>
          </a:p>
          <a:p>
            <a:pPr lvl="2" eaLnBrk="1" hangingPunct="1">
              <a:defRPr/>
            </a:pPr>
            <a:r>
              <a:rPr lang="en-GB" dirty="0">
                <a:sym typeface="Wingdings" pitchFamily="2" charset="2"/>
              </a:rPr>
              <a:t>A</a:t>
            </a:r>
            <a:r>
              <a:rPr lang="en-GB" dirty="0" smtClean="0">
                <a:sym typeface="Wingdings" pitchFamily="2" charset="2"/>
              </a:rPr>
              <a:t>ny bugs that might exist in the code are likely to be spotted sooner or later</a:t>
            </a:r>
            <a:endParaRPr lang="en-GB" dirty="0">
              <a:sym typeface="Wingdings" pitchFamily="2" charset="2"/>
            </a:endParaRPr>
          </a:p>
        </p:txBody>
      </p:sp>
      <p:sp>
        <p:nvSpPr>
          <p:cNvPr id="8195" name="Rectangle 4"/>
          <p:cNvSpPr>
            <a:spLocks noGrp="1" noChangeArrowheads="1"/>
          </p:cNvSpPr>
          <p:nvPr>
            <p:ph type="title"/>
          </p:nvPr>
        </p:nvSpPr>
        <p:spPr/>
        <p:txBody>
          <a:bodyPr/>
          <a:lstStyle/>
          <a:p>
            <a:pPr eaLnBrk="1" hangingPunct="1"/>
            <a:r>
              <a:rPr lang="en-GB" sz="3400" dirty="0" smtClean="0"/>
              <a:t>Benefits of Modularization</a:t>
            </a:r>
          </a:p>
        </p:txBody>
      </p:sp>
      <p:sp>
        <p:nvSpPr>
          <p:cNvPr id="22530" name="Footer Placeholder 3"/>
          <p:cNvSpPr>
            <a:spLocks noGrp="1"/>
          </p:cNvSpPr>
          <p:nvPr>
            <p:ph type="ftr" sz="quarter" idx="10"/>
          </p:nvPr>
        </p:nvSpPr>
        <p:spPr/>
        <p:txBody>
          <a:bodyPr/>
          <a:lstStyle/>
          <a:p>
            <a:pPr>
              <a:defRPr/>
            </a:pPr>
            <a:fld id="{5298A1EA-0186-4D25-988D-63FB26DF2DD9}"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p:txBody>
          <a:bodyPr/>
          <a:lstStyle/>
          <a:p>
            <a:pPr eaLnBrk="1" hangingPunct="1">
              <a:defRPr/>
            </a:pPr>
            <a:r>
              <a:rPr lang="en-GB" dirty="0" smtClean="0">
                <a:sym typeface="Wingdings" pitchFamily="2" charset="2"/>
              </a:rPr>
              <a:t>Object-orientation takes modularization to another level</a:t>
            </a:r>
          </a:p>
          <a:p>
            <a:pPr lvl="1" eaLnBrk="1" hangingPunct="1">
              <a:defRPr/>
            </a:pPr>
            <a:r>
              <a:rPr lang="en-GB" dirty="0" smtClean="0">
                <a:sym typeface="Wingdings" pitchFamily="2" charset="2"/>
              </a:rPr>
              <a:t>You try to spot recurring data types in your application</a:t>
            </a:r>
          </a:p>
          <a:p>
            <a:pPr lvl="1" eaLnBrk="1" hangingPunct="1">
              <a:defRPr/>
            </a:pPr>
            <a:r>
              <a:rPr lang="en-GB" dirty="0" smtClean="0">
                <a:sym typeface="Wingdings" pitchFamily="2" charset="2"/>
              </a:rPr>
              <a:t>E.g. </a:t>
            </a:r>
            <a:r>
              <a:rPr lang="en-GB" dirty="0" err="1" smtClean="0">
                <a:sym typeface="Wingdings" pitchFamily="2" charset="2"/>
              </a:rPr>
              <a:t>BankAccount</a:t>
            </a:r>
            <a:r>
              <a:rPr lang="en-GB" dirty="0" smtClean="0">
                <a:sym typeface="Wingdings" pitchFamily="2" charset="2"/>
              </a:rPr>
              <a:t>, Customer, </a:t>
            </a:r>
            <a:r>
              <a:rPr lang="en-GB" dirty="0" err="1" smtClean="0">
                <a:sym typeface="Wingdings" pitchFamily="2" charset="2"/>
              </a:rPr>
              <a:t>PurchaseOrder</a:t>
            </a:r>
            <a:r>
              <a:rPr lang="en-GB" dirty="0" smtClean="0">
                <a:sym typeface="Wingdings" pitchFamily="2" charset="2"/>
              </a:rPr>
              <a:t>, etc.</a:t>
            </a:r>
          </a:p>
          <a:p>
            <a:pPr lvl="1" eaLnBrk="1" hangingPunct="1">
              <a:defRPr/>
            </a:pPr>
            <a:r>
              <a:rPr lang="en-GB" dirty="0" smtClean="0">
                <a:sym typeface="Wingdings" pitchFamily="2" charset="2"/>
              </a:rPr>
              <a:t>You define these as </a:t>
            </a:r>
            <a:r>
              <a:rPr lang="en-GB" u="sng" dirty="0" smtClean="0">
                <a:sym typeface="Wingdings" pitchFamily="2" charset="2"/>
              </a:rPr>
              <a:t>classes</a:t>
            </a:r>
            <a:r>
              <a:rPr lang="en-GB" dirty="0" smtClean="0">
                <a:sym typeface="Wingdings" pitchFamily="2" charset="2"/>
              </a:rPr>
              <a:t> in your application</a:t>
            </a:r>
          </a:p>
          <a:p>
            <a:pPr lvl="1" eaLnBrk="1" hangingPunct="1">
              <a:defRPr/>
            </a:pPr>
            <a:r>
              <a:rPr lang="en-GB" dirty="0" smtClean="0">
                <a:sym typeface="Wingdings" pitchFamily="2" charset="2"/>
              </a:rPr>
              <a:t>You can (hopefully) reuse these classes again and again</a:t>
            </a:r>
          </a:p>
          <a:p>
            <a:pPr lvl="1" eaLnBrk="1" hangingPunct="1">
              <a:defRPr/>
            </a:pPr>
            <a:endParaRPr lang="en-GB" dirty="0">
              <a:sym typeface="Wingdings" pitchFamily="2" charset="2"/>
            </a:endParaRPr>
          </a:p>
          <a:p>
            <a:pPr eaLnBrk="1" hangingPunct="1">
              <a:defRPr/>
            </a:pPr>
            <a:r>
              <a:rPr lang="en-GB" dirty="0" smtClean="0">
                <a:sym typeface="Wingdings" pitchFamily="2" charset="2"/>
              </a:rPr>
              <a:t>For each of these classes, you identify:</a:t>
            </a:r>
          </a:p>
          <a:p>
            <a:pPr lvl="1" eaLnBrk="1" hangingPunct="1">
              <a:defRPr/>
            </a:pPr>
            <a:r>
              <a:rPr lang="en-GB" dirty="0" smtClean="0">
                <a:sym typeface="Wingdings" pitchFamily="2" charset="2"/>
              </a:rPr>
              <a:t>Behaviour (i.e. what operations are relevant)</a:t>
            </a:r>
          </a:p>
          <a:p>
            <a:pPr lvl="2" eaLnBrk="1" hangingPunct="1">
              <a:defRPr/>
            </a:pPr>
            <a:r>
              <a:rPr lang="en-GB" dirty="0" smtClean="0">
                <a:sym typeface="Wingdings" pitchFamily="2" charset="2"/>
              </a:rPr>
              <a:t>E.g. a </a:t>
            </a:r>
            <a:r>
              <a:rPr lang="en-GB" dirty="0" err="1" smtClean="0">
                <a:sym typeface="Wingdings" pitchFamily="2" charset="2"/>
              </a:rPr>
              <a:t>BankAccount</a:t>
            </a:r>
            <a:r>
              <a:rPr lang="en-GB" dirty="0" smtClean="0">
                <a:sym typeface="Wingdings" pitchFamily="2" charset="2"/>
              </a:rPr>
              <a:t> can "deposit" and "withdraw"</a:t>
            </a:r>
          </a:p>
          <a:p>
            <a:pPr lvl="2" eaLnBrk="1" hangingPunct="1">
              <a:defRPr/>
            </a:pPr>
            <a:r>
              <a:rPr lang="en-GB" dirty="0" smtClean="0">
                <a:sym typeface="Wingdings" pitchFamily="2" charset="2"/>
              </a:rPr>
              <a:t>E.g. a Customer can "place order" and "cancel order"</a:t>
            </a:r>
          </a:p>
          <a:p>
            <a:pPr lvl="1" eaLnBrk="1" hangingPunct="1">
              <a:defRPr/>
            </a:pPr>
            <a:r>
              <a:rPr lang="en-GB" dirty="0" smtClean="0">
                <a:sym typeface="Wingdings" pitchFamily="2" charset="2"/>
              </a:rPr>
              <a:t>Data (i.e. what do you need to store to support the behaviour)</a:t>
            </a:r>
          </a:p>
          <a:p>
            <a:pPr lvl="2" eaLnBrk="1" hangingPunct="1">
              <a:defRPr/>
            </a:pPr>
            <a:r>
              <a:rPr lang="en-GB" dirty="0">
                <a:sym typeface="Wingdings" pitchFamily="2" charset="2"/>
              </a:rPr>
              <a:t>E.g. a </a:t>
            </a:r>
            <a:r>
              <a:rPr lang="en-GB" dirty="0" err="1">
                <a:sym typeface="Wingdings" pitchFamily="2" charset="2"/>
              </a:rPr>
              <a:t>BankAccount</a:t>
            </a:r>
            <a:r>
              <a:rPr lang="en-GB" dirty="0">
                <a:sym typeface="Wingdings" pitchFamily="2" charset="2"/>
              </a:rPr>
              <a:t> </a:t>
            </a:r>
            <a:r>
              <a:rPr lang="en-GB" dirty="0" smtClean="0">
                <a:sym typeface="Wingdings" pitchFamily="2" charset="2"/>
              </a:rPr>
              <a:t>has a "balance" and a "transaction list"</a:t>
            </a:r>
          </a:p>
          <a:p>
            <a:pPr lvl="2" eaLnBrk="1" hangingPunct="1">
              <a:defRPr/>
            </a:pPr>
            <a:r>
              <a:rPr lang="en-GB" dirty="0" smtClean="0">
                <a:sym typeface="Wingdings" pitchFamily="2" charset="2"/>
              </a:rPr>
              <a:t>E.g. a Customer has a "name" and "list of orders"</a:t>
            </a:r>
            <a:endParaRPr lang="en-GB" dirty="0">
              <a:sym typeface="Wingdings" pitchFamily="2" charset="2"/>
            </a:endParaRPr>
          </a:p>
          <a:p>
            <a:pPr lvl="2" eaLnBrk="1" hangingPunct="1">
              <a:defRPr/>
            </a:pPr>
            <a:endParaRPr lang="en-GB" dirty="0" smtClean="0">
              <a:sym typeface="Wingdings" pitchFamily="2" charset="2"/>
            </a:endParaRPr>
          </a:p>
          <a:p>
            <a:pPr eaLnBrk="1" hangingPunct="1">
              <a:defRPr/>
            </a:pPr>
            <a:r>
              <a:rPr lang="en-GB" dirty="0" smtClean="0">
                <a:sym typeface="Wingdings" pitchFamily="2" charset="2"/>
              </a:rPr>
              <a:t>We'll discuss classes and OO in the next chapter </a:t>
            </a:r>
            <a:endParaRPr lang="en-GB" dirty="0">
              <a:sym typeface="Wingdings" pitchFamily="2" charset="2"/>
            </a:endParaRPr>
          </a:p>
        </p:txBody>
      </p:sp>
      <p:sp>
        <p:nvSpPr>
          <p:cNvPr id="8195" name="Rectangle 4"/>
          <p:cNvSpPr>
            <a:spLocks noGrp="1" noChangeArrowheads="1"/>
          </p:cNvSpPr>
          <p:nvPr>
            <p:ph type="title"/>
          </p:nvPr>
        </p:nvSpPr>
        <p:spPr/>
        <p:txBody>
          <a:bodyPr/>
          <a:lstStyle/>
          <a:p>
            <a:pPr eaLnBrk="1" hangingPunct="1"/>
            <a:r>
              <a:rPr lang="en-GB" sz="3400" dirty="0" smtClean="0"/>
              <a:t>Looking Ahead to OO</a:t>
            </a:r>
          </a:p>
        </p:txBody>
      </p:sp>
      <p:sp>
        <p:nvSpPr>
          <p:cNvPr id="22530" name="Footer Placeholder 3"/>
          <p:cNvSpPr>
            <a:spLocks noGrp="1"/>
          </p:cNvSpPr>
          <p:nvPr>
            <p:ph type="ftr" sz="quarter" idx="10"/>
          </p:nvPr>
        </p:nvSpPr>
        <p:spPr/>
        <p:txBody>
          <a:bodyPr/>
          <a:lstStyle/>
          <a:p>
            <a:pPr>
              <a:defRPr/>
            </a:pPr>
            <a:fld id="{5298A1EA-0186-4D25-988D-63FB26DF2DD9}" type="slidenum">
              <a:rPr lang="en-GB"/>
              <a:pPr>
                <a:defRPr/>
              </a:pPr>
              <a:t>8</a:t>
            </a:fld>
            <a:endParaRPr lang="en-GB"/>
          </a:p>
        </p:txBody>
      </p:sp>
    </p:spTree>
    <p:extLst>
      <p:ext uri="{BB962C8B-B14F-4D97-AF65-F5344CB8AC3E}">
        <p14:creationId xmlns:p14="http://schemas.microsoft.com/office/powerpoint/2010/main" val="464302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General syntax for methods</a:t>
            </a:r>
          </a:p>
          <a:p>
            <a:pPr eaLnBrk="1" hangingPunct="1"/>
            <a:r>
              <a:rPr lang="en-GB" dirty="0" smtClean="0"/>
              <a:t>Access modifiers</a:t>
            </a:r>
          </a:p>
          <a:p>
            <a:pPr eaLnBrk="1" hangingPunct="1"/>
            <a:r>
              <a:rPr lang="en-GB" dirty="0" smtClean="0"/>
              <a:t>Example</a:t>
            </a:r>
          </a:p>
          <a:p>
            <a:pPr eaLnBrk="1" hangingPunct="1"/>
            <a:r>
              <a:rPr lang="en-GB" dirty="0" smtClean="0"/>
              <a:t>Calling methods from </a:t>
            </a:r>
            <a:r>
              <a:rPr lang="en-GB" dirty="0" smtClean="0">
                <a:latin typeface="Lucida Console" pitchFamily="49" charset="0"/>
              </a:rPr>
              <a:t>main()</a:t>
            </a:r>
          </a:p>
          <a:p>
            <a:pPr eaLnBrk="1" hangingPunct="1"/>
            <a:r>
              <a:rPr lang="en-GB" dirty="0" smtClean="0"/>
              <a:t>Local variables</a:t>
            </a:r>
          </a:p>
          <a:p>
            <a:pPr eaLnBrk="1" hangingPunct="1"/>
            <a:r>
              <a:rPr lang="en-GB" dirty="0" smtClean="0"/>
              <a:t>Returning from a method</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2. Defining and Calling Methods</a:t>
            </a:r>
          </a:p>
        </p:txBody>
      </p:sp>
      <p:sp>
        <p:nvSpPr>
          <p:cNvPr id="4" name="Footer Placeholder 3"/>
          <p:cNvSpPr>
            <a:spLocks noGrp="1"/>
          </p:cNvSpPr>
          <p:nvPr>
            <p:ph type="ftr" sz="quarter" idx="10"/>
          </p:nvPr>
        </p:nvSpPr>
        <p:spPr/>
        <p:txBody>
          <a:bodyPr/>
          <a:lstStyle/>
          <a:p>
            <a:pPr>
              <a:defRPr/>
            </a:pPr>
            <a:fld id="{F3AAB270-7363-48D4-AABE-560494F0E532}"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13955</TotalTime>
  <Words>2509</Words>
  <Application>Microsoft Office PowerPoint</Application>
  <PresentationFormat>On-screen Show (4:3)</PresentationFormat>
  <Paragraphs>361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1_Blends</vt:lpstr>
      <vt:lpstr>Writing and Calling Methods</vt:lpstr>
      <vt:lpstr>Contents</vt:lpstr>
      <vt:lpstr>1. Essential Concepts</vt:lpstr>
      <vt:lpstr>Terminology</vt:lpstr>
      <vt:lpstr>A Closer Look at main() Syntax</vt:lpstr>
      <vt:lpstr>The Importance of Modularization</vt:lpstr>
      <vt:lpstr>Benefits of Modularization</vt:lpstr>
      <vt:lpstr>Looking Ahead to OO</vt:lpstr>
      <vt:lpstr>2. Defining and Calling Methods</vt:lpstr>
      <vt:lpstr>General Syntax for Methods</vt:lpstr>
      <vt:lpstr>Access Modifiers</vt:lpstr>
      <vt:lpstr>Example </vt:lpstr>
      <vt:lpstr>Calling Methods from main()</vt:lpstr>
      <vt:lpstr>Local Variables</vt:lpstr>
      <vt:lpstr>Returning from a Method</vt:lpstr>
      <vt:lpstr>3. Parameters and Return Values</vt:lpstr>
      <vt:lpstr>Defining Parameters</vt:lpstr>
      <vt:lpstr>Passing Parameters into a Method</vt:lpstr>
      <vt:lpstr>Overloading Methods</vt:lpstr>
      <vt:lpstr>Returning a Value</vt:lpstr>
      <vt:lpstr>Using a Return Value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470</cp:revision>
  <dcterms:created xsi:type="dcterms:W3CDTF">2002-05-03T12:27:39Z</dcterms:created>
  <dcterms:modified xsi:type="dcterms:W3CDTF">2017-04-04T18:53:44Z</dcterms:modified>
</cp:coreProperties>
</file>